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4"/>
  </p:sldMasterIdLst>
  <p:notesMasterIdLst>
    <p:notesMasterId r:id="rId12"/>
  </p:notesMasterIdLst>
  <p:sldIdLst>
    <p:sldId id="141169098" r:id="rId5"/>
    <p:sldId id="141169099" r:id="rId6"/>
    <p:sldId id="1420" r:id="rId7"/>
    <p:sldId id="1431" r:id="rId8"/>
    <p:sldId id="1432" r:id="rId9"/>
    <p:sldId id="1430" r:id="rId10"/>
    <p:sldId id="141169101" r:id="rId11"/>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15" autoAdjust="0"/>
    <p:restoredTop sz="94333" autoAdjust="0"/>
  </p:normalViewPr>
  <p:slideViewPr>
    <p:cSldViewPr>
      <p:cViewPr varScale="1">
        <p:scale>
          <a:sx n="74" d="100"/>
          <a:sy n="74" d="100"/>
        </p:scale>
        <p:origin x="1674" y="72"/>
      </p:cViewPr>
      <p:guideLst>
        <p:guide orient="horz" pos="2160"/>
        <p:guide pos="2925"/>
      </p:guideLst>
    </p:cSldViewPr>
  </p:slideViewPr>
  <p:notesTextViewPr>
    <p:cViewPr>
      <p:scale>
        <a:sx n="1" d="1"/>
        <a:sy n="1" d="1"/>
      </p:scale>
      <p:origin x="0" y="0"/>
    </p:cViewPr>
  </p:notesTextViewPr>
  <p:sorterViewPr>
    <p:cViewPr>
      <p:scale>
        <a:sx n="100" d="100"/>
        <a:sy n="100" d="100"/>
      </p:scale>
      <p:origin x="0" y="-23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4306737" cy="340306"/>
          </a:xfrm>
          <a:prstGeom prst="rect">
            <a:avLst/>
          </a:prstGeom>
        </p:spPr>
        <p:txBody>
          <a:bodyPr vert="horz" lIns="91406" tIns="45702" rIns="91406" bIns="45702"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8" y="4"/>
            <a:ext cx="4306737" cy="340306"/>
          </a:xfrm>
          <a:prstGeom prst="rect">
            <a:avLst/>
          </a:prstGeom>
        </p:spPr>
        <p:txBody>
          <a:bodyPr vert="horz" lIns="91406" tIns="45702" rIns="91406" bIns="45702" rtlCol="0"/>
          <a:lstStyle>
            <a:lvl1pPr algn="r">
              <a:defRPr sz="1200"/>
            </a:lvl1pPr>
          </a:lstStyle>
          <a:p>
            <a:fld id="{DE10C373-C3EA-44EF-8801-D2F3E8303C7C}" type="datetimeFigureOut">
              <a:rPr kumimoji="1" lang="ja-JP" altLang="en-US" smtClean="0"/>
              <a:pPr/>
              <a:t>2022/9/5</a:t>
            </a:fld>
            <a:endParaRPr kumimoji="1" lang="ja-JP" altLang="en-US"/>
          </a:p>
        </p:txBody>
      </p:sp>
      <p:sp>
        <p:nvSpPr>
          <p:cNvPr id="4" name="スライド イメージ プレースホルダー 3"/>
          <p:cNvSpPr>
            <a:spLocks noGrp="1" noRot="1" noChangeAspect="1"/>
          </p:cNvSpPr>
          <p:nvPr>
            <p:ph type="sldImg" idx="2"/>
          </p:nvPr>
        </p:nvSpPr>
        <p:spPr>
          <a:xfrm>
            <a:off x="3270250" y="511175"/>
            <a:ext cx="3398838" cy="2551113"/>
          </a:xfrm>
          <a:prstGeom prst="rect">
            <a:avLst/>
          </a:prstGeom>
          <a:noFill/>
          <a:ln w="12700">
            <a:solidFill>
              <a:prstClr val="black"/>
            </a:solidFill>
          </a:ln>
        </p:spPr>
        <p:txBody>
          <a:bodyPr vert="horz" lIns="91406" tIns="45702" rIns="91406" bIns="45702" rtlCol="0" anchor="ctr"/>
          <a:lstStyle/>
          <a:p>
            <a:endParaRPr lang="ja-JP" altLang="en-US"/>
          </a:p>
        </p:txBody>
      </p:sp>
      <p:sp>
        <p:nvSpPr>
          <p:cNvPr id="5" name="ノート プレースホルダー 4"/>
          <p:cNvSpPr>
            <a:spLocks noGrp="1"/>
          </p:cNvSpPr>
          <p:nvPr>
            <p:ph type="body" sz="quarter" idx="3"/>
          </p:nvPr>
        </p:nvSpPr>
        <p:spPr>
          <a:xfrm>
            <a:off x="994401" y="3233451"/>
            <a:ext cx="7950543" cy="3062751"/>
          </a:xfrm>
          <a:prstGeom prst="rect">
            <a:avLst/>
          </a:prstGeom>
        </p:spPr>
        <p:txBody>
          <a:bodyPr vert="horz" lIns="91406" tIns="45702" rIns="91406" bIns="457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6465808"/>
            <a:ext cx="4306737" cy="340305"/>
          </a:xfrm>
          <a:prstGeom prst="rect">
            <a:avLst/>
          </a:prstGeom>
        </p:spPr>
        <p:txBody>
          <a:bodyPr vert="horz" lIns="91406" tIns="45702" rIns="91406" bIns="4570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8" y="6465808"/>
            <a:ext cx="4306737" cy="340305"/>
          </a:xfrm>
          <a:prstGeom prst="rect">
            <a:avLst/>
          </a:prstGeom>
        </p:spPr>
        <p:txBody>
          <a:bodyPr vert="horz" lIns="91406" tIns="45702" rIns="91406" bIns="45702" rtlCol="0" anchor="b"/>
          <a:lstStyle>
            <a:lvl1pPr algn="r">
              <a:defRPr sz="1200"/>
            </a:lvl1pPr>
          </a:lstStyle>
          <a:p>
            <a:fld id="{1A49BDE8-73DB-4E19-B35E-3C31CC8BBB51}" type="slidenum">
              <a:rPr kumimoji="1" lang="ja-JP" altLang="en-US" smtClean="0"/>
              <a:pPr/>
              <a:t>‹#›</a:t>
            </a:fld>
            <a:endParaRPr kumimoji="1" lang="ja-JP" altLang="en-US"/>
          </a:p>
        </p:txBody>
      </p:sp>
    </p:spTree>
    <p:extLst>
      <p:ext uri="{BB962C8B-B14F-4D97-AF65-F5344CB8AC3E}">
        <p14:creationId xmlns:p14="http://schemas.microsoft.com/office/powerpoint/2010/main" val="40401816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A49BDE8-73DB-4E19-B35E-3C31CC8BBB51}" type="slidenum">
              <a:rPr kumimoji="1" lang="ja-JP" altLang="en-US" smtClean="0"/>
              <a:pPr/>
              <a:t>2</a:t>
            </a:fld>
            <a:endParaRPr kumimoji="1" lang="ja-JP" altLang="en-US"/>
          </a:p>
        </p:txBody>
      </p:sp>
    </p:spTree>
    <p:extLst>
      <p:ext uri="{BB962C8B-B14F-4D97-AF65-F5344CB8AC3E}">
        <p14:creationId xmlns:p14="http://schemas.microsoft.com/office/powerpoint/2010/main" val="1394564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A49BDE8-73DB-4E19-B35E-3C31CC8BBB51}" type="slidenum">
              <a:rPr kumimoji="1" lang="ja-JP" altLang="en-US" smtClean="0"/>
              <a:pPr/>
              <a:t>3</a:t>
            </a:fld>
            <a:endParaRPr kumimoji="1" lang="ja-JP" altLang="en-US"/>
          </a:p>
        </p:txBody>
      </p:sp>
    </p:spTree>
    <p:extLst>
      <p:ext uri="{BB962C8B-B14F-4D97-AF65-F5344CB8AC3E}">
        <p14:creationId xmlns:p14="http://schemas.microsoft.com/office/powerpoint/2010/main" val="264096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A49BDE8-73DB-4E19-B35E-3C31CC8BBB51}" type="slidenum">
              <a:rPr kumimoji="1" lang="ja-JP" altLang="en-US" smtClean="0"/>
              <a:pPr/>
              <a:t>4</a:t>
            </a:fld>
            <a:endParaRPr kumimoji="1" lang="ja-JP" altLang="en-US"/>
          </a:p>
        </p:txBody>
      </p:sp>
    </p:spTree>
    <p:extLst>
      <p:ext uri="{BB962C8B-B14F-4D97-AF65-F5344CB8AC3E}">
        <p14:creationId xmlns:p14="http://schemas.microsoft.com/office/powerpoint/2010/main" val="1029388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A49BDE8-73DB-4E19-B35E-3C31CC8BBB51}" type="slidenum">
              <a:rPr kumimoji="1" lang="ja-JP" altLang="en-US" smtClean="0"/>
              <a:pPr/>
              <a:t>5</a:t>
            </a:fld>
            <a:endParaRPr kumimoji="1" lang="ja-JP" altLang="en-US"/>
          </a:p>
        </p:txBody>
      </p:sp>
    </p:spTree>
    <p:extLst>
      <p:ext uri="{BB962C8B-B14F-4D97-AF65-F5344CB8AC3E}">
        <p14:creationId xmlns:p14="http://schemas.microsoft.com/office/powerpoint/2010/main" val="2212241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A49BDE8-73DB-4E19-B35E-3C31CC8BBB51}" type="slidenum">
              <a:rPr kumimoji="1" lang="ja-JP" altLang="en-US" smtClean="0"/>
              <a:pPr/>
              <a:t>6</a:t>
            </a:fld>
            <a:endParaRPr kumimoji="1" lang="ja-JP" altLang="en-US"/>
          </a:p>
        </p:txBody>
      </p:sp>
    </p:spTree>
    <p:extLst>
      <p:ext uri="{BB962C8B-B14F-4D97-AF65-F5344CB8AC3E}">
        <p14:creationId xmlns:p14="http://schemas.microsoft.com/office/powerpoint/2010/main" val="3541594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4FABCEC-0447-4346-A60B-0924D5D91D1A}" type="datetime1">
              <a:rPr kumimoji="1" lang="ja-JP" altLang="en-US" smtClean="0"/>
              <a:t>2022/9/5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D027E3-62E2-4B97-AB12-56BECFBE21C1}" type="slidenum">
              <a:rPr kumimoji="1" lang="ja-JP" altLang="en-US" smtClean="0"/>
              <a:pPr/>
              <a:t>‹#›</a:t>
            </a:fld>
            <a:endParaRPr kumimoji="1" lang="ja-JP" altLang="en-US" dirty="0"/>
          </a:p>
        </p:txBody>
      </p:sp>
    </p:spTree>
    <p:extLst>
      <p:ext uri="{BB962C8B-B14F-4D97-AF65-F5344CB8AC3E}">
        <p14:creationId xmlns:p14="http://schemas.microsoft.com/office/powerpoint/2010/main" val="1623153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B736808-0BAC-4F5A-BDEC-AA0AE6EBBFB0}" type="datetime1">
              <a:rPr kumimoji="1" lang="ja-JP" altLang="en-US" smtClean="0"/>
              <a:t>2022/9/5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D027E3-62E2-4B97-AB12-56BECFBE21C1}" type="slidenum">
              <a:rPr kumimoji="1" lang="ja-JP" altLang="en-US" smtClean="0"/>
              <a:pPr/>
              <a:t>‹#›</a:t>
            </a:fld>
            <a:endParaRPr kumimoji="1" lang="ja-JP" altLang="en-US"/>
          </a:p>
        </p:txBody>
      </p:sp>
    </p:spTree>
    <p:extLst>
      <p:ext uri="{BB962C8B-B14F-4D97-AF65-F5344CB8AC3E}">
        <p14:creationId xmlns:p14="http://schemas.microsoft.com/office/powerpoint/2010/main" val="3762322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9DB0D3E-134F-487D-9B43-F85241E66168}" type="datetime1">
              <a:rPr kumimoji="1" lang="ja-JP" altLang="en-US" smtClean="0"/>
              <a:t>2022/9/5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D027E3-62E2-4B97-AB12-56BECFBE21C1}" type="slidenum">
              <a:rPr kumimoji="1" lang="ja-JP" altLang="en-US" smtClean="0"/>
              <a:pPr/>
              <a:t>‹#›</a:t>
            </a:fld>
            <a:endParaRPr kumimoji="1" lang="ja-JP" altLang="en-US"/>
          </a:p>
        </p:txBody>
      </p:sp>
    </p:spTree>
    <p:extLst>
      <p:ext uri="{BB962C8B-B14F-4D97-AF65-F5344CB8AC3E}">
        <p14:creationId xmlns:p14="http://schemas.microsoft.com/office/powerpoint/2010/main" val="2279127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8FD119-C959-4EFE-B3F7-C3C79FC6DB8A}" type="datetime1">
              <a:rPr kumimoji="1" lang="ja-JP" altLang="en-US" smtClean="0"/>
              <a:t>2022/9/5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D027E3-62E2-4B97-AB12-56BECFBE21C1}" type="slidenum">
              <a:rPr kumimoji="1" lang="ja-JP" altLang="en-US" smtClean="0"/>
              <a:pPr/>
              <a:t>‹#›</a:t>
            </a:fld>
            <a:endParaRPr kumimoji="1" lang="ja-JP" altLang="en-US"/>
          </a:p>
        </p:txBody>
      </p:sp>
    </p:spTree>
    <p:extLst>
      <p:ext uri="{BB962C8B-B14F-4D97-AF65-F5344CB8AC3E}">
        <p14:creationId xmlns:p14="http://schemas.microsoft.com/office/powerpoint/2010/main" val="2300446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E915F2B-48AE-4B8C-9369-468E9E133B33}" type="datetime1">
              <a:rPr kumimoji="1" lang="ja-JP" altLang="en-US" smtClean="0"/>
              <a:t>2022/9/5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D027E3-62E2-4B97-AB12-56BECFBE21C1}" type="slidenum">
              <a:rPr kumimoji="1" lang="ja-JP" altLang="en-US" smtClean="0"/>
              <a:pPr/>
              <a:t>‹#›</a:t>
            </a:fld>
            <a:endParaRPr kumimoji="1" lang="ja-JP" altLang="en-US"/>
          </a:p>
        </p:txBody>
      </p:sp>
    </p:spTree>
    <p:extLst>
      <p:ext uri="{BB962C8B-B14F-4D97-AF65-F5344CB8AC3E}">
        <p14:creationId xmlns:p14="http://schemas.microsoft.com/office/powerpoint/2010/main" val="2264846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072CDB8-24FA-4846-AE89-EB7B8E3A324F}" type="datetime1">
              <a:rPr kumimoji="1" lang="ja-JP" altLang="en-US" smtClean="0"/>
              <a:t>2022/9/5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D027E3-62E2-4B97-AB12-56BECFBE21C1}" type="slidenum">
              <a:rPr kumimoji="1" lang="ja-JP" altLang="en-US" smtClean="0"/>
              <a:pPr/>
              <a:t>‹#›</a:t>
            </a:fld>
            <a:endParaRPr kumimoji="1" lang="ja-JP" altLang="en-US"/>
          </a:p>
        </p:txBody>
      </p:sp>
    </p:spTree>
    <p:extLst>
      <p:ext uri="{BB962C8B-B14F-4D97-AF65-F5344CB8AC3E}">
        <p14:creationId xmlns:p14="http://schemas.microsoft.com/office/powerpoint/2010/main" val="3292882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3C0686F-EEA5-4D52-98DE-C4952151FEFA}" type="datetime1">
              <a:rPr kumimoji="1" lang="ja-JP" altLang="en-US" smtClean="0"/>
              <a:t>2022/9/5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D027E3-62E2-4B97-AB12-56BECFBE21C1}" type="slidenum">
              <a:rPr kumimoji="1" lang="ja-JP" altLang="en-US" smtClean="0"/>
              <a:pPr/>
              <a:t>‹#›</a:t>
            </a:fld>
            <a:endParaRPr kumimoji="1" lang="ja-JP" altLang="en-US"/>
          </a:p>
        </p:txBody>
      </p:sp>
    </p:spTree>
    <p:extLst>
      <p:ext uri="{BB962C8B-B14F-4D97-AF65-F5344CB8AC3E}">
        <p14:creationId xmlns:p14="http://schemas.microsoft.com/office/powerpoint/2010/main" val="3549666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E38D920-69C4-482E-8920-8226E7BD3527}" type="datetime1">
              <a:rPr kumimoji="1" lang="ja-JP" altLang="en-US" smtClean="0"/>
              <a:t>2022/9/5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D027E3-62E2-4B97-AB12-56BECFBE21C1}" type="slidenum">
              <a:rPr kumimoji="1" lang="ja-JP" altLang="en-US" smtClean="0"/>
              <a:pPr/>
              <a:t>‹#›</a:t>
            </a:fld>
            <a:endParaRPr kumimoji="1" lang="ja-JP" altLang="en-US"/>
          </a:p>
        </p:txBody>
      </p:sp>
    </p:spTree>
    <p:extLst>
      <p:ext uri="{BB962C8B-B14F-4D97-AF65-F5344CB8AC3E}">
        <p14:creationId xmlns:p14="http://schemas.microsoft.com/office/powerpoint/2010/main" val="2765951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1235DC-0E07-4449-A087-A898C31D6BC2}" type="datetime1">
              <a:rPr kumimoji="1" lang="ja-JP" altLang="en-US" smtClean="0"/>
              <a:t>2022/9/5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D027E3-62E2-4B97-AB12-56BECFBE21C1}" type="slidenum">
              <a:rPr kumimoji="1" lang="ja-JP" altLang="en-US" smtClean="0"/>
              <a:pPr/>
              <a:t>‹#›</a:t>
            </a:fld>
            <a:endParaRPr kumimoji="1" lang="ja-JP" altLang="en-US"/>
          </a:p>
        </p:txBody>
      </p:sp>
    </p:spTree>
    <p:extLst>
      <p:ext uri="{BB962C8B-B14F-4D97-AF65-F5344CB8AC3E}">
        <p14:creationId xmlns:p14="http://schemas.microsoft.com/office/powerpoint/2010/main" val="1677602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581558-3B9C-4A88-AE62-BE0E1F1FEC3C}" type="datetime1">
              <a:rPr kumimoji="1" lang="ja-JP" altLang="en-US" smtClean="0"/>
              <a:t>2022/9/5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D027E3-62E2-4B97-AB12-56BECFBE21C1}" type="slidenum">
              <a:rPr kumimoji="1" lang="ja-JP" altLang="en-US" smtClean="0"/>
              <a:pPr/>
              <a:t>‹#›</a:t>
            </a:fld>
            <a:endParaRPr kumimoji="1" lang="ja-JP" altLang="en-US"/>
          </a:p>
        </p:txBody>
      </p:sp>
    </p:spTree>
    <p:extLst>
      <p:ext uri="{BB962C8B-B14F-4D97-AF65-F5344CB8AC3E}">
        <p14:creationId xmlns:p14="http://schemas.microsoft.com/office/powerpoint/2010/main" val="215729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8987B45-698E-4238-9113-F136CDA223CD}" type="datetime1">
              <a:rPr kumimoji="1" lang="ja-JP" altLang="en-US" smtClean="0"/>
              <a:t>2022/9/5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D027E3-62E2-4B97-AB12-56BECFBE21C1}" type="slidenum">
              <a:rPr kumimoji="1" lang="ja-JP" altLang="en-US" smtClean="0"/>
              <a:pPr/>
              <a:t>‹#›</a:t>
            </a:fld>
            <a:endParaRPr kumimoji="1" lang="ja-JP" altLang="en-US"/>
          </a:p>
        </p:txBody>
      </p:sp>
    </p:spTree>
    <p:extLst>
      <p:ext uri="{BB962C8B-B14F-4D97-AF65-F5344CB8AC3E}">
        <p14:creationId xmlns:p14="http://schemas.microsoft.com/office/powerpoint/2010/main" val="3399140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904174-95AC-4BAD-9D5A-9D450F9B939B}" type="datetime1">
              <a:rPr kumimoji="1" lang="ja-JP" altLang="en-US" smtClean="0"/>
              <a:t>2022/9/5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D027E3-62E2-4B97-AB12-56BECFBE21C1}" type="slidenum">
              <a:rPr kumimoji="1" lang="ja-JP" altLang="en-US" smtClean="0"/>
              <a:pPr/>
              <a:t>‹#›</a:t>
            </a:fld>
            <a:endParaRPr kumimoji="1" lang="ja-JP" altLang="en-US"/>
          </a:p>
        </p:txBody>
      </p:sp>
    </p:spTree>
    <p:extLst>
      <p:ext uri="{BB962C8B-B14F-4D97-AF65-F5344CB8AC3E}">
        <p14:creationId xmlns:p14="http://schemas.microsoft.com/office/powerpoint/2010/main" val="2456542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9282" y="2120646"/>
            <a:ext cx="8552329" cy="1304320"/>
          </a:xfrm>
        </p:spPr>
        <p:txBody>
          <a:bodyPr>
            <a:normAutofit/>
          </a:bodyPr>
          <a:lstStyle/>
          <a:p>
            <a:pPr>
              <a:lnSpc>
                <a:spcPts val="3500"/>
              </a:lnSpc>
              <a:spcBef>
                <a:spcPts val="1200"/>
              </a:spcBef>
            </a:pPr>
            <a:r>
              <a:rPr kumimoji="1" lang="en-US" altLang="ja-JP" sz="2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b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海外の成長都市の政策展開とその体制</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（コペンハーゲン）</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462713"/>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487858" y="4183340"/>
            <a:ext cx="6400800" cy="1752600"/>
          </a:xfrm>
        </p:spPr>
        <p:txBody>
          <a:bodyPr>
            <a:normAutofit/>
          </a:bodyPr>
          <a:lstStyle/>
          <a:p>
            <a:endParaRPr lang="en-US" altLang="ja-JP" b="1" dirty="0">
              <a:solidFill>
                <a:srgbClr val="002060"/>
              </a:solidFill>
            </a:endParaRPr>
          </a:p>
          <a:p>
            <a:endParaRPr lang="en-US" altLang="ja-JP"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副首都推進局</a:t>
            </a:r>
          </a:p>
          <a:p>
            <a:endParaRPr kumimoji="1" lang="ja-JP" altLang="en-US" sz="2400" b="1" dirty="0">
              <a:solidFill>
                <a:srgbClr val="002060"/>
              </a:solidFill>
            </a:endParaRPr>
          </a:p>
        </p:txBody>
      </p:sp>
      <p:sp>
        <p:nvSpPr>
          <p:cNvPr id="7" name="テキスト ボックス 6"/>
          <p:cNvSpPr txBox="1"/>
          <p:nvPr/>
        </p:nvSpPr>
        <p:spPr>
          <a:xfrm>
            <a:off x="4355977" y="404083"/>
            <a:ext cx="4680520" cy="523220"/>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.3.17</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回「副首都ビジョン」のバージョンアップに向けた意見交換会</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56766" y="94938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サブタイトル 4"/>
          <p:cNvSpPr txBox="1">
            <a:spLocks/>
          </p:cNvSpPr>
          <p:nvPr/>
        </p:nvSpPr>
        <p:spPr>
          <a:xfrm>
            <a:off x="2635697" y="2772806"/>
            <a:ext cx="6400800" cy="17526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endParaRPr lang="en-US" altLang="ja-JP" b="1" dirty="0" smtClean="0">
              <a:solidFill>
                <a:srgbClr val="002060"/>
              </a:solidFill>
            </a:endParaRPr>
          </a:p>
          <a:p>
            <a:endParaRPr lang="en-US" altLang="ja-JP"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l"/>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本資料については、さらに情報を集め充実を図ることとしている。</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　 あわせて、会津若松、コペンハーゲン以外の複数の内外都市についても同様の資料を作成する予定である。</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lang="en-US" altLang="ja-JP" sz="10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これにより、次回意見交換会において、政策と連動した形で、その推進体制、仕組みの議論ができればと考えている。</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l"/>
            <a:endParaRPr lang="ja-JP" altLang="en-US" sz="10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b="1" dirty="0">
              <a:solidFill>
                <a:srgbClr val="002060"/>
              </a:solidFill>
            </a:endParaRPr>
          </a:p>
        </p:txBody>
      </p:sp>
      <p:sp>
        <p:nvSpPr>
          <p:cNvPr id="10" name="テキスト ボックス 9"/>
          <p:cNvSpPr txBox="1"/>
          <p:nvPr/>
        </p:nvSpPr>
        <p:spPr>
          <a:xfrm>
            <a:off x="7256766" y="1408557"/>
            <a:ext cx="1503325" cy="23937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.9.</a:t>
            </a:r>
            <a:r>
              <a:rPr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8</a:t>
            </a:r>
            <a:r>
              <a:rPr kumimoji="1"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訂正版</a:t>
            </a:r>
            <a:endParaRPr kumimoji="1" lang="en-US" altLang="ja-JP" sz="9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91750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8574682" y="6492875"/>
            <a:ext cx="586408" cy="365125"/>
          </a:xfrm>
        </p:spPr>
        <p:txBody>
          <a:bodyPr/>
          <a:lstStyle/>
          <a:p>
            <a:fld id="{E1D027E3-62E2-4B97-AB12-56BECFBE21C1}" type="slidenum">
              <a:rPr kumimoji="1" lang="ja-JP" altLang="en-US" smtClean="0">
                <a:latin typeface="Meiryo UI" panose="020B0604030504040204" pitchFamily="50" charset="-128"/>
                <a:ea typeface="Meiryo UI" panose="020B0604030504040204" pitchFamily="50" charset="-128"/>
              </a:rPr>
              <a:pPr/>
              <a:t>1</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69176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16">
            <a:extLst>
              <a:ext uri="{FF2B5EF4-FFF2-40B4-BE49-F238E27FC236}">
                <a16:creationId xmlns:a16="http://schemas.microsoft.com/office/drawing/2014/main" id="{16568619-250D-41C0-92AE-64154C76CD33}"/>
              </a:ext>
            </a:extLst>
          </p:cNvPr>
          <p:cNvSpPr/>
          <p:nvPr/>
        </p:nvSpPr>
        <p:spPr>
          <a:xfrm>
            <a:off x="45559" y="205308"/>
            <a:ext cx="9079164" cy="6536060"/>
          </a:xfrm>
          <a:prstGeom prst="roundRect">
            <a:avLst>
              <a:gd name="adj" fmla="val 2580"/>
            </a:avLst>
          </a:prstGeom>
          <a:noFill/>
          <a:ln w="1905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7" name="角丸四角形 6"/>
          <p:cNvSpPr/>
          <p:nvPr/>
        </p:nvSpPr>
        <p:spPr>
          <a:xfrm>
            <a:off x="17015" y="22001"/>
            <a:ext cx="2106713" cy="386533"/>
          </a:xfrm>
          <a:prstGeom prst="roundRect">
            <a:avLst/>
          </a:prstGeom>
          <a:solidFill>
            <a:srgbClr val="00206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r>
              <a:rPr lang="ja-JP" altLang="en-US" sz="1400" b="1" dirty="0">
                <a:solidFill>
                  <a:prstClr val="white"/>
                </a:solidFill>
                <a:latin typeface="Meiryo UI" panose="020B0604030504040204" pitchFamily="50" charset="-128"/>
                <a:ea typeface="Meiryo UI" panose="020B0604030504040204" pitchFamily="50" charset="-128"/>
              </a:rPr>
              <a:t>コペンハーゲンの概要</a:t>
            </a:r>
          </a:p>
        </p:txBody>
      </p:sp>
      <p:sp>
        <p:nvSpPr>
          <p:cNvPr id="19" name="テキスト ボックス 18">
            <a:extLst>
              <a:ext uri="{FF2B5EF4-FFF2-40B4-BE49-F238E27FC236}">
                <a16:creationId xmlns:a16="http://schemas.microsoft.com/office/drawing/2014/main" id="{FAF2E731-5E59-4818-905F-D7AC33BBA3D4}"/>
              </a:ext>
            </a:extLst>
          </p:cNvPr>
          <p:cNvSpPr txBox="1"/>
          <p:nvPr/>
        </p:nvSpPr>
        <p:spPr>
          <a:xfrm>
            <a:off x="442362" y="394539"/>
            <a:ext cx="8125299" cy="892552"/>
          </a:xfrm>
          <a:prstGeom prst="rect">
            <a:avLst/>
          </a:prstGeom>
          <a:noFill/>
        </p:spPr>
        <p:txBody>
          <a:bodyPr wrap="square">
            <a:spAutoFit/>
          </a:bodyPr>
          <a:lstStyle/>
          <a:p>
            <a:r>
              <a:rPr lang="ja-JP" altLang="en-US" sz="1400"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コペンハーゲン市</a:t>
            </a:r>
            <a:r>
              <a:rPr lang="en-US" altLang="ja-JP" sz="1200" b="1" dirty="0">
                <a:latin typeface="Meiryo UI" panose="020B0604030504040204" pitchFamily="50" charset="-128"/>
                <a:ea typeface="Meiryo UI" panose="020B0604030504040204" pitchFamily="50" charset="-128"/>
              </a:rPr>
              <a:t>(Copenhagen </a:t>
            </a:r>
            <a:r>
              <a:rPr lang="en-US" altLang="ja-JP" sz="1200" b="1" dirty="0" err="1">
                <a:latin typeface="Meiryo UI" panose="020B0604030504040204" pitchFamily="50" charset="-128"/>
                <a:ea typeface="Meiryo UI" panose="020B0604030504040204" pitchFamily="50" charset="-128"/>
              </a:rPr>
              <a:t>Kommune</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人口約</a:t>
            </a:r>
            <a:r>
              <a:rPr lang="en-US" altLang="ja-JP" sz="1400" b="1" dirty="0">
                <a:latin typeface="Meiryo UI" panose="020B0604030504040204" pitchFamily="50" charset="-128"/>
                <a:ea typeface="Meiryo UI" panose="020B0604030504040204" pitchFamily="50" charset="-128"/>
              </a:rPr>
              <a:t>64</a:t>
            </a:r>
            <a:r>
              <a:rPr lang="ja-JP" altLang="en-US" sz="1400" b="1" dirty="0">
                <a:latin typeface="Meiryo UI" panose="020B0604030504040204" pitchFamily="50" charset="-128"/>
                <a:ea typeface="Meiryo UI" panose="020B0604030504040204" pitchFamily="50" charset="-128"/>
              </a:rPr>
              <a:t>万人／面積</a:t>
            </a:r>
            <a:r>
              <a:rPr lang="en-US" altLang="ja-JP" sz="1400" b="1" dirty="0">
                <a:latin typeface="Meiryo UI" panose="020B0604030504040204" pitchFamily="50" charset="-128"/>
                <a:ea typeface="Meiryo UI" panose="020B0604030504040204" pitchFamily="50" charset="-128"/>
              </a:rPr>
              <a:t>90㎢〕</a:t>
            </a:r>
          </a:p>
          <a:p>
            <a:r>
              <a:rPr lang="ja-JP" altLang="en-US" sz="1200" dirty="0">
                <a:latin typeface="Meiryo UI" panose="020B0604030504040204" pitchFamily="50" charset="-128"/>
                <a:ea typeface="Meiryo UI" panose="020B0604030504040204" pitchFamily="50" charset="-128"/>
              </a:rPr>
              <a:t>　・広域自治体である首都圏レギオンに属するデンマーク最大の都市、政治・文化・経済・交通の中心地。</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・基礎自治体であるコペンハーゲン市（コムーネ）の市長は「最高市長」（</a:t>
            </a:r>
            <a:r>
              <a:rPr lang="en-US" altLang="ja-JP" sz="1200" dirty="0">
                <a:latin typeface="Meiryo UI" panose="020B0604030504040204" pitchFamily="50" charset="-128"/>
                <a:ea typeface="Meiryo UI" panose="020B0604030504040204" pitchFamily="50" charset="-128"/>
              </a:rPr>
              <a:t>CEO</a:t>
            </a:r>
            <a:r>
              <a:rPr lang="ja-JP" altLang="en-US" sz="1200" dirty="0">
                <a:latin typeface="Meiryo UI" panose="020B0604030504040204" pitchFamily="50" charset="-128"/>
                <a:ea typeface="Meiryo UI" panose="020B0604030504040204" pitchFamily="50" charset="-128"/>
              </a:rPr>
              <a:t>）として市議会が任命。</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・７分野の常任委員会委員長（市長）により行政を執行。最高市長は財務委員長を兼ねる。</a:t>
            </a:r>
            <a:endParaRPr lang="en-US" altLang="ja-JP" sz="12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FAF2E731-5E59-4818-905F-D7AC33BBA3D4}"/>
              </a:ext>
            </a:extLst>
          </p:cNvPr>
          <p:cNvSpPr txBox="1"/>
          <p:nvPr/>
        </p:nvSpPr>
        <p:spPr>
          <a:xfrm>
            <a:off x="529231" y="1967294"/>
            <a:ext cx="8366708" cy="646331"/>
          </a:xfrm>
          <a:prstGeom prst="rect">
            <a:avLst/>
          </a:prstGeom>
          <a:noFill/>
          <a:ln w="3175">
            <a:solidFill>
              <a:schemeClr val="accent1"/>
            </a:solidFill>
            <a:prstDash val="sysDot"/>
          </a:ln>
        </p:spPr>
        <p:txBody>
          <a:bodyPr wrap="square">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デンマークの地方制度</a:t>
            </a:r>
            <a:r>
              <a:rPr lang="en-US" altLang="ja-JP" sz="1200" b="1"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・行政区画であった</a:t>
            </a:r>
            <a:r>
              <a:rPr lang="en-US" altLang="ja-JP" sz="1200" dirty="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のアムト（</a:t>
            </a:r>
            <a:r>
              <a:rPr lang="en-US" altLang="ja-JP" sz="1200" dirty="0" err="1">
                <a:latin typeface="Meiryo UI" panose="020B0604030504040204" pitchFamily="50" charset="-128"/>
                <a:ea typeface="Meiryo UI" panose="020B0604030504040204" pitchFamily="50" charset="-128"/>
              </a:rPr>
              <a:t>amt</a:t>
            </a:r>
            <a:r>
              <a:rPr lang="ja-JP" altLang="en-US" sz="1200" dirty="0" err="1">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県）全てが</a:t>
            </a:r>
            <a:r>
              <a:rPr lang="en-US" altLang="ja-JP" sz="1200" dirty="0">
                <a:latin typeface="Meiryo UI" panose="020B0604030504040204" pitchFamily="50" charset="-128"/>
                <a:ea typeface="Meiryo UI" panose="020B0604030504040204" pitchFamily="50" charset="-128"/>
              </a:rPr>
              <a:t>2007</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月に廃止され、広域自治体である５つのレギオン（</a:t>
            </a:r>
            <a:r>
              <a:rPr lang="en-US" altLang="ja-JP" sz="1200" dirty="0">
                <a:latin typeface="Meiryo UI" panose="020B0604030504040204" pitchFamily="50" charset="-128"/>
                <a:ea typeface="Meiryo UI" panose="020B0604030504040204" pitchFamily="50" charset="-128"/>
              </a:rPr>
              <a:t>region</a:t>
            </a:r>
            <a:r>
              <a:rPr lang="ja-JP" altLang="en-US" sz="1200" dirty="0">
                <a:latin typeface="Meiryo UI" panose="020B0604030504040204" pitchFamily="50" charset="-128"/>
                <a:ea typeface="Meiryo UI" panose="020B0604030504040204" pitchFamily="50" charset="-128"/>
              </a:rPr>
              <a:t>）に再編。</a:t>
            </a:r>
          </a:p>
          <a:p>
            <a:r>
              <a:rPr lang="ja-JP" altLang="en-US" sz="1200" dirty="0">
                <a:latin typeface="Meiryo UI" panose="020B0604030504040204" pitchFamily="50" charset="-128"/>
                <a:ea typeface="Meiryo UI" panose="020B0604030504040204" pitchFamily="50" charset="-128"/>
              </a:rPr>
              <a:t>・基礎自治体であるコムーネ（</a:t>
            </a:r>
            <a:r>
              <a:rPr lang="en-US" altLang="ja-JP" sz="1200" dirty="0" err="1">
                <a:latin typeface="Meiryo UI" panose="020B0604030504040204" pitchFamily="50" charset="-128"/>
                <a:ea typeface="Meiryo UI" panose="020B0604030504040204" pitchFamily="50" charset="-128"/>
              </a:rPr>
              <a:t>kommune</a:t>
            </a:r>
            <a:r>
              <a:rPr lang="ja-JP" altLang="en-US" sz="1200" dirty="0">
                <a:latin typeface="Meiryo UI" panose="020B0604030504040204" pitchFamily="50" charset="-128"/>
                <a:ea typeface="Meiryo UI" panose="020B0604030504040204" pitchFamily="50" charset="-128"/>
              </a:rPr>
              <a:t>）の再編も進められ、</a:t>
            </a:r>
            <a:r>
              <a:rPr lang="en-US" altLang="ja-JP" sz="1200" dirty="0">
                <a:latin typeface="Meiryo UI" panose="020B0604030504040204" pitchFamily="50" charset="-128"/>
                <a:ea typeface="Meiryo UI" panose="020B0604030504040204" pitchFamily="50" charset="-128"/>
              </a:rPr>
              <a:t>271</a:t>
            </a:r>
            <a:r>
              <a:rPr lang="ja-JP" altLang="en-US" sz="1200" dirty="0">
                <a:latin typeface="Meiryo UI" panose="020B0604030504040204" pitchFamily="50" charset="-128"/>
                <a:ea typeface="Meiryo UI" panose="020B0604030504040204" pitchFamily="50" charset="-128"/>
              </a:rPr>
              <a:t>あったコムーネは</a:t>
            </a:r>
            <a:r>
              <a:rPr lang="en-US" altLang="ja-JP" sz="1200" dirty="0">
                <a:latin typeface="Meiryo UI" panose="020B0604030504040204" pitchFamily="50" charset="-128"/>
                <a:ea typeface="Meiryo UI" panose="020B0604030504040204" pitchFamily="50" charset="-128"/>
              </a:rPr>
              <a:t>98</a:t>
            </a:r>
            <a:r>
              <a:rPr lang="ja-JP" altLang="en-US" sz="1200" dirty="0" err="1">
                <a:latin typeface="Meiryo UI" panose="020B0604030504040204" pitchFamily="50" charset="-128"/>
                <a:ea typeface="Meiryo UI" panose="020B0604030504040204" pitchFamily="50" charset="-128"/>
              </a:rPr>
              <a:t>に統</a:t>
            </a:r>
            <a:r>
              <a:rPr lang="ja-JP" altLang="en-US" sz="1200" dirty="0">
                <a:latin typeface="Meiryo UI" panose="020B0604030504040204" pitchFamily="50" charset="-128"/>
                <a:ea typeface="Meiryo UI" panose="020B0604030504040204" pitchFamily="50" charset="-128"/>
              </a:rPr>
              <a:t>合された。</a:t>
            </a:r>
          </a:p>
        </p:txBody>
      </p:sp>
      <p:sp>
        <p:nvSpPr>
          <p:cNvPr id="18" name="テキスト ボックス 17">
            <a:extLst>
              <a:ext uri="{FF2B5EF4-FFF2-40B4-BE49-F238E27FC236}">
                <a16:creationId xmlns:a16="http://schemas.microsoft.com/office/drawing/2014/main" id="{FAF2E731-5E59-4818-905F-D7AC33BBA3D4}"/>
              </a:ext>
            </a:extLst>
          </p:cNvPr>
          <p:cNvSpPr txBox="1"/>
          <p:nvPr/>
        </p:nvSpPr>
        <p:spPr>
          <a:xfrm>
            <a:off x="226360" y="5471964"/>
            <a:ext cx="6554208" cy="1200329"/>
          </a:xfrm>
          <a:prstGeom prst="rect">
            <a:avLst/>
          </a:prstGeom>
          <a:noFill/>
          <a:ln>
            <a:solidFill>
              <a:srgbClr val="2F528F"/>
            </a:solidFill>
          </a:ln>
        </p:spPr>
        <p:txBody>
          <a:bodyPr wrap="square">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関連</a:t>
            </a:r>
            <a:r>
              <a:rPr lang="ja-JP" altLang="en-US" sz="1200" b="1" dirty="0" smtClean="0">
                <a:latin typeface="Meiryo UI" panose="020B0604030504040204" pitchFamily="50" charset="-128"/>
                <a:ea typeface="Meiryo UI" panose="020B0604030504040204" pitchFamily="50" charset="-128"/>
              </a:rPr>
              <a:t>指標など</a:t>
            </a:r>
            <a:r>
              <a:rPr lang="en-US" altLang="ja-JP" sz="1200" b="1" dirty="0" smtClean="0">
                <a:latin typeface="Meiryo UI" panose="020B0604030504040204" pitchFamily="50" charset="-128"/>
                <a:ea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rPr>
              <a:t>〇研究者</a:t>
            </a:r>
            <a:r>
              <a:rPr lang="ja-JP" altLang="en-US" sz="1200" dirty="0">
                <a:latin typeface="Meiryo UI" panose="020B0604030504040204" pitchFamily="50" charset="-128"/>
                <a:ea typeface="Meiryo UI" panose="020B0604030504040204" pitchFamily="50" charset="-128"/>
              </a:rPr>
              <a:t>１</a:t>
            </a:r>
            <a:r>
              <a:rPr lang="ja-JP" altLang="en-US" sz="1200" dirty="0" smtClean="0">
                <a:latin typeface="Meiryo UI" panose="020B0604030504040204" pitchFamily="50" charset="-128"/>
                <a:ea typeface="Meiryo UI" panose="020B0604030504040204" pitchFamily="50" charset="-128"/>
              </a:rPr>
              <a:t>万２千人</a:t>
            </a:r>
            <a:r>
              <a:rPr lang="ja-JP" altLang="en-US" sz="1200" dirty="0">
                <a:latin typeface="Meiryo UI" panose="020B0604030504040204" pitchFamily="50" charset="-128"/>
                <a:ea typeface="Meiryo UI" panose="020B0604030504040204" pitchFamily="50" charset="-128"/>
              </a:rPr>
              <a:t>、サイエンスパーク</a:t>
            </a:r>
            <a:r>
              <a:rPr lang="en-US" altLang="ja-JP" sz="1200" dirty="0">
                <a:latin typeface="Meiryo UI" panose="020B0604030504040204" pitchFamily="50" charset="-128"/>
                <a:ea typeface="Meiryo UI" panose="020B0604030504040204" pitchFamily="50" charset="-128"/>
              </a:rPr>
              <a:t>15</a:t>
            </a:r>
            <a:r>
              <a:rPr lang="ja-JP" altLang="en-US" sz="1200" dirty="0">
                <a:latin typeface="Meiryo UI" panose="020B0604030504040204" pitchFamily="50" charset="-128"/>
                <a:ea typeface="Meiryo UI" panose="020B0604030504040204" pitchFamily="50" charset="-128"/>
              </a:rPr>
              <a:t>カ所、総合大学・単科大学</a:t>
            </a:r>
            <a:r>
              <a:rPr lang="en-US" altLang="ja-JP" sz="1200" dirty="0">
                <a:latin typeface="Meiryo UI" panose="020B0604030504040204" pitchFamily="50" charset="-128"/>
                <a:ea typeface="Meiryo UI" panose="020B0604030504040204" pitchFamily="50" charset="-128"/>
              </a:rPr>
              <a:t>14</a:t>
            </a:r>
            <a:r>
              <a:rPr lang="ja-JP" altLang="en-US" sz="1200" dirty="0" smtClean="0">
                <a:latin typeface="Meiryo UI" panose="020B0604030504040204" pitchFamily="50" charset="-128"/>
                <a:ea typeface="Meiryo UI" panose="020B0604030504040204" pitchFamily="50" charset="-128"/>
              </a:rPr>
              <a:t>校（トップランク</a:t>
            </a:r>
            <a:r>
              <a:rPr lang="ja-JP" altLang="en-US" sz="1200" dirty="0">
                <a:latin typeface="Meiryo UI" panose="020B0604030504040204" pitchFamily="50" charset="-128"/>
                <a:ea typeface="Meiryo UI" panose="020B0604030504040204" pitchFamily="50" charset="-128"/>
              </a:rPr>
              <a:t>の産学</a:t>
            </a:r>
            <a:r>
              <a:rPr lang="ja-JP" altLang="en-US" sz="1200" dirty="0" smtClean="0">
                <a:latin typeface="Meiryo UI" panose="020B0604030504040204" pitchFamily="50" charset="-128"/>
                <a:ea typeface="Meiryo UI" panose="020B0604030504040204" pitchFamily="50" charset="-128"/>
              </a:rPr>
              <a:t>連携</a:t>
            </a: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北欧</a:t>
            </a:r>
            <a:r>
              <a:rPr lang="ja-JP" altLang="en-US" sz="1200" dirty="0">
                <a:latin typeface="Meiryo UI" panose="020B0604030504040204" pitchFamily="50" charset="-128"/>
                <a:ea typeface="Meiryo UI" panose="020B0604030504040204" pitchFamily="50" charset="-128"/>
              </a:rPr>
              <a:t>で</a:t>
            </a:r>
            <a:r>
              <a:rPr lang="ja-JP" altLang="en-US" sz="1200" dirty="0" smtClean="0">
                <a:latin typeface="Meiryo UI" panose="020B0604030504040204" pitchFamily="50" charset="-128"/>
                <a:ea typeface="Meiryo UI" panose="020B0604030504040204" pitchFamily="50" charset="-128"/>
              </a:rPr>
              <a:t>最も整った知識</a:t>
            </a:r>
            <a:r>
              <a:rPr lang="ja-JP" altLang="en-US" sz="1200" dirty="0">
                <a:latin typeface="Meiryo UI" panose="020B0604030504040204" pitchFamily="50" charset="-128"/>
                <a:ea typeface="Meiryo UI" panose="020B0604030504040204" pitchFamily="50" charset="-128"/>
              </a:rPr>
              <a:t>集約型研究やビジネス</a:t>
            </a:r>
            <a:r>
              <a:rPr lang="ja-JP" altLang="en-US" sz="1200" dirty="0" smtClean="0">
                <a:latin typeface="Meiryo UI" panose="020B0604030504040204" pitchFamily="50" charset="-128"/>
                <a:ea typeface="Meiryo UI" panose="020B0604030504040204" pitchFamily="50" charset="-128"/>
              </a:rPr>
              <a:t>環境）</a:t>
            </a:r>
            <a:endParaRPr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〇</a:t>
            </a:r>
            <a:r>
              <a:rPr lang="en-US" altLang="ja-JP" sz="1200" dirty="0" smtClean="0">
                <a:latin typeface="Meiryo UI" panose="020B0604030504040204" pitchFamily="50" charset="-128"/>
                <a:ea typeface="Meiryo UI" panose="020B0604030504040204" pitchFamily="50" charset="-128"/>
              </a:rPr>
              <a:t>150</a:t>
            </a:r>
            <a:r>
              <a:rPr lang="ja-JP" altLang="en-US" sz="1200" dirty="0">
                <a:latin typeface="Meiryo UI" panose="020B0604030504040204" pitchFamily="50" charset="-128"/>
                <a:ea typeface="Meiryo UI" panose="020B0604030504040204" pitchFamily="50" charset="-128"/>
              </a:rPr>
              <a:t>社以上の</a:t>
            </a:r>
            <a:r>
              <a:rPr lang="ja-JP" altLang="en-US" sz="1200" dirty="0" smtClean="0">
                <a:latin typeface="Meiryo UI" panose="020B0604030504040204" pitchFamily="50" charset="-128"/>
                <a:ea typeface="Meiryo UI" panose="020B0604030504040204" pitchFamily="50" charset="-128"/>
              </a:rPr>
              <a:t>バイオテック企業、</a:t>
            </a:r>
            <a:r>
              <a:rPr lang="en-US" altLang="ja-JP" sz="1200" dirty="0" smtClean="0">
                <a:latin typeface="Meiryo UI" panose="020B0604030504040204" pitchFamily="50" charset="-128"/>
                <a:ea typeface="Meiryo UI" panose="020B0604030504040204" pitchFamily="50" charset="-128"/>
              </a:rPr>
              <a:t>200</a:t>
            </a:r>
            <a:r>
              <a:rPr lang="ja-JP" altLang="en-US" sz="1200" dirty="0">
                <a:latin typeface="Meiryo UI" panose="020B0604030504040204" pitchFamily="50" charset="-128"/>
                <a:ea typeface="Meiryo UI" panose="020B0604030504040204" pitchFamily="50" charset="-128"/>
              </a:rPr>
              <a:t>社以上の医療機器企業が集積。（ライフサイエンス分野</a:t>
            </a:r>
            <a:r>
              <a:rPr lang="ja-JP" altLang="en-US" sz="1200" dirty="0" smtClean="0">
                <a:latin typeface="Meiryo UI" panose="020B0604030504040204" pitchFamily="50" charset="-128"/>
                <a:ea typeface="Meiryo UI" panose="020B0604030504040204" pitchFamily="50" charset="-128"/>
              </a:rPr>
              <a:t>での</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R</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D</a:t>
            </a:r>
            <a:r>
              <a:rPr lang="ja-JP" altLang="en-US" sz="1200" dirty="0" smtClean="0">
                <a:latin typeface="Meiryo UI" panose="020B0604030504040204" pitchFamily="50" charset="-128"/>
                <a:ea typeface="Meiryo UI" panose="020B0604030504040204" pitchFamily="50" charset="-128"/>
              </a:rPr>
              <a:t>支出</a:t>
            </a:r>
            <a:r>
              <a:rPr lang="ja-JP" altLang="en-US" sz="1200" dirty="0">
                <a:latin typeface="Meiryo UI" panose="020B0604030504040204" pitchFamily="50" charset="-128"/>
                <a:ea typeface="Meiryo UI" panose="020B0604030504040204" pitchFamily="50" charset="-128"/>
              </a:rPr>
              <a:t>、臨床試験及び薬品開発で世界をリード）</a:t>
            </a:r>
            <a:endParaRPr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〇</a:t>
            </a:r>
            <a:r>
              <a:rPr lang="en-US" altLang="ja-JP" sz="1200" dirty="0" smtClean="0">
                <a:latin typeface="Meiryo UI" panose="020B0604030504040204" pitchFamily="50" charset="-128"/>
                <a:ea typeface="Meiryo UI" panose="020B0604030504040204" pitchFamily="50" charset="-128"/>
              </a:rPr>
              <a:t>ICT</a:t>
            </a:r>
            <a:r>
              <a:rPr lang="ja-JP" altLang="en-US" sz="1200" dirty="0" err="1">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クリーンテック、スマートグリッドや</a:t>
            </a:r>
            <a:r>
              <a:rPr lang="ja-JP" altLang="en-US" sz="1200" dirty="0" smtClean="0">
                <a:latin typeface="Meiryo UI" panose="020B0604030504040204" pitchFamily="50" charset="-128"/>
                <a:ea typeface="Meiryo UI" panose="020B0604030504040204" pitchFamily="50" charset="-128"/>
              </a:rPr>
              <a:t>スマートシティソリューション</a:t>
            </a:r>
            <a:r>
              <a:rPr lang="ja-JP" altLang="en-US" sz="1200" dirty="0">
                <a:latin typeface="Meiryo UI" panose="020B0604030504040204" pitchFamily="50" charset="-128"/>
                <a:ea typeface="Meiryo UI" panose="020B0604030504040204" pitchFamily="50" charset="-128"/>
              </a:rPr>
              <a:t>の有数なテスト・</a:t>
            </a:r>
            <a:r>
              <a:rPr lang="ja-JP" altLang="en-US" sz="1200" dirty="0" smtClean="0">
                <a:latin typeface="Meiryo UI" panose="020B0604030504040204" pitchFamily="50" charset="-128"/>
                <a:ea typeface="Meiryo UI" panose="020B0604030504040204" pitchFamily="50" charset="-128"/>
              </a:rPr>
              <a:t>マーケット</a:t>
            </a:r>
            <a:r>
              <a:rPr lang="ja-JP" altLang="en-US" sz="1200" dirty="0">
                <a:latin typeface="Meiryo UI" panose="020B0604030504040204" pitchFamily="50" charset="-128"/>
                <a:ea typeface="Meiryo UI" panose="020B0604030504040204" pitchFamily="50" charset="-128"/>
              </a:rPr>
              <a:t>。</a:t>
            </a:r>
          </a:p>
        </p:txBody>
      </p:sp>
      <p:grpSp>
        <p:nvGrpSpPr>
          <p:cNvPr id="6" name="グループ化 5"/>
          <p:cNvGrpSpPr/>
          <p:nvPr/>
        </p:nvGrpSpPr>
        <p:grpSpPr>
          <a:xfrm>
            <a:off x="6885473" y="3988363"/>
            <a:ext cx="2204817" cy="2037242"/>
            <a:chOff x="6747813" y="1281787"/>
            <a:chExt cx="2204817" cy="2025093"/>
          </a:xfrm>
        </p:grpSpPr>
        <p:pic>
          <p:nvPicPr>
            <p:cNvPr id="12" name="図 1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747813" y="1281787"/>
              <a:ext cx="2156996" cy="2025093"/>
            </a:xfrm>
            <a:prstGeom prst="rect">
              <a:avLst/>
            </a:prstGeom>
          </p:spPr>
        </p:pic>
        <p:sp>
          <p:nvSpPr>
            <p:cNvPr id="8" name="楕円 7"/>
            <p:cNvSpPr/>
            <p:nvPr/>
          </p:nvSpPr>
          <p:spPr>
            <a:xfrm rot="805150">
              <a:off x="7766642" y="1595352"/>
              <a:ext cx="951854" cy="1705452"/>
            </a:xfrm>
            <a:prstGeom prst="ellipse">
              <a:avLst/>
            </a:prstGeom>
            <a:noFill/>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 name="テキスト ボックス 4"/>
            <p:cNvSpPr txBox="1"/>
            <p:nvPr/>
          </p:nvSpPr>
          <p:spPr>
            <a:xfrm>
              <a:off x="7100841" y="1322143"/>
              <a:ext cx="1851789" cy="246221"/>
            </a:xfrm>
            <a:prstGeom prst="rect">
              <a:avLst/>
            </a:prstGeom>
            <a:noFill/>
          </p:spPr>
          <p:txBody>
            <a:bodyPr wrap="none" rtlCol="0">
              <a:spAutoFit/>
            </a:bodyPr>
            <a:lstStyle/>
            <a:p>
              <a:r>
                <a:rPr kumimoji="1" lang="ja-JP" altLang="en-US" sz="1000" dirty="0">
                  <a:solidFill>
                    <a:srgbClr val="FF0000"/>
                  </a:solidFill>
                  <a:latin typeface="BIZ UDゴシック" panose="020B0400000000000000" pitchFamily="49" charset="-128"/>
                  <a:ea typeface="BIZ UDゴシック" panose="020B0400000000000000" pitchFamily="49" charset="-128"/>
                </a:rPr>
                <a:t>グレーター・コペンハーゲン</a:t>
              </a:r>
            </a:p>
          </p:txBody>
        </p:sp>
      </p:grpSp>
      <p:sp>
        <p:nvSpPr>
          <p:cNvPr id="31" name="正方形/長方形 30"/>
          <p:cNvSpPr/>
          <p:nvPr/>
        </p:nvSpPr>
        <p:spPr>
          <a:xfrm>
            <a:off x="7256103" y="292108"/>
            <a:ext cx="1764000" cy="104400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 ＜参考＞</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➣大阪市　</a:t>
            </a:r>
            <a:endParaRPr kumimoji="1" lang="en-US" altLang="ja-JP" sz="1100" b="1" dirty="0">
              <a:solidFill>
                <a:schemeClr val="tx1"/>
              </a:solidFill>
              <a:latin typeface="Meiryo UI" panose="020B0604030504040204" pitchFamily="50" charset="-128"/>
              <a:ea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約</a:t>
            </a:r>
            <a:r>
              <a:rPr kumimoji="1" lang="en-US" altLang="ja-JP" sz="1100" dirty="0">
                <a:solidFill>
                  <a:schemeClr val="tx1"/>
                </a:solidFill>
                <a:latin typeface="Meiryo UI" panose="020B0604030504040204" pitchFamily="50" charset="-128"/>
                <a:ea typeface="Meiryo UI" panose="020B0604030504040204" pitchFamily="50" charset="-128"/>
              </a:rPr>
              <a:t>275</a:t>
            </a:r>
            <a:r>
              <a:rPr kumimoji="1" lang="ja-JP" altLang="en-US" sz="1100" dirty="0">
                <a:solidFill>
                  <a:schemeClr val="tx1"/>
                </a:solidFill>
                <a:latin typeface="Meiryo UI" panose="020B0604030504040204" pitchFamily="50" charset="-128"/>
                <a:ea typeface="Meiryo UI" panose="020B0604030504040204" pitchFamily="50" charset="-128"/>
              </a:rPr>
              <a:t>万人／約</a:t>
            </a:r>
            <a:r>
              <a:rPr kumimoji="1" lang="en-US" altLang="ja-JP" sz="1100" dirty="0">
                <a:solidFill>
                  <a:schemeClr val="tx1"/>
                </a:solidFill>
                <a:latin typeface="Meiryo UI" panose="020B0604030504040204" pitchFamily="50" charset="-128"/>
                <a:ea typeface="Meiryo UI" panose="020B0604030504040204" pitchFamily="50" charset="-128"/>
              </a:rPr>
              <a:t>230</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p>
          <a:p>
            <a:r>
              <a:rPr kumimoji="1" lang="ja-JP" altLang="en-US" sz="1100" b="1" dirty="0">
                <a:solidFill>
                  <a:schemeClr val="tx1"/>
                </a:solidFill>
                <a:latin typeface="Meiryo UI" panose="020B0604030504040204" pitchFamily="50" charset="-128"/>
                <a:ea typeface="Meiryo UI" panose="020B0604030504040204" pitchFamily="50" charset="-128"/>
              </a:rPr>
              <a:t>➣大阪府　</a:t>
            </a:r>
            <a:endParaRPr kumimoji="1" lang="en-US" altLang="ja-JP" sz="1100" b="1" dirty="0">
              <a:solidFill>
                <a:schemeClr val="tx1"/>
              </a:solidFill>
              <a:latin typeface="Meiryo UI" panose="020B0604030504040204" pitchFamily="50" charset="-128"/>
              <a:ea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約</a:t>
            </a:r>
            <a:r>
              <a:rPr kumimoji="1" lang="en-US" altLang="ja-JP" sz="1100" dirty="0">
                <a:solidFill>
                  <a:schemeClr val="tx1"/>
                </a:solidFill>
                <a:latin typeface="Meiryo UI" panose="020B0604030504040204" pitchFamily="50" charset="-128"/>
                <a:ea typeface="Meiryo UI" panose="020B0604030504040204" pitchFamily="50" charset="-128"/>
              </a:rPr>
              <a:t>880</a:t>
            </a:r>
            <a:r>
              <a:rPr kumimoji="1" lang="ja-JP" altLang="en-US" sz="1100" dirty="0">
                <a:solidFill>
                  <a:schemeClr val="tx1"/>
                </a:solidFill>
                <a:latin typeface="Meiryo UI" panose="020B0604030504040204" pitchFamily="50" charset="-128"/>
                <a:ea typeface="Meiryo UI" panose="020B0604030504040204" pitchFamily="50" charset="-128"/>
              </a:rPr>
              <a:t>万人／約</a:t>
            </a:r>
            <a:r>
              <a:rPr kumimoji="1" lang="en-US" altLang="ja-JP" sz="1100" dirty="0">
                <a:solidFill>
                  <a:schemeClr val="tx1"/>
                </a:solidFill>
                <a:latin typeface="Meiryo UI" panose="020B0604030504040204" pitchFamily="50" charset="-128"/>
                <a:ea typeface="Meiryo UI" panose="020B0604030504040204" pitchFamily="50" charset="-128"/>
              </a:rPr>
              <a:t>1,900</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a:t>
            </a:r>
          </a:p>
          <a:p>
            <a:pPr algn="ctr"/>
            <a:r>
              <a:rPr lang="ja-JP" altLang="en-US" sz="800" dirty="0" smtClean="0">
                <a:solidFill>
                  <a:srgbClr val="002060"/>
                </a:solidFill>
                <a:latin typeface="Meiryo UI"/>
                <a:ea typeface="Meiryo UI"/>
              </a:rPr>
              <a:t>（</a:t>
            </a:r>
            <a:r>
              <a:rPr lang="ja-JP" altLang="en-US" sz="800" dirty="0">
                <a:solidFill>
                  <a:srgbClr val="002060"/>
                </a:solidFill>
                <a:latin typeface="Meiryo UI"/>
                <a:ea typeface="Meiryo UI"/>
              </a:rPr>
              <a:t>いずれも</a:t>
            </a:r>
            <a:r>
              <a:rPr lang="en-US" altLang="ja-JP" sz="800" dirty="0">
                <a:solidFill>
                  <a:srgbClr val="002060"/>
                </a:solidFill>
                <a:latin typeface="Meiryo UI"/>
                <a:ea typeface="Meiryo UI"/>
              </a:rPr>
              <a:t>2021</a:t>
            </a:r>
            <a:r>
              <a:rPr lang="ja-JP" altLang="en-US" sz="800" dirty="0">
                <a:solidFill>
                  <a:srgbClr val="002060"/>
                </a:solidFill>
                <a:latin typeface="Meiryo UI"/>
                <a:ea typeface="Meiryo UI"/>
              </a:rPr>
              <a:t>年</a:t>
            </a:r>
            <a:r>
              <a:rPr lang="en-US" altLang="ja-JP" sz="800" dirty="0">
                <a:solidFill>
                  <a:srgbClr val="002060"/>
                </a:solidFill>
                <a:latin typeface="Meiryo UI"/>
                <a:ea typeface="Meiryo UI"/>
              </a:rPr>
              <a:t>3</a:t>
            </a:r>
            <a:r>
              <a:rPr lang="ja-JP" altLang="en-US" sz="800" dirty="0">
                <a:solidFill>
                  <a:srgbClr val="002060"/>
                </a:solidFill>
                <a:latin typeface="Meiryo UI"/>
                <a:ea typeface="Meiryo UI"/>
              </a:rPr>
              <a:t>月</a:t>
            </a:r>
            <a:r>
              <a:rPr lang="en-US" altLang="ja-JP" sz="800" dirty="0">
                <a:solidFill>
                  <a:srgbClr val="002060"/>
                </a:solidFill>
                <a:latin typeface="Meiryo UI"/>
                <a:ea typeface="Meiryo UI"/>
              </a:rPr>
              <a:t>1</a:t>
            </a:r>
            <a:r>
              <a:rPr lang="ja-JP" altLang="en-US" sz="800" dirty="0">
                <a:solidFill>
                  <a:srgbClr val="002060"/>
                </a:solidFill>
                <a:latin typeface="Meiryo UI"/>
                <a:ea typeface="Meiryo UI"/>
              </a:rPr>
              <a:t>日現在）</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FAF2E731-5E59-4818-905F-D7AC33BBA3D4}"/>
              </a:ext>
            </a:extLst>
          </p:cNvPr>
          <p:cNvSpPr txBox="1"/>
          <p:nvPr/>
        </p:nvSpPr>
        <p:spPr>
          <a:xfrm>
            <a:off x="420904" y="2853608"/>
            <a:ext cx="8459278" cy="1554272"/>
          </a:xfrm>
          <a:prstGeom prst="rect">
            <a:avLst/>
          </a:prstGeom>
          <a:noFill/>
        </p:spPr>
        <p:txBody>
          <a:bodyPr wrap="square">
            <a:spAutoFit/>
          </a:bodyPr>
          <a:lstStyle/>
          <a:p>
            <a:r>
              <a:rPr lang="ja-JP" altLang="en-US" sz="1400"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グレーター・コペンハーゲン</a:t>
            </a:r>
            <a:r>
              <a:rPr lang="en-US" altLang="ja-JP" sz="1200" b="1" dirty="0">
                <a:latin typeface="Meiryo UI" panose="020B0604030504040204" pitchFamily="50" charset="-128"/>
                <a:ea typeface="Meiryo UI" panose="020B0604030504040204" pitchFamily="50" charset="-128"/>
              </a:rPr>
              <a:t>(Greater Copenhagen)</a:t>
            </a:r>
            <a:r>
              <a:rPr lang="ja-JP" altLang="en-US" sz="1200" b="1" dirty="0">
                <a:latin typeface="Meiryo UI" panose="020B0604030504040204" pitchFamily="50" charset="-128"/>
                <a:ea typeface="Meiryo UI" panose="020B0604030504040204" pitchFamily="50" charset="-128"/>
              </a:rPr>
              <a:t>　</a:t>
            </a:r>
            <a:r>
              <a:rPr lang="en-US" altLang="zh-TW"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圏域</a:t>
            </a:r>
            <a:r>
              <a:rPr lang="zh-TW" altLang="en-US" sz="1400" b="1" dirty="0">
                <a:latin typeface="Meiryo UI" panose="020B0604030504040204" pitchFamily="50" charset="-128"/>
                <a:ea typeface="Meiryo UI" panose="020B0604030504040204" pitchFamily="50" charset="-128"/>
              </a:rPr>
              <a:t>人口約</a:t>
            </a:r>
            <a:r>
              <a:rPr lang="en-US" altLang="ja-JP" sz="1400" b="1" dirty="0">
                <a:latin typeface="Meiryo UI" panose="020B0604030504040204" pitchFamily="50" charset="-128"/>
                <a:ea typeface="Meiryo UI" panose="020B0604030504040204" pitchFamily="50" charset="-128"/>
              </a:rPr>
              <a:t>440</a:t>
            </a:r>
            <a:r>
              <a:rPr lang="zh-TW" altLang="en-US" sz="1400" b="1" dirty="0">
                <a:latin typeface="Meiryo UI" panose="020B0604030504040204" pitchFamily="50" charset="-128"/>
                <a:ea typeface="Meiryo UI" panose="020B0604030504040204" pitchFamily="50" charset="-128"/>
              </a:rPr>
              <a:t>万人／面積</a:t>
            </a:r>
            <a:r>
              <a:rPr lang="en-US" altLang="ja-JP" sz="1400" b="1" dirty="0">
                <a:latin typeface="Meiryo UI" panose="020B0604030504040204" pitchFamily="50" charset="-128"/>
                <a:ea typeface="Meiryo UI" panose="020B0604030504040204" pitchFamily="50" charset="-128"/>
              </a:rPr>
              <a:t>26,181</a:t>
            </a:r>
            <a:r>
              <a:rPr lang="en-US" altLang="zh-TW" sz="1400" b="1" dirty="0">
                <a:latin typeface="Meiryo UI" panose="020B0604030504040204" pitchFamily="50" charset="-128"/>
                <a:ea typeface="Meiryo UI" panose="020B0604030504040204" pitchFamily="50" charset="-128"/>
              </a:rPr>
              <a:t>㎢〕</a:t>
            </a:r>
            <a:endParaRPr lang="en-US" altLang="ja-JP" sz="14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・デンマーク東部とスウェーデン南部の地域間における広域的な連携組織で</a:t>
            </a:r>
            <a:r>
              <a:rPr lang="en-US" altLang="ja-JP" sz="1200" dirty="0">
                <a:latin typeface="Meiryo UI" panose="020B0604030504040204" pitchFamily="50" charset="-128"/>
                <a:ea typeface="Meiryo UI" panose="020B0604030504040204" pitchFamily="50" charset="-128"/>
              </a:rPr>
              <a:t>2015</a:t>
            </a:r>
            <a:r>
              <a:rPr lang="ja-JP" altLang="en-US" sz="1200" dirty="0">
                <a:latin typeface="Meiryo UI" panose="020B0604030504040204" pitchFamily="50" charset="-128"/>
                <a:ea typeface="Meiryo UI" panose="020B0604030504040204" pitchFamily="50" charset="-128"/>
              </a:rPr>
              <a:t>年に設立。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・成長や持続可能なソリューション、イノベーションのグローバルハブを目指す。</a:t>
            </a:r>
            <a:endParaRPr lang="en-US" altLang="ja-JP" sz="12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構成）デンマークの首都圏レギオン、シェランレギオン、スウェーデンのスコーネレギオン、ハッランドレギオンのほか両国の</a:t>
            </a:r>
            <a:r>
              <a:rPr lang="en-US" altLang="ja-JP" sz="1200" dirty="0">
                <a:latin typeface="Meiryo UI" panose="020B0604030504040204" pitchFamily="50" charset="-128"/>
                <a:ea typeface="Meiryo UI" panose="020B0604030504040204" pitchFamily="50" charset="-128"/>
              </a:rPr>
              <a:t>85</a:t>
            </a:r>
            <a:r>
              <a:rPr lang="ja-JP" altLang="en-US" sz="1200" dirty="0">
                <a:latin typeface="Meiryo UI" panose="020B0604030504040204" pitchFamily="50" charset="-128"/>
                <a:ea typeface="Meiryo UI" panose="020B0604030504040204" pitchFamily="50" charset="-128"/>
              </a:rPr>
              <a:t>の基礎自治体。</a:t>
            </a:r>
            <a:endParaRPr lang="en-US" altLang="ja-JP" sz="12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組織）全</a:t>
            </a:r>
            <a:r>
              <a:rPr lang="en-US" altLang="ja-JP" sz="1200" dirty="0">
                <a:latin typeface="Meiryo UI" panose="020B0604030504040204" pitchFamily="50" charset="-128"/>
                <a:ea typeface="Meiryo UI" panose="020B0604030504040204" pitchFamily="50" charset="-128"/>
              </a:rPr>
              <a:t>18</a:t>
            </a:r>
            <a:r>
              <a:rPr lang="ja-JP" altLang="en-US" sz="1200" dirty="0">
                <a:latin typeface="Meiryo UI" panose="020B0604030504040204" pitchFamily="50" charset="-128"/>
                <a:ea typeface="Meiryo UI" panose="020B0604030504040204" pitchFamily="50" charset="-128"/>
              </a:rPr>
              <a:t>人で構成される理事会（政治委員会）がグレーター・コペンハーゲンの活動を主導。</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委員長はコペンハーゲン市長（</a:t>
            </a:r>
            <a:r>
              <a:rPr lang="en-US" altLang="ja-JP" sz="1200" u="sng" dirty="0">
                <a:latin typeface="Meiryo UI" panose="020B0604030504040204" pitchFamily="50" charset="-128"/>
                <a:ea typeface="Meiryo UI" panose="020B0604030504040204" pitchFamily="50" charset="-128"/>
              </a:rPr>
              <a:t>CEO</a:t>
            </a:r>
            <a:r>
              <a:rPr lang="ja-JP" altLang="en-US" sz="1200" u="sng"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事務局を組織して活動。</a:t>
            </a:r>
            <a:endParaRPr lang="en-US" altLang="ja-JP" sz="12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主な取組分野）グリーントランジション、労働市場、インフラストラクチャー、デジタル化</a:t>
            </a:r>
            <a:r>
              <a:rPr lang="ja-JP" altLang="en-US" sz="1200" dirty="0" smtClean="0">
                <a:latin typeface="Meiryo UI" panose="020B0604030504040204" pitchFamily="50" charset="-128"/>
                <a:ea typeface="Meiryo UI" panose="020B0604030504040204" pitchFamily="50" charset="-128"/>
              </a:rPr>
              <a:t>、ライフサイエンス。</a:t>
            </a:r>
            <a:endParaRPr lang="en-US" altLang="ja-JP" sz="1200" dirty="0">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FAF2E731-5E59-4818-905F-D7AC33BBA3D4}"/>
              </a:ext>
            </a:extLst>
          </p:cNvPr>
          <p:cNvSpPr txBox="1"/>
          <p:nvPr/>
        </p:nvSpPr>
        <p:spPr>
          <a:xfrm>
            <a:off x="432194" y="1246300"/>
            <a:ext cx="7096526" cy="677108"/>
          </a:xfrm>
          <a:prstGeom prst="rect">
            <a:avLst/>
          </a:prstGeom>
          <a:noFill/>
        </p:spPr>
        <p:txBody>
          <a:bodyPr wrap="square">
            <a:spAutoFit/>
          </a:bodyPr>
          <a:lstStyle/>
          <a:p>
            <a:r>
              <a:rPr lang="ja-JP" altLang="en-US" sz="1400"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首都圏レギオン</a:t>
            </a:r>
            <a:r>
              <a:rPr lang="en-US" altLang="ja-JP" sz="1200" b="1" dirty="0">
                <a:latin typeface="Meiryo UI" panose="020B0604030504040204" pitchFamily="50" charset="-128"/>
                <a:ea typeface="Meiryo UI" panose="020B0604030504040204" pitchFamily="50" charset="-128"/>
              </a:rPr>
              <a:t>(Capital Region of Denmark)</a:t>
            </a:r>
            <a:r>
              <a:rPr lang="zh-TW" altLang="en-US" sz="1200" b="1" dirty="0">
                <a:latin typeface="Meiryo UI" panose="020B0604030504040204" pitchFamily="50" charset="-128"/>
                <a:ea typeface="Meiryo UI" panose="020B0604030504040204" pitchFamily="50" charset="-128"/>
              </a:rPr>
              <a:t> </a:t>
            </a:r>
            <a:r>
              <a:rPr lang="en-US" altLang="zh-TW"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圏域</a:t>
            </a:r>
            <a:r>
              <a:rPr lang="zh-TW" altLang="en-US" sz="1400" b="1" dirty="0">
                <a:latin typeface="Meiryo UI" panose="020B0604030504040204" pitchFamily="50" charset="-128"/>
                <a:ea typeface="Meiryo UI" panose="020B0604030504040204" pitchFamily="50" charset="-128"/>
              </a:rPr>
              <a:t>人口約</a:t>
            </a:r>
            <a:r>
              <a:rPr lang="en-US" altLang="ja-JP" sz="1400" b="1" dirty="0">
                <a:latin typeface="Meiryo UI" panose="020B0604030504040204" pitchFamily="50" charset="-128"/>
                <a:ea typeface="Meiryo UI" panose="020B0604030504040204" pitchFamily="50" charset="-128"/>
              </a:rPr>
              <a:t>187</a:t>
            </a:r>
            <a:r>
              <a:rPr lang="zh-TW" altLang="en-US" sz="1400" b="1" dirty="0">
                <a:latin typeface="Meiryo UI" panose="020B0604030504040204" pitchFamily="50" charset="-128"/>
                <a:ea typeface="Meiryo UI" panose="020B0604030504040204" pitchFamily="50" charset="-128"/>
              </a:rPr>
              <a:t>万人／面積</a:t>
            </a:r>
            <a:r>
              <a:rPr lang="en-US" altLang="ja-JP" sz="1400" b="1" dirty="0">
                <a:latin typeface="Meiryo UI" panose="020B0604030504040204" pitchFamily="50" charset="-128"/>
                <a:ea typeface="Meiryo UI" panose="020B0604030504040204" pitchFamily="50" charset="-128"/>
              </a:rPr>
              <a:t>2,563</a:t>
            </a:r>
            <a:r>
              <a:rPr lang="en-US" altLang="zh-TW" sz="1400" b="1"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　・首都圏レギオンは、コペンハーゲン市のほか</a:t>
            </a:r>
            <a:r>
              <a:rPr lang="en-US" altLang="ja-JP" sz="1200" dirty="0">
                <a:latin typeface="Meiryo UI" panose="020B0604030504040204" pitchFamily="50" charset="-128"/>
                <a:ea typeface="Meiryo UI" panose="020B0604030504040204" pitchFamily="50" charset="-128"/>
              </a:rPr>
              <a:t>28</a:t>
            </a:r>
            <a:r>
              <a:rPr lang="ja-JP" altLang="en-US" sz="1200" dirty="0">
                <a:latin typeface="Meiryo UI" panose="020B0604030504040204" pitchFamily="50" charset="-128"/>
                <a:ea typeface="Meiryo UI" panose="020B0604030504040204" pitchFamily="50" charset="-128"/>
              </a:rPr>
              <a:t>のコムーネで構成。</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・レギオンは病院、地域開発（自然・環境・産業・観光等）、公共交通等を担う。</a:t>
            </a:r>
            <a:endParaRPr lang="en-US" altLang="ja-JP" sz="1200" dirty="0">
              <a:latin typeface="Meiryo UI" panose="020B0604030504040204" pitchFamily="50" charset="-128"/>
              <a:ea typeface="Meiryo UI" panose="020B0604030504040204" pitchFamily="50" charset="-128"/>
            </a:endParaRPr>
          </a:p>
        </p:txBody>
      </p:sp>
      <p:cxnSp>
        <p:nvCxnSpPr>
          <p:cNvPr id="35" name="直線コネクタ 34"/>
          <p:cNvCxnSpPr/>
          <p:nvPr/>
        </p:nvCxnSpPr>
        <p:spPr>
          <a:xfrm>
            <a:off x="274491" y="2780928"/>
            <a:ext cx="8659812"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187715" y="477537"/>
            <a:ext cx="229139" cy="142857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自</a:t>
            </a:r>
            <a:endParaRPr kumimoji="1" lang="en-US" altLang="ja-JP" sz="1200" dirty="0">
              <a:latin typeface="Meiryo UI" panose="020B0604030504040204" pitchFamily="50" charset="-128"/>
              <a:ea typeface="Meiryo UI" panose="020B0604030504040204" pitchFamily="50" charset="-128"/>
            </a:endParaRPr>
          </a:p>
          <a:p>
            <a:pPr algn="ctr"/>
            <a:endParaRPr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治</a:t>
            </a:r>
            <a:endParaRPr kumimoji="1" lang="en-US" altLang="ja-JP" sz="1200" dirty="0">
              <a:latin typeface="Meiryo UI" panose="020B0604030504040204" pitchFamily="50" charset="-128"/>
              <a:ea typeface="Meiryo UI" panose="020B0604030504040204" pitchFamily="50" charset="-128"/>
            </a:endParaRPr>
          </a:p>
          <a:p>
            <a:pPr algn="ctr"/>
            <a:endParaRPr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体</a:t>
            </a:r>
          </a:p>
        </p:txBody>
      </p:sp>
      <p:sp>
        <p:nvSpPr>
          <p:cNvPr id="20" name="正方形/長方形 19"/>
          <p:cNvSpPr/>
          <p:nvPr/>
        </p:nvSpPr>
        <p:spPr>
          <a:xfrm>
            <a:off x="214076" y="2934977"/>
            <a:ext cx="229526" cy="140694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a:latin typeface="Meiryo UI" panose="020B0604030504040204" pitchFamily="50" charset="-128"/>
                <a:ea typeface="Meiryo UI" panose="020B0604030504040204" pitchFamily="50" charset="-128"/>
              </a:rPr>
              <a:t>広</a:t>
            </a:r>
            <a:endParaRPr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域</a:t>
            </a:r>
            <a:endParaRPr kumimoji="1" lang="en-US" altLang="ja-JP" sz="1200" dirty="0">
              <a:latin typeface="Meiryo UI" panose="020B0604030504040204" pitchFamily="50" charset="-128"/>
              <a:ea typeface="Meiryo UI" panose="020B0604030504040204" pitchFamily="50" charset="-128"/>
            </a:endParaRPr>
          </a:p>
          <a:p>
            <a:pPr algn="ct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連</a:t>
            </a:r>
            <a:endParaRPr kumimoji="1" lang="en-US" altLang="ja-JP" sz="1200" dirty="0">
              <a:latin typeface="Meiryo UI" panose="020B0604030504040204" pitchFamily="50" charset="-128"/>
              <a:ea typeface="Meiryo UI" panose="020B0604030504040204" pitchFamily="50" charset="-128"/>
            </a:endParaRPr>
          </a:p>
          <a:p>
            <a:pPr algn="ctr"/>
            <a:endParaRPr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携</a:t>
            </a:r>
          </a:p>
        </p:txBody>
      </p:sp>
      <p:sp>
        <p:nvSpPr>
          <p:cNvPr id="3" name="正方形/長方形 2"/>
          <p:cNvSpPr/>
          <p:nvPr/>
        </p:nvSpPr>
        <p:spPr>
          <a:xfrm>
            <a:off x="6895463" y="6011228"/>
            <a:ext cx="2242477" cy="216549"/>
          </a:xfrm>
          <a:prstGeom prst="rect">
            <a:avLst/>
          </a:prstGeom>
        </p:spPr>
        <p:txBody>
          <a:bodyPr wrap="square">
            <a:spAutoFit/>
          </a:bodyPr>
          <a:lstStyle/>
          <a:p>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出典：</a:t>
            </a:r>
            <a:r>
              <a:rPr lang="en-US" altLang="ja-JP" sz="800" dirty="0">
                <a:latin typeface="Meiryo UI" panose="020B0604030504040204" pitchFamily="50" charset="-128"/>
                <a:ea typeface="Meiryo UI" panose="020B0604030504040204" pitchFamily="50" charset="-128"/>
              </a:rPr>
              <a:t>Copenhagen Capacity</a:t>
            </a:r>
            <a:r>
              <a:rPr lang="ja-JP" altLang="en-US" sz="800" dirty="0">
                <a:latin typeface="Meiryo UI" panose="020B0604030504040204" pitchFamily="50" charset="-128"/>
                <a:ea typeface="Meiryo UI" panose="020B0604030504040204" pitchFamily="50" charset="-128"/>
              </a:rPr>
              <a:t>ホームページ</a:t>
            </a:r>
          </a:p>
        </p:txBody>
      </p:sp>
      <p:sp>
        <p:nvSpPr>
          <p:cNvPr id="22" name="スライド番号プレースホルダー 3">
            <a:extLst>
              <a:ext uri="{FF2B5EF4-FFF2-40B4-BE49-F238E27FC236}">
                <a16:creationId xmlns:a16="http://schemas.microsoft.com/office/drawing/2014/main" id="{F8EC33AB-1EAD-44C4-876E-D35CEE15E92F}"/>
              </a:ext>
            </a:extLst>
          </p:cNvPr>
          <p:cNvSpPr txBox="1">
            <a:spLocks/>
          </p:cNvSpPr>
          <p:nvPr/>
        </p:nvSpPr>
        <p:spPr>
          <a:xfrm>
            <a:off x="8777355" y="6547186"/>
            <a:ext cx="35972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E1D027E3-62E2-4B97-AB12-56BECFBE21C1}" type="slidenum">
              <a:rPr lang="ja-JP" altLang="en-US" smtClean="0">
                <a:latin typeface="Meiryo UI" panose="020B0604030504040204" pitchFamily="50" charset="-128"/>
                <a:ea typeface="Meiryo UI" panose="020B0604030504040204" pitchFamily="50" charset="-128"/>
              </a:rPr>
              <a:pPr/>
              <a:t>2</a:t>
            </a:fld>
            <a:endParaRPr lang="ja-JP" altLang="en-US"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FAF2E731-5E59-4818-905F-D7AC33BBA3D4}"/>
              </a:ext>
            </a:extLst>
          </p:cNvPr>
          <p:cNvSpPr txBox="1"/>
          <p:nvPr/>
        </p:nvSpPr>
        <p:spPr>
          <a:xfrm>
            <a:off x="193874" y="4640968"/>
            <a:ext cx="6563755" cy="830997"/>
          </a:xfrm>
          <a:prstGeom prst="rect">
            <a:avLst/>
          </a:prstGeom>
          <a:noFill/>
        </p:spPr>
        <p:txBody>
          <a:bodyPr wrap="square">
            <a:spAutoFit/>
          </a:bodyPr>
          <a:lstStyle/>
          <a:p>
            <a:r>
              <a:rPr lang="ja-JP" altLang="en-US" sz="1200"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コペンハーゲン市を核に、広域都市圏（首都圏レギオン、グレーターコペンハーゲン）を視野に入れて、　</a:t>
            </a:r>
            <a:endParaRPr lang="en-US" altLang="ja-JP" sz="1200" b="1" u="sng" dirty="0" smtClean="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カーボンニュートラルを</a:t>
            </a:r>
            <a:r>
              <a:rPr lang="ja-JP" altLang="en-US" sz="1200" b="1" u="sng" dirty="0">
                <a:latin typeface="Meiryo UI" panose="020B0604030504040204" pitchFamily="50" charset="-128"/>
                <a:ea typeface="Meiryo UI" panose="020B0604030504040204" pitchFamily="50" charset="-128"/>
              </a:rPr>
              <a:t>めざ</a:t>
            </a:r>
            <a:r>
              <a:rPr lang="ja-JP" altLang="en-US" sz="1200" b="1" u="sng" dirty="0" smtClean="0">
                <a:latin typeface="Meiryo UI" panose="020B0604030504040204" pitchFamily="50" charset="-128"/>
                <a:ea typeface="Meiryo UI" panose="020B0604030504040204" pitchFamily="50" charset="-128"/>
              </a:rPr>
              <a:t>したスマートシティやスタートアップ支援、人間中心のまちづくりなどを推進。</a:t>
            </a:r>
            <a:endParaRPr lang="en-US" altLang="ja-JP" sz="1200" b="1" u="sng" dirty="0" smtClean="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en-US" altLang="ja-JP" sz="12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a:t>
            </a:r>
            <a:endParaRPr lang="en-US" altLang="ja-JP" sz="800" b="1" dirty="0" smtClean="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世界都市ランキング（森財団）</a:t>
            </a:r>
            <a:r>
              <a:rPr lang="en-US" altLang="ja-JP" sz="1200" b="1" dirty="0" smtClean="0">
                <a:latin typeface="Meiryo UI" panose="020B0604030504040204" pitchFamily="50" charset="-128"/>
                <a:ea typeface="Meiryo UI" panose="020B0604030504040204" pitchFamily="50" charset="-128"/>
              </a:rPr>
              <a:t>2012</a:t>
            </a:r>
            <a:r>
              <a:rPr lang="ja-JP" altLang="en-US" sz="1200" b="1" dirty="0" smtClean="0">
                <a:latin typeface="Meiryo UI" panose="020B0604030504040204" pitchFamily="50" charset="-128"/>
                <a:ea typeface="Meiryo UI" panose="020B0604030504040204" pitchFamily="50" charset="-128"/>
              </a:rPr>
              <a:t>年 </a:t>
            </a:r>
            <a:r>
              <a:rPr lang="en-US" altLang="ja-JP" sz="1200" b="1" dirty="0" smtClean="0">
                <a:latin typeface="Meiryo UI" panose="020B0604030504040204" pitchFamily="50" charset="-128"/>
                <a:ea typeface="Meiryo UI" panose="020B0604030504040204" pitchFamily="50" charset="-128"/>
              </a:rPr>
              <a:t>20</a:t>
            </a:r>
            <a:r>
              <a:rPr lang="ja-JP" altLang="en-US" sz="1200" b="1" dirty="0" smtClean="0">
                <a:latin typeface="Meiryo UI" panose="020B0604030504040204" pitchFamily="50" charset="-128"/>
                <a:ea typeface="Meiryo UI" panose="020B0604030504040204" pitchFamily="50" charset="-128"/>
              </a:rPr>
              <a:t>位　⇒　</a:t>
            </a:r>
            <a:r>
              <a:rPr lang="en-US" altLang="ja-JP" sz="1200" b="1" dirty="0" smtClean="0">
                <a:latin typeface="Meiryo UI" panose="020B0604030504040204" pitchFamily="50" charset="-128"/>
                <a:ea typeface="Meiryo UI" panose="020B0604030504040204" pitchFamily="50" charset="-128"/>
              </a:rPr>
              <a:t>2021</a:t>
            </a:r>
            <a:r>
              <a:rPr lang="ja-JP" altLang="en-US" sz="1200" b="1" dirty="0" smtClean="0">
                <a:latin typeface="Meiryo UI" panose="020B0604030504040204" pitchFamily="50" charset="-128"/>
                <a:ea typeface="Meiryo UI" panose="020B0604030504040204" pitchFamily="50" charset="-128"/>
              </a:rPr>
              <a:t>年 </a:t>
            </a:r>
            <a:r>
              <a:rPr lang="en-US" altLang="ja-JP" sz="1200" b="1" dirty="0" smtClean="0">
                <a:latin typeface="Meiryo UI" panose="020B0604030504040204" pitchFamily="50" charset="-128"/>
                <a:ea typeface="Meiryo UI" panose="020B0604030504040204" pitchFamily="50" charset="-128"/>
              </a:rPr>
              <a:t>15</a:t>
            </a:r>
            <a:r>
              <a:rPr lang="ja-JP" altLang="en-US" sz="1200" b="1" dirty="0" smtClean="0">
                <a:latin typeface="Meiryo UI" panose="020B0604030504040204" pitchFamily="50" charset="-128"/>
                <a:ea typeface="Meiryo UI" panose="020B0604030504040204" pitchFamily="50" charset="-128"/>
              </a:rPr>
              <a:t>位　</a:t>
            </a:r>
            <a:endParaRPr lang="en-US" altLang="ja-JP" sz="1200" b="1" dirty="0" smtClean="0">
              <a:latin typeface="Meiryo UI" panose="020B0604030504040204" pitchFamily="50" charset="-128"/>
              <a:ea typeface="Meiryo UI" panose="020B0604030504040204" pitchFamily="50" charset="-128"/>
            </a:endParaRPr>
          </a:p>
        </p:txBody>
      </p:sp>
      <p:sp>
        <p:nvSpPr>
          <p:cNvPr id="4" name="下矢印 3"/>
          <p:cNvSpPr/>
          <p:nvPr/>
        </p:nvSpPr>
        <p:spPr>
          <a:xfrm>
            <a:off x="2897936" y="4473671"/>
            <a:ext cx="1296144" cy="167297"/>
          </a:xfrm>
          <a:prstGeom prst="downArrow">
            <a:avLst>
              <a:gd name="adj1" fmla="val 50000"/>
              <a:gd name="adj2"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828323" y="6467645"/>
            <a:ext cx="2267794" cy="230832"/>
          </a:xfrm>
          <a:prstGeom prst="rect">
            <a:avLst/>
          </a:prstGeom>
        </p:spPr>
        <p:txBody>
          <a:bodyPr wrap="square">
            <a:spAutoFit/>
          </a:bodyPr>
          <a:lstStyle/>
          <a:p>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各種資料をもと</a:t>
            </a:r>
            <a:r>
              <a:rPr lang="ja-JP" altLang="en-US" sz="900" dirty="0" smtClean="0">
                <a:latin typeface="Meiryo UI" panose="020B0604030504040204" pitchFamily="50" charset="-128"/>
                <a:ea typeface="Meiryo UI" panose="020B0604030504040204" pitchFamily="50" charset="-128"/>
              </a:rPr>
              <a:t>に副首都推進局に</a:t>
            </a:r>
            <a:r>
              <a:rPr lang="ja-JP" altLang="en-US" sz="900" dirty="0">
                <a:latin typeface="Meiryo UI" panose="020B0604030504040204" pitchFamily="50" charset="-128"/>
                <a:ea typeface="Meiryo UI" panose="020B0604030504040204" pitchFamily="50" charset="-128"/>
              </a:rPr>
              <a:t>て</a:t>
            </a:r>
            <a:r>
              <a:rPr lang="ja-JP" altLang="en-US" sz="900" dirty="0" smtClean="0">
                <a:latin typeface="Meiryo UI" panose="020B0604030504040204" pitchFamily="50" charset="-128"/>
                <a:ea typeface="Meiryo UI" panose="020B0604030504040204" pitchFamily="50" charset="-128"/>
              </a:rPr>
              <a:t>作成</a:t>
            </a:r>
            <a:endParaRPr lang="en-US" altLang="ja-JP" sz="90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6139868" y="466490"/>
            <a:ext cx="1307833" cy="215444"/>
          </a:xfrm>
          <a:prstGeom prst="rect">
            <a:avLst/>
          </a:prstGeom>
          <a:noFill/>
        </p:spPr>
        <p:txBody>
          <a:bodyPr wrap="square" rtlCol="0">
            <a:spAutoFit/>
          </a:bodyPr>
          <a:lstStyle/>
          <a:p>
            <a:r>
              <a:rPr kumimoji="1" lang="ja-JP" altLang="en-US" sz="800" dirty="0" smtClean="0">
                <a:solidFill>
                  <a:srgbClr val="002060"/>
                </a:solidFill>
                <a:latin typeface="Meiryo UI" panose="020B0604030504040204" pitchFamily="50" charset="-128"/>
                <a:ea typeface="Meiryo UI" panose="020B0604030504040204" pitchFamily="50" charset="-128"/>
              </a:rPr>
              <a:t>（</a:t>
            </a:r>
            <a:r>
              <a:rPr kumimoji="1" lang="en-US" altLang="ja-JP" sz="800" dirty="0" smtClean="0">
                <a:solidFill>
                  <a:srgbClr val="002060"/>
                </a:solidFill>
                <a:latin typeface="Meiryo UI" panose="020B0604030504040204" pitchFamily="50" charset="-128"/>
                <a:ea typeface="Meiryo UI" panose="020B0604030504040204" pitchFamily="50" charset="-128"/>
              </a:rPr>
              <a:t>2022</a:t>
            </a:r>
            <a:r>
              <a:rPr kumimoji="1" lang="ja-JP" altLang="en-US" sz="800" dirty="0" smtClean="0">
                <a:solidFill>
                  <a:srgbClr val="002060"/>
                </a:solidFill>
                <a:latin typeface="Meiryo UI" panose="020B0604030504040204" pitchFamily="50" charset="-128"/>
                <a:ea typeface="Meiryo UI" panose="020B0604030504040204" pitchFamily="50" charset="-128"/>
              </a:rPr>
              <a:t>年</a:t>
            </a:r>
            <a:r>
              <a:rPr lang="en-US" altLang="ja-JP" sz="800" dirty="0">
                <a:solidFill>
                  <a:srgbClr val="002060"/>
                </a:solidFill>
                <a:latin typeface="Meiryo UI" panose="020B0604030504040204" pitchFamily="50" charset="-128"/>
                <a:ea typeface="Meiryo UI" panose="020B0604030504040204" pitchFamily="50" charset="-128"/>
              </a:rPr>
              <a:t>1</a:t>
            </a:r>
            <a:r>
              <a:rPr kumimoji="1" lang="ja-JP" altLang="en-US" sz="800" dirty="0" smtClean="0">
                <a:solidFill>
                  <a:srgbClr val="002060"/>
                </a:solidFill>
                <a:latin typeface="Meiryo UI" panose="020B0604030504040204" pitchFamily="50" charset="-128"/>
                <a:ea typeface="Meiryo UI" panose="020B0604030504040204" pitchFamily="50" charset="-128"/>
              </a:rPr>
              <a:t>月現在）</a:t>
            </a:r>
            <a:endParaRPr kumimoji="1" lang="ja-JP" altLang="en-US" sz="8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7064296" y="1318616"/>
            <a:ext cx="1307833" cy="215444"/>
          </a:xfrm>
          <a:prstGeom prst="rect">
            <a:avLst/>
          </a:prstGeom>
          <a:noFill/>
        </p:spPr>
        <p:txBody>
          <a:bodyPr wrap="square" rtlCol="0">
            <a:spAutoFit/>
          </a:bodyPr>
          <a:lstStyle/>
          <a:p>
            <a:r>
              <a:rPr kumimoji="1" lang="ja-JP" altLang="en-US" sz="800" dirty="0" smtClean="0">
                <a:solidFill>
                  <a:srgbClr val="002060"/>
                </a:solidFill>
                <a:latin typeface="Meiryo UI" panose="020B0604030504040204" pitchFamily="50" charset="-128"/>
                <a:ea typeface="Meiryo UI" panose="020B0604030504040204" pitchFamily="50" charset="-128"/>
              </a:rPr>
              <a:t>（</a:t>
            </a:r>
            <a:r>
              <a:rPr kumimoji="1" lang="en-US" altLang="ja-JP" sz="800" dirty="0" smtClean="0">
                <a:solidFill>
                  <a:srgbClr val="002060"/>
                </a:solidFill>
                <a:latin typeface="Meiryo UI" panose="020B0604030504040204" pitchFamily="50" charset="-128"/>
                <a:ea typeface="Meiryo UI" panose="020B0604030504040204" pitchFamily="50" charset="-128"/>
              </a:rPr>
              <a:t>2022</a:t>
            </a:r>
            <a:r>
              <a:rPr kumimoji="1" lang="ja-JP" altLang="en-US" sz="800" dirty="0" smtClean="0">
                <a:solidFill>
                  <a:srgbClr val="002060"/>
                </a:solidFill>
                <a:latin typeface="Meiryo UI" panose="020B0604030504040204" pitchFamily="50" charset="-128"/>
                <a:ea typeface="Meiryo UI" panose="020B0604030504040204" pitchFamily="50" charset="-128"/>
              </a:rPr>
              <a:t>年</a:t>
            </a:r>
            <a:r>
              <a:rPr lang="en-US" altLang="ja-JP" sz="800" dirty="0">
                <a:solidFill>
                  <a:srgbClr val="002060"/>
                </a:solidFill>
                <a:latin typeface="Meiryo UI" panose="020B0604030504040204" pitchFamily="50" charset="-128"/>
                <a:ea typeface="Meiryo UI" panose="020B0604030504040204" pitchFamily="50" charset="-128"/>
              </a:rPr>
              <a:t>1</a:t>
            </a:r>
            <a:r>
              <a:rPr kumimoji="1" lang="ja-JP" altLang="en-US" sz="800" dirty="0" smtClean="0">
                <a:solidFill>
                  <a:srgbClr val="002060"/>
                </a:solidFill>
                <a:latin typeface="Meiryo UI" panose="020B0604030504040204" pitchFamily="50" charset="-128"/>
                <a:ea typeface="Meiryo UI" panose="020B0604030504040204" pitchFamily="50" charset="-128"/>
              </a:rPr>
              <a:t>月現在）</a:t>
            </a:r>
            <a:endParaRPr kumimoji="1" lang="ja-JP" altLang="en-US" sz="8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7472299" y="2921619"/>
            <a:ext cx="1307833" cy="215444"/>
          </a:xfrm>
          <a:prstGeom prst="rect">
            <a:avLst/>
          </a:prstGeom>
          <a:noFill/>
        </p:spPr>
        <p:txBody>
          <a:bodyPr wrap="square" rtlCol="0">
            <a:spAutoFit/>
          </a:bodyPr>
          <a:lstStyle/>
          <a:p>
            <a:r>
              <a:rPr kumimoji="1" lang="ja-JP" altLang="en-US" sz="800" dirty="0" smtClean="0">
                <a:solidFill>
                  <a:srgbClr val="002060"/>
                </a:solidFill>
                <a:latin typeface="Meiryo UI" panose="020B0604030504040204" pitchFamily="50" charset="-128"/>
                <a:ea typeface="Meiryo UI" panose="020B0604030504040204" pitchFamily="50" charset="-128"/>
              </a:rPr>
              <a:t>（</a:t>
            </a:r>
            <a:r>
              <a:rPr kumimoji="1" lang="en-US" altLang="ja-JP" sz="800" dirty="0" smtClean="0">
                <a:solidFill>
                  <a:srgbClr val="002060"/>
                </a:solidFill>
                <a:latin typeface="Meiryo UI" panose="020B0604030504040204" pitchFamily="50" charset="-128"/>
                <a:ea typeface="Meiryo UI" panose="020B0604030504040204" pitchFamily="50" charset="-128"/>
              </a:rPr>
              <a:t>2022</a:t>
            </a:r>
            <a:r>
              <a:rPr kumimoji="1" lang="ja-JP" altLang="en-US" sz="800" dirty="0" smtClean="0">
                <a:solidFill>
                  <a:srgbClr val="002060"/>
                </a:solidFill>
                <a:latin typeface="Meiryo UI" panose="020B0604030504040204" pitchFamily="50" charset="-128"/>
                <a:ea typeface="Meiryo UI" panose="020B0604030504040204" pitchFamily="50" charset="-128"/>
              </a:rPr>
              <a:t>年</a:t>
            </a:r>
            <a:r>
              <a:rPr lang="en-US" altLang="ja-JP" sz="800" dirty="0">
                <a:solidFill>
                  <a:srgbClr val="002060"/>
                </a:solidFill>
                <a:latin typeface="Meiryo UI" panose="020B0604030504040204" pitchFamily="50" charset="-128"/>
                <a:ea typeface="Meiryo UI" panose="020B0604030504040204" pitchFamily="50" charset="-128"/>
              </a:rPr>
              <a:t>1</a:t>
            </a:r>
            <a:r>
              <a:rPr kumimoji="1" lang="ja-JP" altLang="en-US" sz="800" dirty="0" smtClean="0">
                <a:solidFill>
                  <a:srgbClr val="002060"/>
                </a:solidFill>
                <a:latin typeface="Meiryo UI" panose="020B0604030504040204" pitchFamily="50" charset="-128"/>
                <a:ea typeface="Meiryo UI" panose="020B0604030504040204" pitchFamily="50" charset="-128"/>
              </a:rPr>
              <a:t>月現在）</a:t>
            </a:r>
            <a:endParaRPr kumimoji="1"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8969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16">
            <a:extLst>
              <a:ext uri="{FF2B5EF4-FFF2-40B4-BE49-F238E27FC236}">
                <a16:creationId xmlns:a16="http://schemas.microsoft.com/office/drawing/2014/main" id="{B3ED810B-417C-45F8-8DD1-1EA07FF87E73}"/>
              </a:ext>
            </a:extLst>
          </p:cNvPr>
          <p:cNvSpPr/>
          <p:nvPr/>
        </p:nvSpPr>
        <p:spPr>
          <a:xfrm>
            <a:off x="57675" y="411797"/>
            <a:ext cx="9022277" cy="6239135"/>
          </a:xfrm>
          <a:prstGeom prst="roundRect">
            <a:avLst>
              <a:gd name="adj" fmla="val 3402"/>
            </a:avLst>
          </a:prstGeom>
          <a:noFill/>
          <a:ln w="1905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1382078" y="1405004"/>
            <a:ext cx="7813293" cy="461665"/>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1990</a:t>
            </a:r>
            <a:r>
              <a:rPr lang="ja-JP" altLang="en-US" sz="1200" dirty="0">
                <a:latin typeface="Meiryo UI" panose="020B0604030504040204" pitchFamily="50" charset="-128"/>
                <a:ea typeface="Meiryo UI" panose="020B0604030504040204" pitchFamily="50" charset="-128"/>
              </a:rPr>
              <a:t>年代前半には高失業率の克服が</a:t>
            </a:r>
            <a:r>
              <a:rPr lang="ja-JP" altLang="en-US" sz="1200" dirty="0" smtClean="0">
                <a:latin typeface="Meiryo UI" panose="020B0604030504040204" pitchFamily="50" charset="-128"/>
                <a:ea typeface="Meiryo UI" panose="020B0604030504040204" pitchFamily="50" charset="-128"/>
              </a:rPr>
              <a:t>必要。</a:t>
            </a:r>
            <a:endParaRPr lang="en-US" altLang="ja-JP" sz="1200"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　</a:t>
            </a:r>
            <a:r>
              <a:rPr lang="ja-JP" altLang="en-US" sz="1200" b="1" u="sng" dirty="0">
                <a:latin typeface="Meiryo UI" panose="020B0604030504040204" pitchFamily="50" charset="-128"/>
                <a:ea typeface="Meiryo UI" panose="020B0604030504040204" pitchFamily="50" charset="-128"/>
              </a:rPr>
              <a:t>雇用流動性と充実した社会保障・失業給付制度、職業訓練等の積極的労働市場政策を導入（フレキシキュリティ</a:t>
            </a:r>
            <a:r>
              <a:rPr lang="ja-JP" altLang="en-US" sz="1200" u="sng" dirty="0" smtClean="0">
                <a:latin typeface="Meiryo UI" panose="020B0604030504040204" pitchFamily="50" charset="-128"/>
                <a:ea typeface="Meiryo UI" panose="020B0604030504040204" pitchFamily="50" charset="-128"/>
              </a:rPr>
              <a:t>）。</a:t>
            </a:r>
            <a:endParaRPr lang="en-US" altLang="ja-JP" sz="1200" u="sng" dirty="0">
              <a:latin typeface="Meiryo UI" panose="020B0604030504040204" pitchFamily="50" charset="-128"/>
              <a:ea typeface="Meiryo UI" panose="020B0604030504040204" pitchFamily="50" charset="-128"/>
            </a:endParaRPr>
          </a:p>
        </p:txBody>
      </p:sp>
      <p:sp>
        <p:nvSpPr>
          <p:cNvPr id="9" name="正方形/長方形 8"/>
          <p:cNvSpPr/>
          <p:nvPr/>
        </p:nvSpPr>
        <p:spPr>
          <a:xfrm>
            <a:off x="173789" y="992558"/>
            <a:ext cx="1189213" cy="338551"/>
          </a:xfrm>
          <a:prstGeom prst="rect">
            <a:avLst/>
          </a:prstGeom>
          <a:ln w="63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産業構造</a:t>
            </a:r>
          </a:p>
        </p:txBody>
      </p:sp>
      <p:sp>
        <p:nvSpPr>
          <p:cNvPr id="10" name="正方形/長方形 9"/>
          <p:cNvSpPr/>
          <p:nvPr/>
        </p:nvSpPr>
        <p:spPr>
          <a:xfrm>
            <a:off x="173789" y="1491589"/>
            <a:ext cx="1160198" cy="338551"/>
          </a:xfrm>
          <a:prstGeom prst="rect">
            <a:avLst/>
          </a:prstGeom>
          <a:ln w="63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a:latin typeface="Meiryo UI" panose="020B0604030504040204" pitchFamily="50" charset="-128"/>
                <a:ea typeface="Meiryo UI" panose="020B0604030504040204" pitchFamily="50" charset="-128"/>
              </a:rPr>
              <a:t>労働政策</a:t>
            </a:r>
            <a:endParaRPr kumimoji="1" lang="ja-JP" altLang="en-US" sz="12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1382078" y="924718"/>
            <a:ext cx="7199179" cy="461665"/>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・造船業等の重工業の衰退に伴い、</a:t>
            </a:r>
            <a:r>
              <a:rPr lang="en-US" altLang="ja-JP" sz="1200" dirty="0">
                <a:latin typeface="Meiryo UI" panose="020B0604030504040204" pitchFamily="50" charset="-128"/>
                <a:ea typeface="Meiryo UI" panose="020B0604030504040204" pitchFamily="50" charset="-128"/>
              </a:rPr>
              <a:t>1980</a:t>
            </a:r>
            <a:r>
              <a:rPr lang="ja-JP" altLang="en-US" sz="1200" dirty="0">
                <a:latin typeface="Meiryo UI" panose="020B0604030504040204" pitchFamily="50" charset="-128"/>
                <a:ea typeface="Meiryo UI" panose="020B0604030504040204" pitchFamily="50" charset="-128"/>
              </a:rPr>
              <a:t>年代には新産業育成による産業構造の転換が</a:t>
            </a:r>
            <a:r>
              <a:rPr lang="ja-JP" altLang="en-US" sz="1200" dirty="0" smtClean="0">
                <a:latin typeface="Meiryo UI" panose="020B0604030504040204" pitchFamily="50" charset="-128"/>
                <a:ea typeface="Meiryo UI" panose="020B0604030504040204" pitchFamily="50" charset="-128"/>
              </a:rPr>
              <a:t>必要。</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　</a:t>
            </a:r>
            <a:r>
              <a:rPr lang="en-US" altLang="ja-JP" sz="1200" b="1" u="sng" dirty="0">
                <a:latin typeface="Meiryo UI" panose="020B0604030504040204" pitchFamily="50" charset="-128"/>
                <a:ea typeface="Meiryo UI" panose="020B0604030504040204" pitchFamily="50" charset="-128"/>
              </a:rPr>
              <a:t>IT</a:t>
            </a:r>
            <a:r>
              <a:rPr lang="ja-JP" altLang="en-US" sz="1200" b="1" u="sng" dirty="0">
                <a:latin typeface="Meiryo UI" panose="020B0604030504040204" pitchFamily="50" charset="-128"/>
                <a:ea typeface="Meiryo UI" panose="020B0604030504040204" pitchFamily="50" charset="-128"/>
              </a:rPr>
              <a:t>・バイオ等の新産業育成に</a:t>
            </a:r>
            <a:r>
              <a:rPr lang="ja-JP" altLang="en-US" sz="1200" b="1" u="sng" dirty="0" smtClean="0">
                <a:latin typeface="Meiryo UI" panose="020B0604030504040204" pitchFamily="50" charset="-128"/>
                <a:ea typeface="Meiryo UI" panose="020B0604030504040204" pitchFamily="50" charset="-128"/>
              </a:rPr>
              <a:t>着手。</a:t>
            </a:r>
            <a:endParaRPr lang="ja-JP" altLang="en-US" sz="1200" b="1" u="sng" dirty="0">
              <a:latin typeface="Meiryo UI" panose="020B0604030504040204" pitchFamily="50" charset="-128"/>
              <a:ea typeface="Meiryo UI" panose="020B0604030504040204" pitchFamily="50" charset="-128"/>
            </a:endParaRPr>
          </a:p>
        </p:txBody>
      </p:sp>
      <p:sp>
        <p:nvSpPr>
          <p:cNvPr id="12" name="正方形/長方形 11"/>
          <p:cNvSpPr/>
          <p:nvPr/>
        </p:nvSpPr>
        <p:spPr>
          <a:xfrm>
            <a:off x="1414409" y="4335487"/>
            <a:ext cx="7748630" cy="461665"/>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・新興国の経済発展に伴い、化石燃料価格の上昇が見込まれるなど、資源の少ないデンマークでは外部リスクを取り除く</a:t>
            </a:r>
            <a:r>
              <a:rPr lang="ja-JP" altLang="en-US" sz="1200" dirty="0" smtClean="0">
                <a:latin typeface="Meiryo UI" panose="020B0604030504040204" pitchFamily="50" charset="-128"/>
                <a:ea typeface="Meiryo UI" panose="020B0604030504040204" pitchFamily="50" charset="-128"/>
              </a:rPr>
              <a:t>必要。</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　</a:t>
            </a:r>
            <a:r>
              <a:rPr lang="en-US" altLang="ja-JP" sz="1200" b="1" u="sng" dirty="0">
                <a:latin typeface="Meiryo UI" panose="020B0604030504040204" pitchFamily="50" charset="-128"/>
                <a:ea typeface="Meiryo UI" panose="020B0604030504040204" pitchFamily="50" charset="-128"/>
              </a:rPr>
              <a:t>2011</a:t>
            </a:r>
            <a:r>
              <a:rPr lang="ja-JP" altLang="en-US" sz="1200" b="1" u="sng" dirty="0">
                <a:latin typeface="Meiryo UI" panose="020B0604030504040204" pitchFamily="50" charset="-128"/>
                <a:ea typeface="Meiryo UI" panose="020B0604030504040204" pitchFamily="50" charset="-128"/>
              </a:rPr>
              <a:t>年に世界に先駆けた再生可能エネルギー</a:t>
            </a:r>
            <a:r>
              <a:rPr lang="en-US" altLang="ja-JP" sz="1200" b="1" u="sng" dirty="0">
                <a:latin typeface="Meiryo UI" panose="020B0604030504040204" pitchFamily="50" charset="-128"/>
                <a:ea typeface="Meiryo UI" panose="020B0604030504040204" pitchFamily="50" charset="-128"/>
              </a:rPr>
              <a:t>100</a:t>
            </a:r>
            <a:r>
              <a:rPr lang="ja-JP" altLang="en-US" sz="1200" b="1" u="sng" dirty="0">
                <a:latin typeface="Meiryo UI" panose="020B0604030504040204" pitchFamily="50" charset="-128"/>
                <a:ea typeface="Meiryo UI" panose="020B0604030504040204" pitchFamily="50" charset="-128"/>
              </a:rPr>
              <a:t>％を達成するために「エネルギー戦略</a:t>
            </a:r>
            <a:r>
              <a:rPr lang="en-US" altLang="ja-JP" sz="1200" b="1" u="sng" dirty="0">
                <a:latin typeface="Meiryo UI" panose="020B0604030504040204" pitchFamily="50" charset="-128"/>
                <a:ea typeface="Meiryo UI" panose="020B0604030504040204" pitchFamily="50" charset="-128"/>
              </a:rPr>
              <a:t>2050</a:t>
            </a:r>
            <a:r>
              <a:rPr lang="ja-JP" altLang="en-US" sz="1200" b="1" u="sng" dirty="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策定。</a:t>
            </a:r>
            <a:endParaRPr lang="en-US" altLang="ja-JP" sz="1200" u="sng" dirty="0">
              <a:latin typeface="Meiryo UI" panose="020B0604030504040204" pitchFamily="50" charset="-128"/>
              <a:ea typeface="Meiryo UI" panose="020B0604030504040204" pitchFamily="50" charset="-128"/>
            </a:endParaRPr>
          </a:p>
        </p:txBody>
      </p:sp>
      <p:sp>
        <p:nvSpPr>
          <p:cNvPr id="13" name="正方形/長方形 12"/>
          <p:cNvSpPr/>
          <p:nvPr/>
        </p:nvSpPr>
        <p:spPr>
          <a:xfrm>
            <a:off x="164040" y="2021532"/>
            <a:ext cx="1179695" cy="338551"/>
          </a:xfrm>
          <a:prstGeom prst="rect">
            <a:avLst/>
          </a:prstGeom>
          <a:ln w="63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デジタル化</a:t>
            </a:r>
          </a:p>
        </p:txBody>
      </p:sp>
      <p:sp>
        <p:nvSpPr>
          <p:cNvPr id="14" name="正方形/長方形 13"/>
          <p:cNvSpPr/>
          <p:nvPr/>
        </p:nvSpPr>
        <p:spPr>
          <a:xfrm>
            <a:off x="1382078" y="1983231"/>
            <a:ext cx="7195271" cy="461665"/>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1968</a:t>
            </a:r>
            <a:r>
              <a:rPr lang="ja-JP" altLang="en-US" sz="1200" dirty="0">
                <a:latin typeface="Meiryo UI" panose="020B0604030504040204" pitchFamily="50" charset="-128"/>
                <a:ea typeface="Meiryo UI" panose="020B0604030504040204" pitchFamily="50" charset="-128"/>
              </a:rPr>
              <a:t>年に</a:t>
            </a:r>
            <a:r>
              <a:rPr lang="en-US" altLang="ja-JP" sz="1200" dirty="0">
                <a:latin typeface="Meiryo UI" panose="020B0604030504040204" pitchFamily="50" charset="-128"/>
                <a:ea typeface="Meiryo UI" panose="020B0604030504040204" pitchFamily="50" charset="-128"/>
              </a:rPr>
              <a:t>CPR</a:t>
            </a:r>
            <a:r>
              <a:rPr lang="ja-JP" altLang="en-US" sz="1200" dirty="0">
                <a:latin typeface="Meiryo UI" panose="020B0604030504040204" pitchFamily="50" charset="-128"/>
                <a:ea typeface="Meiryo UI" panose="020B0604030504040204" pitchFamily="50" charset="-128"/>
              </a:rPr>
              <a:t>（国民番号）が整備済みであり、デジタル化に向けた社会基盤が</a:t>
            </a:r>
            <a:r>
              <a:rPr lang="ja-JP" altLang="en-US" sz="1200" dirty="0" smtClean="0">
                <a:latin typeface="Meiryo UI" panose="020B0604030504040204" pitchFamily="50" charset="-128"/>
                <a:ea typeface="Meiryo UI" panose="020B0604030504040204" pitchFamily="50" charset="-128"/>
              </a:rPr>
              <a:t>存在。</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　</a:t>
            </a:r>
            <a:r>
              <a:rPr lang="ja-JP" altLang="en-US" sz="1200" b="1" u="sng" dirty="0">
                <a:latin typeface="Meiryo UI" panose="020B0604030504040204" pitchFamily="50" charset="-128"/>
                <a:ea typeface="Meiryo UI" panose="020B0604030504040204" pitchFamily="50" charset="-128"/>
              </a:rPr>
              <a:t>インターネットの普及に伴い社会保障先進国としての社会基盤を維持するため積極</a:t>
            </a:r>
            <a:r>
              <a:rPr lang="ja-JP" altLang="en-US" sz="1200" b="1" u="sng" dirty="0" smtClean="0">
                <a:latin typeface="Meiryo UI" panose="020B0604030504040204" pitchFamily="50" charset="-128"/>
                <a:ea typeface="Meiryo UI" panose="020B0604030504040204" pitchFamily="50" charset="-128"/>
              </a:rPr>
              <a:t>推進。</a:t>
            </a:r>
            <a:endParaRPr lang="ja-JP" altLang="en-US" sz="1200" b="1" u="sng" dirty="0">
              <a:latin typeface="Meiryo UI" panose="020B0604030504040204" pitchFamily="50" charset="-128"/>
              <a:ea typeface="Meiryo UI" panose="020B0604030504040204" pitchFamily="50" charset="-128"/>
            </a:endParaRPr>
          </a:p>
        </p:txBody>
      </p:sp>
      <p:sp>
        <p:nvSpPr>
          <p:cNvPr id="15" name="正方形/長方形 14"/>
          <p:cNvSpPr/>
          <p:nvPr/>
        </p:nvSpPr>
        <p:spPr>
          <a:xfrm>
            <a:off x="202383" y="4343707"/>
            <a:ext cx="1179695" cy="338551"/>
          </a:xfrm>
          <a:prstGeom prst="rect">
            <a:avLst/>
          </a:prstGeom>
          <a:ln w="63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a:latin typeface="Meiryo UI" panose="020B0604030504040204" pitchFamily="50" charset="-128"/>
                <a:ea typeface="Meiryo UI" panose="020B0604030504040204" pitchFamily="50" charset="-128"/>
              </a:rPr>
              <a:t>エネルギー政策</a:t>
            </a:r>
            <a:endParaRPr kumimoji="1" lang="ja-JP" altLang="en-US" sz="1200" b="1" dirty="0">
              <a:latin typeface="Meiryo UI" panose="020B0604030504040204" pitchFamily="50" charset="-128"/>
              <a:ea typeface="Meiryo UI" panose="020B0604030504040204" pitchFamily="50" charset="-128"/>
            </a:endParaRPr>
          </a:p>
        </p:txBody>
      </p:sp>
      <p:sp>
        <p:nvSpPr>
          <p:cNvPr id="17" name="正方形/長方形 16"/>
          <p:cNvSpPr/>
          <p:nvPr/>
        </p:nvSpPr>
        <p:spPr>
          <a:xfrm>
            <a:off x="215332" y="5185439"/>
            <a:ext cx="8749156" cy="1294439"/>
          </a:xfrm>
          <a:prstGeom prst="rect">
            <a:avLst/>
          </a:prstGeom>
          <a:ln>
            <a:solidFill>
              <a:schemeClr val="accent1"/>
            </a:solidFill>
          </a:ln>
        </p:spPr>
        <p:txBody>
          <a:bodyPr wrap="square" tIns="144000">
            <a:spAutoFit/>
          </a:bodyPr>
          <a:lstStyle/>
          <a:p>
            <a:pPr>
              <a:lnSpc>
                <a:spcPts val="1600"/>
              </a:lnSpc>
            </a:pPr>
            <a:endParaRPr lang="en-US" altLang="ja-JP" sz="1200" dirty="0" smtClean="0">
              <a:latin typeface="Meiryo UI" panose="020B0604030504040204" pitchFamily="50" charset="-128"/>
              <a:ea typeface="Meiryo UI" panose="020B0604030504040204" pitchFamily="50" charset="-128"/>
            </a:endParaRPr>
          </a:p>
          <a:p>
            <a:pPr>
              <a:lnSpc>
                <a:spcPts val="1600"/>
              </a:lnSpc>
              <a:spcAft>
                <a:spcPts val="300"/>
              </a:spcAft>
            </a:pPr>
            <a:r>
              <a:rPr lang="ja-JP" altLang="en-US" sz="1200" dirty="0" smtClean="0">
                <a:latin typeface="Meiryo UI" panose="020B0604030504040204" pitchFamily="50" charset="-128"/>
                <a:ea typeface="Meiryo UI" panose="020B0604030504040204" pitchFamily="50" charset="-128"/>
              </a:rPr>
              <a:t>➣上記、国の政策を受け、</a:t>
            </a:r>
            <a:r>
              <a:rPr lang="ja-JP" altLang="en-US" sz="1200" b="1" dirty="0" smtClean="0">
                <a:latin typeface="Meiryo UI" panose="020B0604030504040204" pitchFamily="50" charset="-128"/>
                <a:ea typeface="Meiryo UI" panose="020B0604030504040204" pitchFamily="50" charset="-128"/>
              </a:rPr>
              <a:t>コペンハーゲン</a:t>
            </a:r>
            <a:r>
              <a:rPr lang="ja-JP" altLang="en-US" sz="1200" b="1" dirty="0">
                <a:latin typeface="Meiryo UI" panose="020B0604030504040204" pitchFamily="50" charset="-128"/>
                <a:ea typeface="Meiryo UI" panose="020B0604030504040204" pitchFamily="50" charset="-128"/>
              </a:rPr>
              <a:t>市を核</a:t>
            </a:r>
            <a:r>
              <a:rPr lang="ja-JP" altLang="en-US" sz="1200" b="1" dirty="0" smtClean="0">
                <a:latin typeface="Meiryo UI" panose="020B0604030504040204" pitchFamily="50" charset="-128"/>
                <a:ea typeface="Meiryo UI" panose="020B0604030504040204" pitchFamily="50" charset="-128"/>
              </a:rPr>
              <a:t>に、</a:t>
            </a:r>
            <a:r>
              <a:rPr lang="ja-JP" altLang="en-US" sz="1200" dirty="0">
                <a:latin typeface="Meiryo UI" panose="020B0604030504040204" pitchFamily="50" charset="-128"/>
                <a:ea typeface="Meiryo UI" panose="020B0604030504040204" pitchFamily="50" charset="-128"/>
              </a:rPr>
              <a:t>広域</a:t>
            </a:r>
            <a:r>
              <a:rPr lang="ja-JP" altLang="en-US" sz="1200" dirty="0" smtClean="0">
                <a:latin typeface="Meiryo UI" panose="020B0604030504040204" pitchFamily="50" charset="-128"/>
                <a:ea typeface="Meiryo UI" panose="020B0604030504040204" pitchFamily="50" charset="-128"/>
              </a:rPr>
              <a:t>自治体</a:t>
            </a:r>
            <a:r>
              <a:rPr lang="ja-JP" altLang="en-US" sz="1200"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レギオン</a:t>
            </a:r>
            <a:r>
              <a:rPr lang="ja-JP" altLang="en-US" sz="1200" dirty="0">
                <a:latin typeface="Meiryo UI" panose="020B0604030504040204" pitchFamily="50" charset="-128"/>
                <a:ea typeface="Meiryo UI" panose="020B0604030504040204" pitchFamily="50" charset="-128"/>
              </a:rPr>
              <a:t>」や</a:t>
            </a:r>
            <a:r>
              <a:rPr lang="ja-JP" altLang="en-US" sz="1200" dirty="0" smtClean="0">
                <a:latin typeface="Meiryo UI" panose="020B0604030504040204" pitchFamily="50" charset="-128"/>
                <a:ea typeface="Meiryo UI" panose="020B0604030504040204" pitchFamily="50" charset="-128"/>
              </a:rPr>
              <a:t>経済圏</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グレーター・コペンハーゲン」レベルで取組み</a:t>
            </a:r>
            <a:r>
              <a:rPr lang="ja-JP" altLang="en-US" sz="1200" b="1" dirty="0" smtClean="0">
                <a:latin typeface="Meiryo UI" panose="020B0604030504040204" pitchFamily="50" charset="-128"/>
                <a:ea typeface="Meiryo UI" panose="020B0604030504040204" pitchFamily="50" charset="-128"/>
              </a:rPr>
              <a:t>を展開。</a:t>
            </a:r>
            <a:endParaRPr lang="en-US" altLang="ja-JP" sz="1200" b="1" dirty="0" smtClean="0">
              <a:latin typeface="Meiryo UI" panose="020B0604030504040204" pitchFamily="50" charset="-128"/>
              <a:ea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・大学等との連携によるサイエンスパークの設立、</a:t>
            </a:r>
            <a:r>
              <a:rPr lang="en-US" altLang="ja-JP" sz="1200" dirty="0" smtClean="0">
                <a:latin typeface="Meiryo UI" panose="020B0604030504040204" pitchFamily="50" charset="-128"/>
                <a:ea typeface="Meiryo UI" panose="020B0604030504040204" pitchFamily="50" charset="-128"/>
              </a:rPr>
              <a:t>IT</a:t>
            </a:r>
            <a:r>
              <a:rPr lang="ja-JP" altLang="en-US" sz="1200" dirty="0" smtClean="0">
                <a:latin typeface="Meiryo UI" panose="020B0604030504040204" pitchFamily="50" charset="-128"/>
                <a:ea typeface="Meiryo UI" panose="020B0604030504040204" pitchFamily="50" charset="-128"/>
              </a:rPr>
              <a:t>・バイオメディカル等の企業誘致・育成、スタートアップ支援。</a:t>
            </a:r>
            <a:endParaRPr lang="en-US" altLang="ja-JP" sz="1200" dirty="0" smtClean="0">
              <a:latin typeface="Meiryo UI" panose="020B0604030504040204" pitchFamily="50" charset="-128"/>
              <a:ea typeface="Meiryo UI" panose="020B0604030504040204" pitchFamily="50" charset="-128"/>
            </a:endParaRPr>
          </a:p>
          <a:p>
            <a:pPr>
              <a:lnSpc>
                <a:spcPts val="1600"/>
              </a:lnSpc>
            </a:pPr>
            <a:r>
              <a:rPr lang="ja-JP" altLang="en-US" sz="1200" dirty="0" smtClean="0">
                <a:latin typeface="Meiryo UI" panose="020B0604030504040204" pitchFamily="50" charset="-128"/>
                <a:ea typeface="Meiryo UI" panose="020B0604030504040204" pitchFamily="50" charset="-128"/>
              </a:rPr>
              <a:t>　・コペンハーゲン市では、政府の目標を上回る目標を設定した「</a:t>
            </a:r>
            <a:r>
              <a:rPr lang="en-US" altLang="ja-JP" sz="1200" smtClean="0">
                <a:latin typeface="Meiryo UI" panose="020B0604030504040204" pitchFamily="50" charset="-128"/>
                <a:ea typeface="Meiryo UI" panose="020B0604030504040204" pitchFamily="50" charset="-128"/>
              </a:rPr>
              <a:t>CPH2025</a:t>
            </a:r>
            <a:r>
              <a:rPr lang="ja-JP" altLang="en-US" sz="1200" smtClean="0">
                <a:latin typeface="Meiryo UI" panose="020B0604030504040204" pitchFamily="50" charset="-128"/>
                <a:ea typeface="Meiryo UI" panose="020B0604030504040204" pitchFamily="50" charset="-128"/>
              </a:rPr>
              <a:t>気候</a:t>
            </a:r>
            <a:r>
              <a:rPr lang="ja-JP" altLang="en-US" sz="1200" dirty="0" smtClean="0">
                <a:latin typeface="Meiryo UI" panose="020B0604030504040204" pitchFamily="50" charset="-128"/>
                <a:ea typeface="Meiryo UI" panose="020B0604030504040204" pitchFamily="50" charset="-128"/>
              </a:rPr>
              <a:t>プラン」を策定し、</a:t>
            </a:r>
            <a:r>
              <a:rPr lang="en-US" altLang="ja-JP" sz="1200" dirty="0" smtClean="0">
                <a:latin typeface="Meiryo UI" panose="020B0604030504040204" pitchFamily="50" charset="-128"/>
                <a:ea typeface="Meiryo UI" panose="020B0604030504040204" pitchFamily="50" charset="-128"/>
              </a:rPr>
              <a:t>IT</a:t>
            </a:r>
            <a:r>
              <a:rPr lang="ja-JP" altLang="en-US" sz="1200" dirty="0" smtClean="0">
                <a:latin typeface="Meiryo UI" panose="020B0604030504040204" pitchFamily="50" charset="-128"/>
                <a:ea typeface="Meiryo UI" panose="020B0604030504040204" pitchFamily="50" charset="-128"/>
              </a:rPr>
              <a:t>を導入したスマートシティ推進。</a:t>
            </a:r>
            <a:endParaRPr lang="en-US" altLang="ja-JP" sz="1200" dirty="0" smtClean="0">
              <a:latin typeface="Meiryo UI" panose="020B0604030504040204" pitchFamily="50" charset="-128"/>
              <a:ea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・グリーン、デジタル、ライフサイエンス等の分野におけるソリューション開発や実証実験を研究機関、企業、公的機関と連携して実施。</a:t>
            </a:r>
            <a:endParaRPr lang="en-US" altLang="ja-JP" sz="1200" dirty="0" smtClean="0">
              <a:latin typeface="Meiryo UI" panose="020B0604030504040204" pitchFamily="50" charset="-128"/>
              <a:ea typeface="Meiryo UI" panose="020B0604030504040204" pitchFamily="50" charset="-128"/>
            </a:endParaRPr>
          </a:p>
        </p:txBody>
      </p:sp>
      <p:sp>
        <p:nvSpPr>
          <p:cNvPr id="18" name="スライド番号プレースホルダー 3">
            <a:extLst>
              <a:ext uri="{FF2B5EF4-FFF2-40B4-BE49-F238E27FC236}">
                <a16:creationId xmlns:a16="http://schemas.microsoft.com/office/drawing/2014/main" id="{5C9777D5-0309-4601-B765-41ADD1DC0C91}"/>
              </a:ext>
            </a:extLst>
          </p:cNvPr>
          <p:cNvSpPr txBox="1">
            <a:spLocks/>
          </p:cNvSpPr>
          <p:nvPr/>
        </p:nvSpPr>
        <p:spPr>
          <a:xfrm>
            <a:off x="8675883" y="6505180"/>
            <a:ext cx="45077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E1D027E3-62E2-4B97-AB12-56BECFBE21C1}" type="slidenum">
              <a:rPr lang="ja-JP" altLang="en-US" smtClean="0">
                <a:latin typeface="Meiryo UI" panose="020B0604030504040204" pitchFamily="50" charset="-128"/>
                <a:ea typeface="Meiryo UI" panose="020B0604030504040204" pitchFamily="50" charset="-128"/>
              </a:rPr>
              <a:pPr/>
              <a:t>3</a:t>
            </a:fld>
            <a:endParaRPr lang="ja-JP" altLang="en-US" dirty="0">
              <a:latin typeface="Meiryo UI" panose="020B0604030504040204" pitchFamily="50" charset="-128"/>
              <a:ea typeface="Meiryo UI" panose="020B0604030504040204" pitchFamily="50" charset="-128"/>
            </a:endParaRPr>
          </a:p>
        </p:txBody>
      </p:sp>
      <p:sp>
        <p:nvSpPr>
          <p:cNvPr id="7" name="角丸四角形 6">
            <a:extLst>
              <a:ext uri="{FF2B5EF4-FFF2-40B4-BE49-F238E27FC236}">
                <a16:creationId xmlns:a16="http://schemas.microsoft.com/office/drawing/2014/main" id="{23183222-BFA7-44F2-A443-22925186339D}"/>
              </a:ext>
            </a:extLst>
          </p:cNvPr>
          <p:cNvSpPr/>
          <p:nvPr/>
        </p:nvSpPr>
        <p:spPr>
          <a:xfrm>
            <a:off x="78164" y="194311"/>
            <a:ext cx="2688571" cy="386533"/>
          </a:xfrm>
          <a:prstGeom prst="roundRect">
            <a:avLst/>
          </a:prstGeom>
          <a:solidFill>
            <a:srgbClr val="00206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r>
              <a:rPr lang="ja-JP" altLang="en-US" sz="1400" b="1" dirty="0" smtClean="0">
                <a:solidFill>
                  <a:prstClr val="white"/>
                </a:solidFill>
                <a:latin typeface="Meiryo UI" panose="020B0604030504040204" pitchFamily="50" charset="-128"/>
                <a:ea typeface="Meiryo UI" panose="020B0604030504040204" pitchFamily="50" charset="-128"/>
              </a:rPr>
              <a:t>背景・経過</a:t>
            </a:r>
            <a:endParaRPr lang="ja-JP" altLang="en-US" sz="1400" b="1" dirty="0">
              <a:solidFill>
                <a:prstClr val="white"/>
              </a:solidFill>
              <a:latin typeface="Meiryo UI" panose="020B0604030504040204" pitchFamily="50" charset="-128"/>
              <a:ea typeface="Meiryo UI" panose="020B0604030504040204" pitchFamily="50" charset="-128"/>
            </a:endParaRPr>
          </a:p>
        </p:txBody>
      </p:sp>
      <p:sp>
        <p:nvSpPr>
          <p:cNvPr id="19" name="角丸四角形 18"/>
          <p:cNvSpPr/>
          <p:nvPr/>
        </p:nvSpPr>
        <p:spPr>
          <a:xfrm>
            <a:off x="1044097" y="2769037"/>
            <a:ext cx="7533252" cy="138902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600"/>
              </a:lnSpc>
              <a:buFont typeface="Arial" panose="020B0604020202020204" pitchFamily="34" charset="0"/>
              <a:buChar char="•"/>
            </a:pPr>
            <a:r>
              <a:rPr kumimoji="1" lang="en-US" altLang="ja-JP" sz="1200" dirty="0">
                <a:solidFill>
                  <a:schemeClr val="tx1"/>
                </a:solidFill>
                <a:latin typeface="Meiryo UI" panose="020B0604030504040204" pitchFamily="50" charset="-128"/>
                <a:ea typeface="Meiryo UI" panose="020B0604030504040204" pitchFamily="50" charset="-128"/>
              </a:rPr>
              <a:t>1968</a:t>
            </a:r>
            <a:r>
              <a:rPr kumimoji="1" lang="ja-JP" altLang="en-US" sz="1200" dirty="0">
                <a:solidFill>
                  <a:schemeClr val="tx1"/>
                </a:solidFill>
                <a:latin typeface="Meiryo UI" panose="020B0604030504040204" pitchFamily="50" charset="-128"/>
                <a:ea typeface="Meiryo UI" panose="020B0604030504040204" pitchFamily="50" charset="-128"/>
              </a:rPr>
              <a:t>年 </a:t>
            </a:r>
            <a:r>
              <a:rPr kumimoji="1" lang="en-US" altLang="ja-JP" sz="1200" dirty="0">
                <a:solidFill>
                  <a:schemeClr val="tx1"/>
                </a:solidFill>
                <a:latin typeface="Meiryo UI" panose="020B0604030504040204" pitchFamily="50" charset="-128"/>
                <a:ea typeface="Meiryo UI" panose="020B0604030504040204" pitchFamily="50" charset="-128"/>
              </a:rPr>
              <a:t>CPR</a:t>
            </a:r>
            <a:r>
              <a:rPr kumimoji="1" lang="ja-JP" altLang="en-US" sz="1200" dirty="0">
                <a:solidFill>
                  <a:schemeClr val="tx1"/>
                </a:solidFill>
                <a:latin typeface="Meiryo UI" panose="020B0604030504040204" pitchFamily="50" charset="-128"/>
                <a:ea typeface="Meiryo UI" panose="020B0604030504040204" pitchFamily="50" charset="-128"/>
              </a:rPr>
              <a:t>（国民番号）導入</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ts val="1600"/>
              </a:lnSpc>
              <a:buFont typeface="Arial" panose="020B0604020202020204" pitchFamily="34" charset="0"/>
              <a:buChar char="•"/>
            </a:pPr>
            <a:r>
              <a:rPr kumimoji="1" lang="en-US" altLang="ja-JP" sz="1200" dirty="0">
                <a:solidFill>
                  <a:schemeClr val="tx1"/>
                </a:solidFill>
                <a:latin typeface="Meiryo UI" panose="020B0604030504040204" pitchFamily="50" charset="-128"/>
                <a:ea typeface="Meiryo UI" panose="020B0604030504040204" pitchFamily="50" charset="-128"/>
              </a:rPr>
              <a:t>2001</a:t>
            </a:r>
            <a:r>
              <a:rPr kumimoji="1" lang="ja-JP" altLang="en-US" sz="1200" dirty="0">
                <a:solidFill>
                  <a:schemeClr val="tx1"/>
                </a:solidFill>
                <a:latin typeface="Meiryo UI" panose="020B0604030504040204" pitchFamily="50" charset="-128"/>
                <a:ea typeface="Meiryo UI" panose="020B0604030504040204" pitchFamily="50" charset="-128"/>
              </a:rPr>
              <a:t>年 電子</a:t>
            </a:r>
            <a:r>
              <a:rPr lang="ja-JP" altLang="en-US" sz="1200" dirty="0">
                <a:solidFill>
                  <a:schemeClr val="tx1"/>
                </a:solidFill>
                <a:latin typeface="Meiryo UI" panose="020B0604030504040204" pitchFamily="50" charset="-128"/>
                <a:ea typeface="Meiryo UI" panose="020B0604030504040204" pitchFamily="50" charset="-128"/>
              </a:rPr>
              <a:t>署名を導入し、公的機関は電子メールの受信を可能とすることを義務化</a:t>
            </a:r>
            <a:endParaRPr kumimoji="1" lang="ja-JP" altLang="en-US" sz="1200" dirty="0">
              <a:solidFill>
                <a:schemeClr val="tx1"/>
              </a:solidFill>
              <a:latin typeface="Meiryo UI" panose="020B0604030504040204" pitchFamily="50" charset="-128"/>
              <a:ea typeface="Meiryo UI" panose="020B0604030504040204" pitchFamily="50" charset="-128"/>
            </a:endParaRPr>
          </a:p>
          <a:p>
            <a:pPr marL="171450" indent="-171450">
              <a:lnSpc>
                <a:spcPts val="1600"/>
              </a:lnSpc>
              <a:buFont typeface="Arial" panose="020B0604020202020204" pitchFamily="34" charset="0"/>
              <a:buChar char="•"/>
            </a:pPr>
            <a:r>
              <a:rPr kumimoji="1" lang="en-US" altLang="ja-JP" sz="1200" dirty="0">
                <a:solidFill>
                  <a:schemeClr val="tx1"/>
                </a:solidFill>
                <a:latin typeface="Meiryo UI" panose="020B0604030504040204" pitchFamily="50" charset="-128"/>
                <a:ea typeface="Meiryo UI" panose="020B0604030504040204" pitchFamily="50" charset="-128"/>
              </a:rPr>
              <a:t>2004</a:t>
            </a:r>
            <a:r>
              <a:rPr kumimoji="1" lang="ja-JP" altLang="en-US" sz="1200" dirty="0">
                <a:solidFill>
                  <a:schemeClr val="tx1"/>
                </a:solidFill>
                <a:latin typeface="Meiryo UI" panose="020B0604030504040204" pitchFamily="50" charset="-128"/>
                <a:ea typeface="Meiryo UI" panose="020B0604030504040204" pitchFamily="50" charset="-128"/>
              </a:rPr>
              <a:t>年 </a:t>
            </a:r>
            <a:r>
              <a:rPr kumimoji="1" lang="en-US" altLang="ja-JP" sz="1200" dirty="0" err="1">
                <a:solidFill>
                  <a:schemeClr val="tx1"/>
                </a:solidFill>
                <a:latin typeface="Meiryo UI" panose="020B0604030504040204" pitchFamily="50" charset="-128"/>
                <a:ea typeface="Meiryo UI" panose="020B0604030504040204" pitchFamily="50" charset="-128"/>
              </a:rPr>
              <a:t>NemKonto</a:t>
            </a:r>
            <a:r>
              <a:rPr lang="ja-JP" altLang="en-US" sz="1200" dirty="0">
                <a:solidFill>
                  <a:schemeClr val="tx1"/>
                </a:solidFill>
                <a:latin typeface="Meiryo UI" panose="020B0604030504040204" pitchFamily="50" charset="-128"/>
                <a:ea typeface="Meiryo UI" panose="020B0604030504040204" pitchFamily="50" charset="-128"/>
              </a:rPr>
              <a:t>（国民／企業の国民番号に紐づいた口座番号）を導入し、公的機関の電子取引を義務化</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ts val="1600"/>
              </a:lnSpc>
              <a:buFont typeface="Arial" panose="020B0604020202020204" pitchFamily="34" charset="0"/>
              <a:buChar char="•"/>
            </a:pPr>
            <a:r>
              <a:rPr lang="en-US" altLang="ja-JP" sz="1200" dirty="0">
                <a:solidFill>
                  <a:schemeClr val="tx1"/>
                </a:solidFill>
                <a:latin typeface="Meiryo UI" panose="020B0604030504040204" pitchFamily="50" charset="-128"/>
                <a:ea typeface="Meiryo UI" panose="020B0604030504040204" pitchFamily="50" charset="-128"/>
              </a:rPr>
              <a:t>2004</a:t>
            </a:r>
            <a:r>
              <a:rPr lang="ja-JP" altLang="en-US" sz="1200" dirty="0">
                <a:solidFill>
                  <a:schemeClr val="tx1"/>
                </a:solidFill>
                <a:latin typeface="Meiryo UI" panose="020B0604030504040204" pitchFamily="50" charset="-128"/>
                <a:ea typeface="Meiryo UI" panose="020B0604030504040204" pitchFamily="50" charset="-128"/>
              </a:rPr>
              <a:t>年 医療ポータルサイト「</a:t>
            </a:r>
            <a:r>
              <a:rPr lang="en-US" altLang="ja-JP" sz="1200" dirty="0">
                <a:solidFill>
                  <a:schemeClr val="tx1"/>
                </a:solidFill>
                <a:latin typeface="Meiryo UI" panose="020B0604030504040204" pitchFamily="50" charset="-128"/>
                <a:ea typeface="Meiryo UI" panose="020B0604030504040204" pitchFamily="50" charset="-128"/>
              </a:rPr>
              <a:t>sundhed.dk</a:t>
            </a:r>
            <a:r>
              <a:rPr lang="ja-JP" altLang="en-US" sz="1200" dirty="0">
                <a:solidFill>
                  <a:schemeClr val="tx1"/>
                </a:solidFill>
                <a:latin typeface="Meiryo UI" panose="020B0604030504040204" pitchFamily="50" charset="-128"/>
                <a:ea typeface="Meiryo UI" panose="020B0604030504040204" pitchFamily="50" charset="-128"/>
              </a:rPr>
              <a:t>」を立ち上げ</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ts val="1600"/>
              </a:lnSpc>
              <a:buFont typeface="Arial" panose="020B0604020202020204" pitchFamily="34" charset="0"/>
              <a:buChar char="•"/>
            </a:pPr>
            <a:r>
              <a:rPr kumimoji="1" lang="en-US" altLang="ja-JP" sz="1200" dirty="0">
                <a:solidFill>
                  <a:schemeClr val="tx1"/>
                </a:solidFill>
                <a:latin typeface="Meiryo UI" panose="020B0604030504040204" pitchFamily="50" charset="-128"/>
                <a:ea typeface="Meiryo UI" panose="020B0604030504040204" pitchFamily="50" charset="-128"/>
              </a:rPr>
              <a:t>2007</a:t>
            </a:r>
            <a:r>
              <a:rPr lang="ja-JP" altLang="en-US" sz="1200" dirty="0">
                <a:solidFill>
                  <a:schemeClr val="tx1"/>
                </a:solidFill>
                <a:latin typeface="Meiryo UI" panose="020B0604030504040204" pitchFamily="50" charset="-128"/>
                <a:ea typeface="Meiryo UI" panose="020B0604030504040204" pitchFamily="50" charset="-128"/>
              </a:rPr>
              <a:t>年 デジタル</a:t>
            </a:r>
            <a:r>
              <a:rPr lang="en-US" altLang="ja-JP" sz="1200" dirty="0">
                <a:solidFill>
                  <a:schemeClr val="tx1"/>
                </a:solidFill>
                <a:latin typeface="Meiryo UI" panose="020B0604030504040204" pitchFamily="50" charset="-128"/>
                <a:ea typeface="Meiryo UI" panose="020B0604030504040204" pitchFamily="50" charset="-128"/>
              </a:rPr>
              <a:t>ID</a:t>
            </a:r>
            <a:r>
              <a:rPr lang="ja-JP" altLang="en-US" sz="1200" dirty="0">
                <a:solidFill>
                  <a:schemeClr val="tx1"/>
                </a:solidFill>
                <a:latin typeface="Meiryo UI" panose="020B0604030504040204" pitchFamily="50" charset="-128"/>
                <a:ea typeface="Meiryo UI" panose="020B0604030504040204" pitchFamily="50" charset="-128"/>
              </a:rPr>
              <a:t>である「</a:t>
            </a:r>
            <a:r>
              <a:rPr lang="en-US" altLang="ja-JP" sz="1200" dirty="0" err="1">
                <a:solidFill>
                  <a:schemeClr val="tx1"/>
                </a:solidFill>
                <a:latin typeface="Meiryo UI" panose="020B0604030504040204" pitchFamily="50" charset="-128"/>
                <a:ea typeface="Meiryo UI" panose="020B0604030504040204" pitchFamily="50" charset="-128"/>
              </a:rPr>
              <a:t>NemID</a:t>
            </a:r>
            <a:r>
              <a:rPr lang="ja-JP" altLang="en-US" sz="1200" dirty="0">
                <a:solidFill>
                  <a:schemeClr val="tx1"/>
                </a:solidFill>
                <a:latin typeface="Meiryo UI" panose="020B0604030504040204" pitchFamily="50" charset="-128"/>
                <a:ea typeface="Meiryo UI" panose="020B0604030504040204" pitchFamily="50" charset="-128"/>
              </a:rPr>
              <a:t>」を発行し、デジタルインフラの基礎をつくる</a:t>
            </a:r>
            <a:endParaRPr kumimoji="1" lang="ja-JP" altLang="en-US" sz="1200" dirty="0">
              <a:solidFill>
                <a:schemeClr val="tx1"/>
              </a:solidFill>
              <a:latin typeface="Meiryo UI" panose="020B0604030504040204" pitchFamily="50" charset="-128"/>
              <a:ea typeface="Meiryo UI" panose="020B0604030504040204" pitchFamily="50" charset="-128"/>
            </a:endParaRPr>
          </a:p>
          <a:p>
            <a:pPr marL="171450" indent="-171450">
              <a:lnSpc>
                <a:spcPts val="1600"/>
              </a:lnSpc>
              <a:buFont typeface="Arial" panose="020B0604020202020204" pitchFamily="34" charset="0"/>
              <a:buChar char="•"/>
            </a:pPr>
            <a:r>
              <a:rPr kumimoji="1" lang="en-US" altLang="ja-JP" sz="1200" dirty="0">
                <a:solidFill>
                  <a:schemeClr val="tx1"/>
                </a:solidFill>
                <a:latin typeface="Meiryo UI" panose="020B0604030504040204" pitchFamily="50" charset="-128"/>
                <a:ea typeface="Meiryo UI" panose="020B0604030504040204" pitchFamily="50" charset="-128"/>
              </a:rPr>
              <a:t>2007</a:t>
            </a:r>
            <a:r>
              <a:rPr lang="ja-JP" altLang="en-US" sz="1200" dirty="0">
                <a:solidFill>
                  <a:schemeClr val="tx1"/>
                </a:solidFill>
                <a:latin typeface="Meiryo UI" panose="020B0604030504040204" pitchFamily="50" charset="-128"/>
                <a:ea typeface="Meiryo UI" panose="020B0604030504040204" pitchFamily="50" charset="-128"/>
              </a:rPr>
              <a:t>年 公共サービスポータルサイト「</a:t>
            </a:r>
            <a:r>
              <a:rPr lang="en-US" altLang="ja-JP" sz="1200" dirty="0">
                <a:solidFill>
                  <a:schemeClr val="tx1"/>
                </a:solidFill>
                <a:latin typeface="Meiryo UI" panose="020B0604030504040204" pitchFamily="50" charset="-128"/>
                <a:ea typeface="Meiryo UI" panose="020B0604030504040204" pitchFamily="50" charset="-128"/>
              </a:rPr>
              <a:t>borger.dk</a:t>
            </a:r>
            <a:r>
              <a:rPr lang="ja-JP" altLang="en-US" sz="1200" dirty="0">
                <a:solidFill>
                  <a:schemeClr val="tx1"/>
                </a:solidFill>
                <a:latin typeface="Meiryo UI" panose="020B0604030504040204" pitchFamily="50" charset="-128"/>
                <a:ea typeface="Meiryo UI" panose="020B0604030504040204" pitchFamily="50" charset="-128"/>
              </a:rPr>
              <a:t>」を立ち上げ</a:t>
            </a:r>
            <a:endParaRPr kumimoji="1" lang="ja-JP" altLang="en-US" sz="1200" dirty="0">
              <a:solidFill>
                <a:schemeClr val="tx1"/>
              </a:solidFill>
              <a:latin typeface="Meiryo UI" panose="020B0604030504040204" pitchFamily="50" charset="-128"/>
              <a:ea typeface="Meiryo UI" panose="020B0604030504040204" pitchFamily="50" charset="-128"/>
            </a:endParaRPr>
          </a:p>
          <a:p>
            <a:pPr marL="171450" indent="-171450">
              <a:lnSpc>
                <a:spcPts val="1600"/>
              </a:lnSpc>
              <a:buFont typeface="Arial" panose="020B0604020202020204" pitchFamily="34" charset="0"/>
              <a:buChar char="•"/>
            </a:pPr>
            <a:r>
              <a:rPr kumimoji="1" lang="en-US" altLang="ja-JP" sz="1200" dirty="0">
                <a:solidFill>
                  <a:schemeClr val="tx1"/>
                </a:solidFill>
                <a:latin typeface="Meiryo UI" panose="020B0604030504040204" pitchFamily="50" charset="-128"/>
                <a:ea typeface="Meiryo UI" panose="020B0604030504040204" pitchFamily="50" charset="-128"/>
              </a:rPr>
              <a:t>2014</a:t>
            </a:r>
            <a:r>
              <a:rPr lang="ja-JP" altLang="en-US" sz="1200" dirty="0">
                <a:solidFill>
                  <a:schemeClr val="tx1"/>
                </a:solidFill>
                <a:latin typeface="Meiryo UI" panose="020B0604030504040204" pitchFamily="50" charset="-128"/>
                <a:ea typeface="Meiryo UI" panose="020B0604030504040204" pitchFamily="50" charset="-128"/>
              </a:rPr>
              <a:t>年 電子メール（</a:t>
            </a:r>
            <a:r>
              <a:rPr lang="en-US" altLang="ja-JP" sz="1200" dirty="0">
                <a:solidFill>
                  <a:schemeClr val="tx1"/>
                </a:solidFill>
                <a:latin typeface="Meiryo UI" panose="020B0604030504040204" pitchFamily="50" charset="-128"/>
                <a:ea typeface="Meiryo UI" panose="020B0604030504040204" pitchFamily="50" charset="-128"/>
              </a:rPr>
              <a:t>DIGITAL POST</a:t>
            </a:r>
            <a:r>
              <a:rPr lang="ja-JP" altLang="en-US" sz="1200" dirty="0">
                <a:solidFill>
                  <a:schemeClr val="tx1"/>
                </a:solidFill>
                <a:latin typeface="Meiryo UI" panose="020B0604030504040204" pitchFamily="50" charset="-128"/>
                <a:ea typeface="Meiryo UI" panose="020B0604030504040204" pitchFamily="50" charset="-128"/>
              </a:rPr>
              <a:t>）の利用を義務化</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899592" y="2516953"/>
            <a:ext cx="1245854" cy="276999"/>
          </a:xfrm>
          <a:prstGeom prst="rect">
            <a:avLst/>
          </a:prstGeom>
        </p:spPr>
        <p:txBody>
          <a:bodyPr wrap="none">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主な取組経過</a:t>
            </a:r>
            <a:r>
              <a:rPr lang="en-US" altLang="ja-JP" sz="1200" b="1" dirty="0">
                <a:latin typeface="Meiryo UI" panose="020B0604030504040204" pitchFamily="50" charset="-128"/>
                <a:ea typeface="Meiryo UI" panose="020B0604030504040204" pitchFamily="50" charset="-128"/>
              </a:rPr>
              <a:t>〉</a:t>
            </a:r>
            <a:endParaRPr lang="ja-JP" altLang="en-US" sz="1200" dirty="0"/>
          </a:p>
        </p:txBody>
      </p:sp>
      <p:sp>
        <p:nvSpPr>
          <p:cNvPr id="3" name="正方形/長方形 2"/>
          <p:cNvSpPr/>
          <p:nvPr/>
        </p:nvSpPr>
        <p:spPr>
          <a:xfrm>
            <a:off x="107504" y="580845"/>
            <a:ext cx="1904689" cy="307777"/>
          </a:xfrm>
          <a:prstGeom prst="rect">
            <a:avLst/>
          </a:prstGeom>
        </p:spPr>
        <p:txBody>
          <a:bodyPr wrap="none">
            <a:spAutoFit/>
          </a:bodyPr>
          <a:lstStyle/>
          <a:p>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中央政府の主な動き</a:t>
            </a:r>
            <a:r>
              <a:rPr lang="en-US" altLang="ja-JP" sz="1400" b="1" dirty="0" smtClean="0">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
        <p:nvSpPr>
          <p:cNvPr id="20" name="正方形/長方形 19"/>
          <p:cNvSpPr/>
          <p:nvPr/>
        </p:nvSpPr>
        <p:spPr>
          <a:xfrm>
            <a:off x="164040" y="5214342"/>
            <a:ext cx="2858475" cy="307777"/>
          </a:xfrm>
          <a:prstGeom prst="rect">
            <a:avLst/>
          </a:prstGeom>
        </p:spPr>
        <p:txBody>
          <a:bodyPr wrap="none">
            <a:spAutoFit/>
          </a:bodyPr>
          <a:lstStyle/>
          <a:p>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コペンハーゲンにおける主な取組み</a:t>
            </a:r>
            <a:r>
              <a:rPr lang="en-US" altLang="ja-JP" sz="1400" b="1" dirty="0" smtClean="0">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
        <p:nvSpPr>
          <p:cNvPr id="21" name="正方形/長方形 20"/>
          <p:cNvSpPr/>
          <p:nvPr/>
        </p:nvSpPr>
        <p:spPr>
          <a:xfrm>
            <a:off x="25992" y="6631883"/>
            <a:ext cx="3047557" cy="246221"/>
          </a:xfrm>
          <a:prstGeom prst="rect">
            <a:avLst/>
          </a:prstGeom>
        </p:spPr>
        <p:txBody>
          <a:bodyPr wrap="square">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各種資料をもと</a:t>
            </a:r>
            <a:r>
              <a:rPr lang="ja-JP" altLang="en-US" sz="1000" dirty="0" smtClean="0">
                <a:latin typeface="Meiryo UI" panose="020B0604030504040204" pitchFamily="50" charset="-128"/>
                <a:ea typeface="Meiryo UI" panose="020B0604030504040204" pitchFamily="50" charset="-128"/>
              </a:rPr>
              <a:t>に副首都推進局に</a:t>
            </a:r>
            <a:r>
              <a:rPr lang="ja-JP" altLang="en-US" sz="1000" dirty="0">
                <a:latin typeface="Meiryo UI" panose="020B0604030504040204" pitchFamily="50" charset="-128"/>
                <a:ea typeface="Meiryo UI" panose="020B0604030504040204" pitchFamily="50" charset="-128"/>
              </a:rPr>
              <a:t>て</a:t>
            </a:r>
            <a:r>
              <a:rPr lang="ja-JP" altLang="en-US" sz="1000" dirty="0" smtClean="0">
                <a:latin typeface="Meiryo UI" panose="020B0604030504040204" pitchFamily="50" charset="-128"/>
                <a:ea typeface="Meiryo UI" panose="020B0604030504040204" pitchFamily="50" charset="-128"/>
              </a:rPr>
              <a:t>作成</a:t>
            </a:r>
            <a:endParaRPr lang="en-US" altLang="ja-JP" sz="1000" dirty="0">
              <a:latin typeface="Meiryo UI" panose="020B0604030504040204" pitchFamily="50" charset="-128"/>
              <a:ea typeface="Meiryo UI" panose="020B0604030504040204" pitchFamily="50" charset="-128"/>
            </a:endParaRPr>
          </a:p>
        </p:txBody>
      </p:sp>
      <p:sp>
        <p:nvSpPr>
          <p:cNvPr id="4" name="下矢印 3"/>
          <p:cNvSpPr/>
          <p:nvPr/>
        </p:nvSpPr>
        <p:spPr>
          <a:xfrm>
            <a:off x="515276" y="4816202"/>
            <a:ext cx="768632" cy="2451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45027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186192108"/>
              </p:ext>
            </p:extLst>
          </p:nvPr>
        </p:nvGraphicFramePr>
        <p:xfrm>
          <a:off x="146789" y="1284905"/>
          <a:ext cx="8866476" cy="5592182"/>
        </p:xfrm>
        <a:graphic>
          <a:graphicData uri="http://schemas.openxmlformats.org/drawingml/2006/table">
            <a:tbl>
              <a:tblPr firstRow="1" bandRow="1">
                <a:tableStyleId>{5C22544A-7EE6-4342-B048-85BDC9FD1C3A}</a:tableStyleId>
              </a:tblPr>
              <a:tblGrid>
                <a:gridCol w="999668">
                  <a:extLst>
                    <a:ext uri="{9D8B030D-6E8A-4147-A177-3AD203B41FA5}">
                      <a16:colId xmlns:a16="http://schemas.microsoft.com/office/drawing/2014/main" val="2262290781"/>
                    </a:ext>
                  </a:extLst>
                </a:gridCol>
                <a:gridCol w="2175213">
                  <a:extLst>
                    <a:ext uri="{9D8B030D-6E8A-4147-A177-3AD203B41FA5}">
                      <a16:colId xmlns:a16="http://schemas.microsoft.com/office/drawing/2014/main" val="1798411971"/>
                    </a:ext>
                  </a:extLst>
                </a:gridCol>
                <a:gridCol w="458242">
                  <a:extLst>
                    <a:ext uri="{9D8B030D-6E8A-4147-A177-3AD203B41FA5}">
                      <a16:colId xmlns:a16="http://schemas.microsoft.com/office/drawing/2014/main" val="568303917"/>
                    </a:ext>
                  </a:extLst>
                </a:gridCol>
                <a:gridCol w="1728192">
                  <a:extLst>
                    <a:ext uri="{9D8B030D-6E8A-4147-A177-3AD203B41FA5}">
                      <a16:colId xmlns:a16="http://schemas.microsoft.com/office/drawing/2014/main" val="2053874256"/>
                    </a:ext>
                  </a:extLst>
                </a:gridCol>
                <a:gridCol w="1728192">
                  <a:extLst>
                    <a:ext uri="{9D8B030D-6E8A-4147-A177-3AD203B41FA5}">
                      <a16:colId xmlns:a16="http://schemas.microsoft.com/office/drawing/2014/main" val="851011130"/>
                    </a:ext>
                  </a:extLst>
                </a:gridCol>
                <a:gridCol w="1776969">
                  <a:extLst>
                    <a:ext uri="{9D8B030D-6E8A-4147-A177-3AD203B41FA5}">
                      <a16:colId xmlns:a16="http://schemas.microsoft.com/office/drawing/2014/main" val="1927545162"/>
                    </a:ext>
                  </a:extLst>
                </a:gridCol>
              </a:tblGrid>
              <a:tr h="3617397">
                <a:tc>
                  <a:txBody>
                    <a:bodyPr/>
                    <a:lstStyle/>
                    <a:p>
                      <a:endParaRPr kumimoji="1" lang="ja-JP" altLang="en-US" sz="1200" dirty="0">
                        <a:solidFill>
                          <a:srgbClr val="002060"/>
                        </a:solidFill>
                      </a:endParaRPr>
                    </a:p>
                  </a:txBody>
                  <a:tcPr marL="36000" marR="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b="1" u="none" dirty="0">
                          <a:solidFill>
                            <a:schemeClr val="tx1"/>
                          </a:solidFill>
                          <a:latin typeface="Meiryo UI" panose="020B0604030504040204" pitchFamily="50" charset="-128"/>
                          <a:ea typeface="Meiryo UI" panose="020B0604030504040204" pitchFamily="50" charset="-128"/>
                        </a:rPr>
                        <a:t> </a:t>
                      </a:r>
                      <a:r>
                        <a:rPr kumimoji="1" lang="en-US" altLang="ja-JP" sz="1200" b="1" u="none" dirty="0">
                          <a:solidFill>
                            <a:schemeClr val="tx1"/>
                          </a:solidFill>
                          <a:latin typeface="Meiryo UI" panose="020B0604030504040204" pitchFamily="50" charset="-128"/>
                          <a:ea typeface="Meiryo UI" panose="020B0604030504040204" pitchFamily="50" charset="-128"/>
                        </a:rPr>
                        <a:t>CITIZEN.DK</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none" dirty="0" smtClean="0">
                          <a:solidFill>
                            <a:schemeClr val="tx1"/>
                          </a:solidFill>
                          <a:latin typeface="Meiryo UI" panose="020B0604030504040204" pitchFamily="50" charset="-128"/>
                          <a:ea typeface="Meiryo UI" panose="020B0604030504040204" pitchFamily="50" charset="-128"/>
                        </a:rPr>
                        <a:t>→　</a:t>
                      </a:r>
                      <a:r>
                        <a:rPr kumimoji="1" lang="ja-JP" altLang="en-US" sz="1200" b="0" u="none" dirty="0" smtClean="0">
                          <a:solidFill>
                            <a:schemeClr val="tx1"/>
                          </a:solidFill>
                          <a:latin typeface="Meiryo UI" panose="020B0604030504040204" pitchFamily="50" charset="-128"/>
                          <a:ea typeface="Meiryo UI" panose="020B0604030504040204" pitchFamily="50" charset="-128"/>
                        </a:rPr>
                        <a:t>公共</a:t>
                      </a:r>
                      <a:r>
                        <a:rPr kumimoji="1" lang="ja-JP" altLang="en-US" sz="1200" b="0" u="none" dirty="0">
                          <a:solidFill>
                            <a:schemeClr val="tx1"/>
                          </a:solidFill>
                          <a:latin typeface="Meiryo UI" panose="020B0604030504040204" pitchFamily="50" charset="-128"/>
                          <a:ea typeface="Meiryo UI" panose="020B0604030504040204" pitchFamily="50" charset="-128"/>
                        </a:rPr>
                        <a:t>部門の</a:t>
                      </a:r>
                      <a:r>
                        <a:rPr kumimoji="1" lang="en-US" altLang="ja-JP" sz="1200" b="0" u="none" dirty="0">
                          <a:solidFill>
                            <a:schemeClr val="tx1"/>
                          </a:solidFill>
                          <a:latin typeface="Meiryo UI" panose="020B0604030504040204" pitchFamily="50" charset="-128"/>
                          <a:ea typeface="Meiryo UI" panose="020B0604030504040204" pitchFamily="50" charset="-128"/>
                        </a:rPr>
                        <a:t>2,000</a:t>
                      </a:r>
                      <a:r>
                        <a:rPr kumimoji="1" lang="ja-JP" altLang="en-US" sz="1200" b="0" u="none" dirty="0">
                          <a:solidFill>
                            <a:schemeClr val="tx1"/>
                          </a:solidFill>
                          <a:latin typeface="Meiryo UI" panose="020B0604030504040204" pitchFamily="50" charset="-128"/>
                          <a:ea typeface="Meiryo UI" panose="020B0604030504040204" pitchFamily="50" charset="-128"/>
                        </a:rPr>
                        <a:t>以上のサー</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　</a:t>
                      </a:r>
                      <a:r>
                        <a:rPr kumimoji="1" lang="ja-JP" altLang="en-US" sz="1200" b="0" u="none" dirty="0" smtClean="0">
                          <a:solidFill>
                            <a:schemeClr val="tx1"/>
                          </a:solidFill>
                          <a:latin typeface="Meiryo UI" panose="020B0604030504040204" pitchFamily="50" charset="-128"/>
                          <a:ea typeface="Meiryo UI" panose="020B0604030504040204" pitchFamily="50" charset="-128"/>
                        </a:rPr>
                        <a:t>ビス</a:t>
                      </a:r>
                      <a:r>
                        <a:rPr kumimoji="1" lang="ja-JP" altLang="en-US" sz="1200" b="0" u="none" dirty="0">
                          <a:solidFill>
                            <a:schemeClr val="tx1"/>
                          </a:solidFill>
                          <a:latin typeface="Meiryo UI" panose="020B0604030504040204" pitchFamily="50" charset="-128"/>
                          <a:ea typeface="Meiryo UI" panose="020B0604030504040204" pitchFamily="50" charset="-128"/>
                        </a:rPr>
                        <a:t>にアクセスできるポータルサイト　</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Meiryo UI" panose="020B0604030504040204" pitchFamily="50" charset="-128"/>
                          <a:ea typeface="Meiryo UI" panose="020B0604030504040204" pitchFamily="50" charset="-128"/>
                        </a:rPr>
                        <a:t>　「</a:t>
                      </a:r>
                      <a:r>
                        <a:rPr kumimoji="1" lang="en-US" altLang="ja-JP" sz="1200" b="0" u="none" dirty="0">
                          <a:solidFill>
                            <a:schemeClr val="tx1"/>
                          </a:solidFill>
                          <a:latin typeface="Meiryo UI" panose="020B0604030504040204" pitchFamily="50" charset="-128"/>
                          <a:ea typeface="Meiryo UI" panose="020B0604030504040204" pitchFamily="50" charset="-128"/>
                        </a:rPr>
                        <a:t>borger.dk</a:t>
                      </a:r>
                      <a:r>
                        <a:rPr kumimoji="1" lang="ja-JP" altLang="en-US" sz="1200" b="0" u="none" dirty="0">
                          <a:solidFill>
                            <a:schemeClr val="tx1"/>
                          </a:solidFill>
                          <a:latin typeface="Meiryo UI" panose="020B0604030504040204" pitchFamily="50" charset="-128"/>
                          <a:ea typeface="Meiryo UI" panose="020B0604030504040204" pitchFamily="50" charset="-128"/>
                        </a:rPr>
                        <a:t>」を立上げ。</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500" b="1"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a:t>
                      </a:r>
                      <a:r>
                        <a:rPr kumimoji="1" lang="ja-JP" altLang="en-US" sz="1200" b="1" u="none" dirty="0">
                          <a:solidFill>
                            <a:schemeClr val="tx1"/>
                          </a:solidFill>
                          <a:latin typeface="Meiryo UI" panose="020B0604030504040204" pitchFamily="50" charset="-128"/>
                          <a:ea typeface="Meiryo UI" panose="020B0604030504040204" pitchFamily="50" charset="-128"/>
                        </a:rPr>
                        <a:t> 「バイオバンク」</a:t>
                      </a:r>
                      <a:endParaRPr kumimoji="1" lang="en-US" altLang="ja-JP" sz="1200" b="1"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rPr>
                        <a:t>→ </a:t>
                      </a:r>
                      <a:r>
                        <a:rPr kumimoji="1" lang="en-US" altLang="ja-JP" sz="1200" b="0" u="none" dirty="0" smtClean="0">
                          <a:solidFill>
                            <a:schemeClr val="tx1"/>
                          </a:solidFill>
                          <a:latin typeface="Meiryo UI" panose="020B0604030504040204" pitchFamily="50" charset="-128"/>
                          <a:ea typeface="Meiryo UI" panose="020B0604030504040204" pitchFamily="50" charset="-128"/>
                        </a:rPr>
                        <a:t>2012</a:t>
                      </a:r>
                      <a:r>
                        <a:rPr kumimoji="1" lang="ja-JP" altLang="en-US" sz="1200" b="0" u="none" dirty="0">
                          <a:solidFill>
                            <a:schemeClr val="tx1"/>
                          </a:solidFill>
                          <a:latin typeface="Meiryo UI" panose="020B0604030504040204" pitchFamily="50" charset="-128"/>
                          <a:ea typeface="Meiryo UI" panose="020B0604030504040204" pitchFamily="50" charset="-128"/>
                        </a:rPr>
                        <a:t>年に各病院に保存されて</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　いた血液や</a:t>
                      </a:r>
                      <a:r>
                        <a:rPr kumimoji="1" lang="en-US" altLang="ja-JP" sz="1200" b="0" u="none" dirty="0">
                          <a:solidFill>
                            <a:schemeClr val="tx1"/>
                          </a:solidFill>
                          <a:latin typeface="Meiryo UI" panose="020B0604030504040204" pitchFamily="50" charset="-128"/>
                          <a:ea typeface="Meiryo UI" panose="020B0604030504040204" pitchFamily="50" charset="-128"/>
                        </a:rPr>
                        <a:t>DNA</a:t>
                      </a:r>
                      <a:r>
                        <a:rPr kumimoji="1" lang="ja-JP" altLang="en-US" sz="1200" b="0" u="none" dirty="0">
                          <a:solidFill>
                            <a:schemeClr val="tx1"/>
                          </a:solidFill>
                          <a:latin typeface="Meiryo UI" panose="020B0604030504040204" pitchFamily="50" charset="-128"/>
                          <a:ea typeface="Meiryo UI" panose="020B0604030504040204" pitchFamily="50" charset="-128"/>
                        </a:rPr>
                        <a:t>等のデータを一</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　括管理・保存する目的で設立。　</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　世界最大規模の約</a:t>
                      </a:r>
                      <a:r>
                        <a:rPr kumimoji="1" lang="en-US" altLang="ja-JP" sz="1200" b="0" u="none" dirty="0">
                          <a:solidFill>
                            <a:schemeClr val="tx1"/>
                          </a:solidFill>
                          <a:latin typeface="Meiryo UI" panose="020B0604030504040204" pitchFamily="50" charset="-128"/>
                          <a:ea typeface="Meiryo UI" panose="020B0604030504040204" pitchFamily="50" charset="-128"/>
                        </a:rPr>
                        <a:t>2,530</a:t>
                      </a:r>
                      <a:r>
                        <a:rPr kumimoji="1" lang="ja-JP" altLang="en-US" sz="1200" b="0" u="none" dirty="0">
                          <a:solidFill>
                            <a:schemeClr val="tx1"/>
                          </a:solidFill>
                          <a:latin typeface="Meiryo UI" panose="020B0604030504040204" pitchFamily="50" charset="-128"/>
                          <a:ea typeface="Meiryo UI" panose="020B0604030504040204" pitchFamily="50" charset="-128"/>
                        </a:rPr>
                        <a:t>万（</a:t>
                      </a:r>
                      <a:r>
                        <a:rPr kumimoji="1" lang="en-US" altLang="ja-JP" sz="1200" b="0" u="none" dirty="0">
                          <a:solidFill>
                            <a:schemeClr val="tx1"/>
                          </a:solidFill>
                          <a:latin typeface="Meiryo UI" panose="020B0604030504040204" pitchFamily="50" charset="-128"/>
                          <a:ea typeface="Meiryo UI" panose="020B0604030504040204" pitchFamily="50" charset="-128"/>
                        </a:rPr>
                        <a:t>2019</a:t>
                      </a:r>
                      <a:r>
                        <a:rPr kumimoji="1" lang="ja-JP" altLang="en-US" sz="1200" b="0" u="none" dirty="0">
                          <a:solidFill>
                            <a:schemeClr val="tx1"/>
                          </a:solidFill>
                          <a:latin typeface="Meiryo UI" panose="020B0604030504040204" pitchFamily="50" charset="-128"/>
                          <a:ea typeface="Meiryo UI" panose="020B0604030504040204" pitchFamily="50" charset="-128"/>
                        </a:rPr>
                        <a:t>年時点）の生体サンプル</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　等を保存。現状では研究目的に</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r>
                        <a:rPr kumimoji="1" lang="ja-JP" altLang="en-US" sz="1200" b="0" u="none" dirty="0">
                          <a:solidFill>
                            <a:schemeClr val="tx1"/>
                          </a:solidFill>
                          <a:latin typeface="Meiryo UI" panose="020B0604030504040204" pitchFamily="50" charset="-128"/>
                          <a:ea typeface="Meiryo UI" panose="020B0604030504040204" pitchFamily="50" charset="-128"/>
                        </a:rPr>
                        <a:t>　利用を限定。</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endParaRPr kumimoji="1" lang="en-US" altLang="ja-JP" sz="500" b="0" u="none" dirty="0">
                        <a:solidFill>
                          <a:schemeClr val="tx1"/>
                        </a:solidFill>
                        <a:latin typeface="Meiryo UI" panose="020B0604030504040204" pitchFamily="50" charset="-128"/>
                        <a:ea typeface="Meiryo UI" panose="020B0604030504040204" pitchFamily="50" charset="-128"/>
                      </a:endParaRPr>
                    </a:p>
                    <a:p>
                      <a:r>
                        <a:rPr kumimoji="1" lang="ja-JP" altLang="en-US" sz="1200" b="0"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 「オープンデータ・デンマーク」</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rPr>
                        <a:t>→　</a:t>
                      </a:r>
                      <a:r>
                        <a:rPr kumimoji="1" lang="ja-JP" altLang="en-US" sz="1100" b="0" u="sng" dirty="0" smtClean="0">
                          <a:solidFill>
                            <a:schemeClr val="tx1"/>
                          </a:solidFill>
                          <a:latin typeface="Meiryo UI" panose="020B0604030504040204" pitchFamily="50" charset="-128"/>
                          <a:ea typeface="Meiryo UI" panose="020B0604030504040204" pitchFamily="50" charset="-128"/>
                        </a:rPr>
                        <a:t>市民</a:t>
                      </a:r>
                      <a:r>
                        <a:rPr kumimoji="1" lang="ja-JP" altLang="en-US" sz="1100" b="0" u="sng" dirty="0">
                          <a:solidFill>
                            <a:schemeClr val="tx1"/>
                          </a:solidFill>
                          <a:latin typeface="Meiryo UI" panose="020B0604030504040204" pitchFamily="50" charset="-128"/>
                          <a:ea typeface="Meiryo UI" panose="020B0604030504040204" pitchFamily="50" charset="-128"/>
                        </a:rPr>
                        <a:t>サービスに関わるデータを公</a:t>
                      </a:r>
                      <a:endParaRPr kumimoji="1" lang="en-US" altLang="ja-JP" sz="1100" b="0" u="sng" dirty="0">
                        <a:solidFill>
                          <a:schemeClr val="tx1"/>
                        </a:solidFill>
                        <a:latin typeface="Meiryo UI" panose="020B0604030504040204" pitchFamily="50" charset="-128"/>
                        <a:ea typeface="Meiryo UI" panose="020B0604030504040204" pitchFamily="50" charset="-128"/>
                      </a:endParaRPr>
                    </a:p>
                    <a:p>
                      <a:r>
                        <a:rPr kumimoji="1" lang="ja-JP" altLang="en-US" sz="1100" b="0" u="none" dirty="0">
                          <a:solidFill>
                            <a:schemeClr val="tx1"/>
                          </a:solidFill>
                          <a:latin typeface="Meiryo UI" panose="020B0604030504040204" pitchFamily="50" charset="-128"/>
                          <a:ea typeface="Meiryo UI" panose="020B0604030504040204" pitchFamily="50" charset="-128"/>
                        </a:rPr>
                        <a:t>　</a:t>
                      </a:r>
                      <a:r>
                        <a:rPr kumimoji="1" lang="ja-JP" altLang="en-US" sz="1100" b="0" u="sng" dirty="0">
                          <a:solidFill>
                            <a:schemeClr val="tx1"/>
                          </a:solidFill>
                          <a:latin typeface="Meiryo UI" panose="020B0604030504040204" pitchFamily="50" charset="-128"/>
                          <a:ea typeface="Meiryo UI" panose="020B0604030504040204" pitchFamily="50" charset="-128"/>
                        </a:rPr>
                        <a:t>的機関に集約</a:t>
                      </a:r>
                      <a:r>
                        <a:rPr kumimoji="1" lang="en-US" altLang="ja-JP" sz="1100" b="0" u="sng" dirty="0">
                          <a:solidFill>
                            <a:schemeClr val="tx1"/>
                          </a:solidFill>
                          <a:latin typeface="Meiryo UI" panose="020B0604030504040204" pitchFamily="50" charset="-128"/>
                          <a:ea typeface="Meiryo UI" panose="020B0604030504040204" pitchFamily="50" charset="-128"/>
                        </a:rPr>
                        <a:t>(</a:t>
                      </a:r>
                      <a:r>
                        <a:rPr kumimoji="1" lang="ja-JP" altLang="en-US" sz="1100" b="0" u="sng" dirty="0">
                          <a:solidFill>
                            <a:schemeClr val="tx1"/>
                          </a:solidFill>
                          <a:latin typeface="Meiryo UI" panose="020B0604030504040204" pitchFamily="50" charset="-128"/>
                          <a:ea typeface="Meiryo UI" panose="020B0604030504040204" pitchFamily="50" charset="-128"/>
                        </a:rPr>
                        <a:t>レギオンやコムーネが</a:t>
                      </a:r>
                      <a:endParaRPr kumimoji="1" lang="en-US" altLang="ja-JP" sz="1100" b="0" u="sng" dirty="0">
                        <a:solidFill>
                          <a:schemeClr val="tx1"/>
                        </a:solidFill>
                        <a:latin typeface="Meiryo UI" panose="020B0604030504040204" pitchFamily="50" charset="-128"/>
                        <a:ea typeface="Meiryo UI" panose="020B0604030504040204" pitchFamily="50" charset="-128"/>
                      </a:endParaRPr>
                    </a:p>
                    <a:p>
                      <a:r>
                        <a:rPr kumimoji="1" lang="ja-JP" altLang="en-US" sz="1100" b="0" u="none" dirty="0">
                          <a:solidFill>
                            <a:schemeClr val="tx1"/>
                          </a:solidFill>
                          <a:latin typeface="Meiryo UI" panose="020B0604030504040204" pitchFamily="50" charset="-128"/>
                          <a:ea typeface="Meiryo UI" panose="020B0604030504040204" pitchFamily="50" charset="-128"/>
                        </a:rPr>
                        <a:t>　</a:t>
                      </a:r>
                      <a:r>
                        <a:rPr kumimoji="1" lang="ja-JP" altLang="en-US" sz="1100" b="0" u="sng" dirty="0">
                          <a:solidFill>
                            <a:schemeClr val="tx1"/>
                          </a:solidFill>
                          <a:latin typeface="Meiryo UI" panose="020B0604030504040204" pitchFamily="50" charset="-128"/>
                          <a:ea typeface="Meiryo UI" panose="020B0604030504040204" pitchFamily="50" charset="-128"/>
                        </a:rPr>
                        <a:t>管理し、都市課題や社会課題解決　</a:t>
                      </a:r>
                      <a:endParaRPr kumimoji="1" lang="en-US" altLang="ja-JP" sz="1100" b="0" u="sng" dirty="0">
                        <a:solidFill>
                          <a:schemeClr val="tx1"/>
                        </a:solidFill>
                        <a:latin typeface="Meiryo UI" panose="020B0604030504040204" pitchFamily="50" charset="-128"/>
                        <a:ea typeface="Meiryo UI" panose="020B0604030504040204" pitchFamily="50" charset="-128"/>
                      </a:endParaRPr>
                    </a:p>
                    <a:p>
                      <a:r>
                        <a:rPr kumimoji="1" lang="ja-JP" altLang="en-US" sz="1100" b="0" u="none" dirty="0">
                          <a:solidFill>
                            <a:schemeClr val="tx1"/>
                          </a:solidFill>
                          <a:latin typeface="Meiryo UI" panose="020B0604030504040204" pitchFamily="50" charset="-128"/>
                          <a:ea typeface="Meiryo UI" panose="020B0604030504040204" pitchFamily="50" charset="-128"/>
                        </a:rPr>
                        <a:t>　</a:t>
                      </a:r>
                      <a:r>
                        <a:rPr kumimoji="1" lang="ja-JP" altLang="en-US" sz="1100" b="0" u="sng" dirty="0">
                          <a:solidFill>
                            <a:schemeClr val="tx1"/>
                          </a:solidFill>
                          <a:latin typeface="Meiryo UI" panose="020B0604030504040204" pitchFamily="50" charset="-128"/>
                          <a:ea typeface="Meiryo UI" panose="020B0604030504040204" pitchFamily="50" charset="-128"/>
                        </a:rPr>
                        <a:t>のため市民、企業、調査機関等に</a:t>
                      </a:r>
                      <a:endParaRPr kumimoji="1" lang="en-US" altLang="ja-JP" sz="1100" b="0" u="sng" dirty="0">
                        <a:solidFill>
                          <a:schemeClr val="tx1"/>
                        </a:solidFill>
                        <a:latin typeface="Meiryo UI" panose="020B0604030504040204" pitchFamily="50" charset="-128"/>
                        <a:ea typeface="Meiryo UI" panose="020B0604030504040204" pitchFamily="50" charset="-128"/>
                      </a:endParaRPr>
                    </a:p>
                    <a:p>
                      <a:r>
                        <a:rPr kumimoji="1" lang="ja-JP" altLang="en-US" sz="1100" b="0" u="none" dirty="0">
                          <a:solidFill>
                            <a:schemeClr val="tx1"/>
                          </a:solidFill>
                          <a:latin typeface="Meiryo UI" panose="020B0604030504040204" pitchFamily="50" charset="-128"/>
                          <a:ea typeface="Meiryo UI" panose="020B0604030504040204" pitchFamily="50" charset="-128"/>
                        </a:rPr>
                        <a:t>　</a:t>
                      </a:r>
                      <a:r>
                        <a:rPr kumimoji="1" lang="ja-JP" altLang="en-US" sz="1100" b="0" u="sng" dirty="0">
                          <a:solidFill>
                            <a:schemeClr val="tx1"/>
                          </a:solidFill>
                          <a:latin typeface="Meiryo UI" panose="020B0604030504040204" pitchFamily="50" charset="-128"/>
                          <a:ea typeface="Meiryo UI" panose="020B0604030504040204" pitchFamily="50" charset="-128"/>
                        </a:rPr>
                        <a:t>提供。</a:t>
                      </a:r>
                      <a:r>
                        <a:rPr kumimoji="1" lang="en-US" altLang="ja-JP" sz="1100" b="0" u="none" dirty="0">
                          <a:solidFill>
                            <a:schemeClr val="tx1"/>
                          </a:solidFill>
                          <a:latin typeface="Meiryo UI" panose="020B0604030504040204" pitchFamily="50" charset="-128"/>
                          <a:ea typeface="Meiryo UI" panose="020B0604030504040204" pitchFamily="50" charset="-128"/>
                        </a:rPr>
                        <a:t>2013</a:t>
                      </a:r>
                      <a:r>
                        <a:rPr kumimoji="1" lang="ja-JP" altLang="en-US" sz="1100" b="0" u="none" dirty="0">
                          <a:solidFill>
                            <a:schemeClr val="tx1"/>
                          </a:solidFill>
                          <a:latin typeface="Meiryo UI" panose="020B0604030504040204" pitchFamily="50" charset="-128"/>
                          <a:ea typeface="Meiryo UI" panose="020B0604030504040204" pitchFamily="50" charset="-128"/>
                        </a:rPr>
                        <a:t>年のオーフス市「オープ</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r>
                        <a:rPr kumimoji="1" lang="ja-JP" altLang="en-US" sz="1100" b="0" u="none" dirty="0">
                          <a:solidFill>
                            <a:schemeClr val="tx1"/>
                          </a:solidFill>
                          <a:latin typeface="Meiryo UI" panose="020B0604030504040204" pitchFamily="50" charset="-128"/>
                          <a:ea typeface="Meiryo UI" panose="020B0604030504040204" pitchFamily="50" charset="-128"/>
                        </a:rPr>
                        <a:t>　ンデータ・オーフス」が国内最初）</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endParaRPr kumimoji="1" lang="en-US" altLang="ja-JP" sz="500" b="0" u="none" dirty="0">
                        <a:solidFill>
                          <a:schemeClr val="tx1"/>
                        </a:solidFill>
                        <a:latin typeface="Meiryo UI" panose="020B0604030504040204" pitchFamily="50" charset="-128"/>
                        <a:ea typeface="Meiryo UI" panose="020B0604030504040204" pitchFamily="50" charset="-128"/>
                      </a:endParaRPr>
                    </a:p>
                  </a:txBody>
                  <a:tcPr marL="36000" marR="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marL="36000" marR="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 豊富な医療</a:t>
                      </a:r>
                      <a:r>
                        <a:rPr kumimoji="1" lang="ja-JP" altLang="en-US" sz="1200" b="1" dirty="0" smtClean="0">
                          <a:solidFill>
                            <a:schemeClr val="tx1"/>
                          </a:solidFill>
                          <a:latin typeface="Meiryo UI" panose="020B0604030504040204" pitchFamily="50" charset="-128"/>
                          <a:ea typeface="Meiryo UI" panose="020B0604030504040204" pitchFamily="50" charset="-128"/>
                        </a:rPr>
                        <a:t>データへ</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ja-JP" altLang="en-US" sz="1200" b="1" dirty="0" smtClean="0">
                          <a:solidFill>
                            <a:schemeClr val="tx1"/>
                          </a:solidFill>
                          <a:latin typeface="Meiryo UI" panose="020B0604030504040204" pitchFamily="50" charset="-128"/>
                          <a:ea typeface="Meiryo UI" panose="020B0604030504040204" pitchFamily="50" charset="-128"/>
                        </a:rPr>
                        <a:t>　の</a:t>
                      </a:r>
                      <a:r>
                        <a:rPr kumimoji="1" lang="ja-JP" altLang="en-US" sz="1200" b="1" dirty="0">
                          <a:solidFill>
                            <a:schemeClr val="tx1"/>
                          </a:solidFill>
                          <a:latin typeface="Meiryo UI" panose="020B0604030504040204" pitchFamily="50" charset="-128"/>
                          <a:ea typeface="Meiryo UI" panose="020B0604030504040204" pitchFamily="50" charset="-128"/>
                        </a:rPr>
                        <a:t>アクセス</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　</a:t>
                      </a:r>
                      <a:r>
                        <a:rPr kumimoji="1" lang="en-US" altLang="ja-JP" sz="1100" b="0" i="0" dirty="0" smtClean="0">
                          <a:solidFill>
                            <a:schemeClr val="tx1"/>
                          </a:solidFill>
                          <a:latin typeface="Meiryo UI" panose="020B0604030504040204" pitchFamily="50" charset="-128"/>
                          <a:ea typeface="Meiryo UI" panose="020B0604030504040204" pitchFamily="50" charset="-128"/>
                        </a:rPr>
                        <a:t>CPR</a:t>
                      </a:r>
                      <a:r>
                        <a:rPr kumimoji="1" lang="ja-JP" altLang="en-US" sz="1100" b="0" i="0" dirty="0">
                          <a:solidFill>
                            <a:schemeClr val="tx1"/>
                          </a:solidFill>
                          <a:latin typeface="Meiryo UI" panose="020B0604030504040204" pitchFamily="50" charset="-128"/>
                          <a:ea typeface="Meiryo UI" panose="020B0604030504040204" pitchFamily="50" charset="-128"/>
                        </a:rPr>
                        <a:t>（国民番号）に紐</a:t>
                      </a:r>
                      <a:endParaRPr kumimoji="1" lang="en-US" altLang="ja-JP" sz="1100" b="0" i="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i="0" dirty="0">
                          <a:solidFill>
                            <a:schemeClr val="tx1"/>
                          </a:solidFill>
                          <a:latin typeface="Meiryo UI" panose="020B0604030504040204" pitchFamily="50" charset="-128"/>
                          <a:ea typeface="Meiryo UI" panose="020B0604030504040204" pitchFamily="50" charset="-128"/>
                        </a:rPr>
                        <a:t>　</a:t>
                      </a:r>
                      <a:r>
                        <a:rPr kumimoji="1" lang="ja-JP" altLang="en-US" sz="1100" b="0" i="0" dirty="0" err="1">
                          <a:solidFill>
                            <a:schemeClr val="tx1"/>
                          </a:solidFill>
                          <a:latin typeface="Meiryo UI" panose="020B0604030504040204" pitchFamily="50" charset="-128"/>
                          <a:ea typeface="Meiryo UI" panose="020B0604030504040204" pitchFamily="50" charset="-128"/>
                        </a:rPr>
                        <a:t>づ</a:t>
                      </a:r>
                      <a:r>
                        <a:rPr kumimoji="1" lang="ja-JP" altLang="en-US" sz="1100" b="0" i="0" dirty="0">
                          <a:solidFill>
                            <a:schemeClr val="tx1"/>
                          </a:solidFill>
                          <a:latin typeface="Meiryo UI" panose="020B0604030504040204" pitchFamily="50" charset="-128"/>
                          <a:ea typeface="Meiryo UI" panose="020B0604030504040204" pitchFamily="50" charset="-128"/>
                        </a:rPr>
                        <a:t>いた過去数十年分の</a:t>
                      </a:r>
                      <a:r>
                        <a:rPr kumimoji="1" lang="ja-JP" altLang="en-US" sz="1100" b="0" i="1" dirty="0">
                          <a:solidFill>
                            <a:schemeClr val="tx1"/>
                          </a:solidFill>
                          <a:latin typeface="Meiryo UI" panose="020B0604030504040204" pitchFamily="50" charset="-128"/>
                          <a:ea typeface="Meiryo UI" panose="020B0604030504040204" pitchFamily="50" charset="-128"/>
                        </a:rPr>
                        <a:t>健</a:t>
                      </a:r>
                      <a:endParaRPr kumimoji="1" lang="en-US" altLang="ja-JP" sz="1100" b="0" i="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i="1" dirty="0">
                          <a:solidFill>
                            <a:schemeClr val="tx1"/>
                          </a:solidFill>
                          <a:latin typeface="Meiryo UI" panose="020B0604030504040204" pitchFamily="50" charset="-128"/>
                          <a:ea typeface="Meiryo UI" panose="020B0604030504040204" pitchFamily="50" charset="-128"/>
                        </a:rPr>
                        <a:t>　康データが入手可能（癌に</a:t>
                      </a:r>
                      <a:endParaRPr kumimoji="1" lang="en-US" altLang="ja-JP" sz="1100" b="0" i="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i="1" dirty="0">
                          <a:solidFill>
                            <a:schemeClr val="tx1"/>
                          </a:solidFill>
                          <a:latin typeface="Meiryo UI" panose="020B0604030504040204" pitchFamily="50" charset="-128"/>
                          <a:ea typeface="Meiryo UI" panose="020B0604030504040204" pitchFamily="50" charset="-128"/>
                        </a:rPr>
                        <a:t>　ついては</a:t>
                      </a:r>
                      <a:r>
                        <a:rPr kumimoji="1" lang="en-US" altLang="ja-JP" sz="1100" b="0" i="0" dirty="0">
                          <a:solidFill>
                            <a:schemeClr val="tx1"/>
                          </a:solidFill>
                          <a:latin typeface="Meiryo UI" panose="020B0604030504040204" pitchFamily="50" charset="-128"/>
                          <a:ea typeface="Meiryo UI" panose="020B0604030504040204" pitchFamily="50" charset="-128"/>
                        </a:rPr>
                        <a:t>1942</a:t>
                      </a:r>
                      <a:r>
                        <a:rPr kumimoji="1" lang="ja-JP" altLang="en-US" sz="1100" b="0" i="0" dirty="0">
                          <a:solidFill>
                            <a:schemeClr val="tx1"/>
                          </a:solidFill>
                          <a:latin typeface="Meiryo UI" panose="020B0604030504040204" pitchFamily="50" charset="-128"/>
                          <a:ea typeface="Meiryo UI" panose="020B0604030504040204" pitchFamily="50" charset="-128"/>
                        </a:rPr>
                        <a:t>年まで</a:t>
                      </a:r>
                      <a:r>
                        <a:rPr kumimoji="1" lang="ja-JP" altLang="en-US" sz="1100" b="0" i="1" dirty="0">
                          <a:solidFill>
                            <a:schemeClr val="tx1"/>
                          </a:solidFill>
                          <a:latin typeface="Meiryo UI" panose="020B0604030504040204" pitchFamily="50" charset="-128"/>
                          <a:ea typeface="Meiryo UI" panose="020B0604030504040204" pitchFamily="50" charset="-128"/>
                        </a:rPr>
                        <a:t>遡る</a:t>
                      </a:r>
                      <a:r>
                        <a:rPr kumimoji="1" lang="ja-JP" altLang="en-US" sz="1100" b="0" i="1" dirty="0" err="1">
                          <a:solidFill>
                            <a:schemeClr val="tx1"/>
                          </a:solidFill>
                          <a:latin typeface="Meiryo UI" panose="020B0604030504040204" pitchFamily="50" charset="-128"/>
                          <a:ea typeface="Meiryo UI" panose="020B0604030504040204" pitchFamily="50" charset="-128"/>
                        </a:rPr>
                        <a:t>こ</a:t>
                      </a:r>
                      <a:endParaRPr kumimoji="1" lang="en-US" altLang="ja-JP" sz="1100" b="0" i="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i="1" dirty="0">
                          <a:solidFill>
                            <a:schemeClr val="tx1"/>
                          </a:solidFill>
                          <a:latin typeface="Meiryo UI" panose="020B0604030504040204" pitchFamily="50" charset="-128"/>
                          <a:ea typeface="Meiryo UI" panose="020B0604030504040204" pitchFamily="50" charset="-128"/>
                        </a:rPr>
                        <a:t>　とができる）、また臨床試験</a:t>
                      </a:r>
                      <a:endParaRPr kumimoji="1" lang="en-US" altLang="ja-JP" sz="1100" b="0" i="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i="1" dirty="0">
                          <a:solidFill>
                            <a:schemeClr val="tx1"/>
                          </a:solidFill>
                          <a:latin typeface="Meiryo UI" panose="020B0604030504040204" pitchFamily="50" charset="-128"/>
                          <a:ea typeface="Meiryo UI" panose="020B0604030504040204" pitchFamily="50" charset="-128"/>
                        </a:rPr>
                        <a:t>　の正確かつ包括的な医療</a:t>
                      </a:r>
                      <a:endParaRPr kumimoji="1" lang="en-US" altLang="ja-JP" sz="1100" b="0" i="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i="1" dirty="0">
                          <a:solidFill>
                            <a:schemeClr val="tx1"/>
                          </a:solidFill>
                          <a:latin typeface="Meiryo UI" panose="020B0604030504040204" pitchFamily="50" charset="-128"/>
                          <a:ea typeface="Meiryo UI" panose="020B0604030504040204" pitchFamily="50" charset="-128"/>
                        </a:rPr>
                        <a:t>　データベースにより豊富な医</a:t>
                      </a:r>
                      <a:endParaRPr kumimoji="1" lang="en-US" altLang="ja-JP" sz="1100" b="0" i="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i="1" dirty="0">
                          <a:solidFill>
                            <a:schemeClr val="tx1"/>
                          </a:solidFill>
                          <a:latin typeface="Meiryo UI" panose="020B0604030504040204" pitchFamily="50" charset="-128"/>
                          <a:ea typeface="Meiryo UI" panose="020B0604030504040204" pitchFamily="50" charset="-128"/>
                        </a:rPr>
                        <a:t>　療や遺伝情報が入手可能。</a:t>
                      </a:r>
                      <a:endParaRPr kumimoji="1" lang="en-US" altLang="ja-JP" sz="1100" b="0" i="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 治験申請の迅速処理</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　デンマーク医</a:t>
                      </a:r>
                      <a:r>
                        <a:rPr kumimoji="1" lang="ja-JP" altLang="en-US" sz="1100" b="0" dirty="0">
                          <a:solidFill>
                            <a:schemeClr val="tx1"/>
                          </a:solidFill>
                          <a:latin typeface="Meiryo UI" panose="020B0604030504040204" pitchFamily="50" charset="-128"/>
                          <a:ea typeface="Meiryo UI" panose="020B0604030504040204" pitchFamily="50" charset="-128"/>
                        </a:rPr>
                        <a:t>薬品局と欧</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州医薬品庁への申請のワ</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ンストップ化により、６週間</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以内に完了。</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1" lang="en-US" altLang="ja-JP" sz="5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b="1" dirty="0">
                          <a:solidFill>
                            <a:schemeClr val="tx1"/>
                          </a:solidFill>
                          <a:latin typeface="Meiryo UI" panose="020B0604030504040204" pitchFamily="50" charset="-128"/>
                          <a:ea typeface="Meiryo UI" panose="020B0604030504040204" pitchFamily="50" charset="-128"/>
                        </a:rPr>
                        <a:t>自転車スーパー</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　　ハイウェイの整備</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　市内</a:t>
                      </a:r>
                      <a:r>
                        <a:rPr kumimoji="1" lang="ja-JP" altLang="en-US" sz="1100" b="0" dirty="0">
                          <a:solidFill>
                            <a:schemeClr val="tx1"/>
                          </a:solidFill>
                          <a:latin typeface="Meiryo UI" panose="020B0604030504040204" pitchFamily="50" charset="-128"/>
                          <a:ea typeface="Meiryo UI" panose="020B0604030504040204" pitchFamily="50" charset="-128"/>
                        </a:rPr>
                        <a:t>の自転車専用道の</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設置に加え、リング状の環状</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線も含め８路線、総延長</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a:t>
                      </a:r>
                      <a:r>
                        <a:rPr kumimoji="1" lang="en-US" altLang="ja-JP" sz="1100" b="0" dirty="0">
                          <a:solidFill>
                            <a:schemeClr val="tx1"/>
                          </a:solidFill>
                          <a:latin typeface="Meiryo UI" panose="020B0604030504040204" pitchFamily="50" charset="-128"/>
                          <a:ea typeface="Meiryo UI" panose="020B0604030504040204" pitchFamily="50" charset="-128"/>
                        </a:rPr>
                        <a:t>467km</a:t>
                      </a:r>
                      <a:r>
                        <a:rPr kumimoji="1" lang="ja-JP" altLang="en-US" sz="1100" b="0" dirty="0">
                          <a:solidFill>
                            <a:schemeClr val="tx1"/>
                          </a:solidFill>
                          <a:latin typeface="Meiryo UI" panose="020B0604030504040204" pitchFamily="50" charset="-128"/>
                          <a:ea typeface="Meiryo UI" panose="020B0604030504040204" pitchFamily="50" charset="-128"/>
                        </a:rPr>
                        <a:t>（</a:t>
                      </a:r>
                      <a:r>
                        <a:rPr kumimoji="1" lang="en-US" altLang="ja-JP" sz="1100" b="0" dirty="0">
                          <a:solidFill>
                            <a:schemeClr val="tx1"/>
                          </a:solidFill>
                          <a:latin typeface="Meiryo UI" panose="020B0604030504040204" pitchFamily="50" charset="-128"/>
                          <a:ea typeface="Meiryo UI" panose="020B0604030504040204" pitchFamily="50" charset="-128"/>
                        </a:rPr>
                        <a:t>2018</a:t>
                      </a:r>
                      <a:r>
                        <a:rPr kumimoji="1" lang="ja-JP" altLang="en-US" sz="1100" b="0" dirty="0">
                          <a:solidFill>
                            <a:schemeClr val="tx1"/>
                          </a:solidFill>
                          <a:latin typeface="Meiryo UI" panose="020B0604030504040204" pitchFamily="50" charset="-128"/>
                          <a:ea typeface="Meiryo UI" panose="020B0604030504040204" pitchFamily="50" charset="-128"/>
                        </a:rPr>
                        <a:t>年時点）</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の自転車用高速道路を整</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備。</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b="1" dirty="0">
                          <a:solidFill>
                            <a:schemeClr val="tx1"/>
                          </a:solidFill>
                          <a:latin typeface="Meiryo UI" panose="020B0604030504040204" pitchFamily="50" charset="-128"/>
                          <a:ea typeface="Meiryo UI" panose="020B0604030504040204" pitchFamily="50" charset="-128"/>
                        </a:rPr>
                        <a:t>走行速度を統一する</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200" b="1" dirty="0">
                          <a:solidFill>
                            <a:schemeClr val="tx1"/>
                          </a:solidFill>
                          <a:latin typeface="Meiryo UI" panose="020B0604030504040204" pitchFamily="50" charset="-128"/>
                          <a:ea typeface="Meiryo UI" panose="020B0604030504040204" pitchFamily="50" charset="-128"/>
                        </a:rPr>
                        <a:t> </a:t>
                      </a:r>
                      <a:r>
                        <a:rPr kumimoji="1" lang="ja-JP" altLang="en-US" sz="1200" b="1" dirty="0" smtClean="0">
                          <a:solidFill>
                            <a:schemeClr val="tx1"/>
                          </a:solidFill>
                          <a:latin typeface="Meiryo UI" panose="020B0604030504040204" pitchFamily="50" charset="-128"/>
                          <a:ea typeface="Meiryo UI" panose="020B0604030504040204" pitchFamily="50" charset="-128"/>
                        </a:rPr>
                        <a:t>　</a:t>
                      </a:r>
                      <a:r>
                        <a:rPr kumimoji="1" lang="en-US" altLang="ja-JP" sz="1200" b="1" dirty="0" smtClean="0">
                          <a:solidFill>
                            <a:schemeClr val="tx1"/>
                          </a:solidFill>
                          <a:latin typeface="Meiryo UI" panose="020B0604030504040204" pitchFamily="50" charset="-128"/>
                          <a:ea typeface="Meiryo UI" panose="020B0604030504040204" pitchFamily="50" charset="-128"/>
                        </a:rPr>
                        <a:t> </a:t>
                      </a:r>
                      <a:r>
                        <a:rPr kumimoji="1" lang="ja-JP" altLang="en-US" sz="1200" b="1" dirty="0">
                          <a:solidFill>
                            <a:schemeClr val="tx1"/>
                          </a:solidFill>
                          <a:latin typeface="Meiryo UI" panose="020B0604030504040204" pitchFamily="50" charset="-128"/>
                          <a:ea typeface="Meiryo UI" panose="020B0604030504040204" pitchFamily="50" charset="-128"/>
                        </a:rPr>
                        <a:t>グリーンウェーブ</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　交通</a:t>
                      </a:r>
                      <a:r>
                        <a:rPr kumimoji="1" lang="ja-JP" altLang="en-US" sz="1100" b="0" dirty="0">
                          <a:solidFill>
                            <a:schemeClr val="tx1"/>
                          </a:solidFill>
                          <a:latin typeface="Meiryo UI" panose="020B0604030504040204" pitchFamily="50" charset="-128"/>
                          <a:ea typeface="Meiryo UI" panose="020B0604030504040204" pitchFamily="50" charset="-128"/>
                        </a:rPr>
                        <a:t>を検知するセンサー</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の導入等により、朝夕の通</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勤時間は、時速</a:t>
                      </a:r>
                      <a:r>
                        <a:rPr kumimoji="1" lang="en-US" altLang="ja-JP" sz="1100" b="0" dirty="0">
                          <a:solidFill>
                            <a:schemeClr val="tx1"/>
                          </a:solidFill>
                          <a:latin typeface="Meiryo UI" panose="020B0604030504040204" pitchFamily="50" charset="-128"/>
                          <a:ea typeface="Meiryo UI" panose="020B0604030504040204" pitchFamily="50" charset="-128"/>
                        </a:rPr>
                        <a:t>20km</a:t>
                      </a:r>
                      <a:r>
                        <a:rPr kumimoji="1" lang="ja-JP" altLang="en-US" sz="1100" b="0" dirty="0">
                          <a:solidFill>
                            <a:schemeClr val="tx1"/>
                          </a:solidFill>
                          <a:latin typeface="Meiryo UI" panose="020B0604030504040204" pitchFamily="50" charset="-128"/>
                          <a:ea typeface="Meiryo UI" panose="020B0604030504040204" pitchFamily="50" charset="-128"/>
                        </a:rPr>
                        <a:t>で</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走行すれば赤信号で</a:t>
                      </a:r>
                      <a:r>
                        <a:rPr kumimoji="1" lang="ja-JP" altLang="en-US" sz="1100" b="0" dirty="0" err="1">
                          <a:solidFill>
                            <a:schemeClr val="tx1"/>
                          </a:solidFill>
                          <a:latin typeface="Meiryo UI" panose="020B0604030504040204" pitchFamily="50" charset="-128"/>
                          <a:ea typeface="Meiryo UI" panose="020B0604030504040204" pitchFamily="50" charset="-128"/>
                        </a:rPr>
                        <a:t>止ま</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a:t>
                      </a:r>
                      <a:r>
                        <a:rPr kumimoji="1" lang="ja-JP" altLang="en-US" sz="1100" b="0" dirty="0" err="1">
                          <a:solidFill>
                            <a:schemeClr val="tx1"/>
                          </a:solidFill>
                          <a:latin typeface="Meiryo UI" panose="020B0604030504040204" pitchFamily="50" charset="-128"/>
                          <a:ea typeface="Meiryo UI" panose="020B0604030504040204" pitchFamily="50" charset="-128"/>
                        </a:rPr>
                        <a:t>るこ</a:t>
                      </a:r>
                      <a:r>
                        <a:rPr kumimoji="1" lang="ja-JP" altLang="en-US" sz="1100" b="0" dirty="0">
                          <a:solidFill>
                            <a:schemeClr val="tx1"/>
                          </a:solidFill>
                          <a:latin typeface="Meiryo UI" panose="020B0604030504040204" pitchFamily="50" charset="-128"/>
                          <a:ea typeface="Meiryo UI" panose="020B0604030504040204" pitchFamily="50" charset="-128"/>
                        </a:rPr>
                        <a:t>とがないような、高度な</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信号制御。</a:t>
                      </a:r>
                    </a:p>
                  </a:txBody>
                  <a:tcPr marL="36000" marR="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 ゲート</a:t>
                      </a:r>
                      <a:r>
                        <a:rPr kumimoji="1" lang="en-US" altLang="ja-JP" sz="1200" b="1" dirty="0">
                          <a:solidFill>
                            <a:schemeClr val="tx1"/>
                          </a:solidFill>
                          <a:latin typeface="Meiryo UI" panose="020B0604030504040204" pitchFamily="50" charset="-128"/>
                          <a:ea typeface="Meiryo UI" panose="020B0604030504040204" pitchFamily="50" charset="-128"/>
                        </a:rPr>
                        <a:t>21</a:t>
                      </a: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　（</a:t>
                      </a:r>
                      <a:r>
                        <a:rPr kumimoji="1" lang="ja-JP" altLang="en-US" sz="1200" b="1" dirty="0">
                          <a:solidFill>
                            <a:schemeClr val="tx1"/>
                          </a:solidFill>
                          <a:latin typeface="Meiryo UI" panose="020B0604030504040204" pitchFamily="50" charset="-128"/>
                          <a:ea typeface="Meiryo UI" panose="020B0604030504040204" pitchFamily="50" charset="-128"/>
                        </a:rPr>
                        <a:t>次頁参照）</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　首都圏</a:t>
                      </a:r>
                      <a:r>
                        <a:rPr kumimoji="1" lang="ja-JP" altLang="en-US" sz="1100" b="0" dirty="0">
                          <a:solidFill>
                            <a:schemeClr val="tx1"/>
                          </a:solidFill>
                          <a:latin typeface="Meiryo UI" panose="020B0604030504040204" pitchFamily="50" charset="-128"/>
                          <a:ea typeface="Meiryo UI" panose="020B0604030504040204" pitchFamily="50" charset="-128"/>
                        </a:rPr>
                        <a:t>の各自治体・企</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業・大学・研究機関が連　</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a:t>
                      </a:r>
                      <a:r>
                        <a:rPr kumimoji="1" lang="ja-JP" altLang="en-US" sz="1100" b="0" dirty="0" err="1">
                          <a:solidFill>
                            <a:schemeClr val="tx1"/>
                          </a:solidFill>
                          <a:latin typeface="Meiryo UI" panose="020B0604030504040204" pitchFamily="50" charset="-128"/>
                          <a:ea typeface="Meiryo UI" panose="020B0604030504040204" pitchFamily="50" charset="-128"/>
                        </a:rPr>
                        <a:t>携して</a:t>
                      </a:r>
                      <a:r>
                        <a:rPr kumimoji="1" lang="ja-JP" altLang="en-US" sz="1100" b="0" dirty="0">
                          <a:solidFill>
                            <a:schemeClr val="tx1"/>
                          </a:solidFill>
                          <a:latin typeface="Meiryo UI" panose="020B0604030504040204" pitchFamily="50" charset="-128"/>
                          <a:ea typeface="Meiryo UI" panose="020B0604030504040204" pitchFamily="50" charset="-128"/>
                        </a:rPr>
                        <a:t>非営利のパートナー</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組織を立ち上げ。現場での</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100" b="0" baseline="0" dirty="0">
                          <a:solidFill>
                            <a:schemeClr val="tx1"/>
                          </a:solidFill>
                          <a:latin typeface="Meiryo UI" panose="020B0604030504040204" pitchFamily="50" charset="-128"/>
                          <a:ea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rPr>
                        <a:t>実証プロジェクトを通じ、エネ</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100" b="0" dirty="0">
                          <a:solidFill>
                            <a:schemeClr val="tx1"/>
                          </a:solidFill>
                          <a:latin typeface="Meiryo UI" panose="020B0604030504040204" pitchFamily="50" charset="-128"/>
                          <a:ea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rPr>
                        <a:t>ルギーや資源効率化に関係</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100" b="0" dirty="0">
                          <a:solidFill>
                            <a:schemeClr val="tx1"/>
                          </a:solidFill>
                          <a:latin typeface="Meiryo UI" panose="020B0604030504040204" pitchFamily="50" charset="-128"/>
                          <a:ea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rPr>
                        <a:t>するソリューションを開発。</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eiryo UI" panose="020B0604030504040204" pitchFamily="50" charset="-128"/>
                          <a:ea typeface="Meiryo UI" panose="020B0604030504040204" pitchFamily="50" charset="-128"/>
                        </a:rPr>
                        <a:t>◆（実証例）</a:t>
                      </a:r>
                      <a:r>
                        <a:rPr kumimoji="1" lang="en-US" altLang="ja-JP" sz="1100" b="1" dirty="0">
                          <a:solidFill>
                            <a:schemeClr val="tx1"/>
                          </a:solidFill>
                          <a:latin typeface="Meiryo UI" panose="020B0604030504040204" pitchFamily="50" charset="-128"/>
                          <a:ea typeface="Meiryo UI" panose="020B0604030504040204" pitchFamily="50" charset="-128"/>
                        </a:rPr>
                        <a:t>DOLL</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rPr>
                        <a:t>　 （</a:t>
                      </a:r>
                      <a:r>
                        <a:rPr kumimoji="1" lang="ja-JP" altLang="en-US" sz="1100" b="1" dirty="0">
                          <a:solidFill>
                            <a:schemeClr val="tx1"/>
                          </a:solidFill>
                          <a:latin typeface="Meiryo UI" panose="020B0604030504040204" pitchFamily="50" charset="-128"/>
                          <a:ea typeface="Meiryo UI" panose="020B0604030504040204" pitchFamily="50" charset="-128"/>
                        </a:rPr>
                        <a:t>デンマーク街灯ラボ）</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rPr>
                        <a:t>LED</a:t>
                      </a:r>
                      <a:r>
                        <a:rPr kumimoji="1" lang="ja-JP" altLang="en-US" sz="1100" b="0" dirty="0">
                          <a:solidFill>
                            <a:schemeClr val="tx1"/>
                          </a:solidFill>
                          <a:latin typeface="Meiryo UI" panose="020B0604030504040204" pitchFamily="50" charset="-128"/>
                          <a:ea typeface="Meiryo UI" panose="020B0604030504040204" pitchFamily="50" charset="-128"/>
                        </a:rPr>
                        <a:t>を利用した高度な照</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100" b="0" dirty="0">
                          <a:solidFill>
                            <a:schemeClr val="tx1"/>
                          </a:solidFill>
                          <a:latin typeface="Meiryo UI" panose="020B0604030504040204" pitchFamily="50" charset="-128"/>
                          <a:ea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rPr>
                        <a:t>明システム導入。都市全体</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100" b="0" dirty="0">
                          <a:solidFill>
                            <a:schemeClr val="tx1"/>
                          </a:solidFill>
                          <a:latin typeface="Meiryo UI" panose="020B0604030504040204" pitchFamily="50" charset="-128"/>
                          <a:ea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rPr>
                        <a:t>に敷設された街灯柱にセン</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100" b="0" dirty="0">
                          <a:solidFill>
                            <a:schemeClr val="tx1"/>
                          </a:solidFill>
                          <a:latin typeface="Meiryo UI" panose="020B0604030504040204" pitchFamily="50" charset="-128"/>
                          <a:ea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rPr>
                        <a:t>サー・通信インフラを設置し</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100" b="0" dirty="0">
                          <a:solidFill>
                            <a:schemeClr val="tx1"/>
                          </a:solidFill>
                          <a:latin typeface="Meiryo UI" panose="020B0604030504040204" pitchFamily="50" charset="-128"/>
                          <a:ea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rPr>
                        <a:t>広域に対応したスマートイン</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100" b="0" dirty="0">
                          <a:solidFill>
                            <a:schemeClr val="tx1"/>
                          </a:solidFill>
                          <a:latin typeface="Meiryo UI" panose="020B0604030504040204" pitchFamily="50" charset="-128"/>
                          <a:ea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rPr>
                        <a:t>フラを推進。</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07775008"/>
                  </a:ext>
                </a:extLst>
              </a:tr>
              <a:tr h="18888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rgbClr val="002060"/>
                        </a:solidFill>
                      </a:endParaRPr>
                    </a:p>
                  </a:txBody>
                  <a:tcPr marL="36000" marR="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5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b="1" dirty="0">
                          <a:solidFill>
                            <a:schemeClr val="tx1"/>
                          </a:solidFill>
                          <a:latin typeface="Meiryo UI" panose="020B0604030504040204" pitchFamily="50" charset="-128"/>
                          <a:ea typeface="Meiryo UI" panose="020B0604030504040204" pitchFamily="50" charset="-128"/>
                        </a:rPr>
                        <a:t>PPP</a:t>
                      </a:r>
                      <a:r>
                        <a:rPr kumimoji="1" lang="ja-JP" altLang="en-US" sz="1200" b="1" dirty="0">
                          <a:solidFill>
                            <a:schemeClr val="tx1"/>
                          </a:solidFill>
                          <a:latin typeface="Meiryo UI" panose="020B0604030504040204" pitchFamily="50" charset="-128"/>
                          <a:ea typeface="Meiryo UI" panose="020B0604030504040204" pitchFamily="50" charset="-128"/>
                        </a:rPr>
                        <a:t>（公民連携）の促進</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行政</a:t>
                      </a:r>
                      <a:r>
                        <a:rPr kumimoji="1" lang="ja-JP" altLang="en-US" sz="1100" dirty="0">
                          <a:solidFill>
                            <a:schemeClr val="tx1"/>
                          </a:solidFill>
                          <a:latin typeface="Meiryo UI" panose="020B0604030504040204" pitchFamily="50" charset="-128"/>
                          <a:ea typeface="Meiryo UI" panose="020B0604030504040204" pitchFamily="50" charset="-128"/>
                        </a:rPr>
                        <a:t>部門のデジタル化により</a:t>
                      </a:r>
                      <a:r>
                        <a:rPr kumimoji="1" lang="en-US" altLang="ja-JP" sz="1100" dirty="0">
                          <a:solidFill>
                            <a:schemeClr val="tx1"/>
                          </a:solidFill>
                          <a:latin typeface="Meiryo UI" panose="020B0604030504040204" pitchFamily="50" charset="-128"/>
                          <a:ea typeface="Meiryo UI" panose="020B0604030504040204" pitchFamily="50" charset="-128"/>
                        </a:rPr>
                        <a:t>PPP</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が推進され、民間部門の信用が強</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化される。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5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◆強い民間＝強い公共</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rPr>
                        <a:t>→　</a:t>
                      </a:r>
                      <a:r>
                        <a:rPr kumimoji="1" lang="ja-JP" altLang="en-US" sz="1100" b="0" dirty="0" smtClean="0">
                          <a:solidFill>
                            <a:schemeClr val="tx1"/>
                          </a:solidFill>
                          <a:latin typeface="Meiryo UI" panose="020B0604030504040204" pitchFamily="50" charset="-128"/>
                          <a:ea typeface="Meiryo UI" panose="020B0604030504040204" pitchFamily="50" charset="-128"/>
                        </a:rPr>
                        <a:t>行政</a:t>
                      </a:r>
                      <a:r>
                        <a:rPr kumimoji="1" lang="ja-JP" altLang="en-US" sz="1100" b="0" dirty="0">
                          <a:solidFill>
                            <a:schemeClr val="tx1"/>
                          </a:solidFill>
                          <a:latin typeface="Meiryo UI" panose="020B0604030504040204" pitchFamily="50" charset="-128"/>
                          <a:ea typeface="Meiryo UI" panose="020B0604030504040204" pitchFamily="50" charset="-128"/>
                        </a:rPr>
                        <a:t>部門のデジタル化により手続</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きが迅速化し、成長の余地が生</a:t>
                      </a:r>
                      <a:r>
                        <a:rPr kumimoji="1" lang="ja-JP" altLang="en-US" sz="1100" b="0" dirty="0" err="1">
                          <a:solidFill>
                            <a:schemeClr val="tx1"/>
                          </a:solidFill>
                          <a:latin typeface="Meiryo UI" panose="020B0604030504040204" pitchFamily="50" charset="-128"/>
                          <a:ea typeface="Meiryo UI" panose="020B0604030504040204" pitchFamily="50" charset="-128"/>
                        </a:rPr>
                        <a:t>ま</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れる（数分の手続きで企業立ち</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上げ、税務のオンライン完結など）。</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36000" marR="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latin typeface="Meiryo UI" panose="020B0604030504040204" pitchFamily="50" charset="-128"/>
                        <a:ea typeface="Meiryo UI" panose="020B0604030504040204" pitchFamily="50" charset="-128"/>
                      </a:endParaRPr>
                    </a:p>
                  </a:txBody>
                  <a:tcPr marL="36000" marR="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5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 世界をリードする</a:t>
                      </a:r>
                      <a:r>
                        <a:rPr kumimoji="1" lang="ja-JP" altLang="en-US" sz="1200" b="1" dirty="0" smtClean="0">
                          <a:solidFill>
                            <a:schemeClr val="tx1"/>
                          </a:solidFill>
                          <a:latin typeface="Meiryo UI" panose="020B0604030504040204" pitchFamily="50" charset="-128"/>
                          <a:ea typeface="Meiryo UI" panose="020B0604030504040204" pitchFamily="50" charset="-128"/>
                        </a:rPr>
                        <a:t>ライフ</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　　サイエンス</a:t>
                      </a:r>
                      <a:r>
                        <a:rPr kumimoji="1" lang="ja-JP" altLang="en-US" sz="1200" b="1" dirty="0">
                          <a:solidFill>
                            <a:schemeClr val="tx1"/>
                          </a:solidFill>
                          <a:latin typeface="Meiryo UI" panose="020B0604030504040204" pitchFamily="50" charset="-128"/>
                          <a:ea typeface="Meiryo UI" panose="020B0604030504040204" pitchFamily="50" charset="-128"/>
                        </a:rPr>
                        <a:t>産業</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グレーター</a:t>
                      </a:r>
                      <a:r>
                        <a:rPr kumimoji="1" lang="ja-JP" altLang="en-US" sz="1100" dirty="0">
                          <a:solidFill>
                            <a:schemeClr val="tx1"/>
                          </a:solidFill>
                          <a:latin typeface="Meiryo UI" panose="020B0604030504040204" pitchFamily="50" charset="-128"/>
                          <a:ea typeface="Meiryo UI" panose="020B0604030504040204" pitchFamily="50" charset="-128"/>
                        </a:rPr>
                        <a:t>・コペンハーゲン</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のライフサイエンス業界は</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研究</a:t>
                      </a:r>
                      <a:r>
                        <a:rPr kumimoji="1" lang="ja-JP" altLang="en-US" sz="1100" dirty="0" smtClean="0">
                          <a:solidFill>
                            <a:schemeClr val="tx1"/>
                          </a:solidFill>
                          <a:latin typeface="Meiryo UI" panose="020B0604030504040204" pitchFamily="50" charset="-128"/>
                          <a:ea typeface="Meiryo UI" panose="020B0604030504040204" pitchFamily="50" charset="-128"/>
                        </a:rPr>
                        <a:t>開発（</a:t>
                      </a:r>
                      <a:r>
                        <a:rPr kumimoji="1" lang="en-US" altLang="ja-JP" sz="1100" dirty="0" smtClean="0">
                          <a:solidFill>
                            <a:schemeClr val="tx1"/>
                          </a:solidFill>
                          <a:latin typeface="Meiryo UI" panose="020B0604030504040204" pitchFamily="50" charset="-128"/>
                          <a:ea typeface="Meiryo UI" panose="020B0604030504040204" pitchFamily="50" charset="-128"/>
                        </a:rPr>
                        <a:t>R</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D</a:t>
                      </a:r>
                      <a:r>
                        <a:rPr kumimoji="1" lang="ja-JP" altLang="en-US" sz="1100" dirty="0" smtClean="0">
                          <a:solidFill>
                            <a:schemeClr val="tx1"/>
                          </a:solidFill>
                          <a:latin typeface="Meiryo UI" panose="020B0604030504040204" pitchFamily="50" charset="-128"/>
                          <a:ea typeface="Meiryo UI" panose="020B0604030504040204" pitchFamily="50" charset="-128"/>
                        </a:rPr>
                        <a:t>）支出</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臨床試験・薬品開発で世</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界をリード。バイオテクノロ</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ジーの開発では世界第２位。</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L="36000" marR="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5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 包括的アプローチ</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rPr>
                        <a:t>5km</a:t>
                      </a:r>
                      <a:r>
                        <a:rPr kumimoji="1" lang="ja-JP" altLang="en-US" sz="1100" b="0" dirty="0">
                          <a:solidFill>
                            <a:schemeClr val="tx1"/>
                          </a:solidFill>
                          <a:latin typeface="Meiryo UI" panose="020B0604030504040204" pitchFamily="50" charset="-128"/>
                          <a:ea typeface="Meiryo UI" panose="020B0604030504040204" pitchFamily="50" charset="-128"/>
                        </a:rPr>
                        <a:t>以上の自転車使</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用率</a:t>
                      </a:r>
                      <a:r>
                        <a:rPr kumimoji="1" lang="en-US" altLang="ja-JP" sz="1100" b="0" dirty="0">
                          <a:solidFill>
                            <a:schemeClr val="tx1"/>
                          </a:solidFill>
                          <a:latin typeface="Meiryo UI" panose="020B0604030504040204" pitchFamily="50" charset="-128"/>
                          <a:ea typeface="Meiryo UI" panose="020B0604030504040204" pitchFamily="50" charset="-128"/>
                        </a:rPr>
                        <a:t>20</a:t>
                      </a:r>
                      <a:r>
                        <a:rPr kumimoji="1" lang="ja-JP" altLang="en-US" sz="1100" b="0" dirty="0">
                          <a:solidFill>
                            <a:schemeClr val="tx1"/>
                          </a:solidFill>
                          <a:latin typeface="Meiryo UI" panose="020B0604030504040204" pitchFamily="50" charset="-128"/>
                          <a:ea typeface="Meiryo UI" panose="020B0604030504040204" pitchFamily="50" charset="-128"/>
                        </a:rPr>
                        <a:t>％（</a:t>
                      </a:r>
                      <a:r>
                        <a:rPr kumimoji="1" lang="en-US" altLang="ja-JP" sz="1100" b="0" dirty="0">
                          <a:solidFill>
                            <a:schemeClr val="tx1"/>
                          </a:solidFill>
                          <a:latin typeface="Meiryo UI" panose="020B0604030504040204" pitchFamily="50" charset="-128"/>
                          <a:ea typeface="Meiryo UI" panose="020B0604030504040204" pitchFamily="50" charset="-128"/>
                        </a:rPr>
                        <a:t>5km</a:t>
                      </a:r>
                      <a:r>
                        <a:rPr kumimoji="1" lang="ja-JP" altLang="en-US" sz="1100" b="0" dirty="0">
                          <a:solidFill>
                            <a:schemeClr val="tx1"/>
                          </a:solidFill>
                          <a:latin typeface="Meiryo UI" panose="020B0604030504040204" pitchFamily="50" charset="-128"/>
                          <a:ea typeface="Meiryo UI" panose="020B0604030504040204" pitchFamily="50" charset="-128"/>
                        </a:rPr>
                        <a:t>未満</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a:t>
                      </a:r>
                      <a:r>
                        <a:rPr kumimoji="1" lang="en-US" altLang="ja-JP" sz="1100" b="0" dirty="0">
                          <a:solidFill>
                            <a:schemeClr val="tx1"/>
                          </a:solidFill>
                          <a:latin typeface="Meiryo UI" panose="020B0604030504040204" pitchFamily="50" charset="-128"/>
                          <a:ea typeface="Meiryo UI" panose="020B0604030504040204" pitchFamily="50" charset="-128"/>
                        </a:rPr>
                        <a:t>60</a:t>
                      </a:r>
                      <a:r>
                        <a:rPr kumimoji="1" lang="ja-JP" altLang="en-US" sz="1100" b="0" dirty="0">
                          <a:solidFill>
                            <a:schemeClr val="tx1"/>
                          </a:solidFill>
                          <a:latin typeface="Meiryo UI" panose="020B0604030504040204" pitchFamily="50" charset="-128"/>
                          <a:ea typeface="Meiryo UI" panose="020B0604030504040204" pitchFamily="50" charset="-128"/>
                        </a:rPr>
                        <a:t>％）の引き上げのほか、</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環境エネルギー、都市交通</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の課題解決に加えて、市</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民の健康増進、社会保障</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コストの削減、産業の発展</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　等に寄与。</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b="1" dirty="0">
                          <a:solidFill>
                            <a:schemeClr val="tx1"/>
                          </a:solidFill>
                          <a:latin typeface="Meiryo UI" panose="020B0604030504040204" pitchFamily="50" charset="-128"/>
                          <a:ea typeface="Meiryo UI" panose="020B0604030504040204" pitchFamily="50" charset="-128"/>
                        </a:rPr>
                        <a:t>先端技術開発・実証</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ベンダー</a:t>
                      </a:r>
                      <a:r>
                        <a:rPr kumimoji="1" lang="ja-JP" altLang="en-US" sz="1100" dirty="0">
                          <a:solidFill>
                            <a:schemeClr val="tx1"/>
                          </a:solidFill>
                          <a:latin typeface="Meiryo UI" panose="020B0604030504040204" pitchFamily="50" charset="-128"/>
                          <a:ea typeface="Meiryo UI" panose="020B0604030504040204" pitchFamily="50" charset="-128"/>
                        </a:rPr>
                        <a:t>や</a:t>
                      </a:r>
                      <a:r>
                        <a:rPr kumimoji="1" lang="en-US" altLang="ja-JP" sz="1100" dirty="0">
                          <a:solidFill>
                            <a:schemeClr val="tx1"/>
                          </a:solidFill>
                          <a:latin typeface="Meiryo UI" panose="020B0604030504040204" pitchFamily="50" charset="-128"/>
                          <a:ea typeface="Meiryo UI" panose="020B0604030504040204" pitchFamily="50" charset="-128"/>
                        </a:rPr>
                        <a:t>IT</a:t>
                      </a:r>
                      <a:r>
                        <a:rPr kumimoji="1" lang="ja-JP" altLang="en-US" sz="1100" dirty="0">
                          <a:solidFill>
                            <a:schemeClr val="tx1"/>
                          </a:solidFill>
                          <a:latin typeface="Meiryo UI" panose="020B0604030504040204" pitchFamily="50" charset="-128"/>
                          <a:ea typeface="Meiryo UI" panose="020B0604030504040204" pitchFamily="50" charset="-128"/>
                        </a:rPr>
                        <a:t>企業参画</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のもとに、グリーンエコノミー</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へ移行する事業機会を</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見出すための新技術、</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サービス、スキル等の開発</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支援に寄与。</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L="36000" marR="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1725988"/>
                  </a:ext>
                </a:extLst>
              </a:tr>
            </a:tbl>
          </a:graphicData>
        </a:graphic>
      </p:graphicFrame>
      <p:sp>
        <p:nvSpPr>
          <p:cNvPr id="22" name="角丸四角形 21"/>
          <p:cNvSpPr/>
          <p:nvPr/>
        </p:nvSpPr>
        <p:spPr>
          <a:xfrm>
            <a:off x="3729095" y="566621"/>
            <a:ext cx="5132710" cy="613729"/>
          </a:xfrm>
          <a:prstGeom prst="roundRect">
            <a:avLst>
              <a:gd name="adj" fmla="val 14540"/>
            </a:avLst>
          </a:prstGeom>
          <a:no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r>
              <a:rPr lang="ja-JP" altLang="en-US" sz="1100" b="1" dirty="0">
                <a:solidFill>
                  <a:schemeClr val="tx1"/>
                </a:solidFill>
                <a:latin typeface="Meiryo UI" panose="020B0604030504040204" pitchFamily="50" charset="-128"/>
                <a:ea typeface="Meiryo UI" panose="020B0604030504040204" pitchFamily="50" charset="-128"/>
              </a:rPr>
              <a:t>レギオン／グレーター・コペンハーゲンレベルでの展開</a:t>
            </a:r>
            <a:endParaRPr kumimoji="1" lang="ja-JP" altLang="en-US" sz="1100" b="1" dirty="0">
              <a:solidFill>
                <a:schemeClr val="tx1"/>
              </a:solidFill>
              <a:latin typeface="Meiryo UI" panose="020B0604030504040204" pitchFamily="50" charset="-128"/>
              <a:ea typeface="Meiryo UI" panose="020B0604030504040204" pitchFamily="50" charset="-128"/>
            </a:endParaRPr>
          </a:p>
        </p:txBody>
      </p:sp>
      <p:sp>
        <p:nvSpPr>
          <p:cNvPr id="14" name="角丸四角形 13"/>
          <p:cNvSpPr/>
          <p:nvPr/>
        </p:nvSpPr>
        <p:spPr>
          <a:xfrm>
            <a:off x="-1292313" y="3981268"/>
            <a:ext cx="5021408" cy="737999"/>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endParaRPr lang="en-US" altLang="ja-JP" sz="1200" b="1" dirty="0">
              <a:solidFill>
                <a:schemeClr val="tx1"/>
              </a:solidFill>
              <a:latin typeface="BIZ UDPゴシック" panose="020B0400000000000000" pitchFamily="50" charset="-128"/>
              <a:ea typeface="BIZ UDPゴシック" panose="020B0400000000000000" pitchFamily="50" charset="-128"/>
            </a:endParaRPr>
          </a:p>
        </p:txBody>
      </p:sp>
      <p:sp>
        <p:nvSpPr>
          <p:cNvPr id="16" name="角丸四角形 15"/>
          <p:cNvSpPr/>
          <p:nvPr/>
        </p:nvSpPr>
        <p:spPr>
          <a:xfrm>
            <a:off x="1169762" y="2202000"/>
            <a:ext cx="5021408" cy="737999"/>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endParaRPr lang="en-US" altLang="ja-JP" sz="1200" b="1" dirty="0">
              <a:solidFill>
                <a:schemeClr val="tx1"/>
              </a:solidFill>
              <a:latin typeface="BIZ UDPゴシック" panose="020B0400000000000000" pitchFamily="50" charset="-128"/>
              <a:ea typeface="BIZ UDPゴシック" panose="020B0400000000000000" pitchFamily="50" charset="-128"/>
            </a:endParaRPr>
          </a:p>
        </p:txBody>
      </p:sp>
      <p:sp>
        <p:nvSpPr>
          <p:cNvPr id="17" name="角丸四角形 16"/>
          <p:cNvSpPr/>
          <p:nvPr/>
        </p:nvSpPr>
        <p:spPr>
          <a:xfrm>
            <a:off x="54339" y="400870"/>
            <a:ext cx="8982157" cy="6390294"/>
          </a:xfrm>
          <a:prstGeom prst="roundRect">
            <a:avLst>
              <a:gd name="adj" fmla="val 3402"/>
            </a:avLst>
          </a:prstGeom>
          <a:noFill/>
          <a:ln w="19050">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solidFill>
            </a:endParaRPr>
          </a:p>
        </p:txBody>
      </p:sp>
      <p:sp>
        <p:nvSpPr>
          <p:cNvPr id="72" name="正方形/長方形 71"/>
          <p:cNvSpPr/>
          <p:nvPr/>
        </p:nvSpPr>
        <p:spPr>
          <a:xfrm>
            <a:off x="8764012" y="401698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solidFill>
                <a:srgbClr val="002060"/>
              </a:solidFill>
              <a:latin typeface="+mn-ea"/>
            </a:endParaRPr>
          </a:p>
        </p:txBody>
      </p:sp>
      <p:sp>
        <p:nvSpPr>
          <p:cNvPr id="3" name="角丸四角形 2"/>
          <p:cNvSpPr/>
          <p:nvPr/>
        </p:nvSpPr>
        <p:spPr>
          <a:xfrm>
            <a:off x="1420981" y="694474"/>
            <a:ext cx="1671871" cy="383317"/>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400" b="1" dirty="0">
                <a:latin typeface="Meiryo UI" panose="020B0604030504040204" pitchFamily="50" charset="-128"/>
                <a:ea typeface="Meiryo UI" panose="020B0604030504040204" pitchFamily="50" charset="-128"/>
              </a:rPr>
              <a:t>①デジタル化</a:t>
            </a:r>
            <a:endParaRPr kumimoji="1" lang="ja-JP" altLang="en-US" sz="1400" b="1" dirty="0">
              <a:latin typeface="Meiryo UI" panose="020B0604030504040204" pitchFamily="50" charset="-128"/>
              <a:ea typeface="Meiryo UI" panose="020B0604030504040204" pitchFamily="50" charset="-128"/>
            </a:endParaRPr>
          </a:p>
        </p:txBody>
      </p:sp>
      <p:sp>
        <p:nvSpPr>
          <p:cNvPr id="24" name="角丸四角形 23"/>
          <p:cNvSpPr/>
          <p:nvPr/>
        </p:nvSpPr>
        <p:spPr>
          <a:xfrm>
            <a:off x="3813640" y="886133"/>
            <a:ext cx="1671871" cy="219596"/>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1400" b="1" dirty="0">
                <a:latin typeface="Meiryo UI" panose="020B0604030504040204" pitchFamily="50" charset="-128"/>
                <a:ea typeface="Meiryo UI" panose="020B0604030504040204" pitchFamily="50" charset="-128"/>
              </a:rPr>
              <a:t>②医療</a:t>
            </a:r>
            <a:r>
              <a:rPr kumimoji="1" lang="ja-JP" altLang="en-US" sz="800" b="1" dirty="0">
                <a:latin typeface="Meiryo UI" panose="020B0604030504040204" pitchFamily="50" charset="-128"/>
                <a:ea typeface="Meiryo UI" panose="020B0604030504040204" pitchFamily="50" charset="-128"/>
              </a:rPr>
              <a:t> </a:t>
            </a:r>
          </a:p>
        </p:txBody>
      </p:sp>
      <p:sp>
        <p:nvSpPr>
          <p:cNvPr id="25" name="角丸四角形 24"/>
          <p:cNvSpPr/>
          <p:nvPr/>
        </p:nvSpPr>
        <p:spPr>
          <a:xfrm>
            <a:off x="5594342" y="893557"/>
            <a:ext cx="1512000" cy="219596"/>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1400" b="1" dirty="0">
                <a:latin typeface="Meiryo UI" panose="020B0604030504040204" pitchFamily="50" charset="-128"/>
                <a:ea typeface="Meiryo UI" panose="020B0604030504040204" pitchFamily="50" charset="-128"/>
              </a:rPr>
              <a:t>③自転車 </a:t>
            </a:r>
          </a:p>
        </p:txBody>
      </p:sp>
      <p:sp>
        <p:nvSpPr>
          <p:cNvPr id="26" name="角丸四角形 25"/>
          <p:cNvSpPr/>
          <p:nvPr/>
        </p:nvSpPr>
        <p:spPr>
          <a:xfrm>
            <a:off x="7282846" y="899654"/>
            <a:ext cx="1512000" cy="219596"/>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1200" b="1" dirty="0">
                <a:latin typeface="Meiryo UI" panose="020B0604030504040204" pitchFamily="50" charset="-128"/>
                <a:ea typeface="Meiryo UI" panose="020B0604030504040204" pitchFamily="50" charset="-128"/>
              </a:rPr>
              <a:t>④スマートインフラ</a:t>
            </a:r>
          </a:p>
        </p:txBody>
      </p:sp>
      <p:sp>
        <p:nvSpPr>
          <p:cNvPr id="13" name="右矢印 12"/>
          <p:cNvSpPr/>
          <p:nvPr/>
        </p:nvSpPr>
        <p:spPr>
          <a:xfrm>
            <a:off x="3381060" y="1390358"/>
            <a:ext cx="348035" cy="3513360"/>
          </a:xfrm>
          <a:prstGeom prst="rightArrow">
            <a:avLst>
              <a:gd name="adj1" fmla="val 58198"/>
              <a:gd name="adj2" fmla="val 48275"/>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146789" y="1771937"/>
            <a:ext cx="900000" cy="324000"/>
          </a:xfrm>
          <a:prstGeom prst="roundRect">
            <a:avLst>
              <a:gd name="adj" fmla="val 50000"/>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政　策</a:t>
            </a:r>
          </a:p>
        </p:txBody>
      </p:sp>
      <p:sp>
        <p:nvSpPr>
          <p:cNvPr id="19" name="角丸四角形 18"/>
          <p:cNvSpPr/>
          <p:nvPr/>
        </p:nvSpPr>
        <p:spPr>
          <a:xfrm>
            <a:off x="146789" y="5598536"/>
            <a:ext cx="900000" cy="324000"/>
          </a:xfrm>
          <a:prstGeom prst="roundRect">
            <a:avLst>
              <a:gd name="adj" fmla="val 50000"/>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効　果</a:t>
            </a:r>
          </a:p>
        </p:txBody>
      </p:sp>
      <p:sp>
        <p:nvSpPr>
          <p:cNvPr id="23" name="角丸四角形 22"/>
          <p:cNvSpPr/>
          <p:nvPr/>
        </p:nvSpPr>
        <p:spPr>
          <a:xfrm>
            <a:off x="1" y="23702"/>
            <a:ext cx="1979712" cy="324000"/>
          </a:xfrm>
          <a:prstGeom prst="roundRect">
            <a:avLst>
              <a:gd name="adj" fmla="val 9055"/>
            </a:avLst>
          </a:prstGeom>
          <a:solidFill>
            <a:srgbClr val="00206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b="1" dirty="0" smtClean="0">
                <a:solidFill>
                  <a:schemeClr val="bg1"/>
                </a:solidFill>
                <a:latin typeface="BIZ UDPゴシック" panose="020B0400000000000000" pitchFamily="50" charset="-128"/>
                <a:ea typeface="BIZ UDPゴシック" panose="020B0400000000000000" pitchFamily="50" charset="-128"/>
              </a:rPr>
              <a:t>政策展開の流れ</a:t>
            </a:r>
            <a:endParaRPr kumimoji="1" lang="ja-JP" altLang="en-US" sz="1500" b="1" dirty="0">
              <a:solidFill>
                <a:schemeClr val="bg1"/>
              </a:solidFill>
              <a:latin typeface="BIZ UDPゴシック" panose="020B0400000000000000" pitchFamily="50" charset="-128"/>
              <a:ea typeface="BIZ UDPゴシック" panose="020B0400000000000000" pitchFamily="50" charset="-128"/>
            </a:endParaRPr>
          </a:p>
        </p:txBody>
      </p:sp>
      <p:sp>
        <p:nvSpPr>
          <p:cNvPr id="21" name="正方形/長方形 20"/>
          <p:cNvSpPr/>
          <p:nvPr/>
        </p:nvSpPr>
        <p:spPr>
          <a:xfrm>
            <a:off x="3544455" y="-135762"/>
            <a:ext cx="5832648" cy="6901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出典：</a:t>
            </a:r>
            <a:r>
              <a:rPr lang="en-US" altLang="ja-JP" sz="1000" dirty="0">
                <a:solidFill>
                  <a:schemeClr val="tx1"/>
                </a:solidFill>
                <a:latin typeface="Meiryo UI" panose="020B0604030504040204" pitchFamily="50" charset="-128"/>
                <a:ea typeface="Meiryo UI" panose="020B0604030504040204" pitchFamily="50" charset="-128"/>
              </a:rPr>
              <a:t>Digital Denmark</a:t>
            </a:r>
            <a:r>
              <a:rPr lang="ja-JP" altLang="en-US" sz="1000" dirty="0">
                <a:solidFill>
                  <a:schemeClr val="tx1"/>
                </a:solidFill>
                <a:latin typeface="Meiryo UI" panose="020B0604030504040204" pitchFamily="50" charset="-128"/>
                <a:ea typeface="Meiryo UI" panose="020B0604030504040204" pitchFamily="50" charset="-128"/>
              </a:rPr>
              <a:t>（デンマーク外務省</a:t>
            </a:r>
            <a:r>
              <a:rPr lang="en-US" altLang="ja-JP" sz="1000" dirty="0">
                <a:solidFill>
                  <a:schemeClr val="tx1"/>
                </a:solidFill>
                <a:latin typeface="Meiryo UI" panose="020B0604030504040204" pitchFamily="50" charset="-128"/>
                <a:ea typeface="Meiryo UI" panose="020B0604030504040204" pitchFamily="50" charset="-128"/>
              </a:rPr>
              <a:t>HP</a:t>
            </a:r>
            <a:r>
              <a:rPr lang="ja-JP" altLang="en-US" sz="1000" dirty="0">
                <a:solidFill>
                  <a:schemeClr val="tx1"/>
                </a:solidFill>
                <a:latin typeface="Meiryo UI" panose="020B0604030504040204" pitchFamily="50" charset="-128"/>
                <a:ea typeface="Meiryo UI" panose="020B0604030504040204" pitchFamily="50" charset="-128"/>
              </a:rPr>
              <a:t>）、中島健祐著「デンマークのスマートシティ」</a:t>
            </a:r>
            <a:endParaRPr lang="en-US" altLang="ja-JP" sz="1000" dirty="0">
              <a:solidFill>
                <a:schemeClr val="tx1"/>
              </a:solidFill>
              <a:latin typeface="Meiryo UI" panose="020B0604030504040204" pitchFamily="50" charset="-128"/>
              <a:ea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rPr>
              <a:t>　　　　　　富士通総研</a:t>
            </a:r>
            <a:r>
              <a:rPr lang="en-US" altLang="ja-JP" sz="1000" dirty="0">
                <a:solidFill>
                  <a:schemeClr val="tx1"/>
                </a:solidFill>
                <a:latin typeface="Meiryo UI" panose="020B0604030504040204" pitchFamily="50" charset="-128"/>
                <a:ea typeface="Meiryo UI" panose="020B0604030504040204" pitchFamily="50" charset="-128"/>
              </a:rPr>
              <a:t>HP</a:t>
            </a:r>
            <a:r>
              <a:rPr lang="ja-JP" altLang="en-US" sz="1000" dirty="0">
                <a:solidFill>
                  <a:schemeClr val="tx1"/>
                </a:solidFill>
                <a:latin typeface="Meiryo UI" panose="020B0604030504040204" pitchFamily="50" charset="-128"/>
                <a:ea typeface="Meiryo UI" panose="020B0604030504040204" pitchFamily="50" charset="-128"/>
              </a:rPr>
              <a:t>「デンマークにおけるデジタルヘルスの動向（</a:t>
            </a:r>
            <a:r>
              <a:rPr lang="en-US" altLang="ja-JP" sz="1000" dirty="0">
                <a:solidFill>
                  <a:schemeClr val="tx1"/>
                </a:solidFill>
                <a:latin typeface="Meiryo UI" panose="020B0604030504040204" pitchFamily="50" charset="-128"/>
                <a:ea typeface="Meiryo UI" panose="020B0604030504040204" pitchFamily="50" charset="-128"/>
              </a:rPr>
              <a:t>3</a:t>
            </a:r>
            <a:r>
              <a:rPr lang="ja-JP" altLang="en-US" sz="1000" dirty="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」をもとに副首都推進局にて作成</a:t>
            </a:r>
            <a:r>
              <a:rPr lang="ja-JP" altLang="en-US" sz="1000" dirty="0">
                <a:solidFill>
                  <a:schemeClr val="tx1"/>
                </a:solidFill>
              </a:rPr>
              <a:t>　</a:t>
            </a:r>
          </a:p>
        </p:txBody>
      </p:sp>
      <p:sp>
        <p:nvSpPr>
          <p:cNvPr id="20" name="スライド番号プレースホルダー 3">
            <a:extLst>
              <a:ext uri="{FF2B5EF4-FFF2-40B4-BE49-F238E27FC236}">
                <a16:creationId xmlns:a16="http://schemas.microsoft.com/office/drawing/2014/main" id="{5C9777D5-0309-4601-B765-41ADD1DC0C91}"/>
              </a:ext>
            </a:extLst>
          </p:cNvPr>
          <p:cNvSpPr>
            <a:spLocks noGrp="1"/>
          </p:cNvSpPr>
          <p:nvPr>
            <p:ph type="sldNum" sz="quarter" idx="12"/>
          </p:nvPr>
        </p:nvSpPr>
        <p:spPr>
          <a:xfrm>
            <a:off x="8498865" y="6439629"/>
            <a:ext cx="514400" cy="365125"/>
          </a:xfrm>
        </p:spPr>
        <p:txBody>
          <a:bodyPr/>
          <a:lstStyle/>
          <a:p>
            <a:fld id="{E1D027E3-62E2-4B97-AB12-56BECFBE21C1}" type="slidenum">
              <a:rPr kumimoji="1" lang="ja-JP" altLang="en-US" smtClean="0">
                <a:latin typeface="Meiryo UI" panose="020B0604030504040204" pitchFamily="50" charset="-128"/>
                <a:ea typeface="Meiryo UI" panose="020B0604030504040204" pitchFamily="50" charset="-128"/>
              </a:rPr>
              <a:pPr/>
              <a:t>4</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66267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C9777D5-0309-4601-B765-41ADD1DC0C91}"/>
              </a:ext>
            </a:extLst>
          </p:cNvPr>
          <p:cNvSpPr>
            <a:spLocks noGrp="1"/>
          </p:cNvSpPr>
          <p:nvPr>
            <p:ph type="sldNum" sz="quarter" idx="12"/>
          </p:nvPr>
        </p:nvSpPr>
        <p:spPr>
          <a:xfrm>
            <a:off x="8788325" y="6490288"/>
            <a:ext cx="367804" cy="365125"/>
          </a:xfrm>
        </p:spPr>
        <p:txBody>
          <a:bodyPr/>
          <a:lstStyle/>
          <a:p>
            <a:fld id="{E1D027E3-62E2-4B97-AB12-56BECFBE21C1}" type="slidenum">
              <a:rPr kumimoji="1" lang="ja-JP" altLang="en-US" smtClean="0">
                <a:latin typeface="Meiryo UI" panose="020B0604030504040204" pitchFamily="50" charset="-128"/>
                <a:ea typeface="Meiryo UI" panose="020B0604030504040204" pitchFamily="50" charset="-128"/>
              </a:rPr>
              <a:pPr/>
              <a:t>5</a:t>
            </a:fld>
            <a:endParaRPr kumimoji="1" lang="ja-JP" altLang="en-US">
              <a:latin typeface="Meiryo UI" panose="020B0604030504040204" pitchFamily="50" charset="-128"/>
              <a:ea typeface="Meiryo UI" panose="020B0604030504040204" pitchFamily="50" charset="-128"/>
            </a:endParaRPr>
          </a:p>
        </p:txBody>
      </p:sp>
      <p:grpSp>
        <p:nvGrpSpPr>
          <p:cNvPr id="22" name="グループ化 21"/>
          <p:cNvGrpSpPr/>
          <p:nvPr/>
        </p:nvGrpSpPr>
        <p:grpSpPr>
          <a:xfrm>
            <a:off x="323528" y="1210623"/>
            <a:ext cx="8568952" cy="2813317"/>
            <a:chOff x="323528" y="1031540"/>
            <a:chExt cx="8568952" cy="2992401"/>
          </a:xfrm>
        </p:grpSpPr>
        <p:sp>
          <p:nvSpPr>
            <p:cNvPr id="6" name="テキスト ボックス 5"/>
            <p:cNvSpPr txBox="1"/>
            <p:nvPr/>
          </p:nvSpPr>
          <p:spPr>
            <a:xfrm>
              <a:off x="323528" y="1031540"/>
              <a:ext cx="8568952" cy="2835901"/>
            </a:xfrm>
            <a:prstGeom prst="rect">
              <a:avLst/>
            </a:prstGeom>
            <a:noFill/>
            <a:ln w="6350">
              <a:solidFill>
                <a:schemeClr val="tx1"/>
              </a:solidFill>
            </a:ln>
          </p:spPr>
          <p:txBody>
            <a:bodyPr wrap="square" lIns="144000" tIns="144000" rtlCol="0">
              <a:noAutofit/>
            </a:bodyPr>
            <a:lstStyle/>
            <a:p>
              <a:r>
                <a:rPr kumimoji="1" lang="ja-JP" altLang="en-US" sz="1400" b="1" u="sng" dirty="0">
                  <a:latin typeface="Meiryo UI" panose="020B0604030504040204" pitchFamily="50" charset="-128"/>
                  <a:ea typeface="Meiryo UI" panose="020B0604030504040204" pitchFamily="50" charset="-128"/>
                </a:rPr>
                <a:t>対象分野</a:t>
              </a:r>
              <a:endParaRPr kumimoji="1" lang="en-US" altLang="ja-JP" sz="1400" b="1" u="sng" dirty="0">
                <a:latin typeface="Meiryo UI" panose="020B0604030504040204" pitchFamily="50" charset="-128"/>
                <a:ea typeface="Meiryo UI" panose="020B0604030504040204" pitchFamily="50" charset="-128"/>
              </a:endParaRPr>
            </a:p>
            <a:p>
              <a:endParaRPr lang="en-US" altLang="ja-JP" sz="1600" u="sng" dirty="0">
                <a:latin typeface="游ゴシック Medium" panose="020B0500000000000000" pitchFamily="50" charset="-128"/>
                <a:ea typeface="游ゴシック Medium" panose="020B0500000000000000" pitchFamily="50" charset="-128"/>
              </a:endParaRPr>
            </a:p>
            <a:p>
              <a:endParaRPr lang="en-US" altLang="ja-JP" sz="1600" u="sng" dirty="0">
                <a:latin typeface="游ゴシック Medium" panose="020B0500000000000000" pitchFamily="50" charset="-128"/>
                <a:ea typeface="游ゴシック Medium" panose="020B0500000000000000" pitchFamily="50" charset="-128"/>
              </a:endParaRPr>
            </a:p>
            <a:p>
              <a:endParaRPr kumimoji="1" lang="en-US" altLang="ja-JP" sz="2000" u="sng" dirty="0">
                <a:latin typeface="游ゴシック Medium" panose="020B0500000000000000" pitchFamily="50" charset="-128"/>
                <a:ea typeface="游ゴシック Medium" panose="020B0500000000000000" pitchFamily="50" charset="-128"/>
              </a:endParaRPr>
            </a:p>
            <a:p>
              <a:r>
                <a:rPr kumimoji="1" lang="ja-JP" altLang="en-US" sz="1400" b="1" u="sng" dirty="0">
                  <a:latin typeface="Meiryo UI" panose="020B0604030504040204" pitchFamily="50" charset="-128"/>
                  <a:ea typeface="Meiryo UI" panose="020B0604030504040204" pitchFamily="50" charset="-128"/>
                </a:rPr>
                <a:t>プログラム開発</a:t>
              </a:r>
            </a:p>
          </p:txBody>
        </p:sp>
        <p:sp>
          <p:nvSpPr>
            <p:cNvPr id="7" name="テキスト ボックス 6"/>
            <p:cNvSpPr txBox="1"/>
            <p:nvPr/>
          </p:nvSpPr>
          <p:spPr>
            <a:xfrm>
              <a:off x="832771" y="1424661"/>
              <a:ext cx="2664296" cy="239851"/>
            </a:xfrm>
            <a:prstGeom prst="rect">
              <a:avLst/>
            </a:prstGeom>
            <a:noFill/>
            <a:ln>
              <a:solidFill>
                <a:schemeClr val="tx1"/>
              </a:solidFill>
              <a:prstDash val="sysDot"/>
            </a:ln>
          </p:spPr>
          <p:txBody>
            <a:bodyPr wrap="none" rtlCol="0" anchor="ctr" anchorCtr="0">
              <a:noAutofit/>
            </a:bodyPr>
            <a:lstStyle/>
            <a:p>
              <a:pPr algn="ctr"/>
              <a:r>
                <a:rPr kumimoji="1" lang="ja-JP" altLang="en-US" sz="1200" dirty="0">
                  <a:latin typeface="Meiryo UI" panose="020B0604030504040204" pitchFamily="50" charset="-128"/>
                  <a:ea typeface="Meiryo UI" panose="020B0604030504040204" pitchFamily="50" charset="-128"/>
                </a:rPr>
                <a:t>建物と都市</a:t>
              </a:r>
            </a:p>
          </p:txBody>
        </p:sp>
        <p:sp>
          <p:nvSpPr>
            <p:cNvPr id="8" name="テキスト ボックス 7"/>
            <p:cNvSpPr txBox="1"/>
            <p:nvPr/>
          </p:nvSpPr>
          <p:spPr>
            <a:xfrm>
              <a:off x="3738231" y="1424661"/>
              <a:ext cx="2207662" cy="241200"/>
            </a:xfrm>
            <a:prstGeom prst="rect">
              <a:avLst/>
            </a:prstGeom>
            <a:noFill/>
            <a:ln>
              <a:solidFill>
                <a:schemeClr val="tx1"/>
              </a:solidFill>
              <a:prstDash val="sysDot"/>
            </a:ln>
          </p:spPr>
          <p:txBody>
            <a:bodyPr wrap="none" rtlCol="0" anchor="ctr" anchorCtr="0">
              <a:noAutofit/>
            </a:bodyPr>
            <a:lstStyle/>
            <a:p>
              <a:pPr algn="ctr"/>
              <a:r>
                <a:rPr kumimoji="1" lang="ja-JP" altLang="en-US" sz="1200" dirty="0">
                  <a:latin typeface="Meiryo UI" panose="020B0604030504040204" pitchFamily="50" charset="-128"/>
                  <a:ea typeface="Meiryo UI" panose="020B0604030504040204" pitchFamily="50" charset="-128"/>
                </a:rPr>
                <a:t>交通</a:t>
              </a:r>
            </a:p>
          </p:txBody>
        </p:sp>
        <p:sp>
          <p:nvSpPr>
            <p:cNvPr id="9" name="テキスト ボックス 8"/>
            <p:cNvSpPr txBox="1"/>
            <p:nvPr/>
          </p:nvSpPr>
          <p:spPr>
            <a:xfrm>
              <a:off x="6187057" y="1424661"/>
              <a:ext cx="2207662" cy="241525"/>
            </a:xfrm>
            <a:prstGeom prst="rect">
              <a:avLst/>
            </a:prstGeom>
            <a:noFill/>
            <a:ln>
              <a:solidFill>
                <a:schemeClr val="tx1"/>
              </a:solidFill>
              <a:prstDash val="sysDot"/>
            </a:ln>
          </p:spPr>
          <p:txBody>
            <a:bodyPr wrap="none" rtlCol="0" anchor="ctr" anchorCtr="0">
              <a:noAutofit/>
            </a:bodyPr>
            <a:lstStyle/>
            <a:p>
              <a:pPr algn="ctr"/>
              <a:r>
                <a:rPr kumimoji="1" lang="ja-JP" altLang="en-US" sz="1200" dirty="0">
                  <a:latin typeface="Meiryo UI" panose="020B0604030504040204" pitchFamily="50" charset="-128"/>
                  <a:ea typeface="Meiryo UI" panose="020B0604030504040204" pitchFamily="50" charset="-128"/>
                </a:rPr>
                <a:t>エネルギー</a:t>
              </a:r>
            </a:p>
          </p:txBody>
        </p:sp>
        <p:sp>
          <p:nvSpPr>
            <p:cNvPr id="10" name="テキスト ボックス 9"/>
            <p:cNvSpPr txBox="1"/>
            <p:nvPr/>
          </p:nvSpPr>
          <p:spPr>
            <a:xfrm>
              <a:off x="832771" y="1760282"/>
              <a:ext cx="2664296" cy="241200"/>
            </a:xfrm>
            <a:prstGeom prst="rect">
              <a:avLst/>
            </a:prstGeom>
            <a:noFill/>
            <a:ln>
              <a:solidFill>
                <a:schemeClr val="tx1"/>
              </a:solidFill>
              <a:prstDash val="sysDot"/>
            </a:ln>
          </p:spPr>
          <p:txBody>
            <a:bodyPr wrap="none" rtlCol="0" anchor="ctr" anchorCtr="0">
              <a:noAutofit/>
            </a:bodyPr>
            <a:lstStyle/>
            <a:p>
              <a:pPr algn="ctr"/>
              <a:r>
                <a:rPr kumimoji="1" lang="ja-JP" altLang="en-US" sz="1200" dirty="0">
                  <a:latin typeface="Meiryo UI" panose="020B0604030504040204" pitchFamily="50" charset="-128"/>
                  <a:ea typeface="Meiryo UI" panose="020B0604030504040204" pitchFamily="50" charset="-128"/>
                </a:rPr>
                <a:t>サーキュラーエコノミーと資源</a:t>
              </a:r>
            </a:p>
          </p:txBody>
        </p:sp>
        <p:sp>
          <p:nvSpPr>
            <p:cNvPr id="11" name="テキスト ボックス 10"/>
            <p:cNvSpPr txBox="1"/>
            <p:nvPr/>
          </p:nvSpPr>
          <p:spPr>
            <a:xfrm>
              <a:off x="3738231" y="1760282"/>
              <a:ext cx="2207662" cy="241200"/>
            </a:xfrm>
            <a:prstGeom prst="rect">
              <a:avLst/>
            </a:prstGeom>
            <a:noFill/>
            <a:ln>
              <a:solidFill>
                <a:schemeClr val="tx1"/>
              </a:solidFill>
              <a:prstDash val="sysDot"/>
            </a:ln>
          </p:spPr>
          <p:txBody>
            <a:bodyPr wrap="none" rtlCol="0" anchor="ctr" anchorCtr="0">
              <a:noAutofit/>
            </a:bodyPr>
            <a:lstStyle/>
            <a:p>
              <a:pPr algn="ctr"/>
              <a:r>
                <a:rPr kumimoji="1" lang="ja-JP" altLang="en-US" sz="1200" dirty="0">
                  <a:latin typeface="Meiryo UI" panose="020B0604030504040204" pitchFamily="50" charset="-128"/>
                  <a:ea typeface="Meiryo UI" panose="020B0604030504040204" pitchFamily="50" charset="-128"/>
                </a:rPr>
                <a:t>グリーン成長</a:t>
              </a:r>
            </a:p>
          </p:txBody>
        </p:sp>
        <p:sp>
          <p:nvSpPr>
            <p:cNvPr id="12" name="テキスト ボックス 11"/>
            <p:cNvSpPr txBox="1"/>
            <p:nvPr/>
          </p:nvSpPr>
          <p:spPr>
            <a:xfrm>
              <a:off x="6187057" y="1760282"/>
              <a:ext cx="2207662" cy="241200"/>
            </a:xfrm>
            <a:prstGeom prst="rect">
              <a:avLst/>
            </a:prstGeom>
            <a:noFill/>
            <a:ln>
              <a:solidFill>
                <a:schemeClr val="tx1"/>
              </a:solidFill>
              <a:prstDash val="sysDot"/>
            </a:ln>
          </p:spPr>
          <p:txBody>
            <a:bodyPr wrap="none" rtlCol="0" anchor="ctr" anchorCtr="0">
              <a:noAutofit/>
            </a:bodyPr>
            <a:lstStyle/>
            <a:p>
              <a:pPr algn="ctr"/>
              <a:r>
                <a:rPr kumimoji="1" lang="ja-JP" altLang="en-US" sz="1200" dirty="0">
                  <a:latin typeface="Meiryo UI" panose="020B0604030504040204" pitchFamily="50" charset="-128"/>
                  <a:ea typeface="Meiryo UI" panose="020B0604030504040204" pitchFamily="50" charset="-128"/>
                </a:rPr>
                <a:t>スマートシティ</a:t>
              </a:r>
            </a:p>
          </p:txBody>
        </p:sp>
        <p:sp>
          <p:nvSpPr>
            <p:cNvPr id="13" name="角丸四角形 12"/>
            <p:cNvSpPr/>
            <p:nvPr/>
          </p:nvSpPr>
          <p:spPr>
            <a:xfrm>
              <a:off x="485020" y="2511522"/>
              <a:ext cx="1944216" cy="1231784"/>
            </a:xfrm>
            <a:prstGeom prst="roundRect">
              <a:avLst>
                <a:gd name="adj" fmla="val 10936"/>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kumimoji="1" lang="ja-JP" altLang="en-US" sz="1200" dirty="0">
                  <a:solidFill>
                    <a:schemeClr val="tx1"/>
                  </a:solidFill>
                  <a:latin typeface="Meiryo UI" panose="020B0604030504040204" pitchFamily="50" charset="-128"/>
                  <a:ea typeface="Meiryo UI" panose="020B0604030504040204" pitchFamily="50" charset="-128"/>
                </a:rPr>
                <a:t>技術開発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lnSpc>
                  <a:spcPts val="1500"/>
                </a:lnSpc>
              </a:pPr>
              <a:r>
                <a:rPr lang="ja-JP" altLang="en-US" sz="1200" dirty="0">
                  <a:solidFill>
                    <a:schemeClr val="tx1"/>
                  </a:solidFill>
                  <a:latin typeface="Meiryo UI" panose="020B0604030504040204" pitchFamily="50" charset="-128"/>
                  <a:ea typeface="Meiryo UI" panose="020B0604030504040204" pitchFamily="50" charset="-128"/>
                </a:rPr>
                <a:t>サービス開発</a:t>
              </a:r>
              <a:endParaRPr lang="en-US" altLang="ja-JP" sz="1200" dirty="0">
                <a:solidFill>
                  <a:schemeClr val="tx1"/>
                </a:solidFill>
                <a:latin typeface="Meiryo UI" panose="020B0604030504040204" pitchFamily="50" charset="-128"/>
                <a:ea typeface="Meiryo UI" panose="020B0604030504040204" pitchFamily="50" charset="-128"/>
              </a:endParaRPr>
            </a:p>
            <a:p>
              <a:pPr algn="ctr">
                <a:lnSpc>
                  <a:spcPts val="1500"/>
                </a:lnSpc>
              </a:pPr>
              <a:r>
                <a:rPr kumimoji="1" lang="ja-JP" altLang="en-US" sz="1200" dirty="0">
                  <a:solidFill>
                    <a:schemeClr val="tx1"/>
                  </a:solidFill>
                  <a:latin typeface="Meiryo UI" panose="020B0604030504040204" pitchFamily="50" charset="-128"/>
                  <a:ea typeface="Meiryo UI" panose="020B0604030504040204" pitchFamily="50" charset="-128"/>
                </a:rPr>
                <a:t>プラットフォーム化</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lnSpc>
                  <a:spcPts val="1500"/>
                </a:lnSpc>
              </a:pPr>
              <a:r>
                <a:rPr lang="ja-JP" altLang="en-US" sz="1200" dirty="0">
                  <a:solidFill>
                    <a:schemeClr val="tx1"/>
                  </a:solidFill>
                  <a:latin typeface="Meiryo UI" panose="020B0604030504040204" pitchFamily="50" charset="-128"/>
                  <a:ea typeface="Meiryo UI" panose="020B0604030504040204" pitchFamily="50" charset="-128"/>
                </a:rPr>
                <a:t>ツール開発</a:t>
              </a:r>
              <a:endParaRPr lang="en-US" altLang="ja-JP" sz="1200" dirty="0">
                <a:solidFill>
                  <a:schemeClr val="tx1"/>
                </a:solidFill>
                <a:latin typeface="Meiryo UI" panose="020B0604030504040204" pitchFamily="50" charset="-128"/>
                <a:ea typeface="Meiryo UI" panose="020B0604030504040204" pitchFamily="50" charset="-128"/>
              </a:endParaRPr>
            </a:p>
            <a:p>
              <a:pPr algn="ctr">
                <a:lnSpc>
                  <a:spcPts val="1500"/>
                </a:lnSpc>
              </a:pPr>
              <a:r>
                <a:rPr kumimoji="1" lang="ja-JP" altLang="en-US" sz="1200" dirty="0">
                  <a:solidFill>
                    <a:schemeClr val="tx1"/>
                  </a:solidFill>
                  <a:latin typeface="Meiryo UI" panose="020B0604030504040204" pitchFamily="50" charset="-128"/>
                  <a:ea typeface="Meiryo UI" panose="020B0604030504040204" pitchFamily="50" charset="-128"/>
                </a:rPr>
                <a:t>プロセス開発</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lnSpc>
                  <a:spcPts val="1500"/>
                </a:lnSpc>
              </a:pPr>
              <a:r>
                <a:rPr lang="ja-JP" altLang="en-US" sz="1200" dirty="0">
                  <a:solidFill>
                    <a:schemeClr val="tx1"/>
                  </a:solidFill>
                  <a:latin typeface="Meiryo UI" panose="020B0604030504040204" pitchFamily="50" charset="-128"/>
                  <a:ea typeface="Meiryo UI" panose="020B0604030504040204" pitchFamily="50" charset="-128"/>
                </a:rPr>
                <a:t>スキル開発</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3195299" y="2475201"/>
              <a:ext cx="5697181" cy="154874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ts val="1500"/>
                </a:lnSpc>
                <a:buFont typeface="Wingdings" panose="05000000000000000000" pitchFamily="2" charset="2"/>
                <a:buChar char="n"/>
              </a:pPr>
              <a:r>
                <a:rPr lang="ja-JP" altLang="en-US" sz="1200" dirty="0" smtClean="0">
                  <a:solidFill>
                    <a:schemeClr val="tx1"/>
                  </a:solidFill>
                  <a:latin typeface="Meiryo UI" panose="020B0604030504040204" pitchFamily="50" charset="-128"/>
                  <a:ea typeface="Meiryo UI" panose="020B0604030504040204" pitchFamily="50" charset="-128"/>
                </a:rPr>
                <a:t>首都圏レギオンにおける</a:t>
              </a:r>
              <a:r>
                <a:rPr lang="ja-JP" altLang="en-US" sz="1200" dirty="0">
                  <a:solidFill>
                    <a:schemeClr val="tx1"/>
                  </a:solidFill>
                  <a:latin typeface="Meiryo UI" panose="020B0604030504040204" pitchFamily="50" charset="-128"/>
                  <a:ea typeface="Meiryo UI" panose="020B0604030504040204" pitchFamily="50" charset="-128"/>
                </a:rPr>
                <a:t>レギオン</a:t>
              </a:r>
              <a:r>
                <a:rPr lang="ja-JP" altLang="en-US" sz="1200" dirty="0" smtClean="0">
                  <a:solidFill>
                    <a:schemeClr val="tx1"/>
                  </a:solidFill>
                  <a:latin typeface="Meiryo UI" panose="020B0604030504040204" pitchFamily="50" charset="-128"/>
                  <a:ea typeface="Meiryo UI" panose="020B0604030504040204" pitchFamily="50" charset="-128"/>
                </a:rPr>
                <a:t>、コムーネ、</a:t>
              </a:r>
              <a:r>
                <a:rPr lang="ja-JP" altLang="en-US" sz="1200" dirty="0">
                  <a:solidFill>
                    <a:schemeClr val="tx1"/>
                  </a:solidFill>
                  <a:latin typeface="Meiryo UI" panose="020B0604030504040204" pitchFamily="50" charset="-128"/>
                  <a:ea typeface="Meiryo UI" panose="020B0604030504040204" pitchFamily="50" charset="-128"/>
                </a:rPr>
                <a:t>研究機関、企業の連携を</a:t>
              </a:r>
              <a:r>
                <a:rPr lang="ja-JP" altLang="en-US" sz="1200" dirty="0" smtClean="0">
                  <a:solidFill>
                    <a:schemeClr val="tx1"/>
                  </a:solidFill>
                  <a:latin typeface="Meiryo UI" panose="020B0604030504040204" pitchFamily="50" charset="-128"/>
                  <a:ea typeface="Meiryo UI" panose="020B0604030504040204" pitchFamily="50" charset="-128"/>
                </a:rPr>
                <a:t>強化</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lnSpc>
                  <a:spcPts val="1500"/>
                </a:lnSpc>
                <a:buFont typeface="Wingdings" panose="05000000000000000000" pitchFamily="2" charset="2"/>
                <a:buChar char="n"/>
              </a:pPr>
              <a:r>
                <a:rPr lang="ja-JP" altLang="en-US" sz="1200" dirty="0">
                  <a:solidFill>
                    <a:schemeClr val="tx1"/>
                  </a:solidFill>
                  <a:latin typeface="Meiryo UI" panose="020B0604030504040204" pitchFamily="50" charset="-128"/>
                  <a:ea typeface="Meiryo UI" panose="020B0604030504040204" pitchFamily="50" charset="-128"/>
                </a:rPr>
                <a:t>グリーン関係の雇用創出</a:t>
              </a:r>
            </a:p>
            <a:p>
              <a:pPr marL="285750" indent="-285750">
                <a:lnSpc>
                  <a:spcPts val="1500"/>
                </a:lnSpc>
                <a:buFont typeface="Wingdings" panose="05000000000000000000" pitchFamily="2" charset="2"/>
                <a:buChar char="n"/>
              </a:pPr>
              <a:r>
                <a:rPr lang="ja-JP" altLang="en-US" sz="1200" dirty="0">
                  <a:solidFill>
                    <a:schemeClr val="tx1"/>
                  </a:solidFill>
                  <a:latin typeface="Meiryo UI" panose="020B0604030504040204" pitchFamily="50" charset="-128"/>
                  <a:ea typeface="Meiryo UI" panose="020B0604030504040204" pitchFamily="50" charset="-128"/>
                </a:rPr>
                <a:t>セクターをまたぐ形で持続可能な計画を</a:t>
              </a:r>
              <a:r>
                <a:rPr lang="ja-JP" altLang="en-US" sz="1200" dirty="0" smtClean="0">
                  <a:solidFill>
                    <a:schemeClr val="tx1"/>
                  </a:solidFill>
                  <a:latin typeface="Meiryo UI" panose="020B0604030504040204" pitchFamily="50" charset="-128"/>
                  <a:ea typeface="Meiryo UI" panose="020B0604030504040204" pitchFamily="50" charset="-128"/>
                </a:rPr>
                <a:t>強化</a:t>
              </a:r>
              <a:endParaRPr lang="ja-JP" altLang="en-US" sz="1200" dirty="0">
                <a:solidFill>
                  <a:schemeClr val="tx1"/>
                </a:solidFill>
                <a:latin typeface="Meiryo UI" panose="020B0604030504040204" pitchFamily="50" charset="-128"/>
                <a:ea typeface="Meiryo UI" panose="020B0604030504040204" pitchFamily="50" charset="-128"/>
              </a:endParaRPr>
            </a:p>
            <a:p>
              <a:pPr marL="285750" indent="-285750">
                <a:lnSpc>
                  <a:spcPts val="1500"/>
                </a:lnSpc>
                <a:buFont typeface="Wingdings" panose="05000000000000000000" pitchFamily="2" charset="2"/>
                <a:buChar char="n"/>
              </a:pPr>
              <a:r>
                <a:rPr lang="ja-JP" altLang="en-US" sz="1200" dirty="0">
                  <a:solidFill>
                    <a:schemeClr val="tx1"/>
                  </a:solidFill>
                  <a:latin typeface="Meiryo UI" panose="020B0604030504040204" pitchFamily="50" charset="-128"/>
                  <a:ea typeface="Meiryo UI" panose="020B0604030504040204" pitchFamily="50" charset="-128"/>
                </a:rPr>
                <a:t>エネルギーと交通システムのトランスフォーメーション</a:t>
              </a:r>
              <a:r>
                <a:rPr lang="ja-JP" altLang="en-US" sz="1200" dirty="0" smtClean="0">
                  <a:solidFill>
                    <a:schemeClr val="tx1"/>
                  </a:solidFill>
                  <a:latin typeface="Meiryo UI" panose="020B0604030504040204" pitchFamily="50" charset="-128"/>
                  <a:ea typeface="Meiryo UI" panose="020B0604030504040204" pitchFamily="50" charset="-128"/>
                </a:rPr>
                <a:t>を</a:t>
              </a:r>
              <a:r>
                <a:rPr lang="ja-JP" altLang="en-US" sz="1200" dirty="0">
                  <a:solidFill>
                    <a:schemeClr val="tx1"/>
                  </a:solidFill>
                  <a:latin typeface="Meiryo UI" panose="020B0604030504040204" pitchFamily="50" charset="-128"/>
                  <a:ea typeface="Meiryo UI" panose="020B0604030504040204" pitchFamily="50" charset="-128"/>
                </a:rPr>
                <a:t>明確化</a:t>
              </a:r>
            </a:p>
            <a:p>
              <a:pPr marL="285750" indent="-285750">
                <a:lnSpc>
                  <a:spcPts val="1500"/>
                </a:lnSpc>
                <a:buFont typeface="Wingdings" panose="05000000000000000000" pitchFamily="2" charset="2"/>
                <a:buChar char="n"/>
              </a:pPr>
              <a:r>
                <a:rPr lang="ja-JP" altLang="en-US" sz="1200" dirty="0">
                  <a:solidFill>
                    <a:schemeClr val="tx1"/>
                  </a:solidFill>
                  <a:latin typeface="Meiryo UI" panose="020B0604030504040204" pitchFamily="50" charset="-128"/>
                  <a:ea typeface="Meiryo UI" panose="020B0604030504040204" pitchFamily="50" charset="-128"/>
                </a:rPr>
                <a:t>省エネを</a:t>
              </a:r>
              <a:r>
                <a:rPr lang="ja-JP" altLang="en-US" sz="1200" dirty="0" smtClean="0">
                  <a:solidFill>
                    <a:schemeClr val="tx1"/>
                  </a:solidFill>
                  <a:latin typeface="Meiryo UI" panose="020B0604030504040204" pitchFamily="50" charset="-128"/>
                  <a:ea typeface="Meiryo UI" panose="020B0604030504040204" pitchFamily="50" charset="-128"/>
                </a:rPr>
                <a:t>実現</a:t>
              </a:r>
              <a:endParaRPr lang="ja-JP" altLang="en-US" sz="1200" dirty="0">
                <a:solidFill>
                  <a:schemeClr val="tx1"/>
                </a:solidFill>
                <a:latin typeface="Meiryo UI" panose="020B0604030504040204" pitchFamily="50" charset="-128"/>
                <a:ea typeface="Meiryo UI" panose="020B0604030504040204" pitchFamily="50" charset="-128"/>
              </a:endParaRPr>
            </a:p>
            <a:p>
              <a:pPr marL="285750" indent="-285750">
                <a:lnSpc>
                  <a:spcPts val="1500"/>
                </a:lnSpc>
                <a:buFont typeface="Wingdings" panose="05000000000000000000" pitchFamily="2" charset="2"/>
                <a:buChar char="n"/>
              </a:pPr>
              <a:r>
                <a:rPr lang="ja-JP" altLang="en-US" sz="1200" dirty="0">
                  <a:solidFill>
                    <a:schemeClr val="tx1"/>
                  </a:solidFill>
                  <a:latin typeface="Meiryo UI" panose="020B0604030504040204" pitchFamily="50" charset="-128"/>
                  <a:ea typeface="Meiryo UI" panose="020B0604030504040204" pitchFamily="50" charset="-128"/>
                </a:rPr>
                <a:t>二酸化炭素排出量を</a:t>
              </a:r>
              <a:r>
                <a:rPr lang="ja-JP" altLang="en-US" sz="1200" dirty="0" smtClean="0">
                  <a:solidFill>
                    <a:schemeClr val="tx1"/>
                  </a:solidFill>
                  <a:latin typeface="Meiryo UI" panose="020B0604030504040204" pitchFamily="50" charset="-128"/>
                  <a:ea typeface="Meiryo UI" panose="020B0604030504040204" pitchFamily="50" charset="-128"/>
                </a:rPr>
                <a:t>削減</a:t>
              </a:r>
              <a:endParaRPr lang="ja-JP" altLang="en-US" sz="12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n"/>
              </a:pPr>
              <a:endParaRPr kumimoji="1" lang="ja-JP" altLang="en-US" sz="1400" dirty="0">
                <a:solidFill>
                  <a:schemeClr val="tx1"/>
                </a:solidFill>
                <a:latin typeface="游ゴシック Medium" panose="020B0500000000000000" pitchFamily="50" charset="-128"/>
                <a:ea typeface="游ゴシック Medium" panose="020B0500000000000000" pitchFamily="50" charset="-128"/>
              </a:endParaRPr>
            </a:p>
          </p:txBody>
        </p:sp>
        <p:sp>
          <p:nvSpPr>
            <p:cNvPr id="14" name="左右矢印 13"/>
            <p:cNvSpPr/>
            <p:nvPr/>
          </p:nvSpPr>
          <p:spPr>
            <a:xfrm>
              <a:off x="2574047" y="2937522"/>
              <a:ext cx="517684" cy="362760"/>
            </a:xfrm>
            <a:prstGeom prst="leftRightArrow">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テキスト ボックス 15"/>
          <p:cNvSpPr txBox="1"/>
          <p:nvPr/>
        </p:nvSpPr>
        <p:spPr>
          <a:xfrm>
            <a:off x="323528" y="3956173"/>
            <a:ext cx="8568952" cy="612174"/>
          </a:xfrm>
          <a:prstGeom prst="rect">
            <a:avLst/>
          </a:prstGeom>
          <a:noFill/>
          <a:ln w="6350">
            <a:solidFill>
              <a:schemeClr val="tx1"/>
            </a:solidFill>
          </a:ln>
        </p:spPr>
        <p:txBody>
          <a:bodyPr wrap="square" lIns="144000" tIns="108000" rtlCol="0">
            <a:noAutofit/>
          </a:bodyPr>
          <a:lstStyle/>
          <a:p>
            <a:r>
              <a:rPr kumimoji="1" lang="ja-JP" altLang="en-US" sz="1400" b="1" u="sng" dirty="0">
                <a:latin typeface="Meiryo UI" panose="020B0604030504040204" pitchFamily="50" charset="-128"/>
                <a:ea typeface="Meiryo UI" panose="020B0604030504040204" pitchFamily="50" charset="-128"/>
              </a:rPr>
              <a:t>リビングラボ</a:t>
            </a:r>
            <a:r>
              <a:rPr kumimoji="1" lang="ja-JP" altLang="en-US" sz="1600" b="1" u="sng" dirty="0">
                <a:latin typeface="Meiryo UI" panose="020B0604030504040204" pitchFamily="50" charset="-128"/>
                <a:ea typeface="Meiryo UI" panose="020B0604030504040204" pitchFamily="50" charset="-128"/>
              </a:rPr>
              <a:t>   </a:t>
            </a:r>
            <a:endParaRPr kumimoji="1" lang="en-US" altLang="ja-JP" sz="1600" b="1" u="sng" dirty="0">
              <a:latin typeface="Meiryo UI" panose="020B0604030504040204" pitchFamily="50" charset="-128"/>
              <a:ea typeface="Meiryo UI" panose="020B0604030504040204" pitchFamily="50" charset="-128"/>
            </a:endParaRPr>
          </a:p>
          <a:p>
            <a:r>
              <a:rPr lang="en-US" altLang="ja-JP" sz="1200" b="1" dirty="0">
                <a:latin typeface="Meiryo UI" panose="020B0604030504040204" pitchFamily="50" charset="-128"/>
                <a:ea typeface="Meiryo UI" panose="020B0604030504040204" pitchFamily="50" charset="-128"/>
              </a:rPr>
              <a:t> DOLL(</a:t>
            </a:r>
            <a:r>
              <a:rPr lang="ja-JP" altLang="en-US" sz="1200" b="1" dirty="0">
                <a:latin typeface="Meiryo UI" panose="020B0604030504040204" pitchFamily="50" charset="-128"/>
                <a:ea typeface="Meiryo UI" panose="020B0604030504040204" pitchFamily="50" charset="-128"/>
              </a:rPr>
              <a:t>デンマーク街灯ラボ</a:t>
            </a:r>
            <a:r>
              <a:rPr lang="en-US" altLang="ja-JP"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SILENT CITY(</a:t>
            </a:r>
            <a:r>
              <a:rPr lang="ja-JP" altLang="en-US" sz="1200" dirty="0">
                <a:latin typeface="Meiryo UI" panose="020B0604030504040204" pitchFamily="50" charset="-128"/>
                <a:ea typeface="Meiryo UI" panose="020B0604030504040204" pitchFamily="50" charset="-128"/>
              </a:rPr>
              <a:t>静かな都市</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LIGHTING METROPOLIS(</a:t>
            </a:r>
            <a:r>
              <a:rPr lang="ja-JP" altLang="en-US" sz="1200" dirty="0">
                <a:latin typeface="Meiryo UI" panose="020B0604030504040204" pitchFamily="50" charset="-128"/>
                <a:ea typeface="Meiryo UI" panose="020B0604030504040204" pitchFamily="50" charset="-128"/>
              </a:rPr>
              <a:t>照明都市</a:t>
            </a:r>
            <a:r>
              <a:rPr lang="en-US" altLang="ja-JP" sz="1200" dirty="0">
                <a:latin typeface="Meiryo UI" panose="020B0604030504040204" pitchFamily="50" charset="-128"/>
                <a:ea typeface="Meiryo UI" panose="020B0604030504040204" pitchFamily="50" charset="-128"/>
              </a:rPr>
              <a:t>)</a:t>
            </a:r>
          </a:p>
        </p:txBody>
      </p:sp>
      <p:grpSp>
        <p:nvGrpSpPr>
          <p:cNvPr id="21" name="グループ化 20"/>
          <p:cNvGrpSpPr/>
          <p:nvPr/>
        </p:nvGrpSpPr>
        <p:grpSpPr>
          <a:xfrm>
            <a:off x="323528" y="406949"/>
            <a:ext cx="8568952" cy="718467"/>
            <a:chOff x="323528" y="406948"/>
            <a:chExt cx="8568952" cy="563873"/>
          </a:xfrm>
        </p:grpSpPr>
        <p:sp>
          <p:nvSpPr>
            <p:cNvPr id="2" name="角丸四角形 1"/>
            <p:cNvSpPr/>
            <p:nvPr/>
          </p:nvSpPr>
          <p:spPr>
            <a:xfrm>
              <a:off x="323528" y="406948"/>
              <a:ext cx="8568952" cy="563873"/>
            </a:xfrm>
            <a:prstGeom prst="roundRect">
              <a:avLst>
                <a:gd name="adj" fmla="val 9473"/>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50" dirty="0">
                  <a:solidFill>
                    <a:schemeClr val="tx1"/>
                  </a:solidFill>
                  <a:latin typeface="游ゴシック Medium" panose="020B0500000000000000" pitchFamily="50" charset="-128"/>
                  <a:ea typeface="游ゴシック Medium" panose="020B0500000000000000" pitchFamily="50" charset="-128"/>
                </a:rPr>
                <a:t>　　　　　　</a:t>
              </a:r>
              <a:r>
                <a:rPr lang="ja-JP" altLang="en-US" sz="1350" dirty="0" smtClean="0">
                  <a:solidFill>
                    <a:schemeClr val="tx1"/>
                  </a:solidFill>
                  <a:latin typeface="游ゴシック Medium" panose="020B0500000000000000" pitchFamily="50" charset="-128"/>
                  <a:ea typeface="游ゴシック Medium" panose="020B0500000000000000" pitchFamily="50" charset="-128"/>
                </a:rPr>
                <a:t>首都圏</a:t>
              </a:r>
              <a:r>
                <a:rPr lang="ja-JP" altLang="en-US" sz="1200" dirty="0" smtClean="0">
                  <a:solidFill>
                    <a:schemeClr val="tx1"/>
                  </a:solidFill>
                  <a:latin typeface="Meiryo UI" panose="020B0604030504040204" pitchFamily="50" charset="-128"/>
                  <a:ea typeface="Meiryo UI" panose="020B0604030504040204" pitchFamily="50" charset="-128"/>
                </a:rPr>
                <a:t>レギオン、コペンハーゲン市などコムーネ、</a:t>
              </a:r>
              <a:r>
                <a:rPr lang="ja-JP" altLang="en-US" sz="1200" dirty="0">
                  <a:solidFill>
                    <a:schemeClr val="tx1"/>
                  </a:solidFill>
                  <a:latin typeface="Meiryo UI" panose="020B0604030504040204" pitchFamily="50" charset="-128"/>
                  <a:ea typeface="Meiryo UI" panose="020B0604030504040204" pitchFamily="50" charset="-128"/>
                </a:rPr>
                <a:t>企業、研究</a:t>
              </a:r>
              <a:r>
                <a:rPr lang="ja-JP" altLang="en-US" sz="1200" dirty="0" smtClean="0">
                  <a:solidFill>
                    <a:schemeClr val="tx1"/>
                  </a:solidFill>
                  <a:latin typeface="Meiryo UI" panose="020B0604030504040204" pitchFamily="50" charset="-128"/>
                  <a:ea typeface="Meiryo UI" panose="020B0604030504040204" pitchFamily="50" charset="-128"/>
                </a:rPr>
                <a:t>機関による</a:t>
              </a:r>
              <a:r>
                <a:rPr lang="en-US" altLang="ja-JP" sz="1200" dirty="0" smtClean="0">
                  <a:solidFill>
                    <a:schemeClr val="tx1"/>
                  </a:solidFill>
                  <a:latin typeface="Meiryo UI" panose="020B0604030504040204" pitchFamily="50" charset="-128"/>
                  <a:ea typeface="Meiryo UI" panose="020B0604030504040204" pitchFamily="50" charset="-128"/>
                </a:rPr>
                <a:t>NPO</a:t>
              </a:r>
              <a:r>
                <a:rPr lang="ja-JP" altLang="en-US" sz="1200" dirty="0" smtClean="0">
                  <a:solidFill>
                    <a:schemeClr val="tx1"/>
                  </a:solidFill>
                  <a:latin typeface="Meiryo UI" panose="020B0604030504040204" pitchFamily="50" charset="-128"/>
                  <a:ea typeface="Meiryo UI" panose="020B0604030504040204" pitchFamily="50" charset="-128"/>
                </a:rPr>
                <a:t>パートナー組織を設け、</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グリーンエコノミー</a:t>
              </a:r>
              <a:r>
                <a:rPr lang="ja-JP" altLang="en-US" sz="1200" dirty="0">
                  <a:solidFill>
                    <a:schemeClr val="tx1"/>
                  </a:solidFill>
                  <a:latin typeface="Meiryo UI" panose="020B0604030504040204" pitchFamily="50" charset="-128"/>
                  <a:ea typeface="Meiryo UI" panose="020B0604030504040204" pitchFamily="50" charset="-128"/>
                </a:rPr>
                <a:t>への移行</a:t>
              </a:r>
              <a:r>
                <a:rPr lang="ja-JP" altLang="en-US" sz="1200" dirty="0" smtClean="0">
                  <a:solidFill>
                    <a:schemeClr val="tx1"/>
                  </a:solidFill>
                  <a:latin typeface="Meiryo UI" panose="020B0604030504040204" pitchFamily="50" charset="-128"/>
                  <a:ea typeface="Meiryo UI" panose="020B0604030504040204" pitchFamily="50" charset="-128"/>
                </a:rPr>
                <a:t>をミッションに、ソリューション</a:t>
              </a:r>
              <a:r>
                <a:rPr lang="ja-JP" altLang="en-US" sz="1200" dirty="0">
                  <a:solidFill>
                    <a:schemeClr val="tx1"/>
                  </a:solidFill>
                  <a:latin typeface="Meiryo UI" panose="020B0604030504040204" pitchFamily="50" charset="-128"/>
                  <a:ea typeface="Meiryo UI" panose="020B0604030504040204" pitchFamily="50" charset="-128"/>
                </a:rPr>
                <a:t>を</a:t>
              </a:r>
              <a:r>
                <a:rPr lang="ja-JP" altLang="en-US" sz="1200" dirty="0" smtClean="0">
                  <a:solidFill>
                    <a:schemeClr val="tx1"/>
                  </a:solidFill>
                  <a:latin typeface="Meiryo UI" panose="020B0604030504040204" pitchFamily="50" charset="-128"/>
                  <a:ea typeface="Meiryo UI" panose="020B0604030504040204" pitchFamily="50" charset="-128"/>
                </a:rPr>
                <a:t>開発、展開。</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200" u="sng" dirty="0" smtClean="0">
                  <a:solidFill>
                    <a:schemeClr val="tx1"/>
                  </a:solidFill>
                  <a:latin typeface="Meiryo UI" panose="020B0604030504040204" pitchFamily="50" charset="-128"/>
                  <a:ea typeface="Meiryo UI" panose="020B0604030504040204" pitchFamily="50" charset="-128"/>
                </a:rPr>
                <a:t>産官学連係の中心を担う独自のクラスター（出向でなく正規雇用者）。</a:t>
              </a:r>
              <a:r>
                <a:rPr lang="ja-JP" altLang="en-US" sz="1200" dirty="0">
                  <a:solidFill>
                    <a:schemeClr val="tx1"/>
                  </a:solidFill>
                  <a:latin typeface="Meiryo UI" panose="020B0604030504040204" pitchFamily="50" charset="-128"/>
                  <a:ea typeface="Meiryo UI" panose="020B0604030504040204" pitchFamily="50" charset="-128"/>
                </a:rPr>
                <a:t>　　　　　　　　</a:t>
              </a:r>
            </a:p>
          </p:txBody>
        </p:sp>
        <p:pic>
          <p:nvPicPr>
            <p:cNvPr id="19" name="図 18"/>
            <p:cNvPicPr>
              <a:picLocks noChangeAspect="1"/>
            </p:cNvPicPr>
            <p:nvPr/>
          </p:nvPicPr>
          <p:blipFill>
            <a:blip r:embed="rId3"/>
            <a:stretch>
              <a:fillRect/>
            </a:stretch>
          </p:blipFill>
          <p:spPr>
            <a:xfrm>
              <a:off x="596613" y="446823"/>
              <a:ext cx="472316" cy="500941"/>
            </a:xfrm>
            <a:prstGeom prst="rect">
              <a:avLst/>
            </a:prstGeom>
          </p:spPr>
        </p:pic>
      </p:grpSp>
      <p:sp>
        <p:nvSpPr>
          <p:cNvPr id="20" name="正方形/長方形 19"/>
          <p:cNvSpPr/>
          <p:nvPr/>
        </p:nvSpPr>
        <p:spPr>
          <a:xfrm>
            <a:off x="68428" y="6615622"/>
            <a:ext cx="6375779" cy="2909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出典：</a:t>
            </a:r>
            <a:r>
              <a:rPr lang="ja-JP" altLang="en-US" sz="1000" dirty="0">
                <a:solidFill>
                  <a:schemeClr val="tx1"/>
                </a:solidFill>
                <a:latin typeface="Meiryo UI" panose="020B0604030504040204" pitchFamily="50" charset="-128"/>
                <a:ea typeface="Meiryo UI" panose="020B0604030504040204" pitchFamily="50" charset="-128"/>
              </a:rPr>
              <a:t>中島健祐著「デンマークのスマートシティ</a:t>
            </a:r>
            <a:r>
              <a:rPr lang="ja-JP" altLang="en-US" sz="1000" dirty="0" smtClean="0">
                <a:solidFill>
                  <a:schemeClr val="tx1"/>
                </a:solidFill>
                <a:latin typeface="Meiryo UI" panose="020B0604030504040204" pitchFamily="50" charset="-128"/>
                <a:ea typeface="Meiryo UI" panose="020B0604030504040204" pitchFamily="50" charset="-128"/>
              </a:rPr>
              <a:t>」、ゲート</a:t>
            </a:r>
            <a:r>
              <a:rPr lang="en-US" altLang="ja-JP" sz="1000" dirty="0">
                <a:solidFill>
                  <a:schemeClr val="tx1"/>
                </a:solidFill>
                <a:latin typeface="Meiryo UI" panose="020B0604030504040204" pitchFamily="50" charset="-128"/>
                <a:ea typeface="Meiryo UI" panose="020B0604030504040204" pitchFamily="50" charset="-128"/>
              </a:rPr>
              <a:t>21</a:t>
            </a:r>
            <a:r>
              <a:rPr lang="ja-JP" altLang="en-US" sz="1000" dirty="0">
                <a:solidFill>
                  <a:schemeClr val="tx1"/>
                </a:solidFill>
                <a:latin typeface="Meiryo UI" panose="020B0604030504040204" pitchFamily="50" charset="-128"/>
                <a:ea typeface="Meiryo UI" panose="020B0604030504040204" pitchFamily="50" charset="-128"/>
              </a:rPr>
              <a:t>ホームページをもと</a:t>
            </a:r>
            <a:r>
              <a:rPr lang="ja-JP" altLang="en-US" sz="1000" dirty="0" smtClean="0">
                <a:solidFill>
                  <a:schemeClr val="tx1"/>
                </a:solidFill>
                <a:latin typeface="Meiryo UI" panose="020B0604030504040204" pitchFamily="50" charset="-128"/>
                <a:ea typeface="Meiryo UI" panose="020B0604030504040204" pitchFamily="50" charset="-128"/>
              </a:rPr>
              <a:t>に副首都推進局に</a:t>
            </a:r>
            <a:r>
              <a:rPr lang="ja-JP" altLang="en-US" sz="1000" dirty="0">
                <a:solidFill>
                  <a:schemeClr val="tx1"/>
                </a:solidFill>
                <a:latin typeface="Meiryo UI" panose="020B0604030504040204" pitchFamily="50" charset="-128"/>
                <a:ea typeface="Meiryo UI" panose="020B0604030504040204" pitchFamily="50" charset="-128"/>
              </a:rPr>
              <a:t>て</a:t>
            </a:r>
            <a:r>
              <a:rPr lang="ja-JP" altLang="en-US" sz="1000" dirty="0" smtClean="0">
                <a:solidFill>
                  <a:schemeClr val="tx1"/>
                </a:solidFill>
                <a:latin typeface="Meiryo UI" panose="020B0604030504040204" pitchFamily="50" charset="-128"/>
                <a:ea typeface="Meiryo UI" panose="020B0604030504040204" pitchFamily="50" charset="-128"/>
              </a:rPr>
              <a:t>作成</a:t>
            </a:r>
            <a:r>
              <a:rPr lang="ja-JP" altLang="en-US" sz="1000" dirty="0">
                <a:solidFill>
                  <a:schemeClr val="tx1"/>
                </a:solidFill>
              </a:rPr>
              <a:t>　</a:t>
            </a:r>
          </a:p>
        </p:txBody>
      </p:sp>
      <p:grpSp>
        <p:nvGrpSpPr>
          <p:cNvPr id="23" name="グループ化 22">
            <a:extLst>
              <a:ext uri="{FF2B5EF4-FFF2-40B4-BE49-F238E27FC236}">
                <a16:creationId xmlns:a16="http://schemas.microsoft.com/office/drawing/2014/main" id="{D867AF20-3BBE-4CC9-B618-BCFA2E40F9E0}"/>
              </a:ext>
            </a:extLst>
          </p:cNvPr>
          <p:cNvGrpSpPr/>
          <p:nvPr/>
        </p:nvGrpSpPr>
        <p:grpSpPr bwMode="gray">
          <a:xfrm>
            <a:off x="4529173" y="4749854"/>
            <a:ext cx="3151489" cy="1306356"/>
            <a:chOff x="4948037" y="1210874"/>
            <a:chExt cx="4785477" cy="3832133"/>
          </a:xfrm>
        </p:grpSpPr>
        <p:sp>
          <p:nvSpPr>
            <p:cNvPr id="24" name="楕円 23">
              <a:extLst>
                <a:ext uri="{FF2B5EF4-FFF2-40B4-BE49-F238E27FC236}">
                  <a16:creationId xmlns:a16="http://schemas.microsoft.com/office/drawing/2014/main" id="{A7356C4D-6296-4478-823A-6835F2451747}"/>
                </a:ext>
              </a:extLst>
            </p:cNvPr>
            <p:cNvSpPr/>
            <p:nvPr/>
          </p:nvSpPr>
          <p:spPr bwMode="gray">
            <a:xfrm>
              <a:off x="4948037" y="3243007"/>
              <a:ext cx="1800000" cy="1800000"/>
            </a:xfrm>
            <a:prstGeom prst="ellipse">
              <a:avLst/>
            </a:prstGeom>
            <a:solidFill>
              <a:srgbClr val="4F81BD">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UD デジタル 教科書体 NK-B" panose="02020700000000000000" pitchFamily="18" charset="-128"/>
                  <a:ea typeface="UD デジタル 教科書体 NK-B" panose="02020700000000000000" pitchFamily="18" charset="-128"/>
                </a:rPr>
                <a:t>民間企業</a:t>
              </a:r>
            </a:p>
          </p:txBody>
        </p:sp>
        <p:sp>
          <p:nvSpPr>
            <p:cNvPr id="25" name="楕円 24">
              <a:extLst>
                <a:ext uri="{FF2B5EF4-FFF2-40B4-BE49-F238E27FC236}">
                  <a16:creationId xmlns:a16="http://schemas.microsoft.com/office/drawing/2014/main" id="{4EC72027-9C9E-45A1-A20E-4ED94C0F81BA}"/>
                </a:ext>
              </a:extLst>
            </p:cNvPr>
            <p:cNvSpPr/>
            <p:nvPr/>
          </p:nvSpPr>
          <p:spPr bwMode="gray">
            <a:xfrm>
              <a:off x="6404027" y="3243007"/>
              <a:ext cx="1800000" cy="1800000"/>
            </a:xfrm>
            <a:prstGeom prst="ellipse">
              <a:avLst/>
            </a:prstGeom>
            <a:solidFill>
              <a:srgbClr val="FFC000">
                <a:alpha val="50196"/>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UD デジタル 教科書体 NK-B" panose="02020700000000000000" pitchFamily="18" charset="-128"/>
                  <a:ea typeface="UD デジタル 教科書体 NK-B" panose="02020700000000000000" pitchFamily="18" charset="-128"/>
                </a:rPr>
                <a:t>行政</a:t>
              </a:r>
            </a:p>
          </p:txBody>
        </p:sp>
        <p:sp>
          <p:nvSpPr>
            <p:cNvPr id="26" name="楕円 25">
              <a:extLst>
                <a:ext uri="{FF2B5EF4-FFF2-40B4-BE49-F238E27FC236}">
                  <a16:creationId xmlns:a16="http://schemas.microsoft.com/office/drawing/2014/main" id="{8D55C331-CC78-42AB-A231-BFFA260A0E4F}"/>
                </a:ext>
              </a:extLst>
            </p:cNvPr>
            <p:cNvSpPr/>
            <p:nvPr/>
          </p:nvSpPr>
          <p:spPr bwMode="gray">
            <a:xfrm>
              <a:off x="5676032" y="1974064"/>
              <a:ext cx="1800000" cy="1800000"/>
            </a:xfrm>
            <a:prstGeom prst="ellipse">
              <a:avLst/>
            </a:prstGeom>
            <a:solidFill>
              <a:schemeClr val="accent2">
                <a:alpha val="50196"/>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050" dirty="0">
                  <a:solidFill>
                    <a:schemeClr val="tx1"/>
                  </a:solidFill>
                  <a:latin typeface="UD デジタル 教科書体 NK-B" panose="02020700000000000000" pitchFamily="18" charset="-128"/>
                  <a:ea typeface="UD デジタル 教科書体 NK-B" panose="02020700000000000000" pitchFamily="18" charset="-128"/>
                </a:rPr>
                <a:t>大学／</a:t>
              </a:r>
              <a:endParaRPr kumimoji="1" lang="en-US" altLang="ja-JP" sz="105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050" dirty="0">
                  <a:solidFill>
                    <a:schemeClr val="tx1"/>
                  </a:solidFill>
                  <a:latin typeface="UD デジタル 教科書体 NK-B" panose="02020700000000000000" pitchFamily="18" charset="-128"/>
                  <a:ea typeface="UD デジタル 教科書体 NK-B" panose="02020700000000000000" pitchFamily="18" charset="-128"/>
                </a:rPr>
                <a:t>研究機関</a:t>
              </a:r>
            </a:p>
          </p:txBody>
        </p:sp>
        <p:sp>
          <p:nvSpPr>
            <p:cNvPr id="27" name="テキスト ボックス 26">
              <a:extLst>
                <a:ext uri="{FF2B5EF4-FFF2-40B4-BE49-F238E27FC236}">
                  <a16:creationId xmlns:a16="http://schemas.microsoft.com/office/drawing/2014/main" id="{6CEA9C6D-6742-4BC6-80D6-9161701907B0}"/>
                </a:ext>
              </a:extLst>
            </p:cNvPr>
            <p:cNvSpPr txBox="1"/>
            <p:nvPr/>
          </p:nvSpPr>
          <p:spPr bwMode="gray">
            <a:xfrm>
              <a:off x="5628514" y="1210874"/>
              <a:ext cx="1854857" cy="514070"/>
            </a:xfrm>
            <a:prstGeom prst="rect">
              <a:avLst/>
            </a:prstGeom>
            <a:noFill/>
          </p:spPr>
          <p:txBody>
            <a:bodyPr wrap="none" rtlCol="0">
              <a:spAutoFit/>
            </a:bodyPr>
            <a:lstStyle/>
            <a:p>
              <a:r>
                <a:rPr kumimoji="1" lang="ja-JP" altLang="en-US" sz="1200" u="sng" dirty="0">
                  <a:latin typeface="UD デジタル 教科書体 NK-B" panose="02020700000000000000" pitchFamily="18" charset="-128"/>
                  <a:ea typeface="UD デジタル 教科書体 NK-B" panose="02020700000000000000" pitchFamily="18" charset="-128"/>
                </a:rPr>
                <a:t>トリプルヘリックス</a:t>
              </a:r>
            </a:p>
          </p:txBody>
        </p:sp>
        <p:sp>
          <p:nvSpPr>
            <p:cNvPr id="28" name="楕円 27">
              <a:extLst>
                <a:ext uri="{FF2B5EF4-FFF2-40B4-BE49-F238E27FC236}">
                  <a16:creationId xmlns:a16="http://schemas.microsoft.com/office/drawing/2014/main" id="{C2F90E30-9BF0-499A-AF87-059127548EC8}"/>
                </a:ext>
              </a:extLst>
            </p:cNvPr>
            <p:cNvSpPr/>
            <p:nvPr/>
          </p:nvSpPr>
          <p:spPr bwMode="gray">
            <a:xfrm>
              <a:off x="6253326" y="3375184"/>
              <a:ext cx="648000" cy="648000"/>
            </a:xfrm>
            <a:prstGeom prst="ellipse">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 name="直線矢印コネクタ 28">
              <a:extLst>
                <a:ext uri="{FF2B5EF4-FFF2-40B4-BE49-F238E27FC236}">
                  <a16:creationId xmlns:a16="http://schemas.microsoft.com/office/drawing/2014/main" id="{8E68ADE8-7B92-4634-9DF4-58366D022820}"/>
                </a:ext>
              </a:extLst>
            </p:cNvPr>
            <p:cNvCxnSpPr>
              <a:cxnSpLocks/>
            </p:cNvCxnSpPr>
            <p:nvPr/>
          </p:nvCxnSpPr>
          <p:spPr bwMode="gray">
            <a:xfrm flipV="1">
              <a:off x="6889829" y="2795803"/>
              <a:ext cx="814148" cy="662294"/>
            </a:xfrm>
            <a:prstGeom prst="straightConnector1">
              <a:avLst/>
            </a:prstGeom>
            <a:ln w="31750">
              <a:headEnd type="triangle" w="lg" len="lg"/>
              <a:tailEnd type="none" w="lg" len="lg"/>
            </a:ln>
          </p:spPr>
          <p:style>
            <a:lnRef idx="1">
              <a:schemeClr val="dk1"/>
            </a:lnRef>
            <a:fillRef idx="0">
              <a:schemeClr val="dk1"/>
            </a:fillRef>
            <a:effectRef idx="0">
              <a:schemeClr val="dk1"/>
            </a:effectRef>
            <a:fontRef idx="minor">
              <a:schemeClr val="tx1"/>
            </a:fontRef>
          </p:style>
        </p:cxnSp>
        <p:sp>
          <p:nvSpPr>
            <p:cNvPr id="30" name="テキスト ボックス 29">
              <a:extLst>
                <a:ext uri="{FF2B5EF4-FFF2-40B4-BE49-F238E27FC236}">
                  <a16:creationId xmlns:a16="http://schemas.microsoft.com/office/drawing/2014/main" id="{652EF52B-846B-4B4A-AEE1-F786F6CDF232}"/>
                </a:ext>
              </a:extLst>
            </p:cNvPr>
            <p:cNvSpPr txBox="1"/>
            <p:nvPr/>
          </p:nvSpPr>
          <p:spPr bwMode="gray">
            <a:xfrm>
              <a:off x="7465934" y="1949151"/>
              <a:ext cx="2267580" cy="514069"/>
            </a:xfrm>
            <a:prstGeom prst="rect">
              <a:avLst/>
            </a:prstGeom>
            <a:solidFill>
              <a:schemeClr val="bg1"/>
            </a:solidFill>
          </p:spPr>
          <p:txBody>
            <a:bodyPr wrap="square" lIns="0" tIns="0" rIns="0" bIns="0" rtlCol="0">
              <a:spAutoFit/>
            </a:bodyPr>
            <a:lstStyle/>
            <a:p>
              <a:r>
                <a:rPr kumimoji="1" lang="en-US" altLang="ja-JP" dirty="0"/>
                <a:t> </a:t>
              </a:r>
              <a:r>
                <a:rPr kumimoji="1" lang="en-US" altLang="ja-JP" sz="1200" dirty="0"/>
                <a:t>Positive overlap </a:t>
              </a:r>
              <a:endParaRPr kumimoji="1" lang="ja-JP" altLang="en-US" sz="1200" dirty="0"/>
            </a:p>
          </p:txBody>
        </p:sp>
      </p:grpSp>
      <p:sp>
        <p:nvSpPr>
          <p:cNvPr id="3" name="正方形/長方形 2"/>
          <p:cNvSpPr/>
          <p:nvPr/>
        </p:nvSpPr>
        <p:spPr>
          <a:xfrm>
            <a:off x="68429" y="4637024"/>
            <a:ext cx="4431687" cy="1615827"/>
          </a:xfrm>
          <a:prstGeom prst="rect">
            <a:avLst/>
          </a:prstGeom>
        </p:spPr>
        <p:txBody>
          <a:bodyPr wrap="square">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推進体制</a:t>
            </a:r>
            <a:r>
              <a:rPr lang="en-US" altLang="ja-JP" sz="1200" b="1" dirty="0">
                <a:latin typeface="Meiryo UI" panose="020B0604030504040204" pitchFamily="50" charset="-128"/>
                <a:ea typeface="Meiryo UI" panose="020B0604030504040204" pitchFamily="50" charset="-128"/>
              </a:rPr>
              <a:t>〕</a:t>
            </a: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ゲート</a:t>
            </a:r>
            <a:r>
              <a:rPr lang="en-US" altLang="ja-JP" sz="1200" dirty="0">
                <a:latin typeface="Meiryo UI" panose="020B0604030504040204" pitchFamily="50" charset="-128"/>
                <a:ea typeface="Meiryo UI" panose="020B0604030504040204" pitchFamily="50" charset="-128"/>
              </a:rPr>
              <a:t>21</a:t>
            </a:r>
            <a:r>
              <a:rPr lang="ja-JP" altLang="en-US" sz="1200" dirty="0">
                <a:latin typeface="Meiryo UI" panose="020B0604030504040204" pitchFamily="50" charset="-128"/>
                <a:ea typeface="Meiryo UI" panose="020B0604030504040204" pitchFamily="50" charset="-128"/>
              </a:rPr>
              <a:t>のパートナーには、コペンハーゲン市をはじめ周辺の自治体、大手通信会社の</a:t>
            </a:r>
            <a:r>
              <a:rPr lang="en-US" altLang="ja-JP" sz="1200" dirty="0">
                <a:latin typeface="Meiryo UI" panose="020B0604030504040204" pitchFamily="50" charset="-128"/>
                <a:ea typeface="Meiryo UI" panose="020B0604030504040204" pitchFamily="50" charset="-128"/>
              </a:rPr>
              <a:t>TDC</a:t>
            </a:r>
            <a:r>
              <a:rPr lang="ja-JP" altLang="en-US" sz="1200" dirty="0" err="1">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洋上風力発電のアーステッド、エンジニアリング会社のランボールなど主要な地域熱供給会社、外資で</a:t>
            </a:r>
            <a:r>
              <a:rPr lang="ja-JP" altLang="en-US" sz="1200" dirty="0" smtClean="0">
                <a:latin typeface="Meiryo UI" panose="020B0604030504040204" pitchFamily="50" charset="-128"/>
                <a:ea typeface="Meiryo UI" panose="020B0604030504040204" pitchFamily="50" charset="-128"/>
              </a:rPr>
              <a:t>ある</a:t>
            </a:r>
            <a:r>
              <a:rPr lang="en-US" altLang="ja-JP" sz="1200" dirty="0" smtClean="0">
                <a:latin typeface="Meiryo UI" panose="020B0604030504040204" pitchFamily="50" charset="-128"/>
                <a:ea typeface="Meiryo UI" panose="020B0604030504040204" pitchFamily="50" charset="-128"/>
              </a:rPr>
              <a:t>IBM</a:t>
            </a:r>
            <a:r>
              <a:rPr lang="ja-JP" altLang="en-US" sz="1200" dirty="0" smtClean="0">
                <a:latin typeface="Meiryo UI" panose="020B0604030504040204" pitchFamily="50" charset="-128"/>
                <a:ea typeface="Meiryo UI" panose="020B0604030504040204" pitchFamily="50" charset="-128"/>
              </a:rPr>
              <a:t>や</a:t>
            </a:r>
            <a:r>
              <a:rPr lang="ja-JP" altLang="en-US" sz="1200" dirty="0">
                <a:latin typeface="Meiryo UI" panose="020B0604030504040204" pitchFamily="50" charset="-128"/>
                <a:ea typeface="Meiryo UI" panose="020B0604030504040204" pitchFamily="50" charset="-128"/>
              </a:rPr>
              <a:t>シスコ、デンマーク工科大学、デンマーク技術研究所などが</a:t>
            </a:r>
            <a:r>
              <a:rPr lang="ja-JP" altLang="en-US" sz="1200" dirty="0" smtClean="0">
                <a:latin typeface="Meiryo UI" panose="020B0604030504040204" pitchFamily="50" charset="-128"/>
                <a:ea typeface="Meiryo UI" panose="020B0604030504040204" pitchFamily="50" charset="-128"/>
              </a:rPr>
              <a:t>参画。</a:t>
            </a:r>
            <a:endParaRPr lang="en-US" altLang="ja-JP" sz="12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3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en-US" altLang="ja-JP" sz="1200" dirty="0">
                <a:latin typeface="Meiryo UI" panose="020B0604030504040204" pitchFamily="50" charset="-128"/>
                <a:ea typeface="Meiryo UI" panose="020B0604030504040204" pitchFamily="50" charset="-128"/>
              </a:rPr>
              <a:t>DNA</a:t>
            </a:r>
            <a:r>
              <a:rPr lang="ja-JP" altLang="en-US" sz="1200" dirty="0">
                <a:latin typeface="Meiryo UI" panose="020B0604030504040204" pitchFamily="50" charset="-128"/>
                <a:ea typeface="Meiryo UI" panose="020B0604030504040204" pitchFamily="50" charset="-128"/>
              </a:rPr>
              <a:t>のトリプルヘリックス（三重螺旋構造）のように、公的機関と民間企業そして大学・研究機関が立体的かつ動的に絡まりあいながら連携する</a:t>
            </a:r>
            <a:r>
              <a:rPr lang="ja-JP" altLang="en-US" sz="1200" dirty="0" smtClean="0">
                <a:latin typeface="Meiryo UI" panose="020B0604030504040204" pitchFamily="50" charset="-128"/>
                <a:ea typeface="Meiryo UI" panose="020B0604030504040204" pitchFamily="50" charset="-128"/>
              </a:rPr>
              <a:t>イメージ。</a:t>
            </a:r>
            <a:endParaRPr lang="ja-JP" altLang="en-US" sz="1200" dirty="0">
              <a:latin typeface="Meiryo UI" panose="020B0604030504040204" pitchFamily="50" charset="-128"/>
              <a:ea typeface="Meiryo UI" panose="020B0604030504040204" pitchFamily="50" charset="-128"/>
            </a:endParaRPr>
          </a:p>
        </p:txBody>
      </p:sp>
      <p:grpSp>
        <p:nvGrpSpPr>
          <p:cNvPr id="32" name="グループ化 31">
            <a:extLst>
              <a:ext uri="{FF2B5EF4-FFF2-40B4-BE49-F238E27FC236}">
                <a16:creationId xmlns:a16="http://schemas.microsoft.com/office/drawing/2014/main" id="{B2929C7A-2305-4B96-B298-916D091E1F0B}"/>
              </a:ext>
            </a:extLst>
          </p:cNvPr>
          <p:cNvGrpSpPr/>
          <p:nvPr/>
        </p:nvGrpSpPr>
        <p:grpSpPr>
          <a:xfrm>
            <a:off x="6939144" y="4781214"/>
            <a:ext cx="2144241" cy="1226320"/>
            <a:chOff x="639795" y="1025275"/>
            <a:chExt cx="3720348" cy="3975846"/>
          </a:xfrm>
        </p:grpSpPr>
        <p:sp>
          <p:nvSpPr>
            <p:cNvPr id="33" name="楕円 32">
              <a:extLst>
                <a:ext uri="{FF2B5EF4-FFF2-40B4-BE49-F238E27FC236}">
                  <a16:creationId xmlns:a16="http://schemas.microsoft.com/office/drawing/2014/main" id="{6B673C58-CEBA-4745-8792-718D68C95D4A}"/>
                </a:ext>
              </a:extLst>
            </p:cNvPr>
            <p:cNvSpPr/>
            <p:nvPr/>
          </p:nvSpPr>
          <p:spPr>
            <a:xfrm>
              <a:off x="639795" y="3201122"/>
              <a:ext cx="1987790" cy="1799999"/>
            </a:xfrm>
            <a:prstGeom prst="ellipse">
              <a:avLst/>
            </a:prstGeom>
            <a:solidFill>
              <a:srgbClr val="4F81BD">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UD デジタル 教科書体 NK-B" panose="02020700000000000000" pitchFamily="18" charset="-128"/>
                  <a:ea typeface="UD デジタル 教科書体 NK-B" panose="02020700000000000000" pitchFamily="18" charset="-128"/>
                </a:rPr>
                <a:t>民間企業</a:t>
              </a:r>
            </a:p>
          </p:txBody>
        </p:sp>
        <p:sp>
          <p:nvSpPr>
            <p:cNvPr id="34" name="楕円 33">
              <a:extLst>
                <a:ext uri="{FF2B5EF4-FFF2-40B4-BE49-F238E27FC236}">
                  <a16:creationId xmlns:a16="http://schemas.microsoft.com/office/drawing/2014/main" id="{D95ADC21-B394-400B-8061-20636168A8AF}"/>
                </a:ext>
              </a:extLst>
            </p:cNvPr>
            <p:cNvSpPr/>
            <p:nvPr/>
          </p:nvSpPr>
          <p:spPr>
            <a:xfrm>
              <a:off x="2372355" y="3201122"/>
              <a:ext cx="1987788" cy="1799999"/>
            </a:xfrm>
            <a:prstGeom prst="ellipse">
              <a:avLst/>
            </a:prstGeom>
            <a:solidFill>
              <a:srgbClr val="FFC000">
                <a:alpha val="50196"/>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UD デジタル 教科書体 NK-B" panose="02020700000000000000" pitchFamily="18" charset="-128"/>
                  <a:ea typeface="UD デジタル 教科書体 NK-B" panose="02020700000000000000" pitchFamily="18" charset="-128"/>
                </a:rPr>
                <a:t>行政</a:t>
              </a:r>
            </a:p>
          </p:txBody>
        </p:sp>
        <p:sp>
          <p:nvSpPr>
            <p:cNvPr id="35" name="楕円 34">
              <a:extLst>
                <a:ext uri="{FF2B5EF4-FFF2-40B4-BE49-F238E27FC236}">
                  <a16:creationId xmlns:a16="http://schemas.microsoft.com/office/drawing/2014/main" id="{21447E35-FB07-42CB-B3A0-C479FB7E3827}"/>
                </a:ext>
              </a:extLst>
            </p:cNvPr>
            <p:cNvSpPr/>
            <p:nvPr/>
          </p:nvSpPr>
          <p:spPr>
            <a:xfrm>
              <a:off x="1599969" y="1843397"/>
              <a:ext cx="2033073" cy="1799999"/>
            </a:xfrm>
            <a:prstGeom prst="ellipse">
              <a:avLst/>
            </a:prstGeom>
            <a:solidFill>
              <a:schemeClr val="accent2">
                <a:alpha val="50196"/>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050" dirty="0">
                  <a:solidFill>
                    <a:schemeClr val="tx1"/>
                  </a:solidFill>
                  <a:latin typeface="UD デジタル 教科書体 NK-B" panose="02020700000000000000" pitchFamily="18" charset="-128"/>
                  <a:ea typeface="UD デジタル 教科書体 NK-B" panose="02020700000000000000" pitchFamily="18" charset="-128"/>
                </a:rPr>
                <a:t>大学／</a:t>
              </a:r>
              <a:endParaRPr kumimoji="1" lang="en-US" altLang="ja-JP" sz="105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050" dirty="0">
                  <a:solidFill>
                    <a:schemeClr val="tx1"/>
                  </a:solidFill>
                  <a:latin typeface="UD デジタル 教科書体 NK-B" panose="02020700000000000000" pitchFamily="18" charset="-128"/>
                  <a:ea typeface="UD デジタル 教科書体 NK-B" panose="02020700000000000000" pitchFamily="18" charset="-128"/>
                </a:rPr>
                <a:t>研究機関</a:t>
              </a:r>
            </a:p>
          </p:txBody>
        </p:sp>
        <p:cxnSp>
          <p:nvCxnSpPr>
            <p:cNvPr id="36" name="直線矢印コネクタ 35">
              <a:extLst>
                <a:ext uri="{FF2B5EF4-FFF2-40B4-BE49-F238E27FC236}">
                  <a16:creationId xmlns:a16="http://schemas.microsoft.com/office/drawing/2014/main" id="{E93D7D82-7F5A-43B1-9A40-E41EC0ED23AF}"/>
                </a:ext>
              </a:extLst>
            </p:cNvPr>
            <p:cNvCxnSpPr>
              <a:cxnSpLocks/>
            </p:cNvCxnSpPr>
            <p:nvPr/>
          </p:nvCxnSpPr>
          <p:spPr>
            <a:xfrm flipH="1">
              <a:off x="1835626" y="3067534"/>
              <a:ext cx="360039" cy="720080"/>
            </a:xfrm>
            <a:prstGeom prst="straightConnector1">
              <a:avLst/>
            </a:prstGeom>
            <a:ln w="19050">
              <a:headEnd type="triangle" w="lg" len="lg"/>
              <a:tailEnd type="triangle" w="lg" len="lg"/>
            </a:ln>
          </p:spPr>
          <p:style>
            <a:lnRef idx="1">
              <a:schemeClr val="dk1"/>
            </a:lnRef>
            <a:fillRef idx="0">
              <a:schemeClr val="dk1"/>
            </a:fillRef>
            <a:effectRef idx="0">
              <a:schemeClr val="dk1"/>
            </a:effectRef>
            <a:fontRef idx="minor">
              <a:schemeClr val="tx1"/>
            </a:fontRef>
          </p:style>
        </p:cxnSp>
        <p:cxnSp>
          <p:nvCxnSpPr>
            <p:cNvPr id="37" name="直線矢印コネクタ 36">
              <a:extLst>
                <a:ext uri="{FF2B5EF4-FFF2-40B4-BE49-F238E27FC236}">
                  <a16:creationId xmlns:a16="http://schemas.microsoft.com/office/drawing/2014/main" id="{57F0C9BA-B779-486E-814F-3524A17651FA}"/>
                </a:ext>
              </a:extLst>
            </p:cNvPr>
            <p:cNvCxnSpPr>
              <a:cxnSpLocks/>
            </p:cNvCxnSpPr>
            <p:nvPr/>
          </p:nvCxnSpPr>
          <p:spPr>
            <a:xfrm>
              <a:off x="2805279" y="3067534"/>
              <a:ext cx="360000" cy="720080"/>
            </a:xfrm>
            <a:prstGeom prst="straightConnector1">
              <a:avLst/>
            </a:prstGeom>
            <a:ln w="19050">
              <a:headEnd type="triangle" w="lg" len="lg"/>
              <a:tailEnd type="triangle" w="lg" len="lg"/>
            </a:ln>
          </p:spPr>
          <p:style>
            <a:lnRef idx="1">
              <a:schemeClr val="dk1"/>
            </a:lnRef>
            <a:fillRef idx="0">
              <a:schemeClr val="dk1"/>
            </a:fillRef>
            <a:effectRef idx="0">
              <a:schemeClr val="dk1"/>
            </a:effectRef>
            <a:fontRef idx="minor">
              <a:schemeClr val="tx1"/>
            </a:fontRef>
          </p:style>
        </p:cxnSp>
        <p:cxnSp>
          <p:nvCxnSpPr>
            <p:cNvPr id="38" name="直線矢印コネクタ 37">
              <a:extLst>
                <a:ext uri="{FF2B5EF4-FFF2-40B4-BE49-F238E27FC236}">
                  <a16:creationId xmlns:a16="http://schemas.microsoft.com/office/drawing/2014/main" id="{D4D12289-803E-406E-9784-F00E41CA7143}"/>
                </a:ext>
              </a:extLst>
            </p:cNvPr>
            <p:cNvCxnSpPr>
              <a:cxnSpLocks/>
            </p:cNvCxnSpPr>
            <p:nvPr/>
          </p:nvCxnSpPr>
          <p:spPr>
            <a:xfrm>
              <a:off x="2231166" y="4101121"/>
              <a:ext cx="537606" cy="0"/>
            </a:xfrm>
            <a:prstGeom prst="straightConnector1">
              <a:avLst/>
            </a:prstGeom>
            <a:ln w="19050">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39" name="テキスト ボックス 38">
              <a:extLst>
                <a:ext uri="{FF2B5EF4-FFF2-40B4-BE49-F238E27FC236}">
                  <a16:creationId xmlns:a16="http://schemas.microsoft.com/office/drawing/2014/main" id="{16585A71-6F4E-4641-9C7F-82A010EF02F8}"/>
                </a:ext>
              </a:extLst>
            </p:cNvPr>
            <p:cNvSpPr txBox="1"/>
            <p:nvPr/>
          </p:nvSpPr>
          <p:spPr>
            <a:xfrm>
              <a:off x="1155366" y="1025275"/>
              <a:ext cx="2235393" cy="522198"/>
            </a:xfrm>
            <a:prstGeom prst="rect">
              <a:avLst/>
            </a:prstGeom>
            <a:noFill/>
          </p:spPr>
          <p:txBody>
            <a:bodyPr wrap="none" rtlCol="0">
              <a:spAutoFit/>
            </a:bodyPr>
            <a:lstStyle/>
            <a:p>
              <a:r>
                <a:rPr kumimoji="1" lang="ja-JP" altLang="en-US" sz="1200" u="sng" dirty="0">
                  <a:latin typeface="UD デジタル 教科書体 NK-B" panose="02020700000000000000" pitchFamily="18" charset="-128"/>
                  <a:ea typeface="UD デジタル 教科書体 NK-B" panose="02020700000000000000" pitchFamily="18" charset="-128"/>
                </a:rPr>
                <a:t>一般的な産官学連携</a:t>
              </a:r>
            </a:p>
          </p:txBody>
        </p:sp>
      </p:grpSp>
      <p:sp>
        <p:nvSpPr>
          <p:cNvPr id="40" name="正方形/長方形 39"/>
          <p:cNvSpPr/>
          <p:nvPr/>
        </p:nvSpPr>
        <p:spPr>
          <a:xfrm>
            <a:off x="68429" y="6168762"/>
            <a:ext cx="8207902" cy="461665"/>
          </a:xfrm>
          <a:prstGeom prst="rect">
            <a:avLst/>
          </a:prstGeom>
        </p:spPr>
        <p:txBody>
          <a:bodyPr wrap="square">
            <a:spAutoFit/>
          </a:bodyPr>
          <a:lstStyle/>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日本の産官学連携のように二者間の連携になるのではなく、三者がダイナミックに連携するため、中心にクラスターが配置される。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クラスターの運営責任者は、出向者ではなく、クラスターの正規雇用者。</a:t>
            </a:r>
            <a:endParaRPr lang="en-US" altLang="ja-JP" sz="1200" dirty="0">
              <a:latin typeface="Meiryo UI" panose="020B0604030504040204" pitchFamily="50" charset="-128"/>
              <a:ea typeface="Meiryo UI" panose="020B0604030504040204" pitchFamily="50" charset="-128"/>
            </a:endParaRPr>
          </a:p>
        </p:txBody>
      </p:sp>
      <p:sp>
        <p:nvSpPr>
          <p:cNvPr id="41" name="角丸四角形 40"/>
          <p:cNvSpPr/>
          <p:nvPr/>
        </p:nvSpPr>
        <p:spPr>
          <a:xfrm>
            <a:off x="18718" y="44178"/>
            <a:ext cx="3176582" cy="303524"/>
          </a:xfrm>
          <a:prstGeom prst="roundRect">
            <a:avLst>
              <a:gd name="adj" fmla="val 9055"/>
            </a:avLst>
          </a:prstGeom>
          <a:solidFill>
            <a:srgbClr val="00206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a:solidFill>
                  <a:schemeClr val="bg1"/>
                </a:solidFill>
                <a:latin typeface="BIZ UDPゴシック" panose="020B0400000000000000" pitchFamily="50" charset="-128"/>
                <a:ea typeface="BIZ UDPゴシック" panose="020B0400000000000000" pitchFamily="50" charset="-128"/>
              </a:rPr>
              <a:t>レギオンレベルで</a:t>
            </a:r>
            <a:r>
              <a:rPr lang="ja-JP" altLang="en-US" sz="1500" b="1" dirty="0" smtClean="0">
                <a:solidFill>
                  <a:schemeClr val="bg1"/>
                </a:solidFill>
                <a:latin typeface="BIZ UDPゴシック" panose="020B0400000000000000" pitchFamily="50" charset="-128"/>
                <a:ea typeface="BIZ UDPゴシック" panose="020B0400000000000000" pitchFamily="50" charset="-128"/>
              </a:rPr>
              <a:t>の推進体制　</a:t>
            </a:r>
            <a:r>
              <a:rPr lang="ja-JP" altLang="en-US" sz="1500" b="1" smtClean="0">
                <a:solidFill>
                  <a:schemeClr val="bg1"/>
                </a:solidFill>
                <a:latin typeface="BIZ UDPゴシック" panose="020B0400000000000000" pitchFamily="50" charset="-128"/>
                <a:ea typeface="BIZ UDPゴシック" panose="020B0400000000000000" pitchFamily="50" charset="-128"/>
              </a:rPr>
              <a:t>　</a:t>
            </a:r>
            <a:endParaRPr lang="ja-JP" altLang="en-US" sz="1200" b="1" dirty="0">
              <a:solidFill>
                <a:schemeClr val="bg1"/>
              </a:solidFill>
              <a:latin typeface="BIZ UDPゴシック" panose="020B0400000000000000" pitchFamily="50" charset="-128"/>
              <a:ea typeface="BIZ UDPゴシック" panose="020B0400000000000000" pitchFamily="50" charset="-128"/>
            </a:endParaRPr>
          </a:p>
        </p:txBody>
      </p:sp>
      <p:sp>
        <p:nvSpPr>
          <p:cNvPr id="43" name="正方形/長方形 42"/>
          <p:cNvSpPr/>
          <p:nvPr/>
        </p:nvSpPr>
        <p:spPr>
          <a:xfrm>
            <a:off x="3497067" y="95611"/>
            <a:ext cx="1874417" cy="276999"/>
          </a:xfrm>
          <a:prstGeom prst="rect">
            <a:avLst/>
          </a:prstGeom>
        </p:spPr>
        <p:txBody>
          <a:bodyPr wrap="square">
            <a:sp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産官学連係の仕組み</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32934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左カーブ矢印 25"/>
          <p:cNvSpPr/>
          <p:nvPr/>
        </p:nvSpPr>
        <p:spPr>
          <a:xfrm>
            <a:off x="8262542" y="3073849"/>
            <a:ext cx="413914" cy="2112470"/>
          </a:xfrm>
          <a:prstGeom prst="curvedLeftArrow">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0" name="楕円 29"/>
          <p:cNvSpPr/>
          <p:nvPr/>
        </p:nvSpPr>
        <p:spPr>
          <a:xfrm>
            <a:off x="5459317" y="4959124"/>
            <a:ext cx="3408712" cy="1650421"/>
          </a:xfrm>
          <a:prstGeom prst="ellipse">
            <a:avLst/>
          </a:prstGeom>
          <a:solidFill>
            <a:schemeClr val="lt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角丸四角形 5"/>
          <p:cNvSpPr/>
          <p:nvPr/>
        </p:nvSpPr>
        <p:spPr>
          <a:xfrm>
            <a:off x="5581962" y="2593464"/>
            <a:ext cx="3275816" cy="848545"/>
          </a:xfrm>
          <a:prstGeom prst="roundRect">
            <a:avLst>
              <a:gd name="adj" fmla="val 8343"/>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a:xfrm>
            <a:off x="8604448" y="6492875"/>
            <a:ext cx="549424" cy="365125"/>
          </a:xfrm>
        </p:spPr>
        <p:txBody>
          <a:bodyPr/>
          <a:lstStyle/>
          <a:p>
            <a:fld id="{E1D027E3-62E2-4B97-AB12-56BECFBE21C1}" type="slidenum">
              <a:rPr kumimoji="1" lang="ja-JP" altLang="en-US" smtClean="0">
                <a:latin typeface="Meiryo UI" panose="020B0604030504040204" pitchFamily="50" charset="-128"/>
                <a:ea typeface="Meiryo UI" panose="020B0604030504040204" pitchFamily="50" charset="-128"/>
              </a:rPr>
              <a:pPr/>
              <a:t>6</a:t>
            </a:fld>
            <a:endParaRPr kumimoji="1" lang="ja-JP" altLang="en-US" dirty="0">
              <a:latin typeface="Meiryo UI" panose="020B0604030504040204" pitchFamily="50" charset="-128"/>
              <a:ea typeface="Meiryo UI" panose="020B0604030504040204" pitchFamily="50" charset="-128"/>
            </a:endParaRPr>
          </a:p>
        </p:txBody>
      </p:sp>
      <p:sp>
        <p:nvSpPr>
          <p:cNvPr id="11" name="正方形/長方形 10"/>
          <p:cNvSpPr/>
          <p:nvPr/>
        </p:nvSpPr>
        <p:spPr>
          <a:xfrm>
            <a:off x="43709" y="434301"/>
            <a:ext cx="9036496" cy="169134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marL="171450" indent="-171450">
              <a:buFont typeface="Wingdings" panose="05000000000000000000" pitchFamily="2" charset="2"/>
              <a:buChar char="Ø"/>
            </a:pPr>
            <a:r>
              <a:rPr lang="ja-JP" altLang="en-US" sz="1400" u="sng" dirty="0" smtClean="0">
                <a:latin typeface="Meiryo UI" panose="020B0604030504040204" pitchFamily="50" charset="-128"/>
                <a:ea typeface="Meiryo UI" panose="020B0604030504040204" pitchFamily="50" charset="-128"/>
              </a:rPr>
              <a:t>コペンハーゲン市長が委員長</a:t>
            </a:r>
            <a:r>
              <a:rPr lang="ja-JP" altLang="en-US" sz="1400" dirty="0" smtClean="0">
                <a:latin typeface="Meiryo UI" panose="020B0604030504040204" pitchFamily="50" charset="-128"/>
                <a:ea typeface="Meiryo UI" panose="020B0604030504040204" pitchFamily="50" charset="-128"/>
              </a:rPr>
              <a:t>を務める理事会（</a:t>
            </a:r>
            <a:r>
              <a:rPr lang="en-US" altLang="ja-JP" sz="1400" dirty="0" smtClean="0">
                <a:latin typeface="Meiryo UI" panose="020B0604030504040204" pitchFamily="50" charset="-128"/>
                <a:ea typeface="Meiryo UI" panose="020B0604030504040204" pitchFamily="50" charset="-128"/>
              </a:rPr>
              <a:t>18</a:t>
            </a:r>
            <a:r>
              <a:rPr lang="ja-JP" altLang="en-US" sz="1400" dirty="0" smtClean="0">
                <a:latin typeface="Meiryo UI" panose="020B0604030504040204" pitchFamily="50" charset="-128"/>
                <a:ea typeface="Meiryo UI" panose="020B0604030504040204" pitchFamily="50" charset="-128"/>
              </a:rPr>
              <a:t>名）が活動を主導。</a:t>
            </a:r>
            <a:endParaRPr lang="en-US" altLang="ja-JP" sz="1400"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グリーン憲章や労働市場憲章の取りまとめと普及、</a:t>
            </a:r>
            <a:r>
              <a:rPr lang="ja-JP" altLang="en-US" sz="1400" u="sng" dirty="0" smtClean="0">
                <a:latin typeface="Meiryo UI" panose="020B0604030504040204" pitchFamily="50" charset="-128"/>
                <a:ea typeface="Meiryo UI" panose="020B0604030504040204" pitchFamily="50" charset="-128"/>
              </a:rPr>
              <a:t>グリーン、デジタル、ライフサイエンス等の分野におけるソリューション開発や</a:t>
            </a:r>
            <a:endParaRPr lang="en-US" altLang="ja-JP" sz="1400" u="sng"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rPr>
              <a:t> 実証実験</a:t>
            </a:r>
            <a:r>
              <a:rPr lang="ja-JP" altLang="en-US" sz="1400" dirty="0" smtClean="0">
                <a:latin typeface="Meiryo UI" panose="020B0604030504040204" pitchFamily="50" charset="-128"/>
                <a:ea typeface="Meiryo UI" panose="020B0604030504040204" pitchFamily="50" charset="-128"/>
              </a:rPr>
              <a:t>を研究機関、企業、公的機関などと連携して推進。</a:t>
            </a:r>
            <a:r>
              <a:rPr lang="ja-JP" altLang="en-US" sz="1400" dirty="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400" u="sng" dirty="0" smtClean="0">
                <a:latin typeface="Meiryo UI" panose="020B0604030504040204" pitchFamily="50" charset="-128"/>
                <a:ea typeface="Meiryo UI" panose="020B0604030504040204" pitchFamily="50" charset="-128"/>
              </a:rPr>
              <a:t>グレーター</a:t>
            </a:r>
            <a:r>
              <a:rPr lang="ja-JP" altLang="en-US" sz="1400" u="sng" dirty="0">
                <a:latin typeface="Meiryo UI" panose="020B0604030504040204" pitchFamily="50" charset="-128"/>
                <a:ea typeface="Meiryo UI" panose="020B0604030504040204" pitchFamily="50" charset="-128"/>
              </a:rPr>
              <a:t>・コペンハーゲン全域への投資の促進と経済成長を</a:t>
            </a:r>
            <a:r>
              <a:rPr lang="ja-JP" altLang="en-US" sz="1400" u="sng" dirty="0" smtClean="0">
                <a:latin typeface="Meiryo UI" panose="020B0604030504040204" pitchFamily="50" charset="-128"/>
                <a:ea typeface="Meiryo UI" panose="020B0604030504040204" pitchFamily="50" charset="-128"/>
              </a:rPr>
              <a:t>目的</a:t>
            </a:r>
            <a:r>
              <a:rPr lang="ja-JP" altLang="en-US" sz="1400" dirty="0">
                <a:latin typeface="Meiryo UI" panose="020B0604030504040204" pitchFamily="50" charset="-128"/>
                <a:ea typeface="Meiryo UI" panose="020B0604030504040204" pitchFamily="50" charset="-128"/>
              </a:rPr>
              <a:t>に</a:t>
            </a:r>
            <a:r>
              <a:rPr lang="ja-JP" altLang="en-US" sz="1400" dirty="0" smtClean="0">
                <a:latin typeface="Meiryo UI" panose="020B0604030504040204" pitchFamily="50" charset="-128"/>
                <a:ea typeface="Meiryo UI" panose="020B0604030504040204" pitchFamily="50" charset="-128"/>
              </a:rPr>
              <a:t>、公的機関として</a:t>
            </a:r>
            <a:r>
              <a:rPr lang="ja-JP" altLang="en-US" sz="1400" u="sng" dirty="0" smtClean="0">
                <a:latin typeface="Meiryo UI" panose="020B0604030504040204" pitchFamily="50" charset="-128"/>
                <a:ea typeface="Meiryo UI" panose="020B0604030504040204" pitchFamily="50" charset="-128"/>
              </a:rPr>
              <a:t>コペンハーゲン</a:t>
            </a:r>
            <a:r>
              <a:rPr lang="ja-JP" altLang="en-US" sz="1400" u="sng" dirty="0">
                <a:latin typeface="Meiryo UI" panose="020B0604030504040204" pitchFamily="50" charset="-128"/>
                <a:ea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rPr>
              <a:t>キャパシティ</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Copenhagen </a:t>
            </a:r>
            <a:r>
              <a:rPr lang="en-US" altLang="ja-JP" sz="1400" dirty="0">
                <a:latin typeface="Meiryo UI" panose="020B0604030504040204" pitchFamily="50" charset="-128"/>
                <a:ea typeface="Meiryo UI" panose="020B0604030504040204" pitchFamily="50" charset="-128"/>
              </a:rPr>
              <a:t>Capacity</a:t>
            </a:r>
            <a:r>
              <a:rPr lang="ja-JP" altLang="en-US" sz="1400" dirty="0">
                <a:latin typeface="Meiryo UI" panose="020B0604030504040204" pitchFamily="50" charset="-128"/>
                <a:ea typeface="Meiryo UI" panose="020B0604030504040204" pitchFamily="50" charset="-128"/>
              </a:rPr>
              <a:t>、コペンハーゲン</a:t>
            </a:r>
            <a:r>
              <a:rPr lang="ja-JP" altLang="en-US" sz="1400" dirty="0" smtClean="0">
                <a:latin typeface="Meiryo UI" panose="020B0604030504040204" pitchFamily="50" charset="-128"/>
                <a:ea typeface="Meiryo UI" panose="020B0604030504040204" pitchFamily="50" charset="-128"/>
              </a:rPr>
              <a:t>投資局（コペンハーゲン市の外郭</a:t>
            </a:r>
            <a:r>
              <a:rPr lang="ja-JP" altLang="en-US" sz="1400" dirty="0" err="1" smtClean="0">
                <a:latin typeface="Meiryo UI" panose="020B0604030504040204" pitchFamily="50" charset="-128"/>
                <a:ea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rPr>
              <a:t>政府が基金拠出</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VC</a:t>
            </a:r>
            <a:r>
              <a:rPr lang="ja-JP" altLang="en-US" sz="1400" dirty="0" err="1" smtClean="0">
                <a:latin typeface="Meiryo UI" panose="020B0604030504040204" pitchFamily="50" charset="-128"/>
                <a:ea typeface="Meiryo UI" panose="020B0604030504040204" pitchFamily="50" charset="-128"/>
              </a:rPr>
              <a:t>のように</a:t>
            </a:r>
            <a:r>
              <a:rPr lang="ja-JP" altLang="en-US" sz="1400" dirty="0" smtClean="0">
                <a:latin typeface="Meiryo UI" panose="020B0604030504040204" pitchFamily="50" charset="-128"/>
                <a:ea typeface="Meiryo UI" panose="020B0604030504040204" pitchFamily="50" charset="-128"/>
              </a:rPr>
              <a:t>企業投資を行い利益回収する事業モデルではない。）））を</a:t>
            </a:r>
            <a:r>
              <a:rPr lang="ja-JP" altLang="en-US" sz="1400" dirty="0">
                <a:latin typeface="Meiryo UI" panose="020B0604030504040204" pitchFamily="50" charset="-128"/>
                <a:ea typeface="Meiryo UI" panose="020B0604030504040204" pitchFamily="50" charset="-128"/>
              </a:rPr>
              <a:t>設置し、外国企業や投資家等</a:t>
            </a:r>
            <a:r>
              <a:rPr lang="ja-JP" altLang="en-US" sz="1400" dirty="0" smtClean="0">
                <a:latin typeface="Meiryo UI" panose="020B0604030504040204" pitchFamily="50" charset="-128"/>
                <a:ea typeface="Meiryo UI" panose="020B0604030504040204" pitchFamily="50" charset="-128"/>
              </a:rPr>
              <a:t>を対象</a:t>
            </a:r>
            <a:r>
              <a:rPr lang="ja-JP" altLang="en-US" sz="1400" dirty="0">
                <a:latin typeface="Meiryo UI" panose="020B0604030504040204" pitchFamily="50" charset="-128"/>
                <a:ea typeface="Meiryo UI" panose="020B0604030504040204" pitchFamily="50" charset="-128"/>
              </a:rPr>
              <a:t>に、事業設立前・中・後の一貫したサポート、また投資に向けたサポートを全て無料で行うなどスタートアップを支援。</a:t>
            </a:r>
            <a:endParaRPr lang="en-US" altLang="ja-JP" sz="1400" dirty="0">
              <a:latin typeface="Meiryo UI" panose="020B0604030504040204" pitchFamily="50" charset="-128"/>
              <a:ea typeface="Meiryo UI" panose="020B0604030504040204" pitchFamily="50" charset="-128"/>
            </a:endParaRPr>
          </a:p>
        </p:txBody>
      </p:sp>
      <p:sp>
        <p:nvSpPr>
          <p:cNvPr id="10" name="角丸四角形 9"/>
          <p:cNvSpPr/>
          <p:nvPr/>
        </p:nvSpPr>
        <p:spPr>
          <a:xfrm>
            <a:off x="50047" y="2493296"/>
            <a:ext cx="2530074" cy="1139464"/>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r>
              <a:rPr lang="ja-JP" altLang="en-US" sz="1000" b="1" u="sng" dirty="0">
                <a:solidFill>
                  <a:schemeClr val="tx1"/>
                </a:solidFill>
                <a:latin typeface="Meiryo UI" panose="020B0604030504040204" pitchFamily="50" charset="-128"/>
                <a:ea typeface="Meiryo UI" panose="020B0604030504040204" pitchFamily="50" charset="-128"/>
              </a:rPr>
              <a:t>１　市場概況</a:t>
            </a:r>
            <a:endParaRPr lang="en-US" altLang="ja-JP" sz="1000" b="1" u="sng" dirty="0">
              <a:solidFill>
                <a:schemeClr val="tx1"/>
              </a:solidFill>
              <a:latin typeface="Meiryo UI" panose="020B0604030504040204" pitchFamily="50" charset="-128"/>
              <a:ea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rPr>
              <a:t>　グレーター・コペンハーゲンでの業界やマーケットの可能性のマッピングのサポート。</a:t>
            </a:r>
            <a:endParaRPr lang="en-US" altLang="ja-JP" sz="1000" dirty="0">
              <a:solidFill>
                <a:schemeClr val="tx1"/>
              </a:solidFill>
              <a:latin typeface="Meiryo UI" panose="020B0604030504040204" pitchFamily="50" charset="-128"/>
              <a:ea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サポートの内容）</a:t>
            </a:r>
          </a:p>
          <a:p>
            <a:pPr marL="171450" indent="-171450">
              <a:buFont typeface="Arial" panose="020B0604020202020204" pitchFamily="34" charset="0"/>
              <a:buChar char="•"/>
            </a:pPr>
            <a:r>
              <a:rPr lang="ja-JP" altLang="en-US" sz="1000" dirty="0">
                <a:solidFill>
                  <a:schemeClr val="tx1"/>
                </a:solidFill>
                <a:latin typeface="Meiryo UI" panose="020B0604030504040204" pitchFamily="50" charset="-128"/>
                <a:ea typeface="Meiryo UI" panose="020B0604030504040204" pitchFamily="50" charset="-128"/>
              </a:rPr>
              <a:t>グレーター・コペンハーゲンと北欧各国の主要都市やビジネエリアを比較したベンチマーク分析、顧客</a:t>
            </a:r>
            <a:r>
              <a:rPr lang="ja-JP" altLang="en-US" sz="1000" dirty="0" smtClean="0">
                <a:solidFill>
                  <a:schemeClr val="tx1"/>
                </a:solidFill>
                <a:latin typeface="Meiryo UI" panose="020B0604030504040204" pitchFamily="50" charset="-128"/>
                <a:ea typeface="Meiryo UI" panose="020B0604030504040204" pitchFamily="50" charset="-128"/>
              </a:rPr>
              <a:t>、競合他社の</a:t>
            </a:r>
            <a:r>
              <a:rPr lang="ja-JP" altLang="en-US" sz="1000" dirty="0">
                <a:solidFill>
                  <a:schemeClr val="tx1"/>
                </a:solidFill>
                <a:latin typeface="Meiryo UI" panose="020B0604030504040204" pitchFamily="50" charset="-128"/>
                <a:ea typeface="Meiryo UI" panose="020B0604030504040204" pitchFamily="50" charset="-128"/>
              </a:rPr>
              <a:t>マッピング　等</a:t>
            </a:r>
          </a:p>
        </p:txBody>
      </p:sp>
      <p:sp>
        <p:nvSpPr>
          <p:cNvPr id="12" name="角丸四角形 11"/>
          <p:cNvSpPr/>
          <p:nvPr/>
        </p:nvSpPr>
        <p:spPr>
          <a:xfrm>
            <a:off x="44362" y="3755066"/>
            <a:ext cx="2578341" cy="1490470"/>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6000" rIns="0" rtlCol="0" anchor="t"/>
          <a:lstStyle/>
          <a:p>
            <a:r>
              <a:rPr lang="ja-JP" altLang="en-US" sz="1000" b="1" u="sng" dirty="0">
                <a:solidFill>
                  <a:schemeClr val="tx1"/>
                </a:solidFill>
                <a:latin typeface="Meiryo UI" panose="020B0604030504040204" pitchFamily="50" charset="-128"/>
                <a:ea typeface="Meiryo UI" panose="020B0604030504040204" pitchFamily="50" charset="-128"/>
              </a:rPr>
              <a:t>２　業界見識</a:t>
            </a:r>
            <a:endParaRPr lang="en-US" altLang="ja-JP" sz="1000" b="1" u="sng" dirty="0">
              <a:solidFill>
                <a:schemeClr val="tx1"/>
              </a:solidFill>
              <a:latin typeface="Meiryo UI" panose="020B0604030504040204" pitchFamily="50" charset="-128"/>
              <a:ea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rPr>
              <a:t>　コペンハーゲンヘルステッククラスター</a:t>
            </a:r>
            <a:r>
              <a:rPr lang="ja-JP" altLang="en-US" sz="1000" dirty="0" smtClean="0">
                <a:solidFill>
                  <a:schemeClr val="tx1"/>
                </a:solidFill>
                <a:latin typeface="Meiryo UI" panose="020B0604030504040204" pitchFamily="50" charset="-128"/>
                <a:ea typeface="Meiryo UI" panose="020B0604030504040204" pitchFamily="50" charset="-128"/>
              </a:rPr>
              <a:t>やメディコンバレー</a:t>
            </a:r>
            <a:r>
              <a:rPr lang="ja-JP" altLang="en-US" sz="1000" dirty="0">
                <a:solidFill>
                  <a:schemeClr val="tx1"/>
                </a:solidFill>
                <a:latin typeface="Meiryo UI" panose="020B0604030504040204" pitchFamily="50" charset="-128"/>
                <a:ea typeface="Meiryo UI" panose="020B0604030504040204" pitchFamily="50" charset="-128"/>
              </a:rPr>
              <a:t>のような有数なビジネスクラスター</a:t>
            </a:r>
            <a:r>
              <a:rPr lang="ja-JP" altLang="en-US" sz="1000" dirty="0" smtClean="0">
                <a:solidFill>
                  <a:schemeClr val="tx1"/>
                </a:solidFill>
                <a:latin typeface="Meiryo UI" panose="020B0604030504040204" pitchFamily="50" charset="-128"/>
                <a:ea typeface="Meiryo UI" panose="020B0604030504040204" pitchFamily="50" charset="-128"/>
              </a:rPr>
              <a:t>との連携による支援。（主幹</a:t>
            </a:r>
            <a:r>
              <a:rPr lang="ja-JP" altLang="en-US" sz="1000" dirty="0">
                <a:solidFill>
                  <a:schemeClr val="tx1"/>
                </a:solidFill>
                <a:latin typeface="Meiryo UI" panose="020B0604030504040204" pitchFamily="50" charset="-128"/>
                <a:ea typeface="Meiryo UI" panose="020B0604030504040204" pitchFamily="50" charset="-128"/>
              </a:rPr>
              <a:t>産業：サイエンス、クリーンテック、</a:t>
            </a:r>
            <a:r>
              <a:rPr lang="en-US" altLang="ja-JP" sz="1000" dirty="0">
                <a:solidFill>
                  <a:schemeClr val="tx1"/>
                </a:solidFill>
                <a:latin typeface="Meiryo UI" panose="020B0604030504040204" pitchFamily="50" charset="-128"/>
                <a:ea typeface="Meiryo UI" panose="020B0604030504040204" pitchFamily="50" charset="-128"/>
              </a:rPr>
              <a:t>ICT</a:t>
            </a:r>
            <a:r>
              <a:rPr lang="ja-JP" altLang="en-US" sz="1000" dirty="0" err="1">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スマートシティ、輸送</a:t>
            </a:r>
            <a:r>
              <a:rPr lang="en-US" altLang="ja-JP" sz="1000" dirty="0">
                <a:solidFill>
                  <a:schemeClr val="tx1"/>
                </a:solidFill>
                <a:latin typeface="Meiryo UI" panose="020B0604030504040204" pitchFamily="50" charset="-128"/>
                <a:ea typeface="Meiryo UI" panose="020B0604030504040204" pitchFamily="50" charset="-128"/>
              </a:rPr>
              <a:t>&amp;</a:t>
            </a:r>
            <a:r>
              <a:rPr lang="ja-JP" altLang="en-US" sz="1000" dirty="0">
                <a:solidFill>
                  <a:schemeClr val="tx1"/>
                </a:solidFill>
                <a:latin typeface="Meiryo UI" panose="020B0604030504040204" pitchFamily="50" charset="-128"/>
                <a:ea typeface="Meiryo UI" panose="020B0604030504040204" pitchFamily="50" charset="-128"/>
              </a:rPr>
              <a:t>物流、クリエイティブ産業、食品</a:t>
            </a:r>
            <a:r>
              <a:rPr lang="en-US" altLang="ja-JP" sz="1000" dirty="0">
                <a:solidFill>
                  <a:schemeClr val="tx1"/>
                </a:solidFill>
                <a:latin typeface="Meiryo UI" panose="020B0604030504040204" pitchFamily="50" charset="-128"/>
                <a:ea typeface="Meiryo UI" panose="020B0604030504040204" pitchFamily="50" charset="-128"/>
              </a:rPr>
              <a:t>&amp;</a:t>
            </a:r>
            <a:r>
              <a:rPr lang="ja-JP" altLang="en-US" sz="1000" dirty="0">
                <a:solidFill>
                  <a:schemeClr val="tx1"/>
                </a:solidFill>
                <a:latin typeface="Meiryo UI" panose="020B0604030504040204" pitchFamily="50" charset="-128"/>
                <a:ea typeface="Meiryo UI" panose="020B0604030504040204" pitchFamily="50" charset="-128"/>
              </a:rPr>
              <a:t>添加物、</a:t>
            </a:r>
            <a:r>
              <a:rPr lang="ja-JP" altLang="en-US" sz="1000" dirty="0" smtClean="0">
                <a:solidFill>
                  <a:schemeClr val="tx1"/>
                </a:solidFill>
                <a:latin typeface="Meiryo UI" panose="020B0604030504040204" pitchFamily="50" charset="-128"/>
                <a:ea typeface="Meiryo UI" panose="020B0604030504040204" pitchFamily="50" charset="-128"/>
              </a:rPr>
              <a:t>等）</a:t>
            </a:r>
            <a:endParaRPr lang="en-US" altLang="ja-JP" sz="1000" dirty="0">
              <a:solidFill>
                <a:schemeClr val="tx1"/>
              </a:solidFill>
              <a:latin typeface="Meiryo UI" panose="020B0604030504040204" pitchFamily="50" charset="-128"/>
              <a:ea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サポートの内容）</a:t>
            </a:r>
          </a:p>
          <a:p>
            <a:pPr marL="171450" indent="-171450">
              <a:buFont typeface="Arial" panose="020B0604020202020204" pitchFamily="34" charset="0"/>
              <a:buChar char="•"/>
            </a:pPr>
            <a:r>
              <a:rPr lang="ja-JP" altLang="en-US" sz="1000" dirty="0" smtClean="0">
                <a:solidFill>
                  <a:schemeClr val="tx1"/>
                </a:solidFill>
                <a:latin typeface="Meiryo UI" panose="020B0604030504040204" pitchFamily="50" charset="-128"/>
                <a:ea typeface="Meiryo UI" panose="020B0604030504040204" pitchFamily="50" charset="-128"/>
              </a:rPr>
              <a:t>他</a:t>
            </a:r>
            <a:r>
              <a:rPr lang="ja-JP" altLang="en-US" sz="1000" dirty="0">
                <a:solidFill>
                  <a:schemeClr val="tx1"/>
                </a:solidFill>
                <a:latin typeface="Meiryo UI" panose="020B0604030504040204" pitchFamily="50" charset="-128"/>
                <a:ea typeface="Meiryo UI" panose="020B0604030504040204" pitchFamily="50" charset="-128"/>
              </a:rPr>
              <a:t>企業、潜在的顧客、競合他社、サービスプロバイダー、知識機関と関係当局　等</a:t>
            </a:r>
          </a:p>
        </p:txBody>
      </p:sp>
      <p:sp>
        <p:nvSpPr>
          <p:cNvPr id="13" name="角丸四角形 12"/>
          <p:cNvSpPr/>
          <p:nvPr/>
        </p:nvSpPr>
        <p:spPr>
          <a:xfrm>
            <a:off x="57590" y="5379166"/>
            <a:ext cx="2565113" cy="1210492"/>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r>
              <a:rPr lang="ja-JP" altLang="en-US" sz="1000" b="1" u="sng" dirty="0">
                <a:solidFill>
                  <a:schemeClr val="tx1"/>
                </a:solidFill>
                <a:latin typeface="Meiryo UI" panose="020B0604030504040204" pitchFamily="50" charset="-128"/>
                <a:ea typeface="Meiryo UI" panose="020B0604030504040204" pitchFamily="50" charset="-128"/>
              </a:rPr>
              <a:t>３　創業支援　</a:t>
            </a:r>
            <a:endParaRPr lang="en-US" altLang="ja-JP" sz="1000" b="1" u="sng" dirty="0">
              <a:solidFill>
                <a:schemeClr val="tx1"/>
              </a:solidFill>
              <a:latin typeface="Meiryo UI" panose="020B0604030504040204" pitchFamily="50" charset="-128"/>
              <a:ea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rPr>
              <a:t>　市場参入までのスピードアップ。</a:t>
            </a:r>
          </a:p>
          <a:p>
            <a:r>
              <a:rPr lang="ja-JP" altLang="en-US"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サポートの内容）</a:t>
            </a:r>
          </a:p>
          <a:p>
            <a:pPr marL="171450" indent="-171450">
              <a:buFont typeface="Arial" panose="020B0604020202020204" pitchFamily="34" charset="0"/>
              <a:buChar char="•"/>
            </a:pPr>
            <a:r>
              <a:rPr lang="ja-JP" altLang="en-US" sz="1000" dirty="0">
                <a:solidFill>
                  <a:schemeClr val="tx1"/>
                </a:solidFill>
                <a:latin typeface="Meiryo UI" panose="020B0604030504040204" pitchFamily="50" charset="-128"/>
                <a:ea typeface="Meiryo UI" panose="020B0604030504040204" pitchFamily="50" charset="-128"/>
              </a:rPr>
              <a:t>法律、融資</a:t>
            </a:r>
            <a:r>
              <a:rPr lang="ja-JP" altLang="en-US" sz="1000" dirty="0" smtClean="0">
                <a:solidFill>
                  <a:schemeClr val="tx1"/>
                </a:solidFill>
                <a:latin typeface="Meiryo UI" panose="020B0604030504040204" pitchFamily="50" charset="-128"/>
                <a:ea typeface="Meiryo UI" panose="020B0604030504040204" pitchFamily="50" charset="-128"/>
              </a:rPr>
              <a:t>、会社組織に関する</a:t>
            </a:r>
            <a:r>
              <a:rPr lang="ja-JP" altLang="en-US" sz="1000" dirty="0">
                <a:solidFill>
                  <a:schemeClr val="tx1"/>
                </a:solidFill>
                <a:latin typeface="Meiryo UI" panose="020B0604030504040204" pitchFamily="50" charset="-128"/>
                <a:ea typeface="Meiryo UI" panose="020B0604030504040204" pitchFamily="50" charset="-128"/>
              </a:rPr>
              <a:t>経営相談</a:t>
            </a:r>
          </a:p>
          <a:p>
            <a:pPr marL="171450" indent="-171450">
              <a:buFont typeface="Arial" panose="020B0604020202020204" pitchFamily="34" charset="0"/>
              <a:buChar char="•"/>
            </a:pPr>
            <a:r>
              <a:rPr lang="ja-JP" altLang="en-US" sz="1000" dirty="0">
                <a:solidFill>
                  <a:schemeClr val="tx1"/>
                </a:solidFill>
                <a:latin typeface="Meiryo UI" panose="020B0604030504040204" pitchFamily="50" charset="-128"/>
                <a:ea typeface="Meiryo UI" panose="020B0604030504040204" pitchFamily="50" charset="-128"/>
              </a:rPr>
              <a:t>関係当局への事業</a:t>
            </a:r>
            <a:r>
              <a:rPr lang="ja-JP" altLang="en-US" sz="1000" dirty="0" smtClean="0">
                <a:solidFill>
                  <a:schemeClr val="tx1"/>
                </a:solidFill>
                <a:latin typeface="Meiryo UI" panose="020B0604030504040204" pitchFamily="50" charset="-128"/>
                <a:ea typeface="Meiryo UI" panose="020B0604030504040204" pitchFamily="50" charset="-128"/>
              </a:rPr>
              <a:t>届出、弁護士などの</a:t>
            </a:r>
            <a:r>
              <a:rPr lang="ja-JP" altLang="en-US" sz="1000" dirty="0">
                <a:solidFill>
                  <a:schemeClr val="tx1"/>
                </a:solidFill>
                <a:latin typeface="Meiryo UI" panose="020B0604030504040204" pitchFamily="50" charset="-128"/>
                <a:ea typeface="Meiryo UI" panose="020B0604030504040204" pitchFamily="50" charset="-128"/>
              </a:rPr>
              <a:t>紹介、業界団体や商工会議所、行政機関・研究機関などとの</a:t>
            </a:r>
            <a:r>
              <a:rPr lang="ja-JP" altLang="en-US" sz="1000" dirty="0" smtClean="0">
                <a:solidFill>
                  <a:schemeClr val="tx1"/>
                </a:solidFill>
                <a:latin typeface="Meiryo UI" panose="020B0604030504040204" pitchFamily="50" charset="-128"/>
                <a:ea typeface="Meiryo UI" panose="020B0604030504040204" pitchFamily="50" charset="-128"/>
              </a:rPr>
              <a:t>ネットワーク作り　等</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14" name="角丸四角形 13"/>
          <p:cNvSpPr/>
          <p:nvPr/>
        </p:nvSpPr>
        <p:spPr>
          <a:xfrm>
            <a:off x="2739841" y="2496893"/>
            <a:ext cx="2535759" cy="1215673"/>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r>
              <a:rPr lang="ja-JP" altLang="en-US" sz="1000" b="1" u="sng" dirty="0">
                <a:solidFill>
                  <a:schemeClr val="tx1"/>
                </a:solidFill>
                <a:latin typeface="Meiryo UI" panose="020B0604030504040204" pitchFamily="50" charset="-128"/>
                <a:ea typeface="Meiryo UI" panose="020B0604030504040204" pitchFamily="50" charset="-128"/>
              </a:rPr>
              <a:t>４　土地物件紹介</a:t>
            </a:r>
          </a:p>
          <a:p>
            <a:r>
              <a:rPr lang="ja-JP" altLang="en-US" sz="1000" b="1" dirty="0">
                <a:solidFill>
                  <a:schemeClr val="tx1"/>
                </a:solidFill>
                <a:latin typeface="Meiryo UI" panose="020B0604030504040204" pitchFamily="50" charset="-128"/>
                <a:ea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rPr>
              <a:t>事業運営のためのオフィス、生産設備や建築用地</a:t>
            </a:r>
            <a:r>
              <a:rPr lang="ja-JP" altLang="en-US" sz="1000" dirty="0" smtClean="0">
                <a:solidFill>
                  <a:schemeClr val="tx1"/>
                </a:solidFill>
                <a:latin typeface="Meiryo UI" panose="020B0604030504040204" pitchFamily="50" charset="-128"/>
                <a:ea typeface="Meiryo UI" panose="020B0604030504040204" pitchFamily="50" charset="-128"/>
              </a:rPr>
              <a:t>選びなど</a:t>
            </a:r>
            <a:r>
              <a:rPr lang="ja-JP" altLang="en-US" sz="1000" dirty="0">
                <a:solidFill>
                  <a:schemeClr val="tx1"/>
                </a:solidFill>
                <a:latin typeface="Meiryo UI" panose="020B0604030504040204" pitchFamily="50" charset="-128"/>
                <a:ea typeface="Meiryo UI" panose="020B0604030504040204" pitchFamily="50" charset="-128"/>
              </a:rPr>
              <a:t>様々な物件確保の支援。</a:t>
            </a:r>
            <a:endParaRPr lang="en-US" altLang="ja-JP" sz="1000" dirty="0">
              <a:solidFill>
                <a:schemeClr val="tx1"/>
              </a:solidFill>
              <a:latin typeface="Meiryo UI" panose="020B0604030504040204" pitchFamily="50" charset="-128"/>
              <a:ea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サポートの内容）</a:t>
            </a:r>
            <a:endParaRPr lang="en-US" altLang="ja-JP" sz="10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00" dirty="0" smtClean="0">
                <a:solidFill>
                  <a:schemeClr val="tx1"/>
                </a:solidFill>
                <a:latin typeface="Meiryo UI" panose="020B0604030504040204" pitchFamily="50" charset="-128"/>
                <a:ea typeface="Meiryo UI" panose="020B0604030504040204" pitchFamily="50" charset="-128"/>
              </a:rPr>
              <a:t>土地</a:t>
            </a:r>
            <a:r>
              <a:rPr lang="ja-JP" altLang="en-US" sz="1000" dirty="0">
                <a:solidFill>
                  <a:schemeClr val="tx1"/>
                </a:solidFill>
                <a:latin typeface="Meiryo UI" panose="020B0604030504040204" pitchFamily="50" charset="-128"/>
                <a:ea typeface="Meiryo UI" panose="020B0604030504040204" pitchFamily="50" charset="-128"/>
              </a:rPr>
              <a:t>・物件実態調査ツアーの実施。不動産業者、</a:t>
            </a:r>
            <a:r>
              <a:rPr lang="ja-JP" altLang="en-US" sz="1000" dirty="0" smtClean="0">
                <a:solidFill>
                  <a:schemeClr val="tx1"/>
                </a:solidFill>
                <a:latin typeface="Meiryo UI" panose="020B0604030504040204" pitchFamily="50" charset="-128"/>
                <a:ea typeface="Meiryo UI" panose="020B0604030504040204" pitchFamily="50" charset="-128"/>
              </a:rPr>
              <a:t>ディベロッパー等の紹介　等</a:t>
            </a:r>
            <a:endParaRPr lang="ja-JP" altLang="en-US" sz="10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000" dirty="0" smtClean="0">
                <a:solidFill>
                  <a:schemeClr val="tx1"/>
                </a:solidFill>
                <a:latin typeface="Meiryo UI" panose="020B0604030504040204" pitchFamily="50" charset="-128"/>
                <a:ea typeface="Meiryo UI" panose="020B0604030504040204" pitchFamily="50" charset="-128"/>
              </a:rPr>
              <a:t>首都圏レギオンで創業中もサポート</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15" name="角丸四角形 14"/>
          <p:cNvSpPr/>
          <p:nvPr/>
        </p:nvSpPr>
        <p:spPr>
          <a:xfrm>
            <a:off x="2722739" y="3845489"/>
            <a:ext cx="2535759" cy="1294172"/>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r>
              <a:rPr lang="ja-JP" altLang="en-US" sz="1100" b="1" u="sng" dirty="0">
                <a:solidFill>
                  <a:schemeClr val="tx1"/>
                </a:solidFill>
                <a:latin typeface="Meiryo UI" panose="020B0604030504040204" pitchFamily="50" charset="-128"/>
                <a:ea typeface="Meiryo UI" panose="020B0604030504040204" pitchFamily="50" charset="-128"/>
              </a:rPr>
              <a:t>５　ビジネスパートナー紹介</a:t>
            </a:r>
          </a:p>
          <a:p>
            <a:r>
              <a:rPr lang="ja-JP" altLang="en-US" sz="1100" dirty="0">
                <a:solidFill>
                  <a:schemeClr val="tx1"/>
                </a:solidFill>
                <a:latin typeface="Meiryo UI" panose="020B0604030504040204" pitchFamily="50" charset="-128"/>
                <a:ea typeface="Meiryo UI" panose="020B0604030504040204" pitchFamily="50" charset="-128"/>
              </a:rPr>
              <a:t>　研究者・企業・ベンチャーキャピタルの連携を推進し、強固な</a:t>
            </a:r>
            <a:r>
              <a:rPr lang="ja-JP" altLang="en-US" sz="1100" dirty="0" smtClean="0">
                <a:solidFill>
                  <a:schemeClr val="tx1"/>
                </a:solidFill>
                <a:latin typeface="Meiryo UI" panose="020B0604030504040204" pitchFamily="50" charset="-128"/>
                <a:ea typeface="Meiryo UI" panose="020B0604030504040204" pitchFamily="50" charset="-128"/>
              </a:rPr>
              <a:t>パートナーシップ等を</a:t>
            </a:r>
            <a:r>
              <a:rPr lang="ja-JP" altLang="en-US" sz="1100" dirty="0">
                <a:solidFill>
                  <a:schemeClr val="tx1"/>
                </a:solidFill>
                <a:latin typeface="Meiryo UI" panose="020B0604030504040204" pitchFamily="50" charset="-128"/>
                <a:ea typeface="Meiryo UI" panose="020B0604030504040204" pitchFamily="50" charset="-128"/>
              </a:rPr>
              <a:t>支援。</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サービスの内容）</a:t>
            </a:r>
          </a:p>
          <a:p>
            <a:pPr marL="171450" indent="-171450">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rPr>
              <a:t>企業、行政機関、</a:t>
            </a:r>
            <a:r>
              <a:rPr lang="ja-JP" altLang="en-US" sz="1100" dirty="0" smtClean="0">
                <a:solidFill>
                  <a:schemeClr val="tx1"/>
                </a:solidFill>
                <a:latin typeface="Meiryo UI" panose="020B0604030504040204" pitchFamily="50" charset="-128"/>
                <a:ea typeface="Meiryo UI" panose="020B0604030504040204" pitchFamily="50" charset="-128"/>
              </a:rPr>
              <a:t>研究機関</a:t>
            </a:r>
            <a:r>
              <a:rPr lang="ja-JP" altLang="en-US" sz="1100" dirty="0">
                <a:solidFill>
                  <a:schemeClr val="tx1"/>
                </a:solidFill>
                <a:latin typeface="Meiryo UI" panose="020B0604030504040204" pitchFamily="50" charset="-128"/>
                <a:ea typeface="Meiryo UI" panose="020B0604030504040204" pitchFamily="50" charset="-128"/>
              </a:rPr>
              <a:t>の</a:t>
            </a:r>
            <a:r>
              <a:rPr lang="ja-JP" altLang="en-US" sz="1100" dirty="0" smtClean="0">
                <a:solidFill>
                  <a:schemeClr val="tx1"/>
                </a:solidFill>
                <a:latin typeface="Meiryo UI" panose="020B0604030504040204" pitchFamily="50" charset="-128"/>
                <a:ea typeface="Meiryo UI" panose="020B0604030504040204" pitchFamily="50" charset="-128"/>
              </a:rPr>
              <a:t>紹介、マッチメーキングイベント開催　等</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16" name="角丸四角形 15"/>
          <p:cNvSpPr/>
          <p:nvPr/>
        </p:nvSpPr>
        <p:spPr>
          <a:xfrm>
            <a:off x="2746486" y="5272585"/>
            <a:ext cx="2531017" cy="1317074"/>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r>
              <a:rPr lang="ja-JP" altLang="en-US" sz="1100" b="1" u="sng" dirty="0">
                <a:solidFill>
                  <a:schemeClr val="tx1"/>
                </a:solidFill>
                <a:latin typeface="Meiryo UI" panose="020B0604030504040204" pitchFamily="50" charset="-128"/>
                <a:ea typeface="Meiryo UI" panose="020B0604030504040204" pitchFamily="50" charset="-128"/>
              </a:rPr>
              <a:t>６　ビジネスケースの構築</a:t>
            </a: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投資の価値</a:t>
            </a:r>
            <a:r>
              <a:rPr lang="ja-JP" altLang="en-US" sz="1100" dirty="0">
                <a:solidFill>
                  <a:schemeClr val="tx1"/>
                </a:solidFill>
                <a:latin typeface="Meiryo UI" panose="020B0604030504040204" pitchFamily="50" charset="-128"/>
                <a:ea typeface="Meiryo UI" panose="020B0604030504040204" pitchFamily="50" charset="-128"/>
              </a:rPr>
              <a:t>を証明できる強力で確実性のあるビジネスケースを構築。</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サービスの内容）</a:t>
            </a:r>
          </a:p>
          <a:p>
            <a:pPr marL="171450" indent="-171450">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rPr>
              <a:t>事業展開を最適化させるための法的・財政的枠組み条件の情報提供</a:t>
            </a:r>
          </a:p>
          <a:p>
            <a:pPr marL="171450" indent="-171450">
              <a:buFont typeface="Arial" panose="020B0604020202020204" pitchFamily="34" charset="0"/>
              <a:buChar char="•"/>
            </a:pPr>
            <a:r>
              <a:rPr lang="ja-JP" altLang="en-US" sz="1100" dirty="0" smtClean="0">
                <a:solidFill>
                  <a:schemeClr val="tx1"/>
                </a:solidFill>
                <a:latin typeface="Meiryo UI" panose="020B0604030504040204" pitchFamily="50" charset="-128"/>
                <a:ea typeface="Meiryo UI" panose="020B0604030504040204" pitchFamily="50" charset="-128"/>
              </a:rPr>
              <a:t>創業中</a:t>
            </a:r>
            <a:r>
              <a:rPr lang="ja-JP" altLang="en-US" sz="1100" dirty="0">
                <a:solidFill>
                  <a:schemeClr val="tx1"/>
                </a:solidFill>
                <a:latin typeface="Meiryo UI" panose="020B0604030504040204" pitchFamily="50" charset="-128"/>
                <a:ea typeface="Meiryo UI" panose="020B0604030504040204" pitchFamily="50" charset="-128"/>
              </a:rPr>
              <a:t>もビジネスケース構築の</a:t>
            </a:r>
            <a:r>
              <a:rPr lang="ja-JP" altLang="en-US" sz="1100" dirty="0" smtClean="0">
                <a:solidFill>
                  <a:schemeClr val="tx1"/>
                </a:solidFill>
                <a:latin typeface="Meiryo UI" panose="020B0604030504040204" pitchFamily="50" charset="-128"/>
                <a:ea typeface="Meiryo UI" panose="020B0604030504040204" pitchFamily="50" charset="-128"/>
              </a:rPr>
              <a:t>サポート</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18" name="角丸四角形 17"/>
          <p:cNvSpPr/>
          <p:nvPr/>
        </p:nvSpPr>
        <p:spPr>
          <a:xfrm>
            <a:off x="64112" y="38890"/>
            <a:ext cx="4343893" cy="338391"/>
          </a:xfrm>
          <a:prstGeom prst="roundRect">
            <a:avLst>
              <a:gd name="adj" fmla="val 9055"/>
            </a:avLst>
          </a:prstGeom>
          <a:solidFill>
            <a:srgbClr val="00206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b="1" dirty="0">
                <a:solidFill>
                  <a:schemeClr val="bg1"/>
                </a:solidFill>
                <a:latin typeface="BIZ UDPゴシック" panose="020B0400000000000000" pitchFamily="50" charset="-128"/>
                <a:ea typeface="BIZ UDPゴシック" panose="020B0400000000000000" pitchFamily="50" charset="-128"/>
              </a:rPr>
              <a:t>グレーター・コペンハーゲンレベルで</a:t>
            </a:r>
            <a:r>
              <a:rPr lang="ja-JP" altLang="en-US" sz="1500" b="1" dirty="0" smtClean="0">
                <a:solidFill>
                  <a:schemeClr val="bg1"/>
                </a:solidFill>
                <a:latin typeface="BIZ UDPゴシック" panose="020B0400000000000000" pitchFamily="50" charset="-128"/>
                <a:ea typeface="BIZ UDPゴシック" panose="020B0400000000000000" pitchFamily="50" charset="-128"/>
              </a:rPr>
              <a:t>の推進体制　</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p:txBody>
      </p:sp>
      <p:sp>
        <p:nvSpPr>
          <p:cNvPr id="2" name="正方形/長方形 1"/>
          <p:cNvSpPr/>
          <p:nvPr/>
        </p:nvSpPr>
        <p:spPr>
          <a:xfrm>
            <a:off x="24394" y="2174458"/>
            <a:ext cx="3509294" cy="307777"/>
          </a:xfrm>
          <a:prstGeom prst="rect">
            <a:avLst/>
          </a:prstGeom>
        </p:spPr>
        <p:txBody>
          <a:bodyPr wrap="none">
            <a:spAutoFit/>
          </a:body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コペンハーゲン・キャパシティの主なサポート</a:t>
            </a:r>
            <a:r>
              <a:rPr lang="en-US" altLang="ja-JP" sz="1400" b="1" dirty="0">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
        <p:nvSpPr>
          <p:cNvPr id="19" name="正方形/長方形 18"/>
          <p:cNvSpPr/>
          <p:nvPr/>
        </p:nvSpPr>
        <p:spPr>
          <a:xfrm>
            <a:off x="-22133" y="6611779"/>
            <a:ext cx="4810157" cy="246221"/>
          </a:xfrm>
          <a:prstGeom prst="rect">
            <a:avLst/>
          </a:prstGeom>
        </p:spPr>
        <p:txBody>
          <a:bodyPr wrap="square">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出典：</a:t>
            </a:r>
            <a:r>
              <a:rPr lang="en-US" altLang="ja-JP" sz="1000" dirty="0">
                <a:latin typeface="Meiryo UI" panose="020B0604030504040204" pitchFamily="50" charset="-128"/>
                <a:ea typeface="Meiryo UI" panose="020B0604030504040204" pitchFamily="50" charset="-128"/>
              </a:rPr>
              <a:t>Copenhagen Capacity</a:t>
            </a:r>
            <a:r>
              <a:rPr lang="ja-JP" altLang="en-US" sz="1000" dirty="0" smtClean="0">
                <a:latin typeface="Meiryo UI" panose="020B0604030504040204" pitchFamily="50" charset="-128"/>
                <a:ea typeface="Meiryo UI" panose="020B0604030504040204" pitchFamily="50" charset="-128"/>
              </a:rPr>
              <a:t>ホームページ等を</a:t>
            </a:r>
            <a:r>
              <a:rPr lang="ja-JP" altLang="en-US" sz="1000" dirty="0">
                <a:latin typeface="Meiryo UI" panose="020B0604030504040204" pitchFamily="50" charset="-128"/>
                <a:ea typeface="Meiryo UI" panose="020B0604030504040204" pitchFamily="50" charset="-128"/>
              </a:rPr>
              <a:t>もと</a:t>
            </a:r>
            <a:r>
              <a:rPr lang="ja-JP" altLang="en-US" sz="1000" dirty="0" smtClean="0">
                <a:latin typeface="Meiryo UI" panose="020B0604030504040204" pitchFamily="50" charset="-128"/>
                <a:ea typeface="Meiryo UI" panose="020B0604030504040204" pitchFamily="50" charset="-128"/>
              </a:rPr>
              <a:t>に副首都</a:t>
            </a:r>
            <a:r>
              <a:rPr lang="ja-JP" altLang="en-US" sz="1000" smtClean="0">
                <a:latin typeface="Meiryo UI" panose="020B0604030504040204" pitchFamily="50" charset="-128"/>
                <a:ea typeface="Meiryo UI" panose="020B0604030504040204" pitchFamily="50" charset="-128"/>
              </a:rPr>
              <a:t>推進局に</a:t>
            </a:r>
            <a:r>
              <a:rPr lang="ja-JP" altLang="en-US" sz="1000">
                <a:latin typeface="Meiryo UI" panose="020B0604030504040204" pitchFamily="50" charset="-128"/>
                <a:ea typeface="Meiryo UI" panose="020B0604030504040204" pitchFamily="50" charset="-128"/>
              </a:rPr>
              <a:t>て</a:t>
            </a:r>
            <a:r>
              <a:rPr lang="ja-JP" altLang="en-US" sz="1000" smtClean="0">
                <a:latin typeface="Meiryo UI" panose="020B0604030504040204" pitchFamily="50" charset="-128"/>
                <a:ea typeface="Meiryo UI" panose="020B0604030504040204" pitchFamily="50" charset="-128"/>
              </a:rPr>
              <a:t>作成</a:t>
            </a:r>
            <a:endParaRPr lang="en-US" altLang="ja-JP" sz="1000" dirty="0">
              <a:latin typeface="Meiryo UI" panose="020B0604030504040204" pitchFamily="50" charset="-128"/>
              <a:ea typeface="Meiryo UI" panose="020B0604030504040204" pitchFamily="50" charset="-128"/>
            </a:endParaRPr>
          </a:p>
        </p:txBody>
      </p:sp>
      <p:sp>
        <p:nvSpPr>
          <p:cNvPr id="20" name="正方形/長方形 19"/>
          <p:cNvSpPr/>
          <p:nvPr/>
        </p:nvSpPr>
        <p:spPr>
          <a:xfrm>
            <a:off x="4609383" y="85412"/>
            <a:ext cx="3228122" cy="276999"/>
          </a:xfrm>
          <a:prstGeom prst="rect">
            <a:avLst/>
          </a:prstGeom>
        </p:spPr>
        <p:txBody>
          <a:bodyPr wrap="square">
            <a:sp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全体</a:t>
            </a:r>
            <a:r>
              <a:rPr lang="ja-JP" altLang="en-US" sz="1200" dirty="0" smtClean="0">
                <a:latin typeface="Meiryo UI" panose="020B0604030504040204" pitchFamily="50" charset="-128"/>
                <a:ea typeface="Meiryo UI" panose="020B0604030504040204" pitchFamily="50" charset="-128"/>
              </a:rPr>
              <a:t>の仕組み＋スタートアップ支援の仕組み</a:t>
            </a:r>
            <a:endParaRPr lang="en-US" altLang="ja-JP" sz="1200" dirty="0">
              <a:latin typeface="Meiryo UI" panose="020B0604030504040204" pitchFamily="50" charset="-128"/>
              <a:ea typeface="Meiryo UI" panose="020B0604030504040204" pitchFamily="50" charset="-128"/>
            </a:endParaRPr>
          </a:p>
        </p:txBody>
      </p:sp>
      <p:sp>
        <p:nvSpPr>
          <p:cNvPr id="17" name="正方形/長方形 16"/>
          <p:cNvSpPr/>
          <p:nvPr/>
        </p:nvSpPr>
        <p:spPr>
          <a:xfrm>
            <a:off x="5420103" y="2178960"/>
            <a:ext cx="1898277" cy="307777"/>
          </a:xfrm>
          <a:prstGeom prst="rect">
            <a:avLst/>
          </a:prstGeom>
        </p:spPr>
        <p:txBody>
          <a:bodyPr wrap="none">
            <a:spAutoFit/>
          </a:bodyPr>
          <a:lstStyle/>
          <a:p>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推進体制のイメージ</a:t>
            </a:r>
            <a:r>
              <a:rPr lang="en-US" altLang="ja-JP" sz="1400" b="1" dirty="0" smtClean="0">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
        <p:nvSpPr>
          <p:cNvPr id="21" name="角丸四角形 20"/>
          <p:cNvSpPr/>
          <p:nvPr/>
        </p:nvSpPr>
        <p:spPr>
          <a:xfrm>
            <a:off x="6527665" y="2492896"/>
            <a:ext cx="1208244" cy="312358"/>
          </a:xfrm>
          <a:prstGeom prst="roundRect">
            <a:avLst>
              <a:gd name="adj" fmla="val 50000"/>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100" b="1" dirty="0" smtClean="0">
                <a:latin typeface="Meiryo UI" panose="020B0604030504040204" pitchFamily="50" charset="-128"/>
                <a:ea typeface="Meiryo UI" panose="020B0604030504040204" pitchFamily="50" charset="-128"/>
              </a:rPr>
              <a:t>中央政府</a:t>
            </a:r>
            <a:endParaRPr kumimoji="1" lang="ja-JP" altLang="en-US" sz="1100" b="1" dirty="0">
              <a:latin typeface="Meiryo UI" panose="020B0604030504040204" pitchFamily="50" charset="-128"/>
              <a:ea typeface="Meiryo UI" panose="020B0604030504040204" pitchFamily="50" charset="-128"/>
            </a:endParaRPr>
          </a:p>
        </p:txBody>
      </p:sp>
      <p:sp>
        <p:nvSpPr>
          <p:cNvPr id="7" name="正方形/長方形 6"/>
          <p:cNvSpPr/>
          <p:nvPr/>
        </p:nvSpPr>
        <p:spPr>
          <a:xfrm>
            <a:off x="5638652" y="2818237"/>
            <a:ext cx="3099584" cy="600164"/>
          </a:xfrm>
          <a:prstGeom prst="rect">
            <a:avLst/>
          </a:prstGeom>
        </p:spPr>
        <p:txBody>
          <a:bodyPr wrap="square">
            <a:spAutoFit/>
          </a:bodyPr>
          <a:lstStyle/>
          <a:p>
            <a:r>
              <a:rPr lang="ja-JP" altLang="en-US" sz="1100" b="1" dirty="0" smtClean="0">
                <a:latin typeface="Meiryo UI" panose="020B0604030504040204" pitchFamily="50" charset="-128"/>
                <a:ea typeface="Meiryo UI" panose="020B0604030504040204" pitchFamily="50" charset="-128"/>
              </a:rPr>
              <a:t>・明確</a:t>
            </a:r>
            <a:r>
              <a:rPr lang="ja-JP" altLang="en-US" sz="1100" b="1" dirty="0">
                <a:latin typeface="Meiryo UI" panose="020B0604030504040204" pitchFamily="50" charset="-128"/>
                <a:ea typeface="Meiryo UI" panose="020B0604030504040204" pitchFamily="50" charset="-128"/>
              </a:rPr>
              <a:t>な国家ビジョン</a:t>
            </a:r>
            <a:r>
              <a:rPr lang="ja-JP" altLang="en-US" sz="1100" b="1" dirty="0" smtClean="0">
                <a:latin typeface="Meiryo UI" panose="020B0604030504040204" pitchFamily="50" charset="-128"/>
                <a:ea typeface="Meiryo UI" panose="020B0604030504040204" pitchFamily="50" charset="-128"/>
              </a:rPr>
              <a:t>策定</a:t>
            </a:r>
            <a:endParaRPr lang="en-US" altLang="ja-JP" sz="1100" b="1" dirty="0" smtClean="0">
              <a:latin typeface="Meiryo UI" panose="020B0604030504040204" pitchFamily="50" charset="-128"/>
              <a:ea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rPr>
              <a:t>・「一貫性」を軸とした戦略</a:t>
            </a:r>
            <a:endParaRPr lang="en-US" altLang="ja-JP" sz="1100" b="1" dirty="0" smtClean="0">
              <a:latin typeface="Meiryo UI" panose="020B0604030504040204" pitchFamily="50" charset="-128"/>
              <a:ea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rPr>
              <a:t>・市民目線による行政プロセスの標準化</a:t>
            </a:r>
            <a:endParaRPr lang="ja-JP" altLang="en-US" sz="1100" b="1" dirty="0">
              <a:latin typeface="Meiryo UI" panose="020B0604030504040204" pitchFamily="50" charset="-128"/>
              <a:ea typeface="Meiryo UI" panose="020B0604030504040204" pitchFamily="50" charset="-128"/>
            </a:endParaRPr>
          </a:p>
        </p:txBody>
      </p:sp>
      <p:sp>
        <p:nvSpPr>
          <p:cNvPr id="32" name="角丸四角形 31"/>
          <p:cNvSpPr/>
          <p:nvPr/>
        </p:nvSpPr>
        <p:spPr>
          <a:xfrm>
            <a:off x="6002373" y="3556396"/>
            <a:ext cx="2322600" cy="331273"/>
          </a:xfrm>
          <a:prstGeom prst="roundRect">
            <a:avLst>
              <a:gd name="adj" fmla="val 50000"/>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050" dirty="0" smtClean="0">
                <a:solidFill>
                  <a:schemeClr val="tx1"/>
                </a:solidFill>
                <a:latin typeface="Meiryo UI" panose="020B0604030504040204" pitchFamily="50" charset="-128"/>
                <a:ea typeface="Meiryo UI" panose="020B0604030504040204" pitchFamily="50" charset="-128"/>
              </a:rPr>
              <a:t>関係機関と国民の間で目標の共有</a:t>
            </a:r>
            <a:endParaRPr lang="en-US" altLang="ja-JP" sz="1050" dirty="0" smtClean="0">
              <a:solidFill>
                <a:schemeClr val="tx1"/>
              </a:solidFill>
              <a:latin typeface="Meiryo UI" panose="020B0604030504040204" pitchFamily="50" charset="-128"/>
              <a:ea typeface="Meiryo UI" panose="020B0604030504040204" pitchFamily="50" charset="-128"/>
            </a:endParaRPr>
          </a:p>
          <a:p>
            <a:pPr algn="ctr"/>
            <a:r>
              <a:rPr lang="ja-JP" altLang="en-US" sz="1050" dirty="0" smtClean="0">
                <a:solidFill>
                  <a:schemeClr val="tx1"/>
                </a:solidFill>
                <a:latin typeface="Meiryo UI" panose="020B0604030504040204" pitchFamily="50" charset="-128"/>
                <a:ea typeface="Meiryo UI" panose="020B0604030504040204" pitchFamily="50" charset="-128"/>
              </a:rPr>
              <a:t>相互の信頼関係の構築</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5905779" y="4332516"/>
            <a:ext cx="2495285" cy="253916"/>
          </a:xfrm>
          <a:prstGeom prst="rect">
            <a:avLst/>
          </a:prstGeom>
          <a:solidFill>
            <a:schemeClr val="bg1"/>
          </a:solidFill>
          <a:ln>
            <a:solidFill>
              <a:schemeClr val="accent6"/>
            </a:solidFill>
          </a:ln>
        </p:spPr>
        <p:txBody>
          <a:bodyPr wrap="square">
            <a:spAutoFit/>
          </a:bodyPr>
          <a:lstStyle/>
          <a:p>
            <a:pPr algn="ctr"/>
            <a:r>
              <a:rPr lang="ja-JP" altLang="en-US" sz="1050" u="sng" dirty="0">
                <a:latin typeface="Meiryo UI" panose="020B0604030504040204" pitchFamily="50" charset="-128"/>
                <a:ea typeface="Meiryo UI" panose="020B0604030504040204" pitchFamily="50" charset="-128"/>
              </a:rPr>
              <a:t>自治体</a:t>
            </a:r>
            <a:r>
              <a:rPr lang="ja-JP" altLang="en-US" sz="1050" u="sng" dirty="0" smtClean="0">
                <a:latin typeface="Meiryo UI" panose="020B0604030504040204" pitchFamily="50" charset="-128"/>
                <a:ea typeface="Meiryo UI" panose="020B0604030504040204" pitchFamily="50" charset="-128"/>
              </a:rPr>
              <a:t>レベルでの円滑な政策推進の素地</a:t>
            </a:r>
            <a:endParaRPr lang="ja-JP" altLang="en-US" sz="1050" u="sng" dirty="0">
              <a:latin typeface="Meiryo UI" panose="020B0604030504040204" pitchFamily="50" charset="-128"/>
              <a:ea typeface="Meiryo UI" panose="020B0604030504040204" pitchFamily="50" charset="-128"/>
            </a:endParaRPr>
          </a:p>
        </p:txBody>
      </p:sp>
      <p:sp>
        <p:nvSpPr>
          <p:cNvPr id="37" name="角丸四角形 36"/>
          <p:cNvSpPr/>
          <p:nvPr/>
        </p:nvSpPr>
        <p:spPr>
          <a:xfrm>
            <a:off x="5885691" y="5232200"/>
            <a:ext cx="1246095" cy="226131"/>
          </a:xfrm>
          <a:prstGeom prst="roundRect">
            <a:avLst>
              <a:gd name="adj" fmla="val 50000"/>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1200" b="1" dirty="0" smtClean="0">
                <a:latin typeface="Meiryo UI" panose="020B0604030504040204" pitchFamily="50" charset="-128"/>
                <a:ea typeface="Meiryo UI" panose="020B0604030504040204" pitchFamily="50" charset="-128"/>
              </a:rPr>
              <a:t>首都圏レギオン</a:t>
            </a:r>
            <a:endParaRPr kumimoji="1" lang="ja-JP" altLang="en-US" sz="1200" b="1" dirty="0">
              <a:latin typeface="Meiryo UI" panose="020B0604030504040204" pitchFamily="50" charset="-128"/>
              <a:ea typeface="Meiryo UI" panose="020B0604030504040204" pitchFamily="50" charset="-128"/>
            </a:endParaRPr>
          </a:p>
        </p:txBody>
      </p:sp>
      <p:sp>
        <p:nvSpPr>
          <p:cNvPr id="39" name="角丸四角形 38"/>
          <p:cNvSpPr/>
          <p:nvPr/>
        </p:nvSpPr>
        <p:spPr>
          <a:xfrm>
            <a:off x="7188444" y="5238394"/>
            <a:ext cx="1246095" cy="238545"/>
          </a:xfrm>
          <a:prstGeom prst="roundRect">
            <a:avLst>
              <a:gd name="adj" fmla="val 50000"/>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100" b="1" dirty="0" smtClean="0">
                <a:latin typeface="Meiryo UI" panose="020B0604030504040204" pitchFamily="50" charset="-128"/>
                <a:ea typeface="Meiryo UI" panose="020B0604030504040204" pitchFamily="50" charset="-128"/>
              </a:rPr>
              <a:t>コペンハーゲン市</a:t>
            </a:r>
            <a:endParaRPr kumimoji="1" lang="ja-JP" altLang="en-US" sz="1100" b="1" dirty="0">
              <a:latin typeface="Meiryo UI" panose="020B0604030504040204" pitchFamily="50" charset="-128"/>
              <a:ea typeface="Meiryo UI" panose="020B0604030504040204" pitchFamily="50" charset="-128"/>
            </a:endParaRPr>
          </a:p>
        </p:txBody>
      </p:sp>
      <p:sp>
        <p:nvSpPr>
          <p:cNvPr id="43" name="角丸四角形 42"/>
          <p:cNvSpPr/>
          <p:nvPr/>
        </p:nvSpPr>
        <p:spPr>
          <a:xfrm>
            <a:off x="6245681" y="5548284"/>
            <a:ext cx="1772211" cy="236050"/>
          </a:xfrm>
          <a:prstGeom prst="roundRect">
            <a:avLst>
              <a:gd name="adj" fmla="val 50000"/>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1100" b="1" dirty="0" smtClean="0">
                <a:latin typeface="Meiryo UI" panose="020B0604030504040204" pitchFamily="50" charset="-128"/>
                <a:ea typeface="Meiryo UI" panose="020B0604030504040204" pitchFamily="50" charset="-128"/>
              </a:rPr>
              <a:t>グレーター・コペンハーゲン</a:t>
            </a:r>
            <a:endParaRPr kumimoji="1" lang="ja-JP" altLang="en-US" sz="1100" b="1" dirty="0">
              <a:latin typeface="Meiryo UI" panose="020B0604030504040204" pitchFamily="50" charset="-128"/>
              <a:ea typeface="Meiryo UI" panose="020B0604030504040204" pitchFamily="50" charset="-128"/>
            </a:endParaRPr>
          </a:p>
        </p:txBody>
      </p:sp>
      <p:sp>
        <p:nvSpPr>
          <p:cNvPr id="5" name="正方形/長方形 4"/>
          <p:cNvSpPr/>
          <p:nvPr/>
        </p:nvSpPr>
        <p:spPr>
          <a:xfrm>
            <a:off x="5773051" y="5784334"/>
            <a:ext cx="3006904" cy="600164"/>
          </a:xfrm>
          <a:prstGeom prst="rect">
            <a:avLst/>
          </a:prstGeom>
        </p:spPr>
        <p:txBody>
          <a:bodyPr wrap="square">
            <a:spAutoFit/>
          </a:bodyPr>
          <a:lstStyle/>
          <a:p>
            <a:r>
              <a:rPr lang="ja-JP" altLang="en-US" sz="1100" b="1" dirty="0">
                <a:latin typeface="Meiryo UI" panose="020B0604030504040204" pitchFamily="50" charset="-128"/>
                <a:ea typeface="Meiryo UI" panose="020B0604030504040204" pitchFamily="50" charset="-128"/>
              </a:rPr>
              <a:t>・コペンハーゲン市を核にして</a:t>
            </a:r>
            <a:r>
              <a:rPr lang="ja-JP" altLang="en-US" sz="1100" b="1" dirty="0" smtClean="0">
                <a:latin typeface="Meiryo UI" panose="020B0604030504040204" pitchFamily="50" charset="-128"/>
                <a:ea typeface="Meiryo UI" panose="020B0604030504040204" pitchFamily="50" charset="-128"/>
              </a:rPr>
              <a:t>、首都圏レギオンや</a:t>
            </a:r>
            <a:endParaRPr lang="en-US" altLang="ja-JP" sz="1100" b="1" dirty="0" smtClean="0">
              <a:latin typeface="Meiryo UI" panose="020B0604030504040204" pitchFamily="50" charset="-128"/>
              <a:ea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rPr>
              <a:t>　グレーター・コペンハーゲンの圏域レベルで国家</a:t>
            </a:r>
            <a:endParaRPr lang="en-US" altLang="ja-JP" sz="1100" b="1" dirty="0" smtClean="0">
              <a:latin typeface="Meiryo UI" panose="020B0604030504040204" pitchFamily="50" charset="-128"/>
              <a:ea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rPr>
              <a:t>　ビジョンとリンクした政策を実施</a:t>
            </a:r>
            <a:endParaRPr lang="ja-JP" altLang="en-US" sz="1100" b="1" dirty="0">
              <a:latin typeface="Meiryo UI" panose="020B0604030504040204" pitchFamily="50" charset="-128"/>
              <a:ea typeface="Meiryo UI" panose="020B0604030504040204" pitchFamily="50" charset="-128"/>
            </a:endParaRPr>
          </a:p>
        </p:txBody>
      </p:sp>
      <p:sp>
        <p:nvSpPr>
          <p:cNvPr id="41" name="下矢印 40"/>
          <p:cNvSpPr/>
          <p:nvPr/>
        </p:nvSpPr>
        <p:spPr>
          <a:xfrm>
            <a:off x="6414841" y="4071211"/>
            <a:ext cx="1505688" cy="104990"/>
          </a:xfrm>
          <a:prstGeom prst="downArrow">
            <a:avLst>
              <a:gd name="adj1" fmla="val 50000"/>
              <a:gd name="adj2" fmla="val 100000"/>
            </a:avLst>
          </a:prstGeom>
          <a:solidFill>
            <a:schemeClr val="accent5">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下矢印 41"/>
          <p:cNvSpPr/>
          <p:nvPr/>
        </p:nvSpPr>
        <p:spPr>
          <a:xfrm>
            <a:off x="6435600" y="4710612"/>
            <a:ext cx="1505688" cy="104990"/>
          </a:xfrm>
          <a:prstGeom prst="downArrow">
            <a:avLst>
              <a:gd name="adj1" fmla="val 50000"/>
              <a:gd name="adj2" fmla="val 100000"/>
            </a:avLst>
          </a:prstGeom>
          <a:solidFill>
            <a:schemeClr val="accent5">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7912119" y="3971314"/>
            <a:ext cx="1202712" cy="289441"/>
          </a:xfrm>
          <a:prstGeom prst="roundRect">
            <a:avLst/>
          </a:prstGeom>
          <a:solidFill>
            <a:schemeClr val="bg1"/>
          </a:solidFill>
          <a:ln w="25400">
            <a:solidFill>
              <a:schemeClr val="accent6"/>
            </a:solidFill>
          </a:ln>
        </p:spPr>
        <p:txBody>
          <a:bodyPr wrap="square">
            <a:spAutoFit/>
          </a:bodyPr>
          <a:lstStyle/>
          <a:p>
            <a:r>
              <a:rPr lang="ja-JP" altLang="en-US" sz="1100" b="1" dirty="0" smtClean="0">
                <a:latin typeface="Meiryo UI" panose="020B0604030504040204" pitchFamily="50" charset="-128"/>
                <a:ea typeface="Meiryo UI" panose="020B0604030504040204" pitchFamily="50" charset="-128"/>
              </a:rPr>
              <a:t>・財政的サポート</a:t>
            </a:r>
            <a:endParaRPr lang="ja-JP" altLang="en-US" sz="11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356794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30D932ED-4DA6-4F41-8453-AAEBB00FAD62}">
  <ds:schemaRefs>
    <ds:schemaRef ds:uri="http://schemas.microsoft.com/sharepoint/v3/contenttype/forms"/>
  </ds:schemaRefs>
</ds:datastoreItem>
</file>

<file path=customXml/itemProps2.xml><?xml version="1.0" encoding="utf-8"?>
<ds:datastoreItem xmlns:ds="http://schemas.openxmlformats.org/officeDocument/2006/customXml" ds:itemID="{9D05D073-6F48-47EC-8ADF-C7971C9534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B6D3B4B-2A14-4AC3-80E6-8FFAAA10CF7D}">
  <ds:schemaRefs>
    <ds:schemaRef ds:uri="http://schemas.microsoft.com/office/2006/documentManagement/types"/>
    <ds:schemaRef ds:uri="http://purl.org/dc/terms/"/>
    <ds:schemaRef ds:uri="http://purl.org/dc/elements/1.1/"/>
    <ds:schemaRef ds:uri="http://purl.org/dc/dcmitype/"/>
    <ds:schemaRef ds:uri="http://schemas.microsoft.com/office/2006/metadata/properties"/>
    <ds:schemaRef ds:uri="http://schemas.openxmlformats.org/package/2006/metadata/core-properties"/>
    <ds:schemaRef ds:uri="2be2acaf-88a6-4029-b366-c28176c79890"/>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2996</Words>
  <Application>Microsoft Office PowerPoint</Application>
  <PresentationFormat>画面に合わせる (4:3)</PresentationFormat>
  <Paragraphs>329</Paragraphs>
  <Slides>7</Slides>
  <Notes>5</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BIZ UDPゴシック</vt:lpstr>
      <vt:lpstr>BIZ UDゴシック</vt:lpstr>
      <vt:lpstr>Meiryo UI</vt:lpstr>
      <vt:lpstr>ＭＳ Ｐゴシック</vt:lpstr>
      <vt:lpstr>UD デジタル 教科書体 NK-B</vt:lpstr>
      <vt:lpstr>游ゴシック Medium</vt:lpstr>
      <vt:lpstr>Arial</vt:lpstr>
      <vt:lpstr>Calibri</vt:lpstr>
      <vt:lpstr>Wingdings</vt:lpstr>
      <vt:lpstr>Office ​​テーマ</vt:lpstr>
      <vt:lpstr> 海外の成長都市の政策展開とその体制（コペンハーゲン）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2022-09-05T06:02:46Z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