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25"/>
  </p:notesMasterIdLst>
  <p:handoutMasterIdLst>
    <p:handoutMasterId r:id="rId26"/>
  </p:handoutMasterIdLst>
  <p:sldIdLst>
    <p:sldId id="141169325" r:id="rId5"/>
    <p:sldId id="141169324" r:id="rId6"/>
    <p:sldId id="141169327" r:id="rId7"/>
    <p:sldId id="141169339" r:id="rId8"/>
    <p:sldId id="141169341" r:id="rId9"/>
    <p:sldId id="141169342" r:id="rId10"/>
    <p:sldId id="141169328" r:id="rId11"/>
    <p:sldId id="141169329" r:id="rId12"/>
    <p:sldId id="141169338" r:id="rId13"/>
    <p:sldId id="141169348" r:id="rId14"/>
    <p:sldId id="141169344" r:id="rId15"/>
    <p:sldId id="141169332" r:id="rId16"/>
    <p:sldId id="141169340" r:id="rId17"/>
    <p:sldId id="141169345" r:id="rId18"/>
    <p:sldId id="141169347" r:id="rId19"/>
    <p:sldId id="141169333" r:id="rId20"/>
    <p:sldId id="141169346" r:id="rId21"/>
    <p:sldId id="141169336" r:id="rId22"/>
    <p:sldId id="141169337" r:id="rId23"/>
    <p:sldId id="141169343" r:id="rId2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36"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2F528F"/>
    <a:srgbClr val="DAE3F3"/>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1" autoAdjust="0"/>
    <p:restoredTop sz="94660"/>
  </p:normalViewPr>
  <p:slideViewPr>
    <p:cSldViewPr snapToGrid="0">
      <p:cViewPr varScale="1">
        <p:scale>
          <a:sx n="73" d="100"/>
          <a:sy n="73" d="100"/>
        </p:scale>
        <p:origin x="1656" y="42"/>
      </p:cViewPr>
      <p:guideLst>
        <p:guide orient="horz" pos="2636"/>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7" tIns="45712" rIns="91427" bIns="45712" rtlCol="0"/>
          <a:lstStyle>
            <a:lvl1pPr algn="r">
              <a:defRPr sz="1200"/>
            </a:lvl1pPr>
          </a:lstStyle>
          <a:p>
            <a:fld id="{232AD951-7E19-4004-B83F-A7C7A1215E4B}" type="datetimeFigureOut">
              <a:rPr kumimoji="1" lang="ja-JP" altLang="en-US" smtClean="0"/>
              <a:t>2022/3/16</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27" tIns="45712" rIns="91427"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5"/>
            <a:ext cx="2949575" cy="498475"/>
          </a:xfrm>
          <a:prstGeom prst="rect">
            <a:avLst/>
          </a:prstGeom>
        </p:spPr>
        <p:txBody>
          <a:bodyPr vert="horz" lIns="91427" tIns="45712" rIns="91427" bIns="45712"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6" cy="498693"/>
          </a:xfrm>
          <a:prstGeom prst="rect">
            <a:avLst/>
          </a:prstGeom>
        </p:spPr>
        <p:txBody>
          <a:bodyPr vert="horz" lIns="91540" tIns="45771" rIns="91540" bIns="45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6" cy="498693"/>
          </a:xfrm>
          <a:prstGeom prst="rect">
            <a:avLst/>
          </a:prstGeom>
        </p:spPr>
        <p:txBody>
          <a:bodyPr vert="horz" lIns="91540" tIns="45771" rIns="91540" bIns="45771" rtlCol="0"/>
          <a:lstStyle>
            <a:lvl1pPr algn="r">
              <a:defRPr sz="1200"/>
            </a:lvl1pPr>
          </a:lstStyle>
          <a:p>
            <a:fld id="{AFD2E2CB-6C4B-4969-8D8B-067DE241F3A1}" type="datetimeFigureOut">
              <a:rPr kumimoji="1" lang="ja-JP" altLang="en-US" smtClean="0"/>
              <a:t>2022/3/16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40" tIns="45771" rIns="91540" bIns="45771" rtlCol="0" anchor="ctr"/>
          <a:lstStyle/>
          <a:p>
            <a:endParaRPr lang="ja-JP" altLang="en-US"/>
          </a:p>
        </p:txBody>
      </p:sp>
      <p:sp>
        <p:nvSpPr>
          <p:cNvPr id="5" name="ノート プレースホルダー 4"/>
          <p:cNvSpPr>
            <a:spLocks noGrp="1"/>
          </p:cNvSpPr>
          <p:nvPr>
            <p:ph type="body" sz="quarter" idx="3"/>
          </p:nvPr>
        </p:nvSpPr>
        <p:spPr>
          <a:xfrm>
            <a:off x="680721" y="4783309"/>
            <a:ext cx="5445760" cy="3913615"/>
          </a:xfrm>
          <a:prstGeom prst="rect">
            <a:avLst/>
          </a:prstGeom>
        </p:spPr>
        <p:txBody>
          <a:bodyPr vert="horz" lIns="91540" tIns="45771" rIns="91540" bIns="45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0" tIns="45771" rIns="91540" bIns="45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0" tIns="45771" rIns="91540" bIns="45771"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8124E97-5568-4A41-AC39-0561D579B6A2}"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559087-9A3B-474F-8D7F-A1D7419D649C}"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D8F283-85FE-4084-8D0A-AFDD25C0956F}"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F40CEFB-C623-4A42-ABDC-513772BC7BB7}"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AE513D9-DBCE-4095-AA9A-0D25F74F894F}" type="datetime1">
              <a:rPr kumimoji="1" lang="ja-JP" altLang="en-US" smtClean="0"/>
              <a:t>2022/3/16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A20953-3ECA-4A73-AC62-4A9462296F00}" type="datetime1">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DD7526-F5C8-433A-97EA-8BB43DBA0129}" type="datetime1">
              <a:rPr kumimoji="1" lang="ja-JP" altLang="en-US" smtClean="0"/>
              <a:t>2022/3/16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66EC4C-F47D-4570-970E-A753B03C0460}" type="datetime1">
              <a:rPr kumimoji="1" lang="ja-JP" altLang="en-US" smtClean="0"/>
              <a:t>2022/3/16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E9FE5-F286-40EB-8196-DE03DAE7641C}" type="datetime1">
              <a:rPr kumimoji="1" lang="ja-JP" altLang="en-US" smtClean="0"/>
              <a:t>2022/3/16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3B5C7B-94B8-4512-A8DC-89BA60588808}" type="datetime1">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CD5D7A-7048-4131-B4B3-F2DB94365744}" type="datetime1">
              <a:rPr kumimoji="1" lang="ja-JP" altLang="en-US" smtClean="0"/>
              <a:t>2022/3/16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CF5B1-EE2A-4EB1-93E5-50579A4E79BD}" type="datetime1">
              <a:rPr kumimoji="1" lang="ja-JP" altLang="en-US" smtClean="0"/>
              <a:t>2022/3/16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512535"/>
            <a:ext cx="8552329" cy="1304320"/>
          </a:xfrm>
        </p:spPr>
        <p:txBody>
          <a:bodyPr>
            <a:normAutofit/>
          </a:bodyPr>
          <a:lstStyle/>
          <a:p>
            <a:pPr>
              <a:lnSpc>
                <a:spcPts val="3500"/>
              </a:lnSpc>
              <a:spcBef>
                <a:spcPts val="1200"/>
              </a:spcBef>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これまでにいただいた意見</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（主に経済の動きに関連すること）</a:t>
            </a:r>
            <a:endParaRPr kumimoji="1"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854602"/>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155577" y="5023889"/>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.3.17</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449671" y="949388"/>
            <a:ext cx="1310420"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a:t>
            </a:r>
            <a:r>
              <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４</a:t>
            </a:r>
            <a:endParaRPr kumimoji="1" lang="en-US" altLang="ja-JP"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0858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5"/>
            <a:ext cx="8647612" cy="2521130"/>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○デンマーク</a:t>
            </a:r>
            <a:r>
              <a:rPr lang="ja-JP" altLang="en-US" sz="1400" dirty="0"/>
              <a:t>をコピーする</a:t>
            </a:r>
            <a:r>
              <a:rPr lang="ja-JP" altLang="en-US" sz="1400" dirty="0" smtClean="0"/>
              <a:t>ことは日本</a:t>
            </a:r>
            <a:r>
              <a:rPr lang="ja-JP" altLang="en-US" sz="1400" dirty="0"/>
              <a:t>には</a:t>
            </a:r>
            <a:r>
              <a:rPr lang="ja-JP" altLang="en-US" sz="1400" dirty="0" smtClean="0"/>
              <a:t>できないので、あく</a:t>
            </a:r>
            <a:r>
              <a:rPr lang="ja-JP" altLang="en-US" sz="1400" dirty="0"/>
              <a:t>まで</a:t>
            </a:r>
            <a:r>
              <a:rPr lang="ja-JP" altLang="en-US" sz="1400" dirty="0" smtClean="0"/>
              <a:t>もいい</a:t>
            </a:r>
            <a:r>
              <a:rPr lang="ja-JP" altLang="en-US" sz="1400" dirty="0"/>
              <a:t>ところを学べば</a:t>
            </a:r>
            <a:r>
              <a:rPr lang="ja-JP" altLang="en-US" sz="1400" dirty="0" smtClean="0"/>
              <a:t>いい。</a:t>
            </a:r>
            <a:r>
              <a:rPr lang="ja-JP" altLang="en-US" sz="1400" dirty="0"/>
              <a:t>日本人は個人で動く</a:t>
            </a:r>
            <a:r>
              <a:rPr lang="ja-JP" altLang="en-US" sz="1400" dirty="0" smtClean="0"/>
              <a:t>国民性</a:t>
            </a:r>
            <a:r>
              <a:rPr lang="ja-JP" altLang="en-US" sz="1400" dirty="0"/>
              <a:t>ではなく</a:t>
            </a:r>
            <a:r>
              <a:rPr lang="ja-JP" altLang="en-US" sz="1400" dirty="0" smtClean="0"/>
              <a:t>、</a:t>
            </a:r>
            <a:r>
              <a:rPr lang="ja-JP" altLang="en-US" sz="1400" dirty="0"/>
              <a:t>集団で動く</a:t>
            </a:r>
            <a:r>
              <a:rPr lang="ja-JP" altLang="en-US" sz="1400" dirty="0" smtClean="0"/>
              <a:t>国民性。それを変えない</a:t>
            </a:r>
            <a:r>
              <a:rPr lang="ja-JP" altLang="en-US" sz="1400" dirty="0"/>
              <a:t>限りデンマークをコピーできない。</a:t>
            </a:r>
            <a:r>
              <a:rPr lang="ja-JP" altLang="en-US" sz="1400" dirty="0" smtClean="0"/>
              <a:t>日本人の特性の</a:t>
            </a:r>
            <a:r>
              <a:rPr lang="ja-JP" altLang="en-US" sz="1400" dirty="0"/>
              <a:t>いいところを引き出すためにも、データ化</a:t>
            </a:r>
            <a:r>
              <a:rPr lang="ja-JP" altLang="en-US" sz="1400" dirty="0" smtClean="0"/>
              <a:t>し、</a:t>
            </a:r>
            <a:r>
              <a:rPr lang="ja-JP" altLang="en-US" sz="1400" dirty="0"/>
              <a:t>そのデータを使って日本人ならこうできるという新しい日本人モデルを</a:t>
            </a:r>
            <a:r>
              <a:rPr lang="ja-JP" altLang="en-US" sz="1400" dirty="0" smtClean="0"/>
              <a:t>この</a:t>
            </a:r>
            <a:r>
              <a:rPr lang="en-US" altLang="ja-JP" sz="1400" dirty="0"/>
              <a:t>DX</a:t>
            </a:r>
            <a:r>
              <a:rPr lang="ja-JP" altLang="en-US" sz="1400" dirty="0" smtClean="0"/>
              <a:t>の</a:t>
            </a:r>
            <a:r>
              <a:rPr lang="ja-JP" altLang="en-US" sz="1400" dirty="0"/>
              <a:t>時代につくるべき</a:t>
            </a:r>
            <a:r>
              <a:rPr lang="ja-JP" altLang="en-US" sz="1400" dirty="0" smtClean="0"/>
              <a:t>。（中村③）</a:t>
            </a:r>
            <a:endParaRPr lang="en-US" altLang="ja-JP" sz="1400" dirty="0" smtClean="0"/>
          </a:p>
          <a:p>
            <a:pPr marL="174625" indent="-174625">
              <a:lnSpc>
                <a:spcPts val="1600"/>
              </a:lnSpc>
              <a:spcBef>
                <a:spcPts val="1000"/>
              </a:spcBef>
            </a:pPr>
            <a:r>
              <a:rPr lang="ja-JP" altLang="en-US" sz="1400" dirty="0"/>
              <a:t>○グリーンとデジタル。日本は高度成長のときにこの２つの分野で、製造業</a:t>
            </a:r>
            <a:r>
              <a:rPr lang="ja-JP" altLang="en-US" sz="1400" dirty="0" smtClean="0"/>
              <a:t>中心だが、</a:t>
            </a:r>
            <a:r>
              <a:rPr lang="ja-JP" altLang="en-US" sz="1400" dirty="0"/>
              <a:t>かなり対応してきた。第２次</a:t>
            </a:r>
            <a:r>
              <a:rPr lang="ja-JP" altLang="en-US" sz="1400" dirty="0" smtClean="0"/>
              <a:t>産業、</a:t>
            </a:r>
            <a:r>
              <a:rPr lang="ja-JP" altLang="en-US" sz="1400" dirty="0"/>
              <a:t>製造業中心の経済というのは政治にも影響を</a:t>
            </a:r>
            <a:r>
              <a:rPr lang="ja-JP" altLang="en-US" sz="1400" dirty="0" smtClean="0"/>
              <a:t>与えており、</a:t>
            </a:r>
            <a:r>
              <a:rPr lang="ja-JP" altLang="en-US" sz="1400" dirty="0"/>
              <a:t>利益代表の構造が恐らく製造業中心になって</a:t>
            </a:r>
            <a:r>
              <a:rPr lang="ja-JP" altLang="en-US" sz="1400" dirty="0" smtClean="0"/>
              <a:t>いる。そこ</a:t>
            </a:r>
            <a:r>
              <a:rPr lang="ja-JP" altLang="en-US" sz="1400" dirty="0"/>
              <a:t>がネックに</a:t>
            </a:r>
            <a:r>
              <a:rPr lang="ja-JP" altLang="en-US" sz="1400" dirty="0" smtClean="0"/>
              <a:t>なって</a:t>
            </a:r>
            <a:r>
              <a:rPr lang="ja-JP" altLang="en-US" sz="1400" dirty="0"/>
              <a:t>転換</a:t>
            </a:r>
            <a:r>
              <a:rPr lang="ja-JP" altLang="en-US" sz="1400" dirty="0" smtClean="0"/>
              <a:t>が</a:t>
            </a:r>
            <a:r>
              <a:rPr lang="ja-JP" altLang="en-US" sz="1400" dirty="0"/>
              <a:t>進まないというのは１つ</a:t>
            </a:r>
            <a:r>
              <a:rPr lang="ja-JP" altLang="en-US" sz="1400" dirty="0" smtClean="0"/>
              <a:t>あり得る。（伊藤③）</a:t>
            </a:r>
            <a:endParaRPr lang="en-US" altLang="ja-JP" sz="1400" dirty="0" smtClean="0"/>
          </a:p>
          <a:p>
            <a:pPr marL="174625" indent="-174625">
              <a:lnSpc>
                <a:spcPts val="1600"/>
              </a:lnSpc>
              <a:spcBef>
                <a:spcPts val="1000"/>
              </a:spcBef>
            </a:pPr>
            <a:r>
              <a:rPr lang="ja-JP" altLang="en-US" sz="1400" dirty="0" smtClean="0"/>
              <a:t>○今</a:t>
            </a:r>
            <a:r>
              <a:rPr lang="ja-JP" altLang="en-US" sz="1400" dirty="0"/>
              <a:t>までの第２次産業の、あるいは製造業で培ってきた様々な</a:t>
            </a:r>
            <a:r>
              <a:rPr lang="ja-JP" altLang="en-US" sz="1400" dirty="0" smtClean="0"/>
              <a:t>ノウハウを、グリーンやデジタルに</a:t>
            </a:r>
            <a:r>
              <a:rPr lang="ja-JP" altLang="en-US" sz="1400" dirty="0"/>
              <a:t>結びつけていけるかどうか。たくみの</a:t>
            </a:r>
            <a:r>
              <a:rPr lang="ja-JP" altLang="en-US" sz="1400" dirty="0" smtClean="0"/>
              <a:t>技</a:t>
            </a:r>
            <a:r>
              <a:rPr lang="ja-JP" altLang="en-US" sz="1400" dirty="0"/>
              <a:t>や</a:t>
            </a:r>
            <a:r>
              <a:rPr lang="ja-JP" altLang="en-US" sz="1400" dirty="0" smtClean="0"/>
              <a:t>暗黙</a:t>
            </a:r>
            <a:r>
              <a:rPr lang="ja-JP" altLang="en-US" sz="1400" dirty="0"/>
              <a:t>知みたいな</a:t>
            </a:r>
            <a:r>
              <a:rPr lang="ja-JP" altLang="en-US" sz="1400" dirty="0" smtClean="0"/>
              <a:t>ものが日本は製造業</a:t>
            </a:r>
            <a:r>
              <a:rPr lang="ja-JP" altLang="en-US" sz="1400" dirty="0"/>
              <a:t>を中心に蓄積されて</a:t>
            </a:r>
            <a:r>
              <a:rPr lang="ja-JP" altLang="en-US" sz="1400" dirty="0" smtClean="0"/>
              <a:t>いるので</a:t>
            </a:r>
            <a:r>
              <a:rPr lang="ja-JP" altLang="en-US" sz="1400" dirty="0"/>
              <a:t>、それをデータ化する、</a:t>
            </a:r>
            <a:r>
              <a:rPr lang="ja-JP" altLang="en-US" sz="1400" dirty="0" smtClean="0"/>
              <a:t>あるいは</a:t>
            </a:r>
            <a:r>
              <a:rPr lang="en-US" altLang="ja-JP" sz="1400" dirty="0" smtClean="0"/>
              <a:t>AI</a:t>
            </a:r>
            <a:r>
              <a:rPr lang="ja-JP" altLang="en-US" sz="1400" dirty="0" smtClean="0"/>
              <a:t>で</a:t>
            </a:r>
            <a:r>
              <a:rPr lang="ja-JP" altLang="en-US" sz="1400" dirty="0"/>
              <a:t>分析</a:t>
            </a:r>
            <a:r>
              <a:rPr lang="ja-JP" altLang="en-US" sz="1400" dirty="0" smtClean="0"/>
              <a:t>する。それ</a:t>
            </a:r>
            <a:r>
              <a:rPr lang="ja-JP" altLang="en-US" sz="1400" dirty="0"/>
              <a:t>をイノベーションにつなげていくという</a:t>
            </a:r>
            <a:r>
              <a:rPr lang="ja-JP" altLang="en-US" sz="1400" dirty="0" smtClean="0"/>
              <a:t>可能性は考えられる。（伊藤③）</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a:t>
            </a:r>
            <a:r>
              <a:rPr lang="ja-JP" altLang="en-US" sz="2000" b="1" kern="0" dirty="0">
                <a:solidFill>
                  <a:srgbClr val="000000"/>
                </a:solidFill>
                <a:ea typeface="Meiryo UI" pitchFamily="50" charset="-128"/>
                <a:cs typeface="Meiryo UI" pitchFamily="50" charset="-128"/>
              </a:rPr>
              <a:t>続き</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txBox="1">
            <a:spLocks/>
          </p:cNvSpPr>
          <p:nvPr/>
        </p:nvSpPr>
        <p:spPr>
          <a:xfrm>
            <a:off x="8477794" y="6530609"/>
            <a:ext cx="66620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0F88186-B17D-4CE3-A887-D91699CF601C}" type="slidenum">
              <a:rPr kumimoji="1" lang="ja-JP" altLang="en-US" sz="1400" b="1" smtClean="0"/>
              <a:pPr/>
              <a:t>9</a:t>
            </a:fld>
            <a:endParaRPr kumimoji="1" lang="ja-JP" altLang="en-US" sz="1400" b="1" dirty="0"/>
          </a:p>
        </p:txBody>
      </p:sp>
    </p:spTree>
    <p:extLst>
      <p:ext uri="{BB962C8B-B14F-4D97-AF65-F5344CB8AC3E}">
        <p14:creationId xmlns:p14="http://schemas.microsoft.com/office/powerpoint/2010/main" val="965097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4715691"/>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生産性が低い企業が退出をしていない。生産性が低いので利益もない。それで経営もだんだん悪くなっていくが、それを理由とする賃下げなどにも労働者があまり抵抗せず企業に執着する、企業も今の商売、事業に執着し、労働者も企業に執着するという形で、非常に固着性が強いことによって流動性が失われている。（大屋③</a:t>
            </a:r>
            <a:r>
              <a:rPr lang="ja-JP" altLang="en-US" sz="1400" dirty="0" smtClean="0"/>
              <a:t>）</a:t>
            </a:r>
            <a:endParaRPr lang="en-US" altLang="ja-JP" sz="1400" dirty="0" smtClean="0"/>
          </a:p>
          <a:p>
            <a:pPr marL="174625" indent="-174625">
              <a:lnSpc>
                <a:spcPts val="1600"/>
              </a:lnSpc>
              <a:spcBef>
                <a:spcPts val="1000"/>
              </a:spcBef>
            </a:pPr>
            <a:r>
              <a:rPr lang="ja-JP" altLang="en-US" sz="1400" dirty="0"/>
              <a:t>○制度的なものとして、いろんなものが企業を中継とするルートにくっつき過ぎている。年金、社会福祉、退職金という形で、何かあったときの保護や老後の設計などが企業にくっついてしまっている。企業を通じたルートで様々なサービスが提供されているので、これを辞めるとなると全部捨てて一から構築し直しになる。普通の労働者にとっては非常に心理的負担が重い。（大屋③）</a:t>
            </a:r>
            <a:endParaRPr lang="en-US" altLang="ja-JP" sz="1400" dirty="0"/>
          </a:p>
          <a:p>
            <a:pPr marL="174625" indent="-174625">
              <a:lnSpc>
                <a:spcPts val="1600"/>
              </a:lnSpc>
              <a:spcBef>
                <a:spcPts val="1000"/>
              </a:spcBef>
            </a:pPr>
            <a:r>
              <a:rPr lang="ja-JP" altLang="en-US" sz="1400" dirty="0" smtClean="0"/>
              <a:t>○</a:t>
            </a:r>
            <a:r>
              <a:rPr lang="ja-JP" altLang="en-US" sz="1400" dirty="0"/>
              <a:t>この</a:t>
            </a:r>
            <a:r>
              <a:rPr lang="en-US" altLang="ja-JP" sz="1400" dirty="0"/>
              <a:t>20</a:t>
            </a:r>
            <a:r>
              <a:rPr lang="ja-JP" altLang="en-US" sz="1400" dirty="0"/>
              <a:t>年ぐらい、収入も上がらなければ物価も上がっていない。鎖国をしていれば、物価が上がらないというのは悪いことでは</a:t>
            </a:r>
            <a:r>
              <a:rPr lang="ja-JP" altLang="en-US" sz="1400" dirty="0" smtClean="0"/>
              <a:t>ないかも</a:t>
            </a:r>
            <a:r>
              <a:rPr lang="ja-JP" altLang="en-US" sz="1400" dirty="0"/>
              <a:t>しれないが、世界全体が上がっていく中で日本だけ上がらないとなると、当然収入も上がらないので優秀な人材が海外のほうに行くといった印象</a:t>
            </a:r>
            <a:r>
              <a:rPr lang="ja-JP" altLang="en-US" sz="1400" dirty="0" smtClean="0"/>
              <a:t>。（岡井③）</a:t>
            </a:r>
            <a:endParaRPr lang="en-US" altLang="ja-JP" sz="1400" dirty="0" smtClean="0"/>
          </a:p>
          <a:p>
            <a:pPr marL="174625" indent="-174625">
              <a:lnSpc>
                <a:spcPts val="1600"/>
              </a:lnSpc>
              <a:spcBef>
                <a:spcPts val="1000"/>
              </a:spcBef>
            </a:pPr>
            <a:r>
              <a:rPr lang="ja-JP" altLang="en-US" sz="1400" dirty="0"/>
              <a:t>○今の東京の一極集中の中の流動性だけやっても意味がない。日本全体の流動性をやっていく</a:t>
            </a:r>
            <a:r>
              <a:rPr lang="ja-JP" altLang="en-US" sz="1400" dirty="0" smtClean="0"/>
              <a:t>ことが</a:t>
            </a:r>
            <a:r>
              <a:rPr lang="ja-JP" altLang="en-US" sz="1400" dirty="0"/>
              <a:t>日本全体の均衡的</a:t>
            </a:r>
            <a:r>
              <a:rPr lang="ja-JP" altLang="en-US" sz="1400" dirty="0" smtClean="0"/>
              <a:t>発展に</a:t>
            </a:r>
            <a:r>
              <a:rPr lang="ja-JP" altLang="en-US" sz="1400" dirty="0"/>
              <a:t>必ず寄与する。地方からデジタル化を推進</a:t>
            </a:r>
            <a:r>
              <a:rPr lang="ja-JP" altLang="en-US" sz="1400" dirty="0" smtClean="0"/>
              <a:t>し、</a:t>
            </a:r>
            <a:r>
              <a:rPr lang="ja-JP" altLang="en-US" sz="1400" dirty="0"/>
              <a:t>企業が地方にできるだけ分散して雇用の機会を</a:t>
            </a:r>
            <a:r>
              <a:rPr lang="ja-JP" altLang="en-US" sz="1400" dirty="0" smtClean="0"/>
              <a:t>つくることが</a:t>
            </a:r>
            <a:r>
              <a:rPr lang="ja-JP" altLang="en-US" sz="1400" dirty="0"/>
              <a:t>まず日本にとって必要</a:t>
            </a:r>
            <a:r>
              <a:rPr lang="ja-JP" altLang="en-US" sz="1400" dirty="0" smtClean="0"/>
              <a:t>。（中村③）</a:t>
            </a:r>
            <a:endParaRPr lang="en-US" altLang="ja-JP" sz="1400" dirty="0" smtClean="0"/>
          </a:p>
          <a:p>
            <a:pPr marL="174625" indent="-174625">
              <a:lnSpc>
                <a:spcPts val="1600"/>
              </a:lnSpc>
              <a:spcBef>
                <a:spcPts val="1000"/>
              </a:spcBef>
            </a:pPr>
            <a:r>
              <a:rPr lang="ja-JP" altLang="en-US" sz="1400" dirty="0"/>
              <a:t>○東京と地方の雇用の格差社会をつくった</a:t>
            </a:r>
            <a:r>
              <a:rPr lang="ja-JP" altLang="en-US" sz="1400" dirty="0" smtClean="0"/>
              <a:t>原因の一つに自治体</a:t>
            </a:r>
            <a:r>
              <a:rPr lang="ja-JP" altLang="en-US" sz="1400" dirty="0"/>
              <a:t>が</a:t>
            </a:r>
            <a:r>
              <a:rPr lang="ja-JP" altLang="en-US" sz="1400" dirty="0" smtClean="0"/>
              <a:t>ある。例えば</a:t>
            </a:r>
            <a:r>
              <a:rPr lang="ja-JP" altLang="en-US" sz="1400" dirty="0"/>
              <a:t>、会津に来たら大体</a:t>
            </a:r>
            <a:r>
              <a:rPr lang="en-US" altLang="ja-JP" sz="1400" dirty="0"/>
              <a:t>16</a:t>
            </a:r>
            <a:r>
              <a:rPr lang="ja-JP" altLang="en-US" sz="1400" dirty="0"/>
              <a:t>万から</a:t>
            </a:r>
            <a:r>
              <a:rPr lang="en-US" altLang="ja-JP" sz="1400" dirty="0"/>
              <a:t>18</a:t>
            </a:r>
            <a:r>
              <a:rPr lang="ja-JP" altLang="en-US" sz="1400" dirty="0"/>
              <a:t>万円で雇用が</a:t>
            </a:r>
            <a:r>
              <a:rPr lang="ja-JP" altLang="en-US" sz="1400" dirty="0" smtClean="0"/>
              <a:t>でき</a:t>
            </a:r>
            <a:r>
              <a:rPr lang="ja-JP" altLang="en-US" sz="1400" dirty="0"/>
              <a:t>る</a:t>
            </a:r>
            <a:r>
              <a:rPr lang="ja-JP" altLang="en-US" sz="1400" dirty="0" smtClean="0"/>
              <a:t>と</a:t>
            </a:r>
            <a:r>
              <a:rPr lang="ja-JP" altLang="en-US" sz="1400" dirty="0"/>
              <a:t>いうセールスをしている。給与を決めるのは</a:t>
            </a:r>
            <a:r>
              <a:rPr lang="ja-JP" altLang="en-US" sz="1400" dirty="0" smtClean="0"/>
              <a:t>自治体</a:t>
            </a:r>
            <a:r>
              <a:rPr lang="ja-JP" altLang="en-US" sz="1400" dirty="0"/>
              <a:t>ではなく</a:t>
            </a:r>
            <a:r>
              <a:rPr lang="ja-JP" altLang="en-US" sz="1400" dirty="0" smtClean="0"/>
              <a:t>、民間。なぜ会津の人材の</a:t>
            </a:r>
            <a:r>
              <a:rPr lang="ja-JP" altLang="en-US" sz="1400" dirty="0"/>
              <a:t>安売りを東京の本社に</a:t>
            </a:r>
            <a:r>
              <a:rPr lang="ja-JP" altLang="en-US" sz="1400" dirty="0" smtClean="0"/>
              <a:t>行ってするのか。（中村③）</a:t>
            </a:r>
            <a:endParaRPr lang="en-US" altLang="ja-JP" sz="1400" dirty="0" smtClean="0"/>
          </a:p>
          <a:p>
            <a:pPr marL="174625" indent="-174625">
              <a:lnSpc>
                <a:spcPts val="1600"/>
              </a:lnSpc>
              <a:spcBef>
                <a:spcPts val="1000"/>
              </a:spcBef>
            </a:pPr>
            <a:r>
              <a:rPr lang="ja-JP" altLang="en-US" sz="1400" dirty="0"/>
              <a:t>○若い人が大企業を辞めるということが今すごく増えている。昇進が遅い</a:t>
            </a:r>
            <a:r>
              <a:rPr lang="ja-JP" altLang="en-US" sz="1400" dirty="0" smtClean="0"/>
              <a:t>とか、若い</a:t>
            </a:r>
            <a:r>
              <a:rPr lang="ja-JP" altLang="en-US" sz="1400" dirty="0"/>
              <a:t>からということ</a:t>
            </a:r>
            <a:r>
              <a:rPr lang="ja-JP" altLang="en-US" sz="1400" dirty="0" smtClean="0"/>
              <a:t>でなかなか</a:t>
            </a:r>
            <a:r>
              <a:rPr lang="ja-JP" altLang="en-US" sz="1400" dirty="0"/>
              <a:t>チャレンジさせてもらえない環境。もっと自分ができることが実現できる機関に移ろうということで転職していく。この人材の高いパフォーマンスを企業が生かし切れていない、ミスマッチが起きているということが生産性が落ちるということにつながっていく</a:t>
            </a:r>
            <a:r>
              <a:rPr lang="ja-JP" altLang="en-US" sz="1400" dirty="0" smtClean="0"/>
              <a:t>。（植木③）</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３　</a:t>
            </a:r>
            <a:r>
              <a:rPr lang="ja-JP" altLang="en-US" sz="2000" b="1" kern="0" dirty="0" smtClean="0">
                <a:solidFill>
                  <a:srgbClr val="000000"/>
                </a:solidFill>
                <a:ea typeface="Meiryo UI" pitchFamily="50" charset="-128"/>
                <a:cs typeface="Meiryo UI" pitchFamily="50" charset="-128"/>
              </a:rPr>
              <a:t>雇用の流動性）</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10</a:t>
            </a:fld>
            <a:endParaRPr kumimoji="1" lang="ja-JP" altLang="en-US" sz="1400" b="1" dirty="0"/>
          </a:p>
        </p:txBody>
      </p:sp>
    </p:spTree>
    <p:extLst>
      <p:ext uri="{BB962C8B-B14F-4D97-AF65-F5344CB8AC3E}">
        <p14:creationId xmlns:p14="http://schemas.microsoft.com/office/powerpoint/2010/main" val="3764825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483325"/>
            <a:ext cx="8647612" cy="6217921"/>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○ここ</a:t>
            </a:r>
            <a:r>
              <a:rPr lang="en-US" altLang="ja-JP" sz="1400" dirty="0"/>
              <a:t>10</a:t>
            </a:r>
            <a:r>
              <a:rPr lang="ja-JP" altLang="en-US" sz="1400" dirty="0"/>
              <a:t>年の間に公務の世代というのは大きく入れ替わった。約</a:t>
            </a:r>
            <a:r>
              <a:rPr lang="en-US" altLang="ja-JP" sz="1400" dirty="0"/>
              <a:t>20</a:t>
            </a:r>
            <a:r>
              <a:rPr lang="ja-JP" altLang="en-US" sz="1400" dirty="0"/>
              <a:t>年前から</a:t>
            </a:r>
            <a:r>
              <a:rPr lang="en-US" altLang="ja-JP" sz="1400" dirty="0"/>
              <a:t>10</a:t>
            </a:r>
            <a:r>
              <a:rPr lang="ja-JP" altLang="en-US" sz="1400" dirty="0"/>
              <a:t>年前ぐらいの間は、高齢人材の方をどう活用するのかが大きなテーマ。ここ</a:t>
            </a:r>
            <a:r>
              <a:rPr lang="en-US" altLang="ja-JP" sz="1400" dirty="0"/>
              <a:t>10</a:t>
            </a:r>
            <a:r>
              <a:rPr lang="ja-JP" altLang="en-US" sz="1400" dirty="0"/>
              <a:t>年余りの間は、若い人材が公務の中</a:t>
            </a:r>
            <a:r>
              <a:rPr lang="ja-JP" altLang="en-US" sz="1400" dirty="0" smtClean="0"/>
              <a:t>で一定</a:t>
            </a:r>
            <a:r>
              <a:rPr lang="ja-JP" altLang="en-US" sz="1400" dirty="0"/>
              <a:t>の割合を占めるようになってきている。</a:t>
            </a:r>
            <a:r>
              <a:rPr lang="en-US" altLang="ja-JP" sz="1400" dirty="0"/>
              <a:t>20</a:t>
            </a:r>
            <a:r>
              <a:rPr lang="ja-JP" altLang="en-US" sz="1400" dirty="0"/>
              <a:t>代から</a:t>
            </a:r>
            <a:r>
              <a:rPr lang="en-US" altLang="ja-JP" sz="1400" dirty="0"/>
              <a:t>30</a:t>
            </a:r>
            <a:r>
              <a:rPr lang="ja-JP" altLang="en-US" sz="1400" dirty="0"/>
              <a:t>代半ばぐらいまでの公務においての経験の</a:t>
            </a:r>
            <a:r>
              <a:rPr lang="ja-JP" altLang="en-US" sz="1400" dirty="0" smtClean="0"/>
              <a:t>浅い人材、</a:t>
            </a:r>
            <a:r>
              <a:rPr lang="ja-JP" altLang="en-US" sz="1400" dirty="0"/>
              <a:t>また、中途</a:t>
            </a:r>
            <a:r>
              <a:rPr lang="ja-JP" altLang="en-US" sz="1400" dirty="0" smtClean="0"/>
              <a:t>採用など、民間から来た人材</a:t>
            </a:r>
            <a:r>
              <a:rPr lang="ja-JP" altLang="en-US" sz="1400" dirty="0"/>
              <a:t>育成が、都市の行政を考える上で、最も大きな問題。これまで公務で主に行って</a:t>
            </a:r>
            <a:r>
              <a:rPr lang="ja-JP" altLang="en-US" sz="1400" dirty="0" smtClean="0"/>
              <a:t>きた</a:t>
            </a:r>
            <a:r>
              <a:rPr lang="en-US" altLang="ja-JP" sz="1400" dirty="0" smtClean="0"/>
              <a:t>OJT</a:t>
            </a:r>
            <a:r>
              <a:rPr lang="ja-JP" altLang="en-US" sz="1400" dirty="0" smtClean="0"/>
              <a:t>を</a:t>
            </a:r>
            <a:r>
              <a:rPr lang="ja-JP" altLang="en-US" sz="1400" dirty="0"/>
              <a:t>中心とする人材育成が、中間的な人材や高齢人材が不足しており、なかなかうまく進まない状況において</a:t>
            </a:r>
            <a:r>
              <a:rPr lang="ja-JP" altLang="en-US" sz="1400" dirty="0" smtClean="0"/>
              <a:t>、これ</a:t>
            </a:r>
            <a:r>
              <a:rPr lang="ja-JP" altLang="en-US" sz="1400" dirty="0"/>
              <a:t>まで</a:t>
            </a:r>
            <a:r>
              <a:rPr lang="ja-JP" altLang="en-US" sz="1400" dirty="0" smtClean="0"/>
              <a:t>の</a:t>
            </a:r>
            <a:r>
              <a:rPr lang="en-US" altLang="ja-JP" sz="1400" dirty="0"/>
              <a:t>OJT</a:t>
            </a:r>
            <a:r>
              <a:rPr lang="ja-JP" altLang="en-US" sz="1400" dirty="0" smtClean="0"/>
              <a:t>に</a:t>
            </a:r>
            <a:r>
              <a:rPr lang="ja-JP" altLang="en-US" sz="1400" dirty="0"/>
              <a:t>よる人材育成だけでは不足しており、研修などを充実させていかなければならない。また、昇進に向けた研修なども充実させていかなければ</a:t>
            </a:r>
            <a:r>
              <a:rPr lang="ja-JP" altLang="en-US" sz="1400" dirty="0" smtClean="0"/>
              <a:t>ならない状況。（出雲①）</a:t>
            </a:r>
            <a:endParaRPr lang="en-US" altLang="ja-JP" sz="1400" dirty="0"/>
          </a:p>
          <a:p>
            <a:pPr marL="174625" indent="-174625">
              <a:lnSpc>
                <a:spcPts val="1600"/>
              </a:lnSpc>
              <a:spcBef>
                <a:spcPts val="1000"/>
              </a:spcBef>
            </a:pPr>
            <a:r>
              <a:rPr lang="ja-JP" altLang="en-US" sz="1400" dirty="0" smtClean="0"/>
              <a:t>○</a:t>
            </a:r>
            <a:r>
              <a:rPr lang="ja-JP" altLang="en-US" sz="1400" dirty="0"/>
              <a:t>多様な人と仕事を進めることも増えてくるので、物理的な環境も違う、バックグラウンドも違う、能力も違う、職場環境も違う、そういった方たちをマネジメントしていくことが、今後マネジメント層になる方に求められる。これまでの直線的なリーダーシップではなく、横のつながりをファシリテーションしていくスキルも必要。また、</a:t>
            </a:r>
            <a:r>
              <a:rPr lang="en-US" altLang="ja-JP" sz="1400" dirty="0"/>
              <a:t>70</a:t>
            </a:r>
            <a:r>
              <a:rPr lang="ja-JP" altLang="en-US" sz="1400" dirty="0"/>
              <a:t>歳定年延長になるとリカレントやリスキリングは絶対に必要</a:t>
            </a:r>
            <a:r>
              <a:rPr lang="ja-JP" altLang="en-US" sz="1400" dirty="0" smtClean="0"/>
              <a:t>。（</a:t>
            </a:r>
            <a:r>
              <a:rPr lang="ja-JP" altLang="en-US" sz="1400" dirty="0"/>
              <a:t>植木① </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○ダイバーシティの視点も必要。</a:t>
            </a:r>
            <a:r>
              <a:rPr lang="ja-JP" altLang="en-US" sz="1400" dirty="0"/>
              <a:t>同じ性別でも年齢が違ったり、環境が違えば、同じテーマで話していても視点が違う。視点が違うところを受け入れつつ、同じゴールに向けてどう引っ張っていくのか、どう合意</a:t>
            </a:r>
            <a:r>
              <a:rPr lang="ja-JP" altLang="en-US" sz="1400" dirty="0" smtClean="0"/>
              <a:t>形成をとって</a:t>
            </a:r>
            <a:r>
              <a:rPr lang="ja-JP" altLang="en-US" sz="1400" dirty="0"/>
              <a:t>相互理解をサポートしていくのか。協働を促進させるファシリテーション的なスキルはますます必要</a:t>
            </a:r>
            <a:r>
              <a:rPr lang="ja-JP" altLang="en-US" sz="1400" dirty="0" smtClean="0"/>
              <a:t>。（</a:t>
            </a:r>
            <a:r>
              <a:rPr lang="ja-JP" altLang="en-US" sz="1400" dirty="0"/>
              <a:t>植木① </a:t>
            </a:r>
            <a:r>
              <a:rPr lang="ja-JP" altLang="en-US" sz="1400" dirty="0" smtClean="0"/>
              <a:t>）</a:t>
            </a:r>
            <a:endParaRPr lang="en-US" altLang="ja-JP" sz="1400" dirty="0" smtClean="0"/>
          </a:p>
          <a:p>
            <a:pPr marL="174625" indent="-174625">
              <a:lnSpc>
                <a:spcPts val="1600"/>
              </a:lnSpc>
              <a:spcBef>
                <a:spcPts val="1000"/>
              </a:spcBef>
            </a:pPr>
            <a:r>
              <a:rPr lang="ja-JP" altLang="en-US" sz="1400" dirty="0"/>
              <a:t>○大阪に人を集めるというだけではなく、大阪を好きになってもらって大阪を応援してもらう、大阪に対してアイデアを出してもらう、大阪のプロジェクトを一緒にしてもらう</a:t>
            </a:r>
            <a:r>
              <a:rPr lang="ja-JP" altLang="en-US" sz="1400" dirty="0" smtClean="0"/>
              <a:t>、そう</a:t>
            </a:r>
            <a:r>
              <a:rPr lang="ja-JP" altLang="en-US" sz="1400" dirty="0"/>
              <a:t>いった方を引き寄せるよう</a:t>
            </a:r>
            <a:r>
              <a:rPr lang="ja-JP" altLang="en-US" sz="1400" dirty="0" smtClean="0"/>
              <a:t>な取組みが</a:t>
            </a:r>
            <a:r>
              <a:rPr lang="ja-JP" altLang="en-US" sz="1400" dirty="0"/>
              <a:t>広がっていくと、もっともっと多様性が増して</a:t>
            </a:r>
            <a:r>
              <a:rPr lang="ja-JP" altLang="en-US" sz="1400" dirty="0" smtClean="0"/>
              <a:t>いくのでは</a:t>
            </a:r>
            <a:r>
              <a:rPr lang="ja-JP" altLang="en-US" sz="1400" dirty="0"/>
              <a:t>ないか</a:t>
            </a:r>
            <a:r>
              <a:rPr lang="ja-JP" altLang="en-US" sz="1400" dirty="0" smtClean="0"/>
              <a:t>。（植木①）</a:t>
            </a:r>
            <a:endParaRPr lang="en-US" altLang="ja-JP" sz="1400" dirty="0" smtClean="0"/>
          </a:p>
          <a:p>
            <a:pPr marL="174625" indent="-174625">
              <a:lnSpc>
                <a:spcPts val="1600"/>
              </a:lnSpc>
              <a:spcBef>
                <a:spcPts val="1000"/>
              </a:spcBef>
            </a:pPr>
            <a:r>
              <a:rPr lang="ja-JP" altLang="en-US" sz="1400" dirty="0"/>
              <a:t>○今回のコロナは、社会全体に大きなひずみを</a:t>
            </a:r>
            <a:r>
              <a:rPr lang="ja-JP" altLang="en-US" sz="1400" dirty="0" smtClean="0"/>
              <a:t>与えた。</a:t>
            </a:r>
            <a:r>
              <a:rPr lang="ja-JP" altLang="en-US" sz="1400" dirty="0"/>
              <a:t>特</a:t>
            </a:r>
            <a:r>
              <a:rPr lang="ja-JP" altLang="en-US" sz="1400" dirty="0" smtClean="0"/>
              <a:t>に、パートや非正規</a:t>
            </a:r>
            <a:r>
              <a:rPr lang="ja-JP" altLang="en-US" sz="1400" dirty="0"/>
              <a:t>の</a:t>
            </a:r>
            <a:r>
              <a:rPr lang="ja-JP" altLang="en-US" sz="1400" dirty="0" smtClean="0"/>
              <a:t>女性、子</a:t>
            </a:r>
            <a:r>
              <a:rPr lang="ja-JP" altLang="en-US" sz="1400" dirty="0"/>
              <a:t>育て中の女性に、非常に大きなダメージを与えた</a:t>
            </a:r>
            <a:r>
              <a:rPr lang="ja-JP" altLang="en-US" sz="1400" dirty="0" smtClean="0"/>
              <a:t>。（木下①）</a:t>
            </a:r>
            <a:endParaRPr lang="en-US" altLang="ja-JP" sz="1400" dirty="0" smtClean="0"/>
          </a:p>
          <a:p>
            <a:pPr marL="174625" indent="-174625">
              <a:lnSpc>
                <a:spcPts val="1600"/>
              </a:lnSpc>
              <a:spcBef>
                <a:spcPts val="1000"/>
              </a:spcBef>
            </a:pPr>
            <a:r>
              <a:rPr lang="ja-JP" altLang="en-US" sz="1400" dirty="0"/>
              <a:t>○大阪府に対しては技術職、専門職の広域的な確保の期待があるのではないか。大阪府から市町村への一時的な派遣が行われてきたところではあるが、その中での課題を整理</a:t>
            </a:r>
            <a:r>
              <a:rPr lang="ja-JP" altLang="en-US" sz="1400" dirty="0" smtClean="0"/>
              <a:t>することが、</a:t>
            </a:r>
            <a:r>
              <a:rPr lang="ja-JP" altLang="en-US" sz="1400" dirty="0"/>
              <a:t>今後のデジタル人材の確保にもつながる。デジタル人材については、取り合いになっているのであれば、広域的な採用ということもあり得るのではないか。大阪府、市の人材育成を進めていく、また副首都ビジョンを支える人材を育てていくということが重要。（出雲②）</a:t>
            </a:r>
            <a:endParaRPr lang="en-US" altLang="ja-JP" sz="1400" dirty="0"/>
          </a:p>
          <a:p>
            <a:pPr marL="174625" indent="-174625">
              <a:lnSpc>
                <a:spcPts val="1600"/>
              </a:lnSpc>
              <a:spcBef>
                <a:spcPts val="1000"/>
              </a:spcBef>
            </a:pPr>
            <a:r>
              <a:rPr lang="ja-JP" altLang="en-US" sz="1400" dirty="0"/>
              <a:t>○中長期的な観点で教育が重要。実際に話せる英語とデジタル化にちゃんと対応できる、そういう教育をするべき。中高の先生方でデジタル化に対応できていない人たちが非常に多い。英語の先生が英語をしゃべれないというのが実情。ちゃんと話せる英語、それからデジタル化に対応したスキルが身につくという形にすべき</a:t>
            </a:r>
            <a:r>
              <a:rPr lang="ja-JP" altLang="en-US" sz="1400" dirty="0" smtClean="0"/>
              <a:t>。（野田②）</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11</a:t>
            </a:fld>
            <a:endParaRPr kumimoji="1" lang="ja-JP" altLang="en-US" sz="1400" b="1" dirty="0"/>
          </a:p>
        </p:txBody>
      </p:sp>
    </p:spTree>
    <p:extLst>
      <p:ext uri="{BB962C8B-B14F-4D97-AF65-F5344CB8AC3E}">
        <p14:creationId xmlns:p14="http://schemas.microsoft.com/office/powerpoint/2010/main" val="72608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470262"/>
            <a:ext cx="8647612" cy="6257109"/>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今後大阪の副首都の中でも産業を成長産業化していくときに、付加価値をどう生み出すか、固定費をどう削減していくかが、問題になってくると思うが、人材を共同で採用していくとか育成していくというのは、非常にキーワードになってくる</a:t>
            </a:r>
            <a:r>
              <a:rPr lang="ja-JP" altLang="en-US" sz="1400" dirty="0" smtClean="0"/>
              <a:t>。（植木②）</a:t>
            </a:r>
            <a:endParaRPr lang="en-US" altLang="ja-JP" sz="1400" dirty="0"/>
          </a:p>
          <a:p>
            <a:pPr marL="174625" indent="-174625">
              <a:lnSpc>
                <a:spcPts val="1600"/>
              </a:lnSpc>
              <a:spcBef>
                <a:spcPts val="1000"/>
              </a:spcBef>
            </a:pPr>
            <a:r>
              <a:rPr lang="ja-JP" altLang="en-US" sz="1400" dirty="0"/>
              <a:t>○人の動きを見たときに、</a:t>
            </a:r>
            <a:r>
              <a:rPr lang="en-US" altLang="ja-JP" sz="1400" dirty="0"/>
              <a:t>18</a:t>
            </a:r>
            <a:r>
              <a:rPr lang="ja-JP" altLang="en-US" sz="1400" dirty="0"/>
              <a:t>歳と</a:t>
            </a:r>
            <a:r>
              <a:rPr lang="en-US" altLang="ja-JP" sz="1400" dirty="0"/>
              <a:t>22</a:t>
            </a:r>
            <a:r>
              <a:rPr lang="ja-JP" altLang="en-US" sz="1400" dirty="0"/>
              <a:t>歳でかなりの流動が起きる。大学で都市部に移動し、就職のときにさらに都市部に移動する</a:t>
            </a:r>
            <a:r>
              <a:rPr lang="ja-JP" altLang="en-US" sz="1400" dirty="0" smtClean="0"/>
              <a:t>という形</a:t>
            </a:r>
            <a:r>
              <a:rPr lang="ja-JP" altLang="en-US" sz="1400" dirty="0"/>
              <a:t>で、２段階の流出が起きる。関西圏はおおむね</a:t>
            </a:r>
            <a:r>
              <a:rPr lang="en-US" altLang="ja-JP" sz="1400" dirty="0" smtClean="0"/>
              <a:t>18</a:t>
            </a:r>
            <a:r>
              <a:rPr lang="ja-JP" altLang="en-US" sz="1400" dirty="0" smtClean="0"/>
              <a:t>歳で</a:t>
            </a:r>
            <a:r>
              <a:rPr lang="ja-JP" altLang="en-US" sz="1400" dirty="0"/>
              <a:t>流入してきて、</a:t>
            </a:r>
            <a:r>
              <a:rPr lang="en-US" altLang="ja-JP" sz="1400" dirty="0" smtClean="0"/>
              <a:t>22</a:t>
            </a:r>
            <a:r>
              <a:rPr lang="ja-JP" altLang="en-US" sz="1400" dirty="0" smtClean="0"/>
              <a:t>歳で</a:t>
            </a:r>
            <a:r>
              <a:rPr lang="ja-JP" altLang="en-US" sz="1400" dirty="0"/>
              <a:t>流出して</a:t>
            </a:r>
            <a:r>
              <a:rPr lang="ja-JP" altLang="en-US" sz="1400" dirty="0" smtClean="0"/>
              <a:t>いる傾向</a:t>
            </a:r>
            <a:r>
              <a:rPr lang="ja-JP" altLang="en-US" sz="1400" dirty="0"/>
              <a:t>。育てた人材を取られてしまって</a:t>
            </a:r>
            <a:r>
              <a:rPr lang="ja-JP" altLang="en-US" sz="1400" dirty="0" smtClean="0"/>
              <a:t>いるところ</a:t>
            </a:r>
            <a:r>
              <a:rPr lang="ja-JP" altLang="en-US" sz="1400" dirty="0"/>
              <a:t>が多く</a:t>
            </a:r>
            <a:r>
              <a:rPr lang="ja-JP" altLang="en-US" sz="1400" dirty="0" smtClean="0"/>
              <a:t>、やはり</a:t>
            </a:r>
            <a:r>
              <a:rPr lang="ja-JP" altLang="en-US" sz="1400" dirty="0"/>
              <a:t>産業政策のほうに力点が必要な状態にある</a:t>
            </a:r>
            <a:r>
              <a:rPr lang="ja-JP" altLang="en-US" sz="1400" dirty="0" smtClean="0"/>
              <a:t>。（大屋②）</a:t>
            </a:r>
            <a:endParaRPr lang="en-US" altLang="ja-JP" sz="1400" dirty="0"/>
          </a:p>
          <a:p>
            <a:pPr marL="174625" indent="-174625">
              <a:lnSpc>
                <a:spcPts val="1600"/>
              </a:lnSpc>
              <a:spcBef>
                <a:spcPts val="1000"/>
              </a:spcBef>
            </a:pPr>
            <a:r>
              <a:rPr lang="ja-JP" altLang="en-US" sz="1400" dirty="0"/>
              <a:t>○産業の雇用機会</a:t>
            </a:r>
            <a:r>
              <a:rPr lang="ja-JP" altLang="en-US" sz="1400" dirty="0" smtClean="0"/>
              <a:t>、高賃金</a:t>
            </a:r>
            <a:r>
              <a:rPr lang="ja-JP" altLang="en-US" sz="1400" dirty="0"/>
              <a:t>などの産業面での魅力、地域に押しとどめておくような要素が関西は弱い。かといって、全ての学生が収入や雇用機会を重視して関東に出て行きたいかという</a:t>
            </a:r>
            <a:r>
              <a:rPr lang="ja-JP" altLang="en-US" sz="1400" dirty="0" smtClean="0"/>
              <a:t>とそう</a:t>
            </a:r>
            <a:r>
              <a:rPr lang="ja-JP" altLang="en-US" sz="1400" dirty="0"/>
              <a:t>ではない。特に女子学生だが、地元で</a:t>
            </a:r>
            <a:r>
              <a:rPr lang="ja-JP" altLang="en-US" sz="1400" dirty="0" smtClean="0"/>
              <a:t>働きたいが就職先</a:t>
            </a:r>
            <a:r>
              <a:rPr lang="ja-JP" altLang="en-US" sz="1400" dirty="0"/>
              <a:t>がないというような</a:t>
            </a:r>
            <a:r>
              <a:rPr lang="ja-JP" altLang="en-US" sz="1400" dirty="0" smtClean="0"/>
              <a:t>声もある。</a:t>
            </a:r>
            <a:r>
              <a:rPr lang="ja-JP" altLang="en-US" sz="1400" dirty="0"/>
              <a:t>そういった視点では、やはり雇用、人の視点が今後重要</a:t>
            </a:r>
            <a:r>
              <a:rPr lang="ja-JP" altLang="en-US" sz="1400" dirty="0" smtClean="0"/>
              <a:t>。（大屋②）</a:t>
            </a:r>
            <a:endParaRPr lang="en-US" altLang="ja-JP" sz="1400" dirty="0"/>
          </a:p>
          <a:p>
            <a:pPr marL="174625" indent="-174625">
              <a:lnSpc>
                <a:spcPts val="1600"/>
              </a:lnSpc>
              <a:spcBef>
                <a:spcPts val="1000"/>
              </a:spcBef>
            </a:pPr>
            <a:r>
              <a:rPr lang="ja-JP" altLang="en-US" sz="1400" dirty="0"/>
              <a:t>○個人が学んできたものというのが個人で止められてしまっており、それを企業や関係機関と連携していきながら、キャリアを継続的なものにしていくという考え方、それを後押しするための制度が今はない</a:t>
            </a:r>
            <a:r>
              <a:rPr lang="ja-JP" altLang="en-US" sz="1400" dirty="0" smtClean="0"/>
              <a:t>。（植木②）</a:t>
            </a:r>
            <a:endParaRPr lang="en-US" altLang="ja-JP" sz="1400" dirty="0"/>
          </a:p>
          <a:p>
            <a:pPr marL="174625" indent="-174625">
              <a:lnSpc>
                <a:spcPts val="1600"/>
              </a:lnSpc>
              <a:spcBef>
                <a:spcPts val="1000"/>
              </a:spcBef>
            </a:pPr>
            <a:r>
              <a:rPr lang="ja-JP" altLang="en-US" sz="1400" dirty="0"/>
              <a:t>○ジョブ型に移行してくると、どういう業務内容で、どういったスキルが必要になってくるのかという可視化が、受け入れる側のほうにも必要になってくる</a:t>
            </a:r>
            <a:r>
              <a:rPr lang="ja-JP" altLang="en-US" sz="1400" dirty="0" smtClean="0"/>
              <a:t>。（植木②）</a:t>
            </a:r>
            <a:endParaRPr lang="en-US" altLang="ja-JP" sz="1400" dirty="0"/>
          </a:p>
          <a:p>
            <a:pPr marL="174625" indent="-174625">
              <a:lnSpc>
                <a:spcPts val="1600"/>
              </a:lnSpc>
              <a:spcBef>
                <a:spcPts val="1000"/>
              </a:spcBef>
            </a:pPr>
            <a:r>
              <a:rPr lang="ja-JP" altLang="en-US" sz="1400" dirty="0"/>
              <a:t>○情報</a:t>
            </a:r>
            <a:r>
              <a:rPr lang="ja-JP" altLang="en-US" sz="1400" dirty="0" smtClean="0"/>
              <a:t>通信業</a:t>
            </a:r>
            <a:r>
              <a:rPr lang="ja-JP" altLang="en-US" sz="1400" dirty="0"/>
              <a:t>や</a:t>
            </a:r>
            <a:r>
              <a:rPr lang="ja-JP" altLang="en-US" sz="1400" dirty="0" smtClean="0"/>
              <a:t>教育</a:t>
            </a:r>
            <a:r>
              <a:rPr lang="ja-JP" altLang="en-US" sz="1400" dirty="0"/>
              <a:t>・学習支援業</a:t>
            </a:r>
            <a:r>
              <a:rPr lang="ja-JP" altLang="en-US" sz="1400" dirty="0" smtClean="0"/>
              <a:t>といった</a:t>
            </a:r>
            <a:r>
              <a:rPr lang="ja-JP" altLang="en-US" sz="1400" dirty="0"/>
              <a:t>分野は雇用の面でもやはり伸びている。特に教育・学習支援業については最近</a:t>
            </a:r>
            <a:r>
              <a:rPr lang="ja-JP" altLang="en-US" sz="1400" dirty="0" smtClean="0"/>
              <a:t>は</a:t>
            </a:r>
            <a:r>
              <a:rPr lang="en-US" altLang="ja-JP" sz="1400" dirty="0"/>
              <a:t>IT</a:t>
            </a:r>
            <a:r>
              <a:rPr lang="ja-JP" altLang="en-US" sz="1400" dirty="0" smtClean="0"/>
              <a:t>化が進んでおり、</a:t>
            </a:r>
            <a:r>
              <a:rPr lang="ja-JP" altLang="en-US" sz="1400" dirty="0"/>
              <a:t>特に学習塾で</a:t>
            </a:r>
            <a:r>
              <a:rPr lang="ja-JP" altLang="en-US" sz="1400" dirty="0" smtClean="0"/>
              <a:t>は</a:t>
            </a:r>
            <a:r>
              <a:rPr lang="en-US" altLang="ja-JP" sz="1400" dirty="0"/>
              <a:t>AI</a:t>
            </a:r>
            <a:r>
              <a:rPr lang="ja-JP" altLang="en-US" sz="1400" dirty="0" smtClean="0"/>
              <a:t>が</a:t>
            </a:r>
            <a:r>
              <a:rPr lang="ja-JP" altLang="en-US" sz="1400" dirty="0"/>
              <a:t>個々の学生のレベルに合わせた問題を出題するような傾向もある。個別化、パーソナライズ、これらを通じて高付加価値をいかに達成していくかというところ</a:t>
            </a:r>
            <a:r>
              <a:rPr lang="ja-JP" altLang="en-US" sz="1400" dirty="0" smtClean="0"/>
              <a:t>が、今後</a:t>
            </a:r>
            <a:r>
              <a:rPr lang="ja-JP" altLang="en-US" sz="1400" dirty="0"/>
              <a:t>の産業構造の方向性ということなのではないか</a:t>
            </a:r>
            <a:r>
              <a:rPr lang="ja-JP" altLang="en-US" sz="1400" dirty="0" smtClean="0"/>
              <a:t>。（木下③）</a:t>
            </a:r>
            <a:endParaRPr lang="en-US" altLang="ja-JP" sz="1400" dirty="0"/>
          </a:p>
          <a:p>
            <a:pPr marL="174625" indent="-174625">
              <a:lnSpc>
                <a:spcPts val="1600"/>
              </a:lnSpc>
              <a:spcBef>
                <a:spcPts val="1000"/>
              </a:spcBef>
            </a:pPr>
            <a:r>
              <a:rPr lang="ja-JP" altLang="en-US" sz="1400" dirty="0"/>
              <a:t>○教育も企業の中で行われてきた。その企業からジャンプするような教育</a:t>
            </a:r>
            <a:r>
              <a:rPr lang="ja-JP" altLang="en-US" sz="1400" dirty="0" smtClean="0"/>
              <a:t>機会が乏しく、</a:t>
            </a:r>
            <a:r>
              <a:rPr lang="ja-JP" altLang="en-US" sz="1400" dirty="0"/>
              <a:t>スキルセットを変えるような教育を受ける機会がないので人材の流動性も下がる。企業に依存した社会体制というもの</a:t>
            </a:r>
            <a:r>
              <a:rPr lang="ja-JP" altLang="en-US" sz="1400" dirty="0" smtClean="0"/>
              <a:t>が深刻な問題。（大屋③）</a:t>
            </a:r>
            <a:endParaRPr lang="en-US" altLang="ja-JP" sz="1400" dirty="0"/>
          </a:p>
          <a:p>
            <a:pPr marL="174625" indent="-174625">
              <a:lnSpc>
                <a:spcPts val="1600"/>
              </a:lnSpc>
              <a:spcBef>
                <a:spcPts val="1000"/>
              </a:spcBef>
            </a:pPr>
            <a:r>
              <a:rPr lang="ja-JP" altLang="en-US" sz="1400" dirty="0"/>
              <a:t>○東京と遜色のない教育レベルにしていくと人材育成も変わってくる。東京に</a:t>
            </a:r>
            <a:r>
              <a:rPr lang="ja-JP" altLang="en-US" sz="1400" dirty="0" smtClean="0"/>
              <a:t>来られる</a:t>
            </a:r>
            <a:r>
              <a:rPr lang="ja-JP" altLang="en-US" sz="1400" dirty="0"/>
              <a:t>人</a:t>
            </a:r>
            <a:r>
              <a:rPr lang="ja-JP" altLang="en-US" sz="1400" dirty="0" smtClean="0"/>
              <a:t>は</a:t>
            </a:r>
            <a:r>
              <a:rPr lang="ja-JP" altLang="en-US" sz="1400" dirty="0"/>
              <a:t>本当に幸せ</a:t>
            </a:r>
            <a:r>
              <a:rPr lang="ja-JP" altLang="en-US" sz="1400" dirty="0" smtClean="0"/>
              <a:t>な</a:t>
            </a:r>
            <a:r>
              <a:rPr lang="ja-JP" altLang="en-US" sz="1400" dirty="0"/>
              <a:t>人</a:t>
            </a:r>
            <a:r>
              <a:rPr lang="ja-JP" altLang="en-US" sz="1400" dirty="0" smtClean="0"/>
              <a:t>ばかり</a:t>
            </a:r>
            <a:r>
              <a:rPr lang="ja-JP" altLang="en-US" sz="1400" dirty="0"/>
              <a:t>。地方に残された</a:t>
            </a:r>
            <a:r>
              <a:rPr lang="ja-JP" altLang="en-US" sz="1400" dirty="0" smtClean="0"/>
              <a:t>子どもたち</a:t>
            </a:r>
            <a:r>
              <a:rPr lang="ja-JP" altLang="en-US" sz="1400" dirty="0"/>
              <a:t>をどう企業が拾ってあげられるのかが、分散</a:t>
            </a:r>
            <a:r>
              <a:rPr lang="ja-JP" altLang="en-US" sz="1400" dirty="0" smtClean="0"/>
              <a:t>した社会では</a:t>
            </a:r>
            <a:r>
              <a:rPr lang="ja-JP" altLang="en-US" sz="1400" dirty="0"/>
              <a:t>企業のミッション。（中村③）</a:t>
            </a:r>
            <a:endParaRPr lang="en-US" altLang="ja-JP" sz="1400" dirty="0"/>
          </a:p>
          <a:p>
            <a:pPr marL="174625" indent="-174625">
              <a:lnSpc>
                <a:spcPts val="1600"/>
              </a:lnSpc>
              <a:spcBef>
                <a:spcPts val="1000"/>
              </a:spcBef>
            </a:pPr>
            <a:r>
              <a:rPr lang="ja-JP" altLang="en-US" sz="1400" dirty="0" smtClean="0"/>
              <a:t>○デンマークでは、学び方</a:t>
            </a:r>
            <a:r>
              <a:rPr lang="ja-JP" altLang="en-US" sz="1400" dirty="0"/>
              <a:t>も非常に大きく日本と違う。フォルケホイスコーレという大人が学び続ける</a:t>
            </a:r>
            <a:r>
              <a:rPr lang="ja-JP" altLang="en-US" sz="1400" dirty="0" smtClean="0"/>
              <a:t>学校で</a:t>
            </a:r>
            <a:r>
              <a:rPr lang="en-US" altLang="ja-JP" sz="1400" dirty="0"/>
              <a:t>17.5</a:t>
            </a:r>
            <a:r>
              <a:rPr lang="ja-JP" altLang="en-US" sz="1400" dirty="0"/>
              <a:t>歳</a:t>
            </a:r>
            <a:r>
              <a:rPr lang="ja-JP" altLang="en-US" sz="1400" dirty="0" smtClean="0"/>
              <a:t>以上なら</a:t>
            </a:r>
            <a:r>
              <a:rPr lang="ja-JP" altLang="en-US" sz="1400" dirty="0"/>
              <a:t>誰でも</a:t>
            </a:r>
            <a:r>
              <a:rPr lang="ja-JP" altLang="en-US" sz="1400" dirty="0" smtClean="0"/>
              <a:t>入学でき</a:t>
            </a:r>
            <a:r>
              <a:rPr lang="ja-JP" altLang="en-US" sz="1400" dirty="0"/>
              <a:t>、自分の</a:t>
            </a:r>
            <a:r>
              <a:rPr lang="ja-JP" altLang="en-US" sz="1400" dirty="0" smtClean="0"/>
              <a:t>強み</a:t>
            </a:r>
            <a:r>
              <a:rPr lang="ja-JP" altLang="en-US" sz="1400" dirty="0"/>
              <a:t>や</a:t>
            </a:r>
            <a:r>
              <a:rPr lang="ja-JP" altLang="en-US" sz="1400" dirty="0" smtClean="0"/>
              <a:t>社会</a:t>
            </a:r>
            <a:r>
              <a:rPr lang="ja-JP" altLang="en-US" sz="1400" dirty="0"/>
              <a:t>で</a:t>
            </a:r>
            <a:r>
              <a:rPr lang="ja-JP" altLang="en-US" sz="1400" dirty="0" smtClean="0"/>
              <a:t>生かす</a:t>
            </a:r>
            <a:r>
              <a:rPr lang="ja-JP" altLang="en-US" sz="1400" dirty="0"/>
              <a:t>術</a:t>
            </a:r>
            <a:r>
              <a:rPr lang="ja-JP" altLang="en-US" sz="1400" dirty="0" smtClean="0"/>
              <a:t>を</a:t>
            </a:r>
            <a:r>
              <a:rPr lang="ja-JP" altLang="en-US" sz="1400" dirty="0"/>
              <a:t>学べる。学校と</a:t>
            </a:r>
            <a:r>
              <a:rPr lang="ja-JP" altLang="en-US" sz="1400" dirty="0" smtClean="0"/>
              <a:t>就職が直線</a:t>
            </a:r>
            <a:r>
              <a:rPr lang="ja-JP" altLang="en-US" sz="1400" dirty="0"/>
              <a:t>では</a:t>
            </a:r>
            <a:r>
              <a:rPr lang="ja-JP" altLang="en-US" sz="1400" dirty="0" smtClean="0"/>
              <a:t>ない</a:t>
            </a:r>
            <a:r>
              <a:rPr lang="ja-JP" altLang="en-US" sz="1400" dirty="0"/>
              <a:t>。途中でちょっと立ち止まって自分と社会をよりよく知る時間を過ごすような時間と場所が</a:t>
            </a:r>
            <a:r>
              <a:rPr lang="ja-JP" altLang="en-US" sz="1400" dirty="0" smtClean="0"/>
              <a:t>ある。主体的</a:t>
            </a:r>
            <a:r>
              <a:rPr lang="ja-JP" altLang="en-US" sz="1400" dirty="0"/>
              <a:t>に国民が学び続ける学校を国が環境を整えているというのもとてもユニーク</a:t>
            </a:r>
            <a:r>
              <a:rPr lang="ja-JP" altLang="en-US" sz="1400" dirty="0" smtClean="0"/>
              <a:t>。（植木③）</a:t>
            </a:r>
            <a:endParaRPr lang="en-US" altLang="ja-JP" sz="1400" dirty="0"/>
          </a:p>
          <a:p>
            <a:pPr marL="174625" indent="-174625">
              <a:lnSpc>
                <a:spcPts val="1600"/>
              </a:lnSpc>
              <a:spcBef>
                <a:spcPts val="1000"/>
              </a:spcBef>
            </a:pP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69235" y="6530609"/>
            <a:ext cx="666206" cy="365125"/>
          </a:xfrm>
        </p:spPr>
        <p:txBody>
          <a:bodyPr/>
          <a:lstStyle/>
          <a:p>
            <a:fld id="{50F88186-B17D-4CE3-A887-D91699CF601C}" type="slidenum">
              <a:rPr kumimoji="1" lang="ja-JP" altLang="en-US" sz="1400" b="1" smtClean="0"/>
              <a:t>12</a:t>
            </a:fld>
            <a:endParaRPr kumimoji="1" lang="ja-JP" altLang="en-US" sz="1400" b="1" dirty="0"/>
          </a:p>
        </p:txBody>
      </p:sp>
    </p:spTree>
    <p:extLst>
      <p:ext uri="{BB962C8B-B14F-4D97-AF65-F5344CB8AC3E}">
        <p14:creationId xmlns:p14="http://schemas.microsoft.com/office/powerpoint/2010/main" val="4041426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51252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○デンマークは社会人になっても教育を受ける</a:t>
            </a:r>
            <a:r>
              <a:rPr lang="ja-JP" altLang="en-US" sz="1400" dirty="0" smtClean="0"/>
              <a:t>権利が整って</a:t>
            </a:r>
            <a:r>
              <a:rPr lang="ja-JP" altLang="en-US" sz="1400" dirty="0"/>
              <a:t>おり</a:t>
            </a:r>
            <a:r>
              <a:rPr lang="ja-JP" altLang="en-US" sz="1400" dirty="0" smtClean="0"/>
              <a:t>、会社</a:t>
            </a:r>
            <a:r>
              <a:rPr lang="ja-JP" altLang="en-US" sz="1400" dirty="0"/>
              <a:t>の研修では</a:t>
            </a:r>
            <a:r>
              <a:rPr lang="ja-JP" altLang="en-US" sz="1400" dirty="0" smtClean="0"/>
              <a:t>なく自分</a:t>
            </a:r>
            <a:r>
              <a:rPr lang="ja-JP" altLang="en-US" sz="1400" dirty="0"/>
              <a:t>で</a:t>
            </a:r>
            <a:r>
              <a:rPr lang="ja-JP" altLang="en-US" sz="1400" dirty="0" smtClean="0"/>
              <a:t>選んで、１年間</a:t>
            </a:r>
            <a:r>
              <a:rPr lang="ja-JP" altLang="en-US" sz="1400" dirty="0"/>
              <a:t>で２週間研修</a:t>
            </a:r>
            <a:r>
              <a:rPr lang="ja-JP" altLang="en-US" sz="1400" dirty="0" smtClean="0"/>
              <a:t>を受ける権利が</a:t>
            </a:r>
            <a:r>
              <a:rPr lang="ja-JP" altLang="en-US" sz="1400" dirty="0"/>
              <a:t>ある。</a:t>
            </a:r>
            <a:r>
              <a:rPr lang="ja-JP" altLang="en-US" sz="1400" dirty="0" smtClean="0"/>
              <a:t>給料をもらいながら会社</a:t>
            </a:r>
            <a:r>
              <a:rPr lang="ja-JP" altLang="en-US" sz="1400" dirty="0"/>
              <a:t>を辞めること</a:t>
            </a:r>
            <a:r>
              <a:rPr lang="ja-JP" altLang="en-US" sz="1400" dirty="0" smtClean="0"/>
              <a:t>なく、新しい</a:t>
            </a:r>
            <a:r>
              <a:rPr lang="ja-JP" altLang="en-US" sz="1400" dirty="0"/>
              <a:t>自分が学びたい機関に参加ができる。その研修は国がいろんな研修プログラムを提供している。学んだことで自分自身の給与アップの交渉に</a:t>
            </a:r>
            <a:r>
              <a:rPr lang="ja-JP" altLang="en-US" sz="1400" dirty="0" smtClean="0"/>
              <a:t>使ったり、転職することも止められない</a:t>
            </a:r>
            <a:r>
              <a:rPr lang="ja-JP" altLang="en-US" sz="1400" dirty="0"/>
              <a:t>。流動性</a:t>
            </a:r>
            <a:r>
              <a:rPr lang="ja-JP" altLang="en-US" sz="1400" dirty="0" smtClean="0"/>
              <a:t>を国</a:t>
            </a:r>
            <a:r>
              <a:rPr lang="ja-JP" altLang="en-US" sz="1400" dirty="0"/>
              <a:t>も後押ししてくれて</a:t>
            </a:r>
            <a:r>
              <a:rPr lang="ja-JP" altLang="en-US" sz="1400" dirty="0" smtClean="0"/>
              <a:t>いるのが日本との大きな</a:t>
            </a:r>
            <a:r>
              <a:rPr lang="ja-JP" altLang="en-US" sz="1400" dirty="0"/>
              <a:t>違い。自分自身で学び続けるモチベーションを</a:t>
            </a:r>
            <a:r>
              <a:rPr lang="ja-JP" altLang="en-US" sz="1400" dirty="0" smtClean="0"/>
              <a:t>保てる仕組み</a:t>
            </a:r>
            <a:r>
              <a:rPr lang="ja-JP" altLang="en-US" sz="1400" dirty="0"/>
              <a:t>があるかどうか、非常に大きな差がある。日本の場合は</a:t>
            </a:r>
            <a:r>
              <a:rPr lang="ja-JP" altLang="en-US" sz="1400" dirty="0" smtClean="0"/>
              <a:t>会社</a:t>
            </a:r>
            <a:r>
              <a:rPr lang="ja-JP" altLang="en-US" sz="1400" dirty="0"/>
              <a:t>や</a:t>
            </a:r>
            <a:r>
              <a:rPr lang="ja-JP" altLang="en-US" sz="1400" dirty="0" smtClean="0"/>
              <a:t>国</a:t>
            </a:r>
            <a:r>
              <a:rPr lang="ja-JP" altLang="en-US" sz="1400" dirty="0"/>
              <a:t>が枠組みをつくっていて、本人の主体的な学びというところではなく、主体的かどうかというのが大きな</a:t>
            </a:r>
            <a:r>
              <a:rPr lang="ja-JP" altLang="en-US" sz="1400" dirty="0" smtClean="0"/>
              <a:t>違い。（植木③）</a:t>
            </a:r>
            <a:endParaRPr lang="en-US" altLang="ja-JP" sz="1400" dirty="0" smtClean="0"/>
          </a:p>
          <a:p>
            <a:pPr marL="174625" indent="-174625">
              <a:lnSpc>
                <a:spcPts val="1600"/>
              </a:lnSpc>
              <a:spcBef>
                <a:spcPts val="1000"/>
              </a:spcBef>
            </a:pPr>
            <a:r>
              <a:rPr lang="ja-JP" altLang="en-US" sz="1400" dirty="0" smtClean="0"/>
              <a:t>○社会</a:t>
            </a:r>
            <a:r>
              <a:rPr lang="ja-JP" altLang="en-US" sz="1400" dirty="0"/>
              <a:t>が変わることに</a:t>
            </a:r>
            <a:r>
              <a:rPr lang="ja-JP" altLang="en-US" sz="1400" dirty="0" smtClean="0"/>
              <a:t>よって</a:t>
            </a:r>
            <a:r>
              <a:rPr lang="ja-JP" altLang="en-US" sz="1400" dirty="0"/>
              <a:t>企業が</a:t>
            </a:r>
            <a:r>
              <a:rPr lang="ja-JP" altLang="en-US" sz="1400" dirty="0" smtClean="0"/>
              <a:t>求める</a:t>
            </a:r>
            <a:r>
              <a:rPr lang="ja-JP" altLang="en-US" sz="1400" dirty="0"/>
              <a:t>スキルも変わってきて</a:t>
            </a:r>
            <a:r>
              <a:rPr lang="ja-JP" altLang="en-US" sz="1400" dirty="0" smtClean="0"/>
              <a:t>いる。その</a:t>
            </a:r>
            <a:r>
              <a:rPr lang="ja-JP" altLang="en-US" sz="1400" dirty="0"/>
              <a:t>スキルにマッチする人材が今不足している。特</a:t>
            </a:r>
            <a:r>
              <a:rPr lang="ja-JP" altLang="en-US" sz="1400" dirty="0" smtClean="0"/>
              <a:t>に</a:t>
            </a:r>
            <a:r>
              <a:rPr lang="en-US" altLang="ja-JP" sz="1400" dirty="0" smtClean="0"/>
              <a:t>IT</a:t>
            </a:r>
            <a:r>
              <a:rPr lang="ja-JP" altLang="en-US" sz="1400" dirty="0" smtClean="0"/>
              <a:t>人材が不足</a:t>
            </a:r>
            <a:r>
              <a:rPr lang="ja-JP" altLang="en-US" sz="1400" dirty="0"/>
              <a:t>している。職業</a:t>
            </a:r>
            <a:r>
              <a:rPr lang="ja-JP" altLang="en-US" sz="1400" dirty="0" smtClean="0"/>
              <a:t>訓練</a:t>
            </a:r>
            <a:r>
              <a:rPr lang="ja-JP" altLang="en-US" sz="1400" dirty="0"/>
              <a:t>や</a:t>
            </a:r>
            <a:r>
              <a:rPr lang="ja-JP" altLang="en-US" sz="1400" dirty="0" smtClean="0"/>
              <a:t>リスキリング</a:t>
            </a:r>
            <a:r>
              <a:rPr lang="ja-JP" altLang="en-US" sz="1400" dirty="0"/>
              <a:t>の環境</a:t>
            </a:r>
            <a:r>
              <a:rPr lang="ja-JP" altLang="en-US" sz="1400" dirty="0" smtClean="0"/>
              <a:t>を早く整えていかない</a:t>
            </a:r>
            <a:r>
              <a:rPr lang="ja-JP" altLang="en-US" sz="1400" dirty="0"/>
              <a:t>と、損失が高くなる</a:t>
            </a:r>
            <a:r>
              <a:rPr lang="ja-JP" altLang="en-US" sz="1400" dirty="0" smtClean="0"/>
              <a:t>一方である。</a:t>
            </a:r>
            <a:r>
              <a:rPr lang="ja-JP" altLang="en-US" sz="1400" dirty="0"/>
              <a:t>高度</a:t>
            </a:r>
            <a:r>
              <a:rPr lang="ja-JP" altLang="en-US" sz="1400" dirty="0" smtClean="0"/>
              <a:t>成長期に</a:t>
            </a:r>
            <a:r>
              <a:rPr lang="ja-JP" altLang="en-US" sz="1400" dirty="0"/>
              <a:t>つくられた人事制度をどのように労働市場の変化に合わせて変えていくのか、企業がどういうスキルを持った人を育てていきたいのかと</a:t>
            </a:r>
            <a:r>
              <a:rPr lang="ja-JP" altLang="en-US" sz="1400" dirty="0" smtClean="0"/>
              <a:t>いう評価だけではなく、</a:t>
            </a:r>
            <a:r>
              <a:rPr lang="ja-JP" altLang="en-US" sz="1400" dirty="0"/>
              <a:t>個人目線で自分の</a:t>
            </a:r>
            <a:r>
              <a:rPr lang="ja-JP" altLang="en-US" sz="1400" dirty="0" smtClean="0"/>
              <a:t>経験</a:t>
            </a:r>
            <a:r>
              <a:rPr lang="ja-JP" altLang="en-US" sz="1400" dirty="0"/>
              <a:t>や</a:t>
            </a:r>
            <a:r>
              <a:rPr lang="ja-JP" altLang="en-US" sz="1400" dirty="0" smtClean="0"/>
              <a:t>スキル</a:t>
            </a:r>
            <a:r>
              <a:rPr lang="ja-JP" altLang="en-US" sz="1400" dirty="0"/>
              <a:t>の</a:t>
            </a:r>
            <a:r>
              <a:rPr lang="ja-JP" altLang="en-US" sz="1400" dirty="0" smtClean="0"/>
              <a:t>棚卸しが</a:t>
            </a:r>
            <a:r>
              <a:rPr lang="ja-JP" altLang="en-US" sz="1400" dirty="0"/>
              <a:t>できる、ジョブカードを活用していくということを本人が自然にしていける環境を整えて</a:t>
            </a:r>
            <a:r>
              <a:rPr lang="ja-JP" altLang="en-US" sz="1400" dirty="0" smtClean="0"/>
              <a:t>いかなければ、</a:t>
            </a:r>
            <a:r>
              <a:rPr lang="ja-JP" altLang="en-US" sz="1400" dirty="0"/>
              <a:t>流動性を</a:t>
            </a:r>
            <a:r>
              <a:rPr lang="ja-JP" altLang="en-US" sz="1400" dirty="0" smtClean="0"/>
              <a:t>高めたり</a:t>
            </a:r>
            <a:r>
              <a:rPr lang="ja-JP" altLang="en-US" sz="1400" dirty="0"/>
              <a:t>、</a:t>
            </a:r>
            <a:r>
              <a:rPr lang="ja-JP" altLang="en-US" sz="1400" dirty="0" smtClean="0"/>
              <a:t>生産性</a:t>
            </a:r>
            <a:r>
              <a:rPr lang="ja-JP" altLang="en-US" sz="1400" dirty="0"/>
              <a:t>を向上する</a:t>
            </a:r>
            <a:r>
              <a:rPr lang="ja-JP" altLang="en-US" sz="1400" dirty="0" smtClean="0"/>
              <a:t>といった学び</a:t>
            </a:r>
            <a:r>
              <a:rPr lang="ja-JP" altLang="en-US" sz="1400" dirty="0"/>
              <a:t>の好循環につながっていかない</a:t>
            </a:r>
            <a:r>
              <a:rPr lang="ja-JP" altLang="en-US" sz="1400" dirty="0" smtClean="0"/>
              <a:t>。（植木③）</a:t>
            </a:r>
            <a:endParaRPr lang="en-US" altLang="ja-JP" sz="1400" dirty="0" smtClean="0"/>
          </a:p>
          <a:p>
            <a:pPr marL="174625" indent="-174625">
              <a:lnSpc>
                <a:spcPts val="1600"/>
              </a:lnSpc>
              <a:spcBef>
                <a:spcPts val="1000"/>
              </a:spcBef>
            </a:pPr>
            <a:r>
              <a:rPr lang="ja-JP" altLang="en-US" sz="1400" dirty="0"/>
              <a:t>○失業してからのスキルアップ支援も非常にいいことだが、まず失業することが多分怖い。在職中に自分のスキルアップやスキルチェンジができる環境をどうつくっていくかが問題になる。（大屋③）</a:t>
            </a:r>
            <a:endParaRPr lang="en-US" altLang="ja-JP" sz="1400" dirty="0"/>
          </a:p>
          <a:p>
            <a:pPr marL="174625" indent="-174625">
              <a:lnSpc>
                <a:spcPts val="1600"/>
              </a:lnSpc>
              <a:spcBef>
                <a:spcPts val="1000"/>
              </a:spcBef>
            </a:pPr>
            <a:r>
              <a:rPr lang="ja-JP" altLang="en-US" sz="1400" dirty="0"/>
              <a:t>○学び直しの機会は、男女問わず、世代問わず、オンラインや通信</a:t>
            </a:r>
            <a:r>
              <a:rPr lang="ja-JP" altLang="en-US" sz="1400" dirty="0" smtClean="0"/>
              <a:t>、</a:t>
            </a:r>
            <a:r>
              <a:rPr lang="en-US" altLang="ja-JP" sz="1400" dirty="0" smtClean="0"/>
              <a:t>DX</a:t>
            </a:r>
            <a:r>
              <a:rPr lang="ja-JP" altLang="en-US" sz="1400" dirty="0" smtClean="0"/>
              <a:t>を</a:t>
            </a:r>
            <a:r>
              <a:rPr lang="ja-JP" altLang="en-US" sz="1400" dirty="0"/>
              <a:t>踏まえてつくり出していくことというのは、１つの対応策として考えられる。（大屋③</a:t>
            </a:r>
            <a:r>
              <a:rPr lang="ja-JP" altLang="en-US" sz="1400" dirty="0" smtClean="0"/>
              <a:t>）</a:t>
            </a:r>
            <a:endParaRPr lang="en-US" altLang="ja-JP" sz="1400" dirty="0"/>
          </a:p>
          <a:p>
            <a:pPr marL="174625" indent="-174625">
              <a:lnSpc>
                <a:spcPts val="1600"/>
              </a:lnSpc>
              <a:spcBef>
                <a:spcPts val="1000"/>
              </a:spcBef>
            </a:pPr>
            <a:r>
              <a:rPr lang="ja-JP" altLang="en-US" sz="1400" dirty="0"/>
              <a:t>○日本は知識集約型活動に従事する労働者の</a:t>
            </a:r>
            <a:r>
              <a:rPr lang="ja-JP" altLang="en-US" sz="1400" dirty="0" smtClean="0"/>
              <a:t>割合が、</a:t>
            </a:r>
            <a:r>
              <a:rPr lang="en-US" altLang="ja-JP" sz="1400" dirty="0" smtClean="0"/>
              <a:t>139</a:t>
            </a:r>
            <a:r>
              <a:rPr lang="ja-JP" altLang="en-US" sz="1400" dirty="0"/>
              <a:t>か国のうち</a:t>
            </a:r>
            <a:r>
              <a:rPr lang="en-US" altLang="ja-JP" sz="1400" dirty="0"/>
              <a:t>58</a:t>
            </a:r>
            <a:r>
              <a:rPr lang="ja-JP" altLang="en-US" sz="1400" dirty="0" smtClean="0"/>
              <a:t>位と非常に低い。</a:t>
            </a:r>
            <a:r>
              <a:rPr lang="ja-JP" altLang="en-US" sz="1400" dirty="0"/>
              <a:t>人材、専門家、技術者の</a:t>
            </a:r>
            <a:r>
              <a:rPr lang="ja-JP" altLang="en-US" sz="1400" dirty="0" smtClean="0"/>
              <a:t>育成を</a:t>
            </a:r>
            <a:r>
              <a:rPr lang="ja-JP" altLang="en-US" sz="1400" dirty="0"/>
              <a:t>今後進めていく必要がある</a:t>
            </a:r>
            <a:r>
              <a:rPr lang="ja-JP" altLang="en-US" sz="1400" dirty="0" smtClean="0"/>
              <a:t>。（木下③）</a:t>
            </a:r>
            <a:endParaRPr lang="en-US" altLang="ja-JP" sz="1400" dirty="0" smtClean="0"/>
          </a:p>
          <a:p>
            <a:pPr marL="174625" indent="-174625">
              <a:lnSpc>
                <a:spcPts val="1600"/>
              </a:lnSpc>
              <a:spcBef>
                <a:spcPts val="1000"/>
              </a:spcBef>
            </a:pPr>
            <a:r>
              <a:rPr lang="ja-JP" altLang="en-US" sz="1400" dirty="0" smtClean="0"/>
              <a:t>○</a:t>
            </a:r>
            <a:r>
              <a:rPr lang="en-US" altLang="ja-JP" sz="1400" dirty="0" smtClean="0"/>
              <a:t>STEAM</a:t>
            </a:r>
            <a:r>
              <a:rPr lang="ja-JP" altLang="en-US" sz="1400" dirty="0" smtClean="0"/>
              <a:t>教育</a:t>
            </a:r>
            <a:r>
              <a:rPr lang="ja-JP" altLang="en-US" sz="1400" dirty="0"/>
              <a:t>をどうするのか。これからの日本の</a:t>
            </a:r>
            <a:r>
              <a:rPr lang="ja-JP" altLang="en-US" sz="1400" dirty="0" smtClean="0"/>
              <a:t>社会</a:t>
            </a:r>
            <a:r>
              <a:rPr lang="ja-JP" altLang="en-US" sz="1400" dirty="0"/>
              <a:t>や</a:t>
            </a:r>
            <a:r>
              <a:rPr lang="ja-JP" altLang="en-US" sz="1400" dirty="0" smtClean="0"/>
              <a:t>世界</a:t>
            </a:r>
            <a:r>
              <a:rPr lang="ja-JP" altLang="en-US" sz="1400" dirty="0"/>
              <a:t>の変化を見ていく中では、文理分断型では</a:t>
            </a:r>
            <a:r>
              <a:rPr lang="ja-JP" altLang="en-US" sz="1400" dirty="0" smtClean="0"/>
              <a:t>なく、文理</a:t>
            </a:r>
            <a:r>
              <a:rPr lang="ja-JP" altLang="en-US" sz="1400" dirty="0"/>
              <a:t>融合で、例えばデータが</a:t>
            </a:r>
            <a:r>
              <a:rPr lang="ja-JP" altLang="en-US" sz="1400" dirty="0" smtClean="0"/>
              <a:t>読める</a:t>
            </a:r>
            <a:r>
              <a:rPr lang="ja-JP" altLang="en-US" sz="1400" dirty="0"/>
              <a:t>、</a:t>
            </a:r>
            <a:r>
              <a:rPr lang="ja-JP" altLang="en-US" sz="1400" dirty="0" smtClean="0"/>
              <a:t>分析</a:t>
            </a:r>
            <a:r>
              <a:rPr lang="ja-JP" altLang="en-US" sz="1400" dirty="0"/>
              <a:t>が</a:t>
            </a:r>
            <a:r>
              <a:rPr lang="ja-JP" altLang="en-US" sz="1400" dirty="0" smtClean="0"/>
              <a:t>できるといった</a:t>
            </a:r>
            <a:r>
              <a:rPr lang="ja-JP" altLang="en-US" sz="1400" dirty="0"/>
              <a:t>人</a:t>
            </a:r>
            <a:r>
              <a:rPr lang="ja-JP" altLang="en-US" sz="1400" dirty="0" smtClean="0"/>
              <a:t>をどう</a:t>
            </a:r>
            <a:r>
              <a:rPr lang="ja-JP" altLang="en-US" sz="1400" dirty="0"/>
              <a:t>やって増やして</a:t>
            </a:r>
            <a:r>
              <a:rPr lang="ja-JP" altLang="en-US" sz="1400" dirty="0" smtClean="0"/>
              <a:t>いくかが社会</a:t>
            </a:r>
            <a:r>
              <a:rPr lang="ja-JP" altLang="en-US" sz="1400" dirty="0"/>
              <a:t>が求めている方向性。</a:t>
            </a:r>
            <a:r>
              <a:rPr lang="ja-JP" altLang="en-US" sz="1400" dirty="0" smtClean="0"/>
              <a:t>データ</a:t>
            </a:r>
            <a:r>
              <a:rPr lang="ja-JP" altLang="en-US" sz="1400" dirty="0"/>
              <a:t>は</a:t>
            </a:r>
            <a:r>
              <a:rPr lang="ja-JP" altLang="en-US" sz="1400" dirty="0" smtClean="0"/>
              <a:t>市民</a:t>
            </a:r>
            <a:r>
              <a:rPr lang="ja-JP" altLang="en-US" sz="1400" dirty="0"/>
              <a:t>一人一人のものであっても、それをどう読むのかと</a:t>
            </a:r>
            <a:r>
              <a:rPr lang="ja-JP" altLang="en-US" sz="1400" dirty="0" smtClean="0"/>
              <a:t>いった力</a:t>
            </a:r>
            <a:r>
              <a:rPr lang="ja-JP" altLang="en-US" sz="1400" dirty="0"/>
              <a:t>を</a:t>
            </a:r>
            <a:r>
              <a:rPr lang="ja-JP" altLang="en-US" sz="1400" dirty="0" smtClean="0"/>
              <a:t>どう教育</a:t>
            </a:r>
            <a:r>
              <a:rPr lang="ja-JP" altLang="en-US" sz="1400" dirty="0"/>
              <a:t>の中に生かしていくのか、教育の中で社会の</a:t>
            </a:r>
            <a:r>
              <a:rPr lang="ja-JP" altLang="en-US" sz="1400" dirty="0" smtClean="0"/>
              <a:t>変化やこれから</a:t>
            </a:r>
            <a:r>
              <a:rPr lang="ja-JP" altLang="en-US" sz="1400" dirty="0"/>
              <a:t>求められる人をどう</a:t>
            </a:r>
            <a:r>
              <a:rPr lang="ja-JP" altLang="en-US" sz="1400" dirty="0" smtClean="0"/>
              <a:t>やって育てていく</a:t>
            </a:r>
            <a:r>
              <a:rPr lang="ja-JP" altLang="en-US" sz="1400" dirty="0"/>
              <a:t>のか、地域のための地域の人による地域の大学というのも教育のプログラムでは今後</a:t>
            </a:r>
            <a:r>
              <a:rPr lang="ja-JP" altLang="en-US" sz="1400" dirty="0" smtClean="0"/>
              <a:t>必要。（藤田③）</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13</a:t>
            </a:fld>
            <a:endParaRPr kumimoji="1" lang="ja-JP" altLang="en-US" sz="1400" b="1" dirty="0"/>
          </a:p>
        </p:txBody>
      </p:sp>
    </p:spTree>
    <p:extLst>
      <p:ext uri="{BB962C8B-B14F-4D97-AF65-F5344CB8AC3E}">
        <p14:creationId xmlns:p14="http://schemas.microsoft.com/office/powerpoint/2010/main" val="146519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143854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a:t>
            </a:r>
            <a:r>
              <a:rPr lang="ja-JP" altLang="en-US" sz="1400" dirty="0"/>
              <a:t>都市の</a:t>
            </a:r>
            <a:r>
              <a:rPr lang="ja-JP" altLang="en-US" sz="1400" dirty="0" smtClean="0"/>
              <a:t>脱炭素化を</a:t>
            </a:r>
            <a:r>
              <a:rPr lang="ja-JP" altLang="en-US" sz="1400" dirty="0"/>
              <a:t>、資金的な様々な仕組みをつくりつつ経済的な</a:t>
            </a:r>
            <a:r>
              <a:rPr lang="ja-JP" altLang="en-US" sz="1400" dirty="0" smtClean="0"/>
              <a:t>インセンティブを</a:t>
            </a:r>
            <a:r>
              <a:rPr lang="ja-JP" altLang="en-US" sz="1400" dirty="0"/>
              <a:t>入れ込みながら、我が事と</a:t>
            </a:r>
            <a:r>
              <a:rPr lang="ja-JP" altLang="en-US" sz="1400" dirty="0" smtClean="0"/>
              <a:t>して理解</a:t>
            </a:r>
            <a:r>
              <a:rPr lang="ja-JP" altLang="en-US" sz="1400" dirty="0"/>
              <a:t>したり、行動に</a:t>
            </a:r>
            <a:r>
              <a:rPr lang="ja-JP" altLang="en-US" sz="1400" dirty="0" smtClean="0"/>
              <a:t>促せる人をこれから</a:t>
            </a:r>
            <a:r>
              <a:rPr lang="ja-JP" altLang="en-US" sz="1400" dirty="0"/>
              <a:t>長期にわたって育てていくことができるのか</a:t>
            </a:r>
            <a:r>
              <a:rPr lang="ja-JP" altLang="en-US" sz="1400" dirty="0" smtClean="0"/>
              <a:t>どうかが、今後</a:t>
            </a:r>
            <a:r>
              <a:rPr lang="ja-JP" altLang="en-US" sz="1400" dirty="0"/>
              <a:t>見ていく未来の１つの方向性。人が減っていく分を海外の人を呼び込むのかどうか、あるいは海外の人が来た場合にその人たちを</a:t>
            </a:r>
            <a:r>
              <a:rPr lang="ja-JP" altLang="en-US" sz="1400" dirty="0" smtClean="0"/>
              <a:t>どのようにトレーニングして、社会</a:t>
            </a:r>
            <a:r>
              <a:rPr lang="ja-JP" altLang="en-US" sz="1400" dirty="0"/>
              <a:t>の一員として活躍していただくのか、社会の</a:t>
            </a:r>
            <a:r>
              <a:rPr lang="ja-JP" altLang="en-US" sz="1400" dirty="0" smtClean="0"/>
              <a:t>サイズやありようを考えて</a:t>
            </a:r>
            <a:r>
              <a:rPr lang="ja-JP" altLang="en-US" sz="1400" dirty="0"/>
              <a:t>いくためには</a:t>
            </a:r>
            <a:r>
              <a:rPr lang="ja-JP" altLang="en-US" sz="1400" dirty="0" smtClean="0"/>
              <a:t>、大阪</a:t>
            </a:r>
            <a:r>
              <a:rPr lang="ja-JP" altLang="en-US" sz="1400" dirty="0"/>
              <a:t>という地域は多様</a:t>
            </a:r>
            <a:r>
              <a:rPr lang="ja-JP" altLang="en-US" sz="1400" dirty="0" smtClean="0"/>
              <a:t>なルーツや個性を持つ人</a:t>
            </a:r>
            <a:r>
              <a:rPr lang="ja-JP" altLang="en-US" sz="1400" dirty="0"/>
              <a:t>たちによって成り立っていく</a:t>
            </a:r>
            <a:r>
              <a:rPr lang="ja-JP" altLang="en-US" sz="1400" dirty="0" smtClean="0"/>
              <a:t>社会だと思うので、今後</a:t>
            </a:r>
            <a:r>
              <a:rPr lang="ja-JP" altLang="en-US" sz="1400" dirty="0"/>
              <a:t>そういった議論も進めていっていただきたい</a:t>
            </a:r>
            <a:r>
              <a:rPr lang="ja-JP" altLang="en-US" sz="1400" dirty="0" smtClean="0"/>
              <a:t>。</a:t>
            </a:r>
            <a:endParaRPr lang="en-US" altLang="ja-JP" sz="1400" dirty="0" smtClean="0"/>
          </a:p>
          <a:p>
            <a:pPr marL="174625" indent="-174625">
              <a:lnSpc>
                <a:spcPts val="1600"/>
              </a:lnSpc>
            </a:pPr>
            <a:r>
              <a:rPr lang="ja-JP" altLang="en-US" sz="1400" dirty="0"/>
              <a:t>　</a:t>
            </a:r>
            <a:r>
              <a:rPr lang="ja-JP" altLang="en-US" sz="1400" dirty="0" smtClean="0"/>
              <a:t>（藤田③）</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これまでにいただいた意見（４</a:t>
            </a:r>
            <a:r>
              <a:rPr lang="ja-JP" altLang="en-US" sz="2000" b="1" kern="0" dirty="0">
                <a:solidFill>
                  <a:srgbClr val="000000"/>
                </a:solidFill>
                <a:ea typeface="Meiryo UI" pitchFamily="50" charset="-128"/>
                <a:cs typeface="Meiryo UI" pitchFamily="50" charset="-128"/>
              </a:rPr>
              <a:t>　</a:t>
            </a:r>
            <a:r>
              <a:rPr lang="ja-JP" altLang="en-US" sz="2000" b="1" kern="0" dirty="0" smtClean="0">
                <a:solidFill>
                  <a:srgbClr val="000000"/>
                </a:solidFill>
                <a:ea typeface="Meiryo UI" pitchFamily="50" charset="-128"/>
                <a:cs typeface="Meiryo UI" pitchFamily="50" charset="-128"/>
              </a:rPr>
              <a:t>教育・人材育成）続き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14</a:t>
            </a:fld>
            <a:endParaRPr kumimoji="1" lang="ja-JP" altLang="en-US" sz="1400" b="1" dirty="0"/>
          </a:p>
        </p:txBody>
      </p:sp>
    </p:spTree>
    <p:extLst>
      <p:ext uri="{BB962C8B-B14F-4D97-AF65-F5344CB8AC3E}">
        <p14:creationId xmlns:p14="http://schemas.microsoft.com/office/powerpoint/2010/main" val="16116841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6074228"/>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○企業</a:t>
            </a:r>
            <a:r>
              <a:rPr lang="ja-JP" altLang="en-US" sz="1400" dirty="0"/>
              <a:t>からの要望に対して、</a:t>
            </a:r>
            <a:r>
              <a:rPr lang="ja-JP" altLang="en-US" sz="1400" dirty="0" smtClean="0"/>
              <a:t>外国人材</a:t>
            </a:r>
            <a:r>
              <a:rPr lang="ja-JP" altLang="en-US" sz="1400" dirty="0"/>
              <a:t>や移民の受入れはどうしても</a:t>
            </a:r>
            <a:r>
              <a:rPr lang="ja-JP" altLang="en-US" sz="1400" dirty="0" smtClean="0"/>
              <a:t>慎重、</a:t>
            </a:r>
            <a:r>
              <a:rPr lang="ja-JP" altLang="en-US" sz="1400" dirty="0"/>
              <a:t>結局結論は出せないまま、そしてこのコロナが来たことに</a:t>
            </a:r>
            <a:r>
              <a:rPr lang="ja-JP" altLang="en-US" sz="1400" dirty="0" smtClean="0"/>
              <a:t>よって雇用</a:t>
            </a:r>
            <a:r>
              <a:rPr lang="ja-JP" altLang="en-US" sz="1400" dirty="0"/>
              <a:t>環境は悪化。特に特定技能の方は、介護や工場勤務など接触する業務が多い。人口が減って</a:t>
            </a:r>
            <a:r>
              <a:rPr lang="ja-JP" altLang="en-US" sz="1400" dirty="0" smtClean="0"/>
              <a:t>いくなかで、</a:t>
            </a:r>
            <a:r>
              <a:rPr lang="ja-JP" altLang="en-US" sz="1400" dirty="0"/>
              <a:t>担い手不足のところで外国人をどう受け入れていくのか</a:t>
            </a:r>
            <a:r>
              <a:rPr lang="ja-JP" altLang="en-US" sz="1400" dirty="0" smtClean="0"/>
              <a:t>。大阪</a:t>
            </a:r>
            <a:r>
              <a:rPr lang="ja-JP" altLang="en-US" sz="1400" dirty="0"/>
              <a:t>としてもしっかりとメッセージを出して</a:t>
            </a:r>
            <a:r>
              <a:rPr lang="ja-JP" altLang="en-US" sz="1400" dirty="0" smtClean="0"/>
              <a:t>いくことが必要。韓国</a:t>
            </a:r>
            <a:r>
              <a:rPr lang="ja-JP" altLang="en-US" sz="1400" dirty="0"/>
              <a:t>や台湾</a:t>
            </a:r>
            <a:r>
              <a:rPr lang="ja-JP" altLang="en-US" sz="1400" dirty="0" smtClean="0"/>
              <a:t>は思い切った</a:t>
            </a:r>
            <a:r>
              <a:rPr lang="ja-JP" altLang="en-US" sz="1400" dirty="0"/>
              <a:t>施策にかじ取りをしており</a:t>
            </a:r>
            <a:r>
              <a:rPr lang="ja-JP" altLang="en-US" sz="1400" dirty="0" smtClean="0"/>
              <a:t>、定住権</a:t>
            </a:r>
            <a:r>
              <a:rPr lang="ja-JP" altLang="en-US" sz="1400" dirty="0"/>
              <a:t>も</a:t>
            </a:r>
            <a:r>
              <a:rPr lang="ja-JP" altLang="en-US" sz="1400" dirty="0" smtClean="0"/>
              <a:t>与え、活躍</a:t>
            </a:r>
            <a:r>
              <a:rPr lang="ja-JP" altLang="en-US" sz="1400" dirty="0"/>
              <a:t>する環境を</a:t>
            </a:r>
            <a:r>
              <a:rPr lang="ja-JP" altLang="en-US" sz="1400" dirty="0" smtClean="0"/>
              <a:t>整えて</a:t>
            </a:r>
            <a:r>
              <a:rPr lang="ja-JP" altLang="en-US" sz="1400" dirty="0"/>
              <a:t>い</a:t>
            </a:r>
            <a:r>
              <a:rPr lang="ja-JP" altLang="en-US" sz="1400" dirty="0" smtClean="0"/>
              <a:t>る</a:t>
            </a:r>
            <a:r>
              <a:rPr lang="ja-JP" altLang="en-US" sz="1400" dirty="0"/>
              <a:t>というグローバルな状況の中で、</a:t>
            </a:r>
            <a:r>
              <a:rPr lang="ja-JP" altLang="en-US" sz="1400" dirty="0" smtClean="0"/>
              <a:t>日本</a:t>
            </a:r>
            <a:r>
              <a:rPr lang="ja-JP" altLang="en-US" sz="1400" dirty="0"/>
              <a:t>・</a:t>
            </a:r>
            <a:r>
              <a:rPr lang="ja-JP" altLang="en-US" sz="1400" dirty="0" smtClean="0"/>
              <a:t>大阪</a:t>
            </a:r>
            <a:r>
              <a:rPr lang="ja-JP" altLang="en-US" sz="1400" dirty="0"/>
              <a:t>はどうするのかというのは議論が必要</a:t>
            </a:r>
            <a:r>
              <a:rPr lang="ja-JP" altLang="en-US" sz="1400" dirty="0" smtClean="0"/>
              <a:t>。（</a:t>
            </a:r>
            <a:r>
              <a:rPr lang="ja-JP" altLang="en-US" sz="1400" dirty="0"/>
              <a:t>植木</a:t>
            </a:r>
            <a:r>
              <a:rPr lang="ja-JP" altLang="en-US" sz="1400" dirty="0" smtClean="0"/>
              <a:t>①）</a:t>
            </a:r>
            <a:endParaRPr lang="en-US" altLang="ja-JP" sz="1400" dirty="0"/>
          </a:p>
          <a:p>
            <a:pPr marL="174625" indent="-174625">
              <a:lnSpc>
                <a:spcPts val="1600"/>
              </a:lnSpc>
              <a:spcBef>
                <a:spcPts val="1000"/>
              </a:spcBef>
            </a:pPr>
            <a:r>
              <a:rPr lang="ja-JP" altLang="en-US" sz="1400" dirty="0"/>
              <a:t>○女性の教育年数が上がって社会参加が広がるに伴って、実は地域に内在していた問題で</a:t>
            </a:r>
            <a:r>
              <a:rPr lang="ja-JP" altLang="en-US" sz="1400" dirty="0" smtClean="0"/>
              <a:t>ある、文化</a:t>
            </a:r>
            <a:r>
              <a:rPr lang="ja-JP" altLang="en-US" sz="1400" dirty="0"/>
              <a:t>の継承を阻むといった矛盾した現象が起こっている</a:t>
            </a:r>
            <a:r>
              <a:rPr lang="ja-JP" altLang="en-US" sz="1400" dirty="0" smtClean="0"/>
              <a:t>。（藤田①）</a:t>
            </a:r>
            <a:endParaRPr lang="en-US" altLang="ja-JP" sz="1400" dirty="0" smtClean="0"/>
          </a:p>
          <a:p>
            <a:pPr marL="174625" indent="-174625">
              <a:lnSpc>
                <a:spcPts val="1600"/>
              </a:lnSpc>
              <a:spcBef>
                <a:spcPts val="1000"/>
              </a:spcBef>
            </a:pPr>
            <a:r>
              <a:rPr lang="ja-JP" altLang="en-US" sz="1400" dirty="0" smtClean="0"/>
              <a:t>○</a:t>
            </a:r>
            <a:r>
              <a:rPr lang="ja-JP" altLang="en-US" sz="1400" dirty="0"/>
              <a:t>副首都ビジョンの中でイメージができていないように感じるのが人の部分。人の投資を進めていくという流れ、日本や世界の経済社会全体がグリーンとデジタルというキーワードとして大きく変革していく中で、新しい付加価値を創出する力を強化するとともに、次の成長を生み出していく人への分配を強化していく</a:t>
            </a:r>
            <a:r>
              <a:rPr lang="ja-JP" altLang="en-US" sz="1400" dirty="0" smtClean="0"/>
              <a:t>流れが</a:t>
            </a:r>
            <a:r>
              <a:rPr lang="ja-JP" altLang="en-US" sz="1400" dirty="0"/>
              <a:t>今進められている</a:t>
            </a:r>
            <a:r>
              <a:rPr lang="ja-JP" altLang="en-US" sz="1400" dirty="0" smtClean="0"/>
              <a:t>。（植木②）</a:t>
            </a:r>
            <a:endParaRPr lang="en-US" altLang="ja-JP" sz="1400" dirty="0" smtClean="0"/>
          </a:p>
          <a:p>
            <a:pPr marL="174625" indent="-174625">
              <a:lnSpc>
                <a:spcPts val="1600"/>
              </a:lnSpc>
              <a:spcBef>
                <a:spcPts val="1000"/>
              </a:spcBef>
            </a:pPr>
            <a:r>
              <a:rPr lang="ja-JP" altLang="en-US" sz="1400" dirty="0"/>
              <a:t>○社会全体としては少子高齢化、</a:t>
            </a:r>
            <a:r>
              <a:rPr lang="en-US" altLang="ja-JP" sz="1400" dirty="0"/>
              <a:t>Society5.0</a:t>
            </a:r>
            <a:r>
              <a:rPr lang="ja-JP" altLang="en-US" sz="1400" dirty="0" err="1"/>
              <a:t>、</a:t>
            </a:r>
            <a:r>
              <a:rPr lang="ja-JP" altLang="en-US" sz="1400" dirty="0"/>
              <a:t>労働生産性をどう高めていくのか。企業ではグローバル化、それからＤＸ、脱炭素、こういった取組みは、</a:t>
            </a:r>
            <a:r>
              <a:rPr lang="ja-JP" altLang="en-US" sz="1400" dirty="0" smtClean="0"/>
              <a:t>これからイノベーション</a:t>
            </a:r>
            <a:r>
              <a:rPr lang="ja-JP" altLang="en-US" sz="1400" dirty="0"/>
              <a:t>を通じてどういう新しい市場をつくっていくのか、獲得していくのかということ</a:t>
            </a:r>
            <a:r>
              <a:rPr lang="ja-JP" altLang="en-US" sz="1400" dirty="0" smtClean="0"/>
              <a:t>が最大</a:t>
            </a:r>
            <a:r>
              <a:rPr lang="ja-JP" altLang="en-US" sz="1400" dirty="0"/>
              <a:t>の課題。個人は、これを取り巻く環境</a:t>
            </a:r>
            <a:r>
              <a:rPr lang="ja-JP" altLang="en-US" sz="1400" dirty="0" smtClean="0"/>
              <a:t>は今すごい</a:t>
            </a:r>
            <a:r>
              <a:rPr lang="ja-JP" altLang="en-US" sz="1400" dirty="0"/>
              <a:t>スピード</a:t>
            </a:r>
            <a:r>
              <a:rPr lang="ja-JP" altLang="en-US" sz="1400" dirty="0" smtClean="0"/>
              <a:t>で変化</a:t>
            </a:r>
            <a:r>
              <a:rPr lang="ja-JP" altLang="en-US" sz="1400" dirty="0"/>
              <a:t>して</a:t>
            </a:r>
            <a:r>
              <a:rPr lang="ja-JP" altLang="en-US" sz="1400" dirty="0" smtClean="0"/>
              <a:t>いる。終身</a:t>
            </a:r>
            <a:r>
              <a:rPr lang="ja-JP" altLang="en-US" sz="1400" dirty="0"/>
              <a:t>雇用が</a:t>
            </a:r>
            <a:r>
              <a:rPr lang="ja-JP" altLang="en-US" sz="1400" dirty="0" smtClean="0"/>
              <a:t>崩れ、</a:t>
            </a:r>
            <a:r>
              <a:rPr lang="en-US" altLang="ja-JP" sz="1400" dirty="0"/>
              <a:t>70</a:t>
            </a:r>
            <a:r>
              <a:rPr lang="ja-JP" altLang="en-US" sz="1400" dirty="0"/>
              <a:t>歳までの定年延長もあり、働き方の変化、多様な変化に今さらされているというのが個人の課題</a:t>
            </a:r>
            <a:r>
              <a:rPr lang="ja-JP" altLang="en-US" sz="1400" dirty="0" smtClean="0"/>
              <a:t>。（植木②）</a:t>
            </a:r>
            <a:endParaRPr lang="en-US" altLang="ja-JP" sz="1400" dirty="0" smtClean="0"/>
          </a:p>
          <a:p>
            <a:pPr marL="174625" indent="-174625">
              <a:lnSpc>
                <a:spcPts val="1600"/>
              </a:lnSpc>
              <a:spcBef>
                <a:spcPts val="1000"/>
              </a:spcBef>
            </a:pPr>
            <a:r>
              <a:rPr lang="ja-JP" altLang="en-US" sz="1400" dirty="0"/>
              <a:t>○高齢化が</a:t>
            </a:r>
            <a:r>
              <a:rPr lang="ja-JP" altLang="en-US" sz="1400" dirty="0" smtClean="0"/>
              <a:t>進む中で</a:t>
            </a:r>
            <a:r>
              <a:rPr lang="ja-JP" altLang="en-US" sz="1400" dirty="0"/>
              <a:t>、特に医療健康、</a:t>
            </a:r>
            <a:r>
              <a:rPr lang="ja-JP" altLang="en-US" sz="1400" dirty="0" smtClean="0"/>
              <a:t>介護で</a:t>
            </a:r>
            <a:r>
              <a:rPr lang="ja-JP" altLang="en-US" sz="1400" dirty="0"/>
              <a:t>、介護分野のユーザーにもなってくる</a:t>
            </a:r>
            <a:r>
              <a:rPr lang="ja-JP" altLang="en-US" sz="1400" dirty="0" smtClean="0"/>
              <a:t>シニア層を</a:t>
            </a:r>
            <a:r>
              <a:rPr lang="ja-JP" altLang="en-US" sz="1400" dirty="0"/>
              <a:t>どう活用していくのか。ユーザーでもありながら労働力としても活躍して</a:t>
            </a:r>
            <a:r>
              <a:rPr lang="ja-JP" altLang="en-US" sz="1400" dirty="0" smtClean="0"/>
              <a:t>いただける。そういった人材に</a:t>
            </a:r>
            <a:r>
              <a:rPr lang="ja-JP" altLang="en-US" sz="1400" dirty="0"/>
              <a:t>向けた人材育成をすることで、市場を活性化していく、</a:t>
            </a:r>
            <a:r>
              <a:rPr lang="ja-JP" altLang="en-US" sz="1400" dirty="0" smtClean="0"/>
              <a:t>産業を成長させて</a:t>
            </a:r>
            <a:r>
              <a:rPr lang="ja-JP" altLang="en-US" sz="1400" dirty="0"/>
              <a:t>いくというところにも貢献しつつ</a:t>
            </a:r>
            <a:r>
              <a:rPr lang="ja-JP" altLang="en-US" sz="1400" dirty="0" smtClean="0"/>
              <a:t>、本人</a:t>
            </a:r>
            <a:r>
              <a:rPr lang="ja-JP" altLang="en-US" sz="1400" dirty="0"/>
              <a:t>もいつまでも生き生きと働き続けられるというような人材育成、シニアの人材育成で、特に介護のところで活躍される方の育成が大阪の中で取り組まれていくと</a:t>
            </a:r>
            <a:r>
              <a:rPr lang="ja-JP" altLang="en-US" sz="1400" dirty="0" smtClean="0"/>
              <a:t>いい。（植木②）</a:t>
            </a:r>
            <a:endParaRPr lang="en-US" altLang="ja-JP" sz="1400" dirty="0" smtClean="0"/>
          </a:p>
          <a:p>
            <a:pPr marL="174625" indent="-174625">
              <a:lnSpc>
                <a:spcPts val="1600"/>
              </a:lnSpc>
              <a:spcBef>
                <a:spcPts val="1000"/>
              </a:spcBef>
            </a:pPr>
            <a:r>
              <a:rPr lang="ja-JP" altLang="en-US" sz="1400" dirty="0"/>
              <a:t>○国内の</a:t>
            </a:r>
            <a:r>
              <a:rPr lang="ja-JP" altLang="en-US" sz="1400" dirty="0" smtClean="0"/>
              <a:t>事例や国内</a:t>
            </a:r>
            <a:r>
              <a:rPr lang="ja-JP" altLang="en-US" sz="1400" dirty="0"/>
              <a:t>の人口</a:t>
            </a:r>
            <a:r>
              <a:rPr lang="ja-JP" altLang="en-US" sz="1400" dirty="0" smtClean="0"/>
              <a:t>移動など、</a:t>
            </a:r>
            <a:r>
              <a:rPr lang="ja-JP" altLang="en-US" sz="1400" dirty="0"/>
              <a:t>そういった国内でのあるべき配分等々の</a:t>
            </a:r>
            <a:r>
              <a:rPr lang="ja-JP" altLang="en-US" sz="1400" dirty="0" smtClean="0"/>
              <a:t>議論を踏まえ、</a:t>
            </a:r>
            <a:r>
              <a:rPr lang="ja-JP" altLang="en-US" sz="1400" dirty="0"/>
              <a:t>世界に目を向けて、外国の方をどう呼び込むの</a:t>
            </a:r>
            <a:r>
              <a:rPr lang="ja-JP" altLang="en-US" sz="1400" dirty="0" smtClean="0"/>
              <a:t>か、</a:t>
            </a:r>
            <a:r>
              <a:rPr lang="ja-JP" altLang="en-US" sz="1400" dirty="0"/>
              <a:t>海外の企業の方をどう呼び込むのか</a:t>
            </a:r>
            <a:r>
              <a:rPr lang="ja-JP" altLang="en-US" sz="1400" dirty="0" smtClean="0"/>
              <a:t>といったグローバル</a:t>
            </a:r>
            <a:r>
              <a:rPr lang="ja-JP" altLang="en-US" sz="1400" dirty="0"/>
              <a:t>な中の大阪という視点もぜひ加えていただきたい</a:t>
            </a:r>
            <a:r>
              <a:rPr lang="ja-JP" altLang="en-US" sz="1400" dirty="0" smtClean="0"/>
              <a:t>。（藤田②）</a:t>
            </a:r>
            <a:endParaRPr lang="en-US" altLang="ja-JP" sz="1400" dirty="0" smtClean="0"/>
          </a:p>
          <a:p>
            <a:pPr marL="174625" indent="-174625">
              <a:lnSpc>
                <a:spcPts val="1600"/>
              </a:lnSpc>
              <a:spcBef>
                <a:spcPts val="1000"/>
              </a:spcBef>
            </a:pPr>
            <a:r>
              <a:rPr lang="ja-JP" altLang="en-US" sz="1400" dirty="0"/>
              <a:t>○女性の労働参加が限定的。会社に入ると同じだけ活躍できて</a:t>
            </a:r>
            <a:r>
              <a:rPr lang="ja-JP" altLang="en-US" sz="1400" dirty="0" smtClean="0"/>
              <a:t>いないのが日本</a:t>
            </a:r>
            <a:r>
              <a:rPr lang="ja-JP" altLang="en-US" sz="1400" dirty="0"/>
              <a:t>社会の問題。特に政治と経済が低位。主要な要因は、女性管理職比率の低さ。</a:t>
            </a:r>
            <a:r>
              <a:rPr lang="ja-JP" altLang="en-US" sz="1400" dirty="0" smtClean="0"/>
              <a:t>活躍とはそもそも</a:t>
            </a:r>
            <a:r>
              <a:rPr lang="ja-JP" altLang="en-US" sz="1400" dirty="0"/>
              <a:t>何を指し示しているのかと</a:t>
            </a:r>
            <a:r>
              <a:rPr lang="ja-JP" altLang="en-US" sz="1400" dirty="0" smtClean="0"/>
              <a:t>いうと、１つは、女性</a:t>
            </a:r>
            <a:r>
              <a:rPr lang="ja-JP" altLang="en-US" sz="1400" dirty="0"/>
              <a:t>が就業意欲を持って働ける</a:t>
            </a:r>
            <a:r>
              <a:rPr lang="ja-JP" altLang="en-US" sz="1400" dirty="0" smtClean="0"/>
              <a:t>環境</a:t>
            </a:r>
            <a:r>
              <a:rPr lang="ja-JP" altLang="en-US" sz="1400" dirty="0"/>
              <a:t>や</a:t>
            </a:r>
            <a:r>
              <a:rPr lang="ja-JP" altLang="en-US" sz="1400" dirty="0" smtClean="0"/>
              <a:t>状態</a:t>
            </a:r>
            <a:r>
              <a:rPr lang="ja-JP" altLang="en-US" sz="1400" dirty="0"/>
              <a:t>。２つ目は、昇進のチャンスやチャレンジの機会が男性と平等に</a:t>
            </a:r>
            <a:r>
              <a:rPr lang="ja-JP" altLang="en-US" sz="1400" dirty="0" smtClean="0"/>
              <a:t>与えられ、</a:t>
            </a:r>
            <a:r>
              <a:rPr lang="ja-JP" altLang="en-US" sz="1400" dirty="0"/>
              <a:t>女性自身もパフォーマンスを発揮して昇進</a:t>
            </a:r>
            <a:r>
              <a:rPr lang="ja-JP" altLang="en-US" sz="1400" dirty="0" smtClean="0"/>
              <a:t>できる</a:t>
            </a:r>
            <a:r>
              <a:rPr lang="ja-JP" altLang="en-US" sz="1400" dirty="0"/>
              <a:t>、</a:t>
            </a:r>
            <a:r>
              <a:rPr lang="ja-JP" altLang="en-US" sz="1400" dirty="0" smtClean="0"/>
              <a:t>チャレンジ</a:t>
            </a:r>
            <a:r>
              <a:rPr lang="ja-JP" altLang="en-US" sz="1400" dirty="0"/>
              <a:t>意欲を上昇させられる状態、この２つ</a:t>
            </a:r>
            <a:r>
              <a:rPr lang="ja-JP" altLang="en-US" sz="1400" dirty="0" smtClean="0"/>
              <a:t>が活躍ということ。（植木③）</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a:solidFill>
                  <a:srgbClr val="000000"/>
                </a:solidFill>
                <a:ea typeface="Meiryo UI" pitchFamily="50" charset="-128"/>
                <a:cs typeface="Meiryo UI" pitchFamily="50" charset="-128"/>
              </a:rPr>
              <a:t>これまでにいただいた意見</a:t>
            </a:r>
            <a:r>
              <a:rPr lang="ja-JP" altLang="en-US" sz="2000" b="1" kern="0" dirty="0" smtClean="0">
                <a:solidFill>
                  <a:srgbClr val="000000"/>
                </a:solidFill>
                <a:ea typeface="Meiryo UI" pitchFamily="50" charset="-128"/>
                <a:cs typeface="Meiryo UI" pitchFamily="50" charset="-128"/>
              </a:rPr>
              <a:t>（５</a:t>
            </a:r>
            <a:r>
              <a:rPr lang="ja-JP" altLang="en-US" sz="2000" b="1" kern="0" dirty="0">
                <a:solidFill>
                  <a:srgbClr val="000000"/>
                </a:solidFill>
                <a:ea typeface="Meiryo UI" pitchFamily="50" charset="-128"/>
                <a:cs typeface="Meiryo UI" pitchFamily="50" charset="-128"/>
              </a:rPr>
              <a:t>　多様性（女性、若者、</a:t>
            </a:r>
            <a:r>
              <a:rPr lang="ja-JP" altLang="en-US" sz="2000" b="1" kern="0" dirty="0" smtClean="0">
                <a:solidFill>
                  <a:srgbClr val="000000"/>
                </a:solidFill>
                <a:ea typeface="Meiryo UI" pitchFamily="50" charset="-128"/>
                <a:cs typeface="Meiryo UI" pitchFamily="50" charset="-128"/>
              </a:rPr>
              <a:t>外国人材</a:t>
            </a:r>
            <a:r>
              <a:rPr lang="ja-JP" altLang="en-US" sz="2000" b="1" kern="0" dirty="0">
                <a:solidFill>
                  <a:srgbClr val="000000"/>
                </a:solidFill>
                <a:ea typeface="Meiryo UI" pitchFamily="50" charset="-128"/>
                <a:cs typeface="Meiryo UI" pitchFamily="50" charset="-128"/>
              </a:rPr>
              <a:t>など</a:t>
            </a:r>
            <a:r>
              <a:rPr lang="ja-JP" altLang="en-US" sz="2000" b="1" kern="0" dirty="0" smtClean="0">
                <a:solidFill>
                  <a:srgbClr val="000000"/>
                </a:solidFill>
                <a:ea typeface="Meiryo UI" pitchFamily="50" charset="-128"/>
                <a:cs typeface="Meiryo UI" pitchFamily="50" charset="-128"/>
              </a:rPr>
              <a:t>））</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15</a:t>
            </a:fld>
            <a:endParaRPr kumimoji="1" lang="ja-JP" altLang="en-US" sz="1400" b="1" dirty="0"/>
          </a:p>
        </p:txBody>
      </p:sp>
    </p:spTree>
    <p:extLst>
      <p:ext uri="{BB962C8B-B14F-4D97-AF65-F5344CB8AC3E}">
        <p14:creationId xmlns:p14="http://schemas.microsoft.com/office/powerpoint/2010/main" val="1736568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1985553"/>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○性別役割</a:t>
            </a:r>
            <a:r>
              <a:rPr lang="ja-JP" altLang="en-US" sz="1400" dirty="0" smtClean="0"/>
              <a:t>分担が、制度だけ</a:t>
            </a:r>
            <a:r>
              <a:rPr lang="ja-JP" altLang="en-US" sz="1400" dirty="0"/>
              <a:t>では</a:t>
            </a:r>
            <a:r>
              <a:rPr lang="ja-JP" altLang="en-US" sz="1400" dirty="0" smtClean="0"/>
              <a:t>なく社会</a:t>
            </a:r>
            <a:r>
              <a:rPr lang="ja-JP" altLang="en-US" sz="1400" dirty="0"/>
              <a:t>に浸透してしまって</a:t>
            </a:r>
            <a:r>
              <a:rPr lang="ja-JP" altLang="en-US" sz="1400" dirty="0" smtClean="0"/>
              <a:t>いる、</a:t>
            </a:r>
            <a:r>
              <a:rPr lang="ja-JP" altLang="en-US" sz="1400" dirty="0"/>
              <a:t>個人</a:t>
            </a:r>
            <a:r>
              <a:rPr lang="ja-JP" altLang="en-US" sz="1400" dirty="0" smtClean="0"/>
              <a:t>レベルにまで</a:t>
            </a:r>
            <a:r>
              <a:rPr lang="ja-JP" altLang="en-US" sz="1400" dirty="0"/>
              <a:t>しみついて</a:t>
            </a:r>
            <a:r>
              <a:rPr lang="ja-JP" altLang="en-US" sz="1400" dirty="0" smtClean="0"/>
              <a:t>いるのが</a:t>
            </a:r>
            <a:r>
              <a:rPr lang="ja-JP" altLang="en-US" sz="1400" dirty="0"/>
              <a:t>日本の課題。女性が頑張ってチャレンジできる仕組みや環境を</a:t>
            </a:r>
            <a:r>
              <a:rPr lang="ja-JP" altLang="en-US" sz="1400" dirty="0" smtClean="0"/>
              <a:t>整えること</a:t>
            </a:r>
            <a:r>
              <a:rPr lang="ja-JP" altLang="en-US" sz="1400" dirty="0"/>
              <a:t>は女性だけを優遇することではなく、実は女性以外の男性にとっても非常に働きやすい環境を</a:t>
            </a:r>
            <a:r>
              <a:rPr lang="ja-JP" altLang="en-US" sz="1400" dirty="0" smtClean="0"/>
              <a:t>整えること</a:t>
            </a:r>
            <a:r>
              <a:rPr lang="ja-JP" altLang="en-US" sz="1400" dirty="0"/>
              <a:t>につながっていくのではない</a:t>
            </a:r>
            <a:r>
              <a:rPr lang="ja-JP" altLang="en-US" sz="1400" dirty="0" smtClean="0"/>
              <a:t>か。（植木③）</a:t>
            </a:r>
            <a:endParaRPr lang="en-US" altLang="ja-JP" sz="1400" dirty="0" smtClean="0"/>
          </a:p>
          <a:p>
            <a:pPr marL="174625" indent="-174625">
              <a:lnSpc>
                <a:spcPts val="1600"/>
              </a:lnSpc>
              <a:spcBef>
                <a:spcPts val="1000"/>
              </a:spcBef>
            </a:pPr>
            <a:r>
              <a:rPr lang="ja-JP" altLang="en-US" sz="1400" dirty="0"/>
              <a:t>○女性などの労働</a:t>
            </a:r>
            <a:r>
              <a:rPr lang="ja-JP" altLang="en-US" sz="1400" dirty="0" smtClean="0"/>
              <a:t>参加が限定的</a:t>
            </a:r>
            <a:r>
              <a:rPr lang="ja-JP" altLang="en-US" sz="1400" dirty="0"/>
              <a:t>であるというところに関して、就業率の数字でいうと、男性が大体</a:t>
            </a:r>
            <a:r>
              <a:rPr lang="en-US" altLang="ja-JP" sz="1400" dirty="0"/>
              <a:t>90</a:t>
            </a:r>
            <a:r>
              <a:rPr lang="ja-JP" altLang="en-US" sz="1400" dirty="0"/>
              <a:t>％ぐらい、女性も</a:t>
            </a:r>
            <a:r>
              <a:rPr lang="en-US" altLang="ja-JP" sz="1400" dirty="0"/>
              <a:t>80</a:t>
            </a:r>
            <a:r>
              <a:rPr lang="ja-JP" altLang="en-US" sz="1400" dirty="0"/>
              <a:t>％ぐらいの水準はあり、そんなに働いていないということは</a:t>
            </a:r>
            <a:r>
              <a:rPr lang="ja-JP" altLang="en-US" sz="1400" dirty="0" smtClean="0"/>
              <a:t>ないが、現状</a:t>
            </a:r>
            <a:r>
              <a:rPr lang="ja-JP" altLang="en-US" sz="1400" dirty="0"/>
              <a:t>としては、所得</a:t>
            </a:r>
            <a:r>
              <a:rPr lang="ja-JP" altLang="en-US" sz="1400" dirty="0" smtClean="0"/>
              <a:t>格差や管理</a:t>
            </a:r>
            <a:r>
              <a:rPr lang="ja-JP" altLang="en-US" sz="1400" dirty="0"/>
              <a:t>職</a:t>
            </a:r>
            <a:r>
              <a:rPr lang="ja-JP" altLang="en-US" sz="1400" dirty="0" smtClean="0"/>
              <a:t>比率において大きな</a:t>
            </a:r>
            <a:r>
              <a:rPr lang="ja-JP" altLang="en-US" sz="1400" dirty="0"/>
              <a:t>差がある</a:t>
            </a:r>
            <a:r>
              <a:rPr lang="ja-JP" altLang="en-US" sz="1400" dirty="0" smtClean="0"/>
              <a:t>。原因はＭ型</a:t>
            </a:r>
            <a:r>
              <a:rPr lang="ja-JP" altLang="en-US" sz="1400" dirty="0"/>
              <a:t>雇用で、結婚・育児で女性が離職すること</a:t>
            </a:r>
            <a:r>
              <a:rPr lang="ja-JP" altLang="en-US" sz="1400" dirty="0" smtClean="0"/>
              <a:t>。</a:t>
            </a:r>
            <a:r>
              <a:rPr lang="ja-JP" altLang="en-US" sz="1400" dirty="0"/>
              <a:t>一度</a:t>
            </a:r>
            <a:r>
              <a:rPr lang="ja-JP" altLang="en-US" sz="1400" dirty="0" smtClean="0"/>
              <a:t>、正規</a:t>
            </a:r>
            <a:r>
              <a:rPr lang="ja-JP" altLang="en-US" sz="1400" dirty="0"/>
              <a:t>雇用から外れてしまうと、出産などを経て戻ってくるときに非正規雇用になり、そういった様々な社会福祉から疎外され</a:t>
            </a:r>
            <a:r>
              <a:rPr lang="ja-JP" altLang="en-US" sz="1400" dirty="0" smtClean="0"/>
              <a:t>てしまうところ</a:t>
            </a:r>
            <a:r>
              <a:rPr lang="ja-JP" altLang="en-US" sz="1400" dirty="0"/>
              <a:t>に根本的な問題がある。女性が辞めず</a:t>
            </a:r>
            <a:r>
              <a:rPr lang="ja-JP" altLang="en-US" sz="1400" dirty="0" smtClean="0"/>
              <a:t>に働き続けられる環境を</a:t>
            </a:r>
            <a:r>
              <a:rPr lang="ja-JP" altLang="en-US" sz="1400" dirty="0"/>
              <a:t>どうやってつくっていく</a:t>
            </a:r>
            <a:r>
              <a:rPr lang="ja-JP" altLang="en-US" sz="1400" dirty="0" smtClean="0"/>
              <a:t>かが</a:t>
            </a:r>
            <a:r>
              <a:rPr lang="ja-JP" altLang="en-US" sz="1400" dirty="0"/>
              <a:t>非常に大きな</a:t>
            </a:r>
            <a:r>
              <a:rPr lang="ja-JP" altLang="en-US" sz="1400" dirty="0" smtClean="0"/>
              <a:t>課題。（大屋③）</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a:solidFill>
                  <a:srgbClr val="000000"/>
                </a:solidFill>
                <a:ea typeface="Meiryo UI" pitchFamily="50" charset="-128"/>
                <a:cs typeface="Meiryo UI" pitchFamily="50" charset="-128"/>
              </a:rPr>
              <a:t>これまでにいただいた意見</a:t>
            </a:r>
            <a:r>
              <a:rPr lang="ja-JP" altLang="en-US" sz="2000" b="1" kern="0" dirty="0" smtClean="0">
                <a:solidFill>
                  <a:srgbClr val="000000"/>
                </a:solidFill>
                <a:ea typeface="Meiryo UI" pitchFamily="50" charset="-128"/>
                <a:cs typeface="Meiryo UI" pitchFamily="50" charset="-128"/>
              </a:rPr>
              <a:t>（５</a:t>
            </a:r>
            <a:r>
              <a:rPr lang="ja-JP" altLang="en-US" sz="2000" b="1" kern="0" dirty="0">
                <a:solidFill>
                  <a:srgbClr val="000000"/>
                </a:solidFill>
                <a:ea typeface="Meiryo UI" pitchFamily="50" charset="-128"/>
                <a:cs typeface="Meiryo UI" pitchFamily="50" charset="-128"/>
              </a:rPr>
              <a:t>　多様性（女性、若者、</a:t>
            </a:r>
            <a:r>
              <a:rPr lang="ja-JP" altLang="en-US" sz="2000" b="1" kern="0" dirty="0" smtClean="0">
                <a:solidFill>
                  <a:srgbClr val="000000"/>
                </a:solidFill>
                <a:ea typeface="Meiryo UI" pitchFamily="50" charset="-128"/>
                <a:cs typeface="Meiryo UI" pitchFamily="50" charset="-128"/>
              </a:rPr>
              <a:t>外国人材</a:t>
            </a:r>
            <a:r>
              <a:rPr lang="ja-JP" altLang="en-US" sz="2000" b="1" kern="0" dirty="0">
                <a:solidFill>
                  <a:srgbClr val="000000"/>
                </a:solidFill>
                <a:ea typeface="Meiryo UI" pitchFamily="50" charset="-128"/>
                <a:cs typeface="Meiryo UI" pitchFamily="50" charset="-128"/>
              </a:rPr>
              <a:t>など</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txBox="1">
            <a:spLocks/>
          </p:cNvSpPr>
          <p:nvPr/>
        </p:nvSpPr>
        <p:spPr>
          <a:xfrm>
            <a:off x="8556172" y="6530609"/>
            <a:ext cx="666206"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0F88186-B17D-4CE3-A887-D91699CF601C}" type="slidenum">
              <a:rPr kumimoji="1" lang="ja-JP" altLang="en-US" sz="1400" b="1" smtClean="0"/>
              <a:pPr/>
              <a:t>16</a:t>
            </a:fld>
            <a:endParaRPr kumimoji="1" lang="ja-JP" altLang="en-US" sz="1400" b="1" dirty="0"/>
          </a:p>
        </p:txBody>
      </p:sp>
    </p:spTree>
    <p:extLst>
      <p:ext uri="{BB962C8B-B14F-4D97-AF65-F5344CB8AC3E}">
        <p14:creationId xmlns:p14="http://schemas.microsoft.com/office/powerpoint/2010/main" val="4137449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3422468"/>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大阪の規模と日本がめざすべき方向だと、デンマークあたりのモデルを大阪の参考例にしていくといい。データを使いながら非常にマイクロマネジメントができる国。国民の幸福度が高いところを参考にしながら、大阪は１つにまとまっていくという方向ではそういうモデルが</a:t>
            </a:r>
            <a:r>
              <a:rPr lang="ja-JP" altLang="en-US" sz="1400" dirty="0" smtClean="0"/>
              <a:t>いいのではないか。（中村①）</a:t>
            </a:r>
            <a:endParaRPr lang="en-US" altLang="ja-JP" sz="1400" dirty="0" smtClean="0"/>
          </a:p>
          <a:p>
            <a:pPr marL="174625" indent="-174625">
              <a:lnSpc>
                <a:spcPts val="1600"/>
              </a:lnSpc>
              <a:spcBef>
                <a:spcPts val="1000"/>
              </a:spcBef>
            </a:pPr>
            <a:r>
              <a:rPr lang="ja-JP" altLang="en-US" sz="1400" dirty="0"/>
              <a:t>○大阪が副首都であるためには、皆に認めてもらう必要性がある。多くの人にとって魅力的なまちであるということがまず必要。住みたいまちとなるためには、住民</a:t>
            </a:r>
            <a:r>
              <a:rPr lang="ja-JP" altLang="en-US" sz="1400" dirty="0" smtClean="0"/>
              <a:t>の</a:t>
            </a:r>
            <a:r>
              <a:rPr lang="en-US" altLang="ja-JP" sz="1400" dirty="0" err="1" smtClean="0"/>
              <a:t>QoL</a:t>
            </a:r>
            <a:r>
              <a:rPr lang="ja-JP" altLang="en-US" sz="1400" dirty="0" smtClean="0"/>
              <a:t>を</a:t>
            </a:r>
            <a:r>
              <a:rPr lang="ja-JP" altLang="en-US" sz="1400" dirty="0"/>
              <a:t>高めることが必要になってきていて、量ではなく質を求める</a:t>
            </a:r>
            <a:r>
              <a:rPr lang="ja-JP" altLang="en-US" sz="1400" dirty="0" smtClean="0"/>
              <a:t>。（岡井②）</a:t>
            </a:r>
            <a:endParaRPr lang="en-US" altLang="ja-JP" sz="1400" dirty="0" smtClean="0"/>
          </a:p>
          <a:p>
            <a:pPr marL="174625" indent="-174625">
              <a:lnSpc>
                <a:spcPts val="1600"/>
              </a:lnSpc>
              <a:spcBef>
                <a:spcPts val="1000"/>
              </a:spcBef>
            </a:pPr>
            <a:r>
              <a:rPr lang="ja-JP" altLang="en-US" sz="1400" dirty="0"/>
              <a:t>○幸福度と労働者の生産性、これは非常に相関関係があると言われている。日本</a:t>
            </a:r>
            <a:r>
              <a:rPr lang="ja-JP" altLang="en-US" sz="1400" dirty="0" smtClean="0"/>
              <a:t>は</a:t>
            </a:r>
            <a:r>
              <a:rPr lang="en-US" altLang="ja-JP" sz="1400" dirty="0" smtClean="0"/>
              <a:t>OECD</a:t>
            </a:r>
            <a:r>
              <a:rPr lang="ja-JP" altLang="en-US" sz="1400" dirty="0" smtClean="0"/>
              <a:t>諸国</a:t>
            </a:r>
            <a:r>
              <a:rPr lang="ja-JP" altLang="en-US" sz="1400" dirty="0"/>
              <a:t>の中で幸福度も生産性も共に低い位置にある。社員の幸福度を高めるためにまず大切なことは、社員がお互いを信頼する、自分が主体的に生き生きとやりたいことを実行できる環境があるかどうか。デンマークは</a:t>
            </a:r>
            <a:r>
              <a:rPr lang="ja-JP" altLang="en-US" sz="1400" dirty="0" smtClean="0"/>
              <a:t>教育</a:t>
            </a:r>
            <a:r>
              <a:rPr lang="ja-JP" altLang="en-US" sz="1400" dirty="0"/>
              <a:t>や</a:t>
            </a:r>
            <a:r>
              <a:rPr lang="ja-JP" altLang="en-US" sz="1400" dirty="0" smtClean="0"/>
              <a:t>医療</a:t>
            </a:r>
            <a:r>
              <a:rPr lang="ja-JP" altLang="en-US" sz="1400" dirty="0"/>
              <a:t>について国民の経済的な不安がない。国民も自分が国の中からあぶれてしまうという不安がない、安心感があるという</a:t>
            </a:r>
            <a:r>
              <a:rPr lang="ja-JP" altLang="en-US" sz="1400" dirty="0" smtClean="0"/>
              <a:t>のが日本</a:t>
            </a:r>
            <a:r>
              <a:rPr lang="ja-JP" altLang="en-US" sz="1400" dirty="0"/>
              <a:t>との違いなのかもしれない</a:t>
            </a:r>
            <a:r>
              <a:rPr lang="ja-JP" altLang="en-US" sz="1400" dirty="0" smtClean="0"/>
              <a:t>。（植木③）</a:t>
            </a:r>
            <a:endParaRPr lang="en-US" altLang="ja-JP" sz="1400" dirty="0" smtClean="0"/>
          </a:p>
          <a:p>
            <a:pPr marL="174625" indent="-174625">
              <a:lnSpc>
                <a:spcPts val="1600"/>
              </a:lnSpc>
              <a:spcBef>
                <a:spcPts val="1000"/>
              </a:spcBef>
            </a:pPr>
            <a:r>
              <a:rPr lang="ja-JP" altLang="en-US" sz="1400" dirty="0"/>
              <a:t>○デンマークの幸福度を支えている</a:t>
            </a:r>
            <a:r>
              <a:rPr lang="ja-JP" altLang="en-US" sz="1400" dirty="0" smtClean="0"/>
              <a:t>のは</a:t>
            </a:r>
            <a:r>
              <a:rPr lang="en-US" altLang="ja-JP" sz="1400" dirty="0" smtClean="0"/>
              <a:t>DX</a:t>
            </a:r>
            <a:r>
              <a:rPr lang="ja-JP" altLang="en-US" sz="1400" dirty="0" err="1" smtClean="0"/>
              <a:t>。</a:t>
            </a:r>
            <a:r>
              <a:rPr lang="ja-JP" altLang="en-US" sz="1400" dirty="0"/>
              <a:t>全てデータに基づいて国民に情報をパーソナライズして提供できる国。エビデンスベースで信頼関係を取っていく必要が</a:t>
            </a:r>
            <a:r>
              <a:rPr lang="ja-JP" altLang="en-US" sz="1400" dirty="0" smtClean="0"/>
              <a:t>どうしてもある</a:t>
            </a:r>
            <a:r>
              <a:rPr lang="ja-JP" altLang="en-US" sz="1400" dirty="0"/>
              <a:t>。</a:t>
            </a:r>
            <a:r>
              <a:rPr lang="ja-JP" altLang="en-US" sz="1400" dirty="0" smtClean="0"/>
              <a:t>信頼感は</a:t>
            </a:r>
            <a:r>
              <a:rPr lang="ja-JP" altLang="en-US" sz="1400" dirty="0"/>
              <a:t>一定程度エビデンスベースになるというの</a:t>
            </a:r>
            <a:r>
              <a:rPr lang="ja-JP" altLang="en-US" sz="1400" dirty="0" smtClean="0"/>
              <a:t>が</a:t>
            </a:r>
            <a:r>
              <a:rPr lang="en-US" altLang="ja-JP" sz="1400" dirty="0" smtClean="0"/>
              <a:t>DX</a:t>
            </a:r>
            <a:r>
              <a:rPr lang="ja-JP" altLang="en-US" sz="1400" dirty="0" smtClean="0"/>
              <a:t>の</a:t>
            </a:r>
            <a:r>
              <a:rPr lang="ja-JP" altLang="en-US" sz="1400" dirty="0"/>
              <a:t>中の一番重要要素で</a:t>
            </a:r>
            <a:r>
              <a:rPr lang="ja-JP" altLang="en-US" sz="1400" dirty="0" smtClean="0"/>
              <a:t>、それがデータ。（中村③）</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６　</a:t>
            </a:r>
            <a:r>
              <a:rPr lang="ja-JP" altLang="en-US" sz="2000" b="1" kern="0" dirty="0" smtClean="0">
                <a:solidFill>
                  <a:srgbClr val="000000"/>
                </a:solidFill>
                <a:ea typeface="Meiryo UI" pitchFamily="50" charset="-128"/>
                <a:cs typeface="Meiryo UI" pitchFamily="50" charset="-128"/>
              </a:rPr>
              <a:t>幸福度）</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17</a:t>
            </a:fld>
            <a:endParaRPr kumimoji="1" lang="ja-JP" altLang="en-US" sz="1400" b="1" dirty="0"/>
          </a:p>
        </p:txBody>
      </p:sp>
    </p:spTree>
    <p:extLst>
      <p:ext uri="{BB962C8B-B14F-4D97-AF65-F5344CB8AC3E}">
        <p14:creationId xmlns:p14="http://schemas.microsoft.com/office/powerpoint/2010/main" val="2836074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6151469"/>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○日本の人口は既に減少、世帯数の増加に比べると住宅数のほうが多く、空き家がますます増えていくことが大きな課題。（岡井①）</a:t>
            </a:r>
            <a:endParaRPr lang="en-US" altLang="ja-JP" sz="1400" dirty="0"/>
          </a:p>
          <a:p>
            <a:pPr marL="174625" indent="-174625">
              <a:lnSpc>
                <a:spcPts val="1600"/>
              </a:lnSpc>
              <a:spcBef>
                <a:spcPts val="1000"/>
              </a:spcBef>
            </a:pPr>
            <a:r>
              <a:rPr lang="ja-JP" altLang="en-US" sz="1400" dirty="0" smtClean="0"/>
              <a:t>○</a:t>
            </a:r>
            <a:r>
              <a:rPr lang="ja-JP" altLang="en-US" sz="1400" dirty="0"/>
              <a:t>これまで都市計画というのは計画的に都市を拡大する</a:t>
            </a:r>
            <a:r>
              <a:rPr lang="ja-JP" altLang="en-US" sz="1400" dirty="0" smtClean="0"/>
              <a:t>こと。現在</a:t>
            </a:r>
            <a:r>
              <a:rPr lang="ja-JP" altLang="en-US" sz="1400" dirty="0"/>
              <a:t>においてはどのように縮小させるのかということが大きな使命に変わってきている</a:t>
            </a:r>
            <a:r>
              <a:rPr lang="ja-JP" altLang="en-US" sz="1400" dirty="0" smtClean="0"/>
              <a:t>。（岡井①）</a:t>
            </a:r>
            <a:endParaRPr lang="en-US" altLang="ja-JP" sz="1400" dirty="0"/>
          </a:p>
          <a:p>
            <a:pPr marL="174625" indent="-174625">
              <a:lnSpc>
                <a:spcPts val="1600"/>
              </a:lnSpc>
              <a:spcBef>
                <a:spcPts val="1000"/>
              </a:spcBef>
            </a:pPr>
            <a:r>
              <a:rPr lang="ja-JP" altLang="en-US" sz="1400" dirty="0"/>
              <a:t>○都市計画の一番の目的は皆が快適に安全に暮らすということ。量ではなく質を考えていくことが問われるようになっている。量ではなく質をめざすのであれば、経済規模において東京に追いつけ、追い越せというふうな観点ではなく、大阪ならではの特性、特徴を明確にして、大阪を選んでもらえる都市にしていくということが必要ではないか。</a:t>
            </a:r>
            <a:r>
              <a:rPr lang="ja-JP" altLang="en-US" sz="1400" dirty="0" smtClean="0"/>
              <a:t>第二の</a:t>
            </a:r>
            <a:r>
              <a:rPr lang="ja-JP" altLang="en-US" sz="1400" dirty="0"/>
              <a:t>東京をめざしても</a:t>
            </a:r>
            <a:r>
              <a:rPr lang="ja-JP" altLang="en-US" sz="1400" dirty="0" smtClean="0"/>
              <a:t>、</a:t>
            </a:r>
            <a:r>
              <a:rPr lang="ja-JP" altLang="en-US" sz="1400" dirty="0"/>
              <a:t>所詮</a:t>
            </a:r>
            <a:r>
              <a:rPr lang="ja-JP" altLang="en-US" sz="1400" dirty="0" smtClean="0"/>
              <a:t>ミニ</a:t>
            </a:r>
            <a:r>
              <a:rPr lang="ja-JP" altLang="en-US" sz="1400" dirty="0"/>
              <a:t>東京にしかすぎず、多くの人にとっては魅力的ではない。（岡井①）</a:t>
            </a:r>
            <a:endParaRPr lang="en-US" altLang="ja-JP" sz="1400" dirty="0"/>
          </a:p>
          <a:p>
            <a:pPr marL="174625" indent="-174625">
              <a:lnSpc>
                <a:spcPts val="1600"/>
              </a:lnSpc>
              <a:spcBef>
                <a:spcPts val="1000"/>
              </a:spcBef>
            </a:pPr>
            <a:r>
              <a:rPr lang="ja-JP" altLang="en-US" sz="1400" dirty="0"/>
              <a:t>○フランスでは、文化や芸術といった点で魅力的なまちが選ばれる傾向。地方都市でそれなりに水準の高い芸術を楽しめる都市であれば、インテリ層が住みたいと思えるような都市になっている</a:t>
            </a:r>
            <a:r>
              <a:rPr lang="ja-JP" altLang="en-US" sz="1400" dirty="0" smtClean="0"/>
              <a:t>。</a:t>
            </a:r>
            <a:r>
              <a:rPr lang="ja-JP" altLang="en-US" sz="1400" dirty="0"/>
              <a:t>（岡井①）</a:t>
            </a:r>
            <a:endParaRPr lang="en-US" altLang="ja-JP" sz="1400" dirty="0"/>
          </a:p>
          <a:p>
            <a:pPr marL="174625" indent="-174625">
              <a:lnSpc>
                <a:spcPts val="1600"/>
              </a:lnSpc>
              <a:spcBef>
                <a:spcPts val="1000"/>
              </a:spcBef>
            </a:pPr>
            <a:r>
              <a:rPr lang="ja-JP" altLang="en-US" sz="1400" dirty="0"/>
              <a:t>○多くの人にとって住みたいと思えるまちをつくることで人が集まり、世界の都市における大阪の位置づけも高まり、ひいては経済的な価値というものも高まっていくのではないか</a:t>
            </a:r>
            <a:r>
              <a:rPr lang="ja-JP" altLang="en-US" sz="1400" dirty="0" smtClean="0"/>
              <a:t>。</a:t>
            </a:r>
            <a:r>
              <a:rPr lang="ja-JP" altLang="en-US" sz="1400" dirty="0"/>
              <a:t> （岡井①）</a:t>
            </a:r>
            <a:endParaRPr lang="en-US" altLang="ja-JP" sz="1400" dirty="0" smtClean="0"/>
          </a:p>
          <a:p>
            <a:pPr marL="174625" indent="-174625">
              <a:lnSpc>
                <a:spcPts val="1600"/>
              </a:lnSpc>
              <a:spcBef>
                <a:spcPts val="1000"/>
              </a:spcBef>
            </a:pPr>
            <a:r>
              <a:rPr lang="ja-JP" altLang="en-US" sz="1400" dirty="0"/>
              <a:t>○大阪では</a:t>
            </a:r>
            <a:r>
              <a:rPr lang="en-US" altLang="ja-JP" sz="1400" dirty="0"/>
              <a:t>300</a:t>
            </a:r>
            <a:r>
              <a:rPr lang="ja-JP" altLang="en-US" sz="1400" dirty="0"/>
              <a:t>万円未満の低所得世帯が増加し、一方で中間層が減少して</a:t>
            </a:r>
            <a:r>
              <a:rPr lang="ja-JP" altLang="en-US" sz="1400"/>
              <a:t>いる</a:t>
            </a:r>
            <a:r>
              <a:rPr lang="ja-JP" altLang="en-US" sz="1400" smtClean="0"/>
              <a:t>。</a:t>
            </a:r>
            <a:r>
              <a:rPr lang="ja-JP" altLang="en-US" sz="1400"/>
              <a:t>また</a:t>
            </a:r>
            <a:r>
              <a:rPr lang="ja-JP" altLang="en-US" sz="1400" smtClean="0"/>
              <a:t>、</a:t>
            </a:r>
            <a:r>
              <a:rPr lang="ja-JP" altLang="en-US" sz="1400" dirty="0"/>
              <a:t>年収</a:t>
            </a:r>
            <a:r>
              <a:rPr lang="en-US" altLang="ja-JP" sz="1400" dirty="0"/>
              <a:t>1,000</a:t>
            </a:r>
            <a:r>
              <a:rPr lang="ja-JP" altLang="en-US" sz="1400" dirty="0"/>
              <a:t>万円以上の高所得者層は東京に比べて微増にとどまっている。こういった状況を考えると、まさに大阪・関西こそ、中間層への支援が求められる</a:t>
            </a:r>
            <a:r>
              <a:rPr lang="ja-JP" altLang="en-US" sz="1400" dirty="0" smtClean="0"/>
              <a:t>。（木下②）</a:t>
            </a:r>
            <a:endParaRPr lang="en-US" altLang="ja-JP" sz="1400" dirty="0" smtClean="0"/>
          </a:p>
          <a:p>
            <a:pPr marL="174625" indent="-174625">
              <a:lnSpc>
                <a:spcPts val="1600"/>
              </a:lnSpc>
              <a:spcBef>
                <a:spcPts val="1000"/>
              </a:spcBef>
            </a:pPr>
            <a:r>
              <a:rPr lang="ja-JP" altLang="en-US" sz="1400" dirty="0"/>
              <a:t>○企業版のふるさと納税を活用するであるとか、そういった様々な資金調達を通じて大阪のファンを内外に増やしていくということが今後必要</a:t>
            </a:r>
            <a:r>
              <a:rPr lang="ja-JP" altLang="en-US" sz="1400" dirty="0" smtClean="0"/>
              <a:t>。（藤田②）</a:t>
            </a:r>
            <a:endParaRPr lang="en-US" altLang="ja-JP" sz="1400" dirty="0" smtClean="0"/>
          </a:p>
          <a:p>
            <a:pPr marL="174625" indent="-174625">
              <a:lnSpc>
                <a:spcPts val="1600"/>
              </a:lnSpc>
              <a:spcBef>
                <a:spcPts val="1000"/>
              </a:spcBef>
            </a:pPr>
            <a:r>
              <a:rPr lang="ja-JP" altLang="en-US" sz="1400" dirty="0"/>
              <a:t>○デジタル化</a:t>
            </a:r>
            <a:r>
              <a:rPr lang="ja-JP" altLang="en-US" sz="1400" dirty="0" smtClean="0"/>
              <a:t>、</a:t>
            </a:r>
            <a:r>
              <a:rPr lang="en-US" altLang="ja-JP" sz="1400" dirty="0" smtClean="0"/>
              <a:t>IT</a:t>
            </a:r>
            <a:r>
              <a:rPr lang="ja-JP" altLang="en-US" sz="1400" dirty="0" smtClean="0"/>
              <a:t>化</a:t>
            </a:r>
            <a:r>
              <a:rPr lang="ja-JP" altLang="en-US" sz="1400" dirty="0"/>
              <a:t>、生産性向上につながるよう</a:t>
            </a:r>
            <a:r>
              <a:rPr lang="ja-JP" altLang="en-US" sz="1400" dirty="0" smtClean="0"/>
              <a:t>な投資</a:t>
            </a:r>
            <a:r>
              <a:rPr lang="ja-JP" altLang="en-US" sz="1400" dirty="0"/>
              <a:t>がなかなか行われてこなかったと</a:t>
            </a:r>
            <a:r>
              <a:rPr lang="ja-JP" altLang="en-US" sz="1400" dirty="0" smtClean="0"/>
              <a:t>いう</a:t>
            </a:r>
            <a:r>
              <a:rPr lang="ja-JP" altLang="en-US" sz="1400" dirty="0"/>
              <a:t>ことが</a:t>
            </a:r>
            <a:r>
              <a:rPr lang="ja-JP" altLang="en-US" sz="1400" dirty="0" smtClean="0"/>
              <a:t>、</a:t>
            </a:r>
            <a:r>
              <a:rPr lang="ja-JP" altLang="en-US" sz="1400" dirty="0"/>
              <a:t>特に関西については大きな課題</a:t>
            </a:r>
            <a:r>
              <a:rPr lang="ja-JP" altLang="en-US" sz="1400" dirty="0" smtClean="0"/>
              <a:t>。（木下③）</a:t>
            </a:r>
            <a:endParaRPr lang="en-US" altLang="ja-JP" sz="1400" dirty="0" smtClean="0"/>
          </a:p>
          <a:p>
            <a:pPr marL="174625" indent="-174625">
              <a:lnSpc>
                <a:spcPts val="1600"/>
              </a:lnSpc>
              <a:spcBef>
                <a:spcPts val="1000"/>
              </a:spcBef>
            </a:pPr>
            <a:r>
              <a:rPr lang="ja-JP" altLang="en-US" sz="1400" dirty="0"/>
              <a:t>○</a:t>
            </a:r>
            <a:r>
              <a:rPr lang="ja-JP" altLang="en-US" sz="1400" dirty="0" smtClean="0"/>
              <a:t>銀行の貸出態度は</a:t>
            </a:r>
            <a:r>
              <a:rPr lang="ja-JP" altLang="en-US" sz="1400" dirty="0"/>
              <a:t>、不良債権処理が一服していること</a:t>
            </a:r>
            <a:r>
              <a:rPr lang="ja-JP" altLang="en-US" sz="1400" dirty="0" smtClean="0"/>
              <a:t>から、昔</a:t>
            </a:r>
            <a:r>
              <a:rPr lang="ja-JP" altLang="en-US" sz="1400" dirty="0"/>
              <a:t>に比べると相当貸出</a:t>
            </a:r>
            <a:r>
              <a:rPr lang="ja-JP" altLang="en-US" sz="1400" dirty="0" smtClean="0"/>
              <a:t>態度は</a:t>
            </a:r>
            <a:r>
              <a:rPr lang="ja-JP" altLang="en-US" sz="1400" dirty="0"/>
              <a:t>軟化している。ただ、その中で国内買入れ需要がそもそもないので貸出しが伸びない、銀行としては貸したいが需要がない、これが実態。実際メガバンクの貸出残高等を見ると、国内</a:t>
            </a:r>
            <a:r>
              <a:rPr lang="ja-JP" altLang="en-US" sz="1400" dirty="0" smtClean="0"/>
              <a:t>貸出しは</a:t>
            </a:r>
            <a:r>
              <a:rPr lang="ja-JP" altLang="en-US" sz="1400" dirty="0"/>
              <a:t>あまり伸びていないが、海外の貸出</a:t>
            </a:r>
            <a:r>
              <a:rPr lang="ja-JP" altLang="en-US" sz="1400" dirty="0" smtClean="0"/>
              <a:t>残高は</a:t>
            </a:r>
            <a:r>
              <a:rPr lang="ja-JP" altLang="en-US" sz="1400" dirty="0"/>
              <a:t>非常に伸びている</a:t>
            </a:r>
            <a:r>
              <a:rPr lang="ja-JP" altLang="en-US" sz="1400" dirty="0" smtClean="0"/>
              <a:t>。（若林③）</a:t>
            </a:r>
            <a:endParaRPr lang="en-US" altLang="ja-JP" sz="1400" dirty="0" smtClean="0"/>
          </a:p>
          <a:p>
            <a:pPr marL="174625" indent="-174625">
              <a:lnSpc>
                <a:spcPts val="1600"/>
              </a:lnSpc>
              <a:spcBef>
                <a:spcPts val="1000"/>
              </a:spcBef>
            </a:pPr>
            <a:r>
              <a:rPr lang="ja-JP" altLang="en-US" sz="1400" dirty="0"/>
              <a:t>○</a:t>
            </a:r>
            <a:r>
              <a:rPr lang="ja-JP" altLang="en-US" sz="1400" dirty="0" smtClean="0"/>
              <a:t>リスクテイクを考えると</a:t>
            </a:r>
            <a:r>
              <a:rPr lang="ja-JP" altLang="en-US" sz="1400" dirty="0"/>
              <a:t>、今、銀行の貸出しの利ざやというのは本当に低い状況。銀行の</a:t>
            </a:r>
            <a:r>
              <a:rPr lang="ja-JP" altLang="en-US" sz="1400" dirty="0" smtClean="0"/>
              <a:t>貸出しは</a:t>
            </a:r>
            <a:r>
              <a:rPr lang="ja-JP" altLang="en-US" sz="1400" dirty="0"/>
              <a:t>確実に返ってくることが前提の貸出しに</a:t>
            </a:r>
            <a:r>
              <a:rPr lang="ja-JP" altLang="en-US" sz="1400" dirty="0" smtClean="0"/>
              <a:t>なっているので</a:t>
            </a:r>
            <a:r>
              <a:rPr lang="ja-JP" altLang="en-US" sz="1400" dirty="0"/>
              <a:t>、リスクマネーの</a:t>
            </a:r>
            <a:r>
              <a:rPr lang="ja-JP" altLang="en-US" sz="1400" dirty="0" smtClean="0"/>
              <a:t>供給は</a:t>
            </a:r>
            <a:r>
              <a:rPr lang="ja-JP" altLang="en-US" sz="1400" dirty="0"/>
              <a:t>別のところが担う必要が</a:t>
            </a:r>
            <a:r>
              <a:rPr lang="ja-JP" altLang="en-US" sz="1400" dirty="0" smtClean="0"/>
              <a:t>ある。（若林③）</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７　</a:t>
            </a:r>
            <a:r>
              <a:rPr lang="ja-JP" altLang="en-US" sz="2000" b="1" kern="0" dirty="0" smtClean="0">
                <a:solidFill>
                  <a:srgbClr val="000000"/>
                </a:solidFill>
                <a:ea typeface="Meiryo UI" pitchFamily="50" charset="-128"/>
                <a:cs typeface="Meiryo UI" pitchFamily="50" charset="-128"/>
              </a:rPr>
              <a:t>資金・投資）</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18</a:t>
            </a:fld>
            <a:endParaRPr kumimoji="1" lang="ja-JP" altLang="en-US" sz="1400" b="1" dirty="0"/>
          </a:p>
        </p:txBody>
      </p:sp>
    </p:spTree>
    <p:extLst>
      <p:ext uri="{BB962C8B-B14F-4D97-AF65-F5344CB8AC3E}">
        <p14:creationId xmlns:p14="http://schemas.microsoft.com/office/powerpoint/2010/main" val="4095686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a:defRPr/>
            </a:pPr>
            <a:r>
              <a:rPr lang="ja-JP" altLang="en-US" sz="2000" b="1" kern="0" dirty="0" smtClean="0">
                <a:solidFill>
                  <a:srgbClr val="000000"/>
                </a:solidFill>
                <a:ea typeface="Meiryo UI" pitchFamily="50" charset="-128"/>
                <a:cs typeface="Meiryo UI" pitchFamily="50" charset="-128"/>
              </a:rPr>
              <a:t>これまでにいただいた意見（目次）</a:t>
            </a:r>
            <a:endParaRPr lang="en-US" altLang="ja-JP" sz="2000" b="1" kern="0" dirty="0" smtClean="0">
              <a:solidFill>
                <a:srgbClr val="000000"/>
              </a:solidFill>
              <a:ea typeface="Meiryo UI" pitchFamily="50" charset="-128"/>
              <a:cs typeface="Meiryo UI" pitchFamily="50" charset="-128"/>
            </a:endParaRPr>
          </a:p>
        </p:txBody>
      </p:sp>
      <p:sp>
        <p:nvSpPr>
          <p:cNvPr id="14" name="正方形/長方形 13">
            <a:extLst>
              <a:ext uri="{FF2B5EF4-FFF2-40B4-BE49-F238E27FC236}">
                <a16:creationId xmlns:a16="http://schemas.microsoft.com/office/drawing/2014/main" id="{D68A1DD0-7B9E-4933-BA51-FF55A6C429FB}"/>
              </a:ext>
            </a:extLst>
          </p:cNvPr>
          <p:cNvSpPr/>
          <p:nvPr/>
        </p:nvSpPr>
        <p:spPr>
          <a:xfrm>
            <a:off x="555172" y="1489165"/>
            <a:ext cx="8033656" cy="3762103"/>
          </a:xfrm>
          <a:prstGeom prst="rect">
            <a:avLst/>
          </a:prstGeom>
          <a:solidFill>
            <a:schemeClr val="bg1"/>
          </a:solidFill>
          <a:ln w="19050">
            <a:solidFill>
              <a:schemeClr val="tx1">
                <a:alpha val="96000"/>
              </a:schemeClr>
            </a:solidFill>
          </a:ln>
          <a:effectLst/>
        </p:spPr>
        <p:txBody>
          <a:bodyPr wrap="square" lIns="180000" tIns="36000" rIns="288000" bIns="36000" anchor="ctr">
            <a:noAutofit/>
          </a:bodyPr>
          <a:lstStyle/>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１</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　生産性・イノベーション</a:t>
            </a: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２　</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グリーン</a:t>
            </a: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３　雇用</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の流動性</a:t>
            </a:r>
            <a:endParaRPr lang="ja-JP" altLang="en-US" sz="2000" strike="sngStrike"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４　教育・人材育成</a:t>
            </a: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５　多様性（女性、若者、</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外国人材</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など）</a:t>
            </a:r>
          </a:p>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６</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　幸福度</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７　資金・</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投資</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1</a:t>
            </a:fld>
            <a:endParaRPr kumimoji="1" lang="ja-JP" altLang="en-US" sz="1400" b="1" dirty="0"/>
          </a:p>
        </p:txBody>
      </p:sp>
      <p:sp>
        <p:nvSpPr>
          <p:cNvPr id="5" name="スライド番号プレースホルダー 1"/>
          <p:cNvSpPr txBox="1">
            <a:spLocks/>
          </p:cNvSpPr>
          <p:nvPr/>
        </p:nvSpPr>
        <p:spPr>
          <a:xfrm>
            <a:off x="3200400" y="5277616"/>
            <a:ext cx="5414553" cy="365125"/>
          </a:xfrm>
          <a:prstGeom prst="rect">
            <a:avLst/>
          </a:prstGeom>
        </p:spPr>
        <p:txBody>
          <a:bodyPr vert="horz" lIns="91440" tIns="45720" rIns="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400" dirty="0" smtClean="0">
                <a:solidFill>
                  <a:schemeClr val="tx1"/>
                </a:solidFill>
                <a:latin typeface="+mn-ea"/>
              </a:rPr>
              <a:t>※</a:t>
            </a:r>
            <a:r>
              <a:rPr kumimoji="1" lang="ja-JP" altLang="en-US" sz="1400" dirty="0" smtClean="0">
                <a:solidFill>
                  <a:schemeClr val="tx1"/>
                </a:solidFill>
                <a:latin typeface="+mn-ea"/>
              </a:rPr>
              <a:t>有識者名（敬称略）のあとの①～③は、ご発言のあった開催回を示す。</a:t>
            </a:r>
            <a:endParaRPr kumimoji="1" lang="ja-JP" altLang="en-US" sz="1400" dirty="0">
              <a:solidFill>
                <a:schemeClr val="tx1"/>
              </a:solidFill>
              <a:latin typeface="+mn-ea"/>
            </a:endParaRPr>
          </a:p>
        </p:txBody>
      </p:sp>
      <p:sp>
        <p:nvSpPr>
          <p:cNvPr id="6" name="正方形/長方形 5">
            <a:extLst>
              <a:ext uri="{FF2B5EF4-FFF2-40B4-BE49-F238E27FC236}">
                <a16:creationId xmlns:a16="http://schemas.microsoft.com/office/drawing/2014/main" id="{D68A1DD0-7B9E-4933-BA51-FF55A6C429FB}"/>
              </a:ext>
            </a:extLst>
          </p:cNvPr>
          <p:cNvSpPr/>
          <p:nvPr/>
        </p:nvSpPr>
        <p:spPr>
          <a:xfrm>
            <a:off x="5626100" y="1489164"/>
            <a:ext cx="3164842" cy="3762103"/>
          </a:xfrm>
          <a:prstGeom prst="rect">
            <a:avLst/>
          </a:prstGeom>
          <a:noFill/>
          <a:ln w="19050">
            <a:noFill/>
          </a:ln>
          <a:effectLst/>
        </p:spPr>
        <p:txBody>
          <a:bodyPr wrap="square" lIns="0" tIns="36000" rIns="288000" bIns="36000" anchor="ctr">
            <a:noAutofit/>
          </a:bodyPr>
          <a:lstStyle/>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2</a:t>
            </a:r>
          </a:p>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6</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10</a:t>
            </a:r>
            <a:endParaRPr lang="ja-JP" altLang="en-US" sz="2000" strike="sngStrike"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11</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15</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17</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268288" indent="-268288">
              <a:spcBef>
                <a:spcPts val="1200"/>
              </a:spcBef>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18</a:t>
            </a:r>
            <a:endParaRPr lang="ja-JP" altLang="en-US"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67971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3644537"/>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○都市計画分野に直結する産業としては</a:t>
            </a:r>
            <a:r>
              <a:rPr lang="ja-JP" altLang="en-US" sz="1400" dirty="0" smtClean="0"/>
              <a:t>不動産に</a:t>
            </a:r>
            <a:r>
              <a:rPr lang="ja-JP" altLang="en-US" sz="1400" dirty="0"/>
              <a:t>なるが、以前は利益を求めるばかりで環境や周辺への配慮が全くなく、売ってしまえばもういいという事業者も大変多かった。近年は地域とトラブルになるようなことをなるべく</a:t>
            </a:r>
            <a:r>
              <a:rPr lang="ja-JP" altLang="en-US" sz="1400" dirty="0" smtClean="0"/>
              <a:t>避ける、</a:t>
            </a:r>
            <a:r>
              <a:rPr lang="ja-JP" altLang="en-US" sz="1400" dirty="0"/>
              <a:t>できれば地域といい関係を築いていくほうがい</a:t>
            </a:r>
            <a:r>
              <a:rPr lang="ja-JP" altLang="en-US" sz="1400" dirty="0" smtClean="0"/>
              <a:t>いと考える</a:t>
            </a:r>
            <a:r>
              <a:rPr lang="ja-JP" altLang="en-US" sz="1400" dirty="0"/>
              <a:t>事業者が増えてきている。短期的に直接的な利益だけを求めるのでは</a:t>
            </a:r>
            <a:r>
              <a:rPr lang="ja-JP" altLang="en-US" sz="1400" dirty="0" smtClean="0"/>
              <a:t>なく、</a:t>
            </a:r>
            <a:r>
              <a:rPr lang="ja-JP" altLang="en-US" sz="1400" dirty="0"/>
              <a:t>長期的な、将来的な利益を考えると、そのほうが会社にとっても得であるというような考えから来て</a:t>
            </a:r>
            <a:r>
              <a:rPr lang="ja-JP" altLang="en-US" sz="1400" dirty="0" smtClean="0"/>
              <a:t>いる。（岡井③）</a:t>
            </a:r>
            <a:endParaRPr lang="en-US" altLang="ja-JP" sz="1400" dirty="0" smtClean="0"/>
          </a:p>
          <a:p>
            <a:pPr marL="174625" indent="-174625">
              <a:lnSpc>
                <a:spcPts val="1600"/>
              </a:lnSpc>
              <a:spcBef>
                <a:spcPts val="1000"/>
              </a:spcBef>
            </a:pPr>
            <a:r>
              <a:rPr lang="ja-JP" altLang="en-US" sz="1400" dirty="0"/>
              <a:t>○都市開発というのは非常に時間がかかるので、当然長期的視点というのが必要になってくるが、実際にまちの価値が上がることで回り回って、自分を含め、その周辺に対しても利益が上昇していくという考え方が今後重要になって</a:t>
            </a:r>
            <a:r>
              <a:rPr lang="ja-JP" altLang="en-US" sz="1400" dirty="0" smtClean="0"/>
              <a:t>くる。（岡井③）</a:t>
            </a:r>
            <a:endParaRPr lang="en-US" altLang="ja-JP" sz="1400" dirty="0" smtClean="0"/>
          </a:p>
          <a:p>
            <a:pPr marL="174625" indent="-174625">
              <a:lnSpc>
                <a:spcPts val="1600"/>
              </a:lnSpc>
              <a:spcBef>
                <a:spcPts val="1000"/>
              </a:spcBef>
            </a:pPr>
            <a:r>
              <a:rPr lang="ja-JP" altLang="en-US" sz="1400" dirty="0"/>
              <a:t>○今まで、まちづくり、都市計画というと行政主導で行っていくというやり方だった。民間が主導的にやり、それを行政が支援していくというほうが、経済的な観点からすると利益が上がって</a:t>
            </a:r>
            <a:r>
              <a:rPr lang="ja-JP" altLang="en-US" sz="1400" dirty="0" smtClean="0"/>
              <a:t>いく。（岡井③）</a:t>
            </a:r>
            <a:endParaRPr lang="en-US" altLang="ja-JP" sz="1400" dirty="0" smtClean="0"/>
          </a:p>
          <a:p>
            <a:pPr marL="174625" indent="-174625">
              <a:lnSpc>
                <a:spcPts val="1600"/>
              </a:lnSpc>
              <a:spcBef>
                <a:spcPts val="1000"/>
              </a:spcBef>
            </a:pPr>
            <a:r>
              <a:rPr lang="ja-JP" altLang="en-US" sz="1400" dirty="0"/>
              <a:t>○民間企業が自らの資金で、また公的資金ではなく銀行の民間資金</a:t>
            </a:r>
            <a:r>
              <a:rPr lang="ja-JP" altLang="en-US" sz="1400" dirty="0" smtClean="0"/>
              <a:t>で活動</a:t>
            </a:r>
            <a:r>
              <a:rPr lang="ja-JP" altLang="en-US" sz="1400" dirty="0"/>
              <a:t>して</a:t>
            </a:r>
            <a:r>
              <a:rPr lang="ja-JP" altLang="en-US" sz="1400" dirty="0" smtClean="0"/>
              <a:t>いくのが最も望ましい</a:t>
            </a:r>
            <a:r>
              <a:rPr lang="ja-JP" altLang="en-US" sz="1400" dirty="0"/>
              <a:t>形態で</a:t>
            </a:r>
            <a:r>
              <a:rPr lang="ja-JP" altLang="en-US" sz="1400" dirty="0" smtClean="0"/>
              <a:t>あるが</a:t>
            </a:r>
            <a:r>
              <a:rPr lang="ja-JP" altLang="en-US" sz="1400" dirty="0"/>
              <a:t>、最初からそういった形が取れるかというと必ずしもそうではなく、公的資金の役割が特にスタートアップにおいては大きい。大阪の産業構造を考えると、中小企業の発展を</a:t>
            </a:r>
            <a:r>
              <a:rPr lang="ja-JP" altLang="en-US" sz="1400" dirty="0" smtClean="0"/>
              <a:t>どう図って</a:t>
            </a:r>
            <a:r>
              <a:rPr lang="ja-JP" altLang="en-US" sz="1400" dirty="0"/>
              <a:t>いくのかというのは極めて重要な視点。行政が直接支援</a:t>
            </a:r>
            <a:r>
              <a:rPr lang="ja-JP" altLang="en-US" sz="1400" dirty="0" smtClean="0"/>
              <a:t>できる手段は限られる</a:t>
            </a:r>
            <a:r>
              <a:rPr lang="ja-JP" altLang="en-US" sz="1400" dirty="0"/>
              <a:t>ため</a:t>
            </a:r>
            <a:r>
              <a:rPr lang="ja-JP" altLang="en-US" sz="1400" dirty="0" smtClean="0"/>
              <a:t>、伝統的</a:t>
            </a:r>
            <a:r>
              <a:rPr lang="ja-JP" altLang="en-US" sz="1400" dirty="0"/>
              <a:t>に外郭団体を設置してきた。</a:t>
            </a:r>
            <a:r>
              <a:rPr lang="ja-JP" altLang="en-US" sz="1400" dirty="0" smtClean="0"/>
              <a:t>その結果、</a:t>
            </a:r>
            <a:r>
              <a:rPr lang="ja-JP" altLang="en-US" sz="1400" dirty="0"/>
              <a:t>お互いに補助金に依存する形態になって</a:t>
            </a:r>
            <a:r>
              <a:rPr lang="ja-JP" altLang="en-US" sz="1400" dirty="0" smtClean="0"/>
              <a:t>いるのが</a:t>
            </a:r>
            <a:r>
              <a:rPr lang="ja-JP" altLang="en-US" sz="1400" dirty="0"/>
              <a:t>実際のところで、</a:t>
            </a:r>
            <a:r>
              <a:rPr lang="ja-JP" altLang="en-US" sz="1400" dirty="0" smtClean="0"/>
              <a:t>どのようにして自立的</a:t>
            </a:r>
            <a:r>
              <a:rPr lang="ja-JP" altLang="en-US" sz="1400" dirty="0"/>
              <a:t>に活動</a:t>
            </a:r>
            <a:r>
              <a:rPr lang="ja-JP" altLang="en-US" sz="1400" dirty="0" smtClean="0"/>
              <a:t>しながら企業</a:t>
            </a:r>
            <a:r>
              <a:rPr lang="ja-JP" altLang="en-US" sz="1400" dirty="0"/>
              <a:t>への支援を行っていくのかというのが、今、分岐点に来て</a:t>
            </a:r>
            <a:r>
              <a:rPr lang="ja-JP" altLang="en-US" sz="1400" dirty="0" smtClean="0"/>
              <a:t>いる。（出雲③）</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0" dirty="0">
                <a:solidFill>
                  <a:srgbClr val="000000"/>
                </a:solidFill>
                <a:ea typeface="Meiryo UI" pitchFamily="50" charset="-128"/>
                <a:cs typeface="Meiryo UI" pitchFamily="50" charset="-128"/>
              </a:rPr>
              <a:t>７　</a:t>
            </a:r>
            <a:r>
              <a:rPr lang="ja-JP" altLang="en-US" sz="2000" b="1" kern="0" dirty="0" smtClean="0">
                <a:solidFill>
                  <a:srgbClr val="000000"/>
                </a:solidFill>
                <a:ea typeface="Meiryo UI" pitchFamily="50" charset="-128"/>
                <a:cs typeface="Meiryo UI" pitchFamily="50" charset="-128"/>
              </a:rPr>
              <a:t>資金・投資）続き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556172" y="6530609"/>
            <a:ext cx="666206" cy="365125"/>
          </a:xfrm>
        </p:spPr>
        <p:txBody>
          <a:bodyPr/>
          <a:lstStyle/>
          <a:p>
            <a:fld id="{50F88186-B17D-4CE3-A887-D91699CF601C}" type="slidenum">
              <a:rPr kumimoji="1" lang="ja-JP" altLang="en-US" sz="1400" b="1" smtClean="0"/>
              <a:t>19</a:t>
            </a:fld>
            <a:endParaRPr kumimoji="1" lang="ja-JP" altLang="en-US" sz="1400" b="1" dirty="0"/>
          </a:p>
        </p:txBody>
      </p:sp>
    </p:spTree>
    <p:extLst>
      <p:ext uri="{BB962C8B-B14F-4D97-AF65-F5344CB8AC3E}">
        <p14:creationId xmlns:p14="http://schemas.microsoft.com/office/powerpoint/2010/main" val="206909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643154"/>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a:t>
            </a:r>
            <a:r>
              <a:rPr lang="ja-JP" altLang="en-US" sz="1400" dirty="0"/>
              <a:t>高齢者が増加し、高齢者の中にはかなりの富裕層も一定程度いるため、先端医療や高度医療は富裕層を引きつける要素となり得る</a:t>
            </a:r>
            <a:r>
              <a:rPr lang="ja-JP" altLang="en-US" sz="1400" dirty="0" smtClean="0"/>
              <a:t>。（岡井①）</a:t>
            </a:r>
            <a:endParaRPr lang="en-US" altLang="ja-JP" sz="1400" dirty="0" smtClean="0"/>
          </a:p>
          <a:p>
            <a:pPr marL="174625" indent="-174625">
              <a:lnSpc>
                <a:spcPts val="1600"/>
              </a:lnSpc>
              <a:spcBef>
                <a:spcPts val="1000"/>
              </a:spcBef>
            </a:pPr>
            <a:r>
              <a:rPr lang="ja-JP" altLang="en-US" sz="1400" dirty="0"/>
              <a:t>○暮らしたいまち、関わりたいまちと言ってもいいかもしれないが、持続可能な社会に向けた大阪をどのように考えていくのかという点にあるのではないか。ニューノーマルと言われる問題や、消費や労働をどのように考えるのかという視点を盛り込みながら</a:t>
            </a:r>
            <a:r>
              <a:rPr lang="ja-JP" altLang="en-US" sz="1400" dirty="0" smtClean="0"/>
              <a:t>、マインドセット</a:t>
            </a:r>
            <a:r>
              <a:rPr lang="ja-JP" altLang="en-US" sz="1400" dirty="0"/>
              <a:t>を</a:t>
            </a:r>
            <a:r>
              <a:rPr lang="ja-JP" altLang="en-US" sz="1400" dirty="0" smtClean="0"/>
              <a:t>変える点</a:t>
            </a:r>
            <a:r>
              <a:rPr lang="ja-JP" altLang="en-US" sz="1400" dirty="0"/>
              <a:t>から出発することがまずは大切</a:t>
            </a:r>
            <a:r>
              <a:rPr lang="ja-JP" altLang="en-US" sz="1400" dirty="0" smtClean="0"/>
              <a:t>。（藤田①）</a:t>
            </a:r>
            <a:endParaRPr lang="en-US" altLang="ja-JP" sz="1400" dirty="0" smtClean="0"/>
          </a:p>
          <a:p>
            <a:pPr marL="174625" indent="-174625">
              <a:lnSpc>
                <a:spcPts val="1600"/>
              </a:lnSpc>
              <a:spcBef>
                <a:spcPts val="1000"/>
              </a:spcBef>
            </a:pPr>
            <a:r>
              <a:rPr lang="ja-JP" altLang="en-US" sz="1400" dirty="0"/>
              <a:t>○循環型</a:t>
            </a:r>
            <a:r>
              <a:rPr lang="ja-JP" altLang="en-US" sz="1400" dirty="0" smtClean="0"/>
              <a:t>経済</a:t>
            </a:r>
            <a:r>
              <a:rPr lang="ja-JP" altLang="en-US" sz="1400" dirty="0"/>
              <a:t>や</a:t>
            </a:r>
            <a:r>
              <a:rPr lang="ja-JP" altLang="en-US" sz="1400" dirty="0" smtClean="0"/>
              <a:t>サーマルエコノミー</a:t>
            </a:r>
            <a:r>
              <a:rPr lang="ja-JP" altLang="en-US" sz="1400" dirty="0"/>
              <a:t>と言われているものへの転換をどのように捉えていくのか。そこに暮らす人たちの地方自治の</a:t>
            </a:r>
            <a:r>
              <a:rPr lang="ja-JP" altLang="en-US" sz="1400" dirty="0" smtClean="0"/>
              <a:t>在り方、参加</a:t>
            </a:r>
            <a:r>
              <a:rPr lang="ja-JP" altLang="en-US" sz="1400" dirty="0"/>
              <a:t>や</a:t>
            </a:r>
            <a:r>
              <a:rPr lang="ja-JP" altLang="en-US" sz="1400" dirty="0" smtClean="0"/>
              <a:t>協働</a:t>
            </a:r>
            <a:r>
              <a:rPr lang="ja-JP" altLang="en-US" sz="1400" dirty="0"/>
              <a:t>の在り方</a:t>
            </a:r>
            <a:r>
              <a:rPr lang="ja-JP" altLang="en-US" sz="1400" dirty="0" smtClean="0"/>
              <a:t>といった</a:t>
            </a:r>
            <a:r>
              <a:rPr lang="ja-JP" altLang="en-US" sz="1400" dirty="0"/>
              <a:t>ものが、いかにそのプロセスも含めて透明性を持って実施できるの</a:t>
            </a:r>
            <a:r>
              <a:rPr lang="ja-JP" altLang="en-US" sz="1400" dirty="0" smtClean="0"/>
              <a:t>かといった視点</a:t>
            </a:r>
            <a:r>
              <a:rPr lang="ja-JP" altLang="en-US" sz="1400" dirty="0"/>
              <a:t>がなくてはならない。エネルギーの地産地消も</a:t>
            </a:r>
            <a:r>
              <a:rPr lang="ja-JP" altLang="en-US" sz="1400" dirty="0" smtClean="0"/>
              <a:t>含め、</a:t>
            </a:r>
            <a:r>
              <a:rPr lang="ja-JP" altLang="en-US" sz="1400" dirty="0"/>
              <a:t>地域に暮らしていく人たちが地域のことに参加</a:t>
            </a:r>
            <a:r>
              <a:rPr lang="ja-JP" altLang="en-US" sz="1400" dirty="0" smtClean="0"/>
              <a:t>し、責任</a:t>
            </a:r>
            <a:r>
              <a:rPr lang="ja-JP" altLang="en-US" sz="1400" dirty="0"/>
              <a:t>を</a:t>
            </a:r>
            <a:r>
              <a:rPr lang="ja-JP" altLang="en-US" sz="1400" dirty="0" smtClean="0"/>
              <a:t>持って経済</a:t>
            </a:r>
            <a:r>
              <a:rPr lang="ja-JP" altLang="en-US" sz="1400" dirty="0"/>
              <a:t>を回していくと</a:t>
            </a:r>
            <a:r>
              <a:rPr lang="ja-JP" altLang="en-US" sz="1400" dirty="0" smtClean="0"/>
              <a:t>いう視点</a:t>
            </a:r>
            <a:r>
              <a:rPr lang="ja-JP" altLang="en-US" sz="1400" dirty="0"/>
              <a:t>も、これから</a:t>
            </a:r>
            <a:r>
              <a:rPr lang="ja-JP" altLang="en-US" sz="1400" dirty="0" smtClean="0"/>
              <a:t>は見直される</a:t>
            </a:r>
            <a:r>
              <a:rPr lang="ja-JP" altLang="en-US" sz="1400" dirty="0"/>
              <a:t>必要があるのではないか</a:t>
            </a:r>
            <a:r>
              <a:rPr lang="ja-JP" altLang="en-US" sz="1400" dirty="0" smtClean="0"/>
              <a:t>。（藤田①）</a:t>
            </a:r>
            <a:endParaRPr lang="en-US" altLang="ja-JP" sz="1400" dirty="0" smtClean="0"/>
          </a:p>
          <a:p>
            <a:pPr marL="174625" indent="-174625">
              <a:lnSpc>
                <a:spcPts val="1600"/>
              </a:lnSpc>
              <a:spcBef>
                <a:spcPts val="1000"/>
              </a:spcBef>
            </a:pPr>
            <a:r>
              <a:rPr lang="ja-JP" altLang="en-US" sz="1400" dirty="0"/>
              <a:t>○関西については、バブル崩壊以降の失われた</a:t>
            </a:r>
            <a:r>
              <a:rPr lang="en-US" altLang="ja-JP" sz="1400" dirty="0"/>
              <a:t>20</a:t>
            </a:r>
            <a:r>
              <a:rPr lang="ja-JP" altLang="en-US" sz="1400" dirty="0"/>
              <a:t>年とか</a:t>
            </a:r>
            <a:r>
              <a:rPr lang="en-US" altLang="ja-JP" sz="1400" dirty="0"/>
              <a:t>30</a:t>
            </a:r>
            <a:r>
              <a:rPr lang="ja-JP" altLang="en-US" sz="1400" dirty="0"/>
              <a:t>年、この影響というのが非常に大きくなっている。高度経済成長が</a:t>
            </a:r>
            <a:r>
              <a:rPr lang="en-US" altLang="ja-JP" sz="1400" dirty="0"/>
              <a:t>1970</a:t>
            </a:r>
            <a:r>
              <a:rPr lang="ja-JP" altLang="en-US" sz="1400" dirty="0"/>
              <a:t>年代に終わり、産業構造が輸出中心の製造業から徐々にソフト化、第３次産業化にシフトしていく中で</a:t>
            </a:r>
            <a:r>
              <a:rPr lang="ja-JP" altLang="en-US" sz="1400" dirty="0" smtClean="0"/>
              <a:t>、大阪</a:t>
            </a:r>
            <a:r>
              <a:rPr lang="ja-JP" altLang="en-US" sz="1400" dirty="0"/>
              <a:t>・関西はこの流れに対応できなかった。関西の強みは、昔は繊維、そのちょっと前は電機</a:t>
            </a:r>
            <a:r>
              <a:rPr lang="ja-JP" altLang="en-US" sz="1400" dirty="0" smtClean="0"/>
              <a:t>産業が</a:t>
            </a:r>
            <a:r>
              <a:rPr lang="ja-JP" altLang="en-US" sz="1400" dirty="0"/>
              <a:t>強かったが、アジアとの競争激化でここら辺も厳しい状況。こういったことを背景に、大阪・</a:t>
            </a:r>
            <a:r>
              <a:rPr lang="ja-JP" altLang="en-US" sz="1400" dirty="0" smtClean="0"/>
              <a:t>関西の経済は弱く</a:t>
            </a:r>
            <a:r>
              <a:rPr lang="ja-JP" altLang="en-US" sz="1400" dirty="0"/>
              <a:t>なってきている</a:t>
            </a:r>
            <a:r>
              <a:rPr lang="ja-JP" altLang="en-US" sz="1400" dirty="0" smtClean="0"/>
              <a:t>。（若林①）</a:t>
            </a:r>
            <a:endParaRPr lang="en-US" altLang="ja-JP" sz="1400" dirty="0" smtClean="0"/>
          </a:p>
          <a:p>
            <a:pPr marL="174625" indent="-174625">
              <a:lnSpc>
                <a:spcPts val="1600"/>
              </a:lnSpc>
              <a:spcBef>
                <a:spcPts val="1000"/>
              </a:spcBef>
            </a:pPr>
            <a:r>
              <a:rPr lang="ja-JP" altLang="en-US" sz="1400" dirty="0"/>
              <a:t>○</a:t>
            </a:r>
            <a:r>
              <a:rPr lang="ja-JP" altLang="en-US" sz="1400" dirty="0" smtClean="0"/>
              <a:t>関西では、</a:t>
            </a:r>
            <a:r>
              <a:rPr lang="ja-JP" altLang="en-US" sz="1400" dirty="0"/>
              <a:t>特にインバウンドが大きく牽引。</a:t>
            </a:r>
            <a:r>
              <a:rPr lang="ja-JP" altLang="en-US" sz="1400" dirty="0" smtClean="0"/>
              <a:t>飲食</a:t>
            </a:r>
            <a:r>
              <a:rPr lang="ja-JP" altLang="en-US" sz="1400" dirty="0"/>
              <a:t>や</a:t>
            </a:r>
            <a:r>
              <a:rPr lang="ja-JP" altLang="en-US" sz="1400" dirty="0" smtClean="0"/>
              <a:t>宿泊は</a:t>
            </a:r>
            <a:r>
              <a:rPr lang="ja-JP" altLang="en-US" sz="1400" dirty="0"/>
              <a:t>日本の質の高い</a:t>
            </a:r>
            <a:r>
              <a:rPr lang="ja-JP" altLang="en-US" sz="1400" dirty="0" smtClean="0"/>
              <a:t>おもてなしを</a:t>
            </a:r>
            <a:r>
              <a:rPr lang="ja-JP" altLang="en-US" sz="1400" dirty="0"/>
              <a:t>誇り</a:t>
            </a:r>
            <a:r>
              <a:rPr lang="ja-JP" altLang="en-US" sz="1400" dirty="0" smtClean="0"/>
              <a:t>にしているところ</a:t>
            </a:r>
            <a:r>
              <a:rPr lang="ja-JP" altLang="en-US" sz="1400" dirty="0"/>
              <a:t>があり、その裏返し</a:t>
            </a:r>
            <a:r>
              <a:rPr lang="ja-JP" altLang="en-US" sz="1400" dirty="0" smtClean="0"/>
              <a:t>に、付加</a:t>
            </a:r>
            <a:r>
              <a:rPr lang="ja-JP" altLang="en-US" sz="1400" dirty="0"/>
              <a:t>価値で見ると１人当たりの付加価値というのはやや</a:t>
            </a:r>
            <a:r>
              <a:rPr lang="ja-JP" altLang="en-US" sz="1400" dirty="0" smtClean="0"/>
              <a:t>低め。</a:t>
            </a:r>
            <a:r>
              <a:rPr lang="ja-JP" altLang="en-US" sz="1400" dirty="0"/>
              <a:t>インバウンド、観光</a:t>
            </a:r>
            <a:r>
              <a:rPr lang="ja-JP" altLang="en-US" sz="1400" dirty="0" smtClean="0"/>
              <a:t>産業は</a:t>
            </a:r>
            <a:r>
              <a:rPr lang="ja-JP" altLang="en-US" sz="1400" dirty="0"/>
              <a:t>非常に大事ではあるが、国と国との関係等にも影響を受けやすい。関西全体、大阪全体として考えると、頼り過ぎるのは危険</a:t>
            </a:r>
            <a:r>
              <a:rPr lang="ja-JP" altLang="en-US" sz="1400" dirty="0" smtClean="0"/>
              <a:t>。（若林①）</a:t>
            </a:r>
            <a:endParaRPr lang="en-US" altLang="ja-JP" sz="1400" dirty="0" smtClean="0"/>
          </a:p>
          <a:p>
            <a:pPr marL="174625" indent="-174625">
              <a:lnSpc>
                <a:spcPts val="1600"/>
              </a:lnSpc>
              <a:spcBef>
                <a:spcPts val="1000"/>
              </a:spcBef>
            </a:pPr>
            <a:r>
              <a:rPr lang="ja-JP" altLang="en-US" sz="1400" dirty="0" smtClean="0"/>
              <a:t>○県民経済計算の付加価値ベースで見た産業特化係数で見ると、関西では、現状として電気機械は強いが、やはりアジア等の競合に押されている状況。電子部品は、京都が非常に好調ではあるが、大阪・関西全体を牽引するほどではないことを考えると、産業としては牽引役が不在。（若林①）</a:t>
            </a:r>
            <a:endParaRPr lang="en-US" altLang="ja-JP" sz="1400" dirty="0" smtClean="0"/>
          </a:p>
          <a:p>
            <a:pPr marL="174625" indent="-174625">
              <a:lnSpc>
                <a:spcPts val="1600"/>
              </a:lnSpc>
              <a:spcBef>
                <a:spcPts val="1000"/>
              </a:spcBef>
            </a:pPr>
            <a:r>
              <a:rPr lang="ja-JP" altLang="en-US" sz="1400" dirty="0"/>
              <a:t>○ライフサイエンス、脱炭素関連、スタートアップ関連というのは今後の次世代産業として注目されている。工業品の出荷額シェアを見ても、水素ガスやリチウムイオン電池については、関西が高いシェアを握っており、ライフサイエンスクラスターについて</a:t>
            </a:r>
            <a:r>
              <a:rPr lang="ja-JP" altLang="en-US" sz="1400" dirty="0" smtClean="0"/>
              <a:t>は京阪神</a:t>
            </a:r>
            <a:r>
              <a:rPr lang="ja-JP" altLang="en-US" sz="1400" dirty="0"/>
              <a:t>に集積している状況。やはりライフサイエンスに強み。大阪・関西に強い産業をつくるのは非常に重要。万博を</a:t>
            </a:r>
            <a:r>
              <a:rPr lang="ja-JP" altLang="en-US" sz="1400" dirty="0" err="1"/>
              <a:t>てこに</a:t>
            </a:r>
            <a:r>
              <a:rPr lang="ja-JP" altLang="en-US" sz="1400" dirty="0"/>
              <a:t>育成していこうという流れが今起こっている状況。（若林①</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a:t>
            </a:r>
            <a:endParaRPr lang="en-US" altLang="ja-JP" sz="2000" b="1" kern="0" dirty="0" smtClean="0">
              <a:solidFill>
                <a:srgbClr val="000000"/>
              </a:solidFill>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2</a:t>
            </a:fld>
            <a:endParaRPr kumimoji="1" lang="ja-JP" altLang="en-US" sz="1400" b="1" dirty="0"/>
          </a:p>
        </p:txBody>
      </p:sp>
    </p:spTree>
    <p:extLst>
      <p:ext uri="{BB962C8B-B14F-4D97-AF65-F5344CB8AC3E}">
        <p14:creationId xmlns:p14="http://schemas.microsoft.com/office/powerpoint/2010/main" val="1583963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606116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a:t>
            </a:r>
            <a:r>
              <a:rPr lang="ja-JP" altLang="en-US" sz="1400" dirty="0"/>
              <a:t>うめきた２期、あるいは文化という意味で美術館、ライフサイエンスの未来医療国際拠点、</a:t>
            </a:r>
            <a:r>
              <a:rPr lang="ja-JP" altLang="en-US" sz="1400" dirty="0" smtClean="0"/>
              <a:t>ミナミの</a:t>
            </a:r>
            <a:r>
              <a:rPr lang="ja-JP" altLang="en-US" sz="1400" dirty="0"/>
              <a:t>新しい観光のチャレンジということで星野リゾート等、様々な大型プロジェクト。こういったものを一つ一つ実現していくことで、大阪・関西経済というのは非常に力強く伸びていくのではないか</a:t>
            </a:r>
            <a:r>
              <a:rPr lang="ja-JP" altLang="en-US" sz="1400" dirty="0" smtClean="0"/>
              <a:t>。（若林①）</a:t>
            </a:r>
            <a:endParaRPr lang="en-US" altLang="ja-JP" sz="1400" dirty="0"/>
          </a:p>
          <a:p>
            <a:pPr marL="174625" indent="-174625">
              <a:lnSpc>
                <a:spcPts val="1600"/>
              </a:lnSpc>
              <a:spcBef>
                <a:spcPts val="1000"/>
              </a:spcBef>
            </a:pPr>
            <a:r>
              <a:rPr lang="ja-JP" altLang="en-US" sz="1400" dirty="0"/>
              <a:t>○副首都としての大阪・関西に向けて、デジタル、脱炭素トレンド、スーパーシティ、スマートシティ、</a:t>
            </a:r>
            <a:r>
              <a:rPr lang="ja-JP" altLang="en-US" sz="1400" dirty="0" smtClean="0"/>
              <a:t>スタートアップなどをどう</a:t>
            </a:r>
            <a:r>
              <a:rPr lang="ja-JP" altLang="en-US" sz="1400" dirty="0"/>
              <a:t>実現する</a:t>
            </a:r>
            <a:r>
              <a:rPr lang="ja-JP" altLang="en-US" sz="1400" dirty="0" smtClean="0"/>
              <a:t>かが問題。</a:t>
            </a:r>
            <a:r>
              <a:rPr lang="ja-JP" altLang="en-US" sz="1400" dirty="0"/>
              <a:t>実現に向けての</a:t>
            </a:r>
            <a:r>
              <a:rPr lang="ja-JP" altLang="en-US" sz="1400" dirty="0" smtClean="0"/>
              <a:t>ハードルは</a:t>
            </a:r>
            <a:r>
              <a:rPr lang="ja-JP" altLang="en-US" sz="1400" dirty="0"/>
              <a:t>なかなか高い。</a:t>
            </a:r>
            <a:r>
              <a:rPr lang="ja-JP" altLang="en-US" sz="1400" dirty="0" smtClean="0"/>
              <a:t>制度や法律、</a:t>
            </a:r>
            <a:r>
              <a:rPr lang="ja-JP" altLang="en-US" sz="1400" dirty="0"/>
              <a:t>あるいは都市機能をどうしていくかというところに具体的にどう落とし込んでいく</a:t>
            </a:r>
            <a:r>
              <a:rPr lang="ja-JP" altLang="en-US" sz="1400" dirty="0" smtClean="0"/>
              <a:t>かをしっかり考えて</a:t>
            </a:r>
            <a:r>
              <a:rPr lang="ja-JP" altLang="en-US" sz="1400" dirty="0"/>
              <a:t>いかないと</a:t>
            </a:r>
            <a:r>
              <a:rPr lang="ja-JP" altLang="en-US" sz="1400" dirty="0" smtClean="0"/>
              <a:t>、絵</a:t>
            </a:r>
            <a:r>
              <a:rPr lang="ja-JP" altLang="en-US" sz="1400" dirty="0"/>
              <a:t>に描いた餅に終わってしまう</a:t>
            </a:r>
            <a:r>
              <a:rPr lang="ja-JP" altLang="en-US" sz="1400" dirty="0" smtClean="0"/>
              <a:t>。（若林①）</a:t>
            </a:r>
            <a:endParaRPr lang="en-US" altLang="ja-JP" sz="1400" dirty="0"/>
          </a:p>
          <a:p>
            <a:pPr marL="174625" indent="-174625">
              <a:lnSpc>
                <a:spcPts val="1600"/>
              </a:lnSpc>
              <a:spcBef>
                <a:spcPts val="1000"/>
              </a:spcBef>
            </a:pPr>
            <a:r>
              <a:rPr lang="ja-JP" altLang="en-US" sz="1400" dirty="0"/>
              <a:t>○イノベーションに直結する社会</a:t>
            </a:r>
            <a:r>
              <a:rPr lang="ja-JP" altLang="en-US" sz="1400" dirty="0" smtClean="0"/>
              <a:t>潮流は</a:t>
            </a:r>
            <a:r>
              <a:rPr lang="ja-JP" altLang="en-US" sz="1400" dirty="0"/>
              <a:t>、とりわけグローバル化とデジタル化への対応</a:t>
            </a:r>
            <a:r>
              <a:rPr lang="ja-JP" altLang="en-US" sz="1400" dirty="0" smtClean="0"/>
              <a:t>。イノベーション</a:t>
            </a:r>
            <a:r>
              <a:rPr lang="ja-JP" altLang="en-US" sz="1400" dirty="0"/>
              <a:t>を生む</a:t>
            </a:r>
            <a:r>
              <a:rPr lang="ja-JP" altLang="en-US" sz="1400" dirty="0" smtClean="0"/>
              <a:t>制度</a:t>
            </a:r>
            <a:r>
              <a:rPr lang="ja-JP" altLang="en-US" sz="1400" dirty="0"/>
              <a:t>や</a:t>
            </a:r>
            <a:r>
              <a:rPr lang="ja-JP" altLang="en-US" sz="1400" dirty="0" smtClean="0"/>
              <a:t>文化</a:t>
            </a:r>
            <a:r>
              <a:rPr lang="ja-JP" altLang="en-US" sz="1400" dirty="0"/>
              <a:t>を創出していく必要がある。具体的には、実力のある</a:t>
            </a:r>
            <a:r>
              <a:rPr lang="ja-JP" altLang="en-US" sz="1400" dirty="0" smtClean="0"/>
              <a:t>人やセンス</a:t>
            </a:r>
            <a:r>
              <a:rPr lang="ja-JP" altLang="en-US" sz="1400" dirty="0"/>
              <a:t>のよい人が評価される制度。若い人たちのセンスのよい新しいチャレンジ。新規</a:t>
            </a:r>
            <a:r>
              <a:rPr lang="ja-JP" altLang="en-US" sz="1400" dirty="0" smtClean="0"/>
              <a:t>事業</a:t>
            </a:r>
            <a:r>
              <a:rPr lang="ja-JP" altLang="en-US" sz="1400" dirty="0"/>
              <a:t>など</a:t>
            </a:r>
            <a:r>
              <a:rPr lang="ja-JP" altLang="en-US" sz="1400" dirty="0" smtClean="0"/>
              <a:t>に</a:t>
            </a:r>
            <a:r>
              <a:rPr lang="ja-JP" altLang="en-US" sz="1400" dirty="0"/>
              <a:t>投資していけるようなもの。若い人たちがチャレンジできる制度を、例えば高い給料を行政が補塡するとか、福祉分野でそういったことをやってきたので、なぜそれ以外の、実際にチャレンジしようとしている企業の個々の業種の人たちに補塡するのが駄目なの</a:t>
            </a:r>
            <a:r>
              <a:rPr lang="ja-JP" altLang="en-US" sz="1400" dirty="0" smtClean="0"/>
              <a:t>か考えて</a:t>
            </a:r>
            <a:r>
              <a:rPr lang="ja-JP" altLang="en-US" sz="1400" dirty="0"/>
              <a:t>みたらいい。大阪に行けば新しいことができるという場所にしていくことで文化も創出</a:t>
            </a:r>
            <a:r>
              <a:rPr lang="ja-JP" altLang="en-US" sz="1400" dirty="0" smtClean="0"/>
              <a:t>されるのではないか。（野田②）</a:t>
            </a:r>
            <a:endParaRPr lang="en-US" altLang="ja-JP" sz="1400" dirty="0"/>
          </a:p>
          <a:p>
            <a:pPr marL="174625" indent="-174625">
              <a:lnSpc>
                <a:spcPts val="1600"/>
              </a:lnSpc>
              <a:spcBef>
                <a:spcPts val="1000"/>
              </a:spcBef>
            </a:pPr>
            <a:r>
              <a:rPr lang="ja-JP" altLang="en-US" sz="1400" dirty="0" smtClean="0"/>
              <a:t>○</a:t>
            </a:r>
            <a:r>
              <a:rPr lang="ja-JP" altLang="en-US" sz="1400" dirty="0"/>
              <a:t>大阪で活躍する人をどう育成していくか、流入させていくかというところ、新しいことに挑戦する意欲をどう向上させていくか、インセンティブを働かせる仕組みが課題。面白い取組みをしている方に気軽に会いに行けたり、深く話が聞けたり、一緒にビジネスについて考えるという場所はあるようでない。気軽にそういったことができる場所をつくっていくというのは、イノベーション人材の発掘とか育成につながっていくのではないか。（植木②）</a:t>
            </a:r>
            <a:endParaRPr lang="en-US" altLang="ja-JP" sz="1400" dirty="0"/>
          </a:p>
          <a:p>
            <a:pPr marL="174625" indent="-174625">
              <a:lnSpc>
                <a:spcPts val="1600"/>
              </a:lnSpc>
              <a:spcBef>
                <a:spcPts val="1000"/>
              </a:spcBef>
            </a:pPr>
            <a:r>
              <a:rPr lang="ja-JP" altLang="en-US" sz="1400" dirty="0"/>
              <a:t>○せっかく万博もあるので、</a:t>
            </a:r>
            <a:r>
              <a:rPr lang="ja-JP" altLang="en-US" sz="1400" dirty="0" smtClean="0"/>
              <a:t>万博を目がけて</a:t>
            </a:r>
            <a:r>
              <a:rPr lang="ja-JP" altLang="en-US" sz="1400" dirty="0"/>
              <a:t>来る人たちに向けて発信していくということができないか。面白い人たちとのコミュニケーションが大阪に行ったら取れるというような魅力のある場所にしていくことができないか</a:t>
            </a:r>
            <a:r>
              <a:rPr lang="ja-JP" altLang="en-US" sz="1400" dirty="0" smtClean="0"/>
              <a:t>。（植木②）</a:t>
            </a:r>
            <a:endParaRPr lang="en-US" altLang="ja-JP" sz="1400" dirty="0" smtClean="0"/>
          </a:p>
          <a:p>
            <a:pPr marL="174625" indent="-174625">
              <a:lnSpc>
                <a:spcPts val="1600"/>
              </a:lnSpc>
              <a:spcBef>
                <a:spcPts val="1000"/>
              </a:spcBef>
            </a:pPr>
            <a:r>
              <a:rPr lang="ja-JP" altLang="en-US" sz="1400" dirty="0"/>
              <a:t>○職住遊一体による都市の成長。大阪の良さに引き付けるならば、</a:t>
            </a:r>
            <a:r>
              <a:rPr lang="ja-JP" altLang="en-US" sz="1400" dirty="0" smtClean="0"/>
              <a:t>例えば、近隣</a:t>
            </a:r>
            <a:r>
              <a:rPr lang="ja-JP" altLang="en-US" sz="1400" dirty="0"/>
              <a:t>に住んで飲食を</a:t>
            </a:r>
            <a:r>
              <a:rPr lang="ja-JP" altLang="en-US" sz="1400" dirty="0" smtClean="0"/>
              <a:t>楽しむ「職住」だけ</a:t>
            </a:r>
            <a:r>
              <a:rPr lang="ja-JP" altLang="en-US" sz="1400" dirty="0"/>
              <a:t>で</a:t>
            </a:r>
            <a:r>
              <a:rPr lang="ja-JP" altLang="en-US" sz="1400" dirty="0" smtClean="0"/>
              <a:t>なく、遊び</a:t>
            </a:r>
            <a:r>
              <a:rPr lang="ja-JP" altLang="en-US" sz="1400" dirty="0"/>
              <a:t>もできる。これは、生活の質の向上のみならず、消費を行うことによる都市の成長、経済成長に</a:t>
            </a:r>
            <a:r>
              <a:rPr lang="ja-JP" altLang="en-US" sz="1400" dirty="0" smtClean="0"/>
              <a:t>寄与し</a:t>
            </a:r>
            <a:r>
              <a:rPr lang="ja-JP" altLang="en-US" sz="1400" dirty="0"/>
              <a:t>、新たなイノベーションの下地をつくることにもつながるのではない</a:t>
            </a:r>
            <a:r>
              <a:rPr lang="ja-JP" altLang="en-US" sz="1400" dirty="0" smtClean="0"/>
              <a:t>か。（木下②）</a:t>
            </a:r>
            <a:endParaRPr lang="en-US" altLang="ja-JP" sz="1400" dirty="0" smtClean="0"/>
          </a:p>
          <a:p>
            <a:pPr marL="174625" indent="-174625">
              <a:lnSpc>
                <a:spcPts val="1600"/>
              </a:lnSpc>
              <a:spcBef>
                <a:spcPts val="1000"/>
              </a:spcBef>
            </a:pPr>
            <a:r>
              <a:rPr lang="ja-JP" altLang="en-US" sz="1400" dirty="0" smtClean="0"/>
              <a:t>○</a:t>
            </a:r>
            <a:r>
              <a:rPr lang="en-US" altLang="ja-JP" sz="1400" dirty="0" smtClean="0"/>
              <a:t>JR</a:t>
            </a:r>
            <a:r>
              <a:rPr lang="ja-JP" altLang="en-US" sz="1400" dirty="0" smtClean="0"/>
              <a:t>大阪駅</a:t>
            </a:r>
            <a:r>
              <a:rPr lang="ja-JP" altLang="en-US" sz="1400" dirty="0"/>
              <a:t>北側のうめきたエリア、新大阪駅から西中島にある「にしなか」というエリアが、面白いスタートアップの拠点となっている。何か面白いことをやろうとしている、しかけようとしている人、本気で成長しようと思っている人を集めると、何かしら化学反応が起こる。この二つのエリア以外にも、いろいろなベンチャーのスタートアップ拠点ができれば、ネットワークをつくることができるのではないか。大阪はそういった可能性も秘めた都市。（木下②</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3</a:t>
            </a:fld>
            <a:endParaRPr kumimoji="1" lang="ja-JP" altLang="en-US" sz="1400" b="1" dirty="0"/>
          </a:p>
        </p:txBody>
      </p:sp>
    </p:spTree>
    <p:extLst>
      <p:ext uri="{BB962C8B-B14F-4D97-AF65-F5344CB8AC3E}">
        <p14:creationId xmlns:p14="http://schemas.microsoft.com/office/powerpoint/2010/main" val="1683839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852160"/>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a:t>
            </a:r>
            <a:r>
              <a:rPr lang="ja-JP" altLang="en-US" sz="1400" dirty="0"/>
              <a:t>関西の医療関係クラスター、特に大阪では未来医療国際拠点などの活動</a:t>
            </a:r>
            <a:r>
              <a:rPr lang="ja-JP" altLang="en-US" sz="1400" dirty="0" smtClean="0"/>
              <a:t>が</a:t>
            </a:r>
            <a:r>
              <a:rPr lang="ja-JP" altLang="en-US" sz="1400" dirty="0"/>
              <a:t>盛ん</a:t>
            </a:r>
            <a:r>
              <a:rPr lang="ja-JP" altLang="en-US" sz="1400" dirty="0" smtClean="0"/>
              <a:t>。</a:t>
            </a:r>
            <a:r>
              <a:rPr lang="ja-JP" altLang="en-US" sz="1400" dirty="0"/>
              <a:t>医療・健康産業を伸ばすために、地域住民の健康への関心の高さ</a:t>
            </a:r>
            <a:r>
              <a:rPr lang="ja-JP" altLang="en-US" sz="1400" dirty="0" smtClean="0"/>
              <a:t>を</a:t>
            </a:r>
            <a:r>
              <a:rPr lang="ja-JP" altLang="en-US" sz="1400" dirty="0" err="1" smtClean="0"/>
              <a:t>てこに</a:t>
            </a:r>
            <a:r>
              <a:rPr lang="ja-JP" altLang="en-US" sz="1400" dirty="0" smtClean="0"/>
              <a:t>しなが</a:t>
            </a:r>
            <a:r>
              <a:rPr lang="ja-JP" altLang="en-US" sz="1400" dirty="0"/>
              <a:t>ら、しっかりとデータを取っていく。ここで暮らすことに</a:t>
            </a:r>
            <a:r>
              <a:rPr lang="ja-JP" altLang="en-US" sz="1400" dirty="0" smtClean="0"/>
              <a:t>よって、知らず</a:t>
            </a:r>
            <a:r>
              <a:rPr lang="ja-JP" altLang="en-US" sz="1400" dirty="0"/>
              <a:t>知らずのうちに健康になる、といった形で打ち出すことができれば、今後の展開も考えられるのではないか</a:t>
            </a:r>
            <a:r>
              <a:rPr lang="ja-JP" altLang="en-US" sz="1400" dirty="0" smtClean="0"/>
              <a:t>。（木下②）</a:t>
            </a:r>
            <a:endParaRPr lang="en-US" altLang="ja-JP" sz="1400" dirty="0"/>
          </a:p>
          <a:p>
            <a:pPr marL="174625" indent="-174625">
              <a:lnSpc>
                <a:spcPts val="1600"/>
              </a:lnSpc>
              <a:spcBef>
                <a:spcPts val="1000"/>
              </a:spcBef>
            </a:pPr>
            <a:r>
              <a:rPr lang="ja-JP" altLang="en-US" sz="1400" dirty="0"/>
              <a:t>○観光を考えるキーワードとして、ブランド力、イノベーション、広域・</a:t>
            </a:r>
            <a:r>
              <a:rPr lang="ja-JP" altLang="en-US" sz="1400" dirty="0" smtClean="0"/>
              <a:t>周遊化に加え、</a:t>
            </a:r>
            <a:r>
              <a:rPr lang="ja-JP" altLang="en-US" sz="1400" dirty="0"/>
              <a:t>昨今の新型コロナの感染拡大を受け</a:t>
            </a:r>
            <a:r>
              <a:rPr lang="ja-JP" altLang="en-US" sz="1400" dirty="0" smtClean="0"/>
              <a:t>、安心</a:t>
            </a:r>
            <a:r>
              <a:rPr lang="ja-JP" altLang="en-US" sz="1400" dirty="0"/>
              <a:t>・安全・安堵というファクターが大事</a:t>
            </a:r>
            <a:r>
              <a:rPr lang="ja-JP" altLang="en-US" sz="1400" dirty="0" smtClean="0"/>
              <a:t>。（木下②）</a:t>
            </a:r>
            <a:endParaRPr lang="en-US" altLang="ja-JP" sz="1400" dirty="0"/>
          </a:p>
          <a:p>
            <a:pPr marL="174625" indent="-174625">
              <a:lnSpc>
                <a:spcPts val="1600"/>
              </a:lnSpc>
              <a:spcBef>
                <a:spcPts val="1000"/>
              </a:spcBef>
            </a:pPr>
            <a:r>
              <a:rPr lang="ja-JP" altLang="en-US" sz="1400" dirty="0"/>
              <a:t>○私たちが生活している都市空間は、以前は車中心。</a:t>
            </a:r>
            <a:r>
              <a:rPr lang="ja-JP" altLang="en-US" sz="1400" dirty="0" smtClean="0"/>
              <a:t>スマートモビリティの</a:t>
            </a:r>
            <a:r>
              <a:rPr lang="ja-JP" altLang="en-US" sz="1400" dirty="0"/>
              <a:t>導入次第では、高齢者を中心に車から公共交通にシフトする人が増える。貴重な都市空間は、車から人の手に戻ってくる。人中心の都市空間が中心市街地の活性化などにも効果的である。車が増えても賑わいが増えないということは間違いない。（岡井②）</a:t>
            </a:r>
            <a:endParaRPr lang="en-US" altLang="ja-JP" sz="1400" dirty="0"/>
          </a:p>
          <a:p>
            <a:pPr marL="174625" indent="-174625">
              <a:lnSpc>
                <a:spcPts val="1600"/>
              </a:lnSpc>
              <a:spcBef>
                <a:spcPts val="1000"/>
              </a:spcBef>
            </a:pPr>
            <a:r>
              <a:rPr lang="ja-JP" altLang="en-US" sz="1400" dirty="0" smtClean="0"/>
              <a:t>○コンパクトシティと</a:t>
            </a:r>
            <a:r>
              <a:rPr lang="ja-JP" altLang="en-US" sz="1400" dirty="0"/>
              <a:t>いうのは世界的な傾向。</a:t>
            </a:r>
            <a:r>
              <a:rPr lang="ja-JP" altLang="en-US" sz="1400" dirty="0" smtClean="0"/>
              <a:t>コンパクトシティを</a:t>
            </a:r>
            <a:r>
              <a:rPr lang="ja-JP" altLang="en-US" sz="1400" dirty="0"/>
              <a:t>めざすためにも、車を必要としない都市の在り方を考えるときに来ている。市街地内では歩行者中心の道路構造にして、歩車</a:t>
            </a:r>
            <a:r>
              <a:rPr lang="ja-JP" altLang="en-US" sz="1400" dirty="0" smtClean="0"/>
              <a:t>共存を考え、グリーンスローモビリティの</a:t>
            </a:r>
            <a:r>
              <a:rPr lang="ja-JP" altLang="en-US" sz="1400" dirty="0"/>
              <a:t>出番。人中心の都市空間にするためには、車のスペースを人のスペースに変えていくことが必要</a:t>
            </a:r>
            <a:r>
              <a:rPr lang="ja-JP" altLang="en-US" sz="1400" dirty="0" smtClean="0"/>
              <a:t>。（岡井②）</a:t>
            </a:r>
            <a:endParaRPr lang="en-US" altLang="ja-JP" sz="1400" dirty="0"/>
          </a:p>
          <a:p>
            <a:pPr marL="174625" indent="-174625">
              <a:lnSpc>
                <a:spcPts val="1600"/>
              </a:lnSpc>
              <a:spcBef>
                <a:spcPts val="1000"/>
              </a:spcBef>
            </a:pPr>
            <a:r>
              <a:rPr lang="ja-JP" altLang="en-US" sz="1400" dirty="0"/>
              <a:t>○コロナ禍で、遠くへ移動しないということから、自分が住んでいる地区を知るよい機会になった。行動範囲が家の周囲に限定されるように</a:t>
            </a:r>
            <a:r>
              <a:rPr lang="ja-JP" altLang="en-US" sz="1400" dirty="0" smtClean="0"/>
              <a:t>なったことで、</a:t>
            </a:r>
            <a:r>
              <a:rPr lang="ja-JP" altLang="en-US" sz="1400" dirty="0"/>
              <a:t>改めて身近な地区を再評価する機会になり、新たな発見につながり、地域への愛着が生まれたという効果が出ている。アフターコロナの都市では、より地域に根づいた生活になるという意味で、よりローカルな視点というのと、人中心の都市空間というふうな方向性になっていく</a:t>
            </a:r>
            <a:r>
              <a:rPr lang="ja-JP" altLang="en-US" sz="1400" dirty="0" smtClean="0"/>
              <a:t>。（岡井②）</a:t>
            </a:r>
            <a:endParaRPr lang="en-US" altLang="ja-JP" sz="1400" dirty="0"/>
          </a:p>
          <a:p>
            <a:pPr marL="174625" indent="-174625">
              <a:lnSpc>
                <a:spcPts val="1600"/>
              </a:lnSpc>
              <a:spcBef>
                <a:spcPts val="1000"/>
              </a:spcBef>
            </a:pPr>
            <a:r>
              <a:rPr lang="ja-JP" altLang="en-US" sz="1400" dirty="0"/>
              <a:t>○日本の都市特性評価で、大阪市は総合で第１位だが、環境分野については、</a:t>
            </a:r>
            <a:r>
              <a:rPr lang="en-US" altLang="ja-JP" sz="1400" dirty="0"/>
              <a:t>138</a:t>
            </a:r>
            <a:r>
              <a:rPr lang="ja-JP" altLang="en-US" sz="1400" dirty="0"/>
              <a:t>都市のうちの</a:t>
            </a:r>
            <a:r>
              <a:rPr lang="en-US" altLang="ja-JP" sz="1400" dirty="0"/>
              <a:t>136</a:t>
            </a:r>
            <a:r>
              <a:rPr lang="ja-JP" altLang="en-US" sz="1400" dirty="0"/>
              <a:t>位という結果。強みについては、経済</a:t>
            </a:r>
            <a:r>
              <a:rPr lang="ja-JP" altLang="en-US" sz="1400" dirty="0" smtClean="0"/>
              <a:t>活動や文化</a:t>
            </a:r>
            <a:r>
              <a:rPr lang="ja-JP" altLang="en-US" sz="1400" dirty="0"/>
              <a:t>交流の受入れ</a:t>
            </a:r>
            <a:r>
              <a:rPr lang="ja-JP" altLang="en-US" sz="1400" dirty="0" smtClean="0"/>
              <a:t>環境、</a:t>
            </a:r>
            <a:r>
              <a:rPr lang="ja-JP" altLang="en-US" sz="1400" dirty="0"/>
              <a:t>生活の利便</a:t>
            </a:r>
            <a:r>
              <a:rPr lang="ja-JP" altLang="en-US" sz="1400" dirty="0" smtClean="0"/>
              <a:t>施設や雇用・人材</a:t>
            </a:r>
            <a:r>
              <a:rPr lang="ja-JP" altLang="en-US" sz="1400" dirty="0"/>
              <a:t>と</a:t>
            </a:r>
            <a:r>
              <a:rPr lang="ja-JP" altLang="en-US" sz="1400" dirty="0" smtClean="0"/>
              <a:t>い</a:t>
            </a:r>
            <a:r>
              <a:rPr lang="ja-JP" altLang="en-US" sz="1400" dirty="0"/>
              <a:t>った</a:t>
            </a:r>
            <a:r>
              <a:rPr lang="ja-JP" altLang="en-US" sz="1400" dirty="0" smtClean="0"/>
              <a:t>分野</a:t>
            </a:r>
            <a:r>
              <a:rPr lang="ja-JP" altLang="en-US" sz="1400" dirty="0"/>
              <a:t>では</a:t>
            </a:r>
            <a:r>
              <a:rPr lang="ja-JP" altLang="en-US" sz="1400" dirty="0" smtClean="0"/>
              <a:t>１位のものもあり、非常</a:t>
            </a:r>
            <a:r>
              <a:rPr lang="ja-JP" altLang="en-US" sz="1400" dirty="0"/>
              <a:t>に強いという評価。</a:t>
            </a:r>
            <a:r>
              <a:rPr lang="ja-JP" altLang="en-US" sz="1400" dirty="0" smtClean="0"/>
              <a:t>弱みとして</a:t>
            </a:r>
            <a:r>
              <a:rPr lang="ja-JP" altLang="en-US" sz="1400" dirty="0"/>
              <a:t>は、環境</a:t>
            </a:r>
            <a:r>
              <a:rPr lang="ja-JP" altLang="en-US" sz="1400" dirty="0" smtClean="0"/>
              <a:t>分野において、快適性や自然環境、環境パフォーマンスについて</a:t>
            </a:r>
            <a:r>
              <a:rPr lang="ja-JP" altLang="en-US" sz="1400" dirty="0"/>
              <a:t>は</a:t>
            </a:r>
            <a:r>
              <a:rPr lang="ja-JP" altLang="en-US" sz="1400" dirty="0" smtClean="0"/>
              <a:t>順位づけ</a:t>
            </a:r>
            <a:r>
              <a:rPr lang="ja-JP" altLang="en-US" sz="1400" dirty="0"/>
              <a:t>が低く、健康・医療という分野について</a:t>
            </a:r>
            <a:r>
              <a:rPr lang="ja-JP" altLang="en-US" sz="1400" dirty="0" smtClean="0"/>
              <a:t>も</a:t>
            </a:r>
            <a:r>
              <a:rPr lang="ja-JP" altLang="en-US" sz="1400" dirty="0"/>
              <a:t>、</a:t>
            </a:r>
            <a:r>
              <a:rPr lang="ja-JP" altLang="en-US" sz="1400" dirty="0" smtClean="0"/>
              <a:t>その</a:t>
            </a:r>
            <a:r>
              <a:rPr lang="ja-JP" altLang="en-US" sz="1400" dirty="0"/>
              <a:t>ほかのものと比べると順位が低い。環境分野からの厳しい結果を今後どのように副首都に向けて向き合っていくのかが課題ではないか</a:t>
            </a:r>
            <a:r>
              <a:rPr lang="ja-JP" altLang="en-US" sz="1400" dirty="0" smtClean="0"/>
              <a:t>。（藤田②）</a:t>
            </a:r>
            <a:endParaRPr lang="en-US" altLang="ja-JP" sz="1400" dirty="0" smtClean="0"/>
          </a:p>
          <a:p>
            <a:pPr marL="174625" indent="-174625">
              <a:lnSpc>
                <a:spcPts val="1600"/>
              </a:lnSpc>
              <a:spcBef>
                <a:spcPts val="1000"/>
              </a:spcBef>
            </a:pPr>
            <a:r>
              <a:rPr lang="ja-JP" altLang="en-US" sz="1400" dirty="0"/>
              <a:t>○平成に入って第３次産業、サービス産業の割合がますます上昇しているという傾向。関西については非常にグローバルな価格競争に巻き込まれやすい産業構造だったこともあり、パネルベイ、バッテリーベイという形で</a:t>
            </a:r>
            <a:r>
              <a:rPr lang="ja-JP" altLang="en-US" sz="1400" dirty="0" smtClean="0"/>
              <a:t>投資が行われ、</a:t>
            </a:r>
            <a:r>
              <a:rPr lang="ja-JP" altLang="en-US" sz="1400" dirty="0"/>
              <a:t>これが関西を救うという議論もあったが、グローバルな価格競争によって非常に厳しい状況。足元で進んでいる高齢化の波、またはデジタル化、それ</a:t>
            </a:r>
            <a:r>
              <a:rPr lang="ja-JP" altLang="en-US" sz="1400" dirty="0" smtClean="0"/>
              <a:t>から</a:t>
            </a:r>
            <a:r>
              <a:rPr lang="en-US" altLang="ja-JP" sz="1400" dirty="0" smtClean="0"/>
              <a:t>IT</a:t>
            </a:r>
            <a:r>
              <a:rPr lang="ja-JP" altLang="en-US" sz="1400" dirty="0" smtClean="0"/>
              <a:t>化</a:t>
            </a:r>
            <a:r>
              <a:rPr lang="ja-JP" altLang="en-US" sz="1400" dirty="0"/>
              <a:t>の波、これらをどのように乗り切っていくのか。（木下③</a:t>
            </a:r>
            <a:r>
              <a:rPr lang="ja-JP" altLang="en-US" sz="1400" dirty="0" smtClean="0"/>
              <a:t>）</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4</a:t>
            </a:fld>
            <a:endParaRPr kumimoji="1" lang="ja-JP" altLang="en-US" sz="1400" b="1" dirty="0"/>
          </a:p>
        </p:txBody>
      </p:sp>
    </p:spTree>
    <p:extLst>
      <p:ext uri="{BB962C8B-B14F-4D97-AF65-F5344CB8AC3E}">
        <p14:creationId xmlns:p14="http://schemas.microsoft.com/office/powerpoint/2010/main" val="1123335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428461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smtClean="0"/>
              <a:t>○</a:t>
            </a:r>
            <a:r>
              <a:rPr lang="ja-JP" altLang="en-US" sz="1400" dirty="0"/>
              <a:t>世界的には</a:t>
            </a:r>
            <a:r>
              <a:rPr lang="ja-JP" altLang="en-US" sz="1400" dirty="0" smtClean="0"/>
              <a:t>もともと第１次</a:t>
            </a:r>
            <a:r>
              <a:rPr lang="ja-JP" altLang="en-US" sz="1400" dirty="0"/>
              <a:t>産業</a:t>
            </a:r>
            <a:r>
              <a:rPr lang="ja-JP" altLang="en-US" sz="1400" dirty="0" smtClean="0"/>
              <a:t>から第２次</a:t>
            </a:r>
            <a:r>
              <a:rPr lang="ja-JP" altLang="en-US" sz="1400" dirty="0"/>
              <a:t>産業にシフトして</a:t>
            </a:r>
            <a:r>
              <a:rPr lang="ja-JP" altLang="en-US" sz="1400" dirty="0" smtClean="0"/>
              <a:t>、第２次</a:t>
            </a:r>
            <a:r>
              <a:rPr lang="ja-JP" altLang="en-US" sz="1400" dirty="0"/>
              <a:t>産業</a:t>
            </a:r>
            <a:r>
              <a:rPr lang="ja-JP" altLang="en-US" sz="1400" dirty="0" smtClean="0"/>
              <a:t>から第３次</a:t>
            </a:r>
            <a:r>
              <a:rPr lang="ja-JP" altLang="en-US" sz="1400" dirty="0"/>
              <a:t>産業にシフトしてという流動性に基づいて産業構造の変化が起きていったが、日本の場合、今の固着性が強いのであまりそちらにシフトしていない。心理的なものとして結局状態が改善されるという見通しをみんな持っていない。景気がよくなると思わないので今ある</a:t>
            </a:r>
            <a:r>
              <a:rPr lang="ja-JP" altLang="en-US" sz="1400" dirty="0" smtClean="0"/>
              <a:t>現金</a:t>
            </a:r>
            <a:r>
              <a:rPr lang="ja-JP" altLang="en-US" sz="1400" dirty="0"/>
              <a:t>や</a:t>
            </a:r>
            <a:r>
              <a:rPr lang="ja-JP" altLang="en-US" sz="1400" dirty="0" smtClean="0"/>
              <a:t>商売</a:t>
            </a:r>
            <a:r>
              <a:rPr lang="ja-JP" altLang="en-US" sz="1400" dirty="0"/>
              <a:t>を大切にしてしまう</a:t>
            </a:r>
            <a:r>
              <a:rPr lang="ja-JP" altLang="en-US" sz="1400" dirty="0" smtClean="0"/>
              <a:t>。（大屋③）</a:t>
            </a:r>
            <a:endParaRPr lang="en-US" altLang="ja-JP" sz="1400" dirty="0"/>
          </a:p>
          <a:p>
            <a:pPr marL="174625" indent="-174625">
              <a:lnSpc>
                <a:spcPts val="1600"/>
              </a:lnSpc>
              <a:spcBef>
                <a:spcPts val="1000"/>
              </a:spcBef>
            </a:pPr>
            <a:r>
              <a:rPr lang="ja-JP" altLang="en-US" sz="1400" dirty="0"/>
              <a:t>○退出すべき企業が退出していない。日本が伸びていないのは本当にそのことに尽きる、要はスクラップしていないから</a:t>
            </a:r>
            <a:r>
              <a:rPr lang="ja-JP" altLang="en-US" sz="1400" dirty="0" smtClean="0"/>
              <a:t>。（野田③）</a:t>
            </a:r>
            <a:endParaRPr lang="en-US" altLang="ja-JP" sz="1400" dirty="0"/>
          </a:p>
          <a:p>
            <a:pPr marL="174625" indent="-174625">
              <a:lnSpc>
                <a:spcPts val="1600"/>
              </a:lnSpc>
              <a:spcBef>
                <a:spcPts val="1000"/>
              </a:spcBef>
            </a:pPr>
            <a:r>
              <a:rPr lang="ja-JP" altLang="en-US" sz="1400" dirty="0"/>
              <a:t>○今の</a:t>
            </a:r>
            <a:r>
              <a:rPr lang="ja-JP" altLang="en-US" sz="1400" dirty="0" smtClean="0"/>
              <a:t>経済、</a:t>
            </a:r>
            <a:r>
              <a:rPr lang="ja-JP" altLang="en-US" sz="1400" dirty="0"/>
              <a:t>イノベーションのつくられ方</a:t>
            </a:r>
            <a:r>
              <a:rPr lang="ja-JP" altLang="en-US" sz="1400" dirty="0" smtClean="0"/>
              <a:t>から</a:t>
            </a:r>
            <a:r>
              <a:rPr lang="ja-JP" altLang="en-US" sz="1400" dirty="0"/>
              <a:t>する</a:t>
            </a:r>
            <a:r>
              <a:rPr lang="ja-JP" altLang="en-US" sz="1400" dirty="0" smtClean="0"/>
              <a:t>と</a:t>
            </a:r>
            <a:r>
              <a:rPr lang="ja-JP" altLang="en-US" sz="1400" dirty="0"/>
              <a:t>、資本の成長率が非常に高いところ</a:t>
            </a:r>
            <a:r>
              <a:rPr lang="ja-JP" altLang="en-US" sz="1400" dirty="0" smtClean="0"/>
              <a:t>が一人</a:t>
            </a:r>
            <a:r>
              <a:rPr lang="ja-JP" altLang="en-US" sz="1400" dirty="0"/>
              <a:t>勝ちして</a:t>
            </a:r>
            <a:r>
              <a:rPr lang="ja-JP" altLang="en-US" sz="1400" dirty="0" smtClean="0"/>
              <a:t>いるイメージ</a:t>
            </a:r>
            <a:r>
              <a:rPr lang="ja-JP" altLang="en-US" sz="1400" dirty="0"/>
              <a:t>。資本が供給を</a:t>
            </a:r>
            <a:r>
              <a:rPr lang="ja-JP" altLang="en-US" sz="1400" dirty="0" smtClean="0"/>
              <a:t>生み、供給</a:t>
            </a:r>
            <a:r>
              <a:rPr lang="ja-JP" altLang="en-US" sz="1400" dirty="0"/>
              <a:t>が需要を</a:t>
            </a:r>
            <a:r>
              <a:rPr lang="ja-JP" altLang="en-US" sz="1400" dirty="0" smtClean="0"/>
              <a:t>生むイメージ</a:t>
            </a:r>
            <a:r>
              <a:rPr lang="ja-JP" altLang="en-US" sz="1400" dirty="0"/>
              <a:t>。需要があるから供給をやるというやり方ではもうなくなって</a:t>
            </a:r>
            <a:r>
              <a:rPr lang="ja-JP" altLang="en-US" sz="1400" dirty="0" smtClean="0"/>
              <a:t>いるのが</a:t>
            </a:r>
            <a:r>
              <a:rPr lang="ja-JP" altLang="en-US" sz="1400" dirty="0"/>
              <a:t>現状。日本はどちらかというと安定的な社会、既存の状態をベースにしながらその需要をベースに供給を生むというスタイルで来た。円高に</a:t>
            </a:r>
            <a:r>
              <a:rPr lang="ja-JP" altLang="en-US" sz="1400" dirty="0" smtClean="0"/>
              <a:t>なると</a:t>
            </a:r>
            <a:r>
              <a:rPr lang="ja-JP" altLang="en-US" sz="1400" dirty="0"/>
              <a:t>意図的に為替</a:t>
            </a:r>
            <a:r>
              <a:rPr lang="ja-JP" altLang="en-US" sz="1400" dirty="0" smtClean="0"/>
              <a:t>に介入</a:t>
            </a:r>
            <a:r>
              <a:rPr lang="ja-JP" altLang="en-US" sz="1400" dirty="0"/>
              <a:t>して円安にして</a:t>
            </a:r>
            <a:r>
              <a:rPr lang="ja-JP" altLang="en-US" sz="1400" dirty="0" smtClean="0"/>
              <a:t>いくことで、</a:t>
            </a:r>
            <a:r>
              <a:rPr lang="ja-JP" altLang="en-US" sz="1400" dirty="0"/>
              <a:t>輸出型の企業を守ることができ失業率も抑えられる</a:t>
            </a:r>
            <a:r>
              <a:rPr lang="ja-JP" altLang="en-US" sz="1400" dirty="0" smtClean="0"/>
              <a:t>。そのため、この</a:t>
            </a:r>
            <a:r>
              <a:rPr lang="ja-JP" altLang="en-US" sz="1400" dirty="0"/>
              <a:t>数十年間、日本は</a:t>
            </a:r>
            <a:r>
              <a:rPr lang="ja-JP" altLang="en-US" sz="1400" dirty="0" smtClean="0"/>
              <a:t>失業率が低い。失業率が低いことを</a:t>
            </a:r>
            <a:r>
              <a:rPr lang="ja-JP" altLang="en-US" sz="1400" dirty="0"/>
              <a:t>取るのか</a:t>
            </a:r>
            <a:r>
              <a:rPr lang="ja-JP" altLang="en-US" sz="1400" dirty="0" smtClean="0"/>
              <a:t>、スクラップ</a:t>
            </a:r>
            <a:r>
              <a:rPr lang="ja-JP" altLang="en-US" sz="1400" dirty="0"/>
              <a:t>して新陳代謝を</a:t>
            </a:r>
            <a:r>
              <a:rPr lang="ja-JP" altLang="en-US" sz="1400" dirty="0" smtClean="0"/>
              <a:t>図ることを</a:t>
            </a:r>
            <a:r>
              <a:rPr lang="ja-JP" altLang="en-US" sz="1400" dirty="0"/>
              <a:t>取るのかということで、日本は新陳代謝を図ることを取らなかったという結果</a:t>
            </a:r>
            <a:r>
              <a:rPr lang="ja-JP" altLang="en-US" sz="1400" dirty="0" smtClean="0"/>
              <a:t>。スクラップ</a:t>
            </a:r>
            <a:r>
              <a:rPr lang="ja-JP" altLang="en-US" sz="1400" dirty="0"/>
              <a:t>し得るような社会を選択することができれば、イノベーションが起き得るようなことに</a:t>
            </a:r>
            <a:r>
              <a:rPr lang="ja-JP" altLang="en-US" sz="1400" dirty="0" smtClean="0"/>
              <a:t>なる</a:t>
            </a:r>
            <a:r>
              <a:rPr lang="ja-JP" altLang="en-US" sz="1400" dirty="0"/>
              <a:t>のではない</a:t>
            </a:r>
            <a:r>
              <a:rPr lang="ja-JP" altLang="en-US" sz="1400" dirty="0" smtClean="0"/>
              <a:t>か。（野田③）</a:t>
            </a:r>
            <a:endParaRPr lang="en-US" altLang="ja-JP" sz="1400" dirty="0"/>
          </a:p>
          <a:p>
            <a:pPr marL="174625" indent="-174625">
              <a:lnSpc>
                <a:spcPts val="1600"/>
              </a:lnSpc>
              <a:spcBef>
                <a:spcPts val="1000"/>
              </a:spcBef>
            </a:pPr>
            <a:r>
              <a:rPr lang="ja-JP" altLang="en-US" sz="1400" dirty="0"/>
              <a:t>○誰かをジャンプさせたいときにどうするかというと、１つ</a:t>
            </a:r>
            <a:r>
              <a:rPr lang="ja-JP" altLang="en-US" sz="1400" dirty="0" smtClean="0"/>
              <a:t>は、ジャンプ</a:t>
            </a:r>
            <a:r>
              <a:rPr lang="ja-JP" altLang="en-US" sz="1400" dirty="0"/>
              <a:t>したらメリットがありますよと</a:t>
            </a:r>
            <a:r>
              <a:rPr lang="ja-JP" altLang="en-US" sz="1400" dirty="0" smtClean="0"/>
              <a:t>言って</a:t>
            </a:r>
            <a:r>
              <a:rPr lang="ja-JP" altLang="en-US" sz="1400" dirty="0"/>
              <a:t>釣る</a:t>
            </a:r>
            <a:r>
              <a:rPr lang="ja-JP" altLang="en-US" sz="1400" dirty="0" smtClean="0"/>
              <a:t>方法</a:t>
            </a:r>
            <a:r>
              <a:rPr lang="ja-JP" altLang="en-US" sz="1400" dirty="0"/>
              <a:t>があり、もう一つ</a:t>
            </a:r>
            <a:r>
              <a:rPr lang="ja-JP" altLang="en-US" sz="1400" dirty="0" smtClean="0"/>
              <a:t>は、跳ばない</a:t>
            </a:r>
            <a:r>
              <a:rPr lang="ja-JP" altLang="en-US" sz="1400" dirty="0"/>
              <a:t>とひどいことになりますよというふうに圧力をかけるという手法がある。日本の場合、圧をちゃんとかけていない。本来正当に負担してもらわなければいけないコストすら負担させないことによって、むしろ変化しないほうが快適だというような環境をつくってしまっている例</a:t>
            </a:r>
            <a:r>
              <a:rPr lang="ja-JP" altLang="en-US" sz="1400" dirty="0" smtClean="0"/>
              <a:t>が多い</a:t>
            </a:r>
            <a:r>
              <a:rPr lang="ja-JP" altLang="en-US" sz="1400" dirty="0"/>
              <a:t>。跳べる人をちゃんと跳ぶ方向に追い込み、どうしても跳べない人に個別のケアを提供するということにして</a:t>
            </a:r>
            <a:r>
              <a:rPr lang="ja-JP" altLang="en-US" sz="1400" dirty="0" smtClean="0"/>
              <a:t>も社会的</a:t>
            </a:r>
            <a:r>
              <a:rPr lang="ja-JP" altLang="en-US" sz="1400" dirty="0"/>
              <a:t>なコストは安くつくので、そういう選択をきちんとしていくべき</a:t>
            </a:r>
            <a:r>
              <a:rPr lang="ja-JP" altLang="en-US" sz="1400" dirty="0" smtClean="0"/>
              <a:t>。（大屋③）</a:t>
            </a:r>
            <a:endParaRPr lang="en-US" altLang="ja-JP" sz="1400" dirty="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１　生産性・</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5</a:t>
            </a:fld>
            <a:endParaRPr kumimoji="1" lang="ja-JP" altLang="en-US" sz="1400" b="1" dirty="0"/>
          </a:p>
        </p:txBody>
      </p:sp>
    </p:spTree>
    <p:extLst>
      <p:ext uri="{BB962C8B-B14F-4D97-AF65-F5344CB8AC3E}">
        <p14:creationId xmlns:p14="http://schemas.microsoft.com/office/powerpoint/2010/main" val="338151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4"/>
            <a:ext cx="8647612" cy="5969726"/>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○車ありきの生活ではなく、</a:t>
            </a:r>
            <a:r>
              <a:rPr lang="ja-JP" altLang="en-US" sz="1400" dirty="0" smtClean="0"/>
              <a:t>スローモビリティが</a:t>
            </a:r>
            <a:r>
              <a:rPr lang="ja-JP" altLang="en-US" sz="1400" dirty="0"/>
              <a:t>車に代わって大きな役割を果たす可能性。環境面からも、新しい交通手段として、</a:t>
            </a:r>
            <a:r>
              <a:rPr lang="ja-JP" altLang="en-US" sz="1400" dirty="0" smtClean="0"/>
              <a:t>グリーンスローモビリティの</a:t>
            </a:r>
            <a:r>
              <a:rPr lang="ja-JP" altLang="en-US" sz="1400" dirty="0"/>
              <a:t>普及が今後進んでいくのではないか。大阪市の場合、公共交通の利便性が非常によいという利点。</a:t>
            </a:r>
            <a:r>
              <a:rPr lang="ja-JP" altLang="en-US" sz="1400" dirty="0" smtClean="0"/>
              <a:t>グリーンスローモビリティの</a:t>
            </a:r>
            <a:r>
              <a:rPr lang="ja-JP" altLang="en-US" sz="1400" dirty="0"/>
              <a:t>先端都市にしていくということも、大阪の魅力の一つとして実現可能ではないか。（岡井①）</a:t>
            </a:r>
            <a:endParaRPr lang="en-US" altLang="ja-JP" sz="1400" dirty="0"/>
          </a:p>
          <a:p>
            <a:pPr marL="174625" indent="-174625">
              <a:lnSpc>
                <a:spcPts val="1600"/>
              </a:lnSpc>
              <a:spcBef>
                <a:spcPts val="1000"/>
              </a:spcBef>
            </a:pPr>
            <a:r>
              <a:rPr lang="ja-JP" altLang="en-US" sz="1400" dirty="0" smtClean="0"/>
              <a:t>○本当</a:t>
            </a:r>
            <a:r>
              <a:rPr lang="ja-JP" altLang="en-US" sz="1400" dirty="0"/>
              <a:t>に都心での生活が重要なのか、必要なのか、快適なのかというようなことを、コロナ禍の中で考えるきっかけになった。会社に通勤する必要がなければ東京以外に住むという可能性もある。使い方によっては、オンラインは便利なツール。うまく活用していけば、今後、求められる居住地というのもさらに多様化していく可能性がある。（岡井①）</a:t>
            </a:r>
            <a:endParaRPr lang="en-US" altLang="ja-JP" sz="1400" dirty="0"/>
          </a:p>
          <a:p>
            <a:pPr marL="174625" indent="-174625">
              <a:lnSpc>
                <a:spcPts val="1600"/>
              </a:lnSpc>
              <a:spcBef>
                <a:spcPts val="1000"/>
              </a:spcBef>
            </a:pPr>
            <a:r>
              <a:rPr lang="ja-JP" altLang="en-US" sz="1400" dirty="0"/>
              <a:t>○リモートで働くということが人とか組織に非常に大きな変化をもたらしている。リモート雇用の中で一番変化していると言われているのが、自律走行的な仕事の仕方へのシフト</a:t>
            </a:r>
            <a:r>
              <a:rPr lang="ja-JP" altLang="en-US" sz="1400" dirty="0" smtClean="0"/>
              <a:t>。（</a:t>
            </a:r>
            <a:r>
              <a:rPr lang="ja-JP" altLang="en-US" sz="1400" dirty="0"/>
              <a:t>植木</a:t>
            </a:r>
            <a:r>
              <a:rPr lang="ja-JP" altLang="en-US" sz="1400" dirty="0" smtClean="0"/>
              <a:t>①）</a:t>
            </a:r>
            <a:endParaRPr lang="en-US" altLang="ja-JP" sz="1400" dirty="0" smtClean="0"/>
          </a:p>
          <a:p>
            <a:pPr marL="174625" indent="-174625">
              <a:lnSpc>
                <a:spcPts val="1600"/>
              </a:lnSpc>
              <a:spcBef>
                <a:spcPts val="1000"/>
              </a:spcBef>
            </a:pPr>
            <a:r>
              <a:rPr lang="ja-JP" altLang="en-US" sz="1400" dirty="0"/>
              <a:t>○今までは、電話やメールで済んでいた仕事にオンラインが入ってきたことで、仕事の進め方についていけない人も出てきている。特にマネジメント層の</a:t>
            </a:r>
            <a:r>
              <a:rPr lang="en-US" altLang="ja-JP" sz="1400" dirty="0"/>
              <a:t>40</a:t>
            </a:r>
            <a:r>
              <a:rPr lang="ja-JP" altLang="en-US" sz="1400" dirty="0"/>
              <a:t>代後半、</a:t>
            </a:r>
            <a:r>
              <a:rPr lang="en-US" altLang="ja-JP" sz="1400" dirty="0"/>
              <a:t>50</a:t>
            </a:r>
            <a:r>
              <a:rPr lang="ja-JP" altLang="en-US" sz="1400" dirty="0" smtClean="0"/>
              <a:t>代は</a:t>
            </a:r>
            <a:r>
              <a:rPr lang="ja-JP" altLang="en-US" sz="1400" dirty="0"/>
              <a:t>、リアルの報・連・相がないと不安になってしまう方が多い。そこについて</a:t>
            </a:r>
            <a:r>
              <a:rPr lang="ja-JP" altLang="en-US" sz="1400" dirty="0" smtClean="0"/>
              <a:t>いけないと、コミュニケーショントラブル</a:t>
            </a:r>
            <a:r>
              <a:rPr lang="ja-JP" altLang="en-US" sz="1400" dirty="0"/>
              <a:t>もあるかもしれない</a:t>
            </a:r>
            <a:r>
              <a:rPr lang="ja-JP" altLang="en-US" sz="1400" dirty="0" smtClean="0"/>
              <a:t>。（</a:t>
            </a:r>
            <a:r>
              <a:rPr lang="ja-JP" altLang="en-US" sz="1400" dirty="0"/>
              <a:t>植木</a:t>
            </a:r>
            <a:r>
              <a:rPr lang="ja-JP" altLang="en-US" sz="1400" dirty="0" smtClean="0"/>
              <a:t>①）</a:t>
            </a:r>
            <a:endParaRPr lang="en-US" altLang="ja-JP" sz="1400" dirty="0" smtClean="0"/>
          </a:p>
          <a:p>
            <a:pPr marL="174625" indent="-174625">
              <a:lnSpc>
                <a:spcPts val="1600"/>
              </a:lnSpc>
              <a:spcBef>
                <a:spcPts val="1000"/>
              </a:spcBef>
            </a:pPr>
            <a:r>
              <a:rPr lang="ja-JP" altLang="en-US" sz="1400" dirty="0"/>
              <a:t>○情報化の</a:t>
            </a:r>
            <a:r>
              <a:rPr lang="ja-JP" altLang="en-US" sz="1400" dirty="0" smtClean="0"/>
              <a:t>波がコロナ</a:t>
            </a:r>
            <a:r>
              <a:rPr lang="ja-JP" altLang="en-US" sz="1400" dirty="0"/>
              <a:t>を契機として画期的なスピードで実現。これまで</a:t>
            </a:r>
            <a:r>
              <a:rPr lang="ja-JP" altLang="en-US" sz="1400" dirty="0" smtClean="0"/>
              <a:t>も情報化のメリットは口</a:t>
            </a:r>
            <a:r>
              <a:rPr lang="ja-JP" altLang="en-US" sz="1400" dirty="0"/>
              <a:t>では言っていたが、古い働き方をしている方にしみついた働き方を変えるのは非常に難しかった。ところが</a:t>
            </a:r>
            <a:r>
              <a:rPr lang="ja-JP" altLang="en-US" sz="1400" dirty="0" smtClean="0"/>
              <a:t>コロナを機にやり始めて</a:t>
            </a:r>
            <a:r>
              <a:rPr lang="ja-JP" altLang="en-US" sz="1400" dirty="0"/>
              <a:t>しまった、せざるを得なかった。１回経験してみると、その経験が非常にやはり説得力を</a:t>
            </a:r>
            <a:r>
              <a:rPr lang="ja-JP" altLang="en-US" sz="1400" dirty="0" smtClean="0"/>
              <a:t>増し、</a:t>
            </a:r>
            <a:r>
              <a:rPr lang="ja-JP" altLang="en-US" sz="1400" dirty="0"/>
              <a:t>もはやデフォルトが切り替わった</a:t>
            </a:r>
            <a:r>
              <a:rPr lang="ja-JP" altLang="en-US" sz="1400" dirty="0" smtClean="0"/>
              <a:t>。（大屋①）</a:t>
            </a:r>
            <a:endParaRPr lang="en-US" altLang="ja-JP" sz="1400" dirty="0" smtClean="0"/>
          </a:p>
          <a:p>
            <a:pPr marL="174625" indent="-174625">
              <a:lnSpc>
                <a:spcPts val="1600"/>
              </a:lnSpc>
              <a:spcBef>
                <a:spcPts val="1000"/>
              </a:spcBef>
            </a:pPr>
            <a:r>
              <a:rPr lang="ja-JP" altLang="en-US" sz="1400" dirty="0" smtClean="0"/>
              <a:t>○オンライン化に当たって物理的基盤は</a:t>
            </a:r>
            <a:r>
              <a:rPr lang="ja-JP" altLang="en-US" sz="1400" dirty="0"/>
              <a:t>欠かすことができない。オンライン化すると居場所が相対的に自由に</a:t>
            </a:r>
            <a:r>
              <a:rPr lang="ja-JP" altLang="en-US" sz="1400" dirty="0" smtClean="0"/>
              <a:t>なるのは事実。情報</a:t>
            </a:r>
            <a:r>
              <a:rPr lang="ja-JP" altLang="en-US" sz="1400" dirty="0"/>
              <a:t>基盤が整っている、生活の利便性がある、このあたりのバランスを考えて、快適な場所というものの在りかは変わった</a:t>
            </a:r>
            <a:r>
              <a:rPr lang="ja-JP" altLang="en-US" sz="1400" dirty="0" smtClean="0"/>
              <a:t>と言える</a:t>
            </a:r>
            <a:r>
              <a:rPr lang="ja-JP" altLang="en-US" sz="1400" dirty="0"/>
              <a:t>が、山奥の農山村の人口を増やすことにはつながらない</a:t>
            </a:r>
            <a:r>
              <a:rPr lang="ja-JP" altLang="en-US" sz="1400" dirty="0" smtClean="0"/>
              <a:t>。（大屋①）</a:t>
            </a:r>
            <a:endParaRPr lang="en-US" altLang="ja-JP" sz="1400" dirty="0" smtClean="0"/>
          </a:p>
          <a:p>
            <a:pPr marL="174625" indent="-174625">
              <a:lnSpc>
                <a:spcPts val="1600"/>
              </a:lnSpc>
              <a:spcBef>
                <a:spcPts val="1000"/>
              </a:spcBef>
            </a:pPr>
            <a:r>
              <a:rPr lang="ja-JP" altLang="en-US" sz="1400" dirty="0"/>
              <a:t>○地域経営に使える</a:t>
            </a:r>
            <a:r>
              <a:rPr lang="ja-JP" altLang="en-US" sz="1400" dirty="0" smtClean="0"/>
              <a:t>データ、</a:t>
            </a:r>
            <a:r>
              <a:rPr lang="ja-JP" altLang="en-US" sz="1400" dirty="0"/>
              <a:t>地域全体のディープデータをどうやって集めて地域経営に生かすか。大阪でも、府市全体の</a:t>
            </a:r>
            <a:r>
              <a:rPr lang="ja-JP" altLang="en-US" sz="1400" dirty="0" smtClean="0"/>
              <a:t>データ、やはりファクトデータ</a:t>
            </a:r>
            <a:r>
              <a:rPr lang="ja-JP" altLang="en-US" sz="1400" dirty="0"/>
              <a:t>をベースに議論するべき</a:t>
            </a:r>
            <a:r>
              <a:rPr lang="ja-JP" altLang="en-US" sz="1400" dirty="0" smtClean="0"/>
              <a:t>。（中村①）</a:t>
            </a:r>
            <a:endParaRPr lang="en-US" altLang="ja-JP" sz="1400" dirty="0" smtClean="0"/>
          </a:p>
          <a:p>
            <a:pPr marL="174625" indent="-174625">
              <a:lnSpc>
                <a:spcPts val="1600"/>
              </a:lnSpc>
              <a:spcBef>
                <a:spcPts val="1000"/>
              </a:spcBef>
            </a:pPr>
            <a:r>
              <a:rPr lang="ja-JP" altLang="en-US" sz="1400" dirty="0"/>
              <a:t>○市民がオプトイン</a:t>
            </a:r>
            <a:r>
              <a:rPr lang="ja-JP" altLang="en-US" sz="1400" dirty="0" smtClean="0"/>
              <a:t>するということは、どのように自分</a:t>
            </a:r>
            <a:r>
              <a:rPr lang="ja-JP" altLang="en-US" sz="1400" dirty="0"/>
              <a:t>のデータを使って地域をよくするかという、市民のマインドセットチェンジにもつながる。市民の利便性を向上できるからこそ市民はオプトインして</a:t>
            </a:r>
            <a:r>
              <a:rPr lang="ja-JP" altLang="en-US" sz="1400" dirty="0" smtClean="0"/>
              <a:t>くる。この</a:t>
            </a:r>
            <a:r>
              <a:rPr lang="ja-JP" altLang="en-US" sz="1400" dirty="0"/>
              <a:t>関係性が非常に重要。一番上に府市、市民が</a:t>
            </a:r>
            <a:r>
              <a:rPr lang="ja-JP" altLang="en-US" sz="1400" dirty="0" smtClean="0"/>
              <a:t>いて、</a:t>
            </a:r>
            <a:r>
              <a:rPr lang="ja-JP" altLang="en-US" sz="1400" dirty="0"/>
              <a:t>大阪という魅力を</a:t>
            </a:r>
            <a:r>
              <a:rPr lang="ja-JP" altLang="en-US" sz="1400" dirty="0" smtClean="0"/>
              <a:t>どんどん自分</a:t>
            </a:r>
            <a:r>
              <a:rPr lang="ja-JP" altLang="en-US" sz="1400" dirty="0"/>
              <a:t>たちでつくり上げながら、自分たちが発信者にもなる関係をつくっていくことがスマートシティプロジェクト</a:t>
            </a:r>
            <a:r>
              <a:rPr lang="ja-JP" altLang="en-US" sz="1400" dirty="0" smtClean="0"/>
              <a:t>。（中村①）</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smtClean="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a:t>
            </a:r>
            <a:endParaRPr lang="en-US" altLang="ja-JP" sz="2000" b="1" kern="0" dirty="0" smtClean="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6</a:t>
            </a:fld>
            <a:endParaRPr kumimoji="1" lang="ja-JP" altLang="en-US" sz="1400" b="1" dirty="0"/>
          </a:p>
        </p:txBody>
      </p:sp>
    </p:spTree>
    <p:extLst>
      <p:ext uri="{BB962C8B-B14F-4D97-AF65-F5344CB8AC3E}">
        <p14:creationId xmlns:p14="http://schemas.microsoft.com/office/powerpoint/2010/main" val="1868296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61703"/>
            <a:ext cx="8647612" cy="5956663"/>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市民が中心になると、行政区はあまり意味をなさない。生活圏でデータを集めないとディープデータは集まらない。こういう考え方で大阪府市全体をどういうふうに生活圏としてエリアにしていき、その地域エリアごとにデジタルによってファクトベースのまちを、魅力をつくっていくかが重要になる。（中村①）</a:t>
            </a:r>
            <a:endParaRPr lang="en-US" altLang="ja-JP" sz="1400" dirty="0"/>
          </a:p>
          <a:p>
            <a:pPr marL="174625" indent="-174625">
              <a:lnSpc>
                <a:spcPts val="1600"/>
              </a:lnSpc>
              <a:spcBef>
                <a:spcPts val="1000"/>
              </a:spcBef>
            </a:pPr>
            <a:r>
              <a:rPr lang="ja-JP" altLang="en-US" sz="1400" dirty="0"/>
              <a:t>○働き方の変化や環境問題への対応、東京一極集中の是正など、従来から議論されてきた内容、それらの議論の方向性は大きく変わっていない。変わったものといえば、やはりスピード。（木下①）</a:t>
            </a:r>
            <a:endParaRPr lang="en-US" altLang="ja-JP" sz="1400" dirty="0"/>
          </a:p>
          <a:p>
            <a:pPr marL="174625" indent="-174625">
              <a:lnSpc>
                <a:spcPts val="1600"/>
              </a:lnSpc>
              <a:spcBef>
                <a:spcPts val="1000"/>
              </a:spcBef>
            </a:pPr>
            <a:r>
              <a:rPr lang="ja-JP" altLang="en-US" sz="1400" dirty="0" smtClean="0"/>
              <a:t>○この</a:t>
            </a:r>
            <a:r>
              <a:rPr lang="ja-JP" altLang="en-US" sz="1400" dirty="0"/>
              <a:t>コロナによって背中を押されたという面もある。会社経営における体制だったり、会議の形態だったり、そういった意思決定の迅速化がより実現するようになった</a:t>
            </a:r>
            <a:r>
              <a:rPr lang="ja-JP" altLang="en-US" sz="1400" dirty="0" smtClean="0"/>
              <a:t>。（木下①）</a:t>
            </a:r>
            <a:endParaRPr lang="en-US" altLang="ja-JP" sz="1400" dirty="0"/>
          </a:p>
          <a:p>
            <a:pPr marL="174625" indent="-174625">
              <a:lnSpc>
                <a:spcPts val="1600"/>
              </a:lnSpc>
              <a:spcBef>
                <a:spcPts val="1000"/>
              </a:spcBef>
            </a:pPr>
            <a:r>
              <a:rPr lang="ja-JP" altLang="en-US" sz="1400" dirty="0"/>
              <a:t>○我々が扱うデータ自体も、どんどん</a:t>
            </a:r>
            <a:r>
              <a:rPr lang="ja-JP" altLang="en-US" sz="1400" dirty="0" smtClean="0"/>
              <a:t>高頻度化。</a:t>
            </a:r>
            <a:r>
              <a:rPr lang="ja-JP" altLang="en-US" sz="1400" dirty="0"/>
              <a:t>しっかりとデータをベースに意思決定を行い、根拠を持って政策を決めていかないといけない</a:t>
            </a:r>
            <a:r>
              <a:rPr lang="ja-JP" altLang="en-US" sz="1400" dirty="0" smtClean="0"/>
              <a:t>。（木下①）</a:t>
            </a:r>
            <a:endParaRPr lang="en-US" altLang="ja-JP" sz="1400" dirty="0" smtClean="0"/>
          </a:p>
          <a:p>
            <a:pPr marL="174625" indent="-174625">
              <a:lnSpc>
                <a:spcPts val="1600"/>
              </a:lnSpc>
              <a:spcBef>
                <a:spcPts val="1000"/>
              </a:spcBef>
            </a:pPr>
            <a:r>
              <a:rPr lang="ja-JP" altLang="en-US" sz="1400" dirty="0"/>
              <a:t>○関西は京都・大阪・神戸を中心として、非常に密接に経済、そして人流がつながっている。都市経済学だと都市雇用圏のような考え方。実際にそこに</a:t>
            </a:r>
            <a:r>
              <a:rPr lang="ja-JP" altLang="en-US" sz="1400" dirty="0" smtClean="0"/>
              <a:t>住んでいる</a:t>
            </a:r>
            <a:r>
              <a:rPr lang="ja-JP" altLang="en-US" sz="1400" dirty="0"/>
              <a:t>人がどこに働きに出ているのか。大阪府市、もしくはそれを飛び越えて関西広域という形で人の流れを考えていく必要がある。高頻度のデータを使ってしっかりと足元の状況を確認しながら、大阪府市の今の立ち位置、そして将来の立ち位置を考えていく、これが基本的な検討の方向性になるのではないか</a:t>
            </a:r>
            <a:r>
              <a:rPr lang="ja-JP" altLang="en-US" sz="1400" dirty="0" smtClean="0"/>
              <a:t>。（木下①）</a:t>
            </a:r>
            <a:endParaRPr lang="en-US" altLang="ja-JP" sz="1400" dirty="0" smtClean="0"/>
          </a:p>
          <a:p>
            <a:pPr marL="174625" indent="-174625">
              <a:lnSpc>
                <a:spcPts val="1600"/>
              </a:lnSpc>
              <a:spcBef>
                <a:spcPts val="1000"/>
              </a:spcBef>
            </a:pPr>
            <a:r>
              <a:rPr lang="ja-JP" altLang="en-US" sz="1400" dirty="0"/>
              <a:t>○スマートシティの</a:t>
            </a:r>
            <a:r>
              <a:rPr lang="ja-JP" altLang="en-US" sz="1400" dirty="0" smtClean="0"/>
              <a:t>モデルは、</a:t>
            </a:r>
            <a:r>
              <a:rPr lang="ja-JP" altLang="en-US" sz="1400" dirty="0"/>
              <a:t>市民から入るか土地から入るか、人から入るかで考え方が大きく変わっていって、人から入ってくると、生活圏が非常に重要になっていって、基礎自治体のエリアというのはあまり意味をなさない。人の生活している範囲でデータを集めなければ、データの価値がない。生活圏でデータを集めて、そのデータによってどういうまちにしていくか。ヨーロッパで進んでいるのはデンマークというのが、非常にうまく都市機能までそれを反映させていると思うが、そういった市民主導型でいくべきではないか</a:t>
            </a:r>
            <a:r>
              <a:rPr lang="ja-JP" altLang="en-US" sz="1400" dirty="0" smtClean="0"/>
              <a:t>。（中村②）</a:t>
            </a:r>
            <a:endParaRPr lang="en-US" altLang="ja-JP" sz="1400" dirty="0" smtClean="0"/>
          </a:p>
          <a:p>
            <a:pPr marL="174625" indent="-174625">
              <a:lnSpc>
                <a:spcPts val="1600"/>
              </a:lnSpc>
              <a:spcBef>
                <a:spcPts val="1000"/>
              </a:spcBef>
            </a:pPr>
            <a:r>
              <a:rPr lang="ja-JP" altLang="en-US" sz="1400" dirty="0"/>
              <a:t>○</a:t>
            </a:r>
            <a:r>
              <a:rPr lang="ja-JP" altLang="en-US" sz="1400" dirty="0" smtClean="0"/>
              <a:t>会津若松市は</a:t>
            </a:r>
            <a:r>
              <a:rPr lang="ja-JP" altLang="en-US" sz="1400" dirty="0"/>
              <a:t>オプトイン型で、市民が地域のために自分のデータを使うというようなモデルを行っているが、そんなモデルが日本から、特に大阪のような大都市からこれをヨーロッパとかそういったところに向けて発信できると、大阪の新たなモデルというのができる</a:t>
            </a:r>
            <a:r>
              <a:rPr lang="ja-JP" altLang="en-US" sz="1400" dirty="0" smtClean="0"/>
              <a:t>。（中村②）</a:t>
            </a:r>
            <a:endParaRPr lang="en-US" altLang="ja-JP" sz="1400" dirty="0" smtClean="0"/>
          </a:p>
          <a:p>
            <a:pPr marL="174625" indent="-174625">
              <a:lnSpc>
                <a:spcPts val="1600"/>
              </a:lnSpc>
              <a:spcBef>
                <a:spcPts val="1000"/>
              </a:spcBef>
            </a:pPr>
            <a:r>
              <a:rPr lang="ja-JP" altLang="en-US" sz="1400" dirty="0" smtClean="0"/>
              <a:t>○</a:t>
            </a:r>
            <a:r>
              <a:rPr lang="en-US" altLang="ja-JP" sz="1400" dirty="0" smtClean="0"/>
              <a:t>GAFA</a:t>
            </a:r>
            <a:r>
              <a:rPr lang="ja-JP" altLang="en-US" sz="1400" dirty="0" err="1"/>
              <a:t>のような</a:t>
            </a:r>
            <a:r>
              <a:rPr lang="ja-JP" altLang="en-US" sz="1400" dirty="0"/>
              <a:t>企業プラットフォームでは</a:t>
            </a:r>
            <a:r>
              <a:rPr lang="ja-JP" altLang="en-US" sz="1400" dirty="0" smtClean="0"/>
              <a:t>なく、</a:t>
            </a:r>
            <a:r>
              <a:rPr lang="ja-JP" altLang="en-US" sz="1400" dirty="0"/>
              <a:t>地域全体のデータをまず集めて、やはりデータがあるところに企業誘致というのが進んで</a:t>
            </a:r>
            <a:r>
              <a:rPr lang="ja-JP" altLang="en-US" sz="1400" dirty="0" smtClean="0"/>
              <a:t>いる。</a:t>
            </a:r>
            <a:r>
              <a:rPr lang="ja-JP" altLang="en-US" sz="1400" dirty="0"/>
              <a:t>技術が集まる</a:t>
            </a:r>
            <a:r>
              <a:rPr lang="ja-JP" altLang="en-US" sz="1400" dirty="0" smtClean="0"/>
              <a:t>目的を</a:t>
            </a:r>
            <a:r>
              <a:rPr lang="ja-JP" altLang="en-US" sz="1400" dirty="0"/>
              <a:t>明確にしていく必要が</a:t>
            </a:r>
            <a:r>
              <a:rPr lang="ja-JP" altLang="en-US" sz="1400" dirty="0" smtClean="0"/>
              <a:t>あり、</a:t>
            </a:r>
            <a:r>
              <a:rPr lang="ja-JP" altLang="en-US" sz="1400" dirty="0"/>
              <a:t>これからの時代はデータが集まっているところに企業が集まるという形になっていく</a:t>
            </a:r>
            <a:r>
              <a:rPr lang="ja-JP" altLang="en-US" sz="1400" dirty="0" smtClean="0"/>
              <a:t>。（中村②）</a:t>
            </a:r>
            <a:endParaRPr lang="en-US" altLang="ja-JP" sz="1400" dirty="0" smtClean="0"/>
          </a:p>
        </p:txBody>
      </p:sp>
      <p:sp>
        <p:nvSpPr>
          <p:cNvPr id="5" name="正方形/長方形 4"/>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）続き</a:t>
            </a:r>
            <a:endParaRPr lang="en-US" altLang="ja-JP" sz="2000" b="1" kern="0" dirty="0" smtClean="0">
              <a:solidFill>
                <a:srgbClr val="000000"/>
              </a:solidFill>
              <a:ea typeface="Meiryo UI" pitchFamily="50" charset="-128"/>
              <a:cs typeface="Meiryo UI" pitchFamily="50" charset="-128"/>
            </a:endParaRPr>
          </a:p>
        </p:txBody>
      </p:sp>
      <p:sp>
        <p:nvSpPr>
          <p:cNvPr id="6"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7</a:t>
            </a:fld>
            <a:endParaRPr kumimoji="1" lang="ja-JP" altLang="en-US" sz="1400" b="1" dirty="0"/>
          </a:p>
        </p:txBody>
      </p:sp>
    </p:spTree>
    <p:extLst>
      <p:ext uri="{BB962C8B-B14F-4D97-AF65-F5344CB8AC3E}">
        <p14:creationId xmlns:p14="http://schemas.microsoft.com/office/powerpoint/2010/main" val="2936871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94" y="570008"/>
            <a:ext cx="8647612" cy="5634850"/>
          </a:xfrm>
          <a:prstGeom prst="rect">
            <a:avLst/>
          </a:prstGeom>
          <a:noFill/>
          <a:ln>
            <a:solidFill>
              <a:schemeClr val="accent1"/>
            </a:solidFill>
            <a:prstDash val="sysDot"/>
          </a:ln>
        </p:spPr>
        <p:txBody>
          <a:bodyPr wrap="square" lIns="144000" tIns="72000" rIns="72000" bIns="72000" rtlCol="0" anchor="t" anchorCtr="0">
            <a:noAutofit/>
          </a:bodyPr>
          <a:lstStyle/>
          <a:p>
            <a:pPr marL="174625" indent="-174625">
              <a:lnSpc>
                <a:spcPts val="1600"/>
              </a:lnSpc>
              <a:spcBef>
                <a:spcPts val="1000"/>
              </a:spcBef>
            </a:pPr>
            <a:r>
              <a:rPr lang="ja-JP" altLang="en-US" sz="1400" dirty="0"/>
              <a:t>○今までのトップダウン型の考え方というのを改めるべき。日本はトップダウン</a:t>
            </a:r>
            <a:r>
              <a:rPr lang="ja-JP" altLang="en-US" sz="1400" dirty="0" smtClean="0"/>
              <a:t>で</a:t>
            </a:r>
            <a:r>
              <a:rPr lang="en-US" altLang="ja-JP" sz="1400" dirty="0" smtClean="0"/>
              <a:t>IT</a:t>
            </a:r>
            <a:r>
              <a:rPr lang="ja-JP" altLang="en-US" sz="1400" dirty="0" smtClean="0"/>
              <a:t>を</a:t>
            </a:r>
            <a:r>
              <a:rPr lang="ja-JP" altLang="en-US" sz="1400" dirty="0"/>
              <a:t>導入してきた。結果、残念ながら平均的国民対応という形になる。市民</a:t>
            </a:r>
            <a:r>
              <a:rPr lang="ja-JP" altLang="en-US" sz="1400" dirty="0" smtClean="0"/>
              <a:t>も、行政</a:t>
            </a:r>
            <a:r>
              <a:rPr lang="ja-JP" altLang="en-US" sz="1400" dirty="0"/>
              <a:t>というか地域のマネジメントに参加するタイプのオプトイン社会をつくり、その代わり自分や家族や地域がフィードバックされた優れたサービスを受ける。このモデルを進めることを提案する。（中村②）</a:t>
            </a:r>
            <a:endParaRPr lang="en-US" altLang="ja-JP" sz="1400" dirty="0"/>
          </a:p>
          <a:p>
            <a:pPr marL="174625" indent="-174625">
              <a:lnSpc>
                <a:spcPts val="1600"/>
              </a:lnSpc>
              <a:spcBef>
                <a:spcPts val="1000"/>
              </a:spcBef>
            </a:pPr>
            <a:r>
              <a:rPr lang="ja-JP" altLang="en-US" sz="1400" dirty="0"/>
              <a:t>○</a:t>
            </a:r>
            <a:r>
              <a:rPr lang="ja-JP" altLang="en-US" sz="1400" dirty="0" smtClean="0"/>
              <a:t>デジタル化</a:t>
            </a:r>
            <a:r>
              <a:rPr lang="ja-JP" altLang="en-US" sz="1400" dirty="0"/>
              <a:t>や</a:t>
            </a:r>
            <a:r>
              <a:rPr lang="ja-JP" altLang="en-US" sz="1400" dirty="0" smtClean="0"/>
              <a:t>グリーンの観点</a:t>
            </a:r>
            <a:r>
              <a:rPr lang="ja-JP" altLang="en-US" sz="1400" dirty="0"/>
              <a:t>では、公共交通を</a:t>
            </a:r>
            <a:r>
              <a:rPr lang="ja-JP" altLang="en-US" sz="1400" dirty="0" smtClean="0"/>
              <a:t>見直す</a:t>
            </a:r>
            <a:r>
              <a:rPr lang="ja-JP" altLang="en-US" sz="1400" dirty="0"/>
              <a:t>こと</a:t>
            </a:r>
            <a:r>
              <a:rPr lang="ja-JP" altLang="en-US" sz="1400" dirty="0" smtClean="0"/>
              <a:t>も</a:t>
            </a:r>
            <a:r>
              <a:rPr lang="ja-JP" altLang="en-US" sz="1400" dirty="0"/>
              <a:t>非常に重要。日本でも同じエリアであれば一定の料金を払えばどの公共交通機関も、一定の料金で利用</a:t>
            </a:r>
            <a:r>
              <a:rPr lang="ja-JP" altLang="en-US" sz="1400" dirty="0" smtClean="0"/>
              <a:t>できる</a:t>
            </a:r>
            <a:r>
              <a:rPr lang="en-US" altLang="ja-JP" sz="1400" dirty="0" err="1" smtClean="0"/>
              <a:t>MaaS</a:t>
            </a:r>
            <a:r>
              <a:rPr lang="ja-JP" altLang="en-US" sz="1400" dirty="0" smtClean="0"/>
              <a:t>の</a:t>
            </a:r>
            <a:r>
              <a:rPr lang="ja-JP" altLang="en-US" sz="1400" dirty="0"/>
              <a:t>システムがあれば、もっと公共交通を使う人も増える。車がさらに減っていくことで環境にも優しいまちになる</a:t>
            </a:r>
            <a:r>
              <a:rPr lang="ja-JP" altLang="en-US" sz="1400" dirty="0" smtClean="0"/>
              <a:t>。（岡井③）</a:t>
            </a:r>
            <a:endParaRPr lang="en-US" altLang="ja-JP" sz="1400" dirty="0" smtClean="0"/>
          </a:p>
          <a:p>
            <a:pPr marL="174625" indent="-174625">
              <a:lnSpc>
                <a:spcPts val="1600"/>
              </a:lnSpc>
              <a:spcBef>
                <a:spcPts val="1000"/>
              </a:spcBef>
            </a:pPr>
            <a:r>
              <a:rPr lang="ja-JP" altLang="en-US" sz="1400" dirty="0"/>
              <a:t>○デジタル田園都市国家構想のモデルとしても、まずデータというものが日本には確立できて</a:t>
            </a:r>
            <a:r>
              <a:rPr lang="ja-JP" altLang="en-US" sz="1400" dirty="0" smtClean="0"/>
              <a:t>いない。日本</a:t>
            </a:r>
            <a:r>
              <a:rPr lang="ja-JP" altLang="en-US" sz="1400" dirty="0"/>
              <a:t>ではデータは誰のものかという結論すら出ていない。市民が地域のためにデータを</a:t>
            </a:r>
            <a:r>
              <a:rPr lang="ja-JP" altLang="en-US" sz="1400" dirty="0" smtClean="0"/>
              <a:t>使う、</a:t>
            </a:r>
            <a:r>
              <a:rPr lang="ja-JP" altLang="en-US" sz="1400" dirty="0"/>
              <a:t>どこかの企業のためという</a:t>
            </a:r>
            <a:r>
              <a:rPr lang="ja-JP" altLang="en-US" sz="1400" dirty="0" smtClean="0"/>
              <a:t>と</a:t>
            </a:r>
            <a:r>
              <a:rPr lang="en-US" altLang="ja-JP" sz="1400" dirty="0" smtClean="0"/>
              <a:t>GAFAM</a:t>
            </a:r>
            <a:r>
              <a:rPr lang="ja-JP" altLang="en-US" sz="1400" dirty="0" smtClean="0"/>
              <a:t>になってしまうので駄目、あくまで地域</a:t>
            </a:r>
            <a:r>
              <a:rPr lang="ja-JP" altLang="en-US" sz="1400" dirty="0"/>
              <a:t>のため</a:t>
            </a:r>
            <a:r>
              <a:rPr lang="ja-JP" altLang="en-US" sz="1400" dirty="0" smtClean="0"/>
              <a:t>。大阪</a:t>
            </a:r>
            <a:r>
              <a:rPr lang="ja-JP" altLang="en-US" sz="1400" dirty="0"/>
              <a:t>のため</a:t>
            </a:r>
            <a:r>
              <a:rPr lang="ja-JP" altLang="en-US" sz="1400" dirty="0" smtClean="0"/>
              <a:t>に、地域</a:t>
            </a:r>
            <a:r>
              <a:rPr lang="ja-JP" altLang="en-US" sz="1400" dirty="0"/>
              <a:t>のために</a:t>
            </a:r>
            <a:r>
              <a:rPr lang="ja-JP" altLang="en-US" sz="1400" dirty="0" smtClean="0"/>
              <a:t>大阪</a:t>
            </a:r>
            <a:r>
              <a:rPr lang="ja-JP" altLang="en-US" sz="1400" dirty="0"/>
              <a:t>府民・市民は全部データ</a:t>
            </a:r>
            <a:r>
              <a:rPr lang="ja-JP" altLang="en-US" sz="1400" dirty="0" smtClean="0"/>
              <a:t>を使って</a:t>
            </a:r>
            <a:r>
              <a:rPr lang="ja-JP" altLang="en-US" sz="1400" dirty="0"/>
              <a:t>いただく。そのデータは医療改革にもつながるし、当然カーボンニュートラルにもつながっていく</a:t>
            </a:r>
            <a:r>
              <a:rPr lang="ja-JP" altLang="en-US" sz="1400" dirty="0" smtClean="0"/>
              <a:t>。（中村③）</a:t>
            </a:r>
            <a:endParaRPr lang="en-US" altLang="ja-JP" sz="1400" dirty="0" smtClean="0"/>
          </a:p>
          <a:p>
            <a:pPr marL="174625" indent="-174625">
              <a:lnSpc>
                <a:spcPts val="1600"/>
              </a:lnSpc>
              <a:spcBef>
                <a:spcPts val="1000"/>
              </a:spcBef>
            </a:pPr>
            <a:r>
              <a:rPr lang="ja-JP" altLang="en-US" sz="1400" dirty="0"/>
              <a:t>○データは市民のものであると</a:t>
            </a:r>
            <a:r>
              <a:rPr lang="ja-JP" altLang="en-US" sz="1400" dirty="0" smtClean="0"/>
              <a:t>いう点に立脚</a:t>
            </a:r>
            <a:r>
              <a:rPr lang="ja-JP" altLang="en-US" sz="1400" dirty="0"/>
              <a:t>すると</a:t>
            </a:r>
            <a:r>
              <a:rPr lang="ja-JP" altLang="en-US" sz="1400" dirty="0" smtClean="0"/>
              <a:t>、オプトイン</a:t>
            </a:r>
            <a:r>
              <a:rPr lang="ja-JP" altLang="en-US" sz="1400" dirty="0"/>
              <a:t>という社会を</a:t>
            </a:r>
            <a:r>
              <a:rPr lang="ja-JP" altLang="en-US" sz="1400" dirty="0" smtClean="0"/>
              <a:t>つくらざるを得ない。オプトイン社会になる</a:t>
            </a:r>
            <a:r>
              <a:rPr lang="ja-JP" altLang="en-US" sz="1400" dirty="0"/>
              <a:t>と、自分事になっていくというの</a:t>
            </a:r>
            <a:r>
              <a:rPr lang="ja-JP" altLang="en-US" sz="1400" dirty="0" smtClean="0"/>
              <a:t>がマインドセットチェンジ</a:t>
            </a:r>
            <a:r>
              <a:rPr lang="ja-JP" altLang="en-US" sz="1400" dirty="0"/>
              <a:t>するときに一番重要。自分のデータを出したら、まずは自分にフィードバック</a:t>
            </a:r>
            <a:r>
              <a:rPr lang="ja-JP" altLang="en-US" sz="1400" dirty="0" smtClean="0"/>
              <a:t>され、</a:t>
            </a:r>
            <a:r>
              <a:rPr lang="ja-JP" altLang="en-US" sz="1400" dirty="0"/>
              <a:t>それが家族にフィードバック</a:t>
            </a:r>
            <a:r>
              <a:rPr lang="ja-JP" altLang="en-US" sz="1400" dirty="0" smtClean="0"/>
              <a:t>され、</a:t>
            </a:r>
            <a:r>
              <a:rPr lang="ja-JP" altLang="en-US" sz="1400" dirty="0"/>
              <a:t>この成功体験が地域のためになるということが理解できてきて、ヘルスケアデータが集まることによって創薬というものに２次利用でつながって</a:t>
            </a:r>
            <a:r>
              <a:rPr lang="ja-JP" altLang="en-US" sz="1400" dirty="0" smtClean="0"/>
              <a:t>いく。</a:t>
            </a:r>
            <a:r>
              <a:rPr lang="ja-JP" altLang="en-US" sz="1400" dirty="0"/>
              <a:t>こんな都市が日本には</a:t>
            </a:r>
            <a:r>
              <a:rPr lang="ja-JP" altLang="en-US" sz="1400" dirty="0" smtClean="0"/>
              <a:t>ない。（中村③）</a:t>
            </a:r>
            <a:endParaRPr lang="en-US" altLang="ja-JP" sz="1400" dirty="0" smtClean="0"/>
          </a:p>
          <a:p>
            <a:pPr marL="174625" indent="-174625">
              <a:lnSpc>
                <a:spcPts val="1600"/>
              </a:lnSpc>
              <a:spcBef>
                <a:spcPts val="1000"/>
              </a:spcBef>
            </a:pPr>
            <a:r>
              <a:rPr lang="ja-JP" altLang="en-US" sz="1400" dirty="0"/>
              <a:t>○データが集まれば、データで</a:t>
            </a:r>
            <a:r>
              <a:rPr lang="ja-JP" altLang="en-US" sz="1400" dirty="0" smtClean="0"/>
              <a:t>いろいろなサービス</a:t>
            </a:r>
            <a:r>
              <a:rPr lang="ja-JP" altLang="en-US" sz="1400" dirty="0"/>
              <a:t>をつくりたい企業</a:t>
            </a:r>
            <a:r>
              <a:rPr lang="ja-JP" altLang="en-US" sz="1400" dirty="0" smtClean="0"/>
              <a:t>も集まってくる。そうすれば世界的</a:t>
            </a:r>
            <a:r>
              <a:rPr lang="ja-JP" altLang="en-US" sz="1400" dirty="0"/>
              <a:t>な研究者も</a:t>
            </a:r>
            <a:r>
              <a:rPr lang="ja-JP" altLang="en-US" sz="1400" dirty="0" smtClean="0"/>
              <a:t>集まるといったことが</a:t>
            </a:r>
            <a:r>
              <a:rPr lang="en-US" altLang="ja-JP" sz="1400" dirty="0"/>
              <a:t>DX</a:t>
            </a:r>
            <a:r>
              <a:rPr lang="ja-JP" altLang="en-US" sz="1400" dirty="0" smtClean="0"/>
              <a:t>の</a:t>
            </a:r>
            <a:r>
              <a:rPr lang="ja-JP" altLang="en-US" sz="1400" dirty="0"/>
              <a:t>根本中の根本で、データに</a:t>
            </a:r>
            <a:r>
              <a:rPr lang="ja-JP" altLang="en-US" sz="1400" dirty="0" smtClean="0"/>
              <a:t>よる</a:t>
            </a:r>
            <a:r>
              <a:rPr lang="en-US" altLang="ja-JP" sz="1400" dirty="0"/>
              <a:t>DX</a:t>
            </a:r>
            <a:r>
              <a:rPr lang="ja-JP" altLang="en-US" sz="1400" dirty="0" smtClean="0"/>
              <a:t>のトランスフォームが、エビデンスベース</a:t>
            </a:r>
            <a:r>
              <a:rPr lang="ja-JP" altLang="en-US" sz="1400" dirty="0"/>
              <a:t>で今までのプロセスが正しかったの</a:t>
            </a:r>
            <a:r>
              <a:rPr lang="ja-JP" altLang="en-US" sz="1400" dirty="0" smtClean="0"/>
              <a:t>かが見直され、</a:t>
            </a:r>
            <a:r>
              <a:rPr lang="ja-JP" altLang="en-US" sz="1400" dirty="0"/>
              <a:t>あるべきオープンイノベーションになる</a:t>
            </a:r>
            <a:r>
              <a:rPr lang="ja-JP" altLang="en-US" sz="1400" dirty="0" smtClean="0"/>
              <a:t>。（中村③）</a:t>
            </a:r>
            <a:endParaRPr lang="en-US" altLang="ja-JP" sz="1400" dirty="0" smtClean="0"/>
          </a:p>
          <a:p>
            <a:pPr marL="174625" indent="-174625">
              <a:lnSpc>
                <a:spcPts val="1600"/>
              </a:lnSpc>
              <a:spcBef>
                <a:spcPts val="1000"/>
              </a:spcBef>
            </a:pPr>
            <a:r>
              <a:rPr lang="ja-JP" altLang="en-US" sz="1400" dirty="0"/>
              <a:t>○実データを見ながら自分たちでサービスを</a:t>
            </a:r>
            <a:r>
              <a:rPr lang="ja-JP" altLang="en-US" sz="1400" dirty="0" smtClean="0"/>
              <a:t>考えることを学生時代</a:t>
            </a:r>
            <a:r>
              <a:rPr lang="ja-JP" altLang="en-US" sz="1400" dirty="0"/>
              <a:t>から行っていくと、いろんなイノベーションが起きたり、これで事業ができるといえばスタートアップは生まれる。データを集めて地域で開放して、産業政策にも市民・住民のマインドセットチェンジにも貢献していくというのが地域</a:t>
            </a:r>
            <a:r>
              <a:rPr lang="en-US" altLang="ja-JP" sz="1400" dirty="0"/>
              <a:t>DX</a:t>
            </a:r>
            <a:r>
              <a:rPr lang="ja-JP" altLang="en-US" sz="1400" dirty="0"/>
              <a:t>でありスマートシティ</a:t>
            </a:r>
            <a:r>
              <a:rPr lang="ja-JP" altLang="en-US" sz="1400" dirty="0" smtClean="0"/>
              <a:t>。（中村③）</a:t>
            </a:r>
            <a:endParaRPr lang="en-US" altLang="ja-JP" sz="1400" dirty="0" smtClean="0"/>
          </a:p>
          <a:p>
            <a:pPr marL="174625" indent="-174625">
              <a:lnSpc>
                <a:spcPts val="1600"/>
              </a:lnSpc>
              <a:spcBef>
                <a:spcPts val="1000"/>
              </a:spcBef>
            </a:pPr>
            <a:r>
              <a:rPr lang="ja-JP" altLang="en-US" sz="1400" dirty="0"/>
              <a:t>○グリーン成長戦略の中で、</a:t>
            </a:r>
            <a:r>
              <a:rPr lang="ja-JP" altLang="en-US" sz="1400" dirty="0" smtClean="0"/>
              <a:t>１つ成功</a:t>
            </a:r>
            <a:r>
              <a:rPr lang="ja-JP" altLang="en-US" sz="1400" dirty="0"/>
              <a:t>の鍵になっているのは競争を促す経済的なインセンティブをどうつけていくの</a:t>
            </a:r>
            <a:r>
              <a:rPr lang="ja-JP" altLang="en-US" sz="1400" dirty="0" smtClean="0"/>
              <a:t>かということ。</a:t>
            </a:r>
            <a:r>
              <a:rPr lang="ja-JP" altLang="en-US" sz="1400" dirty="0"/>
              <a:t>自分事というか、社会全体としてよく</a:t>
            </a:r>
            <a:r>
              <a:rPr lang="ja-JP" altLang="en-US" sz="1400" dirty="0" smtClean="0"/>
              <a:t>なるといった実感が</a:t>
            </a:r>
            <a:r>
              <a:rPr lang="ja-JP" altLang="en-US" sz="1400" dirty="0"/>
              <a:t>なければ</a:t>
            </a:r>
            <a:r>
              <a:rPr lang="ja-JP" altLang="en-US" sz="1400" dirty="0" smtClean="0"/>
              <a:t>、環境</a:t>
            </a:r>
            <a:r>
              <a:rPr lang="ja-JP" altLang="en-US" sz="1400" dirty="0"/>
              <a:t>にいいとか</a:t>
            </a:r>
            <a:r>
              <a:rPr lang="ja-JP" altLang="en-US" sz="1400" dirty="0" smtClean="0"/>
              <a:t>、美しい</a:t>
            </a:r>
            <a:r>
              <a:rPr lang="ja-JP" altLang="en-US" sz="1400" dirty="0"/>
              <a:t>議論の</a:t>
            </a:r>
            <a:r>
              <a:rPr lang="ja-JP" altLang="en-US" sz="1400" dirty="0" smtClean="0"/>
              <a:t>中だけでは</a:t>
            </a:r>
            <a:r>
              <a:rPr lang="ja-JP" altLang="en-US" sz="1400" dirty="0"/>
              <a:t>なかなか実行に移ってこなかったの</a:t>
            </a:r>
            <a:r>
              <a:rPr lang="ja-JP" altLang="en-US" sz="1400" dirty="0" smtClean="0"/>
              <a:t>が、これ</a:t>
            </a:r>
            <a:r>
              <a:rPr lang="ja-JP" altLang="en-US" sz="1400" dirty="0"/>
              <a:t>までの私たちの社会の１つの側面</a:t>
            </a:r>
            <a:r>
              <a:rPr lang="ja-JP" altLang="en-US" sz="1400" dirty="0" smtClean="0"/>
              <a:t>。（藤田③）</a:t>
            </a:r>
            <a:endParaRPr lang="en-US" altLang="ja-JP" sz="1400" dirty="0" smtClean="0"/>
          </a:p>
        </p:txBody>
      </p:sp>
      <p:sp>
        <p:nvSpPr>
          <p:cNvPr id="6" name="正方形/長方形 5"/>
          <p:cNvSpPr/>
          <p:nvPr/>
        </p:nvSpPr>
        <p:spPr>
          <a:xfrm>
            <a:off x="0" y="1115"/>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b="1" kern="0" dirty="0" smtClean="0">
                <a:solidFill>
                  <a:srgbClr val="000000"/>
                </a:solidFill>
                <a:ea typeface="Meiryo UI" pitchFamily="50" charset="-128"/>
                <a:cs typeface="Meiryo UI" pitchFamily="50" charset="-128"/>
              </a:rPr>
              <a:t>これまでにいただいた意見（２</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2000" b="1" kern="100" dirty="0">
                <a:latin typeface="Meiryo UI" panose="020B0604030504040204" pitchFamily="50" charset="-128"/>
                <a:ea typeface="Meiryo UI" panose="020B0604030504040204" pitchFamily="50" charset="-128"/>
                <a:cs typeface="Times New Roman" panose="02020603050405020304" pitchFamily="18" charset="0"/>
              </a:rPr>
              <a:t>・グリーン</a:t>
            </a:r>
            <a:r>
              <a:rPr lang="ja-JP" altLang="en-US" sz="2000" b="1" kern="0" dirty="0" smtClean="0">
                <a:solidFill>
                  <a:srgbClr val="000000"/>
                </a:solidFill>
                <a:ea typeface="Meiryo UI" pitchFamily="50" charset="-128"/>
                <a:cs typeface="Meiryo UI" pitchFamily="50" charset="-128"/>
              </a:rPr>
              <a:t>）</a:t>
            </a:r>
            <a:r>
              <a:rPr lang="ja-JP" altLang="en-US" sz="2000" b="1" kern="0" dirty="0">
                <a:solidFill>
                  <a:srgbClr val="000000"/>
                </a:solidFill>
                <a:ea typeface="Meiryo UI" pitchFamily="50" charset="-128"/>
                <a:cs typeface="Meiryo UI" pitchFamily="50" charset="-128"/>
              </a:rPr>
              <a:t>続き</a:t>
            </a:r>
            <a:endParaRPr lang="en-US" altLang="ja-JP" sz="2000" b="1" kern="0" dirty="0">
              <a:solidFill>
                <a:srgbClr val="000000"/>
              </a:solidFill>
              <a:ea typeface="Meiryo UI" pitchFamily="50" charset="-128"/>
              <a:cs typeface="Meiryo UI" pitchFamily="50" charset="-128"/>
            </a:endParaRPr>
          </a:p>
        </p:txBody>
      </p:sp>
      <p:sp>
        <p:nvSpPr>
          <p:cNvPr id="7" name="スライド番号プレースホルダー 1"/>
          <p:cNvSpPr>
            <a:spLocks noGrp="1"/>
          </p:cNvSpPr>
          <p:nvPr>
            <p:ph type="sldNum" sz="quarter" idx="12"/>
          </p:nvPr>
        </p:nvSpPr>
        <p:spPr>
          <a:xfrm>
            <a:off x="8477794" y="6530609"/>
            <a:ext cx="666206" cy="365125"/>
          </a:xfrm>
        </p:spPr>
        <p:txBody>
          <a:bodyPr/>
          <a:lstStyle/>
          <a:p>
            <a:fld id="{50F88186-B17D-4CE3-A887-D91699CF601C}" type="slidenum">
              <a:rPr kumimoji="1" lang="ja-JP" altLang="en-US" sz="1400" b="1" smtClean="0"/>
              <a:t>8</a:t>
            </a:fld>
            <a:endParaRPr kumimoji="1" lang="ja-JP" altLang="en-US" sz="1400" b="1" dirty="0"/>
          </a:p>
        </p:txBody>
      </p:sp>
    </p:spTree>
    <p:extLst>
      <p:ext uri="{BB962C8B-B14F-4D97-AF65-F5344CB8AC3E}">
        <p14:creationId xmlns:p14="http://schemas.microsoft.com/office/powerpoint/2010/main" val="1863705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76AE32DD-3062-4422-81C2-70DF2BEE9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641BBF-7B8F-477B-BD76-491A33BEF259}">
  <ds:schemaRefs>
    <ds:schemaRef ds:uri="http://schemas.microsoft.com/sharepoint/v3/contenttype/forms"/>
  </ds:schemaRefs>
</ds:datastoreItem>
</file>

<file path=customXml/itemProps3.xml><?xml version="1.0" encoding="utf-8"?>
<ds:datastoreItem xmlns:ds="http://schemas.openxmlformats.org/officeDocument/2006/customXml" ds:itemID="{3854A8DA-E278-490B-9718-03981A3F7C8C}">
  <ds:schemaRefs>
    <ds:schemaRef ds:uri="http://schemas.microsoft.com/office/infopath/2007/PartnerControls"/>
    <ds:schemaRef ds:uri="http://purl.org/dc/elements/1.1/"/>
    <ds:schemaRef ds:uri="http://schemas.microsoft.com/office/2006/metadata/properties"/>
    <ds:schemaRef ds:uri="2be2acaf-88a6-4029-b366-c28176c79890"/>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9788</Words>
  <Application>Microsoft Office PowerPoint</Application>
  <PresentationFormat>画面に合わせる (4:3)</PresentationFormat>
  <Paragraphs>168</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Meiryo UI</vt:lpstr>
      <vt:lpstr>游ゴシック</vt:lpstr>
      <vt:lpstr>Arial</vt:lpstr>
      <vt:lpstr>Times New Roman</vt:lpstr>
      <vt:lpstr>Office テーマ</vt:lpstr>
      <vt:lpstr>これまでにいただいた意見 （主に経済の動きに関連すること）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2022-03-16T10:57:08Z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