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60"/>
  </p:notesMasterIdLst>
  <p:handoutMasterIdLst>
    <p:handoutMasterId r:id="rId61"/>
  </p:handoutMasterIdLst>
  <p:sldIdLst>
    <p:sldId id="141169356" r:id="rId2"/>
    <p:sldId id="141169357" r:id="rId3"/>
    <p:sldId id="141169358" r:id="rId4"/>
    <p:sldId id="141169388" r:id="rId5"/>
    <p:sldId id="141169360" r:id="rId6"/>
    <p:sldId id="141169389" r:id="rId7"/>
    <p:sldId id="141169391" r:id="rId8"/>
    <p:sldId id="141169363" r:id="rId9"/>
    <p:sldId id="141169364" r:id="rId10"/>
    <p:sldId id="141169365" r:id="rId11"/>
    <p:sldId id="141169366" r:id="rId12"/>
    <p:sldId id="141169367" r:id="rId13"/>
    <p:sldId id="141169368" r:id="rId14"/>
    <p:sldId id="141169369" r:id="rId15"/>
    <p:sldId id="141169370" r:id="rId16"/>
    <p:sldId id="141169371" r:id="rId17"/>
    <p:sldId id="141169372" r:id="rId18"/>
    <p:sldId id="141169373" r:id="rId19"/>
    <p:sldId id="141169374" r:id="rId20"/>
    <p:sldId id="141169375" r:id="rId21"/>
    <p:sldId id="141169376" r:id="rId22"/>
    <p:sldId id="141169377" r:id="rId23"/>
    <p:sldId id="141169378" r:id="rId24"/>
    <p:sldId id="141169379" r:id="rId25"/>
    <p:sldId id="141169380" r:id="rId26"/>
    <p:sldId id="141169381" r:id="rId27"/>
    <p:sldId id="141169382" r:id="rId28"/>
    <p:sldId id="141169383" r:id="rId29"/>
    <p:sldId id="141169384" r:id="rId30"/>
    <p:sldId id="141169385" r:id="rId31"/>
    <p:sldId id="141169386" r:id="rId32"/>
    <p:sldId id="141169387" r:id="rId33"/>
    <p:sldId id="141169236" r:id="rId34"/>
    <p:sldId id="141169237" r:id="rId35"/>
    <p:sldId id="141169239" r:id="rId36"/>
    <p:sldId id="141169240" r:id="rId37"/>
    <p:sldId id="141169278" r:id="rId38"/>
    <p:sldId id="141169274" r:id="rId39"/>
    <p:sldId id="141169275" r:id="rId40"/>
    <p:sldId id="141169276" r:id="rId41"/>
    <p:sldId id="141169279" r:id="rId42"/>
    <p:sldId id="141169187" r:id="rId43"/>
    <p:sldId id="141169280" r:id="rId44"/>
    <p:sldId id="141169355" r:id="rId45"/>
    <p:sldId id="141169215" r:id="rId46"/>
    <p:sldId id="141169254" r:id="rId47"/>
    <p:sldId id="141169179" r:id="rId48"/>
    <p:sldId id="141169202" r:id="rId49"/>
    <p:sldId id="141169216" r:id="rId50"/>
    <p:sldId id="141169260" r:id="rId51"/>
    <p:sldId id="141169261" r:id="rId52"/>
    <p:sldId id="141169214" r:id="rId53"/>
    <p:sldId id="141169192" r:id="rId54"/>
    <p:sldId id="141169193" r:id="rId55"/>
    <p:sldId id="141169195" r:id="rId56"/>
    <p:sldId id="141169196" r:id="rId57"/>
    <p:sldId id="141169262" r:id="rId58"/>
    <p:sldId id="141169273" r:id="rId5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A97"/>
    <a:srgbClr val="2F528F"/>
    <a:srgbClr val="33CC33"/>
    <a:srgbClr val="DAE3F3"/>
    <a:srgbClr val="FF00FF"/>
    <a:srgbClr val="0080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8" autoAdjust="0"/>
    <p:restoredTop sz="94660"/>
  </p:normalViewPr>
  <p:slideViewPr>
    <p:cSldViewPr snapToGrid="0">
      <p:cViewPr>
        <p:scale>
          <a:sx n="200" d="100"/>
          <a:sy n="200" d="100"/>
        </p:scale>
        <p:origin x="-5064" y="-336"/>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12.xml" Type="http://schemas.openxmlformats.org/officeDocument/2006/relationships/slide" Id="rId13"></Relationship><Relationship Target="slides/slide17.xml" Type="http://schemas.openxmlformats.org/officeDocument/2006/relationships/slide" Id="rId18"></Relationship><Relationship Target="slides/slide25.xml" Type="http://schemas.openxmlformats.org/officeDocument/2006/relationships/slide" Id="rId26"></Relationship><Relationship Target="slides/slide38.xml" Type="http://schemas.openxmlformats.org/officeDocument/2006/relationships/slide" Id="rId39"></Relationship><Relationship Target="slides/slide20.xml" Type="http://schemas.openxmlformats.org/officeDocument/2006/relationships/slide" Id="rId21"></Relationship><Relationship Target="slides/slide33.xml" Type="http://schemas.openxmlformats.org/officeDocument/2006/relationships/slide" Id="rId34"></Relationship><Relationship Target="slides/slide41.xml" Type="http://schemas.openxmlformats.org/officeDocument/2006/relationships/slide" Id="rId42"></Relationship><Relationship Target="slides/slide46.xml" Type="http://schemas.openxmlformats.org/officeDocument/2006/relationships/slide" Id="rId47"></Relationship><Relationship Target="slides/slide49.xml" Type="http://schemas.openxmlformats.org/officeDocument/2006/relationships/slide" Id="rId50"></Relationship><Relationship Target="slides/slide54.xml" Type="http://schemas.openxmlformats.org/officeDocument/2006/relationships/slide" Id="rId55"></Relationship><Relationship Target="viewProps.xml" Type="http://schemas.openxmlformats.org/officeDocument/2006/relationships/viewProps" Id="rId63"></Relationship><Relationship Target="slides/slide6.xml" Type="http://schemas.openxmlformats.org/officeDocument/2006/relationships/slide" Id="rId7"></Relationship><Relationship Target="slides/slide1.xml" Type="http://schemas.openxmlformats.org/officeDocument/2006/relationships/slide" Id="rId2"></Relationship><Relationship Target="slides/slide15.xml" Type="http://schemas.openxmlformats.org/officeDocument/2006/relationships/slide" Id="rId16"></Relationship><Relationship Target="slides/slide19.xml" Type="http://schemas.openxmlformats.org/officeDocument/2006/relationships/slide" Id="rId20"></Relationship><Relationship Target="slides/slide28.xml" Type="http://schemas.openxmlformats.org/officeDocument/2006/relationships/slide" Id="rId29"></Relationship><Relationship Target="slides/slide40.xml" Type="http://schemas.openxmlformats.org/officeDocument/2006/relationships/slide" Id="rId41"></Relationship><Relationship Target="slides/slide53.xml" Type="http://schemas.openxmlformats.org/officeDocument/2006/relationships/slide" Id="rId54"></Relationship><Relationship Target="presProps.xml" Type="http://schemas.openxmlformats.org/officeDocument/2006/relationships/presProps" Id="rId62"></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23.xml" Type="http://schemas.openxmlformats.org/officeDocument/2006/relationships/slide" Id="rId24"></Relationship><Relationship Target="slides/slide31.xml" Type="http://schemas.openxmlformats.org/officeDocument/2006/relationships/slide" Id="rId32"></Relationship><Relationship Target="slides/slide36.xml" Type="http://schemas.openxmlformats.org/officeDocument/2006/relationships/slide" Id="rId37"></Relationship><Relationship Target="slides/slide39.xml" Type="http://schemas.openxmlformats.org/officeDocument/2006/relationships/slide" Id="rId40"></Relationship><Relationship Target="slides/slide44.xml" Type="http://schemas.openxmlformats.org/officeDocument/2006/relationships/slide" Id="rId45"></Relationship><Relationship Target="slides/slide52.xml" Type="http://schemas.openxmlformats.org/officeDocument/2006/relationships/slide" Id="rId53"></Relationship><Relationship Target="slides/slide57.xml" Type="http://schemas.openxmlformats.org/officeDocument/2006/relationships/slide" Id="rId58"></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22.xml" Type="http://schemas.openxmlformats.org/officeDocument/2006/relationships/slide" Id="rId23"></Relationship><Relationship Target="slides/slide27.xml" Type="http://schemas.openxmlformats.org/officeDocument/2006/relationships/slide" Id="rId28"></Relationship><Relationship Target="slides/slide35.xml" Type="http://schemas.openxmlformats.org/officeDocument/2006/relationships/slide" Id="rId36"></Relationship><Relationship Target="slides/slide48.xml" Type="http://schemas.openxmlformats.org/officeDocument/2006/relationships/slide" Id="rId49"></Relationship><Relationship Target="slides/slide56.xml" Type="http://schemas.openxmlformats.org/officeDocument/2006/relationships/slide" Id="rId57"></Relationship><Relationship Target="handoutMasters/handoutMaster1.xml" Type="http://schemas.openxmlformats.org/officeDocument/2006/relationships/handoutMaster" Id="rId61"></Relationship><Relationship Target="slides/slide9.xml" Type="http://schemas.openxmlformats.org/officeDocument/2006/relationships/slide" Id="rId10"></Relationship><Relationship Target="slides/slide18.xml" Type="http://schemas.openxmlformats.org/officeDocument/2006/relationships/slide" Id="rId19"></Relationship><Relationship Target="slides/slide30.xml" Type="http://schemas.openxmlformats.org/officeDocument/2006/relationships/slide" Id="rId31"></Relationship><Relationship Target="slides/slide43.xml" Type="http://schemas.openxmlformats.org/officeDocument/2006/relationships/slide" Id="rId44"></Relationship><Relationship Target="slides/slide51.xml" Type="http://schemas.openxmlformats.org/officeDocument/2006/relationships/slide" Id="rId52"></Relationship><Relationship Target="notesMasters/notesMaster1.xml" Type="http://schemas.openxmlformats.org/officeDocument/2006/relationships/notesMaster" Id="rId60"></Relationship><Relationship Target="tableStyles.xml" Type="http://schemas.openxmlformats.org/officeDocument/2006/relationships/tableStyles" Id="rId65"></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slides/slide21.xml" Type="http://schemas.openxmlformats.org/officeDocument/2006/relationships/slide" Id="rId22"></Relationship><Relationship Target="slides/slide26.xml" Type="http://schemas.openxmlformats.org/officeDocument/2006/relationships/slide" Id="rId27"></Relationship><Relationship Target="slides/slide29.xml" Type="http://schemas.openxmlformats.org/officeDocument/2006/relationships/slide" Id="rId30"></Relationship><Relationship Target="slides/slide34.xml" Type="http://schemas.openxmlformats.org/officeDocument/2006/relationships/slide" Id="rId35"></Relationship><Relationship Target="slides/slide42.xml" Type="http://schemas.openxmlformats.org/officeDocument/2006/relationships/slide" Id="rId43"></Relationship><Relationship Target="slides/slide47.xml" Type="http://schemas.openxmlformats.org/officeDocument/2006/relationships/slide" Id="rId48"></Relationship><Relationship Target="slides/slide55.xml" Type="http://schemas.openxmlformats.org/officeDocument/2006/relationships/slide" Id="rId56"></Relationship><Relationship Target="theme/theme1.xml" Type="http://schemas.openxmlformats.org/officeDocument/2006/relationships/theme" Id="rId64"></Relationship><Relationship Target="slides/slide7.xml" Type="http://schemas.openxmlformats.org/officeDocument/2006/relationships/slide" Id="rId8"></Relationship><Relationship Target="slides/slide50.xml" Type="http://schemas.openxmlformats.org/officeDocument/2006/relationships/slide" Id="rId51"></Relationship><Relationship Target="slides/slide2.xml" Type="http://schemas.openxmlformats.org/officeDocument/2006/relationships/slide" Id="rId3"></Relationship><Relationship Target="slides/slide11.xml" Type="http://schemas.openxmlformats.org/officeDocument/2006/relationships/slide" Id="rId12"></Relationship><Relationship Target="slides/slide16.xml" Type="http://schemas.openxmlformats.org/officeDocument/2006/relationships/slide" Id="rId17"></Relationship><Relationship Target="slides/slide24.xml" Type="http://schemas.openxmlformats.org/officeDocument/2006/relationships/slide" Id="rId25"></Relationship><Relationship Target="slides/slide32.xml" Type="http://schemas.openxmlformats.org/officeDocument/2006/relationships/slide" Id="rId33"></Relationship><Relationship Target="slides/slide37.xml" Type="http://schemas.openxmlformats.org/officeDocument/2006/relationships/slide" Id="rId38"></Relationship><Relationship Target="slides/slide45.xml" Type="http://schemas.openxmlformats.org/officeDocument/2006/relationships/slide" Id="rId46"></Relationship><Relationship Target="slides/slide58.xml" Type="http://schemas.openxmlformats.org/officeDocument/2006/relationships/slide" Id="rId59"></Relationship></Relationships>
</file>

<file path=ppt/charts/_rels/chart1.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s>
</file>

<file path=ppt/charts/_rels/chart2.xml.rels><?xml version="1.0" encoding="UTF-8" ?><Relationships xmlns="http://schemas.openxmlformats.org/package/2006/relationships"><Relationship Target="colors2.xml" Type="http://schemas.microsoft.com/office/2011/relationships/chartColorStyle" Id="rId2"></Relationship><Relationship Target="style2.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産業構造!$G$44</c:f>
              <c:strCache>
                <c:ptCount val="1"/>
                <c:pt idx="0">
                  <c:v>第一次</c:v>
                </c:pt>
              </c:strCache>
            </c:strRef>
          </c:tx>
          <c:spPr>
            <a:solidFill>
              <a:schemeClr val="accent1"/>
            </a:solidFill>
            <a:ln>
              <a:noFill/>
            </a:ln>
            <a:effectLst/>
          </c:spPr>
          <c:invertIfNegative val="0"/>
          <c:cat>
            <c:multiLvlStrRef>
              <c:f>産業構造!$H$42:$R$43</c:f>
              <c:multiLvlStrCache>
                <c:ptCount val="11"/>
                <c:lvl>
                  <c:pt idx="0">
                    <c:v>2006</c:v>
                  </c:pt>
                  <c:pt idx="1">
                    <c:v>2018</c:v>
                  </c:pt>
                  <c:pt idx="3">
                    <c:v>2006</c:v>
                  </c:pt>
                  <c:pt idx="4">
                    <c:v>2018</c:v>
                  </c:pt>
                  <c:pt idx="6">
                    <c:v>2006</c:v>
                  </c:pt>
                  <c:pt idx="7">
                    <c:v>2018</c:v>
                  </c:pt>
                  <c:pt idx="9">
                    <c:v>2006</c:v>
                  </c:pt>
                  <c:pt idx="10">
                    <c:v>2018</c:v>
                  </c:pt>
                </c:lvl>
                <c:lvl>
                  <c:pt idx="0">
                    <c:v>東京都</c:v>
                  </c:pt>
                  <c:pt idx="3">
                    <c:v>愛知県</c:v>
                  </c:pt>
                  <c:pt idx="6">
                    <c:v>大阪府</c:v>
                  </c:pt>
                  <c:pt idx="9">
                    <c:v>全国</c:v>
                  </c:pt>
                </c:lvl>
              </c:multiLvlStrCache>
            </c:multiLvlStrRef>
          </c:cat>
          <c:val>
            <c:numRef>
              <c:f>産業構造!$H$44:$R$44</c:f>
              <c:numCache>
                <c:formatCode>0.0%</c:formatCode>
                <c:ptCount val="11"/>
                <c:pt idx="0">
                  <c:v>4.2745799155203954E-4</c:v>
                </c:pt>
                <c:pt idx="1">
                  <c:v>3.97000969883711E-4</c:v>
                </c:pt>
                <c:pt idx="3">
                  <c:v>4.6536351854420226E-3</c:v>
                </c:pt>
                <c:pt idx="4">
                  <c:v>4.3693071624234629E-3</c:v>
                </c:pt>
                <c:pt idx="6">
                  <c:v>5.017357309970885E-4</c:v>
                </c:pt>
                <c:pt idx="7">
                  <c:v>5.4901807472935353E-4</c:v>
                </c:pt>
                <c:pt idx="9">
                  <c:v>1.0105767798390007E-2</c:v>
                </c:pt>
                <c:pt idx="10">
                  <c:v>1.0604437087144264E-2</c:v>
                </c:pt>
              </c:numCache>
            </c:numRef>
          </c:val>
          <c:extLst>
            <c:ext xmlns:c16="http://schemas.microsoft.com/office/drawing/2014/chart" uri="{C3380CC4-5D6E-409C-BE32-E72D297353CC}">
              <c16:uniqueId val="{00000000-20C8-4412-AA1F-5EC6FC390064}"/>
            </c:ext>
          </c:extLst>
        </c:ser>
        <c:ser>
          <c:idx val="1"/>
          <c:order val="1"/>
          <c:tx>
            <c:strRef>
              <c:f>産業構造!$G$45</c:f>
              <c:strCache>
                <c:ptCount val="1"/>
                <c:pt idx="0">
                  <c:v>第二次</c:v>
                </c:pt>
              </c:strCache>
            </c:strRef>
          </c:tx>
          <c:spPr>
            <a:pattFill prst="pct10">
              <a:fgClr>
                <a:schemeClr val="accent1"/>
              </a:fgClr>
              <a:bgClr>
                <a:schemeClr val="bg1"/>
              </a:bgClr>
            </a:pattFill>
            <a:ln w="12700">
              <a:solidFill>
                <a:schemeClr val="accent1"/>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産業構造!$H$42:$R$43</c:f>
              <c:multiLvlStrCache>
                <c:ptCount val="11"/>
                <c:lvl>
                  <c:pt idx="0">
                    <c:v>2006</c:v>
                  </c:pt>
                  <c:pt idx="1">
                    <c:v>2018</c:v>
                  </c:pt>
                  <c:pt idx="3">
                    <c:v>2006</c:v>
                  </c:pt>
                  <c:pt idx="4">
                    <c:v>2018</c:v>
                  </c:pt>
                  <c:pt idx="6">
                    <c:v>2006</c:v>
                  </c:pt>
                  <c:pt idx="7">
                    <c:v>2018</c:v>
                  </c:pt>
                  <c:pt idx="9">
                    <c:v>2006</c:v>
                  </c:pt>
                  <c:pt idx="10">
                    <c:v>2018</c:v>
                  </c:pt>
                </c:lvl>
                <c:lvl>
                  <c:pt idx="0">
                    <c:v>東京都</c:v>
                  </c:pt>
                  <c:pt idx="3">
                    <c:v>愛知県</c:v>
                  </c:pt>
                  <c:pt idx="6">
                    <c:v>大阪府</c:v>
                  </c:pt>
                  <c:pt idx="9">
                    <c:v>全国</c:v>
                  </c:pt>
                </c:lvl>
              </c:multiLvlStrCache>
            </c:multiLvlStrRef>
          </c:cat>
          <c:val>
            <c:numRef>
              <c:f>産業構造!$H$45:$R$45</c:f>
              <c:numCache>
                <c:formatCode>0.0%</c:formatCode>
                <c:ptCount val="11"/>
                <c:pt idx="0">
                  <c:v>0.14739023017279365</c:v>
                </c:pt>
                <c:pt idx="1">
                  <c:v>0.14500825559673841</c:v>
                </c:pt>
                <c:pt idx="3">
                  <c:v>0.42892247205754153</c:v>
                </c:pt>
                <c:pt idx="4">
                  <c:v>0.42430655707696641</c:v>
                </c:pt>
                <c:pt idx="6">
                  <c:v>0.22315322412330396</c:v>
                </c:pt>
                <c:pt idx="7">
                  <c:v>0.21664142326308308</c:v>
                </c:pt>
                <c:pt idx="9">
                  <c:v>0.27909334869776753</c:v>
                </c:pt>
                <c:pt idx="10">
                  <c:v>0.27790252845957031</c:v>
                </c:pt>
              </c:numCache>
            </c:numRef>
          </c:val>
          <c:extLst>
            <c:ext xmlns:c16="http://schemas.microsoft.com/office/drawing/2014/chart" uri="{C3380CC4-5D6E-409C-BE32-E72D297353CC}">
              <c16:uniqueId val="{00000001-20C8-4412-AA1F-5EC6FC390064}"/>
            </c:ext>
          </c:extLst>
        </c:ser>
        <c:ser>
          <c:idx val="2"/>
          <c:order val="2"/>
          <c:tx>
            <c:strRef>
              <c:f>産業構造!$G$46</c:f>
              <c:strCache>
                <c:ptCount val="1"/>
                <c:pt idx="0">
                  <c:v>第三次</c:v>
                </c:pt>
              </c:strCache>
            </c:strRef>
          </c:tx>
          <c:spPr>
            <a:solidFill>
              <a:schemeClr val="accent2">
                <a:lumMod val="60000"/>
                <a:lumOff val="40000"/>
              </a:schemeClr>
            </a:solidFill>
            <a:ln w="3175">
              <a:solidFill>
                <a:schemeClr val="accent1"/>
              </a:solidFill>
            </a:ln>
            <a:effectLst/>
          </c:spPr>
          <c:invertIfNegative val="0"/>
          <c:dLbls>
            <c:dLbl>
              <c:idx val="3"/>
              <c:layout>
                <c:manualLayout>
                  <c:x val="-3.3408085019630538E-3"/>
                  <c:y val="5.98350719269390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51-4FD3-B342-C7955D4CC0E8}"/>
                </c:ext>
              </c:extLst>
            </c:dLbl>
            <c:dLbl>
              <c:idx val="4"/>
              <c:layout>
                <c:manualLayout>
                  <c:x val="3.3408085019630538E-3"/>
                  <c:y val="5.38515647342451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51-4FD3-B342-C7955D4CC0E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産業構造!$H$42:$R$43</c:f>
              <c:multiLvlStrCache>
                <c:ptCount val="11"/>
                <c:lvl>
                  <c:pt idx="0">
                    <c:v>2006</c:v>
                  </c:pt>
                  <c:pt idx="1">
                    <c:v>2018</c:v>
                  </c:pt>
                  <c:pt idx="3">
                    <c:v>2006</c:v>
                  </c:pt>
                  <c:pt idx="4">
                    <c:v>2018</c:v>
                  </c:pt>
                  <c:pt idx="6">
                    <c:v>2006</c:v>
                  </c:pt>
                  <c:pt idx="7">
                    <c:v>2018</c:v>
                  </c:pt>
                  <c:pt idx="9">
                    <c:v>2006</c:v>
                  </c:pt>
                  <c:pt idx="10">
                    <c:v>2018</c:v>
                  </c:pt>
                </c:lvl>
                <c:lvl>
                  <c:pt idx="0">
                    <c:v>東京都</c:v>
                  </c:pt>
                  <c:pt idx="3">
                    <c:v>愛知県</c:v>
                  </c:pt>
                  <c:pt idx="6">
                    <c:v>大阪府</c:v>
                  </c:pt>
                  <c:pt idx="9">
                    <c:v>全国</c:v>
                  </c:pt>
                </c:lvl>
              </c:multiLvlStrCache>
            </c:multiLvlStrRef>
          </c:cat>
          <c:val>
            <c:numRef>
              <c:f>産業構造!$H$46:$R$46</c:f>
              <c:numCache>
                <c:formatCode>0.0%</c:formatCode>
                <c:ptCount val="11"/>
                <c:pt idx="0">
                  <c:v>0.85218231183565429</c:v>
                </c:pt>
                <c:pt idx="1">
                  <c:v>0.85459475278381758</c:v>
                </c:pt>
                <c:pt idx="3">
                  <c:v>0.56642391820048144</c:v>
                </c:pt>
                <c:pt idx="4">
                  <c:v>0.57132413576061014</c:v>
                </c:pt>
                <c:pt idx="6">
                  <c:v>0.77634504014569894</c:v>
                </c:pt>
                <c:pt idx="7">
                  <c:v>0.7828095586621876</c:v>
                </c:pt>
                <c:pt idx="9">
                  <c:v>0.71080088533672392</c:v>
                </c:pt>
                <c:pt idx="10">
                  <c:v>0.71149303445328538</c:v>
                </c:pt>
              </c:numCache>
            </c:numRef>
          </c:val>
          <c:extLst>
            <c:ext xmlns:c16="http://schemas.microsoft.com/office/drawing/2014/chart" uri="{C3380CC4-5D6E-409C-BE32-E72D297353CC}">
              <c16:uniqueId val="{00000002-20C8-4412-AA1F-5EC6FC390064}"/>
            </c:ext>
          </c:extLst>
        </c:ser>
        <c:dLbls>
          <c:showLegendKey val="0"/>
          <c:showVal val="0"/>
          <c:showCatName val="0"/>
          <c:showSerName val="0"/>
          <c:showPercent val="0"/>
          <c:showBubbleSize val="0"/>
        </c:dLbls>
        <c:gapWidth val="150"/>
        <c:overlap val="100"/>
        <c:axId val="474339392"/>
        <c:axId val="474333160"/>
      </c:barChart>
      <c:catAx>
        <c:axId val="47433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74333160"/>
        <c:crosses val="autoZero"/>
        <c:auto val="1"/>
        <c:lblAlgn val="ctr"/>
        <c:lblOffset val="100"/>
        <c:noMultiLvlLbl val="0"/>
      </c:catAx>
      <c:valAx>
        <c:axId val="4743331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74339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7911198600175"/>
          <c:y val="3.7530860913990979E-2"/>
          <c:w val="0.7522790227239009"/>
          <c:h val="0.9172209948965786"/>
        </c:manualLayout>
      </c:layout>
      <c:barChart>
        <c:barDir val="bar"/>
        <c:grouping val="percentStacked"/>
        <c:varyColors val="0"/>
        <c:ser>
          <c:idx val="0"/>
          <c:order val="0"/>
          <c:tx>
            <c:strRef>
              <c:f>'2006と2018を合わせる'!$G$2</c:f>
              <c:strCache>
                <c:ptCount val="1"/>
                <c:pt idx="0">
                  <c:v>農林水産業</c:v>
                </c:pt>
              </c:strCache>
            </c:strRef>
          </c:tx>
          <c:spPr>
            <a:pattFill prst="dkVert">
              <a:fgClr>
                <a:schemeClr val="accent1"/>
              </a:fgClr>
              <a:bgClr>
                <a:schemeClr val="bg1"/>
              </a:bgClr>
            </a:pattFill>
            <a:ln>
              <a:noFill/>
            </a:ln>
            <a:effectLst/>
          </c:spPr>
          <c:invertIfNegative val="0"/>
          <c:dLbls>
            <c:delete val="1"/>
          </c:dLbls>
          <c:cat>
            <c:strRef>
              <c:f>'2006と2018を合わせる'!$F$3:$F$8</c:f>
              <c:strCache>
                <c:ptCount val="4"/>
                <c:pt idx="0">
                  <c:v>大阪府(2006)</c:v>
                </c:pt>
                <c:pt idx="1">
                  <c:v>大阪府(2018)</c:v>
                </c:pt>
                <c:pt idx="2">
                  <c:v>東京都(2006)</c:v>
                </c:pt>
                <c:pt idx="3">
                  <c:v>東京都(2018)</c:v>
                </c:pt>
              </c:strCache>
            </c:strRef>
          </c:cat>
          <c:val>
            <c:numRef>
              <c:f>'2006と2018を合わせる'!$G$3:$G$8</c:f>
              <c:numCache>
                <c:formatCode>0.0%</c:formatCode>
                <c:ptCount val="4"/>
                <c:pt idx="0">
                  <c:v>5.017357309970885E-4</c:v>
                </c:pt>
                <c:pt idx="1">
                  <c:v>5.4901807472935353E-4</c:v>
                </c:pt>
                <c:pt idx="2">
                  <c:v>4.2745799155203954E-4</c:v>
                </c:pt>
                <c:pt idx="3">
                  <c:v>3.97000969883711E-4</c:v>
                </c:pt>
              </c:numCache>
            </c:numRef>
          </c:val>
          <c:extLst>
            <c:ext xmlns:c16="http://schemas.microsoft.com/office/drawing/2014/chart" uri="{C3380CC4-5D6E-409C-BE32-E72D297353CC}">
              <c16:uniqueId val="{00000000-B5B3-45B8-91CD-D4ACBF493CC1}"/>
            </c:ext>
          </c:extLst>
        </c:ser>
        <c:ser>
          <c:idx val="1"/>
          <c:order val="1"/>
          <c:tx>
            <c:strRef>
              <c:f>'2006と2018を合わせる'!$H$2</c:f>
              <c:strCache>
                <c:ptCount val="1"/>
                <c:pt idx="0">
                  <c:v>鉱業</c:v>
                </c:pt>
              </c:strCache>
            </c:strRef>
          </c:tx>
          <c:spPr>
            <a:pattFill prst="narHorz">
              <a:fgClr>
                <a:schemeClr val="accent1"/>
              </a:fgClr>
              <a:bgClr>
                <a:schemeClr val="bg1"/>
              </a:bgClr>
            </a:pattFill>
            <a:ln>
              <a:noFill/>
            </a:ln>
            <a:effectLst/>
          </c:spPr>
          <c:invertIfNegative val="0"/>
          <c:dLbls>
            <c:delete val="1"/>
          </c:dLbls>
          <c:cat>
            <c:strRef>
              <c:f>'2006と2018を合わせる'!$F$3:$F$8</c:f>
              <c:strCache>
                <c:ptCount val="4"/>
                <c:pt idx="0">
                  <c:v>大阪府(2006)</c:v>
                </c:pt>
                <c:pt idx="1">
                  <c:v>大阪府(2018)</c:v>
                </c:pt>
                <c:pt idx="2">
                  <c:v>東京都(2006)</c:v>
                </c:pt>
                <c:pt idx="3">
                  <c:v>東京都(2018)</c:v>
                </c:pt>
              </c:strCache>
            </c:strRef>
          </c:cat>
          <c:val>
            <c:numRef>
              <c:f>'2006と2018を合わせる'!$H$3:$H$8</c:f>
              <c:numCache>
                <c:formatCode>0.0%</c:formatCode>
                <c:ptCount val="4"/>
                <c:pt idx="0">
                  <c:v>6.4756439528810254E-5</c:v>
                </c:pt>
                <c:pt idx="1">
                  <c:v>4.4766128124406082E-5</c:v>
                </c:pt>
                <c:pt idx="2">
                  <c:v>5.5750327038963027E-4</c:v>
                </c:pt>
                <c:pt idx="3">
                  <c:v>6.4721873694970815E-4</c:v>
                </c:pt>
              </c:numCache>
            </c:numRef>
          </c:val>
          <c:extLst>
            <c:ext xmlns:c16="http://schemas.microsoft.com/office/drawing/2014/chart" uri="{C3380CC4-5D6E-409C-BE32-E72D297353CC}">
              <c16:uniqueId val="{00000001-B5B3-45B8-91CD-D4ACBF493CC1}"/>
            </c:ext>
          </c:extLst>
        </c:ser>
        <c:ser>
          <c:idx val="2"/>
          <c:order val="2"/>
          <c:tx>
            <c:strRef>
              <c:f>'2006と2018を合わせる'!$I$2</c:f>
              <c:strCache>
                <c:ptCount val="1"/>
                <c:pt idx="0">
                  <c:v>製造業</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'2006と2018を合わせる'!$F$3:$F$8</c:f>
              <c:strCache>
                <c:ptCount val="4"/>
                <c:pt idx="0">
                  <c:v>大阪府(2006)</c:v>
                </c:pt>
                <c:pt idx="1">
                  <c:v>大阪府(2018)</c:v>
                </c:pt>
                <c:pt idx="2">
                  <c:v>東京都(2006)</c:v>
                </c:pt>
                <c:pt idx="3">
                  <c:v>東京都(2018)</c:v>
                </c:pt>
              </c:strCache>
            </c:strRef>
          </c:cat>
          <c:val>
            <c:numRef>
              <c:f>'2006と2018を合わせる'!$I$3:$I$8</c:f>
              <c:numCache>
                <c:formatCode>0.0%</c:formatCode>
                <c:ptCount val="4"/>
                <c:pt idx="0">
                  <c:v>0.18145661351487161</c:v>
                </c:pt>
                <c:pt idx="1">
                  <c:v>0.16936965797412101</c:v>
                </c:pt>
                <c:pt idx="2">
                  <c:v>0.10070458596982303</c:v>
                </c:pt>
                <c:pt idx="3">
                  <c:v>8.5822637006897309E-2</c:v>
                </c:pt>
              </c:numCache>
            </c:numRef>
          </c:val>
          <c:extLst>
            <c:ext xmlns:c16="http://schemas.microsoft.com/office/drawing/2014/chart" uri="{C3380CC4-5D6E-409C-BE32-E72D297353CC}">
              <c16:uniqueId val="{00000003-B5B3-45B8-91CD-D4ACBF493CC1}"/>
            </c:ext>
          </c:extLst>
        </c:ser>
        <c:ser>
          <c:idx val="3"/>
          <c:order val="3"/>
          <c:tx>
            <c:strRef>
              <c:f>'2006と2018を合わせる'!$J$2</c:f>
              <c:strCache>
                <c:ptCount val="1"/>
                <c:pt idx="0">
                  <c:v>電気・ガス・水道・廃棄物処理業</c:v>
                </c:pt>
              </c:strCache>
            </c:strRef>
          </c:tx>
          <c:spPr>
            <a:pattFill prst="pct50">
              <a:fgClr>
                <a:schemeClr val="accent1"/>
              </a:fgClr>
              <a:bgClr>
                <a:schemeClr val="bg1"/>
              </a:bgClr>
            </a:pattFill>
            <a:ln>
              <a:noFill/>
            </a:ln>
            <a:effectLst/>
          </c:spPr>
          <c:invertIfNegative val="0"/>
          <c:dLbls>
            <c:dLbl>
              <c:idx val="0"/>
              <c:layout>
                <c:manualLayout>
                  <c:x val="2.8101594566346481E-3"/>
                  <c:y val="8.2393750882902309E-2"/>
                </c:manualLayout>
              </c:layout>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C793-445A-8331-C59AEB918B80}"/>
                </c:ext>
              </c:extLst>
            </c:dLbl>
            <c:dLbl>
              <c:idx val="1"/>
              <c:layout>
                <c:manualLayout>
                  <c:x val="2.6696514838029182E-2"/>
                  <c:y val="7.7078652861126709E-2"/>
                </c:manualLayout>
              </c:layout>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793-445A-8331-C59AEB918B80}"/>
                </c:ext>
              </c:extLst>
            </c:dLbl>
            <c:dLbl>
              <c:idx val="2"/>
              <c:layout>
                <c:manualLayout>
                  <c:x val="4.2152391849519721E-3"/>
                  <c:y val="8.2393960163448104E-2"/>
                </c:manualLayout>
              </c:layout>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BC76-40D4-9091-0E80150C5A9F}"/>
                </c:ext>
              </c:extLst>
            </c:dLbl>
            <c:dLbl>
              <c:idx val="3"/>
              <c:layout>
                <c:manualLayout>
                  <c:x val="-1.405079728317337E-3"/>
                  <c:y val="-7.441995280723683E-2"/>
                </c:manualLayout>
              </c:layout>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C76-40D4-9091-0E80150C5A9F}"/>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'2006と2018を合わせる'!$F$3:$F$8</c:f>
              <c:strCache>
                <c:ptCount val="4"/>
                <c:pt idx="0">
                  <c:v>大阪府(2006)</c:v>
                </c:pt>
                <c:pt idx="1">
                  <c:v>大阪府(2018)</c:v>
                </c:pt>
                <c:pt idx="2">
                  <c:v>東京都(2006)</c:v>
                </c:pt>
                <c:pt idx="3">
                  <c:v>東京都(2018)</c:v>
                </c:pt>
              </c:strCache>
            </c:strRef>
          </c:cat>
          <c:val>
            <c:numRef>
              <c:f>'2006と2018を合わせる'!$J$3:$J$8</c:f>
              <c:numCache>
                <c:formatCode>0.0%</c:formatCode>
                <c:ptCount val="4"/>
                <c:pt idx="0">
                  <c:v>3.0749326758511025E-2</c:v>
                </c:pt>
                <c:pt idx="1">
                  <c:v>3.3348182791444587E-2</c:v>
                </c:pt>
                <c:pt idx="2">
                  <c:v>1.5380517363531278E-2</c:v>
                </c:pt>
                <c:pt idx="3">
                  <c:v>1.5943631135924518E-2</c:v>
                </c:pt>
              </c:numCache>
            </c:numRef>
          </c:val>
          <c:extLst>
            <c:ext xmlns:c16="http://schemas.microsoft.com/office/drawing/2014/chart" uri="{C3380CC4-5D6E-409C-BE32-E72D297353CC}">
              <c16:uniqueId val="{00000004-B5B3-45B8-91CD-D4ACBF493CC1}"/>
            </c:ext>
          </c:extLst>
        </c:ser>
        <c:ser>
          <c:idx val="4"/>
          <c:order val="4"/>
          <c:tx>
            <c:strRef>
              <c:f>'2006と2018を合わせる'!$K$2</c:f>
              <c:strCache>
                <c:ptCount val="1"/>
                <c:pt idx="0">
                  <c:v>建設業</c:v>
                </c:pt>
              </c:strCache>
            </c:strRef>
          </c:tx>
          <c:spPr>
            <a:pattFill prst="pct90">
              <a:fgClr>
                <a:schemeClr val="accent1"/>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'2006と2018を合わせる'!$F$3:$F$8</c:f>
              <c:strCache>
                <c:ptCount val="4"/>
                <c:pt idx="0">
                  <c:v>大阪府(2006)</c:v>
                </c:pt>
                <c:pt idx="1">
                  <c:v>大阪府(2018)</c:v>
                </c:pt>
                <c:pt idx="2">
                  <c:v>東京都(2006)</c:v>
                </c:pt>
                <c:pt idx="3">
                  <c:v>東京都(2018)</c:v>
                </c:pt>
              </c:strCache>
            </c:strRef>
          </c:cat>
          <c:val>
            <c:numRef>
              <c:f>'2006と2018を合わせる'!$K$3:$K$8</c:f>
              <c:numCache>
                <c:formatCode>0.0%</c:formatCode>
                <c:ptCount val="4"/>
                <c:pt idx="0">
                  <c:v>4.163185416890354E-2</c:v>
                </c:pt>
                <c:pt idx="1">
                  <c:v>4.7226999160837661E-2</c:v>
                </c:pt>
                <c:pt idx="2">
                  <c:v>4.6128150477889193E-2</c:v>
                </c:pt>
                <c:pt idx="3">
                  <c:v>5.8538399852891401E-2</c:v>
                </c:pt>
              </c:numCache>
            </c:numRef>
          </c:val>
          <c:extLst>
            <c:ext xmlns:c16="http://schemas.microsoft.com/office/drawing/2014/chart" uri="{C3380CC4-5D6E-409C-BE32-E72D297353CC}">
              <c16:uniqueId val="{00000005-B5B3-45B8-91CD-D4ACBF493CC1}"/>
            </c:ext>
          </c:extLst>
        </c:ser>
        <c:ser>
          <c:idx val="5"/>
          <c:order val="5"/>
          <c:tx>
            <c:strRef>
              <c:f>'2006と2018を合わせる'!$L$2</c:f>
              <c:strCache>
                <c:ptCount val="1"/>
                <c:pt idx="0">
                  <c:v>卸売・小売業</c:v>
                </c:pt>
              </c:strCache>
            </c:strRef>
          </c:tx>
          <c:spPr>
            <a:pattFill prst="dkDnDiag">
              <a:fgClr>
                <a:schemeClr val="bg1">
                  <a:lumMod val="75000"/>
                </a:schemeClr>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'2006と2018を合わせる'!$F$3:$F$8</c:f>
              <c:strCache>
                <c:ptCount val="4"/>
                <c:pt idx="0">
                  <c:v>大阪府(2006)</c:v>
                </c:pt>
                <c:pt idx="1">
                  <c:v>大阪府(2018)</c:v>
                </c:pt>
                <c:pt idx="2">
                  <c:v>東京都(2006)</c:v>
                </c:pt>
                <c:pt idx="3">
                  <c:v>東京都(2018)</c:v>
                </c:pt>
              </c:strCache>
            </c:strRef>
          </c:cat>
          <c:val>
            <c:numRef>
              <c:f>'2006と2018を合わせる'!$L$3:$L$8</c:f>
              <c:numCache>
                <c:formatCode>0.0%</c:formatCode>
                <c:ptCount val="4"/>
                <c:pt idx="0">
                  <c:v>0.19161210041463883</c:v>
                </c:pt>
                <c:pt idx="1">
                  <c:v>0.16542585830315207</c:v>
                </c:pt>
                <c:pt idx="2">
                  <c:v>0.23689635602227954</c:v>
                </c:pt>
                <c:pt idx="3">
                  <c:v>0.20276795082925403</c:v>
                </c:pt>
              </c:numCache>
            </c:numRef>
          </c:val>
          <c:extLst>
            <c:ext xmlns:c16="http://schemas.microsoft.com/office/drawing/2014/chart" uri="{C3380CC4-5D6E-409C-BE32-E72D297353CC}">
              <c16:uniqueId val="{00000007-B5B3-45B8-91CD-D4ACBF493CC1}"/>
            </c:ext>
          </c:extLst>
        </c:ser>
        <c:ser>
          <c:idx val="6"/>
          <c:order val="6"/>
          <c:tx>
            <c:strRef>
              <c:f>'2006と2018を合わせる'!$M$2</c:f>
              <c:strCache>
                <c:ptCount val="1"/>
                <c:pt idx="0">
                  <c:v>運輸・郵便業</c:v>
                </c:pt>
              </c:strCache>
            </c:strRef>
          </c:tx>
          <c:spPr>
            <a:pattFill prst="pct5">
              <a:fgClr>
                <a:schemeClr val="accent1"/>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'2006と2018を合わせる'!$F$3:$F$8</c:f>
              <c:strCache>
                <c:ptCount val="4"/>
                <c:pt idx="0">
                  <c:v>大阪府(2006)</c:v>
                </c:pt>
                <c:pt idx="1">
                  <c:v>大阪府(2018)</c:v>
                </c:pt>
                <c:pt idx="2">
                  <c:v>東京都(2006)</c:v>
                </c:pt>
                <c:pt idx="3">
                  <c:v>東京都(2018)</c:v>
                </c:pt>
              </c:strCache>
            </c:strRef>
          </c:cat>
          <c:val>
            <c:numRef>
              <c:f>'2006と2018を合わせる'!$M$3:$M$8</c:f>
              <c:numCache>
                <c:formatCode>0.0%</c:formatCode>
                <c:ptCount val="4"/>
                <c:pt idx="0">
                  <c:v>5.6762692832186726E-2</c:v>
                </c:pt>
                <c:pt idx="1">
                  <c:v>6.4609727223877686E-2</c:v>
                </c:pt>
                <c:pt idx="2">
                  <c:v>4.6103428129666252E-2</c:v>
                </c:pt>
                <c:pt idx="3">
                  <c:v>4.6962396514709619E-2</c:v>
                </c:pt>
              </c:numCache>
            </c:numRef>
          </c:val>
          <c:extLst>
            <c:ext xmlns:c16="http://schemas.microsoft.com/office/drawing/2014/chart" uri="{C3380CC4-5D6E-409C-BE32-E72D297353CC}">
              <c16:uniqueId val="{00000008-B5B3-45B8-91CD-D4ACBF493CC1}"/>
            </c:ext>
          </c:extLst>
        </c:ser>
        <c:ser>
          <c:idx val="7"/>
          <c:order val="7"/>
          <c:tx>
            <c:strRef>
              <c:f>'2006と2018を合わせる'!$N$2</c:f>
              <c:strCache>
                <c:ptCount val="1"/>
                <c:pt idx="0">
                  <c:v>宿泊・飲食サービス業</c:v>
                </c:pt>
              </c:strCache>
            </c:strRef>
          </c:tx>
          <c:spPr>
            <a:pattFill prst="narHorz">
              <a:fgClr>
                <a:schemeClr val="accent1"/>
              </a:fgClr>
              <a:bgClr>
                <a:schemeClr val="bg1"/>
              </a:bgClr>
            </a:pattFill>
            <a:ln>
              <a:noFill/>
            </a:ln>
            <a:effectLst/>
          </c:spPr>
          <c:invertIfNegative val="0"/>
          <c:dLbls>
            <c:dLbl>
              <c:idx val="0"/>
              <c:layout>
                <c:manualLayout>
                  <c:x val="-5.1518994886476666E-17"/>
                  <c:y val="7.552620977235508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C-B5B3-45B8-91CD-D4ACBF493CC1}"/>
                </c:ext>
              </c:extLst>
            </c:dLbl>
            <c:dLbl>
              <c:idx val="1"/>
              <c:layout>
                <c:manualLayout>
                  <c:x val="-7.0415515266523676E-3"/>
                  <c:y val="7.5838665627239954E-2"/>
                </c:manualLayout>
              </c:layout>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B5B3-45B8-91CD-D4ACBF493CC1}"/>
                </c:ext>
              </c:extLst>
            </c:dLbl>
            <c:dLbl>
              <c:idx val="2"/>
              <c:layout>
                <c:manualLayout>
                  <c:x val="4.2152391849519721E-3"/>
                  <c:y val="8.2393960163448104E-2"/>
                </c:manualLayout>
              </c:layout>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BC76-40D4-9091-0E80150C5A9F}"/>
                </c:ext>
              </c:extLst>
            </c:dLbl>
            <c:dLbl>
              <c:idx val="3"/>
              <c:layout>
                <c:manualLayout>
                  <c:x val="1.1240637826538542E-2"/>
                  <c:y val="8.505203237570054E-2"/>
                </c:manualLayout>
              </c:layout>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C76-40D4-9091-0E80150C5A9F}"/>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'2006と2018を合わせる'!$F$3:$F$8</c:f>
              <c:strCache>
                <c:ptCount val="4"/>
                <c:pt idx="0">
                  <c:v>大阪府(2006)</c:v>
                </c:pt>
                <c:pt idx="1">
                  <c:v>大阪府(2018)</c:v>
                </c:pt>
                <c:pt idx="2">
                  <c:v>東京都(2006)</c:v>
                </c:pt>
                <c:pt idx="3">
                  <c:v>東京都(2018)</c:v>
                </c:pt>
              </c:strCache>
            </c:strRef>
          </c:cat>
          <c:val>
            <c:numRef>
              <c:f>'2006と2018を合わせる'!$N$3:$N$8</c:f>
              <c:numCache>
                <c:formatCode>0.0%</c:formatCode>
                <c:ptCount val="4"/>
                <c:pt idx="0">
                  <c:v>2.5121470261010508E-2</c:v>
                </c:pt>
                <c:pt idx="1">
                  <c:v>2.5635191605358425E-2</c:v>
                </c:pt>
                <c:pt idx="2">
                  <c:v>2.0928240940684014E-2</c:v>
                </c:pt>
                <c:pt idx="3">
                  <c:v>2.1801391760590743E-2</c:v>
                </c:pt>
              </c:numCache>
            </c:numRef>
          </c:val>
          <c:extLst>
            <c:ext xmlns:c16="http://schemas.microsoft.com/office/drawing/2014/chart" uri="{C3380CC4-5D6E-409C-BE32-E72D297353CC}">
              <c16:uniqueId val="{00000009-B5B3-45B8-91CD-D4ACBF493CC1}"/>
            </c:ext>
          </c:extLst>
        </c:ser>
        <c:ser>
          <c:idx val="8"/>
          <c:order val="8"/>
          <c:tx>
            <c:strRef>
              <c:f>'2006と2018を合わせる'!$O$2</c:f>
              <c:strCache>
                <c:ptCount val="1"/>
                <c:pt idx="0">
                  <c:v>情報通信業</c:v>
                </c:pt>
              </c:strCache>
            </c:strRef>
          </c:tx>
          <c:spPr>
            <a:pattFill prst="pct30">
              <a:fgClr>
                <a:schemeClr val="accent1"/>
              </a:fgClr>
              <a:bgClr>
                <a:schemeClr val="bg1"/>
              </a:bgClr>
            </a:pattFill>
            <a:ln>
              <a:noFill/>
            </a:ln>
            <a:effectLst/>
          </c:spPr>
          <c:invertIfNegative val="0"/>
          <c:dLbls>
            <c:dLbl>
              <c:idx val="0"/>
              <c:layout>
                <c:manualLayout>
                  <c:x val="-1.3888888888888889E-3"/>
                  <c:y val="-2.3451247097684117E-3"/>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D-B5B3-45B8-91CD-D4ACBF493CC1}"/>
                </c:ext>
              </c:extLst>
            </c:dLbl>
            <c:dLbl>
              <c:idx val="1"/>
              <c:layout>
                <c:manualLayout>
                  <c:x val="-2.8101594566346481E-3"/>
                  <c:y val="-7.973588795119578E-3"/>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172-4A21-BA9D-6F4C320CED70}"/>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'2006と2018を合わせる'!$F$3:$F$8</c:f>
              <c:strCache>
                <c:ptCount val="4"/>
                <c:pt idx="0">
                  <c:v>大阪府(2006)</c:v>
                </c:pt>
                <c:pt idx="1">
                  <c:v>大阪府(2018)</c:v>
                </c:pt>
                <c:pt idx="2">
                  <c:v>東京都(2006)</c:v>
                </c:pt>
                <c:pt idx="3">
                  <c:v>東京都(2018)</c:v>
                </c:pt>
              </c:strCache>
            </c:strRef>
          </c:cat>
          <c:val>
            <c:numRef>
              <c:f>'2006と2018を合わせる'!$O$3:$O$8</c:f>
              <c:numCache>
                <c:formatCode>0.0%</c:formatCode>
                <c:ptCount val="4"/>
                <c:pt idx="0">
                  <c:v>5.6773890933232006E-2</c:v>
                </c:pt>
                <c:pt idx="1">
                  <c:v>5.7398430643366742E-2</c:v>
                </c:pt>
                <c:pt idx="2">
                  <c:v>0.10011894313087694</c:v>
                </c:pt>
                <c:pt idx="3">
                  <c:v>0.10300731460588616</c:v>
                </c:pt>
              </c:numCache>
            </c:numRef>
          </c:val>
          <c:extLst>
            <c:ext xmlns:c16="http://schemas.microsoft.com/office/drawing/2014/chart" uri="{C3380CC4-5D6E-409C-BE32-E72D297353CC}">
              <c16:uniqueId val="{0000000A-B5B3-45B8-91CD-D4ACBF493CC1}"/>
            </c:ext>
          </c:extLst>
        </c:ser>
        <c:ser>
          <c:idx val="9"/>
          <c:order val="9"/>
          <c:tx>
            <c:strRef>
              <c:f>'2006と2018を合わせる'!$P$2</c:f>
              <c:strCache>
                <c:ptCount val="1"/>
                <c:pt idx="0">
                  <c:v>金融・保険業</c:v>
                </c:pt>
              </c:strCache>
            </c:strRef>
          </c:tx>
          <c:spPr>
            <a:pattFill prst="smConfetti">
              <a:fgClr>
                <a:schemeClr val="accent1"/>
              </a:fgClr>
              <a:bgClr>
                <a:schemeClr val="bg1"/>
              </a:bgClr>
            </a:pattFill>
            <a:ln>
              <a:noFill/>
            </a:ln>
            <a:effectLst/>
          </c:spPr>
          <c:invertIfNegative val="0"/>
          <c:dLbls>
            <c:dLbl>
              <c:idx val="0"/>
              <c:layout>
                <c:manualLayout>
                  <c:x val="1.3726633219868535E-3"/>
                  <c:y val="7.1619988384929709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5B3-45B8-91CD-D4ACBF493CC1}"/>
                </c:ext>
              </c:extLst>
            </c:dLbl>
            <c:dLbl>
              <c:idx val="1"/>
              <c:layout>
                <c:manualLayout>
                  <c:x val="2.8101594566346481E-3"/>
                  <c:y val="7.0037618178108205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6.2526047910120924E-2"/>
                      <c:h val="6.9423379776174451E-2"/>
                    </c:manualLayout>
                  </c15:layout>
                </c:ext>
                <c:ext xmlns:c16="http://schemas.microsoft.com/office/drawing/2014/chart" uri="{C3380CC4-5D6E-409C-BE32-E72D297353CC}">
                  <c16:uniqueId val="{00000016-B5B3-45B8-91CD-D4ACBF493CC1}"/>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'2006と2018を合わせる'!$F$3:$F$8</c:f>
              <c:strCache>
                <c:ptCount val="4"/>
                <c:pt idx="0">
                  <c:v>大阪府(2006)</c:v>
                </c:pt>
                <c:pt idx="1">
                  <c:v>大阪府(2018)</c:v>
                </c:pt>
                <c:pt idx="2">
                  <c:v>東京都(2006)</c:v>
                </c:pt>
                <c:pt idx="3">
                  <c:v>東京都(2018)</c:v>
                </c:pt>
              </c:strCache>
            </c:strRef>
          </c:cat>
          <c:val>
            <c:numRef>
              <c:f>'2006と2018を合わせる'!$P$3:$P$8</c:f>
              <c:numCache>
                <c:formatCode>0.0%</c:formatCode>
                <c:ptCount val="4"/>
                <c:pt idx="0">
                  <c:v>6.1137451420636195E-2</c:v>
                </c:pt>
                <c:pt idx="1">
                  <c:v>4.3449300055760164E-2</c:v>
                </c:pt>
                <c:pt idx="2">
                  <c:v>0.10602059719056189</c:v>
                </c:pt>
                <c:pt idx="3">
                  <c:v>8.1646702573975952E-2</c:v>
                </c:pt>
              </c:numCache>
            </c:numRef>
          </c:val>
          <c:extLst>
            <c:ext xmlns:c16="http://schemas.microsoft.com/office/drawing/2014/chart" uri="{C3380CC4-5D6E-409C-BE32-E72D297353CC}">
              <c16:uniqueId val="{0000000C-B5B3-45B8-91CD-D4ACBF493CC1}"/>
            </c:ext>
          </c:extLst>
        </c:ser>
        <c:ser>
          <c:idx val="10"/>
          <c:order val="10"/>
          <c:tx>
            <c:strRef>
              <c:f>'2006と2018を合わせる'!$Q$2</c:f>
              <c:strCache>
                <c:ptCount val="1"/>
                <c:pt idx="0">
                  <c:v>不動産業</c:v>
                </c:pt>
              </c:strCache>
            </c:strRef>
          </c:tx>
          <c:spPr>
            <a:pattFill prst="narVert">
              <a:fgClr>
                <a:schemeClr val="accent1"/>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'2006と2018を合わせる'!$F$3:$F$8</c:f>
              <c:strCache>
                <c:ptCount val="4"/>
                <c:pt idx="0">
                  <c:v>大阪府(2006)</c:v>
                </c:pt>
                <c:pt idx="1">
                  <c:v>大阪府(2018)</c:v>
                </c:pt>
                <c:pt idx="2">
                  <c:v>東京都(2006)</c:v>
                </c:pt>
                <c:pt idx="3">
                  <c:v>東京都(2018)</c:v>
                </c:pt>
              </c:strCache>
            </c:strRef>
          </c:cat>
          <c:val>
            <c:numRef>
              <c:f>'2006と2018を合わせる'!$Q$3:$Q$8</c:f>
              <c:numCache>
                <c:formatCode>0.0%</c:formatCode>
                <c:ptCount val="4"/>
                <c:pt idx="0">
                  <c:v>0.10993517819598997</c:v>
                </c:pt>
                <c:pt idx="1">
                  <c:v>0.1147513102321544</c:v>
                </c:pt>
                <c:pt idx="2">
                  <c:v>9.7860685482371812E-2</c:v>
                </c:pt>
                <c:pt idx="3">
                  <c:v>0.11316322926113143</c:v>
                </c:pt>
              </c:numCache>
            </c:numRef>
          </c:val>
          <c:extLst>
            <c:ext xmlns:c16="http://schemas.microsoft.com/office/drawing/2014/chart" uri="{C3380CC4-5D6E-409C-BE32-E72D297353CC}">
              <c16:uniqueId val="{0000000E-B5B3-45B8-91CD-D4ACBF493CC1}"/>
            </c:ext>
          </c:extLst>
        </c:ser>
        <c:ser>
          <c:idx val="11"/>
          <c:order val="11"/>
          <c:tx>
            <c:strRef>
              <c:f>'2006と2018を合わせる'!$R$2</c:f>
              <c:strCache>
                <c:ptCount val="1"/>
                <c:pt idx="0">
                  <c:v>専門・科学技術、
業務支援サービス業</c:v>
                </c:pt>
              </c:strCache>
            </c:strRef>
          </c:tx>
          <c:spPr>
            <a:pattFill prst="ltUpDiag">
              <a:fgClr>
                <a:schemeClr val="bg1">
                  <a:lumMod val="75000"/>
                </a:schemeClr>
              </a:fgClr>
              <a:bgClr>
                <a:schemeClr val="bg1"/>
              </a:bgClr>
            </a:pattFill>
            <a:ln>
              <a:noFill/>
            </a:ln>
            <a:effectLst/>
          </c:spPr>
          <c:invertIfNegative val="0"/>
          <c:dLbls>
            <c:dLbl>
              <c:idx val="0"/>
              <c:layout>
                <c:manualLayout>
                  <c:x val="5.6203189132692961E-3"/>
                  <c:y val="2.0928054580366345E-7"/>
                </c:manualLayout>
              </c:layout>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C793-445A-8331-C59AEB918B80}"/>
                </c:ext>
              </c:extLst>
            </c:dLbl>
            <c:dLbl>
              <c:idx val="1"/>
              <c:layout>
                <c:manualLayout>
                  <c:x val="4.2152391849518689E-3"/>
                  <c:y val="2.6582814927981332E-3"/>
                </c:manualLayout>
              </c:layout>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C76-40D4-9091-0E80150C5A9F}"/>
                </c:ext>
              </c:extLst>
            </c:dLbl>
            <c:dLbl>
              <c:idx val="2"/>
              <c:layout>
                <c:manualLayout>
                  <c:x val="4.2152391849519721E-3"/>
                  <c:y val="-2.6574443706149187E-3"/>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BC76-40D4-9091-0E80150C5A9F}"/>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'2006と2018を合わせる'!$F$3:$F$8</c:f>
              <c:strCache>
                <c:ptCount val="4"/>
                <c:pt idx="0">
                  <c:v>大阪府(2006)</c:v>
                </c:pt>
                <c:pt idx="1">
                  <c:v>大阪府(2018)</c:v>
                </c:pt>
                <c:pt idx="2">
                  <c:v>東京都(2006)</c:v>
                </c:pt>
                <c:pt idx="3">
                  <c:v>東京都(2018)</c:v>
                </c:pt>
              </c:strCache>
            </c:strRef>
          </c:cat>
          <c:val>
            <c:numRef>
              <c:f>'2006と2018を合わせる'!$R$3:$R$8</c:f>
              <c:numCache>
                <c:formatCode>0.0%</c:formatCode>
                <c:ptCount val="4"/>
                <c:pt idx="0">
                  <c:v>7.5545100503970286E-2</c:v>
                </c:pt>
                <c:pt idx="1">
                  <c:v>9.0882532312510311E-2</c:v>
                </c:pt>
                <c:pt idx="2">
                  <c:v>8.8940279979734541E-2</c:v>
                </c:pt>
                <c:pt idx="3">
                  <c:v>0.11247034297656026</c:v>
                </c:pt>
              </c:numCache>
            </c:numRef>
          </c:val>
          <c:extLst>
            <c:ext xmlns:c16="http://schemas.microsoft.com/office/drawing/2014/chart" uri="{C3380CC4-5D6E-409C-BE32-E72D297353CC}">
              <c16:uniqueId val="{0000000F-B5B3-45B8-91CD-D4ACBF493CC1}"/>
            </c:ext>
          </c:extLst>
        </c:ser>
        <c:ser>
          <c:idx val="12"/>
          <c:order val="12"/>
          <c:tx>
            <c:strRef>
              <c:f>'2006と2018を合わせる'!$S$2</c:f>
              <c:strCache>
                <c:ptCount val="1"/>
                <c:pt idx="0">
                  <c:v>公務</c:v>
                </c:pt>
              </c:strCache>
            </c:strRef>
          </c:tx>
          <c:spPr>
            <a:pattFill prst="zigZag">
              <a:fgClr>
                <a:schemeClr val="accent1"/>
              </a:fgClr>
              <a:bgClr>
                <a:schemeClr val="bg1"/>
              </a:bgClr>
            </a:pattFill>
            <a:ln>
              <a:noFill/>
            </a:ln>
            <a:effectLst/>
          </c:spPr>
          <c:invertIfNegative val="0"/>
          <c:dLbls>
            <c:dLbl>
              <c:idx val="0"/>
              <c:layout>
                <c:manualLayout>
                  <c:x val="1.405079728317221E-3"/>
                  <c:y val="-7.8005137837399458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1-B5B3-45B8-91CD-D4ACBF493CC1}"/>
                </c:ext>
              </c:extLst>
            </c:dLbl>
            <c:dLbl>
              <c:idx val="1"/>
              <c:layout>
                <c:manualLayout>
                  <c:x val="-1.4212326133831224E-3"/>
                  <c:y val="-8.0662791488560148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3-B5B3-45B8-91CD-D4ACBF493CC1}"/>
                </c:ext>
              </c:extLst>
            </c:dLbl>
            <c:dLbl>
              <c:idx val="2"/>
              <c:layout>
                <c:manualLayout>
                  <c:x val="2.8101594566345453E-3"/>
                  <c:y val="7.1762717717167801E-2"/>
                </c:manualLayout>
              </c:layout>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C76-40D4-9091-0E80150C5A9F}"/>
                </c:ext>
              </c:extLst>
            </c:dLbl>
            <c:dLbl>
              <c:idx val="3"/>
              <c:layout>
                <c:manualLayout>
                  <c:x val="1.405079728317324E-3"/>
                  <c:y val="6.3789547483139933E-2"/>
                </c:manualLayout>
              </c:layout>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BC76-40D4-9091-0E80150C5A9F}"/>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'2006と2018を合わせる'!$F$3:$F$8</c:f>
              <c:strCache>
                <c:ptCount val="4"/>
                <c:pt idx="0">
                  <c:v>大阪府(2006)</c:v>
                </c:pt>
                <c:pt idx="1">
                  <c:v>大阪府(2018)</c:v>
                </c:pt>
                <c:pt idx="2">
                  <c:v>東京都(2006)</c:v>
                </c:pt>
                <c:pt idx="3">
                  <c:v>東京都(2018)</c:v>
                </c:pt>
              </c:strCache>
            </c:strRef>
          </c:cat>
          <c:val>
            <c:numRef>
              <c:f>'2006と2018を合わせる'!$S$3:$S$8</c:f>
              <c:numCache>
                <c:formatCode>0.0%</c:formatCode>
                <c:ptCount val="4"/>
                <c:pt idx="0">
                  <c:v>2.8927659203174545E-2</c:v>
                </c:pt>
                <c:pt idx="1">
                  <c:v>2.5697276755902002E-2</c:v>
                </c:pt>
                <c:pt idx="2">
                  <c:v>4.0806068441138821E-2</c:v>
                </c:pt>
                <c:pt idx="3">
                  <c:v>3.8449943197013711E-2</c:v>
                </c:pt>
              </c:numCache>
            </c:numRef>
          </c:val>
          <c:extLst>
            <c:ext xmlns:c16="http://schemas.microsoft.com/office/drawing/2014/chart" uri="{C3380CC4-5D6E-409C-BE32-E72D297353CC}">
              <c16:uniqueId val="{00000010-B5B3-45B8-91CD-D4ACBF493CC1}"/>
            </c:ext>
          </c:extLst>
        </c:ser>
        <c:ser>
          <c:idx val="13"/>
          <c:order val="13"/>
          <c:tx>
            <c:strRef>
              <c:f>'2006と2018を合わせる'!$T$2</c:f>
              <c:strCache>
                <c:ptCount val="1"/>
                <c:pt idx="0">
                  <c:v>教育</c:v>
                </c:pt>
              </c:strCache>
            </c:strRef>
          </c:tx>
          <c:spPr>
            <a:solidFill>
              <a:schemeClr val="accent1"/>
            </a:solidFill>
            <a:ln>
              <a:noFill/>
            </a:ln>
            <a:effectLst/>
          </c:spPr>
          <c:invertIfNegative val="0"/>
          <c:dLbls>
            <c:dLbl>
              <c:idx val="0"/>
              <c:layout>
                <c:manualLayout>
                  <c:x val="-1.0185067526415994E-16"/>
                  <c:y val="2.3460482053617787E-3"/>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2-B5B3-45B8-91CD-D4ACBF493CC1}"/>
                </c:ext>
              </c:extLst>
            </c:dLbl>
            <c:dLbl>
              <c:idx val="1"/>
              <c:layout>
                <c:manualLayout>
                  <c:x val="1.3888888888888889E-3"/>
                  <c:y val="1.8469911871421906E-7"/>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4-B5B3-45B8-91CD-D4ACBF493CC1}"/>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'2006と2018を合わせる'!$F$3:$F$8</c:f>
              <c:strCache>
                <c:ptCount val="4"/>
                <c:pt idx="0">
                  <c:v>大阪府(2006)</c:v>
                </c:pt>
                <c:pt idx="1">
                  <c:v>大阪府(2018)</c:v>
                </c:pt>
                <c:pt idx="2">
                  <c:v>東京都(2006)</c:v>
                </c:pt>
                <c:pt idx="3">
                  <c:v>東京都(2018)</c:v>
                </c:pt>
              </c:strCache>
            </c:strRef>
          </c:cat>
          <c:val>
            <c:numRef>
              <c:f>'2006と2018を合わせる'!$T$3:$T$8</c:f>
              <c:numCache>
                <c:formatCode>0.0%</c:formatCode>
                <c:ptCount val="4"/>
                <c:pt idx="0">
                  <c:v>3.6252205354526557E-2</c:v>
                </c:pt>
                <c:pt idx="1">
                  <c:v>3.6087145674703287E-2</c:v>
                </c:pt>
                <c:pt idx="2">
                  <c:v>2.7232582917157102E-2</c:v>
                </c:pt>
                <c:pt idx="3">
                  <c:v>2.9250195157702739E-2</c:v>
                </c:pt>
              </c:numCache>
            </c:numRef>
          </c:val>
          <c:extLst>
            <c:ext xmlns:c16="http://schemas.microsoft.com/office/drawing/2014/chart" uri="{C3380CC4-5D6E-409C-BE32-E72D297353CC}">
              <c16:uniqueId val="{00000011-B5B3-45B8-91CD-D4ACBF493CC1}"/>
            </c:ext>
          </c:extLst>
        </c:ser>
        <c:ser>
          <c:idx val="14"/>
          <c:order val="14"/>
          <c:tx>
            <c:strRef>
              <c:f>'2006と2018を合わせる'!$U$2</c:f>
              <c:strCache>
                <c:ptCount val="1"/>
                <c:pt idx="0">
                  <c:v>保健衛生・
社会事業</c:v>
                </c:pt>
              </c:strCache>
            </c:strRef>
          </c:tx>
          <c:spPr>
            <a:pattFill prst="pct5">
              <a:fgClr>
                <a:schemeClr val="accent1"/>
              </a:fgClr>
              <a:bgClr>
                <a:schemeClr val="bg1"/>
              </a:bgClr>
            </a:pattFill>
            <a:ln>
              <a:noFill/>
            </a:ln>
            <a:effectLst/>
          </c:spPr>
          <c:invertIfNegative val="0"/>
          <c:dLbls>
            <c:dLbl>
              <c:idx val="2"/>
              <c:layout>
                <c:manualLayout>
                  <c:x val="1.405079728317324E-3"/>
                  <c:y val="7.707907142221837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C76-40D4-9091-0E80150C5A9F}"/>
                </c:ext>
              </c:extLst>
            </c:dLbl>
            <c:dLbl>
              <c:idx val="3"/>
              <c:layout>
                <c:manualLayout>
                  <c:x val="4.2152391849519721E-3"/>
                  <c:y val="-5.3153073023213468E-3"/>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BC76-40D4-9091-0E80150C5A9F}"/>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'2006と2018を合わせる'!$F$3:$F$8</c:f>
              <c:strCache>
                <c:ptCount val="4"/>
                <c:pt idx="0">
                  <c:v>大阪府(2006)</c:v>
                </c:pt>
                <c:pt idx="1">
                  <c:v>大阪府(2018)</c:v>
                </c:pt>
                <c:pt idx="2">
                  <c:v>東京都(2006)</c:v>
                </c:pt>
                <c:pt idx="3">
                  <c:v>東京都(2018)</c:v>
                </c:pt>
              </c:strCache>
            </c:strRef>
          </c:cat>
          <c:val>
            <c:numRef>
              <c:f>'2006と2018を合わせる'!$U$3:$U$8</c:f>
              <c:numCache>
                <c:formatCode>0.0%</c:formatCode>
                <c:ptCount val="4"/>
                <c:pt idx="0">
                  <c:v>6.0385987902301277E-2</c:v>
                </c:pt>
                <c:pt idx="1">
                  <c:v>8.2716005556874181E-2</c:v>
                </c:pt>
                <c:pt idx="2">
                  <c:v>3.2022895834409371E-2</c:v>
                </c:pt>
                <c:pt idx="3">
                  <c:v>4.7506666910276787E-2</c:v>
                </c:pt>
              </c:numCache>
            </c:numRef>
          </c:val>
          <c:extLst>
            <c:ext xmlns:c16="http://schemas.microsoft.com/office/drawing/2014/chart" uri="{C3380CC4-5D6E-409C-BE32-E72D297353CC}">
              <c16:uniqueId val="{00000012-B5B3-45B8-91CD-D4ACBF493CC1}"/>
            </c:ext>
          </c:extLst>
        </c:ser>
        <c:ser>
          <c:idx val="15"/>
          <c:order val="15"/>
          <c:tx>
            <c:strRef>
              <c:f>'2006と2018を合わせる'!$V$2</c:f>
              <c:strCache>
                <c:ptCount val="1"/>
                <c:pt idx="0">
                  <c:v>その他のサービス</c:v>
                </c:pt>
              </c:strCache>
            </c:strRef>
          </c:tx>
          <c:spPr>
            <a:pattFill prst="smGrid">
              <a:fgClr>
                <a:schemeClr val="accent1"/>
              </a:fgClr>
              <a:bgClr>
                <a:schemeClr val="bg1"/>
              </a:bgClr>
            </a:pattFill>
            <a:ln>
              <a:noFill/>
            </a:ln>
            <a:effectLst/>
          </c:spPr>
          <c:invertIfNegative val="0"/>
          <c:dLbls>
            <c:dLbl>
              <c:idx val="0"/>
              <c:layout>
                <c:manualLayout>
                  <c:x val="-1.8266036468125111E-2"/>
                  <c:y val="9.834134703423307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793-445A-8331-C59AEB918B80}"/>
                </c:ext>
              </c:extLst>
            </c:dLbl>
            <c:dLbl>
              <c:idx val="1"/>
              <c:layout>
                <c:manualLayout>
                  <c:x val="-3.5126993207933208E-2"/>
                  <c:y val="-6.9104226943823871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C793-445A-8331-C59AEB918B80}"/>
                </c:ext>
              </c:extLst>
            </c:dLbl>
            <c:dLbl>
              <c:idx val="2"/>
              <c:layout>
                <c:manualLayout>
                  <c:x val="-3.6532072936250527E-2"/>
                  <c:y val="-6.3788291799865018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C793-445A-8331-C59AEB918B80}"/>
                </c:ext>
              </c:extLst>
            </c:dLbl>
            <c:dLbl>
              <c:idx val="3"/>
              <c:layout>
                <c:manualLayout>
                  <c:x val="-1.8266036468125212E-2"/>
                  <c:y val="-8.2393541602356499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793-445A-8331-C59AEB918B80}"/>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'2006と2018を合わせる'!$F$3:$F$8</c:f>
              <c:strCache>
                <c:ptCount val="4"/>
                <c:pt idx="0">
                  <c:v>大阪府(2006)</c:v>
                </c:pt>
                <c:pt idx="1">
                  <c:v>大阪府(2018)</c:v>
                </c:pt>
                <c:pt idx="2">
                  <c:v>東京都(2006)</c:v>
                </c:pt>
                <c:pt idx="3">
                  <c:v>東京都(2018)</c:v>
                </c:pt>
              </c:strCache>
            </c:strRef>
          </c:cat>
          <c:val>
            <c:numRef>
              <c:f>'2006と2018を合わせる'!$V$3:$V$8</c:f>
              <c:numCache>
                <c:formatCode>0.0%</c:formatCode>
                <c:ptCount val="4"/>
                <c:pt idx="0">
                  <c:v>4.3141976365521015E-2</c:v>
                </c:pt>
                <c:pt idx="1">
                  <c:v>4.2808597507083705E-2</c:v>
                </c:pt>
                <c:pt idx="2">
                  <c:v>3.9871716403242725E-2</c:v>
                </c:pt>
                <c:pt idx="3">
                  <c:v>4.1624987860791628E-2</c:v>
                </c:pt>
              </c:numCache>
            </c:numRef>
          </c:val>
          <c:extLst>
            <c:ext xmlns:c16="http://schemas.microsoft.com/office/drawing/2014/chart" uri="{C3380CC4-5D6E-409C-BE32-E72D297353CC}">
              <c16:uniqueId val="{00000015-B5B3-45B8-91CD-D4ACBF493CC1}"/>
            </c:ext>
          </c:extLst>
        </c:ser>
        <c:dLbls>
          <c:dLblPos val="ctr"/>
          <c:showLegendKey val="0"/>
          <c:showVal val="1"/>
          <c:showCatName val="0"/>
          <c:showSerName val="0"/>
          <c:showPercent val="0"/>
          <c:showBubbleSize val="0"/>
        </c:dLbls>
        <c:gapWidth val="150"/>
        <c:overlap val="100"/>
        <c:axId val="543985832"/>
        <c:axId val="543984848"/>
      </c:barChart>
      <c:catAx>
        <c:axId val="543985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43984848"/>
        <c:crosses val="autoZero"/>
        <c:auto val="1"/>
        <c:lblAlgn val="ctr"/>
        <c:lblOffset val="100"/>
        <c:noMultiLvlLbl val="0"/>
      </c:catAx>
      <c:valAx>
        <c:axId val="5439848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43985832"/>
        <c:crosses val="autoZero"/>
        <c:crossBetween val="between"/>
      </c:valAx>
      <c:spPr>
        <a:noFill/>
        <a:ln>
          <a:noFill/>
        </a:ln>
        <a:effectLst/>
      </c:spPr>
    </c:plotArea>
    <c:legend>
      <c:legendPos val="r"/>
      <c:layout>
        <c:manualLayout>
          <c:xMode val="edge"/>
          <c:yMode val="edge"/>
          <c:x val="0.86296644636417918"/>
          <c:y val="2.8482451090288144E-2"/>
          <c:w val="0.12870021384870919"/>
          <c:h val="0.9571089859630517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2" rIns="91427" bIns="45712" rtlCol="0"/>
          <a:lstStyle>
            <a:lvl1pPr algn="r">
              <a:defRPr sz="1200"/>
            </a:lvl1pPr>
          </a:lstStyle>
          <a:p>
            <a:fld id="{232AD951-7E19-4004-B83F-A7C7A1215E4B}" type="datetimeFigureOut">
              <a:rPr kumimoji="1" lang="ja-JP" altLang="en-US" smtClean="0"/>
              <a:t>2023/8/29</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27" tIns="45712" rIns="91427" bIns="45712"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6" cy="498693"/>
          </a:xfrm>
          <a:prstGeom prst="rect">
            <a:avLst/>
          </a:prstGeom>
        </p:spPr>
        <p:txBody>
          <a:bodyPr vert="horz" lIns="91540" tIns="45771" rIns="91540" bIns="457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1540" tIns="45771" rIns="91540" bIns="45771" rtlCol="0"/>
          <a:lstStyle>
            <a:lvl1pPr algn="r">
              <a:defRPr sz="1200"/>
            </a:lvl1pPr>
          </a:lstStyle>
          <a:p>
            <a:fld id="{AFD2E2CB-6C4B-4969-8D8B-067DE241F3A1}" type="datetimeFigureOut">
              <a:rPr kumimoji="1" lang="ja-JP" altLang="en-US" smtClean="0"/>
              <a:t>2023/8/29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40" tIns="45771" rIns="91540" bIns="45771"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5"/>
          </a:xfrm>
          <a:prstGeom prst="rect">
            <a:avLst/>
          </a:prstGeom>
        </p:spPr>
        <p:txBody>
          <a:bodyPr vert="horz" lIns="91540" tIns="45771" rIns="91540" bIns="457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40" tIns="45771" rIns="91540" bIns="457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40" tIns="45771" rIns="91540" bIns="45771"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D5ABBDA-C639-4E19-88CB-9534BC9B1DA9}"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C3E0EE-F68A-4FD1-A78A-0681185251F1}"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A0D3A0-C99C-4821-9773-6EA26EB69FC4}"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0FEAB1-8CFD-409C-9880-2CDBAEF3B2AE}"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CF36B2D-C934-43DE-97B4-DDD8EC4D8A88}"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1F89EFA-56CF-4142-B8FE-3DC2BB630BAF}" type="datetime1">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6B35308-09EC-4F28-9993-CD811C84B258}" type="datetime1">
              <a:rPr kumimoji="1" lang="ja-JP" altLang="en-US" smtClean="0"/>
              <a:t>2023/8/29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3C8F69A-4020-4B35-B197-3BAD332D1CAA}" type="datetime1">
              <a:rPr kumimoji="1" lang="ja-JP" altLang="en-US" smtClean="0"/>
              <a:t>2023/8/29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C8C34-12B7-4C02-8BC4-594CFDED40A0}" type="datetime1">
              <a:rPr kumimoji="1" lang="ja-JP" altLang="en-US" smtClean="0"/>
              <a:t>2023/8/29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C81FFA-9023-4A85-8B9D-D6B8ADE076E5}" type="datetime1">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A889118-A377-469B-AA3E-ECC99EDA6514}" type="datetime1">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B86BE-1139-4904-9104-110FBF8067D0}" type="datetime1">
              <a:rPr kumimoji="1" lang="ja-JP" altLang="en-US" smtClean="0"/>
              <a:t>2023/8/29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media/image13.png" Type="http://schemas.openxmlformats.org/officeDocument/2006/relationships/image" Id="rId2"></Relationship><Relationship Target="../slideLayouts/slideLayout7.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14.png" Type="http://schemas.openxmlformats.org/officeDocument/2006/relationships/image" Id="rId2"></Relationship><Relationship Target="../slideLayouts/slideLayout7.xml" Type="http://schemas.openxmlformats.org/officeDocument/2006/relationships/slideLayout" Id="rId1"></Relationship></Relationships>
</file>

<file path=ppt/slides/_rels/slide12.xml.rels><?xml version="1.0" encoding="UTF-8" ?><Relationships xmlns="http://schemas.openxmlformats.org/package/2006/relationships"><Relationship Target="../media/image16.emf" Type="http://schemas.openxmlformats.org/officeDocument/2006/relationships/image" Id="rId3"></Relationship><Relationship Target="../media/image15.emf" Type="http://schemas.openxmlformats.org/officeDocument/2006/relationships/image" Id="rId2"></Relationship><Relationship Target="../slideLayouts/slideLayout2.xml" Type="http://schemas.openxmlformats.org/officeDocument/2006/relationships/slideLayout" Id="rId1"></Relationship></Relationships>
</file>

<file path=ppt/slides/_rels/slide13.xml.rels><?xml version="1.0" encoding="UTF-8" ?><Relationships xmlns="http://schemas.openxmlformats.org/package/2006/relationships"><Relationship Target="../slideLayouts/slideLayout7.xml" Type="http://schemas.openxmlformats.org/officeDocument/2006/relationships/slideLayout" Id="rId2"></Relationship><Relationship Target="../drawings/vmlDrawing1.vml" Type="http://schemas.openxmlformats.org/officeDocument/2006/relationships/vmlDrawing" Id="rId1"></Relationship><Relationship Target="../media/image17.emf" Type="http://schemas.openxmlformats.org/officeDocument/2006/relationships/image" Id="rId3"></Relationship></Relationships>
</file>

<file path=ppt/slides/_rels/slide14.xml.rels><?xml version="1.0" encoding="UTF-8" ?><Relationships xmlns="http://schemas.openxmlformats.org/package/2006/relationships"><Relationship Target="../media/image18.png" Type="http://schemas.openxmlformats.org/officeDocument/2006/relationships/image" Id="rId2"></Relationship><Relationship Target="../slideLayouts/slideLayout7.xml" Type="http://schemas.openxmlformats.org/officeDocument/2006/relationships/slideLayout" Id="rId1"></Relationship></Relationships>
</file>

<file path=ppt/slides/_rels/slide15.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6.xml.rels><?xml version="1.0" encoding="UTF-8" ?><Relationships xmlns="http://schemas.openxmlformats.org/package/2006/relationships"><Relationship Target="../media/image19.png" Type="http://schemas.openxmlformats.org/officeDocument/2006/relationships/image" Id="rId2"></Relationship><Relationship Target="../slideLayouts/slideLayout2.xml" Type="http://schemas.openxmlformats.org/officeDocument/2006/relationships/slideLayout" Id="rId1"></Relationship></Relationships>
</file>

<file path=ppt/slides/_rels/slide17.xml.rels><?xml version="1.0" encoding="UTF-8" ?><Relationships xmlns="http://schemas.openxmlformats.org/package/2006/relationships"><Relationship Target="../media/image21.png" Type="http://schemas.openxmlformats.org/officeDocument/2006/relationships/image" Id="rId3"></Relationship><Relationship Target="../media/image20.png" Type="http://schemas.openxmlformats.org/officeDocument/2006/relationships/image" Id="rId2"></Relationship><Relationship Target="../slideLayouts/slideLayout2.xml" Type="http://schemas.openxmlformats.org/officeDocument/2006/relationships/slideLayout" Id="rId1"></Relationship></Relationships>
</file>

<file path=ppt/slides/_rels/slide18.xml.rels><?xml version="1.0" encoding="UTF-8" ?><Relationships xmlns="http://schemas.openxmlformats.org/package/2006/relationships"><Relationship Target="../media/image23.png" Type="http://schemas.openxmlformats.org/officeDocument/2006/relationships/image" Id="rId3"></Relationship><Relationship Target="../media/image22.png" Type="http://schemas.openxmlformats.org/officeDocument/2006/relationships/image" Id="rId2"></Relationship><Relationship Target="../slideLayouts/slideLayout2.xml" Type="http://schemas.openxmlformats.org/officeDocument/2006/relationships/slideLayout" Id="rId1"></Relationship></Relationships>
</file>

<file path=ppt/slides/_rels/slide19.xml.rels><?xml version="1.0" encoding="UTF-8" ?><Relationships xmlns="http://schemas.openxmlformats.org/package/2006/relationships"><Relationship Target="../media/image24.emf" Type="http://schemas.openxmlformats.org/officeDocument/2006/relationships/image" Id="rId2"></Relationship><Relationship Target="../slideLayouts/slideLayout2.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0.xml.rels><?xml version="1.0" encoding="UTF-8" ?><Relationships xmlns="http://schemas.openxmlformats.org/package/2006/relationships"><Relationship Target="../media/image25.png" Type="http://schemas.openxmlformats.org/officeDocument/2006/relationships/image" Id="rId2"></Relationship><Relationship Target="../slideLayouts/slideLayout2.xml" Type="http://schemas.openxmlformats.org/officeDocument/2006/relationships/slideLayout" Id="rId1"></Relationship></Relationships>
</file>

<file path=ppt/slides/_rels/slide21.xml.rels><?xml version="1.0" encoding="UTF-8" ?><Relationships xmlns="http://schemas.openxmlformats.org/package/2006/relationships"><Relationship Target="../media/image26.png" Type="http://schemas.openxmlformats.org/officeDocument/2006/relationships/image" Id="rId2"></Relationship><Relationship Target="../slideLayouts/slideLayout2.xml" Type="http://schemas.openxmlformats.org/officeDocument/2006/relationships/slideLayout" Id="rId1"></Relationship></Relationships>
</file>

<file path=ppt/slides/_rels/slide22.xml.rels><?xml version="1.0" encoding="UTF-8" ?><Relationships xmlns="http://schemas.openxmlformats.org/package/2006/relationships"><Relationship Target="../media/image28.png" Type="http://schemas.openxmlformats.org/officeDocument/2006/relationships/image" Id="rId3"></Relationship><Relationship Target="../media/image27.png" Type="http://schemas.openxmlformats.org/officeDocument/2006/relationships/image" Id="rId2"></Relationship><Relationship Target="../slideLayouts/slideLayout2.xml" Type="http://schemas.openxmlformats.org/officeDocument/2006/relationships/slideLayout" Id="rId1"></Relationship></Relationships>
</file>

<file path=ppt/slides/_rels/slide23.xml.rels><?xml version="1.0" encoding="UTF-8" ?><Relationships xmlns="http://schemas.openxmlformats.org/package/2006/relationships"><Relationship Target="../media/image29.png" Type="http://schemas.openxmlformats.org/officeDocument/2006/relationships/image" Id="rId2"></Relationship><Relationship Target="../slideLayouts/slideLayout2.xml" Type="http://schemas.openxmlformats.org/officeDocument/2006/relationships/slideLayout" Id="rId1"></Relationship></Relationships>
</file>

<file path=ppt/slides/_rels/slide24.xml.rels><?xml version="1.0" encoding="UTF-8" ?><Relationships xmlns="http://schemas.openxmlformats.org/package/2006/relationships"><Relationship Target="../media/image31.png" Type="http://schemas.openxmlformats.org/officeDocument/2006/relationships/image" Id="rId3"></Relationship><Relationship Target="../media/image30.png" Type="http://schemas.openxmlformats.org/officeDocument/2006/relationships/image" Id="rId2"></Relationship><Relationship Target="../slideLayouts/slideLayout2.xml" Type="http://schemas.openxmlformats.org/officeDocument/2006/relationships/slideLayout" Id="rId1"></Relationship></Relationships>
</file>

<file path=ppt/slides/_rels/slide25.xml.rels><?xml version="1.0" encoding="UTF-8" ?><Relationships xmlns="http://schemas.openxmlformats.org/package/2006/relationships"><Relationship Target="../media/image32.emf" Type="http://schemas.openxmlformats.org/officeDocument/2006/relationships/image" Id="rId2"></Relationship><Relationship Target="../slideLayouts/slideLayout2.xml" Type="http://schemas.openxmlformats.org/officeDocument/2006/relationships/slideLayout" Id="rId1"></Relationship></Relationships>
</file>

<file path=ppt/slides/_rels/slide26.xml.rels><?xml version="1.0" encoding="UTF-8" ?><Relationships xmlns="http://schemas.openxmlformats.org/package/2006/relationships"><Relationship Target="../media/image33.png" Type="http://schemas.openxmlformats.org/officeDocument/2006/relationships/image" Id="rId2"></Relationship><Relationship Target="../slideLayouts/slideLayout2.xml" Type="http://schemas.openxmlformats.org/officeDocument/2006/relationships/slideLayout" Id="rId1"></Relationship></Relationships>
</file>

<file path=ppt/slides/_rels/slide27.xml.rels><?xml version="1.0" encoding="UTF-8" ?><Relationships xmlns="http://schemas.openxmlformats.org/package/2006/relationships"><Relationship Target="../media/image34.png" Type="http://schemas.openxmlformats.org/officeDocument/2006/relationships/image" Id="rId2"></Relationship><Relationship Target="../slideLayouts/slideLayout2.xml" Type="http://schemas.openxmlformats.org/officeDocument/2006/relationships/slideLayout" Id="rId1"></Relationship></Relationships>
</file>

<file path=ppt/slides/_rels/slide28.xml.rels><?xml version="1.0" encoding="UTF-8" ?><Relationships xmlns="http://schemas.openxmlformats.org/package/2006/relationships"><Relationship Target="../media/image35.png" Type="http://schemas.openxmlformats.org/officeDocument/2006/relationships/image" Id="rId2"></Relationship><Relationship Target="../slideLayouts/slideLayout2.xml" Type="http://schemas.openxmlformats.org/officeDocument/2006/relationships/slideLayout" Id="rId1"></Relationship></Relationships>
</file>

<file path=ppt/slides/_rels/slide29.xml.rels><?xml version="1.0" encoding="UTF-8" ?><Relationships xmlns="http://schemas.openxmlformats.org/package/2006/relationships"><Relationship Target="../media/image36.png" Type="http://schemas.openxmlformats.org/officeDocument/2006/relationships/image" Id="rId2"></Relationship><Relationship Target="../slideLayouts/slideLayout2.xml" Type="http://schemas.openxmlformats.org/officeDocument/2006/relationships/slideLayout" Id="rId1"></Relationship></Relationships>
</file>

<file path=ppt/slides/_rels/slide3.xml.rels><?xml version="1.0" encoding="UTF-8" ?><Relationships xmlns="http://schemas.openxmlformats.org/package/2006/relationships"><Relationship Target="../media/image2.png" Type="http://schemas.openxmlformats.org/officeDocument/2006/relationships/image" Id="rId3"></Relationship><Relationship Target="../media/image1.png" Type="http://schemas.openxmlformats.org/officeDocument/2006/relationships/image" Id="rId2"></Relationship><Relationship Target="../slideLayouts/slideLayout2.xml" Type="http://schemas.openxmlformats.org/officeDocument/2006/relationships/slideLayout" Id="rId1"></Relationship></Relationships>
</file>

<file path=ppt/slides/_rels/slide30.xml.rels><?xml version="1.0" encoding="UTF-8" ?><Relationships xmlns="http://schemas.openxmlformats.org/package/2006/relationships"><Relationship Target="../media/image37.png" Type="http://schemas.openxmlformats.org/officeDocument/2006/relationships/image" Id="rId2"></Relationship><Relationship Target="../slideLayouts/slideLayout2.xml" Type="http://schemas.openxmlformats.org/officeDocument/2006/relationships/slideLayout" Id="rId1"></Relationship></Relationships>
</file>

<file path=ppt/slides/_rels/slide31.xml.rels><?xml version="1.0" encoding="UTF-8" ?><Relationships xmlns="http://schemas.openxmlformats.org/package/2006/relationships"><Relationship Target="../media/image38.png" Type="http://schemas.openxmlformats.org/officeDocument/2006/relationships/image" Id="rId2"></Relationship><Relationship Target="../slideLayouts/slideLayout2.xml" Type="http://schemas.openxmlformats.org/officeDocument/2006/relationships/slideLayout" Id="rId1"></Relationship></Relationships>
</file>

<file path=ppt/slides/_rels/slide32.xml.rels><?xml version="1.0" encoding="UTF-8" ?><Relationships xmlns="http://schemas.openxmlformats.org/package/2006/relationships"><Relationship Target="../media/image39.png" Type="http://schemas.openxmlformats.org/officeDocument/2006/relationships/image" Id="rId2"></Relationship><Relationship Target="../slideLayouts/slideLayout2.xml" Type="http://schemas.openxmlformats.org/officeDocument/2006/relationships/slideLayout" Id="rId1"></Relationship></Relationships>
</file>

<file path=ppt/slides/_rels/slide33.xml.rels><?xml version="1.0" encoding="UTF-8" ?><Relationships xmlns="http://schemas.openxmlformats.org/package/2006/relationships"><Relationship Target="../media/image40.png" Type="http://schemas.openxmlformats.org/officeDocument/2006/relationships/image" Id="rId2"></Relationship><Relationship Target="../slideLayouts/slideLayout2.xml" Type="http://schemas.openxmlformats.org/officeDocument/2006/relationships/slideLayout" Id="rId1"></Relationship></Relationships>
</file>

<file path=ppt/slides/_rels/slide34.xml.rels><?xml version="1.0" encoding="UTF-8" ?><Relationships xmlns="http://schemas.openxmlformats.org/package/2006/relationships"><Relationship Target="../media/image41.png" Type="http://schemas.openxmlformats.org/officeDocument/2006/relationships/image" Id="rId2"></Relationship><Relationship Target="../slideLayouts/slideLayout2.xml" Type="http://schemas.openxmlformats.org/officeDocument/2006/relationships/slideLayout" Id="rId1"></Relationship></Relationships>
</file>

<file path=ppt/slides/_rels/slide35.xml.rels><?xml version="1.0" encoding="UTF-8" ?><Relationships xmlns="http://schemas.openxmlformats.org/package/2006/relationships"><Relationship Target="../media/image42.png" Type="http://schemas.openxmlformats.org/officeDocument/2006/relationships/image" Id="rId2"></Relationship><Relationship Target="../slideLayouts/slideLayout2.xml" Type="http://schemas.openxmlformats.org/officeDocument/2006/relationships/slideLayout" Id="rId1"></Relationship></Relationships>
</file>

<file path=ppt/slides/_rels/slide36.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7.xml.rels><?xml version="1.0" encoding="UTF-8" ?><Relationships xmlns="http://schemas.openxmlformats.org/package/2006/relationships"><Relationship Target="../media/image44.png" Type="http://schemas.openxmlformats.org/officeDocument/2006/relationships/image" Id="rId3"></Relationship><Relationship Target="../media/image43.png" Type="http://schemas.openxmlformats.org/officeDocument/2006/relationships/image" Id="rId2"></Relationship><Relationship Target="../slideLayouts/slideLayout2.xml" Type="http://schemas.openxmlformats.org/officeDocument/2006/relationships/slideLayout" Id="rId1"></Relationship><Relationship Target="../media/image45.png" Type="http://schemas.openxmlformats.org/officeDocument/2006/relationships/image" Id="rId4"></Relationship></Relationships>
</file>

<file path=ppt/slides/_rels/slide38.xml.rels><?xml version="1.0" encoding="UTF-8" ?><Relationships xmlns="http://schemas.openxmlformats.org/package/2006/relationships"><Relationship Target="../media/image47.png" Type="http://schemas.openxmlformats.org/officeDocument/2006/relationships/image" Id="rId3"></Relationship><Relationship Target="../media/image46.png" Type="http://schemas.openxmlformats.org/officeDocument/2006/relationships/image" Id="rId2"></Relationship><Relationship Target="../slideLayouts/slideLayout2.xml" Type="http://schemas.openxmlformats.org/officeDocument/2006/relationships/slideLayout" Id="rId1"></Relationship></Relationships>
</file>

<file path=ppt/slides/_rels/slide39.xml.rels><?xml version="1.0" encoding="UTF-8" ?><Relationships xmlns="http://schemas.openxmlformats.org/package/2006/relationships"><Relationship Target="../media/image48.png" Type="http://schemas.openxmlformats.org/officeDocument/2006/relationships/image" Id="rId2"></Relationship><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charts/chart1.xml" Type="http://schemas.openxmlformats.org/officeDocument/2006/relationships/chart" Id="rId2"></Relationship><Relationship Target="../slideLayouts/slideLayout2.xml" Type="http://schemas.openxmlformats.org/officeDocument/2006/relationships/slideLayout" Id="rId1"></Relationship></Relationships>
</file>

<file path=ppt/slides/_rels/slide40.xml.rels><?xml version="1.0" encoding="UTF-8" ?><Relationships xmlns="http://schemas.openxmlformats.org/package/2006/relationships"><Relationship Target="../media/image50.png" Type="http://schemas.openxmlformats.org/officeDocument/2006/relationships/image" Id="rId3"></Relationship><Relationship Target="../media/image49.png" Type="http://schemas.openxmlformats.org/officeDocument/2006/relationships/image" Id="rId2"></Relationship><Relationship Target="../slideLayouts/slideLayout2.xml" Type="http://schemas.openxmlformats.org/officeDocument/2006/relationships/slideLayout" Id="rId1"></Relationship></Relationships>
</file>

<file path=ppt/slides/_rels/slide41.xml.rels><?xml version="1.0" encoding="UTF-8" ?><Relationships xmlns="http://schemas.openxmlformats.org/package/2006/relationships"><Relationship Target="../media/image51.png" Type="http://schemas.openxmlformats.org/officeDocument/2006/relationships/image" Id="rId2"></Relationship><Relationship Target="../slideLayouts/slideLayout2.xml" Type="http://schemas.openxmlformats.org/officeDocument/2006/relationships/slideLayout" Id="rId1"></Relationship></Relationships>
</file>

<file path=ppt/slides/_rels/slide42.xml.rels><?xml version="1.0" encoding="UTF-8" ?><Relationships xmlns="http://schemas.openxmlformats.org/package/2006/relationships"><Relationship Target="../media/image53.emf" Type="http://schemas.openxmlformats.org/officeDocument/2006/relationships/image" Id="rId3"></Relationship><Relationship Target="../media/image52.emf" Type="http://schemas.openxmlformats.org/officeDocument/2006/relationships/image" Id="rId2"></Relationship><Relationship Target="../slideLayouts/slideLayout2.xml" Type="http://schemas.openxmlformats.org/officeDocument/2006/relationships/slideLayout" Id="rId1"></Relationship></Relationships>
</file>

<file path=ppt/slides/_rels/slide43.xml.rels><?xml version="1.0" encoding="UTF-8" ?><Relationships xmlns="http://schemas.openxmlformats.org/package/2006/relationships"><Relationship Target="../media/image55.png" Type="http://schemas.openxmlformats.org/officeDocument/2006/relationships/image" Id="rId3"></Relationship><Relationship Target="../media/image54.png" Type="http://schemas.openxmlformats.org/officeDocument/2006/relationships/image" Id="rId2"></Relationship><Relationship Target="../slideLayouts/slideLayout2.xml" Type="http://schemas.openxmlformats.org/officeDocument/2006/relationships/slideLayout" Id="rId1"></Relationship></Relationships>
</file>

<file path=ppt/slides/_rels/slide44.xml.rels><?xml version="1.0" encoding="UTF-8" ?><Relationships xmlns="http://schemas.openxmlformats.org/package/2006/relationships"><Relationship Target="../media/image56.png" Type="http://schemas.openxmlformats.org/officeDocument/2006/relationships/image" Id="rId2"></Relationship><Relationship Target="../slideLayouts/slideLayout2.xml" Type="http://schemas.openxmlformats.org/officeDocument/2006/relationships/slideLayout" Id="rId1"></Relationship></Relationships>
</file>

<file path=ppt/slides/_rels/slide45.xml.rels><?xml version="1.0" encoding="UTF-8" ?><Relationships xmlns="http://schemas.openxmlformats.org/package/2006/relationships"><Relationship Target="../media/image57.png" Type="http://schemas.openxmlformats.org/officeDocument/2006/relationships/image" Id="rId2"></Relationship><Relationship Target="../slideLayouts/slideLayout2.xml" Type="http://schemas.openxmlformats.org/officeDocument/2006/relationships/slideLayout" Id="rId1"></Relationship></Relationships>
</file>

<file path=ppt/slides/_rels/slide46.xml.rels><?xml version="1.0" encoding="UTF-8" ?><Relationships xmlns="http://schemas.openxmlformats.org/package/2006/relationships"><Relationship Target="../media/image58.png" Type="http://schemas.openxmlformats.org/officeDocument/2006/relationships/image" Id="rId2"></Relationship><Relationship Target="../slideLayouts/slideLayout2.xml" Type="http://schemas.openxmlformats.org/officeDocument/2006/relationships/slideLayout" Id="rId1"></Relationship></Relationships>
</file>

<file path=ppt/slides/_rels/slide47.xml.rels><?xml version="1.0" encoding="UTF-8" ?><Relationships xmlns="http://schemas.openxmlformats.org/package/2006/relationships"><Relationship Target="../media/image59.png" Type="http://schemas.openxmlformats.org/officeDocument/2006/relationships/image" Id="rId2"></Relationship><Relationship Target="../slideLayouts/slideLayout2.xml" Type="http://schemas.openxmlformats.org/officeDocument/2006/relationships/slideLayout" Id="rId1"></Relationship></Relationships>
</file>

<file path=ppt/slides/_rels/slide48.xml.rels><?xml version="1.0" encoding="UTF-8" ?><Relationships xmlns="http://schemas.openxmlformats.org/package/2006/relationships"><Relationship Target="../media/image61.png" Type="http://schemas.openxmlformats.org/officeDocument/2006/relationships/image" Id="rId3"></Relationship><Relationship Target="../media/image60.png" Type="http://schemas.openxmlformats.org/officeDocument/2006/relationships/image" Id="rId2"></Relationship><Relationship Target="../slideLayouts/slideLayout2.xml" Type="http://schemas.openxmlformats.org/officeDocument/2006/relationships/slideLayout" Id="rId1"></Relationship></Relationships>
</file>

<file path=ppt/slides/_rels/slide49.xml.rels><?xml version="1.0" encoding="UTF-8" ?><Relationships xmlns="http://schemas.openxmlformats.org/package/2006/relationships"><Relationship Target="../media/image62.png" Type="http://schemas.openxmlformats.org/officeDocument/2006/relationships/image" Id="rId2"></Relationship><Relationship Target="../slideLayouts/slideLayout2.xml" Type="http://schemas.openxmlformats.org/officeDocument/2006/relationships/slideLayout" Id="rId1"></Relationship></Relationships>
</file>

<file path=ppt/slides/_rels/slide5.xml.rels><?xml version="1.0" encoding="UTF-8" ?><Relationships xmlns="http://schemas.openxmlformats.org/package/2006/relationships"><Relationship Target="../media/image4.png" Type="http://schemas.openxmlformats.org/officeDocument/2006/relationships/image" Id="rId3"></Relationship><Relationship Target="../media/image3.png" Type="http://schemas.openxmlformats.org/officeDocument/2006/relationships/image" Id="rId2"></Relationship><Relationship Target="../slideLayouts/slideLayout7.xml" Type="http://schemas.openxmlformats.org/officeDocument/2006/relationships/slideLayout" Id="rId1"></Relationship><Relationship Target="../media/image6.png" Type="http://schemas.openxmlformats.org/officeDocument/2006/relationships/image" Id="rId5"></Relationship><Relationship Target="../media/image5.png" Type="http://schemas.openxmlformats.org/officeDocument/2006/relationships/image" Id="rId4"></Relationship></Relationships>
</file>

<file path=ppt/slides/_rels/slide50.xml.rels><?xml version="1.0" encoding="UTF-8" ?><Relationships xmlns="http://schemas.openxmlformats.org/package/2006/relationships"><Relationship Target="../media/image64.png" Type="http://schemas.openxmlformats.org/officeDocument/2006/relationships/image" Id="rId3"></Relationship><Relationship Target="../media/image63.png" Type="http://schemas.openxmlformats.org/officeDocument/2006/relationships/image" Id="rId2"></Relationship><Relationship Target="../slideLayouts/slideLayout2.xml" Type="http://schemas.openxmlformats.org/officeDocument/2006/relationships/slideLayout" Id="rId1"></Relationship></Relationships>
</file>

<file path=ppt/slides/_rels/slide51.xml.rels><?xml version="1.0" encoding="UTF-8" ?><Relationships xmlns="http://schemas.openxmlformats.org/package/2006/relationships"><Relationship Target="../media/image66.png" Type="http://schemas.openxmlformats.org/officeDocument/2006/relationships/image" Id="rId3"></Relationship><Relationship Target="../media/image65.png" Type="http://schemas.openxmlformats.org/officeDocument/2006/relationships/image" Id="rId2"></Relationship><Relationship Target="../slideLayouts/slideLayout2.xml" Type="http://schemas.openxmlformats.org/officeDocument/2006/relationships/slideLayout" Id="rId1"></Relationship></Relationships>
</file>

<file path=ppt/slides/_rels/slide52.xml.rels><?xml version="1.0" encoding="UTF-8" ?><Relationships xmlns="http://schemas.openxmlformats.org/package/2006/relationships"><Relationship Target="../media/image68.png" Type="http://schemas.openxmlformats.org/officeDocument/2006/relationships/image" Id="rId3"></Relationship><Relationship Target="../media/image67.png" Type="http://schemas.openxmlformats.org/officeDocument/2006/relationships/image" Id="rId2"></Relationship><Relationship Target="../slideLayouts/slideLayout2.xml" Type="http://schemas.openxmlformats.org/officeDocument/2006/relationships/slideLayout" Id="rId1"></Relationship></Relationships>
</file>

<file path=ppt/slides/_rels/slide53.xml.rels><?xml version="1.0" encoding="UTF-8" ?><Relationships xmlns="http://schemas.openxmlformats.org/package/2006/relationships"><Relationship Target="../media/image69.png" Type="http://schemas.openxmlformats.org/officeDocument/2006/relationships/image" Id="rId2"></Relationship><Relationship Target="../slideLayouts/slideLayout2.xml" Type="http://schemas.openxmlformats.org/officeDocument/2006/relationships/slideLayout" Id="rId1"></Relationship></Relationships>
</file>

<file path=ppt/slides/_rels/slide54.xml.rels><?xml version="1.0" encoding="UTF-8" ?><Relationships xmlns="http://schemas.openxmlformats.org/package/2006/relationships"><Relationship Target="../media/image70.png" Type="http://schemas.openxmlformats.org/officeDocument/2006/relationships/image" Id="rId2"></Relationship><Relationship Target="../slideLayouts/slideLayout2.xml" Type="http://schemas.openxmlformats.org/officeDocument/2006/relationships/slideLayout" Id="rId1"></Relationship></Relationships>
</file>

<file path=ppt/slides/_rels/slide55.xml.rels><?xml version="1.0" encoding="UTF-8" ?><Relationships xmlns="http://schemas.openxmlformats.org/package/2006/relationships"><Relationship Target="../media/image71.png" Type="http://schemas.openxmlformats.org/officeDocument/2006/relationships/image" Id="rId2"></Relationship><Relationship Target="../slideLayouts/slideLayout2.xml" Type="http://schemas.openxmlformats.org/officeDocument/2006/relationships/slideLayout" Id="rId1"></Relationship></Relationships>
</file>

<file path=ppt/slides/_rels/slide56.xml.rels><?xml version="1.0" encoding="UTF-8" ?><Relationships xmlns="http://schemas.openxmlformats.org/package/2006/relationships"><Relationship Target="../media/image72.png" Type="http://schemas.openxmlformats.org/officeDocument/2006/relationships/image" Id="rId2"></Relationship><Relationship Target="../slideLayouts/slideLayout2.xml" Type="http://schemas.openxmlformats.org/officeDocument/2006/relationships/slideLayout" Id="rId1"></Relationship></Relationships>
</file>

<file path=ppt/slides/_rels/slide57.xml.rels><?xml version="1.0" encoding="UTF-8" ?><Relationships xmlns="http://schemas.openxmlformats.org/package/2006/relationships"><Relationship Target="../media/image74.png" Type="http://schemas.openxmlformats.org/officeDocument/2006/relationships/image" Id="rId3"></Relationship><Relationship Target="../media/image73.png" Type="http://schemas.openxmlformats.org/officeDocument/2006/relationships/image" Id="rId2"></Relationship><Relationship Target="../slideLayouts/slideLayout2.xml" Type="http://schemas.openxmlformats.org/officeDocument/2006/relationships/slideLayout" Id="rId1"></Relationship></Relationships>
</file>

<file path=ppt/slides/_rels/slide58.xml.rels><?xml version="1.0" encoding="UTF-8" ?><Relationships xmlns="http://schemas.openxmlformats.org/package/2006/relationships"><Relationship Target="../media/image76.emf" Type="http://schemas.openxmlformats.org/officeDocument/2006/relationships/image" Id="rId3"></Relationship><Relationship Target="../media/image75.png" Type="http://schemas.openxmlformats.org/officeDocument/2006/relationships/image" Id="rId2"></Relationship><Relationship Target="../slideLayouts/slideLayout2.xml" Type="http://schemas.openxmlformats.org/officeDocument/2006/relationships/slideLayout" Id="rId1"></Relationship></Relationships>
</file>

<file path=ppt/slides/_rels/slide6.xml.rels><?xml version="1.0" encoding="UTF-8" ?><Relationships xmlns="http://schemas.openxmlformats.org/package/2006/relationships"><Relationship Target="../charts/chart2.xml" Type="http://schemas.openxmlformats.org/officeDocument/2006/relationships/chart" Id="rId2"></Relationship><Relationship Target="../slideLayouts/slideLayout1.xml" Type="http://schemas.openxmlformats.org/officeDocument/2006/relationships/slideLayout" Id="rId1"></Relationship></Relationships>
</file>

<file path=ppt/slides/_rels/slide7.xml.rels><?xml version="1.0" encoding="UTF-8" ?><Relationships xmlns="http://schemas.openxmlformats.org/package/2006/relationships"><Relationship Target="../media/image7.png" Type="http://schemas.openxmlformats.org/officeDocument/2006/relationships/image" Id="rId2"></Relationship><Relationship Target="../slideLayouts/slideLayout7.xml" Type="http://schemas.openxmlformats.org/officeDocument/2006/relationships/slideLayout" Id="rId1"></Relationship></Relationships>
</file>

<file path=ppt/slides/_rels/slide8.xml.rels><?xml version="1.0" encoding="UTF-8" ?><Relationships xmlns="http://schemas.openxmlformats.org/package/2006/relationships"><Relationship Target="../media/image9.png" Type="http://schemas.openxmlformats.org/officeDocument/2006/relationships/image" Id="rId3"></Relationship><Relationship Target="../media/image8.png" Type="http://schemas.openxmlformats.org/officeDocument/2006/relationships/image" Id="rId2"></Relationship><Relationship Target="../slideLayouts/slideLayout7.xml" Type="http://schemas.openxmlformats.org/officeDocument/2006/relationships/slideLayout" Id="rId1"></Relationship></Relationships>
</file>

<file path=ppt/slides/_rels/slide9.xml.rels><?xml version="1.0" encoding="UTF-8" ?><Relationships xmlns="http://schemas.openxmlformats.org/package/2006/relationships"><Relationship Target="../media/image11.png" Type="http://schemas.openxmlformats.org/officeDocument/2006/relationships/image" Id="rId3"></Relationship><Relationship Target="../media/image10.png" Type="http://schemas.openxmlformats.org/officeDocument/2006/relationships/image" Id="rId2"></Relationship><Relationship Target="../slideLayouts/slideLayout7.xml" Type="http://schemas.openxmlformats.org/officeDocument/2006/relationships/slideLayout" Id="rId1"></Relationship><Relationship Target="../media/image12.png" Type="http://schemas.openxmlformats.org/officeDocument/2006/relationships/image" Id="rId4"></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282" y="2120646"/>
            <a:ext cx="8552329" cy="1304320"/>
          </a:xfrm>
        </p:spPr>
        <p:txBody>
          <a:bodyPr>
            <a:normAutofit/>
          </a:bodyPr>
          <a:lstStyle/>
          <a:p>
            <a:pPr>
              <a:lnSpc>
                <a:spcPts val="3500"/>
              </a:lnSpc>
              <a:spcBef>
                <a:spcPts val="1200"/>
              </a:spcBef>
            </a:pP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大阪の産業構造・労働生産性など（関連データ）</a:t>
            </a: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487858" y="4183340"/>
            <a:ext cx="6400800" cy="1752600"/>
          </a:xfrm>
        </p:spPr>
        <p:txBody>
          <a:bodyPr>
            <a:normAutofit/>
          </a:bodyPr>
          <a:lstStyle/>
          <a:p>
            <a:endParaRPr lang="en-US" altLang="ja-JP" b="1" dirty="0"/>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副首都推進局</a:t>
            </a:r>
          </a:p>
          <a:p>
            <a:endParaRPr kumimoji="1" lang="ja-JP" altLang="en-US" sz="2400" b="1" dirty="0"/>
          </a:p>
        </p:txBody>
      </p:sp>
      <p:sp>
        <p:nvSpPr>
          <p:cNvPr id="7" name="テキスト ボックス 6"/>
          <p:cNvSpPr txBox="1"/>
          <p:nvPr/>
        </p:nvSpPr>
        <p:spPr>
          <a:xfrm>
            <a:off x="4355977" y="404083"/>
            <a:ext cx="4680520" cy="523220"/>
          </a:xfrm>
          <a:prstGeom prst="rect">
            <a:avLst/>
          </a:prstGeom>
          <a:noFill/>
        </p:spPr>
        <p:txBody>
          <a:bodyPr wrap="square" rtlCol="0">
            <a:spAutoFit/>
          </a:bodyPr>
          <a:lstStyle/>
          <a:p>
            <a:r>
              <a:rPr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.3.17</a:t>
            </a:r>
          </a:p>
          <a:p>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回「副首都ビジョン」のバージョンアップに向けた意見交換会</a:t>
            </a:r>
            <a:endPar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資料２</a:t>
            </a:r>
            <a:endParaRPr kumimoji="1" lang="en-US" altLang="ja-JP"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256766" y="1408557"/>
            <a:ext cx="1503325" cy="23937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90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2023</a:t>
            </a:r>
            <a:r>
              <a:rPr kumimoji="1" lang="en-US" altLang="ja-JP" sz="90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.8.31 </a:t>
            </a:r>
            <a:r>
              <a:rPr kumimoji="1" lang="ja-JP" altLang="en-US"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訂正版</a:t>
            </a:r>
            <a:endParaRPr kumimoji="1"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1050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１．産業構造</a:t>
            </a:r>
          </a:p>
        </p:txBody>
      </p:sp>
      <p:sp>
        <p:nvSpPr>
          <p:cNvPr id="85" name="テキスト ボックス 84"/>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雇用者数の動き（産業大分類別の分析）</a:t>
            </a:r>
            <a:r>
              <a:rPr lang="en-US" altLang="ja-JP" sz="1400" b="1" dirty="0"/>
              <a:t>2006</a:t>
            </a:r>
            <a:r>
              <a:rPr lang="ja-JP" altLang="en-US" sz="1400" b="1" dirty="0"/>
              <a:t>～</a:t>
            </a:r>
            <a:r>
              <a:rPr lang="en-US" altLang="ja-JP" sz="1400" b="1" dirty="0"/>
              <a:t>2018</a:t>
            </a:r>
            <a:r>
              <a:rPr lang="ja-JP" altLang="en-US" sz="1400" b="1" dirty="0"/>
              <a:t>年度</a:t>
            </a:r>
            <a:endParaRPr lang="en-US" altLang="ja-JP" sz="1400" b="1" dirty="0"/>
          </a:p>
        </p:txBody>
      </p:sp>
      <p:sp>
        <p:nvSpPr>
          <p:cNvPr id="14" name="正方形/長方形 13"/>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主要３都府県の</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年度の雇用者数を産業大分類別に比較すると、大阪府、愛知県では、保健衛生・社会事業の雇用の増加が最も大きい。東京都は情報通信業の増加が最も大きい。</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大阪府で最も減少しているのは建設業である。東京都は卸売・小売り業が最も減少している。</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製造業については、大阪府は減少しているが、東京都や愛知県は増加している。金融保険業についても東京都や愛知県は増加している。</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a:spLocks noGrp="1"/>
          </p:cNvSpPr>
          <p:nvPr>
            <p:ph type="sldNum" sz="quarter" idx="12"/>
          </p:nvPr>
        </p:nvSpPr>
        <p:spPr>
          <a:xfrm>
            <a:off x="8822285" y="6544743"/>
            <a:ext cx="372122" cy="365125"/>
          </a:xfrm>
        </p:spPr>
        <p:txBody>
          <a:bodyPr/>
          <a:lstStyle/>
          <a:p>
            <a:fld id="{4AFB2BD9-75B0-4367-96C2-269A9ADE290D}" type="slidenum">
              <a:rPr kumimoji="1" lang="ja-JP" altLang="en-US" smtClean="0"/>
              <a:t>9</a:t>
            </a:fld>
            <a:endParaRPr kumimoji="1" lang="ja-JP" altLang="en-US"/>
          </a:p>
        </p:txBody>
      </p:sp>
      <p:pic>
        <p:nvPicPr>
          <p:cNvPr id="5" name="図 4"/>
          <p:cNvPicPr>
            <a:picLocks noChangeAspect="1"/>
          </p:cNvPicPr>
          <p:nvPr/>
        </p:nvPicPr>
        <p:blipFill>
          <a:blip r:embed="rId2"/>
          <a:stretch>
            <a:fillRect/>
          </a:stretch>
        </p:blipFill>
        <p:spPr>
          <a:xfrm>
            <a:off x="0" y="1388213"/>
            <a:ext cx="9144793" cy="5474682"/>
          </a:xfrm>
          <a:prstGeom prst="rect">
            <a:avLst/>
          </a:prstGeom>
        </p:spPr>
      </p:pic>
    </p:spTree>
    <p:extLst>
      <p:ext uri="{BB962C8B-B14F-4D97-AF65-F5344CB8AC3E}">
        <p14:creationId xmlns:p14="http://schemas.microsoft.com/office/powerpoint/2010/main" val="1547969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１．産業構造</a:t>
            </a:r>
          </a:p>
        </p:txBody>
      </p:sp>
      <p:sp>
        <p:nvSpPr>
          <p:cNvPr id="24" name="テキスト ボックス 23"/>
          <p:cNvSpPr txBox="1"/>
          <p:nvPr/>
        </p:nvSpPr>
        <p:spPr>
          <a:xfrm>
            <a:off x="159843" y="480374"/>
            <a:ext cx="8105861" cy="307777"/>
          </a:xfrm>
          <a:prstGeom prst="rect">
            <a:avLst/>
          </a:prstGeom>
          <a:noFill/>
        </p:spPr>
        <p:txBody>
          <a:bodyPr wrap="square" rtlCol="0">
            <a:spAutoFit/>
          </a:bodyPr>
          <a:lstStyle/>
          <a:p>
            <a:r>
              <a:rPr kumimoji="1" lang="ja-JP" altLang="en-US" sz="1400" b="1" dirty="0"/>
              <a:t>■</a:t>
            </a:r>
            <a:r>
              <a:rPr lang="ja-JP" altLang="en-US" sz="1400" b="1" dirty="0"/>
              <a:t>　前頁のつづき</a:t>
            </a:r>
            <a:endParaRPr lang="en-US" altLang="ja-JP" sz="1400" b="1" dirty="0"/>
          </a:p>
        </p:txBody>
      </p:sp>
      <p:sp>
        <p:nvSpPr>
          <p:cNvPr id="22"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10</a:t>
            </a:fld>
            <a:endParaRPr kumimoji="1" lang="ja-JP" altLang="en-US"/>
          </a:p>
        </p:txBody>
      </p:sp>
      <p:pic>
        <p:nvPicPr>
          <p:cNvPr id="5" name="図 4"/>
          <p:cNvPicPr>
            <a:picLocks noChangeAspect="1"/>
          </p:cNvPicPr>
          <p:nvPr/>
        </p:nvPicPr>
        <p:blipFill>
          <a:blip r:embed="rId2"/>
          <a:stretch>
            <a:fillRect/>
          </a:stretch>
        </p:blipFill>
        <p:spPr>
          <a:xfrm>
            <a:off x="-60123" y="383487"/>
            <a:ext cx="9254530" cy="6474513"/>
          </a:xfrm>
          <a:prstGeom prst="rect">
            <a:avLst/>
          </a:prstGeom>
        </p:spPr>
      </p:pic>
    </p:spTree>
    <p:extLst>
      <p:ext uri="{BB962C8B-B14F-4D97-AF65-F5344CB8AC3E}">
        <p14:creationId xmlns:p14="http://schemas.microsoft.com/office/powerpoint/2010/main" val="3380958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99580" y="468934"/>
            <a:ext cx="8750185" cy="307777"/>
          </a:xfrm>
          <a:prstGeom prst="rect">
            <a:avLst/>
          </a:prstGeom>
          <a:noFill/>
        </p:spPr>
        <p:txBody>
          <a:bodyPr wrap="square" rtlCol="0">
            <a:spAutoFit/>
          </a:bodyPr>
          <a:lstStyle/>
          <a:p>
            <a:r>
              <a:rPr kumimoji="1" lang="ja-JP" altLang="en-US" sz="1400" b="1" dirty="0"/>
              <a:t>■</a:t>
            </a:r>
            <a:r>
              <a:rPr lang="ja-JP" altLang="en-US" sz="1400" b="1" dirty="0"/>
              <a:t>　経済活動別従業地ベース雇用者数</a:t>
            </a:r>
            <a:r>
              <a:rPr lang="ja-JP" altLang="en-US" sz="1050" b="1" dirty="0"/>
              <a:t>（</a:t>
            </a:r>
            <a:r>
              <a:rPr lang="en-US" altLang="ja-JP" sz="1050" b="1" dirty="0"/>
              <a:t>2018</a:t>
            </a:r>
            <a:r>
              <a:rPr lang="ja-JP" altLang="en-US" sz="1050" b="1" dirty="0"/>
              <a:t>年度）</a:t>
            </a:r>
            <a:r>
              <a:rPr lang="ja-JP" altLang="en-US" sz="1400" b="1" dirty="0"/>
              <a:t>及び経済活動別雇用者数の構成比と伸び</a:t>
            </a:r>
            <a:r>
              <a:rPr lang="ja-JP" altLang="en-US" sz="1000" b="1" dirty="0"/>
              <a:t>（</a:t>
            </a:r>
            <a:r>
              <a:rPr lang="en-US" altLang="ja-JP" sz="1000" b="1" dirty="0"/>
              <a:t>2006</a:t>
            </a:r>
            <a:r>
              <a:rPr lang="ja-JP" altLang="en-US" sz="1000" b="1" dirty="0"/>
              <a:t>～</a:t>
            </a:r>
            <a:r>
              <a:rPr lang="en-US" altLang="ja-JP" sz="1000" b="1" dirty="0"/>
              <a:t>2018</a:t>
            </a:r>
            <a:r>
              <a:rPr lang="ja-JP" altLang="en-US" sz="1000" b="1" dirty="0"/>
              <a:t>年度</a:t>
            </a:r>
            <a:r>
              <a:rPr lang="ja-JP" altLang="en-US" sz="1000" b="1" dirty="0" smtClean="0"/>
              <a:t>）</a:t>
            </a:r>
            <a:endParaRPr lang="ja-JP" altLang="en-US" sz="1400" b="1" dirty="0"/>
          </a:p>
        </p:txBody>
      </p:sp>
      <p:sp>
        <p:nvSpPr>
          <p:cNvPr id="11" name="テキスト ボックス 10">
            <a:extLst>
              <a:ext uri="{FF2B5EF4-FFF2-40B4-BE49-F238E27FC236}">
                <a16:creationId xmlns:a16="http://schemas.microsoft.com/office/drawing/2014/main" id="{C04CD1B5-F732-4A5C-A8C2-0AE547D85819}"/>
              </a:ext>
            </a:extLst>
          </p:cNvPr>
          <p:cNvSpPr txBox="1"/>
          <p:nvPr/>
        </p:nvSpPr>
        <p:spPr>
          <a:xfrm>
            <a:off x="234063" y="6232333"/>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a:t>
            </a:r>
            <a:r>
              <a:rPr lang="ja-JP" altLang="en-US" sz="1100" dirty="0" smtClean="0">
                <a:latin typeface="Meiryo UI" panose="020B0604030504040204" pitchFamily="50" charset="-128"/>
                <a:ea typeface="Meiryo UI" panose="020B0604030504040204" pitchFamily="50" charset="-128"/>
              </a:rPr>
              <a:t>」をもとに副首都</a:t>
            </a:r>
            <a:r>
              <a:rPr lang="ja-JP" altLang="en-US" sz="1100" dirty="0">
                <a:latin typeface="Meiryo UI" panose="020B0604030504040204" pitchFamily="50" charset="-128"/>
                <a:ea typeface="Meiryo UI" panose="020B0604030504040204" pitchFamily="50" charset="-128"/>
              </a:rPr>
              <a:t>推進局にて作成</a:t>
            </a:r>
          </a:p>
        </p:txBody>
      </p:sp>
      <p:sp>
        <p:nvSpPr>
          <p:cNvPr id="7" name="正方形/長方形 6"/>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１．産業構造</a:t>
            </a:r>
            <a:endParaRPr kumimoji="0" lang="ja-JP" altLang="en-US" sz="2000" kern="0" dirty="0">
              <a:solidFill>
                <a:srgbClr val="000000"/>
              </a:solidFill>
              <a:ea typeface="Meiryo UI" pitchFamily="50" charset="-128"/>
              <a:cs typeface="Meiryo UI" pitchFamily="50" charset="-128"/>
            </a:endParaRPr>
          </a:p>
        </p:txBody>
      </p:sp>
      <p:sp>
        <p:nvSpPr>
          <p:cNvPr id="10" name="正方形/長方形 9"/>
          <p:cNvSpPr/>
          <p:nvPr/>
        </p:nvSpPr>
        <p:spPr>
          <a:xfrm>
            <a:off x="221363" y="85437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大阪府において、雇用のウェイトが高いのは、「製造業」、「卸売・小売業」、「専門・科学技術、業務支援サービス業」であるが、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年度の構成比の伸び率をみると、東京都や愛知県を下回っている。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一方、「教育」や「保健衛生・社会事業」については、東京都や愛知県を大きく上回る伸びをみせている。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C04CD1B5-F732-4A5C-A8C2-0AE547D85819}"/>
              </a:ext>
            </a:extLst>
          </p:cNvPr>
          <p:cNvSpPr txBox="1"/>
          <p:nvPr/>
        </p:nvSpPr>
        <p:spPr>
          <a:xfrm>
            <a:off x="7663165" y="3814813"/>
            <a:ext cx="411471" cy="169277"/>
          </a:xfrm>
          <a:prstGeom prst="rect">
            <a:avLst/>
          </a:prstGeom>
          <a:noFill/>
        </p:spPr>
        <p:txBody>
          <a:bodyPr wrap="square" rtlCol="0">
            <a:spAutoFit/>
          </a:bodyPr>
          <a:lstStyle/>
          <a:p>
            <a:r>
              <a:rPr lang="en-US" altLang="ja-JP" sz="500" dirty="0">
                <a:latin typeface="Meiryo UI" panose="020B0604030504040204" pitchFamily="50" charset="-128"/>
                <a:ea typeface="Meiryo UI" panose="020B0604030504040204" pitchFamily="50" charset="-128"/>
              </a:rPr>
              <a:t>0.976</a:t>
            </a:r>
            <a:endParaRPr lang="ja-JP" altLang="en-US" sz="5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8691865" y="3814813"/>
            <a:ext cx="411471" cy="169277"/>
          </a:xfrm>
          <a:prstGeom prst="rect">
            <a:avLst/>
          </a:prstGeom>
          <a:noFill/>
        </p:spPr>
        <p:txBody>
          <a:bodyPr wrap="square" rtlCol="0">
            <a:spAutoFit/>
          </a:bodyPr>
          <a:lstStyle/>
          <a:p>
            <a:r>
              <a:rPr lang="en-US" altLang="ja-JP" sz="500" dirty="0">
                <a:latin typeface="Meiryo UI" panose="020B0604030504040204" pitchFamily="50" charset="-128"/>
                <a:ea typeface="Meiryo UI" panose="020B0604030504040204" pitchFamily="50" charset="-128"/>
              </a:rPr>
              <a:t>0.985</a:t>
            </a:r>
            <a:endParaRPr lang="ja-JP" altLang="en-US" sz="500" dirty="0">
              <a:latin typeface="Meiryo UI" panose="020B0604030504040204" pitchFamily="50" charset="-128"/>
              <a:ea typeface="Meiryo UI" panose="020B0604030504040204" pitchFamily="50" charset="-128"/>
            </a:endParaRPr>
          </a:p>
        </p:txBody>
      </p:sp>
      <p:sp>
        <p:nvSpPr>
          <p:cNvPr id="14"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11</a:t>
            </a:fld>
            <a:endParaRPr kumimoji="1" lang="ja-JP" altLang="en-US"/>
          </a:p>
        </p:txBody>
      </p:sp>
      <p:pic>
        <p:nvPicPr>
          <p:cNvPr id="5" name="図 4"/>
          <p:cNvPicPr>
            <a:picLocks/>
          </p:cNvPicPr>
          <p:nvPr/>
        </p:nvPicPr>
        <p:blipFill>
          <a:blip r:embed="rId2"/>
          <a:stretch>
            <a:fillRect/>
          </a:stretch>
        </p:blipFill>
        <p:spPr>
          <a:xfrm>
            <a:off x="4572000" y="1958188"/>
            <a:ext cx="4417200" cy="4240800"/>
          </a:xfrm>
          <a:prstGeom prst="rect">
            <a:avLst/>
          </a:prstGeom>
        </p:spPr>
      </p:pic>
      <p:pic>
        <p:nvPicPr>
          <p:cNvPr id="6" name="図 5"/>
          <p:cNvPicPr>
            <a:picLocks noChangeAspect="1"/>
          </p:cNvPicPr>
          <p:nvPr/>
        </p:nvPicPr>
        <p:blipFill>
          <a:blip r:embed="rId3"/>
          <a:stretch>
            <a:fillRect/>
          </a:stretch>
        </p:blipFill>
        <p:spPr>
          <a:xfrm>
            <a:off x="282470" y="1945488"/>
            <a:ext cx="4217226" cy="4248000"/>
          </a:xfrm>
          <a:prstGeom prst="rect">
            <a:avLst/>
          </a:prstGeom>
        </p:spPr>
      </p:pic>
    </p:spTree>
    <p:extLst>
      <p:ext uri="{BB962C8B-B14F-4D97-AF65-F5344CB8AC3E}">
        <p14:creationId xmlns:p14="http://schemas.microsoft.com/office/powerpoint/2010/main" val="1032066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１．産業構造</a:t>
            </a:r>
          </a:p>
        </p:txBody>
      </p:sp>
      <p:sp>
        <p:nvSpPr>
          <p:cNvPr id="27" name="正方形/長方形 26"/>
          <p:cNvSpPr/>
          <p:nvPr/>
        </p:nvSpPr>
        <p:spPr>
          <a:xfrm>
            <a:off x="147348" y="864382"/>
            <a:ext cx="8503417" cy="72928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中小企業数を都道府県別にみると、大阪府には約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万の中小企業が立地しており、府内全企業の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％を占めている。大阪府における中小企業数は、東京都に次いで多く、全国の中小企業の</a:t>
            </a:r>
            <a:r>
              <a:rPr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7.6</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97981" y="558445"/>
            <a:ext cx="6890648" cy="307777"/>
          </a:xfrm>
          <a:prstGeom prst="rect">
            <a:avLst/>
          </a:prstGeom>
          <a:noFill/>
        </p:spPr>
        <p:txBody>
          <a:bodyPr wrap="square" rtlCol="0">
            <a:spAutoFit/>
          </a:bodyPr>
          <a:lstStyle/>
          <a:p>
            <a:r>
              <a:rPr kumimoji="1" lang="ja-JP" altLang="en-US" sz="1400" b="1" dirty="0"/>
              <a:t>■</a:t>
            </a:r>
            <a:r>
              <a:rPr lang="ja-JP" altLang="en-US" sz="1400" b="1" dirty="0"/>
              <a:t>　中小企業数・割合（民営・非一次産業</a:t>
            </a:r>
            <a:r>
              <a:rPr lang="en-US" altLang="ja-JP" sz="1400" b="1" dirty="0"/>
              <a:t>2016</a:t>
            </a:r>
            <a:r>
              <a:rPr lang="ja-JP" altLang="en-US" sz="1400" b="1" dirty="0"/>
              <a:t>）</a:t>
            </a:r>
          </a:p>
        </p:txBody>
      </p:sp>
      <p:pic>
        <p:nvPicPr>
          <p:cNvPr id="8" name="オブジェクト 7"/>
          <p:cNvPicPr>
            <a:picLocks noChangeAspect="true"/>
          </p:cNvPicPr>
          <p:nvPr/>
        </p:nvPicPr>
        <p:blipFill>
          <a:blip r:embed="rId3" cstate="print"/>
          <a:stretch>
            <a:fillRect/>
          </a:stretch>
        </p:blipFill>
        <p:spPr>
          <a:xfrm>
            <a:off x="746603" y="2481942"/>
            <a:ext cx="7613626" cy="2181497"/>
          </a:xfrm>
          <a:prstGeom prst="rect"/>
        </p:spPr>
      </p:pic>
      <p:sp>
        <p:nvSpPr>
          <p:cNvPr id="9" name="テキスト ボックス 8">
            <a:extLst>
              <a:ext uri="{FF2B5EF4-FFF2-40B4-BE49-F238E27FC236}">
                <a16:creationId xmlns:a16="http://schemas.microsoft.com/office/drawing/2014/main" id="{C04CD1B5-F732-4A5C-A8C2-0AE547D85819}"/>
              </a:ext>
            </a:extLst>
          </p:cNvPr>
          <p:cNvSpPr txBox="1"/>
          <p:nvPr/>
        </p:nvSpPr>
        <p:spPr>
          <a:xfrm>
            <a:off x="695803" y="4706337"/>
            <a:ext cx="349450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年版中小企業白書</a:t>
            </a:r>
          </a:p>
        </p:txBody>
      </p:sp>
      <p:sp>
        <p:nvSpPr>
          <p:cNvPr id="10"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12</a:t>
            </a:fld>
            <a:endParaRPr kumimoji="1" lang="ja-JP" altLang="en-US"/>
          </a:p>
        </p:txBody>
      </p:sp>
    </p:spTree>
    <p:extLst>
      <p:ext uri="{BB962C8B-B14F-4D97-AF65-F5344CB8AC3E}">
        <p14:creationId xmlns:p14="http://schemas.microsoft.com/office/powerpoint/2010/main" val="308790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１．産業構造</a:t>
            </a:r>
          </a:p>
        </p:txBody>
      </p:sp>
      <p:pic>
        <p:nvPicPr>
          <p:cNvPr id="3" name="図 2"/>
          <p:cNvPicPr>
            <a:picLocks noChangeAspect="1"/>
          </p:cNvPicPr>
          <p:nvPr/>
        </p:nvPicPr>
        <p:blipFill>
          <a:blip r:embed="rId2"/>
          <a:stretch>
            <a:fillRect/>
          </a:stretch>
        </p:blipFill>
        <p:spPr>
          <a:xfrm>
            <a:off x="456625" y="2367448"/>
            <a:ext cx="8230749" cy="4029637"/>
          </a:xfrm>
          <a:prstGeom prst="rect">
            <a:avLst/>
          </a:prstGeom>
        </p:spPr>
      </p:pic>
      <p:sp>
        <p:nvSpPr>
          <p:cNvPr id="27" name="正方形/長方形 26"/>
          <p:cNvSpPr/>
          <p:nvPr/>
        </p:nvSpPr>
        <p:spPr>
          <a:xfrm>
            <a:off x="147348" y="864381"/>
            <a:ext cx="8503417" cy="144774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㈱帝国データバンクの大阪府・本社移転企業調査（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年）によると、大阪府へ転入した企業は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社（うち大阪市</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年ぶりの高水準。</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転出した企業は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社（うち大阪市</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社）で過去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年で最少。転出超過数は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社（うち大阪市</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年連続の転出超過であるが、その差は過去最少。</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大阪・関西万博開催やカジノを含む統合型リゾートの誘致推進の盛り上がり、来阪外国人旅行者の増加などが大きく影響したと考えられる（帝国データバンク）</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97981" y="558445"/>
            <a:ext cx="6890648" cy="307777"/>
          </a:xfrm>
          <a:prstGeom prst="rect">
            <a:avLst/>
          </a:prstGeom>
          <a:noFill/>
        </p:spPr>
        <p:txBody>
          <a:bodyPr wrap="square" rtlCol="0">
            <a:spAutoFit/>
          </a:bodyPr>
          <a:lstStyle/>
          <a:p>
            <a:r>
              <a:rPr kumimoji="1" lang="ja-JP" altLang="en-US" sz="1400" b="1" dirty="0"/>
              <a:t>■</a:t>
            </a:r>
            <a:r>
              <a:rPr lang="ja-JP" altLang="en-US" sz="1400" b="1" dirty="0"/>
              <a:t>　大阪の本社転入・転出件数の推移</a:t>
            </a:r>
          </a:p>
        </p:txBody>
      </p:sp>
      <p:sp>
        <p:nvSpPr>
          <p:cNvPr id="29" name="テキスト ボックス 28">
            <a:extLst>
              <a:ext uri="{FF2B5EF4-FFF2-40B4-BE49-F238E27FC236}">
                <a16:creationId xmlns:a16="http://schemas.microsoft.com/office/drawing/2014/main" id="{C04CD1B5-F732-4A5C-A8C2-0AE547D85819}"/>
              </a:ext>
            </a:extLst>
          </p:cNvPr>
          <p:cNvSpPr txBox="1"/>
          <p:nvPr/>
        </p:nvSpPr>
        <p:spPr>
          <a:xfrm>
            <a:off x="593422" y="6416299"/>
            <a:ext cx="824784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出典：第</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回「国際金融都市ＯＳＡＫＡ推進委員会」幹事会資料</a:t>
            </a:r>
            <a:endParaRPr lang="en-US" altLang="ja-JP" sz="1100" dirty="0">
              <a:latin typeface="Meiryo UI" panose="020B0604030504040204" pitchFamily="50" charset="-128"/>
              <a:ea typeface="Meiryo UI" panose="020B0604030504040204" pitchFamily="50" charset="-128"/>
              <a:sym typeface="Wingdings" panose="05000000000000000000" pitchFamily="2" charset="2"/>
            </a:endParaRPr>
          </a:p>
          <a:p>
            <a:r>
              <a:rPr lang="ja-JP" altLang="en-US" sz="1100" dirty="0">
                <a:latin typeface="Meiryo UI" panose="020B0604030504040204" pitchFamily="50" charset="-128"/>
                <a:ea typeface="Meiryo UI" panose="020B0604030504040204" pitchFamily="50" charset="-128"/>
                <a:sym typeface="Wingdings" panose="05000000000000000000" pitchFamily="2" charset="2"/>
              </a:rPr>
              <a:t>　　　　　株式会社</a:t>
            </a:r>
            <a:r>
              <a:rPr lang="ja-JP" altLang="en-US" sz="1100" dirty="0">
                <a:latin typeface="Meiryo UI" panose="020B0604030504040204" pitchFamily="50" charset="-128"/>
                <a:ea typeface="Meiryo UI" panose="020B0604030504040204" pitchFamily="50" charset="-128"/>
              </a:rPr>
              <a:t>帝国データバンク大阪府・本社移転企業調査（</a:t>
            </a:r>
            <a:r>
              <a:rPr lang="en-US" altLang="ja-JP" sz="1100" dirty="0">
                <a:latin typeface="Meiryo UI" panose="020B0604030504040204" pitchFamily="50" charset="-128"/>
                <a:ea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rPr>
              <a:t>年）</a:t>
            </a:r>
          </a:p>
        </p:txBody>
      </p:sp>
      <p:sp>
        <p:nvSpPr>
          <p:cNvPr id="2" name="大かっこ 1">
            <a:extLst>
              <a:ext uri="{FF2B5EF4-FFF2-40B4-BE49-F238E27FC236}">
                <a16:creationId xmlns:a16="http://schemas.microsoft.com/office/drawing/2014/main" id="{7A27234C-8DD7-4C4D-8BEA-23C11FE43172}"/>
              </a:ext>
            </a:extLst>
          </p:cNvPr>
          <p:cNvSpPr/>
          <p:nvPr/>
        </p:nvSpPr>
        <p:spPr>
          <a:xfrm>
            <a:off x="1069975" y="6622217"/>
            <a:ext cx="3960000" cy="18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13</a:t>
            </a:fld>
            <a:endParaRPr kumimoji="1" lang="ja-JP" altLang="en-US"/>
          </a:p>
        </p:txBody>
      </p:sp>
    </p:spTree>
    <p:extLst>
      <p:ext uri="{BB962C8B-B14F-4D97-AF65-F5344CB8AC3E}">
        <p14:creationId xmlns:p14="http://schemas.microsoft.com/office/powerpoint/2010/main" val="3788131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109149" y="5648872"/>
            <a:ext cx="4593330" cy="430887"/>
          </a:xfrm>
          <a:prstGeom prst="rect">
            <a:avLst/>
          </a:prstGeom>
          <a:noFill/>
        </p:spPr>
        <p:txBody>
          <a:bodyPr wrap="square" rtlCol="0" anchor="ctr">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経済</a:t>
            </a:r>
            <a:r>
              <a:rPr lang="ja-JP" altLang="en-US" sz="11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産業省</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工業</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統計調査　</a:t>
            </a:r>
            <a:r>
              <a:rPr lang="en-US" altLang="ja-JP" sz="11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2019</a:t>
            </a:r>
            <a:r>
              <a:rPr lang="ja-JP" altLang="en-US" sz="11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年確報　地域</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別統計表</a:t>
            </a:r>
            <a:r>
              <a:rPr lang="ja-JP" altLang="en-US" sz="11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dirty="0">
                <a:solidFill>
                  <a:prstClr val="black"/>
                </a:solidFill>
                <a:latin typeface="Meiryo UI" panose="020B0604030504040204" pitchFamily="50" charset="-128"/>
                <a:ea typeface="Meiryo UI" panose="020B0604030504040204" pitchFamily="50" charset="-128"/>
              </a:rPr>
              <a:t>をもと</a:t>
            </a:r>
            <a:r>
              <a:rPr lang="ja-JP" altLang="en-US" sz="1100" dirty="0" smtClean="0">
                <a:solidFill>
                  <a:prstClr val="black"/>
                </a:solidFill>
                <a:latin typeface="Meiryo UI" panose="020B0604030504040204" pitchFamily="50" charset="-128"/>
                <a:ea typeface="Meiryo UI" panose="020B0604030504040204" pitchFamily="50" charset="-128"/>
              </a:rPr>
              <a:t>に</a:t>
            </a:r>
            <a:endParaRPr lang="en-US" altLang="ja-JP" sz="1100" dirty="0" smtClean="0">
              <a:solidFill>
                <a:prstClr val="black"/>
              </a:solidFill>
              <a:latin typeface="Meiryo UI" panose="020B0604030504040204" pitchFamily="50" charset="-128"/>
              <a:ea typeface="Meiryo UI" panose="020B0604030504040204" pitchFamily="50" charset="-128"/>
            </a:endParaRPr>
          </a:p>
          <a:p>
            <a:pPr lvl="0">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副首都推進局にて作成</a:t>
            </a:r>
            <a:endParaRPr lang="en-US" altLang="ja-JP" sz="11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正方形/長方形 6"/>
          <p:cNvSpPr/>
          <p:nvPr/>
        </p:nvSpPr>
        <p:spPr>
          <a:xfrm>
            <a:off x="320291" y="800783"/>
            <a:ext cx="8503417" cy="95675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ライフサイエンス分野である医薬品製造業は付加価値が高く、大阪府における製造業（細分類別）の従業員</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人あたり付加価値額</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番目に</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高い産業となっている。</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p"/>
              <a:defRPr/>
            </a:pP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年の医薬品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製造販売業者数をみると、大阪府は</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か所と</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、東京都に次ぐ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番目の集積状況となっている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137223" y="648698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027E3-62E2-4B97-AB12-56BECFBE21C1}"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
        <p:nvSpPr>
          <p:cNvPr id="12" name="正方形/長方形 11"/>
          <p:cNvSpPr/>
          <p:nvPr/>
        </p:nvSpPr>
        <p:spPr>
          <a:xfrm>
            <a:off x="320291" y="383583"/>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医薬品産業のポテンシャル</a:t>
            </a:r>
            <a:endParaRPr kumimoji="1" lang="en-US" altLang="ja-JP" sz="1400" b="1"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9" name="表 20"/>
          <p:cNvGraphicFramePr>
            <a:graphicFrameLocks noGrp="1"/>
          </p:cNvGraphicFramePr>
          <p:nvPr>
            <p:extLst/>
          </p:nvPr>
        </p:nvGraphicFramePr>
        <p:xfrm>
          <a:off x="5516692" y="2348363"/>
          <a:ext cx="3348863" cy="3255285"/>
        </p:xfrm>
        <a:graphic>
          <a:graphicData uri="http://schemas.openxmlformats.org/drawingml/2006/table">
            <a:tbl>
              <a:tblPr>
                <a:tableStyleId>{616DA210-FB5B-4158-B5E0-FEB733F419BA}</a:tableStyleId>
              </a:tblPr>
              <a:tblGrid>
                <a:gridCol w="648863">
                  <a:extLst>
                    <a:ext uri="{9D8B030D-6E8A-4147-A177-3AD203B41FA5}">
                      <a16:colId xmlns:a16="http://schemas.microsoft.com/office/drawing/2014/main" val="20000"/>
                    </a:ext>
                  </a:extLst>
                </a:gridCol>
                <a:gridCol w="1188000">
                  <a:extLst>
                    <a:ext uri="{9D8B030D-6E8A-4147-A177-3AD203B41FA5}">
                      <a16:colId xmlns:a16="http://schemas.microsoft.com/office/drawing/2014/main" val="20001"/>
                    </a:ext>
                  </a:extLst>
                </a:gridCol>
                <a:gridCol w="1512000">
                  <a:extLst>
                    <a:ext uri="{9D8B030D-6E8A-4147-A177-3AD203B41FA5}">
                      <a16:colId xmlns:a16="http://schemas.microsoft.com/office/drawing/2014/main" val="20002"/>
                    </a:ext>
                  </a:extLst>
                </a:gridCol>
              </a:tblGrid>
              <a:tr h="288000">
                <a:tc>
                  <a:txBody>
                    <a:bodyPr/>
                    <a:lstStyle/>
                    <a:p>
                      <a:pPr algn="l" fontAlgn="ctr"/>
                      <a:r>
                        <a:rPr lang="ja-JP" altLang="en-US" sz="1200" u="none" strike="noStrike" dirty="0">
                          <a:effectLst/>
                        </a:rPr>
                        <a:t>　</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5">
                        <a:lumMod val="60000"/>
                        <a:lumOff val="40000"/>
                      </a:schemeClr>
                    </a:solidFill>
                  </a:tcPr>
                </a:tc>
                <a:tc>
                  <a:txBody>
                    <a:bodyPr/>
                    <a:lstStyle/>
                    <a:p>
                      <a:pPr algn="ctr" fontAlgn="ctr"/>
                      <a:r>
                        <a:rPr lang="ja-JP" altLang="en-US" sz="1200" u="none" strike="noStrike" dirty="0">
                          <a:effectLst/>
                        </a:rPr>
                        <a:t>都道府県</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製造販売業者数</a:t>
                      </a:r>
                      <a:endParaRPr lang="en-US" altLang="ja-JP" sz="1200" u="none" strike="noStrike" dirty="0" smtClean="0">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（か所）</a:t>
                      </a:r>
                      <a:endParaRPr lang="ja-JP" altLang="en-US" sz="1200" b="0" i="0" u="none" strike="noStrike" dirty="0" smtClean="0">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0000"/>
                  </a:ext>
                </a:extLst>
              </a:tr>
              <a:tr h="288000">
                <a:tc>
                  <a:txBody>
                    <a:bodyPr/>
                    <a:lstStyle/>
                    <a:p>
                      <a:pPr algn="ctr" fontAlgn="ctr"/>
                      <a:r>
                        <a:rPr lang="en-US" altLang="ja-JP" sz="1200" u="none" strike="noStrike" dirty="0">
                          <a:effectLst/>
                        </a:rPr>
                        <a:t>1</a:t>
                      </a:r>
                      <a:endParaRPr lang="en-US" altLang="ja-JP" sz="12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rPr>
                        <a:t>東京都</a:t>
                      </a:r>
                      <a:endParaRPr lang="ja-JP" altLang="en-US" sz="12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200" u="none" strike="noStrike" dirty="0">
                          <a:effectLst/>
                        </a:rPr>
                        <a:t>316</a:t>
                      </a:r>
                      <a:endParaRPr lang="en-US" altLang="ja-JP" sz="12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1"/>
                  </a:ext>
                </a:extLst>
              </a:tr>
              <a:tr h="288000">
                <a:tc>
                  <a:txBody>
                    <a:bodyPr/>
                    <a:lstStyle/>
                    <a:p>
                      <a:pPr algn="ctr" fontAlgn="ctr"/>
                      <a:r>
                        <a:rPr lang="en-US" altLang="ja-JP" sz="1200" u="none" strike="noStrike" dirty="0">
                          <a:effectLst/>
                        </a:rPr>
                        <a:t>2</a:t>
                      </a:r>
                      <a:endParaRPr lang="en-US" altLang="ja-JP" sz="12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solidFill>
                      <a:srgbClr val="FFC000"/>
                    </a:solidFill>
                  </a:tcPr>
                </a:tc>
                <a:tc>
                  <a:txBody>
                    <a:bodyPr/>
                    <a:lstStyle/>
                    <a:p>
                      <a:pPr algn="ctr" fontAlgn="ctr"/>
                      <a:r>
                        <a:rPr lang="ja-JP" altLang="en-US" sz="1200" u="none" strike="noStrike" dirty="0" smtClean="0">
                          <a:effectLst/>
                        </a:rPr>
                        <a:t>大阪府</a:t>
                      </a:r>
                      <a:endParaRPr lang="ja-JP" altLang="en-US" sz="1200" b="0" i="0" u="none" strike="noStrike" dirty="0">
                        <a:solidFill>
                          <a:srgbClr val="000000"/>
                        </a:solidFill>
                        <a:effectLst/>
                        <a:latin typeface="+mn-ea"/>
                        <a:ea typeface="+mn-ea"/>
                      </a:endParaRPr>
                    </a:p>
                  </a:txBody>
                  <a:tcPr marL="9525" marR="9525" marT="9525" marB="0" anchor="ctr">
                    <a:solidFill>
                      <a:srgbClr val="FFC000"/>
                    </a:solidFill>
                  </a:tcPr>
                </a:tc>
                <a:tc>
                  <a:txBody>
                    <a:bodyPr/>
                    <a:lstStyle/>
                    <a:p>
                      <a:pPr algn="r" fontAlgn="ctr"/>
                      <a:r>
                        <a:rPr lang="en-US" altLang="ja-JP" sz="1200" u="none" strike="noStrike" dirty="0">
                          <a:effectLst/>
                        </a:rPr>
                        <a:t>124</a:t>
                      </a:r>
                      <a:endParaRPr lang="en-US" altLang="ja-JP" sz="1200" b="0" i="0" u="none" strike="noStrike" dirty="0">
                        <a:solidFill>
                          <a:srgbClr val="000000"/>
                        </a:solidFill>
                        <a:effectLst/>
                        <a:latin typeface="+mj-lt"/>
                        <a:ea typeface="ＭＳ 明朝" panose="02020609040205080304" pitchFamily="17" charset="-128"/>
                      </a:endParaRPr>
                    </a:p>
                  </a:txBody>
                  <a:tcPr marL="9525" marR="36000" marT="9525" marB="0" anchor="ctr">
                    <a:solidFill>
                      <a:srgbClr val="FFC000"/>
                    </a:solidFill>
                  </a:tcPr>
                </a:tc>
                <a:extLst>
                  <a:ext uri="{0D108BD9-81ED-4DB2-BD59-A6C34878D82A}">
                    <a16:rowId xmlns:a16="http://schemas.microsoft.com/office/drawing/2014/main" val="10002"/>
                  </a:ext>
                </a:extLst>
              </a:tr>
              <a:tr h="288000">
                <a:tc>
                  <a:txBody>
                    <a:bodyPr/>
                    <a:lstStyle/>
                    <a:p>
                      <a:pPr algn="ctr" fontAlgn="ctr"/>
                      <a:r>
                        <a:rPr lang="en-US" altLang="ja-JP" sz="1200" u="none" strike="noStrike" dirty="0">
                          <a:effectLst/>
                        </a:rPr>
                        <a:t>3</a:t>
                      </a:r>
                      <a:endParaRPr lang="en-US" altLang="ja-JP" sz="12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rPr>
                        <a:t>富山県</a:t>
                      </a:r>
                      <a:endParaRPr lang="ja-JP" altLang="en-US" sz="12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200" u="none" strike="noStrike" dirty="0">
                          <a:effectLst/>
                        </a:rPr>
                        <a:t>56</a:t>
                      </a:r>
                      <a:endParaRPr lang="en-US" altLang="ja-JP" sz="12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3"/>
                  </a:ext>
                </a:extLst>
              </a:tr>
              <a:tr h="288000">
                <a:tc>
                  <a:txBody>
                    <a:bodyPr/>
                    <a:lstStyle/>
                    <a:p>
                      <a:pPr algn="ctr" fontAlgn="ctr"/>
                      <a:r>
                        <a:rPr lang="en-US" altLang="ja-JP" sz="1200" u="none" strike="noStrike" dirty="0" smtClean="0">
                          <a:effectLst/>
                        </a:rPr>
                        <a:t>4</a:t>
                      </a:r>
                      <a:endParaRPr lang="en-US" altLang="ja-JP" sz="12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rPr>
                        <a:t>奈良県</a:t>
                      </a:r>
                      <a:endParaRPr lang="ja-JP" altLang="en-US" sz="12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200" u="none" strike="noStrike" dirty="0">
                          <a:effectLst/>
                        </a:rPr>
                        <a:t>52</a:t>
                      </a:r>
                      <a:endParaRPr lang="en-US" altLang="ja-JP" sz="12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4"/>
                  </a:ext>
                </a:extLst>
              </a:tr>
              <a:tr h="288000">
                <a:tc>
                  <a:txBody>
                    <a:bodyPr/>
                    <a:lstStyle/>
                    <a:p>
                      <a:pPr algn="ctr" fontAlgn="ctr"/>
                      <a:r>
                        <a:rPr lang="en-US" altLang="ja-JP" sz="1200" u="none" strike="noStrike" dirty="0">
                          <a:effectLst/>
                        </a:rPr>
                        <a:t>5</a:t>
                      </a:r>
                      <a:endParaRPr lang="en-US" altLang="ja-JP" sz="12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rPr>
                        <a:t>愛知県</a:t>
                      </a:r>
                      <a:endParaRPr lang="ja-JP" altLang="en-US" sz="12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200" u="none" strike="noStrike" dirty="0">
                          <a:effectLst/>
                        </a:rPr>
                        <a:t>40</a:t>
                      </a:r>
                      <a:endParaRPr lang="en-US" altLang="ja-JP" sz="12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5"/>
                  </a:ext>
                </a:extLst>
              </a:tr>
              <a:tr h="288000">
                <a:tc>
                  <a:txBody>
                    <a:bodyPr/>
                    <a:lstStyle/>
                    <a:p>
                      <a:pPr algn="ctr" fontAlgn="ctr"/>
                      <a:r>
                        <a:rPr lang="en-US" altLang="ja-JP" sz="1200" u="none" strike="noStrike" dirty="0">
                          <a:effectLst/>
                        </a:rPr>
                        <a:t>6</a:t>
                      </a:r>
                      <a:endParaRPr lang="en-US" altLang="ja-JP" sz="12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rPr>
                        <a:t>兵庫県</a:t>
                      </a:r>
                      <a:endParaRPr lang="ja-JP" altLang="en-US" sz="12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200" u="none" strike="noStrike" dirty="0">
                          <a:effectLst/>
                        </a:rPr>
                        <a:t>35</a:t>
                      </a:r>
                      <a:endParaRPr lang="en-US" altLang="ja-JP" sz="12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6"/>
                  </a:ext>
                </a:extLst>
              </a:tr>
              <a:tr h="288000">
                <a:tc>
                  <a:txBody>
                    <a:bodyPr/>
                    <a:lstStyle/>
                    <a:p>
                      <a:pPr algn="ctr" fontAlgn="ctr"/>
                      <a:r>
                        <a:rPr lang="en-US" altLang="ja-JP" sz="1200" u="none" strike="noStrike" dirty="0">
                          <a:effectLst/>
                        </a:rPr>
                        <a:t>7</a:t>
                      </a:r>
                      <a:endParaRPr lang="en-US" altLang="ja-JP" sz="12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rPr>
                        <a:t>埼玉県</a:t>
                      </a:r>
                      <a:endParaRPr lang="ja-JP" altLang="en-US" sz="12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200" u="none" strike="noStrike" dirty="0">
                          <a:effectLst/>
                        </a:rPr>
                        <a:t>26</a:t>
                      </a:r>
                      <a:endParaRPr lang="en-US" altLang="ja-JP" sz="12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7"/>
                  </a:ext>
                </a:extLst>
              </a:tr>
              <a:tr h="288000">
                <a:tc>
                  <a:txBody>
                    <a:bodyPr/>
                    <a:lstStyle/>
                    <a:p>
                      <a:pPr algn="ctr" fontAlgn="ctr"/>
                      <a:r>
                        <a:rPr lang="en-US" altLang="ja-JP" sz="1200" b="0" i="0" u="none" strike="noStrike" dirty="0">
                          <a:effectLst/>
                          <a:latin typeface="+mn-lt"/>
                          <a:ea typeface="+mn-ea"/>
                          <a:cs typeface="+mn-cs"/>
                        </a:rPr>
                        <a:t>7</a:t>
                      </a:r>
                      <a:endParaRPr lang="en-US" altLang="ja-JP" sz="12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rPr>
                        <a:t>神奈川県</a:t>
                      </a:r>
                      <a:endParaRPr lang="ja-JP" altLang="en-US" sz="12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200" u="none" strike="noStrike" dirty="0">
                          <a:effectLst/>
                        </a:rPr>
                        <a:t>26</a:t>
                      </a:r>
                      <a:endParaRPr lang="en-US" altLang="ja-JP" sz="12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8"/>
                  </a:ext>
                </a:extLst>
              </a:tr>
              <a:tr h="288000">
                <a:tc>
                  <a:txBody>
                    <a:bodyPr/>
                    <a:lstStyle/>
                    <a:p>
                      <a:pPr algn="ctr" fontAlgn="ctr"/>
                      <a:r>
                        <a:rPr lang="en-US" altLang="ja-JP" sz="1200" u="none" strike="noStrike" dirty="0">
                          <a:effectLst/>
                        </a:rPr>
                        <a:t>9</a:t>
                      </a:r>
                      <a:endParaRPr lang="en-US" altLang="ja-JP" sz="12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rPr>
                        <a:t>滋賀県</a:t>
                      </a:r>
                      <a:endParaRPr lang="ja-JP" altLang="en-US" sz="12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200" u="none" strike="noStrike" dirty="0">
                          <a:effectLst/>
                        </a:rPr>
                        <a:t>23</a:t>
                      </a:r>
                      <a:endParaRPr lang="en-US" altLang="ja-JP" sz="12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09"/>
                  </a:ext>
                </a:extLst>
              </a:tr>
              <a:tr h="288000">
                <a:tc>
                  <a:txBody>
                    <a:bodyPr/>
                    <a:lstStyle/>
                    <a:p>
                      <a:pPr algn="ctr" fontAlgn="ctr"/>
                      <a:r>
                        <a:rPr lang="en-US" altLang="ja-JP" sz="1200" u="none" strike="noStrike" dirty="0">
                          <a:effectLst/>
                        </a:rPr>
                        <a:t>10</a:t>
                      </a:r>
                      <a:endParaRPr lang="en-US" altLang="ja-JP" sz="1200" b="0" i="0" u="none" strike="noStrike" dirty="0">
                        <a:effectLst/>
                        <a:latin typeface="+mj-lt"/>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200" u="none" strike="noStrike" dirty="0" smtClean="0">
                          <a:effectLst/>
                        </a:rPr>
                        <a:t>千葉県</a:t>
                      </a:r>
                      <a:endParaRPr lang="ja-JP" altLang="en-US" sz="12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200" u="none" strike="noStrike" dirty="0">
                          <a:effectLst/>
                        </a:rPr>
                        <a:t>20</a:t>
                      </a:r>
                      <a:endParaRPr lang="en-US" altLang="ja-JP" sz="1200" b="0" i="0" u="none" strike="noStrike" dirty="0">
                        <a:solidFill>
                          <a:srgbClr val="000000"/>
                        </a:solidFill>
                        <a:effectLst/>
                        <a:latin typeface="+mj-lt"/>
                        <a:ea typeface="ＭＳ 明朝" panose="02020609040205080304" pitchFamily="17" charset="-128"/>
                      </a:endParaRPr>
                    </a:p>
                  </a:txBody>
                  <a:tcPr marL="9525" marR="36000" marT="9525" marB="0" anchor="ctr"/>
                </a:tc>
                <a:extLst>
                  <a:ext uri="{0D108BD9-81ED-4DB2-BD59-A6C34878D82A}">
                    <a16:rowId xmlns:a16="http://schemas.microsoft.com/office/drawing/2014/main" val="10010"/>
                  </a:ext>
                </a:extLst>
              </a:tr>
            </a:tbl>
          </a:graphicData>
        </a:graphic>
      </p:graphicFrame>
      <p:sp>
        <p:nvSpPr>
          <p:cNvPr id="20" name="テキスト ボックス 19"/>
          <p:cNvSpPr txBox="1"/>
          <p:nvPr/>
        </p:nvSpPr>
        <p:spPr>
          <a:xfrm>
            <a:off x="5520262" y="5597234"/>
            <a:ext cx="3636000" cy="267082"/>
          </a:xfrm>
          <a:prstGeom prst="rect">
            <a:avLst/>
          </a:prstGeom>
          <a:noFill/>
        </p:spPr>
        <p:txBody>
          <a:bodyPr wrap="square" rtlCol="0">
            <a:spAutoFit/>
          </a:bodyPr>
          <a:lstStyle/>
          <a:p>
            <a:pPr marL="177800" lvl="0" indent="-17780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厚生労働省「薬事工業生産動態統計調査</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nvPr>
        </p:nvGraphicFramePr>
        <p:xfrm>
          <a:off x="177506" y="2348363"/>
          <a:ext cx="5114825" cy="3240000"/>
        </p:xfrm>
        <a:graphic>
          <a:graphicData uri="http://schemas.openxmlformats.org/drawingml/2006/table">
            <a:tbl>
              <a:tblPr/>
              <a:tblGrid>
                <a:gridCol w="2484000">
                  <a:extLst>
                    <a:ext uri="{9D8B030D-6E8A-4147-A177-3AD203B41FA5}">
                      <a16:colId xmlns:a16="http://schemas.microsoft.com/office/drawing/2014/main" val="750275341"/>
                    </a:ext>
                  </a:extLst>
                </a:gridCol>
                <a:gridCol w="1044000">
                  <a:extLst>
                    <a:ext uri="{9D8B030D-6E8A-4147-A177-3AD203B41FA5}">
                      <a16:colId xmlns:a16="http://schemas.microsoft.com/office/drawing/2014/main" val="1734273651"/>
                    </a:ext>
                  </a:extLst>
                </a:gridCol>
                <a:gridCol w="581432">
                  <a:extLst>
                    <a:ext uri="{9D8B030D-6E8A-4147-A177-3AD203B41FA5}">
                      <a16:colId xmlns:a16="http://schemas.microsoft.com/office/drawing/2014/main" val="3821057393"/>
                    </a:ext>
                  </a:extLst>
                </a:gridCol>
                <a:gridCol w="1005393">
                  <a:extLst>
                    <a:ext uri="{9D8B030D-6E8A-4147-A177-3AD203B41FA5}">
                      <a16:colId xmlns:a16="http://schemas.microsoft.com/office/drawing/2014/main" val="332267030"/>
                    </a:ext>
                  </a:extLst>
                </a:gridCol>
              </a:tblGrid>
              <a:tr h="540000">
                <a:tc>
                  <a:txBody>
                    <a:bodyPr/>
                    <a:lstStyle/>
                    <a:p>
                      <a:pPr algn="l" fontAlgn="b"/>
                      <a:r>
                        <a:rPr lang="ja-JP" altLang="en-US" sz="1050" b="0" i="0" u="none" strike="noStrike" dirty="0">
                          <a:effectLst/>
                          <a:latin typeface="Meiryo UI" panose="020B0604030504040204" pitchFamily="50" charset="-128"/>
                          <a:ea typeface="Meiryo UI" panose="020B0604030504040204"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dirty="0">
                          <a:effectLst/>
                          <a:latin typeface="Meiryo UI" panose="020B0604030504040204" pitchFamily="50" charset="-128"/>
                          <a:ea typeface="Meiryo UI" panose="020B0604030504040204" pitchFamily="50" charset="-128"/>
                        </a:rPr>
                        <a:t>付加価値額</a:t>
                      </a:r>
                      <a:br>
                        <a:rPr lang="zh-TW" altLang="en-US" sz="1050" b="0" i="0" u="none" strike="noStrike" dirty="0">
                          <a:effectLst/>
                          <a:latin typeface="Meiryo UI" panose="020B0604030504040204" pitchFamily="50" charset="-128"/>
                          <a:ea typeface="Meiryo UI" panose="020B0604030504040204" pitchFamily="50" charset="-128"/>
                        </a:rPr>
                      </a:br>
                      <a:r>
                        <a:rPr lang="zh-TW" altLang="en-US" sz="1050" b="0" i="0" u="none" strike="noStrike" dirty="0">
                          <a:effectLst/>
                          <a:latin typeface="Meiryo UI" panose="020B0604030504040204" pitchFamily="50" charset="-128"/>
                          <a:ea typeface="Meiryo UI" panose="020B0604030504040204" pitchFamily="50" charset="-128"/>
                        </a:rPr>
                        <a:t>（万円）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dirty="0">
                          <a:effectLst/>
                          <a:latin typeface="Meiryo UI" panose="020B0604030504040204" pitchFamily="50" charset="-128"/>
                          <a:ea typeface="Meiryo UI" panose="020B0604030504040204" pitchFamily="50" charset="-128"/>
                        </a:rPr>
                        <a:t>従業員数</a:t>
                      </a:r>
                      <a:br>
                        <a:rPr lang="zh-TW" altLang="en-US" sz="1050" b="0" i="0" u="none" strike="noStrike" dirty="0">
                          <a:effectLst/>
                          <a:latin typeface="Meiryo UI" panose="020B0604030504040204" pitchFamily="50" charset="-128"/>
                          <a:ea typeface="Meiryo UI" panose="020B0604030504040204" pitchFamily="50" charset="-128"/>
                        </a:rPr>
                      </a:br>
                      <a:r>
                        <a:rPr lang="zh-TW" altLang="en-US" sz="1050" b="0" i="0" u="none" strike="noStrike" dirty="0">
                          <a:effectLst/>
                          <a:latin typeface="Meiryo UI" panose="020B0604030504040204" pitchFamily="50" charset="-128"/>
                          <a:ea typeface="Meiryo UI" panose="020B0604030504040204" pitchFamily="50" charset="-128"/>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effectLst/>
                          <a:latin typeface="Meiryo UI" panose="020B0604030504040204" pitchFamily="50" charset="-128"/>
                          <a:ea typeface="Meiryo UI" panose="020B0604030504040204" pitchFamily="50" charset="-128"/>
                        </a:rPr>
                        <a:t>従業員</a:t>
                      </a:r>
                      <a:r>
                        <a:rPr lang="en-US" altLang="ja-JP" sz="1050" b="0" i="0" u="none" strike="noStrike" dirty="0">
                          <a:effectLst/>
                          <a:latin typeface="Meiryo UI" panose="020B0604030504040204" pitchFamily="50" charset="-128"/>
                          <a:ea typeface="Meiryo UI" panose="020B0604030504040204" pitchFamily="50" charset="-128"/>
                        </a:rPr>
                        <a:t>1</a:t>
                      </a:r>
                      <a:r>
                        <a:rPr lang="ja-JP" altLang="en-US" sz="1050" b="0" i="0" u="none" strike="noStrike" dirty="0">
                          <a:effectLst/>
                          <a:latin typeface="Meiryo UI" panose="020B0604030504040204" pitchFamily="50" charset="-128"/>
                          <a:ea typeface="Meiryo UI" panose="020B0604030504040204" pitchFamily="50" charset="-128"/>
                        </a:rPr>
                        <a:t>人あたり</a:t>
                      </a:r>
                      <a:br>
                        <a:rPr lang="ja-JP" altLang="en-US" sz="1050" b="0" i="0" u="none" strike="noStrike" dirty="0">
                          <a:effectLst/>
                          <a:latin typeface="Meiryo UI" panose="020B0604030504040204" pitchFamily="50" charset="-128"/>
                          <a:ea typeface="Meiryo UI" panose="020B0604030504040204" pitchFamily="50" charset="-128"/>
                        </a:rPr>
                      </a:br>
                      <a:r>
                        <a:rPr lang="ja-JP" altLang="en-US" sz="1050" b="0" i="0" u="none" strike="noStrike" dirty="0">
                          <a:effectLst/>
                          <a:latin typeface="Meiryo UI" panose="020B0604030504040204" pitchFamily="50" charset="-128"/>
                          <a:ea typeface="Meiryo UI" panose="020B0604030504040204" pitchFamily="50" charset="-128"/>
                        </a:rPr>
                        <a:t>付加価値額</a:t>
                      </a:r>
                      <a:br>
                        <a:rPr lang="ja-JP" altLang="en-US" sz="1050" b="0" i="0" u="none" strike="noStrike" dirty="0">
                          <a:effectLst/>
                          <a:latin typeface="Meiryo UI" panose="020B0604030504040204" pitchFamily="50" charset="-128"/>
                          <a:ea typeface="Meiryo UI" panose="020B0604030504040204" pitchFamily="50" charset="-128"/>
                        </a:rPr>
                      </a:br>
                      <a:r>
                        <a:rPr lang="ja-JP" altLang="en-US" sz="1050" b="0" i="0" u="none" strike="noStrike" dirty="0">
                          <a:effectLst/>
                          <a:latin typeface="Meiryo UI" panose="020B0604030504040204" pitchFamily="50" charset="-128"/>
                          <a:ea typeface="Meiryo UI" panose="020B0604030504040204" pitchFamily="50" charset="-128"/>
                        </a:rPr>
                        <a:t>（万円／人）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814988"/>
                  </a:ext>
                </a:extLst>
              </a:tr>
              <a:tr h="270000">
                <a:tc>
                  <a:txBody>
                    <a:bodyPr/>
                    <a:lstStyle/>
                    <a:p>
                      <a:pPr algn="l" fontAlgn="b"/>
                      <a:r>
                        <a:rPr lang="ja-JP" altLang="en-US" sz="1050" b="0" i="0" u="none" strike="noStrike" dirty="0">
                          <a:effectLst/>
                          <a:latin typeface="Meiryo UI" panose="020B0604030504040204" pitchFamily="50" charset="-128"/>
                          <a:ea typeface="Meiryo UI" panose="020B0604030504040204" pitchFamily="50" charset="-128"/>
                        </a:rPr>
                        <a:t>石油精製業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9,011,507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1,026</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a:effectLst/>
                          <a:latin typeface="Meiryo UI" panose="020B0604030504040204" pitchFamily="50" charset="-128"/>
                          <a:ea typeface="Meiryo UI" panose="020B0604030504040204" pitchFamily="50" charset="-128"/>
                        </a:rPr>
                        <a:t>8,783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391814"/>
                  </a:ext>
                </a:extLst>
              </a:tr>
              <a:tr h="270000">
                <a:tc>
                  <a:txBody>
                    <a:bodyPr/>
                    <a:lstStyle/>
                    <a:p>
                      <a:pPr algn="l" fontAlgn="b"/>
                      <a:r>
                        <a:rPr lang="zh-TW" altLang="en-US" sz="1050" b="0" i="0" u="none" strike="noStrike" dirty="0">
                          <a:effectLst/>
                          <a:latin typeface="Meiryo UI" panose="020B0604030504040204" pitchFamily="50" charset="-128"/>
                          <a:ea typeface="Meiryo UI" panose="020B0604030504040204" pitchFamily="50" charset="-128"/>
                        </a:rPr>
                        <a:t>医薬品製剤製造業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25,611,035</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3,860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6,635</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12599238"/>
                  </a:ext>
                </a:extLst>
              </a:tr>
              <a:tr h="270000">
                <a:tc>
                  <a:txBody>
                    <a:bodyPr/>
                    <a:lstStyle/>
                    <a:p>
                      <a:pPr algn="l" fontAlgn="b"/>
                      <a:r>
                        <a:rPr lang="ja-JP" altLang="en-US" sz="1050" b="0" i="0" u="none" strike="noStrike" dirty="0">
                          <a:effectLst/>
                          <a:latin typeface="Meiryo UI" panose="020B0604030504040204" pitchFamily="50" charset="-128"/>
                          <a:ea typeface="Meiryo UI" panose="020B0604030504040204" pitchFamily="50" charset="-128"/>
                        </a:rPr>
                        <a:t>その他の化粧品・歯磨・化粧用調整品製造業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3,891,946</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709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5,489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458025"/>
                  </a:ext>
                </a:extLst>
              </a:tr>
              <a:tr h="270000">
                <a:tc>
                  <a:txBody>
                    <a:bodyPr/>
                    <a:lstStyle/>
                    <a:p>
                      <a:pPr algn="l" fontAlgn="b"/>
                      <a:r>
                        <a:rPr lang="zh-TW" altLang="en-US" sz="1050" b="0" i="0" u="none" strike="noStrike" dirty="0">
                          <a:effectLst/>
                          <a:latin typeface="Meiryo UI" panose="020B0604030504040204" pitchFamily="50" charset="-128"/>
                          <a:ea typeface="Meiryo UI" panose="020B0604030504040204" pitchFamily="50" charset="-128"/>
                        </a:rPr>
                        <a:t>一次電池（乾電池、湿電池）製造業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3,127,213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774</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4,040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989914"/>
                  </a:ext>
                </a:extLst>
              </a:tr>
              <a:tr h="270000">
                <a:tc>
                  <a:txBody>
                    <a:bodyPr/>
                    <a:lstStyle/>
                    <a:p>
                      <a:pPr algn="l" fontAlgn="b"/>
                      <a:r>
                        <a:rPr lang="ja-JP" altLang="en-US" sz="1050" b="0" i="0" u="none" strike="noStrike">
                          <a:effectLst/>
                          <a:latin typeface="Meiryo UI" panose="020B0604030504040204" pitchFamily="50" charset="-128"/>
                          <a:ea typeface="Meiryo UI" panose="020B0604030504040204" pitchFamily="50" charset="-128"/>
                        </a:rPr>
                        <a:t>乳製品製造業（処理牛乳、乳飲料を除く）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2,647,663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749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3,535</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91499"/>
                  </a:ext>
                </a:extLst>
              </a:tr>
              <a:tr h="270000">
                <a:tc>
                  <a:txBody>
                    <a:bodyPr/>
                    <a:lstStyle/>
                    <a:p>
                      <a:pPr algn="l" fontAlgn="b"/>
                      <a:r>
                        <a:rPr lang="ja-JP" altLang="en-US" sz="1050" b="0" i="0" u="none" strike="noStrike" dirty="0">
                          <a:effectLst/>
                          <a:latin typeface="Meiryo UI" panose="020B0604030504040204" pitchFamily="50" charset="-128"/>
                          <a:ea typeface="Meiryo UI" panose="020B0604030504040204" pitchFamily="50" charset="-128"/>
                        </a:rPr>
                        <a:t>圧縮ガス・液化ガス製造業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1,505,957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427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3,527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626080"/>
                  </a:ext>
                </a:extLst>
              </a:tr>
              <a:tr h="270000">
                <a:tc>
                  <a:txBody>
                    <a:bodyPr/>
                    <a:lstStyle/>
                    <a:p>
                      <a:pPr algn="l" fontAlgn="b"/>
                      <a:r>
                        <a:rPr lang="ja-JP" altLang="en-US" sz="1050" b="0" i="0" u="none" strike="noStrike">
                          <a:effectLst/>
                          <a:latin typeface="Meiryo UI" panose="020B0604030504040204" pitchFamily="50" charset="-128"/>
                          <a:ea typeface="Meiryo UI" panose="020B0604030504040204" pitchFamily="50" charset="-128"/>
                        </a:rPr>
                        <a:t>石こう（膏）製品製造業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a:effectLst/>
                          <a:latin typeface="Meiryo UI" panose="020B0604030504040204" pitchFamily="50" charset="-128"/>
                          <a:ea typeface="Meiryo UI" panose="020B0604030504040204" pitchFamily="50" charset="-128"/>
                        </a:rPr>
                        <a:t>392,389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115</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3,412</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211469"/>
                  </a:ext>
                </a:extLst>
              </a:tr>
              <a:tr h="270000">
                <a:tc>
                  <a:txBody>
                    <a:bodyPr/>
                    <a:lstStyle/>
                    <a:p>
                      <a:pPr algn="l" fontAlgn="b"/>
                      <a:r>
                        <a:rPr lang="ja-JP" altLang="en-US" sz="1050" b="0" i="0" u="none" strike="noStrike">
                          <a:effectLst/>
                          <a:latin typeface="Meiryo UI" panose="020B0604030504040204" pitchFamily="50" charset="-128"/>
                          <a:ea typeface="Meiryo UI" panose="020B0604030504040204" pitchFamily="50" charset="-128"/>
                        </a:rPr>
                        <a:t>砂糖精製業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a:effectLst/>
                          <a:latin typeface="Meiryo UI" panose="020B0604030504040204" pitchFamily="50" charset="-128"/>
                          <a:ea typeface="Meiryo UI" panose="020B0604030504040204" pitchFamily="50" charset="-128"/>
                        </a:rPr>
                        <a:t>553,120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174</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3,179</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758180"/>
                  </a:ext>
                </a:extLst>
              </a:tr>
              <a:tr h="270000">
                <a:tc>
                  <a:txBody>
                    <a:bodyPr/>
                    <a:lstStyle/>
                    <a:p>
                      <a:pPr algn="l" fontAlgn="b"/>
                      <a:r>
                        <a:rPr lang="ja-JP" altLang="en-US" sz="1050" b="0" i="0" u="none" strike="noStrike">
                          <a:effectLst/>
                          <a:latin typeface="Meiryo UI" panose="020B0604030504040204" pitchFamily="50" charset="-128"/>
                          <a:ea typeface="Meiryo UI" panose="020B0604030504040204" pitchFamily="50" charset="-128"/>
                        </a:rPr>
                        <a:t>板紙製造業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a:effectLst/>
                          <a:latin typeface="Meiryo UI" panose="020B0604030504040204" pitchFamily="50" charset="-128"/>
                          <a:ea typeface="Meiryo UI" panose="020B0604030504040204" pitchFamily="50" charset="-128"/>
                        </a:rPr>
                        <a:t>1,518,163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480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3,163</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106534"/>
                  </a:ext>
                </a:extLst>
              </a:tr>
              <a:tr h="270000">
                <a:tc>
                  <a:txBody>
                    <a:bodyPr/>
                    <a:lstStyle/>
                    <a:p>
                      <a:pPr algn="l" fontAlgn="b"/>
                      <a:r>
                        <a:rPr lang="ja-JP" altLang="en-US" sz="1050" b="0" i="0" u="none" strike="noStrike" dirty="0">
                          <a:effectLst/>
                          <a:latin typeface="Meiryo UI" panose="020B0604030504040204" pitchFamily="50" charset="-128"/>
                          <a:ea typeface="Meiryo UI" panose="020B0604030504040204" pitchFamily="50" charset="-128"/>
                        </a:rPr>
                        <a:t>石けん・合成洗剤製造業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6,192,037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2,017</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50" b="0" i="0" u="none" strike="noStrike" dirty="0">
                          <a:effectLst/>
                          <a:latin typeface="Meiryo UI" panose="020B0604030504040204" pitchFamily="50" charset="-128"/>
                          <a:ea typeface="Meiryo UI" panose="020B0604030504040204" pitchFamily="50" charset="-128"/>
                        </a:rPr>
                        <a:t>3,070</a:t>
                      </a:r>
                    </a:p>
                  </a:txBody>
                  <a:tcPr marL="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215173"/>
                  </a:ext>
                </a:extLst>
              </a:tr>
            </a:tbl>
          </a:graphicData>
        </a:graphic>
      </p:graphicFrame>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１．産業構造</a:t>
            </a:r>
          </a:p>
        </p:txBody>
      </p:sp>
      <p:sp>
        <p:nvSpPr>
          <p:cNvPr id="15" name="テキスト ボックス 14">
            <a:extLst>
              <a:ext uri="{FF2B5EF4-FFF2-40B4-BE49-F238E27FC236}">
                <a16:creationId xmlns:a16="http://schemas.microsoft.com/office/drawing/2014/main" id="{4884DC4A-2DBB-43FC-BD65-3EA6C1083278}"/>
              </a:ext>
            </a:extLst>
          </p:cNvPr>
          <p:cNvSpPr txBox="1"/>
          <p:nvPr/>
        </p:nvSpPr>
        <p:spPr>
          <a:xfrm>
            <a:off x="109149" y="2010095"/>
            <a:ext cx="5638508" cy="246221"/>
          </a:xfrm>
          <a:prstGeom prst="rect">
            <a:avLst/>
          </a:prstGeom>
          <a:noFill/>
        </p:spPr>
        <p:txBody>
          <a:bodyPr wrap="square" rtlCol="0">
            <a:spAutoFit/>
          </a:bodyPr>
          <a:lstStyle/>
          <a:p>
            <a:r>
              <a:rPr kumimoji="1" lang="ja-JP" altLang="en-US" sz="1000" b="1" dirty="0"/>
              <a:t>■</a:t>
            </a:r>
            <a:r>
              <a:rPr lang="ja-JP" altLang="en-US" sz="1000" b="1" dirty="0"/>
              <a:t>　</a:t>
            </a:r>
            <a:r>
              <a:rPr lang="ja-JP" altLang="en-US" sz="1000" b="1" dirty="0" smtClean="0"/>
              <a:t>医薬品製剤製造業の従業員</a:t>
            </a:r>
            <a:r>
              <a:rPr lang="ja-JP" altLang="en-US" sz="1000" b="1" dirty="0"/>
              <a:t>１人あたり付加価値</a:t>
            </a:r>
            <a:r>
              <a:rPr lang="ja-JP" altLang="en-US" sz="1000" b="1" dirty="0" smtClean="0"/>
              <a:t>額（大阪府）</a:t>
            </a:r>
            <a:endParaRPr lang="ja-JP" altLang="en-US" sz="1000" b="1" dirty="0"/>
          </a:p>
        </p:txBody>
      </p:sp>
      <p:sp>
        <p:nvSpPr>
          <p:cNvPr id="16" name="テキスト ボックス 15">
            <a:extLst>
              <a:ext uri="{FF2B5EF4-FFF2-40B4-BE49-F238E27FC236}">
                <a16:creationId xmlns:a16="http://schemas.microsoft.com/office/drawing/2014/main" id="{4884DC4A-2DBB-43FC-BD65-3EA6C1083278}"/>
              </a:ext>
            </a:extLst>
          </p:cNvPr>
          <p:cNvSpPr txBox="1"/>
          <p:nvPr/>
        </p:nvSpPr>
        <p:spPr>
          <a:xfrm>
            <a:off x="5414231" y="1956297"/>
            <a:ext cx="2457290" cy="246221"/>
          </a:xfrm>
          <a:prstGeom prst="rect">
            <a:avLst/>
          </a:prstGeom>
          <a:noFill/>
        </p:spPr>
        <p:txBody>
          <a:bodyPr wrap="square" rtlCol="0">
            <a:spAutoFit/>
          </a:bodyPr>
          <a:lstStyle/>
          <a:p>
            <a:r>
              <a:rPr kumimoji="1" lang="ja-JP" altLang="en-US" sz="1000" b="1" dirty="0"/>
              <a:t>■</a:t>
            </a:r>
            <a:r>
              <a:rPr lang="ja-JP" altLang="en-US" sz="1000" b="1" dirty="0"/>
              <a:t>　</a:t>
            </a:r>
            <a:r>
              <a:rPr lang="zh-TW" altLang="en-US" sz="1000" b="1" dirty="0" smtClean="0"/>
              <a:t>医</a:t>
            </a:r>
            <a:r>
              <a:rPr lang="zh-TW" altLang="en-US" sz="1000" b="1" dirty="0"/>
              <a:t>薬品製造販売</a:t>
            </a:r>
            <a:r>
              <a:rPr lang="zh-TW" altLang="en-US" sz="1000" b="1" dirty="0" smtClean="0"/>
              <a:t>業者数</a:t>
            </a:r>
            <a:r>
              <a:rPr lang="ja-JP" altLang="en-US" sz="1000" b="1" dirty="0" smtClean="0"/>
              <a:t>（</a:t>
            </a:r>
            <a:r>
              <a:rPr lang="en-US" altLang="ja-JP" sz="1000" b="1" dirty="0" smtClean="0"/>
              <a:t>2020</a:t>
            </a:r>
            <a:r>
              <a:rPr lang="ja-JP" altLang="en-US" sz="1000" b="1" dirty="0" smtClean="0"/>
              <a:t>年）</a:t>
            </a:r>
            <a:endParaRPr lang="zh-TW" altLang="en-US" sz="1000" b="1" dirty="0"/>
          </a:p>
        </p:txBody>
      </p:sp>
    </p:spTree>
    <p:extLst>
      <p:ext uri="{BB962C8B-B14F-4D97-AF65-F5344CB8AC3E}">
        <p14:creationId xmlns:p14="http://schemas.microsoft.com/office/powerpoint/2010/main" val="2741300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320291" y="5733256"/>
            <a:ext cx="482777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出典：内閣府「令和</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年版高齢社会白書</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p:cNvSpPr/>
          <p:nvPr/>
        </p:nvSpPr>
        <p:spPr>
          <a:xfrm>
            <a:off x="320291" y="908768"/>
            <a:ext cx="8503417" cy="57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医療機器の国内市場規模は拡大傾向にある。</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大阪府の従業員</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人以上の医療用機器・医療用品製造業の事業所数は</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63</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か所と</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番目となっている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71906" y="648698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027E3-62E2-4B97-AB12-56BECFBE21C1}"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
        <p:nvSpPr>
          <p:cNvPr id="3" name="大かっこ 2"/>
          <p:cNvSpPr/>
          <p:nvPr/>
        </p:nvSpPr>
        <p:spPr>
          <a:xfrm>
            <a:off x="755577" y="6021288"/>
            <a:ext cx="4185467" cy="38489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p:cNvSpPr/>
          <p:nvPr/>
        </p:nvSpPr>
        <p:spPr>
          <a:xfrm>
            <a:off x="755577" y="6001305"/>
            <a:ext cx="4392487" cy="44009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厚生労働省「薬事工業生産動態統計年報」</a:t>
            </a:r>
            <a:endParaRPr kumimoji="1" lang="en-US" altLang="ja-JP" sz="11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（注）国内市場規模＝生産金額＋輸入品国内出荷金額</a:t>
            </a:r>
            <a:r>
              <a:rPr kumimoji="1" lang="ja-JP" altLang="en-US" sz="1100" b="0" i="0" u="none" strike="noStrike" kern="100" cap="none" spc="0"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ー</a:t>
            </a:r>
            <a:r>
              <a:rPr kumimoji="1" lang="ja-JP" altLang="en-US" sz="11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輸出金額</a:t>
            </a:r>
            <a:endParaRPr kumimoji="1" lang="en-US" altLang="ja-JP" sz="11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p:cNvSpPr txBox="1"/>
          <p:nvPr/>
        </p:nvSpPr>
        <p:spPr>
          <a:xfrm>
            <a:off x="419378" y="1969623"/>
            <a:ext cx="108012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百万円）</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p:cNvSpPr/>
          <p:nvPr/>
        </p:nvSpPr>
        <p:spPr>
          <a:xfrm>
            <a:off x="302703" y="390581"/>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医療</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機器</a:t>
            </a:r>
            <a:r>
              <a:rPr kumimoji="1" lang="ja-JP" altLang="en-US" sz="1400" b="1"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のポテンシャル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正方形/長方形 13"/>
          <p:cNvSpPr/>
          <p:nvPr/>
        </p:nvSpPr>
        <p:spPr>
          <a:xfrm>
            <a:off x="5358778" y="4172948"/>
            <a:ext cx="3636000" cy="1015663"/>
          </a:xfrm>
          <a:prstGeom prst="rect">
            <a:avLst/>
          </a:prstGeom>
        </p:spPr>
        <p:txBody>
          <a:bodyPr wrap="square">
            <a:spAutoFit/>
          </a:bodyPr>
          <a:lstStyle/>
          <a:p>
            <a:pPr lvl="0">
              <a:defRPr/>
            </a:pP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「薬事工業生産動態統計調査」では医療機器製造所数は</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公表</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されて</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いないため</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産業省「工業統計表」をもとに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進局</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にて</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医療用機械器具製造業」「医療用計測器製造業」「</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医療用電</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子応用</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装置製造業</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医療用品製造業」「医療・衛生用</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ゴム製</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品製造業</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」の事業所数を合算。</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nvPr>
        </p:nvGraphicFramePr>
        <p:xfrm>
          <a:off x="5432470" y="2292874"/>
          <a:ext cx="3456384" cy="1728000"/>
        </p:xfrm>
        <a:graphic>
          <a:graphicData uri="http://schemas.openxmlformats.org/drawingml/2006/table">
            <a:tbl>
              <a:tblPr>
                <a:tableStyleId>{BC89EF96-8CEA-46FF-86C4-4CE0E7609802}</a:tableStyleId>
              </a:tblPr>
              <a:tblGrid>
                <a:gridCol w="525971">
                  <a:extLst>
                    <a:ext uri="{9D8B030D-6E8A-4147-A177-3AD203B41FA5}">
                      <a16:colId xmlns:a16="http://schemas.microsoft.com/office/drawing/2014/main" val="20000"/>
                    </a:ext>
                  </a:extLst>
                </a:gridCol>
                <a:gridCol w="1346237">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288000">
                <a:tc>
                  <a:txBody>
                    <a:bodyPr/>
                    <a:lstStyle/>
                    <a:p>
                      <a:pPr algn="ctr"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tx2">
                        <a:lumMod val="40000"/>
                        <a:lumOff val="60000"/>
                      </a:schemeClr>
                    </a:solidFill>
                  </a:tcPr>
                </a:tc>
                <a:tc>
                  <a:txBody>
                    <a:bodyPr/>
                    <a:lstStyle/>
                    <a:p>
                      <a:pPr algn="ctr" fontAlgn="b"/>
                      <a:r>
                        <a:rPr lang="ja-JP" altLang="en-US" sz="1100" u="none" strike="noStrike" dirty="0">
                          <a:effectLst/>
                        </a:rPr>
                        <a:t>都道府県</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solidFill>
                      <a:schemeClr val="tx2">
                        <a:lumMod val="40000"/>
                        <a:lumOff val="60000"/>
                      </a:schemeClr>
                    </a:solidFill>
                  </a:tcPr>
                </a:tc>
                <a:tc>
                  <a:txBody>
                    <a:bodyPr/>
                    <a:lstStyle/>
                    <a:p>
                      <a:pPr algn="ctr" fontAlgn="b"/>
                      <a:r>
                        <a:rPr lang="ja-JP" altLang="en-US" sz="1100" u="none" strike="noStrike" dirty="0" smtClean="0">
                          <a:effectLst/>
                        </a:rPr>
                        <a:t>事業所数（か所）</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solidFill>
                      <a:schemeClr val="tx2">
                        <a:lumMod val="40000"/>
                        <a:lumOff val="60000"/>
                      </a:schemeClr>
                    </a:solidFill>
                  </a:tcPr>
                </a:tc>
                <a:extLst>
                  <a:ext uri="{0D108BD9-81ED-4DB2-BD59-A6C34878D82A}">
                    <a16:rowId xmlns:a16="http://schemas.microsoft.com/office/drawing/2014/main" val="10000"/>
                  </a:ext>
                </a:extLst>
              </a:tr>
              <a:tr h="288000">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b"/>
                      <a:r>
                        <a:rPr lang="ja-JP" altLang="en-US" sz="1200" u="none" strike="noStrike" dirty="0">
                          <a:effectLst/>
                        </a:rPr>
                        <a:t>東京都</a:t>
                      </a:r>
                      <a:endParaRPr lang="ja-JP" altLang="en-US" sz="12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b"/>
                      <a:r>
                        <a:rPr lang="en-US" altLang="ja-JP" sz="1200" u="none" strike="noStrike" dirty="0">
                          <a:effectLst/>
                        </a:rPr>
                        <a:t>139</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txBody>
                  <a:tcPr marL="0" marR="36000" marT="0" marB="0" anchor="ctr"/>
                </a:tc>
                <a:extLst>
                  <a:ext uri="{0D108BD9-81ED-4DB2-BD59-A6C34878D82A}">
                    <a16:rowId xmlns:a16="http://schemas.microsoft.com/office/drawing/2014/main" val="10001"/>
                  </a:ext>
                </a:extLst>
              </a:tr>
              <a:tr h="288000">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b"/>
                      <a:r>
                        <a:rPr lang="ja-JP" altLang="en-US" sz="1200" u="none" strike="noStrike" dirty="0">
                          <a:effectLst/>
                        </a:rPr>
                        <a:t>埼玉県</a:t>
                      </a:r>
                      <a:endParaRPr lang="ja-JP" altLang="en-US" sz="12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b"/>
                      <a:r>
                        <a:rPr lang="en-US" altLang="ja-JP" sz="1200" u="none" strike="noStrike" dirty="0">
                          <a:effectLst/>
                        </a:rPr>
                        <a:t>118</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txBody>
                  <a:tcPr marL="0" marR="36000" marT="0" marB="0" anchor="ctr"/>
                </a:tc>
                <a:extLst>
                  <a:ext uri="{0D108BD9-81ED-4DB2-BD59-A6C34878D82A}">
                    <a16:rowId xmlns:a16="http://schemas.microsoft.com/office/drawing/2014/main" val="10002"/>
                  </a:ext>
                </a:extLst>
              </a:tr>
              <a:tr h="288000">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noFill/>
                  </a:tcPr>
                </a:tc>
                <a:tc>
                  <a:txBody>
                    <a:bodyPr/>
                    <a:lstStyle/>
                    <a:p>
                      <a:pPr algn="ctr" fontAlgn="b"/>
                      <a:r>
                        <a:rPr lang="ja-JP" altLang="en-US" sz="1200" u="none" strike="noStrike">
                          <a:effectLst/>
                        </a:rPr>
                        <a:t>長野県</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noFill/>
                  </a:tcPr>
                </a:tc>
                <a:tc>
                  <a:txBody>
                    <a:bodyPr/>
                    <a:lstStyle/>
                    <a:p>
                      <a:pPr algn="r" fontAlgn="b"/>
                      <a:r>
                        <a:rPr lang="en-US" altLang="ja-JP" sz="1200" u="none" strike="noStrike" dirty="0">
                          <a:effectLst/>
                        </a:rPr>
                        <a:t>66</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txBody>
                  <a:tcPr marL="0" marR="36000" marT="0" marB="0" anchor="ctr">
                    <a:noFill/>
                  </a:tcPr>
                </a:tc>
                <a:extLst>
                  <a:ext uri="{0D108BD9-81ED-4DB2-BD59-A6C34878D82A}">
                    <a16:rowId xmlns:a16="http://schemas.microsoft.com/office/drawing/2014/main" val="10003"/>
                  </a:ext>
                </a:extLst>
              </a:tr>
              <a:tr h="288000">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rgbClr val="F68222"/>
                    </a:solidFill>
                  </a:tcPr>
                </a:tc>
                <a:tc>
                  <a:txBody>
                    <a:bodyPr/>
                    <a:lstStyle/>
                    <a:p>
                      <a:pPr algn="ctr" fontAlgn="b"/>
                      <a:r>
                        <a:rPr lang="ja-JP" altLang="en-US" sz="1200" u="none" strike="noStrike">
                          <a:effectLst/>
                        </a:rPr>
                        <a:t>大阪府</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solidFill>
                      <a:srgbClr val="F68222"/>
                    </a:solidFill>
                  </a:tcPr>
                </a:tc>
                <a:tc>
                  <a:txBody>
                    <a:bodyPr/>
                    <a:lstStyle/>
                    <a:p>
                      <a:pPr algn="r" fontAlgn="b"/>
                      <a:r>
                        <a:rPr lang="en-US" altLang="ja-JP" sz="1200" u="none" strike="noStrike" dirty="0">
                          <a:effectLst/>
                        </a:rPr>
                        <a:t>63</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txBody>
                  <a:tcPr marL="0" marR="36000" marT="0" marB="0" anchor="ctr">
                    <a:solidFill>
                      <a:srgbClr val="F68222"/>
                    </a:solidFill>
                  </a:tcPr>
                </a:tc>
                <a:extLst>
                  <a:ext uri="{0D108BD9-81ED-4DB2-BD59-A6C34878D82A}">
                    <a16:rowId xmlns:a16="http://schemas.microsoft.com/office/drawing/2014/main" val="10004"/>
                  </a:ext>
                </a:extLst>
              </a:tr>
              <a:tr h="288000">
                <a:tc>
                  <a:txBody>
                    <a:bodyPr/>
                    <a:lstStyle/>
                    <a:p>
                      <a:pPr algn="ctr" fontAlgn="ct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b"/>
                      <a:r>
                        <a:rPr lang="ja-JP" altLang="en-US" sz="1200" u="none" strike="noStrike">
                          <a:effectLst/>
                        </a:rPr>
                        <a:t>茨城県</a:t>
                      </a:r>
                      <a:endParaRPr lang="ja-JP" altLang="en-US" sz="12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r" fontAlgn="b"/>
                      <a:r>
                        <a:rPr lang="en-US" altLang="ja-JP" sz="1200" u="none" strike="noStrike" dirty="0">
                          <a:effectLst/>
                        </a:rPr>
                        <a:t>51</a:t>
                      </a: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txBody>
                  <a:tcPr marL="0" marR="36000" marT="0" marB="0" anchor="ctr"/>
                </a:tc>
                <a:extLst>
                  <a:ext uri="{0D108BD9-81ED-4DB2-BD59-A6C34878D82A}">
                    <a16:rowId xmlns:a16="http://schemas.microsoft.com/office/drawing/2014/main" val="10005"/>
                  </a:ext>
                </a:extLst>
              </a:tr>
            </a:tbl>
          </a:graphicData>
        </a:graphic>
      </p:graphicFrame>
      <p:pic>
        <p:nvPicPr>
          <p:cNvPr id="6" name="図 5"/>
          <p:cNvPicPr>
            <a:picLocks noChangeAspect="1"/>
          </p:cNvPicPr>
          <p:nvPr/>
        </p:nvPicPr>
        <p:blipFill>
          <a:blip r:embed="rId2"/>
          <a:stretch>
            <a:fillRect/>
          </a:stretch>
        </p:blipFill>
        <p:spPr>
          <a:xfrm>
            <a:off x="320291" y="1944280"/>
            <a:ext cx="4688230" cy="3773751"/>
          </a:xfrm>
          <a:prstGeom prst="rect">
            <a:avLst/>
          </a:prstGeom>
        </p:spPr>
      </p:pic>
      <p:sp>
        <p:nvSpPr>
          <p:cNvPr id="17" name="正方形/長方形 16"/>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１．産業構造</a:t>
            </a:r>
          </a:p>
        </p:txBody>
      </p:sp>
      <p:sp>
        <p:nvSpPr>
          <p:cNvPr id="18" name="テキスト ボックス 17">
            <a:extLst>
              <a:ext uri="{FF2B5EF4-FFF2-40B4-BE49-F238E27FC236}">
                <a16:creationId xmlns:a16="http://schemas.microsoft.com/office/drawing/2014/main" id="{4884DC4A-2DBB-43FC-BD65-3EA6C1083278}"/>
              </a:ext>
            </a:extLst>
          </p:cNvPr>
          <p:cNvSpPr txBox="1"/>
          <p:nvPr/>
        </p:nvSpPr>
        <p:spPr>
          <a:xfrm>
            <a:off x="199855" y="1659216"/>
            <a:ext cx="5638508" cy="246221"/>
          </a:xfrm>
          <a:prstGeom prst="rect">
            <a:avLst/>
          </a:prstGeom>
          <a:noFill/>
        </p:spPr>
        <p:txBody>
          <a:bodyPr wrap="square" rtlCol="0">
            <a:spAutoFit/>
          </a:bodyPr>
          <a:lstStyle/>
          <a:p>
            <a:r>
              <a:rPr kumimoji="1" lang="ja-JP" altLang="en-US" sz="1000" b="1" dirty="0"/>
              <a:t>■</a:t>
            </a:r>
            <a:r>
              <a:rPr lang="ja-JP" altLang="en-US" sz="1000" b="1" dirty="0"/>
              <a:t>　医療機器の国内市場規模の推移</a:t>
            </a:r>
          </a:p>
        </p:txBody>
      </p:sp>
      <p:sp>
        <p:nvSpPr>
          <p:cNvPr id="19" name="テキスト ボックス 18">
            <a:extLst>
              <a:ext uri="{FF2B5EF4-FFF2-40B4-BE49-F238E27FC236}">
                <a16:creationId xmlns:a16="http://schemas.microsoft.com/office/drawing/2014/main" id="{4884DC4A-2DBB-43FC-BD65-3EA6C1083278}"/>
              </a:ext>
            </a:extLst>
          </p:cNvPr>
          <p:cNvSpPr txBox="1"/>
          <p:nvPr/>
        </p:nvSpPr>
        <p:spPr>
          <a:xfrm>
            <a:off x="5358778" y="1660312"/>
            <a:ext cx="5638508" cy="400110"/>
          </a:xfrm>
          <a:prstGeom prst="rect">
            <a:avLst/>
          </a:prstGeom>
          <a:noFill/>
        </p:spPr>
        <p:txBody>
          <a:bodyPr wrap="square" rtlCol="0">
            <a:spAutoFit/>
          </a:bodyPr>
          <a:lstStyle/>
          <a:p>
            <a:r>
              <a:rPr kumimoji="1" lang="ja-JP" altLang="en-US" sz="1000" b="1" dirty="0"/>
              <a:t>■</a:t>
            </a:r>
            <a:r>
              <a:rPr lang="ja-JP" altLang="en-US" sz="1000" b="1" dirty="0"/>
              <a:t>　</a:t>
            </a:r>
            <a:r>
              <a:rPr lang="ja-JP" altLang="en-US" sz="1000" b="1" dirty="0" smtClean="0"/>
              <a:t>医療機器関連の製造業</a:t>
            </a:r>
            <a:r>
              <a:rPr lang="ja-JP" altLang="en-US" sz="1000" b="1" dirty="0"/>
              <a:t>の事業所数</a:t>
            </a:r>
          </a:p>
          <a:p>
            <a:r>
              <a:rPr lang="ja-JP" altLang="en-US" sz="1000" b="1" dirty="0"/>
              <a:t>　（従業員</a:t>
            </a:r>
            <a:r>
              <a:rPr lang="en-US" altLang="ja-JP" sz="1000" b="1" dirty="0"/>
              <a:t>4</a:t>
            </a:r>
            <a:r>
              <a:rPr lang="ja-JP" altLang="en-US" sz="1000" b="1" dirty="0"/>
              <a:t>人</a:t>
            </a:r>
            <a:r>
              <a:rPr lang="ja-JP" altLang="en-US" sz="1000" b="1" dirty="0" smtClean="0"/>
              <a:t>以上・</a:t>
            </a:r>
            <a:r>
              <a:rPr lang="en-US" altLang="ja-JP" sz="1000" b="1" dirty="0" smtClean="0"/>
              <a:t>2020</a:t>
            </a:r>
            <a:r>
              <a:rPr lang="ja-JP" altLang="en-US" sz="1000" b="1" dirty="0" smtClean="0"/>
              <a:t>年）</a:t>
            </a:r>
            <a:endParaRPr lang="ja-JP" altLang="en-US" sz="1000" b="1" dirty="0"/>
          </a:p>
        </p:txBody>
      </p:sp>
    </p:spTree>
    <p:extLst>
      <p:ext uri="{BB962C8B-B14F-4D97-AF65-F5344CB8AC3E}">
        <p14:creationId xmlns:p14="http://schemas.microsoft.com/office/powerpoint/2010/main" val="1244915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年度の人口１人あたり県内総生産は、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年度と比較して、東京都と神奈川県については減少、大阪府、愛知県、福岡県については増加している。都道府県の順位において、大阪府は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年度まで第４～６位を前後していたが、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年度以降の全国的な回復期に伸び悩んで、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年度には第</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位に後退した。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1" y="558445"/>
            <a:ext cx="6890648" cy="307777"/>
          </a:xfrm>
          <a:prstGeom prst="rect">
            <a:avLst/>
          </a:prstGeom>
          <a:noFill/>
        </p:spPr>
        <p:txBody>
          <a:bodyPr wrap="square" rtlCol="0">
            <a:spAutoFit/>
          </a:bodyPr>
          <a:lstStyle/>
          <a:p>
            <a:r>
              <a:rPr kumimoji="1" lang="ja-JP" altLang="en-US" sz="1400" b="1" dirty="0"/>
              <a:t>■</a:t>
            </a:r>
            <a:r>
              <a:rPr lang="ja-JP" altLang="en-US" sz="1400" b="1" dirty="0"/>
              <a:t>　県内総生産の推移①（人口１人あたり）</a:t>
            </a:r>
            <a:r>
              <a:rPr lang="en-US" altLang="ja-JP" sz="1400" b="1" dirty="0"/>
              <a:t>2006</a:t>
            </a:r>
            <a:r>
              <a:rPr lang="ja-JP" altLang="en-US" sz="1400" b="1" dirty="0"/>
              <a:t>年度</a:t>
            </a:r>
            <a:r>
              <a:rPr lang="en-US" altLang="ja-JP" sz="1400" b="1" dirty="0"/>
              <a:t> </a:t>
            </a:r>
            <a:r>
              <a:rPr lang="ja-JP" altLang="en-US" sz="1400" b="1" dirty="0"/>
              <a:t>～</a:t>
            </a:r>
            <a:r>
              <a:rPr lang="en-US" altLang="ja-JP" sz="1400" b="1" dirty="0"/>
              <a:t>2018</a:t>
            </a:r>
            <a:r>
              <a:rPr lang="ja-JP" altLang="en-US" sz="1400" b="1" dirty="0"/>
              <a:t>年度</a:t>
            </a:r>
          </a:p>
        </p:txBody>
      </p:sp>
      <p:sp>
        <p:nvSpPr>
          <p:cNvPr id="16" name="正方形/長方形 15"/>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２．労働生産性</a:t>
            </a:r>
            <a:endParaRPr kumimoji="0" lang="ja-JP" altLang="en-US" sz="2000" kern="0" dirty="0">
              <a:solidFill>
                <a:srgbClr val="000000"/>
              </a:solidFill>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0" y="6590648"/>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出典：内閣府「県民経済計算」より副首都推進局にて作成</a:t>
            </a:r>
          </a:p>
        </p:txBody>
      </p:sp>
      <p:sp>
        <p:nvSpPr>
          <p:cNvPr id="18" name="テキスト ボックス 17">
            <a:extLst>
              <a:ext uri="{FF2B5EF4-FFF2-40B4-BE49-F238E27FC236}">
                <a16:creationId xmlns:a16="http://schemas.microsoft.com/office/drawing/2014/main" id="{C04CD1B5-F732-4A5C-A8C2-0AE547D85819}"/>
              </a:ext>
            </a:extLst>
          </p:cNvPr>
          <p:cNvSpPr txBox="1"/>
          <p:nvPr/>
        </p:nvSpPr>
        <p:spPr>
          <a:xfrm>
            <a:off x="0" y="2013892"/>
            <a:ext cx="80759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（万円）</a:t>
            </a:r>
          </a:p>
        </p:txBody>
      </p:sp>
      <p:sp>
        <p:nvSpPr>
          <p:cNvPr id="19" name="テキスト ボックス 18">
            <a:extLst>
              <a:ext uri="{FF2B5EF4-FFF2-40B4-BE49-F238E27FC236}">
                <a16:creationId xmlns:a16="http://schemas.microsoft.com/office/drawing/2014/main" id="{C04CD1B5-F732-4A5C-A8C2-0AE547D85819}"/>
              </a:ext>
            </a:extLst>
          </p:cNvPr>
          <p:cNvSpPr txBox="1"/>
          <p:nvPr/>
        </p:nvSpPr>
        <p:spPr>
          <a:xfrm>
            <a:off x="4636702" y="2013892"/>
            <a:ext cx="80759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（順位）</a:t>
            </a:r>
          </a:p>
        </p:txBody>
      </p:sp>
      <p:sp>
        <p:nvSpPr>
          <p:cNvPr id="20" name="テキスト ボックス 19">
            <a:extLst>
              <a:ext uri="{FF2B5EF4-FFF2-40B4-BE49-F238E27FC236}">
                <a16:creationId xmlns:a16="http://schemas.microsoft.com/office/drawing/2014/main" id="{C04CD1B5-F732-4A5C-A8C2-0AE547D85819}"/>
              </a:ext>
            </a:extLst>
          </p:cNvPr>
          <p:cNvSpPr txBox="1"/>
          <p:nvPr/>
        </p:nvSpPr>
        <p:spPr>
          <a:xfrm>
            <a:off x="8209035" y="3600144"/>
            <a:ext cx="1076243"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大阪府　</a:t>
            </a:r>
            <a:r>
              <a:rPr lang="en-US" altLang="ja-JP" sz="900" dirty="0" smtClean="0">
                <a:latin typeface="Meiryo UI" panose="020B0604030504040204" pitchFamily="50" charset="-128"/>
                <a:ea typeface="Meiryo UI" panose="020B0604030504040204" pitchFamily="50" charset="-128"/>
              </a:rPr>
              <a:t>11</a:t>
            </a:r>
            <a:endParaRPr lang="ja-JP" altLang="en-US" sz="9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04CD1B5-F732-4A5C-A8C2-0AE547D85819}"/>
              </a:ext>
            </a:extLst>
          </p:cNvPr>
          <p:cNvSpPr txBox="1"/>
          <p:nvPr/>
        </p:nvSpPr>
        <p:spPr>
          <a:xfrm>
            <a:off x="3829106" y="4825479"/>
            <a:ext cx="80759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大阪府</a:t>
            </a:r>
          </a:p>
        </p:txBody>
      </p:sp>
      <p:sp>
        <p:nvSpPr>
          <p:cNvPr id="25" name="テキスト ボックス 24">
            <a:extLst>
              <a:ext uri="{FF2B5EF4-FFF2-40B4-BE49-F238E27FC236}">
                <a16:creationId xmlns:a16="http://schemas.microsoft.com/office/drawing/2014/main" id="{C04CD1B5-F732-4A5C-A8C2-0AE547D85819}"/>
              </a:ext>
            </a:extLst>
          </p:cNvPr>
          <p:cNvSpPr txBox="1"/>
          <p:nvPr/>
        </p:nvSpPr>
        <p:spPr>
          <a:xfrm>
            <a:off x="8095256" y="4895973"/>
            <a:ext cx="1165461"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神奈川県　</a:t>
            </a:r>
            <a:r>
              <a:rPr lang="en-US" altLang="ja-JP" sz="900" dirty="0" smtClean="0">
                <a:latin typeface="Meiryo UI" panose="020B0604030504040204" pitchFamily="50" charset="-128"/>
                <a:ea typeface="Meiryo UI" panose="020B0604030504040204" pitchFamily="50" charset="-128"/>
              </a:rPr>
              <a:t>27</a:t>
            </a:r>
            <a:endParaRPr lang="ja-JP" altLang="en-US" sz="9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C04CD1B5-F732-4A5C-A8C2-0AE547D85819}"/>
              </a:ext>
            </a:extLst>
          </p:cNvPr>
          <p:cNvSpPr txBox="1"/>
          <p:nvPr/>
        </p:nvSpPr>
        <p:spPr>
          <a:xfrm>
            <a:off x="8154366" y="5567152"/>
            <a:ext cx="1092262"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福岡県　</a:t>
            </a:r>
            <a:r>
              <a:rPr lang="en-US" altLang="ja-JP" sz="900" dirty="0" smtClean="0">
                <a:latin typeface="Meiryo UI" panose="020B0604030504040204" pitchFamily="50" charset="-128"/>
                <a:ea typeface="Meiryo UI" panose="020B0604030504040204" pitchFamily="50" charset="-128"/>
              </a:rPr>
              <a:t>28</a:t>
            </a:r>
            <a:endParaRPr lang="ja-JP" altLang="en-US" sz="9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2F4B4775-5A2A-4343-A42C-E04289EEE9CD}"/>
              </a:ext>
            </a:extLst>
          </p:cNvPr>
          <p:cNvSpPr txBox="1"/>
          <p:nvPr/>
        </p:nvSpPr>
        <p:spPr>
          <a:xfrm>
            <a:off x="97981" y="1763764"/>
            <a:ext cx="3972428" cy="246221"/>
          </a:xfrm>
          <a:prstGeom prst="rect">
            <a:avLst/>
          </a:prstGeom>
          <a:noFill/>
        </p:spPr>
        <p:txBody>
          <a:bodyPr wrap="square" rtlCol="0">
            <a:spAutoFit/>
          </a:bodyPr>
          <a:lstStyle/>
          <a:p>
            <a:r>
              <a:rPr kumimoji="1" lang="ja-JP" altLang="en-US" sz="1000" b="1" dirty="0"/>
              <a:t>■</a:t>
            </a:r>
            <a:r>
              <a:rPr lang="ja-JP" altLang="en-US" sz="1000" b="1" dirty="0"/>
              <a:t>　人口１人あたり県内総生産の推移（</a:t>
            </a:r>
            <a:r>
              <a:rPr lang="en-US" altLang="ja-JP" sz="1000" b="1" dirty="0"/>
              <a:t>2006</a:t>
            </a:r>
            <a:r>
              <a:rPr lang="ja-JP" altLang="en-US" sz="1000" b="1" dirty="0"/>
              <a:t>～</a:t>
            </a:r>
            <a:r>
              <a:rPr lang="en-US" altLang="ja-JP" sz="1000" b="1" dirty="0"/>
              <a:t>2018</a:t>
            </a:r>
            <a:r>
              <a:rPr lang="ja-JP" altLang="en-US" sz="1000" b="1" dirty="0"/>
              <a:t>年度）</a:t>
            </a:r>
          </a:p>
        </p:txBody>
      </p:sp>
      <p:sp>
        <p:nvSpPr>
          <p:cNvPr id="28" name="テキスト ボックス 27">
            <a:extLst>
              <a:ext uri="{FF2B5EF4-FFF2-40B4-BE49-F238E27FC236}">
                <a16:creationId xmlns:a16="http://schemas.microsoft.com/office/drawing/2014/main" id="{823A88EC-562F-4C29-B97B-831298A5747F}"/>
              </a:ext>
            </a:extLst>
          </p:cNvPr>
          <p:cNvSpPr txBox="1"/>
          <p:nvPr/>
        </p:nvSpPr>
        <p:spPr>
          <a:xfrm>
            <a:off x="4547480" y="1761717"/>
            <a:ext cx="3972428" cy="246221"/>
          </a:xfrm>
          <a:prstGeom prst="rect">
            <a:avLst/>
          </a:prstGeom>
          <a:noFill/>
        </p:spPr>
        <p:txBody>
          <a:bodyPr wrap="square" rtlCol="0">
            <a:spAutoFit/>
          </a:bodyPr>
          <a:lstStyle/>
          <a:p>
            <a:r>
              <a:rPr kumimoji="1" lang="ja-JP" altLang="en-US" sz="1000" b="1" dirty="0"/>
              <a:t>■</a:t>
            </a:r>
            <a:r>
              <a:rPr lang="ja-JP" altLang="en-US" sz="1000" b="1" dirty="0"/>
              <a:t>　</a:t>
            </a:r>
            <a:r>
              <a:rPr lang="en-US" altLang="ja-JP" sz="1000" b="1" dirty="0"/>
              <a:t>47</a:t>
            </a:r>
            <a:r>
              <a:rPr lang="ja-JP" altLang="en-US" sz="1000" b="1" dirty="0"/>
              <a:t>都道府県での順位</a:t>
            </a:r>
          </a:p>
        </p:txBody>
      </p:sp>
      <p:sp>
        <p:nvSpPr>
          <p:cNvPr id="29" name="テキスト ボックス 28">
            <a:extLst>
              <a:ext uri="{FF2B5EF4-FFF2-40B4-BE49-F238E27FC236}">
                <a16:creationId xmlns:a16="http://schemas.microsoft.com/office/drawing/2014/main" id="{C569F390-14C5-4B61-9881-ADB9D8E166BE}"/>
              </a:ext>
            </a:extLst>
          </p:cNvPr>
          <p:cNvSpPr txBox="1"/>
          <p:nvPr/>
        </p:nvSpPr>
        <p:spPr>
          <a:xfrm>
            <a:off x="3760165" y="2764893"/>
            <a:ext cx="80759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東京都</a:t>
            </a:r>
          </a:p>
        </p:txBody>
      </p:sp>
      <p:sp>
        <p:nvSpPr>
          <p:cNvPr id="30" name="テキスト ボックス 29">
            <a:extLst>
              <a:ext uri="{FF2B5EF4-FFF2-40B4-BE49-F238E27FC236}">
                <a16:creationId xmlns:a16="http://schemas.microsoft.com/office/drawing/2014/main" id="{4C154CAD-997F-4DD5-AB79-E465EEB768AF}"/>
              </a:ext>
            </a:extLst>
          </p:cNvPr>
          <p:cNvSpPr txBox="1"/>
          <p:nvPr/>
        </p:nvSpPr>
        <p:spPr>
          <a:xfrm>
            <a:off x="3783811" y="4331291"/>
            <a:ext cx="80759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愛知県</a:t>
            </a:r>
          </a:p>
        </p:txBody>
      </p:sp>
      <p:sp>
        <p:nvSpPr>
          <p:cNvPr id="33" name="テキスト ボックス 32">
            <a:extLst>
              <a:ext uri="{FF2B5EF4-FFF2-40B4-BE49-F238E27FC236}">
                <a16:creationId xmlns:a16="http://schemas.microsoft.com/office/drawing/2014/main" id="{C52D8C02-1AE6-4C8E-92FE-24F089F05C81}"/>
              </a:ext>
            </a:extLst>
          </p:cNvPr>
          <p:cNvSpPr txBox="1"/>
          <p:nvPr/>
        </p:nvSpPr>
        <p:spPr>
          <a:xfrm>
            <a:off x="8209035" y="2144697"/>
            <a:ext cx="934965"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東京都　１</a:t>
            </a:r>
            <a:endParaRPr lang="ja-JP" altLang="en-US" sz="9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4CC89544-3615-4D93-AB94-DEF1CE62285A}"/>
              </a:ext>
            </a:extLst>
          </p:cNvPr>
          <p:cNvSpPr txBox="1"/>
          <p:nvPr/>
        </p:nvSpPr>
        <p:spPr>
          <a:xfrm>
            <a:off x="8209035" y="2581438"/>
            <a:ext cx="982924"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愛知県　２</a:t>
            </a:r>
            <a:endParaRPr lang="ja-JP" altLang="en-US" sz="900" dirty="0">
              <a:latin typeface="Meiryo UI" panose="020B0604030504040204" pitchFamily="50" charset="-128"/>
              <a:ea typeface="Meiryo UI" panose="020B0604030504040204" pitchFamily="50" charset="-128"/>
            </a:endParaRPr>
          </a:p>
        </p:txBody>
      </p:sp>
      <p:sp>
        <p:nvSpPr>
          <p:cNvPr id="31"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16</a:t>
            </a:fld>
            <a:endParaRPr kumimoji="1" lang="ja-JP" altLang="en-US"/>
          </a:p>
        </p:txBody>
      </p:sp>
      <p:cxnSp>
        <p:nvCxnSpPr>
          <p:cNvPr id="3" name="直線コネクタ 2"/>
          <p:cNvCxnSpPr/>
          <p:nvPr/>
        </p:nvCxnSpPr>
        <p:spPr>
          <a:xfrm>
            <a:off x="696036" y="5319078"/>
            <a:ext cx="388984" cy="140020"/>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a:off x="3459794" y="5660507"/>
            <a:ext cx="324017" cy="209932"/>
          </a:xfrm>
          <a:prstGeom prst="line">
            <a:avLst/>
          </a:prstGeom>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a:off x="1253575" y="5637555"/>
            <a:ext cx="162009" cy="348300"/>
          </a:xfrm>
          <a:prstGeom prst="line">
            <a:avLst/>
          </a:prstGeom>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4C154CAD-997F-4DD5-AB79-E465EEB768AF}"/>
              </a:ext>
            </a:extLst>
          </p:cNvPr>
          <p:cNvSpPr txBox="1"/>
          <p:nvPr/>
        </p:nvSpPr>
        <p:spPr>
          <a:xfrm>
            <a:off x="1257964" y="5870439"/>
            <a:ext cx="720961"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900" smtClean="0">
                <a:latin typeface="Meiryo UI" panose="020B0604030504040204" pitchFamily="50" charset="-128"/>
                <a:ea typeface="Meiryo UI" panose="020B0604030504040204" pitchFamily="50" charset="-128"/>
              </a:rPr>
              <a:t>全国平均</a:t>
            </a:r>
            <a:endParaRPr lang="ja-JP" altLang="en-US" sz="9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4C154CAD-997F-4DD5-AB79-E465EEB768AF}"/>
              </a:ext>
            </a:extLst>
          </p:cNvPr>
          <p:cNvSpPr txBox="1"/>
          <p:nvPr/>
        </p:nvSpPr>
        <p:spPr>
          <a:xfrm>
            <a:off x="139573" y="5228266"/>
            <a:ext cx="699354"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900" dirty="0">
                <a:latin typeface="Meiryo UI" panose="020B0604030504040204" pitchFamily="50" charset="-128"/>
                <a:ea typeface="Meiryo UI" panose="020B0604030504040204" pitchFamily="50" charset="-128"/>
              </a:rPr>
              <a:t>神奈川県</a:t>
            </a:r>
          </a:p>
        </p:txBody>
      </p:sp>
      <p:sp>
        <p:nvSpPr>
          <p:cNvPr id="32" name="テキスト ボックス 31">
            <a:extLst>
              <a:ext uri="{FF2B5EF4-FFF2-40B4-BE49-F238E27FC236}">
                <a16:creationId xmlns:a16="http://schemas.microsoft.com/office/drawing/2014/main" id="{4C154CAD-997F-4DD5-AB79-E465EEB768AF}"/>
              </a:ext>
            </a:extLst>
          </p:cNvPr>
          <p:cNvSpPr txBox="1"/>
          <p:nvPr/>
        </p:nvSpPr>
        <p:spPr>
          <a:xfrm>
            <a:off x="3591460" y="5797984"/>
            <a:ext cx="666318"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rPr>
              <a:t>福岡県</a:t>
            </a:r>
            <a:endParaRPr lang="ja-JP" altLang="en-US" sz="9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156791" y="2170455"/>
            <a:ext cx="4365114" cy="4371211"/>
          </a:xfrm>
          <a:prstGeom prst="rect">
            <a:avLst/>
          </a:prstGeom>
        </p:spPr>
      </p:pic>
      <p:pic>
        <p:nvPicPr>
          <p:cNvPr id="4" name="図 3"/>
          <p:cNvPicPr>
            <a:picLocks noChangeAspect="1"/>
          </p:cNvPicPr>
          <p:nvPr/>
        </p:nvPicPr>
        <p:blipFill>
          <a:blip r:embed="rId3"/>
          <a:stretch>
            <a:fillRect/>
          </a:stretch>
        </p:blipFill>
        <p:spPr>
          <a:xfrm>
            <a:off x="4465947" y="1954997"/>
            <a:ext cx="4401693" cy="4596782"/>
          </a:xfrm>
          <a:prstGeom prst="rect">
            <a:avLst/>
          </a:prstGeom>
        </p:spPr>
      </p:pic>
    </p:spTree>
    <p:extLst>
      <p:ext uri="{BB962C8B-B14F-4D97-AF65-F5344CB8AC3E}">
        <p14:creationId xmlns:p14="http://schemas.microsoft.com/office/powerpoint/2010/main" val="181038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年度の県内就業者１人あたり県内総生産は、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年度と比較して、東京都、神奈川県、大阪府については減少、愛知県、福岡県については増加している。都道府県の順位において、大阪府は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年度の７位を最高順位として後退し、</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年度には第</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位に後退した。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11773" y="6596390"/>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出典：内閣府「県民経済計算」より副首都推進局にて作成</a:t>
            </a:r>
          </a:p>
        </p:txBody>
      </p:sp>
      <p:sp>
        <p:nvSpPr>
          <p:cNvPr id="18" name="テキスト ボックス 17">
            <a:extLst>
              <a:ext uri="{FF2B5EF4-FFF2-40B4-BE49-F238E27FC236}">
                <a16:creationId xmlns:a16="http://schemas.microsoft.com/office/drawing/2014/main" id="{C04CD1B5-F732-4A5C-A8C2-0AE547D85819}"/>
              </a:ext>
            </a:extLst>
          </p:cNvPr>
          <p:cNvSpPr txBox="1"/>
          <p:nvPr/>
        </p:nvSpPr>
        <p:spPr>
          <a:xfrm>
            <a:off x="0" y="1975494"/>
            <a:ext cx="80759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（万円）</a:t>
            </a:r>
          </a:p>
        </p:txBody>
      </p:sp>
      <p:sp>
        <p:nvSpPr>
          <p:cNvPr id="19" name="テキスト ボックス 18">
            <a:extLst>
              <a:ext uri="{FF2B5EF4-FFF2-40B4-BE49-F238E27FC236}">
                <a16:creationId xmlns:a16="http://schemas.microsoft.com/office/drawing/2014/main" id="{C04CD1B5-F732-4A5C-A8C2-0AE547D85819}"/>
              </a:ext>
            </a:extLst>
          </p:cNvPr>
          <p:cNvSpPr txBox="1"/>
          <p:nvPr/>
        </p:nvSpPr>
        <p:spPr>
          <a:xfrm>
            <a:off x="4399056" y="1975494"/>
            <a:ext cx="80759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（順位）</a:t>
            </a:r>
          </a:p>
        </p:txBody>
      </p:sp>
      <p:sp>
        <p:nvSpPr>
          <p:cNvPr id="35" name="テキスト ボックス 34">
            <a:extLst>
              <a:ext uri="{FF2B5EF4-FFF2-40B4-BE49-F238E27FC236}">
                <a16:creationId xmlns:a16="http://schemas.microsoft.com/office/drawing/2014/main" id="{C04CD1B5-F732-4A5C-A8C2-0AE547D85819}"/>
              </a:ext>
            </a:extLst>
          </p:cNvPr>
          <p:cNvSpPr txBox="1"/>
          <p:nvPr/>
        </p:nvSpPr>
        <p:spPr>
          <a:xfrm>
            <a:off x="8257390" y="5407023"/>
            <a:ext cx="886610"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大阪府　</a:t>
            </a:r>
            <a:r>
              <a:rPr lang="en-US" altLang="ja-JP" sz="900" dirty="0" smtClean="0">
                <a:latin typeface="Meiryo UI" panose="020B0604030504040204" pitchFamily="50" charset="-128"/>
                <a:ea typeface="Meiryo UI" panose="020B0604030504040204" pitchFamily="50" charset="-128"/>
              </a:rPr>
              <a:t>25</a:t>
            </a:r>
            <a:endParaRPr lang="ja-JP" altLang="en-US" sz="900" dirty="0">
              <a:latin typeface="Meiryo UI" panose="020B0604030504040204" pitchFamily="50" charset="-128"/>
              <a:ea typeface="Meiryo UI" panose="020B0604030504040204" pitchFamily="50" charset="-128"/>
            </a:endParaRPr>
          </a:p>
        </p:txBody>
      </p:sp>
      <p:sp>
        <p:nvSpPr>
          <p:cNvPr id="22" name="正方形/長方形 21"/>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２．労働生産性</a:t>
            </a:r>
            <a:endParaRPr kumimoji="0" lang="ja-JP" altLang="en-US" sz="2000" kern="0" dirty="0">
              <a:solidFill>
                <a:srgbClr val="000000"/>
              </a:solidFill>
              <a:ea typeface="Meiryo UI" pitchFamily="50" charset="-128"/>
              <a:cs typeface="Meiryo UI" pitchFamily="50" charset="-128"/>
            </a:endParaRPr>
          </a:p>
        </p:txBody>
      </p:sp>
      <p:sp>
        <p:nvSpPr>
          <p:cNvPr id="23" name="テキスト ボックス 22"/>
          <p:cNvSpPr txBox="1"/>
          <p:nvPr/>
        </p:nvSpPr>
        <p:spPr>
          <a:xfrm>
            <a:off x="97981" y="558445"/>
            <a:ext cx="6890648" cy="307777"/>
          </a:xfrm>
          <a:prstGeom prst="rect">
            <a:avLst/>
          </a:prstGeom>
          <a:noFill/>
        </p:spPr>
        <p:txBody>
          <a:bodyPr wrap="square" rtlCol="0">
            <a:spAutoFit/>
          </a:bodyPr>
          <a:lstStyle/>
          <a:p>
            <a:r>
              <a:rPr kumimoji="1" lang="ja-JP" altLang="en-US" sz="1400" b="1" dirty="0"/>
              <a:t>■</a:t>
            </a:r>
            <a:r>
              <a:rPr lang="ja-JP" altLang="en-US" sz="1400" b="1" dirty="0"/>
              <a:t>　県内総生産の推移②（県内就業者１人あたり）</a:t>
            </a:r>
            <a:r>
              <a:rPr lang="en-US" altLang="ja-JP" sz="1400" b="1" dirty="0"/>
              <a:t>2006</a:t>
            </a:r>
            <a:r>
              <a:rPr lang="ja-JP" altLang="en-US" sz="1400" b="1" dirty="0"/>
              <a:t>年度</a:t>
            </a:r>
            <a:r>
              <a:rPr lang="en-US" altLang="ja-JP" sz="1400" b="1" dirty="0"/>
              <a:t> </a:t>
            </a:r>
            <a:r>
              <a:rPr lang="ja-JP" altLang="en-US" sz="1400" b="1" dirty="0"/>
              <a:t>～</a:t>
            </a:r>
            <a:r>
              <a:rPr lang="en-US" altLang="ja-JP" sz="1400" b="1" dirty="0"/>
              <a:t>2018</a:t>
            </a:r>
            <a:r>
              <a:rPr lang="ja-JP" altLang="en-US" sz="1400" b="1" dirty="0"/>
              <a:t>年度</a:t>
            </a:r>
          </a:p>
        </p:txBody>
      </p:sp>
      <p:sp>
        <p:nvSpPr>
          <p:cNvPr id="24" name="テキスト ボックス 23">
            <a:extLst>
              <a:ext uri="{FF2B5EF4-FFF2-40B4-BE49-F238E27FC236}">
                <a16:creationId xmlns:a16="http://schemas.microsoft.com/office/drawing/2014/main" id="{FF951AF4-5956-4BFE-805F-70444C64F964}"/>
              </a:ext>
            </a:extLst>
          </p:cNvPr>
          <p:cNvSpPr txBox="1"/>
          <p:nvPr/>
        </p:nvSpPr>
        <p:spPr>
          <a:xfrm>
            <a:off x="11773" y="1793558"/>
            <a:ext cx="3972428" cy="246221"/>
          </a:xfrm>
          <a:prstGeom prst="rect">
            <a:avLst/>
          </a:prstGeom>
          <a:noFill/>
        </p:spPr>
        <p:txBody>
          <a:bodyPr wrap="square" rtlCol="0">
            <a:spAutoFit/>
          </a:bodyPr>
          <a:lstStyle/>
          <a:p>
            <a:r>
              <a:rPr kumimoji="1" lang="ja-JP" altLang="en-US" sz="1000" b="1" dirty="0"/>
              <a:t>■</a:t>
            </a:r>
            <a:r>
              <a:rPr lang="ja-JP" altLang="en-US" sz="1000" b="1" dirty="0"/>
              <a:t>　県内就業者１人あたり県内総生産の推移（</a:t>
            </a:r>
            <a:r>
              <a:rPr lang="en-US" altLang="ja-JP" sz="1000" b="1" dirty="0"/>
              <a:t>2006</a:t>
            </a:r>
            <a:r>
              <a:rPr lang="ja-JP" altLang="en-US" sz="1000" b="1" dirty="0"/>
              <a:t>～</a:t>
            </a:r>
            <a:r>
              <a:rPr lang="en-US" altLang="ja-JP" sz="1000" b="1" dirty="0"/>
              <a:t>2018</a:t>
            </a:r>
            <a:r>
              <a:rPr lang="ja-JP" altLang="en-US" sz="1000" b="1" dirty="0"/>
              <a:t>年度）</a:t>
            </a:r>
          </a:p>
        </p:txBody>
      </p:sp>
      <p:sp>
        <p:nvSpPr>
          <p:cNvPr id="25" name="テキスト ボックス 24">
            <a:extLst>
              <a:ext uri="{FF2B5EF4-FFF2-40B4-BE49-F238E27FC236}">
                <a16:creationId xmlns:a16="http://schemas.microsoft.com/office/drawing/2014/main" id="{B3A8C309-1AB7-4919-AE17-0D5BAAAF1DBF}"/>
              </a:ext>
            </a:extLst>
          </p:cNvPr>
          <p:cNvSpPr txBox="1"/>
          <p:nvPr/>
        </p:nvSpPr>
        <p:spPr>
          <a:xfrm>
            <a:off x="4506801" y="1790500"/>
            <a:ext cx="3972428" cy="246221"/>
          </a:xfrm>
          <a:prstGeom prst="rect">
            <a:avLst/>
          </a:prstGeom>
          <a:noFill/>
        </p:spPr>
        <p:txBody>
          <a:bodyPr wrap="square" rtlCol="0">
            <a:spAutoFit/>
          </a:bodyPr>
          <a:lstStyle/>
          <a:p>
            <a:r>
              <a:rPr kumimoji="1" lang="ja-JP" altLang="en-US" sz="1000" b="1" dirty="0"/>
              <a:t>■</a:t>
            </a:r>
            <a:r>
              <a:rPr lang="ja-JP" altLang="en-US" sz="1000" b="1" dirty="0"/>
              <a:t>　</a:t>
            </a:r>
            <a:r>
              <a:rPr lang="en-US" altLang="ja-JP" sz="1000" b="1" dirty="0"/>
              <a:t>47</a:t>
            </a:r>
            <a:r>
              <a:rPr lang="ja-JP" altLang="en-US" sz="1000" b="1" dirty="0"/>
              <a:t>都道府県での順位</a:t>
            </a:r>
          </a:p>
        </p:txBody>
      </p:sp>
      <p:sp>
        <p:nvSpPr>
          <p:cNvPr id="26" name="テキスト ボックス 25">
            <a:extLst>
              <a:ext uri="{FF2B5EF4-FFF2-40B4-BE49-F238E27FC236}">
                <a16:creationId xmlns:a16="http://schemas.microsoft.com/office/drawing/2014/main" id="{FD24F1B0-8690-4190-B5CD-C39719C4238D}"/>
              </a:ext>
            </a:extLst>
          </p:cNvPr>
          <p:cNvSpPr txBox="1"/>
          <p:nvPr/>
        </p:nvSpPr>
        <p:spPr>
          <a:xfrm>
            <a:off x="3952357" y="3108943"/>
            <a:ext cx="80759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東京都</a:t>
            </a:r>
          </a:p>
        </p:txBody>
      </p:sp>
      <p:sp>
        <p:nvSpPr>
          <p:cNvPr id="36" name="テキスト ボックス 35">
            <a:extLst>
              <a:ext uri="{FF2B5EF4-FFF2-40B4-BE49-F238E27FC236}">
                <a16:creationId xmlns:a16="http://schemas.microsoft.com/office/drawing/2014/main" id="{D4250F27-C3EA-4E7C-AB9C-8237C2733A76}"/>
              </a:ext>
            </a:extLst>
          </p:cNvPr>
          <p:cNvSpPr txBox="1"/>
          <p:nvPr/>
        </p:nvSpPr>
        <p:spPr>
          <a:xfrm>
            <a:off x="3995258" y="3860125"/>
            <a:ext cx="80759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愛知県</a:t>
            </a:r>
          </a:p>
        </p:txBody>
      </p:sp>
      <p:sp>
        <p:nvSpPr>
          <p:cNvPr id="37" name="テキスト ボックス 36">
            <a:extLst>
              <a:ext uri="{FF2B5EF4-FFF2-40B4-BE49-F238E27FC236}">
                <a16:creationId xmlns:a16="http://schemas.microsoft.com/office/drawing/2014/main" id="{C6C9B791-02DD-414C-A792-9A9CC44C484C}"/>
              </a:ext>
            </a:extLst>
          </p:cNvPr>
          <p:cNvSpPr txBox="1"/>
          <p:nvPr/>
        </p:nvSpPr>
        <p:spPr>
          <a:xfrm>
            <a:off x="8246967" y="2331022"/>
            <a:ext cx="947440"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東京都　１</a:t>
            </a:r>
            <a:endParaRPr lang="ja-JP" altLang="en-US" sz="9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C4CF89BE-1A7D-4D0C-BE04-0EBAAF3A7D37}"/>
              </a:ext>
            </a:extLst>
          </p:cNvPr>
          <p:cNvSpPr txBox="1"/>
          <p:nvPr/>
        </p:nvSpPr>
        <p:spPr>
          <a:xfrm>
            <a:off x="8224263" y="2777626"/>
            <a:ext cx="1055702"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愛知県　４</a:t>
            </a:r>
            <a:endParaRPr lang="ja-JP" altLang="en-US" sz="900" dirty="0">
              <a:latin typeface="Meiryo UI" panose="020B0604030504040204" pitchFamily="50" charset="-128"/>
              <a:ea typeface="Meiryo UI" panose="020B0604030504040204" pitchFamily="50" charset="-128"/>
            </a:endParaRPr>
          </a:p>
        </p:txBody>
      </p:sp>
      <p:sp>
        <p:nvSpPr>
          <p:cNvPr id="32"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17</a:t>
            </a:fld>
            <a:endParaRPr kumimoji="1" lang="ja-JP" altLang="en-US"/>
          </a:p>
        </p:txBody>
      </p:sp>
      <p:sp>
        <p:nvSpPr>
          <p:cNvPr id="34" name="テキスト ボックス 33">
            <a:extLst>
              <a:ext uri="{FF2B5EF4-FFF2-40B4-BE49-F238E27FC236}">
                <a16:creationId xmlns:a16="http://schemas.microsoft.com/office/drawing/2014/main" id="{C04CD1B5-F732-4A5C-A8C2-0AE547D85819}"/>
              </a:ext>
            </a:extLst>
          </p:cNvPr>
          <p:cNvSpPr txBox="1"/>
          <p:nvPr/>
        </p:nvSpPr>
        <p:spPr>
          <a:xfrm>
            <a:off x="3699205" y="4636790"/>
            <a:ext cx="807596"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神奈川県</a:t>
            </a:r>
            <a:endParaRPr lang="ja-JP" altLang="en-US" sz="9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C04CD1B5-F732-4A5C-A8C2-0AE547D85819}"/>
              </a:ext>
            </a:extLst>
          </p:cNvPr>
          <p:cNvSpPr txBox="1"/>
          <p:nvPr/>
        </p:nvSpPr>
        <p:spPr>
          <a:xfrm>
            <a:off x="8215013" y="3880945"/>
            <a:ext cx="1035969"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神奈川県　</a:t>
            </a:r>
            <a:r>
              <a:rPr lang="en-US" altLang="ja-JP" sz="900" dirty="0" smtClean="0">
                <a:latin typeface="Meiryo UI" panose="020B0604030504040204" pitchFamily="50" charset="-128"/>
                <a:ea typeface="Meiryo UI" panose="020B0604030504040204" pitchFamily="50" charset="-128"/>
              </a:rPr>
              <a:t>13</a:t>
            </a:r>
            <a:endParaRPr lang="ja-JP" altLang="en-US" sz="9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C04CD1B5-F732-4A5C-A8C2-0AE547D85819}"/>
              </a:ext>
            </a:extLst>
          </p:cNvPr>
          <p:cNvSpPr txBox="1"/>
          <p:nvPr/>
        </p:nvSpPr>
        <p:spPr>
          <a:xfrm>
            <a:off x="8256130" y="5877473"/>
            <a:ext cx="886610"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福岡県　</a:t>
            </a:r>
            <a:r>
              <a:rPr lang="en-US" altLang="ja-JP" sz="900" dirty="0">
                <a:latin typeface="Meiryo UI" panose="020B0604030504040204" pitchFamily="50" charset="-128"/>
                <a:ea typeface="Meiryo UI" panose="020B0604030504040204" pitchFamily="50" charset="-128"/>
              </a:rPr>
              <a:t>28</a:t>
            </a:r>
            <a:endParaRPr lang="ja-JP" altLang="en-US" sz="9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flipH="1">
            <a:off x="3901337" y="5076381"/>
            <a:ext cx="201666" cy="220333"/>
          </a:xfrm>
          <a:prstGeom prst="line">
            <a:avLst/>
          </a:prstGeom>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3442166" y="5637855"/>
            <a:ext cx="79229" cy="152817"/>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a:off x="2975212" y="5587746"/>
            <a:ext cx="79229" cy="152817"/>
          </a:xfrm>
          <a:prstGeom prst="line">
            <a:avLst/>
          </a:prstGeom>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C04CD1B5-F732-4A5C-A8C2-0AE547D85819}"/>
              </a:ext>
            </a:extLst>
          </p:cNvPr>
          <p:cNvSpPr txBox="1"/>
          <p:nvPr/>
        </p:nvSpPr>
        <p:spPr>
          <a:xfrm>
            <a:off x="3738394" y="4960965"/>
            <a:ext cx="610363"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900" dirty="0">
                <a:latin typeface="Meiryo UI" panose="020B0604030504040204" pitchFamily="50" charset="-128"/>
                <a:ea typeface="Meiryo UI" panose="020B0604030504040204" pitchFamily="50" charset="-128"/>
              </a:rPr>
              <a:t>大阪府</a:t>
            </a:r>
          </a:p>
        </p:txBody>
      </p:sp>
      <p:sp>
        <p:nvSpPr>
          <p:cNvPr id="41" name="テキスト ボックス 40">
            <a:extLst>
              <a:ext uri="{FF2B5EF4-FFF2-40B4-BE49-F238E27FC236}">
                <a16:creationId xmlns:a16="http://schemas.microsoft.com/office/drawing/2014/main" id="{C04CD1B5-F732-4A5C-A8C2-0AE547D85819}"/>
              </a:ext>
            </a:extLst>
          </p:cNvPr>
          <p:cNvSpPr txBox="1"/>
          <p:nvPr/>
        </p:nvSpPr>
        <p:spPr>
          <a:xfrm>
            <a:off x="3442166" y="5729792"/>
            <a:ext cx="566815"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rPr>
              <a:t>福岡県</a:t>
            </a:r>
            <a:endParaRPr lang="ja-JP" altLang="en-US" sz="90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C04CD1B5-F732-4A5C-A8C2-0AE547D85819}"/>
              </a:ext>
            </a:extLst>
          </p:cNvPr>
          <p:cNvSpPr txBox="1"/>
          <p:nvPr/>
        </p:nvSpPr>
        <p:spPr>
          <a:xfrm>
            <a:off x="2284446" y="5472330"/>
            <a:ext cx="690766"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rPr>
              <a:t>全国平均</a:t>
            </a:r>
            <a:endParaRPr lang="ja-JP" altLang="en-US" sz="9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135590" y="2158667"/>
            <a:ext cx="4371211" cy="4450466"/>
          </a:xfrm>
          <a:prstGeom prst="rect">
            <a:avLst/>
          </a:prstGeom>
        </p:spPr>
      </p:pic>
      <p:pic>
        <p:nvPicPr>
          <p:cNvPr id="4" name="図 3"/>
          <p:cNvPicPr>
            <a:picLocks noChangeAspect="1"/>
          </p:cNvPicPr>
          <p:nvPr/>
        </p:nvPicPr>
        <p:blipFill>
          <a:blip r:embed="rId3"/>
          <a:stretch>
            <a:fillRect/>
          </a:stretch>
        </p:blipFill>
        <p:spPr>
          <a:xfrm>
            <a:off x="4716082" y="2193879"/>
            <a:ext cx="3804234" cy="4480948"/>
          </a:xfrm>
          <a:prstGeom prst="rect">
            <a:avLst/>
          </a:prstGeom>
        </p:spPr>
      </p:pic>
    </p:spTree>
    <p:extLst>
      <p:ext uri="{BB962C8B-B14F-4D97-AF65-F5344CB8AC3E}">
        <p14:creationId xmlns:p14="http://schemas.microsoft.com/office/powerpoint/2010/main" val="37879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6880" y="456234"/>
            <a:ext cx="9046020" cy="307777"/>
          </a:xfrm>
          <a:prstGeom prst="rect">
            <a:avLst/>
          </a:prstGeom>
          <a:noFill/>
        </p:spPr>
        <p:txBody>
          <a:bodyPr wrap="square" rtlCol="0">
            <a:spAutoFit/>
          </a:bodyPr>
          <a:lstStyle/>
          <a:p>
            <a:r>
              <a:rPr kumimoji="1" lang="ja-JP" altLang="en-US" sz="1400" b="1" dirty="0"/>
              <a:t>■</a:t>
            </a:r>
            <a:r>
              <a:rPr lang="ja-JP" altLang="en-US" sz="1400" b="1" dirty="0"/>
              <a:t>　県内就業者</a:t>
            </a:r>
            <a:r>
              <a:rPr lang="en-US" altLang="ja-JP" sz="1400" b="1" dirty="0"/>
              <a:t>1</a:t>
            </a:r>
            <a:r>
              <a:rPr lang="ja-JP" altLang="en-US" sz="1400" b="1" dirty="0"/>
              <a:t>人あたり経済活動別県内総生産</a:t>
            </a:r>
            <a:r>
              <a:rPr lang="en-US" altLang="ja-JP" sz="900" b="1" dirty="0"/>
              <a:t>(2018</a:t>
            </a:r>
            <a:r>
              <a:rPr lang="ja-JP" altLang="en-US" sz="900" b="1" dirty="0"/>
              <a:t>年度</a:t>
            </a:r>
            <a:r>
              <a:rPr lang="en-US" altLang="ja-JP" sz="900" b="1" dirty="0"/>
              <a:t>)</a:t>
            </a:r>
            <a:r>
              <a:rPr lang="ja-JP" altLang="en-US" sz="1400" b="1" dirty="0"/>
              <a:t>及び経済活動別県内総生産の構成比と伸び</a:t>
            </a:r>
            <a:r>
              <a:rPr lang="en-US" altLang="ja-JP" sz="900" b="1" dirty="0"/>
              <a:t>(2006</a:t>
            </a:r>
            <a:r>
              <a:rPr lang="ja-JP" altLang="en-US" sz="900" b="1" dirty="0"/>
              <a:t>～</a:t>
            </a:r>
            <a:r>
              <a:rPr lang="en-US" altLang="ja-JP" sz="900" b="1" dirty="0"/>
              <a:t>2018</a:t>
            </a:r>
            <a:r>
              <a:rPr lang="ja-JP" altLang="en-US" sz="900" b="1" dirty="0"/>
              <a:t>年度</a:t>
            </a:r>
            <a:r>
              <a:rPr lang="en-US" altLang="ja-JP" sz="900" b="1" dirty="0"/>
              <a:t>)</a:t>
            </a:r>
            <a:endParaRPr lang="ja-JP" altLang="en-US" sz="900" b="1" dirty="0"/>
          </a:p>
        </p:txBody>
      </p:sp>
      <p:sp>
        <p:nvSpPr>
          <p:cNvPr id="11" name="テキスト ボックス 10">
            <a:extLst>
              <a:ext uri="{FF2B5EF4-FFF2-40B4-BE49-F238E27FC236}">
                <a16:creationId xmlns:a16="http://schemas.microsoft.com/office/drawing/2014/main" id="{C04CD1B5-F732-4A5C-A8C2-0AE547D85819}"/>
              </a:ext>
            </a:extLst>
          </p:cNvPr>
          <p:cNvSpPr txBox="1"/>
          <p:nvPr/>
        </p:nvSpPr>
        <p:spPr>
          <a:xfrm>
            <a:off x="5373260" y="6493728"/>
            <a:ext cx="360000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出典：内閣府「県民経済計算」より副首都推進局にて作成</a:t>
            </a:r>
          </a:p>
        </p:txBody>
      </p:sp>
      <p:sp>
        <p:nvSpPr>
          <p:cNvPr id="7" name="正方形/長方形 6"/>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２．労働生産性</a:t>
            </a:r>
            <a:endParaRPr kumimoji="0" lang="ja-JP" altLang="en-US" sz="2000" kern="0" dirty="0">
              <a:solidFill>
                <a:srgbClr val="000000"/>
              </a:solidFill>
              <a:ea typeface="Meiryo UI" pitchFamily="50" charset="-128"/>
              <a:cs typeface="Meiryo UI" pitchFamily="50" charset="-128"/>
            </a:endParaRPr>
          </a:p>
        </p:txBody>
      </p:sp>
      <p:graphicFrame>
        <p:nvGraphicFramePr>
          <p:cNvPr id="4" name="表 3"/>
          <p:cNvGraphicFramePr>
            <a:graphicFrameLocks noGrp="1"/>
          </p:cNvGraphicFramePr>
          <p:nvPr>
            <p:extLst/>
          </p:nvPr>
        </p:nvGraphicFramePr>
        <p:xfrm>
          <a:off x="4765495" y="1825625"/>
          <a:ext cx="3946423" cy="3519592"/>
        </p:xfrm>
        <a:graphic>
          <a:graphicData uri="http://schemas.openxmlformats.org/drawingml/2006/table">
            <a:tbl>
              <a:tblPr/>
              <a:tblGrid>
                <a:gridCol w="936000">
                  <a:extLst>
                    <a:ext uri="{9D8B030D-6E8A-4147-A177-3AD203B41FA5}">
                      <a16:colId xmlns:a16="http://schemas.microsoft.com/office/drawing/2014/main" val="2375010377"/>
                    </a:ext>
                  </a:extLst>
                </a:gridCol>
                <a:gridCol w="389952">
                  <a:extLst>
                    <a:ext uri="{9D8B030D-6E8A-4147-A177-3AD203B41FA5}">
                      <a16:colId xmlns:a16="http://schemas.microsoft.com/office/drawing/2014/main" val="230205780"/>
                    </a:ext>
                  </a:extLst>
                </a:gridCol>
                <a:gridCol w="374353">
                  <a:extLst>
                    <a:ext uri="{9D8B030D-6E8A-4147-A177-3AD203B41FA5}">
                      <a16:colId xmlns:a16="http://schemas.microsoft.com/office/drawing/2014/main" val="3688317838"/>
                    </a:ext>
                  </a:extLst>
                </a:gridCol>
                <a:gridCol w="374353">
                  <a:extLst>
                    <a:ext uri="{9D8B030D-6E8A-4147-A177-3AD203B41FA5}">
                      <a16:colId xmlns:a16="http://schemas.microsoft.com/office/drawing/2014/main" val="1884426617"/>
                    </a:ext>
                  </a:extLst>
                </a:gridCol>
                <a:gridCol w="374353">
                  <a:extLst>
                    <a:ext uri="{9D8B030D-6E8A-4147-A177-3AD203B41FA5}">
                      <a16:colId xmlns:a16="http://schemas.microsoft.com/office/drawing/2014/main" val="31479923"/>
                    </a:ext>
                  </a:extLst>
                </a:gridCol>
                <a:gridCol w="374353">
                  <a:extLst>
                    <a:ext uri="{9D8B030D-6E8A-4147-A177-3AD203B41FA5}">
                      <a16:colId xmlns:a16="http://schemas.microsoft.com/office/drawing/2014/main" val="2594028905"/>
                    </a:ext>
                  </a:extLst>
                </a:gridCol>
                <a:gridCol w="374353">
                  <a:extLst>
                    <a:ext uri="{9D8B030D-6E8A-4147-A177-3AD203B41FA5}">
                      <a16:colId xmlns:a16="http://schemas.microsoft.com/office/drawing/2014/main" val="2858865113"/>
                    </a:ext>
                  </a:extLst>
                </a:gridCol>
                <a:gridCol w="374353">
                  <a:extLst>
                    <a:ext uri="{9D8B030D-6E8A-4147-A177-3AD203B41FA5}">
                      <a16:colId xmlns:a16="http://schemas.microsoft.com/office/drawing/2014/main" val="1948430769"/>
                    </a:ext>
                  </a:extLst>
                </a:gridCol>
                <a:gridCol w="374353">
                  <a:extLst>
                    <a:ext uri="{9D8B030D-6E8A-4147-A177-3AD203B41FA5}">
                      <a16:colId xmlns:a16="http://schemas.microsoft.com/office/drawing/2014/main" val="2145016411"/>
                    </a:ext>
                  </a:extLst>
                </a:gridCol>
              </a:tblGrid>
              <a:tr h="130081">
                <a:tc gridSpan="9">
                  <a:txBody>
                    <a:bodyPr/>
                    <a:lstStyle/>
                    <a:p>
                      <a:pPr algn="ctr" fontAlgn="ctr"/>
                      <a:r>
                        <a:rPr lang="ja-JP" altLang="en-US" sz="800" b="1" i="0" u="none" strike="noStrike">
                          <a:solidFill>
                            <a:srgbClr val="000000"/>
                          </a:solidFill>
                          <a:effectLst/>
                          <a:latin typeface="ＭＳ ゴシック" panose="020B0609070205080204" pitchFamily="49" charset="-128"/>
                          <a:ea typeface="ＭＳ ゴシック" panose="020B0609070205080204" pitchFamily="49" charset="-128"/>
                        </a:rPr>
                        <a:t>経済活動別県内総生産の構成比と伸び（</a:t>
                      </a:r>
                      <a:r>
                        <a:rPr lang="en-US" altLang="ja-JP" sz="800" b="1" i="0" u="none" strike="noStrike">
                          <a:solidFill>
                            <a:srgbClr val="000000"/>
                          </a:solidFill>
                          <a:effectLst/>
                          <a:latin typeface="ＭＳ ゴシック" panose="020B0609070205080204" pitchFamily="49" charset="-128"/>
                          <a:ea typeface="ＭＳ ゴシック" panose="020B0609070205080204" pitchFamily="49" charset="-128"/>
                        </a:rPr>
                        <a:t>2006</a:t>
                      </a:r>
                      <a:r>
                        <a:rPr lang="ja-JP" altLang="en-US" sz="800" b="1" i="0" u="none" strike="noStrike">
                          <a:solidFill>
                            <a:srgbClr val="000000"/>
                          </a:solidFill>
                          <a:effectLst/>
                          <a:latin typeface="ＭＳ ゴシック" panose="020B0609070205080204" pitchFamily="49" charset="-128"/>
                          <a:ea typeface="ＭＳ ゴシック" panose="020B0609070205080204" pitchFamily="49" charset="-128"/>
                        </a:rPr>
                        <a:t>～</a:t>
                      </a:r>
                      <a:r>
                        <a:rPr lang="en-US" altLang="ja-JP" sz="800" b="1" i="0" u="none" strike="noStrike">
                          <a:solidFill>
                            <a:srgbClr val="000000"/>
                          </a:solidFill>
                          <a:effectLst/>
                          <a:latin typeface="ＭＳ ゴシック" panose="020B0609070205080204" pitchFamily="49" charset="-128"/>
                          <a:ea typeface="ＭＳ ゴシック" panose="020B0609070205080204" pitchFamily="49" charset="-128"/>
                        </a:rPr>
                        <a:t>2018</a:t>
                      </a:r>
                      <a:r>
                        <a:rPr lang="ja-JP" altLang="en-US" sz="800" b="1" i="0" u="none" strike="noStrike">
                          <a:solidFill>
                            <a:srgbClr val="000000"/>
                          </a:solidFill>
                          <a:effectLst/>
                          <a:latin typeface="ＭＳ ゴシック" panose="020B0609070205080204" pitchFamily="49" charset="-128"/>
                          <a:ea typeface="ＭＳ ゴシック" panose="020B0609070205080204" pitchFamily="49" charset="-128"/>
                        </a:rPr>
                        <a:t>年度）</a:t>
                      </a:r>
                    </a:p>
                  </a:txBody>
                  <a:tcPr marL="8058" marR="8058" marT="805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07538394"/>
                  </a:ext>
                </a:extLst>
              </a:tr>
              <a:tr h="162656">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8058" marR="8058" marT="805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gridSpan="4">
                  <a:txBody>
                    <a:bodyPr/>
                    <a:lstStyle/>
                    <a:p>
                      <a:pPr algn="ctr" fontAlgn="ctr"/>
                      <a:r>
                        <a:rPr lang="en-US" altLang="zh-TW" sz="800" b="0" i="0" u="none" strike="noStrike">
                          <a:solidFill>
                            <a:srgbClr val="000000"/>
                          </a:solidFill>
                          <a:effectLst/>
                          <a:latin typeface="ＭＳ ゴシック" panose="020B0609070205080204" pitchFamily="49" charset="-128"/>
                          <a:ea typeface="ＭＳ ゴシック" panose="020B0609070205080204" pitchFamily="49" charset="-128"/>
                        </a:rPr>
                        <a:t>2006</a:t>
                      </a:r>
                      <a:r>
                        <a:rPr lang="zh-TW" altLang="en-US" sz="800" b="0" i="0" u="none" strike="noStrike">
                          <a:solidFill>
                            <a:srgbClr val="000000"/>
                          </a:solidFill>
                          <a:effectLst/>
                          <a:latin typeface="ＭＳ ゴシック" panose="020B0609070205080204" pitchFamily="49" charset="-128"/>
                          <a:ea typeface="ＭＳ ゴシック" panose="020B0609070205080204" pitchFamily="49" charset="-128"/>
                        </a:rPr>
                        <a:t>年度構成比（％）</a:t>
                      </a:r>
                    </a:p>
                  </a:txBody>
                  <a:tcPr marL="8058" marR="8058" marT="805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2006</a:t>
                      </a: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年度～</a:t>
                      </a: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2018</a:t>
                      </a: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年度伸び（倍）</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26653842"/>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大阪府</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東京都</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愛知県</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平均</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大阪府</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東京都</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愛知県</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平均</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54272731"/>
                  </a:ext>
                </a:extLst>
              </a:tr>
              <a:tr h="130081">
                <a:tc>
                  <a:txBody>
                    <a:bodyPr/>
                    <a:lstStyle/>
                    <a:p>
                      <a:pPr algn="l" fontAlgn="ctr"/>
                      <a:r>
                        <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rPr>
                        <a:t>産業計</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106265"/>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農林水産業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034677"/>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鉱業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0.69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0.59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0.81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831819"/>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製造業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18.1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38.3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22.5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0.87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304596"/>
                  </a:ext>
                </a:extLst>
              </a:tr>
              <a:tr h="241382">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電気・ガス・水道・廃棄物</a:t>
                      </a:r>
                      <a:b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処理業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485281"/>
                  </a:ext>
                </a:extLst>
              </a:tr>
              <a:tr h="130081">
                <a:tc>
                  <a:txBody>
                    <a:bodyPr/>
                    <a:lstStyle/>
                    <a:p>
                      <a:pPr algn="l" fontAlgn="ctr"/>
                      <a:r>
                        <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rPr>
                        <a:t>建設業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1.30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89266"/>
                  </a:ext>
                </a:extLst>
              </a:tr>
              <a:tr h="171707">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卸売・</a:t>
                      </a:r>
                      <a:b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小売業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19.2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23.7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13.7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0.86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0.87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ゴシック" panose="020B0609070205080204" pitchFamily="49" charset="-128"/>
                          <a:ea typeface="ＭＳ ゴシック" panose="020B0609070205080204" pitchFamily="49" charset="-128"/>
                        </a:rPr>
                        <a:t>0.94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177250"/>
                  </a:ext>
                </a:extLst>
              </a:tr>
              <a:tr h="171707">
                <a:tc>
                  <a:txBody>
                    <a:bodyPr/>
                    <a:lstStyle/>
                    <a:p>
                      <a:pPr algn="l" fontAlgn="ctr"/>
                      <a:r>
                        <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rPr>
                        <a:t>運輸・</a:t>
                      </a:r>
                      <a:br>
                        <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rPr>
                        <a:t>郵便業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050486"/>
                  </a:ext>
                </a:extLst>
              </a:tr>
              <a:tr h="162656">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宿泊・飲食サービス業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0.88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694426"/>
                  </a:ext>
                </a:extLst>
              </a:tr>
              <a:tr h="130081">
                <a:tc>
                  <a:txBody>
                    <a:bodyPr/>
                    <a:lstStyle/>
                    <a:p>
                      <a:pPr algn="l" fontAlgn="ctr"/>
                      <a:r>
                        <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rPr>
                        <a:t>情報通信業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999384"/>
                  </a:ext>
                </a:extLst>
              </a:tr>
              <a:tr h="171707">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金融・</a:t>
                      </a:r>
                      <a:b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保険業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0.71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0.79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0.71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0.76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164677"/>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不動産業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050252"/>
                  </a:ext>
                </a:extLst>
              </a:tr>
              <a:tr h="241382">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専門・科学技術、業務支援サービス業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8.9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605590"/>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公務</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0.89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408216"/>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教育</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590860"/>
                  </a:ext>
                </a:extLst>
              </a:tr>
              <a:tr h="162656">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保健衛生・社会事業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1.37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1.51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1.41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1.35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954149"/>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その他のサービス</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ゴシック" panose="020B0609070205080204" pitchFamily="49" charset="-128"/>
                          <a:ea typeface="ＭＳ ゴシック" panose="020B0609070205080204" pitchFamily="49" charset="-128"/>
                        </a:rPr>
                        <a:t>0.90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ゴシック" panose="020B0609070205080204" pitchFamily="49" charset="-128"/>
                          <a:ea typeface="ＭＳ ゴシック" panose="020B0609070205080204" pitchFamily="49" charset="-128"/>
                        </a:rPr>
                        <a:t>0.92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089453"/>
                  </a:ext>
                </a:extLst>
              </a:tr>
            </a:tbl>
          </a:graphicData>
        </a:graphic>
      </p:graphicFrame>
      <p:pic>
        <p:nvPicPr>
          <p:cNvPr id="12" name="図 11"/>
          <p:cNvPicPr>
            <a:picLocks/>
          </p:cNvPicPr>
          <p:nvPr/>
        </p:nvPicPr>
        <p:blipFill>
          <a:blip r:embed="rId2"/>
          <a:stretch>
            <a:fillRect/>
          </a:stretch>
        </p:blipFill>
        <p:spPr>
          <a:xfrm>
            <a:off x="687762" y="1779602"/>
            <a:ext cx="3528000" cy="5076000"/>
          </a:xfrm>
          <a:prstGeom prst="rect">
            <a:avLst/>
          </a:prstGeom>
        </p:spPr>
      </p:pic>
      <p:sp>
        <p:nvSpPr>
          <p:cNvPr id="8" name="楕円 7"/>
          <p:cNvSpPr/>
          <p:nvPr/>
        </p:nvSpPr>
        <p:spPr>
          <a:xfrm>
            <a:off x="8334149" y="2606584"/>
            <a:ext cx="432000" cy="180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9" name="楕円 8"/>
          <p:cNvSpPr/>
          <p:nvPr/>
        </p:nvSpPr>
        <p:spPr>
          <a:xfrm>
            <a:off x="7223760" y="2606584"/>
            <a:ext cx="432000" cy="180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楕円 9"/>
          <p:cNvSpPr/>
          <p:nvPr/>
        </p:nvSpPr>
        <p:spPr>
          <a:xfrm>
            <a:off x="8341377" y="3306150"/>
            <a:ext cx="432000" cy="180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3" name="楕円 12"/>
          <p:cNvSpPr/>
          <p:nvPr/>
        </p:nvSpPr>
        <p:spPr>
          <a:xfrm>
            <a:off x="7211938" y="3296625"/>
            <a:ext cx="432000" cy="180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4" name="楕円 13"/>
          <p:cNvSpPr/>
          <p:nvPr/>
        </p:nvSpPr>
        <p:spPr>
          <a:xfrm>
            <a:off x="8328194" y="4377289"/>
            <a:ext cx="432000" cy="180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6" name="楕円 15"/>
          <p:cNvSpPr/>
          <p:nvPr/>
        </p:nvSpPr>
        <p:spPr>
          <a:xfrm>
            <a:off x="7208280" y="4377289"/>
            <a:ext cx="432000" cy="180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7" name="正方形/長方形 16"/>
          <p:cNvSpPr/>
          <p:nvPr/>
        </p:nvSpPr>
        <p:spPr>
          <a:xfrm>
            <a:off x="221363" y="786675"/>
            <a:ext cx="8503417" cy="97365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就業者１人当たりの経済活動別県内総生産の動きをみると、大阪は、３業種（「製造業」、「卸売・小売業」、「不動産業」）のウェイトが高いが、いずれも、</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年度の伸びが全国平均を下回る状況。</a:t>
            </a:r>
          </a:p>
          <a:p>
            <a:pPr marL="285750" indent="-285750">
              <a:buFont typeface="Wingdings" panose="05000000000000000000" pitchFamily="2" charset="2"/>
              <a:buChar char="p"/>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は、６業種（「製造業」、「卸売・小売業」、「情報通信業」、「金融・保険業」、「不動産業」、「専門・科学技術、業務支援サービス業」）のウェイトが高く、このうち、 「情報通信業」、「金融・保険業」「不動産業」、「専門・科学技術、業務支援サービス業」で、同様に、愛知は２業種（「製造業」、「卸売・小売業」）のウェイトが高く、全国平均を上回る伸びがみられる。</a:t>
            </a:r>
          </a:p>
        </p:txBody>
      </p:sp>
      <p:sp>
        <p:nvSpPr>
          <p:cNvPr id="18"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18</a:t>
            </a:fld>
            <a:endParaRPr kumimoji="1" lang="ja-JP" altLang="en-US"/>
          </a:p>
        </p:txBody>
      </p:sp>
      <p:sp>
        <p:nvSpPr>
          <p:cNvPr id="19" name="テキスト ボックス 18">
            <a:extLst>
              <a:ext uri="{FF2B5EF4-FFF2-40B4-BE49-F238E27FC236}">
                <a16:creationId xmlns:a16="http://schemas.microsoft.com/office/drawing/2014/main" id="{C04CD1B5-F732-4A5C-A8C2-0AE547D85819}"/>
              </a:ext>
            </a:extLst>
          </p:cNvPr>
          <p:cNvSpPr txBox="1"/>
          <p:nvPr/>
        </p:nvSpPr>
        <p:spPr>
          <a:xfrm>
            <a:off x="4728194" y="5574995"/>
            <a:ext cx="4245066" cy="600164"/>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「資料１世界経済のトレンドと日本の状況を踏まえた大阪経済の分析」</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の１１ページに掲載している表について、</a:t>
            </a:r>
            <a:r>
              <a:rPr lang="en-US" altLang="ja-JP" sz="1100" dirty="0" smtClean="0">
                <a:latin typeface="Meiryo UI" panose="020B0604030504040204" pitchFamily="50" charset="-128"/>
                <a:ea typeface="Meiryo UI" panose="020B0604030504040204" pitchFamily="50" charset="-128"/>
              </a:rPr>
              <a:t>2018</a:t>
            </a:r>
            <a:r>
              <a:rPr lang="ja-JP" altLang="en-US" sz="1100" dirty="0" smtClean="0">
                <a:latin typeface="Meiryo UI" panose="020B0604030504040204" pitchFamily="50" charset="-128"/>
                <a:ea typeface="Meiryo UI" panose="020B0604030504040204" pitchFamily="50" charset="-128"/>
              </a:rPr>
              <a:t>年度内閣府「県民経済計算」をもとに数値を更新したもの</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08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84250" y="1206500"/>
            <a:ext cx="4400550" cy="4988243"/>
          </a:xfrm>
        </p:spPr>
        <p:txBody>
          <a:bodyPr>
            <a:noAutofit/>
          </a:bodyPr>
          <a:lstStyle/>
          <a:p>
            <a:pPr marL="0" indent="0">
              <a:lnSpc>
                <a:spcPct val="100000"/>
              </a:lnSpc>
              <a:spcBef>
                <a:spcPts val="900"/>
              </a:spcBef>
              <a:buNone/>
            </a:pPr>
            <a:r>
              <a:rPr kumimoji="1" lang="ja-JP" altLang="en-US" sz="2000" dirty="0"/>
              <a:t>１．産業構造</a:t>
            </a:r>
            <a:endParaRPr kumimoji="1" lang="en-US" altLang="ja-JP" sz="2000" dirty="0"/>
          </a:p>
          <a:p>
            <a:pPr marL="0" indent="0">
              <a:lnSpc>
                <a:spcPct val="100000"/>
              </a:lnSpc>
              <a:spcBef>
                <a:spcPts val="900"/>
              </a:spcBef>
              <a:buNone/>
            </a:pPr>
            <a:r>
              <a:rPr lang="ja-JP" altLang="en-US" sz="2000" dirty="0"/>
              <a:t>２．労働生産性</a:t>
            </a:r>
            <a:endParaRPr lang="en-US" altLang="ja-JP" sz="2000" dirty="0"/>
          </a:p>
          <a:p>
            <a:pPr marL="0" indent="0">
              <a:lnSpc>
                <a:spcPct val="100000"/>
              </a:lnSpc>
              <a:spcBef>
                <a:spcPts val="900"/>
              </a:spcBef>
              <a:buNone/>
            </a:pPr>
            <a:r>
              <a:rPr kumimoji="1" lang="ja-JP" altLang="en-US" sz="2000" dirty="0"/>
              <a:t>３．労働市場の流動性</a:t>
            </a:r>
            <a:endParaRPr kumimoji="1" lang="en-US" altLang="ja-JP" sz="2000" dirty="0"/>
          </a:p>
          <a:p>
            <a:pPr marL="0" indent="0">
              <a:lnSpc>
                <a:spcPct val="100000"/>
              </a:lnSpc>
              <a:spcBef>
                <a:spcPts val="900"/>
              </a:spcBef>
              <a:buNone/>
            </a:pPr>
            <a:r>
              <a:rPr lang="ja-JP" altLang="en-US" sz="2000" dirty="0"/>
              <a:t>４．労働の多様性</a:t>
            </a:r>
            <a:endParaRPr lang="en-US" altLang="ja-JP" sz="2000" dirty="0"/>
          </a:p>
          <a:p>
            <a:pPr marL="0" indent="0">
              <a:lnSpc>
                <a:spcPct val="100000"/>
              </a:lnSpc>
              <a:spcBef>
                <a:spcPts val="900"/>
              </a:spcBef>
              <a:buNone/>
            </a:pPr>
            <a:r>
              <a:rPr kumimoji="1" lang="ja-JP" altLang="en-US" sz="2000" dirty="0"/>
              <a:t>５．その他関連データ</a:t>
            </a:r>
            <a:endParaRPr kumimoji="1" lang="en-US" altLang="ja-JP" sz="2000" dirty="0"/>
          </a:p>
          <a:p>
            <a:pPr marL="0" indent="0">
              <a:lnSpc>
                <a:spcPct val="100000"/>
              </a:lnSpc>
              <a:spcBef>
                <a:spcPts val="900"/>
              </a:spcBef>
              <a:buNone/>
            </a:pPr>
            <a:r>
              <a:rPr lang="ja-JP" altLang="en-US" sz="2000" dirty="0"/>
              <a:t>　　　</a:t>
            </a:r>
            <a:r>
              <a:rPr lang="ja-JP" altLang="en-US" sz="2000" dirty="0" smtClean="0"/>
              <a:t>・</a:t>
            </a:r>
            <a:r>
              <a:rPr lang="ja-JP" altLang="en-US" sz="2000" dirty="0"/>
              <a:t>業況判断、需要、供給</a:t>
            </a:r>
            <a:endParaRPr kumimoji="1" lang="en-US" altLang="ja-JP" sz="2000" dirty="0"/>
          </a:p>
          <a:p>
            <a:pPr marL="0" indent="0">
              <a:lnSpc>
                <a:spcPct val="100000"/>
              </a:lnSpc>
              <a:spcBef>
                <a:spcPts val="900"/>
              </a:spcBef>
              <a:buNone/>
            </a:pPr>
            <a:r>
              <a:rPr lang="ja-JP" altLang="en-US" sz="2000" dirty="0"/>
              <a:t>　　　</a:t>
            </a:r>
            <a:r>
              <a:rPr lang="ja-JP" altLang="en-US" sz="2000" dirty="0" smtClean="0"/>
              <a:t>・</a:t>
            </a:r>
            <a:r>
              <a:rPr lang="ja-JP" altLang="en-US" sz="2000" dirty="0"/>
              <a:t>産業の新陳代謝</a:t>
            </a:r>
            <a:endParaRPr lang="en-US" altLang="ja-JP" sz="2000" dirty="0"/>
          </a:p>
          <a:p>
            <a:pPr marL="0" indent="0">
              <a:lnSpc>
                <a:spcPct val="100000"/>
              </a:lnSpc>
              <a:spcBef>
                <a:spcPts val="900"/>
              </a:spcBef>
              <a:buNone/>
            </a:pPr>
            <a:r>
              <a:rPr kumimoji="1" lang="ja-JP" altLang="en-US" sz="2000" dirty="0"/>
              <a:t>　　</a:t>
            </a:r>
            <a:r>
              <a:rPr lang="ja-JP" altLang="en-US" sz="2000" dirty="0"/>
              <a:t>　</a:t>
            </a:r>
            <a:r>
              <a:rPr lang="ja-JP" altLang="en-US" sz="2000" dirty="0" smtClean="0"/>
              <a:t>・</a:t>
            </a:r>
            <a:r>
              <a:rPr lang="ja-JP" altLang="en-US" sz="2000" dirty="0"/>
              <a:t>イノベーション</a:t>
            </a:r>
            <a:endParaRPr lang="en-US" altLang="ja-JP" sz="2000" dirty="0"/>
          </a:p>
          <a:p>
            <a:pPr marL="0" indent="0">
              <a:lnSpc>
                <a:spcPct val="100000"/>
              </a:lnSpc>
              <a:spcBef>
                <a:spcPts val="900"/>
              </a:spcBef>
              <a:buNone/>
            </a:pPr>
            <a:r>
              <a:rPr lang="ja-JP" altLang="en-US" sz="2000" dirty="0"/>
              <a:t>　　　</a:t>
            </a:r>
            <a:r>
              <a:rPr lang="ja-JP" altLang="en-US" sz="2000" dirty="0" smtClean="0"/>
              <a:t>・預</a:t>
            </a:r>
            <a:r>
              <a:rPr lang="ja-JP" altLang="en-US" sz="2000" dirty="0"/>
              <a:t>貸率・貸出金シェア</a:t>
            </a:r>
            <a:endParaRPr lang="en-US" altLang="ja-JP" sz="2000" dirty="0"/>
          </a:p>
          <a:p>
            <a:pPr marL="0" indent="0">
              <a:lnSpc>
                <a:spcPct val="100000"/>
              </a:lnSpc>
              <a:spcBef>
                <a:spcPts val="900"/>
              </a:spcBef>
              <a:buNone/>
            </a:pPr>
            <a:r>
              <a:rPr lang="ja-JP" altLang="en-US" sz="2000" dirty="0"/>
              <a:t>　　　</a:t>
            </a:r>
            <a:r>
              <a:rPr lang="ja-JP" altLang="en-US" sz="2000" dirty="0" smtClean="0"/>
              <a:t>・</a:t>
            </a:r>
            <a:r>
              <a:rPr lang="ja-JP" altLang="en-US" sz="2000" dirty="0"/>
              <a:t>賃金</a:t>
            </a:r>
            <a:endParaRPr lang="en-US" altLang="ja-JP" sz="2000" dirty="0"/>
          </a:p>
          <a:p>
            <a:pPr marL="0" indent="0">
              <a:lnSpc>
                <a:spcPct val="100000"/>
              </a:lnSpc>
              <a:spcBef>
                <a:spcPts val="900"/>
              </a:spcBef>
              <a:buNone/>
            </a:pPr>
            <a:r>
              <a:rPr kumimoji="1" lang="ja-JP" altLang="en-US" sz="2000" dirty="0"/>
              <a:t>　　　</a:t>
            </a:r>
            <a:r>
              <a:rPr kumimoji="1" lang="ja-JP" altLang="en-US" sz="2000" dirty="0" smtClean="0"/>
              <a:t>・</a:t>
            </a:r>
            <a:r>
              <a:rPr kumimoji="1" lang="ja-JP" altLang="en-US" sz="2000" dirty="0"/>
              <a:t>豊かさ・幸福度</a:t>
            </a:r>
            <a:endParaRPr kumimoji="1" lang="en-US" altLang="ja-JP" sz="2000" dirty="0"/>
          </a:p>
          <a:p>
            <a:pPr marL="0" indent="0">
              <a:lnSpc>
                <a:spcPct val="100000"/>
              </a:lnSpc>
              <a:spcBef>
                <a:spcPts val="900"/>
              </a:spcBef>
              <a:buNone/>
            </a:pPr>
            <a:r>
              <a:rPr lang="ja-JP" altLang="en-US" sz="2000" dirty="0"/>
              <a:t>　　　</a:t>
            </a:r>
            <a:r>
              <a:rPr lang="ja-JP" altLang="en-US" sz="2000" dirty="0" smtClean="0"/>
              <a:t>・</a:t>
            </a:r>
            <a:r>
              <a:rPr lang="ja-JP" altLang="en-US" sz="2000" dirty="0"/>
              <a:t>拠点開発</a:t>
            </a:r>
            <a:endParaRPr kumimoji="1" lang="ja-JP" altLang="en-US" sz="2000" dirty="0"/>
          </a:p>
        </p:txBody>
      </p:sp>
      <p:sp>
        <p:nvSpPr>
          <p:cNvPr id="5" name="正方形/長方形 4">
            <a:extLst>
              <a:ext uri="{FF2B5EF4-FFF2-40B4-BE49-F238E27FC236}">
                <a16:creationId xmlns:a16="http://schemas.microsoft.com/office/drawing/2014/main" id="{D68A1DD0-7B9E-4933-BA51-FF55A6C429FB}"/>
              </a:ext>
            </a:extLst>
          </p:cNvPr>
          <p:cNvSpPr/>
          <p:nvPr/>
        </p:nvSpPr>
        <p:spPr>
          <a:xfrm>
            <a:off x="4686300" y="1205143"/>
            <a:ext cx="3774442" cy="4989600"/>
          </a:xfrm>
          <a:prstGeom prst="rect">
            <a:avLst/>
          </a:prstGeom>
          <a:noFill/>
          <a:ln w="19050">
            <a:noFill/>
          </a:ln>
          <a:effectLst/>
        </p:spPr>
        <p:txBody>
          <a:bodyPr wrap="square" lIns="0" tIns="36000" rIns="288000" bIns="36000" anchor="ctr">
            <a:noAutofit/>
          </a:bodyPr>
          <a:lstStyle/>
          <a:p>
            <a:pPr marL="268288" indent="-268288">
              <a:spcBef>
                <a:spcPts val="900"/>
              </a:spcBef>
            </a:pP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2</a:t>
            </a:r>
          </a:p>
          <a:p>
            <a:pPr marL="268288" indent="-268288">
              <a:spcBef>
                <a:spcPts val="9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16</a:t>
            </a:r>
            <a:endParaRPr lang="ja-JP" altLang="en-US" sz="2000" kern="100" dirty="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9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19</a:t>
            </a:r>
            <a:endParaRPr lang="ja-JP" altLang="en-US" sz="2000" strike="sngStrike" kern="100" dirty="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9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21</a:t>
            </a:r>
            <a:endPar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900"/>
              </a:spcBef>
            </a:pPr>
            <a:endParaRPr lang="ja-JP" altLang="en-US" sz="2000" kern="100" dirty="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9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36</a:t>
            </a:r>
            <a:endParaRPr lang="ja-JP" altLang="en-US" sz="2000" kern="100" dirty="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9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41</a:t>
            </a:r>
          </a:p>
          <a:p>
            <a:pPr marL="268288" indent="-268288">
              <a:spcBef>
                <a:spcPts val="9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42</a:t>
            </a:r>
          </a:p>
          <a:p>
            <a:pPr marL="268288" indent="-268288">
              <a:spcBef>
                <a:spcPts val="9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47</a:t>
            </a:r>
            <a:endParaRPr lang="ja-JP" altLang="en-US" sz="2000" strike="sngStrike" kern="100" dirty="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9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48</a:t>
            </a:r>
            <a:endParaRPr lang="ja-JP" altLang="en-US" sz="2000" strike="sngStrike" kern="100" dirty="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9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51</a:t>
            </a:r>
            <a:endParaRPr lang="ja-JP" altLang="en-US" sz="2000" strike="sngStrike" kern="100" dirty="0">
              <a:latin typeface="Meiryo UI" panose="020B0604030504040204" pitchFamily="50" charset="-128"/>
              <a:ea typeface="Meiryo UI" panose="020B0604030504040204" pitchFamily="50" charset="-128"/>
              <a:cs typeface="Times New Roman" panose="02020603050405020304" pitchFamily="18" charset="0"/>
            </a:endParaRPr>
          </a:p>
          <a:p>
            <a:pPr marL="268288" indent="-268288">
              <a:spcBef>
                <a:spcPts val="900"/>
              </a:spcBef>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kern="100" dirty="0" smtClean="0">
                <a:latin typeface="Meiryo UI" panose="020B0604030504040204" pitchFamily="50" charset="-128"/>
                <a:ea typeface="Meiryo UI" panose="020B0604030504040204" pitchFamily="50" charset="-128"/>
                <a:cs typeface="Times New Roman" panose="02020603050405020304" pitchFamily="18" charset="0"/>
              </a:rPr>
              <a:t>57</a:t>
            </a:r>
            <a:endParaRPr lang="ja-JP" altLang="en-US" sz="2000" strike="sngStrike"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タイトル 1">
            <a:extLst>
              <a:ext uri="{FF2B5EF4-FFF2-40B4-BE49-F238E27FC236}">
                <a16:creationId xmlns:a16="http://schemas.microsoft.com/office/drawing/2014/main" id="{DE182360-8E57-4CFB-9AED-F7A852E0EBA9}"/>
              </a:ext>
            </a:extLst>
          </p:cNvPr>
          <p:cNvSpPr>
            <a:spLocks noGrp="1"/>
          </p:cNvSpPr>
          <p:nvPr>
            <p:ph type="title"/>
          </p:nvPr>
        </p:nvSpPr>
        <p:spPr>
          <a:xfrm>
            <a:off x="109167" y="557071"/>
            <a:ext cx="2137641" cy="648072"/>
          </a:xfrm>
        </p:spPr>
        <p:txBody>
          <a:bodyPr>
            <a:normAutofit/>
          </a:bodyPr>
          <a:lstStyle/>
          <a:p>
            <a:pPr algn="ctr"/>
            <a:r>
              <a:rPr kumimoji="1" lang="ja-JP" altLang="en-US" sz="2400" b="1" dirty="0" smtClean="0">
                <a:latin typeface="Meiryo UI" panose="020B0604030504040204" pitchFamily="50" charset="-128"/>
                <a:ea typeface="Meiryo UI" panose="020B0604030504040204" pitchFamily="50" charset="-128"/>
              </a:rPr>
              <a:t>目　次</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0104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３．労働市場の流動性</a:t>
            </a:r>
            <a:endParaRPr kumimoji="0" lang="ja-JP" altLang="en-US" sz="2000" kern="0" dirty="0">
              <a:solidFill>
                <a:srgbClr val="000000"/>
              </a:solidFill>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234391" y="6239435"/>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出典：総務省「統計でみる都道府県のすがた」</a:t>
            </a:r>
          </a:p>
        </p:txBody>
      </p:sp>
      <p:sp>
        <p:nvSpPr>
          <p:cNvPr id="11" name="テキスト ボックス 10"/>
          <p:cNvSpPr txBox="1"/>
          <p:nvPr/>
        </p:nvSpPr>
        <p:spPr>
          <a:xfrm>
            <a:off x="97981" y="558445"/>
            <a:ext cx="8837738" cy="307777"/>
          </a:xfrm>
          <a:prstGeom prst="rect">
            <a:avLst/>
          </a:prstGeom>
          <a:noFill/>
        </p:spPr>
        <p:txBody>
          <a:bodyPr wrap="square" rtlCol="0">
            <a:spAutoFit/>
          </a:bodyPr>
          <a:lstStyle/>
          <a:p>
            <a:r>
              <a:rPr kumimoji="1" lang="ja-JP" altLang="en-US" sz="1400" b="1" dirty="0"/>
              <a:t>■</a:t>
            </a:r>
            <a:r>
              <a:rPr lang="ja-JP" altLang="en-US" sz="1400" b="1" dirty="0"/>
              <a:t>　転職率（離職後１年以内に転職した人の全有業者に占める割合）</a:t>
            </a:r>
            <a:r>
              <a:rPr lang="en-US" altLang="ja-JP" sz="1400" b="1" dirty="0"/>
              <a:t>2007,2012,2017</a:t>
            </a:r>
            <a:endParaRPr lang="ja-JP" altLang="en-US" sz="1000" dirty="0"/>
          </a:p>
        </p:txBody>
      </p:sp>
      <p:sp>
        <p:nvSpPr>
          <p:cNvPr id="18" name="正方形/長方形 17">
            <a:extLst>
              <a:ext uri="{FF2B5EF4-FFF2-40B4-BE49-F238E27FC236}">
                <a16:creationId xmlns:a16="http://schemas.microsoft.com/office/drawing/2014/main" id="{0C6AAB64-D661-4B9F-9FB7-E4AAD243C54C}"/>
              </a:ext>
            </a:extLst>
          </p:cNvPr>
          <p:cNvSpPr/>
          <p:nvPr/>
        </p:nvSpPr>
        <p:spPr>
          <a:xfrm>
            <a:off x="5514909" y="4559929"/>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19" name="正方形/長方形 18">
            <a:extLst>
              <a:ext uri="{FF2B5EF4-FFF2-40B4-BE49-F238E27FC236}">
                <a16:creationId xmlns:a16="http://schemas.microsoft.com/office/drawing/2014/main" id="{0C6AAB64-D661-4B9F-9FB7-E4AAD243C54C}"/>
              </a:ext>
            </a:extLst>
          </p:cNvPr>
          <p:cNvSpPr/>
          <p:nvPr/>
        </p:nvSpPr>
        <p:spPr>
          <a:xfrm>
            <a:off x="5528676" y="5309969"/>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愛知県</a:t>
            </a:r>
          </a:p>
        </p:txBody>
      </p:sp>
      <p:sp>
        <p:nvSpPr>
          <p:cNvPr id="20" name="正方形/長方形 19">
            <a:extLst>
              <a:ext uri="{FF2B5EF4-FFF2-40B4-BE49-F238E27FC236}">
                <a16:creationId xmlns:a16="http://schemas.microsoft.com/office/drawing/2014/main" id="{0C6AAB64-D661-4B9F-9FB7-E4AAD243C54C}"/>
              </a:ext>
            </a:extLst>
          </p:cNvPr>
          <p:cNvSpPr/>
          <p:nvPr/>
        </p:nvSpPr>
        <p:spPr>
          <a:xfrm>
            <a:off x="5445799" y="3398241"/>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21" name="正方形/長方形 20">
            <a:extLst>
              <a:ext uri="{FF2B5EF4-FFF2-40B4-BE49-F238E27FC236}">
                <a16:creationId xmlns:a16="http://schemas.microsoft.com/office/drawing/2014/main" id="{0C6AAB64-D661-4B9F-9FB7-E4AAD243C54C}"/>
              </a:ext>
            </a:extLst>
          </p:cNvPr>
          <p:cNvSpPr/>
          <p:nvPr/>
        </p:nvSpPr>
        <p:spPr>
          <a:xfrm>
            <a:off x="5453101" y="3721187"/>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福岡県</a:t>
            </a:r>
          </a:p>
        </p:txBody>
      </p:sp>
      <p:sp>
        <p:nvSpPr>
          <p:cNvPr id="22" name="正方形/長方形 21">
            <a:extLst>
              <a:ext uri="{FF2B5EF4-FFF2-40B4-BE49-F238E27FC236}">
                <a16:creationId xmlns:a16="http://schemas.microsoft.com/office/drawing/2014/main" id="{0C6AAB64-D661-4B9F-9FB7-E4AAD243C54C}"/>
              </a:ext>
            </a:extLst>
          </p:cNvPr>
          <p:cNvSpPr/>
          <p:nvPr/>
        </p:nvSpPr>
        <p:spPr>
          <a:xfrm>
            <a:off x="5493965" y="4824585"/>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全国</a:t>
            </a:r>
          </a:p>
        </p:txBody>
      </p:sp>
      <p:sp>
        <p:nvSpPr>
          <p:cNvPr id="23" name="正方形/長方形 22">
            <a:extLst>
              <a:ext uri="{FF2B5EF4-FFF2-40B4-BE49-F238E27FC236}">
                <a16:creationId xmlns:a16="http://schemas.microsoft.com/office/drawing/2014/main" id="{0C6AAB64-D661-4B9F-9FB7-E4AAD243C54C}"/>
              </a:ext>
            </a:extLst>
          </p:cNvPr>
          <p:cNvSpPr/>
          <p:nvPr/>
        </p:nvSpPr>
        <p:spPr>
          <a:xfrm>
            <a:off x="5541835" y="4120319"/>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神奈川県</a:t>
            </a:r>
          </a:p>
        </p:txBody>
      </p:sp>
      <p:graphicFrame>
        <p:nvGraphicFramePr>
          <p:cNvPr id="24" name="表 23">
            <a:extLst>
              <a:ext uri="{FF2B5EF4-FFF2-40B4-BE49-F238E27FC236}">
                <a16:creationId xmlns:a16="http://schemas.microsoft.com/office/drawing/2014/main" id="{DD55C90C-E441-42E5-851C-99131AF73A49}"/>
              </a:ext>
            </a:extLst>
          </p:cNvPr>
          <p:cNvGraphicFramePr>
            <a:graphicFrameLocks noGrp="1"/>
          </p:cNvGraphicFramePr>
          <p:nvPr>
            <p:extLst/>
          </p:nvPr>
        </p:nvGraphicFramePr>
        <p:xfrm>
          <a:off x="6300590" y="2271191"/>
          <a:ext cx="2591063" cy="3592897"/>
        </p:xfrm>
        <a:graphic>
          <a:graphicData uri="http://schemas.openxmlformats.org/drawingml/2006/table">
            <a:tbl>
              <a:tblPr firstRow="1" bandRow="1">
                <a:tableStyleId>{5C22544A-7EE6-4342-B048-85BDC9FD1C3A}</a:tableStyleId>
              </a:tblPr>
              <a:tblGrid>
                <a:gridCol w="618062">
                  <a:extLst>
                    <a:ext uri="{9D8B030D-6E8A-4147-A177-3AD203B41FA5}">
                      <a16:colId xmlns:a16="http://schemas.microsoft.com/office/drawing/2014/main" val="799159214"/>
                    </a:ext>
                  </a:extLst>
                </a:gridCol>
                <a:gridCol w="1042436">
                  <a:extLst>
                    <a:ext uri="{9D8B030D-6E8A-4147-A177-3AD203B41FA5}">
                      <a16:colId xmlns:a16="http://schemas.microsoft.com/office/drawing/2014/main" val="3313133587"/>
                    </a:ext>
                  </a:extLst>
                </a:gridCol>
                <a:gridCol w="930565">
                  <a:extLst>
                    <a:ext uri="{9D8B030D-6E8A-4147-A177-3AD203B41FA5}">
                      <a16:colId xmlns:a16="http://schemas.microsoft.com/office/drawing/2014/main" val="2083760942"/>
                    </a:ext>
                  </a:extLst>
                </a:gridCol>
              </a:tblGrid>
              <a:tr h="326627">
                <a:tc>
                  <a:txBody>
                    <a:bodyPr/>
                    <a:lstStyle/>
                    <a:p>
                      <a:pPr algn="ctr"/>
                      <a:r>
                        <a:rPr kumimoji="1" lang="ja-JP" altLang="en-US" sz="1200" dirty="0"/>
                        <a:t>順位</a:t>
                      </a:r>
                    </a:p>
                  </a:txBody>
                  <a:tcPr/>
                </a:tc>
                <a:tc>
                  <a:txBody>
                    <a:bodyPr/>
                    <a:lstStyle/>
                    <a:p>
                      <a:pPr algn="ctr"/>
                      <a:r>
                        <a:rPr kumimoji="1" lang="ja-JP" altLang="en-US" sz="1200" dirty="0"/>
                        <a:t>都道府県</a:t>
                      </a:r>
                    </a:p>
                  </a:txBody>
                  <a:tcPr/>
                </a:tc>
                <a:tc>
                  <a:txBody>
                    <a:bodyPr/>
                    <a:lstStyle/>
                    <a:p>
                      <a:pPr algn="ctr"/>
                      <a:r>
                        <a:rPr kumimoji="1" lang="ja-JP" altLang="en-US" sz="1200" dirty="0"/>
                        <a:t>転職率</a:t>
                      </a:r>
                    </a:p>
                  </a:txBody>
                  <a:tcPr/>
                </a:tc>
                <a:extLst>
                  <a:ext uri="{0D108BD9-81ED-4DB2-BD59-A6C34878D82A}">
                    <a16:rowId xmlns:a16="http://schemas.microsoft.com/office/drawing/2014/main" val="2292313660"/>
                  </a:ext>
                </a:extLst>
              </a:tr>
              <a:tr h="326627">
                <a:tc>
                  <a:txBody>
                    <a:bodyPr/>
                    <a:lstStyle/>
                    <a:p>
                      <a:pPr algn="ctr"/>
                      <a:r>
                        <a:rPr kumimoji="1" lang="en-US" altLang="ja-JP" sz="1200" dirty="0"/>
                        <a:t>1</a:t>
                      </a:r>
                      <a:r>
                        <a:rPr kumimoji="1" lang="ja-JP" altLang="en-US" sz="1200" dirty="0"/>
                        <a:t>位</a:t>
                      </a:r>
                    </a:p>
                  </a:txBody>
                  <a:tcPr/>
                </a:tc>
                <a:tc>
                  <a:txBody>
                    <a:bodyPr/>
                    <a:lstStyle/>
                    <a:p>
                      <a:pPr algn="ctr"/>
                      <a:r>
                        <a:rPr kumimoji="1" lang="ja-JP" altLang="en-US" sz="1200" dirty="0"/>
                        <a:t>沖縄県</a:t>
                      </a:r>
                    </a:p>
                  </a:txBody>
                  <a:tcPr/>
                </a:tc>
                <a:tc>
                  <a:txBody>
                    <a:bodyPr/>
                    <a:lstStyle/>
                    <a:p>
                      <a:pPr algn="ctr"/>
                      <a:r>
                        <a:rPr kumimoji="1" lang="en-US" altLang="ja-JP" sz="1200" dirty="0"/>
                        <a:t>6.7%</a:t>
                      </a:r>
                      <a:endParaRPr kumimoji="1" lang="ja-JP" altLang="en-US" sz="1200" dirty="0"/>
                    </a:p>
                  </a:txBody>
                  <a:tcPr/>
                </a:tc>
                <a:extLst>
                  <a:ext uri="{0D108BD9-81ED-4DB2-BD59-A6C34878D82A}">
                    <a16:rowId xmlns:a16="http://schemas.microsoft.com/office/drawing/2014/main" val="2899451683"/>
                  </a:ext>
                </a:extLst>
              </a:tr>
              <a:tr h="326627">
                <a:tc>
                  <a:txBody>
                    <a:bodyPr/>
                    <a:lstStyle/>
                    <a:p>
                      <a:pPr algn="ctr"/>
                      <a:r>
                        <a:rPr kumimoji="1" lang="en-US" altLang="ja-JP" sz="1200" dirty="0"/>
                        <a:t>2</a:t>
                      </a:r>
                      <a:r>
                        <a:rPr kumimoji="1" lang="ja-JP" altLang="en-US" sz="1200" dirty="0"/>
                        <a:t>位</a:t>
                      </a:r>
                    </a:p>
                  </a:txBody>
                  <a:tcPr/>
                </a:tc>
                <a:tc>
                  <a:txBody>
                    <a:bodyPr/>
                    <a:lstStyle/>
                    <a:p>
                      <a:pPr algn="ctr"/>
                      <a:r>
                        <a:rPr kumimoji="1" lang="ja-JP" altLang="en-US" sz="1200" dirty="0"/>
                        <a:t>千葉県</a:t>
                      </a:r>
                    </a:p>
                  </a:txBody>
                  <a:tcPr/>
                </a:tc>
                <a:tc>
                  <a:txBody>
                    <a:bodyPr/>
                    <a:lstStyle/>
                    <a:p>
                      <a:pPr algn="ctr"/>
                      <a:r>
                        <a:rPr kumimoji="1" lang="en-US" altLang="ja-JP" sz="1200" dirty="0"/>
                        <a:t>5.8%</a:t>
                      </a:r>
                      <a:endParaRPr kumimoji="1" lang="ja-JP" altLang="en-US" sz="1200" dirty="0"/>
                    </a:p>
                  </a:txBody>
                  <a:tcPr/>
                </a:tc>
                <a:extLst>
                  <a:ext uri="{0D108BD9-81ED-4DB2-BD59-A6C34878D82A}">
                    <a16:rowId xmlns:a16="http://schemas.microsoft.com/office/drawing/2014/main" val="1858565197"/>
                  </a:ext>
                </a:extLst>
              </a:tr>
              <a:tr h="3266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3</a:t>
                      </a:r>
                      <a:r>
                        <a:rPr kumimoji="1" lang="ja-JP" altLang="en-US" sz="1200" dirty="0"/>
                        <a:t>位</a:t>
                      </a:r>
                    </a:p>
                  </a:txBody>
                  <a:tcPr/>
                </a:tc>
                <a:tc>
                  <a:txBody>
                    <a:bodyPr/>
                    <a:lstStyle/>
                    <a:p>
                      <a:pPr algn="ctr"/>
                      <a:r>
                        <a:rPr kumimoji="1" lang="ja-JP" altLang="en-US" sz="1200" dirty="0"/>
                        <a:t>東京都</a:t>
                      </a:r>
                    </a:p>
                  </a:txBody>
                  <a:tcPr/>
                </a:tc>
                <a:tc>
                  <a:txBody>
                    <a:bodyPr/>
                    <a:lstStyle/>
                    <a:p>
                      <a:pPr algn="ctr"/>
                      <a:r>
                        <a:rPr kumimoji="1" lang="en-US" altLang="ja-JP" sz="1200" dirty="0"/>
                        <a:t>5.7%</a:t>
                      </a:r>
                      <a:endParaRPr kumimoji="1" lang="ja-JP" altLang="en-US" sz="1200" dirty="0"/>
                    </a:p>
                  </a:txBody>
                  <a:tcPr/>
                </a:tc>
                <a:extLst>
                  <a:ext uri="{0D108BD9-81ED-4DB2-BD59-A6C34878D82A}">
                    <a16:rowId xmlns:a16="http://schemas.microsoft.com/office/drawing/2014/main" val="698009539"/>
                  </a:ext>
                </a:extLst>
              </a:tr>
              <a:tr h="326627">
                <a:tc>
                  <a:txBody>
                    <a:bodyPr/>
                    <a:lstStyle/>
                    <a:p>
                      <a:pPr algn="ctr"/>
                      <a:r>
                        <a:rPr kumimoji="1" lang="en-US" altLang="ja-JP" sz="1200" dirty="0"/>
                        <a:t>4</a:t>
                      </a:r>
                      <a:r>
                        <a:rPr kumimoji="1" lang="ja-JP" altLang="en-US" sz="1200" dirty="0"/>
                        <a:t>位</a:t>
                      </a:r>
                    </a:p>
                  </a:txBody>
                  <a:tcPr/>
                </a:tc>
                <a:tc>
                  <a:txBody>
                    <a:bodyPr/>
                    <a:lstStyle/>
                    <a:p>
                      <a:pPr algn="ctr"/>
                      <a:r>
                        <a:rPr kumimoji="1" lang="ja-JP" altLang="en-US" sz="1200" dirty="0"/>
                        <a:t>埼玉県</a:t>
                      </a:r>
                    </a:p>
                  </a:txBody>
                  <a:tcPr/>
                </a:tc>
                <a:tc>
                  <a:txBody>
                    <a:bodyPr/>
                    <a:lstStyle/>
                    <a:p>
                      <a:pPr algn="ctr"/>
                      <a:r>
                        <a:rPr kumimoji="1" lang="en-US" altLang="ja-JP" sz="1200" dirty="0"/>
                        <a:t>5.6%</a:t>
                      </a:r>
                      <a:endParaRPr kumimoji="1" lang="ja-JP" altLang="en-US" sz="1200" dirty="0"/>
                    </a:p>
                  </a:txBody>
                  <a:tcPr/>
                </a:tc>
                <a:extLst>
                  <a:ext uri="{0D108BD9-81ED-4DB2-BD59-A6C34878D82A}">
                    <a16:rowId xmlns:a16="http://schemas.microsoft.com/office/drawing/2014/main" val="403741556"/>
                  </a:ext>
                </a:extLst>
              </a:tr>
              <a:tr h="326627">
                <a:tc>
                  <a:txBody>
                    <a:bodyPr/>
                    <a:lstStyle/>
                    <a:p>
                      <a:pPr algn="ctr"/>
                      <a:r>
                        <a:rPr kumimoji="1" lang="en-US" altLang="ja-JP" sz="1200" dirty="0"/>
                        <a:t>5</a:t>
                      </a:r>
                      <a:r>
                        <a:rPr kumimoji="1" lang="ja-JP" altLang="en-US" sz="1200" dirty="0"/>
                        <a:t>位</a:t>
                      </a:r>
                    </a:p>
                  </a:txBody>
                  <a:tcPr/>
                </a:tc>
                <a:tc>
                  <a:txBody>
                    <a:bodyPr/>
                    <a:lstStyle/>
                    <a:p>
                      <a:pPr algn="ctr"/>
                      <a:r>
                        <a:rPr kumimoji="1" lang="ja-JP" altLang="en-US" sz="1200" dirty="0"/>
                        <a:t>福岡県</a:t>
                      </a:r>
                    </a:p>
                  </a:txBody>
                  <a:tcPr/>
                </a:tc>
                <a:tc>
                  <a:txBody>
                    <a:bodyPr/>
                    <a:lstStyle/>
                    <a:p>
                      <a:pPr algn="ctr"/>
                      <a:r>
                        <a:rPr kumimoji="1" lang="en-US" altLang="ja-JP" sz="1200" dirty="0"/>
                        <a:t>5.5%</a:t>
                      </a:r>
                      <a:endParaRPr kumimoji="1" lang="ja-JP" altLang="en-US" sz="1200" dirty="0"/>
                    </a:p>
                  </a:txBody>
                  <a:tcPr/>
                </a:tc>
                <a:extLst>
                  <a:ext uri="{0D108BD9-81ED-4DB2-BD59-A6C34878D82A}">
                    <a16:rowId xmlns:a16="http://schemas.microsoft.com/office/drawing/2014/main" val="1897079914"/>
                  </a:ext>
                </a:extLst>
              </a:tr>
              <a:tr h="326627">
                <a:tc>
                  <a:txBody>
                    <a:bodyPr/>
                    <a:lstStyle/>
                    <a:p>
                      <a:pPr algn="ctr"/>
                      <a:r>
                        <a:rPr kumimoji="1" lang="en-US" altLang="ja-JP" sz="1200" dirty="0"/>
                        <a:t>6</a:t>
                      </a:r>
                      <a:r>
                        <a:rPr kumimoji="1" lang="ja-JP" altLang="en-US" sz="1200" dirty="0"/>
                        <a:t>位</a:t>
                      </a:r>
                    </a:p>
                  </a:txBody>
                  <a:tcPr/>
                </a:tc>
                <a:tc>
                  <a:txBody>
                    <a:bodyPr/>
                    <a:lstStyle/>
                    <a:p>
                      <a:pPr algn="ctr"/>
                      <a:r>
                        <a:rPr kumimoji="1" lang="ja-JP" altLang="en-US" sz="1200" dirty="0"/>
                        <a:t>神奈川県</a:t>
                      </a:r>
                    </a:p>
                  </a:txBody>
                  <a:tcPr/>
                </a:tc>
                <a:tc>
                  <a:txBody>
                    <a:bodyPr/>
                    <a:lstStyle/>
                    <a:p>
                      <a:pPr algn="ctr"/>
                      <a:r>
                        <a:rPr kumimoji="1" lang="en-US" altLang="ja-JP" sz="1200" dirty="0"/>
                        <a:t>5.3%</a:t>
                      </a:r>
                      <a:endParaRPr kumimoji="1" lang="ja-JP" altLang="en-US" sz="1200" dirty="0"/>
                    </a:p>
                  </a:txBody>
                  <a:tcPr/>
                </a:tc>
                <a:extLst>
                  <a:ext uri="{0D108BD9-81ED-4DB2-BD59-A6C34878D82A}">
                    <a16:rowId xmlns:a16="http://schemas.microsoft.com/office/drawing/2014/main" val="2860116428"/>
                  </a:ext>
                </a:extLst>
              </a:tr>
              <a:tr h="326627">
                <a:tc>
                  <a:txBody>
                    <a:bodyPr/>
                    <a:lstStyle/>
                    <a:p>
                      <a:pPr algn="ctr"/>
                      <a:endParaRPr kumimoji="1" lang="ja-JP" altLang="en-US" sz="1200" dirty="0"/>
                    </a:p>
                  </a:txBody>
                  <a:tcPr/>
                </a:tc>
                <a:tc>
                  <a:txBody>
                    <a:bodyPr/>
                    <a:lstStyle/>
                    <a:p>
                      <a:pPr algn="ctr"/>
                      <a:endParaRPr kumimoji="1" lang="ja-JP" altLang="en-US" sz="1200" dirty="0"/>
                    </a:p>
                  </a:txBody>
                  <a:tcPr/>
                </a:tc>
                <a:tc>
                  <a:txBody>
                    <a:bodyPr/>
                    <a:lstStyle/>
                    <a:p>
                      <a:pPr algn="ctr"/>
                      <a:endParaRPr kumimoji="1" lang="ja-JP" altLang="en-US" sz="1200" dirty="0"/>
                    </a:p>
                  </a:txBody>
                  <a:tcPr/>
                </a:tc>
                <a:extLst>
                  <a:ext uri="{0D108BD9-81ED-4DB2-BD59-A6C34878D82A}">
                    <a16:rowId xmlns:a16="http://schemas.microsoft.com/office/drawing/2014/main" val="676358960"/>
                  </a:ext>
                </a:extLst>
              </a:tr>
              <a:tr h="326627">
                <a:tc>
                  <a:txBody>
                    <a:bodyPr/>
                    <a:lstStyle/>
                    <a:p>
                      <a:pPr algn="ctr"/>
                      <a:r>
                        <a:rPr kumimoji="1" lang="en-US" altLang="ja-JP" sz="1200" dirty="0"/>
                        <a:t>12</a:t>
                      </a:r>
                      <a:r>
                        <a:rPr kumimoji="1" lang="ja-JP" altLang="en-US" sz="1200" dirty="0"/>
                        <a:t>位</a:t>
                      </a:r>
                    </a:p>
                  </a:txBody>
                  <a:tcPr/>
                </a:tc>
                <a:tc>
                  <a:txBody>
                    <a:bodyPr/>
                    <a:lstStyle/>
                    <a:p>
                      <a:pPr algn="ctr"/>
                      <a:r>
                        <a:rPr kumimoji="1" lang="ja-JP" altLang="en-US" sz="1200" dirty="0"/>
                        <a:t>大阪府</a:t>
                      </a:r>
                    </a:p>
                  </a:txBody>
                  <a:tcPr/>
                </a:tc>
                <a:tc>
                  <a:txBody>
                    <a:bodyPr/>
                    <a:lstStyle/>
                    <a:p>
                      <a:pPr algn="ctr"/>
                      <a:r>
                        <a:rPr kumimoji="1" lang="en-US" altLang="ja-JP" sz="1200" dirty="0"/>
                        <a:t>5.1%</a:t>
                      </a:r>
                      <a:endParaRPr kumimoji="1" lang="ja-JP" altLang="en-US" sz="1200" dirty="0"/>
                    </a:p>
                  </a:txBody>
                  <a:tcPr/>
                </a:tc>
                <a:extLst>
                  <a:ext uri="{0D108BD9-81ED-4DB2-BD59-A6C34878D82A}">
                    <a16:rowId xmlns:a16="http://schemas.microsoft.com/office/drawing/2014/main" val="1485318269"/>
                  </a:ext>
                </a:extLst>
              </a:tr>
              <a:tr h="326627">
                <a:tc>
                  <a:txBody>
                    <a:bodyPr/>
                    <a:lstStyle/>
                    <a:p>
                      <a:pPr algn="ctr"/>
                      <a:r>
                        <a:rPr kumimoji="1" lang="en-US" altLang="ja-JP" sz="1200" dirty="0"/>
                        <a:t>―</a:t>
                      </a:r>
                      <a:endParaRPr kumimoji="1" lang="ja-JP" altLang="en-US" sz="1200" dirty="0"/>
                    </a:p>
                  </a:txBody>
                  <a:tcPr/>
                </a:tc>
                <a:tc>
                  <a:txBody>
                    <a:bodyPr/>
                    <a:lstStyle/>
                    <a:p>
                      <a:pPr algn="ctr"/>
                      <a:r>
                        <a:rPr kumimoji="1" lang="ja-JP" altLang="en-US" sz="1200" dirty="0"/>
                        <a:t>全国</a:t>
                      </a:r>
                    </a:p>
                  </a:txBody>
                  <a:tcPr/>
                </a:tc>
                <a:tc>
                  <a:txBody>
                    <a:bodyPr/>
                    <a:lstStyle/>
                    <a:p>
                      <a:pPr algn="ctr"/>
                      <a:r>
                        <a:rPr kumimoji="1" lang="en-US" altLang="ja-JP" sz="1200" dirty="0"/>
                        <a:t>5.0%</a:t>
                      </a:r>
                      <a:endParaRPr kumimoji="1" lang="ja-JP" altLang="en-US" sz="1200" dirty="0"/>
                    </a:p>
                  </a:txBody>
                  <a:tcPr/>
                </a:tc>
                <a:extLst>
                  <a:ext uri="{0D108BD9-81ED-4DB2-BD59-A6C34878D82A}">
                    <a16:rowId xmlns:a16="http://schemas.microsoft.com/office/drawing/2014/main" val="979020366"/>
                  </a:ext>
                </a:extLst>
              </a:tr>
              <a:tr h="326627">
                <a:tc>
                  <a:txBody>
                    <a:bodyPr/>
                    <a:lstStyle/>
                    <a:p>
                      <a:pPr algn="ctr"/>
                      <a:r>
                        <a:rPr kumimoji="1" lang="en-US" altLang="ja-JP" sz="1200" dirty="0"/>
                        <a:t>23</a:t>
                      </a:r>
                      <a:r>
                        <a:rPr kumimoji="1" lang="ja-JP" altLang="en-US" sz="1200" dirty="0"/>
                        <a:t>位</a:t>
                      </a:r>
                    </a:p>
                  </a:txBody>
                  <a:tcPr/>
                </a:tc>
                <a:tc>
                  <a:txBody>
                    <a:bodyPr/>
                    <a:lstStyle/>
                    <a:p>
                      <a:pPr algn="ctr"/>
                      <a:r>
                        <a:rPr kumimoji="1" lang="ja-JP" altLang="en-US" sz="1200" dirty="0"/>
                        <a:t>愛知県</a:t>
                      </a:r>
                    </a:p>
                  </a:txBody>
                  <a:tcPr/>
                </a:tc>
                <a:tc>
                  <a:txBody>
                    <a:bodyPr/>
                    <a:lstStyle/>
                    <a:p>
                      <a:pPr algn="ctr"/>
                      <a:r>
                        <a:rPr kumimoji="1" lang="en-US" altLang="ja-JP" sz="1200" dirty="0"/>
                        <a:t>4.7%</a:t>
                      </a:r>
                      <a:endParaRPr kumimoji="1" lang="ja-JP" altLang="en-US" sz="1200" dirty="0"/>
                    </a:p>
                  </a:txBody>
                  <a:tcPr/>
                </a:tc>
                <a:extLst>
                  <a:ext uri="{0D108BD9-81ED-4DB2-BD59-A6C34878D82A}">
                    <a16:rowId xmlns:a16="http://schemas.microsoft.com/office/drawing/2014/main" val="3973433657"/>
                  </a:ext>
                </a:extLst>
              </a:tr>
            </a:tbl>
          </a:graphicData>
        </a:graphic>
      </p:graphicFrame>
      <p:sp>
        <p:nvSpPr>
          <p:cNvPr id="25" name="正方形/長方形 24">
            <a:extLst>
              <a:ext uri="{FF2B5EF4-FFF2-40B4-BE49-F238E27FC236}">
                <a16:creationId xmlns:a16="http://schemas.microsoft.com/office/drawing/2014/main" id="{DD16CC1B-33BD-4AD6-A43F-503A9E69ED17}"/>
              </a:ext>
            </a:extLst>
          </p:cNvPr>
          <p:cNvSpPr/>
          <p:nvPr/>
        </p:nvSpPr>
        <p:spPr>
          <a:xfrm>
            <a:off x="6315262" y="4880424"/>
            <a:ext cx="2576391" cy="27499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7" name="テキスト ボックス 26">
            <a:extLst>
              <a:ext uri="{FF2B5EF4-FFF2-40B4-BE49-F238E27FC236}">
                <a16:creationId xmlns:a16="http://schemas.microsoft.com/office/drawing/2014/main" id="{C04CD1B5-F732-4A5C-A8C2-0AE547D85819}"/>
              </a:ext>
            </a:extLst>
          </p:cNvPr>
          <p:cNvSpPr txBox="1"/>
          <p:nvPr/>
        </p:nvSpPr>
        <p:spPr>
          <a:xfrm>
            <a:off x="7086600" y="1839147"/>
            <a:ext cx="1849119"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rPr>
              <a:t>年順位</a:t>
            </a:r>
          </a:p>
        </p:txBody>
      </p:sp>
      <p:sp>
        <p:nvSpPr>
          <p:cNvPr id="28" name="正方形/長方形 27"/>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大阪府においては、労働の流動性は、平均して東京都より低く、愛知県より高い傾向にある。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転職者数（</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年前の勤め先と現在の勤め先が異なる人）を有業者数で割って算出</a:t>
            </a:r>
          </a:p>
        </p:txBody>
      </p:sp>
      <p:sp>
        <p:nvSpPr>
          <p:cNvPr id="26"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19</a:t>
            </a:fld>
            <a:endParaRPr kumimoji="1" lang="ja-JP" altLang="en-US"/>
          </a:p>
        </p:txBody>
      </p:sp>
      <p:pic>
        <p:nvPicPr>
          <p:cNvPr id="2" name="図 1"/>
          <p:cNvPicPr>
            <a:picLocks noChangeAspect="1"/>
          </p:cNvPicPr>
          <p:nvPr/>
        </p:nvPicPr>
        <p:blipFill>
          <a:blip r:embed="rId2"/>
          <a:stretch>
            <a:fillRect/>
          </a:stretch>
        </p:blipFill>
        <p:spPr>
          <a:xfrm>
            <a:off x="290274" y="1761825"/>
            <a:ext cx="6248942" cy="4560203"/>
          </a:xfrm>
          <a:prstGeom prst="rect">
            <a:avLst/>
          </a:prstGeom>
        </p:spPr>
      </p:pic>
    </p:spTree>
    <p:extLst>
      <p:ext uri="{BB962C8B-B14F-4D97-AF65-F5344CB8AC3E}">
        <p14:creationId xmlns:p14="http://schemas.microsoft.com/office/powerpoint/2010/main" val="1194516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04CD1B5-F732-4A5C-A8C2-0AE547D85819}"/>
              </a:ext>
            </a:extLst>
          </p:cNvPr>
          <p:cNvSpPr txBox="1"/>
          <p:nvPr/>
        </p:nvSpPr>
        <p:spPr>
          <a:xfrm>
            <a:off x="528033" y="5796881"/>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出典：総務省「統計トピックス」（労働力調査）</a:t>
            </a:r>
          </a:p>
        </p:txBody>
      </p:sp>
      <p:sp>
        <p:nvSpPr>
          <p:cNvPr id="7" name="テキスト ボックス 6"/>
          <p:cNvSpPr txBox="1"/>
          <p:nvPr/>
        </p:nvSpPr>
        <p:spPr>
          <a:xfrm>
            <a:off x="97981" y="558446"/>
            <a:ext cx="8837013" cy="305936"/>
          </a:xfrm>
          <a:prstGeom prst="rect">
            <a:avLst/>
          </a:prstGeom>
          <a:noFill/>
        </p:spPr>
        <p:txBody>
          <a:bodyPr wrap="square" rtlCol="0">
            <a:spAutoFit/>
          </a:bodyPr>
          <a:lstStyle/>
          <a:p>
            <a:r>
              <a:rPr kumimoji="1" lang="ja-JP" altLang="en-US" sz="1400" b="1" dirty="0"/>
              <a:t>■</a:t>
            </a:r>
            <a:r>
              <a:rPr lang="ja-JP" altLang="en-US" sz="1400" b="1" dirty="0"/>
              <a:t>　 前職の離職理由別 転職者数（全国）</a:t>
            </a:r>
            <a:endParaRPr lang="ja-JP" altLang="en-US" sz="1000" dirty="0"/>
          </a:p>
        </p:txBody>
      </p:sp>
      <p:sp>
        <p:nvSpPr>
          <p:cNvPr id="8" name="正方形/長方形 7"/>
          <p:cNvSpPr/>
          <p:nvPr/>
        </p:nvSpPr>
        <p:spPr>
          <a:xfrm>
            <a:off x="147348" y="864381"/>
            <a:ext cx="8503417" cy="109504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全国の転職者について前職の離職理由をみると、事業不振や先行き不安などの「会社都合」により前職を離職した転職者は、リーマン・ショックの翌年の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年に大きく増加したが、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年以降は減少傾向で推移している。</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一方で、「より良い条件の仕事を探すため」は、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年以降増加傾向で推移しており、</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年以降で過去最多となった。</a:t>
            </a:r>
          </a:p>
        </p:txBody>
      </p:sp>
      <p:pic>
        <p:nvPicPr>
          <p:cNvPr id="9" name="図 8"/>
          <p:cNvPicPr>
            <a:picLocks noChangeAspect="1"/>
          </p:cNvPicPr>
          <p:nvPr/>
        </p:nvPicPr>
        <p:blipFill>
          <a:blip r:embed="rId2"/>
          <a:stretch>
            <a:fillRect/>
          </a:stretch>
        </p:blipFill>
        <p:spPr>
          <a:xfrm>
            <a:off x="645680" y="2540390"/>
            <a:ext cx="8005085" cy="3256491"/>
          </a:xfrm>
          <a:prstGeom prst="rect">
            <a:avLst/>
          </a:prstGeom>
        </p:spPr>
      </p:pic>
      <p:sp>
        <p:nvSpPr>
          <p:cNvPr id="11" name="正方形/長方形 10">
            <a:extLst>
              <a:ext uri="{FF2B5EF4-FFF2-40B4-BE49-F238E27FC236}">
                <a16:creationId xmlns:a16="http://schemas.microsoft.com/office/drawing/2014/main" id="{27EE7016-B102-4502-A1FB-22CBC3D9401D}"/>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３．労働市場の流動性</a:t>
            </a:r>
            <a:endParaRPr kumimoji="0" lang="ja-JP" altLang="en-US" sz="2000" kern="0" dirty="0">
              <a:solidFill>
                <a:srgbClr val="000000"/>
              </a:solidFill>
              <a:ea typeface="Meiryo UI" pitchFamily="50" charset="-128"/>
              <a:cs typeface="Meiryo UI" pitchFamily="50" charset="-128"/>
            </a:endParaRPr>
          </a:p>
        </p:txBody>
      </p:sp>
      <p:sp>
        <p:nvSpPr>
          <p:cNvPr id="12"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20</a:t>
            </a:fld>
            <a:endParaRPr kumimoji="1" lang="ja-JP" altLang="en-US"/>
          </a:p>
        </p:txBody>
      </p:sp>
      <p:sp>
        <p:nvSpPr>
          <p:cNvPr id="2" name="テキスト ボックス 1"/>
          <p:cNvSpPr txBox="1"/>
          <p:nvPr/>
        </p:nvSpPr>
        <p:spPr>
          <a:xfrm>
            <a:off x="528034" y="6058491"/>
            <a:ext cx="7688688" cy="600164"/>
          </a:xfrm>
          <a:prstGeom prst="rect">
            <a:avLst/>
          </a:prstGeom>
          <a:noFill/>
        </p:spPr>
        <p:txBody>
          <a:bodyPr wrap="square" rtlCol="0">
            <a:spAutoFit/>
          </a:bodyPr>
          <a:lstStyle/>
          <a:p>
            <a:r>
              <a:rPr kumimoji="1" lang="ja-JP" altLang="en-US" sz="1100" dirty="0" smtClean="0"/>
              <a:t>（注</a:t>
            </a:r>
            <a:r>
              <a:rPr kumimoji="1" lang="ja-JP" altLang="en-US" sz="1100" dirty="0"/>
              <a:t>１） 前職の離職理由が「その他」及び「離職理由不詳」は除いている。また、「会社都合」には「会社倒産・事業所閉鎖」</a:t>
            </a:r>
            <a:r>
              <a:rPr kumimoji="1" lang="ja-JP" altLang="en-US" sz="1100" dirty="0" smtClean="0"/>
              <a:t>、</a:t>
            </a:r>
            <a:r>
              <a:rPr kumimoji="1" lang="en-US" altLang="ja-JP" sz="1100" dirty="0" smtClean="0"/>
              <a:t/>
            </a:r>
            <a:br>
              <a:rPr kumimoji="1" lang="en-US" altLang="ja-JP" sz="1100" dirty="0" smtClean="0"/>
            </a:br>
            <a:r>
              <a:rPr kumimoji="1" lang="ja-JP" altLang="en-US" sz="1100" dirty="0" smtClean="0"/>
              <a:t>　　　　　　　「</a:t>
            </a:r>
            <a:r>
              <a:rPr kumimoji="1" lang="ja-JP" altLang="en-US" sz="1100" dirty="0"/>
              <a:t>人員整理・勧奨退職」及び「事業不振や先行き不安」が含まれる。</a:t>
            </a:r>
          </a:p>
          <a:p>
            <a:r>
              <a:rPr kumimoji="1" lang="ja-JP" altLang="en-US" sz="1100" dirty="0" smtClean="0"/>
              <a:t>（注２</a:t>
            </a:r>
            <a:r>
              <a:rPr kumimoji="1" lang="ja-JP" altLang="en-US" sz="1100" dirty="0"/>
              <a:t>） </a:t>
            </a:r>
            <a:r>
              <a:rPr kumimoji="1" lang="en-US" altLang="ja-JP" sz="1100" dirty="0"/>
              <a:t>2011</a:t>
            </a:r>
            <a:r>
              <a:rPr kumimoji="1" lang="ja-JP" altLang="en-US" sz="1100" dirty="0"/>
              <a:t>年は、岩手県、宮城県及び福島県を除く結果</a:t>
            </a:r>
          </a:p>
        </p:txBody>
      </p:sp>
    </p:spTree>
    <p:extLst>
      <p:ext uri="{BB962C8B-B14F-4D97-AF65-F5344CB8AC3E}">
        <p14:creationId xmlns:p14="http://schemas.microsoft.com/office/powerpoint/2010/main" val="2244106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294166" y="520303"/>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女性の就業率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正方形/長方形 26"/>
          <p:cNvSpPr/>
          <p:nvPr/>
        </p:nvSpPr>
        <p:spPr>
          <a:xfrm>
            <a:off x="320290" y="908800"/>
            <a:ext cx="8496000" cy="972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女性の年代別の就業率について、大阪では「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M</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字カーブ」の谷は改善されつつあるもの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の、全国平均・東京と比べ低い状況となっている。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時系列で見ると女性の就業率は近年上昇傾向にはあるものの、全国平均や東京との差は依然として埋められていない。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71966" y="6296620"/>
            <a:ext cx="7806225" cy="230832"/>
          </a:xfrm>
          <a:prstGeom prst="rect">
            <a:avLst/>
          </a:prstGeom>
          <a:noFill/>
        </p:spPr>
        <p:txBody>
          <a:bodyPr wrap="square" rtlCol="0">
            <a:spAutoFit/>
          </a:bodyPr>
          <a:lstStyle/>
          <a:p>
            <a:pPr lvl="0">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lang="zh-TW" altLang="en-US" sz="900" dirty="0">
                <a:solidFill>
                  <a:prstClr val="black"/>
                </a:solidFill>
                <a:latin typeface="Meiryo UI" panose="020B0604030504040204" pitchFamily="50" charset="-128"/>
                <a:ea typeface="Meiryo UI" panose="020B0604030504040204" pitchFamily="50" charset="-128"/>
              </a:rPr>
              <a:t>総務省「労働力調査</a:t>
            </a:r>
            <a:r>
              <a:rPr lang="ja-JP" altLang="en-US" sz="900" dirty="0">
                <a:solidFill>
                  <a:prstClr val="black"/>
                </a:solidFill>
                <a:latin typeface="Meiryo UI" panose="020B0604030504040204" pitchFamily="50" charset="-128"/>
                <a:ea typeface="Meiryo UI" panose="020B0604030504040204" pitchFamily="50" charset="-128"/>
              </a:rPr>
              <a:t>」、東京都「東京の労働力（労働力調査結果）」、大阪府「</a:t>
            </a:r>
            <a:r>
              <a:rPr lang="zh-TW" altLang="en-US" sz="900" dirty="0">
                <a:solidFill>
                  <a:prstClr val="black"/>
                </a:solidFill>
                <a:latin typeface="Meiryo UI" panose="020B0604030504040204" pitchFamily="50" charset="-128"/>
                <a:ea typeface="Meiryo UI" panose="020B0604030504040204" pitchFamily="50" charset="-128"/>
              </a:rPr>
              <a:t>労働力調査地方集計結果（年平均）</a:t>
            </a:r>
            <a:r>
              <a:rPr lang="ja-JP" altLang="en-US" sz="900" dirty="0" smtClean="0">
                <a:solidFill>
                  <a:prstClr val="black"/>
                </a:solidFill>
                <a:latin typeface="Meiryo UI" panose="020B0604030504040204" pitchFamily="50" charset="-128"/>
                <a:ea typeface="Meiryo UI" panose="020B0604030504040204" pitchFamily="50" charset="-128"/>
              </a:rPr>
              <a:t>」をもとに副首都推進局にて作成</a:t>
            </a:r>
            <a:endParaRPr lang="en-US" altLang="zh-TW" sz="900" dirty="0">
              <a:solidFill>
                <a:prstClr val="black"/>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4568290" y="2228074"/>
            <a:ext cx="792088" cy="215444"/>
          </a:xfrm>
          <a:prstGeom prst="rect">
            <a:avLst/>
          </a:prstGeom>
          <a:noFill/>
        </p:spPr>
        <p:txBody>
          <a:bodyPr wrap="square" rtlCol="0">
            <a:spAutoFit/>
          </a:bodyPr>
          <a:lstStyle/>
          <a:p>
            <a:r>
              <a:rPr kumimoji="1" lang="ja-JP" altLang="en-US" sz="800" dirty="0"/>
              <a:t>（％）</a:t>
            </a:r>
          </a:p>
        </p:txBody>
      </p:sp>
      <p:sp>
        <p:nvSpPr>
          <p:cNvPr id="12" name="テキスト ボックス 11"/>
          <p:cNvSpPr txBox="1"/>
          <p:nvPr/>
        </p:nvSpPr>
        <p:spPr>
          <a:xfrm>
            <a:off x="388116" y="2205444"/>
            <a:ext cx="792088" cy="215444"/>
          </a:xfrm>
          <a:prstGeom prst="rect">
            <a:avLst/>
          </a:prstGeom>
          <a:noFill/>
        </p:spPr>
        <p:txBody>
          <a:bodyPr wrap="square" rtlCol="0">
            <a:spAutoFit/>
          </a:bodyPr>
          <a:lstStyle/>
          <a:p>
            <a:r>
              <a:rPr kumimoji="1" lang="ja-JP" altLang="en-US" sz="800" dirty="0"/>
              <a:t>（％）</a:t>
            </a:r>
          </a:p>
        </p:txBody>
      </p:sp>
      <p:pic>
        <p:nvPicPr>
          <p:cNvPr id="5" name="図 4"/>
          <p:cNvPicPr>
            <a:picLocks noChangeAspect="1"/>
          </p:cNvPicPr>
          <p:nvPr/>
        </p:nvPicPr>
        <p:blipFill>
          <a:blip r:embed="rId2"/>
          <a:stretch>
            <a:fillRect/>
          </a:stretch>
        </p:blipFill>
        <p:spPr>
          <a:xfrm>
            <a:off x="481532" y="2387957"/>
            <a:ext cx="3895682" cy="3981033"/>
          </a:xfrm>
          <a:prstGeom prst="rect">
            <a:avLst/>
          </a:prstGeom>
        </p:spPr>
      </p:pic>
      <p:pic>
        <p:nvPicPr>
          <p:cNvPr id="6" name="図 5"/>
          <p:cNvPicPr>
            <a:picLocks noChangeAspect="1"/>
          </p:cNvPicPr>
          <p:nvPr/>
        </p:nvPicPr>
        <p:blipFill>
          <a:blip r:embed="rId3"/>
          <a:stretch>
            <a:fillRect/>
          </a:stretch>
        </p:blipFill>
        <p:spPr>
          <a:xfrm>
            <a:off x="4650462" y="2341146"/>
            <a:ext cx="4176122" cy="3932261"/>
          </a:xfrm>
          <a:prstGeom prst="rect">
            <a:avLst/>
          </a:prstGeom>
        </p:spPr>
      </p:pic>
      <p:sp>
        <p:nvSpPr>
          <p:cNvPr id="13" name="正方形/長方形 12"/>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４．労働の多様性</a:t>
            </a:r>
            <a:endParaRPr kumimoji="0" lang="ja-JP" altLang="en-US" sz="2000" kern="0" dirty="0">
              <a:solidFill>
                <a:srgbClr val="000000"/>
              </a:solidFill>
              <a:ea typeface="Meiryo UI" pitchFamily="50" charset="-128"/>
              <a:cs typeface="Meiryo UI" pitchFamily="50" charset="-128"/>
            </a:endParaRPr>
          </a:p>
        </p:txBody>
      </p:sp>
      <p:sp>
        <p:nvSpPr>
          <p:cNvPr id="14" name="テキスト ボックス 13">
            <a:extLst>
              <a:ext uri="{FF2B5EF4-FFF2-40B4-BE49-F238E27FC236}">
                <a16:creationId xmlns:a16="http://schemas.microsoft.com/office/drawing/2014/main" id="{3FA7B927-1AEC-4518-ADA1-DAEBD721F666}"/>
              </a:ext>
            </a:extLst>
          </p:cNvPr>
          <p:cNvSpPr txBox="1"/>
          <p:nvPr/>
        </p:nvSpPr>
        <p:spPr>
          <a:xfrm>
            <a:off x="440750" y="1918801"/>
            <a:ext cx="3972428" cy="246221"/>
          </a:xfrm>
          <a:prstGeom prst="rect">
            <a:avLst/>
          </a:prstGeom>
          <a:noFill/>
        </p:spPr>
        <p:txBody>
          <a:bodyPr wrap="square" rtlCol="0">
            <a:spAutoFit/>
          </a:bodyPr>
          <a:lstStyle/>
          <a:p>
            <a:r>
              <a:rPr kumimoji="1" lang="ja-JP" altLang="en-US" sz="1000" b="1" dirty="0"/>
              <a:t>■</a:t>
            </a:r>
            <a:r>
              <a:rPr lang="ja-JP" altLang="en-US" sz="1000" b="1" dirty="0"/>
              <a:t>　女性の就業率（</a:t>
            </a:r>
            <a:r>
              <a:rPr lang="en-US" altLang="ja-JP" sz="1000" b="1" dirty="0"/>
              <a:t>2020</a:t>
            </a:r>
            <a:r>
              <a:rPr lang="ja-JP" altLang="en-US" sz="1000" b="1" dirty="0"/>
              <a:t>年）</a:t>
            </a:r>
          </a:p>
        </p:txBody>
      </p:sp>
      <p:sp>
        <p:nvSpPr>
          <p:cNvPr id="15" name="テキスト ボックス 14">
            <a:extLst>
              <a:ext uri="{FF2B5EF4-FFF2-40B4-BE49-F238E27FC236}">
                <a16:creationId xmlns:a16="http://schemas.microsoft.com/office/drawing/2014/main" id="{70DCEAEC-970F-46C3-B72E-07810A04DBF5}"/>
              </a:ext>
            </a:extLst>
          </p:cNvPr>
          <p:cNvSpPr txBox="1"/>
          <p:nvPr/>
        </p:nvSpPr>
        <p:spPr>
          <a:xfrm>
            <a:off x="4650462" y="1905495"/>
            <a:ext cx="3972428" cy="246221"/>
          </a:xfrm>
          <a:prstGeom prst="rect">
            <a:avLst/>
          </a:prstGeom>
          <a:noFill/>
        </p:spPr>
        <p:txBody>
          <a:bodyPr wrap="square" rtlCol="0">
            <a:spAutoFit/>
          </a:bodyPr>
          <a:lstStyle/>
          <a:p>
            <a:r>
              <a:rPr kumimoji="1" lang="ja-JP" altLang="en-US" sz="1000" b="1" dirty="0"/>
              <a:t>■</a:t>
            </a:r>
            <a:r>
              <a:rPr lang="ja-JP" altLang="en-US" sz="1000" b="1" dirty="0"/>
              <a:t>　女性の就業率推移（全年齢）</a:t>
            </a:r>
          </a:p>
        </p:txBody>
      </p:sp>
      <p:sp>
        <p:nvSpPr>
          <p:cNvPr id="16" name="正方形/長方形 15">
            <a:extLst>
              <a:ext uri="{FF2B5EF4-FFF2-40B4-BE49-F238E27FC236}">
                <a16:creationId xmlns:a16="http://schemas.microsoft.com/office/drawing/2014/main" id="{60F894E4-BE5A-4C18-8EA8-430864183E78}"/>
              </a:ext>
            </a:extLst>
          </p:cNvPr>
          <p:cNvSpPr/>
          <p:nvPr/>
        </p:nvSpPr>
        <p:spPr>
          <a:xfrm>
            <a:off x="8632390" y="3519060"/>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17" name="正方形/長方形 16">
            <a:extLst>
              <a:ext uri="{FF2B5EF4-FFF2-40B4-BE49-F238E27FC236}">
                <a16:creationId xmlns:a16="http://schemas.microsoft.com/office/drawing/2014/main" id="{21E9A42B-8328-4107-BE29-807EF66EDFE9}"/>
              </a:ext>
            </a:extLst>
          </p:cNvPr>
          <p:cNvSpPr/>
          <p:nvPr/>
        </p:nvSpPr>
        <p:spPr>
          <a:xfrm>
            <a:off x="8622890" y="3235255"/>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全国</a:t>
            </a:r>
          </a:p>
        </p:txBody>
      </p:sp>
      <p:sp>
        <p:nvSpPr>
          <p:cNvPr id="18" name="正方形/長方形 17">
            <a:extLst>
              <a:ext uri="{FF2B5EF4-FFF2-40B4-BE49-F238E27FC236}">
                <a16:creationId xmlns:a16="http://schemas.microsoft.com/office/drawing/2014/main" id="{E2A0D735-A1CD-4595-BBE0-8572B5257AF7}"/>
              </a:ext>
            </a:extLst>
          </p:cNvPr>
          <p:cNvSpPr/>
          <p:nvPr/>
        </p:nvSpPr>
        <p:spPr>
          <a:xfrm>
            <a:off x="8563280" y="235737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19"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21</a:t>
            </a:fld>
            <a:endParaRPr kumimoji="1" lang="ja-JP" altLang="en-US"/>
          </a:p>
        </p:txBody>
      </p:sp>
      <p:sp>
        <p:nvSpPr>
          <p:cNvPr id="20" name="テキスト ボックス 19"/>
          <p:cNvSpPr txBox="1"/>
          <p:nvPr/>
        </p:nvSpPr>
        <p:spPr>
          <a:xfrm>
            <a:off x="2198036" y="1946501"/>
            <a:ext cx="4904851" cy="184666"/>
          </a:xfrm>
          <a:prstGeom prst="rect">
            <a:avLst/>
          </a:prstGeom>
          <a:noFill/>
        </p:spPr>
        <p:txBody>
          <a:bodyPr wrap="square" rtlCol="0">
            <a:spAutoFit/>
          </a:bodyPr>
          <a:lstStyle/>
          <a:p>
            <a:pPr lvl="0">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就業率＝就業者／</a:t>
            </a:r>
            <a:r>
              <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15</a:t>
            </a: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歳以上人口</a:t>
            </a:r>
            <a:r>
              <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×100</a:t>
            </a:r>
            <a:endParaRPr lang="en-US" altLang="zh-TW" sz="600" dirty="0">
              <a:solidFill>
                <a:prstClr val="black"/>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1858198" y="2533912"/>
            <a:ext cx="247049" cy="313329"/>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a:stCxn id="22" idx="2"/>
          </p:cNvCxnSpPr>
          <p:nvPr/>
        </p:nvCxnSpPr>
        <p:spPr>
          <a:xfrm flipH="1" flipV="1">
            <a:off x="1252853" y="3742515"/>
            <a:ext cx="331118" cy="349058"/>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V="1">
            <a:off x="2766319" y="3215118"/>
            <a:ext cx="324793" cy="439122"/>
          </a:xfrm>
          <a:prstGeom prst="line">
            <a:avLst/>
          </a:prstGeom>
        </p:spPr>
        <p:style>
          <a:lnRef idx="1">
            <a:schemeClr val="dk1"/>
          </a:lnRef>
          <a:fillRef idx="0">
            <a:schemeClr val="dk1"/>
          </a:fillRef>
          <a:effectRef idx="0">
            <a:schemeClr val="dk1"/>
          </a:effectRef>
          <a:fontRef idx="minor">
            <a:schemeClr val="tx1"/>
          </a:fontRef>
        </p:style>
      </p:cxnSp>
      <p:sp>
        <p:nvSpPr>
          <p:cNvPr id="21" name="正方形/長方形 20">
            <a:extLst>
              <a:ext uri="{FF2B5EF4-FFF2-40B4-BE49-F238E27FC236}">
                <a16:creationId xmlns:a16="http://schemas.microsoft.com/office/drawing/2014/main" id="{60F894E4-BE5A-4C18-8EA8-430864183E78}"/>
              </a:ext>
            </a:extLst>
          </p:cNvPr>
          <p:cNvSpPr/>
          <p:nvPr/>
        </p:nvSpPr>
        <p:spPr>
          <a:xfrm>
            <a:off x="2264891" y="3563846"/>
            <a:ext cx="662237" cy="18078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chemeClr val="tx1"/>
                </a:solidFill>
              </a:rPr>
              <a:t>大阪府</a:t>
            </a:r>
          </a:p>
        </p:txBody>
      </p:sp>
      <p:sp>
        <p:nvSpPr>
          <p:cNvPr id="22" name="正方形/長方形 21">
            <a:extLst>
              <a:ext uri="{FF2B5EF4-FFF2-40B4-BE49-F238E27FC236}">
                <a16:creationId xmlns:a16="http://schemas.microsoft.com/office/drawing/2014/main" id="{21E9A42B-8328-4107-BE29-807EF66EDFE9}"/>
              </a:ext>
            </a:extLst>
          </p:cNvPr>
          <p:cNvSpPr/>
          <p:nvPr/>
        </p:nvSpPr>
        <p:spPr>
          <a:xfrm>
            <a:off x="1252852" y="3910785"/>
            <a:ext cx="662237" cy="18078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chemeClr val="tx1"/>
                </a:solidFill>
              </a:rPr>
              <a:t>全国</a:t>
            </a:r>
          </a:p>
        </p:txBody>
      </p:sp>
      <p:sp>
        <p:nvSpPr>
          <p:cNvPr id="23" name="正方形/長方形 22">
            <a:extLst>
              <a:ext uri="{FF2B5EF4-FFF2-40B4-BE49-F238E27FC236}">
                <a16:creationId xmlns:a16="http://schemas.microsoft.com/office/drawing/2014/main" id="{E2A0D735-A1CD-4595-BBE0-8572B5257AF7}"/>
              </a:ext>
            </a:extLst>
          </p:cNvPr>
          <p:cNvSpPr/>
          <p:nvPr/>
        </p:nvSpPr>
        <p:spPr>
          <a:xfrm>
            <a:off x="1915089" y="2443518"/>
            <a:ext cx="662237" cy="18078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chemeClr val="tx1"/>
                </a:solidFill>
              </a:rPr>
              <a:t>東京都</a:t>
            </a:r>
          </a:p>
        </p:txBody>
      </p:sp>
    </p:spTree>
    <p:extLst>
      <p:ext uri="{BB962C8B-B14F-4D97-AF65-F5344CB8AC3E}">
        <p14:creationId xmlns:p14="http://schemas.microsoft.com/office/powerpoint/2010/main" val="1014269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809742" y="1770364"/>
            <a:ext cx="7181710" cy="4438273"/>
          </a:xfrm>
          <a:prstGeom prst="rect">
            <a:avLst/>
          </a:prstGeom>
        </p:spPr>
      </p:pic>
      <p:sp>
        <p:nvSpPr>
          <p:cNvPr id="28" name="正方形/長方形 27"/>
          <p:cNvSpPr/>
          <p:nvPr/>
        </p:nvSpPr>
        <p:spPr>
          <a:xfrm>
            <a:off x="304384" y="417364"/>
            <a:ext cx="5802502"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女性の正規雇用比率（</a:t>
            </a:r>
            <a:r>
              <a:rPr kumimoji="1" lang="en-US" altLang="ja-JP"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2017</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年）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４．労働の多様性</a:t>
            </a:r>
            <a:endParaRPr kumimoji="0" lang="ja-JP" altLang="en-US" sz="2000" kern="0" dirty="0">
              <a:solidFill>
                <a:srgbClr val="000000"/>
              </a:solidFill>
              <a:ea typeface="Meiryo UI" pitchFamily="50" charset="-128"/>
              <a:cs typeface="Meiryo UI" pitchFamily="50" charset="-128"/>
            </a:endParaRPr>
          </a:p>
        </p:txBody>
      </p:sp>
      <p:sp>
        <p:nvSpPr>
          <p:cNvPr id="11" name="正方形/長方形 10">
            <a:extLst>
              <a:ext uri="{FF2B5EF4-FFF2-40B4-BE49-F238E27FC236}">
                <a16:creationId xmlns:a16="http://schemas.microsoft.com/office/drawing/2014/main" id="{F5D8140A-CD1D-4169-A698-0C1444DA3B02}"/>
              </a:ext>
            </a:extLst>
          </p:cNvPr>
          <p:cNvSpPr/>
          <p:nvPr/>
        </p:nvSpPr>
        <p:spPr>
          <a:xfrm>
            <a:off x="320290" y="908800"/>
            <a:ext cx="8496000" cy="972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女性の年代別の雇用者に占める正規雇用者の割合について、大阪は東京都や全国よりも低い傾向にあり、年代が進むにつれて下がっている（</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字型）。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63CFDDAE-75C2-4F87-B908-BF0401B5CBCB}"/>
              </a:ext>
            </a:extLst>
          </p:cNvPr>
          <p:cNvSpPr txBox="1"/>
          <p:nvPr/>
        </p:nvSpPr>
        <p:spPr>
          <a:xfrm>
            <a:off x="941866" y="6245820"/>
            <a:ext cx="4399868"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lang="ja-JP" altLang="en-US" sz="1100" dirty="0">
                <a:solidFill>
                  <a:prstClr val="black"/>
                </a:solidFill>
                <a:latin typeface="Meiryo UI" panose="020B0604030504040204" pitchFamily="50" charset="-128"/>
                <a:ea typeface="Meiryo UI" panose="020B0604030504040204" pitchFamily="50" charset="-128"/>
              </a:rPr>
              <a:t>就業構造基本</a:t>
            </a:r>
            <a:r>
              <a:rPr lang="ja-JP" altLang="en-US" sz="1100" dirty="0" smtClean="0">
                <a:solidFill>
                  <a:prstClr val="black"/>
                </a:solidFill>
                <a:latin typeface="Meiryo UI" panose="020B0604030504040204" pitchFamily="50" charset="-128"/>
                <a:ea typeface="Meiryo UI" panose="020B0604030504040204" pitchFamily="50" charset="-128"/>
              </a:rPr>
              <a:t>調査」をもとに副首都推進局にて作成</a:t>
            </a:r>
            <a:endParaRPr lang="en-US" altLang="zh-TW" sz="1100" dirty="0">
              <a:solidFill>
                <a:prstClr val="black"/>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5E06F14-C884-43B0-B459-24D2CFB2B07E}"/>
              </a:ext>
            </a:extLst>
          </p:cNvPr>
          <p:cNvSpPr/>
          <p:nvPr/>
        </p:nvSpPr>
        <p:spPr>
          <a:xfrm>
            <a:off x="6009340" y="3340030"/>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13" name="正方形/長方形 12">
            <a:extLst>
              <a:ext uri="{FF2B5EF4-FFF2-40B4-BE49-F238E27FC236}">
                <a16:creationId xmlns:a16="http://schemas.microsoft.com/office/drawing/2014/main" id="{BA9CB062-06AF-4E1D-A059-51B6275DCF33}"/>
              </a:ext>
            </a:extLst>
          </p:cNvPr>
          <p:cNvSpPr/>
          <p:nvPr/>
        </p:nvSpPr>
        <p:spPr>
          <a:xfrm>
            <a:off x="5341734" y="2931880"/>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全国</a:t>
            </a:r>
          </a:p>
        </p:txBody>
      </p:sp>
      <p:sp>
        <p:nvSpPr>
          <p:cNvPr id="14" name="正方形/長方形 13">
            <a:extLst>
              <a:ext uri="{FF2B5EF4-FFF2-40B4-BE49-F238E27FC236}">
                <a16:creationId xmlns:a16="http://schemas.microsoft.com/office/drawing/2014/main" id="{099DABEB-C878-4C11-9734-C02BB0CF568E}"/>
              </a:ext>
            </a:extLst>
          </p:cNvPr>
          <p:cNvSpPr/>
          <p:nvPr/>
        </p:nvSpPr>
        <p:spPr>
          <a:xfrm>
            <a:off x="3432636" y="211066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cxnSp>
        <p:nvCxnSpPr>
          <p:cNvPr id="4" name="直線コネクタ 3">
            <a:extLst>
              <a:ext uri="{FF2B5EF4-FFF2-40B4-BE49-F238E27FC236}">
                <a16:creationId xmlns:a16="http://schemas.microsoft.com/office/drawing/2014/main" id="{17FFB508-1C0A-4615-85FD-BDD5CD8DA46C}"/>
              </a:ext>
            </a:extLst>
          </p:cNvPr>
          <p:cNvCxnSpPr/>
          <p:nvPr/>
        </p:nvCxnSpPr>
        <p:spPr>
          <a:xfrm flipH="1">
            <a:off x="4505739" y="3281285"/>
            <a:ext cx="967961" cy="427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78BAA05-2D85-44BC-BF42-523F038DFB19}"/>
              </a:ext>
            </a:extLst>
          </p:cNvPr>
          <p:cNvCxnSpPr/>
          <p:nvPr/>
        </p:nvCxnSpPr>
        <p:spPr>
          <a:xfrm flipH="1">
            <a:off x="5099849" y="3597456"/>
            <a:ext cx="967961" cy="427115"/>
          </a:xfrm>
          <a:prstGeom prst="line">
            <a:avLst/>
          </a:prstGeom>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E20B41DD-DD46-47E3-8DAD-76B75C808B50}"/>
              </a:ext>
            </a:extLst>
          </p:cNvPr>
          <p:cNvSpPr/>
          <p:nvPr/>
        </p:nvSpPr>
        <p:spPr>
          <a:xfrm>
            <a:off x="4400597" y="4176218"/>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愛知県</a:t>
            </a:r>
          </a:p>
        </p:txBody>
      </p:sp>
      <p:sp>
        <p:nvSpPr>
          <p:cNvPr id="16"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22</a:t>
            </a:fld>
            <a:endParaRPr kumimoji="1" lang="ja-JP" altLang="en-US"/>
          </a:p>
        </p:txBody>
      </p:sp>
      <p:sp>
        <p:nvSpPr>
          <p:cNvPr id="17" name="テキスト ボックス 16"/>
          <p:cNvSpPr txBox="1"/>
          <p:nvPr/>
        </p:nvSpPr>
        <p:spPr>
          <a:xfrm>
            <a:off x="3615384" y="567937"/>
            <a:ext cx="4904851" cy="184666"/>
          </a:xfrm>
          <a:prstGeom prst="rect">
            <a:avLst/>
          </a:prstGeom>
          <a:noFill/>
        </p:spPr>
        <p:txBody>
          <a:bodyPr wrap="square" rtlCol="0">
            <a:spAutoFit/>
          </a:bodyPr>
          <a:lstStyle/>
          <a:p>
            <a:pPr lvl="0">
              <a:defRPr/>
            </a:pPr>
            <a:r>
              <a:rPr lang="ja-JP" altLang="en-US" sz="600" dirty="0" smtClean="0">
                <a:solidFill>
                  <a:prstClr val="black"/>
                </a:solidFill>
                <a:latin typeface="Meiryo UI" panose="020B0604030504040204" pitchFamily="50" charset="-128"/>
                <a:ea typeface="Meiryo UI" panose="020B0604030504040204" pitchFamily="50" charset="-128"/>
              </a:rPr>
              <a:t>正規雇用比率＝正規の職員・従業員／雇用者</a:t>
            </a:r>
            <a:r>
              <a:rPr lang="en-US" altLang="ja-JP" sz="600" dirty="0" smtClean="0">
                <a:solidFill>
                  <a:prstClr val="black"/>
                </a:solidFill>
                <a:latin typeface="Meiryo UI" panose="020B0604030504040204" pitchFamily="50" charset="-128"/>
                <a:ea typeface="Meiryo UI" panose="020B0604030504040204" pitchFamily="50" charset="-128"/>
              </a:rPr>
              <a:t>×100</a:t>
            </a:r>
            <a:endParaRPr lang="en-US" altLang="zh-TW" sz="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62860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2"/>
            <a:ext cx="8503417" cy="49415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大阪府における男女間の賃金格差は全国平均より大きい。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男女間の賃金格差</a:t>
            </a:r>
          </a:p>
        </p:txBody>
      </p:sp>
      <p:sp>
        <p:nvSpPr>
          <p:cNvPr id="9" name="テキスト ボックス 8">
            <a:extLst>
              <a:ext uri="{FF2B5EF4-FFF2-40B4-BE49-F238E27FC236}">
                <a16:creationId xmlns:a16="http://schemas.microsoft.com/office/drawing/2014/main" id="{C04CD1B5-F732-4A5C-A8C2-0AE547D85819}"/>
              </a:ext>
            </a:extLst>
          </p:cNvPr>
          <p:cNvSpPr txBox="1"/>
          <p:nvPr/>
        </p:nvSpPr>
        <p:spPr>
          <a:xfrm>
            <a:off x="249628" y="6449181"/>
            <a:ext cx="572263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出典：厚生労働省「賃金構造基本統計調査」（令和元年度）をもとに副首都</a:t>
            </a:r>
            <a:r>
              <a:rPr lang="ja-JP" altLang="en-US" sz="1100" dirty="0" smtClean="0">
                <a:latin typeface="Meiryo UI" panose="020B0604030504040204" pitchFamily="50" charset="-128"/>
                <a:ea typeface="Meiryo UI" panose="020B0604030504040204" pitchFamily="50" charset="-128"/>
              </a:rPr>
              <a:t>推進局にて作成</a:t>
            </a:r>
            <a:endParaRPr lang="ja-JP" altLang="en-US" sz="1100" dirty="0">
              <a:latin typeface="Meiryo UI" panose="020B0604030504040204" pitchFamily="50" charset="-128"/>
              <a:ea typeface="Meiryo UI" panose="020B0604030504040204" pitchFamily="50" charset="-128"/>
            </a:endParaRPr>
          </a:p>
        </p:txBody>
      </p:sp>
      <p:sp>
        <p:nvSpPr>
          <p:cNvPr id="10" name="正方形/長方形 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４．労働の多様性</a:t>
            </a:r>
            <a:endParaRPr kumimoji="0" lang="ja-JP" altLang="en-US" sz="2000"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300420" y="1428495"/>
            <a:ext cx="4063182" cy="5040000"/>
          </a:xfrm>
          <a:prstGeom prst="rect">
            <a:avLst/>
          </a:prstGeom>
        </p:spPr>
      </p:pic>
      <p:pic>
        <p:nvPicPr>
          <p:cNvPr id="6" name="図 5"/>
          <p:cNvPicPr>
            <a:picLocks noChangeAspect="1"/>
          </p:cNvPicPr>
          <p:nvPr/>
        </p:nvPicPr>
        <p:blipFill>
          <a:blip r:embed="rId3"/>
          <a:stretch>
            <a:fillRect/>
          </a:stretch>
        </p:blipFill>
        <p:spPr>
          <a:xfrm>
            <a:off x="4526163" y="1428495"/>
            <a:ext cx="4063173" cy="5040000"/>
          </a:xfrm>
          <a:prstGeom prst="rect">
            <a:avLst/>
          </a:prstGeom>
        </p:spPr>
      </p:pic>
      <p:sp>
        <p:nvSpPr>
          <p:cNvPr id="11" name="正方形/長方形 10"/>
          <p:cNvSpPr/>
          <p:nvPr/>
        </p:nvSpPr>
        <p:spPr>
          <a:xfrm>
            <a:off x="4493621" y="4285054"/>
            <a:ext cx="4104000" cy="169380"/>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23</a:t>
            </a:fld>
            <a:endParaRPr kumimoji="1" lang="ja-JP" altLang="en-US"/>
          </a:p>
        </p:txBody>
      </p:sp>
    </p:spTree>
    <p:extLst>
      <p:ext uri="{BB962C8B-B14F-4D97-AF65-F5344CB8AC3E}">
        <p14:creationId xmlns:p14="http://schemas.microsoft.com/office/powerpoint/2010/main" val="1215671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332483" y="5660599"/>
            <a:ext cx="73513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出典：大阪府「令和の地方分権改革に向けて</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阪・関⻄における分権型社会に向けた検討報告書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 name="正方形/長方形 6"/>
          <p:cNvSpPr/>
          <p:nvPr/>
        </p:nvSpPr>
        <p:spPr>
          <a:xfrm>
            <a:off x="320291" y="944784"/>
            <a:ext cx="8503417" cy="540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大阪府では女性の大学・短期大学等への進学率が全国平均を上回っている。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43094" y="5922118"/>
            <a:ext cx="697196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関西広域連合「関西女性活躍推進フォーラム第</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回会議資料」</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一般財団法人アジア太平洋研究所「関西における女性就業率の拡大に向けた提言」研究会報告書（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年度）概要</a:t>
            </a:r>
          </a:p>
        </p:txBody>
      </p:sp>
      <p:sp>
        <p:nvSpPr>
          <p:cNvPr id="3" name="大かっこ 2"/>
          <p:cNvSpPr/>
          <p:nvPr/>
        </p:nvSpPr>
        <p:spPr>
          <a:xfrm>
            <a:off x="814091" y="5959026"/>
            <a:ext cx="7000967" cy="360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6" name="図 5"/>
          <p:cNvPicPr>
            <a:picLocks noChangeAspect="1"/>
          </p:cNvPicPr>
          <p:nvPr/>
        </p:nvPicPr>
        <p:blipFill>
          <a:blip r:embed="rId2"/>
          <a:stretch>
            <a:fillRect/>
          </a:stretch>
        </p:blipFill>
        <p:spPr>
          <a:xfrm>
            <a:off x="183375" y="2210596"/>
            <a:ext cx="8777251" cy="3182749"/>
          </a:xfrm>
          <a:prstGeom prst="rect">
            <a:avLst/>
          </a:prstGeom>
        </p:spPr>
      </p:pic>
      <p:sp>
        <p:nvSpPr>
          <p:cNvPr id="13" name="正方形/長方形 12"/>
          <p:cNvSpPr/>
          <p:nvPr/>
        </p:nvSpPr>
        <p:spPr>
          <a:xfrm>
            <a:off x="303278" y="506767"/>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女性の大学・短大等進学率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p:cNvSpPr txBox="1"/>
          <p:nvPr/>
        </p:nvSpPr>
        <p:spPr>
          <a:xfrm>
            <a:off x="183375" y="2019087"/>
            <a:ext cx="792088" cy="215444"/>
          </a:xfrm>
          <a:prstGeom prst="rect">
            <a:avLst/>
          </a:prstGeom>
          <a:noFill/>
        </p:spPr>
        <p:txBody>
          <a:bodyPr wrap="square" rtlCol="0">
            <a:spAutoFit/>
          </a:bodyPr>
          <a:lstStyle/>
          <a:p>
            <a:r>
              <a:rPr kumimoji="1" lang="ja-JP" altLang="en-US" sz="800" dirty="0"/>
              <a:t>（％）</a:t>
            </a:r>
          </a:p>
        </p:txBody>
      </p:sp>
      <p:sp>
        <p:nvSpPr>
          <p:cNvPr id="15" name="正方形/長方形 14"/>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４．労働の多様性</a:t>
            </a:r>
            <a:endParaRPr kumimoji="0" lang="ja-JP" altLang="en-US" sz="2000" kern="0" dirty="0">
              <a:solidFill>
                <a:srgbClr val="000000"/>
              </a:solidFill>
              <a:ea typeface="Meiryo UI" pitchFamily="50" charset="-128"/>
              <a:cs typeface="Meiryo UI" pitchFamily="50" charset="-128"/>
            </a:endParaRPr>
          </a:p>
        </p:txBody>
      </p:sp>
      <p:sp>
        <p:nvSpPr>
          <p:cNvPr id="4" name="矢印: 下 3">
            <a:extLst>
              <a:ext uri="{FF2B5EF4-FFF2-40B4-BE49-F238E27FC236}">
                <a16:creationId xmlns:a16="http://schemas.microsoft.com/office/drawing/2014/main" id="{06F81DC7-E407-4F74-83B0-D7FE4AF5C960}"/>
              </a:ext>
            </a:extLst>
          </p:cNvPr>
          <p:cNvSpPr/>
          <p:nvPr/>
        </p:nvSpPr>
        <p:spPr>
          <a:xfrm>
            <a:off x="1295400" y="2013557"/>
            <a:ext cx="215900" cy="8249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7D84107A-5609-4BDF-B73E-A32189B9F0D6}"/>
              </a:ext>
            </a:extLst>
          </p:cNvPr>
          <p:cNvSpPr/>
          <p:nvPr/>
        </p:nvSpPr>
        <p:spPr>
          <a:xfrm>
            <a:off x="2987948" y="2207250"/>
            <a:ext cx="215900" cy="8249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E8C1C65D-BDC3-4326-B4D7-FC26B712B79E}"/>
              </a:ext>
            </a:extLst>
          </p:cNvPr>
          <p:cNvSpPr/>
          <p:nvPr/>
        </p:nvSpPr>
        <p:spPr>
          <a:xfrm>
            <a:off x="1222351" y="1579207"/>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17" name="正方形/長方形 16">
            <a:extLst>
              <a:ext uri="{FF2B5EF4-FFF2-40B4-BE49-F238E27FC236}">
                <a16:creationId xmlns:a16="http://schemas.microsoft.com/office/drawing/2014/main" id="{4A7365E6-794F-4C30-958F-8728439CBD75}"/>
              </a:ext>
            </a:extLst>
          </p:cNvPr>
          <p:cNvSpPr/>
          <p:nvPr/>
        </p:nvSpPr>
        <p:spPr>
          <a:xfrm>
            <a:off x="2831291" y="1746303"/>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全国</a:t>
            </a:r>
          </a:p>
        </p:txBody>
      </p:sp>
      <p:sp>
        <p:nvSpPr>
          <p:cNvPr id="18"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24</a:t>
            </a:fld>
            <a:endParaRPr kumimoji="1" lang="ja-JP" altLang="en-US"/>
          </a:p>
        </p:txBody>
      </p:sp>
    </p:spTree>
    <p:extLst>
      <p:ext uri="{BB962C8B-B14F-4D97-AF65-F5344CB8AC3E}">
        <p14:creationId xmlns:p14="http://schemas.microsoft.com/office/powerpoint/2010/main" val="1117830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836712"/>
            <a:ext cx="8503417" cy="57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共働き夫婦で</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歳未満の子どもがいる世帯における夫の家事・育児負担率をみると、育児では大阪府は全国平均を上回っているが、東京都に比べると低く、家事では全国平均・東京都を下回っている。</a:t>
            </a:r>
          </a:p>
        </p:txBody>
      </p:sp>
      <p:sp>
        <p:nvSpPr>
          <p:cNvPr id="12" name="テキスト ボックス 11"/>
          <p:cNvSpPr txBox="1"/>
          <p:nvPr/>
        </p:nvSpPr>
        <p:spPr>
          <a:xfrm>
            <a:off x="482231" y="6146242"/>
            <a:ext cx="77258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出典：大阪府「令和の地方分権改革に向けて</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阪・関⻄における分権型社会に向けた検討報告書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9" name="テキスト ボックス 28"/>
          <p:cNvSpPr txBox="1"/>
          <p:nvPr/>
        </p:nvSpPr>
        <p:spPr>
          <a:xfrm>
            <a:off x="966289" y="6435082"/>
            <a:ext cx="54053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近畿経済産業局中小企業政策調査課</a:t>
            </a:r>
            <a:r>
              <a:rPr kumimoji="1" lang="ja-JP"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関西企業フロントライン　第</a:t>
            </a:r>
            <a:r>
              <a:rPr kumimoji="1" lang="en-US"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5</a:t>
            </a: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a:t>
            </a:r>
            <a:endParaRPr kumimoji="1" lang="ja-JP"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大かっこ 29"/>
          <p:cNvSpPr/>
          <p:nvPr/>
        </p:nvSpPr>
        <p:spPr>
          <a:xfrm>
            <a:off x="996546" y="6445211"/>
            <a:ext cx="4248000" cy="252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9" name="図 8"/>
          <p:cNvPicPr>
            <a:picLocks noChangeAspect="1"/>
          </p:cNvPicPr>
          <p:nvPr/>
        </p:nvPicPr>
        <p:blipFill rotWithShape="1">
          <a:blip r:embed="rId2"/>
          <a:srcRect l="43167" t="31171" r="27382" b="16685"/>
          <a:stretch/>
        </p:blipFill>
        <p:spPr>
          <a:xfrm>
            <a:off x="736445" y="1581315"/>
            <a:ext cx="4365595" cy="4176111"/>
          </a:xfrm>
          <a:prstGeom prst="rect">
            <a:avLst/>
          </a:prstGeom>
        </p:spPr>
      </p:pic>
      <p:sp>
        <p:nvSpPr>
          <p:cNvPr id="10" name="テキスト ボックス 9"/>
          <p:cNvSpPr txBox="1"/>
          <p:nvPr/>
        </p:nvSpPr>
        <p:spPr>
          <a:xfrm>
            <a:off x="5102040" y="4121817"/>
            <a:ext cx="409236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・夫の家事負担率＝夫の家事時間</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（夫の家事時間</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妻の家事時間）</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家事時間は、週全体の総平均時間</a:t>
            </a:r>
          </a:p>
        </p:txBody>
      </p:sp>
      <p:sp>
        <p:nvSpPr>
          <p:cNvPr id="11" name="正方形/長方形 10"/>
          <p:cNvSpPr/>
          <p:nvPr/>
        </p:nvSpPr>
        <p:spPr>
          <a:xfrm>
            <a:off x="291684" y="4173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夫の家事・育児負担率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４．労働の多様性</a:t>
            </a:r>
            <a:endParaRPr kumimoji="0" lang="ja-JP" altLang="en-US" sz="2000" kern="0" dirty="0">
              <a:solidFill>
                <a:srgbClr val="000000"/>
              </a:solidFill>
              <a:ea typeface="Meiryo UI" pitchFamily="50" charset="-128"/>
              <a:cs typeface="Meiryo UI" pitchFamily="50" charset="-128"/>
            </a:endParaRPr>
          </a:p>
        </p:txBody>
      </p:sp>
      <p:sp>
        <p:nvSpPr>
          <p:cNvPr id="3" name="正方形/長方形 2">
            <a:extLst>
              <a:ext uri="{FF2B5EF4-FFF2-40B4-BE49-F238E27FC236}">
                <a16:creationId xmlns:a16="http://schemas.microsoft.com/office/drawing/2014/main" id="{71E298D0-F8AA-4A4D-9FC0-BDC73B116399}"/>
              </a:ext>
            </a:extLst>
          </p:cNvPr>
          <p:cNvSpPr/>
          <p:nvPr/>
        </p:nvSpPr>
        <p:spPr>
          <a:xfrm>
            <a:off x="736445" y="4279900"/>
            <a:ext cx="2146456" cy="247249"/>
          </a:xfrm>
          <a:prstGeom prst="rect">
            <a:avLst/>
          </a:prstGeom>
          <a:noFill/>
          <a:ln w="476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72D0C05-6CC8-49B1-9E89-1150FF4B6421}"/>
              </a:ext>
            </a:extLst>
          </p:cNvPr>
          <p:cNvSpPr/>
          <p:nvPr/>
        </p:nvSpPr>
        <p:spPr>
          <a:xfrm>
            <a:off x="2882901" y="3522062"/>
            <a:ext cx="2219140" cy="247248"/>
          </a:xfrm>
          <a:prstGeom prst="rect">
            <a:avLst/>
          </a:prstGeom>
          <a:noFill/>
          <a:ln w="476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25</a:t>
            </a:fld>
            <a:endParaRPr kumimoji="1" lang="ja-JP" altLang="en-US"/>
          </a:p>
        </p:txBody>
      </p:sp>
    </p:spTree>
    <p:extLst>
      <p:ext uri="{BB962C8B-B14F-4D97-AF65-F5344CB8AC3E}">
        <p14:creationId xmlns:p14="http://schemas.microsoft.com/office/powerpoint/2010/main" val="2064225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大阪府の高齢者の就業率は改善傾向にはあるものの、依然として全国平均を下回る状況にある。</a:t>
            </a: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高齢者（</a:t>
            </a:r>
            <a:r>
              <a:rPr lang="en-US" altLang="ja-JP" sz="1400" b="1" dirty="0"/>
              <a:t>65</a:t>
            </a:r>
            <a:r>
              <a:rPr lang="ja-JP" altLang="en-US" sz="1400" b="1" dirty="0"/>
              <a:t>歳以上）の就業率</a:t>
            </a:r>
          </a:p>
        </p:txBody>
      </p:sp>
      <p:pic>
        <p:nvPicPr>
          <p:cNvPr id="24" name="図 23">
            <a:extLst>
              <a:ext uri="{FF2B5EF4-FFF2-40B4-BE49-F238E27FC236}">
                <a16:creationId xmlns:a16="http://schemas.microsoft.com/office/drawing/2014/main" id="{19BC68EA-D6AA-4110-8729-3F98F2589B9C}"/>
              </a:ext>
            </a:extLst>
          </p:cNvPr>
          <p:cNvPicPr>
            <a:picLocks noChangeAspect="1"/>
          </p:cNvPicPr>
          <p:nvPr/>
        </p:nvPicPr>
        <p:blipFill>
          <a:blip r:embed="rId2"/>
          <a:stretch>
            <a:fillRect/>
          </a:stretch>
        </p:blipFill>
        <p:spPr>
          <a:xfrm>
            <a:off x="564280" y="1830012"/>
            <a:ext cx="7669551" cy="4501012"/>
          </a:xfrm>
          <a:prstGeom prst="rect">
            <a:avLst/>
          </a:prstGeom>
          <a:ln>
            <a:noFill/>
          </a:ln>
        </p:spPr>
      </p:pic>
      <p:sp>
        <p:nvSpPr>
          <p:cNvPr id="27" name="テキスト ボックス 26">
            <a:extLst>
              <a:ext uri="{FF2B5EF4-FFF2-40B4-BE49-F238E27FC236}">
                <a16:creationId xmlns:a16="http://schemas.microsoft.com/office/drawing/2014/main" id="{C04CD1B5-F732-4A5C-A8C2-0AE547D85819}"/>
              </a:ext>
            </a:extLst>
          </p:cNvPr>
          <p:cNvSpPr txBox="1"/>
          <p:nvPr/>
        </p:nvSpPr>
        <p:spPr>
          <a:xfrm>
            <a:off x="719528" y="6318375"/>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出典：総務省、各都道府県「労働力調査</a:t>
            </a:r>
            <a:r>
              <a:rPr lang="ja-JP" altLang="en-US" sz="1100" dirty="0" smtClean="0">
                <a:latin typeface="Meiryo UI" panose="020B0604030504040204" pitchFamily="50" charset="-128"/>
                <a:ea typeface="Meiryo UI" panose="020B0604030504040204" pitchFamily="50" charset="-128"/>
              </a:rPr>
              <a:t>」をもとに副首都</a:t>
            </a:r>
            <a:r>
              <a:rPr lang="ja-JP" altLang="en-US" sz="1100" dirty="0">
                <a:latin typeface="Meiryo UI" panose="020B0604030504040204" pitchFamily="50" charset="-128"/>
                <a:ea typeface="Meiryo UI" panose="020B0604030504040204" pitchFamily="50" charset="-128"/>
              </a:rPr>
              <a:t>推進局にて作成</a:t>
            </a:r>
          </a:p>
        </p:txBody>
      </p:sp>
      <p:sp>
        <p:nvSpPr>
          <p:cNvPr id="8" name="正方形/長方形 7"/>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４．労働の多様性</a:t>
            </a:r>
            <a:endParaRPr kumimoji="0" lang="ja-JP" altLang="en-US" sz="2000" kern="0" dirty="0">
              <a:solidFill>
                <a:srgbClr val="000000"/>
              </a:solidFill>
              <a:ea typeface="Meiryo UI" pitchFamily="50" charset="-128"/>
              <a:cs typeface="Meiryo UI" pitchFamily="50" charset="-128"/>
            </a:endParaRPr>
          </a:p>
        </p:txBody>
      </p:sp>
      <p:sp>
        <p:nvSpPr>
          <p:cNvPr id="9"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26</a:t>
            </a:fld>
            <a:endParaRPr kumimoji="1" lang="ja-JP" altLang="en-US"/>
          </a:p>
        </p:txBody>
      </p:sp>
    </p:spTree>
    <p:extLst>
      <p:ext uri="{BB962C8B-B14F-4D97-AF65-F5344CB8AC3E}">
        <p14:creationId xmlns:p14="http://schemas.microsoft.com/office/powerpoint/2010/main" val="2814975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年の大阪府の法定雇用率達成企業の割合は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で、前年比</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ポイントの上昇。全国平均（</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）を下回る状況。</a:t>
            </a:r>
          </a:p>
          <a:p>
            <a:pPr marL="285750" indent="-285750">
              <a:buFont typeface="Wingdings" panose="05000000000000000000" pitchFamily="2" charset="2"/>
              <a:buChar char="p"/>
            </a:pP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者実雇用率は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で前年比</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0.07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ポイントの増加。全国平均（</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）をやや下回る状況。</a:t>
            </a: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err="1"/>
              <a:t>障がい</a:t>
            </a:r>
            <a:r>
              <a:rPr lang="ja-JP" altLang="en-US" sz="1400" b="1" dirty="0"/>
              <a:t>者の雇用率</a:t>
            </a:r>
          </a:p>
        </p:txBody>
      </p:sp>
      <p:pic>
        <p:nvPicPr>
          <p:cNvPr id="9" name="図 8">
            <a:extLst>
              <a:ext uri="{FF2B5EF4-FFF2-40B4-BE49-F238E27FC236}">
                <a16:creationId xmlns:a16="http://schemas.microsoft.com/office/drawing/2014/main" id="{35B05CD4-7777-45B6-AC25-FDCA8FDB7E3E}"/>
              </a:ext>
            </a:extLst>
          </p:cNvPr>
          <p:cNvPicPr>
            <a:picLocks noChangeAspect="1"/>
          </p:cNvPicPr>
          <p:nvPr/>
        </p:nvPicPr>
        <p:blipFill>
          <a:blip r:embed="rId2"/>
          <a:stretch>
            <a:fillRect/>
          </a:stretch>
        </p:blipFill>
        <p:spPr>
          <a:xfrm>
            <a:off x="395536" y="1828690"/>
            <a:ext cx="8218120" cy="4468755"/>
          </a:xfrm>
          <a:prstGeom prst="rect">
            <a:avLst/>
          </a:prstGeom>
        </p:spPr>
      </p:pic>
      <p:sp>
        <p:nvSpPr>
          <p:cNvPr id="10" name="テキスト ボックス 9"/>
          <p:cNvSpPr txBox="1"/>
          <p:nvPr/>
        </p:nvSpPr>
        <p:spPr>
          <a:xfrm>
            <a:off x="370384" y="6260024"/>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8388424" y="1826076"/>
            <a:ext cx="72008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0" y="1760710"/>
            <a:ext cx="115212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flipH="1">
            <a:off x="2843808" y="3108068"/>
            <a:ext cx="288032" cy="432048"/>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flipV="1">
            <a:off x="4379155" y="2424084"/>
            <a:ext cx="288032" cy="396044"/>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flipV="1">
            <a:off x="5004048" y="4026827"/>
            <a:ext cx="360040" cy="198022"/>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868144" y="4368300"/>
            <a:ext cx="144039" cy="360051"/>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182911" y="2147085"/>
            <a:ext cx="332519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法定雇用率達成企業の割合（全国）</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469243" y="3540116"/>
            <a:ext cx="353480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法定雇用率達成企業の割合（大阪府）</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411760" y="3869729"/>
            <a:ext cx="2727381"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者実雇用率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860032" y="4728351"/>
            <a:ext cx="2892173"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者実雇用率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大かっこ 24"/>
          <p:cNvSpPr/>
          <p:nvPr/>
        </p:nvSpPr>
        <p:spPr>
          <a:xfrm>
            <a:off x="908161" y="6531729"/>
            <a:ext cx="3168000" cy="19123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厚生労働省「障害者雇用状況の調査結果」より作成</a:t>
            </a:r>
          </a:p>
        </p:txBody>
      </p:sp>
      <p:sp>
        <p:nvSpPr>
          <p:cNvPr id="24" name="正方形/長方形 2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４．労働の多様性</a:t>
            </a:r>
            <a:endParaRPr kumimoji="0" lang="ja-JP" altLang="en-US" sz="2000" kern="0" dirty="0">
              <a:solidFill>
                <a:srgbClr val="000000"/>
              </a:solidFill>
              <a:ea typeface="Meiryo UI" pitchFamily="50" charset="-128"/>
              <a:cs typeface="Meiryo UI" pitchFamily="50" charset="-128"/>
            </a:endParaRPr>
          </a:p>
        </p:txBody>
      </p:sp>
      <p:sp>
        <p:nvSpPr>
          <p:cNvPr id="26"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27</a:t>
            </a:fld>
            <a:endParaRPr kumimoji="1" lang="ja-JP" altLang="en-US"/>
          </a:p>
        </p:txBody>
      </p:sp>
    </p:spTree>
    <p:extLst>
      <p:ext uri="{BB962C8B-B14F-4D97-AF65-F5344CB8AC3E}">
        <p14:creationId xmlns:p14="http://schemas.microsoft.com/office/powerpoint/2010/main" val="226829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大阪府の若者の完全失業率は改善傾向にあるものの、依然全国平均を上回っている状況。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若者の失業率</a:t>
            </a:r>
          </a:p>
        </p:txBody>
      </p:sp>
      <p:sp>
        <p:nvSpPr>
          <p:cNvPr id="27" name="テキスト ボックス 26">
            <a:extLst>
              <a:ext uri="{FF2B5EF4-FFF2-40B4-BE49-F238E27FC236}">
                <a16:creationId xmlns:a16="http://schemas.microsoft.com/office/drawing/2014/main" id="{C04CD1B5-F732-4A5C-A8C2-0AE547D85819}"/>
              </a:ext>
            </a:extLst>
          </p:cNvPr>
          <p:cNvSpPr txBox="1"/>
          <p:nvPr/>
        </p:nvSpPr>
        <p:spPr>
          <a:xfrm>
            <a:off x="678606" y="6347013"/>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出典：万博のインパクトを活かした大阪の将来に向けたビジョン</a:t>
            </a:r>
          </a:p>
        </p:txBody>
      </p:sp>
      <p:pic>
        <p:nvPicPr>
          <p:cNvPr id="3" name="図 2"/>
          <p:cNvPicPr>
            <a:picLocks noChangeAspect="1"/>
          </p:cNvPicPr>
          <p:nvPr/>
        </p:nvPicPr>
        <p:blipFill>
          <a:blip r:embed="rId2"/>
          <a:stretch>
            <a:fillRect/>
          </a:stretch>
        </p:blipFill>
        <p:spPr>
          <a:xfrm>
            <a:off x="729406" y="1780285"/>
            <a:ext cx="7339299" cy="4566728"/>
          </a:xfrm>
          <a:prstGeom prst="rect">
            <a:avLst/>
          </a:prstGeom>
        </p:spPr>
      </p:pic>
      <p:sp>
        <p:nvSpPr>
          <p:cNvPr id="8" name="正方形/長方形 7"/>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４．労働の多様性</a:t>
            </a:r>
            <a:endParaRPr kumimoji="0" lang="ja-JP" altLang="en-US" sz="2000" kern="0" dirty="0">
              <a:solidFill>
                <a:srgbClr val="000000"/>
              </a:solidFill>
              <a:ea typeface="Meiryo UI" pitchFamily="50" charset="-128"/>
              <a:cs typeface="Meiryo UI" pitchFamily="50" charset="-128"/>
            </a:endParaRPr>
          </a:p>
        </p:txBody>
      </p:sp>
      <p:sp>
        <p:nvSpPr>
          <p:cNvPr id="9"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28</a:t>
            </a:fld>
            <a:endParaRPr kumimoji="1" lang="ja-JP" altLang="en-US"/>
          </a:p>
        </p:txBody>
      </p:sp>
    </p:spTree>
    <p:extLst>
      <p:ext uri="{BB962C8B-B14F-4D97-AF65-F5344CB8AC3E}">
        <p14:creationId xmlns:p14="http://schemas.microsoft.com/office/powerpoint/2010/main" val="300667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4682604" y="1937768"/>
            <a:ext cx="4285859" cy="4718713"/>
          </a:xfrm>
          <a:prstGeom prst="rect">
            <a:avLst/>
          </a:prstGeom>
        </p:spPr>
      </p:pic>
      <p:pic>
        <p:nvPicPr>
          <p:cNvPr id="3" name="図 2"/>
          <p:cNvPicPr>
            <a:picLocks noChangeAspect="1"/>
          </p:cNvPicPr>
          <p:nvPr/>
        </p:nvPicPr>
        <p:blipFill>
          <a:blip r:embed="rId3"/>
          <a:stretch>
            <a:fillRect/>
          </a:stretch>
        </p:blipFill>
        <p:spPr>
          <a:xfrm>
            <a:off x="136250" y="1879196"/>
            <a:ext cx="4517528" cy="4743099"/>
          </a:xfrm>
          <a:prstGeom prst="rect">
            <a:avLst/>
          </a:prstGeom>
        </p:spPr>
      </p:pic>
      <p:sp>
        <p:nvSpPr>
          <p:cNvPr id="2" name="スライド番号プレースホルダー 1"/>
          <p:cNvSpPr>
            <a:spLocks noGrp="1"/>
          </p:cNvSpPr>
          <p:nvPr>
            <p:ph type="sldNum" sz="quarter" idx="12"/>
          </p:nvPr>
        </p:nvSpPr>
        <p:spPr>
          <a:xfrm>
            <a:off x="8822285" y="6544743"/>
            <a:ext cx="372122" cy="365125"/>
          </a:xfrm>
        </p:spPr>
        <p:txBody>
          <a:bodyPr/>
          <a:lstStyle/>
          <a:p>
            <a:fld id="{4AFB2BD9-75B0-4367-96C2-269A9ADE290D}" type="slidenum">
              <a:rPr kumimoji="1" lang="ja-JP" altLang="en-US" smtClean="0"/>
              <a:t>2</a:t>
            </a:fld>
            <a:endParaRPr kumimoji="1" lang="ja-JP" altLang="en-US"/>
          </a:p>
        </p:txBody>
      </p:sp>
      <p:sp>
        <p:nvSpPr>
          <p:cNvPr id="18" name="テキスト ボックス 17"/>
          <p:cNvSpPr txBox="1"/>
          <p:nvPr/>
        </p:nvSpPr>
        <p:spPr>
          <a:xfrm>
            <a:off x="134371" y="6603411"/>
            <a:ext cx="8131532" cy="246221"/>
          </a:xfrm>
          <a:prstGeom prst="rect">
            <a:avLst/>
          </a:prstGeom>
          <a:noFill/>
        </p:spPr>
        <p:txBody>
          <a:bodyPr wrap="square" rtlCol="0">
            <a:spAutoFit/>
          </a:bodyPr>
          <a:lstStyle/>
          <a:p>
            <a:pPr lvl="0">
              <a:defRPr/>
            </a:pPr>
            <a:r>
              <a:rPr lang="ja-JP" altLang="en-US" sz="1000" dirty="0">
                <a:latin typeface="Meiryo UI" panose="020B0604030504040204" pitchFamily="50" charset="-128"/>
                <a:ea typeface="Meiryo UI" panose="020B0604030504040204" pitchFamily="50" charset="-128"/>
              </a:rPr>
              <a:t>出典：大阪府「府民経済計算」、東京都「都民経済計算」、愛知県「県民経済計算」</a:t>
            </a:r>
            <a:r>
              <a:rPr lang="ja-JP" altLang="en-US" sz="1000" dirty="0">
                <a:solidFill>
                  <a:prstClr val="black"/>
                </a:solidFill>
                <a:latin typeface="Meiryo UI" panose="020B0604030504040204" pitchFamily="50" charset="-128"/>
                <a:ea typeface="Meiryo UI" panose="020B0604030504040204" pitchFamily="50" charset="-128"/>
              </a:rPr>
              <a:t>をもとに副首都</a:t>
            </a:r>
            <a:r>
              <a:rPr lang="ja-JP" altLang="en-US" sz="1000" dirty="0" smtClean="0">
                <a:solidFill>
                  <a:prstClr val="black"/>
                </a:solidFill>
                <a:latin typeface="Meiryo UI" panose="020B0604030504040204" pitchFamily="50" charset="-128"/>
                <a:ea typeface="Meiryo UI" panose="020B0604030504040204" pitchFamily="50" charset="-128"/>
              </a:rPr>
              <a:t>推進局にて作成</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81930" y="470095"/>
            <a:ext cx="5040560" cy="307777"/>
          </a:xfrm>
          <a:prstGeom prst="rect">
            <a:avLst/>
          </a:prstGeom>
          <a:noFill/>
        </p:spPr>
        <p:txBody>
          <a:bodyPr wrap="square" rtlCol="0">
            <a:spAutoFit/>
          </a:bodyPr>
          <a:lstStyle/>
          <a:p>
            <a:r>
              <a:rPr kumimoji="1" lang="ja-JP" altLang="en-US" sz="1400" b="1" dirty="0"/>
              <a:t>■　府内総生産の推移と全国シェア</a:t>
            </a:r>
          </a:p>
        </p:txBody>
      </p:sp>
      <p:sp>
        <p:nvSpPr>
          <p:cNvPr id="20" name="正方形/長方形 19"/>
          <p:cNvSpPr/>
          <p:nvPr/>
        </p:nvSpPr>
        <p:spPr>
          <a:xfrm>
            <a:off x="214074" y="795244"/>
            <a:ext cx="8503417" cy="82452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府内総生産は長期にわたり横ばいの状態。比較できる</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年度の増減をみると、＋</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0.77</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詳細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にみると、リーマンショックにより、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0.08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、この間、東京も同程度</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0.07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0.13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％となっている。また、</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0.95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東京も同程度の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0.97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、愛知は</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シェア</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1970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％程度だったのが、近年は７％台で</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下げ止まっている。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47" name="正方形/長方形 46"/>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１．産業構造</a:t>
            </a:r>
          </a:p>
        </p:txBody>
      </p:sp>
      <p:sp>
        <p:nvSpPr>
          <p:cNvPr id="115" name="テキスト ボックス 114"/>
          <p:cNvSpPr txBox="1"/>
          <p:nvPr/>
        </p:nvSpPr>
        <p:spPr>
          <a:xfrm>
            <a:off x="1774354" y="3255425"/>
            <a:ext cx="1800200" cy="307777"/>
          </a:xfrm>
          <a:prstGeom prst="rect">
            <a:avLst/>
          </a:prstGeom>
          <a:noFill/>
        </p:spPr>
        <p:txBody>
          <a:bodyPr wrap="square" rtlCol="0">
            <a:spAutoFit/>
          </a:bodyPr>
          <a:lstStyle/>
          <a:p>
            <a:r>
              <a:rPr kumimoji="1" lang="ja-JP" altLang="en-US" sz="1400" b="1" dirty="0"/>
              <a:t>東京都</a:t>
            </a:r>
          </a:p>
        </p:txBody>
      </p:sp>
      <p:sp>
        <p:nvSpPr>
          <p:cNvPr id="116" name="テキスト ボックス 115"/>
          <p:cNvSpPr txBox="1"/>
          <p:nvPr/>
        </p:nvSpPr>
        <p:spPr>
          <a:xfrm>
            <a:off x="1774354" y="5143694"/>
            <a:ext cx="1800200" cy="307777"/>
          </a:xfrm>
          <a:prstGeom prst="rect">
            <a:avLst/>
          </a:prstGeom>
          <a:noFill/>
        </p:spPr>
        <p:txBody>
          <a:bodyPr wrap="square" rtlCol="0">
            <a:spAutoFit/>
          </a:bodyPr>
          <a:lstStyle/>
          <a:p>
            <a:r>
              <a:rPr kumimoji="1" lang="ja-JP" altLang="en-US" sz="1400" b="1" dirty="0"/>
              <a:t>大阪府</a:t>
            </a:r>
          </a:p>
        </p:txBody>
      </p:sp>
      <p:sp>
        <p:nvSpPr>
          <p:cNvPr id="117" name="テキスト ボックス 116"/>
          <p:cNvSpPr txBox="1"/>
          <p:nvPr/>
        </p:nvSpPr>
        <p:spPr>
          <a:xfrm>
            <a:off x="1774354" y="5767075"/>
            <a:ext cx="1800200" cy="307777"/>
          </a:xfrm>
          <a:prstGeom prst="rect">
            <a:avLst/>
          </a:prstGeom>
          <a:noFill/>
        </p:spPr>
        <p:txBody>
          <a:bodyPr wrap="square" rtlCol="0">
            <a:spAutoFit/>
          </a:bodyPr>
          <a:lstStyle/>
          <a:p>
            <a:r>
              <a:rPr kumimoji="1" lang="ja-JP" altLang="en-US" sz="1400" b="1" dirty="0"/>
              <a:t>愛知県</a:t>
            </a:r>
          </a:p>
        </p:txBody>
      </p:sp>
      <p:sp>
        <p:nvSpPr>
          <p:cNvPr id="118" name="テキスト ボックス 117"/>
          <p:cNvSpPr txBox="1"/>
          <p:nvPr/>
        </p:nvSpPr>
        <p:spPr>
          <a:xfrm>
            <a:off x="899592" y="4768526"/>
            <a:ext cx="836853" cy="230832"/>
          </a:xfrm>
          <a:prstGeom prst="rect">
            <a:avLst/>
          </a:prstGeom>
          <a:noFill/>
        </p:spPr>
        <p:txBody>
          <a:bodyPr wrap="square" rtlCol="0">
            <a:spAutoFit/>
          </a:bodyPr>
          <a:lstStyle/>
          <a:p>
            <a:r>
              <a:rPr kumimoji="1" lang="en-US" altLang="ja-JP" sz="900" dirty="0"/>
              <a:t>(</a:t>
            </a:r>
            <a:r>
              <a:rPr kumimoji="1" lang="ja-JP" altLang="en-US" sz="900" dirty="0"/>
              <a:t>愛知県</a:t>
            </a:r>
            <a:r>
              <a:rPr kumimoji="1" lang="en-US" altLang="ja-JP" sz="900" dirty="0"/>
              <a:t>)</a:t>
            </a:r>
            <a:endParaRPr kumimoji="1" lang="ja-JP" altLang="en-US" sz="900" dirty="0"/>
          </a:p>
        </p:txBody>
      </p:sp>
      <p:sp>
        <p:nvSpPr>
          <p:cNvPr id="119" name="テキスト ボックス 118"/>
          <p:cNvSpPr txBox="1"/>
          <p:nvPr/>
        </p:nvSpPr>
        <p:spPr>
          <a:xfrm>
            <a:off x="3574554" y="4800247"/>
            <a:ext cx="836853" cy="230832"/>
          </a:xfrm>
          <a:prstGeom prst="rect">
            <a:avLst/>
          </a:prstGeom>
          <a:noFill/>
        </p:spPr>
        <p:txBody>
          <a:bodyPr wrap="square" rtlCol="0">
            <a:spAutoFit/>
          </a:bodyPr>
          <a:lstStyle/>
          <a:p>
            <a:r>
              <a:rPr kumimoji="1" lang="en-US" altLang="ja-JP" sz="900" dirty="0"/>
              <a:t>(</a:t>
            </a:r>
            <a:r>
              <a:rPr kumimoji="1" lang="ja-JP" altLang="en-US" sz="900" dirty="0"/>
              <a:t>愛知県</a:t>
            </a:r>
            <a:r>
              <a:rPr kumimoji="1" lang="en-US" altLang="ja-JP" sz="900" dirty="0"/>
              <a:t>)</a:t>
            </a:r>
            <a:endParaRPr kumimoji="1" lang="ja-JP" altLang="en-US" sz="900" dirty="0"/>
          </a:p>
        </p:txBody>
      </p:sp>
      <p:sp>
        <p:nvSpPr>
          <p:cNvPr id="120" name="テキスト ボックス 119"/>
          <p:cNvSpPr txBox="1"/>
          <p:nvPr/>
        </p:nvSpPr>
        <p:spPr>
          <a:xfrm>
            <a:off x="899591" y="5805053"/>
            <a:ext cx="836853" cy="230832"/>
          </a:xfrm>
          <a:prstGeom prst="rect">
            <a:avLst/>
          </a:prstGeom>
          <a:noFill/>
        </p:spPr>
        <p:txBody>
          <a:bodyPr wrap="square" rtlCol="0">
            <a:spAutoFit/>
          </a:bodyPr>
          <a:lstStyle/>
          <a:p>
            <a:r>
              <a:rPr kumimoji="1" lang="en-US" altLang="ja-JP" sz="900" dirty="0"/>
              <a:t>(</a:t>
            </a:r>
            <a:r>
              <a:rPr kumimoji="1" lang="ja-JP" altLang="en-US" sz="900" dirty="0"/>
              <a:t>大阪府</a:t>
            </a:r>
            <a:r>
              <a:rPr kumimoji="1" lang="en-US" altLang="ja-JP" sz="900" dirty="0"/>
              <a:t>)</a:t>
            </a:r>
            <a:endParaRPr kumimoji="1" lang="ja-JP" altLang="en-US" sz="900" dirty="0"/>
          </a:p>
        </p:txBody>
      </p:sp>
      <p:sp>
        <p:nvSpPr>
          <p:cNvPr id="121" name="テキスト ボックス 120"/>
          <p:cNvSpPr txBox="1"/>
          <p:nvPr/>
        </p:nvSpPr>
        <p:spPr>
          <a:xfrm>
            <a:off x="3884055" y="5597367"/>
            <a:ext cx="836853" cy="230832"/>
          </a:xfrm>
          <a:prstGeom prst="rect">
            <a:avLst/>
          </a:prstGeom>
          <a:noFill/>
        </p:spPr>
        <p:txBody>
          <a:bodyPr wrap="square" rtlCol="0">
            <a:spAutoFit/>
          </a:bodyPr>
          <a:lstStyle/>
          <a:p>
            <a:r>
              <a:rPr kumimoji="1" lang="en-US" altLang="ja-JP" sz="900" dirty="0"/>
              <a:t>(</a:t>
            </a:r>
            <a:r>
              <a:rPr kumimoji="1" lang="ja-JP" altLang="en-US" sz="900" dirty="0"/>
              <a:t>大阪府</a:t>
            </a:r>
            <a:r>
              <a:rPr kumimoji="1" lang="en-US" altLang="ja-JP" sz="900" dirty="0"/>
              <a:t>)</a:t>
            </a:r>
            <a:endParaRPr kumimoji="1" lang="ja-JP" altLang="en-US" sz="900" dirty="0"/>
          </a:p>
        </p:txBody>
      </p:sp>
      <p:sp>
        <p:nvSpPr>
          <p:cNvPr id="146" name="テキスト ボックス 145"/>
          <p:cNvSpPr txBox="1"/>
          <p:nvPr/>
        </p:nvSpPr>
        <p:spPr>
          <a:xfrm>
            <a:off x="4213265" y="6453916"/>
            <a:ext cx="504000" cy="215444"/>
          </a:xfrm>
          <a:prstGeom prst="rect">
            <a:avLst/>
          </a:prstGeom>
          <a:noFill/>
        </p:spPr>
        <p:txBody>
          <a:bodyPr wrap="square" lIns="36000" rIns="36000" rtlCol="0">
            <a:spAutoFit/>
          </a:bodyPr>
          <a:lstStyle/>
          <a:p>
            <a:r>
              <a:rPr kumimoji="1" lang="ja-JP" altLang="en-US" sz="800" dirty="0">
                <a:solidFill>
                  <a:schemeClr val="tx1">
                    <a:lumMod val="65000"/>
                    <a:lumOff val="35000"/>
                  </a:schemeClr>
                </a:solidFill>
              </a:rPr>
              <a:t>（</a:t>
            </a:r>
            <a:r>
              <a:rPr lang="ja-JP" altLang="en-US" sz="800" dirty="0">
                <a:solidFill>
                  <a:schemeClr val="tx1">
                    <a:lumMod val="65000"/>
                    <a:lumOff val="35000"/>
                  </a:schemeClr>
                </a:solidFill>
              </a:rPr>
              <a:t>年度）</a:t>
            </a:r>
            <a:endParaRPr kumimoji="1" lang="ja-JP" altLang="en-US" sz="800" dirty="0">
              <a:solidFill>
                <a:schemeClr val="tx1">
                  <a:lumMod val="65000"/>
                  <a:lumOff val="35000"/>
                </a:schemeClr>
              </a:solidFill>
            </a:endParaRPr>
          </a:p>
        </p:txBody>
      </p:sp>
      <p:sp>
        <p:nvSpPr>
          <p:cNvPr id="109" name="テキスト ボックス 108"/>
          <p:cNvSpPr txBox="1"/>
          <p:nvPr/>
        </p:nvSpPr>
        <p:spPr>
          <a:xfrm>
            <a:off x="5848064" y="3108842"/>
            <a:ext cx="1800200" cy="307777"/>
          </a:xfrm>
          <a:prstGeom prst="rect">
            <a:avLst/>
          </a:prstGeom>
          <a:noFill/>
        </p:spPr>
        <p:txBody>
          <a:bodyPr wrap="square" rtlCol="0">
            <a:spAutoFit/>
          </a:bodyPr>
          <a:lstStyle/>
          <a:p>
            <a:r>
              <a:rPr kumimoji="1" lang="ja-JP" altLang="en-US" sz="1400" b="1" dirty="0"/>
              <a:t>東京都</a:t>
            </a:r>
          </a:p>
        </p:txBody>
      </p:sp>
      <p:sp>
        <p:nvSpPr>
          <p:cNvPr id="110" name="テキスト ボックス 109"/>
          <p:cNvSpPr txBox="1"/>
          <p:nvPr/>
        </p:nvSpPr>
        <p:spPr>
          <a:xfrm>
            <a:off x="5923971" y="5307875"/>
            <a:ext cx="1800200" cy="307777"/>
          </a:xfrm>
          <a:prstGeom prst="rect">
            <a:avLst/>
          </a:prstGeom>
          <a:noFill/>
        </p:spPr>
        <p:txBody>
          <a:bodyPr wrap="square" rtlCol="0">
            <a:spAutoFit/>
          </a:bodyPr>
          <a:lstStyle/>
          <a:p>
            <a:r>
              <a:rPr kumimoji="1" lang="ja-JP" altLang="en-US" sz="1400" b="1" dirty="0"/>
              <a:t>大阪府</a:t>
            </a:r>
          </a:p>
        </p:txBody>
      </p:sp>
      <p:sp>
        <p:nvSpPr>
          <p:cNvPr id="113" name="テキスト ボックス 112"/>
          <p:cNvSpPr txBox="1"/>
          <p:nvPr/>
        </p:nvSpPr>
        <p:spPr>
          <a:xfrm>
            <a:off x="5923971" y="5802935"/>
            <a:ext cx="1800200" cy="307777"/>
          </a:xfrm>
          <a:prstGeom prst="rect">
            <a:avLst/>
          </a:prstGeom>
          <a:noFill/>
        </p:spPr>
        <p:txBody>
          <a:bodyPr wrap="square" rtlCol="0">
            <a:spAutoFit/>
          </a:bodyPr>
          <a:lstStyle/>
          <a:p>
            <a:r>
              <a:rPr kumimoji="1" lang="ja-JP" altLang="en-US" sz="1400" b="1" dirty="0"/>
              <a:t>愛知県</a:t>
            </a:r>
          </a:p>
        </p:txBody>
      </p:sp>
      <p:sp>
        <p:nvSpPr>
          <p:cNvPr id="122" name="テキスト ボックス 121"/>
          <p:cNvSpPr txBox="1"/>
          <p:nvPr/>
        </p:nvSpPr>
        <p:spPr>
          <a:xfrm>
            <a:off x="5011211" y="5812262"/>
            <a:ext cx="836853" cy="230832"/>
          </a:xfrm>
          <a:prstGeom prst="rect">
            <a:avLst/>
          </a:prstGeom>
          <a:noFill/>
        </p:spPr>
        <p:txBody>
          <a:bodyPr wrap="square" rtlCol="0">
            <a:spAutoFit/>
          </a:bodyPr>
          <a:lstStyle/>
          <a:p>
            <a:r>
              <a:rPr kumimoji="1" lang="en-US" altLang="ja-JP" sz="900" dirty="0"/>
              <a:t>(</a:t>
            </a:r>
            <a:r>
              <a:rPr kumimoji="1" lang="ja-JP" altLang="en-US" sz="900" dirty="0"/>
              <a:t>大阪府</a:t>
            </a:r>
            <a:r>
              <a:rPr kumimoji="1" lang="en-US" altLang="ja-JP" sz="900" dirty="0"/>
              <a:t>)</a:t>
            </a:r>
            <a:endParaRPr kumimoji="1" lang="ja-JP" altLang="en-US" sz="900" dirty="0"/>
          </a:p>
        </p:txBody>
      </p:sp>
      <p:sp>
        <p:nvSpPr>
          <p:cNvPr id="123" name="テキスト ボックス 122"/>
          <p:cNvSpPr txBox="1"/>
          <p:nvPr/>
        </p:nvSpPr>
        <p:spPr>
          <a:xfrm>
            <a:off x="5019988" y="5140165"/>
            <a:ext cx="836853" cy="230832"/>
          </a:xfrm>
          <a:prstGeom prst="rect">
            <a:avLst/>
          </a:prstGeom>
          <a:noFill/>
        </p:spPr>
        <p:txBody>
          <a:bodyPr wrap="square" rtlCol="0">
            <a:spAutoFit/>
          </a:bodyPr>
          <a:lstStyle/>
          <a:p>
            <a:r>
              <a:rPr kumimoji="1" lang="en-US" altLang="ja-JP" sz="900" dirty="0"/>
              <a:t>(</a:t>
            </a:r>
            <a:r>
              <a:rPr kumimoji="1" lang="ja-JP" altLang="en-US" sz="900" dirty="0"/>
              <a:t>愛知県</a:t>
            </a:r>
            <a:r>
              <a:rPr kumimoji="1" lang="en-US" altLang="ja-JP" sz="900" dirty="0"/>
              <a:t>)</a:t>
            </a:r>
            <a:endParaRPr kumimoji="1" lang="ja-JP" altLang="en-US" sz="900" dirty="0"/>
          </a:p>
        </p:txBody>
      </p:sp>
      <p:sp>
        <p:nvSpPr>
          <p:cNvPr id="124" name="テキスト ボックス 123"/>
          <p:cNvSpPr txBox="1"/>
          <p:nvPr/>
        </p:nvSpPr>
        <p:spPr>
          <a:xfrm>
            <a:off x="8188162" y="5848046"/>
            <a:ext cx="836853" cy="230832"/>
          </a:xfrm>
          <a:prstGeom prst="rect">
            <a:avLst/>
          </a:prstGeom>
          <a:noFill/>
        </p:spPr>
        <p:txBody>
          <a:bodyPr wrap="square" rtlCol="0">
            <a:spAutoFit/>
          </a:bodyPr>
          <a:lstStyle/>
          <a:p>
            <a:r>
              <a:rPr kumimoji="1" lang="en-US" altLang="ja-JP" sz="900" dirty="0"/>
              <a:t>(</a:t>
            </a:r>
            <a:r>
              <a:rPr kumimoji="1" lang="ja-JP" altLang="en-US" sz="900" dirty="0"/>
              <a:t>大阪府</a:t>
            </a:r>
            <a:r>
              <a:rPr kumimoji="1" lang="en-US" altLang="ja-JP" sz="900" dirty="0"/>
              <a:t>)</a:t>
            </a:r>
            <a:endParaRPr kumimoji="1" lang="ja-JP" altLang="en-US" sz="900" dirty="0"/>
          </a:p>
        </p:txBody>
      </p:sp>
      <p:sp>
        <p:nvSpPr>
          <p:cNvPr id="125" name="テキスト ボックス 124"/>
          <p:cNvSpPr txBox="1"/>
          <p:nvPr/>
        </p:nvSpPr>
        <p:spPr>
          <a:xfrm>
            <a:off x="8181196" y="5157927"/>
            <a:ext cx="836853" cy="230832"/>
          </a:xfrm>
          <a:prstGeom prst="rect">
            <a:avLst/>
          </a:prstGeom>
          <a:noFill/>
        </p:spPr>
        <p:txBody>
          <a:bodyPr wrap="square" rtlCol="0">
            <a:spAutoFit/>
          </a:bodyPr>
          <a:lstStyle/>
          <a:p>
            <a:r>
              <a:rPr kumimoji="1" lang="en-US" altLang="ja-JP" sz="900" dirty="0"/>
              <a:t>(</a:t>
            </a:r>
            <a:r>
              <a:rPr kumimoji="1" lang="ja-JP" altLang="en-US" sz="900" dirty="0"/>
              <a:t>愛知県</a:t>
            </a:r>
            <a:r>
              <a:rPr kumimoji="1" lang="en-US" altLang="ja-JP" sz="900" dirty="0"/>
              <a:t>)</a:t>
            </a:r>
            <a:endParaRPr kumimoji="1" lang="ja-JP" altLang="en-US" sz="900" dirty="0"/>
          </a:p>
        </p:txBody>
      </p:sp>
      <p:sp>
        <p:nvSpPr>
          <p:cNvPr id="147" name="テキスト ボックス 146"/>
          <p:cNvSpPr txBox="1"/>
          <p:nvPr/>
        </p:nvSpPr>
        <p:spPr>
          <a:xfrm>
            <a:off x="8504943" y="6453916"/>
            <a:ext cx="504000" cy="215444"/>
          </a:xfrm>
          <a:prstGeom prst="rect">
            <a:avLst/>
          </a:prstGeom>
          <a:noFill/>
        </p:spPr>
        <p:txBody>
          <a:bodyPr wrap="square" lIns="36000" rIns="36000" rtlCol="0">
            <a:spAutoFit/>
          </a:bodyPr>
          <a:lstStyle/>
          <a:p>
            <a:r>
              <a:rPr kumimoji="1" lang="ja-JP" altLang="en-US" sz="800" dirty="0">
                <a:solidFill>
                  <a:schemeClr val="tx1">
                    <a:lumMod val="65000"/>
                    <a:lumOff val="35000"/>
                  </a:schemeClr>
                </a:solidFill>
              </a:rPr>
              <a:t>（</a:t>
            </a:r>
            <a:r>
              <a:rPr lang="ja-JP" altLang="en-US" sz="800" dirty="0">
                <a:solidFill>
                  <a:schemeClr val="tx1">
                    <a:lumMod val="65000"/>
                    <a:lumOff val="35000"/>
                  </a:schemeClr>
                </a:solidFill>
              </a:rPr>
              <a:t>年度）</a:t>
            </a:r>
            <a:endParaRPr kumimoji="1" lang="ja-JP" altLang="en-US" sz="800" dirty="0">
              <a:solidFill>
                <a:schemeClr val="tx1">
                  <a:lumMod val="65000"/>
                  <a:lumOff val="35000"/>
                </a:schemeClr>
              </a:solidFill>
            </a:endParaRPr>
          </a:p>
        </p:txBody>
      </p:sp>
      <p:sp>
        <p:nvSpPr>
          <p:cNvPr id="51" name="テキスト ボックス 50">
            <a:extLst>
              <a:ext uri="{FF2B5EF4-FFF2-40B4-BE49-F238E27FC236}">
                <a16:creationId xmlns:a16="http://schemas.microsoft.com/office/drawing/2014/main" id="{4884DC4A-2DBB-43FC-BD65-3EA6C1083278}"/>
              </a:ext>
            </a:extLst>
          </p:cNvPr>
          <p:cNvSpPr txBox="1"/>
          <p:nvPr/>
        </p:nvSpPr>
        <p:spPr>
          <a:xfrm>
            <a:off x="239566" y="1651858"/>
            <a:ext cx="2457290" cy="246221"/>
          </a:xfrm>
          <a:prstGeom prst="rect">
            <a:avLst/>
          </a:prstGeom>
          <a:noFill/>
        </p:spPr>
        <p:txBody>
          <a:bodyPr wrap="square" rtlCol="0">
            <a:spAutoFit/>
          </a:bodyPr>
          <a:lstStyle/>
          <a:p>
            <a:r>
              <a:rPr kumimoji="1" lang="ja-JP" altLang="en-US" sz="1000" b="1" dirty="0"/>
              <a:t>■</a:t>
            </a:r>
            <a:r>
              <a:rPr lang="ja-JP" altLang="en-US" sz="1000" b="1" dirty="0"/>
              <a:t>　府内総生産（名目）の推移</a:t>
            </a:r>
          </a:p>
        </p:txBody>
      </p:sp>
      <p:sp>
        <p:nvSpPr>
          <p:cNvPr id="52" name="テキスト ボックス 51">
            <a:extLst>
              <a:ext uri="{FF2B5EF4-FFF2-40B4-BE49-F238E27FC236}">
                <a16:creationId xmlns:a16="http://schemas.microsoft.com/office/drawing/2014/main" id="{B8ACDCB6-83E0-41A2-A515-C50449BF0201}"/>
              </a:ext>
            </a:extLst>
          </p:cNvPr>
          <p:cNvSpPr txBox="1"/>
          <p:nvPr/>
        </p:nvSpPr>
        <p:spPr>
          <a:xfrm>
            <a:off x="4649893" y="1635308"/>
            <a:ext cx="2457290" cy="246221"/>
          </a:xfrm>
          <a:prstGeom prst="rect">
            <a:avLst/>
          </a:prstGeom>
          <a:noFill/>
        </p:spPr>
        <p:txBody>
          <a:bodyPr wrap="square" rtlCol="0">
            <a:spAutoFit/>
          </a:bodyPr>
          <a:lstStyle/>
          <a:p>
            <a:r>
              <a:rPr kumimoji="1" lang="ja-JP" altLang="en-US" sz="1000" b="1" dirty="0"/>
              <a:t>■</a:t>
            </a:r>
            <a:r>
              <a:rPr lang="ja-JP" altLang="en-US" sz="1000" b="1" dirty="0"/>
              <a:t>　府内総生産の全国シェア</a:t>
            </a:r>
          </a:p>
        </p:txBody>
      </p:sp>
    </p:spTree>
    <p:extLst>
      <p:ext uri="{BB962C8B-B14F-4D97-AF65-F5344CB8AC3E}">
        <p14:creationId xmlns:p14="http://schemas.microsoft.com/office/powerpoint/2010/main" val="3234692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大卒就職者の地元残留率を比較すると、残留率が最も高いのは東京都であり、大阪府は、東京都や愛知県より少ない。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東京における残留者の約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は、進学時流入者である。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大卒就職者地元残留率（都道府県別）</a:t>
            </a:r>
          </a:p>
        </p:txBody>
      </p:sp>
      <p:sp>
        <p:nvSpPr>
          <p:cNvPr id="27" name="テキスト ボックス 26">
            <a:extLst>
              <a:ext uri="{FF2B5EF4-FFF2-40B4-BE49-F238E27FC236}">
                <a16:creationId xmlns:a16="http://schemas.microsoft.com/office/drawing/2014/main" id="{C04CD1B5-F732-4A5C-A8C2-0AE547D85819}"/>
              </a:ext>
            </a:extLst>
          </p:cNvPr>
          <p:cNvSpPr txBox="1"/>
          <p:nvPr/>
        </p:nvSpPr>
        <p:spPr>
          <a:xfrm>
            <a:off x="236928" y="6245210"/>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出典：地方大学の振興及び若者雇用等に関する有識者会議　参考資料</a:t>
            </a:r>
          </a:p>
        </p:txBody>
      </p:sp>
      <p:sp>
        <p:nvSpPr>
          <p:cNvPr id="8" name="正方形/長方形 7"/>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４．労働の多様性</a:t>
            </a:r>
            <a:endParaRPr kumimoji="0" lang="ja-JP" altLang="en-US" sz="2000" kern="0" dirty="0">
              <a:solidFill>
                <a:srgbClr val="000000"/>
              </a:solidFill>
              <a:ea typeface="Meiryo UI" pitchFamily="50" charset="-128"/>
              <a:cs typeface="Meiryo UI" pitchFamily="50" charset="-128"/>
            </a:endParaRPr>
          </a:p>
        </p:txBody>
      </p:sp>
      <p:pic>
        <p:nvPicPr>
          <p:cNvPr id="7" name="図 6">
            <a:extLst>
              <a:ext uri="{FF2B5EF4-FFF2-40B4-BE49-F238E27FC236}">
                <a16:creationId xmlns:a16="http://schemas.microsoft.com/office/drawing/2014/main" id="{6277558C-EA33-4DBD-93BC-10ED11A2CFE9}"/>
              </a:ext>
            </a:extLst>
          </p:cNvPr>
          <p:cNvPicPr>
            <a:picLocks noChangeAspect="1"/>
          </p:cNvPicPr>
          <p:nvPr/>
        </p:nvPicPr>
        <p:blipFill>
          <a:blip r:embed="rId2"/>
          <a:stretch>
            <a:fillRect/>
          </a:stretch>
        </p:blipFill>
        <p:spPr>
          <a:xfrm>
            <a:off x="147348" y="2144697"/>
            <a:ext cx="8503417" cy="4100513"/>
          </a:xfrm>
          <a:prstGeom prst="rect">
            <a:avLst/>
          </a:prstGeom>
        </p:spPr>
      </p:pic>
      <p:sp>
        <p:nvSpPr>
          <p:cNvPr id="9"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29</a:t>
            </a:fld>
            <a:endParaRPr kumimoji="1" lang="ja-JP" altLang="en-US"/>
          </a:p>
        </p:txBody>
      </p:sp>
    </p:spTree>
    <p:extLst>
      <p:ext uri="{BB962C8B-B14F-4D97-AF65-F5344CB8AC3E}">
        <p14:creationId xmlns:p14="http://schemas.microsoft.com/office/powerpoint/2010/main" val="1473047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467951" y="2623297"/>
            <a:ext cx="6517189" cy="3926164"/>
          </a:xfrm>
          <a:prstGeom prst="rect">
            <a:avLst/>
          </a:prstGeom>
        </p:spPr>
      </p:pic>
      <p:sp>
        <p:nvSpPr>
          <p:cNvPr id="15" name="テキスト ボックス 14"/>
          <p:cNvSpPr txBox="1"/>
          <p:nvPr/>
        </p:nvSpPr>
        <p:spPr>
          <a:xfrm>
            <a:off x="136081" y="558445"/>
            <a:ext cx="8693322" cy="307777"/>
          </a:xfrm>
          <a:prstGeom prst="rect">
            <a:avLst/>
          </a:prstGeom>
          <a:noFill/>
        </p:spPr>
        <p:txBody>
          <a:bodyPr wrap="square" rtlCol="0">
            <a:spAutoFit/>
          </a:bodyPr>
          <a:lstStyle/>
          <a:p>
            <a:r>
              <a:rPr kumimoji="1" lang="ja-JP" altLang="en-US" sz="1400" b="1" dirty="0"/>
              <a:t>■</a:t>
            </a:r>
            <a:r>
              <a:rPr lang="ja-JP" altLang="en-US" sz="1400" b="1" dirty="0"/>
              <a:t>　大企業を「個人的な理由」で離職した人の数（全国）</a:t>
            </a:r>
          </a:p>
        </p:txBody>
      </p:sp>
      <p:sp>
        <p:nvSpPr>
          <p:cNvPr id="8" name="正方形/長方形 7">
            <a:extLst>
              <a:ext uri="{FF2B5EF4-FFF2-40B4-BE49-F238E27FC236}">
                <a16:creationId xmlns:a16="http://schemas.microsoft.com/office/drawing/2014/main" id="{5B9154DC-5E2E-470A-8FAE-9373615F1687}"/>
              </a:ext>
            </a:extLst>
          </p:cNvPr>
          <p:cNvSpPr/>
          <p:nvPr/>
        </p:nvSpPr>
        <p:spPr>
          <a:xfrm>
            <a:off x="147348" y="864381"/>
            <a:ext cx="8898671"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全国的に、大企業を「個人的な理由」（結婚・出産・育児・介護</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を除く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）で離職する若者が増えている。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（昇進できないこと、若いからという理由でチャレンジさせてもらえないことへの不満をもとにした離職はここに入ると考えられる）</a:t>
            </a:r>
          </a:p>
        </p:txBody>
      </p:sp>
      <p:sp>
        <p:nvSpPr>
          <p:cNvPr id="9" name="正方形/長方形 8">
            <a:extLst>
              <a:ext uri="{FF2B5EF4-FFF2-40B4-BE49-F238E27FC236}">
                <a16:creationId xmlns:a16="http://schemas.microsoft.com/office/drawing/2014/main" id="{BE3D819E-FD68-440B-A079-FCA90A03DB7E}"/>
              </a:ext>
            </a:extLst>
          </p:cNvPr>
          <p:cNvSpPr/>
          <p:nvPr/>
        </p:nvSpPr>
        <p:spPr>
          <a:xfrm>
            <a:off x="1060173" y="2394379"/>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単位：千人</a:t>
            </a:r>
          </a:p>
        </p:txBody>
      </p:sp>
      <p:sp>
        <p:nvSpPr>
          <p:cNvPr id="12" name="正方形/長方形 11">
            <a:extLst>
              <a:ext uri="{FF2B5EF4-FFF2-40B4-BE49-F238E27FC236}">
                <a16:creationId xmlns:a16="http://schemas.microsoft.com/office/drawing/2014/main" id="{11EC4F4A-A436-412D-AC0B-C32D5B5FDB21}"/>
              </a:ext>
            </a:extLst>
          </p:cNvPr>
          <p:cNvSpPr/>
          <p:nvPr/>
        </p:nvSpPr>
        <p:spPr>
          <a:xfrm>
            <a:off x="7578748" y="2917413"/>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20</a:t>
            </a:r>
            <a:r>
              <a:rPr kumimoji="1" lang="ja-JP" altLang="en-US" sz="800" dirty="0">
                <a:solidFill>
                  <a:schemeClr val="tx1"/>
                </a:solidFill>
              </a:rPr>
              <a:t>代</a:t>
            </a:r>
          </a:p>
        </p:txBody>
      </p:sp>
      <p:graphicFrame>
        <p:nvGraphicFramePr>
          <p:cNvPr id="3" name="表 2">
            <a:extLst>
              <a:ext uri="{FF2B5EF4-FFF2-40B4-BE49-F238E27FC236}">
                <a16:creationId xmlns:a16="http://schemas.microsoft.com/office/drawing/2014/main" id="{10B43552-7CF6-45BF-9F43-C70953496CFD}"/>
              </a:ext>
            </a:extLst>
          </p:cNvPr>
          <p:cNvGraphicFramePr>
            <a:graphicFrameLocks noGrp="1"/>
          </p:cNvGraphicFramePr>
          <p:nvPr/>
        </p:nvGraphicFramePr>
        <p:xfrm>
          <a:off x="4447065" y="1801765"/>
          <a:ext cx="4203700" cy="453390"/>
        </p:xfrm>
        <a:graphic>
          <a:graphicData uri="http://schemas.openxmlformats.org/drawingml/2006/table">
            <a:tbl>
              <a:tblPr/>
              <a:tblGrid>
                <a:gridCol w="342900">
                  <a:extLst>
                    <a:ext uri="{9D8B030D-6E8A-4147-A177-3AD203B41FA5}">
                      <a16:colId xmlns:a16="http://schemas.microsoft.com/office/drawing/2014/main" val="816588901"/>
                    </a:ext>
                  </a:extLst>
                </a:gridCol>
                <a:gridCol w="342900">
                  <a:extLst>
                    <a:ext uri="{9D8B030D-6E8A-4147-A177-3AD203B41FA5}">
                      <a16:colId xmlns:a16="http://schemas.microsoft.com/office/drawing/2014/main" val="2430203067"/>
                    </a:ext>
                  </a:extLst>
                </a:gridCol>
                <a:gridCol w="342900">
                  <a:extLst>
                    <a:ext uri="{9D8B030D-6E8A-4147-A177-3AD203B41FA5}">
                      <a16:colId xmlns:a16="http://schemas.microsoft.com/office/drawing/2014/main" val="1230765095"/>
                    </a:ext>
                  </a:extLst>
                </a:gridCol>
                <a:gridCol w="342900">
                  <a:extLst>
                    <a:ext uri="{9D8B030D-6E8A-4147-A177-3AD203B41FA5}">
                      <a16:colId xmlns:a16="http://schemas.microsoft.com/office/drawing/2014/main" val="760475165"/>
                    </a:ext>
                  </a:extLst>
                </a:gridCol>
                <a:gridCol w="342900">
                  <a:extLst>
                    <a:ext uri="{9D8B030D-6E8A-4147-A177-3AD203B41FA5}">
                      <a16:colId xmlns:a16="http://schemas.microsoft.com/office/drawing/2014/main" val="1782495592"/>
                    </a:ext>
                  </a:extLst>
                </a:gridCol>
                <a:gridCol w="342900">
                  <a:extLst>
                    <a:ext uri="{9D8B030D-6E8A-4147-A177-3AD203B41FA5}">
                      <a16:colId xmlns:a16="http://schemas.microsoft.com/office/drawing/2014/main" val="3762126585"/>
                    </a:ext>
                  </a:extLst>
                </a:gridCol>
                <a:gridCol w="342900">
                  <a:extLst>
                    <a:ext uri="{9D8B030D-6E8A-4147-A177-3AD203B41FA5}">
                      <a16:colId xmlns:a16="http://schemas.microsoft.com/office/drawing/2014/main" val="1710371087"/>
                    </a:ext>
                  </a:extLst>
                </a:gridCol>
                <a:gridCol w="431800">
                  <a:extLst>
                    <a:ext uri="{9D8B030D-6E8A-4147-A177-3AD203B41FA5}">
                      <a16:colId xmlns:a16="http://schemas.microsoft.com/office/drawing/2014/main" val="2162462345"/>
                    </a:ext>
                  </a:extLst>
                </a:gridCol>
                <a:gridCol w="342900">
                  <a:extLst>
                    <a:ext uri="{9D8B030D-6E8A-4147-A177-3AD203B41FA5}">
                      <a16:colId xmlns:a16="http://schemas.microsoft.com/office/drawing/2014/main" val="1620424337"/>
                    </a:ext>
                  </a:extLst>
                </a:gridCol>
                <a:gridCol w="342900">
                  <a:extLst>
                    <a:ext uri="{9D8B030D-6E8A-4147-A177-3AD203B41FA5}">
                      <a16:colId xmlns:a16="http://schemas.microsoft.com/office/drawing/2014/main" val="2713191815"/>
                    </a:ext>
                  </a:extLst>
                </a:gridCol>
                <a:gridCol w="342900">
                  <a:extLst>
                    <a:ext uri="{9D8B030D-6E8A-4147-A177-3AD203B41FA5}">
                      <a16:colId xmlns:a16="http://schemas.microsoft.com/office/drawing/2014/main" val="1159831550"/>
                    </a:ext>
                  </a:extLst>
                </a:gridCol>
                <a:gridCol w="342900">
                  <a:extLst>
                    <a:ext uri="{9D8B030D-6E8A-4147-A177-3AD203B41FA5}">
                      <a16:colId xmlns:a16="http://schemas.microsoft.com/office/drawing/2014/main" val="3127570885"/>
                    </a:ext>
                  </a:extLst>
                </a:gridCol>
              </a:tblGrid>
              <a:tr h="85725">
                <a:tc rowSpan="2">
                  <a:txBody>
                    <a:bodyPr/>
                    <a:lstStyle/>
                    <a:p>
                      <a:pPr algn="ctr" fontAlgn="ctr"/>
                      <a:r>
                        <a:rPr lang="zh-TW" altLang="en-US" sz="600" b="0" i="0" u="none" strike="noStrike">
                          <a:effectLst/>
                          <a:latin typeface="ＭＳ 明朝" panose="02020609040205080304" pitchFamily="17" charset="-128"/>
                          <a:ea typeface="ＭＳ 明朝" panose="02020609040205080304" pitchFamily="17" charset="-128"/>
                        </a:rPr>
                        <a:t>契約期  　間満了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事業所側</a:t>
                      </a:r>
                      <a:br>
                        <a:rPr lang="ja-JP" altLang="en-US" sz="600" b="0" i="0" u="none" strike="noStrike">
                          <a:effectLst/>
                          <a:latin typeface="ＭＳ 明朝" panose="02020609040205080304" pitchFamily="17" charset="-128"/>
                          <a:ea typeface="ＭＳ 明朝" panose="02020609040205080304" pitchFamily="17" charset="-128"/>
                        </a:rPr>
                      </a:br>
                      <a:r>
                        <a:rPr lang="ja-JP" altLang="en-US" sz="600" b="0" i="0" u="none" strike="noStrike">
                          <a:effectLst/>
                          <a:latin typeface="ＭＳ 明朝" panose="02020609040205080304" pitchFamily="17" charset="-128"/>
                          <a:ea typeface="ＭＳ 明朝" panose="02020609040205080304" pitchFamily="17" charset="-128"/>
                        </a:rPr>
                        <a:t>の理由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明朝" panose="02020609040205080304" pitchFamily="17" charset="-128"/>
                          <a:ea typeface="ＭＳ 明朝" panose="02020609040205080304" pitchFamily="17" charset="-128"/>
                        </a:rPr>
                        <a:t>定年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本人  　　の責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a:effectLst/>
                          <a:latin typeface="ＭＳ 明朝" panose="02020609040205080304" pitchFamily="17" charset="-128"/>
                          <a:ea typeface="ＭＳ 明朝" panose="02020609040205080304" pitchFamily="17" charset="-128"/>
                        </a:rPr>
                        <a:t>個人的   理　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死亡・  </a:t>
                      </a:r>
                      <a:br>
                        <a:rPr lang="ja-JP" altLang="en-US" sz="600" b="0" i="0" u="none" strike="noStrike">
                          <a:effectLst/>
                          <a:latin typeface="ＭＳ 明朝" panose="02020609040205080304" pitchFamily="17" charset="-128"/>
                          <a:ea typeface="ＭＳ 明朝" panose="02020609040205080304" pitchFamily="17" charset="-128"/>
                        </a:rPr>
                      </a:br>
                      <a:r>
                        <a:rPr lang="ja-JP" altLang="en-US" sz="600" b="0" i="0" u="none" strike="noStrike">
                          <a:effectLst/>
                          <a:latin typeface="ＭＳ 明朝" panose="02020609040205080304" pitchFamily="17" charset="-128"/>
                          <a:ea typeface="ＭＳ 明朝" panose="02020609040205080304" pitchFamily="17" charset="-128"/>
                        </a:rPr>
                        <a:t>傷病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948154"/>
                  </a:ext>
                </a:extLst>
              </a:tr>
              <a:tr h="35242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経営上　の都合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出向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出向元  　へ復帰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結婚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出産・　</a:t>
                      </a:r>
                      <a:br>
                        <a:rPr lang="ja-JP" altLang="en-US" sz="600" b="0" i="0" u="none" strike="noStrike">
                          <a:effectLst/>
                          <a:latin typeface="ＭＳ 明朝" panose="02020609040205080304" pitchFamily="17" charset="-128"/>
                          <a:ea typeface="ＭＳ 明朝" panose="02020609040205080304" pitchFamily="17" charset="-128"/>
                        </a:rPr>
                      </a:br>
                      <a:r>
                        <a:rPr lang="ja-JP" altLang="en-US" sz="600" b="0" i="0" u="none" strike="noStrike">
                          <a:effectLst/>
                          <a:latin typeface="ＭＳ 明朝" panose="02020609040205080304" pitchFamily="17" charset="-128"/>
                          <a:ea typeface="ＭＳ 明朝" panose="02020609040205080304" pitchFamily="17" charset="-128"/>
                        </a:rPr>
                        <a:t>育児</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effectLst/>
                          <a:latin typeface="ＭＳ 明朝" panose="02020609040205080304" pitchFamily="17" charset="-128"/>
                          <a:ea typeface="ＭＳ 明朝" panose="02020609040205080304" pitchFamily="17" charset="-128"/>
                        </a:rPr>
                        <a:t>介護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786148563"/>
                  </a:ext>
                </a:extLst>
              </a:tr>
            </a:tbl>
          </a:graphicData>
        </a:graphic>
      </p:graphicFrame>
      <p:sp>
        <p:nvSpPr>
          <p:cNvPr id="4" name="楕円 3">
            <a:extLst>
              <a:ext uri="{FF2B5EF4-FFF2-40B4-BE49-F238E27FC236}">
                <a16:creationId xmlns:a16="http://schemas.microsoft.com/office/drawing/2014/main" id="{4BAE3047-DCC8-4B8B-91B9-B3EA25A46546}"/>
              </a:ext>
            </a:extLst>
          </p:cNvPr>
          <p:cNvSpPr/>
          <p:nvPr/>
        </p:nvSpPr>
        <p:spPr>
          <a:xfrm>
            <a:off x="6843920" y="1828973"/>
            <a:ext cx="432000" cy="432000"/>
          </a:xfrm>
          <a:prstGeom prst="ellipse">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ED455A6-DA31-49FD-93AD-5B3E727CE0D5}"/>
              </a:ext>
            </a:extLst>
          </p:cNvPr>
          <p:cNvSpPr/>
          <p:nvPr/>
        </p:nvSpPr>
        <p:spPr>
          <a:xfrm>
            <a:off x="1060173" y="2175539"/>
            <a:ext cx="3104241" cy="361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a:t>
            </a:r>
            <a:r>
              <a:rPr kumimoji="1" lang="ja-JP" altLang="en-US" sz="800" dirty="0">
                <a:solidFill>
                  <a:schemeClr val="tx1"/>
                </a:solidFill>
              </a:rPr>
              <a:t>従業員</a:t>
            </a:r>
            <a:r>
              <a:rPr kumimoji="1" lang="en-US" altLang="ja-JP" sz="800" dirty="0">
                <a:solidFill>
                  <a:schemeClr val="tx1"/>
                </a:solidFill>
              </a:rPr>
              <a:t>1,000</a:t>
            </a:r>
            <a:r>
              <a:rPr kumimoji="1" lang="ja-JP" altLang="en-US" sz="800" dirty="0">
                <a:solidFill>
                  <a:schemeClr val="tx1"/>
                </a:solidFill>
              </a:rPr>
              <a:t>人以上の企業</a:t>
            </a:r>
          </a:p>
        </p:txBody>
      </p:sp>
      <p:sp>
        <p:nvSpPr>
          <p:cNvPr id="16" name="正方形/長方形 15">
            <a:extLst>
              <a:ext uri="{FF2B5EF4-FFF2-40B4-BE49-F238E27FC236}">
                <a16:creationId xmlns:a16="http://schemas.microsoft.com/office/drawing/2014/main" id="{073846B6-7B2F-480D-8872-6D7FBAE90C42}"/>
              </a:ext>
            </a:extLst>
          </p:cNvPr>
          <p:cNvSpPr/>
          <p:nvPr/>
        </p:nvSpPr>
        <p:spPr>
          <a:xfrm>
            <a:off x="7616342" y="446305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30</a:t>
            </a:r>
            <a:r>
              <a:rPr kumimoji="1" lang="ja-JP" altLang="en-US" sz="800" dirty="0">
                <a:solidFill>
                  <a:schemeClr val="tx1"/>
                </a:solidFill>
              </a:rPr>
              <a:t>代</a:t>
            </a:r>
          </a:p>
        </p:txBody>
      </p:sp>
      <p:sp>
        <p:nvSpPr>
          <p:cNvPr id="17" name="正方形/長方形 16">
            <a:extLst>
              <a:ext uri="{FF2B5EF4-FFF2-40B4-BE49-F238E27FC236}">
                <a16:creationId xmlns:a16="http://schemas.microsoft.com/office/drawing/2014/main" id="{003A44A9-6293-404F-9303-CF34261801B6}"/>
              </a:ext>
            </a:extLst>
          </p:cNvPr>
          <p:cNvSpPr/>
          <p:nvPr/>
        </p:nvSpPr>
        <p:spPr>
          <a:xfrm>
            <a:off x="7616341" y="4634187"/>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40</a:t>
            </a:r>
            <a:r>
              <a:rPr kumimoji="1" lang="ja-JP" altLang="en-US" sz="800" dirty="0">
                <a:solidFill>
                  <a:schemeClr val="tx1"/>
                </a:solidFill>
              </a:rPr>
              <a:t>代</a:t>
            </a:r>
          </a:p>
        </p:txBody>
      </p:sp>
      <p:sp>
        <p:nvSpPr>
          <p:cNvPr id="18" name="正方形/長方形 17">
            <a:extLst>
              <a:ext uri="{FF2B5EF4-FFF2-40B4-BE49-F238E27FC236}">
                <a16:creationId xmlns:a16="http://schemas.microsoft.com/office/drawing/2014/main" id="{0CF8BF09-E3BC-4438-9C58-40A0899A1C6C}"/>
              </a:ext>
            </a:extLst>
          </p:cNvPr>
          <p:cNvSpPr/>
          <p:nvPr/>
        </p:nvSpPr>
        <p:spPr>
          <a:xfrm>
            <a:off x="7616341" y="4964761"/>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19</a:t>
            </a:r>
            <a:r>
              <a:rPr kumimoji="1" lang="ja-JP" altLang="en-US" sz="800" dirty="0">
                <a:solidFill>
                  <a:schemeClr val="tx1"/>
                </a:solidFill>
              </a:rPr>
              <a:t>歳以下</a:t>
            </a:r>
          </a:p>
        </p:txBody>
      </p:sp>
      <p:sp>
        <p:nvSpPr>
          <p:cNvPr id="19" name="正方形/長方形 18">
            <a:extLst>
              <a:ext uri="{FF2B5EF4-FFF2-40B4-BE49-F238E27FC236}">
                <a16:creationId xmlns:a16="http://schemas.microsoft.com/office/drawing/2014/main" id="{8C6DFCBB-5BB4-4D80-BC2B-FBC05E836270}"/>
              </a:ext>
            </a:extLst>
          </p:cNvPr>
          <p:cNvSpPr/>
          <p:nvPr/>
        </p:nvSpPr>
        <p:spPr>
          <a:xfrm>
            <a:off x="7616340" y="5113570"/>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50</a:t>
            </a:r>
            <a:r>
              <a:rPr kumimoji="1" lang="ja-JP" altLang="en-US" sz="800" dirty="0">
                <a:solidFill>
                  <a:schemeClr val="tx1"/>
                </a:solidFill>
              </a:rPr>
              <a:t>代</a:t>
            </a:r>
          </a:p>
        </p:txBody>
      </p:sp>
      <p:sp>
        <p:nvSpPr>
          <p:cNvPr id="20" name="正方形/長方形 19">
            <a:extLst>
              <a:ext uri="{FF2B5EF4-FFF2-40B4-BE49-F238E27FC236}">
                <a16:creationId xmlns:a16="http://schemas.microsoft.com/office/drawing/2014/main" id="{7B91A370-C222-43D4-AE93-4CC29B3574A4}"/>
              </a:ext>
            </a:extLst>
          </p:cNvPr>
          <p:cNvSpPr/>
          <p:nvPr/>
        </p:nvSpPr>
        <p:spPr>
          <a:xfrm>
            <a:off x="7616340" y="5237080"/>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60</a:t>
            </a:r>
            <a:r>
              <a:rPr kumimoji="1" lang="ja-JP" altLang="en-US" sz="800" dirty="0">
                <a:solidFill>
                  <a:schemeClr val="tx1"/>
                </a:solidFill>
              </a:rPr>
              <a:t>代以上</a:t>
            </a:r>
          </a:p>
        </p:txBody>
      </p:sp>
      <p:sp>
        <p:nvSpPr>
          <p:cNvPr id="21" name="テキスト ボックス 20">
            <a:extLst>
              <a:ext uri="{FF2B5EF4-FFF2-40B4-BE49-F238E27FC236}">
                <a16:creationId xmlns:a16="http://schemas.microsoft.com/office/drawing/2014/main" id="{CC7BCD5B-3668-4EC3-AC7B-52D9F4986330}"/>
              </a:ext>
            </a:extLst>
          </p:cNvPr>
          <p:cNvSpPr txBox="1"/>
          <p:nvPr/>
        </p:nvSpPr>
        <p:spPr>
          <a:xfrm>
            <a:off x="1159726" y="6435752"/>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出典：厚生労働省「雇用動向調査</a:t>
            </a:r>
            <a:r>
              <a:rPr lang="ja-JP" altLang="en-US" sz="1100" dirty="0" smtClean="0">
                <a:latin typeface="Meiryo UI" panose="020B0604030504040204" pitchFamily="50" charset="-128"/>
                <a:ea typeface="Meiryo UI" panose="020B0604030504040204" pitchFamily="50" charset="-128"/>
              </a:rPr>
              <a:t>」をもとに副首都推進局にて作成</a:t>
            </a:r>
            <a:endParaRPr lang="ja-JP" altLang="en-US" sz="1100" dirty="0">
              <a:latin typeface="Meiryo UI" panose="020B0604030504040204" pitchFamily="50" charset="-128"/>
              <a:ea typeface="Meiryo UI" panose="020B0604030504040204" pitchFamily="50" charset="-128"/>
            </a:endParaRPr>
          </a:p>
        </p:txBody>
      </p:sp>
      <p:sp>
        <p:nvSpPr>
          <p:cNvPr id="5" name="右中かっこ 4"/>
          <p:cNvSpPr/>
          <p:nvPr/>
        </p:nvSpPr>
        <p:spPr>
          <a:xfrm rot="5400000">
            <a:off x="7711676" y="1882243"/>
            <a:ext cx="167826" cy="920274"/>
          </a:xfrm>
          <a:prstGeom prst="rightBrace">
            <a:avLst>
              <a:gd name="adj1" fmla="val 8333"/>
              <a:gd name="adj2" fmla="val 528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C7BCD5B-3668-4EC3-AC7B-52D9F4986330}"/>
              </a:ext>
            </a:extLst>
          </p:cNvPr>
          <p:cNvSpPr txBox="1"/>
          <p:nvPr/>
        </p:nvSpPr>
        <p:spPr>
          <a:xfrm>
            <a:off x="6974822" y="2455512"/>
            <a:ext cx="228095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〇から上記３点を除いた数字でグラフを作成</a:t>
            </a:r>
          </a:p>
        </p:txBody>
      </p:sp>
      <p:sp>
        <p:nvSpPr>
          <p:cNvPr id="24" name="正方形/長方形 23">
            <a:extLst>
              <a:ext uri="{FF2B5EF4-FFF2-40B4-BE49-F238E27FC236}">
                <a16:creationId xmlns:a16="http://schemas.microsoft.com/office/drawing/2014/main" id="{AF606FDD-A3FA-4E26-AD1E-618A572BE1F4}"/>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４．労働の多様性</a:t>
            </a:r>
            <a:endParaRPr kumimoji="0" lang="ja-JP" altLang="en-US" sz="2000" kern="0" dirty="0">
              <a:solidFill>
                <a:srgbClr val="000000"/>
              </a:solidFill>
              <a:ea typeface="Meiryo UI" pitchFamily="50" charset="-128"/>
              <a:cs typeface="Meiryo UI" pitchFamily="50" charset="-128"/>
            </a:endParaRPr>
          </a:p>
        </p:txBody>
      </p:sp>
      <p:sp>
        <p:nvSpPr>
          <p:cNvPr id="25"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30</a:t>
            </a:fld>
            <a:endParaRPr kumimoji="1" lang="ja-JP" altLang="en-US"/>
          </a:p>
        </p:txBody>
      </p:sp>
    </p:spTree>
    <p:extLst>
      <p:ext uri="{BB962C8B-B14F-4D97-AF65-F5344CB8AC3E}">
        <p14:creationId xmlns:p14="http://schemas.microsoft.com/office/powerpoint/2010/main" val="3671329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大阪の外国人労働者数は東京や愛知に及ばない。</a:t>
            </a: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a:t>
            </a:r>
            <a:r>
              <a:rPr lang="zh-CN" altLang="en-US" sz="1400" b="1" dirty="0"/>
              <a:t>外国人労働者数</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719528" y="6449181"/>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出典：厚生労働省「外国人雇用状況の届出状況（令和２年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月末現在）」</a:t>
            </a:r>
          </a:p>
        </p:txBody>
      </p:sp>
      <p:pic>
        <p:nvPicPr>
          <p:cNvPr id="23" name="図 22">
            <a:extLst>
              <a:ext uri="{FF2B5EF4-FFF2-40B4-BE49-F238E27FC236}">
                <a16:creationId xmlns:a16="http://schemas.microsoft.com/office/drawing/2014/main" id="{C1D5630F-365D-4388-B037-96633DE84159}"/>
              </a:ext>
            </a:extLst>
          </p:cNvPr>
          <p:cNvPicPr>
            <a:picLocks noChangeAspect="1"/>
          </p:cNvPicPr>
          <p:nvPr/>
        </p:nvPicPr>
        <p:blipFill>
          <a:blip r:embed="rId2"/>
          <a:stretch>
            <a:fillRect/>
          </a:stretch>
        </p:blipFill>
        <p:spPr>
          <a:xfrm>
            <a:off x="682580" y="2087035"/>
            <a:ext cx="7360066" cy="4375026"/>
          </a:xfrm>
          <a:prstGeom prst="rect">
            <a:avLst/>
          </a:prstGeom>
        </p:spPr>
      </p:pic>
      <p:sp>
        <p:nvSpPr>
          <p:cNvPr id="24" name="正方形/長方形 23">
            <a:extLst>
              <a:ext uri="{FF2B5EF4-FFF2-40B4-BE49-F238E27FC236}">
                <a16:creationId xmlns:a16="http://schemas.microsoft.com/office/drawing/2014/main" id="{04A41079-4E5D-4AE6-A648-0510ABF2673E}"/>
              </a:ext>
            </a:extLst>
          </p:cNvPr>
          <p:cNvSpPr/>
          <p:nvPr/>
        </p:nvSpPr>
        <p:spPr>
          <a:xfrm>
            <a:off x="4743243" y="3522403"/>
            <a:ext cx="1206796" cy="38170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大阪</a:t>
            </a:r>
            <a:endParaRPr kumimoji="1" lang="en-US" altLang="ja-JP" sz="1000" dirty="0">
              <a:solidFill>
                <a:schemeClr val="tx1"/>
              </a:solidFill>
            </a:endParaRPr>
          </a:p>
          <a:p>
            <a:pPr algn="ctr"/>
            <a:r>
              <a:rPr kumimoji="1" lang="en-US" altLang="ja-JP" sz="1000" dirty="0">
                <a:solidFill>
                  <a:schemeClr val="tx1"/>
                </a:solidFill>
              </a:rPr>
              <a:t>117,596</a:t>
            </a:r>
            <a:r>
              <a:rPr kumimoji="1" lang="ja-JP" altLang="en-US" sz="1000" dirty="0">
                <a:solidFill>
                  <a:schemeClr val="tx1"/>
                </a:solidFill>
              </a:rPr>
              <a:t>人</a:t>
            </a:r>
          </a:p>
        </p:txBody>
      </p:sp>
      <p:sp>
        <p:nvSpPr>
          <p:cNvPr id="25" name="正方形/長方形 24">
            <a:extLst>
              <a:ext uri="{FF2B5EF4-FFF2-40B4-BE49-F238E27FC236}">
                <a16:creationId xmlns:a16="http://schemas.microsoft.com/office/drawing/2014/main" id="{04128CEB-FD38-4FAD-8377-055F2E72976C}"/>
              </a:ext>
            </a:extLst>
          </p:cNvPr>
          <p:cNvSpPr/>
          <p:nvPr/>
        </p:nvSpPr>
        <p:spPr>
          <a:xfrm>
            <a:off x="3959409" y="2835127"/>
            <a:ext cx="1043410" cy="38170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愛知</a:t>
            </a:r>
            <a:endParaRPr lang="en-US" altLang="ja-JP" sz="1000" dirty="0">
              <a:solidFill>
                <a:schemeClr val="tx1"/>
              </a:solidFill>
            </a:endParaRPr>
          </a:p>
          <a:p>
            <a:pPr algn="ctr"/>
            <a:r>
              <a:rPr lang="en-US" altLang="ja-JP" sz="1000" dirty="0">
                <a:solidFill>
                  <a:schemeClr val="tx1"/>
                </a:solidFill>
              </a:rPr>
              <a:t>175,114</a:t>
            </a:r>
            <a:r>
              <a:rPr lang="ja-JP" altLang="en-US" sz="1000" dirty="0">
                <a:solidFill>
                  <a:schemeClr val="tx1"/>
                </a:solidFill>
              </a:rPr>
              <a:t>人</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4BEA413B-B051-4A09-9858-4DE3B4310601}"/>
              </a:ext>
            </a:extLst>
          </p:cNvPr>
          <p:cNvSpPr/>
          <p:nvPr/>
        </p:nvSpPr>
        <p:spPr>
          <a:xfrm>
            <a:off x="2502378" y="1774194"/>
            <a:ext cx="1309418" cy="38170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東京</a:t>
            </a:r>
            <a:endParaRPr kumimoji="1" lang="en-US" altLang="ja-JP" sz="1000" dirty="0">
              <a:solidFill>
                <a:schemeClr val="tx1"/>
              </a:solidFill>
            </a:endParaRPr>
          </a:p>
          <a:p>
            <a:pPr algn="ctr"/>
            <a:r>
              <a:rPr kumimoji="1" lang="en-US" altLang="ja-JP" sz="1000" dirty="0">
                <a:solidFill>
                  <a:schemeClr val="tx1"/>
                </a:solidFill>
              </a:rPr>
              <a:t>496,954</a:t>
            </a:r>
            <a:r>
              <a:rPr kumimoji="1" lang="ja-JP" altLang="en-US" sz="1000" dirty="0">
                <a:solidFill>
                  <a:schemeClr val="tx1"/>
                </a:solidFill>
              </a:rPr>
              <a:t>人</a:t>
            </a:r>
          </a:p>
        </p:txBody>
      </p:sp>
      <p:sp>
        <p:nvSpPr>
          <p:cNvPr id="31" name="角丸四角形 23">
            <a:extLst>
              <a:ext uri="{FF2B5EF4-FFF2-40B4-BE49-F238E27FC236}">
                <a16:creationId xmlns:a16="http://schemas.microsoft.com/office/drawing/2014/main" id="{43605C0B-4ED6-4F98-A7E3-77A6E9635427}"/>
              </a:ext>
            </a:extLst>
          </p:cNvPr>
          <p:cNvSpPr/>
          <p:nvPr/>
        </p:nvSpPr>
        <p:spPr>
          <a:xfrm>
            <a:off x="4977616" y="2914982"/>
            <a:ext cx="2397371" cy="221996"/>
          </a:xfrm>
          <a:prstGeom prst="roundRect">
            <a:avLst/>
          </a:prstGeom>
          <a:noFill/>
          <a:ln w="3175">
            <a:noFill/>
            <a:prstDash val="solid"/>
          </a:ln>
        </p:spPr>
        <p:style>
          <a:lnRef idx="2">
            <a:schemeClr val="accent6"/>
          </a:lnRef>
          <a:fillRef idx="1">
            <a:schemeClr val="lt1"/>
          </a:fillRef>
          <a:effectRef idx="0">
            <a:schemeClr val="accent6"/>
          </a:effectRef>
          <a:fontRef idx="minor">
            <a:schemeClr val="dk1"/>
          </a:fontRef>
        </p:style>
        <p:txBody>
          <a:bodyPr rtlCol="0" anchor="ctr"/>
          <a:lstStyle/>
          <a:p>
            <a:r>
              <a:rPr lang="en-US" altLang="ja-JP" sz="600" dirty="0"/>
              <a:t>※</a:t>
            </a:r>
            <a:r>
              <a:rPr lang="ja-JP" altLang="en-US" sz="600" dirty="0"/>
              <a:t>愛知県は、技能実習が全国１位</a:t>
            </a:r>
            <a:endParaRPr lang="en-US" altLang="ja-JP" sz="600" dirty="0"/>
          </a:p>
          <a:p>
            <a:r>
              <a:rPr lang="ja-JP" altLang="en-US" sz="600" dirty="0"/>
              <a:t>　身分に基づく在留資格も全国２位</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４．労働の多様性</a:t>
            </a:r>
            <a:endParaRPr kumimoji="0" lang="ja-JP" altLang="en-US" sz="2000" kern="0" dirty="0">
              <a:solidFill>
                <a:srgbClr val="000000"/>
              </a:solidFill>
              <a:ea typeface="Meiryo UI" pitchFamily="50" charset="-128"/>
              <a:cs typeface="Meiryo UI" pitchFamily="50" charset="-128"/>
            </a:endParaRPr>
          </a:p>
        </p:txBody>
      </p:sp>
      <p:sp>
        <p:nvSpPr>
          <p:cNvPr id="12"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31</a:t>
            </a:fld>
            <a:endParaRPr kumimoji="1" lang="ja-JP" altLang="en-US"/>
          </a:p>
        </p:txBody>
      </p:sp>
    </p:spTree>
    <p:extLst>
      <p:ext uri="{BB962C8B-B14F-4D97-AF65-F5344CB8AC3E}">
        <p14:creationId xmlns:p14="http://schemas.microsoft.com/office/powerpoint/2010/main" val="2276208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大阪府内においては、資格外活動が最も多く、次いで専門的・技能的分野の在留資格、身分に基づく在留資格が多い。</a:t>
            </a:r>
          </a:p>
        </p:txBody>
      </p:sp>
      <p:sp>
        <p:nvSpPr>
          <p:cNvPr id="15" name="テキスト ボックス 14"/>
          <p:cNvSpPr txBox="1"/>
          <p:nvPr/>
        </p:nvSpPr>
        <p:spPr>
          <a:xfrm>
            <a:off x="136081" y="558445"/>
            <a:ext cx="5040560" cy="307777"/>
          </a:xfrm>
          <a:prstGeom prst="rect">
            <a:avLst/>
          </a:prstGeom>
          <a:noFill/>
        </p:spPr>
        <p:txBody>
          <a:bodyPr wrap="square" rtlCol="0">
            <a:spAutoFit/>
          </a:bodyPr>
          <a:lstStyle/>
          <a:p>
            <a:r>
              <a:rPr kumimoji="1" lang="ja-JP" altLang="en-US" sz="1400" b="1" dirty="0"/>
              <a:t>■</a:t>
            </a:r>
            <a:r>
              <a:rPr lang="ja-JP" altLang="en-US" sz="1400" b="1" dirty="0"/>
              <a:t>　大阪府内の外国人労働者数の推移（在留資格別）</a:t>
            </a:r>
            <a:endParaRPr lang="zh-CN" altLang="en-US" sz="1400" b="1" dirty="0"/>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1506664" y="6283133"/>
            <a:ext cx="663149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出典：厚生労働省「外国人雇用状況の届出状況（令和２年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月末現在）</a:t>
            </a:r>
            <a:r>
              <a:rPr lang="ja-JP" altLang="en-US" sz="1100" dirty="0" smtClean="0">
                <a:latin typeface="Meiryo UI" panose="020B0604030504040204" pitchFamily="50" charset="-128"/>
                <a:ea typeface="Meiryo UI" panose="020B0604030504040204" pitchFamily="50" charset="-128"/>
              </a:rPr>
              <a:t>」をもとに副首都推進局にて作成</a:t>
            </a:r>
            <a:endParaRPr lang="ja-JP" altLang="en-US" sz="1100" dirty="0">
              <a:latin typeface="Meiryo UI" panose="020B0604030504040204" pitchFamily="50" charset="-128"/>
              <a:ea typeface="Meiryo UI" panose="020B0604030504040204" pitchFamily="50" charset="-128"/>
            </a:endParaRPr>
          </a:p>
        </p:txBody>
      </p:sp>
      <p:sp>
        <p:nvSpPr>
          <p:cNvPr id="9" name="正方形/長方形 8"/>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４．労働の多様性</a:t>
            </a:r>
            <a:endParaRPr kumimoji="0" lang="ja-JP" altLang="en-US" sz="2000" kern="0" dirty="0">
              <a:solidFill>
                <a:srgbClr val="000000"/>
              </a:solidFill>
              <a:ea typeface="Meiryo UI" pitchFamily="50" charset="-128"/>
              <a:cs typeface="Meiryo UI" pitchFamily="50" charset="-128"/>
            </a:endParaRPr>
          </a:p>
        </p:txBody>
      </p:sp>
      <p:sp>
        <p:nvSpPr>
          <p:cNvPr id="8" name="テキスト ボックス 7">
            <a:extLst>
              <a:ext uri="{FF2B5EF4-FFF2-40B4-BE49-F238E27FC236}">
                <a16:creationId xmlns:a16="http://schemas.microsoft.com/office/drawing/2014/main" id="{C04CD1B5-F732-4A5C-A8C2-0AE547D85819}"/>
              </a:ext>
            </a:extLst>
          </p:cNvPr>
          <p:cNvSpPr txBox="1"/>
          <p:nvPr/>
        </p:nvSpPr>
        <p:spPr>
          <a:xfrm>
            <a:off x="5949863" y="2226662"/>
            <a:ext cx="1136737"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117,596</a:t>
            </a:r>
            <a:r>
              <a:rPr lang="ja-JP" altLang="en-US" sz="1100" dirty="0">
                <a:latin typeface="Meiryo UI" panose="020B0604030504040204" pitchFamily="50" charset="-128"/>
                <a:ea typeface="Meiryo UI" panose="020B0604030504040204" pitchFamily="50" charset="-128"/>
              </a:rPr>
              <a:t>人</a:t>
            </a:r>
          </a:p>
        </p:txBody>
      </p:sp>
      <p:sp>
        <p:nvSpPr>
          <p:cNvPr id="12"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32</a:t>
            </a:fld>
            <a:endParaRPr kumimoji="1" lang="ja-JP" altLang="en-US"/>
          </a:p>
        </p:txBody>
      </p:sp>
      <p:pic>
        <p:nvPicPr>
          <p:cNvPr id="2" name="図 1"/>
          <p:cNvPicPr>
            <a:picLocks noChangeAspect="1"/>
          </p:cNvPicPr>
          <p:nvPr/>
        </p:nvPicPr>
        <p:blipFill>
          <a:blip r:embed="rId2"/>
          <a:stretch>
            <a:fillRect/>
          </a:stretch>
        </p:blipFill>
        <p:spPr>
          <a:xfrm>
            <a:off x="1134810" y="1758512"/>
            <a:ext cx="6267231" cy="4426080"/>
          </a:xfrm>
          <a:prstGeom prst="rect">
            <a:avLst/>
          </a:prstGeom>
        </p:spPr>
      </p:pic>
    </p:spTree>
    <p:extLst>
      <p:ext uri="{BB962C8B-B14F-4D97-AF65-F5344CB8AC3E}">
        <p14:creationId xmlns:p14="http://schemas.microsoft.com/office/powerpoint/2010/main" val="2531295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特定技能１号在留外国人数は、東京都や愛知県より少ないが増加している。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36081" y="558445"/>
            <a:ext cx="5040560" cy="307777"/>
          </a:xfrm>
          <a:prstGeom prst="rect">
            <a:avLst/>
          </a:prstGeom>
          <a:noFill/>
        </p:spPr>
        <p:txBody>
          <a:bodyPr wrap="square" rtlCol="0">
            <a:spAutoFit/>
          </a:bodyPr>
          <a:lstStyle/>
          <a:p>
            <a:r>
              <a:rPr kumimoji="1" lang="ja-JP" altLang="en-US" sz="1400" b="1" dirty="0"/>
              <a:t>■</a:t>
            </a:r>
            <a:r>
              <a:rPr lang="ja-JP" altLang="en-US" sz="1400" b="1" dirty="0"/>
              <a:t>　特定技能１号在留外国人数の上位都道府県の推移</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985008" y="6462244"/>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出典：出入国在留管理庁</a:t>
            </a:r>
            <a:r>
              <a:rPr lang="ja-JP" altLang="en-US" sz="1100" dirty="0" smtClean="0">
                <a:latin typeface="Meiryo UI" panose="020B0604030504040204" pitchFamily="50" charset="-128"/>
                <a:ea typeface="Meiryo UI" panose="020B0604030504040204" pitchFamily="50" charset="-128"/>
              </a:rPr>
              <a:t>プレスリリース</a:t>
            </a:r>
            <a:r>
              <a:rPr lang="ja-JP" altLang="en-US" sz="1100" dirty="0">
                <a:latin typeface="Meiryo UI" panose="020B0604030504040204" pitchFamily="50" charset="-128"/>
                <a:ea typeface="Meiryo UI" panose="020B0604030504040204" pitchFamily="50" charset="-128"/>
              </a:rPr>
              <a:t>をもとに</a:t>
            </a:r>
            <a:r>
              <a:rPr lang="ja-JP" altLang="en-US" sz="1100" dirty="0" smtClean="0">
                <a:latin typeface="Meiryo UI" panose="020B0604030504040204" pitchFamily="50" charset="-128"/>
                <a:ea typeface="Meiryo UI" panose="020B0604030504040204" pitchFamily="50" charset="-128"/>
              </a:rPr>
              <a:t>副首都</a:t>
            </a:r>
            <a:r>
              <a:rPr lang="ja-JP" altLang="en-US" sz="1100" dirty="0">
                <a:latin typeface="Meiryo UI" panose="020B0604030504040204" pitchFamily="50" charset="-128"/>
                <a:ea typeface="Meiryo UI" panose="020B0604030504040204" pitchFamily="50" charset="-128"/>
              </a:rPr>
              <a:t>推進局にて作成</a:t>
            </a:r>
          </a:p>
        </p:txBody>
      </p:sp>
      <p:sp>
        <p:nvSpPr>
          <p:cNvPr id="17" name="正方形/長方形 16">
            <a:extLst>
              <a:ext uri="{FF2B5EF4-FFF2-40B4-BE49-F238E27FC236}">
                <a16:creationId xmlns:a16="http://schemas.microsoft.com/office/drawing/2014/main" id="{9807FD9E-F2C1-4749-8988-4360C90551B4}"/>
              </a:ext>
            </a:extLst>
          </p:cNvPr>
          <p:cNvSpPr/>
          <p:nvPr/>
        </p:nvSpPr>
        <p:spPr>
          <a:xfrm>
            <a:off x="7292275" y="3114325"/>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埼玉県</a:t>
            </a:r>
          </a:p>
        </p:txBody>
      </p:sp>
      <p:sp>
        <p:nvSpPr>
          <p:cNvPr id="18" name="正方形/長方形 17">
            <a:extLst>
              <a:ext uri="{FF2B5EF4-FFF2-40B4-BE49-F238E27FC236}">
                <a16:creationId xmlns:a16="http://schemas.microsoft.com/office/drawing/2014/main" id="{5B97C299-3F72-4822-BCCE-1153473EFCAA}"/>
              </a:ext>
            </a:extLst>
          </p:cNvPr>
          <p:cNvSpPr/>
          <p:nvPr/>
        </p:nvSpPr>
        <p:spPr>
          <a:xfrm>
            <a:off x="7292727" y="3424226"/>
            <a:ext cx="640852" cy="246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rPr>
              <a:t>東京都</a:t>
            </a:r>
            <a:endParaRPr kumimoji="1" lang="ja-JP" altLang="en-US" sz="800" dirty="0">
              <a:solidFill>
                <a:schemeClr val="tx1"/>
              </a:solidFill>
            </a:endParaRPr>
          </a:p>
        </p:txBody>
      </p:sp>
      <p:sp>
        <p:nvSpPr>
          <p:cNvPr id="19" name="正方形/長方形 18">
            <a:extLst>
              <a:ext uri="{FF2B5EF4-FFF2-40B4-BE49-F238E27FC236}">
                <a16:creationId xmlns:a16="http://schemas.microsoft.com/office/drawing/2014/main" id="{7C25F696-0255-4787-ABC8-E71B64A96F6D}"/>
              </a:ext>
            </a:extLst>
          </p:cNvPr>
          <p:cNvSpPr/>
          <p:nvPr/>
        </p:nvSpPr>
        <p:spPr>
          <a:xfrm>
            <a:off x="7309113" y="2762697"/>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rPr>
              <a:t>千葉県</a:t>
            </a:r>
            <a:endParaRPr kumimoji="1" lang="ja-JP" altLang="en-US" sz="800" dirty="0">
              <a:solidFill>
                <a:schemeClr val="tx1"/>
              </a:solidFill>
            </a:endParaRPr>
          </a:p>
        </p:txBody>
      </p:sp>
      <p:sp>
        <p:nvSpPr>
          <p:cNvPr id="20" name="正方形/長方形 19">
            <a:extLst>
              <a:ext uri="{FF2B5EF4-FFF2-40B4-BE49-F238E27FC236}">
                <a16:creationId xmlns:a16="http://schemas.microsoft.com/office/drawing/2014/main" id="{0C6AAB64-D661-4B9F-9FB7-E4AAD243C54C}"/>
              </a:ext>
            </a:extLst>
          </p:cNvPr>
          <p:cNvSpPr/>
          <p:nvPr/>
        </p:nvSpPr>
        <p:spPr>
          <a:xfrm>
            <a:off x="7292276" y="365101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21" name="正方形/長方形 20">
            <a:extLst>
              <a:ext uri="{FF2B5EF4-FFF2-40B4-BE49-F238E27FC236}">
                <a16:creationId xmlns:a16="http://schemas.microsoft.com/office/drawing/2014/main" id="{4FC18C56-64FA-42D6-960E-4A8FD0DC9F9E}"/>
              </a:ext>
            </a:extLst>
          </p:cNvPr>
          <p:cNvSpPr/>
          <p:nvPr/>
        </p:nvSpPr>
        <p:spPr>
          <a:xfrm>
            <a:off x="7345570" y="1969931"/>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愛知県</a:t>
            </a:r>
          </a:p>
        </p:txBody>
      </p:sp>
      <p:sp>
        <p:nvSpPr>
          <p:cNvPr id="22" name="正方形/長方形 21"/>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４．労働の多様性</a:t>
            </a:r>
            <a:endParaRPr kumimoji="0" lang="ja-JP" altLang="en-US" sz="2000" kern="0" dirty="0">
              <a:solidFill>
                <a:srgbClr val="000000"/>
              </a:solidFill>
              <a:ea typeface="Meiryo UI" pitchFamily="50" charset="-128"/>
              <a:cs typeface="Meiryo UI" pitchFamily="50" charset="-128"/>
            </a:endParaRPr>
          </a:p>
        </p:txBody>
      </p:sp>
      <p:sp>
        <p:nvSpPr>
          <p:cNvPr id="16" name="正方形/長方形 15">
            <a:extLst>
              <a:ext uri="{FF2B5EF4-FFF2-40B4-BE49-F238E27FC236}">
                <a16:creationId xmlns:a16="http://schemas.microsoft.com/office/drawing/2014/main" id="{468D37F9-0168-4B7E-B901-C535866F3F23}"/>
              </a:ext>
            </a:extLst>
          </p:cNvPr>
          <p:cNvSpPr/>
          <p:nvPr/>
        </p:nvSpPr>
        <p:spPr>
          <a:xfrm>
            <a:off x="799415" y="1574416"/>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（人）</a:t>
            </a:r>
          </a:p>
        </p:txBody>
      </p:sp>
      <p:sp>
        <p:nvSpPr>
          <p:cNvPr id="23"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33</a:t>
            </a:fld>
            <a:endParaRPr kumimoji="1" lang="ja-JP" altLang="en-US"/>
          </a:p>
        </p:txBody>
      </p:sp>
      <p:sp>
        <p:nvSpPr>
          <p:cNvPr id="24" name="正方形/長方形 23">
            <a:extLst>
              <a:ext uri="{FF2B5EF4-FFF2-40B4-BE49-F238E27FC236}">
                <a16:creationId xmlns:a16="http://schemas.microsoft.com/office/drawing/2014/main" id="{5B97C299-3F72-4822-BCCE-1153473EFCAA}"/>
              </a:ext>
            </a:extLst>
          </p:cNvPr>
          <p:cNvSpPr/>
          <p:nvPr/>
        </p:nvSpPr>
        <p:spPr>
          <a:xfrm>
            <a:off x="7284308" y="3555463"/>
            <a:ext cx="640852" cy="246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rPr>
              <a:t>茨城県</a:t>
            </a:r>
            <a:endParaRPr kumimoji="1" lang="ja-JP" altLang="en-US" sz="800" dirty="0">
              <a:solidFill>
                <a:schemeClr val="tx1"/>
              </a:solidFill>
            </a:endParaRPr>
          </a:p>
        </p:txBody>
      </p:sp>
      <p:pic>
        <p:nvPicPr>
          <p:cNvPr id="3" name="図 2"/>
          <p:cNvPicPr>
            <a:picLocks noChangeAspect="1"/>
          </p:cNvPicPr>
          <p:nvPr/>
        </p:nvPicPr>
        <p:blipFill>
          <a:blip r:embed="rId2"/>
          <a:stretch>
            <a:fillRect/>
          </a:stretch>
        </p:blipFill>
        <p:spPr>
          <a:xfrm>
            <a:off x="1038405" y="1947091"/>
            <a:ext cx="6895174" cy="4584589"/>
          </a:xfrm>
          <a:prstGeom prst="rect">
            <a:avLst/>
          </a:prstGeom>
        </p:spPr>
      </p:pic>
    </p:spTree>
    <p:extLst>
      <p:ext uri="{BB962C8B-B14F-4D97-AF65-F5344CB8AC3E}">
        <p14:creationId xmlns:p14="http://schemas.microsoft.com/office/powerpoint/2010/main" val="3694250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大阪府の外国人留学生の数は増加しているが、東京との差は大きい。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外国人留学生の推移</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1776613" y="6182118"/>
            <a:ext cx="5190148"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出典：（独）日本学生支援機構</a:t>
            </a: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年度外国人留学生在籍状況調査結果」</a:t>
            </a:r>
          </a:p>
        </p:txBody>
      </p:sp>
      <p:pic>
        <p:nvPicPr>
          <p:cNvPr id="22" name="図 21">
            <a:extLst>
              <a:ext uri="{FF2B5EF4-FFF2-40B4-BE49-F238E27FC236}">
                <a16:creationId xmlns:a16="http://schemas.microsoft.com/office/drawing/2014/main" id="{BB910CAD-065C-4D16-8CE9-8E891A1A1A05}"/>
              </a:ext>
            </a:extLst>
          </p:cNvPr>
          <p:cNvPicPr>
            <a:picLocks noChangeAspect="1"/>
          </p:cNvPicPr>
          <p:nvPr/>
        </p:nvPicPr>
        <p:blipFill>
          <a:blip r:embed="rId2"/>
          <a:stretch>
            <a:fillRect/>
          </a:stretch>
        </p:blipFill>
        <p:spPr>
          <a:xfrm>
            <a:off x="1776613" y="1828200"/>
            <a:ext cx="5590773" cy="4347355"/>
          </a:xfrm>
          <a:prstGeom prst="rect">
            <a:avLst/>
          </a:prstGeom>
        </p:spPr>
      </p:pic>
      <p:sp>
        <p:nvSpPr>
          <p:cNvPr id="8" name="正方形/長方形 7"/>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４．労働の多様性</a:t>
            </a:r>
            <a:endParaRPr kumimoji="0" lang="ja-JP" altLang="en-US" sz="2000" kern="0" dirty="0">
              <a:solidFill>
                <a:srgbClr val="000000"/>
              </a:solidFill>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9B7299F3-E430-4971-9756-24B8AB23F431}"/>
              </a:ext>
            </a:extLst>
          </p:cNvPr>
          <p:cNvSpPr/>
          <p:nvPr/>
        </p:nvSpPr>
        <p:spPr>
          <a:xfrm>
            <a:off x="6830834" y="532741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11" name="正方形/長方形 10">
            <a:extLst>
              <a:ext uri="{FF2B5EF4-FFF2-40B4-BE49-F238E27FC236}">
                <a16:creationId xmlns:a16="http://schemas.microsoft.com/office/drawing/2014/main" id="{DC586D88-D7CA-4630-97D6-1CA6358FD10B}"/>
              </a:ext>
            </a:extLst>
          </p:cNvPr>
          <p:cNvSpPr/>
          <p:nvPr/>
        </p:nvSpPr>
        <p:spPr>
          <a:xfrm>
            <a:off x="6830834" y="5119548"/>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福岡県</a:t>
            </a:r>
          </a:p>
        </p:txBody>
      </p:sp>
      <p:sp>
        <p:nvSpPr>
          <p:cNvPr id="12" name="正方形/長方形 11">
            <a:extLst>
              <a:ext uri="{FF2B5EF4-FFF2-40B4-BE49-F238E27FC236}">
                <a16:creationId xmlns:a16="http://schemas.microsoft.com/office/drawing/2014/main" id="{CE976FBE-57AB-4483-A7FE-6127D0465429}"/>
              </a:ext>
            </a:extLst>
          </p:cNvPr>
          <p:cNvSpPr/>
          <p:nvPr/>
        </p:nvSpPr>
        <p:spPr>
          <a:xfrm>
            <a:off x="6830834" y="439243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14"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34</a:t>
            </a:fld>
            <a:endParaRPr kumimoji="1" lang="ja-JP" altLang="en-US"/>
          </a:p>
        </p:txBody>
      </p:sp>
    </p:spTree>
    <p:extLst>
      <p:ext uri="{BB962C8B-B14F-4D97-AF65-F5344CB8AC3E}">
        <p14:creationId xmlns:p14="http://schemas.microsoft.com/office/powerpoint/2010/main" val="740102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年に大阪府に所在する企業等に就職した外国人留学生は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2,598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人で前年比約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大阪府に所在する企業等への就職者数の全国に占める割合は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％、神奈川県が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愛知県が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となっており、大阪への就職者数の割合は全国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番目だが、東京への集中度合が高い。</a:t>
            </a: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外国人留学生の地元企業への就職者</a:t>
            </a:r>
          </a:p>
        </p:txBody>
      </p:sp>
      <p:sp>
        <p:nvSpPr>
          <p:cNvPr id="8" name="テキスト ボックス 7"/>
          <p:cNvSpPr txBox="1"/>
          <p:nvPr/>
        </p:nvSpPr>
        <p:spPr>
          <a:xfrm>
            <a:off x="193840" y="6002228"/>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876524" y="2036769"/>
            <a:ext cx="1584176"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（単位：人、％）</a:t>
            </a:r>
          </a:p>
        </p:txBody>
      </p:sp>
      <p:graphicFrame>
        <p:nvGraphicFramePr>
          <p:cNvPr id="11" name="表 2"/>
          <p:cNvGraphicFramePr>
            <a:graphicFrameLocks noGrp="1"/>
          </p:cNvGraphicFramePr>
          <p:nvPr/>
        </p:nvGraphicFramePr>
        <p:xfrm>
          <a:off x="193840" y="2321033"/>
          <a:ext cx="8756320" cy="3626823"/>
        </p:xfrm>
        <a:graphic>
          <a:graphicData uri="http://schemas.openxmlformats.org/drawingml/2006/table">
            <a:tbl>
              <a:tblPr/>
              <a:tblGrid>
                <a:gridCol w="875632">
                  <a:extLst>
                    <a:ext uri="{9D8B030D-6E8A-4147-A177-3AD203B41FA5}">
                      <a16:colId xmlns:a16="http://schemas.microsoft.com/office/drawing/2014/main" val="20000"/>
                    </a:ext>
                  </a:extLst>
                </a:gridCol>
                <a:gridCol w="875632">
                  <a:extLst>
                    <a:ext uri="{9D8B030D-6E8A-4147-A177-3AD203B41FA5}">
                      <a16:colId xmlns:a16="http://schemas.microsoft.com/office/drawing/2014/main" val="20001"/>
                    </a:ext>
                  </a:extLst>
                </a:gridCol>
                <a:gridCol w="875632">
                  <a:extLst>
                    <a:ext uri="{9D8B030D-6E8A-4147-A177-3AD203B41FA5}">
                      <a16:colId xmlns:a16="http://schemas.microsoft.com/office/drawing/2014/main" val="20002"/>
                    </a:ext>
                  </a:extLst>
                </a:gridCol>
                <a:gridCol w="875632">
                  <a:extLst>
                    <a:ext uri="{9D8B030D-6E8A-4147-A177-3AD203B41FA5}">
                      <a16:colId xmlns:a16="http://schemas.microsoft.com/office/drawing/2014/main" val="20003"/>
                    </a:ext>
                  </a:extLst>
                </a:gridCol>
                <a:gridCol w="875632">
                  <a:extLst>
                    <a:ext uri="{9D8B030D-6E8A-4147-A177-3AD203B41FA5}">
                      <a16:colId xmlns:a16="http://schemas.microsoft.com/office/drawing/2014/main" val="20004"/>
                    </a:ext>
                  </a:extLst>
                </a:gridCol>
                <a:gridCol w="875632">
                  <a:extLst>
                    <a:ext uri="{9D8B030D-6E8A-4147-A177-3AD203B41FA5}">
                      <a16:colId xmlns:a16="http://schemas.microsoft.com/office/drawing/2014/main" val="20005"/>
                    </a:ext>
                  </a:extLst>
                </a:gridCol>
                <a:gridCol w="875632">
                  <a:extLst>
                    <a:ext uri="{9D8B030D-6E8A-4147-A177-3AD203B41FA5}">
                      <a16:colId xmlns:a16="http://schemas.microsoft.com/office/drawing/2014/main" val="20006"/>
                    </a:ext>
                  </a:extLst>
                </a:gridCol>
                <a:gridCol w="875632">
                  <a:extLst>
                    <a:ext uri="{9D8B030D-6E8A-4147-A177-3AD203B41FA5}">
                      <a16:colId xmlns:a16="http://schemas.microsoft.com/office/drawing/2014/main" val="20007"/>
                    </a:ext>
                  </a:extLst>
                </a:gridCol>
                <a:gridCol w="875632">
                  <a:extLst>
                    <a:ext uri="{9D8B030D-6E8A-4147-A177-3AD203B41FA5}">
                      <a16:colId xmlns:a16="http://schemas.microsoft.com/office/drawing/2014/main" val="3311832355"/>
                    </a:ext>
                  </a:extLst>
                </a:gridCol>
                <a:gridCol w="875632">
                  <a:extLst>
                    <a:ext uri="{9D8B030D-6E8A-4147-A177-3AD203B41FA5}">
                      <a16:colId xmlns:a16="http://schemas.microsoft.com/office/drawing/2014/main" val="3794266321"/>
                    </a:ext>
                  </a:extLst>
                </a:gridCol>
              </a:tblGrid>
              <a:tr h="606823">
                <a:tc>
                  <a:txBody>
                    <a:bodyPr/>
                    <a:lstStyle/>
                    <a:p>
                      <a:pPr algn="ctr" rtl="0" fontAlgn="ctr"/>
                      <a:r>
                        <a:rPr lang="ja-JP" altLang="en-US" sz="1400" b="1" i="0" u="none" strike="noStrike" dirty="0">
                          <a:solidFill>
                            <a:schemeClr val="bg1"/>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2010</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(H22)</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2011</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(H23)</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2012</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(H24)</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2013</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(H25)</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2014</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a:t>
                      </a:r>
                      <a:r>
                        <a:rPr lang="en-US" altLang="ja-JP" sz="1600" b="1" i="0" u="none" strike="noStrike" dirty="0">
                          <a:solidFill>
                            <a:schemeClr val="bg1"/>
                          </a:solidFill>
                          <a:effectLst/>
                          <a:latin typeface="Calibri"/>
                        </a:rPr>
                        <a:t>6</a:t>
                      </a:r>
                      <a:r>
                        <a:rPr lang="en-US" sz="1600" b="1" i="0" u="none" strike="noStrike" dirty="0">
                          <a:solidFill>
                            <a:schemeClr val="bg1"/>
                          </a:solidFill>
                          <a:effectLst/>
                          <a:latin typeface="Calibri"/>
                        </a:rPr>
                        <a:t>)</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2015</a:t>
                      </a:r>
                    </a:p>
                    <a:p>
                      <a:pPr algn="ctr" rtl="0" fontAlgn="ctr"/>
                      <a:r>
                        <a:rPr lang="en-US" altLang="ja-JP" sz="1600" b="1" i="0" u="none" strike="noStrike" dirty="0">
                          <a:solidFill>
                            <a:schemeClr val="bg1"/>
                          </a:solidFill>
                          <a:effectLst/>
                          <a:latin typeface="Calibri"/>
                        </a:rPr>
                        <a:t>(H27)</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2016</a:t>
                      </a:r>
                    </a:p>
                    <a:p>
                      <a:pPr algn="ctr" rtl="0" fontAlgn="ctr"/>
                      <a:r>
                        <a:rPr lang="en-US" altLang="ja-JP" sz="1600" b="1" i="0" u="none" strike="noStrike" dirty="0">
                          <a:solidFill>
                            <a:schemeClr val="bg1"/>
                          </a:solidFill>
                          <a:effectLst/>
                          <a:latin typeface="Calibri"/>
                        </a:rPr>
                        <a:t>(H28)</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2017</a:t>
                      </a:r>
                    </a:p>
                    <a:p>
                      <a:pPr algn="ctr" rtl="0" fontAlgn="ctr"/>
                      <a:r>
                        <a:rPr lang="en-US" altLang="ja-JP" sz="1600" b="1" i="0" u="none" strike="noStrike" dirty="0">
                          <a:solidFill>
                            <a:schemeClr val="bg1"/>
                          </a:solidFill>
                          <a:effectLst/>
                          <a:latin typeface="Calibri"/>
                        </a:rPr>
                        <a:t>(H29)</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2018</a:t>
                      </a:r>
                    </a:p>
                    <a:p>
                      <a:pPr algn="ctr" rtl="0" fontAlgn="ctr"/>
                      <a:r>
                        <a:rPr lang="en-US" altLang="ja-JP" sz="1600" b="1" i="0" u="none" strike="noStrike" dirty="0">
                          <a:solidFill>
                            <a:schemeClr val="bg1"/>
                          </a:solidFill>
                          <a:effectLst/>
                          <a:latin typeface="Calibri"/>
                        </a:rPr>
                        <a:t>(H30)</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37477">
                <a:tc rowSpan="2">
                  <a:txBody>
                    <a:bodyPr/>
                    <a:lstStyle/>
                    <a:p>
                      <a:pPr algn="ctr" fontAlgn="ctr"/>
                      <a:r>
                        <a:rPr lang="ja-JP" altLang="en-US" sz="1400" b="1" i="0" u="none" strike="noStrike" dirty="0">
                          <a:solidFill>
                            <a:schemeClr val="bg1"/>
                          </a:solidFill>
                          <a:effectLst/>
                          <a:latin typeface="ＭＳ Ｐゴシック"/>
                        </a:rPr>
                        <a:t>大阪</a:t>
                      </a:r>
                      <a:endParaRPr lang="en-US" altLang="ja-JP" sz="1400" b="1" i="0" u="none" strike="noStrike" dirty="0">
                        <a:solidFill>
                          <a:schemeClr val="bg1"/>
                        </a:solidFill>
                        <a:effectLst/>
                        <a:latin typeface="ＭＳ Ｐゴシック"/>
                      </a:endParaRPr>
                    </a:p>
                    <a:p>
                      <a:pPr algn="ctr" fontAlgn="ctr"/>
                      <a:r>
                        <a:rPr lang="ja-JP" altLang="en-US" sz="1400" b="1" i="0" u="none" strike="noStrike" dirty="0">
                          <a:solidFill>
                            <a:schemeClr val="bg1"/>
                          </a:solidFill>
                          <a:effectLst/>
                          <a:latin typeface="ＭＳ Ｐゴシック"/>
                        </a:rPr>
                        <a:t>（全国比）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694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832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970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1,084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1,354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1,614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1,989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2,228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2,598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extLst>
                  <a:ext uri="{0D108BD9-81ED-4DB2-BD59-A6C34878D82A}">
                    <a16:rowId xmlns:a16="http://schemas.microsoft.com/office/drawing/2014/main" val="10001"/>
                  </a:ext>
                </a:extLst>
              </a:tr>
              <a:tr h="423366">
                <a:tc vMerge="1">
                  <a:txBody>
                    <a:bodyPr/>
                    <a:lstStyle/>
                    <a:p>
                      <a:endParaRPr kumimoji="1" lang="ja-JP" altLang="en-US"/>
                    </a:p>
                  </a:txBody>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extLst>
                  <a:ext uri="{0D108BD9-81ED-4DB2-BD59-A6C34878D82A}">
                    <a16:rowId xmlns:a16="http://schemas.microsoft.com/office/drawing/2014/main" val="10002"/>
                  </a:ext>
                </a:extLst>
              </a:tr>
              <a:tr h="366915">
                <a:tc>
                  <a:txBody>
                    <a:bodyPr/>
                    <a:lstStyle/>
                    <a:p>
                      <a:pPr algn="ctr" fontAlgn="t"/>
                      <a:r>
                        <a:rPr lang="ja-JP" altLang="en-US" sz="1400" b="1" i="0" u="none" strike="noStrike" dirty="0">
                          <a:solidFill>
                            <a:schemeClr val="bg1"/>
                          </a:solidFill>
                          <a:effectLst/>
                          <a:latin typeface="ＭＳ Ｐゴシック"/>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3,851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5,254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5,359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6,140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7,626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9,265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9,915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11,971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2804">
                <a:tc>
                  <a:txBody>
                    <a:bodyPr/>
                    <a:lstStyle/>
                    <a:p>
                      <a:pPr algn="ctr" fontAlgn="t"/>
                      <a:r>
                        <a:rPr lang="ja-JP" altLang="en-US" sz="1400" b="1" i="0" u="none" strike="noStrike" dirty="0">
                          <a:solidFill>
                            <a:schemeClr val="bg1"/>
                          </a:solidFill>
                          <a:effectLst/>
                          <a:latin typeface="ＭＳ Ｐゴシック"/>
                        </a:rPr>
                        <a:t>神奈川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474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596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759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854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808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1,278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1,618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6915">
                <a:tc>
                  <a:txBody>
                    <a:bodyPr/>
                    <a:lstStyle/>
                    <a:p>
                      <a:pPr algn="ctr" fontAlgn="t"/>
                      <a:r>
                        <a:rPr lang="ja-JP" altLang="en-US" sz="1400" b="1" i="0" u="none" strike="noStrike" dirty="0">
                          <a:solidFill>
                            <a:schemeClr val="bg1"/>
                          </a:solidFill>
                          <a:effectLst/>
                          <a:latin typeface="ＭＳ Ｐゴシック"/>
                        </a:rPr>
                        <a:t>愛知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371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450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667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622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665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746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949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991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1,183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52804">
                <a:tc>
                  <a:txBody>
                    <a:bodyPr/>
                    <a:lstStyle/>
                    <a:p>
                      <a:pPr algn="ctr" fontAlgn="t"/>
                      <a:r>
                        <a:rPr lang="ja-JP" altLang="en-US" sz="1400" b="1" i="0" u="none" strike="noStrike" dirty="0">
                          <a:solidFill>
                            <a:schemeClr val="bg1"/>
                          </a:solidFill>
                          <a:effectLst/>
                          <a:latin typeface="ＭＳ Ｐゴシック"/>
                        </a:rPr>
                        <a:t>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161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187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238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289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377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385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450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657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701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6915">
                <a:tc>
                  <a:txBody>
                    <a:bodyPr/>
                    <a:lstStyle/>
                    <a:p>
                      <a:pPr algn="ctr" fontAlgn="t"/>
                      <a:r>
                        <a:rPr lang="ja-JP" altLang="en-US" sz="1400" b="1" i="0" u="none" strike="noStrike" dirty="0">
                          <a:solidFill>
                            <a:schemeClr val="bg1"/>
                          </a:solidFill>
                          <a:effectLst/>
                          <a:latin typeface="ＭＳ Ｐゴシック"/>
                        </a:rPr>
                        <a:t>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274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293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475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525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703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892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781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52804">
                <a:tc>
                  <a:txBody>
                    <a:bodyPr/>
                    <a:lstStyle/>
                    <a:p>
                      <a:pPr algn="ctr" fontAlgn="t"/>
                      <a:r>
                        <a:rPr lang="ja-JP" altLang="en-US" sz="1400" b="1" i="0" u="none" strike="noStrike" dirty="0">
                          <a:solidFill>
                            <a:schemeClr val="bg1"/>
                          </a:solidFill>
                          <a:effectLst/>
                          <a:latin typeface="ＭＳ Ｐゴシック"/>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7,831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8,586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10,969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11,647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12,958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15,657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19,435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22,419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25,942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4" name="大かっこ 13"/>
          <p:cNvSpPr/>
          <p:nvPr/>
        </p:nvSpPr>
        <p:spPr>
          <a:xfrm>
            <a:off x="685073" y="6218591"/>
            <a:ext cx="4968000" cy="252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法務省入国管理局「平成</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年における留学生の日本企業等への就職状況について」</a:t>
            </a:r>
          </a:p>
        </p:txBody>
      </p:sp>
      <p:sp>
        <p:nvSpPr>
          <p:cNvPr id="12" name="正方形/長方形 11"/>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４．労働の多様性</a:t>
            </a:r>
            <a:endParaRPr kumimoji="0" lang="ja-JP" altLang="en-US" sz="2000" kern="0" dirty="0">
              <a:solidFill>
                <a:srgbClr val="000000"/>
              </a:solidFill>
              <a:ea typeface="Meiryo UI" pitchFamily="50" charset="-128"/>
              <a:cs typeface="Meiryo UI" pitchFamily="50" charset="-128"/>
            </a:endParaRPr>
          </a:p>
        </p:txBody>
      </p:sp>
      <p:sp>
        <p:nvSpPr>
          <p:cNvPr id="10"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35</a:t>
            </a:fld>
            <a:endParaRPr kumimoji="1" lang="ja-JP" altLang="en-US"/>
          </a:p>
        </p:txBody>
      </p:sp>
    </p:spTree>
    <p:extLst>
      <p:ext uri="{BB962C8B-B14F-4D97-AF65-F5344CB8AC3E}">
        <p14:creationId xmlns:p14="http://schemas.microsoft.com/office/powerpoint/2010/main" val="11118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5443830" y="3504294"/>
            <a:ext cx="2929462" cy="600164"/>
          </a:xfrm>
          <a:prstGeom prst="rect">
            <a:avLst/>
          </a:prstGeom>
          <a:noFill/>
        </p:spPr>
        <p:txBody>
          <a:bodyPr wrap="square" rtlCol="0">
            <a:spAutoFit/>
          </a:bodyPr>
          <a:lstStyle/>
          <a:p>
            <a:r>
              <a:rPr lang="ja-JP" altLang="en-US" sz="1100" dirty="0"/>
              <a:t>出典</a:t>
            </a:r>
            <a:r>
              <a:rPr lang="ja-JP" altLang="en-US" sz="1100" dirty="0" smtClean="0"/>
              <a:t>：</a:t>
            </a:r>
            <a:r>
              <a:rPr lang="ja-JP" altLang="en-US" sz="1100" dirty="0">
                <a:latin typeface="Meiryo UI" panose="020B0604030504040204" pitchFamily="50" charset="-128"/>
                <a:ea typeface="Meiryo UI" panose="020B0604030504040204" pitchFamily="50" charset="-128"/>
              </a:rPr>
              <a:t>大阪産業経済リサーチ＆</a:t>
            </a:r>
            <a:r>
              <a:rPr lang="ja-JP" altLang="en-US" sz="1100" dirty="0" smtClean="0">
                <a:latin typeface="Meiryo UI" panose="020B0604030504040204" pitchFamily="50" charset="-128"/>
                <a:ea typeface="Meiryo UI" panose="020B0604030504040204" pitchFamily="50" charset="-128"/>
              </a:rPr>
              <a:t>デザインセンター</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景気動向指数」</a:t>
            </a:r>
          </a:p>
          <a:p>
            <a:endParaRPr lang="ja-JP" altLang="ja-JP" sz="1100" dirty="0"/>
          </a:p>
        </p:txBody>
      </p:sp>
      <p:sp>
        <p:nvSpPr>
          <p:cNvPr id="7" name="正方形/長方形 6"/>
          <p:cNvSpPr/>
          <p:nvPr/>
        </p:nvSpPr>
        <p:spPr>
          <a:xfrm>
            <a:off x="320292" y="764704"/>
            <a:ext cx="8503417" cy="99180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月の景気動向指数（一致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CI</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）の速報値は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83.9%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で、景気は持ち直しの動きがみられる。</a:t>
            </a:r>
          </a:p>
        </p:txBody>
      </p:sp>
      <p:sp>
        <p:nvSpPr>
          <p:cNvPr id="19" name="正方形/長方形 18"/>
          <p:cNvSpPr/>
          <p:nvPr/>
        </p:nvSpPr>
        <p:spPr>
          <a:xfrm>
            <a:off x="282192" y="343967"/>
            <a:ext cx="4169645"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景気動向指数（</a:t>
            </a:r>
            <a:r>
              <a:rPr kumimoji="1" lang="en-US" altLang="ja-JP"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CI</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Rectangle 30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4" name="Rectangle 77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3" name="正方形/長方形 22"/>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５．その他関連データ（業況判断、需要、供給）</a:t>
            </a:r>
            <a:endParaRPr kumimoji="0" lang="ja-JP" altLang="en-US" sz="2000" kern="0" dirty="0">
              <a:solidFill>
                <a:srgbClr val="000000"/>
              </a:solidFill>
              <a:ea typeface="Meiryo UI" pitchFamily="50" charset="-128"/>
              <a:cs typeface="Meiryo UI" pitchFamily="50" charset="-128"/>
            </a:endParaRPr>
          </a:p>
        </p:txBody>
      </p:sp>
      <p:sp>
        <p:nvSpPr>
          <p:cNvPr id="12"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36</a:t>
            </a:fld>
            <a:endParaRPr kumimoji="1" lang="ja-JP" altLang="en-US"/>
          </a:p>
        </p:txBody>
      </p:sp>
      <p:pic>
        <p:nvPicPr>
          <p:cNvPr id="2" name="図 1"/>
          <p:cNvPicPr>
            <a:picLocks noChangeAspect="1"/>
          </p:cNvPicPr>
          <p:nvPr/>
        </p:nvPicPr>
        <p:blipFill>
          <a:blip r:embed="rId2"/>
          <a:stretch>
            <a:fillRect/>
          </a:stretch>
        </p:blipFill>
        <p:spPr>
          <a:xfrm>
            <a:off x="584679" y="1808780"/>
            <a:ext cx="4859150" cy="2554017"/>
          </a:xfrm>
          <a:prstGeom prst="rect">
            <a:avLst/>
          </a:prstGeom>
        </p:spPr>
      </p:pic>
      <p:sp>
        <p:nvSpPr>
          <p:cNvPr id="13" name="テキスト ボックス 12"/>
          <p:cNvSpPr txBox="1"/>
          <p:nvPr/>
        </p:nvSpPr>
        <p:spPr>
          <a:xfrm>
            <a:off x="6428242" y="6113856"/>
            <a:ext cx="2929462" cy="430887"/>
          </a:xfrm>
          <a:prstGeom prst="rect">
            <a:avLst/>
          </a:prstGeom>
          <a:noFill/>
        </p:spPr>
        <p:txBody>
          <a:bodyPr wrap="square" rtlCol="0">
            <a:spAutoFit/>
          </a:bodyPr>
          <a:lstStyle/>
          <a:p>
            <a:r>
              <a:rPr lang="ja-JP" altLang="en-US" sz="1100" dirty="0"/>
              <a:t>出典</a:t>
            </a:r>
            <a:r>
              <a:rPr lang="ja-JP" altLang="en-US" sz="1100" dirty="0" smtClean="0"/>
              <a:t>：内閣府</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景気動向指数」</a:t>
            </a:r>
          </a:p>
          <a:p>
            <a:endParaRPr lang="ja-JP" altLang="ja-JP" sz="1100" dirty="0"/>
          </a:p>
        </p:txBody>
      </p:sp>
      <p:pic>
        <p:nvPicPr>
          <p:cNvPr id="4" name="図 3"/>
          <p:cNvPicPr>
            <a:picLocks noChangeAspect="1"/>
          </p:cNvPicPr>
          <p:nvPr/>
        </p:nvPicPr>
        <p:blipFill>
          <a:blip r:embed="rId3"/>
          <a:stretch>
            <a:fillRect/>
          </a:stretch>
        </p:blipFill>
        <p:spPr>
          <a:xfrm>
            <a:off x="567960" y="4428112"/>
            <a:ext cx="5860282" cy="2390701"/>
          </a:xfrm>
          <a:prstGeom prst="rect">
            <a:avLst/>
          </a:prstGeom>
        </p:spPr>
      </p:pic>
      <p:pic>
        <p:nvPicPr>
          <p:cNvPr id="5" name="図 4"/>
          <p:cNvPicPr>
            <a:picLocks noChangeAspect="1"/>
          </p:cNvPicPr>
          <p:nvPr/>
        </p:nvPicPr>
        <p:blipFill>
          <a:blip r:embed="rId4"/>
          <a:stretch>
            <a:fillRect/>
          </a:stretch>
        </p:blipFill>
        <p:spPr>
          <a:xfrm>
            <a:off x="2606010" y="4402183"/>
            <a:ext cx="988453" cy="222402"/>
          </a:xfrm>
          <a:prstGeom prst="rect">
            <a:avLst/>
          </a:prstGeom>
        </p:spPr>
      </p:pic>
    </p:spTree>
    <p:extLst>
      <p:ext uri="{BB962C8B-B14F-4D97-AF65-F5344CB8AC3E}">
        <p14:creationId xmlns:p14="http://schemas.microsoft.com/office/powerpoint/2010/main" val="1987048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382037" y="6227029"/>
            <a:ext cx="6979193" cy="261610"/>
          </a:xfrm>
          <a:prstGeom prst="rect">
            <a:avLst/>
          </a:prstGeom>
          <a:noFill/>
        </p:spPr>
        <p:txBody>
          <a:bodyPr wrap="square" rtlCol="0">
            <a:spAutoFit/>
          </a:bodyPr>
          <a:lstStyle/>
          <a:p>
            <a:r>
              <a:rPr lang="ja-JP" altLang="en-US" sz="1100" dirty="0"/>
              <a:t>出典：最近の大阪経済の動向</a:t>
            </a:r>
            <a:endParaRPr lang="ja-JP" altLang="ja-JP" sz="1100" dirty="0"/>
          </a:p>
        </p:txBody>
      </p:sp>
      <p:sp>
        <p:nvSpPr>
          <p:cNvPr id="7" name="正方形/長方形 6"/>
          <p:cNvSpPr/>
          <p:nvPr/>
        </p:nvSpPr>
        <p:spPr>
          <a:xfrm>
            <a:off x="320292" y="764704"/>
            <a:ext cx="8645908" cy="116720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産業別で業況判断（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DI:2021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月）をみると、市況の良し悪しにより明暗が分かれており、製造業では、素材業種の中でも「</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繊維▲</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」や「紙・</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パルプ▲</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」など生活関連は不調な一方、「鉄鋼</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や「化学</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」など重化学関連は好調で、 加工業種では「電気機械</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」が好調。</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p"/>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非製造業でも、「宿泊・飲食</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」と前期より改善するも依然として低い水準となる業種がある一方、「情報通信</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」と高水準を維持する業種もある。</a:t>
            </a:r>
          </a:p>
        </p:txBody>
      </p:sp>
      <p:sp>
        <p:nvSpPr>
          <p:cNvPr id="19" name="正方形/長方形 18"/>
          <p:cNvSpPr/>
          <p:nvPr/>
        </p:nvSpPr>
        <p:spPr>
          <a:xfrm>
            <a:off x="304383" y="332656"/>
            <a:ext cx="4169645"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業況判断</a:t>
            </a:r>
            <a:r>
              <a:rPr kumimoji="1" lang="en-US" altLang="ja-JP"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DI</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2021</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1" lang="en-US" altLang="ja-JP"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月、近畿地区）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Rectangle 30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4" name="Rectangle 77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3" name="図 2"/>
          <p:cNvPicPr>
            <a:picLocks noChangeAspect="1"/>
          </p:cNvPicPr>
          <p:nvPr/>
        </p:nvPicPr>
        <p:blipFill>
          <a:blip r:embed="rId2"/>
          <a:stretch>
            <a:fillRect/>
          </a:stretch>
        </p:blipFill>
        <p:spPr>
          <a:xfrm>
            <a:off x="294166" y="2019094"/>
            <a:ext cx="4537166" cy="3858163"/>
          </a:xfrm>
          <a:prstGeom prst="rect">
            <a:avLst/>
          </a:prstGeom>
        </p:spPr>
      </p:pic>
      <p:sp>
        <p:nvSpPr>
          <p:cNvPr id="21" name="大かっこ 20"/>
          <p:cNvSpPr/>
          <p:nvPr/>
        </p:nvSpPr>
        <p:spPr>
          <a:xfrm>
            <a:off x="829355" y="6405219"/>
            <a:ext cx="3996000" cy="252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zh-TW" altLang="en-US" sz="1100" dirty="0">
                <a:latin typeface="Meiryo UI" panose="020B0604030504040204" pitchFamily="50" charset="-128"/>
                <a:ea typeface="Meiryo UI" panose="020B0604030504040204" pitchFamily="50" charset="-128"/>
              </a:rPr>
              <a:t>日本銀行大阪支店「全国企業短期経済観測調査（近畿地区）」</a:t>
            </a:r>
            <a:endParaRPr lang="ja-JP" altLang="en-US" sz="11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4552658" y="2068172"/>
            <a:ext cx="4591342" cy="3896269"/>
          </a:xfrm>
          <a:prstGeom prst="rect">
            <a:avLst/>
          </a:prstGeom>
        </p:spPr>
      </p:pic>
      <p:sp>
        <p:nvSpPr>
          <p:cNvPr id="5" name="角丸四角形 4"/>
          <p:cNvSpPr/>
          <p:nvPr/>
        </p:nvSpPr>
        <p:spPr>
          <a:xfrm>
            <a:off x="1175657" y="2062686"/>
            <a:ext cx="2325189" cy="3016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近畿地区　製造業</a:t>
            </a:r>
          </a:p>
        </p:txBody>
      </p:sp>
      <p:sp>
        <p:nvSpPr>
          <p:cNvPr id="22" name="角丸四角形 21"/>
          <p:cNvSpPr/>
          <p:nvPr/>
        </p:nvSpPr>
        <p:spPr>
          <a:xfrm>
            <a:off x="5538651" y="2062685"/>
            <a:ext cx="2325189" cy="3016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近畿地区　非製造業</a:t>
            </a:r>
          </a:p>
        </p:txBody>
      </p:sp>
      <p:sp>
        <p:nvSpPr>
          <p:cNvPr id="23" name="正方形/長方形 22"/>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５．その他関連データ（業況判断、需要、供給）</a:t>
            </a:r>
            <a:endParaRPr kumimoji="0" lang="ja-JP" altLang="en-US" sz="2000" kern="0" dirty="0">
              <a:solidFill>
                <a:srgbClr val="000000"/>
              </a:solidFill>
              <a:ea typeface="Meiryo UI" pitchFamily="50" charset="-128"/>
              <a:cs typeface="Meiryo UI" pitchFamily="50" charset="-128"/>
            </a:endParaRPr>
          </a:p>
        </p:txBody>
      </p:sp>
      <p:sp>
        <p:nvSpPr>
          <p:cNvPr id="14"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37</a:t>
            </a:fld>
            <a:endParaRPr kumimoji="1" lang="ja-JP" altLang="en-US"/>
          </a:p>
        </p:txBody>
      </p:sp>
    </p:spTree>
    <p:extLst>
      <p:ext uri="{BB962C8B-B14F-4D97-AF65-F5344CB8AC3E}">
        <p14:creationId xmlns:p14="http://schemas.microsoft.com/office/powerpoint/2010/main" val="3255769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1664737" y="6174765"/>
            <a:ext cx="6979193" cy="261610"/>
          </a:xfrm>
          <a:prstGeom prst="rect">
            <a:avLst/>
          </a:prstGeom>
          <a:noFill/>
        </p:spPr>
        <p:txBody>
          <a:bodyPr wrap="square" rtlCol="0">
            <a:spAutoFit/>
          </a:bodyPr>
          <a:lstStyle/>
          <a:p>
            <a:r>
              <a:rPr lang="ja-JP" altLang="en-US" sz="1100" dirty="0"/>
              <a:t>出典：最近の大阪経済の動向</a:t>
            </a:r>
            <a:endParaRPr lang="ja-JP" altLang="ja-JP" sz="1100" dirty="0"/>
          </a:p>
        </p:txBody>
      </p:sp>
      <p:sp>
        <p:nvSpPr>
          <p:cNvPr id="7" name="正方形/長方形 6"/>
          <p:cNvSpPr/>
          <p:nvPr/>
        </p:nvSpPr>
        <p:spPr>
          <a:xfrm>
            <a:off x="320292" y="764704"/>
            <a:ext cx="8503417" cy="99180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大型小売店販売額の対前年同月増加率の推移をみると、大阪府では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％となっており、消費に持ち直しの動きがみられる。</a:t>
            </a:r>
          </a:p>
        </p:txBody>
      </p:sp>
      <p:sp>
        <p:nvSpPr>
          <p:cNvPr id="19" name="正方形/長方形 18"/>
          <p:cNvSpPr/>
          <p:nvPr/>
        </p:nvSpPr>
        <p:spPr>
          <a:xfrm>
            <a:off x="291683" y="332656"/>
            <a:ext cx="4169645"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大型小売店販売額の対前年同月増加率</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Rectangle 30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4" name="Rectangle 77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正方形/長方形 17"/>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５．その他関連データ（業況判断、需要、供給）</a:t>
            </a:r>
            <a:endParaRPr kumimoji="0" lang="ja-JP" altLang="en-US" sz="2000" kern="0" dirty="0">
              <a:solidFill>
                <a:srgbClr val="000000"/>
              </a:solidFill>
              <a:ea typeface="Meiryo UI" pitchFamily="50" charset="-128"/>
              <a:cs typeface="Meiryo UI" pitchFamily="50" charset="-128"/>
            </a:endParaRPr>
          </a:p>
        </p:txBody>
      </p:sp>
      <p:sp>
        <p:nvSpPr>
          <p:cNvPr id="21" name="大かっこ 20"/>
          <p:cNvSpPr/>
          <p:nvPr/>
        </p:nvSpPr>
        <p:spPr>
          <a:xfrm>
            <a:off x="2137455" y="6403755"/>
            <a:ext cx="1908000" cy="252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zh-TW" altLang="en-US" sz="1100" dirty="0">
                <a:latin typeface="Meiryo UI" panose="020B0604030504040204" pitchFamily="50" charset="-128"/>
                <a:ea typeface="Meiryo UI" panose="020B0604030504040204" pitchFamily="50" charset="-128"/>
              </a:rPr>
              <a:t>経済産業省「商業販売統計」</a:t>
            </a:r>
            <a:endParaRPr lang="ja-JP" altLang="en-US" sz="11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1448690" y="1998196"/>
            <a:ext cx="6534368" cy="3922653"/>
          </a:xfrm>
          <a:prstGeom prst="rect">
            <a:avLst/>
          </a:prstGeom>
        </p:spPr>
      </p:pic>
      <p:sp>
        <p:nvSpPr>
          <p:cNvPr id="9" name="正方形/長方形 8"/>
          <p:cNvSpPr/>
          <p:nvPr/>
        </p:nvSpPr>
        <p:spPr>
          <a:xfrm>
            <a:off x="6105621" y="5920849"/>
            <a:ext cx="1877437" cy="253916"/>
          </a:xfrm>
          <a:prstGeom prst="rect">
            <a:avLst/>
          </a:prstGeom>
        </p:spPr>
        <p:txBody>
          <a:bodyPr wrap="none">
            <a:spAutoFit/>
          </a:bodyPr>
          <a:lstStyle/>
          <a:p>
            <a:r>
              <a:rPr lang="ja-JP" altLang="en-US" sz="1050" dirty="0"/>
              <a:t>（注）</a:t>
            </a:r>
            <a:r>
              <a:rPr lang="en-US" altLang="ja-JP" sz="1050" dirty="0"/>
              <a:t>2021</a:t>
            </a:r>
            <a:r>
              <a:rPr lang="ja-JP" altLang="en-US" sz="1050" dirty="0"/>
              <a:t>年</a:t>
            </a:r>
            <a:r>
              <a:rPr lang="en-US" altLang="ja-JP" sz="1050" dirty="0"/>
              <a:t>12</a:t>
            </a:r>
            <a:r>
              <a:rPr lang="ja-JP" altLang="en-US" sz="1050" dirty="0"/>
              <a:t>月は速報値</a:t>
            </a:r>
          </a:p>
        </p:txBody>
      </p:sp>
      <p:sp>
        <p:nvSpPr>
          <p:cNvPr id="12"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38</a:t>
            </a:fld>
            <a:endParaRPr kumimoji="1" lang="ja-JP" altLang="en-US"/>
          </a:p>
        </p:txBody>
      </p:sp>
    </p:spTree>
    <p:extLst>
      <p:ext uri="{BB962C8B-B14F-4D97-AF65-F5344CB8AC3E}">
        <p14:creationId xmlns:p14="http://schemas.microsoft.com/office/powerpoint/2010/main" val="136846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a:graphicFrameLocks/>
          </p:cNvGraphicFramePr>
          <p:nvPr>
            <p:extLst/>
          </p:nvPr>
        </p:nvGraphicFramePr>
        <p:xfrm>
          <a:off x="600891" y="2050869"/>
          <a:ext cx="7602950" cy="4245002"/>
        </p:xfrm>
        <a:graphic>
          <a:graphicData uri="http://schemas.openxmlformats.org/drawingml/2006/chart">
            <c:chart xmlns:c="http://schemas.openxmlformats.org/drawingml/2006/chart" xmlns:r="http://schemas.openxmlformats.org/officeDocument/2006/relationships" r:id="rId2"/>
          </a:graphicData>
        </a:graphic>
      </p:graphicFrame>
      <p:sp>
        <p:nvSpPr>
          <p:cNvPr id="13" name="正方形/長方形 12"/>
          <p:cNvSpPr/>
          <p:nvPr/>
        </p:nvSpPr>
        <p:spPr>
          <a:xfrm>
            <a:off x="147348" y="864381"/>
            <a:ext cx="8503417" cy="99173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主要３都府県の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年度の産業構造を比較すると、いずれも第二次産業が微減し、同等の分、第三次産業が微増している。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第三次産業について、東京都は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ポイント増、愛知県は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ポイント増、大阪府は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ポイント増となっており、大きな変化はないものの、東京都は従来から第三次産業の割合が高い。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0" y="558445"/>
            <a:ext cx="8105861" cy="307777"/>
          </a:xfrm>
          <a:prstGeom prst="rect">
            <a:avLst/>
          </a:prstGeom>
          <a:noFill/>
        </p:spPr>
        <p:txBody>
          <a:bodyPr wrap="square" rtlCol="0">
            <a:spAutoFit/>
          </a:bodyPr>
          <a:lstStyle/>
          <a:p>
            <a:r>
              <a:rPr kumimoji="1" lang="ja-JP" altLang="en-US" sz="1400" b="1" dirty="0"/>
              <a:t>■</a:t>
            </a:r>
            <a:r>
              <a:rPr lang="ja-JP" altLang="en-US" sz="1400" b="1" dirty="0"/>
              <a:t>　産業構造の動き①（第一次産業、第二次産業、第三次産業別の分析）</a:t>
            </a:r>
            <a:r>
              <a:rPr lang="en-US" altLang="ja-JP" sz="1400" b="1" dirty="0"/>
              <a:t>2006</a:t>
            </a:r>
            <a:r>
              <a:rPr lang="ja-JP" altLang="en-US" sz="1400" b="1" dirty="0"/>
              <a:t>～</a:t>
            </a:r>
            <a:r>
              <a:rPr lang="en-US" altLang="ja-JP" sz="1400" b="1" dirty="0"/>
              <a:t>2018</a:t>
            </a:r>
            <a:r>
              <a:rPr lang="ja-JP" altLang="en-US" sz="1400" b="1" dirty="0"/>
              <a:t>年度</a:t>
            </a:r>
            <a:endParaRPr lang="en-US" altLang="ja-JP" sz="1400" b="1" dirty="0"/>
          </a:p>
        </p:txBody>
      </p:sp>
      <p:sp>
        <p:nvSpPr>
          <p:cNvPr id="16" name="正方形/長方形 15"/>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１．産業構造</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311482" y="6424284"/>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出典：内閣府「県民経済計算」より副首都推進局にて作成</a:t>
            </a:r>
          </a:p>
        </p:txBody>
      </p:sp>
      <p:sp>
        <p:nvSpPr>
          <p:cNvPr id="3" name="右矢印 2"/>
          <p:cNvSpPr/>
          <p:nvPr/>
        </p:nvSpPr>
        <p:spPr>
          <a:xfrm rot="21173023">
            <a:off x="1361665" y="2759475"/>
            <a:ext cx="972000" cy="576860"/>
          </a:xfrm>
          <a:prstGeom prst="rightArrow">
            <a:avLst>
              <a:gd name="adj1" fmla="val 50000"/>
              <a:gd name="adj2" fmla="val 2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t>＋</a:t>
            </a:r>
            <a:r>
              <a:rPr kumimoji="1" lang="en-US" altLang="ja-JP" sz="900" b="1" dirty="0"/>
              <a:t>0.3</a:t>
            </a:r>
            <a:r>
              <a:rPr kumimoji="1" lang="ja-JP" altLang="en-US" sz="900" b="1" dirty="0"/>
              <a:t>ポイント</a:t>
            </a:r>
          </a:p>
        </p:txBody>
      </p:sp>
      <p:sp>
        <p:nvSpPr>
          <p:cNvPr id="11" name="右矢印 10"/>
          <p:cNvSpPr/>
          <p:nvPr/>
        </p:nvSpPr>
        <p:spPr>
          <a:xfrm rot="20983402">
            <a:off x="3264192" y="2689605"/>
            <a:ext cx="972000" cy="576860"/>
          </a:xfrm>
          <a:prstGeom prst="rightArrow">
            <a:avLst>
              <a:gd name="adj1" fmla="val 50000"/>
              <a:gd name="adj2" fmla="val 2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t>＋</a:t>
            </a:r>
            <a:r>
              <a:rPr kumimoji="1" lang="en-US" altLang="ja-JP" sz="900" b="1" dirty="0"/>
              <a:t>0.5</a:t>
            </a:r>
            <a:r>
              <a:rPr kumimoji="1" lang="ja-JP" altLang="en-US" sz="900" b="1" dirty="0"/>
              <a:t>ポイント</a:t>
            </a:r>
          </a:p>
        </p:txBody>
      </p:sp>
      <p:sp>
        <p:nvSpPr>
          <p:cNvPr id="12" name="右矢印 11"/>
          <p:cNvSpPr/>
          <p:nvPr/>
        </p:nvSpPr>
        <p:spPr>
          <a:xfrm rot="20665066">
            <a:off x="5116018" y="2713553"/>
            <a:ext cx="972000" cy="576860"/>
          </a:xfrm>
          <a:prstGeom prst="rightArrow">
            <a:avLst>
              <a:gd name="adj1" fmla="val 50000"/>
              <a:gd name="adj2" fmla="val 2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t>＋</a:t>
            </a:r>
            <a:r>
              <a:rPr kumimoji="1" lang="en-US" altLang="ja-JP" sz="900" b="1" dirty="0"/>
              <a:t>0.7</a:t>
            </a:r>
            <a:r>
              <a:rPr kumimoji="1" lang="ja-JP" altLang="en-US" sz="900" b="1" dirty="0"/>
              <a:t>ポイント</a:t>
            </a:r>
          </a:p>
        </p:txBody>
      </p:sp>
      <p:sp>
        <p:nvSpPr>
          <p:cNvPr id="14" name="右矢印 13"/>
          <p:cNvSpPr/>
          <p:nvPr/>
        </p:nvSpPr>
        <p:spPr>
          <a:xfrm>
            <a:off x="7078076" y="2663653"/>
            <a:ext cx="760511" cy="576860"/>
          </a:xfrm>
          <a:prstGeom prst="rightArrow">
            <a:avLst>
              <a:gd name="adj1" fmla="val 50000"/>
              <a:gd name="adj2" fmla="val 2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t>変化なし</a:t>
            </a:r>
          </a:p>
        </p:txBody>
      </p:sp>
      <p:sp>
        <p:nvSpPr>
          <p:cNvPr id="19" name="テキスト ボックス 18">
            <a:extLst>
              <a:ext uri="{FF2B5EF4-FFF2-40B4-BE49-F238E27FC236}">
                <a16:creationId xmlns:a16="http://schemas.microsoft.com/office/drawing/2014/main" id="{C04CD1B5-F732-4A5C-A8C2-0AE547D85819}"/>
              </a:ext>
            </a:extLst>
          </p:cNvPr>
          <p:cNvSpPr txBox="1"/>
          <p:nvPr/>
        </p:nvSpPr>
        <p:spPr>
          <a:xfrm>
            <a:off x="1437383" y="2420938"/>
            <a:ext cx="106011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第三次産業</a:t>
            </a:r>
          </a:p>
        </p:txBody>
      </p:sp>
      <p:sp>
        <p:nvSpPr>
          <p:cNvPr id="20" name="テキスト ボックス 19">
            <a:extLst>
              <a:ext uri="{FF2B5EF4-FFF2-40B4-BE49-F238E27FC236}">
                <a16:creationId xmlns:a16="http://schemas.microsoft.com/office/drawing/2014/main" id="{C04CD1B5-F732-4A5C-A8C2-0AE547D85819}"/>
              </a:ext>
            </a:extLst>
          </p:cNvPr>
          <p:cNvSpPr txBox="1"/>
          <p:nvPr/>
        </p:nvSpPr>
        <p:spPr>
          <a:xfrm>
            <a:off x="3263231" y="2420938"/>
            <a:ext cx="106011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第三次産業</a:t>
            </a:r>
          </a:p>
        </p:txBody>
      </p:sp>
      <p:sp>
        <p:nvSpPr>
          <p:cNvPr id="21" name="テキスト ボックス 20">
            <a:extLst>
              <a:ext uri="{FF2B5EF4-FFF2-40B4-BE49-F238E27FC236}">
                <a16:creationId xmlns:a16="http://schemas.microsoft.com/office/drawing/2014/main" id="{C04CD1B5-F732-4A5C-A8C2-0AE547D85819}"/>
              </a:ext>
            </a:extLst>
          </p:cNvPr>
          <p:cNvSpPr txBox="1"/>
          <p:nvPr/>
        </p:nvSpPr>
        <p:spPr>
          <a:xfrm>
            <a:off x="5089079" y="2420938"/>
            <a:ext cx="106011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第三次産業</a:t>
            </a:r>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6982915" y="2408490"/>
            <a:ext cx="106011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第三次産業</a:t>
            </a:r>
          </a:p>
        </p:txBody>
      </p:sp>
      <p:sp>
        <p:nvSpPr>
          <p:cNvPr id="17" name="スライド番号プレースホルダー 1"/>
          <p:cNvSpPr>
            <a:spLocks noGrp="1"/>
          </p:cNvSpPr>
          <p:nvPr>
            <p:ph type="sldNum" sz="quarter" idx="12"/>
          </p:nvPr>
        </p:nvSpPr>
        <p:spPr>
          <a:xfrm>
            <a:off x="8822285" y="6544743"/>
            <a:ext cx="372122" cy="365125"/>
          </a:xfrm>
        </p:spPr>
        <p:txBody>
          <a:bodyPr/>
          <a:lstStyle/>
          <a:p>
            <a:fld id="{4AFB2BD9-75B0-4367-96C2-269A9ADE290D}" type="slidenum">
              <a:rPr kumimoji="1" lang="ja-JP" altLang="en-US" smtClean="0"/>
              <a:t>3</a:t>
            </a:fld>
            <a:endParaRPr kumimoji="1" lang="ja-JP" altLang="en-US"/>
          </a:p>
        </p:txBody>
      </p:sp>
    </p:spTree>
    <p:extLst>
      <p:ext uri="{BB962C8B-B14F-4D97-AF65-F5344CB8AC3E}">
        <p14:creationId xmlns:p14="http://schemas.microsoft.com/office/powerpoint/2010/main" val="4236669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293137" y="6227029"/>
            <a:ext cx="6979193" cy="261610"/>
          </a:xfrm>
          <a:prstGeom prst="rect">
            <a:avLst/>
          </a:prstGeom>
          <a:noFill/>
        </p:spPr>
        <p:txBody>
          <a:bodyPr wrap="square" rtlCol="0">
            <a:spAutoFit/>
          </a:bodyPr>
          <a:lstStyle/>
          <a:p>
            <a:r>
              <a:rPr lang="ja-JP" altLang="en-US" sz="1100" dirty="0"/>
              <a:t>出典：最近の大阪経済の動向</a:t>
            </a:r>
            <a:endParaRPr lang="ja-JP" altLang="ja-JP" sz="1100" dirty="0"/>
          </a:p>
        </p:txBody>
      </p:sp>
      <p:sp>
        <p:nvSpPr>
          <p:cNvPr id="7" name="正方形/長方形 6"/>
          <p:cNvSpPr/>
          <p:nvPr/>
        </p:nvSpPr>
        <p:spPr>
          <a:xfrm>
            <a:off x="320292" y="764704"/>
            <a:ext cx="8503417" cy="99180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投資は、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期の景気観測調査の結果、国内市場の先行きに不安を抱え投資に踏み出せない府内企業が約</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割ある一方で、設備投資を増加した府内企業は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へと増加し、持ち直しの傾向もみられる。</a:t>
            </a:r>
          </a:p>
        </p:txBody>
      </p:sp>
      <p:sp>
        <p:nvSpPr>
          <p:cNvPr id="19" name="正方形/長方形 18"/>
          <p:cNvSpPr/>
          <p:nvPr/>
        </p:nvSpPr>
        <p:spPr>
          <a:xfrm>
            <a:off x="291683" y="358056"/>
            <a:ext cx="4169645"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設備投資の状況</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Rectangle 30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4" name="Rectangle 77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正方形/長方形 17"/>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５．その他関連データ（業況判断、需要、供給）</a:t>
            </a:r>
            <a:endParaRPr kumimoji="0" lang="ja-JP" altLang="en-US" sz="2000" kern="0" dirty="0">
              <a:solidFill>
                <a:srgbClr val="000000"/>
              </a:solidFill>
              <a:ea typeface="Meiryo UI" pitchFamily="50" charset="-128"/>
              <a:cs typeface="Meiryo UI" pitchFamily="50" charset="-128"/>
            </a:endParaRPr>
          </a:p>
        </p:txBody>
      </p:sp>
      <p:sp>
        <p:nvSpPr>
          <p:cNvPr id="21" name="大かっこ 20"/>
          <p:cNvSpPr/>
          <p:nvPr/>
        </p:nvSpPr>
        <p:spPr>
          <a:xfrm>
            <a:off x="788080" y="6449669"/>
            <a:ext cx="4176000" cy="216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「大阪府景気観測調査（大阪産業経済リサーチ＆デザインセンター）」</a:t>
            </a:r>
          </a:p>
        </p:txBody>
      </p:sp>
      <p:pic>
        <p:nvPicPr>
          <p:cNvPr id="3" name="図 2"/>
          <p:cNvPicPr>
            <a:picLocks noChangeAspect="1"/>
          </p:cNvPicPr>
          <p:nvPr/>
        </p:nvPicPr>
        <p:blipFill>
          <a:blip r:embed="rId2"/>
          <a:stretch>
            <a:fillRect/>
          </a:stretch>
        </p:blipFill>
        <p:spPr>
          <a:xfrm>
            <a:off x="4572000" y="1873431"/>
            <a:ext cx="4310642" cy="4288937"/>
          </a:xfrm>
          <a:prstGeom prst="rect">
            <a:avLst/>
          </a:prstGeom>
        </p:spPr>
      </p:pic>
      <p:pic>
        <p:nvPicPr>
          <p:cNvPr id="11" name="図 10">
            <a:extLst>
              <a:ext uri="{FF2B5EF4-FFF2-40B4-BE49-F238E27FC236}">
                <a16:creationId xmlns:a16="http://schemas.microsoft.com/office/drawing/2014/main" id="{8F976C51-F196-446E-92BE-F50FEAEB5C99}"/>
              </a:ext>
            </a:extLst>
          </p:cNvPr>
          <p:cNvPicPr>
            <a:picLocks noChangeAspect="1"/>
          </p:cNvPicPr>
          <p:nvPr/>
        </p:nvPicPr>
        <p:blipFill>
          <a:blip r:embed="rId3"/>
          <a:stretch>
            <a:fillRect/>
          </a:stretch>
        </p:blipFill>
        <p:spPr>
          <a:xfrm>
            <a:off x="261358" y="1916882"/>
            <a:ext cx="3984070" cy="4077310"/>
          </a:xfrm>
          <a:prstGeom prst="rect">
            <a:avLst/>
          </a:prstGeom>
        </p:spPr>
      </p:pic>
      <p:sp>
        <p:nvSpPr>
          <p:cNvPr id="12"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39</a:t>
            </a:fld>
            <a:endParaRPr kumimoji="1" lang="ja-JP" altLang="en-US"/>
          </a:p>
        </p:txBody>
      </p:sp>
      <p:sp>
        <p:nvSpPr>
          <p:cNvPr id="13" name="正方形/長方形 12"/>
          <p:cNvSpPr/>
          <p:nvPr/>
        </p:nvSpPr>
        <p:spPr>
          <a:xfrm>
            <a:off x="235958" y="5963111"/>
            <a:ext cx="3168000" cy="216000"/>
          </a:xfrm>
          <a:prstGeom prst="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260411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382037" y="6227029"/>
            <a:ext cx="6979193" cy="261610"/>
          </a:xfrm>
          <a:prstGeom prst="rect">
            <a:avLst/>
          </a:prstGeom>
          <a:noFill/>
        </p:spPr>
        <p:txBody>
          <a:bodyPr wrap="square" rtlCol="0">
            <a:spAutoFit/>
          </a:bodyPr>
          <a:lstStyle/>
          <a:p>
            <a:r>
              <a:rPr lang="ja-JP" altLang="en-US" sz="1100" dirty="0"/>
              <a:t>出典：最近の大阪経済の動向</a:t>
            </a:r>
            <a:endParaRPr lang="ja-JP" altLang="ja-JP" sz="1100" dirty="0"/>
          </a:p>
        </p:txBody>
      </p:sp>
      <p:sp>
        <p:nvSpPr>
          <p:cNvPr id="7" name="正方形/長方形 6"/>
          <p:cNvSpPr/>
          <p:nvPr/>
        </p:nvSpPr>
        <p:spPr>
          <a:xfrm>
            <a:off x="320292" y="764704"/>
            <a:ext cx="8503417" cy="99180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雇用は、完全失業率が、近畿で前年比</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ヶ月連続の改善（</a:t>
            </a:r>
            <a:r>
              <a:rPr lang="en-US" altLang="ja-JP" sz="14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）。大阪府の有効求人倍率は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ヶ月連続の上昇。（</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倍）</a:t>
            </a:r>
          </a:p>
        </p:txBody>
      </p:sp>
      <p:sp>
        <p:nvSpPr>
          <p:cNvPr id="19" name="正方形/長方形 18"/>
          <p:cNvSpPr/>
          <p:nvPr/>
        </p:nvSpPr>
        <p:spPr>
          <a:xfrm>
            <a:off x="291683" y="332656"/>
            <a:ext cx="4169645"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有効求人倍率・完全失業率</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Rectangle 30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4" name="Rectangle 77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正方形/長方形 17"/>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５．その他関連データ（業況判断、需要、供給）</a:t>
            </a:r>
            <a:endParaRPr kumimoji="0" lang="ja-JP" altLang="en-US" sz="2000" kern="0" dirty="0">
              <a:solidFill>
                <a:srgbClr val="000000"/>
              </a:solidFill>
              <a:ea typeface="Meiryo UI" pitchFamily="50" charset="-128"/>
              <a:cs typeface="Meiryo UI" pitchFamily="50" charset="-128"/>
            </a:endParaRPr>
          </a:p>
        </p:txBody>
      </p:sp>
      <p:sp>
        <p:nvSpPr>
          <p:cNvPr id="21" name="大かっこ 20"/>
          <p:cNvSpPr/>
          <p:nvPr/>
        </p:nvSpPr>
        <p:spPr>
          <a:xfrm>
            <a:off x="829355" y="6468719"/>
            <a:ext cx="3888000" cy="216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大阪産業経済リサーチ＆デザインセンター「大阪府景気観測調査」</a:t>
            </a:r>
          </a:p>
        </p:txBody>
      </p:sp>
      <p:pic>
        <p:nvPicPr>
          <p:cNvPr id="3" name="図 2"/>
          <p:cNvPicPr>
            <a:picLocks noChangeAspect="1"/>
          </p:cNvPicPr>
          <p:nvPr/>
        </p:nvPicPr>
        <p:blipFill>
          <a:blip r:embed="rId2"/>
          <a:stretch>
            <a:fillRect/>
          </a:stretch>
        </p:blipFill>
        <p:spPr>
          <a:xfrm>
            <a:off x="1380679" y="2045657"/>
            <a:ext cx="6382641" cy="3762900"/>
          </a:xfrm>
          <a:prstGeom prst="rect">
            <a:avLst/>
          </a:prstGeom>
        </p:spPr>
      </p:pic>
      <p:sp>
        <p:nvSpPr>
          <p:cNvPr id="11"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40</a:t>
            </a:fld>
            <a:endParaRPr kumimoji="1" lang="ja-JP" altLang="en-US"/>
          </a:p>
        </p:txBody>
      </p:sp>
      <p:sp>
        <p:nvSpPr>
          <p:cNvPr id="12" name="正方形/長方形 11"/>
          <p:cNvSpPr/>
          <p:nvPr/>
        </p:nvSpPr>
        <p:spPr>
          <a:xfrm>
            <a:off x="1472783" y="5793137"/>
            <a:ext cx="2988545" cy="360000"/>
          </a:xfrm>
          <a:prstGeom prst="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有効求人倍率・完全失業率</a:t>
            </a:r>
            <a:endParaRPr kumimoji="1" lang="ja-JP" altLang="en-US" sz="18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正方形/長方形 12"/>
          <p:cNvSpPr/>
          <p:nvPr/>
        </p:nvSpPr>
        <p:spPr>
          <a:xfrm>
            <a:off x="4236613" y="5641726"/>
            <a:ext cx="2988545" cy="360000"/>
          </a:xfrm>
          <a:prstGeom prst="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有効求人倍率・完全失業率</a:t>
            </a:r>
            <a:endParaRPr kumimoji="1" lang="ja-JP" altLang="en-US" sz="1800" b="1" i="0" u="none" strike="noStrike" kern="1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600643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382037" y="6227029"/>
            <a:ext cx="6979193" cy="430887"/>
          </a:xfrm>
          <a:prstGeom prst="rect">
            <a:avLst/>
          </a:prstGeom>
          <a:noFill/>
        </p:spPr>
        <p:txBody>
          <a:bodyPr wrap="square" rtlCol="0">
            <a:spAutoFit/>
          </a:bodyPr>
          <a:lstStyle/>
          <a:p>
            <a:r>
              <a:rPr lang="ja-JP" altLang="en-US" sz="1100" dirty="0"/>
              <a:t>出典：大阪産業経済リサーチ＆デザインセンター「</a:t>
            </a:r>
            <a:r>
              <a:rPr lang="en-US" altLang="ja-JP" sz="1100" dirty="0"/>
              <a:t>2020</a:t>
            </a:r>
            <a:r>
              <a:rPr lang="ja-JP" altLang="en-US" sz="1100" dirty="0"/>
              <a:t>年度版　なにわの経済データ」</a:t>
            </a:r>
            <a:endParaRPr lang="en-US" altLang="ja-JP" sz="1100" dirty="0"/>
          </a:p>
          <a:p>
            <a:r>
              <a:rPr lang="en-US" altLang="ja-JP" sz="1100" dirty="0"/>
              <a:t>        </a:t>
            </a:r>
            <a:r>
              <a:rPr lang="ja-JP" altLang="en-US" sz="1100" dirty="0"/>
              <a:t>（</a:t>
            </a:r>
            <a:r>
              <a:rPr lang="ja-JP" altLang="ja-JP" sz="1100" dirty="0"/>
              <a:t>総務省「経済センサス」平成</a:t>
            </a:r>
            <a:r>
              <a:rPr lang="en-US" altLang="ja-JP" sz="1100" dirty="0"/>
              <a:t>26</a:t>
            </a:r>
            <a:r>
              <a:rPr lang="ja-JP" altLang="ja-JP" sz="1100" dirty="0"/>
              <a:t>年、</a:t>
            </a:r>
            <a:r>
              <a:rPr lang="en-US" altLang="ja-JP" sz="1100" dirty="0"/>
              <a:t>28</a:t>
            </a:r>
            <a:r>
              <a:rPr lang="ja-JP" altLang="ja-JP" sz="1100" dirty="0"/>
              <a:t>年</a:t>
            </a:r>
            <a:r>
              <a:rPr lang="ja-JP" altLang="en-US" sz="1100" dirty="0"/>
              <a:t>）</a:t>
            </a:r>
            <a:endParaRPr lang="ja-JP" altLang="ja-JP" sz="1100" dirty="0"/>
          </a:p>
        </p:txBody>
      </p:sp>
      <p:sp>
        <p:nvSpPr>
          <p:cNvPr id="7" name="正方形/長方形 6"/>
          <p:cNvSpPr/>
          <p:nvPr/>
        </p:nvSpPr>
        <p:spPr>
          <a:xfrm>
            <a:off x="320292" y="764704"/>
            <a:ext cx="8503417" cy="99180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年にかけての府内の開業率は、非一次産業全体で年平均</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％と、全国の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％を上回った。しかし、廃業率も同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％と全国の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％を上回っている。</a:t>
            </a:r>
          </a:p>
          <a:p>
            <a:pPr marL="285750" lvl="0" indent="-285750">
              <a:buFont typeface="Wingdings" panose="05000000000000000000" pitchFamily="2" charset="2"/>
              <a:buChar char="p"/>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府内の産業別にみると、製造業の開業率が他の産業と比べて際立って低いこと、また小売業では開業率、廃業率ともに他の産業に比べ高い水準にあることが特徴的。</a:t>
            </a:r>
          </a:p>
        </p:txBody>
      </p:sp>
      <p:sp>
        <p:nvSpPr>
          <p:cNvPr id="20" name="テキスト ボックス 2"/>
          <p:cNvSpPr txBox="1">
            <a:spLocks noChangeArrowheads="1"/>
          </p:cNvSpPr>
          <p:nvPr/>
        </p:nvSpPr>
        <p:spPr bwMode="auto">
          <a:xfrm>
            <a:off x="5051337" y="4182179"/>
            <a:ext cx="4017581" cy="83099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88900" indent="-88900" algn="just">
              <a:defRPr/>
            </a:pPr>
            <a:r>
              <a:rPr lang="ja-JP" altLang="ja-JP" sz="800" dirty="0"/>
              <a:t>開業率（廃業率）は、「新設事業所数（廃業事業所数）を年平均にならした数」の「期首において既に存在している事業所」に対する割合として計算したもの。</a:t>
            </a:r>
          </a:p>
          <a:p>
            <a:pPr marL="88900" indent="-88900" algn="just">
              <a:defRPr/>
            </a:pPr>
            <a:r>
              <a:rPr lang="ja-JP" altLang="ja-JP" sz="800" dirty="0"/>
              <a:t>※開業率＝（新設事業所数</a:t>
            </a:r>
            <a:r>
              <a:rPr lang="en-US" altLang="ja-JP" sz="800" dirty="0"/>
              <a:t>÷</a:t>
            </a:r>
            <a:r>
              <a:rPr lang="ja-JP" altLang="en-US" sz="800" dirty="0"/>
              <a:t>調査間隔年（月数</a:t>
            </a:r>
            <a:r>
              <a:rPr lang="en-US" altLang="ja-JP" sz="800" dirty="0"/>
              <a:t>/12</a:t>
            </a:r>
            <a:r>
              <a:rPr lang="ja-JP" altLang="en-US" sz="800" dirty="0"/>
              <a:t>ヶ月））</a:t>
            </a:r>
            <a:r>
              <a:rPr lang="en-US" altLang="ja-JP" sz="800" dirty="0"/>
              <a:t>÷</a:t>
            </a:r>
            <a:r>
              <a:rPr lang="ja-JP" altLang="en-US" sz="800" dirty="0"/>
              <a:t>期首の事業所数</a:t>
            </a:r>
            <a:r>
              <a:rPr lang="en-US" altLang="ja-JP" sz="800" dirty="0"/>
              <a:t>×100</a:t>
            </a:r>
          </a:p>
          <a:p>
            <a:pPr marL="88900" indent="-88900" algn="just">
              <a:defRPr/>
            </a:pPr>
            <a:r>
              <a:rPr lang="ja-JP" altLang="en-US" sz="800" dirty="0"/>
              <a:t>　　　　　　＝</a:t>
            </a:r>
            <a:r>
              <a:rPr lang="ja-JP" altLang="ja-JP" sz="800" dirty="0"/>
              <a:t>（新設事業所数</a:t>
            </a:r>
            <a:r>
              <a:rPr lang="en-US" altLang="ja-JP" sz="800" dirty="0"/>
              <a:t>÷23/12</a:t>
            </a:r>
            <a:r>
              <a:rPr lang="ja-JP" altLang="en-US" sz="800" dirty="0"/>
              <a:t>）</a:t>
            </a:r>
            <a:r>
              <a:rPr lang="en-US" altLang="ja-JP" sz="800" dirty="0"/>
              <a:t>÷</a:t>
            </a:r>
            <a:r>
              <a:rPr lang="ja-JP" altLang="en-US" sz="800" dirty="0"/>
              <a:t>（「平成</a:t>
            </a:r>
            <a:r>
              <a:rPr lang="en-US" altLang="ja-JP" sz="800" dirty="0"/>
              <a:t>26</a:t>
            </a:r>
            <a:r>
              <a:rPr lang="ja-JP" altLang="en-US" sz="800" dirty="0"/>
              <a:t>年経済センサス」の事業所数）</a:t>
            </a:r>
            <a:r>
              <a:rPr lang="en-US" altLang="ja-JP" sz="800" dirty="0"/>
              <a:t>×100</a:t>
            </a:r>
            <a:endParaRPr lang="ja-JP" altLang="ja-JP" sz="800" dirty="0"/>
          </a:p>
          <a:p>
            <a:pPr marL="88900" indent="-88900" algn="just">
              <a:defRPr/>
            </a:pPr>
            <a:r>
              <a:rPr lang="en-US" altLang="ja-JP" sz="800" dirty="0"/>
              <a:t>※</a:t>
            </a:r>
            <a:r>
              <a:rPr lang="ja-JP" altLang="ja-JP" sz="800" dirty="0"/>
              <a:t>廃業率＝（</a:t>
            </a:r>
            <a:r>
              <a:rPr lang="ja-JP" altLang="en-US" sz="800" dirty="0"/>
              <a:t>廃業</a:t>
            </a:r>
            <a:r>
              <a:rPr lang="ja-JP" altLang="ja-JP" sz="800" dirty="0"/>
              <a:t>事業所数</a:t>
            </a:r>
            <a:r>
              <a:rPr lang="en-US" altLang="ja-JP" sz="800" dirty="0"/>
              <a:t>÷</a:t>
            </a:r>
            <a:r>
              <a:rPr lang="ja-JP" altLang="en-US" sz="800" dirty="0"/>
              <a:t>調査間隔年（月数</a:t>
            </a:r>
            <a:r>
              <a:rPr lang="en-US" altLang="ja-JP" sz="800" dirty="0"/>
              <a:t>/12</a:t>
            </a:r>
            <a:r>
              <a:rPr lang="ja-JP" altLang="en-US" sz="800" dirty="0"/>
              <a:t>ヶ月））</a:t>
            </a:r>
            <a:r>
              <a:rPr lang="en-US" altLang="ja-JP" sz="800" dirty="0"/>
              <a:t>÷</a:t>
            </a:r>
            <a:r>
              <a:rPr lang="ja-JP" altLang="en-US" sz="800" dirty="0"/>
              <a:t>期首の事業所数</a:t>
            </a:r>
            <a:r>
              <a:rPr lang="en-US" altLang="ja-JP" sz="800" dirty="0"/>
              <a:t>×100</a:t>
            </a:r>
            <a:endParaRPr lang="ja-JP" altLang="ja-JP" sz="800" dirty="0"/>
          </a:p>
          <a:p>
            <a:pPr marL="88900" indent="-88900" algn="just">
              <a:defRPr/>
            </a:pPr>
            <a:r>
              <a:rPr lang="ja-JP" altLang="en-US" sz="800" dirty="0"/>
              <a:t>　　　　　　＝</a:t>
            </a:r>
            <a:r>
              <a:rPr lang="ja-JP" altLang="ja-JP" sz="800" dirty="0"/>
              <a:t>（</a:t>
            </a:r>
            <a:r>
              <a:rPr lang="ja-JP" altLang="en-US" sz="800" dirty="0"/>
              <a:t>廃業</a:t>
            </a:r>
            <a:r>
              <a:rPr lang="ja-JP" altLang="ja-JP" sz="800" dirty="0"/>
              <a:t>事業所数</a:t>
            </a:r>
            <a:r>
              <a:rPr lang="en-US" altLang="ja-JP" sz="800" dirty="0"/>
              <a:t>÷23/12</a:t>
            </a:r>
            <a:r>
              <a:rPr lang="ja-JP" altLang="en-US" sz="800" dirty="0"/>
              <a:t>）</a:t>
            </a:r>
            <a:r>
              <a:rPr lang="en-US" altLang="ja-JP" sz="800" dirty="0"/>
              <a:t>÷</a:t>
            </a:r>
            <a:r>
              <a:rPr lang="ja-JP" altLang="en-US" sz="800" dirty="0"/>
              <a:t>（「平成</a:t>
            </a:r>
            <a:r>
              <a:rPr lang="en-US" altLang="ja-JP" sz="800" dirty="0"/>
              <a:t>26</a:t>
            </a:r>
            <a:r>
              <a:rPr lang="ja-JP" altLang="en-US" sz="800" dirty="0"/>
              <a:t>年経済センサス」の事業所数）</a:t>
            </a:r>
            <a:r>
              <a:rPr lang="en-US" altLang="ja-JP" sz="800" dirty="0"/>
              <a:t>×100</a:t>
            </a:r>
            <a:endParaRPr kumimoji="1" lang="ja-JP" altLang="en-US" sz="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正方形/長方形 18"/>
          <p:cNvSpPr/>
          <p:nvPr/>
        </p:nvSpPr>
        <p:spPr>
          <a:xfrm>
            <a:off x="304384" y="345356"/>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開業率・廃業率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Rectangle 30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4" name="Rectangle 77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32" name="図 931"/>
          <p:cNvPicPr>
            <a:picLocks noChangeAspect="1"/>
          </p:cNvPicPr>
          <p:nvPr/>
        </p:nvPicPr>
        <p:blipFill>
          <a:blip r:embed="rId2"/>
          <a:stretch>
            <a:fillRect/>
          </a:stretch>
        </p:blipFill>
        <p:spPr>
          <a:xfrm>
            <a:off x="339175" y="1963419"/>
            <a:ext cx="5112568" cy="1825621"/>
          </a:xfrm>
          <a:prstGeom prst="rect">
            <a:avLst/>
          </a:prstGeom>
        </p:spPr>
      </p:pic>
      <p:sp>
        <p:nvSpPr>
          <p:cNvPr id="933" name="テキスト ボックス 932"/>
          <p:cNvSpPr txBox="1"/>
          <p:nvPr/>
        </p:nvSpPr>
        <p:spPr>
          <a:xfrm>
            <a:off x="5451743" y="2158864"/>
            <a:ext cx="3617175" cy="1107996"/>
          </a:xfrm>
          <a:prstGeom prst="rect">
            <a:avLst/>
          </a:prstGeom>
          <a:noFill/>
        </p:spPr>
        <p:txBody>
          <a:bodyPr wrap="square" lIns="36000" rIns="36000" rtlCol="0">
            <a:spAutoFit/>
          </a:bodyPr>
          <a:lstStyle/>
          <a:p>
            <a:r>
              <a:rPr lang="ja-JP" altLang="en-US" sz="1100" dirty="0"/>
              <a:t>（注）</a:t>
            </a:r>
            <a:endParaRPr lang="en-US" altLang="ja-JP" sz="1100" dirty="0"/>
          </a:p>
          <a:p>
            <a:r>
              <a:rPr lang="ja-JP" altLang="ja-JP" sz="1100" dirty="0"/>
              <a:t>１．「サービス業」は、日本標準産業分類の「Ｒサービス業（他</a:t>
            </a:r>
            <a:endParaRPr lang="en-US" altLang="ja-JP" sz="1100" dirty="0"/>
          </a:p>
          <a:p>
            <a:r>
              <a:rPr lang="ja-JP" altLang="en-US" sz="1100" dirty="0"/>
              <a:t>　　　</a:t>
            </a:r>
            <a:r>
              <a:rPr lang="ja-JP" altLang="ja-JP" sz="1100" dirty="0"/>
              <a:t>に分類されないもの）」とした。</a:t>
            </a:r>
            <a:endParaRPr lang="en-US" altLang="ja-JP" sz="1100" dirty="0"/>
          </a:p>
          <a:p>
            <a:r>
              <a:rPr lang="ja-JP" altLang="ja-JP" sz="1100" dirty="0"/>
              <a:t>２．事業所を対象としており、支所や工場の開設・閉鎖、移転</a:t>
            </a:r>
            <a:endParaRPr lang="en-US" altLang="ja-JP" sz="1100" dirty="0"/>
          </a:p>
          <a:p>
            <a:r>
              <a:rPr lang="ja-JP" altLang="en-US" sz="1100" dirty="0"/>
              <a:t>　　　</a:t>
            </a:r>
            <a:r>
              <a:rPr lang="ja-JP" altLang="ja-JP" sz="1100" dirty="0"/>
              <a:t>による開設・閉鎖も含む。</a:t>
            </a:r>
            <a:endParaRPr lang="en-US" altLang="ja-JP" sz="1100" dirty="0"/>
          </a:p>
          <a:p>
            <a:endParaRPr lang="en-US" altLang="ja-JP" sz="1100" dirty="0"/>
          </a:p>
        </p:txBody>
      </p:sp>
      <p:pic>
        <p:nvPicPr>
          <p:cNvPr id="934" name="図 933"/>
          <p:cNvPicPr>
            <a:picLocks noChangeAspect="1"/>
          </p:cNvPicPr>
          <p:nvPr/>
        </p:nvPicPr>
        <p:blipFill rotWithShape="1">
          <a:blip r:embed="rId3"/>
          <a:srcRect r="49935"/>
          <a:stretch/>
        </p:blipFill>
        <p:spPr>
          <a:xfrm>
            <a:off x="256101" y="4149304"/>
            <a:ext cx="2295973" cy="1980000"/>
          </a:xfrm>
          <a:prstGeom prst="rect">
            <a:avLst/>
          </a:prstGeom>
        </p:spPr>
      </p:pic>
      <p:pic>
        <p:nvPicPr>
          <p:cNvPr id="935" name="図 934"/>
          <p:cNvPicPr>
            <a:picLocks noChangeAspect="1"/>
          </p:cNvPicPr>
          <p:nvPr/>
        </p:nvPicPr>
        <p:blipFill rotWithShape="1">
          <a:blip r:embed="rId3"/>
          <a:srcRect l="49955"/>
          <a:stretch/>
        </p:blipFill>
        <p:spPr>
          <a:xfrm>
            <a:off x="2703247" y="4149304"/>
            <a:ext cx="2336771" cy="2016000"/>
          </a:xfrm>
          <a:prstGeom prst="rect">
            <a:avLst/>
          </a:prstGeom>
        </p:spPr>
      </p:pic>
      <p:sp>
        <p:nvSpPr>
          <p:cNvPr id="936" name="正方形/長方形 935"/>
          <p:cNvSpPr/>
          <p:nvPr/>
        </p:nvSpPr>
        <p:spPr>
          <a:xfrm>
            <a:off x="224313" y="3746375"/>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2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開業率</a:t>
            </a:r>
            <a:endPar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37" name="正方形/長方形 936"/>
          <p:cNvSpPr/>
          <p:nvPr/>
        </p:nvSpPr>
        <p:spPr>
          <a:xfrm>
            <a:off x="2677862" y="3728865"/>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2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廃業率</a:t>
            </a:r>
            <a:endPar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38" name="テキスト ボックス 937"/>
          <p:cNvSpPr txBox="1"/>
          <p:nvPr/>
        </p:nvSpPr>
        <p:spPr>
          <a:xfrm>
            <a:off x="277191" y="1808746"/>
            <a:ext cx="4284000" cy="276999"/>
          </a:xfrm>
          <a:prstGeom prst="rect">
            <a:avLst/>
          </a:prstGeom>
          <a:noFill/>
        </p:spPr>
        <p:txBody>
          <a:bodyPr wrap="square" rtlCol="0">
            <a:spAutoFit/>
          </a:bodyPr>
          <a:lstStyle/>
          <a:p>
            <a:r>
              <a:rPr lang="ja-JP" altLang="en-US" sz="1200" dirty="0"/>
              <a:t>■</a:t>
            </a:r>
            <a:r>
              <a:rPr lang="ja-JP" altLang="ja-JP" sz="1200" dirty="0" smtClean="0"/>
              <a:t>年</a:t>
            </a:r>
            <a:r>
              <a:rPr lang="ja-JP" altLang="ja-JP" sz="1200" dirty="0"/>
              <a:t>平均事業所開業率・廃業率（民営）（</a:t>
            </a:r>
            <a:r>
              <a:rPr lang="en-US" altLang="ja-JP" sz="1200" dirty="0"/>
              <a:t>2014</a:t>
            </a:r>
            <a:r>
              <a:rPr lang="ja-JP" altLang="ja-JP" sz="1200" dirty="0"/>
              <a:t>～</a:t>
            </a:r>
            <a:r>
              <a:rPr lang="en-US" altLang="ja-JP" sz="1200" dirty="0"/>
              <a:t>2016</a:t>
            </a:r>
            <a:r>
              <a:rPr lang="ja-JP" altLang="ja-JP" sz="1200" dirty="0"/>
              <a:t>年）</a:t>
            </a:r>
          </a:p>
        </p:txBody>
      </p:sp>
      <p:sp>
        <p:nvSpPr>
          <p:cNvPr id="17" name="正方形/長方形 16"/>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５．その他関連データ（産業の新陳代謝）</a:t>
            </a:r>
            <a:endParaRPr kumimoji="0" lang="ja-JP" altLang="en-US" sz="2000" kern="0" dirty="0">
              <a:solidFill>
                <a:srgbClr val="000000"/>
              </a:solidFill>
              <a:ea typeface="Meiryo UI" pitchFamily="50" charset="-128"/>
              <a:cs typeface="Meiryo UI" pitchFamily="50" charset="-128"/>
            </a:endParaRPr>
          </a:p>
        </p:txBody>
      </p:sp>
      <p:sp>
        <p:nvSpPr>
          <p:cNvPr id="18"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41</a:t>
            </a:fld>
            <a:endParaRPr kumimoji="1" lang="ja-JP" altLang="en-US"/>
          </a:p>
        </p:txBody>
      </p:sp>
    </p:spTree>
    <p:extLst>
      <p:ext uri="{BB962C8B-B14F-4D97-AF65-F5344CB8AC3E}">
        <p14:creationId xmlns:p14="http://schemas.microsoft.com/office/powerpoint/2010/main" val="996901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720383" y="2366573"/>
            <a:ext cx="4121253" cy="3590855"/>
          </a:xfrm>
          <a:prstGeom prst="rect">
            <a:avLst/>
          </a:prstGeom>
        </p:spPr>
      </p:pic>
      <p:pic>
        <p:nvPicPr>
          <p:cNvPr id="2" name="図 1"/>
          <p:cNvPicPr>
            <a:picLocks noChangeAspect="1"/>
          </p:cNvPicPr>
          <p:nvPr/>
        </p:nvPicPr>
        <p:blipFill>
          <a:blip r:embed="rId3"/>
          <a:stretch>
            <a:fillRect/>
          </a:stretch>
        </p:blipFill>
        <p:spPr>
          <a:xfrm>
            <a:off x="326189" y="2387672"/>
            <a:ext cx="4352921" cy="3584759"/>
          </a:xfrm>
          <a:prstGeom prst="rect">
            <a:avLst/>
          </a:prstGeom>
        </p:spPr>
      </p:pic>
      <p:sp>
        <p:nvSpPr>
          <p:cNvPr id="7" name="正方形/長方形 6"/>
          <p:cNvSpPr/>
          <p:nvPr/>
        </p:nvSpPr>
        <p:spPr>
          <a:xfrm>
            <a:off x="320291" y="872617"/>
            <a:ext cx="8503417"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大阪府のスタートアップ投資は増加傾向であり、資金調達をしているスタートアップの数も増えているが、東京との乖離は大きい。</a:t>
            </a:r>
          </a:p>
        </p:txBody>
      </p:sp>
      <p:sp>
        <p:nvSpPr>
          <p:cNvPr id="12" name="テキスト ボックス 3"/>
          <p:cNvSpPr txBox="1"/>
          <p:nvPr/>
        </p:nvSpPr>
        <p:spPr>
          <a:xfrm>
            <a:off x="2087010" y="2350646"/>
            <a:ext cx="1638590" cy="253916"/>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東京都のみ右軸を参照</a:t>
            </a:r>
            <a:endParaRPr kumimoji="1"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3"/>
          <p:cNvSpPr txBox="1"/>
          <p:nvPr/>
        </p:nvSpPr>
        <p:spPr>
          <a:xfrm>
            <a:off x="6849377" y="2263359"/>
            <a:ext cx="1638590" cy="253916"/>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東京都のみ右軸を参照</a:t>
            </a:r>
            <a:endParaRPr kumimoji="1"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3043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スタートアップの動き</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p:cNvSpPr txBox="1"/>
          <p:nvPr/>
        </p:nvSpPr>
        <p:spPr>
          <a:xfrm>
            <a:off x="336979" y="6140929"/>
            <a:ext cx="8504657"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lang="ja-JP" altLang="en-US" sz="1100" dirty="0">
                <a:solidFill>
                  <a:prstClr val="black"/>
                </a:solidFill>
                <a:latin typeface="Meiryo UI" panose="020B0604030504040204" pitchFamily="50" charset="-128"/>
                <a:ea typeface="Meiryo UI" panose="020B0604030504040204" pitchFamily="50" charset="-128"/>
              </a:rPr>
              <a:t>：株式会社ユーザベース</a:t>
            </a:r>
            <a:r>
              <a:rPr lang="en-US" altLang="ja-JP" sz="1100" dirty="0">
                <a:solidFill>
                  <a:prstClr val="black"/>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2021</a:t>
            </a:r>
            <a:r>
              <a:rPr lang="ja-JP" altLang="en-US" sz="1100" dirty="0">
                <a:solidFill>
                  <a:prstClr val="black"/>
                </a:solidFill>
                <a:latin typeface="Meiryo UI" panose="020B0604030504040204" pitchFamily="50" charset="-128"/>
                <a:ea typeface="Meiryo UI" panose="020B0604030504040204" pitchFamily="50" charset="-128"/>
              </a:rPr>
              <a:t>年 </a:t>
            </a:r>
            <a:r>
              <a:rPr lang="en-US" altLang="ja-JP" sz="1100" dirty="0">
                <a:solidFill>
                  <a:prstClr val="black"/>
                </a:solidFill>
                <a:latin typeface="Meiryo UI" panose="020B0604030504040204" pitchFamily="50" charset="-128"/>
                <a:ea typeface="Meiryo UI" panose="020B0604030504040204" pitchFamily="50" charset="-128"/>
              </a:rPr>
              <a:t>Japan Startup Finance </a:t>
            </a:r>
            <a:r>
              <a:rPr lang="ja-JP" altLang="en-US" sz="1100" dirty="0">
                <a:solidFill>
                  <a:prstClr val="black"/>
                </a:solidFill>
                <a:latin typeface="Meiryo UI" panose="020B0604030504040204" pitchFamily="50" charset="-128"/>
                <a:ea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国内スタートアップ資金調達動向決定版</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」をもとに副首都推進局にて作成</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98005" y="2232658"/>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dirty="0">
                <a:solidFill>
                  <a:prstClr val="black"/>
                </a:solidFill>
                <a:latin typeface="Meiryo UI"/>
                <a:ea typeface="Meiryo UI"/>
              </a:rPr>
              <a:t>億円</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テキスト ボックス 20"/>
          <p:cNvSpPr txBox="1"/>
          <p:nvPr/>
        </p:nvSpPr>
        <p:spPr>
          <a:xfrm>
            <a:off x="4181163" y="2220330"/>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dirty="0">
                <a:solidFill>
                  <a:prstClr val="black"/>
                </a:solidFill>
                <a:latin typeface="Meiryo UI"/>
                <a:ea typeface="Meiryo UI"/>
              </a:rPr>
              <a:t>億円</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テキスト ボックス 22"/>
          <p:cNvSpPr txBox="1"/>
          <p:nvPr/>
        </p:nvSpPr>
        <p:spPr>
          <a:xfrm>
            <a:off x="8487968" y="2210399"/>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noProof="0" dirty="0">
                <a:solidFill>
                  <a:prstClr val="black"/>
                </a:solidFill>
                <a:latin typeface="Meiryo UI"/>
                <a:ea typeface="Meiryo UI"/>
              </a:rPr>
              <a:t>社</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4" name="正方形/長方形 23"/>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５．その他関連データ（イノベーション）</a:t>
            </a:r>
            <a:endParaRPr kumimoji="0" lang="ja-JP" altLang="en-US" sz="2000" kern="0" dirty="0">
              <a:solidFill>
                <a:srgbClr val="000000"/>
              </a:solidFill>
              <a:ea typeface="Meiryo UI" pitchFamily="50" charset="-128"/>
              <a:cs typeface="Meiryo UI" pitchFamily="50" charset="-128"/>
            </a:endParaRPr>
          </a:p>
        </p:txBody>
      </p:sp>
      <p:sp>
        <p:nvSpPr>
          <p:cNvPr id="25" name="テキスト ボックス 24"/>
          <p:cNvSpPr txBox="1"/>
          <p:nvPr/>
        </p:nvSpPr>
        <p:spPr>
          <a:xfrm>
            <a:off x="4772565" y="2210399"/>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noProof="0" dirty="0">
                <a:solidFill>
                  <a:prstClr val="black"/>
                </a:solidFill>
                <a:latin typeface="Meiryo UI"/>
                <a:ea typeface="Meiryo UI"/>
              </a:rPr>
              <a:t>社</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正方形/長方形 16">
            <a:extLst>
              <a:ext uri="{FF2B5EF4-FFF2-40B4-BE49-F238E27FC236}">
                <a16:creationId xmlns:a16="http://schemas.microsoft.com/office/drawing/2014/main" id="{D5BCED1F-767B-4CDE-801A-CC746D13C784}"/>
              </a:ext>
            </a:extLst>
          </p:cNvPr>
          <p:cNvSpPr/>
          <p:nvPr/>
        </p:nvSpPr>
        <p:spPr>
          <a:xfrm>
            <a:off x="3828719" y="4140141"/>
            <a:ext cx="580685" cy="352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福岡県</a:t>
            </a:r>
          </a:p>
        </p:txBody>
      </p:sp>
      <p:sp>
        <p:nvSpPr>
          <p:cNvPr id="18" name="正方形/長方形 17">
            <a:extLst>
              <a:ext uri="{FF2B5EF4-FFF2-40B4-BE49-F238E27FC236}">
                <a16:creationId xmlns:a16="http://schemas.microsoft.com/office/drawing/2014/main" id="{2720F2FD-3943-4BE1-A9A4-30F4FF9D6B3E}"/>
              </a:ext>
            </a:extLst>
          </p:cNvPr>
          <p:cNvSpPr/>
          <p:nvPr/>
        </p:nvSpPr>
        <p:spPr>
          <a:xfrm>
            <a:off x="3727311" y="2262586"/>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22" name="正方形/長方形 21">
            <a:extLst>
              <a:ext uri="{FF2B5EF4-FFF2-40B4-BE49-F238E27FC236}">
                <a16:creationId xmlns:a16="http://schemas.microsoft.com/office/drawing/2014/main" id="{B08BFA0F-EF63-46E0-841F-FED37310A763}"/>
              </a:ext>
            </a:extLst>
          </p:cNvPr>
          <p:cNvSpPr/>
          <p:nvPr/>
        </p:nvSpPr>
        <p:spPr>
          <a:xfrm>
            <a:off x="3959721" y="4823091"/>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26" name="テキスト ボックス 25">
            <a:extLst>
              <a:ext uri="{FF2B5EF4-FFF2-40B4-BE49-F238E27FC236}">
                <a16:creationId xmlns:a16="http://schemas.microsoft.com/office/drawing/2014/main" id="{A2A051E3-039F-47B7-A57A-63E32C62352A}"/>
              </a:ext>
            </a:extLst>
          </p:cNvPr>
          <p:cNvSpPr txBox="1"/>
          <p:nvPr/>
        </p:nvSpPr>
        <p:spPr>
          <a:xfrm>
            <a:off x="298005" y="1980903"/>
            <a:ext cx="3972428" cy="246221"/>
          </a:xfrm>
          <a:prstGeom prst="rect">
            <a:avLst/>
          </a:prstGeom>
          <a:noFill/>
        </p:spPr>
        <p:txBody>
          <a:bodyPr wrap="square" rtlCol="0">
            <a:spAutoFit/>
          </a:bodyPr>
          <a:lstStyle/>
          <a:p>
            <a:r>
              <a:rPr kumimoji="1" lang="ja-JP" altLang="en-US" sz="1000" b="1" dirty="0"/>
              <a:t>■</a:t>
            </a:r>
            <a:r>
              <a:rPr lang="ja-JP" altLang="en-US" sz="1000" b="1" dirty="0"/>
              <a:t>　地域別のスタートアップの資金調達額</a:t>
            </a:r>
          </a:p>
        </p:txBody>
      </p:sp>
      <p:sp>
        <p:nvSpPr>
          <p:cNvPr id="29" name="テキスト ボックス 28">
            <a:extLst>
              <a:ext uri="{FF2B5EF4-FFF2-40B4-BE49-F238E27FC236}">
                <a16:creationId xmlns:a16="http://schemas.microsoft.com/office/drawing/2014/main" id="{8301A599-2B11-448D-BAE9-8BE35387C52B}"/>
              </a:ext>
            </a:extLst>
          </p:cNvPr>
          <p:cNvSpPr txBox="1"/>
          <p:nvPr/>
        </p:nvSpPr>
        <p:spPr>
          <a:xfrm>
            <a:off x="4673599" y="1946060"/>
            <a:ext cx="3972428" cy="246221"/>
          </a:xfrm>
          <a:prstGeom prst="rect">
            <a:avLst/>
          </a:prstGeom>
          <a:noFill/>
        </p:spPr>
        <p:txBody>
          <a:bodyPr wrap="square" rtlCol="0">
            <a:spAutoFit/>
          </a:bodyPr>
          <a:lstStyle/>
          <a:p>
            <a:r>
              <a:rPr kumimoji="1" lang="ja-JP" altLang="en-US" sz="1000" b="1" dirty="0"/>
              <a:t>■</a:t>
            </a:r>
            <a:r>
              <a:rPr lang="ja-JP" altLang="en-US" sz="1000" b="1" dirty="0"/>
              <a:t>　地域別のスタートアップ</a:t>
            </a:r>
            <a:r>
              <a:rPr lang="ja-JP" altLang="en-US" sz="1000" b="1" dirty="0" smtClean="0"/>
              <a:t>の</a:t>
            </a:r>
            <a:r>
              <a:rPr lang="ja-JP" altLang="en-US" sz="1000" b="1" dirty="0" smtClean="0"/>
              <a:t>資金調達社</a:t>
            </a:r>
            <a:r>
              <a:rPr lang="ja-JP" altLang="en-US" sz="1000" b="1" dirty="0" smtClean="0"/>
              <a:t>数</a:t>
            </a:r>
            <a:endParaRPr lang="ja-JP" altLang="en-US" sz="1000" b="1" dirty="0"/>
          </a:p>
        </p:txBody>
      </p:sp>
      <p:sp>
        <p:nvSpPr>
          <p:cNvPr id="30" name="正方形/長方形 29">
            <a:extLst>
              <a:ext uri="{FF2B5EF4-FFF2-40B4-BE49-F238E27FC236}">
                <a16:creationId xmlns:a16="http://schemas.microsoft.com/office/drawing/2014/main" id="{28DF9CCC-FB52-4B41-B8E0-E7AFCCAE91F0}"/>
              </a:ext>
            </a:extLst>
          </p:cNvPr>
          <p:cNvSpPr/>
          <p:nvPr/>
        </p:nvSpPr>
        <p:spPr>
          <a:xfrm>
            <a:off x="7992643" y="2988931"/>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31" name="正方形/長方形 30">
            <a:extLst>
              <a:ext uri="{FF2B5EF4-FFF2-40B4-BE49-F238E27FC236}">
                <a16:creationId xmlns:a16="http://schemas.microsoft.com/office/drawing/2014/main" id="{0D198C1C-897D-41F0-B4D3-F441CED4A270}"/>
              </a:ext>
            </a:extLst>
          </p:cNvPr>
          <p:cNvSpPr/>
          <p:nvPr/>
        </p:nvSpPr>
        <p:spPr>
          <a:xfrm>
            <a:off x="7414864" y="358973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32" name="正方形/長方形 31">
            <a:extLst>
              <a:ext uri="{FF2B5EF4-FFF2-40B4-BE49-F238E27FC236}">
                <a16:creationId xmlns:a16="http://schemas.microsoft.com/office/drawing/2014/main" id="{BE3AC6EC-414C-411A-9452-F30E4F143218}"/>
              </a:ext>
            </a:extLst>
          </p:cNvPr>
          <p:cNvSpPr/>
          <p:nvPr/>
        </p:nvSpPr>
        <p:spPr>
          <a:xfrm>
            <a:off x="7951416" y="468351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福岡県</a:t>
            </a:r>
          </a:p>
        </p:txBody>
      </p:sp>
      <p:sp>
        <p:nvSpPr>
          <p:cNvPr id="33"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42</a:t>
            </a:fld>
            <a:endParaRPr kumimoji="1" lang="ja-JP" altLang="en-US"/>
          </a:p>
        </p:txBody>
      </p:sp>
      <p:sp>
        <p:nvSpPr>
          <p:cNvPr id="34" name="正方形/長方形 33">
            <a:extLst>
              <a:ext uri="{FF2B5EF4-FFF2-40B4-BE49-F238E27FC236}">
                <a16:creationId xmlns:a16="http://schemas.microsoft.com/office/drawing/2014/main" id="{B08BFA0F-EF63-46E0-841F-FED37310A763}"/>
              </a:ext>
            </a:extLst>
          </p:cNvPr>
          <p:cNvSpPr/>
          <p:nvPr/>
        </p:nvSpPr>
        <p:spPr>
          <a:xfrm>
            <a:off x="3995080" y="5261282"/>
            <a:ext cx="502796" cy="296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rPr>
              <a:t>愛知県</a:t>
            </a:r>
            <a:endParaRPr kumimoji="1" lang="ja-JP" altLang="en-US" sz="800" dirty="0">
              <a:solidFill>
                <a:schemeClr val="tx1"/>
              </a:solidFill>
            </a:endParaRPr>
          </a:p>
        </p:txBody>
      </p:sp>
    </p:spTree>
    <p:extLst>
      <p:ext uri="{BB962C8B-B14F-4D97-AF65-F5344CB8AC3E}">
        <p14:creationId xmlns:p14="http://schemas.microsoft.com/office/powerpoint/2010/main" val="1223244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872617"/>
            <a:ext cx="8503417" cy="6990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年の大阪府の新規上場企業数は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社。東京都との差が大きい。</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東京都の新規上場企業</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社のうち、代表者の出身地が大阪府の企業は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社、代表者の出身大学所在地が大阪府の企業は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社となっている。</a:t>
            </a:r>
          </a:p>
        </p:txBody>
      </p:sp>
      <p:sp>
        <p:nvSpPr>
          <p:cNvPr id="16" name="正方形/長方形 15"/>
          <p:cNvSpPr/>
          <p:nvPr/>
        </p:nvSpPr>
        <p:spPr>
          <a:xfrm>
            <a:off x="75784" y="404664"/>
            <a:ext cx="4585116"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本社所在地別の新規上場企業数（</a:t>
            </a:r>
            <a:r>
              <a:rPr kumimoji="1" lang="en-US" altLang="ja-JP"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2017</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正方形/長方形 23"/>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５．その他関連データ（イノベーション）</a:t>
            </a:r>
            <a:endParaRPr kumimoji="0" lang="ja-JP" altLang="en-US" sz="2000" kern="0" dirty="0">
              <a:solidFill>
                <a:srgbClr val="000000"/>
              </a:solidFill>
              <a:ea typeface="Meiryo UI" pitchFamily="50" charset="-128"/>
              <a:cs typeface="Meiryo UI" pitchFamily="50" charset="-128"/>
            </a:endParaRPr>
          </a:p>
        </p:txBody>
      </p:sp>
      <p:pic>
        <p:nvPicPr>
          <p:cNvPr id="4" name="図 3">
            <a:extLst>
              <a:ext uri="{FF2B5EF4-FFF2-40B4-BE49-F238E27FC236}">
                <a16:creationId xmlns:a16="http://schemas.microsoft.com/office/drawing/2014/main" id="{FD6EA3FE-7431-4580-BA48-97533F74D9B3}"/>
              </a:ext>
            </a:extLst>
          </p:cNvPr>
          <p:cNvPicPr>
            <a:picLocks noChangeAspect="1"/>
          </p:cNvPicPr>
          <p:nvPr/>
        </p:nvPicPr>
        <p:blipFill>
          <a:blip r:embed="rId2"/>
          <a:stretch>
            <a:fillRect/>
          </a:stretch>
        </p:blipFill>
        <p:spPr>
          <a:xfrm>
            <a:off x="363250" y="1646163"/>
            <a:ext cx="8460458" cy="4532388"/>
          </a:xfrm>
          <a:prstGeom prst="rect">
            <a:avLst/>
          </a:prstGeom>
        </p:spPr>
      </p:pic>
      <p:sp>
        <p:nvSpPr>
          <p:cNvPr id="44" name="テキスト ボックス 43">
            <a:extLst>
              <a:ext uri="{FF2B5EF4-FFF2-40B4-BE49-F238E27FC236}">
                <a16:creationId xmlns:a16="http://schemas.microsoft.com/office/drawing/2014/main" id="{EC7C07F7-CD3A-4719-A838-8E80A7EC0D32}"/>
              </a:ext>
            </a:extLst>
          </p:cNvPr>
          <p:cNvSpPr txBox="1"/>
          <p:nvPr/>
        </p:nvSpPr>
        <p:spPr>
          <a:xfrm>
            <a:off x="462873" y="6190045"/>
            <a:ext cx="8396054"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出典：第１回</a:t>
            </a:r>
            <a:r>
              <a:rPr lang="zh-TW" altLang="en-US" sz="1100" dirty="0">
                <a:latin typeface="Meiryo UI" panose="020B0604030504040204" pitchFamily="50" charset="-128"/>
                <a:ea typeface="Meiryo UI" panose="020B0604030504040204" pitchFamily="50" charset="-128"/>
              </a:rPr>
              <a:t>「国際金融都市ＯＳＡＫＡ推進委員会」幹事会</a:t>
            </a:r>
            <a:r>
              <a:rPr lang="ja-JP" altLang="en-US" sz="1100" dirty="0">
                <a:latin typeface="Meiryo UI" panose="020B0604030504040204" pitchFamily="50" charset="-128"/>
                <a:ea typeface="Meiryo UI" panose="020B0604030504040204" pitchFamily="50" charset="-128"/>
              </a:rPr>
              <a:t>資料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国際金融都市　</a:t>
            </a:r>
            <a:r>
              <a:rPr lang="zh-TW" altLang="en-US" sz="1100" dirty="0">
                <a:latin typeface="Meiryo UI" panose="020B0604030504040204" pitchFamily="50" charset="-128"/>
                <a:ea typeface="Meiryo UI" panose="020B0604030504040204" pitchFamily="50" charset="-128"/>
              </a:rPr>
              <a:t>経済産業省「令和元年度産業技術調査事業報告</a:t>
            </a:r>
            <a:r>
              <a:rPr lang="ja-JP" altLang="en-US" sz="1100" dirty="0">
                <a:latin typeface="Meiryo UI" panose="020B0604030504040204" pitchFamily="50" charset="-128"/>
                <a:ea typeface="Meiryo UI" panose="020B0604030504040204" pitchFamily="50" charset="-128"/>
              </a:rPr>
              <a:t>書</a:t>
            </a:r>
            <a:endParaRPr lang="zh-TW" altLang="en-US" sz="1100" dirty="0">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CF0B5D07-B2EC-4B7B-873C-304567D17C7E}"/>
              </a:ext>
            </a:extLst>
          </p:cNvPr>
          <p:cNvSpPr/>
          <p:nvPr/>
        </p:nvSpPr>
        <p:spPr>
          <a:xfrm>
            <a:off x="8322375" y="5846972"/>
            <a:ext cx="720025" cy="509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endParaRPr>
          </a:p>
        </p:txBody>
      </p:sp>
      <p:sp>
        <p:nvSpPr>
          <p:cNvPr id="5" name="大かっこ 4">
            <a:extLst>
              <a:ext uri="{FF2B5EF4-FFF2-40B4-BE49-F238E27FC236}">
                <a16:creationId xmlns:a16="http://schemas.microsoft.com/office/drawing/2014/main" id="{4FD01BF0-DD33-4041-AA19-449708EA7364}"/>
              </a:ext>
            </a:extLst>
          </p:cNvPr>
          <p:cNvSpPr/>
          <p:nvPr/>
        </p:nvSpPr>
        <p:spPr>
          <a:xfrm>
            <a:off x="876300" y="6399214"/>
            <a:ext cx="4104000" cy="18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43</a:t>
            </a:fld>
            <a:endParaRPr kumimoji="1" lang="ja-JP" altLang="en-US"/>
          </a:p>
        </p:txBody>
      </p:sp>
    </p:spTree>
    <p:extLst>
      <p:ext uri="{BB962C8B-B14F-4D97-AF65-F5344CB8AC3E}">
        <p14:creationId xmlns:p14="http://schemas.microsoft.com/office/powerpoint/2010/main" val="2134375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872617"/>
            <a:ext cx="8503417"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日本のユニコーン企業は現時点で</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社あるが、ほとんどが東京本社。</a:t>
            </a:r>
          </a:p>
        </p:txBody>
      </p:sp>
      <p:sp>
        <p:nvSpPr>
          <p:cNvPr id="16" name="正方形/長方形 15"/>
          <p:cNvSpPr/>
          <p:nvPr/>
        </p:nvSpPr>
        <p:spPr>
          <a:xfrm>
            <a:off x="3043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日本のユニコーン企業</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C04CD1B5-F732-4A5C-A8C2-0AE547D85819}"/>
              </a:ext>
            </a:extLst>
          </p:cNvPr>
          <p:cNvSpPr txBox="1"/>
          <p:nvPr/>
        </p:nvSpPr>
        <p:spPr>
          <a:xfrm>
            <a:off x="406400" y="5922237"/>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出典：日刊ゲンダイ</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13</a:t>
            </a:r>
            <a:r>
              <a:rPr lang="ja-JP" altLang="en-US" sz="1100" dirty="0">
                <a:latin typeface="Meiryo UI" panose="020B0604030504040204" pitchFamily="50" charset="-128"/>
                <a:ea typeface="Meiryo UI" panose="020B0604030504040204" pitchFamily="50" charset="-128"/>
              </a:rPr>
              <a:t>日をもとに副首都推進局にて作成</a:t>
            </a:r>
          </a:p>
        </p:txBody>
      </p:sp>
      <p:sp>
        <p:nvSpPr>
          <p:cNvPr id="8" name="正方形/長方形 7"/>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５．その他関連データ（イノベーション）</a:t>
            </a:r>
            <a:endParaRPr kumimoji="0" lang="ja-JP" altLang="en-US" sz="2000" kern="0" dirty="0">
              <a:solidFill>
                <a:srgbClr val="000000"/>
              </a:solidFill>
              <a:ea typeface="Meiryo UI" pitchFamily="50" charset="-128"/>
              <a:cs typeface="Meiryo UI" pitchFamily="50" charset="-128"/>
            </a:endParaRPr>
          </a:p>
        </p:txBody>
      </p:sp>
      <p:sp>
        <p:nvSpPr>
          <p:cNvPr id="9"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44</a:t>
            </a:fld>
            <a:endParaRPr kumimoji="1" lang="ja-JP" altLang="en-US"/>
          </a:p>
        </p:txBody>
      </p:sp>
      <p:pic>
        <p:nvPicPr>
          <p:cNvPr id="2" name="図 1"/>
          <p:cNvPicPr>
            <a:picLocks noChangeAspect="1"/>
          </p:cNvPicPr>
          <p:nvPr/>
        </p:nvPicPr>
        <p:blipFill>
          <a:blip r:embed="rId2"/>
          <a:stretch>
            <a:fillRect/>
          </a:stretch>
        </p:blipFill>
        <p:spPr>
          <a:xfrm>
            <a:off x="426866" y="1656414"/>
            <a:ext cx="8364437" cy="4200508"/>
          </a:xfrm>
          <a:prstGeom prst="rect">
            <a:avLst/>
          </a:prstGeom>
        </p:spPr>
      </p:pic>
    </p:spTree>
    <p:extLst>
      <p:ext uri="{BB962C8B-B14F-4D97-AF65-F5344CB8AC3E}">
        <p14:creationId xmlns:p14="http://schemas.microsoft.com/office/powerpoint/2010/main" val="4110138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44698" y="1070169"/>
            <a:ext cx="8688541"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年度の地域別大学発ベンチャー創出数は、大阪府が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社と全国で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大学別では、京都大学（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位、大阪大学（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位と、関西圏の大学も上位に入っている。</a:t>
            </a:r>
          </a:p>
        </p:txBody>
      </p:sp>
      <p:sp>
        <p:nvSpPr>
          <p:cNvPr id="15" name="テキスト ボックス 14"/>
          <p:cNvSpPr txBox="1"/>
          <p:nvPr/>
        </p:nvSpPr>
        <p:spPr>
          <a:xfrm>
            <a:off x="215814" y="693738"/>
            <a:ext cx="8105861"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a:t>大学発ベンチャー創出数</a:t>
            </a:r>
            <a:r>
              <a:rPr lang="ja-JP" altLang="en-US" sz="1400" b="1" dirty="0"/>
              <a:t>（地域別・大学別）</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749300" y="6047352"/>
            <a:ext cx="5927115"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出典：大阪府市　第１回　新しいまちづくりのグランドデザイン推進本部会議資料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経済産業省　令和２年度産業技術調査（大学発ベンチャー実態等調査）報告書</a:t>
            </a:r>
            <a:endParaRPr lang="zh-TW" altLang="en-US" sz="1100" dirty="0">
              <a:latin typeface="Meiryo UI" panose="020B0604030504040204" pitchFamily="50" charset="-128"/>
              <a:ea typeface="Meiryo UI" panose="020B0604030504040204" pitchFamily="50" charset="-128"/>
            </a:endParaRPr>
          </a:p>
        </p:txBody>
      </p:sp>
      <p:sp>
        <p:nvSpPr>
          <p:cNvPr id="17" name="正方形/長方形 16"/>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５．その他関連データ（イノベーション）</a:t>
            </a:r>
            <a:endParaRPr kumimoji="0" lang="ja-JP" altLang="en-US" sz="2000" kern="0" dirty="0">
              <a:solidFill>
                <a:srgbClr val="000000"/>
              </a:solidFill>
              <a:ea typeface="Meiryo UI" pitchFamily="50" charset="-128"/>
              <a:cs typeface="Meiryo UI" pitchFamily="50" charset="-128"/>
            </a:endParaRPr>
          </a:p>
        </p:txBody>
      </p:sp>
      <p:sp>
        <p:nvSpPr>
          <p:cNvPr id="8" name="大かっこ 7">
            <a:extLst>
              <a:ext uri="{FF2B5EF4-FFF2-40B4-BE49-F238E27FC236}">
                <a16:creationId xmlns:a16="http://schemas.microsoft.com/office/drawing/2014/main" id="{20F40F9D-8E02-4C1C-8A9B-76D8BBB447B0}"/>
              </a:ext>
            </a:extLst>
          </p:cNvPr>
          <p:cNvSpPr/>
          <p:nvPr/>
        </p:nvSpPr>
        <p:spPr>
          <a:xfrm>
            <a:off x="1155700" y="6259513"/>
            <a:ext cx="4833730" cy="18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24255C58-3650-48FC-B712-71D25BAD3C69}"/>
              </a:ext>
            </a:extLst>
          </p:cNvPr>
          <p:cNvPicPr>
            <a:picLocks noChangeAspect="1"/>
          </p:cNvPicPr>
          <p:nvPr/>
        </p:nvPicPr>
        <p:blipFill>
          <a:blip r:embed="rId2"/>
          <a:stretch>
            <a:fillRect/>
          </a:stretch>
        </p:blipFill>
        <p:spPr>
          <a:xfrm>
            <a:off x="809625" y="2336971"/>
            <a:ext cx="7524750" cy="3667125"/>
          </a:xfrm>
          <a:prstGeom prst="rect">
            <a:avLst/>
          </a:prstGeom>
        </p:spPr>
      </p:pic>
      <p:sp>
        <p:nvSpPr>
          <p:cNvPr id="14" name="テキスト ボックス 13">
            <a:extLst>
              <a:ext uri="{FF2B5EF4-FFF2-40B4-BE49-F238E27FC236}">
                <a16:creationId xmlns:a16="http://schemas.microsoft.com/office/drawing/2014/main" id="{56049359-B1F7-4554-858C-E3D4771141A8}"/>
              </a:ext>
            </a:extLst>
          </p:cNvPr>
          <p:cNvSpPr txBox="1"/>
          <p:nvPr/>
        </p:nvSpPr>
        <p:spPr>
          <a:xfrm>
            <a:off x="762784" y="2158981"/>
            <a:ext cx="3972428" cy="246221"/>
          </a:xfrm>
          <a:prstGeom prst="rect">
            <a:avLst/>
          </a:prstGeom>
          <a:noFill/>
        </p:spPr>
        <p:txBody>
          <a:bodyPr wrap="square" rtlCol="0">
            <a:spAutoFit/>
          </a:bodyPr>
          <a:lstStyle/>
          <a:p>
            <a:r>
              <a:rPr kumimoji="1" lang="ja-JP" altLang="en-US" sz="1000" b="1" dirty="0"/>
              <a:t>■</a:t>
            </a:r>
            <a:r>
              <a:rPr lang="ja-JP" altLang="en-US" sz="1000" b="1" dirty="0"/>
              <a:t>　地域別大学発ベンチャー創出数</a:t>
            </a:r>
          </a:p>
        </p:txBody>
      </p:sp>
      <p:sp>
        <p:nvSpPr>
          <p:cNvPr id="16" name="テキスト ボックス 15">
            <a:extLst>
              <a:ext uri="{FF2B5EF4-FFF2-40B4-BE49-F238E27FC236}">
                <a16:creationId xmlns:a16="http://schemas.microsoft.com/office/drawing/2014/main" id="{DC80801E-7FDF-41CD-8C64-C9ADF960764E}"/>
              </a:ext>
            </a:extLst>
          </p:cNvPr>
          <p:cNvSpPr txBox="1"/>
          <p:nvPr/>
        </p:nvSpPr>
        <p:spPr>
          <a:xfrm>
            <a:off x="4572000" y="2133318"/>
            <a:ext cx="3972428" cy="246221"/>
          </a:xfrm>
          <a:prstGeom prst="rect">
            <a:avLst/>
          </a:prstGeom>
          <a:noFill/>
        </p:spPr>
        <p:txBody>
          <a:bodyPr wrap="square" rtlCol="0">
            <a:spAutoFit/>
          </a:bodyPr>
          <a:lstStyle/>
          <a:p>
            <a:r>
              <a:rPr kumimoji="1" lang="ja-JP" altLang="en-US" sz="1000" b="1" dirty="0"/>
              <a:t>■</a:t>
            </a:r>
            <a:r>
              <a:rPr lang="ja-JP" altLang="en-US" sz="1000" b="1" dirty="0"/>
              <a:t>　大学別大学発ベンチャー創出数</a:t>
            </a:r>
          </a:p>
        </p:txBody>
      </p:sp>
      <p:sp>
        <p:nvSpPr>
          <p:cNvPr id="11"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45</a:t>
            </a:fld>
            <a:endParaRPr kumimoji="1" lang="ja-JP" altLang="en-US"/>
          </a:p>
        </p:txBody>
      </p:sp>
    </p:spTree>
    <p:extLst>
      <p:ext uri="{BB962C8B-B14F-4D97-AF65-F5344CB8AC3E}">
        <p14:creationId xmlns:p14="http://schemas.microsoft.com/office/powerpoint/2010/main" val="1158404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353312" y="1941964"/>
            <a:ext cx="4822354" cy="4615072"/>
          </a:xfrm>
          <a:prstGeom prst="rect">
            <a:avLst/>
          </a:prstGeom>
        </p:spPr>
      </p:pic>
      <p:sp>
        <p:nvSpPr>
          <p:cNvPr id="13" name="正方形/長方形 12"/>
          <p:cNvSpPr/>
          <p:nvPr/>
        </p:nvSpPr>
        <p:spPr>
          <a:xfrm>
            <a:off x="244698" y="1070169"/>
            <a:ext cx="8688541"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企業数の多い都道府県で比較すると、大阪では、東京と同等の割合でイノベーションが実現している。</a:t>
            </a:r>
          </a:p>
        </p:txBody>
      </p:sp>
      <p:sp>
        <p:nvSpPr>
          <p:cNvPr id="15" name="テキスト ボックス 14"/>
          <p:cNvSpPr txBox="1"/>
          <p:nvPr/>
        </p:nvSpPr>
        <p:spPr>
          <a:xfrm>
            <a:off x="244698" y="556610"/>
            <a:ext cx="8105861" cy="523220"/>
          </a:xfrm>
          <a:prstGeom prst="rect">
            <a:avLst/>
          </a:prstGeom>
          <a:noFill/>
        </p:spPr>
        <p:txBody>
          <a:bodyPr wrap="square" rtlCol="0">
            <a:spAutoFit/>
          </a:bodyPr>
          <a:lstStyle/>
          <a:p>
            <a:r>
              <a:rPr kumimoji="1" lang="ja-JP" altLang="en-US" sz="1400" b="1" dirty="0"/>
              <a:t>■</a:t>
            </a:r>
            <a:r>
              <a:rPr lang="ja-JP" altLang="en-US" sz="1400" b="1" dirty="0"/>
              <a:t>　都道府県別イノベーション指標</a:t>
            </a:r>
            <a:r>
              <a:rPr lang="en-US" altLang="ja-JP" sz="1400" b="1" dirty="0"/>
              <a:t>(2017-2019</a:t>
            </a:r>
            <a:r>
              <a:rPr lang="ja-JP" altLang="en-US" sz="1400" b="1" dirty="0"/>
              <a:t>年の３年間）全企業に対する割合（推計値・％）</a:t>
            </a:r>
          </a:p>
          <a:p>
            <a:r>
              <a:rPr lang="ja-JP" altLang="en-US" sz="1400" b="1" dirty="0"/>
              <a:t>　</a:t>
            </a:r>
            <a:r>
              <a:rPr lang="ja-JP" altLang="en-US" sz="1400" b="1" dirty="0" smtClean="0"/>
              <a:t>　 </a:t>
            </a:r>
            <a:r>
              <a:rPr lang="en-US" altLang="ja-JP" sz="1400" b="1" dirty="0" smtClean="0"/>
              <a:t>※</a:t>
            </a:r>
            <a:r>
              <a:rPr lang="ja-JP" altLang="en-US" sz="1400" b="1" dirty="0"/>
              <a:t>母集団企業数が</a:t>
            </a:r>
            <a:r>
              <a:rPr lang="en-US" altLang="ja-JP" sz="1400" b="1" dirty="0"/>
              <a:t>10,000</a:t>
            </a:r>
            <a:r>
              <a:rPr lang="ja-JP" altLang="en-US" sz="1400" b="1" dirty="0"/>
              <a:t>以上の自治体のみ比較</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1261871" y="6540401"/>
            <a:ext cx="579600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出典：文部科学省「全国イノベーション調査</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年調査統計報告</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をもとに</a:t>
            </a:r>
            <a:r>
              <a:rPr lang="ja-JP" altLang="en-US" sz="1100" dirty="0" smtClean="0">
                <a:latin typeface="Meiryo UI" panose="020B0604030504040204" pitchFamily="50" charset="-128"/>
                <a:ea typeface="Meiryo UI" panose="020B0604030504040204" pitchFamily="50" charset="-128"/>
              </a:rPr>
              <a:t>副首都</a:t>
            </a:r>
            <a:r>
              <a:rPr lang="ja-JP" altLang="en-US" sz="1100" dirty="0">
                <a:latin typeface="Meiryo UI" panose="020B0604030504040204" pitchFamily="50" charset="-128"/>
                <a:ea typeface="Meiryo UI" panose="020B0604030504040204" pitchFamily="50" charset="-128"/>
              </a:rPr>
              <a:t>推進局にて作成</a:t>
            </a:r>
          </a:p>
        </p:txBody>
      </p:sp>
      <p:sp>
        <p:nvSpPr>
          <p:cNvPr id="19" name="正方形/長方形 18"/>
          <p:cNvSpPr/>
          <p:nvPr/>
        </p:nvSpPr>
        <p:spPr>
          <a:xfrm>
            <a:off x="5116492" y="2889673"/>
            <a:ext cx="792000" cy="27815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正方形/長方形 19"/>
          <p:cNvSpPr/>
          <p:nvPr/>
        </p:nvSpPr>
        <p:spPr>
          <a:xfrm>
            <a:off x="3931401" y="3220880"/>
            <a:ext cx="792000" cy="27815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正方形/長方形 21"/>
          <p:cNvSpPr/>
          <p:nvPr/>
        </p:nvSpPr>
        <p:spPr>
          <a:xfrm>
            <a:off x="5118445" y="3222561"/>
            <a:ext cx="792000" cy="27815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43F6E87B-42C2-4ED4-84AC-96E50CC65178}"/>
              </a:ext>
            </a:extLst>
          </p:cNvPr>
          <p:cNvSpPr/>
          <p:nvPr/>
        </p:nvSpPr>
        <p:spPr>
          <a:xfrm>
            <a:off x="6685334" y="2629618"/>
            <a:ext cx="2057415" cy="1527043"/>
          </a:xfrm>
          <a:prstGeom prst="rect">
            <a:avLst/>
          </a:prstGeom>
          <a:solidFill>
            <a:schemeClr val="accent6">
              <a:lumMod val="40000"/>
              <a:lumOff val="6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①</a:t>
            </a:r>
            <a:r>
              <a:rPr lang="zh-TW" altLang="en-US" sz="1200" b="1" dirty="0">
                <a:solidFill>
                  <a:schemeClr val="tx1"/>
                </a:solidFill>
              </a:rPr>
              <a:t>ﾌﾟﾛﾀﾞｸﾄ･ｲﾉﾍﾞｰｼｮﾝ</a:t>
            </a:r>
            <a:r>
              <a:rPr lang="zh-TW" altLang="en-US" sz="1200" b="1" dirty="0" smtClean="0">
                <a:solidFill>
                  <a:schemeClr val="tx1"/>
                </a:solidFill>
              </a:rPr>
              <a:t>実現 </a:t>
            </a:r>
            <a:endParaRPr lang="en-US" altLang="zh-TW" sz="1200" b="1" dirty="0" smtClean="0">
              <a:solidFill>
                <a:schemeClr val="tx1"/>
              </a:solidFill>
            </a:endParaRPr>
          </a:p>
          <a:p>
            <a:r>
              <a:rPr lang="en-US" altLang="ja-JP" sz="1200" b="1" dirty="0">
                <a:solidFill>
                  <a:schemeClr val="tx1"/>
                </a:solidFill>
              </a:rPr>
              <a:t> </a:t>
            </a:r>
            <a:r>
              <a:rPr lang="ja-JP" altLang="en-US" sz="1200" b="1" dirty="0" smtClean="0">
                <a:solidFill>
                  <a:schemeClr val="tx1"/>
                </a:solidFill>
              </a:rPr>
              <a:t>（</a:t>
            </a:r>
            <a:r>
              <a:rPr lang="ja-JP" altLang="en-US" sz="1200" b="1" dirty="0">
                <a:solidFill>
                  <a:schemeClr val="tx1"/>
                </a:solidFill>
              </a:rPr>
              <a:t>％）</a:t>
            </a:r>
            <a:endParaRPr lang="en-US" altLang="zh-TW" sz="1200" b="1" dirty="0">
              <a:solidFill>
                <a:schemeClr val="tx1"/>
              </a:solidFill>
            </a:endParaRPr>
          </a:p>
          <a:p>
            <a:r>
              <a:rPr lang="ja-JP" altLang="en-US" sz="1200" dirty="0">
                <a:solidFill>
                  <a:schemeClr val="tx1"/>
                </a:solidFill>
              </a:rPr>
              <a:t>→市場に導入した新しい又は改善した製品又はｻｰﾋﾞｽを実現した企業の割合</a:t>
            </a:r>
            <a:endParaRPr lang="en-US" altLang="zh-TW" sz="1200" dirty="0">
              <a:solidFill>
                <a:schemeClr val="tx1"/>
              </a:solidFill>
            </a:endParaRPr>
          </a:p>
        </p:txBody>
      </p:sp>
      <p:sp>
        <p:nvSpPr>
          <p:cNvPr id="24" name="正方形/長方形 23">
            <a:extLst>
              <a:ext uri="{FF2B5EF4-FFF2-40B4-BE49-F238E27FC236}">
                <a16:creationId xmlns:a16="http://schemas.microsoft.com/office/drawing/2014/main" id="{43F6E87B-42C2-4ED4-84AC-96E50CC65178}"/>
              </a:ext>
            </a:extLst>
          </p:cNvPr>
          <p:cNvSpPr/>
          <p:nvPr/>
        </p:nvSpPr>
        <p:spPr>
          <a:xfrm>
            <a:off x="6685335" y="4199189"/>
            <a:ext cx="2057414" cy="1512260"/>
          </a:xfrm>
          <a:prstGeom prst="rect">
            <a:avLst/>
          </a:prstGeom>
          <a:solidFill>
            <a:schemeClr val="accent6">
              <a:lumMod val="40000"/>
              <a:lumOff val="6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②ﾋﾞｼﾞﾈｽ・ﾌﾟﾛｾｽ・</a:t>
            </a:r>
            <a:r>
              <a:rPr lang="zh-TW" altLang="en-US" sz="1200" b="1" dirty="0" smtClean="0">
                <a:solidFill>
                  <a:schemeClr val="tx1"/>
                </a:solidFill>
              </a:rPr>
              <a:t>ｲﾉﾍﾞｰｼｮﾝ</a:t>
            </a:r>
            <a:r>
              <a:rPr lang="ja-JP" altLang="en-US" sz="1200" b="1" dirty="0" smtClean="0">
                <a:solidFill>
                  <a:schemeClr val="tx1"/>
                </a:solidFill>
              </a:rPr>
              <a:t>　</a:t>
            </a:r>
            <a:endParaRPr lang="en-US" altLang="ja-JP" sz="1200" b="1" dirty="0" smtClean="0">
              <a:solidFill>
                <a:schemeClr val="tx1"/>
              </a:solidFill>
            </a:endParaRPr>
          </a:p>
          <a:p>
            <a:r>
              <a:rPr lang="ja-JP" altLang="en-US" sz="1200" b="1" dirty="0">
                <a:solidFill>
                  <a:schemeClr val="tx1"/>
                </a:solidFill>
              </a:rPr>
              <a:t>　</a:t>
            </a:r>
            <a:r>
              <a:rPr lang="ja-JP" altLang="en-US" sz="1200" b="1" dirty="0" smtClean="0">
                <a:solidFill>
                  <a:schemeClr val="tx1"/>
                </a:solidFill>
              </a:rPr>
              <a:t> </a:t>
            </a:r>
            <a:r>
              <a:rPr lang="zh-TW" altLang="en-US" sz="1200" b="1" dirty="0" smtClean="0">
                <a:solidFill>
                  <a:schemeClr val="tx1"/>
                </a:solidFill>
              </a:rPr>
              <a:t>実現</a:t>
            </a:r>
            <a:r>
              <a:rPr lang="ja-JP" altLang="en-US" sz="1200" b="1" dirty="0">
                <a:solidFill>
                  <a:schemeClr val="tx1"/>
                </a:solidFill>
              </a:rPr>
              <a:t>（％）</a:t>
            </a:r>
            <a:endParaRPr lang="en-US" altLang="zh-TW" sz="1200" b="1" dirty="0">
              <a:solidFill>
                <a:schemeClr val="tx1"/>
              </a:solidFill>
            </a:endParaRPr>
          </a:p>
          <a:p>
            <a:r>
              <a:rPr lang="ja-JP" altLang="en-US" sz="1200" dirty="0">
                <a:solidFill>
                  <a:schemeClr val="tx1"/>
                </a:solidFill>
              </a:rPr>
              <a:t>→自社内に導入した新しい又は改善したﾋﾞｼﾞﾈｽ・ﾌﾟﾛｾｽを実現した企業の割合</a:t>
            </a:r>
            <a:endParaRPr lang="en-US" altLang="zh-TW" sz="1200" dirty="0">
              <a:solidFill>
                <a:schemeClr val="tx1"/>
              </a:solidFill>
            </a:endParaRPr>
          </a:p>
        </p:txBody>
      </p:sp>
      <p:sp>
        <p:nvSpPr>
          <p:cNvPr id="17" name="正方形/長方形 16"/>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５．その他関連データ（イノベーション）</a:t>
            </a:r>
            <a:endParaRPr kumimoji="0" lang="ja-JP" altLang="en-US" sz="2000" kern="0" dirty="0">
              <a:solidFill>
                <a:srgbClr val="000000"/>
              </a:solidFill>
              <a:ea typeface="Meiryo UI" pitchFamily="50" charset="-128"/>
              <a:cs typeface="Meiryo UI" pitchFamily="50" charset="-128"/>
            </a:endParaRPr>
          </a:p>
        </p:txBody>
      </p:sp>
      <p:sp>
        <p:nvSpPr>
          <p:cNvPr id="14"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46</a:t>
            </a:fld>
            <a:endParaRPr kumimoji="1" lang="ja-JP" altLang="en-US"/>
          </a:p>
        </p:txBody>
      </p:sp>
      <p:sp>
        <p:nvSpPr>
          <p:cNvPr id="16" name="正方形/長方形 15"/>
          <p:cNvSpPr/>
          <p:nvPr/>
        </p:nvSpPr>
        <p:spPr>
          <a:xfrm>
            <a:off x="3940108" y="2889950"/>
            <a:ext cx="792000" cy="27815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651410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25654" y="731771"/>
            <a:ext cx="8503417" cy="44915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近年、我が国において、マネタリーベースの拡大がマネーストックの増大につながっていないことが指摘されているが、そもそも、我が国では、以前より、預金残高に対する貸出比率の低下がみられており、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1980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月末に高水準だった東京都や大阪府の下げ幅は大きい。</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12280" y="414413"/>
            <a:ext cx="8889265" cy="307777"/>
          </a:xfrm>
          <a:prstGeom prst="rect">
            <a:avLst/>
          </a:prstGeom>
          <a:noFill/>
        </p:spPr>
        <p:txBody>
          <a:bodyPr wrap="square" rtlCol="0">
            <a:spAutoFit/>
          </a:bodyPr>
          <a:lstStyle/>
          <a:p>
            <a:r>
              <a:rPr kumimoji="1" lang="ja-JP" altLang="en-US" sz="1400" b="1" dirty="0"/>
              <a:t>■預貸率（金融機関の貸出残高と預金残高の比）の推移　</a:t>
            </a:r>
            <a:r>
              <a:rPr kumimoji="1" lang="en-US" altLang="ja-JP" sz="1400" b="1" dirty="0"/>
              <a:t>※</a:t>
            </a:r>
            <a:r>
              <a:rPr kumimoji="1" lang="ja-JP" altLang="en-US" sz="1400" b="1" dirty="0"/>
              <a:t>預金がどれだけ貸出に回っているかをみる数値</a:t>
            </a:r>
            <a:r>
              <a:rPr lang="ja-JP" altLang="en-US" sz="1400" b="1" dirty="0"/>
              <a:t>　</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331076" y="6552696"/>
            <a:ext cx="813596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出典：内閣府委託事業「日本の各都道府県における地域の資金循環及び流出入についての調査研究」（株式会社大和総研作成）</a:t>
            </a:r>
          </a:p>
        </p:txBody>
      </p:sp>
      <p:pic>
        <p:nvPicPr>
          <p:cNvPr id="5" name="図 4"/>
          <p:cNvPicPr>
            <a:picLocks noChangeAspect="1"/>
          </p:cNvPicPr>
          <p:nvPr/>
        </p:nvPicPr>
        <p:blipFill>
          <a:blip r:embed="rId2"/>
          <a:stretch>
            <a:fillRect/>
          </a:stretch>
        </p:blipFill>
        <p:spPr>
          <a:xfrm>
            <a:off x="97980" y="1228359"/>
            <a:ext cx="8503417" cy="2464936"/>
          </a:xfrm>
          <a:prstGeom prst="rect">
            <a:avLst/>
          </a:prstGeom>
        </p:spPr>
      </p:pic>
      <p:sp>
        <p:nvSpPr>
          <p:cNvPr id="12" name="正方形/長方形 11"/>
          <p:cNvSpPr/>
          <p:nvPr/>
        </p:nvSpPr>
        <p:spPr>
          <a:xfrm>
            <a:off x="4871257" y="1758431"/>
            <a:ext cx="184069" cy="87491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正方形/長方形 10"/>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a:t>
            </a:r>
            <a:r>
              <a:rPr lang="ja-JP" altLang="en-US" sz="2000" kern="0">
                <a:solidFill>
                  <a:srgbClr val="000000"/>
                </a:solidFill>
                <a:ea typeface="Meiryo UI" pitchFamily="50" charset="-128"/>
                <a:cs typeface="Meiryo UI" pitchFamily="50" charset="-128"/>
              </a:rPr>
              <a:t>預</a:t>
            </a:r>
            <a:r>
              <a:rPr lang="ja-JP" altLang="en-US" sz="2000" kern="0" smtClean="0">
                <a:solidFill>
                  <a:srgbClr val="000000"/>
                </a:solidFill>
                <a:ea typeface="Meiryo UI" pitchFamily="50" charset="-128"/>
                <a:cs typeface="Meiryo UI" pitchFamily="50" charset="-128"/>
              </a:rPr>
              <a:t>貸率・貸出金</a:t>
            </a:r>
            <a:r>
              <a:rPr lang="ja-JP" altLang="en-US" sz="2000" kern="0" dirty="0">
                <a:solidFill>
                  <a:srgbClr val="000000"/>
                </a:solidFill>
                <a:ea typeface="Meiryo UI" pitchFamily="50" charset="-128"/>
                <a:cs typeface="Meiryo UI" pitchFamily="50" charset="-128"/>
              </a:rPr>
              <a:t>シェア）</a:t>
            </a:r>
            <a:endParaRPr kumimoji="0" lang="ja-JP" altLang="en-US" sz="2000" kern="0" dirty="0">
              <a:solidFill>
                <a:srgbClr val="000000"/>
              </a:solidFill>
              <a:ea typeface="Meiryo UI" pitchFamily="50" charset="-128"/>
              <a:cs typeface="Meiryo UI" pitchFamily="50" charset="-128"/>
            </a:endParaRPr>
          </a:p>
        </p:txBody>
      </p:sp>
      <p:pic>
        <p:nvPicPr>
          <p:cNvPr id="14" name="図 13"/>
          <p:cNvPicPr>
            <a:picLocks noChangeAspect="1"/>
          </p:cNvPicPr>
          <p:nvPr/>
        </p:nvPicPr>
        <p:blipFill>
          <a:blip r:embed="rId3"/>
          <a:stretch>
            <a:fillRect/>
          </a:stretch>
        </p:blipFill>
        <p:spPr>
          <a:xfrm>
            <a:off x="398598" y="4246593"/>
            <a:ext cx="8346804" cy="2319166"/>
          </a:xfrm>
          <a:prstGeom prst="rect">
            <a:avLst/>
          </a:prstGeom>
        </p:spPr>
      </p:pic>
      <p:sp>
        <p:nvSpPr>
          <p:cNvPr id="17" name="テキスト ボックス 16"/>
          <p:cNvSpPr txBox="1"/>
          <p:nvPr/>
        </p:nvSpPr>
        <p:spPr>
          <a:xfrm>
            <a:off x="210658" y="3552380"/>
            <a:ext cx="8319878" cy="307777"/>
          </a:xfrm>
          <a:prstGeom prst="rect">
            <a:avLst/>
          </a:prstGeom>
          <a:noFill/>
        </p:spPr>
        <p:txBody>
          <a:bodyPr wrap="square" rtlCol="0">
            <a:spAutoFit/>
          </a:bodyPr>
          <a:lstStyle/>
          <a:p>
            <a:r>
              <a:rPr kumimoji="1" lang="ja-JP" altLang="en-US" sz="1400" b="1" dirty="0"/>
              <a:t>■貸出金全国シェアと従業者数の全国シェアの変化（</a:t>
            </a:r>
            <a:r>
              <a:rPr kumimoji="1" lang="en-US" altLang="ja-JP" sz="1400" b="1" dirty="0"/>
              <a:t>1981</a:t>
            </a:r>
            <a:r>
              <a:rPr kumimoji="1" lang="ja-JP" altLang="en-US" sz="1400" b="1" dirty="0"/>
              <a:t>年から </a:t>
            </a:r>
            <a:r>
              <a:rPr kumimoji="1" lang="en-US" altLang="ja-JP" sz="1400" b="1" dirty="0"/>
              <a:t>2012 </a:t>
            </a:r>
            <a:r>
              <a:rPr kumimoji="1" lang="ja-JP" altLang="en-US" sz="1400" b="1" dirty="0"/>
              <a:t>年にかけての対全国シェア増減）</a:t>
            </a:r>
            <a:endParaRPr lang="ja-JP" altLang="en-US" sz="1400" b="1" dirty="0"/>
          </a:p>
        </p:txBody>
      </p:sp>
      <p:sp>
        <p:nvSpPr>
          <p:cNvPr id="18" name="正方形/長方形 17"/>
          <p:cNvSpPr/>
          <p:nvPr/>
        </p:nvSpPr>
        <p:spPr>
          <a:xfrm>
            <a:off x="241985" y="3863298"/>
            <a:ext cx="8503417" cy="37023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貸出金シェアを伸ばした都道府県は従業者数のシェアも伸ばしており、首都圏の１都３県で従業者数、貸出金ともにシェアが拡大した一方、大阪は縮小している。本社が集中する都道府県に貸出金が集中する傾向にあ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47</a:t>
            </a:fld>
            <a:endParaRPr kumimoji="1" lang="ja-JP" altLang="en-US"/>
          </a:p>
        </p:txBody>
      </p:sp>
    </p:spTree>
    <p:extLst>
      <p:ext uri="{BB962C8B-B14F-4D97-AF65-F5344CB8AC3E}">
        <p14:creationId xmlns:p14="http://schemas.microsoft.com/office/powerpoint/2010/main" val="3377703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764704"/>
            <a:ext cx="8503417" cy="648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一般労働者の賃金は、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年以降ほぼ横ばい。大阪府は、全国平均を上回っているが、東京都とは差がある。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1302097" y="5483793"/>
            <a:ext cx="6240067" cy="261610"/>
          </a:xfrm>
          <a:prstGeom prst="rect">
            <a:avLst/>
          </a:prstGeom>
          <a:noFill/>
        </p:spPr>
        <p:txBody>
          <a:bodyPr wrap="square" rtlCol="0">
            <a:spAutoFit/>
          </a:bodyPr>
          <a:lstStyle/>
          <a:p>
            <a:pPr>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出典：厚生労働省「賃金構造基本統計調査」</a:t>
            </a:r>
            <a:r>
              <a:rPr lang="ja-JP" altLang="en-US" sz="1100" dirty="0">
                <a:solidFill>
                  <a:prstClr val="black"/>
                </a:solidFill>
                <a:latin typeface="Meiryo UI" panose="020B0604030504040204" pitchFamily="50" charset="-128"/>
                <a:ea typeface="Meiryo UI" panose="020B0604030504040204" pitchFamily="50" charset="-128"/>
              </a:rPr>
              <a:t>をもとに副首都推進局にて</a:t>
            </a:r>
            <a:r>
              <a:rPr lang="ja-JP" altLang="en-US" sz="1100" dirty="0" smtClean="0">
                <a:solidFill>
                  <a:prstClr val="black"/>
                </a:solidFill>
                <a:latin typeface="Meiryo UI" panose="020B0604030504040204" pitchFamily="50" charset="-128"/>
                <a:ea typeface="Meiryo UI" panose="020B0604030504040204" pitchFamily="50" charset="-128"/>
              </a:rPr>
              <a:t>作成</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291500" y="430064"/>
            <a:ext cx="5612105" cy="307777"/>
          </a:xfrm>
          <a:prstGeom prst="rect">
            <a:avLst/>
          </a:prstGeom>
          <a:noFill/>
        </p:spPr>
        <p:txBody>
          <a:bodyPr wrap="square" rtlCol="0">
            <a:spAutoFit/>
          </a:bodyPr>
          <a:lstStyle/>
          <a:p>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一般労働者の賃金の推移（全業種・男女計）</a:t>
            </a:r>
            <a:endParaRPr lang="ja-JP" altLang="en-US"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67" name="テキスト ボックス 66"/>
          <p:cNvSpPr txBox="1"/>
          <p:nvPr/>
        </p:nvSpPr>
        <p:spPr>
          <a:xfrm>
            <a:off x="1751090" y="5689896"/>
            <a:ext cx="66690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年より推計方法を変更しているため、</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年以前の数値は</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年と同じ推計方法で集計した数値を掲載</a:t>
            </a:r>
          </a:p>
        </p:txBody>
      </p:sp>
      <p:sp>
        <p:nvSpPr>
          <p:cNvPr id="73" name="大かっこ 72"/>
          <p:cNvSpPr/>
          <p:nvPr/>
        </p:nvSpPr>
        <p:spPr>
          <a:xfrm>
            <a:off x="1751090" y="5715296"/>
            <a:ext cx="6480000" cy="216000"/>
          </a:xfrm>
          <a:prstGeom prst="bracketPair">
            <a:avLst>
              <a:gd name="adj" fmla="val 9909"/>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47" name="テキスト ボックス 46"/>
          <p:cNvSpPr txBox="1"/>
          <p:nvPr/>
        </p:nvSpPr>
        <p:spPr>
          <a:xfrm>
            <a:off x="7103858" y="341108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50" name="テキスト ボックス 49"/>
          <p:cNvSpPr txBox="1"/>
          <p:nvPr/>
        </p:nvSpPr>
        <p:spPr>
          <a:xfrm>
            <a:off x="7012595" y="3821752"/>
            <a:ext cx="72299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63" name="テキスト ボックス 62"/>
          <p:cNvSpPr txBox="1"/>
          <p:nvPr/>
        </p:nvSpPr>
        <p:spPr>
          <a:xfrm>
            <a:off x="7012595" y="2275128"/>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74" name="テキスト ボックス 4"/>
          <p:cNvSpPr txBox="1"/>
          <p:nvPr/>
        </p:nvSpPr>
        <p:spPr>
          <a:xfrm>
            <a:off x="1243378" y="1633520"/>
            <a:ext cx="784431" cy="2222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p>
        </p:txBody>
      </p:sp>
      <p:sp>
        <p:nvSpPr>
          <p:cNvPr id="15" name="正方形/長方形 14"/>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５．その他関連データ（賃金）</a:t>
            </a:r>
            <a:endParaRPr kumimoji="0" lang="ja-JP" altLang="en-US" sz="2000" kern="0" dirty="0">
              <a:solidFill>
                <a:srgbClr val="000000"/>
              </a:solidFill>
              <a:ea typeface="Meiryo UI" pitchFamily="50" charset="-128"/>
              <a:cs typeface="Meiryo UI" pitchFamily="50" charset="-128"/>
            </a:endParaRPr>
          </a:p>
        </p:txBody>
      </p:sp>
      <p:sp>
        <p:nvSpPr>
          <p:cNvPr id="14"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48</a:t>
            </a:fld>
            <a:endParaRPr kumimoji="1" lang="ja-JP" altLang="en-US"/>
          </a:p>
        </p:txBody>
      </p:sp>
      <p:pic>
        <p:nvPicPr>
          <p:cNvPr id="2" name="図 1"/>
          <p:cNvPicPr>
            <a:picLocks noChangeAspect="1"/>
          </p:cNvPicPr>
          <p:nvPr/>
        </p:nvPicPr>
        <p:blipFill>
          <a:blip r:embed="rId2"/>
          <a:stretch>
            <a:fillRect/>
          </a:stretch>
        </p:blipFill>
        <p:spPr>
          <a:xfrm>
            <a:off x="1240731" y="1815077"/>
            <a:ext cx="5980694" cy="3810330"/>
          </a:xfrm>
          <a:prstGeom prst="rect">
            <a:avLst/>
          </a:prstGeom>
        </p:spPr>
      </p:pic>
    </p:spTree>
    <p:extLst>
      <p:ext uri="{BB962C8B-B14F-4D97-AF65-F5344CB8AC3E}">
        <p14:creationId xmlns:p14="http://schemas.microsoft.com/office/powerpoint/2010/main" val="193514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主要３都府県の</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年度への実質経済成長率に対する寄与度を比較すると、</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いずれも</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、保健衛生・社会事業の寄与度が最も大きい。</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大阪府、東京都、全国では、金融・保険業の寄与度が最も低い。愛知県では鉱業の寄与度が最も低い。</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その他、大阪府は、建設業や専門・科学技術・業務支援サービス業も寄与度が大きい。</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１．産業構造</a:t>
            </a:r>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産業構造の動き②（寄与度の分析・産業大分類別）</a:t>
            </a:r>
            <a:r>
              <a:rPr lang="en-US" altLang="ja-JP" sz="1400" b="1" dirty="0"/>
              <a:t>2006</a:t>
            </a:r>
            <a:r>
              <a:rPr lang="ja-JP" altLang="en-US" sz="1400" b="1" dirty="0"/>
              <a:t>～</a:t>
            </a:r>
            <a:r>
              <a:rPr lang="en-US" altLang="ja-JP" sz="1400" b="1" dirty="0"/>
              <a:t>2018</a:t>
            </a:r>
            <a:r>
              <a:rPr lang="ja-JP" altLang="en-US" sz="1400" b="1" dirty="0"/>
              <a:t>年度</a:t>
            </a:r>
            <a:endParaRPr lang="en-US" altLang="ja-JP" sz="1400" b="1" dirty="0"/>
          </a:p>
        </p:txBody>
      </p:sp>
      <p:sp>
        <p:nvSpPr>
          <p:cNvPr id="21" name="テキスト ボックス 20">
            <a:extLst>
              <a:ext uri="{FF2B5EF4-FFF2-40B4-BE49-F238E27FC236}">
                <a16:creationId xmlns:a16="http://schemas.microsoft.com/office/drawing/2014/main" id="{C04CD1B5-F732-4A5C-A8C2-0AE547D85819}"/>
              </a:ext>
            </a:extLst>
          </p:cNvPr>
          <p:cNvSpPr txBox="1"/>
          <p:nvPr/>
        </p:nvSpPr>
        <p:spPr>
          <a:xfrm>
            <a:off x="151086" y="6594808"/>
            <a:ext cx="852908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出典：内閣府「県民経済計算」、大阪府「府民経済計算」、東京都「都民経済計算」、愛知県「県民経済計算」をもとに副首都</a:t>
            </a:r>
            <a:r>
              <a:rPr lang="ja-JP" altLang="en-US" sz="1100" dirty="0" smtClean="0">
                <a:latin typeface="Meiryo UI" panose="020B0604030504040204" pitchFamily="50" charset="-128"/>
                <a:ea typeface="Meiryo UI" panose="020B0604030504040204" pitchFamily="50" charset="-128"/>
              </a:rPr>
              <a:t>推進局にて作成</a:t>
            </a:r>
            <a:endParaRPr lang="ja-JP" altLang="en-US" sz="1100" dirty="0">
              <a:latin typeface="Meiryo UI" panose="020B0604030504040204" pitchFamily="50" charset="-128"/>
              <a:ea typeface="Meiryo UI" panose="020B0604030504040204" pitchFamily="50" charset="-128"/>
            </a:endParaRPr>
          </a:p>
        </p:txBody>
      </p:sp>
      <p:sp>
        <p:nvSpPr>
          <p:cNvPr id="23" name="スライド番号プレースホルダー 1"/>
          <p:cNvSpPr>
            <a:spLocks noGrp="1"/>
          </p:cNvSpPr>
          <p:nvPr>
            <p:ph type="sldNum" sz="quarter" idx="12"/>
          </p:nvPr>
        </p:nvSpPr>
        <p:spPr>
          <a:xfrm>
            <a:off x="8822285" y="6544743"/>
            <a:ext cx="372122" cy="365125"/>
          </a:xfrm>
        </p:spPr>
        <p:txBody>
          <a:bodyPr/>
          <a:lstStyle/>
          <a:p>
            <a:fld id="{4AFB2BD9-75B0-4367-96C2-269A9ADE290D}" type="slidenum">
              <a:rPr kumimoji="1" lang="ja-JP" altLang="en-US" smtClean="0"/>
              <a:t>4</a:t>
            </a:fld>
            <a:endParaRPr kumimoji="1" lang="ja-JP" altLang="en-US"/>
          </a:p>
        </p:txBody>
      </p:sp>
      <p:pic>
        <p:nvPicPr>
          <p:cNvPr id="4" name="図 3"/>
          <p:cNvPicPr>
            <a:picLocks noChangeAspect="1"/>
          </p:cNvPicPr>
          <p:nvPr/>
        </p:nvPicPr>
        <p:blipFill>
          <a:blip r:embed="rId2"/>
          <a:stretch>
            <a:fillRect/>
          </a:stretch>
        </p:blipFill>
        <p:spPr>
          <a:xfrm>
            <a:off x="135947" y="1405602"/>
            <a:ext cx="4572396" cy="2743438"/>
          </a:xfrm>
          <a:prstGeom prst="rect">
            <a:avLst/>
          </a:prstGeom>
        </p:spPr>
      </p:pic>
      <p:pic>
        <p:nvPicPr>
          <p:cNvPr id="26" name="図 25"/>
          <p:cNvPicPr>
            <a:picLocks noChangeAspect="1"/>
          </p:cNvPicPr>
          <p:nvPr/>
        </p:nvPicPr>
        <p:blipFill>
          <a:blip r:embed="rId3"/>
          <a:stretch>
            <a:fillRect/>
          </a:stretch>
        </p:blipFill>
        <p:spPr>
          <a:xfrm>
            <a:off x="4496819" y="1405602"/>
            <a:ext cx="4572396" cy="2767824"/>
          </a:xfrm>
          <a:prstGeom prst="rect">
            <a:avLst/>
          </a:prstGeom>
        </p:spPr>
      </p:pic>
      <p:pic>
        <p:nvPicPr>
          <p:cNvPr id="28" name="図 27"/>
          <p:cNvPicPr>
            <a:picLocks noChangeAspect="1"/>
          </p:cNvPicPr>
          <p:nvPr/>
        </p:nvPicPr>
        <p:blipFill>
          <a:blip r:embed="rId4"/>
          <a:stretch>
            <a:fillRect/>
          </a:stretch>
        </p:blipFill>
        <p:spPr>
          <a:xfrm>
            <a:off x="-7267" y="3838358"/>
            <a:ext cx="4572396" cy="2773920"/>
          </a:xfrm>
          <a:prstGeom prst="rect">
            <a:avLst/>
          </a:prstGeom>
        </p:spPr>
      </p:pic>
      <p:pic>
        <p:nvPicPr>
          <p:cNvPr id="30" name="図 29"/>
          <p:cNvPicPr>
            <a:picLocks noChangeAspect="1"/>
          </p:cNvPicPr>
          <p:nvPr/>
        </p:nvPicPr>
        <p:blipFill>
          <a:blip r:embed="rId5"/>
          <a:stretch>
            <a:fillRect/>
          </a:stretch>
        </p:blipFill>
        <p:spPr>
          <a:xfrm>
            <a:off x="4492337" y="3897912"/>
            <a:ext cx="4572396" cy="2743438"/>
          </a:xfrm>
          <a:prstGeom prst="rect">
            <a:avLst/>
          </a:prstGeom>
        </p:spPr>
      </p:pic>
    </p:spTree>
    <p:extLst>
      <p:ext uri="{BB962C8B-B14F-4D97-AF65-F5344CB8AC3E}">
        <p14:creationId xmlns:p14="http://schemas.microsoft.com/office/powerpoint/2010/main" val="3691762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764704"/>
            <a:ext cx="8503417" cy="792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製造業</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では、全国平均は上回っているものの、東京都との差は縮まっていない。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情報通信業では、大阪府は全国平均を下回っており、東京都とは大きな差がある。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47052" y="6381328"/>
            <a:ext cx="7452000" cy="430887"/>
          </a:xfrm>
          <a:prstGeom prst="rect">
            <a:avLst/>
          </a:prstGeom>
          <a:noFill/>
        </p:spPr>
        <p:txBody>
          <a:bodyPr wrap="square" rtlCol="0">
            <a:spAutoFit/>
          </a:bodyPr>
          <a:lstStyle/>
          <a:p>
            <a:pPr>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出典：厚生労働省「賃金構造基本統計調査」</a:t>
            </a:r>
            <a:r>
              <a:rPr lang="ja-JP" altLang="en-US" sz="1100" dirty="0">
                <a:solidFill>
                  <a:prstClr val="black"/>
                </a:solidFill>
                <a:latin typeface="Meiryo UI" panose="020B0604030504040204" pitchFamily="50" charset="-128"/>
                <a:ea typeface="Meiryo UI" panose="020B0604030504040204" pitchFamily="50" charset="-128"/>
              </a:rPr>
              <a:t>をもとに副首都</a:t>
            </a:r>
            <a:r>
              <a:rPr lang="ja-JP" altLang="en-US" sz="1100" dirty="0" smtClean="0">
                <a:solidFill>
                  <a:prstClr val="black"/>
                </a:solidFill>
                <a:latin typeface="Meiryo UI" panose="020B0604030504040204" pitchFamily="50" charset="-128"/>
                <a:ea typeface="Meiryo UI" panose="020B0604030504040204" pitchFamily="50" charset="-128"/>
              </a:rPr>
              <a:t>推進局にて作成</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年より推計方法を変更しているため、</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年以前の数値は</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年と同じ推計方法で集計した数値を掲載）</a:t>
            </a:r>
          </a:p>
        </p:txBody>
      </p:sp>
      <p:sp>
        <p:nvSpPr>
          <p:cNvPr id="12" name="テキスト ボックス 11"/>
          <p:cNvSpPr txBox="1"/>
          <p:nvPr/>
        </p:nvSpPr>
        <p:spPr>
          <a:xfrm>
            <a:off x="304200" y="404664"/>
            <a:ext cx="5612105" cy="307777"/>
          </a:xfrm>
          <a:prstGeom prst="rect">
            <a:avLst/>
          </a:prstGeom>
          <a:noFill/>
        </p:spPr>
        <p:txBody>
          <a:bodyPr wrap="square" rtlCol="0">
            <a:spAutoFit/>
          </a:bodyPr>
          <a:lstStyle/>
          <a:p>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産業別　一般労働者の賃金の推移</a:t>
            </a:r>
            <a:endParaRPr lang="ja-JP" altLang="en-US"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テキスト ボックス 4"/>
          <p:cNvSpPr txBox="1"/>
          <p:nvPr/>
        </p:nvSpPr>
        <p:spPr>
          <a:xfrm>
            <a:off x="2925911" y="1873567"/>
            <a:ext cx="612000" cy="2520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（千円）</a:t>
            </a:r>
          </a:p>
        </p:txBody>
      </p:sp>
      <p:sp>
        <p:nvSpPr>
          <p:cNvPr id="29" name="テキスト ボックス 5"/>
          <p:cNvSpPr txBox="1"/>
          <p:nvPr/>
        </p:nvSpPr>
        <p:spPr>
          <a:xfrm>
            <a:off x="-36512" y="1887601"/>
            <a:ext cx="612000" cy="2520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（千円）</a:t>
            </a:r>
          </a:p>
        </p:txBody>
      </p:sp>
      <p:sp>
        <p:nvSpPr>
          <p:cNvPr id="38" name="テキスト ボックス 4"/>
          <p:cNvSpPr txBox="1"/>
          <p:nvPr/>
        </p:nvSpPr>
        <p:spPr>
          <a:xfrm>
            <a:off x="5973258" y="4258750"/>
            <a:ext cx="612000" cy="2520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（千円）</a:t>
            </a:r>
          </a:p>
        </p:txBody>
      </p:sp>
      <p:sp>
        <p:nvSpPr>
          <p:cNvPr id="6" name="テキスト ボックス 5"/>
          <p:cNvSpPr txBox="1"/>
          <p:nvPr/>
        </p:nvSpPr>
        <p:spPr>
          <a:xfrm>
            <a:off x="1962019" y="227709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39" name="テキスト ボックス 38"/>
          <p:cNvSpPr txBox="1"/>
          <p:nvPr/>
        </p:nvSpPr>
        <p:spPr>
          <a:xfrm>
            <a:off x="4961604" y="2246133"/>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0" name="テキスト ボックス 39"/>
          <p:cNvSpPr txBox="1"/>
          <p:nvPr/>
        </p:nvSpPr>
        <p:spPr>
          <a:xfrm>
            <a:off x="7426860" y="227709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1" name="テキスト ボックス 40"/>
          <p:cNvSpPr txBox="1"/>
          <p:nvPr/>
        </p:nvSpPr>
        <p:spPr>
          <a:xfrm>
            <a:off x="1971104" y="4549398"/>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2" name="テキスト ボックス 41"/>
          <p:cNvSpPr txBox="1"/>
          <p:nvPr/>
        </p:nvSpPr>
        <p:spPr>
          <a:xfrm>
            <a:off x="4843368" y="4585570"/>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3" name="テキスト ボックス 42"/>
          <p:cNvSpPr txBox="1"/>
          <p:nvPr/>
        </p:nvSpPr>
        <p:spPr>
          <a:xfrm>
            <a:off x="8068817" y="4492143"/>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4" name="テキスト ボックス 43"/>
          <p:cNvSpPr txBox="1"/>
          <p:nvPr/>
        </p:nvSpPr>
        <p:spPr>
          <a:xfrm>
            <a:off x="1895445" y="5521260"/>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5" name="テキスト ボックス 44"/>
          <p:cNvSpPr txBox="1"/>
          <p:nvPr/>
        </p:nvSpPr>
        <p:spPr>
          <a:xfrm>
            <a:off x="1978889" y="2837901"/>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6" name="テキスト ボックス 45"/>
          <p:cNvSpPr txBox="1"/>
          <p:nvPr/>
        </p:nvSpPr>
        <p:spPr>
          <a:xfrm>
            <a:off x="4590944" y="2895215"/>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7" name="テキスト ボックス 46"/>
          <p:cNvSpPr txBox="1"/>
          <p:nvPr/>
        </p:nvSpPr>
        <p:spPr>
          <a:xfrm>
            <a:off x="7715563" y="2854420"/>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8" name="テキスト ボックス 47"/>
          <p:cNvSpPr txBox="1"/>
          <p:nvPr/>
        </p:nvSpPr>
        <p:spPr>
          <a:xfrm>
            <a:off x="4118384" y="5666795"/>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9" name="テキスト ボックス 48"/>
          <p:cNvSpPr txBox="1"/>
          <p:nvPr/>
        </p:nvSpPr>
        <p:spPr>
          <a:xfrm>
            <a:off x="7338477" y="5698910"/>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50" name="テキスト ボックス 49"/>
          <p:cNvSpPr txBox="1"/>
          <p:nvPr/>
        </p:nvSpPr>
        <p:spPr>
          <a:xfrm>
            <a:off x="7898646" y="3410717"/>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1" name="テキスト ボックス 50"/>
          <p:cNvSpPr txBox="1"/>
          <p:nvPr/>
        </p:nvSpPr>
        <p:spPr>
          <a:xfrm>
            <a:off x="4986285" y="3375139"/>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2" name="テキスト ボックス 51"/>
          <p:cNvSpPr txBox="1"/>
          <p:nvPr/>
        </p:nvSpPr>
        <p:spPr>
          <a:xfrm>
            <a:off x="1927956" y="3312327"/>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3" name="テキスト ボックス 52"/>
          <p:cNvSpPr txBox="1"/>
          <p:nvPr/>
        </p:nvSpPr>
        <p:spPr>
          <a:xfrm>
            <a:off x="2056503" y="4993895"/>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4" name="テキスト ボックス 53"/>
          <p:cNvSpPr txBox="1"/>
          <p:nvPr/>
        </p:nvSpPr>
        <p:spPr>
          <a:xfrm>
            <a:off x="5041598" y="5029425"/>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5" name="テキスト ボックス 54"/>
          <p:cNvSpPr txBox="1"/>
          <p:nvPr/>
        </p:nvSpPr>
        <p:spPr>
          <a:xfrm>
            <a:off x="7994293" y="4978830"/>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7" name="正方形/長方形 56"/>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５．その他関連データ（賃金）</a:t>
            </a:r>
            <a:endParaRPr kumimoji="0" lang="ja-JP" altLang="en-US" sz="2000" kern="0" dirty="0">
              <a:solidFill>
                <a:srgbClr val="000000"/>
              </a:solidFill>
              <a:ea typeface="Meiryo UI" pitchFamily="50" charset="-128"/>
              <a:cs typeface="Meiryo UI" pitchFamily="50" charset="-128"/>
            </a:endParaRPr>
          </a:p>
        </p:txBody>
      </p:sp>
      <p:pic>
        <p:nvPicPr>
          <p:cNvPr id="11" name="図 10"/>
          <p:cNvPicPr>
            <a:picLocks noChangeAspect="1"/>
          </p:cNvPicPr>
          <p:nvPr/>
        </p:nvPicPr>
        <p:blipFill>
          <a:blip r:embed="rId2"/>
          <a:stretch>
            <a:fillRect/>
          </a:stretch>
        </p:blipFill>
        <p:spPr>
          <a:xfrm>
            <a:off x="48376" y="1699809"/>
            <a:ext cx="9047248" cy="2334970"/>
          </a:xfrm>
          <a:prstGeom prst="rect">
            <a:avLst/>
          </a:prstGeom>
        </p:spPr>
      </p:pic>
      <p:pic>
        <p:nvPicPr>
          <p:cNvPr id="13" name="図 12"/>
          <p:cNvPicPr>
            <a:picLocks noChangeAspect="1"/>
          </p:cNvPicPr>
          <p:nvPr/>
        </p:nvPicPr>
        <p:blipFill>
          <a:blip r:embed="rId3"/>
          <a:stretch>
            <a:fillRect/>
          </a:stretch>
        </p:blipFill>
        <p:spPr>
          <a:xfrm>
            <a:off x="93661" y="4072025"/>
            <a:ext cx="9035055" cy="2371550"/>
          </a:xfrm>
          <a:prstGeom prst="rect">
            <a:avLst/>
          </a:prstGeom>
        </p:spPr>
      </p:pic>
      <p:sp>
        <p:nvSpPr>
          <p:cNvPr id="32" name="テキスト ボックス 31">
            <a:extLst>
              <a:ext uri="{FF2B5EF4-FFF2-40B4-BE49-F238E27FC236}">
                <a16:creationId xmlns:a16="http://schemas.microsoft.com/office/drawing/2014/main" id="{EB1EE614-CEC0-4E36-943D-2065E325FD73}"/>
              </a:ext>
            </a:extLst>
          </p:cNvPr>
          <p:cNvSpPr txBox="1"/>
          <p:nvPr/>
        </p:nvSpPr>
        <p:spPr>
          <a:xfrm>
            <a:off x="6256" y="1649462"/>
            <a:ext cx="3972428" cy="246221"/>
          </a:xfrm>
          <a:prstGeom prst="rect">
            <a:avLst/>
          </a:prstGeom>
          <a:noFill/>
        </p:spPr>
        <p:txBody>
          <a:bodyPr wrap="square" rtlCol="0">
            <a:spAutoFit/>
          </a:bodyPr>
          <a:lstStyle/>
          <a:p>
            <a:r>
              <a:rPr kumimoji="1" lang="ja-JP" altLang="en-US" sz="1000" b="1" dirty="0"/>
              <a:t>■</a:t>
            </a:r>
            <a:r>
              <a:rPr lang="ja-JP" altLang="en-US" sz="1000" b="1" dirty="0"/>
              <a:t>　製造業</a:t>
            </a:r>
          </a:p>
        </p:txBody>
      </p:sp>
      <p:sp>
        <p:nvSpPr>
          <p:cNvPr id="33" name="テキスト ボックス 32">
            <a:extLst>
              <a:ext uri="{FF2B5EF4-FFF2-40B4-BE49-F238E27FC236}">
                <a16:creationId xmlns:a16="http://schemas.microsoft.com/office/drawing/2014/main" id="{611E580E-3FE3-427A-9788-7D3D9E419A0D}"/>
              </a:ext>
            </a:extLst>
          </p:cNvPr>
          <p:cNvSpPr txBox="1"/>
          <p:nvPr/>
        </p:nvSpPr>
        <p:spPr>
          <a:xfrm>
            <a:off x="-6444" y="3997277"/>
            <a:ext cx="3972428" cy="246221"/>
          </a:xfrm>
          <a:prstGeom prst="rect">
            <a:avLst/>
          </a:prstGeom>
          <a:noFill/>
        </p:spPr>
        <p:txBody>
          <a:bodyPr wrap="square" rtlCol="0">
            <a:spAutoFit/>
          </a:bodyPr>
          <a:lstStyle/>
          <a:p>
            <a:r>
              <a:rPr kumimoji="1" lang="ja-JP" altLang="en-US" sz="1000" b="1" dirty="0"/>
              <a:t>■</a:t>
            </a:r>
            <a:r>
              <a:rPr lang="ja-JP" altLang="en-US" sz="1000" b="1" dirty="0"/>
              <a:t>　情報通信業</a:t>
            </a:r>
          </a:p>
        </p:txBody>
      </p:sp>
      <p:sp>
        <p:nvSpPr>
          <p:cNvPr id="34"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49</a:t>
            </a:fld>
            <a:endParaRPr kumimoji="1" lang="ja-JP" altLang="en-US"/>
          </a:p>
        </p:txBody>
      </p:sp>
    </p:spTree>
    <p:extLst>
      <p:ext uri="{BB962C8B-B14F-4D97-AF65-F5344CB8AC3E}">
        <p14:creationId xmlns:p14="http://schemas.microsoft.com/office/powerpoint/2010/main" val="367971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04200" y="456927"/>
            <a:ext cx="56121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産業別　一般労働者の賃金の推移②</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正方形/長方形 6"/>
          <p:cNvSpPr/>
          <p:nvPr/>
        </p:nvSpPr>
        <p:spPr>
          <a:xfrm>
            <a:off x="320291" y="800784"/>
            <a:ext cx="8503417" cy="684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宿泊業、飲食サービス業では、大阪府は全国平均を上回っており、</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年の男性は東京都を上回っている。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医療・福祉では、大阪府は全国平均を上回っており、東京都との差も縮まりつつある。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4"/>
          <p:cNvSpPr txBox="1"/>
          <p:nvPr/>
        </p:nvSpPr>
        <p:spPr>
          <a:xfrm>
            <a:off x="6073296" y="1948845"/>
            <a:ext cx="612000" cy="2520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（千円）</a:t>
            </a:r>
          </a:p>
        </p:txBody>
      </p:sp>
      <p:sp>
        <p:nvSpPr>
          <p:cNvPr id="33" name="テキスト ボックス 32"/>
          <p:cNvSpPr txBox="1"/>
          <p:nvPr/>
        </p:nvSpPr>
        <p:spPr>
          <a:xfrm>
            <a:off x="1962019" y="227709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34" name="テキスト ボックス 33"/>
          <p:cNvSpPr txBox="1"/>
          <p:nvPr/>
        </p:nvSpPr>
        <p:spPr>
          <a:xfrm>
            <a:off x="2115924" y="2763011"/>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39" name="テキスト ボックス 38"/>
          <p:cNvSpPr txBox="1"/>
          <p:nvPr/>
        </p:nvSpPr>
        <p:spPr>
          <a:xfrm>
            <a:off x="1962018" y="3237808"/>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40" name="テキスト ボックス 39"/>
          <p:cNvSpPr txBox="1"/>
          <p:nvPr/>
        </p:nvSpPr>
        <p:spPr>
          <a:xfrm>
            <a:off x="4986019" y="2211141"/>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1" name="テキスト ボックス 40"/>
          <p:cNvSpPr txBox="1"/>
          <p:nvPr/>
        </p:nvSpPr>
        <p:spPr>
          <a:xfrm>
            <a:off x="5136148" y="279073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2" name="テキスト ボックス 41"/>
          <p:cNvSpPr txBox="1"/>
          <p:nvPr/>
        </p:nvSpPr>
        <p:spPr>
          <a:xfrm>
            <a:off x="4951956" y="324637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43" name="テキスト ボックス 42"/>
          <p:cNvSpPr txBox="1"/>
          <p:nvPr/>
        </p:nvSpPr>
        <p:spPr>
          <a:xfrm>
            <a:off x="7055225" y="2227480"/>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4" name="テキスト ボックス 43"/>
          <p:cNvSpPr txBox="1"/>
          <p:nvPr/>
        </p:nvSpPr>
        <p:spPr>
          <a:xfrm>
            <a:off x="7619228" y="2525908"/>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5" name="テキスト ボックス 44"/>
          <p:cNvSpPr txBox="1"/>
          <p:nvPr/>
        </p:nvSpPr>
        <p:spPr>
          <a:xfrm>
            <a:off x="7809396" y="3064741"/>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46" name="テキスト ボックス 45"/>
          <p:cNvSpPr txBox="1"/>
          <p:nvPr/>
        </p:nvSpPr>
        <p:spPr>
          <a:xfrm>
            <a:off x="1899566" y="4581128"/>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47" name="テキスト ボックス 46"/>
          <p:cNvSpPr txBox="1"/>
          <p:nvPr/>
        </p:nvSpPr>
        <p:spPr>
          <a:xfrm>
            <a:off x="1707612" y="5206246"/>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48" name="テキスト ボックス 47"/>
          <p:cNvSpPr txBox="1"/>
          <p:nvPr/>
        </p:nvSpPr>
        <p:spPr>
          <a:xfrm>
            <a:off x="1865503" y="5616361"/>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2" name="テキスト ボックス 51"/>
          <p:cNvSpPr txBox="1"/>
          <p:nvPr/>
        </p:nvSpPr>
        <p:spPr>
          <a:xfrm>
            <a:off x="4572000" y="4653136"/>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53" name="テキスト ボックス 52"/>
          <p:cNvSpPr txBox="1"/>
          <p:nvPr/>
        </p:nvSpPr>
        <p:spPr>
          <a:xfrm>
            <a:off x="4570385" y="5229200"/>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54" name="テキスト ボックス 53"/>
          <p:cNvSpPr txBox="1"/>
          <p:nvPr/>
        </p:nvSpPr>
        <p:spPr>
          <a:xfrm>
            <a:off x="4854929" y="5657369"/>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55" name="テキスト ボックス 54"/>
          <p:cNvSpPr txBox="1"/>
          <p:nvPr/>
        </p:nvSpPr>
        <p:spPr>
          <a:xfrm>
            <a:off x="7029045" y="472514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56" name="テキスト ボックス 55"/>
          <p:cNvSpPr txBox="1"/>
          <p:nvPr/>
        </p:nvSpPr>
        <p:spPr>
          <a:xfrm>
            <a:off x="7034512" y="5176422"/>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57" name="テキスト ボックス 56"/>
          <p:cNvSpPr txBox="1"/>
          <p:nvPr/>
        </p:nvSpPr>
        <p:spPr>
          <a:xfrm>
            <a:off x="7029045" y="5586537"/>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36" name="テキスト ボックス 35"/>
          <p:cNvSpPr txBox="1"/>
          <p:nvPr/>
        </p:nvSpPr>
        <p:spPr>
          <a:xfrm>
            <a:off x="21652" y="6381328"/>
            <a:ext cx="74520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出典：厚生労働省「賃金構造基本統計調査」をもとに副首都</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推進局にて作成</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年より推計方法を変更しているため、</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年以前の数値は</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年と同じ推計方法で集計した数値を掲載）</a:t>
            </a:r>
          </a:p>
        </p:txBody>
      </p:sp>
      <p:sp>
        <p:nvSpPr>
          <p:cNvPr id="50" name="正方形/長方形 49"/>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５．その他関連データ（賃金）</a:t>
            </a:r>
            <a:endParaRPr kumimoji="0" lang="ja-JP" altLang="en-US" sz="2000" kern="0" dirty="0">
              <a:solidFill>
                <a:srgbClr val="000000"/>
              </a:solidFill>
              <a:ea typeface="Meiryo UI" pitchFamily="50" charset="-128"/>
              <a:cs typeface="Meiryo UI" pitchFamily="50" charset="-128"/>
            </a:endParaRPr>
          </a:p>
        </p:txBody>
      </p:sp>
      <p:pic>
        <p:nvPicPr>
          <p:cNvPr id="2" name="図 1"/>
          <p:cNvPicPr>
            <a:picLocks noChangeAspect="1"/>
          </p:cNvPicPr>
          <p:nvPr/>
        </p:nvPicPr>
        <p:blipFill>
          <a:blip r:embed="rId2"/>
          <a:stretch>
            <a:fillRect/>
          </a:stretch>
        </p:blipFill>
        <p:spPr>
          <a:xfrm>
            <a:off x="75600" y="1757447"/>
            <a:ext cx="9102117" cy="2334970"/>
          </a:xfrm>
          <a:prstGeom prst="rect">
            <a:avLst/>
          </a:prstGeom>
        </p:spPr>
      </p:pic>
      <p:pic>
        <p:nvPicPr>
          <p:cNvPr id="10" name="図 9"/>
          <p:cNvPicPr>
            <a:picLocks noChangeAspect="1"/>
          </p:cNvPicPr>
          <p:nvPr/>
        </p:nvPicPr>
        <p:blipFill>
          <a:blip r:embed="rId3"/>
          <a:stretch>
            <a:fillRect/>
          </a:stretch>
        </p:blipFill>
        <p:spPr>
          <a:xfrm>
            <a:off x="0" y="4072004"/>
            <a:ext cx="9028959" cy="2341067"/>
          </a:xfrm>
          <a:prstGeom prst="rect">
            <a:avLst/>
          </a:prstGeom>
        </p:spPr>
      </p:pic>
      <p:sp>
        <p:nvSpPr>
          <p:cNvPr id="30" name="テキスト ボックス 29">
            <a:extLst>
              <a:ext uri="{FF2B5EF4-FFF2-40B4-BE49-F238E27FC236}">
                <a16:creationId xmlns:a16="http://schemas.microsoft.com/office/drawing/2014/main" id="{289CBE81-6C89-4926-94C3-1D1A2CC417E8}"/>
              </a:ext>
            </a:extLst>
          </p:cNvPr>
          <p:cNvSpPr txBox="1"/>
          <p:nvPr/>
        </p:nvSpPr>
        <p:spPr>
          <a:xfrm>
            <a:off x="-9990" y="1600629"/>
            <a:ext cx="3972428" cy="246221"/>
          </a:xfrm>
          <a:prstGeom prst="rect">
            <a:avLst/>
          </a:prstGeom>
          <a:noFill/>
        </p:spPr>
        <p:txBody>
          <a:bodyPr wrap="square" rtlCol="0">
            <a:spAutoFit/>
          </a:bodyPr>
          <a:lstStyle/>
          <a:p>
            <a:r>
              <a:rPr kumimoji="1" lang="ja-JP" altLang="en-US" sz="1000" b="1" dirty="0"/>
              <a:t>■</a:t>
            </a:r>
            <a:r>
              <a:rPr lang="ja-JP" altLang="en-US" sz="1000" b="1" dirty="0"/>
              <a:t>　宿泊業、飲食サービス業</a:t>
            </a:r>
          </a:p>
        </p:txBody>
      </p:sp>
      <p:sp>
        <p:nvSpPr>
          <p:cNvPr id="31" name="テキスト ボックス 30">
            <a:extLst>
              <a:ext uri="{FF2B5EF4-FFF2-40B4-BE49-F238E27FC236}">
                <a16:creationId xmlns:a16="http://schemas.microsoft.com/office/drawing/2014/main" id="{85A91D99-CC73-4B34-8B68-5E1468BE92D0}"/>
              </a:ext>
            </a:extLst>
          </p:cNvPr>
          <p:cNvSpPr txBox="1"/>
          <p:nvPr/>
        </p:nvSpPr>
        <p:spPr>
          <a:xfrm>
            <a:off x="15074" y="4011550"/>
            <a:ext cx="3972428" cy="246221"/>
          </a:xfrm>
          <a:prstGeom prst="rect">
            <a:avLst/>
          </a:prstGeom>
          <a:noFill/>
        </p:spPr>
        <p:txBody>
          <a:bodyPr wrap="square" rtlCol="0">
            <a:spAutoFit/>
          </a:bodyPr>
          <a:lstStyle/>
          <a:p>
            <a:r>
              <a:rPr kumimoji="1" lang="ja-JP" altLang="en-US" sz="1000" b="1" dirty="0"/>
              <a:t>■</a:t>
            </a:r>
            <a:r>
              <a:rPr lang="ja-JP" altLang="en-US" sz="1000" b="1" dirty="0"/>
              <a:t>　医療・福祉</a:t>
            </a:r>
          </a:p>
        </p:txBody>
      </p:sp>
      <p:sp>
        <p:nvSpPr>
          <p:cNvPr id="32"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50</a:t>
            </a:fld>
            <a:endParaRPr kumimoji="1" lang="ja-JP" altLang="en-US"/>
          </a:p>
        </p:txBody>
      </p:sp>
    </p:spTree>
    <p:extLst>
      <p:ext uri="{BB962C8B-B14F-4D97-AF65-F5344CB8AC3E}">
        <p14:creationId xmlns:p14="http://schemas.microsoft.com/office/powerpoint/2010/main" val="3762864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4592991" y="3339149"/>
            <a:ext cx="4261473" cy="3170195"/>
          </a:xfrm>
          <a:prstGeom prst="rect">
            <a:avLst/>
          </a:prstGeom>
        </p:spPr>
      </p:pic>
      <p:pic>
        <p:nvPicPr>
          <p:cNvPr id="3" name="図 2"/>
          <p:cNvPicPr>
            <a:picLocks noChangeAspect="1"/>
          </p:cNvPicPr>
          <p:nvPr/>
        </p:nvPicPr>
        <p:blipFill>
          <a:blip r:embed="rId3"/>
          <a:stretch>
            <a:fillRect/>
          </a:stretch>
        </p:blipFill>
        <p:spPr>
          <a:xfrm>
            <a:off x="173008" y="3339149"/>
            <a:ext cx="4419983" cy="3200677"/>
          </a:xfrm>
          <a:prstGeom prst="rect">
            <a:avLst/>
          </a:prstGeom>
        </p:spPr>
      </p:pic>
      <p:sp>
        <p:nvSpPr>
          <p:cNvPr id="7" name="正方形/長方形 6"/>
          <p:cNvSpPr/>
          <p:nvPr/>
        </p:nvSpPr>
        <p:spPr>
          <a:xfrm>
            <a:off x="321741" y="836912"/>
            <a:ext cx="8460000" cy="75080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県民経済計算を基に、全国での人口１人あたり県民可処分所得の推移をみると、東京都や愛知県と比べ、大阪府の順位は近年低位にある。</a:t>
            </a:r>
          </a:p>
        </p:txBody>
      </p:sp>
      <p:sp>
        <p:nvSpPr>
          <p:cNvPr id="15" name="テキスト ボックス 14"/>
          <p:cNvSpPr txBox="1"/>
          <p:nvPr/>
        </p:nvSpPr>
        <p:spPr>
          <a:xfrm>
            <a:off x="180589" y="6407750"/>
            <a:ext cx="399540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出典：内閣府「県民経済計算」をもとに副首都</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推進局にて作成</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p:cNvSpPr/>
          <p:nvPr/>
        </p:nvSpPr>
        <p:spPr>
          <a:xfrm>
            <a:off x="157510" y="1700808"/>
            <a:ext cx="8828980" cy="1145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県民可処分所得とは、県民全体の処分可能な所得のことであり、「県民経済計算」上の式で表すと以下のとおりとなる。</a:t>
            </a:r>
            <a:endPar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県民可処分所得 </a:t>
            </a:r>
            <a:r>
              <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県民所得（市場価格表示）＋ 経常移転（純）</a:t>
            </a:r>
            <a:endPar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県民所得（市場価格表示） </a:t>
            </a:r>
            <a:r>
              <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県内純生産 ＋ 県外からの所得（純）</a:t>
            </a:r>
            <a:endPar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県内純生産 </a:t>
            </a:r>
            <a:r>
              <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県内総生産 － 固定資本減耗</a:t>
            </a:r>
            <a:endPar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県民可処分所得 </a:t>
            </a:r>
            <a:r>
              <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県民雇用者報酬（賃金・俸給 ＋ 雇主の社会負担）＋ 財産所得（非企業部門）＋ 企業所得 ＋ 経常移転（純）＋ 税・補助金</a:t>
            </a:r>
            <a:endPar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人口１人あたりの府内総生産等が、高位であるのに対して府民可処分所得が低位となるのは、経常移転（純）が府はマイナスとなり、地方圏の都道府県がプラスとなることで、府の順位</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が相対的に低下することが主な要因であると考えられる。この他、企業所得なども府民可処分所得が低位となる要因として影響していると考えられる。</a:t>
            </a:r>
            <a:endParaRPr kumimoji="1"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経常移転（純）とは、租税の支払い、国・地方間などの財政移転、公的年金の納付・給付などであり、大都市圏の東京都・愛知県・大阪府ではマイナスになることが多い。</a:t>
            </a:r>
            <a:endParaRPr kumimoji="0" lang="en-US" altLang="ja-JP"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 name="大かっこ 12"/>
          <p:cNvSpPr/>
          <p:nvPr/>
        </p:nvSpPr>
        <p:spPr>
          <a:xfrm>
            <a:off x="285284" y="1700808"/>
            <a:ext cx="8701206" cy="1201013"/>
          </a:xfrm>
          <a:prstGeom prst="bracketPair">
            <a:avLst>
              <a:gd name="adj" fmla="val 5981"/>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正方形/長方形 13"/>
          <p:cNvSpPr/>
          <p:nvPr/>
        </p:nvSpPr>
        <p:spPr>
          <a:xfrm>
            <a:off x="291684" y="4173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可処分所得の推移</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p:cNvSpPr txBox="1"/>
          <p:nvPr/>
        </p:nvSpPr>
        <p:spPr>
          <a:xfrm>
            <a:off x="3561520" y="4127894"/>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東京都</a:t>
            </a:r>
          </a:p>
        </p:txBody>
      </p:sp>
      <p:sp>
        <p:nvSpPr>
          <p:cNvPr id="17" name="テキスト ボックス 16"/>
          <p:cNvSpPr txBox="1"/>
          <p:nvPr/>
        </p:nvSpPr>
        <p:spPr>
          <a:xfrm>
            <a:off x="3765066" y="5797756"/>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大阪府</a:t>
            </a:r>
          </a:p>
        </p:txBody>
      </p:sp>
      <p:sp>
        <p:nvSpPr>
          <p:cNvPr id="19" name="テキスト ボックス 18"/>
          <p:cNvSpPr txBox="1"/>
          <p:nvPr/>
        </p:nvSpPr>
        <p:spPr>
          <a:xfrm>
            <a:off x="3367264" y="5583601"/>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全国平均</a:t>
            </a:r>
          </a:p>
        </p:txBody>
      </p:sp>
      <p:sp>
        <p:nvSpPr>
          <p:cNvPr id="20" name="テキスト ボックス 19"/>
          <p:cNvSpPr txBox="1"/>
          <p:nvPr/>
        </p:nvSpPr>
        <p:spPr>
          <a:xfrm>
            <a:off x="3387980" y="5187762"/>
            <a:ext cx="7541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愛知県</a:t>
            </a:r>
          </a:p>
        </p:txBody>
      </p:sp>
      <p:sp>
        <p:nvSpPr>
          <p:cNvPr id="22" name="テキスト ボックス 21"/>
          <p:cNvSpPr txBox="1"/>
          <p:nvPr/>
        </p:nvSpPr>
        <p:spPr>
          <a:xfrm>
            <a:off x="157510" y="3641952"/>
            <a:ext cx="7920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（万円）</a:t>
            </a:r>
          </a:p>
        </p:txBody>
      </p:sp>
      <p:sp>
        <p:nvSpPr>
          <p:cNvPr id="23" name="テキスト ボックス 22"/>
          <p:cNvSpPr txBox="1"/>
          <p:nvPr/>
        </p:nvSpPr>
        <p:spPr>
          <a:xfrm>
            <a:off x="4607290" y="3667362"/>
            <a:ext cx="7920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（順位）</a:t>
            </a:r>
          </a:p>
        </p:txBody>
      </p:sp>
      <p:cxnSp>
        <p:nvCxnSpPr>
          <p:cNvPr id="5" name="直線コネクタ 4"/>
          <p:cNvCxnSpPr/>
          <p:nvPr/>
        </p:nvCxnSpPr>
        <p:spPr>
          <a:xfrm flipH="1">
            <a:off x="3396268" y="5403344"/>
            <a:ext cx="239628" cy="87994"/>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3318679" y="5583601"/>
            <a:ext cx="132615" cy="104469"/>
          </a:xfrm>
          <a:prstGeom prst="line">
            <a:avLst/>
          </a:prstGeom>
        </p:spPr>
        <p:style>
          <a:lnRef idx="1">
            <a:schemeClr val="dk1"/>
          </a:lnRef>
          <a:fillRef idx="0">
            <a:schemeClr val="dk1"/>
          </a:fillRef>
          <a:effectRef idx="0">
            <a:schemeClr val="dk1"/>
          </a:effectRef>
          <a:fontRef idx="minor">
            <a:schemeClr val="tx1"/>
          </a:fontRef>
        </p:style>
      </p:cxnSp>
      <p:sp>
        <p:nvSpPr>
          <p:cNvPr id="25" name="正方形/長方形 24"/>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５．その他関連データ（豊かさ・幸福度）</a:t>
            </a:r>
            <a:endParaRPr kumimoji="0" lang="ja-JP" altLang="en-US" sz="2000" kern="0" dirty="0">
              <a:solidFill>
                <a:srgbClr val="000000"/>
              </a:solidFill>
              <a:ea typeface="Meiryo UI" pitchFamily="50" charset="-128"/>
              <a:cs typeface="Meiryo UI" pitchFamily="50" charset="-128"/>
            </a:endParaRPr>
          </a:p>
        </p:txBody>
      </p:sp>
      <p:sp>
        <p:nvSpPr>
          <p:cNvPr id="21" name="テキスト ボックス 20">
            <a:extLst>
              <a:ext uri="{FF2B5EF4-FFF2-40B4-BE49-F238E27FC236}">
                <a16:creationId xmlns:a16="http://schemas.microsoft.com/office/drawing/2014/main" id="{A4568950-3D16-4B2F-AE26-A507101D8BF9}"/>
              </a:ext>
            </a:extLst>
          </p:cNvPr>
          <p:cNvSpPr txBox="1"/>
          <p:nvPr/>
        </p:nvSpPr>
        <p:spPr>
          <a:xfrm>
            <a:off x="149007" y="3123829"/>
            <a:ext cx="3972428" cy="246221"/>
          </a:xfrm>
          <a:prstGeom prst="rect">
            <a:avLst/>
          </a:prstGeom>
          <a:noFill/>
        </p:spPr>
        <p:txBody>
          <a:bodyPr wrap="square" rtlCol="0">
            <a:spAutoFit/>
          </a:bodyPr>
          <a:lstStyle/>
          <a:p>
            <a:r>
              <a:rPr kumimoji="1" lang="ja-JP" altLang="en-US" sz="1000" b="1" dirty="0"/>
              <a:t>■</a:t>
            </a:r>
            <a:r>
              <a:rPr lang="ja-JP" altLang="en-US" sz="1000" b="1" dirty="0"/>
              <a:t>　人口１人あたり県民可処分所得の推移（</a:t>
            </a:r>
            <a:r>
              <a:rPr lang="en-US" altLang="ja-JP" sz="1000" b="1" dirty="0"/>
              <a:t>2007</a:t>
            </a:r>
            <a:r>
              <a:rPr lang="ja-JP" altLang="en-US" sz="1000" b="1" dirty="0"/>
              <a:t>～</a:t>
            </a:r>
            <a:r>
              <a:rPr lang="en-US" altLang="ja-JP" sz="1000" b="1" dirty="0"/>
              <a:t>2018</a:t>
            </a:r>
            <a:r>
              <a:rPr lang="ja-JP" altLang="en-US" sz="1000" b="1" dirty="0"/>
              <a:t>年度）</a:t>
            </a:r>
          </a:p>
        </p:txBody>
      </p:sp>
      <p:sp>
        <p:nvSpPr>
          <p:cNvPr id="26"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51</a:t>
            </a:fld>
            <a:endParaRPr kumimoji="1" lang="ja-JP" altLang="en-US"/>
          </a:p>
        </p:txBody>
      </p:sp>
    </p:spTree>
    <p:extLst>
      <p:ext uri="{BB962C8B-B14F-4D97-AF65-F5344CB8AC3E}">
        <p14:creationId xmlns:p14="http://schemas.microsoft.com/office/powerpoint/2010/main" val="968489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32868" y="857548"/>
            <a:ext cx="8503417" cy="61249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は「雇用者一人当たりの雇用者報酬」が全国的に高水準にあるものの、豊かな暮らしの実感につながる家計の購買力の強さ（可処分所得）に関しては、全国平均や東京、愛知が改善傾向を示す中、伸び悩みがみられる。</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194767" y="6575041"/>
            <a:ext cx="808157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出典：内閣府「県民経済計算」をもとに副首都推進局にて作成</a:t>
            </a:r>
          </a:p>
        </p:txBody>
      </p:sp>
      <p:sp>
        <p:nvSpPr>
          <p:cNvPr id="11" name="テキスト ボックス 10"/>
          <p:cNvSpPr txBox="1"/>
          <p:nvPr/>
        </p:nvSpPr>
        <p:spPr>
          <a:xfrm>
            <a:off x="224981" y="558445"/>
            <a:ext cx="11544520" cy="307777"/>
          </a:xfrm>
          <a:prstGeom prst="rect">
            <a:avLst/>
          </a:prstGeom>
          <a:noFill/>
        </p:spPr>
        <p:txBody>
          <a:bodyPr wrap="square" rtlCol="0">
            <a:spAutoFit/>
          </a:bodyPr>
          <a:lstStyle/>
          <a:p>
            <a:r>
              <a:rPr kumimoji="1" lang="ja-JP" altLang="en-US" sz="1400" b="1" dirty="0"/>
              <a:t>■</a:t>
            </a:r>
            <a:r>
              <a:rPr lang="ja-JP" altLang="en-US" sz="1400" b="1" dirty="0"/>
              <a:t>　可処分所得の分析（「県民経済計算」からのアプローチ）</a:t>
            </a:r>
            <a:endParaRPr lang="en-US" altLang="ja-JP" sz="1400" b="1" dirty="0"/>
          </a:p>
        </p:txBody>
      </p:sp>
      <p:sp>
        <p:nvSpPr>
          <p:cNvPr id="18" name="正方形/長方形 17"/>
          <p:cNvSpPr/>
          <p:nvPr/>
        </p:nvSpPr>
        <p:spPr>
          <a:xfrm>
            <a:off x="3962833" y="6536569"/>
            <a:ext cx="5113399" cy="338554"/>
          </a:xfrm>
          <a:prstGeom prst="rect">
            <a:avLst/>
          </a:prstGeom>
        </p:spPr>
        <p:txBody>
          <a:bodyPr wrap="square">
            <a:spAutoFit/>
          </a:bodyPr>
          <a:lstStyle/>
          <a:p>
            <a:pPr marL="164127" indent="-164127">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雇用者報酬には、雇い主の社会負担（年金、労働保険等）が含まれている。（大阪府では</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19.5</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兆円のうち</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a:defRPr/>
            </a:pPr>
            <a:r>
              <a:rPr kumimoji="0"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kumimoji="0"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経常移転（家計（個人企業を含む））は、家計から税や社会保障などを通じて移転する額。</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５．その他関連データ（豊かさ・幸福度）</a:t>
            </a:r>
            <a:endParaRPr kumimoji="0" lang="ja-JP" altLang="en-US" sz="2000" kern="0" dirty="0">
              <a:solidFill>
                <a:srgbClr val="000000"/>
              </a:solidFill>
              <a:ea typeface="Meiryo UI" pitchFamily="50" charset="-128"/>
              <a:cs typeface="Meiryo UI" pitchFamily="50" charset="-128"/>
            </a:endParaRPr>
          </a:p>
        </p:txBody>
      </p:sp>
      <p:sp>
        <p:nvSpPr>
          <p:cNvPr id="16"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52</a:t>
            </a:fld>
            <a:endParaRPr kumimoji="1" lang="ja-JP" altLang="en-US"/>
          </a:p>
        </p:txBody>
      </p:sp>
      <p:pic>
        <p:nvPicPr>
          <p:cNvPr id="2" name="図 1"/>
          <p:cNvPicPr>
            <a:picLocks noChangeAspect="1"/>
          </p:cNvPicPr>
          <p:nvPr/>
        </p:nvPicPr>
        <p:blipFill>
          <a:blip r:embed="rId2"/>
          <a:stretch>
            <a:fillRect/>
          </a:stretch>
        </p:blipFill>
        <p:spPr>
          <a:xfrm>
            <a:off x="176779" y="1522609"/>
            <a:ext cx="8681456" cy="4993057"/>
          </a:xfrm>
          <a:prstGeom prst="rect">
            <a:avLst/>
          </a:prstGeom>
        </p:spPr>
      </p:pic>
    </p:spTree>
    <p:extLst>
      <p:ext uri="{BB962C8B-B14F-4D97-AF65-F5344CB8AC3E}">
        <p14:creationId xmlns:p14="http://schemas.microsoft.com/office/powerpoint/2010/main" val="903153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648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県民経済計算に基づく「雇用者一人当たりの雇用者報酬」は高水準となっているが、近年、順位を落としている。</a:t>
            </a:r>
          </a:p>
        </p:txBody>
      </p:sp>
      <p:sp>
        <p:nvSpPr>
          <p:cNvPr id="11" name="テキスト ボックス 10"/>
          <p:cNvSpPr txBox="1"/>
          <p:nvPr/>
        </p:nvSpPr>
        <p:spPr>
          <a:xfrm>
            <a:off x="123381" y="558445"/>
            <a:ext cx="7668000" cy="307777"/>
          </a:xfrm>
          <a:prstGeom prst="rect">
            <a:avLst/>
          </a:prstGeom>
          <a:noFill/>
        </p:spPr>
        <p:txBody>
          <a:bodyPr wrap="square" rtlCol="0">
            <a:spAutoFit/>
          </a:bodyPr>
          <a:lstStyle/>
          <a:p>
            <a:r>
              <a:rPr kumimoji="1" lang="ja-JP" altLang="en-US" sz="1400" b="1" dirty="0"/>
              <a:t>■</a:t>
            </a:r>
            <a:r>
              <a:rPr lang="ja-JP" altLang="en-US" sz="1400" b="1" dirty="0"/>
              <a:t>　雇用者一人当たりの雇用者報酬の推移</a:t>
            </a:r>
            <a:endParaRPr lang="ja-JP" altLang="en-US" sz="1000" dirty="0"/>
          </a:p>
        </p:txBody>
      </p:sp>
      <p:sp>
        <p:nvSpPr>
          <p:cNvPr id="14" name="正方形/長方形 13"/>
          <p:cNvSpPr/>
          <p:nvPr/>
        </p:nvSpPr>
        <p:spPr>
          <a:xfrm>
            <a:off x="389596" y="6599079"/>
            <a:ext cx="3496604" cy="246221"/>
          </a:xfrm>
          <a:prstGeom prst="rect">
            <a:avLst/>
          </a:prstGeom>
        </p:spPr>
        <p:txBody>
          <a:bodyPr wrap="square">
            <a:spAutoFit/>
          </a:bodyPr>
          <a:lstStyle/>
          <a:p>
            <a:pPr marL="164127" indent="-164127" defTabSz="422041">
              <a:defRPr/>
            </a:pPr>
            <a:r>
              <a:rPr kumimoji="0"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a:latin typeface="Meiryo UI" panose="020B0604030504040204" pitchFamily="50" charset="-128"/>
                <a:ea typeface="Meiryo UI" panose="020B0604030504040204" pitchFamily="50" charset="-128"/>
              </a:rPr>
              <a:t>内閣府「県民経済計算」をもとに副首都推進局にて作成</a:t>
            </a:r>
            <a:endParaRPr kumimoji="0" lang="ja-JP" altLang="en-US" sz="969"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５．その他関連データ（豊かさ・幸福度）</a:t>
            </a:r>
            <a:endParaRPr kumimoji="0" lang="ja-JP" altLang="en-US" sz="2000" kern="0" dirty="0">
              <a:solidFill>
                <a:srgbClr val="000000"/>
              </a:solidFill>
              <a:ea typeface="Meiryo UI" pitchFamily="50" charset="-128"/>
              <a:cs typeface="Meiryo UI" pitchFamily="50" charset="-128"/>
            </a:endParaRPr>
          </a:p>
        </p:txBody>
      </p:sp>
      <p:sp>
        <p:nvSpPr>
          <p:cNvPr id="8"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53</a:t>
            </a:fld>
            <a:endParaRPr kumimoji="1" lang="ja-JP" altLang="en-US"/>
          </a:p>
        </p:txBody>
      </p:sp>
      <p:pic>
        <p:nvPicPr>
          <p:cNvPr id="2" name="図 1"/>
          <p:cNvPicPr>
            <a:picLocks noChangeAspect="1"/>
          </p:cNvPicPr>
          <p:nvPr/>
        </p:nvPicPr>
        <p:blipFill>
          <a:blip r:embed="rId2"/>
          <a:stretch>
            <a:fillRect/>
          </a:stretch>
        </p:blipFill>
        <p:spPr>
          <a:xfrm>
            <a:off x="461443" y="1656074"/>
            <a:ext cx="7901101" cy="4919898"/>
          </a:xfrm>
          <a:prstGeom prst="rect">
            <a:avLst/>
          </a:prstGeom>
        </p:spPr>
      </p:pic>
    </p:spTree>
    <p:extLst>
      <p:ext uri="{BB962C8B-B14F-4D97-AF65-F5344CB8AC3E}">
        <p14:creationId xmlns:p14="http://schemas.microsoft.com/office/powerpoint/2010/main" val="2693010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02720"/>
            <a:ext cx="8503417" cy="57812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大阪の収入の伸び悩みは、配偶者の収入の低さに一因があると考えられる。</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88900" y="6396887"/>
            <a:ext cx="4632218"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2009</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年全国家計構造調査</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旧全国消費実態調査</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　　　　をもとに副首都推進局にて作成</a:t>
            </a:r>
          </a:p>
        </p:txBody>
      </p:sp>
      <p:sp>
        <p:nvSpPr>
          <p:cNvPr id="11" name="テキスト ボックス 10"/>
          <p:cNvSpPr txBox="1"/>
          <p:nvPr/>
        </p:nvSpPr>
        <p:spPr>
          <a:xfrm>
            <a:off x="97981" y="494945"/>
            <a:ext cx="9046019" cy="307775"/>
          </a:xfrm>
          <a:prstGeom prst="rect">
            <a:avLst/>
          </a:prstGeom>
          <a:noFill/>
        </p:spPr>
        <p:txBody>
          <a:bodyPr wrap="square" rtlCol="0">
            <a:spAutoFit/>
          </a:bodyPr>
          <a:lstStyle/>
          <a:p>
            <a:r>
              <a:rPr kumimoji="1" lang="ja-JP" altLang="en-US" sz="1400" b="1" dirty="0"/>
              <a:t>■</a:t>
            </a:r>
            <a:r>
              <a:rPr lang="ja-JP" altLang="en-US" sz="1400" b="1" dirty="0"/>
              <a:t>　可処分所得の分析（「全国家計構造調査」からのアプローチ）（大阪府、全国）</a:t>
            </a:r>
            <a:endParaRPr lang="ja-JP" altLang="en-US" sz="1000" dirty="0"/>
          </a:p>
        </p:txBody>
      </p:sp>
      <p:sp>
        <p:nvSpPr>
          <p:cNvPr id="14" name="正方形/長方形 13"/>
          <p:cNvSpPr/>
          <p:nvPr/>
        </p:nvSpPr>
        <p:spPr>
          <a:xfrm>
            <a:off x="4470400" y="6453857"/>
            <a:ext cx="3818317" cy="415498"/>
          </a:xfrm>
          <a:prstGeom prst="rect">
            <a:avLst/>
          </a:prstGeom>
        </p:spPr>
        <p:txBody>
          <a:bodyPr wrap="square">
            <a:spAutoFit/>
          </a:bodyPr>
          <a:lstStyle/>
          <a:p>
            <a:pPr marL="164127" indent="-164127" defTabSz="422041">
              <a:defRPr/>
            </a:pP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事業・内職収入</a:t>
            </a:r>
            <a:r>
              <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農林漁業収入、家賃収入、内職収入など</a:t>
            </a:r>
            <a:endPar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422041">
              <a:defRPr/>
            </a:pP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他の経常収入</a:t>
            </a:r>
            <a:r>
              <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財産収入、社会保障給付（社会保障給付が大半）</a:t>
            </a:r>
            <a:endPar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422041">
              <a:defRPr/>
            </a:pP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特別収入</a:t>
            </a:r>
            <a:r>
              <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受贈金（遺産相続金、祝金、見舞金など）など</a:t>
            </a:r>
          </a:p>
        </p:txBody>
      </p:sp>
      <p:sp>
        <p:nvSpPr>
          <p:cNvPr id="18" name="正方形/長方形 17"/>
          <p:cNvSpPr/>
          <p:nvPr/>
        </p:nvSpPr>
        <p:spPr>
          <a:xfrm>
            <a:off x="58448" y="1444341"/>
            <a:ext cx="2955939" cy="262829"/>
          </a:xfrm>
          <a:prstGeom prst="rect">
            <a:avLst/>
          </a:prstGeom>
        </p:spPr>
        <p:txBody>
          <a:bodyPr wrap="square">
            <a:spAutoFit/>
          </a:bodyPr>
          <a:lstStyle/>
          <a:p>
            <a:r>
              <a:rPr kumimoji="0"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大阪府</a:t>
            </a:r>
          </a:p>
        </p:txBody>
      </p:sp>
      <p:sp>
        <p:nvSpPr>
          <p:cNvPr id="19" name="正方形/長方形 18"/>
          <p:cNvSpPr/>
          <p:nvPr/>
        </p:nvSpPr>
        <p:spPr>
          <a:xfrm>
            <a:off x="4424280" y="1433531"/>
            <a:ext cx="2955939" cy="262829"/>
          </a:xfrm>
          <a:prstGeom prst="rect">
            <a:avLst/>
          </a:prstGeom>
        </p:spPr>
        <p:txBody>
          <a:bodyPr wrap="square">
            <a:spAutoFit/>
          </a:bodyPr>
          <a:lstStyle/>
          <a:p>
            <a:r>
              <a:rPr kumimoji="0"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全国平均</a:t>
            </a:r>
          </a:p>
        </p:txBody>
      </p:sp>
      <p:sp>
        <p:nvSpPr>
          <p:cNvPr id="16" name="正方形/長方形 15"/>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５．その他関連データ（豊かさ・幸福度）</a:t>
            </a:r>
            <a:endParaRPr kumimoji="0" lang="ja-JP" altLang="en-US" sz="2000" kern="0" dirty="0">
              <a:solidFill>
                <a:srgbClr val="000000"/>
              </a:solidFill>
              <a:ea typeface="Meiryo UI" pitchFamily="50" charset="-128"/>
              <a:cs typeface="Meiryo UI" pitchFamily="50" charset="-128"/>
            </a:endParaRPr>
          </a:p>
        </p:txBody>
      </p:sp>
      <p:sp>
        <p:nvSpPr>
          <p:cNvPr id="17"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54</a:t>
            </a:fld>
            <a:endParaRPr kumimoji="1" lang="ja-JP" altLang="en-US"/>
          </a:p>
        </p:txBody>
      </p:sp>
      <p:pic>
        <p:nvPicPr>
          <p:cNvPr id="2" name="図 1"/>
          <p:cNvPicPr>
            <a:picLocks noChangeAspect="1"/>
          </p:cNvPicPr>
          <p:nvPr/>
        </p:nvPicPr>
        <p:blipFill>
          <a:blip r:embed="rId2"/>
          <a:stretch>
            <a:fillRect/>
          </a:stretch>
        </p:blipFill>
        <p:spPr>
          <a:xfrm>
            <a:off x="153399" y="1700001"/>
            <a:ext cx="8559526" cy="4816257"/>
          </a:xfrm>
          <a:prstGeom prst="rect">
            <a:avLst/>
          </a:prstGeom>
        </p:spPr>
      </p:pic>
    </p:spTree>
    <p:extLst>
      <p:ext uri="{BB962C8B-B14F-4D97-AF65-F5344CB8AC3E}">
        <p14:creationId xmlns:p14="http://schemas.microsoft.com/office/powerpoint/2010/main" val="3550453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146863" y="1123415"/>
            <a:ext cx="2955939" cy="262829"/>
          </a:xfrm>
          <a:prstGeom prst="rect">
            <a:avLst/>
          </a:prstGeom>
        </p:spPr>
        <p:txBody>
          <a:bodyPr wrap="square">
            <a:spAutoFit/>
          </a:bodyPr>
          <a:lstStyle/>
          <a:p>
            <a:pPr marL="164127" indent="-164127" defTabSz="422041">
              <a:defRPr/>
            </a:pPr>
            <a:r>
              <a:rPr kumimoji="0"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a:t>
            </a:r>
          </a:p>
        </p:txBody>
      </p:sp>
      <p:sp>
        <p:nvSpPr>
          <p:cNvPr id="23" name="正方形/長方形 22"/>
          <p:cNvSpPr/>
          <p:nvPr/>
        </p:nvSpPr>
        <p:spPr>
          <a:xfrm>
            <a:off x="4526225" y="1128304"/>
            <a:ext cx="3197920" cy="262829"/>
          </a:xfrm>
          <a:prstGeom prst="rect">
            <a:avLst/>
          </a:prstGeom>
        </p:spPr>
        <p:txBody>
          <a:bodyPr wrap="square">
            <a:spAutoFit/>
          </a:bodyPr>
          <a:lstStyle/>
          <a:p>
            <a:r>
              <a:rPr kumimoji="0"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latin typeface="Meiryo UI" panose="020B0604030504040204" pitchFamily="50" charset="-128"/>
                <a:ea typeface="Meiryo UI" panose="020B0604030504040204" pitchFamily="50" charset="-128"/>
              </a:rPr>
              <a:t>愛知県</a:t>
            </a:r>
          </a:p>
        </p:txBody>
      </p:sp>
      <p:sp>
        <p:nvSpPr>
          <p:cNvPr id="24" name="正方形/長方形 23"/>
          <p:cNvSpPr/>
          <p:nvPr/>
        </p:nvSpPr>
        <p:spPr>
          <a:xfrm>
            <a:off x="4564325" y="6268600"/>
            <a:ext cx="3818317" cy="415498"/>
          </a:xfrm>
          <a:prstGeom prst="rect">
            <a:avLst/>
          </a:prstGeom>
        </p:spPr>
        <p:txBody>
          <a:bodyPr wrap="square">
            <a:spAutoFit/>
          </a:bodyPr>
          <a:lstStyle/>
          <a:p>
            <a:pPr marL="164127" indent="-164127" defTabSz="422041">
              <a:defRPr/>
            </a:pP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事業・内職収入</a:t>
            </a:r>
            <a:r>
              <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農林漁業収入、家賃収入、内職収入など</a:t>
            </a:r>
            <a:endPar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422041">
              <a:defRPr/>
            </a:pP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他の経常収入</a:t>
            </a:r>
            <a:r>
              <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財産収入、社会保障給付（社会保障給付が大半）</a:t>
            </a:r>
            <a:endPar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422041">
              <a:defRPr/>
            </a:pP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特別収入</a:t>
            </a:r>
            <a:r>
              <a:rPr kumimoji="0"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受贈金（遺産相続金、祝金、見舞金など）など</a:t>
            </a:r>
          </a:p>
        </p:txBody>
      </p:sp>
      <p:sp>
        <p:nvSpPr>
          <p:cNvPr id="13" name="正方形/長方形 12"/>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５．その他関連データ（豊かさ・幸福度）</a:t>
            </a:r>
            <a:endParaRPr kumimoji="0" lang="ja-JP" altLang="en-US" sz="2000" kern="0" dirty="0">
              <a:solidFill>
                <a:srgbClr val="000000"/>
              </a:solidFill>
              <a:ea typeface="Meiryo UI" pitchFamily="50" charset="-128"/>
              <a:cs typeface="Meiryo UI" pitchFamily="50" charset="-128"/>
            </a:endParaRPr>
          </a:p>
        </p:txBody>
      </p:sp>
      <p:sp>
        <p:nvSpPr>
          <p:cNvPr id="14" name="テキスト ボックス 13"/>
          <p:cNvSpPr txBox="1"/>
          <p:nvPr/>
        </p:nvSpPr>
        <p:spPr>
          <a:xfrm>
            <a:off x="97981" y="558445"/>
            <a:ext cx="8280000" cy="307777"/>
          </a:xfrm>
          <a:prstGeom prst="rect">
            <a:avLst/>
          </a:prstGeom>
          <a:noFill/>
        </p:spPr>
        <p:txBody>
          <a:bodyPr wrap="square" rtlCol="0">
            <a:spAutoFit/>
          </a:bodyPr>
          <a:lstStyle/>
          <a:p>
            <a:r>
              <a:rPr kumimoji="1" lang="ja-JP" altLang="en-US" sz="1400" b="1" dirty="0"/>
              <a:t>■</a:t>
            </a:r>
            <a:r>
              <a:rPr lang="ja-JP" altLang="en-US" sz="1400" b="1" dirty="0"/>
              <a:t>　可処分所得の分析（「全国家計構造調査」からのアプローチ）（東京都、愛知県）</a:t>
            </a:r>
            <a:endParaRPr lang="ja-JP" altLang="en-US" sz="1000" dirty="0"/>
          </a:p>
        </p:txBody>
      </p:sp>
      <p:sp>
        <p:nvSpPr>
          <p:cNvPr id="11" name="テキスト ボックス 10">
            <a:extLst>
              <a:ext uri="{FF2B5EF4-FFF2-40B4-BE49-F238E27FC236}">
                <a16:creationId xmlns:a16="http://schemas.microsoft.com/office/drawing/2014/main" id="{C04CD1B5-F732-4A5C-A8C2-0AE547D85819}"/>
              </a:ext>
            </a:extLst>
          </p:cNvPr>
          <p:cNvSpPr txBox="1"/>
          <p:nvPr/>
        </p:nvSpPr>
        <p:spPr>
          <a:xfrm>
            <a:off x="185632" y="6077773"/>
            <a:ext cx="4632218"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2009</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年全国家計構造調査</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旧全国消費実態調査</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　　　　　をもとに副首都推進局にて作成</a:t>
            </a:r>
          </a:p>
        </p:txBody>
      </p:sp>
      <p:sp>
        <p:nvSpPr>
          <p:cNvPr id="12"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55</a:t>
            </a:fld>
            <a:endParaRPr kumimoji="1" lang="ja-JP" altLang="en-US"/>
          </a:p>
        </p:txBody>
      </p:sp>
      <p:pic>
        <p:nvPicPr>
          <p:cNvPr id="2" name="図 1"/>
          <p:cNvPicPr>
            <a:picLocks noChangeAspect="1"/>
          </p:cNvPicPr>
          <p:nvPr/>
        </p:nvPicPr>
        <p:blipFill>
          <a:blip r:embed="rId2"/>
          <a:stretch>
            <a:fillRect/>
          </a:stretch>
        </p:blipFill>
        <p:spPr>
          <a:xfrm>
            <a:off x="220117" y="1358497"/>
            <a:ext cx="8583912" cy="4919898"/>
          </a:xfrm>
          <a:prstGeom prst="rect">
            <a:avLst/>
          </a:prstGeom>
        </p:spPr>
      </p:pic>
    </p:spTree>
    <p:extLst>
      <p:ext uri="{BB962C8B-B14F-4D97-AF65-F5344CB8AC3E}">
        <p14:creationId xmlns:p14="http://schemas.microsoft.com/office/powerpoint/2010/main" val="2414729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2"/>
            <a:ext cx="8503417" cy="5464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幸福度ランキングにおいて、大阪府は低位にある。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840357" y="6544743"/>
            <a:ext cx="808157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2021.6.29 </a:t>
            </a:r>
            <a:r>
              <a:rPr lang="ja-JP" altLang="en-US" sz="1100" dirty="0">
                <a:latin typeface="Meiryo UI" panose="020B0604030504040204" pitchFamily="50" charset="-128"/>
                <a:ea typeface="Meiryo UI" panose="020B0604030504040204" pitchFamily="50" charset="-128"/>
              </a:rPr>
              <a:t>ダイヤモンドオンライン（ブランド総合研究所</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第</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回地域版</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調査</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より）をもとに副首都</a:t>
            </a:r>
            <a:r>
              <a:rPr lang="ja-JP" altLang="en-US" sz="1100" dirty="0" smtClean="0">
                <a:latin typeface="Meiryo UI" panose="020B0604030504040204" pitchFamily="50" charset="-128"/>
                <a:ea typeface="Meiryo UI" panose="020B0604030504040204" pitchFamily="50" charset="-128"/>
              </a:rPr>
              <a:t>推進局にて作成</a:t>
            </a:r>
            <a:endParaRPr lang="ja-JP" altLang="en-US" sz="11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36081" y="558445"/>
            <a:ext cx="11544520" cy="307777"/>
          </a:xfrm>
          <a:prstGeom prst="rect">
            <a:avLst/>
          </a:prstGeom>
          <a:noFill/>
        </p:spPr>
        <p:txBody>
          <a:bodyPr wrap="square" rtlCol="0">
            <a:spAutoFit/>
          </a:bodyPr>
          <a:lstStyle/>
          <a:p>
            <a:r>
              <a:rPr kumimoji="1" lang="ja-JP" altLang="en-US" sz="1400" b="1" dirty="0"/>
              <a:t>■</a:t>
            </a:r>
            <a:r>
              <a:rPr lang="ja-JP" altLang="en-US" sz="1400" b="1" dirty="0"/>
              <a:t>　幸福度ランキング</a:t>
            </a:r>
            <a:endParaRPr lang="ja-JP" altLang="en-US" sz="1000" dirty="0"/>
          </a:p>
        </p:txBody>
      </p:sp>
      <p:sp>
        <p:nvSpPr>
          <p:cNvPr id="14" name="正方形/長方形 13"/>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５．その他関連データ（豊かさ・幸福度）</a:t>
            </a:r>
            <a:endParaRPr kumimoji="0" lang="ja-JP" altLang="en-US" sz="2000"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1135314" y="1473671"/>
            <a:ext cx="2921261" cy="4932000"/>
          </a:xfrm>
          <a:prstGeom prst="rect">
            <a:avLst/>
          </a:prstGeom>
        </p:spPr>
      </p:pic>
      <p:pic>
        <p:nvPicPr>
          <p:cNvPr id="6" name="図 5"/>
          <p:cNvPicPr>
            <a:picLocks noChangeAspect="1"/>
          </p:cNvPicPr>
          <p:nvPr/>
        </p:nvPicPr>
        <p:blipFill>
          <a:blip r:embed="rId3"/>
          <a:stretch>
            <a:fillRect/>
          </a:stretch>
        </p:blipFill>
        <p:spPr>
          <a:xfrm>
            <a:off x="4557575" y="1454624"/>
            <a:ext cx="2907969" cy="5112000"/>
          </a:xfrm>
          <a:prstGeom prst="rect">
            <a:avLst/>
          </a:prstGeom>
        </p:spPr>
      </p:pic>
      <p:sp>
        <p:nvSpPr>
          <p:cNvPr id="26" name="正方形/長方形 25">
            <a:extLst>
              <a:ext uri="{FF2B5EF4-FFF2-40B4-BE49-F238E27FC236}">
                <a16:creationId xmlns:a16="http://schemas.microsoft.com/office/drawing/2014/main" id="{DD16CC1B-33BD-4AD6-A43F-503A9E69ED17}"/>
              </a:ext>
            </a:extLst>
          </p:cNvPr>
          <p:cNvSpPr/>
          <p:nvPr/>
        </p:nvSpPr>
        <p:spPr>
          <a:xfrm>
            <a:off x="4544875" y="4229867"/>
            <a:ext cx="2907969" cy="19989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2"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56</a:t>
            </a:fld>
            <a:endParaRPr kumimoji="1" lang="ja-JP" altLang="en-US"/>
          </a:p>
        </p:txBody>
      </p:sp>
    </p:spTree>
    <p:extLst>
      <p:ext uri="{BB962C8B-B14F-4D97-AF65-F5344CB8AC3E}">
        <p14:creationId xmlns:p14="http://schemas.microsoft.com/office/powerpoint/2010/main" val="2177827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04CD1B5-F732-4A5C-A8C2-0AE547D85819}"/>
              </a:ext>
            </a:extLst>
          </p:cNvPr>
          <p:cNvSpPr txBox="1"/>
          <p:nvPr/>
        </p:nvSpPr>
        <p:spPr>
          <a:xfrm>
            <a:off x="298377" y="6569344"/>
            <a:ext cx="808157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出典：東京都</a:t>
            </a:r>
            <a:r>
              <a:rPr lang="ja-JP" altLang="en-US" sz="1100" dirty="0" err="1">
                <a:latin typeface="Meiryo UI" panose="020B0604030504040204" pitchFamily="50" charset="-128"/>
                <a:ea typeface="Meiryo UI" panose="020B0604030504040204" pitchFamily="50" charset="-128"/>
              </a:rPr>
              <a:t>び</a:t>
            </a:r>
            <a:r>
              <a:rPr lang="ja-JP" altLang="en-US" sz="1100" dirty="0">
                <a:latin typeface="Meiryo UI" panose="020B0604030504040204" pitchFamily="50" charset="-128"/>
                <a:ea typeface="Meiryo UI" panose="020B0604030504040204" pitchFamily="50" charset="-128"/>
              </a:rPr>
              <a:t>大阪府ホームページをもとに副首都</a:t>
            </a:r>
            <a:r>
              <a:rPr lang="ja-JP" altLang="en-US" sz="1100" dirty="0" smtClean="0">
                <a:latin typeface="Meiryo UI" panose="020B0604030504040204" pitchFamily="50" charset="-128"/>
                <a:ea typeface="Meiryo UI" panose="020B0604030504040204" pitchFamily="50" charset="-128"/>
              </a:rPr>
              <a:t>推進局にて作成</a:t>
            </a:r>
            <a:endParaRPr lang="ja-JP" altLang="en-US" sz="11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55958" y="446091"/>
            <a:ext cx="8667196" cy="307777"/>
          </a:xfrm>
          <a:prstGeom prst="rect">
            <a:avLst/>
          </a:prstGeom>
          <a:noFill/>
        </p:spPr>
        <p:txBody>
          <a:bodyPr wrap="square" rtlCol="0">
            <a:spAutoFit/>
          </a:bodyPr>
          <a:lstStyle/>
          <a:p>
            <a:r>
              <a:rPr kumimoji="1" lang="ja-JP" altLang="en-US" sz="1400" b="1" dirty="0"/>
              <a:t>■</a:t>
            </a:r>
            <a:r>
              <a:rPr lang="ja-JP" altLang="en-US" sz="1400" b="1" dirty="0"/>
              <a:t>　市街地再開発事業の「事業中」地区一覧（上段：東京都、下段：大阪府）</a:t>
            </a:r>
            <a:endParaRPr lang="ja-JP" altLang="en-US" sz="1000" dirty="0"/>
          </a:p>
        </p:txBody>
      </p:sp>
      <p:sp>
        <p:nvSpPr>
          <p:cNvPr id="14" name="正方形/長方形 13"/>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５．その他関連データ（拠点開発）</a:t>
            </a:r>
            <a:endParaRPr kumimoji="0" lang="ja-JP" altLang="en-US" sz="2000" kern="0" dirty="0">
              <a:solidFill>
                <a:srgbClr val="000000"/>
              </a:solidFill>
              <a:ea typeface="Meiryo UI" pitchFamily="50" charset="-128"/>
              <a:cs typeface="Meiryo UI" pitchFamily="50" charset="-128"/>
            </a:endParaRPr>
          </a:p>
        </p:txBody>
      </p:sp>
      <p:sp>
        <p:nvSpPr>
          <p:cNvPr id="36" name="テキスト ボックス 35"/>
          <p:cNvSpPr txBox="1"/>
          <p:nvPr/>
        </p:nvSpPr>
        <p:spPr>
          <a:xfrm>
            <a:off x="278870" y="717546"/>
            <a:ext cx="1051292" cy="307777"/>
          </a:xfrm>
          <a:prstGeom prst="rect">
            <a:avLst/>
          </a:prstGeom>
          <a:noFill/>
        </p:spPr>
        <p:txBody>
          <a:bodyPr wrap="square" rtlCol="0">
            <a:spAutoFit/>
          </a:bodyPr>
          <a:lstStyle/>
          <a:p>
            <a:r>
              <a:rPr kumimoji="1" lang="ja-JP" altLang="en-US" sz="1400" b="1" dirty="0"/>
              <a:t>東京都</a:t>
            </a:r>
            <a:endParaRPr lang="ja-JP" altLang="en-US" sz="1000" dirty="0"/>
          </a:p>
        </p:txBody>
      </p:sp>
      <p:sp>
        <p:nvSpPr>
          <p:cNvPr id="37" name="テキスト ボックス 36"/>
          <p:cNvSpPr txBox="1"/>
          <p:nvPr/>
        </p:nvSpPr>
        <p:spPr>
          <a:xfrm>
            <a:off x="278870" y="5171498"/>
            <a:ext cx="1051292" cy="307777"/>
          </a:xfrm>
          <a:prstGeom prst="rect">
            <a:avLst/>
          </a:prstGeom>
          <a:noFill/>
        </p:spPr>
        <p:txBody>
          <a:bodyPr wrap="square" rtlCol="0">
            <a:spAutoFit/>
          </a:bodyPr>
          <a:lstStyle/>
          <a:p>
            <a:r>
              <a:rPr kumimoji="1" lang="ja-JP" altLang="en-US" sz="1400" b="1" dirty="0"/>
              <a:t>大阪府</a:t>
            </a:r>
            <a:endParaRPr lang="ja-JP" altLang="en-US" sz="1000" dirty="0"/>
          </a:p>
        </p:txBody>
      </p:sp>
      <p:sp>
        <p:nvSpPr>
          <p:cNvPr id="15" name="テキスト ボックス 14">
            <a:extLst>
              <a:ext uri="{FF2B5EF4-FFF2-40B4-BE49-F238E27FC236}">
                <a16:creationId xmlns:a16="http://schemas.microsoft.com/office/drawing/2014/main" id="{3E71BB72-4B93-4737-AE32-A46B4C9DD4EC}"/>
              </a:ext>
            </a:extLst>
          </p:cNvPr>
          <p:cNvSpPr txBox="1"/>
          <p:nvPr/>
        </p:nvSpPr>
        <p:spPr>
          <a:xfrm>
            <a:off x="2449759" y="776482"/>
            <a:ext cx="75417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prstClr val="black"/>
                </a:solidFill>
                <a:latin typeface="Meiryo UI"/>
                <a:ea typeface="Meiryo UI"/>
              </a:rPr>
              <a:t>ヘクタール</a:t>
            </a:r>
            <a:endParaRPr kumimoji="1" lang="ja-JP" altLang="en-US" sz="7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CC881D23-1D09-4458-AF01-EF8C65907749}"/>
              </a:ext>
            </a:extLst>
          </p:cNvPr>
          <p:cNvSpPr txBox="1"/>
          <p:nvPr/>
        </p:nvSpPr>
        <p:spPr>
          <a:xfrm>
            <a:off x="3514926" y="789398"/>
            <a:ext cx="75417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a:ea typeface="Meiryo UI"/>
                <a:cs typeface="+mn-cs"/>
              </a:rPr>
              <a:t>平方メートル</a:t>
            </a:r>
          </a:p>
        </p:txBody>
      </p:sp>
      <p:sp>
        <p:nvSpPr>
          <p:cNvPr id="17" name="テキスト ボックス 16">
            <a:extLst>
              <a:ext uri="{FF2B5EF4-FFF2-40B4-BE49-F238E27FC236}">
                <a16:creationId xmlns:a16="http://schemas.microsoft.com/office/drawing/2014/main" id="{0BD115CB-73F7-485C-953E-F91D47C8F3EA}"/>
              </a:ext>
            </a:extLst>
          </p:cNvPr>
          <p:cNvSpPr txBox="1"/>
          <p:nvPr/>
        </p:nvSpPr>
        <p:spPr>
          <a:xfrm>
            <a:off x="6730141" y="802462"/>
            <a:ext cx="75417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prstClr val="black"/>
                </a:solidFill>
                <a:latin typeface="Meiryo UI"/>
                <a:ea typeface="Meiryo UI"/>
              </a:rPr>
              <a:t>ヘクタール</a:t>
            </a:r>
            <a:endParaRPr kumimoji="1" lang="ja-JP" altLang="en-US" sz="7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テキスト ボックス 17">
            <a:extLst>
              <a:ext uri="{FF2B5EF4-FFF2-40B4-BE49-F238E27FC236}">
                <a16:creationId xmlns:a16="http://schemas.microsoft.com/office/drawing/2014/main" id="{C7AF129D-E783-402F-8D92-B750343CBECF}"/>
              </a:ext>
            </a:extLst>
          </p:cNvPr>
          <p:cNvSpPr txBox="1"/>
          <p:nvPr/>
        </p:nvSpPr>
        <p:spPr>
          <a:xfrm>
            <a:off x="7952064" y="802315"/>
            <a:ext cx="75417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a:ea typeface="Meiryo UI"/>
                <a:cs typeface="+mn-cs"/>
              </a:rPr>
              <a:t>平方メートル</a:t>
            </a:r>
          </a:p>
        </p:txBody>
      </p:sp>
      <p:sp>
        <p:nvSpPr>
          <p:cNvPr id="19" name="テキスト ボックス 18">
            <a:extLst>
              <a:ext uri="{FF2B5EF4-FFF2-40B4-BE49-F238E27FC236}">
                <a16:creationId xmlns:a16="http://schemas.microsoft.com/office/drawing/2014/main" id="{13A040DF-EC43-4940-ACA5-3BE3300CD8E1}"/>
              </a:ext>
            </a:extLst>
          </p:cNvPr>
          <p:cNvSpPr txBox="1"/>
          <p:nvPr/>
        </p:nvSpPr>
        <p:spPr>
          <a:xfrm>
            <a:off x="3370332" y="5281375"/>
            <a:ext cx="75417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prstClr val="black"/>
                </a:solidFill>
                <a:latin typeface="Meiryo UI"/>
                <a:ea typeface="Meiryo UI"/>
              </a:rPr>
              <a:t>ヘクタール</a:t>
            </a:r>
            <a:endParaRPr kumimoji="1" lang="ja-JP" altLang="en-US" sz="7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テキスト ボックス 19">
            <a:extLst>
              <a:ext uri="{FF2B5EF4-FFF2-40B4-BE49-F238E27FC236}">
                <a16:creationId xmlns:a16="http://schemas.microsoft.com/office/drawing/2014/main" id="{2A93DC04-B28A-4A28-9597-C3A025BE3401}"/>
              </a:ext>
            </a:extLst>
          </p:cNvPr>
          <p:cNvSpPr txBox="1"/>
          <p:nvPr/>
        </p:nvSpPr>
        <p:spPr>
          <a:xfrm>
            <a:off x="4993373" y="5269541"/>
            <a:ext cx="75417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a:ea typeface="Meiryo UI"/>
                <a:cs typeface="+mn-cs"/>
              </a:rPr>
              <a:t>平方メートル</a:t>
            </a:r>
          </a:p>
        </p:txBody>
      </p:sp>
      <p:sp>
        <p:nvSpPr>
          <p:cNvPr id="21"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57</a:t>
            </a:fld>
            <a:endParaRPr kumimoji="1" lang="ja-JP" altLang="en-US"/>
          </a:p>
        </p:txBody>
      </p:sp>
      <p:pic>
        <p:nvPicPr>
          <p:cNvPr id="2" name="図 1"/>
          <p:cNvPicPr>
            <a:picLocks noChangeAspect="1"/>
          </p:cNvPicPr>
          <p:nvPr/>
        </p:nvPicPr>
        <p:blipFill>
          <a:blip r:embed="rId2"/>
          <a:stretch>
            <a:fillRect/>
          </a:stretch>
        </p:blipFill>
        <p:spPr>
          <a:xfrm>
            <a:off x="377588" y="979964"/>
            <a:ext cx="8388823" cy="4218798"/>
          </a:xfrm>
          <a:prstGeom prst="rect">
            <a:avLst/>
          </a:prstGeom>
        </p:spPr>
      </p:pic>
      <p:pic>
        <p:nvPicPr>
          <p:cNvPr id="3" name="図 2"/>
          <p:cNvPicPr>
            <a:picLocks noChangeAspect="1"/>
          </p:cNvPicPr>
          <p:nvPr/>
        </p:nvPicPr>
        <p:blipFill>
          <a:blip r:embed="rId3"/>
          <a:stretch>
            <a:fillRect/>
          </a:stretch>
        </p:blipFill>
        <p:spPr>
          <a:xfrm>
            <a:off x="355968" y="5461978"/>
            <a:ext cx="5584586" cy="1027594"/>
          </a:xfrm>
          <a:prstGeom prst="rect">
            <a:avLst/>
          </a:prstGeom>
        </p:spPr>
      </p:pic>
    </p:spTree>
    <p:extLst>
      <p:ext uri="{BB962C8B-B14F-4D97-AF65-F5344CB8AC3E}">
        <p14:creationId xmlns:p14="http://schemas.microsoft.com/office/powerpoint/2010/main" val="4185442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nvPr>
        </p:nvGraphicFramePr>
        <p:xfrm>
          <a:off x="0" y="1617268"/>
          <a:ext cx="9038633" cy="4778275"/>
        </p:xfrm>
        <a:graphic>
          <a:graphicData uri="http://schemas.openxmlformats.org/drawingml/2006/chart">
            <c:chart xmlns:c="http://schemas.openxmlformats.org/drawingml/2006/chart" xmlns:r="http://schemas.openxmlformats.org/officeDocument/2006/relationships" r:id="rId2"/>
          </a:graphicData>
        </a:graphic>
      </p:graphicFrame>
      <p:sp>
        <p:nvSpPr>
          <p:cNvPr id="8" name="角丸四角形 7"/>
          <p:cNvSpPr/>
          <p:nvPr/>
        </p:nvSpPr>
        <p:spPr>
          <a:xfrm>
            <a:off x="2751568" y="2045367"/>
            <a:ext cx="1179439" cy="46372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角丸四角形 8"/>
          <p:cNvSpPr/>
          <p:nvPr/>
        </p:nvSpPr>
        <p:spPr>
          <a:xfrm>
            <a:off x="2664284" y="3141093"/>
            <a:ext cx="1048025" cy="53226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角丸四角形 9"/>
          <p:cNvSpPr/>
          <p:nvPr/>
        </p:nvSpPr>
        <p:spPr>
          <a:xfrm>
            <a:off x="7042797" y="2003246"/>
            <a:ext cx="432180" cy="53226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角丸四角形 10"/>
          <p:cNvSpPr/>
          <p:nvPr/>
        </p:nvSpPr>
        <p:spPr>
          <a:xfrm>
            <a:off x="6927871" y="3141628"/>
            <a:ext cx="521316" cy="526576"/>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右矢印 21"/>
          <p:cNvSpPr/>
          <p:nvPr/>
        </p:nvSpPr>
        <p:spPr>
          <a:xfrm rot="5400000">
            <a:off x="1293423" y="2329691"/>
            <a:ext cx="540000" cy="1008000"/>
          </a:xfrm>
          <a:prstGeom prst="rightArrow">
            <a:avLst>
              <a:gd name="adj1" fmla="val 50000"/>
              <a:gd name="adj2" fmla="val 2313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800" b="1" dirty="0"/>
              <a:t>▲</a:t>
            </a:r>
            <a:r>
              <a:rPr kumimoji="1" lang="en-US" altLang="ja-JP" sz="800" b="1" dirty="0"/>
              <a:t>1.2</a:t>
            </a:r>
          </a:p>
          <a:p>
            <a:pPr algn="ctr"/>
            <a:r>
              <a:rPr kumimoji="1" lang="ja-JP" altLang="en-US" sz="800" b="1" dirty="0"/>
              <a:t>ポイント</a:t>
            </a:r>
          </a:p>
        </p:txBody>
      </p:sp>
      <p:sp>
        <p:nvSpPr>
          <p:cNvPr id="25" name="右矢印 24"/>
          <p:cNvSpPr/>
          <p:nvPr/>
        </p:nvSpPr>
        <p:spPr>
          <a:xfrm rot="5400000">
            <a:off x="2985568" y="2337684"/>
            <a:ext cx="540000" cy="1008000"/>
          </a:xfrm>
          <a:prstGeom prst="rightArrow">
            <a:avLst>
              <a:gd name="adj1" fmla="val 50000"/>
              <a:gd name="adj2" fmla="val 2313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800" b="1" dirty="0"/>
              <a:t>▲</a:t>
            </a:r>
            <a:r>
              <a:rPr kumimoji="1" lang="en-US" altLang="ja-JP" sz="800" b="1" dirty="0"/>
              <a:t>2.7</a:t>
            </a:r>
          </a:p>
          <a:p>
            <a:pPr algn="ctr"/>
            <a:r>
              <a:rPr kumimoji="1" lang="ja-JP" altLang="en-US" sz="800" b="1" dirty="0"/>
              <a:t>ポイント</a:t>
            </a:r>
          </a:p>
        </p:txBody>
      </p:sp>
      <p:sp>
        <p:nvSpPr>
          <p:cNvPr id="27" name="右矢印 26"/>
          <p:cNvSpPr/>
          <p:nvPr/>
        </p:nvSpPr>
        <p:spPr>
          <a:xfrm rot="5802827">
            <a:off x="7056905" y="2342223"/>
            <a:ext cx="482407" cy="964719"/>
          </a:xfrm>
          <a:prstGeom prst="rightArrow">
            <a:avLst>
              <a:gd name="adj1" fmla="val 50000"/>
              <a:gd name="adj2" fmla="val 231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800" b="1" dirty="0"/>
              <a:t>＋</a:t>
            </a:r>
            <a:r>
              <a:rPr kumimoji="1" lang="en-US" altLang="ja-JP" sz="800" b="1" dirty="0"/>
              <a:t>2.3</a:t>
            </a:r>
          </a:p>
          <a:p>
            <a:pPr algn="ctr"/>
            <a:r>
              <a:rPr kumimoji="1" lang="ja-JP" altLang="en-US" sz="800" b="1" dirty="0"/>
              <a:t>ポイント</a:t>
            </a:r>
          </a:p>
        </p:txBody>
      </p:sp>
      <p:sp>
        <p:nvSpPr>
          <p:cNvPr id="29" name="右矢印 28"/>
          <p:cNvSpPr/>
          <p:nvPr/>
        </p:nvSpPr>
        <p:spPr>
          <a:xfrm rot="6040237">
            <a:off x="4892213" y="2278373"/>
            <a:ext cx="439091" cy="964719"/>
          </a:xfrm>
          <a:prstGeom prst="rightArrow">
            <a:avLst>
              <a:gd name="adj1" fmla="val 50000"/>
              <a:gd name="adj2" fmla="val 2313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800" b="1" dirty="0"/>
              <a:t>▲</a:t>
            </a:r>
            <a:r>
              <a:rPr kumimoji="1" lang="en-US" altLang="ja-JP" sz="800" b="1" dirty="0"/>
              <a:t>1.8</a:t>
            </a:r>
          </a:p>
          <a:p>
            <a:pPr algn="ctr"/>
            <a:r>
              <a:rPr kumimoji="1" lang="ja-JP" altLang="en-US" sz="800" b="1" dirty="0"/>
              <a:t>ポイント</a:t>
            </a:r>
          </a:p>
        </p:txBody>
      </p:sp>
      <p:sp>
        <p:nvSpPr>
          <p:cNvPr id="32" name="正方形/長方形 31"/>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１．産業構造</a:t>
            </a:r>
          </a:p>
        </p:txBody>
      </p:sp>
      <p:sp>
        <p:nvSpPr>
          <p:cNvPr id="33" name="テキスト ボックス 32"/>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産業構造の動き③（産業大分類別の構成比の分析）</a:t>
            </a:r>
            <a:r>
              <a:rPr lang="en-US" altLang="ja-JP" sz="1400" b="1" dirty="0"/>
              <a:t>2006</a:t>
            </a:r>
            <a:r>
              <a:rPr lang="ja-JP" altLang="en-US" sz="1400" b="1" dirty="0"/>
              <a:t>～</a:t>
            </a:r>
            <a:r>
              <a:rPr lang="en-US" altLang="ja-JP" sz="1400" b="1" dirty="0"/>
              <a:t>2018</a:t>
            </a:r>
            <a:r>
              <a:rPr lang="ja-JP" altLang="en-US" sz="1400" b="1" dirty="0"/>
              <a:t>年度</a:t>
            </a:r>
            <a:endParaRPr lang="en-US" altLang="ja-JP" sz="1400" b="1" dirty="0"/>
          </a:p>
        </p:txBody>
      </p:sp>
      <p:sp>
        <p:nvSpPr>
          <p:cNvPr id="14" name="正方形/長方形 13"/>
          <p:cNvSpPr/>
          <p:nvPr/>
        </p:nvSpPr>
        <p:spPr>
          <a:xfrm>
            <a:off x="105365" y="695851"/>
            <a:ext cx="8933268" cy="88393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産業大分類別に府内総生産の構成比を見ると、</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年度では「製造業（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）」と「卸売・小売業（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）」が大きなウェイトを占めており、</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年度と比較し、製造業は−</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ポイント、卸売・小売業は－</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ポイントと減少しているが、まだまだ活力は衰えていない状況。</a:t>
            </a:r>
          </a:p>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年度における「情報通信業（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）」と「専門・科学技術、業務支援サービス業（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）」について、東京では、製造業（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）よりウェイトが大きい産業（情報通信業：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10.3%</a:t>
            </a:r>
            <a:r>
              <a:rPr lang="ja-JP" altLang="en-US" sz="105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専門・科学技術、業務支援サービス業：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11.2%</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）となっているが、大阪でのウェイトは低い。一方</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年度の値との違いでは、情報通信業は横ばい、専門・科学技術、業務支援サービス業は</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ポイント増加しており、緩やかな成長がみられる。</a:t>
            </a:r>
          </a:p>
        </p:txBody>
      </p:sp>
      <p:sp>
        <p:nvSpPr>
          <p:cNvPr id="16" name="テキスト ボックス 15">
            <a:extLst>
              <a:ext uri="{FF2B5EF4-FFF2-40B4-BE49-F238E27FC236}">
                <a16:creationId xmlns:a16="http://schemas.microsoft.com/office/drawing/2014/main" id="{C04CD1B5-F732-4A5C-A8C2-0AE547D85819}"/>
              </a:ext>
            </a:extLst>
          </p:cNvPr>
          <p:cNvSpPr txBox="1"/>
          <p:nvPr/>
        </p:nvSpPr>
        <p:spPr>
          <a:xfrm>
            <a:off x="38100" y="6514420"/>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出典：内閣府「県民経済計算」より副首都推進局にて作成</a:t>
            </a:r>
          </a:p>
        </p:txBody>
      </p:sp>
      <p:sp>
        <p:nvSpPr>
          <p:cNvPr id="17" name="角丸四角形 11">
            <a:extLst>
              <a:ext uri="{FF2B5EF4-FFF2-40B4-BE49-F238E27FC236}">
                <a16:creationId xmlns:a16="http://schemas.microsoft.com/office/drawing/2014/main" id="{08807690-213E-4E4B-8BAF-C166416FE4A4}"/>
              </a:ext>
            </a:extLst>
          </p:cNvPr>
          <p:cNvSpPr/>
          <p:nvPr/>
        </p:nvSpPr>
        <p:spPr>
          <a:xfrm>
            <a:off x="2067423" y="4257316"/>
            <a:ext cx="1607408" cy="457484"/>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角丸四角形 12">
            <a:extLst>
              <a:ext uri="{FF2B5EF4-FFF2-40B4-BE49-F238E27FC236}">
                <a16:creationId xmlns:a16="http://schemas.microsoft.com/office/drawing/2014/main" id="{84E490F1-2177-40D4-9B00-4CAB88279F85}"/>
              </a:ext>
            </a:extLst>
          </p:cNvPr>
          <p:cNvSpPr/>
          <p:nvPr/>
        </p:nvSpPr>
        <p:spPr>
          <a:xfrm>
            <a:off x="2067422" y="5345870"/>
            <a:ext cx="1361577" cy="492022"/>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角丸四角形 13">
            <a:extLst>
              <a:ext uri="{FF2B5EF4-FFF2-40B4-BE49-F238E27FC236}">
                <a16:creationId xmlns:a16="http://schemas.microsoft.com/office/drawing/2014/main" id="{583D1A82-32B1-44FD-B3D6-1B82C3100165}"/>
              </a:ext>
            </a:extLst>
          </p:cNvPr>
          <p:cNvSpPr/>
          <p:nvPr/>
        </p:nvSpPr>
        <p:spPr>
          <a:xfrm>
            <a:off x="6144475" y="4281190"/>
            <a:ext cx="718856" cy="432313"/>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角丸四角形 19">
            <a:extLst>
              <a:ext uri="{FF2B5EF4-FFF2-40B4-BE49-F238E27FC236}">
                <a16:creationId xmlns:a16="http://schemas.microsoft.com/office/drawing/2014/main" id="{2BB65275-8CB6-49C1-A55E-E53932C96414}"/>
              </a:ext>
            </a:extLst>
          </p:cNvPr>
          <p:cNvSpPr/>
          <p:nvPr/>
        </p:nvSpPr>
        <p:spPr>
          <a:xfrm>
            <a:off x="5963945" y="5352722"/>
            <a:ext cx="729702" cy="47234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右矢印 22">
            <a:extLst>
              <a:ext uri="{FF2B5EF4-FFF2-40B4-BE49-F238E27FC236}">
                <a16:creationId xmlns:a16="http://schemas.microsoft.com/office/drawing/2014/main" id="{ED7B5667-3AC7-45A9-AC28-84A5C9BA2F87}"/>
              </a:ext>
            </a:extLst>
          </p:cNvPr>
          <p:cNvSpPr/>
          <p:nvPr/>
        </p:nvSpPr>
        <p:spPr>
          <a:xfrm rot="5400000">
            <a:off x="1063170" y="4626027"/>
            <a:ext cx="407557" cy="964719"/>
          </a:xfrm>
          <a:prstGeom prst="rightArrow">
            <a:avLst>
              <a:gd name="adj1" fmla="val 50000"/>
              <a:gd name="adj2" fmla="val 2313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800" b="1" dirty="0"/>
              <a:t>▲</a:t>
            </a:r>
            <a:r>
              <a:rPr kumimoji="1" lang="en-US" altLang="ja-JP" sz="800" b="1" dirty="0"/>
              <a:t>1.5</a:t>
            </a:r>
          </a:p>
          <a:p>
            <a:pPr algn="ctr"/>
            <a:r>
              <a:rPr kumimoji="1" lang="ja-JP" altLang="en-US" sz="800" b="1" dirty="0"/>
              <a:t>ポイント</a:t>
            </a:r>
          </a:p>
        </p:txBody>
      </p:sp>
      <p:sp>
        <p:nvSpPr>
          <p:cNvPr id="23" name="右矢印 25">
            <a:extLst>
              <a:ext uri="{FF2B5EF4-FFF2-40B4-BE49-F238E27FC236}">
                <a16:creationId xmlns:a16="http://schemas.microsoft.com/office/drawing/2014/main" id="{FD579CF0-852E-49D9-869A-8BE59994BA8E}"/>
              </a:ext>
            </a:extLst>
          </p:cNvPr>
          <p:cNvSpPr/>
          <p:nvPr/>
        </p:nvSpPr>
        <p:spPr>
          <a:xfrm rot="5400000">
            <a:off x="2549812" y="4560793"/>
            <a:ext cx="540000" cy="964719"/>
          </a:xfrm>
          <a:prstGeom prst="rightArrow">
            <a:avLst>
              <a:gd name="adj1" fmla="val 50000"/>
              <a:gd name="adj2" fmla="val 2313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800" b="1" dirty="0"/>
              <a:t>▲</a:t>
            </a:r>
            <a:r>
              <a:rPr kumimoji="1" lang="en-US" altLang="ja-JP" sz="800" b="1" dirty="0"/>
              <a:t>3.4</a:t>
            </a:r>
          </a:p>
          <a:p>
            <a:pPr algn="ctr"/>
            <a:r>
              <a:rPr kumimoji="1" lang="ja-JP" altLang="en-US" sz="800" b="1" dirty="0"/>
              <a:t>ポイント</a:t>
            </a:r>
          </a:p>
        </p:txBody>
      </p:sp>
      <p:sp>
        <p:nvSpPr>
          <p:cNvPr id="24" name="右矢印 27">
            <a:extLst>
              <a:ext uri="{FF2B5EF4-FFF2-40B4-BE49-F238E27FC236}">
                <a16:creationId xmlns:a16="http://schemas.microsoft.com/office/drawing/2014/main" id="{31ACE482-A4DD-49D0-9D1F-CACC3E003F7F}"/>
              </a:ext>
            </a:extLst>
          </p:cNvPr>
          <p:cNvSpPr/>
          <p:nvPr/>
        </p:nvSpPr>
        <p:spPr>
          <a:xfrm rot="5836249">
            <a:off x="6131529" y="4519472"/>
            <a:ext cx="377099" cy="964719"/>
          </a:xfrm>
          <a:prstGeom prst="rightArrow">
            <a:avLst>
              <a:gd name="adj1" fmla="val 50000"/>
              <a:gd name="adj2" fmla="val 231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800" b="1" dirty="0"/>
              <a:t>＋</a:t>
            </a:r>
            <a:r>
              <a:rPr kumimoji="1" lang="en-US" altLang="ja-JP" sz="800" b="1" dirty="0"/>
              <a:t>2.3</a:t>
            </a:r>
          </a:p>
          <a:p>
            <a:pPr algn="ctr"/>
            <a:r>
              <a:rPr kumimoji="1" lang="ja-JP" altLang="en-US" sz="800" b="1" dirty="0"/>
              <a:t>ポイント</a:t>
            </a:r>
          </a:p>
        </p:txBody>
      </p:sp>
      <p:sp>
        <p:nvSpPr>
          <p:cNvPr id="26" name="右矢印 29">
            <a:extLst>
              <a:ext uri="{FF2B5EF4-FFF2-40B4-BE49-F238E27FC236}">
                <a16:creationId xmlns:a16="http://schemas.microsoft.com/office/drawing/2014/main" id="{75B4BDA2-72A6-4687-89C1-DD4EE9D7887D}"/>
              </a:ext>
            </a:extLst>
          </p:cNvPr>
          <p:cNvSpPr/>
          <p:nvPr/>
        </p:nvSpPr>
        <p:spPr>
          <a:xfrm rot="6442757">
            <a:off x="4841759" y="4567238"/>
            <a:ext cx="540000" cy="964719"/>
          </a:xfrm>
          <a:prstGeom prst="rightArrow">
            <a:avLst>
              <a:gd name="adj1" fmla="val 50000"/>
              <a:gd name="adj2" fmla="val 2313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800" b="1" dirty="0"/>
              <a:t>▲</a:t>
            </a:r>
            <a:r>
              <a:rPr kumimoji="1" lang="en-US" altLang="ja-JP" sz="800" b="1" dirty="0"/>
              <a:t>2.4</a:t>
            </a:r>
          </a:p>
          <a:p>
            <a:pPr algn="ctr"/>
            <a:r>
              <a:rPr kumimoji="1" lang="ja-JP" altLang="en-US" sz="800" b="1" dirty="0"/>
              <a:t>ポイント</a:t>
            </a:r>
          </a:p>
        </p:txBody>
      </p:sp>
      <p:sp>
        <p:nvSpPr>
          <p:cNvPr id="28" name="右矢印 34">
            <a:extLst>
              <a:ext uri="{FF2B5EF4-FFF2-40B4-BE49-F238E27FC236}">
                <a16:creationId xmlns:a16="http://schemas.microsoft.com/office/drawing/2014/main" id="{CAC38538-4E3F-469C-A3DD-CA3F6FDD474F}"/>
              </a:ext>
            </a:extLst>
          </p:cNvPr>
          <p:cNvSpPr/>
          <p:nvPr/>
        </p:nvSpPr>
        <p:spPr>
          <a:xfrm rot="5400000">
            <a:off x="7133607" y="4634330"/>
            <a:ext cx="424165" cy="964719"/>
          </a:xfrm>
          <a:prstGeom prst="rightArrow">
            <a:avLst>
              <a:gd name="adj1" fmla="val 50000"/>
              <a:gd name="adj2" fmla="val 231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800" b="1" dirty="0"/>
              <a:t>＋</a:t>
            </a:r>
            <a:r>
              <a:rPr kumimoji="1" lang="en-US" altLang="ja-JP" sz="800" b="1" dirty="0"/>
              <a:t>1.6</a:t>
            </a:r>
          </a:p>
          <a:p>
            <a:pPr algn="ctr"/>
            <a:r>
              <a:rPr kumimoji="1" lang="ja-JP" altLang="en-US" sz="800" b="1" dirty="0"/>
              <a:t>ポイント</a:t>
            </a:r>
          </a:p>
        </p:txBody>
      </p:sp>
      <p:sp>
        <p:nvSpPr>
          <p:cNvPr id="31" name="右矢印 26">
            <a:extLst>
              <a:ext uri="{FF2B5EF4-FFF2-40B4-BE49-F238E27FC236}">
                <a16:creationId xmlns:a16="http://schemas.microsoft.com/office/drawing/2014/main" id="{C43C9CE4-1F08-4A3A-B88F-BC6E49599093}"/>
              </a:ext>
            </a:extLst>
          </p:cNvPr>
          <p:cNvSpPr/>
          <p:nvPr/>
        </p:nvSpPr>
        <p:spPr>
          <a:xfrm rot="5802827">
            <a:off x="6041728" y="2333383"/>
            <a:ext cx="482407" cy="964719"/>
          </a:xfrm>
          <a:prstGeom prst="rightArrow">
            <a:avLst>
              <a:gd name="adj1" fmla="val 50000"/>
              <a:gd name="adj2" fmla="val 231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800" b="1" dirty="0"/>
              <a:t>＋</a:t>
            </a:r>
            <a:r>
              <a:rPr kumimoji="1" lang="en-US" altLang="ja-JP" sz="800" b="1" dirty="0"/>
              <a:t>1.5</a:t>
            </a:r>
          </a:p>
          <a:p>
            <a:pPr algn="ctr"/>
            <a:r>
              <a:rPr kumimoji="1" lang="ja-JP" altLang="en-US" sz="800" b="1" dirty="0"/>
              <a:t>ポイント</a:t>
            </a:r>
          </a:p>
        </p:txBody>
      </p:sp>
      <p:sp>
        <p:nvSpPr>
          <p:cNvPr id="34" name="スライド番号プレースホルダー 1"/>
          <p:cNvSpPr>
            <a:spLocks noGrp="1"/>
          </p:cNvSpPr>
          <p:nvPr>
            <p:ph type="sldNum" sz="quarter" idx="12"/>
          </p:nvPr>
        </p:nvSpPr>
        <p:spPr>
          <a:xfrm>
            <a:off x="8822285" y="6544743"/>
            <a:ext cx="372122" cy="365125"/>
          </a:xfrm>
        </p:spPr>
        <p:txBody>
          <a:bodyPr/>
          <a:lstStyle/>
          <a:p>
            <a:fld id="{4AFB2BD9-75B0-4367-96C2-269A9ADE290D}" type="slidenum">
              <a:rPr kumimoji="1" lang="ja-JP" altLang="en-US" smtClean="0"/>
              <a:t>5</a:t>
            </a:fld>
            <a:endParaRPr kumimoji="1" lang="ja-JP" altLang="en-US"/>
          </a:p>
        </p:txBody>
      </p:sp>
    </p:spTree>
    <p:extLst>
      <p:ext uri="{BB962C8B-B14F-4D97-AF65-F5344CB8AC3E}">
        <p14:creationId xmlns:p14="http://schemas.microsoft.com/office/powerpoint/2010/main" val="299223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１．産業構造</a:t>
            </a:r>
          </a:p>
        </p:txBody>
      </p:sp>
      <p:sp>
        <p:nvSpPr>
          <p:cNvPr id="13" name="テキスト ボックス 12"/>
          <p:cNvSpPr txBox="1"/>
          <p:nvPr/>
        </p:nvSpPr>
        <p:spPr>
          <a:xfrm>
            <a:off x="53033" y="373625"/>
            <a:ext cx="8105861" cy="307777"/>
          </a:xfrm>
          <a:prstGeom prst="rect">
            <a:avLst/>
          </a:prstGeom>
          <a:noFill/>
        </p:spPr>
        <p:txBody>
          <a:bodyPr wrap="square" rtlCol="0">
            <a:spAutoFit/>
          </a:bodyPr>
          <a:lstStyle/>
          <a:p>
            <a:r>
              <a:rPr kumimoji="1" lang="ja-JP" altLang="en-US" sz="1400" b="1" dirty="0"/>
              <a:t>■</a:t>
            </a:r>
            <a:r>
              <a:rPr lang="ja-JP" altLang="en-US" sz="1400" b="1" dirty="0"/>
              <a:t>　産業構造の動き④（産業大分類別の分析）</a:t>
            </a:r>
            <a:r>
              <a:rPr lang="en-US" altLang="ja-JP" sz="1400" b="1" dirty="0"/>
              <a:t>2006</a:t>
            </a:r>
            <a:r>
              <a:rPr lang="ja-JP" altLang="en-US" sz="1400" b="1" dirty="0"/>
              <a:t>～</a:t>
            </a:r>
            <a:r>
              <a:rPr lang="en-US" altLang="ja-JP" sz="1400" b="1" dirty="0"/>
              <a:t>2018</a:t>
            </a:r>
            <a:r>
              <a:rPr lang="ja-JP" altLang="en-US" sz="1400" b="1" dirty="0"/>
              <a:t>年度</a:t>
            </a:r>
            <a:endParaRPr lang="en-US" altLang="ja-JP" sz="1400" b="1" dirty="0"/>
          </a:p>
        </p:txBody>
      </p:sp>
      <p:sp>
        <p:nvSpPr>
          <p:cNvPr id="14" name="正方形/長方形 13"/>
          <p:cNvSpPr/>
          <p:nvPr/>
        </p:nvSpPr>
        <p:spPr>
          <a:xfrm>
            <a:off x="105365" y="640229"/>
            <a:ext cx="8933268" cy="81005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産業大分類別の付加価値について</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年度への伸びを比較すると、大阪府は、「保健衛生・社会事業」の伸びが最も大きく</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、次いで、「専門・科学技術、業務支援サービス業」の伸びが大きい</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。一方、下げ幅が大きいのは「金融・保険業」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、「卸売・小売業」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となっており、「製造業」については▲</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東京都においては、「保健衛生・社会事業」の伸びが最も大きく</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、次いで、「建設業」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、「専門・科学技術、業務支援サービス業」</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の伸びが大きい。一方、下げ幅が大きいのは「金融・保険業」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C04CD1B5-F732-4A5C-A8C2-0AE547D85819}"/>
              </a:ext>
            </a:extLst>
          </p:cNvPr>
          <p:cNvSpPr txBox="1"/>
          <p:nvPr/>
        </p:nvSpPr>
        <p:spPr>
          <a:xfrm>
            <a:off x="-4" y="6601794"/>
            <a:ext cx="352773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出典：内閣府「県民経済計算</a:t>
            </a:r>
            <a:r>
              <a:rPr lang="ja-JP" altLang="en-US" sz="1000" dirty="0" smtClean="0">
                <a:latin typeface="Meiryo UI" panose="020B0604030504040204" pitchFamily="50" charset="-128"/>
                <a:ea typeface="Meiryo UI" panose="020B0604030504040204" pitchFamily="50" charset="-128"/>
              </a:rPr>
              <a:t>」をもとに副首都</a:t>
            </a:r>
            <a:r>
              <a:rPr lang="ja-JP" altLang="en-US" sz="1000" dirty="0">
                <a:latin typeface="Meiryo UI" panose="020B0604030504040204" pitchFamily="50" charset="-128"/>
                <a:ea typeface="Meiryo UI" panose="020B0604030504040204" pitchFamily="50" charset="-128"/>
              </a:rPr>
              <a:t>推進局にて作成</a:t>
            </a:r>
          </a:p>
        </p:txBody>
      </p:sp>
      <p:sp>
        <p:nvSpPr>
          <p:cNvPr id="16" name="テキスト ボックス 15">
            <a:extLst>
              <a:ext uri="{FF2B5EF4-FFF2-40B4-BE49-F238E27FC236}">
                <a16:creationId xmlns:a16="http://schemas.microsoft.com/office/drawing/2014/main" id="{C04CD1B5-F732-4A5C-A8C2-0AE547D85819}"/>
              </a:ext>
            </a:extLst>
          </p:cNvPr>
          <p:cNvSpPr txBox="1"/>
          <p:nvPr/>
        </p:nvSpPr>
        <p:spPr>
          <a:xfrm>
            <a:off x="4283075" y="6589762"/>
            <a:ext cx="4104000" cy="246221"/>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横軸の尺度が大阪府と東京都で異なるため、比較の際には注意が必要。</a:t>
            </a:r>
          </a:p>
        </p:txBody>
      </p:sp>
      <p:sp>
        <p:nvSpPr>
          <p:cNvPr id="23" name="スライド番号プレースホルダー 1"/>
          <p:cNvSpPr>
            <a:spLocks noGrp="1"/>
          </p:cNvSpPr>
          <p:nvPr>
            <p:ph type="sldNum" sz="quarter" idx="12"/>
          </p:nvPr>
        </p:nvSpPr>
        <p:spPr>
          <a:xfrm>
            <a:off x="8822285" y="6544743"/>
            <a:ext cx="372122" cy="365125"/>
          </a:xfrm>
        </p:spPr>
        <p:txBody>
          <a:bodyPr/>
          <a:lstStyle/>
          <a:p>
            <a:fld id="{4AFB2BD9-75B0-4367-96C2-269A9ADE290D}" type="slidenum">
              <a:rPr kumimoji="1" lang="ja-JP" altLang="en-US" smtClean="0"/>
              <a:t>6</a:t>
            </a:fld>
            <a:endParaRPr kumimoji="1" lang="ja-JP" altLang="en-US"/>
          </a:p>
        </p:txBody>
      </p:sp>
      <p:pic>
        <p:nvPicPr>
          <p:cNvPr id="4" name="図 3"/>
          <p:cNvPicPr>
            <a:picLocks noChangeAspect="1"/>
          </p:cNvPicPr>
          <p:nvPr/>
        </p:nvPicPr>
        <p:blipFill>
          <a:blip r:embed="rId2"/>
          <a:stretch>
            <a:fillRect/>
          </a:stretch>
        </p:blipFill>
        <p:spPr>
          <a:xfrm>
            <a:off x="53033" y="1228086"/>
            <a:ext cx="9199661" cy="5438103"/>
          </a:xfrm>
          <a:prstGeom prst="rect">
            <a:avLst/>
          </a:prstGeom>
        </p:spPr>
      </p:pic>
    </p:spTree>
    <p:extLst>
      <p:ext uri="{BB962C8B-B14F-4D97-AF65-F5344CB8AC3E}">
        <p14:creationId xmlns:p14="http://schemas.microsoft.com/office/powerpoint/2010/main" val="355713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大阪府と全国の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1990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年度の実質経済成長率の寄与分解を行うと、大阪府・全国ともに、労働投入量が減少に寄与、資本ストックは上昇に寄与、全要素生産性（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TFP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）は上昇に寄与しているが、大阪府は全国に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比べ</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TFP</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の寄与度が小さい。</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１．産業構造</a:t>
            </a:r>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産業構造の動き⑤（寄与度の分析・成長の三要素別）</a:t>
            </a:r>
            <a:r>
              <a:rPr lang="en-US" altLang="ja-JP" sz="1400" b="1" dirty="0"/>
              <a:t>1990</a:t>
            </a:r>
            <a:r>
              <a:rPr lang="ja-JP" altLang="en-US" sz="1400" b="1" dirty="0"/>
              <a:t>～</a:t>
            </a:r>
            <a:r>
              <a:rPr lang="en-US" altLang="ja-JP" sz="1400" b="1" dirty="0"/>
              <a:t>2013</a:t>
            </a:r>
            <a:r>
              <a:rPr lang="ja-JP" altLang="en-US" sz="1400" b="1" dirty="0"/>
              <a:t>年度</a:t>
            </a:r>
            <a:endParaRPr lang="en-US" altLang="ja-JP" sz="1400" b="1" dirty="0"/>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161087" y="6382305"/>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出典：府民経済計算　平成</a:t>
            </a:r>
            <a:r>
              <a:rPr lang="en-US" altLang="ja-JP" sz="1100" dirty="0">
                <a:latin typeface="Meiryo UI" panose="020B0604030504040204" pitchFamily="50" charset="-128"/>
                <a:ea typeface="Meiryo UI" panose="020B0604030504040204" pitchFamily="50" charset="-128"/>
              </a:rPr>
              <a:t>25</a:t>
            </a:r>
            <a:r>
              <a:rPr lang="ja-JP" altLang="en-US" sz="1100" dirty="0">
                <a:latin typeface="Meiryo UI" panose="020B0604030504040204" pitchFamily="50" charset="-128"/>
                <a:ea typeface="Meiryo UI" panose="020B0604030504040204" pitchFamily="50" charset="-128"/>
              </a:rPr>
              <a:t>年確報トピックス「生産性に関する分析」</a:t>
            </a:r>
          </a:p>
        </p:txBody>
      </p:sp>
      <p:pic>
        <p:nvPicPr>
          <p:cNvPr id="10" name="図 9"/>
          <p:cNvPicPr>
            <a:picLocks noChangeAspect="1"/>
          </p:cNvPicPr>
          <p:nvPr/>
        </p:nvPicPr>
        <p:blipFill>
          <a:blip r:embed="rId2"/>
          <a:stretch>
            <a:fillRect/>
          </a:stretch>
        </p:blipFill>
        <p:spPr>
          <a:xfrm>
            <a:off x="221724" y="2038496"/>
            <a:ext cx="3812598" cy="2919929"/>
          </a:xfrm>
          <a:prstGeom prst="rect">
            <a:avLst/>
          </a:prstGeom>
        </p:spPr>
      </p:pic>
      <p:sp>
        <p:nvSpPr>
          <p:cNvPr id="12" name="テキスト ボックス 11"/>
          <p:cNvSpPr txBox="1"/>
          <p:nvPr/>
        </p:nvSpPr>
        <p:spPr>
          <a:xfrm>
            <a:off x="151086" y="1751392"/>
            <a:ext cx="3972428" cy="400110"/>
          </a:xfrm>
          <a:prstGeom prst="rect">
            <a:avLst/>
          </a:prstGeom>
          <a:noFill/>
        </p:spPr>
        <p:txBody>
          <a:bodyPr wrap="square" rtlCol="0">
            <a:spAutoFit/>
          </a:bodyPr>
          <a:lstStyle/>
          <a:p>
            <a:r>
              <a:rPr kumimoji="1" lang="ja-JP" altLang="en-US" sz="1000" b="1" dirty="0"/>
              <a:t>■</a:t>
            </a:r>
            <a:r>
              <a:rPr lang="ja-JP" altLang="en-US" sz="1000" b="1" dirty="0"/>
              <a:t>　大阪府における実質経済成長率の寄与分解</a:t>
            </a:r>
            <a:endParaRPr lang="en-US" altLang="ja-JP" sz="1000" b="1" dirty="0"/>
          </a:p>
          <a:p>
            <a:r>
              <a:rPr lang="ja-JP" altLang="en-US" sz="1000" b="1" dirty="0"/>
              <a:t>　　　</a:t>
            </a:r>
            <a:r>
              <a:rPr lang="en-US" altLang="ja-JP" sz="1000" b="1" dirty="0"/>
              <a:t>※1990</a:t>
            </a:r>
            <a:r>
              <a:rPr lang="ja-JP" altLang="en-US" sz="1000" b="1" dirty="0"/>
              <a:t>～</a:t>
            </a:r>
            <a:r>
              <a:rPr lang="en-US" altLang="ja-JP" sz="1000" b="1" dirty="0"/>
              <a:t>2013</a:t>
            </a:r>
            <a:r>
              <a:rPr lang="ja-JP" altLang="en-US" sz="1000" b="1" dirty="0"/>
              <a:t>年度（平成</a:t>
            </a:r>
            <a:r>
              <a:rPr lang="en-US" altLang="ja-JP" sz="1000" b="1" dirty="0"/>
              <a:t>2</a:t>
            </a:r>
            <a:r>
              <a:rPr lang="ja-JP" altLang="en-US" sz="1000" b="1" dirty="0"/>
              <a:t>～平成</a:t>
            </a:r>
            <a:r>
              <a:rPr lang="en-US" altLang="ja-JP" sz="1000" b="1" dirty="0"/>
              <a:t>25</a:t>
            </a:r>
            <a:r>
              <a:rPr lang="ja-JP" altLang="en-US" sz="1000" b="1" dirty="0"/>
              <a:t>年度）</a:t>
            </a:r>
          </a:p>
        </p:txBody>
      </p:sp>
      <p:pic>
        <p:nvPicPr>
          <p:cNvPr id="13" name="図 12"/>
          <p:cNvPicPr>
            <a:picLocks noChangeAspect="1"/>
          </p:cNvPicPr>
          <p:nvPr/>
        </p:nvPicPr>
        <p:blipFill>
          <a:blip r:embed="rId3"/>
          <a:stretch>
            <a:fillRect/>
          </a:stretch>
        </p:blipFill>
        <p:spPr>
          <a:xfrm>
            <a:off x="4449324" y="2038495"/>
            <a:ext cx="4287615" cy="2919929"/>
          </a:xfrm>
          <a:prstGeom prst="rect">
            <a:avLst/>
          </a:prstGeom>
        </p:spPr>
      </p:pic>
      <p:sp>
        <p:nvSpPr>
          <p:cNvPr id="14" name="テキスト ボックス 13"/>
          <p:cNvSpPr txBox="1"/>
          <p:nvPr/>
        </p:nvSpPr>
        <p:spPr>
          <a:xfrm>
            <a:off x="4711829" y="1712045"/>
            <a:ext cx="4025109" cy="400110"/>
          </a:xfrm>
          <a:prstGeom prst="rect">
            <a:avLst/>
          </a:prstGeom>
          <a:noFill/>
        </p:spPr>
        <p:txBody>
          <a:bodyPr wrap="square" rtlCol="0">
            <a:spAutoFit/>
          </a:bodyPr>
          <a:lstStyle/>
          <a:p>
            <a:r>
              <a:rPr kumimoji="1" lang="ja-JP" altLang="en-US" sz="1000" b="1" dirty="0"/>
              <a:t>■</a:t>
            </a:r>
            <a:r>
              <a:rPr lang="ja-JP" altLang="en-US" sz="1000" b="1" dirty="0"/>
              <a:t>　全国における実質経済成長率の寄与分解</a:t>
            </a:r>
            <a:endParaRPr lang="en-US" altLang="ja-JP" sz="1000" b="1" dirty="0"/>
          </a:p>
          <a:p>
            <a:r>
              <a:rPr lang="ja-JP" altLang="en-US" sz="1000" b="1" dirty="0"/>
              <a:t>　　　</a:t>
            </a:r>
            <a:r>
              <a:rPr lang="en-US" altLang="ja-JP" sz="1000" b="1" dirty="0"/>
              <a:t>※1990</a:t>
            </a:r>
            <a:r>
              <a:rPr lang="ja-JP" altLang="en-US" sz="1000" b="1" dirty="0"/>
              <a:t>～</a:t>
            </a:r>
            <a:r>
              <a:rPr lang="en-US" altLang="ja-JP" sz="1000" b="1" dirty="0"/>
              <a:t>2013</a:t>
            </a:r>
            <a:r>
              <a:rPr lang="ja-JP" altLang="en-US" sz="1000" b="1" dirty="0"/>
              <a:t>年度（平成</a:t>
            </a:r>
            <a:r>
              <a:rPr lang="en-US" altLang="ja-JP" sz="1000" b="1" dirty="0"/>
              <a:t>2</a:t>
            </a:r>
            <a:r>
              <a:rPr lang="ja-JP" altLang="en-US" sz="1000" b="1" dirty="0"/>
              <a:t>～平成</a:t>
            </a:r>
            <a:r>
              <a:rPr lang="en-US" altLang="ja-JP" sz="1000" b="1" dirty="0"/>
              <a:t>25</a:t>
            </a:r>
            <a:r>
              <a:rPr lang="ja-JP" altLang="en-US" sz="1000" b="1" dirty="0"/>
              <a:t>年度）</a:t>
            </a:r>
          </a:p>
        </p:txBody>
      </p:sp>
      <p:sp>
        <p:nvSpPr>
          <p:cNvPr id="15" name="角丸四角形 14"/>
          <p:cNvSpPr/>
          <p:nvPr/>
        </p:nvSpPr>
        <p:spPr>
          <a:xfrm>
            <a:off x="3004592" y="4404503"/>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労働投入量寄与度</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16" name="角丸四角形 15"/>
          <p:cNvSpPr/>
          <p:nvPr/>
        </p:nvSpPr>
        <p:spPr>
          <a:xfrm>
            <a:off x="2933955" y="2688827"/>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資本ストック寄与度</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17" name="角丸四角形 16"/>
          <p:cNvSpPr/>
          <p:nvPr/>
        </p:nvSpPr>
        <p:spPr>
          <a:xfrm>
            <a:off x="1925242" y="2614026"/>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dirty="0">
                <a:solidFill>
                  <a:schemeClr val="tx1"/>
                </a:solidFill>
                <a:latin typeface="BIZ UDPゴシック" panose="020B0400000000000000" pitchFamily="50" charset="-128"/>
                <a:ea typeface="BIZ UDPゴシック" panose="020B0400000000000000" pitchFamily="50" charset="-128"/>
              </a:rPr>
              <a:t>TFP</a:t>
            </a:r>
            <a:r>
              <a:rPr lang="ja-JP" altLang="en-US" sz="800" dirty="0">
                <a:solidFill>
                  <a:schemeClr val="tx1"/>
                </a:solidFill>
                <a:latin typeface="BIZ UDPゴシック" panose="020B0400000000000000" pitchFamily="50" charset="-128"/>
                <a:ea typeface="BIZ UDPゴシック" panose="020B0400000000000000" pitchFamily="50" charset="-128"/>
              </a:rPr>
              <a:t>寄与度</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cxnSp>
        <p:nvCxnSpPr>
          <p:cNvPr id="21" name="直線矢印コネクタ 20"/>
          <p:cNvCxnSpPr/>
          <p:nvPr/>
        </p:nvCxnSpPr>
        <p:spPr>
          <a:xfrm>
            <a:off x="2293708" y="2826812"/>
            <a:ext cx="480112" cy="759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p:cNvCxnSpPr>
          <p:nvPr/>
        </p:nvCxnSpPr>
        <p:spPr>
          <a:xfrm>
            <a:off x="3414067" y="2826812"/>
            <a:ext cx="128312" cy="491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2872696" y="4140645"/>
            <a:ext cx="263791" cy="240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7310694" y="4237385"/>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労働投入量寄与度</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cxnSp>
        <p:nvCxnSpPr>
          <p:cNvPr id="28" name="直線矢印コネクタ 27"/>
          <p:cNvCxnSpPr/>
          <p:nvPr/>
        </p:nvCxnSpPr>
        <p:spPr>
          <a:xfrm flipH="1" flipV="1">
            <a:off x="7427505" y="3795585"/>
            <a:ext cx="263792" cy="418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7403365" y="2384840"/>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資本ストック寄与度</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cxnSp>
        <p:nvCxnSpPr>
          <p:cNvPr id="30" name="直線矢印コネクタ 29"/>
          <p:cNvCxnSpPr>
            <a:cxnSpLocks/>
          </p:cNvCxnSpPr>
          <p:nvPr/>
        </p:nvCxnSpPr>
        <p:spPr>
          <a:xfrm>
            <a:off x="7932034" y="2561872"/>
            <a:ext cx="183266" cy="412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a:xfrm>
            <a:off x="7842507" y="3743860"/>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dirty="0">
                <a:solidFill>
                  <a:schemeClr val="tx1"/>
                </a:solidFill>
                <a:latin typeface="BIZ UDPゴシック" panose="020B0400000000000000" pitchFamily="50" charset="-128"/>
                <a:ea typeface="BIZ UDPゴシック" panose="020B0400000000000000" pitchFamily="50" charset="-128"/>
              </a:rPr>
              <a:t>TFP</a:t>
            </a:r>
            <a:r>
              <a:rPr lang="ja-JP" altLang="en-US" sz="800" dirty="0">
                <a:solidFill>
                  <a:schemeClr val="tx1"/>
                </a:solidFill>
                <a:latin typeface="BIZ UDPゴシック" panose="020B0400000000000000" pitchFamily="50" charset="-128"/>
                <a:ea typeface="BIZ UDPゴシック" panose="020B0400000000000000" pitchFamily="50" charset="-128"/>
              </a:rPr>
              <a:t>寄与度</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cxnSp>
        <p:nvCxnSpPr>
          <p:cNvPr id="32" name="直線矢印コネクタ 31"/>
          <p:cNvCxnSpPr/>
          <p:nvPr/>
        </p:nvCxnSpPr>
        <p:spPr>
          <a:xfrm flipV="1">
            <a:off x="8193695" y="3422443"/>
            <a:ext cx="0" cy="384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920690" y="2078434"/>
            <a:ext cx="2061889" cy="13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5497512" y="2054638"/>
            <a:ext cx="2193785" cy="13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ライド番号プレースホルダー 1"/>
          <p:cNvSpPr>
            <a:spLocks noGrp="1"/>
          </p:cNvSpPr>
          <p:nvPr>
            <p:ph type="sldNum" sz="quarter" idx="12"/>
          </p:nvPr>
        </p:nvSpPr>
        <p:spPr>
          <a:xfrm>
            <a:off x="8822285" y="6544743"/>
            <a:ext cx="372122" cy="365125"/>
          </a:xfrm>
        </p:spPr>
        <p:txBody>
          <a:bodyPr/>
          <a:lstStyle/>
          <a:p>
            <a:fld id="{4AFB2BD9-75B0-4367-96C2-269A9ADE290D}" type="slidenum">
              <a:rPr kumimoji="1" lang="ja-JP" altLang="en-US" smtClean="0"/>
              <a:t>7</a:t>
            </a:fld>
            <a:endParaRPr kumimoji="1" lang="ja-JP" altLang="en-US"/>
          </a:p>
        </p:txBody>
      </p:sp>
      <p:sp>
        <p:nvSpPr>
          <p:cNvPr id="37" name="角丸四角形 36"/>
          <p:cNvSpPr/>
          <p:nvPr/>
        </p:nvSpPr>
        <p:spPr>
          <a:xfrm>
            <a:off x="2026825" y="5348919"/>
            <a:ext cx="6166870" cy="319880"/>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b="1" dirty="0" smtClean="0">
                <a:solidFill>
                  <a:schemeClr val="tx1"/>
                </a:solidFill>
                <a:latin typeface="BIZ UDPゴシック" panose="020B0400000000000000" pitchFamily="50" charset="-128"/>
                <a:ea typeface="BIZ UDPゴシック" panose="020B0400000000000000" pitchFamily="50" charset="-128"/>
              </a:rPr>
              <a:t>　</a:t>
            </a:r>
            <a:r>
              <a:rPr lang="en-US" altLang="ja-JP" sz="800" dirty="0" smtClean="0">
                <a:solidFill>
                  <a:schemeClr val="tx1"/>
                </a:solidFill>
                <a:latin typeface="BIZ UDPゴシック" panose="020B0400000000000000" pitchFamily="50" charset="-128"/>
                <a:ea typeface="BIZ UDPゴシック" panose="020B0400000000000000" pitchFamily="50" charset="-128"/>
              </a:rPr>
              <a:t>※</a:t>
            </a:r>
            <a:r>
              <a:rPr lang="ja-JP" altLang="en-US" sz="800" dirty="0" smtClean="0">
                <a:solidFill>
                  <a:schemeClr val="tx1"/>
                </a:solidFill>
                <a:latin typeface="BIZ UDPゴシック" panose="020B0400000000000000" pitchFamily="50" charset="-128"/>
                <a:ea typeface="BIZ UDPゴシック" panose="020B0400000000000000" pitchFamily="50" charset="-128"/>
              </a:rPr>
              <a:t>前回</a:t>
            </a:r>
            <a:r>
              <a:rPr lang="ja-JP" altLang="en-US" sz="800" smtClean="0">
                <a:solidFill>
                  <a:schemeClr val="tx1"/>
                </a:solidFill>
                <a:latin typeface="BIZ UDPゴシック" panose="020B0400000000000000" pitchFamily="50" charset="-128"/>
                <a:ea typeface="BIZ UDPゴシック" panose="020B0400000000000000" pitchFamily="50" charset="-128"/>
              </a:rPr>
              <a:t>提出資料２（</a:t>
            </a:r>
            <a:r>
              <a:rPr lang="ja-JP" altLang="en-US" sz="800" dirty="0" smtClean="0">
                <a:solidFill>
                  <a:schemeClr val="tx1"/>
                </a:solidFill>
                <a:latin typeface="BIZ UDPゴシック" panose="020B0400000000000000" pitchFamily="50" charset="-128"/>
                <a:ea typeface="BIZ UDPゴシック" panose="020B0400000000000000" pitchFamily="50" charset="-128"/>
              </a:rPr>
              <a:t>９ページ）のグラフは日本の潜在成長率の寄与分解であるため、尺度が異なり注意が必要</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1039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出荷額等における特化係数を主要都府県との比較でみると、東京都では「なめし革・同製品・毛皮製造業」「印刷・同関連業」、愛知県では「輸送用機械器具製造業」といった特化係数の非常に高い業種がみられる。一方、大阪府内にはそうした突出して高い業種はなく、各業種がバランスよく集積している。</a:t>
            </a: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ea typeface="Meiryo UI" pitchFamily="50" charset="-128"/>
                <a:cs typeface="Meiryo UI" pitchFamily="50" charset="-128"/>
              </a:rPr>
              <a:t>１．産業構造</a:t>
            </a:r>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製造品出荷額等の特化係数（従業者４人以上）</a:t>
            </a:r>
            <a:endParaRPr lang="en-US" altLang="ja-JP" sz="1400" b="1" dirty="0"/>
          </a:p>
        </p:txBody>
      </p:sp>
      <p:pic>
        <p:nvPicPr>
          <p:cNvPr id="35" name="図 34"/>
          <p:cNvPicPr>
            <a:picLocks noChangeAspect="1"/>
          </p:cNvPicPr>
          <p:nvPr/>
        </p:nvPicPr>
        <p:blipFill>
          <a:blip r:embed="rId2"/>
          <a:stretch>
            <a:fillRect/>
          </a:stretch>
        </p:blipFill>
        <p:spPr>
          <a:xfrm>
            <a:off x="0" y="2183908"/>
            <a:ext cx="3228446" cy="2858356"/>
          </a:xfrm>
          <a:prstGeom prst="rect">
            <a:avLst/>
          </a:prstGeom>
        </p:spPr>
      </p:pic>
      <p:sp>
        <p:nvSpPr>
          <p:cNvPr id="37" name="テキスト ボックス 36">
            <a:extLst>
              <a:ext uri="{FF2B5EF4-FFF2-40B4-BE49-F238E27FC236}">
                <a16:creationId xmlns:a16="http://schemas.microsoft.com/office/drawing/2014/main" id="{C04CD1B5-F732-4A5C-A8C2-0AE547D85819}"/>
              </a:ext>
            </a:extLst>
          </p:cNvPr>
          <p:cNvSpPr txBox="1"/>
          <p:nvPr/>
        </p:nvSpPr>
        <p:spPr>
          <a:xfrm>
            <a:off x="283537" y="5657927"/>
            <a:ext cx="294490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年度版なにわの経済データ</a:t>
            </a:r>
          </a:p>
        </p:txBody>
      </p:sp>
      <p:pic>
        <p:nvPicPr>
          <p:cNvPr id="38" name="図 37"/>
          <p:cNvPicPr>
            <a:picLocks noChangeAspect="1"/>
          </p:cNvPicPr>
          <p:nvPr/>
        </p:nvPicPr>
        <p:blipFill>
          <a:blip r:embed="rId3"/>
          <a:stretch>
            <a:fillRect/>
          </a:stretch>
        </p:blipFill>
        <p:spPr>
          <a:xfrm>
            <a:off x="3011175" y="2306826"/>
            <a:ext cx="3116490" cy="2719291"/>
          </a:xfrm>
          <a:prstGeom prst="rect">
            <a:avLst/>
          </a:prstGeom>
        </p:spPr>
      </p:pic>
      <p:pic>
        <p:nvPicPr>
          <p:cNvPr id="2" name="図 1"/>
          <p:cNvPicPr>
            <a:picLocks noChangeAspect="1"/>
          </p:cNvPicPr>
          <p:nvPr/>
        </p:nvPicPr>
        <p:blipFill>
          <a:blip r:embed="rId4"/>
          <a:stretch>
            <a:fillRect/>
          </a:stretch>
        </p:blipFill>
        <p:spPr>
          <a:xfrm>
            <a:off x="6127665" y="2290679"/>
            <a:ext cx="3028989" cy="2719292"/>
          </a:xfrm>
          <a:prstGeom prst="rect">
            <a:avLst/>
          </a:prstGeom>
        </p:spPr>
      </p:pic>
      <p:sp>
        <p:nvSpPr>
          <p:cNvPr id="10" name="スライド番号プレースホルダー 1"/>
          <p:cNvSpPr>
            <a:spLocks noGrp="1"/>
          </p:cNvSpPr>
          <p:nvPr>
            <p:ph type="sldNum" sz="quarter" idx="12"/>
          </p:nvPr>
        </p:nvSpPr>
        <p:spPr>
          <a:xfrm>
            <a:off x="8822285" y="6544743"/>
            <a:ext cx="372122" cy="365125"/>
          </a:xfrm>
        </p:spPr>
        <p:txBody>
          <a:bodyPr/>
          <a:lstStyle/>
          <a:p>
            <a:fld id="{4AFB2BD9-75B0-4367-96C2-269A9ADE290D}" type="slidenum">
              <a:rPr kumimoji="1" lang="ja-JP" altLang="en-US" smtClean="0"/>
              <a:t>8</a:t>
            </a:fld>
            <a:endParaRPr kumimoji="1" lang="ja-JP" altLang="en-US"/>
          </a:p>
        </p:txBody>
      </p:sp>
      <p:sp>
        <p:nvSpPr>
          <p:cNvPr id="3" name="テキスト ボックス 2"/>
          <p:cNvSpPr txBox="1"/>
          <p:nvPr/>
        </p:nvSpPr>
        <p:spPr>
          <a:xfrm>
            <a:off x="721217" y="5895503"/>
            <a:ext cx="4260327" cy="430887"/>
          </a:xfrm>
          <a:prstGeom prst="rect">
            <a:avLst/>
          </a:prstGeom>
          <a:noFill/>
        </p:spPr>
        <p:txBody>
          <a:bodyPr wrap="square" rtlCol="0">
            <a:spAutoFit/>
          </a:bodyPr>
          <a:lstStyle/>
          <a:p>
            <a:r>
              <a:rPr kumimoji="1" lang="ja-JP" altLang="en-US" sz="1100" dirty="0">
                <a:latin typeface="+mj-lt"/>
              </a:rPr>
              <a:t>経済産業省「</a:t>
            </a:r>
            <a:r>
              <a:rPr kumimoji="1" lang="en-US" altLang="ja-JP" sz="1100" dirty="0">
                <a:latin typeface="+mj-lt"/>
              </a:rPr>
              <a:t>2019</a:t>
            </a:r>
            <a:r>
              <a:rPr kumimoji="1" lang="ja-JP" altLang="en-US" sz="1100" dirty="0">
                <a:latin typeface="+mj-lt"/>
              </a:rPr>
              <a:t>年　工業統計調査」［地域別統計］</a:t>
            </a:r>
          </a:p>
          <a:p>
            <a:r>
              <a:rPr kumimoji="1" lang="ja-JP" altLang="en-US" sz="1100" dirty="0">
                <a:latin typeface="+mj-lt"/>
              </a:rPr>
              <a:t>（注）製造品出荷額等の調査対象期間は、平成</a:t>
            </a:r>
            <a:r>
              <a:rPr kumimoji="1" lang="en-US" altLang="ja-JP" sz="1100" dirty="0">
                <a:latin typeface="+mj-lt"/>
              </a:rPr>
              <a:t>30</a:t>
            </a:r>
            <a:r>
              <a:rPr kumimoji="1" lang="ja-JP" altLang="en-US" sz="1100" dirty="0">
                <a:latin typeface="+mj-lt"/>
              </a:rPr>
              <a:t>年１月から</a:t>
            </a:r>
            <a:r>
              <a:rPr kumimoji="1" lang="en-US" altLang="ja-JP" sz="1100" dirty="0">
                <a:latin typeface="+mj-lt"/>
              </a:rPr>
              <a:t>12</a:t>
            </a:r>
            <a:r>
              <a:rPr kumimoji="1" lang="ja-JP" altLang="en-US" sz="1100" dirty="0">
                <a:latin typeface="+mj-lt"/>
              </a:rPr>
              <a:t>月。</a:t>
            </a:r>
          </a:p>
        </p:txBody>
      </p:sp>
      <p:sp>
        <p:nvSpPr>
          <p:cNvPr id="4" name="大かっこ 3"/>
          <p:cNvSpPr/>
          <p:nvPr/>
        </p:nvSpPr>
        <p:spPr>
          <a:xfrm>
            <a:off x="579549" y="5895503"/>
            <a:ext cx="4401995" cy="43088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488338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8644</Words>
  <Application>Microsoft Office PowerPoint</Application>
  <PresentationFormat>画面に合わせる (4:3)</PresentationFormat>
  <Paragraphs>1064</Paragraphs>
  <Slides>58</Slides>
  <Notes>0</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58</vt:i4>
      </vt:variant>
    </vt:vector>
  </HeadingPairs>
  <TitlesOfParts>
    <vt:vector size="72" baseType="lpstr">
      <vt:lpstr>Arial Unicode MS</vt:lpstr>
      <vt:lpstr>BIZ UDPゴシック</vt:lpstr>
      <vt:lpstr>Meiryo UI</vt:lpstr>
      <vt:lpstr>ＭＳ Ｐゴシック</vt:lpstr>
      <vt:lpstr>ＭＳ ゴシック</vt:lpstr>
      <vt:lpstr>ＭＳ 明朝</vt:lpstr>
      <vt:lpstr>游ゴシック</vt:lpstr>
      <vt:lpstr>游明朝</vt:lpstr>
      <vt:lpstr>Arial</vt:lpstr>
      <vt:lpstr>Calibri</vt:lpstr>
      <vt:lpstr>Times New Roman</vt:lpstr>
      <vt:lpstr>Wingdings</vt:lpstr>
      <vt:lpstr>Office テーマ</vt:lpstr>
      <vt:lpstr>ワークシート</vt:lpstr>
      <vt:lpstr>大阪の産業構造・労働生産性など（関連データ）</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2023-08-29T07:21:18Z</dcterms:modified>
</cp:coreProperties>
</file>