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50"/>
  </p:notesMasterIdLst>
  <p:handoutMasterIdLst>
    <p:handoutMasterId r:id="rId51"/>
  </p:handoutMasterIdLst>
  <p:sldIdLst>
    <p:sldId id="141169319" r:id="rId2"/>
    <p:sldId id="141169358" r:id="rId3"/>
    <p:sldId id="141169338" r:id="rId4"/>
    <p:sldId id="141169339" r:id="rId5"/>
    <p:sldId id="141169304" r:id="rId6"/>
    <p:sldId id="141169305" r:id="rId7"/>
    <p:sldId id="141169306" r:id="rId8"/>
    <p:sldId id="141169309" r:id="rId9"/>
    <p:sldId id="141169362" r:id="rId10"/>
    <p:sldId id="141169357" r:id="rId11"/>
    <p:sldId id="141169340" r:id="rId12"/>
    <p:sldId id="141169320" r:id="rId13"/>
    <p:sldId id="141169324" r:id="rId14"/>
    <p:sldId id="141169323" r:id="rId15"/>
    <p:sldId id="141169322" r:id="rId16"/>
    <p:sldId id="141169321" r:id="rId17"/>
    <p:sldId id="141169341" r:id="rId18"/>
    <p:sldId id="141169308" r:id="rId19"/>
    <p:sldId id="141169335" r:id="rId20"/>
    <p:sldId id="141169326" r:id="rId21"/>
    <p:sldId id="141169342" r:id="rId22"/>
    <p:sldId id="141169313" r:id="rId23"/>
    <p:sldId id="141169314" r:id="rId24"/>
    <p:sldId id="141169327" r:id="rId25"/>
    <p:sldId id="141169328" r:id="rId26"/>
    <p:sldId id="141169352" r:id="rId27"/>
    <p:sldId id="141169353" r:id="rId28"/>
    <p:sldId id="141169329" r:id="rId29"/>
    <p:sldId id="141169355" r:id="rId30"/>
    <p:sldId id="141169360" r:id="rId31"/>
    <p:sldId id="141169343" r:id="rId32"/>
    <p:sldId id="141169344" r:id="rId33"/>
    <p:sldId id="141169345" r:id="rId34"/>
    <p:sldId id="141169330" r:id="rId35"/>
    <p:sldId id="141169331" r:id="rId36"/>
    <p:sldId id="141169332" r:id="rId37"/>
    <p:sldId id="141169346" r:id="rId38"/>
    <p:sldId id="141169316" r:id="rId39"/>
    <p:sldId id="141169317" r:id="rId40"/>
    <p:sldId id="141169318" r:id="rId41"/>
    <p:sldId id="141169347" r:id="rId42"/>
    <p:sldId id="141169333" r:id="rId43"/>
    <p:sldId id="141169334" r:id="rId44"/>
    <p:sldId id="141169361" r:id="rId45"/>
    <p:sldId id="141169348" r:id="rId46"/>
    <p:sldId id="141169337" r:id="rId47"/>
    <p:sldId id="141169349" r:id="rId48"/>
    <p:sldId id="141169336" r:id="rId4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F528F"/>
    <a:srgbClr val="DAE3F3"/>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varScale="1">
        <p:scale>
          <a:sx n="73" d="100"/>
          <a:sy n="73" d="100"/>
        </p:scale>
        <p:origin x="1548" y="54"/>
      </p:cViewPr>
      <p:guideLst>
        <p:guide orient="horz" pos="263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2022/3/16</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4ACDB-9FC5-4370-9163-9FCD736D72F6}" type="datetime1">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C4C3D-FAEB-4CEC-9C07-CE4405AA9CEF}" type="datetime1">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509889-3C4F-447E-B8C8-ECBB47AC87F3}" type="datetime1">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91F0F6-0DCB-4253-A73E-E05EE3ED5A2E}" type="datetime1">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57D78F-394C-434B-A6E7-FF19C8C4B4F6}" type="datetime1">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41BFA-4EF2-4C1E-B248-54213F171008}" type="datetime1">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2A92EC-5B26-43A1-9459-60D96FC8C9CB}" type="datetime1">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600A15-3421-441F-A443-520E42093384}" type="datetime1">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1F37-659C-4FE3-8FC4-7ACD7E6F4BD0}" type="datetime1">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E939F-D5DF-412E-9584-374A3A05EEBF}" type="datetime1">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1D203C-A885-4900-AF6B-1AAA0E5556D4}" type="datetime1">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573-8FD0-48B1-B721-8707402F7BAB}" type="datetime1">
              <a:rPr kumimoji="1" lang="ja-JP" altLang="en-US" smtClean="0"/>
              <a:t>2022/3/16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これまでの議論の関連データ</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155577" y="5313483"/>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.3.17</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449671" y="949388"/>
            <a:ext cx="1310420"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資料３</a:t>
            </a:r>
            <a:endPar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092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53616" y="1289547"/>
            <a:ext cx="470485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：「野生化するイノベーション」 著者 清水洋</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これまでのイノベーションの状況（つづき）</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（１</a:t>
            </a:r>
            <a:r>
              <a:rPr lang="ja-JP" altLang="en-US" sz="2000" kern="0" dirty="0">
                <a:solidFill>
                  <a:srgbClr val="000000"/>
                </a:solidFill>
                <a:ea typeface="Meiryo UI" pitchFamily="50" charset="-128"/>
                <a:cs typeface="Meiryo UI" pitchFamily="50" charset="-128"/>
              </a:rPr>
              <a:t>．生産性・</a:t>
            </a:r>
            <a:r>
              <a:rPr lang="ja-JP" altLang="en-US" sz="2000" kern="0" dirty="0" smtClean="0">
                <a:solidFill>
                  <a:srgbClr val="000000"/>
                </a:solidFill>
                <a:ea typeface="Meiryo UI" pitchFamily="50" charset="-128"/>
                <a:cs typeface="Meiryo UI" pitchFamily="50" charset="-128"/>
              </a:rPr>
              <a:t>イノベーション⑤</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16" name="図 15"/>
          <p:cNvPicPr>
            <a:picLocks noChangeAspect="1"/>
          </p:cNvPicPr>
          <p:nvPr/>
        </p:nvPicPr>
        <p:blipFill>
          <a:blip r:embed="rId2"/>
          <a:stretch>
            <a:fillRect/>
          </a:stretch>
        </p:blipFill>
        <p:spPr>
          <a:xfrm>
            <a:off x="357192" y="1388460"/>
            <a:ext cx="2927085" cy="4448779"/>
          </a:xfrm>
          <a:prstGeom prst="rect">
            <a:avLst/>
          </a:prstGeom>
        </p:spPr>
      </p:pic>
      <p:pic>
        <p:nvPicPr>
          <p:cNvPr id="11" name="図 10"/>
          <p:cNvPicPr>
            <a:picLocks noChangeAspect="1"/>
          </p:cNvPicPr>
          <p:nvPr/>
        </p:nvPicPr>
        <p:blipFill>
          <a:blip r:embed="rId3"/>
          <a:stretch>
            <a:fillRect/>
          </a:stretch>
        </p:blipFill>
        <p:spPr>
          <a:xfrm>
            <a:off x="3223324" y="1713854"/>
            <a:ext cx="2911125" cy="4448779"/>
          </a:xfrm>
          <a:prstGeom prst="rect">
            <a:avLst/>
          </a:prstGeom>
        </p:spPr>
      </p:pic>
      <p:pic>
        <p:nvPicPr>
          <p:cNvPr id="13" name="図 12"/>
          <p:cNvPicPr>
            <a:picLocks noChangeAspect="1"/>
          </p:cNvPicPr>
          <p:nvPr/>
        </p:nvPicPr>
        <p:blipFill>
          <a:blip r:embed="rId4"/>
          <a:stretch>
            <a:fillRect/>
          </a:stretch>
        </p:blipFill>
        <p:spPr>
          <a:xfrm>
            <a:off x="6287562" y="1673406"/>
            <a:ext cx="2580375" cy="4448779"/>
          </a:xfrm>
          <a:prstGeom prst="rect">
            <a:avLst/>
          </a:prstGeom>
        </p:spPr>
      </p:pic>
      <p:sp>
        <p:nvSpPr>
          <p:cNvPr id="17" name="テキスト ボックス 16"/>
          <p:cNvSpPr txBox="1"/>
          <p:nvPr/>
        </p:nvSpPr>
        <p:spPr>
          <a:xfrm>
            <a:off x="270924" y="1224085"/>
            <a:ext cx="3013354" cy="307777"/>
          </a:xfrm>
          <a:prstGeom prst="rect">
            <a:avLst/>
          </a:prstGeom>
          <a:solidFill>
            <a:schemeClr val="bg1"/>
          </a:solid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○「戦後日本のイノベーション</a:t>
            </a:r>
            <a:r>
              <a:rPr lang="en-US" altLang="ja-JP" sz="1400" dirty="0" smtClean="0">
                <a:latin typeface="Meiryo UI" panose="020B0604030504040204" pitchFamily="50" charset="-128"/>
                <a:ea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rPr>
              <a:t>選」</a:t>
            </a:r>
            <a:endParaRPr lang="en-US" altLang="ja-JP" sz="1400" dirty="0">
              <a:latin typeface="Meiryo UI" panose="020B0604030504040204" pitchFamily="50" charset="-128"/>
              <a:ea typeface="Meiryo UI" panose="020B0604030504040204" pitchFamily="50" charset="-128"/>
            </a:endParaRPr>
          </a:p>
        </p:txBody>
      </p:sp>
      <p:sp>
        <p:nvSpPr>
          <p:cNvPr id="10"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9</a:t>
            </a:fld>
            <a:endParaRPr kumimoji="1" lang="ja-JP" altLang="en-US" dirty="0"/>
          </a:p>
        </p:txBody>
      </p:sp>
    </p:spTree>
    <p:extLst>
      <p:ext uri="{BB962C8B-B14F-4D97-AF65-F5344CB8AC3E}">
        <p14:creationId xmlns:p14="http://schemas.microsoft.com/office/powerpoint/2010/main" val="58065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a:t>２　ＤＸ・グリーン</a:t>
            </a:r>
            <a:endParaRPr kumimoji="1" lang="ja-JP" altLang="en-US" sz="2400" dirty="0"/>
          </a:p>
        </p:txBody>
      </p:sp>
      <p:sp>
        <p:nvSpPr>
          <p:cNvPr id="3" name="コンテンツ プレースホルダー 2"/>
          <p:cNvSpPr>
            <a:spLocks noGrp="1"/>
          </p:cNvSpPr>
          <p:nvPr>
            <p:ph idx="1"/>
          </p:nvPr>
        </p:nvSpPr>
        <p:spPr>
          <a:xfrm>
            <a:off x="785406" y="1825624"/>
            <a:ext cx="4188828" cy="3686901"/>
          </a:xfrm>
        </p:spPr>
        <p:txBody>
          <a:bodyPr anchor="ctr">
            <a:normAutofit/>
          </a:bodyPr>
          <a:lstStyle/>
          <a:p>
            <a:pPr>
              <a:tabLst>
                <a:tab pos="7086600" algn="l"/>
              </a:tabLst>
            </a:pPr>
            <a:r>
              <a:rPr lang="ja-JP" altLang="en-US" sz="1800" dirty="0"/>
              <a:t>　コロナ禍による</a:t>
            </a:r>
            <a:r>
              <a:rPr lang="en-US" altLang="ja-JP" sz="1800" dirty="0"/>
              <a:t>DX</a:t>
            </a:r>
            <a:r>
              <a:rPr lang="ja-JP" altLang="en-US" sz="1800" dirty="0" err="1"/>
              <a:t>への</a:t>
            </a:r>
            <a:r>
              <a:rPr lang="ja-JP" altLang="en-US" sz="1800" dirty="0" smtClean="0"/>
              <a:t>影響</a:t>
            </a:r>
            <a:endParaRPr lang="en-US" altLang="ja-JP" sz="1800" dirty="0" smtClean="0"/>
          </a:p>
          <a:p>
            <a:pPr>
              <a:tabLst>
                <a:tab pos="7086600" algn="l"/>
              </a:tabLst>
            </a:pPr>
            <a:endParaRPr lang="ja-JP" altLang="en-US" sz="1800" dirty="0"/>
          </a:p>
          <a:p>
            <a:pPr>
              <a:tabLst>
                <a:tab pos="7086600" algn="l"/>
              </a:tabLst>
            </a:pPr>
            <a:r>
              <a:rPr lang="ja-JP" altLang="en-US" sz="1800" dirty="0"/>
              <a:t>　</a:t>
            </a:r>
            <a:r>
              <a:rPr lang="ja-JP" altLang="en-US" sz="1800" dirty="0" smtClean="0"/>
              <a:t>スマートシティ</a:t>
            </a:r>
            <a:r>
              <a:rPr lang="ja-JP" altLang="en-US" sz="1800" dirty="0"/>
              <a:t>　</a:t>
            </a:r>
            <a:r>
              <a:rPr lang="ja-JP" altLang="en-US" sz="1800" dirty="0" smtClean="0"/>
              <a:t>ランキング</a:t>
            </a:r>
            <a:r>
              <a:rPr lang="en-US" altLang="ja-JP" sz="1800" dirty="0" smtClean="0"/>
              <a:t>2021</a:t>
            </a:r>
          </a:p>
          <a:p>
            <a:pPr>
              <a:tabLst>
                <a:tab pos="7086600" algn="l"/>
              </a:tabLst>
            </a:pPr>
            <a:endParaRPr lang="ja-JP" altLang="en-US" sz="1800" dirty="0"/>
          </a:p>
          <a:p>
            <a:pPr>
              <a:tabLst>
                <a:tab pos="7086600" algn="l"/>
              </a:tabLst>
            </a:pPr>
            <a:r>
              <a:rPr lang="ja-JP" altLang="en-US" sz="1800" dirty="0"/>
              <a:t>　</a:t>
            </a:r>
            <a:r>
              <a:rPr lang="en-US" altLang="ja-JP" sz="1800" dirty="0"/>
              <a:t>IT</a:t>
            </a:r>
            <a:r>
              <a:rPr lang="ja-JP" altLang="en-US" sz="1800" dirty="0"/>
              <a:t>人材の所属先の国際</a:t>
            </a:r>
            <a:r>
              <a:rPr lang="ja-JP" altLang="en-US" sz="1800" dirty="0" smtClean="0"/>
              <a:t>比較</a:t>
            </a:r>
            <a:endParaRPr lang="en-US" altLang="ja-JP" sz="1800" dirty="0" smtClean="0"/>
          </a:p>
          <a:p>
            <a:pPr>
              <a:tabLst>
                <a:tab pos="7086600" algn="l"/>
              </a:tabLst>
            </a:pPr>
            <a:endParaRPr lang="en-US" altLang="ja-JP" sz="1800" dirty="0" smtClean="0"/>
          </a:p>
          <a:p>
            <a:pPr>
              <a:tabLst>
                <a:tab pos="7086600" algn="l"/>
              </a:tabLst>
            </a:pPr>
            <a:r>
              <a:rPr lang="ja-JP" altLang="en-US" sz="1800" dirty="0" smtClean="0"/>
              <a:t>　グリーンボンド</a:t>
            </a:r>
            <a:r>
              <a:rPr lang="ja-JP" altLang="en-US" sz="1800" dirty="0"/>
              <a:t>発行額の</a:t>
            </a:r>
            <a:r>
              <a:rPr lang="ja-JP" altLang="en-US" sz="1800" dirty="0" smtClean="0"/>
              <a:t>推移</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10</a:t>
            </a:fld>
            <a:endParaRPr kumimoji="1" lang="ja-JP" altLang="en-US" dirty="0"/>
          </a:p>
        </p:txBody>
      </p:sp>
      <p:sp>
        <p:nvSpPr>
          <p:cNvPr id="6" name="コンテンツ プレースホルダー 2"/>
          <p:cNvSpPr txBox="1">
            <a:spLocks/>
          </p:cNvSpPr>
          <p:nvPr/>
        </p:nvSpPr>
        <p:spPr>
          <a:xfrm>
            <a:off x="4817478" y="1825623"/>
            <a:ext cx="4156707" cy="36869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tabLst>
                <a:tab pos="7086600" algn="l"/>
              </a:tabLst>
            </a:pPr>
            <a:r>
              <a:rPr lang="ja-JP" altLang="en-US" sz="1800" dirty="0" smtClean="0"/>
              <a:t>・・・・・・・・・・・・・・・・・・・・・・・</a:t>
            </a:r>
            <a:r>
              <a:rPr lang="en-US" altLang="ja-JP" sz="1800" dirty="0" smtClean="0"/>
              <a:t>11</a:t>
            </a:r>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smtClean="0"/>
              <a:t>12</a:t>
            </a:r>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smtClean="0"/>
              <a:t>13</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14</a:t>
            </a:r>
            <a:endParaRPr lang="ja-JP" altLang="en-US" sz="1800" dirty="0"/>
          </a:p>
        </p:txBody>
      </p:sp>
    </p:spTree>
    <p:extLst>
      <p:ext uri="{BB962C8B-B14F-4D97-AF65-F5344CB8AC3E}">
        <p14:creationId xmlns:p14="http://schemas.microsoft.com/office/powerpoint/2010/main" val="155333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5431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日米の大企業に対するアンケート調査によると、コロナ禍による自社のデジタル・トランスフォーメーション（</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）推進への影響として、「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として取り組む領域が増え、拡大」を挙げた企業の割合は、日本企業</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％、米国企業</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、日本企業の中には、一時的に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の取組がストップ（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％）、コロナ前と大きく変わらない（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％）と回答する企業も存在。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39453"/>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rPr>
              <a:t>内閣</a:t>
            </a:r>
            <a:r>
              <a:rPr lang="zh-TW" altLang="en-US" sz="1100" dirty="0">
                <a:latin typeface="Meiryo UI" panose="020B0604030504040204" pitchFamily="50" charset="-128"/>
                <a:ea typeface="Meiryo UI" panose="020B0604030504040204" pitchFamily="50" charset="-128"/>
              </a:rPr>
              <a:t>官房 成長戦略会議事務局 「基礎資料」（令和３年</a:t>
            </a:r>
            <a:r>
              <a:rPr lang="zh-TW" altLang="en-US" sz="1100" dirty="0" smtClean="0">
                <a:latin typeface="Meiryo UI" panose="020B0604030504040204" pitchFamily="50" charset="-128"/>
                <a:ea typeface="Meiryo UI" panose="020B0604030504040204" pitchFamily="50" charset="-128"/>
              </a:rPr>
              <a:t>４月）</a:t>
            </a:r>
            <a:endParaRPr lang="zh-TW"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コロナ禍による</a:t>
            </a:r>
            <a:r>
              <a:rPr lang="en-US" altLang="ja-JP" sz="1400" b="1" dirty="0"/>
              <a:t>DX</a:t>
            </a:r>
            <a:r>
              <a:rPr lang="ja-JP" altLang="en-US" sz="1400" b="1" dirty="0" err="1"/>
              <a:t>への</a:t>
            </a:r>
            <a:r>
              <a:rPr lang="ja-JP" altLang="en-US" sz="1400" b="1" dirty="0" smtClean="0"/>
              <a:t>影響</a:t>
            </a:r>
            <a:endParaRPr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（２．ＤＸ</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グリーン①）</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334975" y="2017067"/>
            <a:ext cx="8404731" cy="4213351"/>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11</a:t>
            </a:fld>
            <a:endParaRPr kumimoji="1" lang="ja-JP" altLang="en-US" dirty="0"/>
          </a:p>
        </p:txBody>
      </p:sp>
    </p:spTree>
    <p:extLst>
      <p:ext uri="{BB962C8B-B14F-4D97-AF65-F5344CB8AC3E}">
        <p14:creationId xmlns:p14="http://schemas.microsoft.com/office/powerpoint/2010/main" val="228041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7618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スマートシティランキング</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では、東京</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位と低迷。</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5251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ja-JP" altLang="en-US" sz="1100" dirty="0"/>
              <a:t>「</a:t>
            </a:r>
            <a:r>
              <a:rPr lang="en-US" altLang="ja-JP" sz="1100" dirty="0"/>
              <a:t>IMD Smart City Index 2021</a:t>
            </a:r>
            <a:r>
              <a:rPr lang="ja-JP" altLang="en-US" sz="1100" dirty="0"/>
              <a:t>」</a:t>
            </a:r>
            <a:r>
              <a:rPr lang="en-US" altLang="ja-JP" sz="1100" dirty="0"/>
              <a:t> </a:t>
            </a:r>
            <a:r>
              <a:rPr lang="ja-JP" altLang="en-US" sz="1100" dirty="0"/>
              <a:t>をもと</a:t>
            </a:r>
            <a:r>
              <a:rPr lang="ja-JP" altLang="en-US" sz="1100" dirty="0" smtClean="0"/>
              <a:t>に副首都推進局で作成</a:t>
            </a:r>
            <a:endParaRPr lang="en-US" altLang="ja-JP" sz="1100" dirty="0"/>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スマートシティ</a:t>
            </a:r>
            <a:r>
              <a:rPr lang="ja-JP" altLang="en-US" sz="1400" b="1" dirty="0"/>
              <a:t>　</a:t>
            </a:r>
            <a:r>
              <a:rPr lang="ja-JP" altLang="en-US" sz="1400" b="1" dirty="0" smtClean="0"/>
              <a:t>ランキング</a:t>
            </a:r>
            <a:r>
              <a:rPr lang="en-US" altLang="ja-JP" sz="1400" b="1" dirty="0" smtClean="0"/>
              <a:t>2021</a:t>
            </a:r>
            <a:endParaRPr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（２．ＤＸ</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グリーン②）</a:t>
            </a:r>
            <a:endParaRPr kumimoji="0" lang="ja-JP" altLang="en-US" sz="2000" kern="0" dirty="0">
              <a:solidFill>
                <a:srgbClr val="000000"/>
              </a:solidFill>
              <a:ea typeface="Meiryo UI" pitchFamily="50" charset="-128"/>
              <a:cs typeface="Meiryo UI" pitchFamily="50" charset="-128"/>
            </a:endParaRPr>
          </a:p>
        </p:txBody>
      </p:sp>
      <p:sp>
        <p:nvSpPr>
          <p:cNvPr id="10"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12</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513329399"/>
              </p:ext>
            </p:extLst>
          </p:nvPr>
        </p:nvGraphicFramePr>
        <p:xfrm>
          <a:off x="721216" y="1766705"/>
          <a:ext cx="7714444" cy="4541520"/>
        </p:xfrm>
        <a:graphic>
          <a:graphicData uri="http://schemas.openxmlformats.org/drawingml/2006/table">
            <a:tbl>
              <a:tblPr firstRow="1" bandRow="1">
                <a:tableStyleId>{5C22544A-7EE6-4342-B048-85BDC9FD1C3A}</a:tableStyleId>
              </a:tblPr>
              <a:tblGrid>
                <a:gridCol w="1434155">
                  <a:extLst>
                    <a:ext uri="{9D8B030D-6E8A-4147-A177-3AD203B41FA5}">
                      <a16:colId xmlns:a16="http://schemas.microsoft.com/office/drawing/2014/main" val="4186946113"/>
                    </a:ext>
                  </a:extLst>
                </a:gridCol>
                <a:gridCol w="1306286">
                  <a:extLst>
                    <a:ext uri="{9D8B030D-6E8A-4147-A177-3AD203B41FA5}">
                      <a16:colId xmlns:a16="http://schemas.microsoft.com/office/drawing/2014/main" val="3073625288"/>
                    </a:ext>
                  </a:extLst>
                </a:gridCol>
                <a:gridCol w="1685109">
                  <a:extLst>
                    <a:ext uri="{9D8B030D-6E8A-4147-A177-3AD203B41FA5}">
                      <a16:colId xmlns:a16="http://schemas.microsoft.com/office/drawing/2014/main" val="682703331"/>
                    </a:ext>
                  </a:extLst>
                </a:gridCol>
                <a:gridCol w="1699520">
                  <a:extLst>
                    <a:ext uri="{9D8B030D-6E8A-4147-A177-3AD203B41FA5}">
                      <a16:colId xmlns:a16="http://schemas.microsoft.com/office/drawing/2014/main" val="3198643075"/>
                    </a:ext>
                  </a:extLst>
                </a:gridCol>
                <a:gridCol w="1589374">
                  <a:extLst>
                    <a:ext uri="{9D8B030D-6E8A-4147-A177-3AD203B41FA5}">
                      <a16:colId xmlns:a16="http://schemas.microsoft.com/office/drawing/2014/main" val="880105449"/>
                    </a:ext>
                  </a:extLst>
                </a:gridCol>
              </a:tblGrid>
              <a:tr h="332126">
                <a:tc>
                  <a:txBody>
                    <a:bodyPr/>
                    <a:lstStyle/>
                    <a:p>
                      <a:pPr algn="ctr"/>
                      <a:r>
                        <a:rPr kumimoji="1" lang="en-US" altLang="ja-JP" sz="1600" dirty="0" smtClean="0"/>
                        <a:t>2021</a:t>
                      </a:r>
                      <a:r>
                        <a:rPr kumimoji="1" lang="ja-JP" altLang="en-US" sz="1600" dirty="0" smtClean="0"/>
                        <a:t>年</a:t>
                      </a:r>
                      <a:endParaRPr kumimoji="1" lang="en-US" altLang="ja-JP" sz="1600" dirty="0" smtClean="0"/>
                    </a:p>
                    <a:p>
                      <a:pPr algn="ctr"/>
                      <a:r>
                        <a:rPr kumimoji="1" lang="ja-JP" altLang="en-US" sz="1200" dirty="0" smtClean="0"/>
                        <a:t>（全</a:t>
                      </a:r>
                      <a:r>
                        <a:rPr kumimoji="1" lang="en-US" altLang="ja-JP" sz="1200" dirty="0" smtClean="0"/>
                        <a:t>118</a:t>
                      </a:r>
                      <a:r>
                        <a:rPr kumimoji="1" lang="ja-JP" altLang="en-US" sz="1200" dirty="0" smtClean="0"/>
                        <a:t>都市）</a:t>
                      </a:r>
                      <a:endParaRPr kumimoji="1" lang="ja-JP" alt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t>2020</a:t>
                      </a:r>
                      <a:r>
                        <a:rPr kumimoji="1" lang="ja-JP" altLang="en-US" sz="1600" dirty="0" smtClean="0"/>
                        <a:t>年</a:t>
                      </a:r>
                      <a:endParaRPr kumimoji="1" lang="en-US" altLang="ja-JP" sz="1600" dirty="0" smtClean="0"/>
                    </a:p>
                    <a:p>
                      <a:pPr algn="ctr"/>
                      <a:r>
                        <a:rPr kumimoji="1" lang="ja-JP" altLang="en-US" sz="1200" dirty="0" smtClean="0"/>
                        <a:t>（全</a:t>
                      </a:r>
                      <a:r>
                        <a:rPr kumimoji="1" lang="en-US" altLang="ja-JP" sz="1200" dirty="0" smtClean="0"/>
                        <a:t>109</a:t>
                      </a:r>
                      <a:r>
                        <a:rPr kumimoji="1" lang="ja-JP" altLang="en-US" sz="1200" dirty="0" smtClean="0"/>
                        <a:t>都市）</a:t>
                      </a:r>
                      <a:endParaRPr kumimoji="1" lang="ja-JP" altLang="en-US" sz="12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smtClean="0"/>
                        <a:t>都市</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smtClean="0"/>
                        <a:t>国・地域</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smtClean="0"/>
                        <a:t>格付け</a:t>
                      </a:r>
                      <a:endParaRPr kumimoji="1" lang="ja-JP" alt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0441708"/>
                  </a:ext>
                </a:extLst>
              </a:tr>
              <a:tr h="328018">
                <a:tc>
                  <a:txBody>
                    <a:bodyPr/>
                    <a:lstStyle/>
                    <a:p>
                      <a:pPr algn="ctr"/>
                      <a:r>
                        <a:rPr kumimoji="1" lang="en-US" altLang="ja-JP" sz="1600" dirty="0" smtClean="0"/>
                        <a:t>1</a:t>
                      </a: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１</a:t>
                      </a:r>
                      <a:endParaRPr kumimoji="1" lang="ja-JP" altLang="en-US" sz="1600" dirty="0"/>
                    </a:p>
                  </a:txBody>
                  <a:tcPr/>
                </a:tc>
                <a:tc>
                  <a:txBody>
                    <a:bodyPr/>
                    <a:lstStyle/>
                    <a:p>
                      <a:pPr algn="ctr"/>
                      <a:r>
                        <a:rPr kumimoji="1" lang="ja-JP" altLang="en-US" sz="1600" dirty="0" smtClean="0"/>
                        <a:t>シンガポール</a:t>
                      </a:r>
                      <a:endParaRPr kumimoji="1" lang="ja-JP" altLang="en-US" sz="1600" dirty="0"/>
                    </a:p>
                  </a:txBody>
                  <a:tcPr/>
                </a:tc>
                <a:tc>
                  <a:txBody>
                    <a:bodyPr/>
                    <a:lstStyle/>
                    <a:p>
                      <a:pPr algn="ctr"/>
                      <a:r>
                        <a:rPr kumimoji="1" lang="ja-JP" altLang="en-US" sz="1600" dirty="0" smtClean="0"/>
                        <a:t>シンガポール</a:t>
                      </a:r>
                      <a:endParaRPr kumimoji="1" lang="ja-JP" altLang="en-US" sz="1600" dirty="0"/>
                    </a:p>
                  </a:txBody>
                  <a:tcPr/>
                </a:tc>
                <a:tc>
                  <a:txBody>
                    <a:bodyPr/>
                    <a:lstStyle/>
                    <a:p>
                      <a:pPr algn="ctr"/>
                      <a:r>
                        <a:rPr kumimoji="1" lang="en-US" altLang="ja-JP" sz="1600" dirty="0" smtClean="0"/>
                        <a:t>AAA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112773"/>
                  </a:ext>
                </a:extLst>
              </a:tr>
              <a:tr h="328018">
                <a:tc>
                  <a:txBody>
                    <a:bodyPr/>
                    <a:lstStyle/>
                    <a:p>
                      <a:pPr algn="ctr"/>
                      <a:r>
                        <a:rPr kumimoji="1" lang="en-US" altLang="ja-JP" sz="1600" dirty="0" smtClean="0"/>
                        <a:t>2</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３</a:t>
                      </a:r>
                      <a:endParaRPr kumimoji="1" lang="ja-JP" altLang="en-US" sz="1600" dirty="0"/>
                    </a:p>
                  </a:txBody>
                  <a:tcPr/>
                </a:tc>
                <a:tc>
                  <a:txBody>
                    <a:bodyPr/>
                    <a:lstStyle/>
                    <a:p>
                      <a:pPr algn="ctr"/>
                      <a:r>
                        <a:rPr kumimoji="1" lang="ja-JP" altLang="en-US" sz="1600" dirty="0" smtClean="0"/>
                        <a:t>チューリッヒ</a:t>
                      </a:r>
                      <a:endParaRPr kumimoji="1" lang="ja-JP" altLang="en-US" sz="1600" dirty="0"/>
                    </a:p>
                  </a:txBody>
                  <a:tcPr/>
                </a:tc>
                <a:tc>
                  <a:txBody>
                    <a:bodyPr/>
                    <a:lstStyle/>
                    <a:p>
                      <a:pPr algn="ctr"/>
                      <a:r>
                        <a:rPr kumimoji="1" lang="ja-JP" altLang="en-US" sz="1600" dirty="0" smtClean="0"/>
                        <a:t>スイス</a:t>
                      </a:r>
                      <a:endParaRPr kumimoji="1" lang="ja-JP" altLang="en-US" sz="1600" dirty="0"/>
                    </a:p>
                  </a:txBody>
                  <a:tcPr/>
                </a:tc>
                <a:tc>
                  <a:txBody>
                    <a:bodyPr/>
                    <a:lstStyle/>
                    <a:p>
                      <a:pPr algn="ctr"/>
                      <a:r>
                        <a:rPr kumimoji="1" lang="en-US" altLang="ja-JP" sz="1600" dirty="0" smtClean="0"/>
                        <a:t>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2878458"/>
                  </a:ext>
                </a:extLst>
              </a:tr>
              <a:tr h="328018">
                <a:tc>
                  <a:txBody>
                    <a:bodyPr/>
                    <a:lstStyle/>
                    <a:p>
                      <a:pPr algn="ctr"/>
                      <a:r>
                        <a:rPr kumimoji="1" lang="en-US" altLang="ja-JP" sz="1600" dirty="0" smtClean="0"/>
                        <a:t>3</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５</a:t>
                      </a:r>
                      <a:endParaRPr kumimoji="1" lang="ja-JP" altLang="en-US" sz="1600" dirty="0"/>
                    </a:p>
                  </a:txBody>
                  <a:tcPr/>
                </a:tc>
                <a:tc>
                  <a:txBody>
                    <a:bodyPr/>
                    <a:lstStyle/>
                    <a:p>
                      <a:pPr algn="ctr"/>
                      <a:r>
                        <a:rPr kumimoji="1" lang="ja-JP" altLang="en-US" sz="1600" dirty="0" smtClean="0"/>
                        <a:t>オスロ</a:t>
                      </a:r>
                      <a:endParaRPr kumimoji="1" lang="ja-JP" altLang="en-US" sz="1600" dirty="0"/>
                    </a:p>
                  </a:txBody>
                  <a:tcPr/>
                </a:tc>
                <a:tc>
                  <a:txBody>
                    <a:bodyPr/>
                    <a:lstStyle/>
                    <a:p>
                      <a:pPr algn="ctr"/>
                      <a:r>
                        <a:rPr kumimoji="1" lang="ja-JP" altLang="en-US" sz="1600" dirty="0" smtClean="0"/>
                        <a:t>ノルウェー</a:t>
                      </a:r>
                      <a:endParaRPr kumimoji="1" lang="ja-JP" altLang="en-US" sz="1600" dirty="0"/>
                    </a:p>
                  </a:txBody>
                  <a:tcPr/>
                </a:tc>
                <a:tc>
                  <a:txBody>
                    <a:bodyPr/>
                    <a:lstStyle/>
                    <a:p>
                      <a:pPr algn="ctr"/>
                      <a:r>
                        <a:rPr kumimoji="1" lang="en-US" altLang="ja-JP" sz="1600" dirty="0" smtClean="0"/>
                        <a:t>AA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744250"/>
                  </a:ext>
                </a:extLst>
              </a:tr>
              <a:tr h="328018">
                <a:tc>
                  <a:txBody>
                    <a:bodyPr/>
                    <a:lstStyle/>
                    <a:p>
                      <a:pPr algn="ctr"/>
                      <a:r>
                        <a:rPr kumimoji="1" lang="en-US" altLang="ja-JP" sz="1600" dirty="0" smtClean="0"/>
                        <a:t>4</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８</a:t>
                      </a:r>
                      <a:endParaRPr kumimoji="1" lang="ja-JP" altLang="en-US" sz="1600" dirty="0"/>
                    </a:p>
                  </a:txBody>
                  <a:tcPr/>
                </a:tc>
                <a:tc>
                  <a:txBody>
                    <a:bodyPr/>
                    <a:lstStyle/>
                    <a:p>
                      <a:pPr algn="ctr"/>
                      <a:r>
                        <a:rPr kumimoji="1" lang="ja-JP" altLang="en-US" sz="1600" dirty="0" smtClean="0"/>
                        <a:t>台北</a:t>
                      </a:r>
                      <a:endParaRPr kumimoji="1" lang="ja-JP" altLang="en-US" sz="1600" dirty="0"/>
                    </a:p>
                  </a:txBody>
                  <a:tcPr/>
                </a:tc>
                <a:tc>
                  <a:txBody>
                    <a:bodyPr/>
                    <a:lstStyle/>
                    <a:p>
                      <a:pPr algn="ctr"/>
                      <a:r>
                        <a:rPr kumimoji="1" lang="ja-JP" altLang="en-US" sz="1600" dirty="0" smtClean="0"/>
                        <a:t>台湾</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8864831"/>
                  </a:ext>
                </a:extLst>
              </a:tr>
              <a:tr h="328018">
                <a:tc>
                  <a:txBody>
                    <a:bodyPr/>
                    <a:lstStyle/>
                    <a:p>
                      <a:pPr algn="ctr"/>
                      <a:r>
                        <a:rPr kumimoji="1" lang="en-US" altLang="ja-JP" sz="1600" dirty="0" smtClean="0"/>
                        <a:t>5</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sz="1600" dirty="0" smtClean="0"/>
                        <a:t>NEW</a:t>
                      </a:r>
                      <a:endParaRPr kumimoji="1" lang="ja-JP" altLang="en-US" sz="1600" dirty="0"/>
                    </a:p>
                  </a:txBody>
                  <a:tcPr/>
                </a:tc>
                <a:tc>
                  <a:txBody>
                    <a:bodyPr/>
                    <a:lstStyle/>
                    <a:p>
                      <a:pPr algn="ctr"/>
                      <a:r>
                        <a:rPr kumimoji="1" lang="ja-JP" altLang="en-US" sz="1600" dirty="0" smtClean="0"/>
                        <a:t>ローザンヌ</a:t>
                      </a:r>
                      <a:endParaRPr kumimoji="1" lang="ja-JP" altLang="en-US" sz="1600" dirty="0"/>
                    </a:p>
                  </a:txBody>
                  <a:tcPr/>
                </a:tc>
                <a:tc>
                  <a:txBody>
                    <a:bodyPr/>
                    <a:lstStyle/>
                    <a:p>
                      <a:pPr algn="ctr"/>
                      <a:r>
                        <a:rPr kumimoji="1" lang="ja-JP" altLang="en-US" sz="1600" dirty="0" smtClean="0"/>
                        <a:t>スイス</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0138894"/>
                  </a:ext>
                </a:extLst>
              </a:tr>
              <a:tr h="328018">
                <a:tc>
                  <a:txBody>
                    <a:bodyPr/>
                    <a:lstStyle/>
                    <a:p>
                      <a:pPr algn="ctr"/>
                      <a:r>
                        <a:rPr kumimoji="1" lang="en-US" altLang="ja-JP" sz="1600" dirty="0" smtClean="0"/>
                        <a:t>6</a:t>
                      </a: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２</a:t>
                      </a:r>
                      <a:endParaRPr kumimoji="1" lang="ja-JP" altLang="en-US" sz="1600" dirty="0"/>
                    </a:p>
                  </a:txBody>
                  <a:tcPr/>
                </a:tc>
                <a:tc>
                  <a:txBody>
                    <a:bodyPr/>
                    <a:lstStyle/>
                    <a:p>
                      <a:pPr algn="ctr"/>
                      <a:r>
                        <a:rPr kumimoji="1" lang="ja-JP" altLang="en-US" sz="1600" dirty="0" smtClean="0"/>
                        <a:t>ヘルシンキ</a:t>
                      </a:r>
                      <a:endParaRPr kumimoji="1" lang="ja-JP" altLang="en-US" sz="1600" dirty="0"/>
                    </a:p>
                  </a:txBody>
                  <a:tcPr/>
                </a:tc>
                <a:tc>
                  <a:txBody>
                    <a:bodyPr/>
                    <a:lstStyle/>
                    <a:p>
                      <a:pPr algn="ctr"/>
                      <a:r>
                        <a:rPr kumimoji="1" lang="ja-JP" altLang="en-US" sz="1600" dirty="0" smtClean="0"/>
                        <a:t>フィンランド</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8587109"/>
                  </a:ext>
                </a:extLst>
              </a:tr>
              <a:tr h="328018">
                <a:tc>
                  <a:txBody>
                    <a:bodyPr/>
                    <a:lstStyle/>
                    <a:p>
                      <a:pPr algn="ctr"/>
                      <a:r>
                        <a:rPr kumimoji="1" lang="en-US" altLang="ja-JP" sz="1600" dirty="0" smtClean="0"/>
                        <a:t>7</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６</a:t>
                      </a:r>
                      <a:endParaRPr kumimoji="1" lang="ja-JP" altLang="en-US" sz="1600" dirty="0"/>
                    </a:p>
                  </a:txBody>
                  <a:tcPr/>
                </a:tc>
                <a:tc>
                  <a:txBody>
                    <a:bodyPr/>
                    <a:lstStyle/>
                    <a:p>
                      <a:pPr algn="ctr"/>
                      <a:r>
                        <a:rPr kumimoji="1" lang="ja-JP" altLang="en-US" sz="1600" dirty="0" smtClean="0"/>
                        <a:t>コペンハーゲン</a:t>
                      </a:r>
                      <a:endParaRPr kumimoji="1" lang="ja-JP" altLang="en-US" sz="1600" dirty="0"/>
                    </a:p>
                  </a:txBody>
                  <a:tcPr/>
                </a:tc>
                <a:tc>
                  <a:txBody>
                    <a:bodyPr/>
                    <a:lstStyle/>
                    <a:p>
                      <a:pPr algn="ctr"/>
                      <a:r>
                        <a:rPr kumimoji="1" lang="ja-JP" altLang="en-US" sz="1600" dirty="0" smtClean="0"/>
                        <a:t>デンマーク</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7474150"/>
                  </a:ext>
                </a:extLst>
              </a:tr>
              <a:tr h="328018">
                <a:tc>
                  <a:txBody>
                    <a:bodyPr/>
                    <a:lstStyle/>
                    <a:p>
                      <a:pPr algn="ctr"/>
                      <a:r>
                        <a:rPr kumimoji="1" lang="en-US" altLang="ja-JP" sz="1600" dirty="0" smtClean="0"/>
                        <a:t>8</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７</a:t>
                      </a:r>
                      <a:endParaRPr kumimoji="1" lang="ja-JP" altLang="en-US" sz="1600" dirty="0"/>
                    </a:p>
                  </a:txBody>
                  <a:tcPr/>
                </a:tc>
                <a:tc>
                  <a:txBody>
                    <a:bodyPr/>
                    <a:lstStyle/>
                    <a:p>
                      <a:pPr algn="ctr"/>
                      <a:r>
                        <a:rPr kumimoji="1" lang="ja-JP" altLang="en-US" sz="1600" dirty="0" smtClean="0"/>
                        <a:t>ジュネーブ</a:t>
                      </a:r>
                      <a:endParaRPr kumimoji="1" lang="ja-JP" altLang="en-US" sz="1600" dirty="0"/>
                    </a:p>
                  </a:txBody>
                  <a:tcPr/>
                </a:tc>
                <a:tc>
                  <a:txBody>
                    <a:bodyPr/>
                    <a:lstStyle/>
                    <a:p>
                      <a:pPr algn="ctr"/>
                      <a:r>
                        <a:rPr kumimoji="1" lang="ja-JP" altLang="en-US" sz="1600" dirty="0" smtClean="0"/>
                        <a:t>スイス</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745919"/>
                  </a:ext>
                </a:extLst>
              </a:tr>
              <a:tr h="328018">
                <a:tc>
                  <a:txBody>
                    <a:bodyPr/>
                    <a:lstStyle/>
                    <a:p>
                      <a:pPr algn="ctr"/>
                      <a:r>
                        <a:rPr kumimoji="1" lang="en-US" altLang="ja-JP" sz="1600" dirty="0" smtClean="0"/>
                        <a:t>9</a:t>
                      </a:r>
                      <a:endParaRPr kumimoji="1" lang="ja-JP" altLang="en-US" sz="1600" dirty="0"/>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４</a:t>
                      </a:r>
                      <a:endParaRPr kumimoji="1" lang="ja-JP" altLang="en-US" sz="1600" dirty="0"/>
                    </a:p>
                  </a:txBody>
                  <a:tcPr/>
                </a:tc>
                <a:tc>
                  <a:txBody>
                    <a:bodyPr/>
                    <a:lstStyle/>
                    <a:p>
                      <a:pPr algn="ctr"/>
                      <a:r>
                        <a:rPr kumimoji="1" lang="ja-JP" altLang="en-US" sz="1600" dirty="0" smtClean="0"/>
                        <a:t>オークランド</a:t>
                      </a:r>
                      <a:endParaRPr kumimoji="1" lang="ja-JP" altLang="en-US" sz="1600" dirty="0"/>
                    </a:p>
                  </a:txBody>
                  <a:tcPr/>
                </a:tc>
                <a:tc>
                  <a:txBody>
                    <a:bodyPr/>
                    <a:lstStyle/>
                    <a:p>
                      <a:pPr algn="ctr"/>
                      <a:r>
                        <a:rPr kumimoji="1" lang="ja-JP" altLang="en-US" sz="1600" dirty="0" smtClean="0"/>
                        <a:t>ニュージーランド</a:t>
                      </a:r>
                      <a:endParaRPr kumimoji="1" lang="ja-JP" altLang="en-US" sz="1600" dirty="0"/>
                    </a:p>
                  </a:txBody>
                  <a:tcPr/>
                </a:tc>
                <a:tc>
                  <a:txBody>
                    <a:bodyPr/>
                    <a:lstStyle/>
                    <a:p>
                      <a:pPr algn="ctr"/>
                      <a:r>
                        <a:rPr kumimoji="1" lang="en-US" altLang="ja-JP" sz="1600" dirty="0" smtClean="0"/>
                        <a:t>A</a:t>
                      </a:r>
                      <a:endParaRPr kumimoji="1" lang="ja-JP" alt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026868"/>
                  </a:ext>
                </a:extLst>
              </a:tr>
              <a:tr h="328018">
                <a:tc>
                  <a:txBody>
                    <a:bodyPr/>
                    <a:lstStyle/>
                    <a:p>
                      <a:pPr algn="ctr"/>
                      <a:r>
                        <a:rPr kumimoji="1" lang="en-US" altLang="ja-JP" sz="1600" dirty="0" smtClean="0"/>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24</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ビルバオ</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スペイン</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BBB</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026043"/>
                  </a:ext>
                </a:extLst>
              </a:tr>
              <a:tr h="328018">
                <a:tc>
                  <a:txBody>
                    <a:bodyPr/>
                    <a:lstStyle/>
                    <a:p>
                      <a:pPr algn="ctr"/>
                      <a:r>
                        <a:rPr kumimoji="1" lang="en-US" altLang="ja-JP" sz="1600" dirty="0" smtClean="0"/>
                        <a:t>84</a:t>
                      </a:r>
                      <a:endParaRPr kumimoji="1" lang="ja-JP" alt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t>79</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smtClean="0"/>
                        <a:t>東京</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smtClean="0"/>
                        <a:t>日本</a:t>
                      </a:r>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t>CCC</a:t>
                      </a:r>
                      <a:endParaRPr kumimoji="1" lang="ja-JP" alt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6907873"/>
                  </a:ext>
                </a:extLst>
              </a:tr>
              <a:tr h="328018">
                <a:tc>
                  <a:txBody>
                    <a:bodyPr/>
                    <a:lstStyle/>
                    <a:p>
                      <a:pPr algn="ctr"/>
                      <a:r>
                        <a:rPr kumimoji="1" lang="en-US" altLang="ja-JP" sz="1600" dirty="0" smtClean="0"/>
                        <a:t>86</a:t>
                      </a:r>
                      <a:endParaRPr kumimoji="1" lang="ja-JP" alt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80</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大阪</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日本</a:t>
                      </a:r>
                      <a:endParaRPr kumimoji="1" lang="ja-JP" altLang="en-US" sz="1600"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CCC</a:t>
                      </a:r>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055939"/>
                  </a:ext>
                </a:extLst>
              </a:tr>
            </a:tbl>
          </a:graphicData>
        </a:graphic>
      </p:graphicFrame>
    </p:spTree>
    <p:extLst>
      <p:ext uri="{BB962C8B-B14F-4D97-AF65-F5344CB8AC3E}">
        <p14:creationId xmlns:p14="http://schemas.microsoft.com/office/powerpoint/2010/main" val="15697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7640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人材の所属先をみると、欧米諸国では、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人材の半数以上が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企業以外のユーザー企業に所属しているのに対し、日本の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企業に所属しており、ユーザー企業への所属は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39453"/>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rPr>
              <a:t>内閣</a:t>
            </a:r>
            <a:r>
              <a:rPr lang="zh-TW" altLang="en-US" sz="1100" dirty="0">
                <a:latin typeface="Meiryo UI" panose="020B0604030504040204" pitchFamily="50" charset="-128"/>
                <a:ea typeface="Meiryo UI" panose="020B0604030504040204" pitchFamily="50" charset="-128"/>
              </a:rPr>
              <a:t>官房 成長戦略会議事務局 「基礎資料」（令和３年</a:t>
            </a:r>
            <a:r>
              <a:rPr lang="zh-TW" altLang="en-US" sz="1100" dirty="0" smtClean="0">
                <a:latin typeface="Meiryo UI" panose="020B0604030504040204" pitchFamily="50" charset="-128"/>
                <a:ea typeface="Meiryo UI" panose="020B0604030504040204" pitchFamily="50" charset="-128"/>
              </a:rPr>
              <a:t>４月）</a:t>
            </a:r>
            <a:endParaRPr lang="zh-TW"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en-US" altLang="ja-JP" sz="1400" b="1" dirty="0" smtClean="0"/>
              <a:t>IT</a:t>
            </a:r>
            <a:r>
              <a:rPr lang="ja-JP" altLang="en-US" sz="1400" b="1" dirty="0" smtClean="0"/>
              <a:t>人材の所属先の国際比較</a:t>
            </a:r>
            <a:endParaRPr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（２．ＤＸ</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グリーン③）</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387227" y="1809383"/>
            <a:ext cx="8372747" cy="4558496"/>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13</a:t>
            </a:fld>
            <a:endParaRPr kumimoji="1" lang="ja-JP" altLang="en-US" dirty="0"/>
          </a:p>
        </p:txBody>
      </p:sp>
    </p:spTree>
    <p:extLst>
      <p:ext uri="{BB962C8B-B14F-4D97-AF65-F5344CB8AC3E}">
        <p14:creationId xmlns:p14="http://schemas.microsoft.com/office/powerpoint/2010/main" val="75235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世界のグリーンボンド（環境分野のプロジェクト向けの資金を調達するために発行される債権）の発行額は、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2,699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億ドル（約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兆円）まで拡大。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22188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rPr>
              <a:t>内閣</a:t>
            </a:r>
            <a:r>
              <a:rPr lang="zh-TW" altLang="en-US" sz="1100" dirty="0">
                <a:latin typeface="Meiryo UI" panose="020B0604030504040204" pitchFamily="50" charset="-128"/>
                <a:ea typeface="Meiryo UI" panose="020B0604030504040204" pitchFamily="50" charset="-128"/>
              </a:rPr>
              <a:t>官房 成長戦略会議事務局 「基礎資料」（令和３年</a:t>
            </a:r>
            <a:r>
              <a:rPr lang="zh-TW" altLang="en-US" sz="1100" dirty="0" smtClean="0">
                <a:latin typeface="Meiryo UI" panose="020B0604030504040204" pitchFamily="50" charset="-128"/>
                <a:ea typeface="Meiryo UI" panose="020B0604030504040204" pitchFamily="50" charset="-128"/>
              </a:rPr>
              <a:t>４月）</a:t>
            </a:r>
            <a:endParaRPr lang="zh-TW"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グリーンボンド発行額の推移①</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（２．ＤＸ</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グリーン④）</a:t>
            </a:r>
            <a:endParaRPr kumimoji="0" lang="ja-JP" altLang="en-US" sz="2000" kern="0" dirty="0">
              <a:solidFill>
                <a:srgbClr val="000000"/>
              </a:solidFill>
              <a:ea typeface="Meiryo UI" pitchFamily="50" charset="-128"/>
              <a:cs typeface="Meiryo UI" pitchFamily="50" charset="-128"/>
            </a:endParaRPr>
          </a:p>
        </p:txBody>
      </p:sp>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14</a:t>
            </a:fld>
            <a:endParaRPr kumimoji="1" lang="ja-JP" altLang="en-US" dirty="0"/>
          </a:p>
        </p:txBody>
      </p:sp>
      <p:pic>
        <p:nvPicPr>
          <p:cNvPr id="2" name="図 1"/>
          <p:cNvPicPr>
            <a:picLocks noChangeAspect="1"/>
          </p:cNvPicPr>
          <p:nvPr/>
        </p:nvPicPr>
        <p:blipFill>
          <a:blip r:embed="rId2"/>
          <a:stretch>
            <a:fillRect/>
          </a:stretch>
        </p:blipFill>
        <p:spPr>
          <a:xfrm>
            <a:off x="339632" y="1800795"/>
            <a:ext cx="8447559" cy="4401250"/>
          </a:xfrm>
          <a:prstGeom prst="rect">
            <a:avLst/>
          </a:prstGeom>
        </p:spPr>
      </p:pic>
    </p:spTree>
    <p:extLst>
      <p:ext uri="{BB962C8B-B14F-4D97-AF65-F5344CB8AC3E}">
        <p14:creationId xmlns:p14="http://schemas.microsoft.com/office/powerpoint/2010/main" val="58924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関連投資が注目を集めるなか、中国は、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年のグリーンボンド発行額で世界トップ、国際基準ベースでも世界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位であり、日本とは大きな差。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世界全体で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は、グリーンボンド以外のソーシャルボンド、サステナビリティボンドの発行も増加し、多様化が進展。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グリーンボンド発行額の推移②</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（２．ＤＸ</a:t>
            </a:r>
            <a:r>
              <a:rPr lang="ja-JP" altLang="en-US"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グリーン④）</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15</a:t>
            </a:fld>
            <a:endParaRPr kumimoji="1" lang="ja-JP" altLang="en-US" dirty="0"/>
          </a:p>
        </p:txBody>
      </p:sp>
      <p:pic>
        <p:nvPicPr>
          <p:cNvPr id="2" name="図 1"/>
          <p:cNvPicPr>
            <a:picLocks noChangeAspect="1"/>
          </p:cNvPicPr>
          <p:nvPr/>
        </p:nvPicPr>
        <p:blipFill>
          <a:blip r:embed="rId2"/>
          <a:stretch>
            <a:fillRect/>
          </a:stretch>
        </p:blipFill>
        <p:spPr>
          <a:xfrm>
            <a:off x="270924" y="1932183"/>
            <a:ext cx="8229795" cy="4250013"/>
          </a:xfrm>
          <a:prstGeom prst="rect">
            <a:avLst/>
          </a:prstGeom>
        </p:spPr>
      </p:pic>
      <p:sp>
        <p:nvSpPr>
          <p:cNvPr id="8" name="テキスト ボックス 7"/>
          <p:cNvSpPr txBox="1"/>
          <p:nvPr/>
        </p:nvSpPr>
        <p:spPr>
          <a:xfrm>
            <a:off x="387227" y="622188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zh-TW" altLang="en-US" sz="1100" dirty="0" smtClean="0">
                <a:latin typeface="Meiryo UI" panose="020B0604030504040204" pitchFamily="50" charset="-128"/>
                <a:ea typeface="Meiryo UI" panose="020B0604030504040204" pitchFamily="50" charset="-128"/>
              </a:rPr>
              <a:t>内閣</a:t>
            </a:r>
            <a:r>
              <a:rPr lang="zh-TW" altLang="en-US" sz="1100" dirty="0">
                <a:latin typeface="Meiryo UI" panose="020B0604030504040204" pitchFamily="50" charset="-128"/>
                <a:ea typeface="Meiryo UI" panose="020B0604030504040204" pitchFamily="50" charset="-128"/>
              </a:rPr>
              <a:t>官房 成長戦略会議事務局 「基礎資料」（令和３年</a:t>
            </a:r>
            <a:r>
              <a:rPr lang="zh-TW" altLang="en-US" sz="1100" dirty="0" smtClean="0">
                <a:latin typeface="Meiryo UI" panose="020B0604030504040204" pitchFamily="50" charset="-128"/>
                <a:ea typeface="Meiryo UI" panose="020B0604030504040204" pitchFamily="50" charset="-128"/>
              </a:rPr>
              <a:t>４月）</a:t>
            </a:r>
            <a:endParaRPr lang="zh-TW"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8826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smtClean="0"/>
              <a:t>３　将来</a:t>
            </a:r>
            <a:r>
              <a:rPr lang="ja-JP" altLang="en-US" sz="2400" dirty="0"/>
              <a:t>展望・安定</a:t>
            </a:r>
            <a:r>
              <a:rPr lang="ja-JP" altLang="en-US" sz="2400" dirty="0" smtClean="0"/>
              <a:t>志向</a:t>
            </a:r>
            <a:endParaRPr kumimoji="1" lang="ja-JP" altLang="en-US" sz="2400" dirty="0"/>
          </a:p>
        </p:txBody>
      </p:sp>
      <p:sp>
        <p:nvSpPr>
          <p:cNvPr id="3" name="コンテンツ プレースホルダー 2"/>
          <p:cNvSpPr>
            <a:spLocks noGrp="1"/>
          </p:cNvSpPr>
          <p:nvPr>
            <p:ph idx="1"/>
          </p:nvPr>
        </p:nvSpPr>
        <p:spPr>
          <a:xfrm>
            <a:off x="798469" y="1825624"/>
            <a:ext cx="4023360" cy="3686901"/>
          </a:xfrm>
        </p:spPr>
        <p:txBody>
          <a:bodyPr anchor="ctr">
            <a:normAutofit/>
          </a:bodyPr>
          <a:lstStyle/>
          <a:p>
            <a:pPr>
              <a:tabLst>
                <a:tab pos="7086600" algn="l"/>
              </a:tabLst>
            </a:pPr>
            <a:r>
              <a:rPr lang="ja-JP" altLang="en-US" sz="1800" dirty="0"/>
              <a:t>　日本の将来</a:t>
            </a:r>
            <a:r>
              <a:rPr lang="ja-JP" altLang="en-US" sz="1800" dirty="0" smtClean="0"/>
              <a:t>と</a:t>
            </a:r>
            <a:r>
              <a:rPr lang="ja-JP" altLang="en-US" sz="1800" dirty="0"/>
              <a:t>自身</a:t>
            </a:r>
            <a:r>
              <a:rPr lang="ja-JP" altLang="en-US" sz="1800" dirty="0" smtClean="0"/>
              <a:t>の</a:t>
            </a:r>
            <a:r>
              <a:rPr lang="ja-JP" altLang="en-US" sz="1800" dirty="0"/>
              <a:t>将来への</a:t>
            </a:r>
            <a:r>
              <a:rPr lang="ja-JP" altLang="en-US" sz="1800" dirty="0" smtClean="0"/>
              <a:t>意識</a:t>
            </a:r>
            <a:endParaRPr lang="en-US" altLang="ja-JP" sz="1800" dirty="0" smtClean="0"/>
          </a:p>
          <a:p>
            <a:pPr>
              <a:tabLst>
                <a:tab pos="7086600" algn="l"/>
              </a:tabLst>
            </a:pPr>
            <a:endParaRPr lang="ja-JP" altLang="en-US" sz="1800" dirty="0"/>
          </a:p>
          <a:p>
            <a:pPr>
              <a:tabLst>
                <a:tab pos="7086600" algn="l"/>
              </a:tabLst>
            </a:pPr>
            <a:r>
              <a:rPr lang="ja-JP" altLang="en-US" sz="1800" dirty="0"/>
              <a:t>　若者の安定志向の</a:t>
            </a:r>
            <a:r>
              <a:rPr lang="ja-JP" altLang="en-US" sz="1800" dirty="0" smtClean="0"/>
              <a:t>現状</a:t>
            </a:r>
            <a:endParaRPr lang="en-US" altLang="ja-JP" sz="1800" dirty="0" smtClean="0"/>
          </a:p>
          <a:p>
            <a:pPr>
              <a:tabLst>
                <a:tab pos="7086600" algn="l"/>
              </a:tabLst>
            </a:pPr>
            <a:endParaRPr lang="ja-JP" altLang="en-US" sz="1800" dirty="0"/>
          </a:p>
          <a:p>
            <a:pPr>
              <a:tabLst>
                <a:tab pos="7086600" algn="l"/>
              </a:tabLst>
            </a:pPr>
            <a:r>
              <a:rPr lang="ja-JP" altLang="en-US" sz="1800" dirty="0"/>
              <a:t>　起業の</a:t>
            </a:r>
            <a:r>
              <a:rPr lang="ja-JP" altLang="en-US" sz="1800" dirty="0" smtClean="0"/>
              <a:t>現状</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16</a:t>
            </a:fld>
            <a:endParaRPr kumimoji="1" lang="ja-JP" altLang="en-US" dirty="0"/>
          </a:p>
        </p:txBody>
      </p:sp>
      <p:sp>
        <p:nvSpPr>
          <p:cNvPr id="6" name="コンテンツ プレースホルダー 2"/>
          <p:cNvSpPr txBox="1">
            <a:spLocks/>
          </p:cNvSpPr>
          <p:nvPr/>
        </p:nvSpPr>
        <p:spPr>
          <a:xfrm>
            <a:off x="4652010" y="1825623"/>
            <a:ext cx="3943350" cy="36869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tabLst>
                <a:tab pos="7086600" algn="l"/>
              </a:tabLst>
            </a:pPr>
            <a:r>
              <a:rPr lang="ja-JP" altLang="en-US" sz="1800" dirty="0" smtClean="0"/>
              <a:t>・・・・・・・・・・・・・・・・・・・・・・・・</a:t>
            </a:r>
            <a:r>
              <a:rPr lang="en-US" altLang="ja-JP" sz="1800" dirty="0" smtClean="0"/>
              <a:t>17</a:t>
            </a:r>
          </a:p>
          <a:p>
            <a:pPr>
              <a:tabLst>
                <a:tab pos="7086600" algn="l"/>
              </a:tabLst>
            </a:pPr>
            <a:endParaRPr lang="ja-JP" altLang="en-US" sz="1800" dirty="0" smtClean="0"/>
          </a:p>
          <a:p>
            <a:pPr marL="0" indent="0">
              <a:buNone/>
              <a:tabLst>
                <a:tab pos="7086600" algn="l"/>
              </a:tabLst>
            </a:pPr>
            <a:r>
              <a:rPr lang="ja-JP" altLang="en-US" sz="1800" dirty="0" smtClean="0"/>
              <a:t>・・・・・・・・・・・・・・・・・・</a:t>
            </a:r>
            <a:r>
              <a:rPr lang="ja-JP" altLang="en-US" sz="1800" dirty="0"/>
              <a:t>・・・・・・</a:t>
            </a:r>
            <a:r>
              <a:rPr lang="en-US" altLang="ja-JP" sz="1800" dirty="0" smtClean="0"/>
              <a:t>18</a:t>
            </a:r>
          </a:p>
          <a:p>
            <a:pPr>
              <a:tabLst>
                <a:tab pos="7086600" algn="l"/>
              </a:tabLst>
            </a:pPr>
            <a:endParaRPr lang="ja-JP" altLang="en-US" sz="1800" dirty="0" smtClean="0"/>
          </a:p>
          <a:p>
            <a:pPr marL="0" indent="0">
              <a:buNone/>
              <a:tabLst>
                <a:tab pos="7086600" algn="l"/>
              </a:tabLst>
            </a:pPr>
            <a:r>
              <a:rPr lang="ja-JP" altLang="en-US" sz="1800" dirty="0" smtClean="0"/>
              <a:t>・・・・・・・・・・・・・・・・・・</a:t>
            </a:r>
            <a:r>
              <a:rPr lang="ja-JP" altLang="en-US" sz="1800" dirty="0"/>
              <a:t>・・・・・</a:t>
            </a:r>
            <a:r>
              <a:rPr lang="ja-JP" altLang="en-US" sz="1800" dirty="0" smtClean="0"/>
              <a:t>・</a:t>
            </a:r>
            <a:r>
              <a:rPr lang="en-US" altLang="ja-JP" sz="1800" dirty="0" smtClean="0"/>
              <a:t>19</a:t>
            </a:r>
            <a:endParaRPr lang="ja-JP" altLang="en-US" sz="1800" dirty="0"/>
          </a:p>
        </p:txBody>
      </p:sp>
    </p:spTree>
    <p:extLst>
      <p:ext uri="{BB962C8B-B14F-4D97-AF65-F5344CB8AC3E}">
        <p14:creationId xmlns:p14="http://schemas.microsoft.com/office/powerpoint/2010/main" val="353265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75491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未来や日本経済への不安が高まる中、</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革新等による生産性向上が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と考える人の割合が高まっている。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日本の将来と</a:t>
            </a:r>
            <a:r>
              <a:rPr lang="ja-JP" altLang="en-US" sz="1400" b="1" dirty="0"/>
              <a:t>自身</a:t>
            </a:r>
            <a:r>
              <a:rPr lang="ja-JP" altLang="en-US" sz="1400" b="1" dirty="0" smtClean="0"/>
              <a:t>の将来への意識</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（３</a:t>
            </a:r>
            <a:r>
              <a:rPr lang="ja-JP" altLang="en-US" sz="2000" kern="0" dirty="0">
                <a:solidFill>
                  <a:srgbClr val="000000"/>
                </a:solidFill>
                <a:ea typeface="Meiryo UI" pitchFamily="50" charset="-128"/>
                <a:cs typeface="Meiryo UI" pitchFamily="50" charset="-128"/>
              </a:rPr>
              <a:t>．将来展望・安定</a:t>
            </a:r>
            <a:r>
              <a:rPr lang="ja-JP" altLang="en-US" sz="2000" kern="0" dirty="0" smtClean="0">
                <a:solidFill>
                  <a:srgbClr val="000000"/>
                </a:solidFill>
                <a:ea typeface="Meiryo UI" pitchFamily="50" charset="-128"/>
                <a:cs typeface="Meiryo UI" pitchFamily="50" charset="-128"/>
              </a:rPr>
              <a:t>志向①</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85231" y="1698545"/>
            <a:ext cx="7973538" cy="4410691"/>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17</a:t>
            </a:fld>
            <a:endParaRPr kumimoji="1" lang="ja-JP" altLang="en-US" dirty="0"/>
          </a:p>
        </p:txBody>
      </p:sp>
      <p:sp>
        <p:nvSpPr>
          <p:cNvPr id="9" name="テキスト ボックス 8"/>
          <p:cNvSpPr txBox="1"/>
          <p:nvPr/>
        </p:nvSpPr>
        <p:spPr>
          <a:xfrm>
            <a:off x="387227" y="6098332"/>
            <a:ext cx="8192643" cy="769441"/>
          </a:xfrm>
          <a:prstGeom prst="rect">
            <a:avLst/>
          </a:prstGeom>
          <a:solidFill>
            <a:schemeClr val="bg1"/>
          </a:solid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複数回答可。ｎは</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年の回答数。</a:t>
            </a:r>
            <a:r>
              <a:rPr lang="en-US" altLang="ja-JP"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本経済の活⼒を維持していくために必要な対策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について他の項⽬は</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その他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特に対策の必要はない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分からない」</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不安を感じること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について他の項⽬は</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育て、教育に対する負担の増加</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雇⽤状況の悪化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犯罪の増加</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その他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分からない</a:t>
            </a:r>
            <a:r>
              <a:rPr lang="en-US" altLang="ja-JP" sz="1100" dirty="0" smtClean="0">
                <a:latin typeface="Meiryo UI" panose="020B0604030504040204" pitchFamily="50" charset="-128"/>
                <a:ea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690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55720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新型コロナウィルス感染症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の下で、若者の安定志向がより⾼まっている。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17382"/>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（備考）パーソル総合研究所「第４回新型コロナウイルス対策によるテレワークへの影響に関する緊急調査」（</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年１⽉）</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経デザイン「</a:t>
            </a:r>
            <a:r>
              <a:rPr lang="en-US" altLang="ja-JP" sz="1100" dirty="0">
                <a:latin typeface="Meiryo UI" panose="020B0604030504040204" pitchFamily="50" charset="-128"/>
                <a:ea typeface="Meiryo UI" panose="020B0604030504040204" pitchFamily="50" charset="-128"/>
              </a:rPr>
              <a:t>with</a:t>
            </a:r>
            <a:r>
              <a:rPr lang="ja-JP" altLang="en-US" sz="1100" dirty="0">
                <a:latin typeface="Meiryo UI" panose="020B0604030504040204" pitchFamily="50" charset="-128"/>
                <a:ea typeface="Meiryo UI" panose="020B0604030504040204" pitchFamily="50" charset="-128"/>
              </a:rPr>
              <a:t>コロナの消費者はこう変わる</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年１⽉）</a:t>
            </a:r>
            <a:r>
              <a:rPr lang="ja-JP" altLang="en-US" sz="1100" dirty="0" smtClean="0">
                <a:latin typeface="Meiryo UI" panose="020B0604030504040204" pitchFamily="50" charset="-128"/>
                <a:ea typeface="Meiryo UI" panose="020B0604030504040204" pitchFamily="50" charset="-128"/>
              </a:rPr>
              <a:t>、マイナビ</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年卒⼤学⽣活動実態調査」（</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年９⽉）</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SHIBUYA109</a:t>
            </a:r>
            <a:r>
              <a:rPr lang="ja-JP" altLang="en-US" sz="1100" dirty="0">
                <a:latin typeface="Meiryo UI" panose="020B0604030504040204" pitchFamily="50" charset="-128"/>
                <a:ea typeface="Meiryo UI" panose="020B0604030504040204" pitchFamily="50" charset="-128"/>
              </a:rPr>
              <a:t>エンタテイメント「コロナ禍における就活の実態」（</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年２⽉）により作成。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若者の安定志向の現状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（３</a:t>
            </a:r>
            <a:r>
              <a:rPr lang="ja-JP" altLang="en-US" sz="2000" kern="0" dirty="0">
                <a:solidFill>
                  <a:srgbClr val="000000"/>
                </a:solidFill>
                <a:ea typeface="Meiryo UI" pitchFamily="50" charset="-128"/>
                <a:cs typeface="Meiryo UI" pitchFamily="50" charset="-128"/>
              </a:rPr>
              <a:t>．将来展望・安定</a:t>
            </a:r>
            <a:r>
              <a:rPr lang="ja-JP" altLang="en-US" sz="2000" kern="0" dirty="0" smtClean="0">
                <a:solidFill>
                  <a:srgbClr val="000000"/>
                </a:solidFill>
                <a:ea typeface="Meiryo UI" pitchFamily="50" charset="-128"/>
                <a:cs typeface="Meiryo UI" pitchFamily="50" charset="-128"/>
              </a:rPr>
              <a:t>志向②</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18547" y="1566552"/>
            <a:ext cx="8106906" cy="4439270"/>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18</a:t>
            </a:fld>
            <a:endParaRPr kumimoji="1" lang="ja-JP" altLang="en-US" dirty="0"/>
          </a:p>
        </p:txBody>
      </p:sp>
    </p:spTree>
    <p:extLst>
      <p:ext uri="{BB962C8B-B14F-4D97-AF65-F5344CB8AC3E}">
        <p14:creationId xmlns:p14="http://schemas.microsoft.com/office/powerpoint/2010/main" val="340841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我が国では、欧州主要国と比較して、ベンチャー・スタートアップ勤務や企業への希望は低い。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012878"/>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左図・中図ｎ値は、有効回答数　右図の「</a:t>
            </a:r>
            <a:r>
              <a:rPr lang="ja-JP" altLang="en-US" sz="1100" dirty="0">
                <a:latin typeface="Meiryo UI" panose="020B0604030504040204" pitchFamily="50" charset="-128"/>
                <a:ea typeface="Meiryo UI" panose="020B0604030504040204" pitchFamily="50" charset="-128"/>
              </a:rPr>
              <a:t>起業無関⼼者」とは「グローバル・アントレプレナーシップ・モニター調査」（</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過去２年間に、</a:t>
            </a:r>
            <a:r>
              <a:rPr lang="ja-JP" altLang="en-US" sz="1100" dirty="0" smtClean="0">
                <a:latin typeface="Meiryo UI" panose="020B0604030504040204" pitchFamily="50" charset="-128"/>
                <a:ea typeface="Meiryo UI" panose="020B0604030504040204" pitchFamily="50" charset="-128"/>
              </a:rPr>
              <a:t>新しく事業</a:t>
            </a:r>
            <a:r>
              <a:rPr lang="ja-JP" altLang="en-US" sz="1100" dirty="0">
                <a:latin typeface="Meiryo UI" panose="020B0604030504040204" pitchFamily="50" charset="-128"/>
                <a:ea typeface="Meiryo UI" panose="020B0604030504040204" pitchFamily="50" charset="-128"/>
              </a:rPr>
              <a:t>を始めた⼈を知っている」「今後６か⽉以内に、⾃分が住む地域に起業に有利なチャンスが訪れる」「新しいビジネスを始めるために必要な知識、能⼒</a:t>
            </a:r>
            <a:r>
              <a:rPr lang="ja-JP" altLang="en-US" sz="1100" dirty="0" smtClean="0">
                <a:latin typeface="Meiryo UI" panose="020B0604030504040204" pitchFamily="50" charset="-128"/>
                <a:ea typeface="Meiryo UI" panose="020B0604030504040204" pitchFamily="50" charset="-128"/>
              </a:rPr>
              <a:t>、経験</a:t>
            </a:r>
            <a:r>
              <a:rPr lang="ja-JP" altLang="en-US" sz="1100" dirty="0">
                <a:latin typeface="Meiryo UI" panose="020B0604030504040204" pitchFamily="50" charset="-128"/>
                <a:ea typeface="Meiryo UI" panose="020B0604030504040204" pitchFamily="50" charset="-128"/>
              </a:rPr>
              <a:t>を持っている」の３つの質問全てにいいえと回答した⼈</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起業の現状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動き（３．将来展望・安定志向③）</a:t>
            </a:r>
          </a:p>
        </p:txBody>
      </p:sp>
      <p:pic>
        <p:nvPicPr>
          <p:cNvPr id="3" name="図 2"/>
          <p:cNvPicPr>
            <a:picLocks noChangeAspect="1"/>
          </p:cNvPicPr>
          <p:nvPr/>
        </p:nvPicPr>
        <p:blipFill>
          <a:blip r:embed="rId2"/>
          <a:stretch>
            <a:fillRect/>
          </a:stretch>
        </p:blipFill>
        <p:spPr>
          <a:xfrm>
            <a:off x="585231" y="1842807"/>
            <a:ext cx="7973538" cy="4086795"/>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19</a:t>
            </a:fld>
            <a:endParaRPr kumimoji="1" lang="ja-JP" altLang="en-US" dirty="0"/>
          </a:p>
        </p:txBody>
      </p:sp>
    </p:spTree>
    <p:extLst>
      <p:ext uri="{BB962C8B-B14F-4D97-AF65-F5344CB8AC3E}">
        <p14:creationId xmlns:p14="http://schemas.microsoft.com/office/powerpoint/2010/main" val="101236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smtClean="0"/>
              <a:t>４　終身</a:t>
            </a:r>
            <a:r>
              <a:rPr lang="ja-JP" altLang="en-US" sz="2400" dirty="0"/>
              <a:t>雇用・年功序列</a:t>
            </a:r>
            <a:endParaRPr kumimoji="1" lang="ja-JP" altLang="en-US" sz="2400" dirty="0"/>
          </a:p>
        </p:txBody>
      </p:sp>
      <p:sp>
        <p:nvSpPr>
          <p:cNvPr id="3" name="コンテンツ プレースホルダー 2"/>
          <p:cNvSpPr>
            <a:spLocks noGrp="1"/>
          </p:cNvSpPr>
          <p:nvPr>
            <p:ph idx="1"/>
          </p:nvPr>
        </p:nvSpPr>
        <p:spPr>
          <a:xfrm>
            <a:off x="733155" y="1397000"/>
            <a:ext cx="5288824" cy="4889500"/>
          </a:xfrm>
        </p:spPr>
        <p:txBody>
          <a:bodyPr anchor="ctr">
            <a:normAutofit fontScale="92500" lnSpcReduction="20000"/>
          </a:bodyPr>
          <a:lstStyle/>
          <a:p>
            <a:pPr>
              <a:tabLst>
                <a:tab pos="7086600" algn="l"/>
              </a:tabLst>
            </a:pPr>
            <a:r>
              <a:rPr lang="ja-JP" altLang="en-US" sz="1800" dirty="0"/>
              <a:t>　</a:t>
            </a:r>
            <a:r>
              <a:rPr lang="ja-JP" altLang="en-US" sz="1800" dirty="0" smtClean="0"/>
              <a:t>採用実態の内訳、正社員の採用の方針</a:t>
            </a:r>
            <a:endParaRPr lang="en-US" altLang="ja-JP" sz="1800" dirty="0" smtClean="0"/>
          </a:p>
          <a:p>
            <a:pPr>
              <a:tabLst>
                <a:tab pos="7086600" algn="l"/>
              </a:tabLst>
            </a:pPr>
            <a:endParaRPr lang="en-US" altLang="ja-JP" sz="1800" dirty="0" smtClean="0"/>
          </a:p>
          <a:p>
            <a:pPr>
              <a:tabLst>
                <a:tab pos="7086600" algn="l"/>
              </a:tabLst>
            </a:pPr>
            <a:r>
              <a:rPr lang="ja-JP" altLang="en-US" sz="1800" dirty="0"/>
              <a:t>　</a:t>
            </a:r>
            <a:r>
              <a:rPr lang="ja-JP" altLang="en-US" sz="1800" dirty="0" smtClean="0"/>
              <a:t>勤続年数</a:t>
            </a:r>
            <a:r>
              <a:rPr lang="en-US" altLang="ja-JP" sz="1800" dirty="0" smtClean="0"/>
              <a:t>5</a:t>
            </a:r>
            <a:r>
              <a:rPr lang="ja-JP" altLang="en-US" sz="1800" dirty="0" smtClean="0"/>
              <a:t>年以上の労働者の割合</a:t>
            </a:r>
            <a:endParaRPr lang="en-US" altLang="ja-JP" sz="1800" dirty="0" smtClean="0"/>
          </a:p>
          <a:p>
            <a:pPr>
              <a:tabLst>
                <a:tab pos="7086600" algn="l"/>
              </a:tabLst>
            </a:pPr>
            <a:endParaRPr lang="ja-JP" altLang="en-US" sz="1800" dirty="0" smtClean="0"/>
          </a:p>
          <a:p>
            <a:pPr>
              <a:tabLst>
                <a:tab pos="7086600" algn="l"/>
              </a:tabLst>
            </a:pPr>
            <a:r>
              <a:rPr lang="ja-JP" altLang="en-US" sz="1800" dirty="0"/>
              <a:t>　日本的雇用慣行の</a:t>
            </a:r>
            <a:r>
              <a:rPr lang="ja-JP" altLang="en-US" sz="1800" dirty="0" smtClean="0"/>
              <a:t>課題</a:t>
            </a:r>
            <a:endParaRPr lang="en-US" altLang="ja-JP" sz="1800" dirty="0" smtClean="0"/>
          </a:p>
          <a:p>
            <a:pPr>
              <a:tabLst>
                <a:tab pos="7086600" algn="l"/>
              </a:tabLst>
            </a:pPr>
            <a:endParaRPr lang="ja-JP" altLang="en-US" sz="1800" dirty="0"/>
          </a:p>
          <a:p>
            <a:pPr>
              <a:tabLst>
                <a:tab pos="7086600" algn="l"/>
              </a:tabLst>
            </a:pPr>
            <a:r>
              <a:rPr lang="ja-JP" altLang="en-US" sz="1800" dirty="0"/>
              <a:t>　</a:t>
            </a:r>
            <a:r>
              <a:rPr lang="ja-JP" altLang="en-US" sz="1800" dirty="0" smtClean="0"/>
              <a:t>平均勤続年数の推移、転職者数・比率の推移</a:t>
            </a:r>
            <a:endParaRPr lang="en-US" altLang="ja-JP" sz="1800" dirty="0" smtClean="0"/>
          </a:p>
          <a:p>
            <a:pPr>
              <a:tabLst>
                <a:tab pos="7086600" algn="l"/>
              </a:tabLst>
            </a:pPr>
            <a:endParaRPr lang="en-US" altLang="ja-JP" sz="1800" dirty="0"/>
          </a:p>
          <a:p>
            <a:pPr>
              <a:tabLst>
                <a:tab pos="7086600" algn="l"/>
              </a:tabLst>
            </a:pPr>
            <a:r>
              <a:rPr lang="ja-JP" altLang="en-US" sz="1800" dirty="0" smtClean="0"/>
              <a:t>　大企業</a:t>
            </a:r>
            <a:r>
              <a:rPr lang="ja-JP" altLang="en-US" sz="1800" dirty="0"/>
              <a:t>を「個人的な理由」で離職した人の数（全国</a:t>
            </a:r>
            <a:r>
              <a:rPr lang="ja-JP" altLang="en-US" sz="1800" dirty="0" smtClean="0"/>
              <a:t>）</a:t>
            </a:r>
            <a:endParaRPr lang="en-US" altLang="ja-JP" sz="1800" dirty="0" smtClean="0"/>
          </a:p>
          <a:p>
            <a:pPr>
              <a:tabLst>
                <a:tab pos="7086600" algn="l"/>
              </a:tabLst>
            </a:pPr>
            <a:endParaRPr lang="en-US" altLang="ja-JP" sz="1800" dirty="0"/>
          </a:p>
          <a:p>
            <a:pPr>
              <a:tabLst>
                <a:tab pos="7086600" algn="l"/>
              </a:tabLst>
            </a:pPr>
            <a:r>
              <a:rPr lang="ja-JP" altLang="en-US" sz="1800" dirty="0" smtClean="0"/>
              <a:t>　前職</a:t>
            </a:r>
            <a:r>
              <a:rPr lang="ja-JP" altLang="en-US" sz="1800" dirty="0"/>
              <a:t>の離職理由別 </a:t>
            </a:r>
            <a:r>
              <a:rPr lang="ja-JP" altLang="en-US" sz="1800" dirty="0" smtClean="0"/>
              <a:t>転職者数</a:t>
            </a:r>
            <a:endParaRPr lang="en-US" altLang="ja-JP" sz="1800" dirty="0" smtClean="0"/>
          </a:p>
          <a:p>
            <a:pPr>
              <a:tabLst>
                <a:tab pos="7086600" algn="l"/>
              </a:tabLst>
            </a:pPr>
            <a:endParaRPr lang="en-US" altLang="ja-JP" sz="1800" dirty="0"/>
          </a:p>
          <a:p>
            <a:pPr>
              <a:tabLst>
                <a:tab pos="7086600" algn="l"/>
              </a:tabLst>
            </a:pPr>
            <a:r>
              <a:rPr lang="ja-JP" altLang="en-US" sz="1800" dirty="0" smtClean="0"/>
              <a:t>　</a:t>
            </a:r>
            <a:r>
              <a:rPr lang="ja-JP" altLang="en-US" sz="1800" dirty="0"/>
              <a:t>企業</a:t>
            </a:r>
            <a:r>
              <a:rPr lang="ja-JP" altLang="en-US" sz="1800" dirty="0" smtClean="0"/>
              <a:t>人材</a:t>
            </a:r>
            <a:r>
              <a:rPr lang="ja-JP" altLang="en-US" sz="1800" dirty="0"/>
              <a:t>の</a:t>
            </a:r>
            <a:r>
              <a:rPr lang="ja-JP" altLang="en-US" sz="1800" dirty="0" smtClean="0"/>
              <a:t>現状</a:t>
            </a:r>
            <a:endParaRPr lang="en-US" altLang="ja-JP" sz="1800" dirty="0" smtClean="0"/>
          </a:p>
          <a:p>
            <a:pPr>
              <a:tabLst>
                <a:tab pos="7086600" algn="l"/>
              </a:tabLst>
            </a:pPr>
            <a:endParaRPr kumimoji="1" lang="en-US" altLang="ja-JP" sz="1800" dirty="0"/>
          </a:p>
          <a:p>
            <a:pPr>
              <a:tabLst>
                <a:tab pos="7086600" algn="l"/>
              </a:tabLst>
            </a:pPr>
            <a:r>
              <a:rPr lang="ja-JP" altLang="en-US" sz="1800" dirty="0" smtClean="0"/>
              <a:t>　転職</a:t>
            </a:r>
            <a:r>
              <a:rPr lang="ja-JP" altLang="en-US" sz="1800" dirty="0"/>
              <a:t>のうち</a:t>
            </a:r>
            <a:r>
              <a:rPr lang="ja-JP" altLang="en-US" sz="1800" dirty="0" smtClean="0"/>
              <a:t>大手</a:t>
            </a:r>
            <a:r>
              <a:rPr lang="ja-JP" altLang="en-US" sz="1800" dirty="0"/>
              <a:t>企業</a:t>
            </a:r>
            <a:r>
              <a:rPr lang="ja-JP" altLang="en-US" sz="1800" dirty="0" smtClean="0"/>
              <a:t>からスタートアップへの転職</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20</a:t>
            </a:fld>
            <a:endParaRPr kumimoji="1" lang="ja-JP" altLang="en-US" dirty="0"/>
          </a:p>
        </p:txBody>
      </p:sp>
      <p:sp>
        <p:nvSpPr>
          <p:cNvPr id="6" name="コンテンツ プレースホルダー 2"/>
          <p:cNvSpPr txBox="1">
            <a:spLocks/>
          </p:cNvSpPr>
          <p:nvPr/>
        </p:nvSpPr>
        <p:spPr>
          <a:xfrm>
            <a:off x="5758010" y="1397000"/>
            <a:ext cx="2994105" cy="4889500"/>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tabLst>
                <a:tab pos="7086600" algn="l"/>
              </a:tabLst>
            </a:pPr>
            <a:r>
              <a:rPr lang="ja-JP" altLang="en-US" sz="1800" dirty="0" smtClean="0"/>
              <a:t>・・・・・・・・・・・・・・・・・・・・</a:t>
            </a:r>
            <a:r>
              <a:rPr lang="en-US" altLang="ja-JP" sz="1800" dirty="0" smtClean="0"/>
              <a:t>21</a:t>
            </a:r>
          </a:p>
          <a:p>
            <a:pPr>
              <a:tabLst>
                <a:tab pos="7086600" algn="l"/>
              </a:tabLst>
            </a:pPr>
            <a:endParaRPr lang="en-US" altLang="ja-JP" sz="1800" dirty="0" smtClean="0"/>
          </a:p>
          <a:p>
            <a:pPr marL="0" indent="0">
              <a:buNone/>
              <a:tabLst>
                <a:tab pos="7086600" algn="l"/>
              </a:tabLst>
            </a:pPr>
            <a:r>
              <a:rPr lang="ja-JP" altLang="en-US" sz="1800" dirty="0" smtClean="0"/>
              <a:t>・・・・・・・・・・・・・・・・・・</a:t>
            </a:r>
            <a:r>
              <a:rPr lang="ja-JP" altLang="en-US" sz="1800" dirty="0"/>
              <a:t>・</a:t>
            </a:r>
            <a:r>
              <a:rPr lang="ja-JP" altLang="en-US" sz="1800" dirty="0" smtClean="0"/>
              <a:t>・</a:t>
            </a:r>
            <a:r>
              <a:rPr lang="en-US" altLang="ja-JP" sz="1800" dirty="0" smtClean="0"/>
              <a:t>22</a:t>
            </a:r>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smtClean="0"/>
              <a:t>23</a:t>
            </a:r>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smtClean="0"/>
              <a:t>24</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25</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26</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27</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28</a:t>
            </a:r>
            <a:endParaRPr lang="ja-JP" altLang="en-US" sz="1800" dirty="0"/>
          </a:p>
        </p:txBody>
      </p:sp>
    </p:spTree>
    <p:extLst>
      <p:ext uri="{BB962C8B-B14F-4D97-AF65-F5344CB8AC3E}">
        <p14:creationId xmlns:p14="http://schemas.microsoft.com/office/powerpoint/2010/main" val="352473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企業の規模が⼤きいほど、中途採⽤の割合が低い。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052067"/>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採用実態の内訳、正社員の採用の方針</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序列①）</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75705" y="1779659"/>
            <a:ext cx="7992590" cy="4239217"/>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21</a:t>
            </a:fld>
            <a:endParaRPr kumimoji="1" lang="ja-JP" altLang="en-US" dirty="0"/>
          </a:p>
        </p:txBody>
      </p:sp>
      <p:sp>
        <p:nvSpPr>
          <p:cNvPr id="2" name="正方形/長方形 1"/>
          <p:cNvSpPr/>
          <p:nvPr/>
        </p:nvSpPr>
        <p:spPr>
          <a:xfrm>
            <a:off x="4174249" y="2272938"/>
            <a:ext cx="252000" cy="252000"/>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000" dirty="0" smtClean="0"/>
              <a:t>左</a:t>
            </a:r>
            <a:endParaRPr kumimoji="1" lang="ja-JP" altLang="en-US" sz="1000" dirty="0"/>
          </a:p>
        </p:txBody>
      </p:sp>
      <p:sp>
        <p:nvSpPr>
          <p:cNvPr id="10" name="正方形/長方形 9"/>
          <p:cNvSpPr/>
          <p:nvPr/>
        </p:nvSpPr>
        <p:spPr>
          <a:xfrm>
            <a:off x="4182956" y="2608220"/>
            <a:ext cx="252000" cy="252000"/>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000" dirty="0" smtClean="0"/>
              <a:t>右</a:t>
            </a:r>
            <a:endParaRPr kumimoji="1" lang="ja-JP" altLang="en-US" sz="1000" dirty="0"/>
          </a:p>
        </p:txBody>
      </p:sp>
    </p:spTree>
    <p:extLst>
      <p:ext uri="{BB962C8B-B14F-4D97-AF65-F5344CB8AC3E}">
        <p14:creationId xmlns:p14="http://schemas.microsoft.com/office/powerpoint/2010/main" val="115255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我が国の勤続年数５年以上の割合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よりも⾼</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13512"/>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⽇本は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年度の値</a:t>
            </a:r>
            <a:r>
              <a:rPr lang="ja-JP" altLang="en-US" sz="1100" dirty="0" smtClean="0">
                <a:latin typeface="Meiryo UI" panose="020B0604030504040204" pitchFamily="50" charset="-128"/>
                <a:ea typeface="Meiryo UI" panose="020B0604030504040204" pitchFamily="50" charset="-128"/>
              </a:rPr>
              <a:t>。オーストラリア</a:t>
            </a:r>
            <a:r>
              <a:rPr lang="ja-JP" altLang="en-US" sz="1100" dirty="0">
                <a:latin typeface="Meiryo UI" panose="020B0604030504040204" pitchFamily="50" charset="-128"/>
                <a:ea typeface="Meiryo UI" panose="020B0604030504040204" pitchFamily="50" charset="-128"/>
              </a:rPr>
              <a:t>、カナダ、チリ、コロンビア、メキシコ、ニュージーランドは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暦年値</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OECD</a:t>
            </a:r>
            <a:r>
              <a:rPr lang="ja-JP" altLang="en-US" sz="1100" dirty="0" smtClean="0">
                <a:latin typeface="Meiryo UI" panose="020B0604030504040204" pitchFamily="50" charset="-128"/>
                <a:ea typeface="Meiryo UI" panose="020B0604030504040204" pitchFamily="50" charset="-128"/>
              </a:rPr>
              <a:t>平均</a:t>
            </a:r>
            <a:r>
              <a:rPr lang="ja-JP" altLang="en-US" sz="1100" dirty="0">
                <a:latin typeface="Meiryo UI" panose="020B0604030504040204" pitchFamily="50" charset="-128"/>
                <a:ea typeface="Meiryo UI" panose="020B0604030504040204" pitchFamily="50" charset="-128"/>
              </a:rPr>
              <a:t>及びその他の国は</a:t>
            </a:r>
            <a:r>
              <a:rPr lang="en-US" altLang="ja-JP" sz="1100" dirty="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暦年値。</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勤続年数</a:t>
            </a:r>
            <a:r>
              <a:rPr lang="en-US" altLang="ja-JP" sz="1400" b="1" dirty="0"/>
              <a:t>5</a:t>
            </a:r>
            <a:r>
              <a:rPr lang="ja-JP" altLang="en-US" sz="1400" b="1" dirty="0"/>
              <a:t>年以上の労働者の割合</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序列②）</a:t>
            </a:r>
            <a:endParaRPr kumimoji="0" lang="ja-JP" altLang="en-US" sz="2000" kern="0" dirty="0">
              <a:solidFill>
                <a:srgbClr val="000000"/>
              </a:solidFill>
              <a:ea typeface="Meiryo UI" pitchFamily="50" charset="-128"/>
              <a:cs typeface="Meiryo UI" pitchFamily="50" charset="-128"/>
            </a:endParaRPr>
          </a:p>
        </p:txBody>
      </p:sp>
      <p:pic>
        <p:nvPicPr>
          <p:cNvPr id="6" name="図 5"/>
          <p:cNvPicPr>
            <a:picLocks noChangeAspect="1"/>
          </p:cNvPicPr>
          <p:nvPr/>
        </p:nvPicPr>
        <p:blipFill>
          <a:blip r:embed="rId2"/>
          <a:stretch>
            <a:fillRect/>
          </a:stretch>
        </p:blipFill>
        <p:spPr>
          <a:xfrm>
            <a:off x="528073" y="1750934"/>
            <a:ext cx="8087854" cy="4401164"/>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22</a:t>
            </a:fld>
            <a:endParaRPr kumimoji="1" lang="ja-JP" altLang="en-US" dirty="0"/>
          </a:p>
        </p:txBody>
      </p:sp>
    </p:spTree>
    <p:extLst>
      <p:ext uri="{BB962C8B-B14F-4D97-AF65-F5344CB8AC3E}">
        <p14:creationId xmlns:p14="http://schemas.microsoft.com/office/powerpoint/2010/main" val="80688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我が国では、「働きがい」を持って働いている人が、諸外国に比べて少なく、特に、労働時間等が限定されていない、いわゆる正社員で「働きがい」が低め。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68228" y="5929541"/>
            <a:ext cx="820611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（備考）厚⽣労働省「令和元年度版労働経済の分析」及び「平成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年版労働経済の分析」により作成</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右下</a:t>
            </a:r>
            <a:r>
              <a:rPr lang="ja-JP" altLang="en-US" sz="1100" dirty="0">
                <a:latin typeface="Meiryo UI" panose="020B0604030504040204" pitchFamily="50" charset="-128"/>
                <a:ea typeface="Meiryo UI" panose="020B0604030504040204" pitchFamily="50" charset="-128"/>
              </a:rPr>
              <a:t>の図は、労働政策研究・研修機構</a:t>
            </a:r>
            <a:r>
              <a:rPr lang="ja-JP" altLang="en-US" sz="1100" dirty="0" smtClean="0">
                <a:latin typeface="Meiryo UI" panose="020B0604030504040204" pitchFamily="50" charset="-128"/>
                <a:ea typeface="Meiryo UI" panose="020B0604030504040204" pitchFamily="50" charset="-128"/>
              </a:rPr>
              <a:t>の企業</a:t>
            </a:r>
            <a:r>
              <a:rPr lang="ja-JP" altLang="en-US" sz="1100" dirty="0">
                <a:latin typeface="Meiryo UI" panose="020B0604030504040204" pitchFamily="50" charset="-128"/>
                <a:ea typeface="Meiryo UI" panose="020B0604030504040204" pitchFamily="50" charset="-128"/>
              </a:rPr>
              <a:t>・労働者アンケート</a:t>
            </a:r>
            <a:r>
              <a:rPr lang="ja-JP" altLang="en-US" sz="1100" dirty="0" smtClean="0">
                <a:latin typeface="Meiryo UI" panose="020B0604030504040204" pitchFamily="50" charset="-128"/>
                <a:ea typeface="Meiryo UI" panose="020B0604030504040204" pitchFamily="50" charset="-128"/>
              </a:rPr>
              <a:t>調査「</a:t>
            </a:r>
            <a:r>
              <a:rPr lang="ja-JP" altLang="en-US" sz="1100" dirty="0">
                <a:latin typeface="Meiryo UI" panose="020B0604030504040204" pitchFamily="50" charset="-128"/>
                <a:ea typeface="Meiryo UI" panose="020B0604030504040204" pitchFamily="50" charset="-128"/>
              </a:rPr>
              <a:t>多様な働き⽅の進展と⼈材マネジメントの在り⽅に関する調査</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rPr>
              <a:t>個票を厚⽣労働省にて独</a:t>
            </a:r>
            <a:r>
              <a:rPr lang="ja-JP" altLang="en-US" sz="1100" dirty="0" smtClean="0">
                <a:latin typeface="Meiryo UI" panose="020B0604030504040204" pitchFamily="50" charset="-128"/>
                <a:ea typeface="Meiryo UI" panose="020B0604030504040204" pitchFamily="50" charset="-128"/>
              </a:rPr>
              <a:t>⾃集計</a:t>
            </a:r>
            <a:r>
              <a:rPr lang="ja-JP" altLang="en-US" sz="1100" dirty="0">
                <a:latin typeface="Meiryo UI" panose="020B0604030504040204" pitchFamily="50" charset="-128"/>
                <a:ea typeface="Meiryo UI" panose="020B0604030504040204" pitchFamily="50" charset="-128"/>
              </a:rPr>
              <a:t>した結果。ｎは回答数。</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日本的雇用慣行の課題</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序列③）</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68228" y="1738837"/>
            <a:ext cx="7805064" cy="4194874"/>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23</a:t>
            </a:fld>
            <a:endParaRPr kumimoji="1" lang="ja-JP" altLang="en-US" dirty="0"/>
          </a:p>
        </p:txBody>
      </p:sp>
    </p:spTree>
    <p:extLst>
      <p:ext uri="{BB962C8B-B14F-4D97-AF65-F5344CB8AC3E}">
        <p14:creationId xmlns:p14="http://schemas.microsoft.com/office/powerpoint/2010/main" val="272822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新型コロナウィルス感染症が発生するまでは、若年層を中心に転職者比率が高まっていた。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70924" y="5891441"/>
            <a:ext cx="8503417"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a:t>
            </a:r>
            <a:r>
              <a:rPr lang="ja-JP" altLang="en-US" sz="1100" dirty="0" smtClean="0">
                <a:latin typeface="Meiryo UI" panose="020B0604030504040204" pitchFamily="50" charset="-128"/>
                <a:ea typeface="Meiryo UI" panose="020B0604030504040204" pitchFamily="50" charset="-128"/>
              </a:rPr>
              <a:t>）左図</a:t>
            </a:r>
            <a:r>
              <a:rPr lang="ja-JP" altLang="en-US" sz="1100" dirty="0">
                <a:latin typeface="Meiryo UI" panose="020B0604030504040204" pitchFamily="50" charset="-128"/>
                <a:ea typeface="Meiryo UI" panose="020B0604030504040204" pitchFamily="50" charset="-128"/>
              </a:rPr>
              <a:t>：厚⽣労働省「賃⾦構造基本統計調査」により作成。</a:t>
            </a:r>
            <a:r>
              <a:rPr lang="en-US" altLang="ja-JP" sz="1100" dirty="0">
                <a:latin typeface="Meiryo UI" panose="020B0604030504040204" pitchFamily="50" charset="-128"/>
                <a:ea typeface="Meiryo UI" panose="020B0604030504040204" pitchFamily="50" charset="-128"/>
              </a:rPr>
              <a:t>2000</a:t>
            </a:r>
            <a:r>
              <a:rPr lang="ja-JP" altLang="en-US" sz="1100" dirty="0">
                <a:latin typeface="Meiryo UI" panose="020B0604030504040204" pitchFamily="50" charset="-128"/>
                <a:ea typeface="Meiryo UI" panose="020B0604030504040204" pitchFamily="50" charset="-128"/>
              </a:rPr>
              <a:t>年における平均勤続年数を</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とした時の各年代における年齢階層</a:t>
            </a:r>
            <a:r>
              <a:rPr lang="ja-JP" altLang="en-US" sz="1100" dirty="0" smtClean="0">
                <a:latin typeface="Meiryo UI" panose="020B0604030504040204" pitchFamily="50" charset="-128"/>
                <a:ea typeface="Meiryo UI" panose="020B0604030504040204" pitchFamily="50" charset="-128"/>
              </a:rPr>
              <a:t>別</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の平均勤続</a:t>
            </a:r>
            <a:r>
              <a:rPr lang="ja-JP" altLang="en-US" sz="1100" dirty="0">
                <a:latin typeface="Meiryo UI" panose="020B0604030504040204" pitchFamily="50" charset="-128"/>
                <a:ea typeface="Meiryo UI" panose="020B0604030504040204" pitchFamily="50" charset="-128"/>
              </a:rPr>
              <a:t>年数を指数化。</a:t>
            </a:r>
          </a:p>
          <a:p>
            <a:r>
              <a:rPr lang="ja-JP" altLang="en-US" sz="1100" dirty="0" smtClean="0">
                <a:latin typeface="Meiryo UI" panose="020B0604030504040204" pitchFamily="50" charset="-128"/>
                <a:ea typeface="Meiryo UI" panose="020B0604030504040204" pitchFamily="50" charset="-128"/>
              </a:rPr>
              <a:t>　　　　　　右図</a:t>
            </a:r>
            <a:r>
              <a:rPr lang="ja-JP" altLang="en-US" sz="1100" dirty="0">
                <a:latin typeface="Meiryo UI" panose="020B0604030504040204" pitchFamily="50" charset="-128"/>
                <a:ea typeface="Meiryo UI" panose="020B0604030504040204" pitchFamily="50" charset="-128"/>
              </a:rPr>
              <a:t>：総務省「労働⼒調査（詳細集計）」により作成。転職者とは、就業者のうち前職のある者で、過去１年間に離職を経験した者</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指す</a:t>
            </a:r>
            <a:r>
              <a:rPr lang="ja-JP" altLang="en-US" sz="1100" dirty="0">
                <a:latin typeface="Meiryo UI" panose="020B0604030504040204" pitchFamily="50" charset="-128"/>
                <a:ea typeface="Meiryo UI" panose="020B0604030504040204" pitchFamily="50" charset="-128"/>
              </a:rPr>
              <a:t>。転職者⽐率</a:t>
            </a:r>
            <a:r>
              <a:rPr lang="ja-JP" altLang="en-US" sz="1100" dirty="0" smtClean="0">
                <a:latin typeface="Meiryo UI" panose="020B0604030504040204" pitchFamily="50" charset="-128"/>
                <a:ea typeface="Meiryo UI" panose="020B0604030504040204" pitchFamily="50" charset="-128"/>
              </a:rPr>
              <a:t>は「</a:t>
            </a:r>
            <a:r>
              <a:rPr lang="ja-JP" altLang="en-US" sz="1100" dirty="0">
                <a:latin typeface="Meiryo UI" panose="020B0604030504040204" pitchFamily="50" charset="-128"/>
                <a:ea typeface="Meiryo UI" panose="020B0604030504040204" pitchFamily="50" charset="-128"/>
              </a:rPr>
              <a:t>転職者数</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就業者数</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」で算出。</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平均勤続年数の推移、転職者数・比率の推移</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序列④）</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61415" y="1544383"/>
            <a:ext cx="8021169" cy="4344006"/>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24</a:t>
            </a:fld>
            <a:endParaRPr kumimoji="1" lang="ja-JP" altLang="en-US" dirty="0"/>
          </a:p>
        </p:txBody>
      </p:sp>
    </p:spTree>
    <p:extLst>
      <p:ext uri="{BB962C8B-B14F-4D97-AF65-F5344CB8AC3E}">
        <p14:creationId xmlns:p14="http://schemas.microsoft.com/office/powerpoint/2010/main" val="360275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981" y="558445"/>
            <a:ext cx="8693322" cy="307777"/>
          </a:xfrm>
          <a:prstGeom prst="rect">
            <a:avLst/>
          </a:prstGeom>
          <a:noFill/>
        </p:spPr>
        <p:txBody>
          <a:bodyPr wrap="square" rtlCol="0">
            <a:spAutoFit/>
          </a:bodyPr>
          <a:lstStyle/>
          <a:p>
            <a:r>
              <a:rPr kumimoji="1" lang="ja-JP" altLang="en-US" sz="1400" b="1" dirty="0"/>
              <a:t>■</a:t>
            </a:r>
            <a:r>
              <a:rPr lang="ja-JP" altLang="en-US" sz="1400" b="1" dirty="0"/>
              <a:t>　大企業を「個人的な理由</a:t>
            </a:r>
            <a:r>
              <a:rPr lang="ja-JP" altLang="en-US" sz="1400" b="1" dirty="0" smtClean="0"/>
              <a:t>」で</a:t>
            </a:r>
            <a:r>
              <a:rPr lang="ja-JP" altLang="en-US" sz="1400" b="1" dirty="0"/>
              <a:t>離職した人の数（全国）</a:t>
            </a:r>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世界経済の動き（４．終身雇用・年功</a:t>
            </a:r>
            <a:r>
              <a:rPr lang="ja-JP" altLang="en-US" sz="2000" kern="0" dirty="0" smtClean="0">
                <a:solidFill>
                  <a:srgbClr val="000000"/>
                </a:solidFill>
                <a:ea typeface="Meiryo UI" pitchFamily="50" charset="-128"/>
                <a:cs typeface="Meiryo UI" pitchFamily="50" charset="-128"/>
              </a:rPr>
              <a:t>序列⑤）</a:t>
            </a:r>
            <a:endParaRPr lang="ja-JP" altLang="en-US" sz="2000" kern="0" dirty="0">
              <a:solidFill>
                <a:srgbClr val="000000"/>
              </a:solidFill>
              <a:ea typeface="Meiryo UI" pitchFamily="50" charset="-128"/>
              <a:cs typeface="Meiryo UI" pitchFamily="50" charset="-128"/>
            </a:endParaRPr>
          </a:p>
        </p:txBody>
      </p:sp>
      <p:sp>
        <p:nvSpPr>
          <p:cNvPr id="8" name="正方形/長方形 7">
            <a:extLst>
              <a:ext uri="{FF2B5EF4-FFF2-40B4-BE49-F238E27FC236}">
                <a16:creationId xmlns:a16="http://schemas.microsoft.com/office/drawing/2014/main" id="{5B9154DC-5E2E-470A-8FAE-9373615F1687}"/>
              </a:ext>
            </a:extLst>
          </p:cNvPr>
          <p:cNvSpPr/>
          <p:nvPr/>
        </p:nvSpPr>
        <p:spPr>
          <a:xfrm>
            <a:off x="147348" y="864381"/>
            <a:ext cx="8920452"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全国的に、大企業を「個人的な理由」（結婚・出産・育児・介護</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）で離職する若者が増えている。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（昇進できないこと、若いからという理由でチャレンジさせてもらえないことへの不満をもとにした離職はここに入ると考えられる）</a:t>
            </a:r>
          </a:p>
        </p:txBody>
      </p:sp>
      <p:sp>
        <p:nvSpPr>
          <p:cNvPr id="21" name="テキスト ボックス 20">
            <a:extLst>
              <a:ext uri="{FF2B5EF4-FFF2-40B4-BE49-F238E27FC236}">
                <a16:creationId xmlns:a16="http://schemas.microsoft.com/office/drawing/2014/main" id="{CC7BCD5B-3668-4EC3-AC7B-52D9F4986330}"/>
              </a:ext>
            </a:extLst>
          </p:cNvPr>
          <p:cNvSpPr txBox="1"/>
          <p:nvPr/>
        </p:nvSpPr>
        <p:spPr>
          <a:xfrm>
            <a:off x="338528" y="6449181"/>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出典：厚生労働省「雇用動向調査」</a:t>
            </a:r>
          </a:p>
        </p:txBody>
      </p:sp>
      <p:sp>
        <p:nvSpPr>
          <p:cNvPr id="23"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25</a:t>
            </a:fld>
            <a:endParaRPr kumimoji="1" lang="ja-JP" altLang="en-US" dirty="0"/>
          </a:p>
        </p:txBody>
      </p:sp>
      <p:pic>
        <p:nvPicPr>
          <p:cNvPr id="4" name="図 3"/>
          <p:cNvPicPr>
            <a:picLocks noChangeAspect="1"/>
          </p:cNvPicPr>
          <p:nvPr/>
        </p:nvPicPr>
        <p:blipFill>
          <a:blip r:embed="rId2"/>
          <a:stretch>
            <a:fillRect/>
          </a:stretch>
        </p:blipFill>
        <p:spPr>
          <a:xfrm>
            <a:off x="236996" y="1846302"/>
            <a:ext cx="8632684" cy="4602879"/>
          </a:xfrm>
          <a:prstGeom prst="rect">
            <a:avLst/>
          </a:prstGeom>
        </p:spPr>
      </p:pic>
    </p:spTree>
    <p:extLst>
      <p:ext uri="{BB962C8B-B14F-4D97-AF65-F5344CB8AC3E}">
        <p14:creationId xmlns:p14="http://schemas.microsoft.com/office/powerpoint/2010/main" val="1971991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世界経済の動き（４．終身雇用・年功</a:t>
            </a:r>
            <a:r>
              <a:rPr lang="ja-JP" altLang="en-US" sz="2000" kern="0" dirty="0" smtClean="0">
                <a:solidFill>
                  <a:srgbClr val="000000"/>
                </a:solidFill>
                <a:ea typeface="Meiryo UI" pitchFamily="50" charset="-128"/>
                <a:cs typeface="Meiryo UI" pitchFamily="50" charset="-128"/>
              </a:rPr>
              <a:t>序列</a:t>
            </a:r>
            <a:r>
              <a:rPr lang="ja-JP" altLang="en-US" sz="2000" kern="0" dirty="0">
                <a:solidFill>
                  <a:srgbClr val="000000"/>
                </a:solidFill>
                <a:ea typeface="Meiryo UI" pitchFamily="50" charset="-128"/>
                <a:cs typeface="Meiryo UI" pitchFamily="50" charset="-128"/>
              </a:rPr>
              <a:t>⑥</a:t>
            </a:r>
            <a:r>
              <a:rPr lang="ja-JP" altLang="en-US" sz="2000" kern="0" dirty="0" smtClean="0">
                <a:solidFill>
                  <a:srgbClr val="000000"/>
                </a:solidFill>
                <a:ea typeface="Meiryo UI" pitchFamily="50" charset="-128"/>
                <a:cs typeface="Meiryo UI" pitchFamily="50" charset="-128"/>
              </a:rPr>
              <a:t>）</a:t>
            </a:r>
            <a:endParaRPr lang="ja-JP" altLang="en-US" sz="2000" kern="0" dirty="0">
              <a:solidFill>
                <a:srgbClr val="000000"/>
              </a:solidFill>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C04CD1B5-F732-4A5C-A8C2-0AE547D85819}"/>
              </a:ext>
            </a:extLst>
          </p:cNvPr>
          <p:cNvSpPr txBox="1"/>
          <p:nvPr/>
        </p:nvSpPr>
        <p:spPr>
          <a:xfrm>
            <a:off x="645680" y="5895317"/>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出典：総務省「統計トピックス」（労働力調査）</a:t>
            </a:r>
          </a:p>
        </p:txBody>
      </p:sp>
      <p:sp>
        <p:nvSpPr>
          <p:cNvPr id="7" name="テキスト ボックス 6"/>
          <p:cNvSpPr txBox="1"/>
          <p:nvPr/>
        </p:nvSpPr>
        <p:spPr>
          <a:xfrm>
            <a:off x="97981" y="558446"/>
            <a:ext cx="8837013" cy="305936"/>
          </a:xfrm>
          <a:prstGeom prst="rect">
            <a:avLst/>
          </a:prstGeom>
          <a:noFill/>
        </p:spPr>
        <p:txBody>
          <a:bodyPr wrap="square" rtlCol="0">
            <a:spAutoFit/>
          </a:bodyPr>
          <a:lstStyle/>
          <a:p>
            <a:r>
              <a:rPr kumimoji="1" lang="ja-JP" altLang="en-US" sz="1400" b="1" dirty="0"/>
              <a:t>■</a:t>
            </a:r>
            <a:r>
              <a:rPr lang="ja-JP" altLang="en-US" sz="1400" b="1" dirty="0"/>
              <a:t>　 前職の離職理由別 転職者数</a:t>
            </a:r>
            <a:endParaRPr lang="ja-JP" altLang="en-US" sz="1000" dirty="0"/>
          </a:p>
        </p:txBody>
      </p:sp>
      <p:sp>
        <p:nvSpPr>
          <p:cNvPr id="8" name="正方形/長方形 7"/>
          <p:cNvSpPr/>
          <p:nvPr/>
        </p:nvSpPr>
        <p:spPr>
          <a:xfrm>
            <a:off x="147348" y="864381"/>
            <a:ext cx="8503417" cy="10950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全国の転職者について前職の離職理由をみると、事業不振や先行き不安などの「会社都合」により前職を離職した転職者は、リーマン・ショックの翌年の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年に大きく増加したが、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年以降は減少傾向で推移している。</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一方で、「より良い条件の仕事を探すため」は、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年以降増加傾向で推移しており、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年以降で過去最多となった。</a:t>
            </a:r>
          </a:p>
        </p:txBody>
      </p:sp>
      <p:pic>
        <p:nvPicPr>
          <p:cNvPr id="9" name="図 8"/>
          <p:cNvPicPr>
            <a:picLocks noChangeAspect="1"/>
          </p:cNvPicPr>
          <p:nvPr/>
        </p:nvPicPr>
        <p:blipFill>
          <a:blip r:embed="rId2"/>
          <a:stretch>
            <a:fillRect/>
          </a:stretch>
        </p:blipFill>
        <p:spPr>
          <a:xfrm>
            <a:off x="645680" y="2371726"/>
            <a:ext cx="8005085" cy="3425156"/>
          </a:xfrm>
          <a:prstGeom prst="rect">
            <a:avLst/>
          </a:prstGeom>
        </p:spPr>
      </p:pic>
      <p:sp>
        <p:nvSpPr>
          <p:cNvPr id="10"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26</a:t>
            </a:fld>
            <a:endParaRPr kumimoji="1" lang="ja-JP" altLang="en-US"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645680" y="6148185"/>
            <a:ext cx="770263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（注１） 前職の離職理由が「その他」及び「離職理由不詳」は除いている。また、「会社都合」には「会社倒産・事業所閉鎖」、</a:t>
            </a:r>
          </a:p>
          <a:p>
            <a:r>
              <a:rPr lang="ja-JP" altLang="en-US" sz="1100" dirty="0">
                <a:latin typeface="Meiryo UI" panose="020B0604030504040204" pitchFamily="50" charset="-128"/>
                <a:ea typeface="Meiryo UI" panose="020B0604030504040204" pitchFamily="50" charset="-128"/>
              </a:rPr>
              <a:t>　　　　　　　「人員整理・勧奨退職」及び「事業不振や先行き不安」が含まれる。</a:t>
            </a:r>
          </a:p>
          <a:p>
            <a:r>
              <a:rPr lang="ja-JP" altLang="en-US" sz="1100" dirty="0">
                <a:latin typeface="Meiryo UI" panose="020B0604030504040204" pitchFamily="50" charset="-128"/>
                <a:ea typeface="Meiryo UI" panose="020B0604030504040204" pitchFamily="50" charset="-128"/>
              </a:rPr>
              <a:t>（注２） </a:t>
            </a:r>
            <a:r>
              <a:rPr lang="en-US" altLang="ja-JP" sz="1100" dirty="0">
                <a:latin typeface="Meiryo UI" panose="020B0604030504040204" pitchFamily="50" charset="-128"/>
                <a:ea typeface="Meiryo UI" panose="020B0604030504040204" pitchFamily="50" charset="-128"/>
              </a:rPr>
              <a:t>2011</a:t>
            </a:r>
            <a:r>
              <a:rPr lang="ja-JP" altLang="en-US" sz="1100" dirty="0">
                <a:latin typeface="Meiryo UI" panose="020B0604030504040204" pitchFamily="50" charset="-128"/>
                <a:ea typeface="Meiryo UI" panose="020B0604030504040204" pitchFamily="50" charset="-128"/>
              </a:rPr>
              <a:t>年は、岩手県、宮城県及び福島県を除く結果</a:t>
            </a:r>
          </a:p>
        </p:txBody>
      </p:sp>
    </p:spTree>
    <p:extLst>
      <p:ext uri="{BB962C8B-B14F-4D97-AF65-F5344CB8AC3E}">
        <p14:creationId xmlns:p14="http://schemas.microsoft.com/office/powerpoint/2010/main" val="212358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日本の企業では、管理職の大学院修了者の割合が低い。昇進するまでの時間も長い。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企業</a:t>
            </a:r>
            <a:r>
              <a:rPr lang="ja-JP" altLang="en-US" sz="1400" b="1" dirty="0" smtClean="0"/>
              <a:t>人材の現状</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序列⑦）</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32836" y="1479068"/>
            <a:ext cx="8078327" cy="4344006"/>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27</a:t>
            </a:fld>
            <a:endParaRPr kumimoji="1" lang="ja-JP" altLang="en-US" dirty="0"/>
          </a:p>
        </p:txBody>
      </p:sp>
      <p:sp>
        <p:nvSpPr>
          <p:cNvPr id="10" name="テキスト ボックス 9"/>
          <p:cNvSpPr txBox="1"/>
          <p:nvPr/>
        </p:nvSpPr>
        <p:spPr>
          <a:xfrm>
            <a:off x="423324" y="6043841"/>
            <a:ext cx="8503417"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（備考）左図：総務省「就業構造基本調査」により作成。従業員</a:t>
            </a:r>
            <a:r>
              <a:rPr lang="en-US" altLang="ja-JP" sz="1100" dirty="0">
                <a:latin typeface="Meiryo UI" panose="020B0604030504040204" pitchFamily="50" charset="-128"/>
                <a:ea typeface="Meiryo UI" panose="020B0604030504040204" pitchFamily="50" charset="-128"/>
              </a:rPr>
              <a:t>500</a:t>
            </a:r>
            <a:r>
              <a:rPr lang="ja-JP" altLang="en-US" sz="1100" dirty="0">
                <a:latin typeface="Meiryo UI" panose="020B0604030504040204" pitchFamily="50" charset="-128"/>
                <a:ea typeface="Meiryo UI" panose="020B0604030504040204" pitchFamily="50" charset="-128"/>
              </a:rPr>
              <a:t>名以上の企業の役員</a:t>
            </a:r>
            <a:r>
              <a:rPr lang="en-US" altLang="ja-JP" sz="1100" dirty="0">
                <a:latin typeface="Meiryo UI" panose="020B0604030504040204" pitchFamily="50" charset="-128"/>
                <a:ea typeface="Meiryo UI" panose="020B0604030504040204" pitchFamily="50" charset="-128"/>
              </a:rPr>
              <a:t>99,400⼈</a:t>
            </a:r>
            <a:r>
              <a:rPr lang="ja-JP" altLang="en-US" sz="1100" dirty="0">
                <a:latin typeface="Meiryo UI" panose="020B0604030504040204" pitchFamily="50" charset="-128"/>
                <a:ea typeface="Meiryo UI" panose="020B0604030504040204" pitchFamily="50" charset="-128"/>
              </a:rPr>
              <a:t>の最終学歴</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中図</a:t>
            </a:r>
            <a:r>
              <a:rPr lang="ja-JP" altLang="en-US" sz="1100" dirty="0">
                <a:latin typeface="Meiryo UI" panose="020B0604030504040204" pitchFamily="50" charset="-128"/>
                <a:ea typeface="Meiryo UI" panose="020B0604030504040204" pitchFamily="50" charset="-128"/>
              </a:rPr>
              <a:t>・右図：リクルートワークス研究所「</a:t>
            </a:r>
            <a:r>
              <a:rPr lang="en-US" altLang="ja-JP" sz="1100" dirty="0">
                <a:latin typeface="Meiryo UI" panose="020B0604030504040204" pitchFamily="50" charset="-128"/>
                <a:ea typeface="Meiryo UI" panose="020B0604030504040204" pitchFamily="50" charset="-128"/>
              </a:rPr>
              <a:t>Works 128 </a:t>
            </a:r>
            <a:r>
              <a:rPr lang="ja-JP" altLang="en-US" sz="1100" dirty="0">
                <a:latin typeface="Meiryo UI" panose="020B0604030504040204" pitchFamily="50" charset="-128"/>
                <a:ea typeface="Meiryo UI" panose="020B0604030504040204" pitchFamily="50" charset="-128"/>
              </a:rPr>
              <a:t>５カ国⽐較課⻑の定義」（</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年２⽉</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）により作成。従業員</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以上</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企業</a:t>
            </a:r>
            <a:r>
              <a:rPr lang="ja-JP" altLang="en-US" sz="1100" dirty="0">
                <a:latin typeface="Meiryo UI" panose="020B0604030504040204" pitchFamily="50" charset="-128"/>
                <a:ea typeface="Meiryo UI" panose="020B0604030504040204" pitchFamily="50" charset="-128"/>
              </a:rPr>
              <a:t>に勤める</a:t>
            </a:r>
            <a:r>
              <a:rPr lang="ja-JP" altLang="en-US" sz="1100" dirty="0" smtClean="0">
                <a:latin typeface="Meiryo UI" panose="020B0604030504040204" pitchFamily="50" charset="-128"/>
                <a:ea typeface="Meiryo UI" panose="020B0604030504040204" pitchFamily="50" charset="-128"/>
              </a:rPr>
              <a:t>アドミニストレーション</a:t>
            </a:r>
            <a:r>
              <a:rPr lang="ja-JP" altLang="en-US" sz="1100" dirty="0">
                <a:latin typeface="Meiryo UI" panose="020B0604030504040204" pitchFamily="50" charset="-128"/>
                <a:ea typeface="Meiryo UI" panose="020B0604030504040204" pitchFamily="50" charset="-128"/>
              </a:rPr>
              <a:t>⼜は営業･販売部⾨に所属する勤続１年以上のマネージャー（課⻑職及び部⻑職相当）に調査。</a:t>
            </a:r>
            <a:endParaRPr lang="en-US" altLang="ja-JP"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073599" y="1920330"/>
            <a:ext cx="290779" cy="461665"/>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大学院</a:t>
            </a: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558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転職者のうち大手企業からスタートアップへの転職は増加傾向。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企業とスタートアップの年収差が縮小傾向。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転職のうち大手企業からスタートアップへの転職</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a:solidFill>
                  <a:srgbClr val="000000"/>
                </a:solidFill>
                <a:ea typeface="Meiryo UI" pitchFamily="50" charset="-128"/>
                <a:cs typeface="Meiryo UI" pitchFamily="50" charset="-128"/>
              </a:rPr>
              <a:t>（４．終身雇用・年功</a:t>
            </a:r>
            <a:r>
              <a:rPr lang="ja-JP" altLang="en-US" sz="2000" kern="0" dirty="0" smtClean="0">
                <a:solidFill>
                  <a:srgbClr val="000000"/>
                </a:solidFill>
                <a:ea typeface="Meiryo UI" pitchFamily="50" charset="-128"/>
                <a:cs typeface="Meiryo UI" pitchFamily="50" charset="-128"/>
              </a:rPr>
              <a:t>序列</a:t>
            </a:r>
            <a:r>
              <a:rPr lang="ja-JP" altLang="en-US" sz="2000" kern="0" dirty="0">
                <a:solidFill>
                  <a:srgbClr val="000000"/>
                </a:solidFill>
                <a:ea typeface="Meiryo UI" pitchFamily="50" charset="-128"/>
                <a:cs typeface="Meiryo UI" pitchFamily="50" charset="-128"/>
              </a:rPr>
              <a:t>⑧</a:t>
            </a:r>
            <a:r>
              <a:rPr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28</a:t>
            </a:fld>
            <a:endParaRPr kumimoji="1" lang="ja-JP" altLang="en-US" dirty="0"/>
          </a:p>
        </p:txBody>
      </p:sp>
      <p:pic>
        <p:nvPicPr>
          <p:cNvPr id="11" name="図 10"/>
          <p:cNvPicPr>
            <a:picLocks noChangeAspect="1"/>
          </p:cNvPicPr>
          <p:nvPr/>
        </p:nvPicPr>
        <p:blipFill>
          <a:blip r:embed="rId2"/>
          <a:stretch>
            <a:fillRect/>
          </a:stretch>
        </p:blipFill>
        <p:spPr>
          <a:xfrm>
            <a:off x="1305458" y="1543896"/>
            <a:ext cx="6533084" cy="4644000"/>
          </a:xfrm>
          <a:prstGeom prst="rect">
            <a:avLst/>
          </a:prstGeom>
        </p:spPr>
      </p:pic>
      <p:sp>
        <p:nvSpPr>
          <p:cNvPr id="9" name="テキスト ボックス 8"/>
          <p:cNvSpPr txBox="1"/>
          <p:nvPr/>
        </p:nvSpPr>
        <p:spPr>
          <a:xfrm>
            <a:off x="1303375" y="6311482"/>
            <a:ext cx="312202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：日本経済新聞　（</a:t>
            </a:r>
            <a:r>
              <a:rPr lang="en-US" altLang="ja-JP" sz="1100" dirty="0" smtClean="0">
                <a:latin typeface="Meiryo UI" panose="020B0604030504040204" pitchFamily="50" charset="-128"/>
                <a:ea typeface="Meiryo UI" panose="020B0604030504040204" pitchFamily="50" charset="-128"/>
              </a:rPr>
              <a:t>2022</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rPr>
              <a:t>月６日）</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21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305110" y="743914"/>
            <a:ext cx="2137641" cy="648072"/>
          </a:xfrm>
        </p:spPr>
        <p:txBody>
          <a:bodyPr>
            <a:normAutofit/>
          </a:bodyPr>
          <a:lstStyle/>
          <a:p>
            <a:pPr algn="ctr"/>
            <a:r>
              <a:rPr kumimoji="1" lang="ja-JP" altLang="en-US" sz="2400" b="1" dirty="0" smtClean="0">
                <a:latin typeface="Meiryo UI" panose="020B0604030504040204" pitchFamily="50" charset="-128"/>
                <a:ea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2</a:t>
            </a:fld>
            <a:endParaRPr kumimoji="1" lang="ja-JP" altLang="en-US" dirty="0"/>
          </a:p>
        </p:txBody>
      </p:sp>
      <p:sp>
        <p:nvSpPr>
          <p:cNvPr id="21" name="コンテンツ プレースホルダー 2"/>
          <p:cNvSpPr>
            <a:spLocks noGrp="1"/>
          </p:cNvSpPr>
          <p:nvPr>
            <p:ph idx="1"/>
          </p:nvPr>
        </p:nvSpPr>
        <p:spPr>
          <a:xfrm>
            <a:off x="922339" y="1378923"/>
            <a:ext cx="4080741" cy="5322325"/>
          </a:xfrm>
        </p:spPr>
        <p:txBody>
          <a:bodyPr anchor="ctr">
            <a:normAutofit/>
          </a:bodyPr>
          <a:lstStyle/>
          <a:p>
            <a:pPr marL="0" indent="0">
              <a:spcBef>
                <a:spcPts val="1200"/>
              </a:spcBef>
              <a:buNone/>
              <a:tabLst>
                <a:tab pos="7086600" algn="l"/>
              </a:tabLst>
            </a:pPr>
            <a:r>
              <a:rPr lang="ja-JP" altLang="en-US" sz="1800" dirty="0" smtClean="0"/>
              <a:t>１  生産性</a:t>
            </a:r>
            <a:r>
              <a:rPr lang="ja-JP" altLang="en-US" sz="1800" dirty="0"/>
              <a:t>・</a:t>
            </a:r>
            <a:r>
              <a:rPr lang="ja-JP" altLang="en-US" sz="1800" dirty="0" smtClean="0"/>
              <a:t>イノベーション</a:t>
            </a:r>
          </a:p>
          <a:p>
            <a:pPr marL="0" indent="0">
              <a:spcBef>
                <a:spcPts val="1200"/>
              </a:spcBef>
              <a:buNone/>
              <a:tabLst>
                <a:tab pos="7086600" algn="l"/>
              </a:tabLst>
            </a:pPr>
            <a:r>
              <a:rPr lang="ja-JP" altLang="en-US" sz="1800" dirty="0" smtClean="0"/>
              <a:t>２　ＤＸ・グリーン</a:t>
            </a:r>
          </a:p>
          <a:p>
            <a:pPr marL="0" indent="0">
              <a:spcBef>
                <a:spcPts val="1200"/>
              </a:spcBef>
              <a:buNone/>
              <a:tabLst>
                <a:tab pos="7086600" algn="l"/>
              </a:tabLst>
            </a:pPr>
            <a:r>
              <a:rPr lang="ja-JP" altLang="en-US" sz="1800" dirty="0" smtClean="0"/>
              <a:t>３</a:t>
            </a:r>
            <a:r>
              <a:rPr lang="ja-JP" altLang="en-US" sz="1800" dirty="0"/>
              <a:t>　将来展望・安定</a:t>
            </a:r>
            <a:r>
              <a:rPr lang="ja-JP" altLang="en-US" sz="1800" dirty="0" smtClean="0"/>
              <a:t>志向</a:t>
            </a:r>
            <a:endParaRPr lang="en-US" altLang="ja-JP" sz="1800" dirty="0" smtClean="0"/>
          </a:p>
          <a:p>
            <a:pPr marL="0" indent="0">
              <a:spcBef>
                <a:spcPts val="1200"/>
              </a:spcBef>
              <a:buNone/>
              <a:tabLst>
                <a:tab pos="7086600" algn="l"/>
              </a:tabLst>
            </a:pPr>
            <a:r>
              <a:rPr lang="ja-JP" altLang="en-US" sz="1800" dirty="0" smtClean="0"/>
              <a:t>４　終身雇用・年功序列</a:t>
            </a:r>
            <a:endParaRPr lang="en-US" altLang="ja-JP" sz="1800" dirty="0" smtClean="0"/>
          </a:p>
          <a:p>
            <a:pPr marL="0" indent="0">
              <a:spcBef>
                <a:spcPts val="1200"/>
              </a:spcBef>
              <a:buNone/>
              <a:tabLst>
                <a:tab pos="7086600" algn="l"/>
              </a:tabLst>
            </a:pPr>
            <a:r>
              <a:rPr lang="ja-JP" altLang="en-US" sz="1800" dirty="0" smtClean="0"/>
              <a:t>５</a:t>
            </a:r>
            <a:r>
              <a:rPr lang="ja-JP" altLang="en-US" sz="1800" dirty="0"/>
              <a:t>　企業</a:t>
            </a:r>
            <a:r>
              <a:rPr lang="ja-JP" altLang="en-US" sz="1800" dirty="0" smtClean="0"/>
              <a:t>に紐づく制度</a:t>
            </a:r>
            <a:endParaRPr lang="en-US" altLang="ja-JP" sz="1800" dirty="0" smtClean="0"/>
          </a:p>
          <a:p>
            <a:pPr marL="0" indent="0">
              <a:spcBef>
                <a:spcPts val="1200"/>
              </a:spcBef>
              <a:buNone/>
              <a:tabLst>
                <a:tab pos="7086600" algn="l"/>
              </a:tabLst>
            </a:pPr>
            <a:r>
              <a:rPr lang="ja-JP" altLang="en-US" sz="1800" dirty="0" smtClean="0"/>
              <a:t>６　リカレント教育</a:t>
            </a:r>
            <a:endParaRPr lang="en-US" altLang="ja-JP" sz="1800" dirty="0" smtClean="0"/>
          </a:p>
          <a:p>
            <a:pPr marL="0" indent="0">
              <a:spcBef>
                <a:spcPts val="1200"/>
              </a:spcBef>
              <a:buNone/>
              <a:tabLst>
                <a:tab pos="7086600" algn="l"/>
              </a:tabLst>
            </a:pPr>
            <a:r>
              <a:rPr kumimoji="1" lang="ja-JP" altLang="en-US" sz="1800" dirty="0" smtClean="0"/>
              <a:t>７　女性</a:t>
            </a:r>
            <a:endParaRPr lang="en-US" altLang="ja-JP" sz="1800" dirty="0" smtClean="0"/>
          </a:p>
          <a:p>
            <a:pPr marL="0" indent="0">
              <a:spcBef>
                <a:spcPts val="1200"/>
              </a:spcBef>
              <a:buNone/>
              <a:tabLst>
                <a:tab pos="7086600" algn="l"/>
              </a:tabLst>
            </a:pPr>
            <a:r>
              <a:rPr kumimoji="1" lang="ja-JP" altLang="en-US" sz="1800" dirty="0" smtClean="0"/>
              <a:t>８</a:t>
            </a:r>
            <a:r>
              <a:rPr lang="ja-JP" altLang="en-US" sz="1800" dirty="0"/>
              <a:t>　</a:t>
            </a:r>
            <a:r>
              <a:rPr lang="ja-JP" altLang="en-US" sz="1800" dirty="0" smtClean="0"/>
              <a:t>若者</a:t>
            </a:r>
            <a:endParaRPr lang="en-US" altLang="ja-JP" sz="1800" dirty="0" smtClean="0"/>
          </a:p>
          <a:p>
            <a:pPr marL="0" indent="0">
              <a:spcBef>
                <a:spcPts val="1200"/>
              </a:spcBef>
              <a:buNone/>
              <a:tabLst>
                <a:tab pos="7086600" algn="l"/>
              </a:tabLst>
            </a:pPr>
            <a:r>
              <a:rPr kumimoji="1" lang="ja-JP" altLang="en-US" sz="1800" dirty="0" smtClean="0"/>
              <a:t>９　セーフティーネット</a:t>
            </a:r>
            <a:endParaRPr lang="en-US" altLang="ja-JP" sz="1800" dirty="0"/>
          </a:p>
          <a:p>
            <a:pPr marL="0" indent="0">
              <a:spcBef>
                <a:spcPts val="1200"/>
              </a:spcBef>
              <a:buNone/>
              <a:tabLst>
                <a:tab pos="7086600" algn="l"/>
              </a:tabLst>
            </a:pPr>
            <a:r>
              <a:rPr kumimoji="1" lang="en-US" altLang="ja-JP" sz="1800" dirty="0" smtClean="0"/>
              <a:t>10</a:t>
            </a:r>
            <a:r>
              <a:rPr kumimoji="1" lang="ja-JP" altLang="en-US" sz="1800" dirty="0" smtClean="0"/>
              <a:t>　幸福度</a:t>
            </a:r>
            <a:endParaRPr lang="en-US" altLang="ja-JP" sz="1800" dirty="0"/>
          </a:p>
          <a:p>
            <a:pPr marL="0" indent="0">
              <a:buNone/>
              <a:tabLst>
                <a:tab pos="7086600" algn="l"/>
              </a:tabLst>
            </a:pPr>
            <a:endParaRPr kumimoji="1" lang="en-US" altLang="ja-JP" sz="1800" dirty="0" smtClean="0"/>
          </a:p>
          <a:p>
            <a:pPr marL="0" indent="0">
              <a:buNone/>
              <a:tabLst>
                <a:tab pos="7086600" algn="l"/>
              </a:tabLst>
            </a:pPr>
            <a:endParaRPr kumimoji="1" lang="ja-JP" altLang="en-US" sz="1800" dirty="0"/>
          </a:p>
        </p:txBody>
      </p:sp>
      <p:sp>
        <p:nvSpPr>
          <p:cNvPr id="5" name="コンテンツ プレースホルダー 2"/>
          <p:cNvSpPr txBox="1">
            <a:spLocks/>
          </p:cNvSpPr>
          <p:nvPr/>
        </p:nvSpPr>
        <p:spPr>
          <a:xfrm>
            <a:off x="3513909" y="1378923"/>
            <a:ext cx="5521236" cy="53223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3</a:t>
            </a:r>
            <a:r>
              <a:rPr lang="ja-JP" altLang="en-US" sz="1800" dirty="0" smtClean="0"/>
              <a:t>　 </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10</a:t>
            </a:r>
            <a:endParaRPr lang="ja-JP" altLang="en-US" sz="1800" dirty="0" smtClean="0"/>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16</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20</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30</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32</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36</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40</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44</a:t>
            </a:r>
          </a:p>
          <a:p>
            <a:pPr marL="0" indent="0">
              <a:spcBef>
                <a:spcPts val="1200"/>
              </a:spcBef>
              <a:buFont typeface="Arial" panose="020B0604020202020204" pitchFamily="34" charset="0"/>
              <a:buNone/>
              <a:tabLst>
                <a:tab pos="7086600" algn="l"/>
              </a:tabLst>
            </a:pPr>
            <a:r>
              <a:rPr lang="ja-JP" altLang="en-US" sz="1800" dirty="0" smtClean="0"/>
              <a:t>・・・・・・・・・・・・・・・・・・・・・・・・・・・・・・・・・・・・・・ </a:t>
            </a:r>
            <a:r>
              <a:rPr lang="en-US" altLang="ja-JP" sz="1800" dirty="0" smtClean="0"/>
              <a:t>46</a:t>
            </a:r>
          </a:p>
          <a:p>
            <a:pPr marL="0" indent="0">
              <a:buFont typeface="Arial" panose="020B0604020202020204" pitchFamily="34" charset="0"/>
              <a:buNone/>
              <a:tabLst>
                <a:tab pos="7086600" algn="l"/>
              </a:tabLst>
            </a:pPr>
            <a:endParaRPr lang="en-US" altLang="ja-JP" sz="1800" dirty="0" smtClean="0"/>
          </a:p>
          <a:p>
            <a:pPr marL="0" indent="0">
              <a:buFont typeface="Arial" panose="020B0604020202020204" pitchFamily="34" charset="0"/>
              <a:buNone/>
              <a:tabLst>
                <a:tab pos="7086600" algn="l"/>
              </a:tabLst>
            </a:pPr>
            <a:endParaRPr lang="ja-JP" altLang="en-US" sz="1800" dirty="0"/>
          </a:p>
        </p:txBody>
      </p:sp>
    </p:spTree>
    <p:extLst>
      <p:ext uri="{BB962C8B-B14F-4D97-AF65-F5344CB8AC3E}">
        <p14:creationId xmlns:p14="http://schemas.microsoft.com/office/powerpoint/2010/main" val="434186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23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smtClean="0"/>
              <a:t>５　企業に紐づく制度</a:t>
            </a:r>
            <a:endParaRPr kumimoji="1" lang="ja-JP" altLang="en-US" sz="2400" dirty="0"/>
          </a:p>
        </p:txBody>
      </p:sp>
      <p:sp>
        <p:nvSpPr>
          <p:cNvPr id="3" name="コンテンツ プレースホルダー 2"/>
          <p:cNvSpPr>
            <a:spLocks noGrp="1"/>
          </p:cNvSpPr>
          <p:nvPr>
            <p:ph idx="1"/>
          </p:nvPr>
        </p:nvSpPr>
        <p:spPr>
          <a:xfrm>
            <a:off x="628650" y="1825624"/>
            <a:ext cx="7886700" cy="3686901"/>
          </a:xfrm>
        </p:spPr>
        <p:txBody>
          <a:bodyPr anchor="ctr">
            <a:normAutofit/>
          </a:bodyPr>
          <a:lstStyle/>
          <a:p>
            <a:pPr>
              <a:tabLst>
                <a:tab pos="7086600" algn="l"/>
              </a:tabLst>
            </a:pPr>
            <a:r>
              <a:rPr lang="ja-JP" altLang="en-US" sz="1800" dirty="0"/>
              <a:t>　企業から提供</a:t>
            </a:r>
            <a:r>
              <a:rPr lang="ja-JP" altLang="en-US" sz="1800" dirty="0" smtClean="0"/>
              <a:t>される制度・仕組み　</a:t>
            </a:r>
            <a:r>
              <a:rPr lang="ja-JP" altLang="en-US" sz="1800" dirty="0"/>
              <a:t>　</a:t>
            </a:r>
            <a:r>
              <a:rPr lang="ja-JP" altLang="en-US" sz="1800" dirty="0" smtClean="0"/>
              <a:t>　　　　　・・・・・・・・・・・・・・・・・・・・・・・・</a:t>
            </a:r>
            <a:r>
              <a:rPr lang="en-US" altLang="ja-JP" sz="1800" dirty="0" smtClean="0"/>
              <a:t>31</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30</a:t>
            </a:fld>
            <a:endParaRPr kumimoji="1" lang="ja-JP" altLang="en-US" dirty="0"/>
          </a:p>
        </p:txBody>
      </p:sp>
    </p:spTree>
    <p:extLst>
      <p:ext uri="{BB962C8B-B14F-4D97-AF65-F5344CB8AC3E}">
        <p14:creationId xmlns:p14="http://schemas.microsoft.com/office/powerpoint/2010/main" val="3711841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1050323"/>
            <a:ext cx="8503417" cy="6374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日本においては、労働者は企業に勤めることによって、社会保障・教育などの面で数多くのメリットがある。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6191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企業から提供される制度・仕組み</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（５．企業に紐づく制度）</a:t>
            </a:r>
            <a:endParaRPr kumimoji="0" lang="ja-JP" altLang="en-US" sz="2000" kern="0" dirty="0">
              <a:solidFill>
                <a:srgbClr val="000000"/>
              </a:solidFill>
              <a:ea typeface="Meiryo UI" pitchFamily="50" charset="-128"/>
              <a:cs typeface="Meiryo UI" pitchFamily="50" charset="-128"/>
            </a:endParaRPr>
          </a:p>
        </p:txBody>
      </p:sp>
      <p:sp>
        <p:nvSpPr>
          <p:cNvPr id="5" name="角丸四角形 4"/>
          <p:cNvSpPr/>
          <p:nvPr/>
        </p:nvSpPr>
        <p:spPr>
          <a:xfrm>
            <a:off x="270924" y="2163831"/>
            <a:ext cx="8651007" cy="4136592"/>
          </a:xfrm>
          <a:prstGeom prst="roundRect">
            <a:avLst>
              <a:gd name="adj" fmla="val 46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8985" y="2268940"/>
            <a:ext cx="7146374" cy="514267"/>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2">
                    <a:lumMod val="50000"/>
                  </a:schemeClr>
                </a:solidFill>
              </a:rPr>
              <a:t>▶　労働者（主に正社員）が企業に勤めることで得られる制度・仕組み</a:t>
            </a:r>
            <a:endParaRPr kumimoji="1" lang="ja-JP" altLang="en-US" sz="1600" b="1" dirty="0">
              <a:solidFill>
                <a:schemeClr val="tx2">
                  <a:lumMod val="50000"/>
                </a:schemeClr>
              </a:solidFill>
            </a:endParaRPr>
          </a:p>
        </p:txBody>
      </p:sp>
      <p:sp>
        <p:nvSpPr>
          <p:cNvPr id="9" name="テキスト ボックス 8"/>
          <p:cNvSpPr txBox="1"/>
          <p:nvPr/>
        </p:nvSpPr>
        <p:spPr>
          <a:xfrm>
            <a:off x="284742" y="6348688"/>
            <a:ext cx="316121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：求人関連</a:t>
            </a:r>
            <a:r>
              <a:rPr lang="en-US" altLang="ja-JP" sz="1100" dirty="0" smtClean="0">
                <a:latin typeface="Meiryo UI" panose="020B0604030504040204" pitchFamily="50" charset="-128"/>
                <a:ea typeface="Meiryo UI" panose="020B0604030504040204" pitchFamily="50" charset="-128"/>
              </a:rPr>
              <a:t>HP</a:t>
            </a:r>
            <a:r>
              <a:rPr lang="ja-JP" altLang="en-US" sz="1100" dirty="0" smtClean="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6" name="正方形/長方形 15"/>
          <p:cNvSpPr/>
          <p:nvPr/>
        </p:nvSpPr>
        <p:spPr>
          <a:xfrm>
            <a:off x="734578" y="2885302"/>
            <a:ext cx="4843263" cy="331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500"/>
              </a:lnSpc>
            </a:pPr>
            <a:r>
              <a:rPr kumimoji="1" lang="ja-JP" altLang="en-US" sz="1600" dirty="0">
                <a:solidFill>
                  <a:schemeClr val="tx2">
                    <a:lumMod val="50000"/>
                  </a:schemeClr>
                </a:solidFill>
                <a:latin typeface="+mn-ea"/>
              </a:rPr>
              <a:t>○</a:t>
            </a:r>
            <a:r>
              <a:rPr kumimoji="1" lang="ja-JP" altLang="en-US" sz="1600" dirty="0" smtClean="0">
                <a:solidFill>
                  <a:schemeClr val="tx2">
                    <a:lumMod val="50000"/>
                  </a:schemeClr>
                </a:solidFill>
                <a:latin typeface="+mn-ea"/>
              </a:rPr>
              <a:t> 賞与</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扶養・住宅などの各種手当</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退職</a:t>
            </a:r>
            <a:r>
              <a:rPr kumimoji="1" lang="ja-JP" altLang="en-US" sz="1600" dirty="0">
                <a:solidFill>
                  <a:schemeClr val="tx2">
                    <a:lumMod val="50000"/>
                  </a:schemeClr>
                </a:solidFill>
                <a:latin typeface="+mn-ea"/>
              </a:rPr>
              <a:t>給付金</a:t>
            </a:r>
            <a:endParaRPr kumimoji="1" lang="en-US" altLang="ja-JP" sz="1600" dirty="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a:t>
            </a:r>
            <a:r>
              <a:rPr kumimoji="1" lang="ja-JP" altLang="en-US" sz="1600" dirty="0">
                <a:solidFill>
                  <a:schemeClr val="tx2">
                    <a:lumMod val="50000"/>
                  </a:schemeClr>
                </a:solidFill>
                <a:latin typeface="+mn-ea"/>
              </a:rPr>
              <a:t>健康</a:t>
            </a:r>
            <a:r>
              <a:rPr kumimoji="1" lang="ja-JP" altLang="en-US" sz="1600" dirty="0" smtClean="0">
                <a:solidFill>
                  <a:schemeClr val="tx2">
                    <a:lumMod val="50000"/>
                  </a:schemeClr>
                </a:solidFill>
                <a:latin typeface="+mn-ea"/>
              </a:rPr>
              <a:t>保険</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年金</a:t>
            </a:r>
            <a:endParaRPr kumimoji="1" lang="en-US" altLang="ja-JP" sz="1600" dirty="0" smtClean="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産休</a:t>
            </a:r>
            <a:r>
              <a:rPr kumimoji="1" lang="ja-JP" altLang="en-US" sz="1600" dirty="0">
                <a:solidFill>
                  <a:schemeClr val="tx2">
                    <a:lumMod val="50000"/>
                  </a:schemeClr>
                </a:solidFill>
                <a:latin typeface="+mn-ea"/>
              </a:rPr>
              <a:t>・</a:t>
            </a:r>
            <a:r>
              <a:rPr kumimoji="1" lang="ja-JP" altLang="en-US" sz="1600" dirty="0" smtClean="0">
                <a:solidFill>
                  <a:schemeClr val="tx2">
                    <a:lumMod val="50000"/>
                  </a:schemeClr>
                </a:solidFill>
                <a:latin typeface="+mn-ea"/>
              </a:rPr>
              <a:t>育児をはじめとする各種休暇・休業制度</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社宅</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a:t>
            </a:r>
            <a:r>
              <a:rPr kumimoji="1" lang="ja-JP" altLang="en-US" sz="1600" dirty="0">
                <a:solidFill>
                  <a:schemeClr val="tx2">
                    <a:lumMod val="50000"/>
                  </a:schemeClr>
                </a:solidFill>
                <a:latin typeface="+mn-ea"/>
              </a:rPr>
              <a:t>保養</a:t>
            </a:r>
            <a:r>
              <a:rPr kumimoji="1" lang="ja-JP" altLang="en-US" sz="1600" dirty="0" smtClean="0">
                <a:solidFill>
                  <a:schemeClr val="tx2">
                    <a:lumMod val="50000"/>
                  </a:schemeClr>
                </a:solidFill>
                <a:latin typeface="+mn-ea"/>
              </a:rPr>
              <a:t>施設</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 </a:t>
            </a:r>
            <a:r>
              <a:rPr kumimoji="1" lang="ja-JP" altLang="en-US" sz="1600" dirty="0">
                <a:solidFill>
                  <a:schemeClr val="tx2">
                    <a:lumMod val="50000"/>
                  </a:schemeClr>
                </a:solidFill>
                <a:latin typeface="+mn-ea"/>
              </a:rPr>
              <a:t>資産形成</a:t>
            </a:r>
            <a:r>
              <a:rPr kumimoji="1" lang="ja-JP" altLang="en-US" sz="1600" dirty="0" smtClean="0">
                <a:solidFill>
                  <a:schemeClr val="tx2">
                    <a:lumMod val="50000"/>
                  </a:schemeClr>
                </a:solidFill>
                <a:latin typeface="+mn-ea"/>
              </a:rPr>
              <a:t>補助</a:t>
            </a:r>
            <a:endParaRPr kumimoji="1" lang="en-US" altLang="ja-JP" sz="1600" dirty="0" smtClean="0">
              <a:solidFill>
                <a:schemeClr val="tx2">
                  <a:lumMod val="50000"/>
                </a:schemeClr>
              </a:solidFill>
              <a:latin typeface="+mn-ea"/>
            </a:endParaRPr>
          </a:p>
        </p:txBody>
      </p:sp>
      <p:sp>
        <p:nvSpPr>
          <p:cNvPr id="17" name="正方形/長方形 16"/>
          <p:cNvSpPr/>
          <p:nvPr/>
        </p:nvSpPr>
        <p:spPr>
          <a:xfrm>
            <a:off x="5311484" y="2885302"/>
            <a:ext cx="4111916" cy="211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500"/>
              </a:lnSpc>
            </a:pPr>
            <a:r>
              <a:rPr kumimoji="1" lang="ja-JP" altLang="en-US" sz="1600" dirty="0" smtClean="0">
                <a:solidFill>
                  <a:schemeClr val="tx2">
                    <a:lumMod val="50000"/>
                  </a:schemeClr>
                </a:solidFill>
                <a:latin typeface="+mn-ea"/>
              </a:rPr>
              <a:t>○ </a:t>
            </a:r>
            <a:r>
              <a:rPr kumimoji="1" lang="ja-JP" altLang="en-US" sz="1600" dirty="0">
                <a:solidFill>
                  <a:schemeClr val="tx2">
                    <a:lumMod val="50000"/>
                  </a:schemeClr>
                </a:solidFill>
                <a:latin typeface="+mn-ea"/>
              </a:rPr>
              <a:t>源泉徴収</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住民税特別徴収</a:t>
            </a:r>
            <a:endParaRPr kumimoji="1" lang="en-US" altLang="ja-JP" sz="1600" dirty="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○社会的</a:t>
            </a:r>
            <a:r>
              <a:rPr kumimoji="1" lang="ja-JP" altLang="en-US" sz="1600" dirty="0" smtClean="0">
                <a:solidFill>
                  <a:schemeClr val="tx2">
                    <a:lumMod val="50000"/>
                  </a:schemeClr>
                </a:solidFill>
                <a:latin typeface="+mn-ea"/>
              </a:rPr>
              <a:t>信頼</a:t>
            </a:r>
            <a:endParaRPr kumimoji="1" lang="en-US" altLang="ja-JP" sz="1600" dirty="0" smtClean="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a:t>
            </a:r>
            <a:r>
              <a:rPr kumimoji="1" lang="ja-JP" altLang="en-US" sz="1600" dirty="0" smtClean="0">
                <a:solidFill>
                  <a:schemeClr val="tx2">
                    <a:lumMod val="50000"/>
                  </a:schemeClr>
                </a:solidFill>
                <a:latin typeface="+mn-ea"/>
              </a:rPr>
              <a:t>・ローン</a:t>
            </a:r>
            <a:r>
              <a:rPr kumimoji="1" lang="ja-JP" altLang="en-US" sz="1600" dirty="0">
                <a:solidFill>
                  <a:schemeClr val="tx2">
                    <a:lumMod val="50000"/>
                  </a:schemeClr>
                </a:solidFill>
                <a:latin typeface="+mn-ea"/>
              </a:rPr>
              <a:t>やクレジットカードの審査</a:t>
            </a:r>
            <a:r>
              <a:rPr kumimoji="1" lang="ja-JP" altLang="en-US" sz="1600" dirty="0" smtClean="0">
                <a:solidFill>
                  <a:schemeClr val="tx2">
                    <a:lumMod val="50000"/>
                  </a:schemeClr>
                </a:solidFill>
                <a:latin typeface="+mn-ea"/>
              </a:rPr>
              <a:t>など</a:t>
            </a:r>
            <a:endParaRPr kumimoji="1" lang="en-US" altLang="ja-JP" sz="1600" dirty="0" smtClean="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a:t>
            </a:r>
            <a:r>
              <a:rPr kumimoji="1" lang="en-US" altLang="ja-JP" sz="1600" dirty="0" smtClean="0">
                <a:solidFill>
                  <a:schemeClr val="tx2">
                    <a:lumMod val="50000"/>
                  </a:schemeClr>
                </a:solidFill>
                <a:latin typeface="+mn-ea"/>
              </a:rPr>
              <a:t>OJT</a:t>
            </a:r>
          </a:p>
          <a:p>
            <a:pPr>
              <a:lnSpc>
                <a:spcPts val="2500"/>
              </a:lnSpc>
            </a:pPr>
            <a:r>
              <a:rPr kumimoji="1" lang="ja-JP" altLang="en-US" sz="1600" dirty="0" smtClean="0">
                <a:solidFill>
                  <a:schemeClr val="tx2">
                    <a:lumMod val="50000"/>
                  </a:schemeClr>
                </a:solidFill>
                <a:latin typeface="+mn-ea"/>
              </a:rPr>
              <a:t>○社内研修</a:t>
            </a:r>
            <a:endParaRPr kumimoji="1" lang="en-US" altLang="ja-JP" sz="1600" dirty="0" smtClean="0">
              <a:solidFill>
                <a:schemeClr val="tx2">
                  <a:lumMod val="50000"/>
                </a:schemeClr>
              </a:solidFill>
              <a:latin typeface="+mn-ea"/>
            </a:endParaRPr>
          </a:p>
          <a:p>
            <a:pPr>
              <a:lnSpc>
                <a:spcPts val="2500"/>
              </a:lnSpc>
            </a:pPr>
            <a:r>
              <a:rPr kumimoji="1" lang="ja-JP" altLang="en-US" sz="1600" dirty="0" smtClean="0">
                <a:solidFill>
                  <a:schemeClr val="tx2">
                    <a:lumMod val="50000"/>
                  </a:schemeClr>
                </a:solidFill>
                <a:latin typeface="+mn-ea"/>
              </a:rPr>
              <a:t>○研修費用補助</a:t>
            </a:r>
            <a:endParaRPr kumimoji="1" lang="ja-JP" altLang="en-US" sz="1600" dirty="0">
              <a:solidFill>
                <a:schemeClr val="tx2">
                  <a:lumMod val="50000"/>
                </a:schemeClr>
              </a:solidFill>
              <a:latin typeface="+mn-ea"/>
            </a:endParaRPr>
          </a:p>
        </p:txBody>
      </p:sp>
      <p:sp>
        <p:nvSpPr>
          <p:cNvPr id="13"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31</a:t>
            </a:fld>
            <a:endParaRPr kumimoji="1" lang="ja-JP" altLang="en-US" dirty="0"/>
          </a:p>
        </p:txBody>
      </p:sp>
    </p:spTree>
    <p:extLst>
      <p:ext uri="{BB962C8B-B14F-4D97-AF65-F5344CB8AC3E}">
        <p14:creationId xmlns:p14="http://schemas.microsoft.com/office/powerpoint/2010/main" val="177022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smtClean="0"/>
              <a:t>６　リカレント教育</a:t>
            </a:r>
            <a:endParaRPr kumimoji="1" lang="ja-JP" altLang="en-US" sz="2400" dirty="0"/>
          </a:p>
        </p:txBody>
      </p:sp>
      <p:sp>
        <p:nvSpPr>
          <p:cNvPr id="3" name="コンテンツ プレースホルダー 2"/>
          <p:cNvSpPr>
            <a:spLocks noGrp="1"/>
          </p:cNvSpPr>
          <p:nvPr>
            <p:ph idx="1"/>
          </p:nvPr>
        </p:nvSpPr>
        <p:spPr>
          <a:xfrm>
            <a:off x="628650" y="1825624"/>
            <a:ext cx="7886700" cy="3686901"/>
          </a:xfrm>
        </p:spPr>
        <p:txBody>
          <a:bodyPr anchor="ctr">
            <a:normAutofit/>
          </a:bodyPr>
          <a:lstStyle/>
          <a:p>
            <a:pPr>
              <a:tabLst>
                <a:tab pos="7086600" algn="l"/>
              </a:tabLst>
            </a:pPr>
            <a:r>
              <a:rPr lang="ja-JP" altLang="en-US" sz="1800" dirty="0"/>
              <a:t>　リカレント教育の現状</a:t>
            </a:r>
            <a:r>
              <a:rPr lang="ja-JP" altLang="en-US" sz="1800" dirty="0" smtClean="0"/>
              <a:t>　　　　　　　　　　　・・・・・・・・・・・・・・・・・・・・・・・・</a:t>
            </a:r>
            <a:r>
              <a:rPr lang="en-US" altLang="ja-JP" sz="1800" dirty="0" smtClean="0"/>
              <a:t>33</a:t>
            </a:r>
          </a:p>
          <a:p>
            <a:pPr>
              <a:tabLst>
                <a:tab pos="7086600" algn="l"/>
              </a:tabLst>
            </a:pPr>
            <a:endParaRPr kumimoji="1" lang="en-US" altLang="ja-JP" sz="1800" dirty="0"/>
          </a:p>
          <a:p>
            <a:pPr>
              <a:tabLst>
                <a:tab pos="7086600" algn="l"/>
              </a:tabLst>
            </a:pPr>
            <a:r>
              <a:rPr lang="ja-JP" altLang="en-US" sz="1800" dirty="0"/>
              <a:t>　社会人の教育訓練</a:t>
            </a:r>
            <a:r>
              <a:rPr lang="ja-JP" altLang="en-US" sz="1800" dirty="0" smtClean="0"/>
              <a:t>の現状</a:t>
            </a:r>
            <a:r>
              <a:rPr lang="ja-JP" altLang="en-US" sz="1800" dirty="0"/>
              <a:t>　　　　</a:t>
            </a:r>
            <a:r>
              <a:rPr lang="ja-JP" altLang="en-US" sz="1800" dirty="0" smtClean="0"/>
              <a:t>　　　 ・</a:t>
            </a:r>
            <a:r>
              <a:rPr lang="ja-JP" altLang="en-US" sz="1800" dirty="0"/>
              <a:t>・・・・・・・・・・・・・・・・・・・・・・</a:t>
            </a:r>
            <a:r>
              <a:rPr lang="ja-JP" altLang="en-US" sz="1800" dirty="0" smtClean="0"/>
              <a:t>・</a:t>
            </a:r>
            <a:r>
              <a:rPr lang="en-US" altLang="ja-JP" sz="1800" dirty="0" smtClean="0"/>
              <a:t>35</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32</a:t>
            </a:fld>
            <a:endParaRPr kumimoji="1" lang="ja-JP" altLang="en-US" dirty="0"/>
          </a:p>
        </p:txBody>
      </p:sp>
    </p:spTree>
    <p:extLst>
      <p:ext uri="{BB962C8B-B14F-4D97-AF65-F5344CB8AC3E}">
        <p14:creationId xmlns:p14="http://schemas.microsoft.com/office/powerpoint/2010/main" val="228033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働きながら学べる人の割合は低い。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8378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有業者とは、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年末時点で仕事をしていると回答した者。上図は過去１年間のリカレント教育の実施状況を</a:t>
            </a:r>
            <a:r>
              <a:rPr lang="ja-JP" altLang="en-US" sz="1100" dirty="0" err="1">
                <a:latin typeface="Meiryo UI" panose="020B0604030504040204" pitchFamily="50" charset="-128"/>
                <a:ea typeface="Meiryo UI" panose="020B0604030504040204" pitchFamily="50" charset="-128"/>
              </a:rPr>
              <a:t>⽰したもの</a:t>
            </a:r>
            <a:r>
              <a:rPr lang="ja-JP" altLang="en-US" sz="1100" dirty="0">
                <a:latin typeface="Meiryo UI" panose="020B0604030504040204" pitchFamily="50" charset="-128"/>
                <a:ea typeface="Meiryo UI" panose="020B0604030504040204" pitchFamily="50" charset="-128"/>
              </a:rPr>
              <a:t>。ｎは回答数。</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631275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リカレント教育の現状①</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（６．リカレント教育①）</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756705" y="1795029"/>
            <a:ext cx="7630590" cy="4286848"/>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33</a:t>
            </a:fld>
            <a:endParaRPr kumimoji="1" lang="ja-JP" altLang="en-US" dirty="0"/>
          </a:p>
        </p:txBody>
      </p:sp>
    </p:spTree>
    <p:extLst>
      <p:ext uri="{BB962C8B-B14F-4D97-AF65-F5344CB8AC3E}">
        <p14:creationId xmlns:p14="http://schemas.microsoft.com/office/powerpoint/2010/main" val="1323650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我が国では、⼤学・⼤学院の正規課程で学んでいる社会⼈の割合が低い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リカレント教育の現状②</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（６</a:t>
            </a:r>
            <a:r>
              <a:rPr lang="ja-JP" altLang="en-US" sz="2000" kern="0" dirty="0">
                <a:solidFill>
                  <a:srgbClr val="000000"/>
                </a:solidFill>
                <a:ea typeface="Meiryo UI" pitchFamily="50" charset="-128"/>
                <a:cs typeface="Meiryo UI" pitchFamily="50" charset="-128"/>
              </a:rPr>
              <a:t>．リカレント</a:t>
            </a:r>
            <a:r>
              <a:rPr lang="ja-JP" altLang="en-US" sz="2000" kern="0" dirty="0" smtClean="0">
                <a:solidFill>
                  <a:srgbClr val="000000"/>
                </a:solidFill>
                <a:ea typeface="Meiryo UI" pitchFamily="50" charset="-128"/>
                <a:cs typeface="Meiryo UI" pitchFamily="50" charset="-128"/>
              </a:rPr>
              <a:t>教育②）</a:t>
            </a:r>
            <a:endParaRPr kumimoji="0" lang="ja-JP" altLang="en-US" sz="2000" kern="0" dirty="0">
              <a:solidFill>
                <a:srgbClr val="000000"/>
              </a:solidFill>
              <a:ea typeface="Meiryo UI" pitchFamily="50" charset="-128"/>
              <a:cs typeface="Meiryo UI" pitchFamily="50" charset="-128"/>
            </a:endParaRPr>
          </a:p>
        </p:txBody>
      </p:sp>
      <p:pic>
        <p:nvPicPr>
          <p:cNvPr id="6" name="図 5"/>
          <p:cNvPicPr>
            <a:picLocks noChangeAspect="1"/>
          </p:cNvPicPr>
          <p:nvPr/>
        </p:nvPicPr>
        <p:blipFill>
          <a:blip r:embed="rId2"/>
          <a:stretch>
            <a:fillRect/>
          </a:stretch>
        </p:blipFill>
        <p:spPr>
          <a:xfrm>
            <a:off x="547126" y="1708404"/>
            <a:ext cx="7775168" cy="4278643"/>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34</a:t>
            </a:fld>
            <a:endParaRPr kumimoji="1" lang="ja-JP" altLang="en-US" dirty="0"/>
          </a:p>
        </p:txBody>
      </p:sp>
      <p:sp>
        <p:nvSpPr>
          <p:cNvPr id="9" name="テキスト ボックス 8"/>
          <p:cNvSpPr txBox="1"/>
          <p:nvPr/>
        </p:nvSpPr>
        <p:spPr>
          <a:xfrm>
            <a:off x="338388" y="5967997"/>
            <a:ext cx="8192643" cy="769441"/>
          </a:xfrm>
          <a:prstGeom prst="rect">
            <a:avLst/>
          </a:prstGeom>
          <a:solidFill>
            <a:schemeClr val="bg1"/>
          </a:solid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通信課程への⼊学者も含む。⽇本の</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歳</a:t>
            </a:r>
            <a:r>
              <a:rPr lang="ja-JP" altLang="en-US" sz="1100" dirty="0" smtClean="0">
                <a:latin typeface="Meiryo UI" panose="020B0604030504040204" pitchFamily="50" charset="-128"/>
                <a:ea typeface="Meiryo UI" panose="020B0604030504040204" pitchFamily="50" charset="-128"/>
              </a:rPr>
              <a:t>以上</a:t>
            </a:r>
            <a:r>
              <a:rPr lang="ja-JP" altLang="en-US" sz="1100" dirty="0">
                <a:latin typeface="Meiryo UI" panose="020B0604030504040204" pitchFamily="50" charset="-128"/>
                <a:ea typeface="Meiryo UI" panose="020B0604030504040204" pitchFamily="50" charset="-128"/>
              </a:rPr>
              <a:t>の学⼠課程への⼊学者割合</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のうち、約</a:t>
            </a:r>
            <a:r>
              <a:rPr lang="en-US" altLang="ja-JP" sz="1100" dirty="0">
                <a:latin typeface="Meiryo UI" panose="020B0604030504040204" pitchFamily="50" charset="-128"/>
                <a:ea typeface="Meiryo UI" panose="020B0604030504040204" pitchFamily="50" charset="-128"/>
              </a:rPr>
              <a:t>0.5%</a:t>
            </a:r>
            <a:r>
              <a:rPr lang="ja-JP" altLang="en-US" sz="1100" dirty="0">
                <a:latin typeface="Meiryo UI" panose="020B0604030504040204" pitchFamily="50" charset="-128"/>
                <a:ea typeface="Meiryo UI" panose="020B0604030504040204" pitchFamily="50" charset="-128"/>
              </a:rPr>
              <a:t>は通学課程、約</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％は通信課程の⼊学者割合。修⼠課程は、修⼠課程と専⾨職学位過程の合計として定義。また</a:t>
            </a:r>
            <a:r>
              <a:rPr lang="ja-JP" altLang="en-US" sz="1100" dirty="0" smtClean="0">
                <a:latin typeface="Meiryo UI" panose="020B0604030504040204" pitchFamily="50" charset="-128"/>
                <a:ea typeface="Meiryo UI" panose="020B0604030504040204" pitchFamily="50" charset="-128"/>
              </a:rPr>
              <a:t>、修</a:t>
            </a:r>
            <a:r>
              <a:rPr lang="ja-JP" altLang="en-US" sz="1100" dirty="0">
                <a:latin typeface="Meiryo UI" panose="020B0604030504040204" pitchFamily="50" charset="-128"/>
                <a:ea typeface="Meiryo UI" panose="020B0604030504040204" pitchFamily="50" charset="-128"/>
              </a:rPr>
              <a:t>⼠課程には、修⼠課程及び博⼠前期課程（医⻭学、薬学（修業年限４年）、獣医学関係以外の⼀貫制課程の１・２年次の課程を含む。）の⼊学者が含まれる。</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85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働きながら学べる環境を整備する企業の割合は、１割程度にとどまる。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5973689"/>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教育訓練休暇とは、職業⼈としての資質の向上その他職業に関する教育訓練を</a:t>
            </a:r>
            <a:r>
              <a:rPr lang="ja-JP" altLang="en-US" sz="1100" dirty="0" smtClean="0">
                <a:latin typeface="Meiryo UI" panose="020B0604030504040204" pitchFamily="50" charset="-128"/>
                <a:ea typeface="Meiryo UI" panose="020B0604030504040204" pitchFamily="50" charset="-128"/>
              </a:rPr>
              <a:t>受ける労働者</a:t>
            </a:r>
            <a:r>
              <a:rPr lang="ja-JP" altLang="en-US" sz="1100" dirty="0">
                <a:latin typeface="Meiryo UI" panose="020B0604030504040204" pitchFamily="50" charset="-128"/>
                <a:ea typeface="Meiryo UI" panose="020B0604030504040204" pitchFamily="50" charset="-128"/>
              </a:rPr>
              <a:t>に対して与えられる休暇を指す。有給か無給かは問わない。教育訓練短時間勤務制度とは、職業⼈としての資質の向上</a:t>
            </a:r>
            <a:r>
              <a:rPr lang="ja-JP" altLang="en-US" sz="1100" dirty="0" smtClean="0">
                <a:latin typeface="Meiryo UI" panose="020B0604030504040204" pitchFamily="50" charset="-128"/>
                <a:ea typeface="Meiryo UI" panose="020B0604030504040204" pitchFamily="50" charset="-128"/>
              </a:rPr>
              <a:t>その他職業</a:t>
            </a:r>
            <a:r>
              <a:rPr lang="ja-JP" altLang="en-US" sz="1100" dirty="0">
                <a:latin typeface="Meiryo UI" panose="020B0604030504040204" pitchFamily="50" charset="-128"/>
                <a:ea typeface="Meiryo UI" panose="020B0604030504040204" pitchFamily="50" charset="-128"/>
              </a:rPr>
              <a:t>に関する教育訓練を受ける労働者が活⽤することのできる短時間勤務（所定労働時間の短縮措置）を指す。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社会人の教育訓練の現状</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lang="ja-JP" altLang="en-US" sz="2000" kern="0" dirty="0" smtClean="0">
                <a:solidFill>
                  <a:srgbClr val="000000"/>
                </a:solidFill>
                <a:ea typeface="Meiryo UI" pitchFamily="50" charset="-128"/>
                <a:cs typeface="Meiryo UI" pitchFamily="50" charset="-128"/>
              </a:rPr>
              <a:t>（６</a:t>
            </a:r>
            <a:r>
              <a:rPr lang="ja-JP" altLang="en-US" sz="2000" kern="0" dirty="0">
                <a:solidFill>
                  <a:srgbClr val="000000"/>
                </a:solidFill>
                <a:ea typeface="Meiryo UI" pitchFamily="50" charset="-128"/>
                <a:cs typeface="Meiryo UI" pitchFamily="50" charset="-128"/>
              </a:rPr>
              <a:t>．リカレント</a:t>
            </a:r>
            <a:r>
              <a:rPr lang="ja-JP" altLang="en-US" sz="2000" kern="0" dirty="0" smtClean="0">
                <a:solidFill>
                  <a:srgbClr val="000000"/>
                </a:solidFill>
                <a:ea typeface="Meiryo UI" pitchFamily="50" charset="-128"/>
                <a:cs typeface="Meiryo UI" pitchFamily="50" charset="-128"/>
              </a:rPr>
              <a:t>教育③）</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99520" y="1816681"/>
            <a:ext cx="7944959" cy="4086795"/>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35</a:t>
            </a:fld>
            <a:endParaRPr kumimoji="1" lang="ja-JP" altLang="en-US" dirty="0"/>
          </a:p>
        </p:txBody>
      </p:sp>
    </p:spTree>
    <p:extLst>
      <p:ext uri="{BB962C8B-B14F-4D97-AF65-F5344CB8AC3E}">
        <p14:creationId xmlns:p14="http://schemas.microsoft.com/office/powerpoint/2010/main" val="2442761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0" lang="ja-JP" altLang="en-US" sz="2400" kern="0" dirty="0" smtClean="0">
                <a:solidFill>
                  <a:srgbClr val="000000"/>
                </a:solidFill>
                <a:ea typeface="Meiryo UI" pitchFamily="50" charset="-128"/>
                <a:cs typeface="Meiryo UI" pitchFamily="50" charset="-128"/>
              </a:rPr>
              <a:t>７　女性</a:t>
            </a:r>
            <a:endParaRPr kumimoji="1" lang="ja-JP" altLang="en-US" sz="2400" dirty="0"/>
          </a:p>
        </p:txBody>
      </p:sp>
      <p:sp>
        <p:nvSpPr>
          <p:cNvPr id="3" name="コンテンツ プレースホルダー 2"/>
          <p:cNvSpPr>
            <a:spLocks noGrp="1"/>
          </p:cNvSpPr>
          <p:nvPr>
            <p:ph idx="1"/>
          </p:nvPr>
        </p:nvSpPr>
        <p:spPr>
          <a:xfrm>
            <a:off x="628650" y="1825624"/>
            <a:ext cx="4230733" cy="3686901"/>
          </a:xfrm>
        </p:spPr>
        <p:txBody>
          <a:bodyPr anchor="ctr">
            <a:normAutofit/>
          </a:bodyPr>
          <a:lstStyle/>
          <a:p>
            <a:pPr>
              <a:tabLst>
                <a:tab pos="7086600" algn="l"/>
              </a:tabLst>
            </a:pPr>
            <a:r>
              <a:rPr lang="ja-JP" altLang="en-US" sz="1800" dirty="0"/>
              <a:t>　日本のジェンダーギャップの</a:t>
            </a:r>
            <a:r>
              <a:rPr lang="ja-JP" altLang="en-US" sz="1800" dirty="0" smtClean="0"/>
              <a:t>状況</a:t>
            </a:r>
            <a:endParaRPr lang="en-US" altLang="ja-JP" sz="1800" dirty="0" smtClean="0"/>
          </a:p>
          <a:p>
            <a:pPr>
              <a:tabLst>
                <a:tab pos="7086600" algn="l"/>
              </a:tabLst>
            </a:pPr>
            <a:endParaRPr kumimoji="1" lang="en-US" altLang="ja-JP" sz="1800" dirty="0"/>
          </a:p>
          <a:p>
            <a:pPr>
              <a:tabLst>
                <a:tab pos="7086600" algn="l"/>
              </a:tabLst>
            </a:pPr>
            <a:r>
              <a:rPr lang="ja-JP" altLang="en-US" sz="1800" dirty="0"/>
              <a:t>　管理職に占める女性の割合の</a:t>
            </a:r>
            <a:r>
              <a:rPr lang="ja-JP" altLang="en-US" sz="1800" dirty="0" smtClean="0"/>
              <a:t>推移</a:t>
            </a:r>
            <a:endParaRPr lang="en-US" altLang="ja-JP" sz="1800" dirty="0" smtClean="0"/>
          </a:p>
          <a:p>
            <a:pPr>
              <a:tabLst>
                <a:tab pos="7086600" algn="l"/>
              </a:tabLst>
            </a:pPr>
            <a:endParaRPr kumimoji="1" lang="en-US" altLang="ja-JP" sz="1800" dirty="0" smtClean="0"/>
          </a:p>
          <a:p>
            <a:pPr>
              <a:tabLst>
                <a:tab pos="7086600" algn="l"/>
              </a:tabLst>
            </a:pPr>
            <a:r>
              <a:rPr lang="ja-JP" altLang="en-US" sz="1800" dirty="0"/>
              <a:t>　⼥性の就業率と正規雇用</a:t>
            </a:r>
            <a:r>
              <a:rPr lang="ja-JP" altLang="en-US" sz="1800" dirty="0" smtClean="0"/>
              <a:t>比率</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36</a:t>
            </a:fld>
            <a:endParaRPr kumimoji="1" lang="ja-JP" altLang="en-US" dirty="0"/>
          </a:p>
        </p:txBody>
      </p:sp>
      <p:sp>
        <p:nvSpPr>
          <p:cNvPr id="6" name="コンテンツ プレースホルダー 2"/>
          <p:cNvSpPr txBox="1">
            <a:spLocks/>
          </p:cNvSpPr>
          <p:nvPr/>
        </p:nvSpPr>
        <p:spPr>
          <a:xfrm>
            <a:off x="4726035" y="1825624"/>
            <a:ext cx="3529691" cy="36869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tabLst>
                <a:tab pos="7086600" algn="l"/>
              </a:tabLst>
            </a:pPr>
            <a:r>
              <a:rPr lang="ja-JP" altLang="en-US" sz="1800" dirty="0" smtClean="0"/>
              <a:t>・・・・・・・・・・・・・・・・・・・・・・・・</a:t>
            </a:r>
            <a:r>
              <a:rPr lang="en-US" altLang="ja-JP" sz="1800" dirty="0" smtClean="0"/>
              <a:t>37</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38</a:t>
            </a:r>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smtClean="0"/>
              <a:t>39</a:t>
            </a:r>
            <a:endParaRPr lang="ja-JP" altLang="en-US" sz="1800" dirty="0"/>
          </a:p>
        </p:txBody>
      </p:sp>
    </p:spTree>
    <p:extLst>
      <p:ext uri="{BB962C8B-B14F-4D97-AF65-F5344CB8AC3E}">
        <p14:creationId xmlns:p14="http://schemas.microsoft.com/office/powerpoint/2010/main" val="3247046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年のジェンダーギャップ指数は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か国中、</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1698" y="634543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smtClean="0"/>
              <a:t>■</a:t>
            </a:r>
            <a:r>
              <a:rPr lang="ja-JP" altLang="en-US" sz="1400" b="1" dirty="0" smtClean="0"/>
              <a:t>　日本のジェンダーギャップの状況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（７．女性①）</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23310" y="1785355"/>
            <a:ext cx="8097380" cy="4410691"/>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37</a:t>
            </a:fld>
            <a:endParaRPr kumimoji="1" lang="ja-JP" altLang="en-US" dirty="0"/>
          </a:p>
        </p:txBody>
      </p:sp>
      <p:sp>
        <p:nvSpPr>
          <p:cNvPr id="11" name="テキスト ボックス 10"/>
          <p:cNvSpPr txBox="1"/>
          <p:nvPr/>
        </p:nvSpPr>
        <p:spPr>
          <a:xfrm rot="5400000">
            <a:off x="-1821688" y="3984319"/>
            <a:ext cx="4559364" cy="16143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45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我が国における管理職に占める⼥性の割合は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中で最も低い。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61709"/>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管理職に占める女性の割合の推移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動き（７．</a:t>
            </a:r>
            <a:r>
              <a:rPr lang="ja-JP" altLang="en-US" sz="2000" kern="0" dirty="0" smtClean="0">
                <a:solidFill>
                  <a:srgbClr val="000000"/>
                </a:solidFill>
                <a:ea typeface="Meiryo UI" pitchFamily="50" charset="-128"/>
                <a:cs typeface="Meiryo UI" pitchFamily="50" charset="-128"/>
              </a:rPr>
              <a:t>女性②）</a:t>
            </a:r>
            <a:endParaRPr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18547" y="1780735"/>
            <a:ext cx="8106906" cy="4315427"/>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38</a:t>
            </a:fld>
            <a:endParaRPr kumimoji="1" lang="ja-JP" altLang="en-US" dirty="0"/>
          </a:p>
        </p:txBody>
      </p:sp>
      <p:sp>
        <p:nvSpPr>
          <p:cNvPr id="11" name="テキスト ボックス 10"/>
          <p:cNvSpPr txBox="1"/>
          <p:nvPr/>
        </p:nvSpPr>
        <p:spPr>
          <a:xfrm>
            <a:off x="8550343" y="1780735"/>
            <a:ext cx="405400" cy="4445252"/>
          </a:xfrm>
          <a:prstGeom prst="rect">
            <a:avLst/>
          </a:prstGeom>
          <a:solidFill>
            <a:schemeClr val="bg1"/>
          </a:solidFill>
        </p:spPr>
        <p:txBody>
          <a:bodyPr wrap="square" rtlCol="0">
            <a:noAutofit/>
          </a:bodyPr>
          <a:lstStyle/>
          <a:p>
            <a:endParaRPr kumimoji="1" lang="ja-JP" altLang="en-US" sz="1400" dirty="0"/>
          </a:p>
        </p:txBody>
      </p:sp>
      <p:sp>
        <p:nvSpPr>
          <p:cNvPr id="10" name="テキスト ボックス 9"/>
          <p:cNvSpPr txBox="1"/>
          <p:nvPr/>
        </p:nvSpPr>
        <p:spPr>
          <a:xfrm>
            <a:off x="8157276" y="4993750"/>
            <a:ext cx="662306" cy="317988"/>
          </a:xfrm>
          <a:prstGeom prst="rect">
            <a:avLst/>
          </a:prstGeom>
          <a:noFill/>
        </p:spPr>
        <p:txBody>
          <a:bodyPr wrap="square" rtlCol="0">
            <a:spAutoFit/>
          </a:bodyPr>
          <a:lstStyle/>
          <a:p>
            <a:pPr algn="ctr"/>
            <a:r>
              <a:rPr kumimoji="1" lang="ja-JP" altLang="en-US" sz="1400" b="1" dirty="0"/>
              <a:t>日本</a:t>
            </a:r>
            <a:r>
              <a:rPr lang="ja-JP" altLang="en-US" sz="1400" b="1" dirty="0" smtClean="0"/>
              <a:t>　</a:t>
            </a:r>
            <a:endParaRPr kumimoji="1" lang="ja-JP" altLang="en-US" sz="1400" dirty="0"/>
          </a:p>
        </p:txBody>
      </p:sp>
    </p:spTree>
    <p:extLst>
      <p:ext uri="{BB962C8B-B14F-4D97-AF65-F5344CB8AC3E}">
        <p14:creationId xmlns:p14="http://schemas.microsoft.com/office/powerpoint/2010/main" val="9758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lang="ja-JP" altLang="en-US" sz="2400" dirty="0" smtClean="0"/>
              <a:t>１　生産性</a:t>
            </a:r>
            <a:r>
              <a:rPr lang="ja-JP" altLang="en-US" sz="2400" dirty="0"/>
              <a:t>・イノベーション</a:t>
            </a:r>
            <a:endParaRPr kumimoji="1" lang="ja-JP" altLang="en-US" sz="2400" dirty="0"/>
          </a:p>
        </p:txBody>
      </p:sp>
      <p:sp>
        <p:nvSpPr>
          <p:cNvPr id="3" name="コンテンツ プレースホルダー 2"/>
          <p:cNvSpPr>
            <a:spLocks noGrp="1"/>
          </p:cNvSpPr>
          <p:nvPr>
            <p:ph idx="1"/>
          </p:nvPr>
        </p:nvSpPr>
        <p:spPr>
          <a:xfrm>
            <a:off x="824594" y="1825624"/>
            <a:ext cx="6242411" cy="3686901"/>
          </a:xfrm>
        </p:spPr>
        <p:txBody>
          <a:bodyPr anchor="ctr">
            <a:normAutofit/>
          </a:bodyPr>
          <a:lstStyle/>
          <a:p>
            <a:pPr>
              <a:tabLst>
                <a:tab pos="7086600" algn="l"/>
              </a:tabLst>
            </a:pPr>
            <a:r>
              <a:rPr lang="ja-JP" altLang="en-US" sz="1800" dirty="0"/>
              <a:t>　</a:t>
            </a:r>
            <a:r>
              <a:rPr lang="ja-JP" altLang="en-US" sz="1800" dirty="0" smtClean="0"/>
              <a:t>日本</a:t>
            </a:r>
            <a:r>
              <a:rPr lang="ja-JP" altLang="en-US" sz="1800" dirty="0"/>
              <a:t>の潜在成長率</a:t>
            </a:r>
            <a:r>
              <a:rPr lang="ja-JP" altLang="en-US" sz="1400" dirty="0"/>
              <a:t>（「資本」、「労働」、「全要素生産性</a:t>
            </a:r>
            <a:r>
              <a:rPr lang="ja-JP" altLang="en-US" sz="1400" dirty="0" smtClean="0"/>
              <a:t>」の</a:t>
            </a:r>
            <a:r>
              <a:rPr lang="ja-JP" altLang="en-US" sz="1400" dirty="0"/>
              <a:t>伸びの</a:t>
            </a:r>
            <a:r>
              <a:rPr lang="ja-JP" altLang="en-US" sz="1400" dirty="0" smtClean="0"/>
              <a:t>寄与</a:t>
            </a:r>
            <a:r>
              <a:rPr lang="en-US" altLang="ja-JP" sz="1400" dirty="0" smtClean="0"/>
              <a:t>)</a:t>
            </a:r>
          </a:p>
          <a:p>
            <a:pPr>
              <a:tabLst>
                <a:tab pos="7086600" algn="l"/>
              </a:tabLst>
            </a:pPr>
            <a:endParaRPr lang="ja-JP" altLang="en-US" sz="1800" dirty="0"/>
          </a:p>
          <a:p>
            <a:pPr>
              <a:tabLst>
                <a:tab pos="7086600" algn="l"/>
              </a:tabLst>
            </a:pPr>
            <a:r>
              <a:rPr lang="ja-JP" altLang="en-US" sz="1800" dirty="0"/>
              <a:t>　無形資産投資の</a:t>
            </a:r>
            <a:r>
              <a:rPr lang="ja-JP" altLang="en-US" sz="1800" dirty="0" smtClean="0"/>
              <a:t>現状</a:t>
            </a:r>
            <a:endParaRPr lang="en-US" altLang="ja-JP" sz="1800" dirty="0" smtClean="0"/>
          </a:p>
          <a:p>
            <a:pPr>
              <a:tabLst>
                <a:tab pos="7086600" algn="l"/>
              </a:tabLst>
            </a:pPr>
            <a:endParaRPr lang="ja-JP" altLang="en-US" sz="1800" dirty="0"/>
          </a:p>
          <a:p>
            <a:pPr>
              <a:tabLst>
                <a:tab pos="7086600" algn="l"/>
              </a:tabLst>
            </a:pPr>
            <a:r>
              <a:rPr lang="ja-JP" altLang="en-US" sz="1800" dirty="0"/>
              <a:t>　ベンチャーキャピタル投資の</a:t>
            </a:r>
            <a:r>
              <a:rPr lang="ja-JP" altLang="en-US" sz="1800" dirty="0" smtClean="0"/>
              <a:t>現状</a:t>
            </a:r>
            <a:endParaRPr lang="en-US" altLang="ja-JP" sz="1800" dirty="0" smtClean="0"/>
          </a:p>
          <a:p>
            <a:pPr>
              <a:tabLst>
                <a:tab pos="7086600" algn="l"/>
              </a:tabLst>
            </a:pPr>
            <a:endParaRPr lang="en-US" altLang="ja-JP" sz="1800" dirty="0" smtClean="0"/>
          </a:p>
          <a:p>
            <a:pPr>
              <a:tabLst>
                <a:tab pos="7086600" algn="l"/>
              </a:tabLst>
            </a:pPr>
            <a:r>
              <a:rPr lang="ja-JP" altLang="en-US" sz="1800" dirty="0" smtClean="0"/>
              <a:t>　起業</a:t>
            </a:r>
            <a:r>
              <a:rPr lang="ja-JP" altLang="en-US" sz="1800" dirty="0"/>
              <a:t>の</a:t>
            </a:r>
            <a:r>
              <a:rPr lang="ja-JP" altLang="en-US" sz="1800" dirty="0" smtClean="0"/>
              <a:t>現状</a:t>
            </a:r>
            <a:endParaRPr lang="en-US" altLang="ja-JP" sz="1800" dirty="0" smtClean="0"/>
          </a:p>
          <a:p>
            <a:pPr>
              <a:tabLst>
                <a:tab pos="7086600" algn="l"/>
              </a:tabLst>
            </a:pPr>
            <a:endParaRPr kumimoji="1" lang="en-US" altLang="ja-JP" sz="1800" dirty="0"/>
          </a:p>
          <a:p>
            <a:pPr>
              <a:tabLst>
                <a:tab pos="7086600" algn="l"/>
              </a:tabLst>
            </a:pPr>
            <a:r>
              <a:rPr lang="ja-JP" altLang="en-US" sz="1800" dirty="0"/>
              <a:t>　</a:t>
            </a:r>
            <a:r>
              <a:rPr lang="ja-JP" altLang="en-US" sz="1800" dirty="0" smtClean="0"/>
              <a:t>これまでのイノベーションの状況</a:t>
            </a: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a:t>
            </a:fld>
            <a:endParaRPr kumimoji="1" lang="ja-JP" altLang="en-US" dirty="0"/>
          </a:p>
        </p:txBody>
      </p:sp>
      <p:sp>
        <p:nvSpPr>
          <p:cNvPr id="6" name="コンテンツ プレースホルダー 2"/>
          <p:cNvSpPr txBox="1">
            <a:spLocks/>
          </p:cNvSpPr>
          <p:nvPr/>
        </p:nvSpPr>
        <p:spPr>
          <a:xfrm>
            <a:off x="4334157" y="1825624"/>
            <a:ext cx="3869317" cy="36869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tabLst>
                <a:tab pos="7086600" algn="l"/>
              </a:tabLst>
            </a:pPr>
            <a:r>
              <a:rPr lang="ja-JP" altLang="en-US" sz="1800" dirty="0" smtClean="0"/>
              <a:t>　　　　　　　　　　　　　　　　 ・・・・・・</a:t>
            </a:r>
            <a:r>
              <a:rPr lang="en-US" altLang="ja-JP" sz="1800" dirty="0"/>
              <a:t>4</a:t>
            </a:r>
            <a:endParaRPr lang="en-US" altLang="ja-JP" sz="1800" dirty="0" smtClean="0"/>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a:t>5</a:t>
            </a:r>
            <a:endParaRPr lang="en-US" altLang="ja-JP" sz="1800" dirty="0" smtClean="0"/>
          </a:p>
          <a:p>
            <a:pPr>
              <a:tabLst>
                <a:tab pos="7086600" algn="l"/>
              </a:tabLst>
            </a:pPr>
            <a:endParaRPr lang="ja-JP" altLang="en-US" sz="1800" dirty="0" smtClean="0"/>
          </a:p>
          <a:p>
            <a:pPr marL="0" indent="0">
              <a:buNone/>
              <a:tabLst>
                <a:tab pos="7086600" algn="l"/>
              </a:tabLst>
            </a:pPr>
            <a:r>
              <a:rPr lang="ja-JP" altLang="en-US" sz="1800" dirty="0" smtClean="0"/>
              <a:t>・・・・・・・・・・・・・・・・・・・・・・・・・・・・</a:t>
            </a:r>
            <a:r>
              <a:rPr lang="en-US" altLang="ja-JP" sz="1800" dirty="0"/>
              <a:t>6</a:t>
            </a:r>
            <a:endParaRPr lang="en-US" altLang="ja-JP" sz="1800" dirty="0" smtClean="0"/>
          </a:p>
          <a:p>
            <a:pPr>
              <a:tabLst>
                <a:tab pos="7086600" algn="l"/>
              </a:tabLst>
            </a:pPr>
            <a:endParaRPr lang="en-US" altLang="ja-JP" sz="1800" dirty="0" smtClean="0"/>
          </a:p>
          <a:p>
            <a:pPr marL="0" indent="0">
              <a:buNone/>
              <a:tabLst>
                <a:tab pos="7086600" algn="l"/>
              </a:tabLst>
            </a:pPr>
            <a:r>
              <a:rPr lang="ja-JP" altLang="en-US" sz="1800" dirty="0" smtClean="0"/>
              <a:t>・・・・・・・・・・・・・・・・・・・・・・・・・・・・</a:t>
            </a:r>
            <a:r>
              <a:rPr lang="en-US" altLang="ja-JP" sz="1800" dirty="0"/>
              <a:t>7</a:t>
            </a:r>
            <a:endParaRPr lang="en-US" altLang="ja-JP" sz="1800" dirty="0" smtClean="0"/>
          </a:p>
          <a:p>
            <a:pPr marL="0" indent="0">
              <a:buNone/>
              <a:tabLst>
                <a:tab pos="7086600" algn="l"/>
              </a:tabLst>
            </a:pPr>
            <a:endParaRPr lang="en-US" altLang="ja-JP" sz="1800" dirty="0"/>
          </a:p>
          <a:p>
            <a:pPr marL="0" indent="0">
              <a:buNone/>
              <a:tabLst>
                <a:tab pos="7086600" algn="l"/>
              </a:tabLst>
            </a:pPr>
            <a:r>
              <a:rPr lang="ja-JP" altLang="en-US" sz="1800" dirty="0"/>
              <a:t>・・・・・・・・・・・・・・・・・・・・・・・・・・・</a:t>
            </a:r>
            <a:r>
              <a:rPr lang="ja-JP" altLang="en-US" sz="1800" dirty="0" smtClean="0"/>
              <a:t>・</a:t>
            </a:r>
            <a:r>
              <a:rPr lang="en-US" altLang="ja-JP" sz="1800" dirty="0"/>
              <a:t>8</a:t>
            </a:r>
          </a:p>
        </p:txBody>
      </p:sp>
    </p:spTree>
    <p:extLst>
      <p:ext uri="{BB962C8B-B14F-4D97-AF65-F5344CB8AC3E}">
        <p14:creationId xmlns:p14="http://schemas.microsoft.com/office/powerpoint/2010/main" val="421845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⼥性の正規雇⽤率は、「Ｌ字カーブ」のように、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代後半のピークの後、低下を続ける。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1698" y="6332667"/>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に占める就業者⼜は正規労働者の</a:t>
            </a:r>
            <a:r>
              <a:rPr lang="ja-JP" altLang="en-US" sz="1100" dirty="0" smtClean="0">
                <a:latin typeface="Meiryo UI" panose="020B0604030504040204" pitchFamily="50" charset="-128"/>
                <a:ea typeface="Meiryo UI" panose="020B0604030504040204" pitchFamily="50" charset="-128"/>
              </a:rPr>
              <a:t>割合。</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⼥性の就業率と正規雇用比率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動き（７．</a:t>
            </a:r>
            <a:r>
              <a:rPr lang="ja-JP" altLang="en-US" sz="2000" kern="0" dirty="0" smtClean="0">
                <a:solidFill>
                  <a:srgbClr val="000000"/>
                </a:solidFill>
                <a:ea typeface="Meiryo UI" pitchFamily="50" charset="-128"/>
                <a:cs typeface="Meiryo UI" pitchFamily="50" charset="-128"/>
              </a:rPr>
              <a:t>女性③）</a:t>
            </a:r>
            <a:endParaRPr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61415" y="1883871"/>
            <a:ext cx="8021169" cy="4448796"/>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39</a:t>
            </a:fld>
            <a:endParaRPr kumimoji="1" lang="ja-JP" altLang="en-US" dirty="0"/>
          </a:p>
        </p:txBody>
      </p:sp>
    </p:spTree>
    <p:extLst>
      <p:ext uri="{BB962C8B-B14F-4D97-AF65-F5344CB8AC3E}">
        <p14:creationId xmlns:p14="http://schemas.microsoft.com/office/powerpoint/2010/main" val="3916538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0" lang="ja-JP" altLang="en-US" sz="2400" kern="0" dirty="0" smtClean="0">
                <a:solidFill>
                  <a:srgbClr val="000000"/>
                </a:solidFill>
                <a:ea typeface="Meiryo UI" pitchFamily="50" charset="-128"/>
                <a:cs typeface="Meiryo UI" pitchFamily="50" charset="-128"/>
              </a:rPr>
              <a:t>８　若者</a:t>
            </a:r>
            <a:endParaRPr kumimoji="1" lang="ja-JP" altLang="en-US" sz="2400" dirty="0"/>
          </a:p>
        </p:txBody>
      </p:sp>
      <p:sp>
        <p:nvSpPr>
          <p:cNvPr id="3" name="コンテンツ プレースホルダー 2"/>
          <p:cNvSpPr>
            <a:spLocks noGrp="1"/>
          </p:cNvSpPr>
          <p:nvPr>
            <p:ph idx="1"/>
          </p:nvPr>
        </p:nvSpPr>
        <p:spPr>
          <a:xfrm>
            <a:off x="628650" y="1825624"/>
            <a:ext cx="7886700" cy="3686901"/>
          </a:xfrm>
        </p:spPr>
        <p:txBody>
          <a:bodyPr anchor="ctr">
            <a:normAutofit/>
          </a:bodyPr>
          <a:lstStyle/>
          <a:p>
            <a:pPr>
              <a:tabLst>
                <a:tab pos="7086600" algn="l"/>
              </a:tabLst>
            </a:pPr>
            <a:r>
              <a:rPr lang="ja-JP" altLang="en-US" sz="1800" dirty="0"/>
              <a:t>　若者の所得の現状　　　　　</a:t>
            </a:r>
            <a:r>
              <a:rPr lang="ja-JP" altLang="en-US" sz="1800" dirty="0" smtClean="0"/>
              <a:t>　　　　　　　　・</a:t>
            </a:r>
            <a:r>
              <a:rPr lang="ja-JP" altLang="en-US" sz="1800" dirty="0"/>
              <a:t>・・・・・・・・・・・・・・・・・・・・・・</a:t>
            </a:r>
            <a:r>
              <a:rPr lang="ja-JP" altLang="en-US" sz="1800" dirty="0" smtClean="0"/>
              <a:t>・</a:t>
            </a:r>
            <a:r>
              <a:rPr lang="en-US" altLang="ja-JP" sz="1800" dirty="0" smtClean="0"/>
              <a:t>41</a:t>
            </a:r>
          </a:p>
          <a:p>
            <a:pPr>
              <a:tabLst>
                <a:tab pos="7086600" algn="l"/>
              </a:tabLst>
            </a:pPr>
            <a:endParaRPr lang="en-US" altLang="ja-JP" sz="1800" dirty="0"/>
          </a:p>
          <a:p>
            <a:pPr>
              <a:tabLst>
                <a:tab pos="7086600" algn="l"/>
              </a:tabLst>
            </a:pPr>
            <a:r>
              <a:rPr lang="ja-JP" altLang="en-US" sz="1800" dirty="0" smtClean="0"/>
              <a:t>　若者</a:t>
            </a:r>
            <a:r>
              <a:rPr lang="ja-JP" altLang="en-US" sz="1800" dirty="0"/>
              <a:t>就労⽀援の</a:t>
            </a:r>
            <a:r>
              <a:rPr lang="ja-JP" altLang="en-US" sz="1800" dirty="0" smtClean="0"/>
              <a:t>現状</a:t>
            </a:r>
            <a:r>
              <a:rPr lang="ja-JP" altLang="en-US" sz="1800" dirty="0"/>
              <a:t>　　　</a:t>
            </a:r>
            <a:r>
              <a:rPr lang="ja-JP" altLang="en-US" sz="1800" dirty="0" smtClean="0"/>
              <a:t>　　　　　　　　・</a:t>
            </a:r>
            <a:r>
              <a:rPr lang="ja-JP" altLang="en-US" sz="1800" dirty="0"/>
              <a:t>・・・・・・・・・・・・・・・・・・・・・・</a:t>
            </a:r>
            <a:r>
              <a:rPr lang="ja-JP" altLang="en-US" sz="1800" dirty="0" smtClean="0"/>
              <a:t>・</a:t>
            </a:r>
            <a:r>
              <a:rPr lang="en-US" altLang="ja-JP" sz="1800" dirty="0" smtClean="0"/>
              <a:t>42</a:t>
            </a:r>
            <a:endParaRPr lang="en-US" altLang="ja-JP" sz="1800" dirty="0"/>
          </a:p>
          <a:p>
            <a:pPr>
              <a:tabLst>
                <a:tab pos="7086600" algn="l"/>
              </a:tabLst>
            </a:pPr>
            <a:endParaRPr kumimoji="1" lang="en-US" altLang="ja-JP" sz="1800" dirty="0"/>
          </a:p>
          <a:p>
            <a:pPr>
              <a:tabLst>
                <a:tab pos="7086600" algn="l"/>
              </a:tabLst>
            </a:pP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40</a:t>
            </a:fld>
            <a:endParaRPr kumimoji="1" lang="ja-JP" altLang="en-US" dirty="0"/>
          </a:p>
        </p:txBody>
      </p:sp>
    </p:spTree>
    <p:extLst>
      <p:ext uri="{BB962C8B-B14F-4D97-AF65-F5344CB8AC3E}">
        <p14:creationId xmlns:p14="http://schemas.microsoft.com/office/powerpoint/2010/main" val="2918348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平均世帯年収は、世帯主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歳以下の階層では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未満に留まる。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61709"/>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若者の所得の現状</a:t>
            </a:r>
            <a:r>
              <a:rPr lang="ja-JP" altLang="en-US" sz="1400" b="1" dirty="0" smtClean="0"/>
              <a:t>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a:t>
            </a:r>
            <a:r>
              <a:rPr lang="ja-JP" altLang="en-US" sz="2000" kern="0" dirty="0" smtClean="0">
                <a:solidFill>
                  <a:srgbClr val="000000"/>
                </a:solidFill>
                <a:ea typeface="Meiryo UI" pitchFamily="50" charset="-128"/>
                <a:cs typeface="Meiryo UI" pitchFamily="50" charset="-128"/>
              </a:rPr>
              <a:t>（８．若者①）</a:t>
            </a:r>
            <a:endParaRPr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666205" y="1836527"/>
            <a:ext cx="7811590" cy="4334480"/>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41</a:t>
            </a:fld>
            <a:endParaRPr kumimoji="1" lang="ja-JP" altLang="en-US" dirty="0"/>
          </a:p>
        </p:txBody>
      </p:sp>
    </p:spTree>
    <p:extLst>
      <p:ext uri="{BB962C8B-B14F-4D97-AF65-F5344CB8AC3E}">
        <p14:creationId xmlns:p14="http://schemas.microsoft.com/office/powerpoint/2010/main" val="484847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直近の若者就労⽀援の予算額は、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程度であり、対</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0.004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91890"/>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（備考）内閣府「⼦ども・若者の状況及び⼦ども・若者育成⽀援施策の実施状況」「国⺠経済計算」により作成</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予算</a:t>
            </a:r>
            <a:r>
              <a:rPr lang="ja-JP" altLang="en-US" sz="1100" dirty="0">
                <a:latin typeface="Meiryo UI" panose="020B0604030504040204" pitchFamily="50" charset="-128"/>
                <a:ea typeface="Meiryo UI" panose="020B0604030504040204" pitchFamily="50" charset="-128"/>
              </a:rPr>
              <a:t>額は「若者の職業的⾃⽴、就労等⽀援」における「職業能⼒・意欲の習得」「就労等⽀援の充実」の合計。</a:t>
            </a:r>
            <a:endParaRPr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若者就労⽀援の現状</a:t>
            </a:r>
            <a:r>
              <a:rPr lang="ja-JP" altLang="en-US" sz="1400" b="1" dirty="0" smtClean="0"/>
              <a:t>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a:t>
            </a:r>
            <a:r>
              <a:rPr lang="ja-JP" altLang="en-US" sz="2000" kern="0" dirty="0" smtClean="0">
                <a:solidFill>
                  <a:srgbClr val="000000"/>
                </a:solidFill>
                <a:ea typeface="Meiryo UI" pitchFamily="50" charset="-128"/>
                <a:cs typeface="Meiryo UI" pitchFamily="50" charset="-128"/>
              </a:rPr>
              <a:t>（８．若者②）</a:t>
            </a:r>
            <a:endParaRPr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89994" y="1802106"/>
            <a:ext cx="7964011" cy="4324954"/>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42</a:t>
            </a:fld>
            <a:endParaRPr kumimoji="1" lang="ja-JP" altLang="en-US" dirty="0"/>
          </a:p>
        </p:txBody>
      </p:sp>
    </p:spTree>
    <p:extLst>
      <p:ext uri="{BB962C8B-B14F-4D97-AF65-F5344CB8AC3E}">
        <p14:creationId xmlns:p14="http://schemas.microsoft.com/office/powerpoint/2010/main" val="3037785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0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0" lang="ja-JP" altLang="en-US" sz="2400" kern="0" dirty="0" smtClean="0">
                <a:solidFill>
                  <a:srgbClr val="000000"/>
                </a:solidFill>
                <a:ea typeface="Meiryo UI" pitchFamily="50" charset="-128"/>
                <a:cs typeface="Meiryo UI" pitchFamily="50" charset="-128"/>
              </a:rPr>
              <a:t>９　セーフティーネット</a:t>
            </a:r>
            <a:endParaRPr kumimoji="1" lang="ja-JP" altLang="en-US" sz="2400" dirty="0"/>
          </a:p>
        </p:txBody>
      </p:sp>
      <p:sp>
        <p:nvSpPr>
          <p:cNvPr id="3" name="コンテンツ プレースホルダー 2"/>
          <p:cNvSpPr>
            <a:spLocks noGrp="1"/>
          </p:cNvSpPr>
          <p:nvPr>
            <p:ph idx="1"/>
          </p:nvPr>
        </p:nvSpPr>
        <p:spPr>
          <a:xfrm>
            <a:off x="628650" y="1825624"/>
            <a:ext cx="7886700" cy="3686901"/>
          </a:xfrm>
        </p:spPr>
        <p:txBody>
          <a:bodyPr anchor="ctr">
            <a:normAutofit/>
          </a:bodyPr>
          <a:lstStyle/>
          <a:p>
            <a:pPr>
              <a:tabLst>
                <a:tab pos="7086600" algn="l"/>
              </a:tabLst>
            </a:pPr>
            <a:r>
              <a:rPr lang="ja-JP" altLang="en-US" sz="1800" dirty="0" smtClean="0"/>
              <a:t>新たなセーフティーネット</a:t>
            </a:r>
            <a:r>
              <a:rPr lang="ja-JP" altLang="en-US" sz="1800" dirty="0"/>
              <a:t>　</a:t>
            </a:r>
            <a:r>
              <a:rPr lang="ja-JP" altLang="en-US" sz="1800" dirty="0" smtClean="0"/>
              <a:t>　　　　　　　　　・</a:t>
            </a:r>
            <a:r>
              <a:rPr lang="ja-JP" altLang="en-US" sz="1800" dirty="0"/>
              <a:t>・・・・・・・・・・・・・・・・・・・・・・</a:t>
            </a:r>
            <a:r>
              <a:rPr lang="ja-JP" altLang="en-US" sz="1800" dirty="0" smtClean="0"/>
              <a:t>・</a:t>
            </a:r>
            <a:r>
              <a:rPr lang="en-US" altLang="ja-JP" sz="1800" dirty="0" smtClean="0"/>
              <a:t>45</a:t>
            </a:r>
            <a:endParaRPr kumimoji="1" lang="en-US" altLang="ja-JP" sz="1800" dirty="0"/>
          </a:p>
          <a:p>
            <a:pPr>
              <a:tabLst>
                <a:tab pos="7086600" algn="l"/>
              </a:tabLst>
            </a:pP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44</a:t>
            </a:fld>
            <a:endParaRPr kumimoji="1" lang="ja-JP" altLang="en-US" dirty="0"/>
          </a:p>
        </p:txBody>
      </p:sp>
    </p:spTree>
    <p:extLst>
      <p:ext uri="{BB962C8B-B14F-4D97-AF65-F5344CB8AC3E}">
        <p14:creationId xmlns:p14="http://schemas.microsoft.com/office/powerpoint/2010/main" val="1374362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1183" y="404712"/>
            <a:ext cx="5040560" cy="307777"/>
          </a:xfrm>
          <a:prstGeom prst="rect">
            <a:avLst/>
          </a:prstGeom>
          <a:noFill/>
        </p:spPr>
        <p:txBody>
          <a:bodyPr wrap="square" rtlCol="0">
            <a:spAutoFit/>
          </a:bodyPr>
          <a:lstStyle/>
          <a:p>
            <a:r>
              <a:rPr kumimoji="1" lang="ja-JP" altLang="en-US" sz="1400" b="1" dirty="0" smtClean="0"/>
              <a:t>■ </a:t>
            </a:r>
            <a:r>
              <a:rPr kumimoji="1" lang="ja-JP" altLang="en-US" sz="1400" b="1" dirty="0"/>
              <a:t>新た</a:t>
            </a:r>
            <a:r>
              <a:rPr kumimoji="1" lang="ja-JP" altLang="en-US" sz="1400" b="1" dirty="0" smtClean="0"/>
              <a:t>なセーフティーネット</a:t>
            </a:r>
            <a:r>
              <a:rPr lang="ja-JP" altLang="en-US" sz="1400" b="1" dirty="0"/>
              <a:t>　</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（９．セーフティーネット）</a:t>
            </a:r>
            <a:endParaRPr kumimoji="0" lang="ja-JP" altLang="en-US" sz="2000" kern="0" dirty="0">
              <a:solidFill>
                <a:srgbClr val="000000"/>
              </a:solidFill>
              <a:ea typeface="Meiryo UI" pitchFamily="50" charset="-128"/>
              <a:cs typeface="Meiryo UI" pitchFamily="50" charset="-128"/>
            </a:endParaRPr>
          </a:p>
        </p:txBody>
      </p:sp>
      <p:sp>
        <p:nvSpPr>
          <p:cNvPr id="3" name="正方形/長方形 2"/>
          <p:cNvSpPr/>
          <p:nvPr/>
        </p:nvSpPr>
        <p:spPr>
          <a:xfrm>
            <a:off x="5882475" y="2678731"/>
            <a:ext cx="888276" cy="1966477"/>
          </a:xfrm>
          <a:prstGeom prst="rect">
            <a:avLst/>
          </a:prstGeom>
          <a:no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45</a:t>
            </a:fld>
            <a:endParaRPr kumimoji="1" lang="ja-JP" altLang="en-US" dirty="0"/>
          </a:p>
        </p:txBody>
      </p:sp>
      <p:pic>
        <p:nvPicPr>
          <p:cNvPr id="2" name="図 1"/>
          <p:cNvPicPr>
            <a:picLocks noChangeAspect="1"/>
          </p:cNvPicPr>
          <p:nvPr/>
        </p:nvPicPr>
        <p:blipFill>
          <a:blip r:embed="rId2"/>
          <a:stretch>
            <a:fillRect/>
          </a:stretch>
        </p:blipFill>
        <p:spPr>
          <a:xfrm>
            <a:off x="4457700" y="1949906"/>
            <a:ext cx="4411980" cy="4582587"/>
          </a:xfrm>
          <a:prstGeom prst="rect">
            <a:avLst/>
          </a:prstGeom>
        </p:spPr>
      </p:pic>
      <p:sp>
        <p:nvSpPr>
          <p:cNvPr id="5" name="角丸四角形 4"/>
          <p:cNvSpPr/>
          <p:nvPr/>
        </p:nvSpPr>
        <p:spPr>
          <a:xfrm>
            <a:off x="7034702" y="2387712"/>
            <a:ext cx="842202" cy="1966477"/>
          </a:xfrm>
          <a:prstGeom prst="roundRect">
            <a:avLst/>
          </a:prstGeom>
          <a:noFill/>
          <a:ln w="444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425248" y="668784"/>
            <a:ext cx="8444432" cy="12145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課題設定・解決力、創造性を重視した学びと画一的な人材活用システムの見直し等による付加価値創造、自由に安心して多様な人生の選択を試みることのできる仕組みの構築とあわせて、</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「多層的で個別最適化されたセーフティーネットの拡充と安心の確保」</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用者保険の適用拡大、求職支援制度や生活困窮者自立支援制度のソーシャルブリッジ機能向上、学び直しの機会提供、デジタルを活用したプッシュ型支援、住宅支援、生活保護見直し、将来世代への責任を果たし格差を是正するための財源確保）が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441804" y="1633054"/>
            <a:ext cx="242787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：選択する未来</a:t>
            </a:r>
            <a:r>
              <a:rPr lang="en-US" altLang="ja-JP" sz="900" dirty="0" smtClean="0">
                <a:latin typeface="Meiryo UI" panose="020B0604030504040204" pitchFamily="50" charset="-128"/>
                <a:ea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rPr>
              <a:t>報告</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2021.6.4</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4" name="正方形/長方形 3"/>
          <p:cNvSpPr/>
          <p:nvPr/>
        </p:nvSpPr>
        <p:spPr>
          <a:xfrm>
            <a:off x="415913" y="1949906"/>
            <a:ext cx="3956080" cy="432205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新型コロナの影響により、安定勤労層（社会保険に加入）と福祉需給層（生活保護などの公的扶助）の間に</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「新しい生活困難層」（最初から非正規で生活保護に移行する人も少数）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と呼ぶべき人々が増加。</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こうした新しい生活困難層の増加も踏まえセーフティーネットを考える必要。</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スウェーデンなどでの積極的労働市場政策が効果を発揮できたのは、困窮のリスクが主に失業に起因し、職業訓練などで安定就労につなげることが期待できた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からであり、不安定就労からのキャリアスタートとは前提に差。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こうしたことを踏まえ、</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人の置かれている状況に合わせて仕事をカスタマイズし、就労機会を拡げる「ユニバーサル型就労」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勤労所得を補完し、生活を保障する「在職型給付」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（ベーシックインカム、給付付税額控除、住宅手当給付など）の両面から、セーフティーネットを拡大して構築すべきとの意見もある。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62727" y="6271964"/>
            <a:ext cx="3932633" cy="230832"/>
          </a:xfrm>
          <a:prstGeom prst="rect">
            <a:avLst/>
          </a:prstGeom>
          <a:solidFill>
            <a:schemeClr val="bg1"/>
          </a:solid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（注）就労機会の保障や所得等給付には医療、保育など関連サービスが含まれる</a:t>
            </a:r>
            <a:endParaRPr lang="en-US" altLang="ja-JP" sz="9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64931" y="6041132"/>
            <a:ext cx="2282533"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：日本経済新聞　（</a:t>
            </a:r>
            <a:r>
              <a:rPr lang="en-US" altLang="ja-JP" sz="900" dirty="0" smtClean="0">
                <a:latin typeface="Meiryo UI" panose="020B0604030504040204" pitchFamily="50" charset="-128"/>
                <a:ea typeface="Meiryo UI" panose="020B0604030504040204" pitchFamily="50" charset="-128"/>
              </a:rPr>
              <a:t>2022.3.4</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765231" y="6469757"/>
            <a:ext cx="2282533"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：日本経済新聞　（</a:t>
            </a:r>
            <a:r>
              <a:rPr lang="en-US" altLang="ja-JP" sz="900" dirty="0" smtClean="0">
                <a:latin typeface="Meiryo UI" panose="020B0604030504040204" pitchFamily="50" charset="-128"/>
                <a:ea typeface="Meiryo UI" panose="020B0604030504040204" pitchFamily="50" charset="-128"/>
              </a:rPr>
              <a:t>2022.3.4</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4964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93728"/>
            <a:ext cx="7886700" cy="898898"/>
          </a:xfrm>
        </p:spPr>
        <p:txBody>
          <a:bodyPr>
            <a:normAutofit/>
          </a:bodyPr>
          <a:lstStyle/>
          <a:p>
            <a:r>
              <a:rPr kumimoji="0" lang="en-US" altLang="ja-JP" sz="2400" kern="0" dirty="0" smtClean="0">
                <a:solidFill>
                  <a:srgbClr val="000000"/>
                </a:solidFill>
                <a:ea typeface="Meiryo UI" pitchFamily="50" charset="-128"/>
                <a:cs typeface="Meiryo UI" pitchFamily="50" charset="-128"/>
              </a:rPr>
              <a:t>10</a:t>
            </a:r>
            <a:r>
              <a:rPr kumimoji="0" lang="ja-JP" altLang="en-US" sz="2400" kern="0" dirty="0" smtClean="0">
                <a:solidFill>
                  <a:srgbClr val="000000"/>
                </a:solidFill>
                <a:ea typeface="Meiryo UI" pitchFamily="50" charset="-128"/>
                <a:cs typeface="Meiryo UI" pitchFamily="50" charset="-128"/>
              </a:rPr>
              <a:t>　幸福度</a:t>
            </a:r>
            <a:endParaRPr kumimoji="1" lang="ja-JP" altLang="en-US" sz="2400" dirty="0"/>
          </a:p>
        </p:txBody>
      </p:sp>
      <p:sp>
        <p:nvSpPr>
          <p:cNvPr id="3" name="コンテンツ プレースホルダー 2"/>
          <p:cNvSpPr>
            <a:spLocks noGrp="1"/>
          </p:cNvSpPr>
          <p:nvPr>
            <p:ph idx="1"/>
          </p:nvPr>
        </p:nvSpPr>
        <p:spPr>
          <a:xfrm>
            <a:off x="628650" y="1825624"/>
            <a:ext cx="7886700" cy="3686901"/>
          </a:xfrm>
        </p:spPr>
        <p:txBody>
          <a:bodyPr anchor="ctr">
            <a:normAutofit/>
          </a:bodyPr>
          <a:lstStyle/>
          <a:p>
            <a:pPr>
              <a:tabLst>
                <a:tab pos="7086600" algn="l"/>
              </a:tabLst>
            </a:pPr>
            <a:r>
              <a:rPr lang="ja-JP" altLang="en-US" sz="1800" dirty="0" smtClean="0"/>
              <a:t>幸福度</a:t>
            </a:r>
            <a:r>
              <a:rPr lang="ja-JP" altLang="en-US" sz="1800" dirty="0"/>
              <a:t>　</a:t>
            </a:r>
            <a:r>
              <a:rPr lang="ja-JP" altLang="en-US" sz="1800" dirty="0" smtClean="0"/>
              <a:t>　　　　　　</a:t>
            </a:r>
            <a:r>
              <a:rPr lang="ja-JP" altLang="en-US" sz="1800" dirty="0"/>
              <a:t>　　　　　</a:t>
            </a:r>
            <a:r>
              <a:rPr lang="ja-JP" altLang="en-US" sz="1800" dirty="0" smtClean="0"/>
              <a:t>　　　　　　　・</a:t>
            </a:r>
            <a:r>
              <a:rPr lang="ja-JP" altLang="en-US" sz="1800" dirty="0"/>
              <a:t>・・・・・・・・・・・・・・・・・・・・・・</a:t>
            </a:r>
            <a:r>
              <a:rPr lang="ja-JP" altLang="en-US" sz="1800" dirty="0" smtClean="0"/>
              <a:t>・</a:t>
            </a:r>
            <a:r>
              <a:rPr lang="en-US" altLang="ja-JP" sz="1800" dirty="0" smtClean="0"/>
              <a:t>47</a:t>
            </a:r>
            <a:endParaRPr kumimoji="1" lang="en-US" altLang="ja-JP" sz="1800" dirty="0"/>
          </a:p>
          <a:p>
            <a:pPr>
              <a:tabLst>
                <a:tab pos="7086600" algn="l"/>
              </a:tabLst>
            </a:pPr>
            <a:endParaRPr kumimoji="1" lang="ja-JP" altLang="en-US" sz="1800" dirty="0"/>
          </a:p>
        </p:txBody>
      </p:sp>
      <p:sp>
        <p:nvSpPr>
          <p:cNvPr id="5"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46</a:t>
            </a:fld>
            <a:endParaRPr kumimoji="1" lang="ja-JP" altLang="en-US" dirty="0"/>
          </a:p>
        </p:txBody>
      </p:sp>
    </p:spTree>
    <p:extLst>
      <p:ext uri="{BB962C8B-B14F-4D97-AF65-F5344CB8AC3E}">
        <p14:creationId xmlns:p14="http://schemas.microsoft.com/office/powerpoint/2010/main" val="2139468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67001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各国は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と賃金の伸びを連動させながら、高い幸福度を実現。</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665014" y="6277431"/>
            <a:ext cx="2109327"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出典：日本経済新聞</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2022</a:t>
            </a:r>
            <a:r>
              <a:rPr lang="ja-JP" altLang="en-US" sz="1100" dirty="0" smtClean="0">
                <a:latin typeface="Meiryo UI" panose="020B0604030504040204" pitchFamily="50" charset="-128"/>
                <a:ea typeface="Meiryo UI" panose="020B0604030504040204" pitchFamily="50" charset="-128"/>
              </a:rPr>
              <a:t>年１月１日）</a:t>
            </a:r>
            <a:endParaRPr lang="en-US" altLang="ja-JP" sz="11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smtClean="0"/>
              <a:t>■　幸福度</a:t>
            </a:r>
            <a:r>
              <a:rPr lang="ja-JP" altLang="en-US" sz="1400" b="1" dirty="0"/>
              <a:t>　</a:t>
            </a:r>
            <a:r>
              <a:rPr lang="ja-JP" altLang="en-US" sz="1400" b="1" dirty="0" smtClean="0"/>
              <a:t>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a:t>
            </a:r>
            <a:r>
              <a:rPr lang="ja-JP" altLang="en-US" sz="2000" kern="0" dirty="0" smtClean="0">
                <a:solidFill>
                  <a:srgbClr val="000000"/>
                </a:solidFill>
                <a:ea typeface="Meiryo UI" pitchFamily="50" charset="-128"/>
                <a:cs typeface="Meiryo UI" pitchFamily="50" charset="-128"/>
              </a:rPr>
              <a:t>（</a:t>
            </a:r>
            <a:r>
              <a:rPr lang="en-US" altLang="ja-JP" sz="2000" kern="0" dirty="0" smtClean="0">
                <a:solidFill>
                  <a:srgbClr val="000000"/>
                </a:solidFill>
                <a:ea typeface="Meiryo UI" pitchFamily="50" charset="-128"/>
                <a:cs typeface="Meiryo UI" pitchFamily="50" charset="-128"/>
              </a:rPr>
              <a:t>10</a:t>
            </a:r>
            <a:r>
              <a:rPr lang="ja-JP" altLang="en-US" sz="2000" kern="0" dirty="0" err="1" smtClean="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幸福度）</a:t>
            </a:r>
            <a:endParaRPr lang="ja-JP" altLang="en-US" sz="2000" kern="0" dirty="0">
              <a:solidFill>
                <a:srgbClr val="000000"/>
              </a:solidFill>
              <a:ea typeface="Meiryo UI" pitchFamily="50" charset="-128"/>
              <a:cs typeface="Meiryo UI" pitchFamily="50" charset="-128"/>
            </a:endParaRPr>
          </a:p>
        </p:txBody>
      </p:sp>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47</a:t>
            </a:fld>
            <a:endParaRPr kumimoji="1" lang="ja-JP" altLang="en-US" dirty="0"/>
          </a:p>
        </p:txBody>
      </p:sp>
      <p:pic>
        <p:nvPicPr>
          <p:cNvPr id="2" name="図 1"/>
          <p:cNvPicPr>
            <a:picLocks noChangeAspect="1"/>
          </p:cNvPicPr>
          <p:nvPr/>
        </p:nvPicPr>
        <p:blipFill>
          <a:blip r:embed="rId2"/>
          <a:stretch>
            <a:fillRect/>
          </a:stretch>
        </p:blipFill>
        <p:spPr>
          <a:xfrm>
            <a:off x="2063006" y="1666999"/>
            <a:ext cx="4464000" cy="5074762"/>
          </a:xfrm>
          <a:prstGeom prst="rect">
            <a:avLst/>
          </a:prstGeom>
        </p:spPr>
      </p:pic>
    </p:spTree>
    <p:extLst>
      <p:ext uri="{BB962C8B-B14F-4D97-AF65-F5344CB8AC3E}">
        <p14:creationId xmlns:p14="http://schemas.microsoft.com/office/powerpoint/2010/main" val="183264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11351" y="572290"/>
            <a:ext cx="4104249" cy="2009775"/>
            <a:chOff x="612928" y="504825"/>
            <a:chExt cx="4104249" cy="2009775"/>
          </a:xfrm>
        </p:grpSpPr>
        <p:pic>
          <p:nvPicPr>
            <p:cNvPr id="3" name="図 2"/>
            <p:cNvPicPr>
              <a:picLocks noChangeAspect="1"/>
            </p:cNvPicPr>
            <p:nvPr/>
          </p:nvPicPr>
          <p:blipFill rotWithShape="1">
            <a:blip r:embed="rId2"/>
            <a:srcRect t="6133" b="8516"/>
            <a:stretch/>
          </p:blipFill>
          <p:spPr>
            <a:xfrm>
              <a:off x="612928" y="504825"/>
              <a:ext cx="3961463" cy="2009775"/>
            </a:xfrm>
            <a:prstGeom prst="rect">
              <a:avLst/>
            </a:prstGeom>
          </p:spPr>
        </p:pic>
        <p:sp>
          <p:nvSpPr>
            <p:cNvPr id="2" name="テキスト ボックス 1"/>
            <p:cNvSpPr txBox="1"/>
            <p:nvPr/>
          </p:nvSpPr>
          <p:spPr>
            <a:xfrm>
              <a:off x="2510908" y="2200484"/>
              <a:ext cx="697627" cy="215444"/>
            </a:xfrm>
            <a:prstGeom prst="rect">
              <a:avLst/>
            </a:prstGeom>
            <a:noFill/>
          </p:spPr>
          <p:txBody>
            <a:bodyPr wrap="none" rtlCol="0">
              <a:spAutoFit/>
            </a:bodyPr>
            <a:lstStyle/>
            <a:p>
              <a:r>
                <a:rPr kumimoji="1" lang="ja-JP" altLang="en-US" sz="800" dirty="0" smtClean="0"/>
                <a:t>労働投入量</a:t>
              </a:r>
              <a:endParaRPr kumimoji="1" lang="ja-JP" altLang="en-US" sz="800" dirty="0"/>
            </a:p>
          </p:txBody>
        </p:sp>
        <p:cxnSp>
          <p:nvCxnSpPr>
            <p:cNvPr id="7" name="直線コネクタ 6"/>
            <p:cNvCxnSpPr/>
            <p:nvPr/>
          </p:nvCxnSpPr>
          <p:spPr>
            <a:xfrm>
              <a:off x="2479949" y="2192628"/>
              <a:ext cx="158581" cy="6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110333" y="2152076"/>
              <a:ext cx="134132" cy="79649"/>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82759" y="1794824"/>
              <a:ext cx="561372" cy="338554"/>
            </a:xfrm>
            <a:prstGeom prst="rect">
              <a:avLst/>
            </a:prstGeom>
            <a:noFill/>
          </p:spPr>
          <p:txBody>
            <a:bodyPr wrap="none" rtlCol="0">
              <a:spAutoFit/>
            </a:bodyPr>
            <a:lstStyle/>
            <a:p>
              <a:r>
                <a:rPr kumimoji="1" lang="ja-JP" altLang="en-US" sz="800" dirty="0" smtClean="0">
                  <a:latin typeface="+mj-lt"/>
                </a:rPr>
                <a:t>全要素</a:t>
              </a:r>
              <a:r>
                <a:rPr kumimoji="1" lang="en-US" altLang="ja-JP" sz="800" dirty="0" smtClean="0">
                  <a:latin typeface="+mj-lt"/>
                </a:rPr>
                <a:t/>
              </a:r>
              <a:br>
                <a:rPr kumimoji="1" lang="en-US" altLang="ja-JP" sz="800" dirty="0" smtClean="0">
                  <a:latin typeface="+mj-lt"/>
                </a:rPr>
              </a:br>
              <a:r>
                <a:rPr kumimoji="1" lang="ja-JP" altLang="en-US" sz="800" dirty="0" smtClean="0">
                  <a:latin typeface="+mj-lt"/>
                </a:rPr>
                <a:t>　生産性</a:t>
              </a:r>
              <a:endParaRPr kumimoji="1" lang="ja-JP" altLang="en-US" sz="800" dirty="0">
                <a:latin typeface="+mj-lt"/>
              </a:endParaRPr>
            </a:p>
          </p:txBody>
        </p:sp>
        <p:cxnSp>
          <p:nvCxnSpPr>
            <p:cNvPr id="18" name="直線コネクタ 17"/>
            <p:cNvCxnSpPr/>
            <p:nvPr/>
          </p:nvCxnSpPr>
          <p:spPr>
            <a:xfrm>
              <a:off x="2484762" y="1890500"/>
              <a:ext cx="232362" cy="6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503812" y="1504792"/>
              <a:ext cx="333450" cy="8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032687" y="1929547"/>
              <a:ext cx="155292" cy="741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14744" y="1308995"/>
              <a:ext cx="697627" cy="215444"/>
            </a:xfrm>
            <a:prstGeom prst="rect">
              <a:avLst/>
            </a:prstGeom>
            <a:noFill/>
          </p:spPr>
          <p:txBody>
            <a:bodyPr wrap="none" rtlCol="0">
              <a:spAutoFit/>
            </a:bodyPr>
            <a:lstStyle/>
            <a:p>
              <a:r>
                <a:rPr kumimoji="1" lang="ja-JP" altLang="en-US" sz="800" dirty="0" smtClean="0">
                  <a:latin typeface="+mj-lt"/>
                </a:rPr>
                <a:t>資本投入量</a:t>
              </a:r>
              <a:endParaRPr kumimoji="1" lang="ja-JP" altLang="en-US" sz="800" dirty="0">
                <a:latin typeface="+mj-lt"/>
              </a:endParaRPr>
            </a:p>
          </p:txBody>
        </p:sp>
        <p:cxnSp>
          <p:nvCxnSpPr>
            <p:cNvPr id="25" name="直線コネクタ 24"/>
            <p:cNvCxnSpPr/>
            <p:nvPr/>
          </p:nvCxnSpPr>
          <p:spPr>
            <a:xfrm>
              <a:off x="3069549" y="1517887"/>
              <a:ext cx="242822" cy="258239"/>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155805" y="1592042"/>
              <a:ext cx="561372" cy="338554"/>
            </a:xfrm>
            <a:prstGeom prst="rect">
              <a:avLst/>
            </a:prstGeom>
            <a:noFill/>
          </p:spPr>
          <p:txBody>
            <a:bodyPr wrap="none" rtlCol="0">
              <a:spAutoFit/>
            </a:bodyPr>
            <a:lstStyle/>
            <a:p>
              <a:r>
                <a:rPr kumimoji="1" lang="ja-JP" altLang="en-US" sz="800" dirty="0" smtClean="0">
                  <a:latin typeface="+mj-lt"/>
                </a:rPr>
                <a:t>全要素</a:t>
              </a:r>
              <a:r>
                <a:rPr kumimoji="1" lang="en-US" altLang="ja-JP" sz="800" dirty="0" smtClean="0">
                  <a:latin typeface="+mj-lt"/>
                </a:rPr>
                <a:t/>
              </a:r>
              <a:br>
                <a:rPr kumimoji="1" lang="en-US" altLang="ja-JP" sz="800" dirty="0" smtClean="0">
                  <a:latin typeface="+mj-lt"/>
                </a:rPr>
              </a:br>
              <a:r>
                <a:rPr kumimoji="1" lang="ja-JP" altLang="en-US" sz="800" dirty="0" smtClean="0">
                  <a:latin typeface="+mj-lt"/>
                </a:rPr>
                <a:t>　生産性</a:t>
              </a:r>
              <a:endParaRPr kumimoji="1" lang="ja-JP" altLang="en-US" sz="800" dirty="0">
                <a:latin typeface="+mj-lt"/>
              </a:endParaRPr>
            </a:p>
          </p:txBody>
        </p:sp>
      </p:grpSp>
      <p:sp>
        <p:nvSpPr>
          <p:cNvPr id="12" name="テキスト ボックス 11">
            <a:extLst>
              <a:ext uri="{FF2B5EF4-FFF2-40B4-BE49-F238E27FC236}">
                <a16:creationId xmlns:a16="http://schemas.microsoft.com/office/drawing/2014/main" id="{EBE40337-5FAC-43BE-86DC-EF22BE0A5F1F}"/>
              </a:ext>
            </a:extLst>
          </p:cNvPr>
          <p:cNvSpPr txBox="1"/>
          <p:nvPr/>
        </p:nvSpPr>
        <p:spPr>
          <a:xfrm>
            <a:off x="519982" y="495436"/>
            <a:ext cx="5246452" cy="461665"/>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日本の潜在成長率</a:t>
            </a:r>
            <a:r>
              <a:rPr lang="ja-JP" altLang="en-US" sz="1200" b="1" dirty="0"/>
              <a:t>（</a:t>
            </a:r>
            <a:r>
              <a:rPr lang="ja-JP" altLang="en-US" sz="1200" b="1" dirty="0" smtClean="0"/>
              <a:t>「資本」、「労働」、「全要素生産性」</a:t>
            </a:r>
            <a:r>
              <a:rPr lang="en-US" altLang="ja-JP" sz="1200" b="1" dirty="0" smtClean="0"/>
              <a:t/>
            </a:r>
            <a:br>
              <a:rPr lang="en-US" altLang="ja-JP" sz="1200" b="1" dirty="0" smtClean="0"/>
            </a:br>
            <a:r>
              <a:rPr lang="ja-JP" altLang="en-US" sz="1200" b="1" dirty="0" smtClean="0"/>
              <a:t>　　　　　　　　　　　　　　　　　　　　　　　　　　　　　　　の伸びの寄与）</a:t>
            </a:r>
            <a:endParaRPr kumimoji="1" lang="ja-JP" altLang="en-US" sz="1200" b="1" dirty="0"/>
          </a:p>
        </p:txBody>
      </p:sp>
      <p:sp>
        <p:nvSpPr>
          <p:cNvPr id="5" name="大かっこ 4"/>
          <p:cNvSpPr/>
          <p:nvPr/>
        </p:nvSpPr>
        <p:spPr>
          <a:xfrm>
            <a:off x="4786747" y="541776"/>
            <a:ext cx="4307217" cy="1797657"/>
          </a:xfrm>
          <a:prstGeom prst="bracketPair">
            <a:avLst>
              <a:gd name="adj" fmla="val 67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5493824" y="6659943"/>
            <a:ext cx="3420000" cy="200055"/>
          </a:xfrm>
          <a:prstGeom prst="rect">
            <a:avLst/>
          </a:prstGeom>
          <a:noFill/>
        </p:spPr>
        <p:txBody>
          <a:bodyPr wrap="square" rtlCol="0">
            <a:spAutoFit/>
          </a:bodyPr>
          <a:lstStyle/>
          <a:p>
            <a:pPr algn="r"/>
            <a:r>
              <a:rPr kumimoji="1" lang="ja-JP" altLang="en-US" sz="700" dirty="0" smtClean="0"/>
              <a:t>出典：鶴光太郎・前田佐恵子・村田啓子著「日本経済のマクロ分析」</a:t>
            </a:r>
            <a:endParaRPr kumimoji="1" lang="ja-JP" altLang="en-US" sz="700" dirty="0"/>
          </a:p>
        </p:txBody>
      </p:sp>
      <p:sp>
        <p:nvSpPr>
          <p:cNvPr id="41" name="角丸四角形 40"/>
          <p:cNvSpPr/>
          <p:nvPr/>
        </p:nvSpPr>
        <p:spPr>
          <a:xfrm>
            <a:off x="4812385" y="500768"/>
            <a:ext cx="4169025" cy="178819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Bef>
                <a:spcPts val="6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日本の</a:t>
            </a:r>
            <a:r>
              <a:rPr lang="ja-JP" altLang="en-US" sz="1000" dirty="0" smtClean="0">
                <a:solidFill>
                  <a:schemeClr val="tx1"/>
                </a:solidFill>
                <a:latin typeface="Meiryo UI" panose="020B0604030504040204" pitchFamily="50" charset="-128"/>
                <a:ea typeface="Meiryo UI" panose="020B0604030504040204" pitchFamily="50" charset="-128"/>
              </a:rPr>
              <a:t>潜在成長率は、</a:t>
            </a:r>
            <a:r>
              <a:rPr lang="en-US" altLang="ja-JP" sz="1000" dirty="0" smtClean="0">
                <a:solidFill>
                  <a:schemeClr val="tx1"/>
                </a:solidFill>
                <a:latin typeface="Meiryo UI" panose="020B0604030504040204" pitchFamily="50" charset="-128"/>
                <a:ea typeface="Meiryo UI" panose="020B0604030504040204" pitchFamily="50" charset="-128"/>
              </a:rPr>
              <a:t>1980</a:t>
            </a:r>
            <a:r>
              <a:rPr lang="ja-JP" altLang="en-US" sz="1000" dirty="0" smtClean="0">
                <a:solidFill>
                  <a:schemeClr val="tx1"/>
                </a:solidFill>
                <a:latin typeface="Meiryo UI" panose="020B0604030504040204" pitchFamily="50" charset="-128"/>
                <a:ea typeface="Meiryo UI" panose="020B0604030504040204" pitchFamily="50" charset="-128"/>
              </a:rPr>
              <a:t>年代には４％超だったが、</a:t>
            </a:r>
            <a:r>
              <a:rPr lang="en-US" altLang="ja-JP" sz="1000" dirty="0" smtClean="0">
                <a:solidFill>
                  <a:schemeClr val="tx1"/>
                </a:solidFill>
                <a:latin typeface="Meiryo UI" panose="020B0604030504040204" pitchFamily="50" charset="-128"/>
                <a:ea typeface="Meiryo UI" panose="020B0604030504040204" pitchFamily="50" charset="-128"/>
              </a:rPr>
              <a:t>90</a:t>
            </a:r>
            <a:r>
              <a:rPr lang="ja-JP" altLang="en-US" sz="1000" dirty="0" smtClean="0">
                <a:solidFill>
                  <a:schemeClr val="tx1"/>
                </a:solidFill>
                <a:latin typeface="Meiryo UI" panose="020B0604030504040204" pitchFamily="50" charset="-128"/>
                <a:ea typeface="Meiryo UI" panose="020B0604030504040204" pitchFamily="50" charset="-128"/>
              </a:rPr>
              <a:t>年代に大きく低下。</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年代には１％程度に、</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年代後半の世界金融危機直後にはゼロ近傍まで近づいた。</a:t>
            </a:r>
            <a:r>
              <a:rPr lang="en-US" altLang="ja-JP" sz="1000" dirty="0" smtClean="0">
                <a:solidFill>
                  <a:schemeClr val="tx1"/>
                </a:solidFill>
                <a:latin typeface="Meiryo UI" panose="020B0604030504040204" pitchFamily="50" charset="-128"/>
                <a:ea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rPr>
              <a:t>年代は１％程度に少し回復</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en-US" altLang="ja-JP" sz="1000" dirty="0">
                <a:solidFill>
                  <a:schemeClr val="tx1"/>
                </a:solidFill>
                <a:latin typeface="Meiryo UI" panose="020B0604030504040204" pitchFamily="50" charset="-128"/>
                <a:ea typeface="Meiryo UI" panose="020B0604030504040204" pitchFamily="50" charset="-128"/>
              </a:rPr>
              <a:t>1980</a:t>
            </a:r>
            <a:r>
              <a:rPr lang="ja-JP" altLang="en-US" sz="1000" dirty="0">
                <a:solidFill>
                  <a:schemeClr val="tx1"/>
                </a:solidFill>
                <a:latin typeface="Meiryo UI" panose="020B0604030504040204" pitchFamily="50" charset="-128"/>
                <a:ea typeface="Meiryo UI" panose="020B0604030504040204" pitchFamily="50" charset="-128"/>
              </a:rPr>
              <a:t>年代に</a:t>
            </a:r>
            <a:r>
              <a:rPr lang="ja-JP" altLang="en-US" sz="1000" dirty="0" smtClean="0">
                <a:solidFill>
                  <a:schemeClr val="tx1"/>
                </a:solidFill>
                <a:latin typeface="Meiryo UI" panose="020B0604030504040204" pitchFamily="50" charset="-128"/>
                <a:ea typeface="Meiryo UI" panose="020B0604030504040204" pitchFamily="50" charset="-128"/>
              </a:rPr>
              <a:t>は日本の潜在成長率は主要５か国（日米英独仏）の中で最も高かったが、</a:t>
            </a:r>
            <a:r>
              <a:rPr lang="en-US" altLang="ja-JP" sz="1000" dirty="0" smtClean="0">
                <a:solidFill>
                  <a:schemeClr val="tx1"/>
                </a:solidFill>
                <a:latin typeface="Meiryo UI" panose="020B0604030504040204" pitchFamily="50" charset="-128"/>
                <a:ea typeface="Meiryo UI" panose="020B0604030504040204" pitchFamily="50" charset="-128"/>
              </a:rPr>
              <a:t>90</a:t>
            </a: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00</a:t>
            </a:r>
            <a:r>
              <a:rPr lang="ja-JP" altLang="en-US" sz="1000" dirty="0" smtClean="0">
                <a:solidFill>
                  <a:schemeClr val="tx1"/>
                </a:solidFill>
                <a:latin typeface="Meiryo UI" panose="020B0604030504040204" pitchFamily="50" charset="-128"/>
                <a:ea typeface="Meiryo UI" panose="020B0604030504040204" pitchFamily="50" charset="-128"/>
              </a:rPr>
              <a:t>年代に低下、</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年代後半に</a:t>
            </a:r>
            <a:r>
              <a:rPr lang="ja-JP" altLang="en-US" sz="1000" dirty="0" smtClean="0">
                <a:solidFill>
                  <a:schemeClr val="tx1"/>
                </a:solidFill>
                <a:latin typeface="Meiryo UI" panose="020B0604030504040204" pitchFamily="50" charset="-128"/>
                <a:ea typeface="Meiryo UI" panose="020B0604030504040204" pitchFamily="50" charset="-128"/>
              </a:rPr>
              <a:t>は最も低くなった。</a:t>
            </a:r>
            <a:endParaRPr lang="en-US" altLang="ja-JP" sz="1000" dirty="0" smtClean="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000" dirty="0" smtClean="0">
                <a:solidFill>
                  <a:schemeClr val="tx1"/>
                </a:solidFill>
                <a:latin typeface="Meiryo UI" panose="020B0604030504040204" pitchFamily="50" charset="-128"/>
                <a:ea typeface="Meiryo UI" panose="020B0604030504040204" pitchFamily="50" charset="-128"/>
              </a:rPr>
              <a:t>「資本」「労働」「</a:t>
            </a:r>
            <a:r>
              <a:rPr lang="en-US" altLang="ja-JP" sz="1000" dirty="0" smtClean="0">
                <a:solidFill>
                  <a:schemeClr val="tx1"/>
                </a:solidFill>
                <a:latin typeface="Meiryo UI" panose="020B0604030504040204" pitchFamily="50" charset="-128"/>
                <a:ea typeface="Meiryo UI" panose="020B0604030504040204" pitchFamily="50" charset="-128"/>
              </a:rPr>
              <a:t>TFP(</a:t>
            </a:r>
            <a:r>
              <a:rPr lang="ja-JP" altLang="en-US" sz="1000" dirty="0" smtClean="0">
                <a:solidFill>
                  <a:schemeClr val="tx1"/>
                </a:solidFill>
                <a:latin typeface="Meiryo UI" panose="020B0604030504040204" pitchFamily="50" charset="-128"/>
                <a:ea typeface="Meiryo UI" panose="020B0604030504040204" pitchFamily="50" charset="-128"/>
              </a:rPr>
              <a:t>全要素生産性</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」に分けて分析。</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1980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err="1" smtClean="0">
                <a:solidFill>
                  <a:schemeClr val="tx1"/>
                </a:solidFill>
                <a:latin typeface="Meiryo UI" panose="020B0604030504040204" pitchFamily="50" charset="-128"/>
                <a:ea typeface="Meiryo UI" panose="020B0604030504040204" pitchFamily="50" charset="-128"/>
              </a:rPr>
              <a:t>、</a:t>
            </a:r>
            <a:r>
              <a:rPr lang="ja-JP" altLang="en-US" sz="1000" b="1" u="sng" dirty="0" smtClean="0">
                <a:solidFill>
                  <a:schemeClr val="tx1"/>
                </a:solidFill>
                <a:latin typeface="Meiryo UI" panose="020B0604030504040204" pitchFamily="50" charset="-128"/>
                <a:ea typeface="Meiryo UI" panose="020B0604030504040204" pitchFamily="50" charset="-128"/>
              </a:rPr>
              <a:t>資本、次に労働投入が潜在成長を支えた。</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1990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ja-JP" altLang="en-US" sz="1000" b="1" u="sng" dirty="0" smtClean="0">
                <a:solidFill>
                  <a:schemeClr val="tx1"/>
                </a:solidFill>
                <a:latin typeface="Meiryo UI" panose="020B0604030504040204" pitchFamily="50" charset="-128"/>
                <a:ea typeface="Meiryo UI" panose="020B0604030504040204" pitchFamily="50" charset="-128"/>
              </a:rPr>
              <a:t>労働投入がマイナス</a:t>
            </a:r>
            <a:r>
              <a:rPr lang="ja-JP" altLang="en-US" sz="1000" dirty="0" smtClean="0">
                <a:solidFill>
                  <a:schemeClr val="tx1"/>
                </a:solidFill>
                <a:latin typeface="Meiryo UI" panose="020B0604030504040204" pitchFamily="50" charset="-128"/>
                <a:ea typeface="Meiryo UI" panose="020B0604030504040204" pitchFamily="50" charset="-128"/>
              </a:rPr>
              <a:t>に転じ、</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smtClean="0">
                <a:solidFill>
                  <a:schemeClr val="tx1"/>
                </a:solidFill>
                <a:latin typeface="Meiryo UI" panose="020B0604030504040204" pitchFamily="50" charset="-128"/>
                <a:ea typeface="Meiryo UI" panose="020B0604030504040204" pitchFamily="50" charset="-128"/>
              </a:rPr>
              <a:t>・資本投入の寄与が小さく。</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年代：資本投入の寄与がさらに小さく。</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ja-JP" altLang="en-US" sz="1000" b="1" u="sng" dirty="0" smtClean="0">
                <a:solidFill>
                  <a:schemeClr val="tx1"/>
                </a:solidFill>
                <a:latin typeface="Meiryo UI" panose="020B0604030504040204" pitchFamily="50" charset="-128"/>
                <a:ea typeface="Meiryo UI" panose="020B0604030504040204" pitchFamily="50" charset="-128"/>
              </a:rPr>
              <a:t>資本投入の寄与はほぼなくなり、</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smtClean="0">
                <a:solidFill>
                  <a:schemeClr val="tx1"/>
                </a:solidFill>
                <a:latin typeface="Meiryo UI" panose="020B0604030504040204" pitchFamily="50" charset="-128"/>
                <a:ea typeface="Meiryo UI" panose="020B0604030504040204" pitchFamily="50" charset="-128"/>
              </a:rPr>
              <a:t>の上昇のみ。</a:t>
            </a:r>
            <a:endParaRPr lang="en-US" altLang="ja-JP" sz="1000" b="1" u="sng" dirty="0" smtClean="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29079" y="2589383"/>
            <a:ext cx="9121519" cy="4137135"/>
            <a:chOff x="-18632" y="2664709"/>
            <a:chExt cx="9121519" cy="4137135"/>
          </a:xfrm>
        </p:grpSpPr>
        <p:grpSp>
          <p:nvGrpSpPr>
            <p:cNvPr id="6" name="グループ化 5"/>
            <p:cNvGrpSpPr/>
            <p:nvPr/>
          </p:nvGrpSpPr>
          <p:grpSpPr>
            <a:xfrm>
              <a:off x="-18632" y="2687383"/>
              <a:ext cx="9058129" cy="4114461"/>
              <a:chOff x="-18632" y="2687383"/>
              <a:chExt cx="9058129" cy="4114461"/>
            </a:xfrm>
          </p:grpSpPr>
          <p:sp>
            <p:nvSpPr>
              <p:cNvPr id="34" name="テキスト ボックス 33"/>
              <p:cNvSpPr txBox="1"/>
              <p:nvPr/>
            </p:nvSpPr>
            <p:spPr>
              <a:xfrm>
                <a:off x="23049" y="2708235"/>
                <a:ext cx="1657021" cy="307777"/>
              </a:xfrm>
              <a:prstGeom prst="rect">
                <a:avLst/>
              </a:prstGeom>
              <a:noFill/>
            </p:spPr>
            <p:txBody>
              <a:bodyPr wrap="square" rtlCol="0">
                <a:spAutoFit/>
              </a:bodyPr>
              <a:lstStyle/>
              <a:p>
                <a:r>
                  <a:rPr kumimoji="1" lang="ja-JP" altLang="en-US" sz="1400" b="1" dirty="0" smtClean="0"/>
                  <a:t>労働</a:t>
                </a:r>
                <a:endParaRPr kumimoji="1" lang="ja-JP" altLang="en-US" sz="1400" b="1" dirty="0"/>
              </a:p>
            </p:txBody>
          </p:sp>
          <p:sp>
            <p:nvSpPr>
              <p:cNvPr id="35" name="テキスト ボックス 34"/>
              <p:cNvSpPr txBox="1"/>
              <p:nvPr/>
            </p:nvSpPr>
            <p:spPr>
              <a:xfrm>
                <a:off x="3062757" y="2693439"/>
                <a:ext cx="543739" cy="307777"/>
              </a:xfrm>
              <a:prstGeom prst="rect">
                <a:avLst/>
              </a:prstGeom>
              <a:noFill/>
            </p:spPr>
            <p:txBody>
              <a:bodyPr wrap="none" rtlCol="0">
                <a:spAutoFit/>
              </a:bodyPr>
              <a:lstStyle/>
              <a:p>
                <a:r>
                  <a:rPr kumimoji="1" lang="ja-JP" altLang="en-US" sz="1400" b="1" dirty="0" smtClean="0"/>
                  <a:t>資本</a:t>
                </a:r>
                <a:endParaRPr kumimoji="1" lang="ja-JP" altLang="en-US" sz="1400" b="1" dirty="0"/>
              </a:p>
            </p:txBody>
          </p:sp>
          <p:sp>
            <p:nvSpPr>
              <p:cNvPr id="36" name="正方形/長方形 35"/>
              <p:cNvSpPr/>
              <p:nvPr/>
            </p:nvSpPr>
            <p:spPr>
              <a:xfrm>
                <a:off x="42099" y="2957371"/>
                <a:ext cx="3029729"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53655" y="2957371"/>
                <a:ext cx="3105383"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227463" y="2687383"/>
                <a:ext cx="1973617" cy="307777"/>
              </a:xfrm>
              <a:prstGeom prst="rect">
                <a:avLst/>
              </a:prstGeom>
              <a:noFill/>
            </p:spPr>
            <p:txBody>
              <a:bodyPr wrap="none" rtlCol="0">
                <a:spAutoFit/>
              </a:bodyPr>
              <a:lstStyle/>
              <a:p>
                <a:r>
                  <a:rPr kumimoji="1" lang="en-US" altLang="ja-JP" sz="1400" b="1" dirty="0" smtClean="0"/>
                  <a:t>TFP</a:t>
                </a:r>
                <a:r>
                  <a:rPr kumimoji="1" lang="ja-JP" altLang="en-US" sz="1400" b="1" dirty="0" smtClean="0"/>
                  <a:t>（全要素生産性）</a:t>
                </a:r>
                <a:endParaRPr kumimoji="1" lang="ja-JP" altLang="en-US" sz="1400" b="1" dirty="0"/>
              </a:p>
            </p:txBody>
          </p:sp>
          <p:sp>
            <p:nvSpPr>
              <p:cNvPr id="39" name="正方形/長方形 38"/>
              <p:cNvSpPr/>
              <p:nvPr/>
            </p:nvSpPr>
            <p:spPr>
              <a:xfrm>
                <a:off x="6340865" y="2956584"/>
                <a:ext cx="2698632" cy="3816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18632" y="2923028"/>
                <a:ext cx="3133234" cy="387881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雇用者数は、</a:t>
                </a:r>
                <a:r>
                  <a:rPr lang="en-US" altLang="ja-JP" sz="1100" b="1" u="sng" dirty="0" smtClean="0">
                    <a:solidFill>
                      <a:schemeClr val="tx1"/>
                    </a:solidFill>
                    <a:latin typeface="Meiryo UI" panose="020B0604030504040204" pitchFamily="50" charset="-128"/>
                    <a:ea typeface="Meiryo UI" panose="020B0604030504040204" pitchFamily="50" charset="-128"/>
                  </a:rPr>
                  <a:t>1980</a:t>
                </a:r>
                <a:r>
                  <a:rPr lang="ja-JP" altLang="en-US" sz="1100" b="1" u="sng" dirty="0" smtClean="0">
                    <a:solidFill>
                      <a:schemeClr val="tx1"/>
                    </a:solidFill>
                    <a:latin typeface="Meiryo UI" panose="020B0604030504040204" pitchFamily="50" charset="-128"/>
                    <a:ea typeface="Meiryo UI" panose="020B0604030504040204" pitchFamily="50" charset="-128"/>
                  </a:rPr>
                  <a:t>年代～</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年代半ば、</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年代半ば、</a:t>
                </a:r>
                <a:r>
                  <a:rPr lang="en-US" altLang="ja-JP" sz="1100" b="1" u="sng" dirty="0" smtClean="0">
                    <a:solidFill>
                      <a:schemeClr val="tx1"/>
                    </a:solidFill>
                    <a:latin typeface="Meiryo UI" panose="020B0604030504040204" pitchFamily="50" charset="-128"/>
                    <a:ea typeface="Meiryo UI" panose="020B0604030504040204" pitchFamily="50" charset="-128"/>
                  </a:rPr>
                  <a:t>10</a:t>
                </a:r>
                <a:r>
                  <a:rPr lang="ja-JP" altLang="en-US" sz="1100" b="1" u="sng" dirty="0" smtClean="0">
                    <a:solidFill>
                      <a:schemeClr val="tx1"/>
                    </a:solidFill>
                    <a:latin typeface="Meiryo UI" panose="020B0604030504040204" pitchFamily="50" charset="-128"/>
                    <a:ea typeface="Meiryo UI" panose="020B0604030504040204" pitchFamily="50" charset="-128"/>
                  </a:rPr>
                  <a:t>年代において増加。</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労働時間は、</a:t>
                </a:r>
                <a:r>
                  <a:rPr lang="en-US" altLang="ja-JP" sz="1100" b="1" u="sng" dirty="0" smtClean="0">
                    <a:solidFill>
                      <a:schemeClr val="tx1"/>
                    </a:solidFill>
                    <a:latin typeface="Meiryo UI" panose="020B0604030504040204" pitchFamily="50" charset="-128"/>
                    <a:ea typeface="Meiryo UI" panose="020B0604030504040204" pitchFamily="50" charset="-128"/>
                  </a:rPr>
                  <a:t>80</a:t>
                </a:r>
                <a:r>
                  <a:rPr lang="ja-JP" altLang="en-US" sz="1100" b="1" u="sng" dirty="0" smtClean="0">
                    <a:solidFill>
                      <a:schemeClr val="tx1"/>
                    </a:solidFill>
                    <a:latin typeface="Meiryo UI" panose="020B0604030504040204" pitchFamily="50" charset="-128"/>
                    <a:ea typeface="Meiryo UI" panose="020B0604030504040204" pitchFamily="50" charset="-128"/>
                  </a:rPr>
                  <a:t>年代後半（時短政策）、</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年代末（バブル崩壊後の雇用調整や非正規労働者の増）、</a:t>
                </a:r>
                <a:r>
                  <a:rPr lang="en-US" altLang="ja-JP" sz="1100" b="1" u="sng" dirty="0" smtClean="0">
                    <a:solidFill>
                      <a:schemeClr val="tx1"/>
                    </a:solidFill>
                    <a:latin typeface="Meiryo UI" panose="020B0604030504040204" pitchFamily="50" charset="-128"/>
                    <a:ea typeface="Meiryo UI" panose="020B0604030504040204" pitchFamily="50" charset="-128"/>
                  </a:rPr>
                  <a:t>10</a:t>
                </a:r>
                <a:r>
                  <a:rPr lang="ja-JP" altLang="en-US" sz="1100" b="1" u="sng" dirty="0" smtClean="0">
                    <a:solidFill>
                      <a:schemeClr val="tx1"/>
                    </a:solidFill>
                    <a:latin typeface="Meiryo UI" panose="020B0604030504040204" pitchFamily="50" charset="-128"/>
                    <a:ea typeface="Meiryo UI" panose="020B0604030504040204" pitchFamily="50" charset="-128"/>
                  </a:rPr>
                  <a:t>年代（高齢者や女性の労働参加による短時間労働の増加）と減少</a:t>
                </a:r>
                <a:r>
                  <a:rPr lang="ja-JP" altLang="en-US" sz="1100" dirty="0" smtClean="0">
                    <a:solidFill>
                      <a:schemeClr val="tx1"/>
                    </a:solidFill>
                    <a:latin typeface="Meiryo UI" panose="020B0604030504040204" pitchFamily="50" charset="-128"/>
                    <a:ea typeface="Meiryo UI" panose="020B0604030504040204" pitchFamily="50" charset="-128"/>
                  </a:rPr>
                  <a:t>してきた。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年代に</a:t>
                </a:r>
                <a:r>
                  <a:rPr lang="ja-JP" altLang="en-US" sz="1100" b="1" u="sng" dirty="0" smtClean="0">
                    <a:solidFill>
                      <a:schemeClr val="tx1"/>
                    </a:solidFill>
                    <a:latin typeface="Meiryo UI" panose="020B0604030504040204" pitchFamily="50" charset="-128"/>
                    <a:ea typeface="Meiryo UI" panose="020B0604030504040204" pitchFamily="50" charset="-128"/>
                  </a:rPr>
                  <a:t>高齢者や女性の労働参加</a:t>
                </a:r>
                <a:r>
                  <a:rPr lang="ja-JP" altLang="en-US" sz="1100" dirty="0" smtClean="0">
                    <a:solidFill>
                      <a:schemeClr val="tx1"/>
                    </a:solidFill>
                    <a:latin typeface="Meiryo UI" panose="020B0604030504040204" pitchFamily="50" charset="-128"/>
                    <a:ea typeface="Meiryo UI" panose="020B0604030504040204" pitchFamily="50" charset="-128"/>
                  </a:rPr>
                  <a:t>が進んだが、これらの雇用者は</a:t>
                </a:r>
                <a:r>
                  <a:rPr lang="ja-JP" altLang="en-US" sz="1100" b="1" u="sng" dirty="0" smtClean="0">
                    <a:solidFill>
                      <a:schemeClr val="tx1"/>
                    </a:solidFill>
                    <a:latin typeface="Meiryo UI" panose="020B0604030504040204" pitchFamily="50" charset="-128"/>
                    <a:ea typeface="Meiryo UI" panose="020B0604030504040204" pitchFamily="50" charset="-128"/>
                  </a:rPr>
                  <a:t>短時間勤務の傾向</a:t>
                </a:r>
                <a:r>
                  <a:rPr lang="ja-JP" altLang="en-US" sz="1100" dirty="0" smtClean="0">
                    <a:solidFill>
                      <a:schemeClr val="tx1"/>
                    </a:solidFill>
                    <a:latin typeface="Meiryo UI" panose="020B0604030504040204" pitchFamily="50" charset="-128"/>
                    <a:ea typeface="Meiryo UI" panose="020B0604030504040204" pitchFamily="50" charset="-128"/>
                  </a:rPr>
                  <a:t>があり、</a:t>
                </a:r>
                <a:r>
                  <a:rPr lang="ja-JP" altLang="en-US" sz="1100" b="1" u="sng" dirty="0" smtClean="0">
                    <a:solidFill>
                      <a:schemeClr val="tx1"/>
                    </a:solidFill>
                    <a:latin typeface="Meiryo UI" panose="020B0604030504040204" pitchFamily="50" charset="-128"/>
                    <a:ea typeface="Meiryo UI" panose="020B0604030504040204" pitchFamily="50" charset="-128"/>
                  </a:rPr>
                  <a:t>労働投入量の成長への寄与については、労働時間が減少することで下押し圧力</a:t>
                </a:r>
                <a:r>
                  <a:rPr lang="ja-JP" altLang="en-US" sz="1100" dirty="0" smtClean="0">
                    <a:solidFill>
                      <a:schemeClr val="tx1"/>
                    </a:solidFill>
                    <a:latin typeface="Meiryo UI" panose="020B0604030504040204" pitchFamily="50" charset="-128"/>
                    <a:ea typeface="Meiryo UI" panose="020B0604030504040204" pitchFamily="50" charset="-128"/>
                  </a:rPr>
                  <a:t>が大きくなった。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上記のほか、</a:t>
                </a:r>
                <a:r>
                  <a:rPr lang="ja-JP" altLang="en-US" sz="1100" b="1" u="sng" dirty="0" smtClean="0">
                    <a:solidFill>
                      <a:schemeClr val="tx1"/>
                    </a:solidFill>
                    <a:latin typeface="Meiryo UI" panose="020B0604030504040204" pitchFamily="50" charset="-128"/>
                    <a:ea typeface="Meiryo UI" panose="020B0604030504040204" pitchFamily="50" charset="-128"/>
                  </a:rPr>
                  <a:t>非正規雇用の増加によって、生産性を引き下げる影響</a:t>
                </a:r>
                <a:r>
                  <a:rPr lang="ja-JP" altLang="en-US" sz="1100" dirty="0" smtClean="0">
                    <a:solidFill>
                      <a:schemeClr val="tx1"/>
                    </a:solidFill>
                    <a:latin typeface="Meiryo UI" panose="020B0604030504040204" pitchFamily="50" charset="-128"/>
                    <a:ea typeface="Meiryo UI" panose="020B0604030504040204" pitchFamily="50" charset="-128"/>
                  </a:rPr>
                  <a:t>があるとする分析も。　一方で、</a:t>
                </a:r>
                <a:r>
                  <a:rPr lang="ja-JP" altLang="en-US" sz="1100" b="1" u="sng" dirty="0" smtClean="0">
                    <a:solidFill>
                      <a:schemeClr val="tx1"/>
                    </a:solidFill>
                    <a:latin typeface="Meiryo UI" panose="020B0604030504040204" pitchFamily="50" charset="-128"/>
                    <a:ea typeface="Meiryo UI" panose="020B0604030504040204" pitchFamily="50" charset="-128"/>
                  </a:rPr>
                  <a:t>需要変動の影響が大きく労働投入量</a:t>
                </a:r>
                <a:r>
                  <a:rPr lang="en-US" altLang="ja-JP" sz="900" b="1" u="sng" dirty="0" smtClean="0">
                    <a:solidFill>
                      <a:schemeClr val="tx1"/>
                    </a:solidFill>
                    <a:latin typeface="Meiryo UI" panose="020B0604030504040204" pitchFamily="50" charset="-128"/>
                    <a:ea typeface="Meiryo UI" panose="020B0604030504040204" pitchFamily="50" charset="-128"/>
                  </a:rPr>
                  <a:t>(※)</a:t>
                </a:r>
                <a:r>
                  <a:rPr lang="ja-JP" altLang="en-US" sz="1100" b="1" u="sng" dirty="0" smtClean="0">
                    <a:solidFill>
                      <a:schemeClr val="tx1"/>
                    </a:solidFill>
                    <a:latin typeface="Meiryo UI" panose="020B0604030504040204" pitchFamily="50" charset="-128"/>
                    <a:ea typeface="Meiryo UI" panose="020B0604030504040204" pitchFamily="50" charset="-128"/>
                  </a:rPr>
                  <a:t>の調整ニーズが高いサービス業では生産性にプラスに働く可能性</a:t>
                </a:r>
                <a:r>
                  <a:rPr lang="ja-JP" altLang="en-US" sz="1100" dirty="0" smtClean="0">
                    <a:solidFill>
                      <a:schemeClr val="tx1"/>
                    </a:solidFill>
                    <a:latin typeface="Meiryo UI" panose="020B0604030504040204" pitchFamily="50" charset="-128"/>
                    <a:ea typeface="Meiryo UI" panose="020B0604030504040204" pitchFamily="50" charset="-128"/>
                  </a:rPr>
                  <a:t>の指摘も。</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spc="-90" dirty="0" smtClean="0">
                    <a:solidFill>
                      <a:schemeClr val="tx1"/>
                    </a:solidFill>
                    <a:latin typeface="Meiryo UI" panose="020B0604030504040204" pitchFamily="50" charset="-128"/>
                    <a:ea typeface="Meiryo UI" panose="020B0604030504040204" pitchFamily="50" charset="-128"/>
                  </a:rPr>
                  <a:t>※ </a:t>
                </a:r>
                <a:r>
                  <a:rPr lang="ja-JP" altLang="en-US" sz="1000" spc="-90" dirty="0" smtClean="0">
                    <a:solidFill>
                      <a:schemeClr val="tx1"/>
                    </a:solidFill>
                    <a:latin typeface="Meiryo UI" panose="020B0604030504040204" pitchFamily="50" charset="-128"/>
                    <a:ea typeface="Meiryo UI" panose="020B0604030504040204" pitchFamily="50" charset="-128"/>
                  </a:rPr>
                  <a:t>労働投入量＝雇用者数 </a:t>
                </a:r>
                <a:r>
                  <a:rPr lang="en-US" altLang="ja-JP" sz="1000" spc="-90" dirty="0" smtClean="0">
                    <a:solidFill>
                      <a:schemeClr val="tx1"/>
                    </a:solidFill>
                    <a:latin typeface="Meiryo UI" panose="020B0604030504040204" pitchFamily="50" charset="-128"/>
                    <a:ea typeface="Meiryo UI" panose="020B0604030504040204" pitchFamily="50" charset="-128"/>
                  </a:rPr>
                  <a:t>× 1</a:t>
                </a:r>
                <a:r>
                  <a:rPr lang="ja-JP" altLang="en-US" sz="1000" spc="-90" dirty="0" smtClean="0">
                    <a:solidFill>
                      <a:schemeClr val="tx1"/>
                    </a:solidFill>
                    <a:latin typeface="Meiryo UI" panose="020B0604030504040204" pitchFamily="50" charset="-128"/>
                    <a:ea typeface="Meiryo UI" panose="020B0604030504040204" pitchFamily="50" charset="-128"/>
                  </a:rPr>
                  <a:t>人当たり平均労働時間</a:t>
                </a:r>
                <a:endParaRPr lang="en-US" altLang="ja-JP" sz="1000" spc="-90" dirty="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6" name="角丸四角形 45"/>
              <p:cNvSpPr/>
              <p:nvPr/>
            </p:nvSpPr>
            <p:spPr>
              <a:xfrm>
                <a:off x="3119310" y="2913504"/>
                <a:ext cx="3201552" cy="381242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資本の伸びは、</a:t>
                </a:r>
                <a:r>
                  <a:rPr lang="en-US" altLang="ja-JP" sz="1100" dirty="0" smtClean="0">
                    <a:solidFill>
                      <a:schemeClr val="tx1"/>
                    </a:solidFill>
                    <a:latin typeface="Meiryo UI" panose="020B0604030504040204" pitchFamily="50" charset="-128"/>
                    <a:ea typeface="Meiryo UI" panose="020B0604030504040204" pitchFamily="50" charset="-128"/>
                  </a:rPr>
                  <a:t>70</a:t>
                </a:r>
                <a:r>
                  <a:rPr lang="ja-JP" altLang="en-US" sz="1100" dirty="0" smtClean="0">
                    <a:solidFill>
                      <a:schemeClr val="tx1"/>
                    </a:solidFill>
                    <a:latin typeface="Meiryo UI" panose="020B0604030504040204" pitchFamily="50" charset="-128"/>
                    <a:ea typeface="Meiryo UI" panose="020B0604030504040204" pitchFamily="50" charset="-128"/>
                  </a:rPr>
                  <a:t>年代までは</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超えの高水準、</a:t>
                </a:r>
                <a:r>
                  <a:rPr lang="en-US" altLang="ja-JP" sz="1100" dirty="0" smtClean="0">
                    <a:solidFill>
                      <a:schemeClr val="tx1"/>
                    </a:solidFill>
                    <a:latin typeface="Meiryo UI" panose="020B0604030504040204" pitchFamily="50" charset="-128"/>
                    <a:ea typeface="Meiryo UI" panose="020B0604030504040204" pitchFamily="50" charset="-128"/>
                  </a:rPr>
                  <a:t>80</a:t>
                </a:r>
                <a:r>
                  <a:rPr lang="ja-JP" altLang="en-US" sz="1100" dirty="0" smtClean="0">
                    <a:solidFill>
                      <a:schemeClr val="tx1"/>
                    </a:solidFill>
                    <a:latin typeface="Meiryo UI" panose="020B0604030504040204" pitchFamily="50" charset="-128"/>
                    <a:ea typeface="Meiryo UI" panose="020B0604030504040204" pitchFamily="50" charset="-128"/>
                  </a:rPr>
                  <a:t>年代前半は</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smtClean="0">
                    <a:solidFill>
                      <a:schemeClr val="tx1"/>
                    </a:solidFill>
                    <a:latin typeface="Meiryo UI" panose="020B0604030504040204" pitchFamily="50" charset="-128"/>
                    <a:ea typeface="Meiryo UI" panose="020B0604030504040204" pitchFamily="50" charset="-128"/>
                  </a:rPr>
                  <a:t>程度を維持し、バブル期に上昇、</a:t>
                </a:r>
                <a:r>
                  <a:rPr lang="ja-JP" altLang="en-US" sz="1100" b="1" u="sng" dirty="0" smtClean="0">
                    <a:solidFill>
                      <a:schemeClr val="tx1"/>
                    </a:solidFill>
                    <a:latin typeface="Meiryo UI" panose="020B0604030504040204" pitchFamily="50" charset="-128"/>
                    <a:ea typeface="Meiryo UI" panose="020B0604030504040204" pitchFamily="50" charset="-128"/>
                  </a:rPr>
                  <a:t>バブル後は急速に伸びが小さくなり、</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年代以降はゼロ近傍で推移。</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情報化が進む中で、</a:t>
                </a:r>
                <a:r>
                  <a:rPr lang="ja-JP" altLang="en-US" sz="1100" b="1" u="sng" dirty="0" smtClean="0">
                    <a:solidFill>
                      <a:schemeClr val="tx1"/>
                    </a:solidFill>
                    <a:latin typeface="Meiryo UI" panose="020B0604030504040204" pitchFamily="50" charset="-128"/>
                    <a:ea typeface="Meiryo UI" panose="020B0604030504040204" pitchFamily="50" charset="-128"/>
                  </a:rPr>
                  <a:t>従来のアナログ型の設備投資（機械・建物）では、生産価値の引上げには限界があり、進まなかった。</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情報化投資に関しても、</a:t>
                </a:r>
                <a:r>
                  <a:rPr lang="ja-JP" altLang="en-US" sz="1100" b="1" u="sng" dirty="0" smtClean="0">
                    <a:solidFill>
                      <a:schemeClr val="tx1"/>
                    </a:solidFill>
                    <a:latin typeface="Meiryo UI" panose="020B0604030504040204" pitchFamily="50" charset="-128"/>
                    <a:ea typeface="Meiryo UI" panose="020B0604030504040204" pitchFamily="50" charset="-128"/>
                  </a:rPr>
                  <a:t>情報化は製造業の一部に留まり非製造業では進まず</a:t>
                </a:r>
                <a:r>
                  <a:rPr lang="ja-JP" altLang="en-US" sz="1100" dirty="0">
                    <a:solidFill>
                      <a:schemeClr val="tx1"/>
                    </a:solidFill>
                    <a:latin typeface="Meiryo UI" panose="020B0604030504040204" pitchFamily="50" charset="-128"/>
                    <a:ea typeface="Meiryo UI" panose="020B0604030504040204" pitchFamily="50" charset="-128"/>
                  </a:rPr>
                  <a:t>、また、</a:t>
                </a:r>
                <a:r>
                  <a:rPr lang="ja-JP" altLang="en-US" sz="1100" b="1" u="sng" dirty="0">
                    <a:solidFill>
                      <a:schemeClr val="tx1"/>
                    </a:solidFill>
                    <a:latin typeface="Meiryo UI" panose="020B0604030504040204" pitchFamily="50" charset="-128"/>
                    <a:ea typeface="Meiryo UI" panose="020B0604030504040204" pitchFamily="50" charset="-128"/>
                  </a:rPr>
                  <a:t>情報通信技術の進展に合わせた企業の組織改革ができなかったため</a:t>
                </a:r>
                <a:r>
                  <a:rPr lang="ja-JP" altLang="en-US" sz="1100" b="1" u="sng" dirty="0" smtClean="0">
                    <a:solidFill>
                      <a:schemeClr val="tx1"/>
                    </a:solidFill>
                    <a:latin typeface="Meiryo UI" panose="020B0604030504040204" pitchFamily="50" charset="-128"/>
                    <a:ea typeface="Meiryo UI" panose="020B0604030504040204" pitchFamily="50" charset="-128"/>
                  </a:rPr>
                  <a:t>、経済全体に情報化の効果が行きわたらず。</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組織改革も合わせて情報化投資を進める必要性</a:t>
                </a:r>
                <a:r>
                  <a:rPr lang="ja-JP" altLang="en-US" sz="1100" dirty="0" smtClean="0">
                    <a:solidFill>
                      <a:schemeClr val="tx1"/>
                    </a:solidFill>
                    <a:latin typeface="Meiryo UI" panose="020B0604030504040204" pitchFamily="50" charset="-128"/>
                    <a:ea typeface="Meiryo UI" panose="020B0604030504040204" pitchFamily="50" charset="-128"/>
                  </a:rPr>
                  <a:t>が高まっている。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i="1" dirty="0" smtClean="0">
                    <a:solidFill>
                      <a:schemeClr val="tx1"/>
                    </a:solidFill>
                    <a:latin typeface="Meiryo UI" panose="020B0604030504040204" pitchFamily="50" charset="-128"/>
                    <a:ea typeface="Meiryo UI" panose="020B0604030504040204" pitchFamily="50" charset="-128"/>
                  </a:rPr>
                  <a:t>情報化資産に加えて、</a:t>
                </a:r>
                <a:r>
                  <a:rPr lang="ja-JP" altLang="en-US" sz="1100" b="1" i="1" u="sng" dirty="0" smtClean="0">
                    <a:solidFill>
                      <a:schemeClr val="tx1"/>
                    </a:solidFill>
                    <a:latin typeface="Meiryo UI" panose="020B0604030504040204" pitchFamily="50" charset="-128"/>
                    <a:ea typeface="Meiryo UI" panose="020B0604030504040204" pitchFamily="50" charset="-128"/>
                  </a:rPr>
                  <a:t>知的財産権や研究開発の成果などの革新的資産、人材に対する教育投資やブランド価値などの経済的競争力といった無形資産の重要性</a:t>
                </a:r>
                <a:r>
                  <a:rPr lang="ja-JP" altLang="en-US" sz="1100" i="1" dirty="0" smtClean="0">
                    <a:solidFill>
                      <a:schemeClr val="tx1"/>
                    </a:solidFill>
                    <a:latin typeface="Meiryo UI" panose="020B0604030504040204" pitchFamily="50" charset="-128"/>
                    <a:ea typeface="Meiryo UI" panose="020B0604030504040204" pitchFamily="50" charset="-128"/>
                  </a:rPr>
                  <a:t>が高まっている。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7" name="角丸四角形 46"/>
            <p:cNvSpPr/>
            <p:nvPr/>
          </p:nvSpPr>
          <p:spPr>
            <a:xfrm>
              <a:off x="6281809" y="2664709"/>
              <a:ext cx="2821078" cy="396366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600"/>
                </a:lnSpc>
                <a:spcBef>
                  <a:spcPts val="300"/>
                </a:spcBef>
                <a:buFont typeface="Wingdings" panose="05000000000000000000" pitchFamily="2" charset="2"/>
                <a:buChar char="l"/>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300"/>
                </a:spcBef>
                <a:buFont typeface="Wingdings" panose="05000000000000000000" pitchFamily="2" charset="2"/>
                <a:buChar char="l"/>
              </a:pPr>
              <a:r>
                <a:rPr lang="en-US" altLang="ja-JP" sz="1100" b="1" u="sng" dirty="0" smtClean="0">
                  <a:solidFill>
                    <a:schemeClr val="tx1"/>
                  </a:solidFill>
                  <a:latin typeface="Meiryo UI" panose="020B0604030504040204" pitchFamily="50" charset="-128"/>
                  <a:ea typeface="Meiryo UI" panose="020B0604030504040204" pitchFamily="50" charset="-128"/>
                </a:rPr>
                <a:t>80</a:t>
              </a:r>
              <a:r>
                <a:rPr lang="ja-JP" altLang="en-US" sz="1100" b="1" u="sng" dirty="0" smtClean="0">
                  <a:solidFill>
                    <a:schemeClr val="tx1"/>
                  </a:solidFill>
                  <a:latin typeface="Meiryo UI" panose="020B0604030504040204" pitchFamily="50" charset="-128"/>
                  <a:ea typeface="Meiryo UI" panose="020B0604030504040204" pitchFamily="50" charset="-128"/>
                </a:rPr>
                <a:t>年代から</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年代にかけて製造業の</a:t>
              </a:r>
              <a:r>
                <a:rPr lang="en-US" altLang="ja-JP" sz="1100" b="1" u="sng" dirty="0" smtClean="0">
                  <a:solidFill>
                    <a:schemeClr val="tx1"/>
                  </a:solidFill>
                  <a:latin typeface="Meiryo UI" panose="020B0604030504040204" pitchFamily="50" charset="-128"/>
                  <a:ea typeface="Meiryo UI" panose="020B0604030504040204" pitchFamily="50" charset="-128"/>
                </a:rPr>
                <a:t>TFP</a:t>
              </a:r>
              <a:r>
                <a:rPr lang="ja-JP" altLang="en-US" sz="1100" b="1" u="sng" dirty="0" smtClean="0">
                  <a:solidFill>
                    <a:schemeClr val="tx1"/>
                  </a:solidFill>
                  <a:latin typeface="Meiryo UI" panose="020B0604030504040204" pitchFamily="50" charset="-128"/>
                  <a:ea typeface="Meiryo UI" panose="020B0604030504040204" pitchFamily="50" charset="-128"/>
                </a:rPr>
                <a:t>が急速に鈍化</a:t>
              </a:r>
              <a:r>
                <a:rPr lang="ja-JP" altLang="en-US" sz="1100" dirty="0" smtClean="0">
                  <a:solidFill>
                    <a:schemeClr val="tx1"/>
                  </a:solidFill>
                  <a:latin typeface="Meiryo UI" panose="020B0604030504040204" pitchFamily="50" charset="-128"/>
                  <a:ea typeface="Meiryo UI" panose="020B0604030504040204" pitchFamily="50" charset="-128"/>
                </a:rPr>
                <a:t>。製造業に比べてもともと低かった</a:t>
              </a:r>
              <a:r>
                <a:rPr lang="ja-JP" altLang="en-US" sz="1100" b="1" u="sng" dirty="0" smtClean="0">
                  <a:solidFill>
                    <a:schemeClr val="tx1"/>
                  </a:solidFill>
                  <a:latin typeface="Meiryo UI" panose="020B0604030504040204" pitchFamily="50" charset="-128"/>
                  <a:ea typeface="Meiryo UI" panose="020B0604030504040204" pitchFamily="50" charset="-128"/>
                </a:rPr>
                <a:t>非製造業では</a:t>
              </a:r>
              <a:r>
                <a:rPr lang="en-US" altLang="ja-JP" sz="1100" b="1" u="sng" dirty="0" smtClean="0">
                  <a:solidFill>
                    <a:schemeClr val="tx1"/>
                  </a:solidFill>
                  <a:latin typeface="Meiryo UI" panose="020B0604030504040204" pitchFamily="50" charset="-128"/>
                  <a:ea typeface="Meiryo UI" panose="020B0604030504040204" pitchFamily="50" charset="-128"/>
                </a:rPr>
                <a:t>1990</a:t>
              </a:r>
              <a:r>
                <a:rPr lang="ja-JP" altLang="en-US" sz="1100" b="1" u="sng" dirty="0" smtClean="0">
                  <a:solidFill>
                    <a:schemeClr val="tx1"/>
                  </a:solidFill>
                  <a:latin typeface="Meiryo UI" panose="020B0604030504040204" pitchFamily="50" charset="-128"/>
                  <a:ea typeface="Meiryo UI" panose="020B0604030504040204" pitchFamily="50" charset="-128"/>
                </a:rPr>
                <a:t>年代や</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年代にはマイナス成長</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かつて</a:t>
              </a:r>
              <a:r>
                <a:rPr lang="ja-JP" altLang="en-US" sz="1100" b="1" u="sng" dirty="0" smtClean="0">
                  <a:solidFill>
                    <a:schemeClr val="tx1"/>
                  </a:solidFill>
                  <a:latin typeface="Meiryo UI" panose="020B0604030504040204" pitchFamily="50" charset="-128"/>
                  <a:ea typeface="Meiryo UI" panose="020B0604030504040204" pitchFamily="50" charset="-128"/>
                </a:rPr>
                <a:t>生産性の伸びの高かった産業・企業が生産効率を悪化</a:t>
              </a:r>
              <a:r>
                <a:rPr lang="ja-JP" altLang="en-US" sz="1100" dirty="0" smtClean="0">
                  <a:solidFill>
                    <a:schemeClr val="tx1"/>
                  </a:solidFill>
                  <a:latin typeface="Meiryo UI" panose="020B0604030504040204" pitchFamily="50" charset="-128"/>
                  <a:ea typeface="Meiryo UI" panose="020B0604030504040204" pitchFamily="50" charset="-128"/>
                </a:rPr>
                <a:t>させ、産業全体の生産性を低下。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特に中小企業で</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80</a:t>
              </a:r>
              <a:r>
                <a:rPr lang="ja-JP" altLang="en-US" sz="1100" dirty="0">
                  <a:solidFill>
                    <a:schemeClr val="tx1"/>
                  </a:solidFill>
                  <a:latin typeface="Meiryo UI" panose="020B0604030504040204" pitchFamily="50" charset="-128"/>
                  <a:ea typeface="Meiryo UI" panose="020B0604030504040204" pitchFamily="50" charset="-128"/>
                </a:rPr>
                <a:t>年代</a:t>
              </a:r>
              <a:r>
                <a:rPr lang="ja-JP" altLang="en-US" sz="1100" dirty="0" smtClean="0">
                  <a:solidFill>
                    <a:schemeClr val="tx1"/>
                  </a:solidFill>
                  <a:latin typeface="Meiryo UI" panose="020B0604030504040204" pitchFamily="50" charset="-128"/>
                  <a:ea typeface="Meiryo UI" panose="020B0604030504040204" pitchFamily="50" charset="-128"/>
                </a:rPr>
                <a:t>に内部効果（一事業所内で生産効率が上がることによる効果）が</a:t>
              </a:r>
              <a:r>
                <a:rPr lang="en-US" altLang="ja-JP" sz="1100" dirty="0" smtClean="0">
                  <a:solidFill>
                    <a:schemeClr val="tx1"/>
                  </a:solidFill>
                  <a:latin typeface="Meiryo UI" panose="020B0604030504040204" pitchFamily="50" charset="-128"/>
                  <a:ea typeface="Meiryo UI" panose="020B0604030504040204" pitchFamily="50" charset="-128"/>
                </a:rPr>
                <a:t>TFP</a:t>
              </a:r>
              <a:r>
                <a:rPr lang="ja-JP" altLang="en-US" sz="1100" dirty="0" smtClean="0">
                  <a:solidFill>
                    <a:schemeClr val="tx1"/>
                  </a:solidFill>
                  <a:latin typeface="Meiryo UI" panose="020B0604030504040204" pitchFamily="50" charset="-128"/>
                  <a:ea typeface="Meiryo UI" panose="020B0604030504040204" pitchFamily="50" charset="-128"/>
                </a:rPr>
                <a:t>上昇率を引き上げたが、</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年代から徐々に減退。</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グローバル化が進み</a:t>
              </a:r>
              <a:r>
                <a:rPr lang="ja-JP" altLang="en-US" sz="1100" dirty="0" smtClean="0">
                  <a:solidFill>
                    <a:schemeClr val="tx1"/>
                  </a:solidFill>
                  <a:latin typeface="Meiryo UI" panose="020B0604030504040204" pitchFamily="50" charset="-128"/>
                  <a:ea typeface="Meiryo UI" panose="020B0604030504040204" pitchFamily="50" charset="-128"/>
                </a:rPr>
                <a:t>、高い生産性を誇る企業は海外に市場や材料調達を求める傾向が強く、</a:t>
              </a:r>
              <a:r>
                <a:rPr lang="ja-JP" altLang="en-US" sz="1100" b="1" u="sng" dirty="0" smtClean="0">
                  <a:solidFill>
                    <a:schemeClr val="tx1"/>
                  </a:solidFill>
                  <a:latin typeface="Meiryo UI" panose="020B0604030504040204" pitchFamily="50" charset="-128"/>
                  <a:ea typeface="Meiryo UI" panose="020B0604030504040204" pitchFamily="50" charset="-128"/>
                </a:rPr>
                <a:t>国内に留まる企業が生産性を上昇できていない現状。</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企業の海外進出の流れは不可避だが、</a:t>
              </a:r>
              <a:r>
                <a:rPr lang="en-US" altLang="ja-JP" sz="1100" b="1" u="sng" dirty="0" smtClean="0">
                  <a:solidFill>
                    <a:schemeClr val="tx1"/>
                  </a:solidFill>
                  <a:latin typeface="Meiryo UI" panose="020B0604030504040204" pitchFamily="50" charset="-128"/>
                  <a:ea typeface="Meiryo UI" panose="020B0604030504040204" pitchFamily="50" charset="-128"/>
                </a:rPr>
                <a:t>IT</a:t>
              </a:r>
              <a:r>
                <a:rPr lang="ja-JP" altLang="en-US" sz="1100" b="1" u="sng" dirty="0">
                  <a:solidFill>
                    <a:schemeClr val="tx1"/>
                  </a:solidFill>
                  <a:latin typeface="Meiryo UI" panose="020B0604030504040204" pitchFamily="50" charset="-128"/>
                  <a:ea typeface="Meiryo UI" panose="020B0604030504040204" pitchFamily="50" charset="-128"/>
                </a:rPr>
                <a:t>化、事業譲渡支援</a:t>
              </a:r>
              <a:r>
                <a:rPr lang="ja-JP" altLang="en-US" sz="1100" b="1" u="sng" dirty="0" smtClean="0">
                  <a:solidFill>
                    <a:schemeClr val="tx1"/>
                  </a:solidFill>
                  <a:latin typeface="Meiryo UI" panose="020B0604030504040204" pitchFamily="50" charset="-128"/>
                  <a:ea typeface="Meiryo UI" panose="020B0604030504040204" pitchFamily="50" charset="-128"/>
                </a:rPr>
                <a:t>等により、中小企業は</a:t>
              </a:r>
              <a:r>
                <a:rPr lang="en-US" altLang="ja-JP" sz="1100" b="1" u="sng" dirty="0" smtClean="0">
                  <a:solidFill>
                    <a:schemeClr val="tx1"/>
                  </a:solidFill>
                  <a:latin typeface="Meiryo UI" panose="020B0604030504040204" pitchFamily="50" charset="-128"/>
                  <a:ea typeface="Meiryo UI" panose="020B0604030504040204" pitchFamily="50" charset="-128"/>
                </a:rPr>
                <a:t>TFP</a:t>
              </a:r>
              <a:r>
                <a:rPr lang="ja-JP" altLang="en-US" sz="1100" b="1" u="sng" dirty="0" smtClean="0">
                  <a:solidFill>
                    <a:schemeClr val="tx1"/>
                  </a:solidFill>
                  <a:latin typeface="Meiryo UI" panose="020B0604030504040204" pitchFamily="50" charset="-128"/>
                  <a:ea typeface="Meiryo UI" panose="020B0604030504040204" pitchFamily="50" charset="-128"/>
                </a:rPr>
                <a:t>向上の余地</a:t>
              </a:r>
              <a:r>
                <a:rPr lang="ja-JP" altLang="en-US" sz="1100" dirty="0" smtClean="0">
                  <a:solidFill>
                    <a:schemeClr val="tx1"/>
                  </a:solidFill>
                  <a:latin typeface="Meiryo UI" panose="020B0604030504040204" pitchFamily="50" charset="-128"/>
                  <a:ea typeface="Meiryo UI" panose="020B0604030504040204" pitchFamily="50" charset="-128"/>
                </a:rPr>
                <a:t>があるとの分析も。</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2543149" y="2515922"/>
            <a:ext cx="1872451" cy="200055"/>
          </a:xfrm>
          <a:prstGeom prst="rect">
            <a:avLst/>
          </a:prstGeom>
          <a:noFill/>
        </p:spPr>
        <p:txBody>
          <a:bodyPr wrap="square" rtlCol="0">
            <a:spAutoFit/>
          </a:bodyPr>
          <a:lstStyle/>
          <a:p>
            <a:pPr algn="r"/>
            <a:r>
              <a:rPr kumimoji="1" lang="ja-JP" altLang="en-US" sz="700" dirty="0" smtClean="0"/>
              <a:t>出典：内閣府「</a:t>
            </a:r>
            <a:r>
              <a:rPr kumimoji="1" lang="en-US" altLang="ja-JP" sz="700" dirty="0" smtClean="0"/>
              <a:t>GDP</a:t>
            </a:r>
            <a:r>
              <a:rPr kumimoji="1" lang="ja-JP" altLang="en-US" sz="700" dirty="0" smtClean="0"/>
              <a:t>ギャップの推定」</a:t>
            </a:r>
            <a:endParaRPr kumimoji="1" lang="ja-JP" altLang="en-US" sz="700" dirty="0"/>
          </a:p>
        </p:txBody>
      </p:sp>
      <p:sp>
        <p:nvSpPr>
          <p:cNvPr id="33" name="正方形/長方形 3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（１．生産性・イノベーション①）</a:t>
            </a:r>
            <a:endParaRPr kumimoji="0" lang="ja-JP" altLang="en-US" sz="2000" kern="0" dirty="0">
              <a:solidFill>
                <a:srgbClr val="000000"/>
              </a:solidFill>
              <a:ea typeface="Meiryo UI" pitchFamily="50" charset="-128"/>
              <a:cs typeface="Meiryo UI" pitchFamily="50" charset="-128"/>
            </a:endParaRPr>
          </a:p>
        </p:txBody>
      </p:sp>
      <p:sp>
        <p:nvSpPr>
          <p:cNvPr id="42"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588125"/>
            <a:ext cx="548641" cy="365125"/>
          </a:xfrm>
        </p:spPr>
        <p:txBody>
          <a:bodyPr/>
          <a:lstStyle/>
          <a:p>
            <a:fld id="{893290AE-011E-403C-A3C9-B3B44B5CA60C}" type="slidenum">
              <a:rPr kumimoji="1" lang="ja-JP" altLang="en-US" smtClean="0"/>
              <a:t>4</a:t>
            </a:fld>
            <a:endParaRPr kumimoji="1" lang="ja-JP" altLang="en-US" dirty="0"/>
          </a:p>
        </p:txBody>
      </p:sp>
    </p:spTree>
    <p:extLst>
      <p:ext uri="{BB962C8B-B14F-4D97-AF65-F5344CB8AC3E}">
        <p14:creationId xmlns:p14="http://schemas.microsoft.com/office/powerpoint/2010/main" val="68295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我が国の無形資産投資は伸び悩んでおり、特に経済的競争力投資は低水準で推移。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06327" y="5669436"/>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無形</a:t>
            </a:r>
            <a:r>
              <a:rPr lang="ja-JP" altLang="en-US" sz="1100" dirty="0">
                <a:latin typeface="Meiryo UI" panose="020B0604030504040204" pitchFamily="50" charset="-128"/>
                <a:ea typeface="Meiryo UI" panose="020B0604030504040204" pitchFamily="50" charset="-128"/>
              </a:rPr>
              <a:t>資産投資とは、知識・技術や⼈的資本などの「⾒えない資産」への投資。⾰新的資産投資（研究開発投資等）</a:t>
            </a:r>
            <a:r>
              <a:rPr lang="ja-JP" altLang="en-US" sz="1100" dirty="0" smtClean="0">
                <a:latin typeface="Meiryo UI" panose="020B0604030504040204" pitchFamily="50" charset="-128"/>
                <a:ea typeface="Meiryo UI" panose="020B0604030504040204" pitchFamily="50" charset="-128"/>
              </a:rPr>
              <a:t>、情報化</a:t>
            </a:r>
            <a:r>
              <a:rPr lang="ja-JP" altLang="en-US" sz="1100" dirty="0">
                <a:latin typeface="Meiryo UI" panose="020B0604030504040204" pitchFamily="50" charset="-128"/>
                <a:ea typeface="Meiryo UI" panose="020B0604030504040204" pitchFamily="50" charset="-128"/>
              </a:rPr>
              <a:t>資産</a:t>
            </a:r>
            <a:r>
              <a:rPr lang="ja-JP" altLang="en-US" sz="1100" dirty="0" smtClean="0">
                <a:latin typeface="Meiryo UI" panose="020B0604030504040204" pitchFamily="50" charset="-128"/>
                <a:ea typeface="Meiryo UI" panose="020B0604030504040204" pitchFamily="50" charset="-128"/>
              </a:rPr>
              <a:t>投資</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ソフトウェア投資等）、経済的競争⼒投資（⼈材投資、経営組織改⾰投資等）に⼤別される</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無形資産投資の現状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ea typeface="Meiryo UI" pitchFamily="50" charset="-128"/>
                <a:cs typeface="Meiryo UI" pitchFamily="50" charset="-128"/>
              </a:rPr>
              <a:t>世界経済の</a:t>
            </a:r>
            <a:r>
              <a:rPr lang="ja-JP" altLang="en-US" sz="2000" kern="0" dirty="0">
                <a:solidFill>
                  <a:srgbClr val="000000"/>
                </a:solidFill>
                <a:ea typeface="Meiryo UI" pitchFamily="50" charset="-128"/>
                <a:cs typeface="Meiryo UI" pitchFamily="50" charset="-128"/>
              </a:rPr>
              <a:t>動き</a:t>
            </a:r>
            <a:r>
              <a:rPr lang="ja-JP" altLang="en-US" sz="2000" kern="0" dirty="0" smtClean="0">
                <a:solidFill>
                  <a:srgbClr val="000000"/>
                </a:solidFill>
                <a:ea typeface="Meiryo UI" pitchFamily="50" charset="-128"/>
                <a:cs typeface="Meiryo UI" pitchFamily="50" charset="-128"/>
              </a:rPr>
              <a:t>（１．</a:t>
            </a:r>
            <a:r>
              <a:rPr lang="ja-JP" altLang="en-US" sz="2000" kern="0" dirty="0">
                <a:solidFill>
                  <a:srgbClr val="000000"/>
                </a:solidFill>
                <a:ea typeface="Meiryo UI" pitchFamily="50" charset="-128"/>
                <a:cs typeface="Meiryo UI" pitchFamily="50" charset="-128"/>
              </a:rPr>
              <a:t>生産性・イノベーション</a:t>
            </a:r>
            <a:r>
              <a:rPr lang="ja-JP" altLang="en-US" sz="2000" kern="0" dirty="0" smtClean="0">
                <a:solidFill>
                  <a:srgbClr val="000000"/>
                </a:solidFill>
                <a:ea typeface="Meiryo UI" pitchFamily="50" charset="-128"/>
                <a:cs typeface="Meiryo UI" pitchFamily="50" charset="-128"/>
              </a:rPr>
              <a:t>②）</a:t>
            </a:r>
            <a:endParaRPr lang="ja-JP" altLang="en-US" sz="2000" kern="0" dirty="0">
              <a:solidFill>
                <a:srgbClr val="000000"/>
              </a:solidFill>
              <a:ea typeface="Meiryo UI" pitchFamily="50" charset="-128"/>
              <a:cs typeface="Meiryo UI" pitchFamily="50" charset="-128"/>
            </a:endParaRPr>
          </a:p>
        </p:txBody>
      </p:sp>
      <p:pic>
        <p:nvPicPr>
          <p:cNvPr id="6" name="図 5"/>
          <p:cNvPicPr>
            <a:picLocks noChangeAspect="1"/>
          </p:cNvPicPr>
          <p:nvPr/>
        </p:nvPicPr>
        <p:blipFill>
          <a:blip r:embed="rId2"/>
          <a:stretch>
            <a:fillRect/>
          </a:stretch>
        </p:blipFill>
        <p:spPr>
          <a:xfrm>
            <a:off x="1120389" y="1902038"/>
            <a:ext cx="7201905" cy="3686689"/>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5</a:t>
            </a:fld>
            <a:endParaRPr kumimoji="1" lang="ja-JP" altLang="en-US" dirty="0"/>
          </a:p>
        </p:txBody>
      </p:sp>
    </p:spTree>
    <p:extLst>
      <p:ext uri="{BB962C8B-B14F-4D97-AF65-F5344CB8AC3E}">
        <p14:creationId xmlns:p14="http://schemas.microsoft.com/office/powerpoint/2010/main" val="381853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我が国は、イノベーションの潜在力も課題。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51902" y="604670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フロー値（イスラエルは</a:t>
            </a:r>
            <a:r>
              <a:rPr lang="en-US" altLang="ja-JP" sz="1100" dirty="0" smtClean="0">
                <a:latin typeface="Meiryo UI" panose="020B0604030504040204" pitchFamily="50" charset="-128"/>
                <a:ea typeface="Meiryo UI" panose="020B0604030504040204" pitchFamily="50" charset="-128"/>
              </a:rPr>
              <a:t>2014</a:t>
            </a:r>
            <a:r>
              <a:rPr lang="ja-JP" altLang="en-US" sz="1100" dirty="0" smtClean="0">
                <a:latin typeface="Meiryo UI" panose="020B0604030504040204" pitchFamily="50" charset="-128"/>
                <a:ea typeface="Meiryo UI" panose="020B0604030504040204" pitchFamily="50" charset="-128"/>
              </a:rPr>
              <a:t>年、南アフリカおよび日本は</a:t>
            </a:r>
            <a:r>
              <a:rPr lang="en-US" altLang="ja-JP" sz="1100" dirty="0" smtClean="0">
                <a:latin typeface="Meiryo UI" panose="020B0604030504040204" pitchFamily="50" charset="-128"/>
                <a:ea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rPr>
              <a:t>年）</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ベンチャーキャピタル投資の現状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（１</a:t>
            </a:r>
            <a:r>
              <a:rPr lang="ja-JP" altLang="en-US" sz="2000" kern="0" dirty="0">
                <a:solidFill>
                  <a:srgbClr val="000000"/>
                </a:solidFill>
                <a:ea typeface="Meiryo UI" pitchFamily="50" charset="-128"/>
                <a:cs typeface="Meiryo UI" pitchFamily="50" charset="-128"/>
              </a:rPr>
              <a:t>．生産性・イノベーション③</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651915" y="1806861"/>
            <a:ext cx="7840169" cy="4315427"/>
          </a:xfrm>
          <a:prstGeom prst="rect">
            <a:avLst/>
          </a:prstGeom>
        </p:spPr>
      </p:pic>
      <p:sp>
        <p:nvSpPr>
          <p:cNvPr id="8"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6</a:t>
            </a:fld>
            <a:endParaRPr kumimoji="1" lang="ja-JP" altLang="en-US" dirty="0"/>
          </a:p>
        </p:txBody>
      </p:sp>
    </p:spTree>
    <p:extLst>
      <p:ext uri="{BB962C8B-B14F-4D97-AF65-F5344CB8AC3E}">
        <p14:creationId xmlns:p14="http://schemas.microsoft.com/office/powerpoint/2010/main" val="289629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我が国の開業率は、欧米に比べ低めであり、直近はむしろ低下。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7252" y="622188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：内閣府「選択する未来</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報告　参考資料」</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右図の</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年度は、</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月時点の暫定値。</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起業の現状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（１</a:t>
            </a:r>
            <a:r>
              <a:rPr lang="ja-JP" altLang="en-US" sz="2000" kern="0" dirty="0">
                <a:solidFill>
                  <a:srgbClr val="000000"/>
                </a:solidFill>
                <a:ea typeface="Meiryo UI" pitchFamily="50" charset="-128"/>
                <a:cs typeface="Meiryo UI" pitchFamily="50" charset="-128"/>
              </a:rPr>
              <a:t>．生産性・イノベーション④</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56652" y="1811481"/>
            <a:ext cx="8030696" cy="4410691"/>
          </a:xfrm>
          <a:prstGeom prst="rect">
            <a:avLst/>
          </a:prstGeom>
        </p:spPr>
      </p:pic>
      <p:sp>
        <p:nvSpPr>
          <p:cNvPr id="3" name="正方形/長方形 2"/>
          <p:cNvSpPr/>
          <p:nvPr/>
        </p:nvSpPr>
        <p:spPr>
          <a:xfrm>
            <a:off x="3685622" y="349525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smtClean="0"/>
              <a:t>日本</a:t>
            </a:r>
            <a:endParaRPr kumimoji="1" lang="ja-JP" altLang="en-US" sz="800" dirty="0"/>
          </a:p>
        </p:txBody>
      </p:sp>
      <p:sp>
        <p:nvSpPr>
          <p:cNvPr id="10" name="正方形/長方形 9"/>
          <p:cNvSpPr/>
          <p:nvPr/>
        </p:nvSpPr>
        <p:spPr>
          <a:xfrm>
            <a:off x="3474919" y="2166111"/>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smtClean="0"/>
              <a:t>英国</a:t>
            </a:r>
            <a:endParaRPr kumimoji="1" lang="ja-JP" altLang="en-US" sz="800" dirty="0"/>
          </a:p>
        </p:txBody>
      </p:sp>
      <p:sp>
        <p:nvSpPr>
          <p:cNvPr id="11" name="正方形/長方形 10"/>
          <p:cNvSpPr/>
          <p:nvPr/>
        </p:nvSpPr>
        <p:spPr>
          <a:xfrm>
            <a:off x="3594182" y="281707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smtClean="0"/>
              <a:t>米国</a:t>
            </a:r>
            <a:endParaRPr kumimoji="1" lang="ja-JP" altLang="en-US" sz="800" dirty="0"/>
          </a:p>
        </p:txBody>
      </p:sp>
      <p:sp>
        <p:nvSpPr>
          <p:cNvPr id="13" name="正方形/長方形 12"/>
          <p:cNvSpPr/>
          <p:nvPr/>
        </p:nvSpPr>
        <p:spPr>
          <a:xfrm>
            <a:off x="3441782" y="304567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smtClean="0"/>
              <a:t>ドイツ</a:t>
            </a:r>
            <a:endParaRPr kumimoji="1" lang="ja-JP" altLang="en-US" sz="800" dirty="0"/>
          </a:p>
        </p:txBody>
      </p:sp>
      <p:sp>
        <p:nvSpPr>
          <p:cNvPr id="15" name="正方形/長方形 14"/>
          <p:cNvSpPr/>
          <p:nvPr/>
        </p:nvSpPr>
        <p:spPr>
          <a:xfrm>
            <a:off x="3548462" y="2527518"/>
            <a:ext cx="421407" cy="2612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dirty="0" smtClean="0"/>
              <a:t>フランス</a:t>
            </a:r>
            <a:endParaRPr kumimoji="1" lang="ja-JP" altLang="en-US" sz="800" dirty="0"/>
          </a:p>
        </p:txBody>
      </p:sp>
      <p:sp>
        <p:nvSpPr>
          <p:cNvPr id="16"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7</a:t>
            </a:fld>
            <a:endParaRPr kumimoji="1" lang="ja-JP" altLang="en-US" dirty="0"/>
          </a:p>
        </p:txBody>
      </p:sp>
    </p:spTree>
    <p:extLst>
      <p:ext uri="{BB962C8B-B14F-4D97-AF65-F5344CB8AC3E}">
        <p14:creationId xmlns:p14="http://schemas.microsoft.com/office/powerpoint/2010/main" val="85124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4724" y="684663"/>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これまでのイノベーションの状況</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世界経済の動き</a:t>
            </a:r>
            <a:r>
              <a:rPr kumimoji="0" lang="ja-JP" altLang="en-US" sz="2000" kern="0" dirty="0" smtClean="0">
                <a:solidFill>
                  <a:srgbClr val="000000"/>
                </a:solidFill>
                <a:ea typeface="Meiryo UI" pitchFamily="50" charset="-128"/>
                <a:cs typeface="Meiryo UI" pitchFamily="50" charset="-128"/>
              </a:rPr>
              <a:t>（１</a:t>
            </a:r>
            <a:r>
              <a:rPr lang="ja-JP" altLang="en-US" sz="2000" kern="0" dirty="0">
                <a:solidFill>
                  <a:srgbClr val="000000"/>
                </a:solidFill>
                <a:ea typeface="Meiryo UI" pitchFamily="50" charset="-128"/>
                <a:cs typeface="Meiryo UI" pitchFamily="50" charset="-128"/>
              </a:rPr>
              <a:t>．生産性・</a:t>
            </a:r>
            <a:r>
              <a:rPr lang="ja-JP" altLang="en-US" sz="2000" kern="0" dirty="0" smtClean="0">
                <a:solidFill>
                  <a:srgbClr val="000000"/>
                </a:solidFill>
                <a:ea typeface="Meiryo UI" pitchFamily="50" charset="-128"/>
                <a:cs typeface="Meiryo UI" pitchFamily="50" charset="-128"/>
              </a:rPr>
              <a:t>イノベーション⑤</a:t>
            </a:r>
            <a:r>
              <a:rPr kumimoji="0" lang="ja-JP" altLang="en-US" sz="2000" kern="0" dirty="0" smtClean="0">
                <a:solidFill>
                  <a:srgbClr val="000000"/>
                </a:solidFill>
                <a:ea typeface="Meiryo UI" pitchFamily="50" charset="-128"/>
                <a:cs typeface="Meiryo UI" pitchFamily="50" charset="-128"/>
              </a:rPr>
              <a:t>）</a:t>
            </a:r>
            <a:endParaRPr kumimoji="0" lang="ja-JP" altLang="en-US" sz="2000" kern="0" dirty="0">
              <a:solidFill>
                <a:srgbClr val="000000"/>
              </a:solidFill>
              <a:ea typeface="Meiryo UI" pitchFamily="50" charset="-128"/>
              <a:cs typeface="Meiryo UI" pitchFamily="50" charset="-128"/>
            </a:endParaRPr>
          </a:p>
        </p:txBody>
      </p:sp>
      <p:pic>
        <p:nvPicPr>
          <p:cNvPr id="6" name="図 5"/>
          <p:cNvPicPr>
            <a:picLocks noChangeAspect="1"/>
          </p:cNvPicPr>
          <p:nvPr/>
        </p:nvPicPr>
        <p:blipFill>
          <a:blip r:embed="rId2"/>
          <a:stretch>
            <a:fillRect/>
          </a:stretch>
        </p:blipFill>
        <p:spPr>
          <a:xfrm>
            <a:off x="442819" y="2083236"/>
            <a:ext cx="3713255" cy="4248000"/>
          </a:xfrm>
          <a:prstGeom prst="rect">
            <a:avLst/>
          </a:prstGeom>
        </p:spPr>
      </p:pic>
      <p:sp>
        <p:nvSpPr>
          <p:cNvPr id="15" name="テキスト ボックス 14"/>
          <p:cNvSpPr txBox="1"/>
          <p:nvPr/>
        </p:nvSpPr>
        <p:spPr>
          <a:xfrm>
            <a:off x="270924" y="1930408"/>
            <a:ext cx="3013354" cy="307777"/>
          </a:xfrm>
          <a:prstGeom prst="rect">
            <a:avLst/>
          </a:prstGeom>
          <a:solidFill>
            <a:schemeClr val="bg1"/>
          </a:solid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○「世界のリスト」</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235284" y="1930408"/>
            <a:ext cx="371095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：「野生化するイノベーション」 著者 清水洋</a:t>
            </a:r>
            <a:endParaRPr lang="en-US" altLang="ja-JP"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442819" y="1103098"/>
            <a:ext cx="8503417" cy="7548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社会を大きく変革し大きな経済的価値を生み出すラディカルなイノベーションは、欧米に多く、日本は累積的な改良を重ねていったケースが多い。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a:xfrm>
            <a:off x="8595360" y="6492875"/>
            <a:ext cx="548641" cy="365125"/>
          </a:xfrm>
        </p:spPr>
        <p:txBody>
          <a:bodyPr/>
          <a:lstStyle/>
          <a:p>
            <a:fld id="{893290AE-011E-403C-A3C9-B3B44B5CA60C}" type="slidenum">
              <a:rPr kumimoji="1" lang="ja-JP" altLang="en-US" smtClean="0"/>
              <a:t>8</a:t>
            </a:fld>
            <a:endParaRPr kumimoji="1" lang="ja-JP" altLang="en-US" dirty="0"/>
          </a:p>
        </p:txBody>
      </p:sp>
      <p:pic>
        <p:nvPicPr>
          <p:cNvPr id="2" name="図 1"/>
          <p:cNvPicPr>
            <a:picLocks noChangeAspect="1"/>
          </p:cNvPicPr>
          <p:nvPr/>
        </p:nvPicPr>
        <p:blipFill>
          <a:blip r:embed="rId3"/>
          <a:stretch>
            <a:fillRect/>
          </a:stretch>
        </p:blipFill>
        <p:spPr>
          <a:xfrm>
            <a:off x="5057775" y="2236536"/>
            <a:ext cx="3060000" cy="4337083"/>
          </a:xfrm>
          <a:prstGeom prst="rect">
            <a:avLst/>
          </a:prstGeom>
        </p:spPr>
      </p:pic>
      <p:sp>
        <p:nvSpPr>
          <p:cNvPr id="10" name="テキスト ボックス 9"/>
          <p:cNvSpPr txBox="1"/>
          <p:nvPr/>
        </p:nvSpPr>
        <p:spPr>
          <a:xfrm>
            <a:off x="424942" y="6366721"/>
            <a:ext cx="8192643"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（備考）「世界のリスト」はオリジナルがどこで生み出されたのかを重視。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「戦後日本のイノベーション</a:t>
            </a:r>
            <a:r>
              <a:rPr lang="en-US" altLang="ja-JP" sz="1100" dirty="0" smtClean="0">
                <a:latin typeface="Meiryo UI" panose="020B0604030504040204" pitchFamily="50" charset="-128"/>
                <a:ea typeface="Meiryo UI" panose="020B0604030504040204" pitchFamily="50" charset="-128"/>
              </a:rPr>
              <a:t>100</a:t>
            </a:r>
            <a:r>
              <a:rPr lang="ja-JP" altLang="en-US" sz="1100" dirty="0" smtClean="0">
                <a:latin typeface="Meiryo UI" panose="020B0604030504040204" pitchFamily="50" charset="-128"/>
                <a:ea typeface="Meiryo UI" panose="020B0604030504040204" pitchFamily="50" charset="-128"/>
              </a:rPr>
              <a:t>選」は、オリジナルかどうかよりも、実用的に改良し経済的利益を生み出したことを重視</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34303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78A96F21-A2E0-4A34-BAF0-2A0E133B8209}"/>
</file>

<file path=customXml/itemProps2.xml><?xml version="1.0" encoding="utf-8"?>
<ds:datastoreItem xmlns:ds="http://schemas.openxmlformats.org/officeDocument/2006/customXml" ds:itemID="{3027C0E0-93CF-4B7F-9F9D-6177CC95B4FA}"/>
</file>

<file path=customXml/itemProps3.xml><?xml version="1.0" encoding="utf-8"?>
<ds:datastoreItem xmlns:ds="http://schemas.openxmlformats.org/officeDocument/2006/customXml" ds:itemID="{B7B95E19-69FC-460F-B401-8E87965B0B60}"/>
</file>

<file path=docProps/app.xml><?xml version="1.0" encoding="utf-8"?>
<Properties xmlns="http://schemas.openxmlformats.org/officeDocument/2006/extended-properties" xmlns:vt="http://schemas.openxmlformats.org/officeDocument/2006/docPropsVTypes">
  <TotalTime>0</TotalTime>
  <Words>6153</Words>
  <Application>Microsoft Office PowerPoint</Application>
  <PresentationFormat>画面に合わせる (4:3)</PresentationFormat>
  <Paragraphs>484</Paragraphs>
  <Slides>48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48</vt:i4>
      </vt:variant>
    </vt:vector>
  </HeadingPairs>
  <TitlesOfParts>
    <vt:vector size="54" baseType="lpstr">
      <vt:lpstr>BIZ UDPゴシック</vt:lpstr>
      <vt:lpstr>Meiryo UI</vt:lpstr>
      <vt:lpstr>游ゴシック</vt:lpstr>
      <vt:lpstr>Arial</vt:lpstr>
      <vt:lpstr>Wingdings</vt:lpstr>
      <vt:lpstr>Office テーマ</vt:lpstr>
      <vt:lpstr>これまでの議論の関連データ</vt:lpstr>
      <vt:lpstr>PowerPoint プレゼンテーション</vt:lpstr>
      <vt:lpstr>目　次</vt:lpstr>
      <vt:lpstr>１　生産性・イノベーション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ＤＸ・グリーン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将来展望・安定志向</vt:lpstr>
      <vt:lpstr>PowerPoint プレゼンテーション</vt:lpstr>
      <vt:lpstr>PowerPoint プレゼンテーション</vt:lpstr>
      <vt:lpstr>PowerPoint プレゼンテーション</vt:lpstr>
      <vt:lpstr>４　終身雇用・年功序列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企業に紐づく制度</vt:lpstr>
      <vt:lpstr>PowerPoint プレゼンテーション</vt:lpstr>
      <vt:lpstr>６　リカレント教育</vt:lpstr>
      <vt:lpstr>PowerPoint プレゼンテーション</vt:lpstr>
      <vt:lpstr>PowerPoint プレゼンテーション</vt:lpstr>
      <vt:lpstr>PowerPoint プレゼンテーション</vt:lpstr>
      <vt:lpstr>７　女性</vt:lpstr>
      <vt:lpstr>PowerPoint プレゼンテーション</vt:lpstr>
      <vt:lpstr>PowerPoint プレゼンテーション</vt:lpstr>
      <vt:lpstr>PowerPoint プレゼンテーション</vt:lpstr>
      <vt:lpstr>８　若者</vt:lpstr>
      <vt:lpstr>PowerPoint プレゼンテーション</vt:lpstr>
      <vt:lpstr>PowerPoint プレゼンテーション</vt:lpstr>
      <vt:lpstr>PowerPoint プレゼンテーション</vt:lpstr>
      <vt:lpstr>９　セーフティーネット</vt:lpstr>
      <vt:lpstr>PowerPoint プレゼンテーション</vt:lpstr>
      <vt:lpstr>10　幸福度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2022-03-16T11:29:37Z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