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8"/>
  </p:notesMasterIdLst>
  <p:handoutMasterIdLst>
    <p:handoutMasterId r:id="rId19"/>
  </p:handoutMasterIdLst>
  <p:sldIdLst>
    <p:sldId id="141169098" r:id="rId2"/>
    <p:sldId id="141169172" r:id="rId3"/>
    <p:sldId id="141169191" r:id="rId4"/>
    <p:sldId id="141169199" r:id="rId5"/>
    <p:sldId id="141169197" r:id="rId6"/>
    <p:sldId id="141169193" r:id="rId7"/>
    <p:sldId id="141169207" r:id="rId8"/>
    <p:sldId id="141169185" r:id="rId9"/>
    <p:sldId id="141169210" r:id="rId10"/>
    <p:sldId id="141169211" r:id="rId11"/>
    <p:sldId id="141169177" r:id="rId12"/>
    <p:sldId id="141169187" r:id="rId13"/>
    <p:sldId id="141169200" r:id="rId14"/>
    <p:sldId id="141169209" r:id="rId15"/>
    <p:sldId id="141169202" r:id="rId16"/>
    <p:sldId id="141169180"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8" autoAdjust="0"/>
    <p:restoredTop sz="94660"/>
  </p:normalViewPr>
  <p:slideViewPr>
    <p:cSldViewPr snapToGrid="0">
      <p:cViewPr varScale="1">
        <p:scale>
          <a:sx n="73" d="100"/>
          <a:sy n="73" d="100"/>
        </p:scale>
        <p:origin x="1200" y="66"/>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notesMasters/notesMaster1.xml" Type="http://schemas.openxmlformats.org/officeDocument/2006/relationships/notesMaster" Id="rId18"></Relationship><Relationship Target="../customXml/item3.xml" Type="http://schemas.openxmlformats.org/officeDocument/2006/relationships/customXml" Id="rId26"></Relationship><Relationship Target="slides/slide2.xml" Type="http://schemas.openxmlformats.org/officeDocument/2006/relationships/slide" Id="rId3"></Relationship><Relationship Target="viewProps.xml" Type="http://schemas.openxmlformats.org/officeDocument/2006/relationships/viewProps"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customXml/item2.xml" Type="http://schemas.openxmlformats.org/officeDocument/2006/relationships/customXml"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presProps.xml" Type="http://schemas.openxmlformats.org/officeDocument/2006/relationships/presProps"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customXml/item1.xml" Type="http://schemas.openxmlformats.org/officeDocument/2006/relationships/customXml"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tableStyles.xml" Type="http://schemas.openxmlformats.org/officeDocument/2006/relationships/tableStyles" Id="rId23"></Relationship><Relationship Target="slides/slide9.xml" Type="http://schemas.openxmlformats.org/officeDocument/2006/relationships/slide" Id="rId10"></Relationship><Relationship Target="handoutMasters/handoutMaster1.xml" Type="http://schemas.openxmlformats.org/officeDocument/2006/relationships/handoutMaster"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theme/theme1.xml" Type="http://schemas.openxmlformats.org/officeDocument/2006/relationships/theme" Id="rId22"></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drawings/drawing1.xml" Type="http://schemas.openxmlformats.org/officeDocument/2006/relationships/chartUserShapes" Id="rId3"></Relationship><Relationship Target="colors4.xml" Type="http://schemas.microsoft.com/office/2011/relationships/chartColorStyle" Id="rId2"></Relationship><Relationship Target="style4.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'産業構造の比較(2018)'!$A$18</c:f>
              <c:strCache>
                <c:ptCount val="1"/>
                <c:pt idx="0">
                  <c:v>大阪府</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A7-40CD-ADE9-888E7134A7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A7-40CD-ADE9-888E7134A7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A7-40CD-ADE9-888E7134A7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A7-40CD-ADE9-888E7134A7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A7-40CD-ADE9-888E7134A7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A7-40CD-ADE9-888E7134A79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A7-40CD-ADE9-888E7134A79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BA7-40CD-ADE9-888E7134A79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BA7-40CD-ADE9-888E7134A79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BA7-40CD-ADE9-888E7134A79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BA7-40CD-ADE9-888E7134A79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BA7-40CD-ADE9-888E7134A79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BA7-40CD-ADE9-888E7134A79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BA7-40CD-ADE9-888E7134A79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BA7-40CD-ADE9-888E7134A79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BA7-40CD-ADE9-888E7134A792}"/>
              </c:ext>
            </c:extLst>
          </c:dPt>
          <c:dLbls>
            <c:dLbl>
              <c:idx val="2"/>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5-3BA7-40CD-ADE9-888E7134A792}"/>
                </c:ext>
              </c:extLst>
            </c:dLbl>
            <c:dLbl>
              <c:idx val="5"/>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B-3BA7-40CD-ADE9-888E7134A792}"/>
                </c:ext>
              </c:extLst>
            </c:dLbl>
            <c:dLbl>
              <c:idx val="6"/>
              <c:layout>
                <c:manualLayout>
                  <c:x val="0.1667711355999778"/>
                  <c:y val="-8.217175640436526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BA7-40CD-ADE9-888E7134A792}"/>
                </c:ext>
              </c:extLst>
            </c:dLbl>
            <c:dLbl>
              <c:idx val="10"/>
              <c:layout>
                <c:manualLayout>
                  <c:x val="1.4403650246785417E-2"/>
                  <c:y val="-8.088307217234987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3BA7-40CD-ADE9-888E7134A79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'産業構造の比較(2018)'!$B$17:$Q$17</c:f>
              <c:strCache>
                <c:ptCount val="16"/>
                <c:pt idx="0">
                  <c:v>農林水産業</c:v>
                </c:pt>
                <c:pt idx="1">
                  <c:v>鉱業</c:v>
                </c:pt>
                <c:pt idx="2">
                  <c:v>製造業</c:v>
                </c:pt>
                <c:pt idx="3">
                  <c:v>電気・ガス・水道・廃棄物処理業</c:v>
                </c:pt>
                <c:pt idx="4">
                  <c:v>建設業</c:v>
                </c:pt>
                <c:pt idx="5">
                  <c:v>卸売・小売業</c:v>
                </c:pt>
                <c:pt idx="6">
                  <c:v>運輸・郵便業</c:v>
                </c:pt>
                <c:pt idx="7">
                  <c:v>宿泊・飲食サービス業</c:v>
                </c:pt>
                <c:pt idx="8">
                  <c:v>情報通信業</c:v>
                </c:pt>
                <c:pt idx="9">
                  <c:v>金融・保険業</c:v>
                </c:pt>
                <c:pt idx="10">
                  <c:v>不動産業</c:v>
                </c:pt>
                <c:pt idx="11">
                  <c:v>専門・科学技術、
業務支援サービス業</c:v>
                </c:pt>
                <c:pt idx="12">
                  <c:v>公務</c:v>
                </c:pt>
                <c:pt idx="13">
                  <c:v>教育</c:v>
                </c:pt>
                <c:pt idx="14">
                  <c:v>保健衛生・社会事業</c:v>
                </c:pt>
                <c:pt idx="15">
                  <c:v>その他のサービス</c:v>
                </c:pt>
              </c:strCache>
            </c:strRef>
          </c:cat>
          <c:val>
            <c:numRef>
              <c:f>'産業構造の比較(2018)'!$B$18:$Q$18</c:f>
              <c:numCache>
                <c:formatCode>0.0%</c:formatCode>
                <c:ptCount val="16"/>
                <c:pt idx="0">
                  <c:v>5.4901807472935353E-4</c:v>
                </c:pt>
                <c:pt idx="1">
                  <c:v>4.4766128124406082E-5</c:v>
                </c:pt>
                <c:pt idx="2">
                  <c:v>0.16936965797412101</c:v>
                </c:pt>
                <c:pt idx="3">
                  <c:v>3.3348182791444587E-2</c:v>
                </c:pt>
                <c:pt idx="4">
                  <c:v>4.7226999160837661E-2</c:v>
                </c:pt>
                <c:pt idx="5">
                  <c:v>0.16542585830315207</c:v>
                </c:pt>
                <c:pt idx="6">
                  <c:v>6.4609727223877686E-2</c:v>
                </c:pt>
                <c:pt idx="7">
                  <c:v>2.5635191605358425E-2</c:v>
                </c:pt>
                <c:pt idx="8">
                  <c:v>5.7398430643366742E-2</c:v>
                </c:pt>
                <c:pt idx="9">
                  <c:v>4.3449300055760164E-2</c:v>
                </c:pt>
                <c:pt idx="10">
                  <c:v>0.1147513102321544</c:v>
                </c:pt>
                <c:pt idx="11">
                  <c:v>9.0882532312510311E-2</c:v>
                </c:pt>
                <c:pt idx="12">
                  <c:v>2.5697276755902002E-2</c:v>
                </c:pt>
                <c:pt idx="13">
                  <c:v>3.6087145674703287E-2</c:v>
                </c:pt>
                <c:pt idx="14">
                  <c:v>8.2716005556874181E-2</c:v>
                </c:pt>
                <c:pt idx="15">
                  <c:v>4.2808597507083705E-2</c:v>
                </c:pt>
              </c:numCache>
            </c:numRef>
          </c:val>
          <c:extLst>
            <c:ext xmlns:c16="http://schemas.microsoft.com/office/drawing/2014/chart" uri="{C3380CC4-5D6E-409C-BE32-E72D297353CC}">
              <c16:uniqueId val="{00000020-3BA7-40CD-ADE9-888E7134A7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'地域別調達額の推移 (2012-2021)'!$A$5</c:f>
              <c:strCache>
                <c:ptCount val="1"/>
                <c:pt idx="0">
                  <c:v>愛知県</c:v>
                </c:pt>
              </c:strCache>
            </c:strRef>
          </c:tx>
          <c:spPr>
            <a:ln w="28575" cap="rnd">
              <a:solidFill>
                <a:schemeClr val="bg1">
                  <a:lumMod val="50000"/>
                </a:schemeClr>
              </a:solidFill>
              <a:round/>
            </a:ln>
            <a:effectLst/>
          </c:spPr>
          <c:marker>
            <c:symbol val="triangle"/>
            <c:size val="8"/>
            <c:spPr>
              <a:solidFill>
                <a:schemeClr val="bg1">
                  <a:lumMod val="50000"/>
                </a:schemeClr>
              </a:solidFill>
              <a:ln w="9525">
                <a:solidFill>
                  <a:schemeClr val="bg1">
                    <a:lumMod val="50000"/>
                  </a:schemeClr>
                </a:solidFill>
              </a:ln>
              <a:effectLst/>
            </c:spPr>
          </c:marker>
          <c:dLbls>
            <c:dLbl>
              <c:idx val="0"/>
              <c:layout>
                <c:manualLayout>
                  <c:x val="-6.7066900480234726E-2"/>
                  <c:y val="9.25927502305441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F9-4934-BF00-348C55D6B2A9}"/>
                </c:ext>
              </c:extLst>
            </c:dLbl>
            <c:dLbl>
              <c:idx val="9"/>
              <c:layout>
                <c:manualLayout>
                  <c:x val="-3.0555536453139864E-2"/>
                  <c:y val="-4.63712846704972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F9-4934-BF00-348C55D6B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'地域別調達額の推移 (2012-2021)'!$B$2:$K$2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'地域別調達額の推移 (2012-2021)'!$B$5:$K$5</c:f>
              <c:numCache>
                <c:formatCode>#,##0_);[Red]\(#,##0\)</c:formatCode>
                <c:ptCount val="10"/>
                <c:pt idx="0">
                  <c:v>3</c:v>
                </c:pt>
                <c:pt idx="1">
                  <c:v>3</c:v>
                </c:pt>
                <c:pt idx="2">
                  <c:v>8</c:v>
                </c:pt>
                <c:pt idx="3">
                  <c:v>14</c:v>
                </c:pt>
                <c:pt idx="4">
                  <c:v>32</c:v>
                </c:pt>
                <c:pt idx="5">
                  <c:v>47</c:v>
                </c:pt>
                <c:pt idx="6">
                  <c:v>75</c:v>
                </c:pt>
                <c:pt idx="7">
                  <c:v>149</c:v>
                </c:pt>
                <c:pt idx="8">
                  <c:v>100</c:v>
                </c:pt>
                <c:pt idx="9">
                  <c:v>38</c:v>
                </c:pt>
              </c:numCache>
            </c:numRef>
          </c:val>
          <c:smooth val="0"/>
          <c:extLst>
            <c:ext xmlns:c16="http://schemas.microsoft.com/office/drawing/2014/chart" uri="{C3380CC4-5D6E-409C-BE32-E72D297353CC}">
              <c16:uniqueId val="{00000002-97F9-4934-BF00-348C55D6B2A9}"/>
            </c:ext>
          </c:extLst>
        </c:ser>
        <c:ser>
          <c:idx val="2"/>
          <c:order val="2"/>
          <c:tx>
            <c:strRef>
              <c:f>'地域別調達額の推移 (2012-2021)'!$A$3</c:f>
              <c:strCache>
                <c:ptCount val="1"/>
                <c:pt idx="0">
                  <c:v>大阪府</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dLbls>
            <c:dLbl>
              <c:idx val="0"/>
              <c:layout>
                <c:manualLayout>
                  <c:x val="-7.8306160187104151E-2"/>
                  <c:y val="-3.75875718237922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F9-4934-BF00-348C55D6B2A9}"/>
                </c:ext>
              </c:extLst>
            </c:dLbl>
            <c:dLbl>
              <c:idx val="9"/>
              <c:layout>
                <c:manualLayout>
                  <c:x val="-3.6111183235337574E-2"/>
                  <c:y val="6.14762148482959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F9-4934-BF00-348C55D6B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'地域別調達額の推移 (2012-2021)'!$B$2:$K$2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'地域別調達額の推移 (2012-2021)'!$B$3:$K$3</c:f>
              <c:numCache>
                <c:formatCode>#,##0_);[Red]\(#,##0\)</c:formatCode>
                <c:ptCount val="10"/>
                <c:pt idx="0">
                  <c:v>16</c:v>
                </c:pt>
                <c:pt idx="1">
                  <c:v>42</c:v>
                </c:pt>
                <c:pt idx="2">
                  <c:v>59</c:v>
                </c:pt>
                <c:pt idx="3">
                  <c:v>89</c:v>
                </c:pt>
                <c:pt idx="4">
                  <c:v>74</c:v>
                </c:pt>
                <c:pt idx="5">
                  <c:v>91</c:v>
                </c:pt>
                <c:pt idx="6">
                  <c:v>131</c:v>
                </c:pt>
                <c:pt idx="7">
                  <c:v>109</c:v>
                </c:pt>
                <c:pt idx="8">
                  <c:v>124</c:v>
                </c:pt>
                <c:pt idx="9">
                  <c:v>139</c:v>
                </c:pt>
              </c:numCache>
            </c:numRef>
          </c:val>
          <c:smooth val="0"/>
          <c:extLst>
            <c:ext xmlns:c16="http://schemas.microsoft.com/office/drawing/2014/chart" uri="{C3380CC4-5D6E-409C-BE32-E72D297353CC}">
              <c16:uniqueId val="{00000005-97F9-4934-BF00-348C55D6B2A9}"/>
            </c:ext>
          </c:extLst>
        </c:ser>
        <c:dLbls>
          <c:showLegendKey val="0"/>
          <c:showVal val="0"/>
          <c:showCatName val="0"/>
          <c:showSerName val="0"/>
          <c:showPercent val="0"/>
          <c:showBubbleSize val="0"/>
        </c:dLbls>
        <c:marker val="1"/>
        <c:smooth val="0"/>
        <c:axId val="853577263"/>
        <c:axId val="853583503"/>
      </c:lineChart>
      <c:lineChart>
        <c:grouping val="standard"/>
        <c:varyColors val="0"/>
        <c:ser>
          <c:idx val="0"/>
          <c:order val="0"/>
          <c:tx>
            <c:strRef>
              <c:f>'地域別調達額の推移 (2012-2021)'!$A$4</c:f>
              <c:strCache>
                <c:ptCount val="1"/>
                <c:pt idx="0">
                  <c:v>東京都</c:v>
                </c:pt>
              </c:strCache>
            </c:strRef>
          </c:tx>
          <c:spPr>
            <a:ln w="28575" cap="rnd">
              <a:solidFill>
                <a:schemeClr val="accent1"/>
              </a:solidFill>
              <a:round/>
            </a:ln>
            <a:effectLst/>
          </c:spPr>
          <c:marker>
            <c:symbol val="square"/>
            <c:size val="9"/>
            <c:spPr>
              <a:solidFill>
                <a:schemeClr val="accent1"/>
              </a:solidFill>
              <a:ln w="9525">
                <a:solidFill>
                  <a:schemeClr val="accent1"/>
                </a:solidFill>
              </a:ln>
              <a:effectLst/>
            </c:spPr>
          </c:marker>
          <c:dLbls>
            <c:dLbl>
              <c:idx val="0"/>
              <c:layout>
                <c:manualLayout>
                  <c:x val="-2.6369750337137985E-2"/>
                  <c:y val="-6.1736823437610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7F9-4934-BF00-348C55D6B2A9}"/>
                </c:ext>
              </c:extLst>
            </c:dLbl>
            <c:dLbl>
              <c:idx val="9"/>
              <c:layout>
                <c:manualLayout>
                  <c:x val="-0.12518195050946143"/>
                  <c:y val="-1.08108108108108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7F9-4934-BF00-348C55D6B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'地域別調達額の推移 (2012-2021)'!$B$2:$K$2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'地域別調達額の推移 (2012-2021)'!$B$4:$K$4</c:f>
              <c:numCache>
                <c:formatCode>#,##0_);[Red]\(#,##0\)</c:formatCode>
                <c:ptCount val="10"/>
                <c:pt idx="0">
                  <c:v>515</c:v>
                </c:pt>
                <c:pt idx="1">
                  <c:v>661</c:v>
                </c:pt>
                <c:pt idx="2">
                  <c:v>1149</c:v>
                </c:pt>
                <c:pt idx="3">
                  <c:v>1466</c:v>
                </c:pt>
                <c:pt idx="4">
                  <c:v>2065</c:v>
                </c:pt>
                <c:pt idx="5">
                  <c:v>2741</c:v>
                </c:pt>
                <c:pt idx="6">
                  <c:v>3835</c:v>
                </c:pt>
                <c:pt idx="7">
                  <c:v>4736</c:v>
                </c:pt>
                <c:pt idx="8">
                  <c:v>4403</c:v>
                </c:pt>
                <c:pt idx="9" formatCode="General">
                  <c:v>6531</c:v>
                </c:pt>
              </c:numCache>
            </c:numRef>
          </c:val>
          <c:smooth val="0"/>
          <c:extLst>
            <c:ext xmlns:c16="http://schemas.microsoft.com/office/drawing/2014/chart" uri="{C3380CC4-5D6E-409C-BE32-E72D297353CC}">
              <c16:uniqueId val="{00000008-97F9-4934-BF00-348C55D6B2A9}"/>
            </c:ext>
          </c:extLst>
        </c:ser>
        <c:dLbls>
          <c:showLegendKey val="0"/>
          <c:showVal val="0"/>
          <c:showCatName val="0"/>
          <c:showSerName val="0"/>
          <c:showPercent val="0"/>
          <c:showBubbleSize val="0"/>
        </c:dLbls>
        <c:marker val="1"/>
        <c:smooth val="0"/>
        <c:axId val="845886671"/>
        <c:axId val="845880431"/>
      </c:lineChart>
      <c:catAx>
        <c:axId val="85357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583503"/>
        <c:crosses val="autoZero"/>
        <c:auto val="1"/>
        <c:lblAlgn val="ctr"/>
        <c:lblOffset val="100"/>
        <c:noMultiLvlLbl val="0"/>
      </c:catAx>
      <c:valAx>
        <c:axId val="853583503"/>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577263"/>
        <c:crosses val="autoZero"/>
        <c:crossBetween val="between"/>
      </c:valAx>
      <c:valAx>
        <c:axId val="845880431"/>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45886671"/>
        <c:crosses val="max"/>
        <c:crossBetween val="between"/>
      </c:valAx>
      <c:catAx>
        <c:axId val="845886671"/>
        <c:scaling>
          <c:orientation val="minMax"/>
        </c:scaling>
        <c:delete val="1"/>
        <c:axPos val="b"/>
        <c:numFmt formatCode="General" sourceLinked="1"/>
        <c:majorTickMark val="out"/>
        <c:minorTickMark val="none"/>
        <c:tickLblPos val="nextTo"/>
        <c:crossAx val="84588043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産業構造!$G$44</c:f>
              <c:strCache>
                <c:ptCount val="1"/>
                <c:pt idx="0">
                  <c:v>第一次</c:v>
                </c:pt>
              </c:strCache>
            </c:strRef>
          </c:tx>
          <c:spPr>
            <a:solidFill>
              <a:schemeClr val="accent1"/>
            </a:solidFill>
            <a:ln>
              <a:noFill/>
            </a:ln>
            <a:effectLst/>
          </c:spPr>
          <c:invertIfNegative val="0"/>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産業構造!$H$44:$R$44</c:f>
              <c:numCache>
                <c:formatCode>0.0%</c:formatCode>
                <c:ptCount val="11"/>
                <c:pt idx="0">
                  <c:v>4.2745799155203954E-4</c:v>
                </c:pt>
                <c:pt idx="1">
                  <c:v>3.97000969883711E-4</c:v>
                </c:pt>
                <c:pt idx="3">
                  <c:v>4.6536351854420226E-3</c:v>
                </c:pt>
                <c:pt idx="4">
                  <c:v>4.3693071624234629E-3</c:v>
                </c:pt>
                <c:pt idx="6">
                  <c:v>5.017357309970885E-4</c:v>
                </c:pt>
                <c:pt idx="7">
                  <c:v>5.4901807472935353E-4</c:v>
                </c:pt>
                <c:pt idx="9">
                  <c:v>1.0105767798390007E-2</c:v>
                </c:pt>
                <c:pt idx="10">
                  <c:v>1.0604437087144264E-2</c:v>
                </c:pt>
              </c:numCache>
            </c:numRef>
          </c:val>
          <c:extLst>
            <c:ext xmlns:c16="http://schemas.microsoft.com/office/drawing/2014/chart" uri="{C3380CC4-5D6E-409C-BE32-E72D297353CC}">
              <c16:uniqueId val="{00000000-1E3F-4F4D-8236-8A7AF51CA9B5}"/>
            </c:ext>
          </c:extLst>
        </c:ser>
        <c:ser>
          <c:idx val="1"/>
          <c:order val="1"/>
          <c:tx>
            <c:strRef>
              <c:f>産業構造!$G$45</c:f>
              <c:strCache>
                <c:ptCount val="1"/>
                <c:pt idx="0">
                  <c:v>第二次</c:v>
                </c:pt>
              </c:strCache>
            </c:strRef>
          </c:tx>
          <c:spPr>
            <a:pattFill prst="pct10">
              <a:fgClr>
                <a:schemeClr val="accent1"/>
              </a:fgClr>
              <a:bgClr>
                <a:schemeClr val="bg1"/>
              </a:bgClr>
            </a:pattFill>
            <a:ln w="12700">
              <a:solidFill>
                <a:schemeClr val="accent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産業構造!$H$45:$R$45</c:f>
              <c:numCache>
                <c:formatCode>0.0%</c:formatCode>
                <c:ptCount val="11"/>
                <c:pt idx="0">
                  <c:v>0.14739023017279365</c:v>
                </c:pt>
                <c:pt idx="1">
                  <c:v>0.14500825559673841</c:v>
                </c:pt>
                <c:pt idx="3">
                  <c:v>0.42892247205754153</c:v>
                </c:pt>
                <c:pt idx="4">
                  <c:v>0.42430655707696641</c:v>
                </c:pt>
                <c:pt idx="6">
                  <c:v>0.22315322412330396</c:v>
                </c:pt>
                <c:pt idx="7">
                  <c:v>0.21664142326308308</c:v>
                </c:pt>
                <c:pt idx="9">
                  <c:v>0.27909334869776753</c:v>
                </c:pt>
                <c:pt idx="10">
                  <c:v>0.27790252845957031</c:v>
                </c:pt>
              </c:numCache>
            </c:numRef>
          </c:val>
          <c:extLst>
            <c:ext xmlns:c16="http://schemas.microsoft.com/office/drawing/2014/chart" uri="{C3380CC4-5D6E-409C-BE32-E72D297353CC}">
              <c16:uniqueId val="{00000001-1E3F-4F4D-8236-8A7AF51CA9B5}"/>
            </c:ext>
          </c:extLst>
        </c:ser>
        <c:ser>
          <c:idx val="2"/>
          <c:order val="2"/>
          <c:tx>
            <c:strRef>
              <c:f>産業構造!$G$46</c:f>
              <c:strCache>
                <c:ptCount val="1"/>
                <c:pt idx="0">
                  <c:v>第三次</c:v>
                </c:pt>
              </c:strCache>
            </c:strRef>
          </c:tx>
          <c:spPr>
            <a:solidFill>
              <a:schemeClr val="accent2">
                <a:lumMod val="60000"/>
                <a:lumOff val="40000"/>
              </a:schemeClr>
            </a:solidFill>
            <a:ln w="31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産業構造!$H$46:$R$46</c:f>
              <c:numCache>
                <c:formatCode>0.0%</c:formatCode>
                <c:ptCount val="11"/>
                <c:pt idx="0">
                  <c:v>0.85218231183565429</c:v>
                </c:pt>
                <c:pt idx="1">
                  <c:v>0.85459475278381758</c:v>
                </c:pt>
                <c:pt idx="3">
                  <c:v>0.56642391820048144</c:v>
                </c:pt>
                <c:pt idx="4">
                  <c:v>0.57132413576061014</c:v>
                </c:pt>
                <c:pt idx="6">
                  <c:v>0.77634504014569894</c:v>
                </c:pt>
                <c:pt idx="7">
                  <c:v>0.7828095586621876</c:v>
                </c:pt>
                <c:pt idx="9">
                  <c:v>0.71080088533672392</c:v>
                </c:pt>
                <c:pt idx="10">
                  <c:v>0.71149303445328538</c:v>
                </c:pt>
              </c:numCache>
            </c:numRef>
          </c:val>
          <c:extLst>
            <c:ext xmlns:c16="http://schemas.microsoft.com/office/drawing/2014/chart" uri="{C3380CC4-5D6E-409C-BE32-E72D297353CC}">
              <c16:uniqueId val="{00000002-1E3F-4F4D-8236-8A7AF51CA9B5}"/>
            </c:ext>
          </c:extLst>
        </c:ser>
        <c:dLbls>
          <c:showLegendKey val="0"/>
          <c:showVal val="0"/>
          <c:showCatName val="0"/>
          <c:showSerName val="0"/>
          <c:showPercent val="0"/>
          <c:showBubbleSize val="0"/>
        </c:dLbls>
        <c:gapWidth val="150"/>
        <c:overlap val="100"/>
        <c:axId val="474339392"/>
        <c:axId val="474333160"/>
      </c:barChart>
      <c:catAx>
        <c:axId val="47433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74333160"/>
        <c:crosses val="autoZero"/>
        <c:auto val="1"/>
        <c:lblAlgn val="ctr"/>
        <c:lblOffset val="100"/>
        <c:noMultiLvlLbl val="0"/>
      </c:catAx>
      <c:valAx>
        <c:axId val="474333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7433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4049680212149"/>
          <c:y val="5.5555555555555552E-2"/>
          <c:w val="0.79936134909704915"/>
          <c:h val="0.8366203703703704"/>
        </c:manualLayout>
      </c:layout>
      <c:barChart>
        <c:barDir val="bar"/>
        <c:grouping val="percentStacked"/>
        <c:varyColors val="0"/>
        <c:ser>
          <c:idx val="0"/>
          <c:order val="0"/>
          <c:tx>
            <c:strRef>
              <c:f>'2006と2018を合わせる (資料１用）'!$G$2</c:f>
              <c:strCache>
                <c:ptCount val="1"/>
                <c:pt idx="0">
                  <c:v>農林水産業</c:v>
                </c:pt>
              </c:strCache>
            </c:strRef>
          </c:tx>
          <c:spPr>
            <a:solidFill>
              <a:schemeClr val="accent1"/>
            </a:solidFill>
            <a:ln>
              <a:noFill/>
            </a:ln>
            <a:effectLst/>
          </c:spPr>
          <c:invertIfNegative val="0"/>
          <c:dLbls>
            <c:delete val="1"/>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(資料１用）'!$G$3:$G$8</c:f>
              <c:numCache>
                <c:formatCode>0.0%</c:formatCode>
                <c:ptCount val="4"/>
                <c:pt idx="0">
                  <c:v>5.017357309970885E-4</c:v>
                </c:pt>
                <c:pt idx="1">
                  <c:v>5.4901807472935353E-4</c:v>
                </c:pt>
                <c:pt idx="2">
                  <c:v>4.2745799155203954E-4</c:v>
                </c:pt>
                <c:pt idx="3">
                  <c:v>3.97000969883711E-4</c:v>
                </c:pt>
              </c:numCache>
            </c:numRef>
          </c:val>
          <c:extLst>
            <c:ext xmlns:c16="http://schemas.microsoft.com/office/drawing/2014/chart" uri="{C3380CC4-5D6E-409C-BE32-E72D297353CC}">
              <c16:uniqueId val="{00000000-F872-449F-A8EF-A2E44F030363}"/>
            </c:ext>
          </c:extLst>
        </c:ser>
        <c:ser>
          <c:idx val="1"/>
          <c:order val="1"/>
          <c:tx>
            <c:strRef>
              <c:f>'2006と2018を合わせる (資料１用）'!$H$2</c:f>
              <c:strCache>
                <c:ptCount val="1"/>
                <c:pt idx="0">
                  <c:v>鉱業</c:v>
                </c:pt>
              </c:strCache>
            </c:strRef>
          </c:tx>
          <c:spPr>
            <a:solidFill>
              <a:schemeClr val="accent2"/>
            </a:solidFill>
            <a:ln>
              <a:noFill/>
            </a:ln>
            <a:effectLst/>
          </c:spPr>
          <c:invertIfNegative val="0"/>
          <c:dLbls>
            <c:delete val="1"/>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(資料１用）'!$H$3:$H$8</c:f>
              <c:numCache>
                <c:formatCode>0.0%</c:formatCode>
                <c:ptCount val="4"/>
                <c:pt idx="0">
                  <c:v>6.4756439528810254E-5</c:v>
                </c:pt>
                <c:pt idx="1">
                  <c:v>4.4766128124406082E-5</c:v>
                </c:pt>
                <c:pt idx="2">
                  <c:v>5.5750327038963027E-4</c:v>
                </c:pt>
                <c:pt idx="3">
                  <c:v>6.4721873694970815E-4</c:v>
                </c:pt>
              </c:numCache>
            </c:numRef>
          </c:val>
          <c:extLst>
            <c:ext xmlns:c16="http://schemas.microsoft.com/office/drawing/2014/chart" uri="{C3380CC4-5D6E-409C-BE32-E72D297353CC}">
              <c16:uniqueId val="{00000001-F872-449F-A8EF-A2E44F030363}"/>
            </c:ext>
          </c:extLst>
        </c:ser>
        <c:ser>
          <c:idx val="2"/>
          <c:order val="2"/>
          <c:tx>
            <c:strRef>
              <c:f>'2006と2018を合わせる (資料１用）'!$I$2</c:f>
              <c:strCache>
                <c:ptCount val="1"/>
                <c:pt idx="0">
                  <c:v>製造業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(資料１用）'!$I$3:$I$8</c:f>
              <c:numCache>
                <c:formatCode>0.0%</c:formatCode>
                <c:ptCount val="4"/>
                <c:pt idx="0">
                  <c:v>0.18145661351487161</c:v>
                </c:pt>
                <c:pt idx="1">
                  <c:v>0.16936965797412101</c:v>
                </c:pt>
                <c:pt idx="2">
                  <c:v>0.10070458596982303</c:v>
                </c:pt>
                <c:pt idx="3">
                  <c:v>8.5822637006897309E-2</c:v>
                </c:pt>
              </c:numCache>
            </c:numRef>
          </c:val>
          <c:extLst>
            <c:ext xmlns:c16="http://schemas.microsoft.com/office/drawing/2014/chart" uri="{C3380CC4-5D6E-409C-BE32-E72D297353CC}">
              <c16:uniqueId val="{00000002-F872-449F-A8EF-A2E44F030363}"/>
            </c:ext>
          </c:extLst>
        </c:ser>
        <c:ser>
          <c:idx val="3"/>
          <c:order val="3"/>
          <c:tx>
            <c:strRef>
              <c:f>'2006と2018を合わせる (資料１用）'!$J$2</c:f>
              <c:strCache>
                <c:ptCount val="1"/>
                <c:pt idx="0">
                  <c:v>電気・ガス・水道・廃棄物処理業</c:v>
                </c:pt>
              </c:strCache>
            </c:strRef>
          </c:tx>
          <c:spPr>
            <a:pattFill prst="pct50">
              <a:fgClr>
                <a:schemeClr val="accent1"/>
              </a:fgClr>
              <a:bgClr>
                <a:schemeClr val="bg1"/>
              </a:bgClr>
            </a:pattFill>
            <a:ln>
              <a:noFill/>
            </a:ln>
            <a:effectLst/>
          </c:spPr>
          <c:invertIfNegative val="0"/>
          <c:dLbls>
            <c:dLbl>
              <c:idx val="0"/>
              <c:layout>
                <c:manualLayout>
                  <c:x val="-4.6284041235370357E-3"/>
                  <c:y val="9.384732759291374E-2"/>
                </c:manualLayout>
              </c:layout>
              <c:tx>
                <c:rich>
                  <a:bodyPr rot="0" spcFirstLastPara="1" vertOverflow="ellipsis" vert="horz" wrap="square" lIns="38100" tIns="19050" rIns="38100" bIns="19050" anchor="ctr" anchorCtr="1">
                    <a:noAutofit/>
                  </a:bodyPr>
                  <a:lstStyle/>
                  <a:p>
                    <a:pPr>
                      <a:lnSpc>
                        <a:spcPts val="600"/>
                      </a:lnSpc>
                      <a:defRPr sz="500" b="0" i="0" u="none" strike="noStrike" kern="1200" baseline="0">
                        <a:solidFill>
                          <a:schemeClr val="tx1">
                            <a:lumMod val="75000"/>
                            <a:lumOff val="25000"/>
                          </a:schemeClr>
                        </a:solidFill>
                        <a:latin typeface="+mn-lt"/>
                        <a:ea typeface="+mn-ea"/>
                        <a:cs typeface="+mn-cs"/>
                      </a:defRPr>
                    </a:pPr>
                    <a:r>
                      <a:rPr lang="ja-JP" altLang="en-US" sz="500" dirty="0"/>
                      <a:t>電気・ガス・水道・廃棄物処理業</a:t>
                    </a:r>
                  </a:p>
                  <a:p>
                    <a:pPr>
                      <a:lnSpc>
                        <a:spcPts val="600"/>
                      </a:lnSpc>
                      <a:defRPr sz="500"/>
                    </a:pPr>
                    <a:fld id="{4ABDB894-8A11-410F-862F-371F2C744A88}" type="VALUE">
                      <a:rPr lang="en-US" altLang="ja-JP" sz="500" smtClean="0"/>
                      <a:pPr>
                        <a:lnSpc>
                          <a:spcPts val="600"/>
                        </a:lnSpc>
                        <a:defRPr sz="500"/>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600"/>
                    </a:lnSpc>
                    <a:defRPr sz="5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149325574357867"/>
                      <c:h val="7.2952908537821479E-2"/>
                    </c:manualLayout>
                  </c15:layout>
                  <c15:dlblFieldTable/>
                  <c15:showDataLabelsRange val="0"/>
                </c:ext>
                <c:ext xmlns:c16="http://schemas.microsoft.com/office/drawing/2014/chart" uri="{C3380CC4-5D6E-409C-BE32-E72D297353CC}">
                  <c16:uniqueId val="{00000003-F872-449F-A8EF-A2E44F030363}"/>
                </c:ext>
              </c:extLst>
            </c:dLbl>
            <c:dLbl>
              <c:idx val="1"/>
              <c:layout>
                <c:manualLayout>
                  <c:x val="-2.8284736313425259E-17"/>
                  <c:y val="9.5618726383092309E-2"/>
                </c:manualLayout>
              </c:layout>
              <c:tx>
                <c:rich>
                  <a:bodyPr rot="0" spcFirstLastPara="1" vertOverflow="ellipsis" vert="horz" wrap="square" lIns="38100" tIns="19050" rIns="38100" bIns="19050" anchor="ctr" anchorCtr="1">
                    <a:spAutoFit/>
                  </a:bodyPr>
                  <a:lstStyle/>
                  <a:p>
                    <a:pPr>
                      <a:lnSpc>
                        <a:spcPts val="600"/>
                      </a:lnSpc>
                      <a:defRPr sz="500" b="0" i="0" u="none" strike="noStrike" kern="1200" baseline="0">
                        <a:solidFill>
                          <a:schemeClr val="tx1">
                            <a:lumMod val="75000"/>
                            <a:lumOff val="25000"/>
                          </a:schemeClr>
                        </a:solidFill>
                        <a:latin typeface="+mn-lt"/>
                        <a:ea typeface="+mn-ea"/>
                        <a:cs typeface="+mn-cs"/>
                      </a:defRPr>
                    </a:pPr>
                    <a:r>
                      <a:rPr lang="ja-JP" altLang="en-US" dirty="0"/>
                      <a:t>電気・ガス・廃棄物処理業</a:t>
                    </a:r>
                  </a:p>
                  <a:p>
                    <a:pPr>
                      <a:lnSpc>
                        <a:spcPts val="600"/>
                      </a:lnSpc>
                      <a:defRPr sz="500"/>
                    </a:pPr>
                    <a:fld id="{3A026AB5-6E55-4C40-9AE2-1B7DB301F5AA}" type="VALUE">
                      <a:rPr lang="en-US" altLang="ja-JP" smtClean="0"/>
                      <a:pPr>
                        <a:lnSpc>
                          <a:spcPts val="600"/>
                        </a:lnSpc>
                        <a:defRPr sz="5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lnSpc>
                      <a:spcPts val="600"/>
                    </a:lnSpc>
                    <a:defRPr sz="5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F872-449F-A8EF-A2E44F030363}"/>
                </c:ext>
              </c:extLst>
            </c:dLbl>
            <c:dLbl>
              <c:idx val="2"/>
              <c:layout>
                <c:manualLayout>
                  <c:x val="7.7141688485849354E-3"/>
                  <c:y val="9.5618168681780927E-2"/>
                </c:manualLayout>
              </c:layout>
              <c:tx>
                <c:rich>
                  <a:bodyPr rot="0" spcFirstLastPara="1" vertOverflow="ellipsis" vert="horz" wrap="square" lIns="38100" tIns="19050" rIns="38100" bIns="19050" anchor="ctr" anchorCtr="1">
                    <a:noAutofit/>
                  </a:bodyPr>
                  <a:lstStyle/>
                  <a:p>
                    <a:pPr>
                      <a:defRPr sz="400" b="0" i="0" u="none" strike="noStrike" kern="1200" baseline="0">
                        <a:solidFill>
                          <a:schemeClr val="tx1">
                            <a:lumMod val="75000"/>
                            <a:lumOff val="25000"/>
                          </a:schemeClr>
                        </a:solidFill>
                        <a:latin typeface="+mn-lt"/>
                        <a:ea typeface="+mn-ea"/>
                        <a:cs typeface="+mn-cs"/>
                      </a:defRPr>
                    </a:pPr>
                    <a:r>
                      <a:rPr lang="ja-JP" altLang="en-US" sz="400" dirty="0"/>
                      <a:t>電気・ガス・廃棄物処理業</a:t>
                    </a:r>
                  </a:p>
                  <a:p>
                    <a:pPr>
                      <a:defRPr sz="400"/>
                    </a:pPr>
                    <a:fld id="{65F22BBB-2C5E-4C9A-AB53-F32208DC3FD6}" type="VALUE">
                      <a:rPr lang="en-US" altLang="ja-JP" sz="400" smtClean="0"/>
                      <a:pPr>
                        <a:defRPr sz="400"/>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9.3333054734573317E-2"/>
                      <c:h val="7.6494311864900202E-2"/>
                    </c:manualLayout>
                  </c15:layout>
                  <c15:dlblFieldTable/>
                  <c15:showDataLabelsRange val="0"/>
                </c:ext>
                <c:ext xmlns:c16="http://schemas.microsoft.com/office/drawing/2014/chart" uri="{C3380CC4-5D6E-409C-BE32-E72D297353CC}">
                  <c16:uniqueId val="{00000005-F872-449F-A8EF-A2E44F030363}"/>
                </c:ext>
              </c:extLst>
            </c:dLbl>
            <c:dLbl>
              <c:idx val="3"/>
              <c:layout>
                <c:manualLayout>
                  <c:x val="5.3999364163120709E-3"/>
                  <c:y val="5.8433852023437954E-2"/>
                </c:manualLayout>
              </c:layout>
              <c:tx>
                <c:rich>
                  <a:bodyPr rot="0" spcFirstLastPara="1" vertOverflow="ellipsis" vert="horz" wrap="square" lIns="38100" tIns="19050" rIns="38100" bIns="19050" anchor="ctr" anchorCtr="1">
                    <a:noAutofit/>
                  </a:bodyPr>
                  <a:lstStyle/>
                  <a:p>
                    <a:pPr>
                      <a:lnSpc>
                        <a:spcPts val="480"/>
                      </a:lnSpc>
                      <a:defRPr sz="400" b="0" i="0" u="none" strike="noStrike" kern="1200" baseline="0">
                        <a:solidFill>
                          <a:schemeClr val="tx1">
                            <a:lumMod val="75000"/>
                            <a:lumOff val="25000"/>
                          </a:schemeClr>
                        </a:solidFill>
                        <a:latin typeface="+mn-lt"/>
                        <a:ea typeface="+mn-ea"/>
                        <a:cs typeface="+mn-cs"/>
                      </a:defRPr>
                    </a:pPr>
                    <a:r>
                      <a:rPr lang="ja-JP" altLang="en-US" dirty="0"/>
                      <a:t>電気・ガス・廃棄物処理業</a:t>
                    </a:r>
                  </a:p>
                  <a:p>
                    <a:pPr>
                      <a:lnSpc>
                        <a:spcPts val="480"/>
                      </a:lnSpc>
                      <a:defRPr sz="400"/>
                    </a:pPr>
                    <a:fld id="{8303F599-73D1-4D55-8FC3-7A751B4745D3}" type="VALUE">
                      <a:rPr lang="en-US" altLang="ja-JP" smtClean="0"/>
                      <a:pPr>
                        <a:lnSpc>
                          <a:spcPts val="480"/>
                        </a:lnSpc>
                        <a:defRPr sz="400"/>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480"/>
                    </a:lnSpc>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9.4875876356088559E-2"/>
                      <c:h val="6.5870101883664059E-2"/>
                    </c:manualLayout>
                  </c15:layout>
                  <c15:dlblFieldTable/>
                  <c15:showDataLabelsRange val="0"/>
                </c:ext>
                <c:ext xmlns:c16="http://schemas.microsoft.com/office/drawing/2014/chart" uri="{C3380CC4-5D6E-409C-BE32-E72D297353CC}">
                  <c16:uniqueId val="{00000006-F872-449F-A8EF-A2E44F0303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(資料１用）'!$J$3:$J$8</c:f>
              <c:numCache>
                <c:formatCode>0.0%</c:formatCode>
                <c:ptCount val="4"/>
                <c:pt idx="0">
                  <c:v>3.0749326758511025E-2</c:v>
                </c:pt>
                <c:pt idx="1">
                  <c:v>3.3348182791444587E-2</c:v>
                </c:pt>
                <c:pt idx="2">
                  <c:v>1.5380517363531278E-2</c:v>
                </c:pt>
                <c:pt idx="3">
                  <c:v>1.5943631135924518E-2</c:v>
                </c:pt>
              </c:numCache>
            </c:numRef>
          </c:val>
          <c:extLst>
            <c:ext xmlns:c16="http://schemas.microsoft.com/office/drawing/2014/chart" uri="{C3380CC4-5D6E-409C-BE32-E72D297353CC}">
              <c16:uniqueId val="{00000007-F872-449F-A8EF-A2E44F030363}"/>
            </c:ext>
          </c:extLst>
        </c:ser>
        <c:ser>
          <c:idx val="4"/>
          <c:order val="4"/>
          <c:tx>
            <c:strRef>
              <c:f>'2006と2018を合わせる (資料１用）'!$K$2</c:f>
              <c:strCache>
                <c:ptCount val="1"/>
                <c:pt idx="0">
                  <c:v>建設業</c:v>
                </c:pt>
              </c:strCache>
            </c:strRef>
          </c:tx>
          <c:spPr>
            <a:pattFill prst="pct80">
              <a:fgClr>
                <a:schemeClr val="accent1"/>
              </a:fgClr>
              <a:bgClr>
                <a:schemeClr val="bg1"/>
              </a:bgClr>
            </a:pattFill>
            <a:ln>
              <a:noFill/>
            </a:ln>
            <a:effectLst/>
          </c:spPr>
          <c:invertIfNegative val="0"/>
          <c:dLbls>
            <c:dLbl>
              <c:idx val="0"/>
              <c:layout>
                <c:manualLayout>
                  <c:x val="0"/>
                  <c:y val="6.02041354109938E-2"/>
                </c:manualLayout>
              </c:layout>
              <c:tx>
                <c:rich>
                  <a:bodyPr/>
                  <a:lstStyle/>
                  <a:p>
                    <a:r>
                      <a:rPr lang="ja-JP" altLang="en-US" dirty="0"/>
                      <a:t>建設業</a:t>
                    </a:r>
                  </a:p>
                  <a:p>
                    <a:fld id="{AFCCCD96-2574-4EF5-B108-5C4918924147}"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F872-449F-A8EF-A2E44F030363}"/>
                </c:ext>
              </c:extLst>
            </c:dLbl>
            <c:dLbl>
              <c:idx val="1"/>
              <c:layout>
                <c:manualLayout>
                  <c:x val="0"/>
                  <c:y val="6.0204135410993863E-2"/>
                </c:manualLayout>
              </c:layout>
              <c:tx>
                <c:rich>
                  <a:bodyPr/>
                  <a:lstStyle/>
                  <a:p>
                    <a:r>
                      <a:rPr lang="ja-JP" altLang="en-US" dirty="0"/>
                      <a:t>建設業</a:t>
                    </a:r>
                  </a:p>
                  <a:p>
                    <a:fld id="{B4037799-A85E-4B6C-B726-D57F4E72E10E}"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872-449F-A8EF-A2E44F030363}"/>
                </c:ext>
              </c:extLst>
            </c:dLbl>
            <c:dLbl>
              <c:idx val="2"/>
              <c:layout>
                <c:manualLayout>
                  <c:x val="1.5428216215152145E-3"/>
                  <c:y val="-6.0203577709682321E-2"/>
                </c:manualLayout>
              </c:layout>
              <c:tx>
                <c:rich>
                  <a:bodyPr/>
                  <a:lstStyle/>
                  <a:p>
                    <a:r>
                      <a:rPr lang="ja-JP" altLang="en-US" dirty="0"/>
                      <a:t>建設業</a:t>
                    </a:r>
                  </a:p>
                  <a:p>
                    <a:fld id="{2F456AB4-CD70-40F9-9389-36DA38A928BA}"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F872-449F-A8EF-A2E44F030363}"/>
                </c:ext>
              </c:extLst>
            </c:dLbl>
            <c:dLbl>
              <c:idx val="3"/>
              <c:layout>
                <c:manualLayout>
                  <c:x val="6.1712864860609708E-3"/>
                  <c:y val="-7.6139892681536522E-2"/>
                </c:manualLayout>
              </c:layout>
              <c:tx>
                <c:rich>
                  <a:bodyPr rot="0" spcFirstLastPara="1" vertOverflow="ellipsis" vert="horz" wrap="square" lIns="38100" tIns="19050" rIns="38100" bIns="19050" anchor="ctr" anchorCtr="1">
                    <a:noAutofit/>
                  </a:bodyPr>
                  <a:lstStyle/>
                  <a:p>
                    <a:pPr>
                      <a:lnSpc>
                        <a:spcPts val="600"/>
                      </a:lnSpc>
                      <a:defRPr sz="500" b="0" i="0" u="none" strike="noStrike" kern="1200" baseline="0">
                        <a:solidFill>
                          <a:schemeClr val="tx1">
                            <a:lumMod val="75000"/>
                            <a:lumOff val="25000"/>
                          </a:schemeClr>
                        </a:solidFill>
                        <a:latin typeface="+mn-lt"/>
                        <a:ea typeface="+mn-ea"/>
                        <a:cs typeface="+mn-cs"/>
                      </a:defRPr>
                    </a:pPr>
                    <a:r>
                      <a:rPr lang="ja-JP" altLang="en-US" dirty="0"/>
                      <a:t>建設業</a:t>
                    </a:r>
                  </a:p>
                  <a:p>
                    <a:pPr>
                      <a:lnSpc>
                        <a:spcPts val="600"/>
                      </a:lnSpc>
                      <a:defRPr sz="500"/>
                    </a:pPr>
                    <a:fld id="{A275191F-D0E6-4FF3-B31F-34A58283C6E9}" type="VALUE">
                      <a:rPr lang="en-US" altLang="ja-JP" smtClean="0"/>
                      <a:pPr>
                        <a:lnSpc>
                          <a:spcPts val="600"/>
                        </a:lnSpc>
                        <a:defRPr sz="500"/>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600"/>
                    </a:lnSpc>
                    <a:defRPr sz="5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5662382522333558E-2"/>
                      <c:h val="7.0828066541574267E-2"/>
                    </c:manualLayout>
                  </c15:layout>
                  <c15:dlblFieldTable/>
                  <c15:showDataLabelsRange val="0"/>
                </c:ext>
                <c:ext xmlns:c16="http://schemas.microsoft.com/office/drawing/2014/chart" uri="{C3380CC4-5D6E-409C-BE32-E72D297353CC}">
                  <c16:uniqueId val="{0000000B-F872-449F-A8EF-A2E44F030363}"/>
                </c:ext>
              </c:extLst>
            </c:dLbl>
            <c:spPr>
              <a:noFill/>
              <a:ln>
                <a:noFill/>
              </a:ln>
              <a:effectLst/>
            </c:spPr>
            <c:txPr>
              <a:bodyPr rot="0" spcFirstLastPara="1" vertOverflow="ellipsis" vert="horz" wrap="square" lIns="38100" tIns="19050" rIns="38100" bIns="19050" anchor="ctr" anchorCtr="1">
                <a:spAutoFit/>
              </a:bodyPr>
              <a:lstStyle/>
              <a:p>
                <a:pPr>
                  <a:lnSpc>
                    <a:spcPts val="600"/>
                  </a:lnSpc>
                  <a:defRPr sz="5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(資料１用）'!$K$3:$K$8</c:f>
              <c:numCache>
                <c:formatCode>0.0%</c:formatCode>
                <c:ptCount val="4"/>
                <c:pt idx="0">
                  <c:v>4.163185416890354E-2</c:v>
                </c:pt>
                <c:pt idx="1">
                  <c:v>4.7226999160837661E-2</c:v>
                </c:pt>
                <c:pt idx="2">
                  <c:v>4.6128150477889193E-2</c:v>
                </c:pt>
                <c:pt idx="3">
                  <c:v>5.8538399852891401E-2</c:v>
                </c:pt>
              </c:numCache>
            </c:numRef>
          </c:val>
          <c:extLst>
            <c:ext xmlns:c16="http://schemas.microsoft.com/office/drawing/2014/chart" uri="{C3380CC4-5D6E-409C-BE32-E72D297353CC}">
              <c16:uniqueId val="{0000000C-F872-449F-A8EF-A2E44F030363}"/>
            </c:ext>
          </c:extLst>
        </c:ser>
        <c:ser>
          <c:idx val="5"/>
          <c:order val="5"/>
          <c:tx>
            <c:strRef>
              <c:f>'2006と2018を合わせる (資料１用）'!$L$2</c:f>
              <c:strCache>
                <c:ptCount val="1"/>
                <c:pt idx="0">
                  <c:v>卸売・小売業</c:v>
                </c:pt>
              </c:strCache>
            </c:strRef>
          </c:tx>
          <c:spPr>
            <a:pattFill prst="ltDn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(資料１用）'!$L$3:$L$8</c:f>
              <c:numCache>
                <c:formatCode>0.0%</c:formatCode>
                <c:ptCount val="4"/>
                <c:pt idx="0">
                  <c:v>0.19161210041463883</c:v>
                </c:pt>
                <c:pt idx="1">
                  <c:v>0.16542585830315207</c:v>
                </c:pt>
                <c:pt idx="2">
                  <c:v>0.23689635602227954</c:v>
                </c:pt>
                <c:pt idx="3">
                  <c:v>0.20276795082925403</c:v>
                </c:pt>
              </c:numCache>
            </c:numRef>
          </c:val>
          <c:extLst>
            <c:ext xmlns:c16="http://schemas.microsoft.com/office/drawing/2014/chart" uri="{C3380CC4-5D6E-409C-BE32-E72D297353CC}">
              <c16:uniqueId val="{0000000D-F872-449F-A8EF-A2E44F030363}"/>
            </c:ext>
          </c:extLst>
        </c:ser>
        <c:ser>
          <c:idx val="6"/>
          <c:order val="6"/>
          <c:tx>
            <c:strRef>
              <c:f>'2006と2018を合わせる (資料１用）'!$M$2</c:f>
              <c:strCache>
                <c:ptCount val="1"/>
                <c:pt idx="0">
                  <c:v>運輸・郵便業</c:v>
                </c:pt>
              </c:strCache>
            </c:strRef>
          </c:tx>
          <c:spPr>
            <a:pattFill prst="pct10">
              <a:fgClr>
                <a:schemeClr val="accent1"/>
              </a:fgClr>
              <a:bgClr>
                <a:schemeClr val="bg1"/>
              </a:bgClr>
            </a:pattFill>
            <a:ln>
              <a:noFill/>
            </a:ln>
            <a:effectLst/>
          </c:spPr>
          <c:invertIfNegative val="0"/>
          <c:dLbls>
            <c:dLbl>
              <c:idx val="0"/>
              <c:layout/>
              <c:tx>
                <c:rich>
                  <a:bodyPr/>
                  <a:lstStyle/>
                  <a:p>
                    <a:r>
                      <a:rPr lang="ja-JP" altLang="en-US"/>
                      <a:t>運輸・郵便業</a:t>
                    </a:r>
                  </a:p>
                  <a:p>
                    <a:fld id="{3E35EE5B-4619-438A-9536-F73FF376718B}"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F872-449F-A8EF-A2E44F030363}"/>
                </c:ext>
              </c:extLst>
            </c:dLbl>
            <c:dLbl>
              <c:idx val="1"/>
              <c:layout/>
              <c:tx>
                <c:rich>
                  <a:bodyPr/>
                  <a:lstStyle/>
                  <a:p>
                    <a:r>
                      <a:rPr lang="ja-JP" altLang="en-US"/>
                      <a:t>運輸・郵便業</a:t>
                    </a:r>
                  </a:p>
                  <a:p>
                    <a:fld id="{CB744644-8D87-4D4B-A451-E1C2F555B22C}"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F872-449F-A8EF-A2E44F030363}"/>
                </c:ext>
              </c:extLst>
            </c:dLbl>
            <c:dLbl>
              <c:idx val="2"/>
              <c:layout/>
              <c:tx>
                <c:rich>
                  <a:bodyPr/>
                  <a:lstStyle/>
                  <a:p>
                    <a:r>
                      <a:rPr lang="ja-JP" altLang="en-US"/>
                      <a:t>運輸・郵便業</a:t>
                    </a:r>
                  </a:p>
                  <a:p>
                    <a:fld id="{178470A5-1C2E-452F-84CB-15D6F534A63E}"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F872-449F-A8EF-A2E44F030363}"/>
                </c:ext>
              </c:extLst>
            </c:dLbl>
            <c:dLbl>
              <c:idx val="3"/>
              <c:layout/>
              <c:tx>
                <c:rich>
                  <a:bodyPr/>
                  <a:lstStyle/>
                  <a:p>
                    <a:r>
                      <a:rPr lang="ja-JP" altLang="en-US"/>
                      <a:t>運輸・郵便業</a:t>
                    </a:r>
                  </a:p>
                  <a:p>
                    <a:fld id="{69D51EAA-6DB4-41A8-8685-6794D6CD92F1}"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F872-449F-A8EF-A2E44F03036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(資料１用）'!$M$3:$M$8</c:f>
              <c:numCache>
                <c:formatCode>0.0%</c:formatCode>
                <c:ptCount val="4"/>
                <c:pt idx="0">
                  <c:v>5.6762692832186726E-2</c:v>
                </c:pt>
                <c:pt idx="1">
                  <c:v>6.4609727223877686E-2</c:v>
                </c:pt>
                <c:pt idx="2">
                  <c:v>4.6103428129666252E-2</c:v>
                </c:pt>
                <c:pt idx="3">
                  <c:v>4.6962396514709619E-2</c:v>
                </c:pt>
              </c:numCache>
            </c:numRef>
          </c:val>
          <c:extLst>
            <c:ext xmlns:c16="http://schemas.microsoft.com/office/drawing/2014/chart" uri="{C3380CC4-5D6E-409C-BE32-E72D297353CC}">
              <c16:uniqueId val="{00000012-F872-449F-A8EF-A2E44F030363}"/>
            </c:ext>
          </c:extLst>
        </c:ser>
        <c:ser>
          <c:idx val="7"/>
          <c:order val="7"/>
          <c:tx>
            <c:strRef>
              <c:f>'2006と2018を合わせる (資料１用）'!$N$2</c:f>
              <c:strCache>
                <c:ptCount val="1"/>
                <c:pt idx="0">
                  <c:v>宿泊・飲食サービス業</c:v>
                </c:pt>
              </c:strCache>
            </c:strRef>
          </c:tx>
          <c:spPr>
            <a:pattFill prst="narVert">
              <a:fgClr>
                <a:schemeClr val="accent1"/>
              </a:fgClr>
              <a:bgClr>
                <a:schemeClr val="bg1"/>
              </a:bgClr>
            </a:pattFill>
            <a:ln>
              <a:noFill/>
            </a:ln>
            <a:effectLst/>
          </c:spPr>
          <c:invertIfNegative val="0"/>
          <c:dLbls>
            <c:dLbl>
              <c:idx val="0"/>
              <c:layout>
                <c:manualLayout>
                  <c:x val="-1.5428216215152427E-2"/>
                  <c:y val="7.7910873195731686E-2"/>
                </c:manualLayout>
              </c:layout>
              <c:tx>
                <c:rich>
                  <a:bodyPr/>
                  <a:lstStyle/>
                  <a:p>
                    <a:r>
                      <a:rPr lang="ja-JP" altLang="en-US"/>
                      <a:t>宿泊・飲食サービス業</a:t>
                    </a:r>
                  </a:p>
                  <a:p>
                    <a:fld id="{68DDB60C-35AE-4DB0-8E16-8F869E58FE70}"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F872-449F-A8EF-A2E44F030363}"/>
                </c:ext>
              </c:extLst>
            </c:dLbl>
            <c:dLbl>
              <c:idx val="1"/>
              <c:layout>
                <c:manualLayout>
                  <c:x val="0"/>
                  <c:y val="6.3745259887416833E-2"/>
                </c:manualLayout>
              </c:layout>
              <c:tx>
                <c:rich>
                  <a:bodyPr/>
                  <a:lstStyle/>
                  <a:p>
                    <a:r>
                      <a:rPr lang="ja-JP" altLang="en-US" dirty="0"/>
                      <a:t>宿泊・飲食サービス業</a:t>
                    </a:r>
                  </a:p>
                  <a:p>
                    <a:fld id="{E2FAE15A-8FA8-4261-8900-43F8A1C16F67}"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F872-449F-A8EF-A2E44F030363}"/>
                </c:ext>
              </c:extLst>
            </c:dLbl>
            <c:dLbl>
              <c:idx val="2"/>
              <c:layout>
                <c:manualLayout>
                  <c:x val="-1.5428216215152993E-3"/>
                  <c:y val="6.0203856560338123E-2"/>
                </c:manualLayout>
              </c:layout>
              <c:tx>
                <c:rich>
                  <a:bodyPr/>
                  <a:lstStyle/>
                  <a:p>
                    <a:r>
                      <a:rPr lang="ja-JP" altLang="en-US" dirty="0"/>
                      <a:t>宿泊・飲食サービス業</a:t>
                    </a:r>
                  </a:p>
                  <a:p>
                    <a:fld id="{DD7648F2-D8C2-4667-8AE8-5D73CBA3D088}"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F872-449F-A8EF-A2E44F030363}"/>
                </c:ext>
              </c:extLst>
            </c:dLbl>
            <c:dLbl>
              <c:idx val="3"/>
              <c:layout>
                <c:manualLayout>
                  <c:x val="-1.5428216215152993E-3"/>
                  <c:y val="7.7910873195731686E-2"/>
                </c:manualLayout>
              </c:layout>
              <c:tx>
                <c:rich>
                  <a:bodyPr/>
                  <a:lstStyle/>
                  <a:p>
                    <a:r>
                      <a:rPr lang="ja-JP" altLang="en-US" dirty="0"/>
                      <a:t>宿泊・飲食サービス業</a:t>
                    </a:r>
                  </a:p>
                  <a:p>
                    <a:fld id="{AA04B008-EC53-4F45-9337-36A93C5FEA75}"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6-F872-449F-A8EF-A2E44F03036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(資料１用）'!$N$3:$N$8</c:f>
              <c:numCache>
                <c:formatCode>0.0%</c:formatCode>
                <c:ptCount val="4"/>
                <c:pt idx="0">
                  <c:v>2.5121470261010508E-2</c:v>
                </c:pt>
                <c:pt idx="1">
                  <c:v>2.5635191605358425E-2</c:v>
                </c:pt>
                <c:pt idx="2">
                  <c:v>2.0928240940684014E-2</c:v>
                </c:pt>
                <c:pt idx="3">
                  <c:v>2.1801391760590743E-2</c:v>
                </c:pt>
              </c:numCache>
            </c:numRef>
          </c:val>
          <c:extLst>
            <c:ext xmlns:c16="http://schemas.microsoft.com/office/drawing/2014/chart" uri="{C3380CC4-5D6E-409C-BE32-E72D297353CC}">
              <c16:uniqueId val="{00000017-F872-449F-A8EF-A2E44F030363}"/>
            </c:ext>
          </c:extLst>
        </c:ser>
        <c:ser>
          <c:idx val="8"/>
          <c:order val="8"/>
          <c:tx>
            <c:strRef>
              <c:f>'2006と2018を合わせる (資料１用）'!$O$2</c:f>
              <c:strCache>
                <c:ptCount val="1"/>
                <c:pt idx="0">
                  <c:v>情報通信業</c:v>
                </c:pt>
              </c:strCache>
            </c:strRef>
          </c:tx>
          <c:spPr>
            <a:pattFill prst="pct30">
              <a:fgClr>
                <a:schemeClr val="accent1"/>
              </a:fgClr>
              <a:bgClr>
                <a:schemeClr val="bg1"/>
              </a:bgClr>
            </a:pattFill>
            <a:ln>
              <a:noFill/>
            </a:ln>
            <a:effectLst/>
          </c:spPr>
          <c:invertIfNegative val="0"/>
          <c:dLbls>
            <c:dLbl>
              <c:idx val="0"/>
              <c:layout>
                <c:manualLayout>
                  <c:x val="-5.1589768347155762E-3"/>
                  <c:y val="-6.730478850711442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8-F872-449F-A8EF-A2E44F030363}"/>
                </c:ext>
              </c:extLst>
            </c:dLbl>
            <c:dLbl>
              <c:idx val="1"/>
              <c:layout>
                <c:manualLayout>
                  <c:x val="-9.7874580276037151E-3"/>
                  <c:y val="-6.481481481481477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9-F872-449F-A8EF-A2E44F030363}"/>
                </c:ext>
              </c:extLst>
            </c:dLbl>
            <c:dLbl>
              <c:idx val="2"/>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1A-F872-449F-A8EF-A2E44F030363}"/>
                </c:ext>
              </c:extLst>
            </c:dLbl>
            <c:dLbl>
              <c:idx val="3"/>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1B-F872-449F-A8EF-A2E44F03036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(資料１用）'!$O$3:$O$8</c:f>
              <c:numCache>
                <c:formatCode>0.0%</c:formatCode>
                <c:ptCount val="4"/>
                <c:pt idx="0">
                  <c:v>5.6773890933232006E-2</c:v>
                </c:pt>
                <c:pt idx="1">
                  <c:v>5.7398430643366742E-2</c:v>
                </c:pt>
                <c:pt idx="2">
                  <c:v>0.10011894313087694</c:v>
                </c:pt>
                <c:pt idx="3">
                  <c:v>0.10300731460588616</c:v>
                </c:pt>
              </c:numCache>
            </c:numRef>
          </c:val>
          <c:extLst>
            <c:ext xmlns:c16="http://schemas.microsoft.com/office/drawing/2014/chart" uri="{C3380CC4-5D6E-409C-BE32-E72D297353CC}">
              <c16:uniqueId val="{0000001C-F872-449F-A8EF-A2E44F030363}"/>
            </c:ext>
          </c:extLst>
        </c:ser>
        <c:ser>
          <c:idx val="9"/>
          <c:order val="9"/>
          <c:tx>
            <c:strRef>
              <c:f>'2006と2018を合わせる (資料１用）'!$P$2</c:f>
              <c:strCache>
                <c:ptCount val="1"/>
                <c:pt idx="0">
                  <c:v>金融・保険業</c:v>
                </c:pt>
              </c:strCache>
            </c:strRef>
          </c:tx>
          <c:spPr>
            <a:pattFill prst="ltUp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(資料１用）'!$P$3:$P$8</c:f>
              <c:numCache>
                <c:formatCode>0.0%</c:formatCode>
                <c:ptCount val="4"/>
                <c:pt idx="0">
                  <c:v>6.1137451420636195E-2</c:v>
                </c:pt>
                <c:pt idx="1">
                  <c:v>4.3449300055760164E-2</c:v>
                </c:pt>
                <c:pt idx="2">
                  <c:v>0.10602059719056189</c:v>
                </c:pt>
                <c:pt idx="3">
                  <c:v>8.1646702573975952E-2</c:v>
                </c:pt>
              </c:numCache>
            </c:numRef>
          </c:val>
          <c:extLst>
            <c:ext xmlns:c16="http://schemas.microsoft.com/office/drawing/2014/chart" uri="{C3380CC4-5D6E-409C-BE32-E72D297353CC}">
              <c16:uniqueId val="{0000001D-F872-449F-A8EF-A2E44F030363}"/>
            </c:ext>
          </c:extLst>
        </c:ser>
        <c:ser>
          <c:idx val="10"/>
          <c:order val="10"/>
          <c:tx>
            <c:strRef>
              <c:f>'2006と2018を合わせる (資料１用）'!$Q$2</c:f>
              <c:strCache>
                <c:ptCount val="1"/>
                <c:pt idx="0">
                  <c:v>不動産業</c:v>
                </c:pt>
              </c:strCache>
            </c:strRef>
          </c:tx>
          <c:spPr>
            <a:pattFill prst="smCheck">
              <a:fgClr>
                <a:schemeClr val="accent1"/>
              </a:fgClr>
              <a:bgClr>
                <a:schemeClr val="bg1"/>
              </a:bgClr>
            </a:pattFill>
            <a:ln>
              <a:noFill/>
            </a:ln>
            <a:effectLst/>
          </c:spPr>
          <c:invertIfNegative val="0"/>
          <c:dLbls>
            <c:dLbl>
              <c:idx val="0"/>
              <c:layout/>
              <c:tx>
                <c:rich>
                  <a:bodyPr/>
                  <a:lstStyle/>
                  <a:p>
                    <a:r>
                      <a:rPr lang="ja-JP" altLang="en-US"/>
                      <a:t>不動産業</a:t>
                    </a:r>
                  </a:p>
                  <a:p>
                    <a:fld id="{92D9999C-C7FA-4436-B1F9-59B40936988A}"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E-F872-449F-A8EF-A2E44F030363}"/>
                </c:ext>
              </c:extLst>
            </c:dLbl>
            <c:dLbl>
              <c:idx val="1"/>
              <c:layout/>
              <c:tx>
                <c:rich>
                  <a:bodyPr/>
                  <a:lstStyle/>
                  <a:p>
                    <a:r>
                      <a:rPr lang="ja-JP" altLang="en-US"/>
                      <a:t>不動産業</a:t>
                    </a:r>
                  </a:p>
                  <a:p>
                    <a:fld id="{C5E17AA0-3724-48A5-97EC-19A69ED2C22C}"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F-F872-449F-A8EF-A2E44F030363}"/>
                </c:ext>
              </c:extLst>
            </c:dLbl>
            <c:dLbl>
              <c:idx val="2"/>
              <c:layout/>
              <c:tx>
                <c:rich>
                  <a:bodyPr/>
                  <a:lstStyle/>
                  <a:p>
                    <a:r>
                      <a:rPr lang="ja-JP" altLang="en-US"/>
                      <a:t>不動産業</a:t>
                    </a:r>
                  </a:p>
                  <a:p>
                    <a:fld id="{534D81CA-56C1-4F70-9DDA-4C6728050B2B}"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0-F872-449F-A8EF-A2E44F030363}"/>
                </c:ext>
              </c:extLst>
            </c:dLbl>
            <c:dLbl>
              <c:idx val="3"/>
              <c:layout/>
              <c:tx>
                <c:rich>
                  <a:bodyPr/>
                  <a:lstStyle/>
                  <a:p>
                    <a:r>
                      <a:rPr lang="ja-JP" altLang="en-US"/>
                      <a:t>不動産業</a:t>
                    </a:r>
                  </a:p>
                  <a:p>
                    <a:fld id="{10C4BB8A-A0E0-42F0-A830-30A4E2323AAD}"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1-F872-449F-A8EF-A2E44F030363}"/>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(資料１用）'!$Q$3:$Q$8</c:f>
              <c:numCache>
                <c:formatCode>0.0%</c:formatCode>
                <c:ptCount val="4"/>
                <c:pt idx="0">
                  <c:v>0.10993517819598997</c:v>
                </c:pt>
                <c:pt idx="1">
                  <c:v>0.1147513102321544</c:v>
                </c:pt>
                <c:pt idx="2">
                  <c:v>9.7860685482371812E-2</c:v>
                </c:pt>
                <c:pt idx="3">
                  <c:v>0.11316322926113143</c:v>
                </c:pt>
              </c:numCache>
            </c:numRef>
          </c:val>
          <c:extLst>
            <c:ext xmlns:c16="http://schemas.microsoft.com/office/drawing/2014/chart" uri="{C3380CC4-5D6E-409C-BE32-E72D297353CC}">
              <c16:uniqueId val="{00000022-F872-449F-A8EF-A2E44F030363}"/>
            </c:ext>
          </c:extLst>
        </c:ser>
        <c:ser>
          <c:idx val="11"/>
          <c:order val="11"/>
          <c:tx>
            <c:strRef>
              <c:f>'2006と2018を合わせる (資料１用）'!$R$2</c:f>
              <c:strCache>
                <c:ptCount val="1"/>
                <c:pt idx="0">
                  <c:v>専門・科学技術、
業務支援サービス業</c:v>
                </c:pt>
              </c:strCache>
            </c:strRef>
          </c:tx>
          <c:spPr>
            <a:pattFill prst="narHorz">
              <a:fgClr>
                <a:schemeClr val="accent1"/>
              </a:fgClr>
              <a:bgClr>
                <a:schemeClr val="bg1"/>
              </a:bgClr>
            </a:pattFill>
            <a:ln>
              <a:noFill/>
            </a:ln>
            <a:effectLst/>
          </c:spPr>
          <c:invertIfNegative val="0"/>
          <c:dLbls>
            <c:dLbl>
              <c:idx val="0"/>
              <c:layout/>
              <c:tx>
                <c:rich>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r>
                      <a:rPr lang="ja-JP" altLang="en-US" b="1"/>
                      <a:t>専門・業務支援・</a:t>
                    </a:r>
                  </a:p>
                  <a:p>
                    <a:pPr>
                      <a:lnSpc>
                        <a:spcPts val="600"/>
                      </a:lnSpc>
                      <a:defRPr sz="600" b="1"/>
                    </a:pPr>
                    <a:r>
                      <a:rPr lang="ja-JP" altLang="en-US" b="1"/>
                      <a:t>科学技術サービス業</a:t>
                    </a:r>
                  </a:p>
                  <a:p>
                    <a:pPr>
                      <a:lnSpc>
                        <a:spcPts val="600"/>
                      </a:lnSpc>
                      <a:defRPr sz="600" b="1"/>
                    </a:pPr>
                    <a:fld id="{15D46237-A8A0-4D60-B622-65E5DCCA0FF1}" type="VALUE">
                      <a:rPr lang="en-US" altLang="ja-JP" b="1" smtClean="0"/>
                      <a:pPr>
                        <a:lnSpc>
                          <a:spcPts val="600"/>
                        </a:lnSpc>
                        <a:defRPr sz="6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3-F872-449F-A8EF-A2E44F030363}"/>
                </c:ext>
              </c:extLst>
            </c:dLbl>
            <c:dLbl>
              <c:idx val="1"/>
              <c:layout/>
              <c:tx>
                <c:rich>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r>
                      <a:rPr lang="ja-JP" altLang="en-US" b="1"/>
                      <a:t>専門・業務支援・</a:t>
                    </a:r>
                  </a:p>
                  <a:p>
                    <a:pPr>
                      <a:lnSpc>
                        <a:spcPts val="600"/>
                      </a:lnSpc>
                      <a:defRPr sz="600" b="1"/>
                    </a:pPr>
                    <a:r>
                      <a:rPr lang="ja-JP" altLang="en-US" b="1"/>
                      <a:t>科学技術サービス業</a:t>
                    </a:r>
                  </a:p>
                  <a:p>
                    <a:pPr>
                      <a:lnSpc>
                        <a:spcPts val="600"/>
                      </a:lnSpc>
                      <a:defRPr sz="600" b="1"/>
                    </a:pPr>
                    <a:fld id="{E1884FBD-072D-4F09-AFE4-7FF88ACF5106}" type="VALUE">
                      <a:rPr lang="en-US" altLang="ja-JP" b="1" smtClean="0"/>
                      <a:pPr>
                        <a:lnSpc>
                          <a:spcPts val="600"/>
                        </a:lnSpc>
                        <a:defRPr sz="6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4-F872-449F-A8EF-A2E44F030363}"/>
                </c:ext>
              </c:extLst>
            </c:dLbl>
            <c:dLbl>
              <c:idx val="2"/>
              <c:layout/>
              <c:tx>
                <c:rich>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r>
                      <a:rPr lang="ja-JP" altLang="en-US" b="1"/>
                      <a:t>専門・科学技術・</a:t>
                    </a:r>
                  </a:p>
                  <a:p>
                    <a:pPr>
                      <a:lnSpc>
                        <a:spcPts val="600"/>
                      </a:lnSpc>
                      <a:defRPr sz="600" b="1"/>
                    </a:pPr>
                    <a:r>
                      <a:rPr lang="ja-JP" altLang="en-US" b="1"/>
                      <a:t>業務支援サービス業</a:t>
                    </a:r>
                  </a:p>
                  <a:p>
                    <a:pPr>
                      <a:lnSpc>
                        <a:spcPts val="600"/>
                      </a:lnSpc>
                      <a:defRPr sz="600" b="1"/>
                    </a:pPr>
                    <a:fld id="{A3BDE19D-CD6B-47A8-9D37-DC6E82B53D96}" type="VALUE">
                      <a:rPr lang="en-US" altLang="ja-JP" b="1" smtClean="0"/>
                      <a:pPr>
                        <a:lnSpc>
                          <a:spcPts val="600"/>
                        </a:lnSpc>
                        <a:defRPr sz="6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lnSpc>
                      <a:spcPts val="600"/>
                    </a:lnSpc>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5-F872-449F-A8EF-A2E44F030363}"/>
                </c:ext>
              </c:extLst>
            </c:dLbl>
            <c:dLbl>
              <c:idx val="3"/>
              <c:layout/>
              <c:tx>
                <c:rich>
                  <a:bodyPr rot="0" spcFirstLastPara="1" vertOverflow="ellipsis" vert="horz" wrap="square" lIns="38100" tIns="19050" rIns="38100" bIns="19050" anchor="ctr" anchorCtr="1">
                    <a:spAutoFit/>
                  </a:bodyPr>
                  <a:lstStyle/>
                  <a:p>
                    <a:pPr>
                      <a:lnSpc>
                        <a:spcPts val="700"/>
                      </a:lnSpc>
                      <a:defRPr sz="600" b="1" i="0" u="none" strike="noStrike" kern="1200" baseline="0">
                        <a:solidFill>
                          <a:schemeClr val="tx1">
                            <a:lumMod val="75000"/>
                            <a:lumOff val="25000"/>
                          </a:schemeClr>
                        </a:solidFill>
                        <a:latin typeface="+mn-lt"/>
                        <a:ea typeface="+mn-ea"/>
                        <a:cs typeface="+mn-cs"/>
                      </a:defRPr>
                    </a:pPr>
                    <a:r>
                      <a:rPr lang="ja-JP" altLang="en-US" b="1"/>
                      <a:t>専門・科学技術・</a:t>
                    </a:r>
                  </a:p>
                  <a:p>
                    <a:pPr>
                      <a:lnSpc>
                        <a:spcPts val="700"/>
                      </a:lnSpc>
                      <a:defRPr sz="600" b="1"/>
                    </a:pPr>
                    <a:r>
                      <a:rPr lang="ja-JP" altLang="en-US" b="1"/>
                      <a:t>業務支援サービス業</a:t>
                    </a:r>
                  </a:p>
                  <a:p>
                    <a:pPr>
                      <a:lnSpc>
                        <a:spcPts val="700"/>
                      </a:lnSpc>
                      <a:defRPr sz="600" b="1"/>
                    </a:pPr>
                    <a:fld id="{2A4620AC-DA5B-410D-9563-BB75404F47B3}" type="VALUE">
                      <a:rPr lang="en-US" altLang="ja-JP" b="1" smtClean="0"/>
                      <a:pPr>
                        <a:lnSpc>
                          <a:spcPts val="700"/>
                        </a:lnSpc>
                        <a:defRPr sz="6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lnSpc>
                      <a:spcPts val="700"/>
                    </a:lnSpc>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6-F872-449F-A8EF-A2E44F030363}"/>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(資料１用）'!$R$3:$R$8</c:f>
              <c:numCache>
                <c:formatCode>0.0%</c:formatCode>
                <c:ptCount val="4"/>
                <c:pt idx="0">
                  <c:v>7.5545100503970286E-2</c:v>
                </c:pt>
                <c:pt idx="1">
                  <c:v>9.0882532312510311E-2</c:v>
                </c:pt>
                <c:pt idx="2">
                  <c:v>8.8940279979734541E-2</c:v>
                </c:pt>
                <c:pt idx="3">
                  <c:v>0.11247034297656026</c:v>
                </c:pt>
              </c:numCache>
            </c:numRef>
          </c:val>
          <c:extLst>
            <c:ext xmlns:c16="http://schemas.microsoft.com/office/drawing/2014/chart" uri="{C3380CC4-5D6E-409C-BE32-E72D297353CC}">
              <c16:uniqueId val="{00000027-F872-449F-A8EF-A2E44F030363}"/>
            </c:ext>
          </c:extLst>
        </c:ser>
        <c:ser>
          <c:idx val="12"/>
          <c:order val="12"/>
          <c:tx>
            <c:strRef>
              <c:f>'2006と2018を合わせる (資料１用）'!$S$2</c:f>
              <c:strCache>
                <c:ptCount val="1"/>
                <c:pt idx="0">
                  <c:v>公務</c:v>
                </c:pt>
              </c:strCache>
            </c:strRef>
          </c:tx>
          <c:spPr>
            <a:pattFill prst="trellis">
              <a:fgClr>
                <a:schemeClr val="accent1"/>
              </a:fgClr>
              <a:bgClr>
                <a:schemeClr val="bg1"/>
              </a:bgClr>
            </a:pattFill>
            <a:ln>
              <a:noFill/>
            </a:ln>
            <a:effectLst/>
          </c:spPr>
          <c:invertIfNegative val="0"/>
          <c:dLbls>
            <c:dLbl>
              <c:idx val="0"/>
              <c:layout>
                <c:manualLayout>
                  <c:x val="1.5428216215153559E-3"/>
                  <c:y val="6.7286663214495543E-2"/>
                </c:manualLayout>
              </c:layout>
              <c:tx>
                <c:rich>
                  <a:bodyPr/>
                  <a:lstStyle/>
                  <a:p>
                    <a:r>
                      <a:rPr lang="ja-JP" altLang="en-US" dirty="0"/>
                      <a:t>公務</a:t>
                    </a:r>
                  </a:p>
                  <a:p>
                    <a:fld id="{A332A584-D5A3-4DA2-A1B8-1179EBDBAA9D}"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8-F872-449F-A8EF-A2E44F030363}"/>
                </c:ext>
              </c:extLst>
            </c:dLbl>
            <c:dLbl>
              <c:idx val="1"/>
              <c:layout>
                <c:manualLayout>
                  <c:x val="0"/>
                  <c:y val="6.0203856560338158E-2"/>
                </c:manualLayout>
              </c:layout>
              <c:tx>
                <c:rich>
                  <a:bodyPr/>
                  <a:lstStyle/>
                  <a:p>
                    <a:r>
                      <a:rPr lang="ja-JP" altLang="en-US" dirty="0"/>
                      <a:t>公務</a:t>
                    </a:r>
                  </a:p>
                  <a:p>
                    <a:fld id="{F9F50BE2-2182-4699-BFFE-E40BAEC42CAB}"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9-F872-449F-A8EF-A2E44F030363}"/>
                </c:ext>
              </c:extLst>
            </c:dLbl>
            <c:dLbl>
              <c:idx val="2"/>
              <c:layout>
                <c:manualLayout>
                  <c:x val="-1.1313894525370104E-16"/>
                  <c:y val="7.4369469868652976E-2"/>
                </c:manualLayout>
              </c:layout>
              <c:tx>
                <c:rich>
                  <a:bodyPr/>
                  <a:lstStyle/>
                  <a:p>
                    <a:r>
                      <a:rPr lang="ja-JP" altLang="en-US" dirty="0"/>
                      <a:t>公務</a:t>
                    </a:r>
                  </a:p>
                  <a:p>
                    <a:fld id="{A05A3D0A-9795-4C1E-A028-A18BEE9F1B2F}"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A-F872-449F-A8EF-A2E44F030363}"/>
                </c:ext>
              </c:extLst>
            </c:dLbl>
            <c:dLbl>
              <c:idx val="3"/>
              <c:layout>
                <c:manualLayout>
                  <c:x val="4.6284648645456153E-3"/>
                  <c:y val="-8.853508317696783E-2"/>
                </c:manualLayout>
              </c:layout>
              <c:tx>
                <c:rich>
                  <a:bodyPr/>
                  <a:lstStyle/>
                  <a:p>
                    <a:r>
                      <a:rPr lang="ja-JP" altLang="en-US" dirty="0"/>
                      <a:t>公務</a:t>
                    </a:r>
                  </a:p>
                  <a:p>
                    <a:fld id="{8EE44116-7660-4BDF-8CB9-406513DA7E3E}"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B-F872-449F-A8EF-A2E44F03036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(資料１用）'!$S$3:$S$8</c:f>
              <c:numCache>
                <c:formatCode>0.0%</c:formatCode>
                <c:ptCount val="4"/>
                <c:pt idx="0">
                  <c:v>2.8927659203174545E-2</c:v>
                </c:pt>
                <c:pt idx="1">
                  <c:v>2.5697276755902002E-2</c:v>
                </c:pt>
                <c:pt idx="2">
                  <c:v>4.0806068441138821E-2</c:v>
                </c:pt>
                <c:pt idx="3">
                  <c:v>3.8449943197013711E-2</c:v>
                </c:pt>
              </c:numCache>
            </c:numRef>
          </c:val>
          <c:extLst>
            <c:ext xmlns:c16="http://schemas.microsoft.com/office/drawing/2014/chart" uri="{C3380CC4-5D6E-409C-BE32-E72D297353CC}">
              <c16:uniqueId val="{0000002C-F872-449F-A8EF-A2E44F030363}"/>
            </c:ext>
          </c:extLst>
        </c:ser>
        <c:ser>
          <c:idx val="13"/>
          <c:order val="13"/>
          <c:tx>
            <c:strRef>
              <c:f>'2006と2018を合わせる (資料１用）'!$T$2</c:f>
              <c:strCache>
                <c:ptCount val="1"/>
                <c:pt idx="0">
                  <c:v>教育</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(資料１用）'!$T$3:$T$8</c:f>
              <c:numCache>
                <c:formatCode>0.0%</c:formatCode>
                <c:ptCount val="4"/>
                <c:pt idx="0">
                  <c:v>3.6252205354526557E-2</c:v>
                </c:pt>
                <c:pt idx="1">
                  <c:v>3.6087145674703287E-2</c:v>
                </c:pt>
                <c:pt idx="2">
                  <c:v>2.7232582917157102E-2</c:v>
                </c:pt>
                <c:pt idx="3">
                  <c:v>2.9250195157702739E-2</c:v>
                </c:pt>
              </c:numCache>
            </c:numRef>
          </c:val>
          <c:extLst>
            <c:ext xmlns:c16="http://schemas.microsoft.com/office/drawing/2014/chart" uri="{C3380CC4-5D6E-409C-BE32-E72D297353CC}">
              <c16:uniqueId val="{0000002D-F872-449F-A8EF-A2E44F030363}"/>
            </c:ext>
          </c:extLst>
        </c:ser>
        <c:ser>
          <c:idx val="14"/>
          <c:order val="14"/>
          <c:tx>
            <c:strRef>
              <c:f>'2006と2018を合わせる (資料１用）'!$U$2</c:f>
              <c:strCache>
                <c:ptCount val="1"/>
                <c:pt idx="0">
                  <c:v>保健衛生・
社会事業</c:v>
                </c:pt>
              </c:strCache>
            </c:strRef>
          </c:tx>
          <c:spPr>
            <a:pattFill prst="pct50">
              <a:fgClr>
                <a:schemeClr val="accent1"/>
              </a:fgClr>
              <a:bgClr>
                <a:schemeClr val="bg1"/>
              </a:bgClr>
            </a:pattFill>
            <a:ln>
              <a:noFill/>
            </a:ln>
            <a:effectLst/>
          </c:spPr>
          <c:invertIfNegative val="0"/>
          <c:dLbls>
            <c:dLbl>
              <c:idx val="0"/>
              <c:layout/>
              <c:tx>
                <c:rich>
                  <a:bodyPr/>
                  <a:lstStyle/>
                  <a:p>
                    <a:r>
                      <a:rPr lang="ja-JP" altLang="en-US"/>
                      <a:t>保健衛生・</a:t>
                    </a:r>
                  </a:p>
                  <a:p>
                    <a:r>
                      <a:rPr lang="ja-JP" altLang="en-US"/>
                      <a:t>社会事業</a:t>
                    </a:r>
                  </a:p>
                  <a:p>
                    <a:fld id="{8BE87E83-E0AA-4310-88FF-77FCF5E86D14}"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E-F872-449F-A8EF-A2E44F030363}"/>
                </c:ext>
              </c:extLst>
            </c:dLbl>
            <c:dLbl>
              <c:idx val="1"/>
              <c:layout/>
              <c:tx>
                <c:rich>
                  <a:bodyPr/>
                  <a:lstStyle/>
                  <a:p>
                    <a:r>
                      <a:rPr lang="ja-JP" altLang="en-US"/>
                      <a:t>保健衛生・</a:t>
                    </a:r>
                  </a:p>
                  <a:p>
                    <a:r>
                      <a:rPr lang="ja-JP" altLang="en-US"/>
                      <a:t>社会事業</a:t>
                    </a:r>
                  </a:p>
                  <a:p>
                    <a:fld id="{86FB7300-003B-4125-8EBF-C94C4E522671}"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F-F872-449F-A8EF-A2E44F030363}"/>
                </c:ext>
              </c:extLst>
            </c:dLbl>
            <c:dLbl>
              <c:idx val="2"/>
              <c:layout/>
              <c:tx>
                <c:rich>
                  <a:bodyPr/>
                  <a:lstStyle/>
                  <a:p>
                    <a:r>
                      <a:rPr lang="ja-JP" altLang="en-US"/>
                      <a:t>保健衛生・</a:t>
                    </a:r>
                  </a:p>
                  <a:p>
                    <a:r>
                      <a:rPr lang="ja-JP" altLang="en-US"/>
                      <a:t>社会事業</a:t>
                    </a:r>
                  </a:p>
                  <a:p>
                    <a:fld id="{7D27BAC4-8C1B-43A6-83C5-BA24E7FCA0CA}"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0-F872-449F-A8EF-A2E44F030363}"/>
                </c:ext>
              </c:extLst>
            </c:dLbl>
            <c:dLbl>
              <c:idx val="3"/>
              <c:layout/>
              <c:tx>
                <c:rich>
                  <a:bodyPr/>
                  <a:lstStyle/>
                  <a:p>
                    <a:r>
                      <a:rPr lang="ja-JP" altLang="en-US"/>
                      <a:t>保健衛生・</a:t>
                    </a:r>
                  </a:p>
                  <a:p>
                    <a:r>
                      <a:rPr lang="ja-JP" altLang="en-US"/>
                      <a:t>社会事業</a:t>
                    </a:r>
                  </a:p>
                  <a:p>
                    <a:fld id="{6F7BAB82-F1D6-4F5C-9785-31463C6F2FD2}"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1-F872-449F-A8EF-A2E44F030363}"/>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(資料１用）'!$U$3:$U$8</c:f>
              <c:numCache>
                <c:formatCode>0.0%</c:formatCode>
                <c:ptCount val="4"/>
                <c:pt idx="0">
                  <c:v>6.0385987902301277E-2</c:v>
                </c:pt>
                <c:pt idx="1">
                  <c:v>8.2716005556874181E-2</c:v>
                </c:pt>
                <c:pt idx="2">
                  <c:v>3.2022895834409371E-2</c:v>
                </c:pt>
                <c:pt idx="3">
                  <c:v>4.7506666910276787E-2</c:v>
                </c:pt>
              </c:numCache>
            </c:numRef>
          </c:val>
          <c:extLst>
            <c:ext xmlns:c16="http://schemas.microsoft.com/office/drawing/2014/chart" uri="{C3380CC4-5D6E-409C-BE32-E72D297353CC}">
              <c16:uniqueId val="{00000032-F872-449F-A8EF-A2E44F030363}"/>
            </c:ext>
          </c:extLst>
        </c:ser>
        <c:ser>
          <c:idx val="15"/>
          <c:order val="15"/>
          <c:tx>
            <c:strRef>
              <c:f>'2006と2018を合わせる (資料１用）'!$V$2</c:f>
              <c:strCache>
                <c:ptCount val="1"/>
                <c:pt idx="0">
                  <c:v>その他のサービス</c:v>
                </c:pt>
              </c:strCache>
            </c:strRef>
          </c:tx>
          <c:spPr>
            <a:pattFill prst="pct80">
              <a:fgClr>
                <a:schemeClr val="accent1"/>
              </a:fgClr>
              <a:bgClr>
                <a:schemeClr val="bg1"/>
              </a:bgClr>
            </a:pattFill>
            <a:ln>
              <a:noFill/>
            </a:ln>
            <a:effectLst/>
          </c:spPr>
          <c:invertIfNegative val="0"/>
          <c:dLbls>
            <c:dLbl>
              <c:idx val="0"/>
              <c:layout>
                <c:manualLayout>
                  <c:x val="-1.5428216215153559E-3"/>
                  <c:y val="6.3745259887416833E-2"/>
                </c:manualLayout>
              </c:layout>
              <c:tx>
                <c:rich>
                  <a:bodyPr/>
                  <a:lstStyle/>
                  <a:p>
                    <a:r>
                      <a:rPr lang="ja-JP" altLang="en-US" dirty="0"/>
                      <a:t>その他</a:t>
                    </a:r>
                  </a:p>
                  <a:p>
                    <a:fld id="{8F81FC33-0C71-453D-9C0A-759E81277BDD}"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3-F872-449F-A8EF-A2E44F030363}"/>
                </c:ext>
              </c:extLst>
            </c:dLbl>
            <c:dLbl>
              <c:idx val="1"/>
              <c:layout>
                <c:manualLayout>
                  <c:x val="-1.5428216215153559E-3"/>
                  <c:y val="-7.0828066541574197E-2"/>
                </c:manualLayout>
              </c:layout>
              <c:tx>
                <c:rich>
                  <a:bodyPr/>
                  <a:lstStyle/>
                  <a:p>
                    <a:r>
                      <a:rPr lang="ja-JP" altLang="en-US" dirty="0"/>
                      <a:t>その他</a:t>
                    </a:r>
                  </a:p>
                  <a:p>
                    <a:fld id="{C279F975-4E5E-4009-95D3-B9AE059B40DA}"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4-F872-449F-A8EF-A2E44F030363}"/>
                </c:ext>
              </c:extLst>
            </c:dLbl>
            <c:dLbl>
              <c:idx val="2"/>
              <c:layout>
                <c:manualLayout>
                  <c:x val="-3.0856432430304854E-3"/>
                  <c:y val="-7.0828066541574267E-2"/>
                </c:manualLayout>
              </c:layout>
              <c:tx>
                <c:rich>
                  <a:bodyPr/>
                  <a:lstStyle/>
                  <a:p>
                    <a:r>
                      <a:rPr lang="ja-JP" altLang="en-US" dirty="0"/>
                      <a:t>その他</a:t>
                    </a:r>
                  </a:p>
                  <a:p>
                    <a:fld id="{419F8134-F19C-4B0F-AD63-C6E46D833E4C}"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5-F872-449F-A8EF-A2E44F030363}"/>
                </c:ext>
              </c:extLst>
            </c:dLbl>
            <c:dLbl>
              <c:idx val="3"/>
              <c:layout>
                <c:manualLayout>
                  <c:x val="-3.0856432430304854E-3"/>
                  <c:y val="-6.3745259887416833E-2"/>
                </c:manualLayout>
              </c:layout>
              <c:tx>
                <c:rich>
                  <a:bodyPr/>
                  <a:lstStyle/>
                  <a:p>
                    <a:r>
                      <a:rPr lang="ja-JP" altLang="en-US" dirty="0"/>
                      <a:t>その他</a:t>
                    </a:r>
                  </a:p>
                  <a:p>
                    <a:fld id="{68895343-9F81-4BDE-A738-2FE82FCA91B0}"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6-F872-449F-A8EF-A2E44F030363}"/>
                </c:ext>
              </c:extLst>
            </c:dLbl>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 (資料１用）'!$A$3:$F$8</c:f>
              <c:strCache>
                <c:ptCount val="4"/>
                <c:pt idx="0">
                  <c:v>大阪府(2006)</c:v>
                </c:pt>
                <c:pt idx="1">
                  <c:v>大阪府(2018)</c:v>
                </c:pt>
                <c:pt idx="2">
                  <c:v>東京都(2006)</c:v>
                </c:pt>
                <c:pt idx="3">
                  <c:v>東京都(2018)</c:v>
                </c:pt>
              </c:strCache>
            </c:strRef>
          </c:cat>
          <c:val>
            <c:numRef>
              <c:f>'2006と2018を合わせる (資料１用）'!$V$3:$V$8</c:f>
              <c:numCache>
                <c:formatCode>0.0%</c:formatCode>
                <c:ptCount val="4"/>
                <c:pt idx="0">
                  <c:v>4.3141976365521015E-2</c:v>
                </c:pt>
                <c:pt idx="1">
                  <c:v>4.2808597507083705E-2</c:v>
                </c:pt>
                <c:pt idx="2">
                  <c:v>3.9871716403242725E-2</c:v>
                </c:pt>
                <c:pt idx="3">
                  <c:v>4.1624987860791628E-2</c:v>
                </c:pt>
              </c:numCache>
            </c:numRef>
          </c:val>
          <c:extLst>
            <c:ext xmlns:c16="http://schemas.microsoft.com/office/drawing/2014/chart" uri="{C3380CC4-5D6E-409C-BE32-E72D297353CC}">
              <c16:uniqueId val="{00000037-F872-449F-A8EF-A2E44F030363}"/>
            </c:ext>
          </c:extLst>
        </c:ser>
        <c:dLbls>
          <c:dLblPos val="ctr"/>
          <c:showLegendKey val="0"/>
          <c:showVal val="1"/>
          <c:showCatName val="0"/>
          <c:showSerName val="0"/>
          <c:showPercent val="0"/>
          <c:showBubbleSize val="0"/>
        </c:dLbls>
        <c:gapWidth val="150"/>
        <c:overlap val="100"/>
        <c:axId val="556529880"/>
        <c:axId val="556520040"/>
      </c:barChart>
      <c:catAx>
        <c:axId val="556529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6520040"/>
        <c:crosses val="autoZero"/>
        <c:auto val="1"/>
        <c:lblAlgn val="ctr"/>
        <c:lblOffset val="100"/>
        <c:noMultiLvlLbl val="0"/>
      </c:catAx>
      <c:valAx>
        <c:axId val="5565200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529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0.35413</cdr:x>
      <cdr:y>0.12275</cdr:y>
    </cdr:from>
    <cdr:to>
      <cdr:x>0.49257</cdr:x>
      <cdr:y>0.19052</cdr:y>
    </cdr:to>
    <cdr:sp macro="" textlink="">
      <cdr:nvSpPr>
        <cdr:cNvPr id="5" name="角丸四角形 4"/>
        <cdr:cNvSpPr/>
      </cdr:nvSpPr>
      <cdr:spPr>
        <a:xfrm xmlns:a="http://schemas.openxmlformats.org/drawingml/2006/main">
          <a:off x="2915105" y="440200"/>
          <a:ext cx="1139606" cy="243033"/>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71B7C4-F653-49EF-87EE-A889131D7C64}"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8F6C6B-711D-4D90-B452-6FB64D8BD7CC}"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77BFB5-ED2D-4AD6-A12A-64058C564D22}"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D722F-A6B6-48C0-BFA0-1031A4598DAE}"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374DD20-C36C-4E22-8D5A-284207F5D560}"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9E3AF9-C1CB-4493-AC68-3AD83A75C5A0}"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2BE10C-A87A-42C2-98EA-F845E8740F12}"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73FF71-20F1-4838-9642-A933B041AFED}"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8D5A6-DAA0-4E72-9139-1960C3D0C337}"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D02092-6A64-442B-84FD-F84B3CACE4D0}"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6A71C6-A2B5-4AF2-B706-4AF41C5CEEE4}"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861E1-4711-42E1-A506-F1AD95706427}"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charts/chart3.xml" Type="http://schemas.openxmlformats.org/officeDocument/2006/relationships/chart" Id="rId3"></Relationship><Relationship Target="../media/image20.png" Type="http://schemas.openxmlformats.org/officeDocument/2006/relationships/image" Id="rId2"></Relationship><Relationship Target="../slideLayouts/slideLayout2.xml" Type="http://schemas.openxmlformats.org/officeDocument/2006/relationships/slideLayout" Id="rId1"></Relationship><Relationship Target="../charts/chart4.xml" Type="http://schemas.openxmlformats.org/officeDocument/2006/relationships/chart" Id="rId5"></Relationship><Relationship Target="../media/image21.png" Type="http://schemas.openxmlformats.org/officeDocument/2006/relationships/image" Id="rId4"></Relationship></Relationships>
</file>

<file path=ppt/slides/_rels/slide11.xml.rels><?xml version="1.0" encoding="UTF-8" ?><Relationships xmlns="http://schemas.openxmlformats.org/package/2006/relationships"><Relationship Target="../media/image23.png" Type="http://schemas.openxmlformats.org/officeDocument/2006/relationships/image" Id="rId3"></Relationship><Relationship Target="../media/image22.emf" Type="http://schemas.openxmlformats.org/officeDocument/2006/relationships/image" Id="rId2"></Relationship><Relationship Target="../slideLayouts/slideLayout2.xml" Type="http://schemas.openxmlformats.org/officeDocument/2006/relationships/slideLayout" Id="rId1"></Relationship><Relationship Target="../media/image24.png" Type="http://schemas.openxmlformats.org/officeDocument/2006/relationships/image" Id="rId4"></Relationship></Relationships>
</file>

<file path=ppt/slides/_rels/slide12.xml.rels><?xml version="1.0" encoding="UTF-8" ?><Relationships xmlns="http://schemas.openxmlformats.org/package/2006/relationships"><Relationship Target="../media/image26.emf" Type="http://schemas.openxmlformats.org/officeDocument/2006/relationships/image" Id="rId3"></Relationship><Relationship Target="../media/image25.emf"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27.png" Type="http://schemas.openxmlformats.org/officeDocument/2006/relationships/imag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1.xml" Type="http://schemas.openxmlformats.org/officeDocument/2006/relationships/chart" Id="rId3"></Relationship><Relationship Target="../media/image2.png" Type="http://schemas.openxmlformats.org/officeDocument/2006/relationships/image"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media/image4.png" Type="http://schemas.openxmlformats.org/officeDocument/2006/relationships/image" Id="rId3"></Relationship><Relationship Target="../media/image3.png" Type="http://schemas.openxmlformats.org/officeDocument/2006/relationships/image" Id="rId2"></Relationship><Relationship Target="../slideLayouts/slideLayout2.xml" Type="http://schemas.openxmlformats.org/officeDocument/2006/relationships/slideLayout" Id="rId1"></Relationship><Relationship Target="../media/image7.png" Type="http://schemas.openxmlformats.org/officeDocument/2006/relationships/image" Id="rId6"></Relationship><Relationship Target="../media/image6.png" Type="http://schemas.openxmlformats.org/officeDocument/2006/relationships/image" Id="rId5"></Relationship><Relationship Target="../media/image5.png" Type="http://schemas.openxmlformats.org/officeDocument/2006/relationships/image" Id="rId4"></Relationship></Relationships>
</file>

<file path=ppt/slides/_rels/slide6.xml.rels><?xml version="1.0" encoding="UTF-8" ?><Relationships xmlns="http://schemas.openxmlformats.org/package/2006/relationships"><Relationship Target="../media/image8.png" Type="http://schemas.openxmlformats.org/officeDocument/2006/relationships/image" Id="rId3"></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 Target="../media/image10.png" Type="http://schemas.openxmlformats.org/officeDocument/2006/relationships/image" Id="rId5"></Relationship><Relationship Target="../media/image9.png" Type="http://schemas.openxmlformats.org/officeDocument/2006/relationships/image" Id="rId4"></Relationship></Relationships>
</file>

<file path=ppt/slides/_rels/slide7.xml.rels><?xml version="1.0" encoding="UTF-8" ?><Relationships xmlns="http://schemas.openxmlformats.org/package/2006/relationships"><Relationship Target="../media/image12.png" Type="http://schemas.openxmlformats.org/officeDocument/2006/relationships/image" Id="rId3"></Relationship><Relationship Target="../media/image11.png" Type="http://schemas.openxmlformats.org/officeDocument/2006/relationships/image" Id="rId2"></Relationship><Relationship Target="../slideLayouts/slideLayout2.xml" Type="http://schemas.openxmlformats.org/officeDocument/2006/relationships/slideLayout" Id="rId1"></Relationship><Relationship Target="../media/image13.png" Type="http://schemas.openxmlformats.org/officeDocument/2006/relationships/image" Id="rId4"></Relationship></Relationships>
</file>

<file path=ppt/slides/_rels/slide8.xml.rels><?xml version="1.0" encoding="UTF-8" ?><Relationships xmlns="http://schemas.openxmlformats.org/package/2006/relationships"><Relationship Target="../media/image15.png" Type="http://schemas.openxmlformats.org/officeDocument/2006/relationships/image" Id="rId3"></Relationship><Relationship Target="../media/image14.png" Type="http://schemas.openxmlformats.org/officeDocument/2006/relationships/image" Id="rId2"></Relationship><Relationship Target="../slideLayouts/slideLayout2.xml" Type="http://schemas.openxmlformats.org/officeDocument/2006/relationships/slideLayout" Id="rId1"></Relationship><Relationship Target="../media/image17.png" Type="http://schemas.openxmlformats.org/officeDocument/2006/relationships/image" Id="rId5"></Relationship><Relationship Target="../media/image16.png" Type="http://schemas.openxmlformats.org/officeDocument/2006/relationships/image" Id="rId4"></Relationship></Relationships>
</file>

<file path=ppt/slides/_rels/slide9.xml.rels><?xml version="1.0" encoding="UTF-8" ?><Relationships xmlns="http://schemas.openxmlformats.org/package/2006/relationships"><Relationship Target="../media/image18.png" Type="http://schemas.openxmlformats.org/officeDocument/2006/relationships/image" Id="rId3"></Relationship><Relationship Target="../charts/chart2.xml" Type="http://schemas.openxmlformats.org/officeDocument/2006/relationships/chart" Id="rId2"></Relationship><Relationship Target="../slideLayouts/slideLayout2.xml" Type="http://schemas.openxmlformats.org/officeDocument/2006/relationships/slideLayout" Id="rId1"></Relationship><Relationship Target="../media/image19.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世界経済のトレンド</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と日本の状況を踏まえた</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大阪経済の分析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.3.17</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9" name="テキスト ボックス 8"/>
          <p:cNvSpPr txBox="1"/>
          <p:nvPr/>
        </p:nvSpPr>
        <p:spPr>
          <a:xfrm>
            <a:off x="7256766" y="1408557"/>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.9.8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881434" y="411157"/>
            <a:ext cx="2628084" cy="2326816"/>
          </a:xfrm>
          <a:prstGeom prst="rect">
            <a:avLst/>
          </a:prstGeom>
        </p:spPr>
      </p:pic>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88454" y="141545"/>
            <a:ext cx="3751874" cy="400110"/>
          </a:xfrm>
          <a:prstGeom prst="rect">
            <a:avLst/>
          </a:prstGeom>
          <a:noFill/>
        </p:spPr>
        <p:txBody>
          <a:bodyPr wrap="square" rtlCol="0">
            <a:spAutoFit/>
          </a:bodyPr>
          <a:lstStyle/>
          <a:p>
            <a:r>
              <a:rPr kumimoji="1" lang="ja-JP" altLang="en-US" sz="1000" b="1" dirty="0"/>
              <a:t>■</a:t>
            </a:r>
            <a:r>
              <a:rPr lang="ja-JP" altLang="en-US" sz="1000" b="1" dirty="0"/>
              <a:t>　産業構造の動き①（第一次産業、第二次産業、第三次産業別</a:t>
            </a:r>
            <a:endParaRPr lang="en-US" altLang="ja-JP" sz="1000" b="1" dirty="0"/>
          </a:p>
          <a:p>
            <a:r>
              <a:rPr lang="ja-JP" altLang="en-US" sz="1000" b="1" dirty="0"/>
              <a:t>　　の分析）</a:t>
            </a:r>
            <a:r>
              <a:rPr lang="en-US" altLang="ja-JP" sz="1000" b="1" dirty="0"/>
              <a:t>2006</a:t>
            </a:r>
            <a:r>
              <a:rPr lang="ja-JP" altLang="en-US" sz="1000" b="1" dirty="0"/>
              <a:t>～</a:t>
            </a:r>
            <a:r>
              <a:rPr lang="en-US" altLang="ja-JP" sz="1000" b="1" dirty="0"/>
              <a:t>2018</a:t>
            </a:r>
            <a:r>
              <a:rPr lang="ja-JP" altLang="en-US" sz="1000" b="1" dirty="0"/>
              <a:t>年度</a:t>
            </a:r>
            <a:endParaRPr lang="en-US" altLang="ja-JP" sz="1000" b="1" dirty="0"/>
          </a:p>
        </p:txBody>
      </p:sp>
      <p:grpSp>
        <p:nvGrpSpPr>
          <p:cNvPr id="2" name="グループ化 1"/>
          <p:cNvGrpSpPr/>
          <p:nvPr/>
        </p:nvGrpSpPr>
        <p:grpSpPr>
          <a:xfrm>
            <a:off x="88454" y="441871"/>
            <a:ext cx="3832412" cy="2682496"/>
            <a:chOff x="521873" y="2232483"/>
            <a:chExt cx="7602950" cy="4245002"/>
          </a:xfrm>
        </p:grpSpPr>
        <p:graphicFrame>
          <p:nvGraphicFramePr>
            <p:cNvPr id="6" name="グラフ 5"/>
            <p:cNvGraphicFramePr>
              <a:graphicFrameLocks/>
            </p:cNvGraphicFramePr>
            <p:nvPr>
              <p:extLst/>
            </p:nvPr>
          </p:nvGraphicFramePr>
          <p:xfrm>
            <a:off x="521873" y="2232483"/>
            <a:ext cx="7602950" cy="4245002"/>
          </p:xfrm>
          <a:graphic>
            <a:graphicData uri="http://schemas.openxmlformats.org/drawingml/2006/chart">
              <c:chart xmlns:c="http://schemas.openxmlformats.org/drawingml/2006/chart" xmlns:r="http://schemas.openxmlformats.org/officeDocument/2006/relationships" r:id="rId3"/>
            </a:graphicData>
          </a:graphic>
        </p:graphicFrame>
        <p:sp>
          <p:nvSpPr>
            <p:cNvPr id="10" name="右矢印 9"/>
            <p:cNvSpPr/>
            <p:nvPr/>
          </p:nvSpPr>
          <p:spPr>
            <a:xfrm rot="21173023">
              <a:off x="1559322" y="2731998"/>
              <a:ext cx="1142701" cy="576861"/>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b="1" dirty="0"/>
            </a:p>
          </p:txBody>
        </p:sp>
        <p:sp>
          <p:nvSpPr>
            <p:cNvPr id="11" name="右矢印 10"/>
            <p:cNvSpPr/>
            <p:nvPr/>
          </p:nvSpPr>
          <p:spPr>
            <a:xfrm rot="20983402">
              <a:off x="3439124" y="2668303"/>
              <a:ext cx="1071282" cy="576861"/>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dirty="0"/>
            </a:p>
          </p:txBody>
        </p:sp>
        <p:sp>
          <p:nvSpPr>
            <p:cNvPr id="12" name="右矢印 11"/>
            <p:cNvSpPr/>
            <p:nvPr/>
          </p:nvSpPr>
          <p:spPr>
            <a:xfrm rot="19976808">
              <a:off x="4957801" y="2796264"/>
              <a:ext cx="1142701" cy="576861"/>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dirty="0"/>
            </a:p>
          </p:txBody>
        </p:sp>
        <p:sp>
          <p:nvSpPr>
            <p:cNvPr id="13" name="右矢印 12"/>
            <p:cNvSpPr/>
            <p:nvPr/>
          </p:nvSpPr>
          <p:spPr>
            <a:xfrm>
              <a:off x="6942608" y="2716344"/>
              <a:ext cx="760511" cy="576861"/>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a:t>変化なし</a:t>
              </a:r>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1437384" y="2525714"/>
              <a:ext cx="1225475" cy="292231"/>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第三次産業</a:t>
              </a: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3263229" y="2525714"/>
              <a:ext cx="1234759" cy="292231"/>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第三次産業</a:t>
              </a:r>
            </a:p>
          </p:txBody>
        </p:sp>
        <p:sp>
          <p:nvSpPr>
            <p:cNvPr id="17" name="テキスト ボックス 16">
              <a:extLst>
                <a:ext uri="{FF2B5EF4-FFF2-40B4-BE49-F238E27FC236}">
                  <a16:creationId xmlns:a16="http://schemas.microsoft.com/office/drawing/2014/main" id="{C04CD1B5-F732-4A5C-A8C2-0AE547D85819}"/>
                </a:ext>
              </a:extLst>
            </p:cNvPr>
            <p:cNvSpPr txBox="1"/>
            <p:nvPr/>
          </p:nvSpPr>
          <p:spPr>
            <a:xfrm>
              <a:off x="4971789" y="2533593"/>
              <a:ext cx="1201855" cy="292231"/>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第三次産業</a:t>
              </a:r>
            </a:p>
          </p:txBody>
        </p:sp>
        <p:sp>
          <p:nvSpPr>
            <p:cNvPr id="18" name="テキスト ボックス 17">
              <a:extLst>
                <a:ext uri="{FF2B5EF4-FFF2-40B4-BE49-F238E27FC236}">
                  <a16:creationId xmlns:a16="http://schemas.microsoft.com/office/drawing/2014/main" id="{C04CD1B5-F732-4A5C-A8C2-0AE547D85819}"/>
                </a:ext>
              </a:extLst>
            </p:cNvPr>
            <p:cNvSpPr txBox="1"/>
            <p:nvPr/>
          </p:nvSpPr>
          <p:spPr>
            <a:xfrm>
              <a:off x="6762724" y="2525714"/>
              <a:ext cx="1202323" cy="292231"/>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第三次産業</a:t>
              </a:r>
            </a:p>
          </p:txBody>
        </p:sp>
      </p:grpSp>
      <p:sp>
        <p:nvSpPr>
          <p:cNvPr id="4" name="テキスト ボックス 3"/>
          <p:cNvSpPr txBox="1"/>
          <p:nvPr/>
        </p:nvSpPr>
        <p:spPr>
          <a:xfrm>
            <a:off x="537281" y="823958"/>
            <a:ext cx="720000" cy="307777"/>
          </a:xfrm>
          <a:prstGeom prst="rect">
            <a:avLst/>
          </a:prstGeom>
          <a:noFill/>
        </p:spPr>
        <p:txBody>
          <a:bodyPr wrap="square" rtlCol="0">
            <a:spAutoFit/>
          </a:bodyPr>
          <a:lstStyle/>
          <a:p>
            <a:r>
              <a:rPr kumimoji="1" lang="en-US" altLang="ja-JP" sz="700" b="1" dirty="0">
                <a:solidFill>
                  <a:schemeClr val="bg1"/>
                </a:solidFill>
              </a:rPr>
              <a:t>+0.3</a:t>
            </a:r>
            <a:r>
              <a:rPr kumimoji="1" lang="ja-JP" altLang="en-US" sz="700" b="1" dirty="0">
                <a:solidFill>
                  <a:schemeClr val="bg1"/>
                </a:solidFill>
              </a:rPr>
              <a:t>ポイント</a:t>
            </a:r>
          </a:p>
        </p:txBody>
      </p:sp>
      <p:sp>
        <p:nvSpPr>
          <p:cNvPr id="21" name="テキスト ボックス 20"/>
          <p:cNvSpPr txBox="1"/>
          <p:nvPr/>
        </p:nvSpPr>
        <p:spPr>
          <a:xfrm>
            <a:off x="1465745" y="797321"/>
            <a:ext cx="720000" cy="307777"/>
          </a:xfrm>
          <a:prstGeom prst="rect">
            <a:avLst/>
          </a:prstGeom>
          <a:noFill/>
        </p:spPr>
        <p:txBody>
          <a:bodyPr wrap="square" rtlCol="0">
            <a:spAutoFit/>
          </a:bodyPr>
          <a:lstStyle/>
          <a:p>
            <a:r>
              <a:rPr kumimoji="1" lang="en-US" altLang="ja-JP" sz="700" b="1" dirty="0">
                <a:solidFill>
                  <a:schemeClr val="bg1"/>
                </a:solidFill>
              </a:rPr>
              <a:t>+0.5</a:t>
            </a:r>
            <a:r>
              <a:rPr kumimoji="1" lang="ja-JP" altLang="en-US" sz="700" b="1" dirty="0">
                <a:solidFill>
                  <a:schemeClr val="bg1"/>
                </a:solidFill>
              </a:rPr>
              <a:t>ポイント</a:t>
            </a:r>
          </a:p>
        </p:txBody>
      </p:sp>
      <p:sp>
        <p:nvSpPr>
          <p:cNvPr id="22" name="テキスト ボックス 21"/>
          <p:cNvSpPr txBox="1"/>
          <p:nvPr/>
        </p:nvSpPr>
        <p:spPr>
          <a:xfrm rot="20912604">
            <a:off x="2257410" y="878582"/>
            <a:ext cx="720000" cy="307777"/>
          </a:xfrm>
          <a:prstGeom prst="rect">
            <a:avLst/>
          </a:prstGeom>
          <a:noFill/>
        </p:spPr>
        <p:txBody>
          <a:bodyPr wrap="square" rtlCol="0">
            <a:spAutoFit/>
          </a:bodyPr>
          <a:lstStyle/>
          <a:p>
            <a:r>
              <a:rPr kumimoji="1" lang="en-US" altLang="ja-JP" sz="700" b="1" dirty="0">
                <a:solidFill>
                  <a:schemeClr val="bg1"/>
                </a:solidFill>
              </a:rPr>
              <a:t>+0.7</a:t>
            </a:r>
            <a:r>
              <a:rPr kumimoji="1" lang="ja-JP" altLang="en-US" sz="700" b="1" dirty="0">
                <a:solidFill>
                  <a:schemeClr val="bg1"/>
                </a:solidFill>
              </a:rPr>
              <a:t>ポイント</a:t>
            </a:r>
          </a:p>
        </p:txBody>
      </p:sp>
      <p:sp>
        <p:nvSpPr>
          <p:cNvPr id="59" name="テキスト ボックス 58">
            <a:extLst>
              <a:ext uri="{FF2B5EF4-FFF2-40B4-BE49-F238E27FC236}">
                <a16:creationId xmlns:a16="http://schemas.microsoft.com/office/drawing/2014/main" id="{C04CD1B5-F732-4A5C-A8C2-0AE547D85819}"/>
              </a:ext>
            </a:extLst>
          </p:cNvPr>
          <p:cNvSpPr txBox="1"/>
          <p:nvPr/>
        </p:nvSpPr>
        <p:spPr>
          <a:xfrm>
            <a:off x="309034" y="3042151"/>
            <a:ext cx="294490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3" name="スライド番号プレースホルダー 2"/>
          <p:cNvSpPr>
            <a:spLocks noGrp="1"/>
          </p:cNvSpPr>
          <p:nvPr>
            <p:ph type="sldNum" sz="quarter" idx="12"/>
          </p:nvPr>
        </p:nvSpPr>
        <p:spPr>
          <a:xfrm>
            <a:off x="7074253" y="6537870"/>
            <a:ext cx="2057400" cy="365125"/>
          </a:xfrm>
        </p:spPr>
        <p:txBody>
          <a:bodyPr/>
          <a:lstStyle/>
          <a:p>
            <a:fld id="{50F88186-B17D-4CE3-A887-D91699CF601C}" type="slidenum">
              <a:rPr kumimoji="1" lang="ja-JP" altLang="en-US" smtClean="0"/>
              <a:t>9</a:t>
            </a:fld>
            <a:endParaRPr kumimoji="1" lang="ja-JP" altLang="en-US" dirty="0"/>
          </a:p>
        </p:txBody>
      </p:sp>
      <p:sp>
        <p:nvSpPr>
          <p:cNvPr id="75" name="テキスト ボックス 74"/>
          <p:cNvSpPr txBox="1"/>
          <p:nvPr/>
        </p:nvSpPr>
        <p:spPr>
          <a:xfrm>
            <a:off x="4167049" y="122477"/>
            <a:ext cx="5152439" cy="246221"/>
          </a:xfrm>
          <a:prstGeom prst="rect">
            <a:avLst/>
          </a:prstGeom>
          <a:noFill/>
        </p:spPr>
        <p:txBody>
          <a:bodyPr wrap="square" rtlCol="0">
            <a:spAutoFit/>
          </a:bodyPr>
          <a:lstStyle/>
          <a:p>
            <a:r>
              <a:rPr kumimoji="1" lang="ja-JP" altLang="en-US" sz="1000" b="1" dirty="0"/>
              <a:t>■</a:t>
            </a:r>
            <a:r>
              <a:rPr lang="ja-JP" altLang="en-US" sz="1000" b="1" dirty="0"/>
              <a:t>　製造品出荷額等の特化係数（従業者 </a:t>
            </a:r>
            <a:r>
              <a:rPr lang="en-US" altLang="ja-JP" sz="1000" b="1" dirty="0"/>
              <a:t>4</a:t>
            </a:r>
            <a:r>
              <a:rPr lang="ja-JP" altLang="en-US" sz="1000" b="1" dirty="0"/>
              <a:t>人以上）</a:t>
            </a:r>
          </a:p>
        </p:txBody>
      </p:sp>
      <p:sp>
        <p:nvSpPr>
          <p:cNvPr id="78" name="テキスト ボックス 77">
            <a:extLst>
              <a:ext uri="{FF2B5EF4-FFF2-40B4-BE49-F238E27FC236}">
                <a16:creationId xmlns:a16="http://schemas.microsoft.com/office/drawing/2014/main" id="{C04CD1B5-F732-4A5C-A8C2-0AE547D85819}"/>
              </a:ext>
            </a:extLst>
          </p:cNvPr>
          <p:cNvSpPr txBox="1"/>
          <p:nvPr/>
        </p:nvSpPr>
        <p:spPr>
          <a:xfrm>
            <a:off x="4169979" y="2815584"/>
            <a:ext cx="294490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rPr>
              <a:t>年度版なにわの経済データ</a:t>
            </a:r>
          </a:p>
        </p:txBody>
      </p:sp>
      <p:pic>
        <p:nvPicPr>
          <p:cNvPr id="7" name="図 6"/>
          <p:cNvPicPr>
            <a:picLocks noChangeAspect="1"/>
          </p:cNvPicPr>
          <p:nvPr/>
        </p:nvPicPr>
        <p:blipFill>
          <a:blip r:embed="rId4"/>
          <a:stretch>
            <a:fillRect/>
          </a:stretch>
        </p:blipFill>
        <p:spPr>
          <a:xfrm>
            <a:off x="6321602" y="449013"/>
            <a:ext cx="2620203" cy="2286256"/>
          </a:xfrm>
          <a:prstGeom prst="rect">
            <a:avLst/>
          </a:prstGeom>
        </p:spPr>
      </p:pic>
      <p:graphicFrame>
        <p:nvGraphicFramePr>
          <p:cNvPr id="48" name="グラフ 47"/>
          <p:cNvGraphicFramePr>
            <a:graphicFrameLocks/>
          </p:cNvGraphicFramePr>
          <p:nvPr/>
        </p:nvGraphicFramePr>
        <p:xfrm>
          <a:off x="319169" y="3424693"/>
          <a:ext cx="8231671" cy="3586149"/>
        </p:xfrm>
        <a:graphic>
          <a:graphicData uri="http://schemas.openxmlformats.org/drawingml/2006/chart">
            <c:chart xmlns:c="http://schemas.openxmlformats.org/drawingml/2006/chart" xmlns:r="http://schemas.openxmlformats.org/officeDocument/2006/relationships" r:id="rId5"/>
          </a:graphicData>
        </a:graphic>
      </p:graphicFrame>
      <p:sp>
        <p:nvSpPr>
          <p:cNvPr id="49" name="テキスト ボックス 48"/>
          <p:cNvSpPr txBox="1"/>
          <p:nvPr/>
        </p:nvSpPr>
        <p:spPr>
          <a:xfrm>
            <a:off x="309034" y="3284510"/>
            <a:ext cx="4796918" cy="246221"/>
          </a:xfrm>
          <a:prstGeom prst="rect">
            <a:avLst/>
          </a:prstGeom>
          <a:noFill/>
        </p:spPr>
        <p:txBody>
          <a:bodyPr wrap="square" rtlCol="0">
            <a:spAutoFit/>
          </a:bodyPr>
          <a:lstStyle/>
          <a:p>
            <a:r>
              <a:rPr kumimoji="1" lang="ja-JP" altLang="en-US" sz="1000" b="1" dirty="0"/>
              <a:t>■</a:t>
            </a:r>
            <a:r>
              <a:rPr lang="ja-JP" altLang="en-US" sz="1000" b="1" dirty="0"/>
              <a:t>　産業構造の動き②（産業大分類別の分析）</a:t>
            </a:r>
            <a:r>
              <a:rPr lang="en-US" altLang="ja-JP" sz="1000" b="1" dirty="0"/>
              <a:t>2006</a:t>
            </a:r>
            <a:r>
              <a:rPr lang="ja-JP" altLang="en-US" sz="1000" b="1" dirty="0"/>
              <a:t>～</a:t>
            </a:r>
            <a:r>
              <a:rPr lang="en-US" altLang="ja-JP" sz="1000" b="1" dirty="0"/>
              <a:t>2018</a:t>
            </a:r>
            <a:r>
              <a:rPr lang="ja-JP" altLang="en-US" sz="1000" b="1" dirty="0"/>
              <a:t>年度</a:t>
            </a:r>
            <a:endParaRPr lang="en-US" altLang="ja-JP" sz="1000" b="1" dirty="0"/>
          </a:p>
        </p:txBody>
      </p:sp>
      <p:sp>
        <p:nvSpPr>
          <p:cNvPr id="50" name="角丸四角形 49"/>
          <p:cNvSpPr/>
          <p:nvPr/>
        </p:nvSpPr>
        <p:spPr>
          <a:xfrm>
            <a:off x="3162300" y="4585576"/>
            <a:ext cx="1036320" cy="299786"/>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51" name="角丸四角形 50"/>
          <p:cNvSpPr/>
          <p:nvPr/>
        </p:nvSpPr>
        <p:spPr>
          <a:xfrm>
            <a:off x="2590800" y="5346004"/>
            <a:ext cx="1478280" cy="299786"/>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55" name="角丸四角形 54"/>
          <p:cNvSpPr/>
          <p:nvPr/>
        </p:nvSpPr>
        <p:spPr>
          <a:xfrm>
            <a:off x="2575560" y="6096160"/>
            <a:ext cx="1280160" cy="299786"/>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56" name="角丸四角形 55"/>
          <p:cNvSpPr/>
          <p:nvPr/>
        </p:nvSpPr>
        <p:spPr>
          <a:xfrm>
            <a:off x="6397171" y="5288468"/>
            <a:ext cx="850545" cy="41485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57" name="角丸四角形 56"/>
          <p:cNvSpPr/>
          <p:nvPr/>
        </p:nvSpPr>
        <p:spPr>
          <a:xfrm>
            <a:off x="6293486" y="6038768"/>
            <a:ext cx="850545" cy="4565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58" name="角丸四角形 57"/>
          <p:cNvSpPr/>
          <p:nvPr/>
        </p:nvSpPr>
        <p:spPr>
          <a:xfrm>
            <a:off x="7199870" y="4567364"/>
            <a:ext cx="597746" cy="37126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60" name="角丸四角形 59"/>
          <p:cNvSpPr/>
          <p:nvPr/>
        </p:nvSpPr>
        <p:spPr>
          <a:xfrm>
            <a:off x="7339839" y="3774530"/>
            <a:ext cx="457777" cy="44299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61" name="右矢印 60"/>
          <p:cNvSpPr/>
          <p:nvPr/>
        </p:nvSpPr>
        <p:spPr>
          <a:xfrm rot="5400000">
            <a:off x="1799554" y="3905899"/>
            <a:ext cx="290260" cy="913517"/>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1.2</a:t>
            </a:r>
            <a:r>
              <a:rPr kumimoji="1" lang="ja-JP" altLang="en-US" sz="400" b="1" dirty="0"/>
              <a:t>ポイント</a:t>
            </a:r>
          </a:p>
        </p:txBody>
      </p:sp>
      <p:sp>
        <p:nvSpPr>
          <p:cNvPr id="64" name="右矢印 63"/>
          <p:cNvSpPr/>
          <p:nvPr/>
        </p:nvSpPr>
        <p:spPr>
          <a:xfrm rot="5400000">
            <a:off x="3599003" y="3919467"/>
            <a:ext cx="290260" cy="913517"/>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2.7</a:t>
            </a:r>
            <a:r>
              <a:rPr kumimoji="1" lang="ja-JP" altLang="en-US" sz="400" b="1" dirty="0"/>
              <a:t>ポイント</a:t>
            </a:r>
          </a:p>
        </p:txBody>
      </p:sp>
      <p:sp>
        <p:nvSpPr>
          <p:cNvPr id="65" name="右矢印 64"/>
          <p:cNvSpPr/>
          <p:nvPr/>
        </p:nvSpPr>
        <p:spPr>
          <a:xfrm rot="5400000">
            <a:off x="7411121" y="3980620"/>
            <a:ext cx="315212" cy="858276"/>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2.3</a:t>
            </a:r>
            <a:r>
              <a:rPr kumimoji="1" lang="ja-JP" altLang="en-US" sz="400" b="1" dirty="0"/>
              <a:t>ポイント</a:t>
            </a:r>
          </a:p>
        </p:txBody>
      </p:sp>
      <p:sp>
        <p:nvSpPr>
          <p:cNvPr id="74" name="右矢印 25">
            <a:extLst>
              <a:ext uri="{FF2B5EF4-FFF2-40B4-BE49-F238E27FC236}">
                <a16:creationId xmlns:a16="http://schemas.microsoft.com/office/drawing/2014/main" id="{FD579CF0-852E-49D9-869A-8BE59994BA8E}"/>
              </a:ext>
            </a:extLst>
          </p:cNvPr>
          <p:cNvSpPr/>
          <p:nvPr/>
        </p:nvSpPr>
        <p:spPr>
          <a:xfrm rot="5400000">
            <a:off x="3291136" y="5411919"/>
            <a:ext cx="290260" cy="913517"/>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3.4</a:t>
            </a:r>
            <a:r>
              <a:rPr kumimoji="1" lang="ja-JP" altLang="en-US" sz="400" b="1" dirty="0"/>
              <a:t>ポイント</a:t>
            </a:r>
          </a:p>
        </p:txBody>
      </p:sp>
      <p:sp>
        <p:nvSpPr>
          <p:cNvPr id="76" name="右矢印 27">
            <a:extLst>
              <a:ext uri="{FF2B5EF4-FFF2-40B4-BE49-F238E27FC236}">
                <a16:creationId xmlns:a16="http://schemas.microsoft.com/office/drawing/2014/main" id="{31ACE482-A4DD-49D0-9D1F-CACC3E003F7F}"/>
              </a:ext>
            </a:extLst>
          </p:cNvPr>
          <p:cNvSpPr/>
          <p:nvPr/>
        </p:nvSpPr>
        <p:spPr>
          <a:xfrm rot="5400000">
            <a:off x="6680661" y="5408872"/>
            <a:ext cx="290260" cy="970612"/>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2.3</a:t>
            </a:r>
            <a:r>
              <a:rPr kumimoji="1" lang="ja-JP" altLang="en-US" sz="400" b="1" dirty="0"/>
              <a:t>ポイント</a:t>
            </a:r>
          </a:p>
        </p:txBody>
      </p:sp>
      <p:sp>
        <p:nvSpPr>
          <p:cNvPr id="79" name="テキスト ボックス 78">
            <a:extLst>
              <a:ext uri="{FF2B5EF4-FFF2-40B4-BE49-F238E27FC236}">
                <a16:creationId xmlns:a16="http://schemas.microsoft.com/office/drawing/2014/main" id="{C04CD1B5-F732-4A5C-A8C2-0AE547D85819}"/>
              </a:ext>
            </a:extLst>
          </p:cNvPr>
          <p:cNvSpPr txBox="1"/>
          <p:nvPr/>
        </p:nvSpPr>
        <p:spPr>
          <a:xfrm>
            <a:off x="12347" y="6536129"/>
            <a:ext cx="2944909" cy="307777"/>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出典：内閣府「県民経済計算」</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をもとに副首都推進局にて作成</a:t>
            </a:r>
          </a:p>
        </p:txBody>
      </p:sp>
      <p:sp>
        <p:nvSpPr>
          <p:cNvPr id="80" name="右矢印 79"/>
          <p:cNvSpPr/>
          <p:nvPr/>
        </p:nvSpPr>
        <p:spPr>
          <a:xfrm rot="5400000">
            <a:off x="6450562" y="3972864"/>
            <a:ext cx="315212" cy="858276"/>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1.5</a:t>
            </a:r>
            <a:r>
              <a:rPr kumimoji="1" lang="ja-JP" altLang="en-US" sz="400" b="1" dirty="0"/>
              <a:t>ポイント</a:t>
            </a:r>
          </a:p>
        </p:txBody>
      </p:sp>
      <p:sp>
        <p:nvSpPr>
          <p:cNvPr id="39" name="右矢印 60">
            <a:extLst>
              <a:ext uri="{FF2B5EF4-FFF2-40B4-BE49-F238E27FC236}">
                <a16:creationId xmlns:a16="http://schemas.microsoft.com/office/drawing/2014/main" id="{49ED7C92-C33B-451D-932E-1F5D5BF9EBB7}"/>
              </a:ext>
            </a:extLst>
          </p:cNvPr>
          <p:cNvSpPr/>
          <p:nvPr/>
        </p:nvSpPr>
        <p:spPr>
          <a:xfrm rot="5400000">
            <a:off x="1670331" y="5381366"/>
            <a:ext cx="290260" cy="913517"/>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 b="1" dirty="0"/>
              <a:t>▲</a:t>
            </a:r>
            <a:r>
              <a:rPr kumimoji="1" lang="en-US" altLang="ja-JP" sz="400" b="1" dirty="0"/>
              <a:t>1.5</a:t>
            </a:r>
            <a:r>
              <a:rPr kumimoji="1" lang="ja-JP" altLang="en-US" sz="400" b="1" dirty="0"/>
              <a:t>ポイント</a:t>
            </a:r>
          </a:p>
        </p:txBody>
      </p:sp>
      <p:sp>
        <p:nvSpPr>
          <p:cNvPr id="40" name="正方形/長方形 39"/>
          <p:cNvSpPr/>
          <p:nvPr/>
        </p:nvSpPr>
        <p:spPr>
          <a:xfrm>
            <a:off x="4690372" y="2904318"/>
            <a:ext cx="4392487" cy="44009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defRPr/>
            </a:pPr>
            <a:r>
              <a:rPr kumimoji="1"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経済産業省「</a:t>
            </a:r>
            <a:r>
              <a:rPr kumimoji="1"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kumimoji="1"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　工業統計調査」［地域別統計］</a:t>
            </a:r>
          </a:p>
          <a:p>
            <a:pPr lvl="0" defTabSz="914400">
              <a:defRPr/>
            </a:pPr>
            <a:r>
              <a:rPr kumimoji="1"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（注）製造品出荷額等の調査対象期間は、平成</a:t>
            </a:r>
            <a:r>
              <a:rPr kumimoji="1"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30</a:t>
            </a:r>
            <a:r>
              <a:rPr kumimoji="1"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年１月から</a:t>
            </a:r>
            <a:r>
              <a:rPr kumimoji="1"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12</a:t>
            </a:r>
            <a:r>
              <a:rPr kumimoji="1"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a:t>
            </a:r>
          </a:p>
        </p:txBody>
      </p:sp>
      <p:sp>
        <p:nvSpPr>
          <p:cNvPr id="41" name="大かっこ 40"/>
          <p:cNvSpPr/>
          <p:nvPr/>
        </p:nvSpPr>
        <p:spPr>
          <a:xfrm>
            <a:off x="4573934" y="3016943"/>
            <a:ext cx="2895253" cy="2623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6622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87260" y="210842"/>
            <a:ext cx="3213253" cy="246221"/>
          </a:xfrm>
          <a:prstGeom prst="rect">
            <a:avLst/>
          </a:prstGeom>
          <a:noFill/>
        </p:spPr>
        <p:txBody>
          <a:bodyPr wrap="square" rtlCol="0">
            <a:spAutoFit/>
          </a:bodyPr>
          <a:lstStyle/>
          <a:p>
            <a:r>
              <a:rPr kumimoji="1" lang="ja-JP" altLang="en-US" sz="1000" b="1" dirty="0" smtClean="0"/>
              <a:t>■中小企業数・割合（民営・非一次産業</a:t>
            </a:r>
            <a:r>
              <a:rPr kumimoji="1" lang="en-US" altLang="ja-JP" sz="1000" b="1" dirty="0" smtClean="0"/>
              <a:t>2016</a:t>
            </a:r>
            <a:r>
              <a:rPr kumimoji="1" lang="ja-JP" altLang="en-US" sz="1000" b="1" dirty="0" smtClean="0"/>
              <a:t>）</a:t>
            </a:r>
            <a:endParaRPr lang="ja-JP" altLang="en-US" sz="1000" b="1" dirty="0"/>
          </a:p>
        </p:txBody>
      </p:sp>
      <p:pic>
        <p:nvPicPr>
          <p:cNvPr id="6" name="オブジェクト 5"/>
          <p:cNvPicPr>
            <a:picLocks noChangeAspect="1"/>
          </p:cNvPicPr>
          <p:nvPr/>
        </p:nvPicPr>
        <p:blipFill>
          <a:blip r:embed="rId2" cstate="print"/>
          <a:stretch>
            <a:fillRect/>
          </a:stretch>
        </p:blipFill>
        <p:spPr>
          <a:xfrm>
            <a:off x="504825" y="719963"/>
            <a:ext cx="3180866" cy="1456499"/>
          </a:xfrm>
          <a:prstGeom prst="rect">
            <a:avLst/>
          </a:prstGeom>
        </p:spPr>
      </p:pic>
      <p:sp>
        <p:nvSpPr>
          <p:cNvPr id="7" name="スライド番号プレースホルダー 6"/>
          <p:cNvSpPr>
            <a:spLocks noGrp="1"/>
          </p:cNvSpPr>
          <p:nvPr>
            <p:ph type="sldNum" sz="quarter" idx="12"/>
          </p:nvPr>
        </p:nvSpPr>
        <p:spPr>
          <a:xfrm>
            <a:off x="7058104" y="6493606"/>
            <a:ext cx="2057400" cy="365125"/>
          </a:xfrm>
        </p:spPr>
        <p:txBody>
          <a:bodyPr/>
          <a:lstStyle/>
          <a:p>
            <a:fld id="{50F88186-B17D-4CE3-A887-D91699CF601C}" type="slidenum">
              <a:rPr kumimoji="1" lang="ja-JP" altLang="en-US" smtClean="0"/>
              <a:t>10</a:t>
            </a:fld>
            <a:endParaRPr kumimoji="1" lang="ja-JP" altLang="en-US"/>
          </a:p>
        </p:txBody>
      </p:sp>
      <p:pic>
        <p:nvPicPr>
          <p:cNvPr id="61" name="図 60"/>
          <p:cNvPicPr>
            <a:picLocks noChangeAspect="1"/>
          </p:cNvPicPr>
          <p:nvPr/>
        </p:nvPicPr>
        <p:blipFill>
          <a:blip r:embed="rId3"/>
          <a:stretch>
            <a:fillRect/>
          </a:stretch>
        </p:blipFill>
        <p:spPr>
          <a:xfrm>
            <a:off x="4022467" y="406291"/>
            <a:ext cx="4960041" cy="2373879"/>
          </a:xfrm>
          <a:prstGeom prst="rect">
            <a:avLst/>
          </a:prstGeom>
        </p:spPr>
      </p:pic>
      <p:sp>
        <p:nvSpPr>
          <p:cNvPr id="62" name="テキスト ボックス 61"/>
          <p:cNvSpPr txBox="1"/>
          <p:nvPr/>
        </p:nvSpPr>
        <p:spPr>
          <a:xfrm>
            <a:off x="4276434" y="149132"/>
            <a:ext cx="2499010" cy="246221"/>
          </a:xfrm>
          <a:prstGeom prst="rect">
            <a:avLst/>
          </a:prstGeom>
          <a:noFill/>
        </p:spPr>
        <p:txBody>
          <a:bodyPr wrap="square" rtlCol="0">
            <a:spAutoFit/>
          </a:bodyPr>
          <a:lstStyle/>
          <a:p>
            <a:r>
              <a:rPr kumimoji="1" lang="ja-JP" altLang="en-US" sz="1000" b="1" dirty="0" smtClean="0"/>
              <a:t>■</a:t>
            </a:r>
            <a:r>
              <a:rPr lang="ja-JP" altLang="en-US" sz="1000" b="1" dirty="0"/>
              <a:t>　大阪の本社転入・転出件数の推移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420289" y="2561940"/>
            <a:ext cx="3494505"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rPr>
              <a:t>年版中小企業</a:t>
            </a:r>
            <a:r>
              <a:rPr lang="ja-JP" altLang="en-US" sz="700" dirty="0" smtClean="0">
                <a:latin typeface="Meiryo UI" panose="020B0604030504040204" pitchFamily="50" charset="-128"/>
                <a:ea typeface="Meiryo UI" panose="020B0604030504040204" pitchFamily="50" charset="-128"/>
              </a:rPr>
              <a:t>白書をもとに副首都推進局にて作成</a:t>
            </a:r>
            <a:endParaRPr lang="ja-JP" altLang="en-US" sz="7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4022467" y="2768473"/>
            <a:ext cx="5387940" cy="307777"/>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出典：第</a:t>
            </a:r>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回「国際金融都市ＯＳＡＫＡ推進委員会」幹事会資料</a:t>
            </a:r>
            <a:endParaRPr lang="en-US" altLang="ja-JP" sz="7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700" dirty="0">
                <a:latin typeface="Meiryo UI" panose="020B0604030504040204" pitchFamily="50" charset="-128"/>
                <a:ea typeface="Meiryo UI" panose="020B0604030504040204" pitchFamily="50" charset="-128"/>
                <a:sym typeface="Wingdings" panose="05000000000000000000" pitchFamily="2" charset="2"/>
              </a:rPr>
              <a:t>　　　　　株式会社</a:t>
            </a:r>
            <a:r>
              <a:rPr lang="ja-JP" altLang="en-US" sz="700" dirty="0">
                <a:latin typeface="Meiryo UI" panose="020B0604030504040204" pitchFamily="50" charset="-128"/>
                <a:ea typeface="Meiryo UI" panose="020B0604030504040204" pitchFamily="50" charset="-128"/>
              </a:rPr>
              <a:t>帝国データバンク大阪府・本社移転企業調査（</a:t>
            </a:r>
            <a:r>
              <a:rPr lang="en-US" altLang="ja-JP" sz="700" dirty="0">
                <a:latin typeface="Meiryo UI" panose="020B0604030504040204" pitchFamily="50" charset="-128"/>
                <a:ea typeface="Meiryo UI" panose="020B0604030504040204" pitchFamily="50" charset="-128"/>
              </a:rPr>
              <a:t>2018</a:t>
            </a:r>
            <a:r>
              <a:rPr lang="ja-JP" altLang="en-US" sz="700" dirty="0">
                <a:latin typeface="Meiryo UI" panose="020B0604030504040204" pitchFamily="50" charset="-128"/>
                <a:ea typeface="Meiryo UI" panose="020B0604030504040204" pitchFamily="50" charset="-128"/>
              </a:rPr>
              <a:t>年）</a:t>
            </a:r>
          </a:p>
        </p:txBody>
      </p:sp>
      <p:sp>
        <p:nvSpPr>
          <p:cNvPr id="13" name="テキスト ボックス 12"/>
          <p:cNvSpPr txBox="1"/>
          <p:nvPr/>
        </p:nvSpPr>
        <p:spPr>
          <a:xfrm>
            <a:off x="87260" y="3131973"/>
            <a:ext cx="2736595" cy="400110"/>
          </a:xfrm>
          <a:prstGeom prst="rect">
            <a:avLst/>
          </a:prstGeom>
          <a:noFill/>
        </p:spPr>
        <p:txBody>
          <a:bodyPr wrap="square" rtlCol="0">
            <a:spAutoFit/>
          </a:bodyPr>
          <a:lstStyle/>
          <a:p>
            <a:r>
              <a:rPr kumimoji="1" lang="ja-JP" altLang="en-US" sz="1000" b="1" dirty="0" smtClean="0"/>
              <a:t>■医薬品製剤製造業の従業員</a:t>
            </a:r>
            <a:endParaRPr kumimoji="1" lang="en-US" altLang="ja-JP" sz="1000" b="1" dirty="0" smtClean="0"/>
          </a:p>
          <a:p>
            <a:r>
              <a:rPr kumimoji="1" lang="ja-JP" altLang="en-US" sz="1000" b="1" dirty="0" smtClean="0"/>
              <a:t>　１人あたり付加価値額（大阪府）</a:t>
            </a:r>
            <a:endParaRPr kumimoji="1" lang="en-US" altLang="ja-JP" sz="1000" b="1" dirty="0" smtClean="0"/>
          </a:p>
        </p:txBody>
      </p:sp>
      <p:sp>
        <p:nvSpPr>
          <p:cNvPr id="15" name="テキスト ボックス 14"/>
          <p:cNvSpPr txBox="1"/>
          <p:nvPr/>
        </p:nvSpPr>
        <p:spPr>
          <a:xfrm>
            <a:off x="4276434" y="3139172"/>
            <a:ext cx="2341353" cy="400110"/>
          </a:xfrm>
          <a:prstGeom prst="rect">
            <a:avLst/>
          </a:prstGeom>
          <a:noFill/>
        </p:spPr>
        <p:txBody>
          <a:bodyPr wrap="square" rtlCol="0">
            <a:spAutoFit/>
          </a:bodyPr>
          <a:lstStyle/>
          <a:p>
            <a:r>
              <a:rPr kumimoji="1" lang="ja-JP" altLang="en-US" sz="1000" b="1" dirty="0" smtClean="0"/>
              <a:t>■</a:t>
            </a:r>
            <a:r>
              <a:rPr lang="ja-JP" altLang="en-US" sz="1000" b="1" dirty="0" smtClean="0"/>
              <a:t>医療</a:t>
            </a:r>
            <a:r>
              <a:rPr lang="ja-JP" altLang="en-US" sz="1000" b="1" dirty="0"/>
              <a:t>機器</a:t>
            </a:r>
            <a:r>
              <a:rPr lang="ja-JP" altLang="en-US" sz="1000" b="1" dirty="0" smtClean="0"/>
              <a:t>の国内</a:t>
            </a:r>
            <a:r>
              <a:rPr lang="ja-JP" altLang="en-US" sz="1000" b="1" dirty="0"/>
              <a:t>市場規模の</a:t>
            </a:r>
            <a:r>
              <a:rPr lang="ja-JP" altLang="en-US" sz="1000" b="1" dirty="0" smtClean="0"/>
              <a:t>推移</a:t>
            </a:r>
            <a:endParaRPr lang="en-US" altLang="ja-JP" sz="1000" b="1" dirty="0"/>
          </a:p>
          <a:p>
            <a:endParaRPr lang="ja-JP" altLang="en-US" sz="1000" b="1" dirty="0"/>
          </a:p>
        </p:txBody>
      </p:sp>
      <p:graphicFrame>
        <p:nvGraphicFramePr>
          <p:cNvPr id="16" name="表 20"/>
          <p:cNvGraphicFramePr>
            <a:graphicFrameLocks noGrp="1"/>
          </p:cNvGraphicFramePr>
          <p:nvPr>
            <p:extLst>
              <p:ext uri="{D42A27DB-BD31-4B8C-83A1-F6EECF244321}">
                <p14:modId xmlns:p14="http://schemas.microsoft.com/office/powerpoint/2010/main" val="8919629"/>
              </p:ext>
            </p:extLst>
          </p:nvPr>
        </p:nvGraphicFramePr>
        <p:xfrm>
          <a:off x="2823855" y="3647818"/>
          <a:ext cx="1337240" cy="2184785"/>
        </p:xfrm>
        <a:graphic>
          <a:graphicData uri="http://schemas.openxmlformats.org/drawingml/2006/table">
            <a:tbl>
              <a:tblPr>
                <a:tableStyleId>{616DA210-FB5B-4158-B5E0-FEB733F419BA}</a:tableStyleId>
              </a:tblPr>
              <a:tblGrid>
                <a:gridCol w="190784">
                  <a:extLst>
                    <a:ext uri="{9D8B030D-6E8A-4147-A177-3AD203B41FA5}">
                      <a16:colId xmlns:a16="http://schemas.microsoft.com/office/drawing/2014/main" val="20000"/>
                    </a:ext>
                  </a:extLst>
                </a:gridCol>
                <a:gridCol w="551521">
                  <a:extLst>
                    <a:ext uri="{9D8B030D-6E8A-4147-A177-3AD203B41FA5}">
                      <a16:colId xmlns:a16="http://schemas.microsoft.com/office/drawing/2014/main" val="20001"/>
                    </a:ext>
                  </a:extLst>
                </a:gridCol>
                <a:gridCol w="594935">
                  <a:extLst>
                    <a:ext uri="{9D8B030D-6E8A-4147-A177-3AD203B41FA5}">
                      <a16:colId xmlns:a16="http://schemas.microsoft.com/office/drawing/2014/main" val="20002"/>
                    </a:ext>
                  </a:extLst>
                </a:gridCol>
              </a:tblGrid>
              <a:tr h="286898">
                <a:tc>
                  <a:txBody>
                    <a:bodyPr/>
                    <a:lstStyle/>
                    <a:p>
                      <a:pPr algn="l" fontAlgn="ctr"/>
                      <a:r>
                        <a:rPr lang="ja-JP" altLang="en-US" sz="900" u="none" strike="noStrike" dirty="0">
                          <a:effectLst/>
                        </a:rPr>
                        <a:t>　</a:t>
                      </a:r>
                      <a:endParaRPr lang="ja-JP" altLang="en-US" sz="9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effectLst/>
                        </a:rPr>
                        <a:t>都道府県</a:t>
                      </a:r>
                      <a:endParaRPr lang="ja-JP" altLang="en-US" sz="9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smtClean="0">
                          <a:effectLst/>
                        </a:rPr>
                        <a:t>製造販売</a:t>
                      </a:r>
                      <a:endParaRPr lang="en-US" altLang="ja-JP" sz="9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smtClean="0">
                          <a:effectLst/>
                        </a:rPr>
                        <a:t>業者数</a:t>
                      </a:r>
                      <a:endParaRPr lang="en-US" altLang="ja-JP" sz="9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smtClean="0">
                          <a:effectLst/>
                        </a:rPr>
                        <a:t>（か所）</a:t>
                      </a:r>
                      <a:endParaRPr lang="ja-JP" altLang="en-US" sz="900" b="0" i="0" u="none" strike="noStrike" dirty="0" smtClean="0">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176378">
                <a:tc>
                  <a:txBody>
                    <a:bodyPr/>
                    <a:lstStyle/>
                    <a:p>
                      <a:pPr algn="ctr" fontAlgn="ctr"/>
                      <a:r>
                        <a:rPr lang="en-US" altLang="ja-JP" sz="900" u="none" strike="noStrike" dirty="0">
                          <a:effectLst/>
                        </a:rPr>
                        <a:t>1</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東京都</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316</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1"/>
                  </a:ext>
                </a:extLst>
              </a:tr>
              <a:tr h="176378">
                <a:tc>
                  <a:txBody>
                    <a:bodyPr/>
                    <a:lstStyle/>
                    <a:p>
                      <a:pPr algn="ctr" fontAlgn="ctr"/>
                      <a:r>
                        <a:rPr lang="en-US" altLang="ja-JP" sz="900" u="none" strike="noStrike" dirty="0">
                          <a:effectLst/>
                        </a:rPr>
                        <a:t>2</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solidFill>
                      <a:srgbClr val="FFC000"/>
                    </a:solidFill>
                  </a:tcPr>
                </a:tc>
                <a:tc>
                  <a:txBody>
                    <a:bodyPr/>
                    <a:lstStyle/>
                    <a:p>
                      <a:pPr algn="ctr" fontAlgn="ctr"/>
                      <a:r>
                        <a:rPr lang="ja-JP" altLang="en-US" sz="900" u="none" strike="noStrike" dirty="0" smtClean="0">
                          <a:effectLst/>
                        </a:rPr>
                        <a:t>大阪府</a:t>
                      </a:r>
                      <a:endParaRPr lang="ja-JP" altLang="en-US" sz="900" b="0" i="0" u="none" strike="noStrike" dirty="0">
                        <a:solidFill>
                          <a:srgbClr val="000000"/>
                        </a:solidFill>
                        <a:effectLst/>
                        <a:latin typeface="+mn-ea"/>
                        <a:ea typeface="+mn-ea"/>
                      </a:endParaRPr>
                    </a:p>
                  </a:txBody>
                  <a:tcPr marL="9525" marR="9525" marT="9525" marB="0" anchor="ctr">
                    <a:solidFill>
                      <a:srgbClr val="FFC000"/>
                    </a:solidFill>
                  </a:tcPr>
                </a:tc>
                <a:tc>
                  <a:txBody>
                    <a:bodyPr/>
                    <a:lstStyle/>
                    <a:p>
                      <a:pPr algn="r" fontAlgn="ctr"/>
                      <a:r>
                        <a:rPr lang="en-US" altLang="ja-JP" sz="900" u="none" strike="noStrike" dirty="0">
                          <a:effectLst/>
                        </a:rPr>
                        <a:t>124</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solidFill>
                      <a:srgbClr val="FFC000"/>
                    </a:solidFill>
                  </a:tcPr>
                </a:tc>
                <a:extLst>
                  <a:ext uri="{0D108BD9-81ED-4DB2-BD59-A6C34878D82A}">
                    <a16:rowId xmlns:a16="http://schemas.microsoft.com/office/drawing/2014/main" val="10002"/>
                  </a:ext>
                </a:extLst>
              </a:tr>
              <a:tr h="176378">
                <a:tc>
                  <a:txBody>
                    <a:bodyPr/>
                    <a:lstStyle/>
                    <a:p>
                      <a:pPr algn="ctr" fontAlgn="ctr"/>
                      <a:r>
                        <a:rPr lang="en-US" altLang="ja-JP" sz="900" u="none" strike="noStrike" dirty="0">
                          <a:effectLst/>
                        </a:rPr>
                        <a:t>3</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富山県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56</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3"/>
                  </a:ext>
                </a:extLst>
              </a:tr>
              <a:tr h="176378">
                <a:tc>
                  <a:txBody>
                    <a:bodyPr/>
                    <a:lstStyle/>
                    <a:p>
                      <a:pPr algn="ctr" fontAlgn="ctr"/>
                      <a:r>
                        <a:rPr lang="en-US" altLang="ja-JP" sz="900" u="none" strike="noStrike" dirty="0" smtClean="0">
                          <a:effectLst/>
                        </a:rPr>
                        <a:t>4</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奈良県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52</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4"/>
                  </a:ext>
                </a:extLst>
              </a:tr>
              <a:tr h="176378">
                <a:tc>
                  <a:txBody>
                    <a:bodyPr/>
                    <a:lstStyle/>
                    <a:p>
                      <a:pPr algn="ctr" fontAlgn="ctr"/>
                      <a:r>
                        <a:rPr lang="en-US" altLang="ja-JP" sz="900" u="none" strike="noStrike" dirty="0">
                          <a:effectLst/>
                        </a:rPr>
                        <a:t>5</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愛知県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40</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5"/>
                  </a:ext>
                </a:extLst>
              </a:tr>
              <a:tr h="176378">
                <a:tc>
                  <a:txBody>
                    <a:bodyPr/>
                    <a:lstStyle/>
                    <a:p>
                      <a:pPr algn="ctr" fontAlgn="ctr"/>
                      <a:r>
                        <a:rPr lang="en-US" altLang="ja-JP" sz="900" u="none" strike="noStrike" dirty="0">
                          <a:effectLst/>
                        </a:rPr>
                        <a:t>6</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兵庫県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35</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6"/>
                  </a:ext>
                </a:extLst>
              </a:tr>
              <a:tr h="176378">
                <a:tc>
                  <a:txBody>
                    <a:bodyPr/>
                    <a:lstStyle/>
                    <a:p>
                      <a:pPr algn="ctr" fontAlgn="ctr"/>
                      <a:r>
                        <a:rPr lang="en-US" altLang="ja-JP" sz="900" u="none" strike="noStrike" dirty="0">
                          <a:effectLst/>
                        </a:rPr>
                        <a:t>7</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埼玉県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26</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7"/>
                  </a:ext>
                </a:extLst>
              </a:tr>
              <a:tr h="176378">
                <a:tc>
                  <a:txBody>
                    <a:bodyPr/>
                    <a:lstStyle/>
                    <a:p>
                      <a:pPr algn="ctr" fontAlgn="ctr"/>
                      <a:r>
                        <a:rPr lang="en-US" altLang="ja-JP" sz="900" b="0" i="0" u="none" strike="noStrike" dirty="0">
                          <a:effectLst/>
                          <a:latin typeface="+mn-lt"/>
                          <a:ea typeface="+mn-ea"/>
                          <a:cs typeface="+mn-cs"/>
                        </a:rPr>
                        <a:t>7</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神奈川県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26</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8"/>
                  </a:ext>
                </a:extLst>
              </a:tr>
              <a:tr h="176378">
                <a:tc>
                  <a:txBody>
                    <a:bodyPr/>
                    <a:lstStyle/>
                    <a:p>
                      <a:pPr algn="ctr" fontAlgn="ctr"/>
                      <a:r>
                        <a:rPr lang="en-US" altLang="ja-JP" sz="900" u="none" strike="noStrike" dirty="0">
                          <a:effectLst/>
                        </a:rPr>
                        <a:t>9</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滋賀県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23</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9"/>
                  </a:ext>
                </a:extLst>
              </a:tr>
              <a:tr h="176378">
                <a:tc>
                  <a:txBody>
                    <a:bodyPr/>
                    <a:lstStyle/>
                    <a:p>
                      <a:pPr algn="ctr" fontAlgn="ctr"/>
                      <a:r>
                        <a:rPr lang="en-US" altLang="ja-JP" sz="900" u="none" strike="noStrike" dirty="0">
                          <a:effectLst/>
                        </a:rPr>
                        <a:t>10</a:t>
                      </a:r>
                      <a:endParaRPr lang="en-US" altLang="ja-JP" sz="9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900" u="none" strike="noStrike" dirty="0" smtClean="0">
                          <a:effectLst/>
                        </a:rPr>
                        <a:t>千葉県</a:t>
                      </a: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rPr>
                        <a:t>20</a:t>
                      </a:r>
                      <a:endParaRPr lang="en-US" altLang="ja-JP" sz="9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1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522739430"/>
              </p:ext>
            </p:extLst>
          </p:nvPr>
        </p:nvGraphicFramePr>
        <p:xfrm>
          <a:off x="112396" y="3658031"/>
          <a:ext cx="2643991" cy="2727260"/>
        </p:xfrm>
        <a:graphic>
          <a:graphicData uri="http://schemas.openxmlformats.org/drawingml/2006/table">
            <a:tbl>
              <a:tblPr/>
              <a:tblGrid>
                <a:gridCol w="932756">
                  <a:extLst>
                    <a:ext uri="{9D8B030D-6E8A-4147-A177-3AD203B41FA5}">
                      <a16:colId xmlns:a16="http://schemas.microsoft.com/office/drawing/2014/main" val="750275341"/>
                    </a:ext>
                  </a:extLst>
                </a:gridCol>
                <a:gridCol w="574766">
                  <a:extLst>
                    <a:ext uri="{9D8B030D-6E8A-4147-A177-3AD203B41FA5}">
                      <a16:colId xmlns:a16="http://schemas.microsoft.com/office/drawing/2014/main" val="1734273651"/>
                    </a:ext>
                  </a:extLst>
                </a:gridCol>
                <a:gridCol w="431074">
                  <a:extLst>
                    <a:ext uri="{9D8B030D-6E8A-4147-A177-3AD203B41FA5}">
                      <a16:colId xmlns:a16="http://schemas.microsoft.com/office/drawing/2014/main" val="3821057393"/>
                    </a:ext>
                  </a:extLst>
                </a:gridCol>
                <a:gridCol w="705395">
                  <a:extLst>
                    <a:ext uri="{9D8B030D-6E8A-4147-A177-3AD203B41FA5}">
                      <a16:colId xmlns:a16="http://schemas.microsoft.com/office/drawing/2014/main" val="332267030"/>
                    </a:ext>
                  </a:extLst>
                </a:gridCol>
              </a:tblGrid>
              <a:tr h="670332">
                <a:tc>
                  <a:txBody>
                    <a:bodyPr/>
                    <a:lstStyle/>
                    <a:p>
                      <a:pPr algn="ctr" fontAlgn="b"/>
                      <a:r>
                        <a:rPr lang="ja-JP" altLang="en-US" sz="1000" b="0" i="0" u="none" strike="noStrike" dirty="0">
                          <a:effectLst/>
                          <a:latin typeface="Meiryo UI" panose="020B0604030504040204" pitchFamily="50" charset="-128"/>
                          <a:ea typeface="Meiryo UI" panose="020B0604030504040204" pitchFamily="50" charset="-128"/>
                        </a:rPr>
                        <a:t>　</a:t>
                      </a:r>
                      <a:r>
                        <a:rPr lang="ja-JP" altLang="en-US" sz="1000" b="0" i="0" u="none" strike="noStrike" dirty="0" smtClean="0">
                          <a:effectLst/>
                          <a:latin typeface="Meiryo UI" panose="020B0604030504040204" pitchFamily="50" charset="-128"/>
                          <a:ea typeface="Meiryo UI" panose="020B0604030504040204" pitchFamily="50" charset="-128"/>
                        </a:rPr>
                        <a:t>大阪府</a:t>
                      </a:r>
                      <a:endParaRPr lang="ja-JP" altLang="en-US" sz="1000" b="0" i="0" u="none" strike="noStrike" dirty="0">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付加価値額</a:t>
                      </a:r>
                      <a:br>
                        <a:rPr lang="zh-TW" altLang="en-US" sz="700" b="0" i="0" u="none" strike="noStrike" dirty="0">
                          <a:effectLst/>
                          <a:latin typeface="Meiryo UI" panose="020B0604030504040204" pitchFamily="50" charset="-128"/>
                          <a:ea typeface="Meiryo UI" panose="020B0604030504040204" pitchFamily="50" charset="-128"/>
                        </a:rPr>
                      </a:br>
                      <a:r>
                        <a:rPr lang="zh-TW" altLang="en-US" sz="700" b="0" i="0" u="none" strike="noStrike" dirty="0">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従業員数</a:t>
                      </a:r>
                      <a:br>
                        <a:rPr lang="zh-TW" altLang="en-US" sz="700" b="0" i="0" u="none" strike="noStrike" dirty="0">
                          <a:effectLst/>
                          <a:latin typeface="Meiryo UI" panose="020B0604030504040204" pitchFamily="50" charset="-128"/>
                          <a:ea typeface="Meiryo UI" panose="020B0604030504040204" pitchFamily="50" charset="-128"/>
                        </a:rPr>
                      </a:br>
                      <a:r>
                        <a:rPr lang="zh-TW" altLang="en-US" sz="700" b="0" i="0" u="none" strike="noStrike" dirty="0">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従業員</a:t>
                      </a:r>
                      <a:r>
                        <a:rPr lang="en-US" altLang="ja-JP" sz="700" b="0" i="0" u="none" strike="noStrike" dirty="0">
                          <a:effectLst/>
                          <a:latin typeface="Meiryo UI" panose="020B0604030504040204" pitchFamily="50" charset="-128"/>
                          <a:ea typeface="Meiryo UI" panose="020B0604030504040204" pitchFamily="50" charset="-128"/>
                        </a:rPr>
                        <a:t>1</a:t>
                      </a:r>
                      <a:r>
                        <a:rPr lang="ja-JP" altLang="en-US" sz="700" b="0" i="0" u="none" strike="noStrike" dirty="0">
                          <a:effectLst/>
                          <a:latin typeface="Meiryo UI" panose="020B0604030504040204" pitchFamily="50" charset="-128"/>
                          <a:ea typeface="Meiryo UI" panose="020B0604030504040204" pitchFamily="50" charset="-128"/>
                        </a:rPr>
                        <a:t>人あたり</a:t>
                      </a:r>
                      <a:br>
                        <a:rPr lang="ja-JP" altLang="en-US"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付加価値額</a:t>
                      </a:r>
                      <a:br>
                        <a:rPr lang="ja-JP" altLang="en-US"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（万円／人）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814988"/>
                  </a:ext>
                </a:extLst>
              </a:tr>
              <a:tr h="223444">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石油精製業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9,011,507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1,026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8,783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391814"/>
                  </a:ext>
                </a:extLst>
              </a:tr>
              <a:tr h="223444">
                <a:tc>
                  <a:txBody>
                    <a:bodyPr/>
                    <a:lstStyle/>
                    <a:p>
                      <a:pPr algn="l" fontAlgn="b"/>
                      <a:r>
                        <a:rPr lang="zh-TW" altLang="en-US" sz="700" b="0" i="0" u="none" strike="noStrike" dirty="0">
                          <a:effectLst/>
                          <a:latin typeface="Meiryo UI" panose="020B0604030504040204" pitchFamily="50" charset="-128"/>
                          <a:ea typeface="Meiryo UI" panose="020B0604030504040204" pitchFamily="50" charset="-128"/>
                        </a:rPr>
                        <a:t>医薬品製剤製造業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25,611,035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3,860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6,635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12599238"/>
                  </a:ext>
                </a:extLst>
              </a:tr>
              <a:tr h="223444">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その他の化粧品・歯磨・化粧用調整品製造業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3,891,946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709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5,489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458025"/>
                  </a:ext>
                </a:extLst>
              </a:tr>
              <a:tr h="223444">
                <a:tc>
                  <a:txBody>
                    <a:bodyPr/>
                    <a:lstStyle/>
                    <a:p>
                      <a:pPr algn="l" fontAlgn="b"/>
                      <a:r>
                        <a:rPr lang="zh-TW" altLang="en-US" sz="700" b="0" i="0" u="none" strike="noStrike" dirty="0">
                          <a:effectLst/>
                          <a:latin typeface="Meiryo UI" panose="020B0604030504040204" pitchFamily="50" charset="-128"/>
                          <a:ea typeface="Meiryo UI" panose="020B0604030504040204" pitchFamily="50" charset="-128"/>
                        </a:rPr>
                        <a:t>一次電池（乾電池、湿電池）製造業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3,127,213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4,040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89914"/>
                  </a:ext>
                </a:extLst>
              </a:tr>
              <a:tr h="223444">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乳製品製造業（処理牛乳、乳飲料を除く）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2,647,663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749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3,535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91499"/>
                  </a:ext>
                </a:extLst>
              </a:tr>
              <a:tr h="223444">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圧縮ガス・液化ガス製造業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1,505,957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3,527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26080"/>
                  </a:ext>
                </a:extLst>
              </a:tr>
              <a:tr h="134688">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石こう（膏）製品製造業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392,389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115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3,412</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211469"/>
                  </a:ext>
                </a:extLst>
              </a:tr>
              <a:tr h="134688">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砂糖精製業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553,120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3,179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758180"/>
                  </a:ext>
                </a:extLst>
              </a:tr>
              <a:tr h="223444">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板紙製造業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1,518,163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480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06534"/>
                  </a:ext>
                </a:extLst>
              </a:tr>
              <a:tr h="223444">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石けん・合成洗剤製造業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6,192,037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2,017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3,070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15173"/>
                  </a:ext>
                </a:extLst>
              </a:tr>
            </a:tbl>
          </a:graphicData>
        </a:graphic>
      </p:graphicFrame>
      <p:sp>
        <p:nvSpPr>
          <p:cNvPr id="18" name="テキスト ボックス 17"/>
          <p:cNvSpPr txBox="1"/>
          <p:nvPr/>
        </p:nvSpPr>
        <p:spPr>
          <a:xfrm>
            <a:off x="87260" y="6516198"/>
            <a:ext cx="4593330" cy="307777"/>
          </a:xfrm>
          <a:prstGeom prst="rect">
            <a:avLst/>
          </a:prstGeom>
          <a:noFill/>
        </p:spPr>
        <p:txBody>
          <a:bodyPr wrap="square" rtlCol="0" anchor="ctr">
            <a:spAutoFit/>
          </a:bodyPr>
          <a:lstStyle/>
          <a:p>
            <a:pPr lvl="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経済</a:t>
            </a:r>
            <a:r>
              <a:rPr lang="ja-JP" altLang="en-US"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産業省</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工業</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統計調査　</a:t>
            </a:r>
            <a:r>
              <a:rPr lang="en-US" altLang="ja-JP"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lang="ja-JP" altLang="en-US"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年確報　地域</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別統計表</a:t>
            </a:r>
            <a:r>
              <a:rPr lang="ja-JP" altLang="en-US"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700" dirty="0">
                <a:solidFill>
                  <a:prstClr val="black"/>
                </a:solidFill>
                <a:latin typeface="Meiryo UI" panose="020B0604030504040204" pitchFamily="50" charset="-128"/>
                <a:ea typeface="Meiryo UI" panose="020B0604030504040204" pitchFamily="50" charset="-128"/>
              </a:rPr>
              <a:t>をもと</a:t>
            </a:r>
            <a:r>
              <a:rPr lang="ja-JP" altLang="en-US" sz="700" dirty="0" smtClean="0">
                <a:solidFill>
                  <a:prstClr val="black"/>
                </a:solidFill>
                <a:latin typeface="Meiryo UI" panose="020B0604030504040204" pitchFamily="50" charset="-128"/>
                <a:ea typeface="Meiryo UI" panose="020B0604030504040204" pitchFamily="50" charset="-128"/>
              </a:rPr>
              <a:t>に</a:t>
            </a:r>
            <a:endParaRPr lang="en-US" altLang="ja-JP" sz="7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rPr>
              <a:t>　　　 副首都推進局にて作成</a:t>
            </a:r>
            <a:endParaRPr lang="en-US" altLang="ja-JP" sz="7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p:cNvSpPr txBox="1"/>
          <p:nvPr/>
        </p:nvSpPr>
        <p:spPr>
          <a:xfrm>
            <a:off x="2731448" y="5947793"/>
            <a:ext cx="3636000" cy="307777"/>
          </a:xfrm>
          <a:prstGeom prst="rect">
            <a:avLst/>
          </a:prstGeom>
          <a:noFill/>
        </p:spPr>
        <p:txBody>
          <a:bodyPr wrap="square" rtlCol="0">
            <a:spAutoFit/>
          </a:bodyPr>
          <a:lstStyle/>
          <a:p>
            <a:pPr marL="177800" lvl="0" indent="-17780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薬事工業生産動態統計調査</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4"/>
          <a:stretch>
            <a:fillRect/>
          </a:stretch>
        </p:blipFill>
        <p:spPr>
          <a:xfrm>
            <a:off x="4290080" y="3428053"/>
            <a:ext cx="2788077" cy="2897448"/>
          </a:xfrm>
          <a:prstGeom prst="rect">
            <a:avLst/>
          </a:prstGeom>
        </p:spPr>
      </p:pic>
      <p:graphicFrame>
        <p:nvGraphicFramePr>
          <p:cNvPr id="22" name="表 21"/>
          <p:cNvGraphicFramePr>
            <a:graphicFrameLocks noGrp="1"/>
          </p:cNvGraphicFramePr>
          <p:nvPr>
            <p:extLst>
              <p:ext uri="{D42A27DB-BD31-4B8C-83A1-F6EECF244321}">
                <p14:modId xmlns:p14="http://schemas.microsoft.com/office/powerpoint/2010/main" val="1984039491"/>
              </p:ext>
            </p:extLst>
          </p:nvPr>
        </p:nvGraphicFramePr>
        <p:xfrm>
          <a:off x="7207142" y="3709344"/>
          <a:ext cx="1759324" cy="1728000"/>
        </p:xfrm>
        <a:graphic>
          <a:graphicData uri="http://schemas.openxmlformats.org/drawingml/2006/table">
            <a:tbl>
              <a:tblPr>
                <a:tableStyleId>{BC89EF96-8CEA-46FF-86C4-4CE0E7609802}</a:tableStyleId>
              </a:tblPr>
              <a:tblGrid>
                <a:gridCol w="246984">
                  <a:extLst>
                    <a:ext uri="{9D8B030D-6E8A-4147-A177-3AD203B41FA5}">
                      <a16:colId xmlns:a16="http://schemas.microsoft.com/office/drawing/2014/main" val="20000"/>
                    </a:ext>
                  </a:extLst>
                </a:gridCol>
                <a:gridCol w="680711">
                  <a:extLst>
                    <a:ext uri="{9D8B030D-6E8A-4147-A177-3AD203B41FA5}">
                      <a16:colId xmlns:a16="http://schemas.microsoft.com/office/drawing/2014/main" val="20001"/>
                    </a:ext>
                  </a:extLst>
                </a:gridCol>
                <a:gridCol w="831629">
                  <a:extLst>
                    <a:ext uri="{9D8B030D-6E8A-4147-A177-3AD203B41FA5}">
                      <a16:colId xmlns:a16="http://schemas.microsoft.com/office/drawing/2014/main" val="20002"/>
                    </a:ext>
                  </a:extLst>
                </a:gridCol>
              </a:tblGrid>
              <a:tr h="288000">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40000"/>
                        <a:lumOff val="60000"/>
                      </a:schemeClr>
                    </a:solidFill>
                  </a:tcPr>
                </a:tc>
                <a:tc>
                  <a:txBody>
                    <a:bodyPr/>
                    <a:lstStyle/>
                    <a:p>
                      <a:pPr algn="ctr" fontAlgn="b"/>
                      <a:r>
                        <a:rPr lang="ja-JP" altLang="en-US" sz="900" u="none" strike="noStrike" dirty="0">
                          <a:effectLst/>
                        </a:rPr>
                        <a:t>都道府県</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tc>
                  <a:txBody>
                    <a:bodyPr/>
                    <a:lstStyle/>
                    <a:p>
                      <a:pPr algn="ctr" fontAlgn="b"/>
                      <a:r>
                        <a:rPr lang="ja-JP" altLang="en-US" sz="900" u="none" strike="noStrike" dirty="0" smtClean="0">
                          <a:effectLst/>
                        </a:rPr>
                        <a:t>事業所数</a:t>
                      </a:r>
                      <a:endParaRPr lang="en-US" altLang="ja-JP" sz="900" u="none" strike="noStrike" dirty="0" smtClean="0">
                        <a:effectLst/>
                      </a:endParaRPr>
                    </a:p>
                    <a:p>
                      <a:pPr algn="ctr" fontAlgn="b"/>
                      <a:r>
                        <a:rPr lang="ja-JP" altLang="en-US" sz="900" u="none" strike="noStrike" dirty="0" smtClean="0">
                          <a:effectLst/>
                        </a:rPr>
                        <a:t>（か所）</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extLst>
                  <a:ext uri="{0D108BD9-81ED-4DB2-BD59-A6C34878D82A}">
                    <a16:rowId xmlns:a16="http://schemas.microsoft.com/office/drawing/2014/main" val="10000"/>
                  </a:ext>
                </a:extLst>
              </a:tr>
              <a:tr h="288000">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900" u="none" strike="noStrike" dirty="0">
                          <a:effectLst/>
                        </a:rPr>
                        <a:t>東京都</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900" u="none" strike="noStrike" dirty="0">
                          <a:effectLst/>
                        </a:rPr>
                        <a:t>139</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1"/>
                  </a:ext>
                </a:extLst>
              </a:tr>
              <a:tr h="288000">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900" u="none" strike="noStrike" dirty="0">
                          <a:effectLst/>
                        </a:rPr>
                        <a:t>埼玉県</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900" u="none" strike="noStrike" dirty="0">
                          <a:effectLst/>
                        </a:rPr>
                        <a:t>118</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2"/>
                  </a:ext>
                </a:extLst>
              </a:tr>
              <a:tr h="288000">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ctr" fontAlgn="b"/>
                      <a:r>
                        <a:rPr lang="ja-JP" altLang="en-US" sz="900" u="none" strike="noStrike">
                          <a:effectLst/>
                        </a:rPr>
                        <a:t>長野県</a:t>
                      </a: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noFill/>
                  </a:tcPr>
                </a:tc>
                <a:tc>
                  <a:txBody>
                    <a:bodyPr/>
                    <a:lstStyle/>
                    <a:p>
                      <a:pPr algn="r" fontAlgn="b"/>
                      <a:r>
                        <a:rPr lang="en-US" altLang="ja-JP" sz="900" u="none" strike="noStrike" dirty="0">
                          <a:effectLst/>
                        </a:rPr>
                        <a:t>66</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noFill/>
                  </a:tcPr>
                </a:tc>
                <a:extLst>
                  <a:ext uri="{0D108BD9-81ED-4DB2-BD59-A6C34878D82A}">
                    <a16:rowId xmlns:a16="http://schemas.microsoft.com/office/drawing/2014/main" val="10003"/>
                  </a:ext>
                </a:extLst>
              </a:tr>
              <a:tr h="288000">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b"/>
                      <a:r>
                        <a:rPr lang="ja-JP" altLang="en-US" sz="900" u="none" strike="noStrike">
                          <a:effectLst/>
                        </a:rPr>
                        <a:t>大阪府</a:t>
                      </a: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solidFill>
                      <a:srgbClr val="F68222"/>
                    </a:solidFill>
                  </a:tcPr>
                </a:tc>
                <a:tc>
                  <a:txBody>
                    <a:bodyPr/>
                    <a:lstStyle/>
                    <a:p>
                      <a:pPr algn="r" fontAlgn="b"/>
                      <a:r>
                        <a:rPr lang="en-US" altLang="ja-JP" sz="900" u="none" strike="noStrike" dirty="0">
                          <a:effectLst/>
                        </a:rPr>
                        <a:t>63</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solidFill>
                      <a:srgbClr val="F68222"/>
                    </a:solidFill>
                  </a:tcPr>
                </a:tc>
                <a:extLst>
                  <a:ext uri="{0D108BD9-81ED-4DB2-BD59-A6C34878D82A}">
                    <a16:rowId xmlns:a16="http://schemas.microsoft.com/office/drawing/2014/main" val="10004"/>
                  </a:ext>
                </a:extLst>
              </a:tr>
              <a:tr h="288000">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900" u="none" strike="noStrike" dirty="0">
                          <a:effectLst/>
                        </a:rPr>
                        <a:t>茨城県</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900" u="none" strike="noStrike" dirty="0">
                          <a:effectLst/>
                        </a:rPr>
                        <a:t>51</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5"/>
                  </a:ext>
                </a:extLst>
              </a:tr>
            </a:tbl>
          </a:graphicData>
        </a:graphic>
      </p:graphicFrame>
      <p:sp>
        <p:nvSpPr>
          <p:cNvPr id="23" name="テキスト ボックス 22"/>
          <p:cNvSpPr txBox="1"/>
          <p:nvPr/>
        </p:nvSpPr>
        <p:spPr>
          <a:xfrm>
            <a:off x="2531810" y="3157999"/>
            <a:ext cx="1744624" cy="400110"/>
          </a:xfrm>
          <a:prstGeom prst="rect">
            <a:avLst/>
          </a:prstGeom>
          <a:noFill/>
        </p:spPr>
        <p:txBody>
          <a:bodyPr wrap="square" rtlCol="0">
            <a:spAutoFit/>
          </a:bodyPr>
          <a:lstStyle/>
          <a:p>
            <a:r>
              <a:rPr kumimoji="1" lang="ja-JP" altLang="en-US" sz="1000" b="1" dirty="0" smtClean="0"/>
              <a:t>■医薬品製造販売業者数</a:t>
            </a:r>
            <a:endParaRPr kumimoji="1" lang="en-US" altLang="ja-JP" sz="1000" b="1" dirty="0" smtClean="0"/>
          </a:p>
          <a:p>
            <a:r>
              <a:rPr kumimoji="1" lang="ja-JP" altLang="en-US" sz="1000" b="1" dirty="0"/>
              <a:t>　</a:t>
            </a:r>
            <a:r>
              <a:rPr kumimoji="1" lang="ja-JP" altLang="en-US" sz="1000" b="1" dirty="0" smtClean="0"/>
              <a:t>（</a:t>
            </a:r>
            <a:r>
              <a:rPr kumimoji="1" lang="en-US" altLang="ja-JP" sz="1000" b="1" dirty="0" smtClean="0"/>
              <a:t>2020</a:t>
            </a:r>
            <a:r>
              <a:rPr kumimoji="1" lang="ja-JP" altLang="en-US" sz="1000" b="1" dirty="0" smtClean="0"/>
              <a:t>年）</a:t>
            </a:r>
            <a:endParaRPr lang="ja-JP" altLang="en-US" sz="1000" b="1" dirty="0"/>
          </a:p>
        </p:txBody>
      </p:sp>
      <p:sp>
        <p:nvSpPr>
          <p:cNvPr id="24" name="テキスト ボックス 23"/>
          <p:cNvSpPr txBox="1"/>
          <p:nvPr/>
        </p:nvSpPr>
        <p:spPr>
          <a:xfrm>
            <a:off x="6617787" y="3139172"/>
            <a:ext cx="2460914" cy="400110"/>
          </a:xfrm>
          <a:prstGeom prst="rect">
            <a:avLst/>
          </a:prstGeom>
          <a:noFill/>
        </p:spPr>
        <p:txBody>
          <a:bodyPr wrap="square" rtlCol="0">
            <a:spAutoFit/>
          </a:bodyPr>
          <a:lstStyle/>
          <a:p>
            <a:r>
              <a:rPr lang="ja-JP" altLang="en-US" sz="1000" b="1" dirty="0" smtClean="0"/>
              <a:t>■医療機器関連の製造業の事業所数</a:t>
            </a:r>
            <a:endParaRPr lang="en-US" altLang="ja-JP" sz="1000" b="1" dirty="0" smtClean="0"/>
          </a:p>
          <a:p>
            <a:r>
              <a:rPr lang="ja-JP" altLang="en-US" sz="1000" b="1" dirty="0"/>
              <a:t>　</a:t>
            </a:r>
            <a:r>
              <a:rPr lang="ja-JP" altLang="en-US" sz="1000" b="1" dirty="0" smtClean="0"/>
              <a:t>（従業員</a:t>
            </a:r>
            <a:r>
              <a:rPr lang="en-US" altLang="ja-JP" sz="1000" b="1" dirty="0" smtClean="0"/>
              <a:t>4</a:t>
            </a:r>
            <a:r>
              <a:rPr lang="ja-JP" altLang="en-US" sz="1000" b="1" dirty="0" smtClean="0"/>
              <a:t>人以上）（</a:t>
            </a:r>
            <a:r>
              <a:rPr lang="en-US" altLang="ja-JP" sz="1000" b="1" dirty="0" smtClean="0"/>
              <a:t>2020</a:t>
            </a:r>
            <a:r>
              <a:rPr lang="ja-JP" altLang="en-US" sz="1000" b="1" dirty="0" smtClean="0"/>
              <a:t>年）</a:t>
            </a:r>
            <a:endParaRPr lang="ja-JP" altLang="en-US" sz="1000" b="1" dirty="0"/>
          </a:p>
        </p:txBody>
      </p:sp>
      <p:sp>
        <p:nvSpPr>
          <p:cNvPr id="25" name="テキスト ボックス 24"/>
          <p:cNvSpPr txBox="1"/>
          <p:nvPr/>
        </p:nvSpPr>
        <p:spPr>
          <a:xfrm>
            <a:off x="4287731" y="6318497"/>
            <a:ext cx="482777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4549448" y="6404178"/>
            <a:ext cx="4392487" cy="44009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厚生労働省「薬事工業生産動態統計年報」</a:t>
            </a:r>
            <a:endParaRPr kumimoji="1" lang="en-US" altLang="ja-JP" sz="7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（注）国内市場規模＝生産金額＋輸入品国内出荷金額</a:t>
            </a:r>
            <a:r>
              <a:rPr kumimoji="1" lang="ja-JP" altLang="en-US" sz="700" b="0" i="0" u="none" strike="noStrike" kern="1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ー</a:t>
            </a:r>
            <a:r>
              <a:rPr kumimoji="1" lang="ja-JP" altLang="en-US" sz="7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輸出金額</a:t>
            </a:r>
            <a:endParaRPr kumimoji="1" lang="en-US" altLang="ja-JP" sz="7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7207142" y="5523521"/>
            <a:ext cx="1871559" cy="954107"/>
          </a:xfrm>
          <a:prstGeom prst="rect">
            <a:avLst/>
          </a:prstGeom>
        </p:spPr>
        <p:txBody>
          <a:bodyPr wrap="square">
            <a:spAutoFit/>
          </a:bodyPr>
          <a:lstStyle/>
          <a:p>
            <a:pPr lvl="0">
              <a:defRPr/>
            </a:pP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「薬事工業生産動態統計調査」では</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機器</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製造所数は</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公表されて</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いないため</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産業省「工業統計表」をもとに</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進局にて作成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医療用機械器具製造業</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医療用計測器製造業」「</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医療用電子</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応用</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装置製造業</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医療用品製造業</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医療・衛生用</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ゴム製</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品製造業</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」の事業所数を合算。</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大かっこ 28"/>
          <p:cNvSpPr/>
          <p:nvPr/>
        </p:nvSpPr>
        <p:spPr>
          <a:xfrm>
            <a:off x="4433010" y="6516803"/>
            <a:ext cx="2895253" cy="2623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大かっこ 27"/>
          <p:cNvSpPr/>
          <p:nvPr/>
        </p:nvSpPr>
        <p:spPr>
          <a:xfrm>
            <a:off x="4311889" y="2935638"/>
            <a:ext cx="2565161" cy="14060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95978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EBE40337-5FAC-43BE-86DC-EF22BE0A5F1F}"/>
              </a:ext>
            </a:extLst>
          </p:cNvPr>
          <p:cNvSpPr txBox="1"/>
          <p:nvPr/>
        </p:nvSpPr>
        <p:spPr>
          <a:xfrm>
            <a:off x="543772" y="688626"/>
            <a:ext cx="8358174" cy="400110"/>
          </a:xfrm>
          <a:prstGeom prst="rect">
            <a:avLst/>
          </a:prstGeom>
          <a:solidFill>
            <a:schemeClr val="tx2">
              <a:lumMod val="20000"/>
              <a:lumOff val="80000"/>
            </a:schemeClr>
          </a:solidFill>
        </p:spPr>
        <p:txBody>
          <a:bodyPr wrap="square" lIns="144000" rIns="144000" rtlCol="0">
            <a:spAutoFit/>
          </a:bodyPr>
          <a:lstStyle/>
          <a:p>
            <a:pPr>
              <a:lnSpc>
                <a:spcPts val="1200"/>
              </a:lnSpc>
            </a:pPr>
            <a:r>
              <a:rPr kumimoji="1" lang="ja-JP" altLang="en-US" sz="1100" b="1" dirty="0" smtClean="0">
                <a:latin typeface="+mj-lt"/>
              </a:rPr>
              <a:t>大阪の</a:t>
            </a:r>
            <a:r>
              <a:rPr kumimoji="1" lang="ja-JP" altLang="en-US" sz="1100" b="1" dirty="0">
                <a:latin typeface="+mj-lt"/>
              </a:rPr>
              <a:t>可処分所得</a:t>
            </a:r>
            <a:r>
              <a:rPr kumimoji="1" lang="ja-JP" altLang="en-US" sz="1100" dirty="0">
                <a:latin typeface="+mj-lt"/>
              </a:rPr>
              <a:t>は</a:t>
            </a:r>
            <a:r>
              <a:rPr kumimoji="1" lang="ja-JP" altLang="en-US" sz="1100" dirty="0" smtClean="0">
                <a:latin typeface="+mj-lt"/>
              </a:rPr>
              <a:t>、「県民</a:t>
            </a:r>
            <a:r>
              <a:rPr kumimoji="1" lang="ja-JP" altLang="en-US" sz="1100" dirty="0">
                <a:latin typeface="+mj-lt"/>
              </a:rPr>
              <a:t>経済計算の家計</a:t>
            </a:r>
            <a:r>
              <a:rPr kumimoji="1" lang="ja-JP" altLang="en-US" sz="1100" dirty="0" smtClean="0">
                <a:latin typeface="+mj-lt"/>
              </a:rPr>
              <a:t>部門」や「全国</a:t>
            </a:r>
            <a:r>
              <a:rPr kumimoji="1" lang="ja-JP" altLang="en-US" sz="1100" dirty="0">
                <a:latin typeface="+mj-lt"/>
              </a:rPr>
              <a:t>消費実態調査の勤労者１世帯</a:t>
            </a:r>
            <a:r>
              <a:rPr kumimoji="1" lang="ja-JP" altLang="en-US" sz="1100" dirty="0" smtClean="0">
                <a:latin typeface="+mj-lt"/>
              </a:rPr>
              <a:t>あたり」で</a:t>
            </a:r>
            <a:r>
              <a:rPr kumimoji="1" lang="ja-JP" altLang="en-US" sz="1100" b="1" dirty="0" smtClean="0">
                <a:latin typeface="+mj-lt"/>
              </a:rPr>
              <a:t>東京都</a:t>
            </a:r>
            <a:r>
              <a:rPr kumimoji="1" lang="ja-JP" altLang="en-US" sz="1100" b="1" dirty="0">
                <a:latin typeface="+mj-lt"/>
              </a:rPr>
              <a:t>や愛知県と</a:t>
            </a:r>
            <a:r>
              <a:rPr kumimoji="1" lang="ja-JP" altLang="en-US" sz="1100" b="1" dirty="0" smtClean="0">
                <a:latin typeface="+mj-lt"/>
              </a:rPr>
              <a:t>比べ低位</a:t>
            </a:r>
            <a:r>
              <a:rPr kumimoji="1" lang="ja-JP" altLang="en-US" sz="1100" dirty="0" smtClean="0">
                <a:latin typeface="+mj-lt"/>
              </a:rPr>
              <a:t>となっており、</a:t>
            </a:r>
            <a:r>
              <a:rPr kumimoji="1" lang="en-US" altLang="ja-JP" sz="1100" b="1" dirty="0" smtClean="0">
                <a:latin typeface="+mj-lt"/>
              </a:rPr>
              <a:t>2006</a:t>
            </a:r>
            <a:r>
              <a:rPr kumimoji="1" lang="ja-JP" altLang="en-US" sz="1100" b="1" dirty="0" smtClean="0">
                <a:latin typeface="+mj-lt"/>
              </a:rPr>
              <a:t>年～</a:t>
            </a:r>
            <a:r>
              <a:rPr kumimoji="1" lang="en-US" altLang="ja-JP" sz="1100" b="1" dirty="0" smtClean="0">
                <a:latin typeface="+mj-lt"/>
              </a:rPr>
              <a:t>2015</a:t>
            </a:r>
            <a:r>
              <a:rPr kumimoji="1" lang="ja-JP" altLang="en-US" sz="1100" b="1" dirty="0" smtClean="0">
                <a:latin typeface="+mj-lt"/>
              </a:rPr>
              <a:t>年度の県民経済計算</a:t>
            </a:r>
            <a:r>
              <a:rPr kumimoji="1" lang="ja-JP" altLang="en-US" sz="1100" b="1" smtClean="0">
                <a:latin typeface="+mj-lt"/>
              </a:rPr>
              <a:t>の動きをもと</a:t>
            </a:r>
            <a:r>
              <a:rPr kumimoji="1" lang="ja-JP" altLang="en-US" sz="1100" b="1" dirty="0" smtClean="0">
                <a:latin typeface="+mj-lt"/>
              </a:rPr>
              <a:t>に主な原因を分析</a:t>
            </a:r>
            <a:endParaRPr kumimoji="1" lang="ja-JP" altLang="en-US" sz="1100" b="1" dirty="0">
              <a:latin typeface="+mj-lt"/>
            </a:endParaRPr>
          </a:p>
        </p:txBody>
      </p:sp>
      <p:sp>
        <p:nvSpPr>
          <p:cNvPr id="36" name="角丸四角形 35"/>
          <p:cNvSpPr/>
          <p:nvPr/>
        </p:nvSpPr>
        <p:spPr>
          <a:xfrm>
            <a:off x="363071" y="655827"/>
            <a:ext cx="8579847" cy="6145804"/>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4020404" y="395484"/>
            <a:ext cx="5136247" cy="230832"/>
          </a:xfrm>
          <a:prstGeom prst="rect">
            <a:avLst/>
          </a:prstGeom>
          <a:noFill/>
        </p:spPr>
        <p:txBody>
          <a:bodyPr wrap="square" rtlCol="0">
            <a:spAutoFit/>
          </a:bodyPr>
          <a:lstStyle/>
          <a:p>
            <a:r>
              <a:rPr kumimoji="1" lang="ja-JP" altLang="en-US" sz="900" dirty="0" smtClean="0"/>
              <a:t>出典：「万博のインパクトを活かした大阪の将来に向けたビジョン」資料編をもとに副首都推進局にて作成</a:t>
            </a:r>
            <a:endParaRPr kumimoji="1" lang="ja-JP" altLang="en-US" sz="900" dirty="0"/>
          </a:p>
        </p:txBody>
      </p:sp>
      <p:pic>
        <p:nvPicPr>
          <p:cNvPr id="34" name="オブジェクト 33"/>
          <p:cNvPicPr>
            <a:picLocks noChangeAspect="1"/>
          </p:cNvPicPr>
          <p:nvPr/>
        </p:nvPicPr>
        <p:blipFill>
          <a:blip r:embed="rId2" cstate="print"/>
          <a:stretch>
            <a:fillRect/>
          </a:stretch>
        </p:blipFill>
        <p:spPr>
          <a:xfrm>
            <a:off x="689127" y="3719810"/>
            <a:ext cx="2998722" cy="2891668"/>
          </a:xfrm>
          <a:prstGeom prst="rect">
            <a:avLst/>
          </a:prstGeom>
        </p:spPr>
      </p:pic>
      <p:sp>
        <p:nvSpPr>
          <p:cNvPr id="45" name="テキスト ボックス 44"/>
          <p:cNvSpPr txBox="1"/>
          <p:nvPr/>
        </p:nvSpPr>
        <p:spPr>
          <a:xfrm>
            <a:off x="507267" y="3457316"/>
            <a:ext cx="3585663" cy="253916"/>
          </a:xfrm>
          <a:prstGeom prst="rect">
            <a:avLst/>
          </a:prstGeom>
          <a:noFill/>
          <a:ln>
            <a:noFill/>
          </a:ln>
        </p:spPr>
        <p:txBody>
          <a:bodyPr wrap="square" rtlCol="0">
            <a:spAutoFit/>
          </a:bodyPr>
          <a:lstStyle/>
          <a:p>
            <a:pPr marL="174625" lvl="0" indent="-174625" algn="ctr">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県内就業者</a:t>
            </a:r>
            <a:r>
              <a:rPr kumimoji="1" lang="en-US" altLang="ja-JP" sz="1000" dirty="0">
                <a:solidFill>
                  <a:prstClr val="black"/>
                </a:solidFill>
                <a:latin typeface="BIZ UDPゴシック" panose="020B0400000000000000" pitchFamily="50" charset="-128"/>
                <a:ea typeface="BIZ UDPゴシック" panose="020B0400000000000000" pitchFamily="50" charset="-128"/>
              </a:rPr>
              <a:t>1</a:t>
            </a:r>
            <a:r>
              <a:rPr kumimoji="1" lang="ja-JP" altLang="en-US" sz="1000" dirty="0">
                <a:solidFill>
                  <a:prstClr val="black"/>
                </a:solidFill>
                <a:latin typeface="BIZ UDPゴシック" panose="020B0400000000000000" pitchFamily="50" charset="-128"/>
                <a:ea typeface="BIZ UDPゴシック" panose="020B0400000000000000" pitchFamily="50" charset="-128"/>
              </a:rPr>
              <a:t>人あたり経済活動別県内総生産（</a:t>
            </a:r>
            <a:r>
              <a:rPr kumimoji="1" lang="en-US" altLang="ja-JP" sz="1000" dirty="0">
                <a:solidFill>
                  <a:prstClr val="black"/>
                </a:solidFill>
                <a:latin typeface="BIZ UDPゴシック" panose="020B0400000000000000" pitchFamily="50" charset="-128"/>
                <a:ea typeface="BIZ UDPゴシック" panose="020B0400000000000000" pitchFamily="50" charset="-128"/>
              </a:rPr>
              <a:t>2015</a:t>
            </a:r>
            <a:r>
              <a:rPr kumimoji="1" lang="ja-JP" altLang="en-US" sz="1000" dirty="0">
                <a:solidFill>
                  <a:prstClr val="black"/>
                </a:solidFill>
                <a:latin typeface="BIZ UDPゴシック" panose="020B0400000000000000" pitchFamily="50" charset="-128"/>
                <a:ea typeface="BIZ UDPゴシック" panose="020B0400000000000000" pitchFamily="50" charset="-128"/>
              </a:rPr>
              <a:t>年度）</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テキスト ボックス 17"/>
          <p:cNvSpPr txBox="1"/>
          <p:nvPr/>
        </p:nvSpPr>
        <p:spPr>
          <a:xfrm>
            <a:off x="564776" y="6570569"/>
            <a:ext cx="6037059" cy="6172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just">
              <a:lnSpc>
                <a:spcPts val="7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1.</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内閣府「県民経済計算」</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2015</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年度版から作成。</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00050" indent="-400050" algn="just">
              <a:lnSpc>
                <a:spcPts val="7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a:t>
            </a:r>
            <a:r>
              <a:rPr lang="en-US" sz="600" kern="100" dirty="0">
                <a:effectLst/>
                <a:latin typeface="ＭＳ 明朝" panose="02020609040205080304" pitchFamily="17" charset="-128"/>
                <a:ea typeface="游明朝" panose="02020400000000000000" pitchFamily="18" charset="-128"/>
                <a:cs typeface="Times New Roman" panose="02020603050405020304" pitchFamily="18" charset="0"/>
              </a:rPr>
              <a:t>2.</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製造業のうち石油・石炭製品、電子部品・デバイス、情報・通信機器については秘匿値のある県を除いて計算。</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7" name="テキスト ボックス 46"/>
          <p:cNvSpPr txBox="1"/>
          <p:nvPr/>
        </p:nvSpPr>
        <p:spPr>
          <a:xfrm>
            <a:off x="3713890" y="3468714"/>
            <a:ext cx="5274168" cy="246221"/>
          </a:xfrm>
          <a:prstGeom prst="rect">
            <a:avLst/>
          </a:prstGeom>
          <a:noFill/>
          <a:ln>
            <a:noFill/>
          </a:ln>
        </p:spPr>
        <p:txBody>
          <a:bodyPr wrap="square" rtlCol="0">
            <a:spAutoFit/>
          </a:bodyPr>
          <a:lstStyle/>
          <a:p>
            <a:pPr marL="174625" lvl="0" indent="-174625" algn="ctr">
              <a:defRPr/>
            </a:pP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左記「経済活動別県内総生産」の構成比</a:t>
            </a:r>
            <a:r>
              <a:rPr kumimoji="1" lang="ja-JP" altLang="en-US" sz="1000" dirty="0">
                <a:solidFill>
                  <a:prstClr val="black"/>
                </a:solidFill>
                <a:latin typeface="BIZ UDPゴシック" panose="020B0400000000000000" pitchFamily="50" charset="-128"/>
                <a:ea typeface="BIZ UDPゴシック" panose="020B0400000000000000" pitchFamily="50" charset="-128"/>
              </a:rPr>
              <a:t>と</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伸び（</a:t>
            </a:r>
            <a:r>
              <a:rPr kumimoji="1" lang="en-US" altLang="ja-JP" sz="1000" dirty="0" smtClean="0">
                <a:solidFill>
                  <a:prstClr val="black"/>
                </a:solidFill>
                <a:latin typeface="BIZ UDPゴシック" panose="020B0400000000000000" pitchFamily="50" charset="-128"/>
                <a:ea typeface="BIZ UDPゴシック" panose="020B0400000000000000" pitchFamily="50" charset="-128"/>
              </a:rPr>
              <a:t>2006</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000" dirty="0" smtClean="0">
                <a:solidFill>
                  <a:prstClr val="black"/>
                </a:solidFill>
                <a:latin typeface="BIZ UDPゴシック" panose="020B0400000000000000" pitchFamily="50" charset="-128"/>
                <a:ea typeface="BIZ UDPゴシック" panose="020B0400000000000000" pitchFamily="50" charset="-128"/>
              </a:rPr>
              <a:t>2015</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年度）</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テキスト ボックス 121"/>
          <p:cNvSpPr txBox="1"/>
          <p:nvPr/>
        </p:nvSpPr>
        <p:spPr>
          <a:xfrm>
            <a:off x="4764638" y="6584070"/>
            <a:ext cx="4426988" cy="304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13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（注）内閣府「県民経済計算」</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2015</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年度版から作成。強調部分は</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2006</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年度の構成比</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9</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％以上。</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二等辺三角形 2"/>
          <p:cNvSpPr/>
          <p:nvPr/>
        </p:nvSpPr>
        <p:spPr>
          <a:xfrm rot="5400000">
            <a:off x="3309773" y="5168500"/>
            <a:ext cx="1212996" cy="208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EBE40337-5FAC-43BE-86DC-EF22BE0A5F1F}"/>
              </a:ext>
            </a:extLst>
          </p:cNvPr>
          <p:cNvSpPr txBox="1"/>
          <p:nvPr/>
        </p:nvSpPr>
        <p:spPr>
          <a:xfrm>
            <a:off x="531951" y="1121535"/>
            <a:ext cx="7596000" cy="246221"/>
          </a:xfrm>
          <a:prstGeom prst="rect">
            <a:avLst/>
          </a:prstGeom>
          <a:noFill/>
          <a:ln w="3175">
            <a:solidFill>
              <a:schemeClr val="tx1"/>
            </a:solidFill>
          </a:ln>
        </p:spPr>
        <p:txBody>
          <a:bodyPr wrap="square" rtlCol="0">
            <a:spAutoFit/>
          </a:bodyPr>
          <a:lstStyle/>
          <a:p>
            <a:pPr>
              <a:lnSpc>
                <a:spcPts val="1200"/>
              </a:lnSpc>
            </a:pPr>
            <a:r>
              <a:rPr kumimoji="1" lang="en-US" altLang="ja-JP" sz="1100" dirty="0" smtClean="0"/>
              <a:t>【</a:t>
            </a:r>
            <a:r>
              <a:rPr kumimoji="1" lang="ja-JP" altLang="en-US" sz="1100" dirty="0" smtClean="0"/>
              <a:t>分析①</a:t>
            </a:r>
            <a:r>
              <a:rPr kumimoji="1" lang="en-US" altLang="ja-JP" sz="1100" dirty="0" smtClean="0"/>
              <a:t>】</a:t>
            </a:r>
            <a:r>
              <a:rPr kumimoji="1" lang="ja-JP" altLang="en-US" sz="1100" dirty="0" smtClean="0"/>
              <a:t>　働く意欲のある潜在的な人材が活躍できる場を広げるなど、</a:t>
            </a:r>
            <a:r>
              <a:rPr kumimoji="1" lang="ja-JP" altLang="en-US" sz="1100" b="1" dirty="0" smtClean="0"/>
              <a:t>就業率を向上させる必要</a:t>
            </a:r>
            <a:r>
              <a:rPr kumimoji="1" lang="ja-JP" altLang="en-US" sz="1100" dirty="0" smtClean="0"/>
              <a:t>があるのではないか</a:t>
            </a:r>
            <a:endParaRPr kumimoji="1" lang="en-US" altLang="ja-JP" sz="1100" dirty="0"/>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543772" y="2131985"/>
            <a:ext cx="7596000" cy="246221"/>
          </a:xfrm>
          <a:prstGeom prst="rect">
            <a:avLst/>
          </a:prstGeom>
          <a:noFill/>
          <a:ln w="3175">
            <a:solidFill>
              <a:schemeClr val="tx1"/>
            </a:solidFill>
          </a:ln>
        </p:spPr>
        <p:txBody>
          <a:bodyPr wrap="square" rtlCol="0">
            <a:spAutoFit/>
          </a:bodyPr>
          <a:lstStyle/>
          <a:p>
            <a:pPr>
              <a:lnSpc>
                <a:spcPts val="1200"/>
              </a:lnSpc>
            </a:pPr>
            <a:r>
              <a:rPr kumimoji="1" lang="en-US" altLang="ja-JP" sz="1100" dirty="0" smtClean="0"/>
              <a:t>【</a:t>
            </a:r>
            <a:r>
              <a:rPr kumimoji="1" lang="ja-JP" altLang="en-US" sz="1100" dirty="0"/>
              <a:t>分析</a:t>
            </a:r>
            <a:r>
              <a:rPr kumimoji="1" lang="ja-JP" altLang="en-US" sz="1100" dirty="0" smtClean="0"/>
              <a:t>②</a:t>
            </a:r>
            <a:r>
              <a:rPr kumimoji="1" lang="en-US" altLang="ja-JP" sz="1100" dirty="0" smtClean="0"/>
              <a:t>】</a:t>
            </a:r>
            <a:r>
              <a:rPr kumimoji="1" lang="ja-JP" altLang="en-US" sz="1100" dirty="0" smtClean="0"/>
              <a:t>　</a:t>
            </a:r>
            <a:r>
              <a:rPr kumimoji="1" lang="ja-JP" altLang="en-US" sz="1100" b="1" dirty="0" smtClean="0"/>
              <a:t>府内産業の生産性向上</a:t>
            </a:r>
            <a:r>
              <a:rPr kumimoji="1" lang="ja-JP" altLang="en-US" sz="1100" dirty="0" smtClean="0"/>
              <a:t>に加え、</a:t>
            </a:r>
            <a:r>
              <a:rPr kumimoji="1" lang="ja-JP" altLang="en-US" sz="1100" b="1" dirty="0" smtClean="0"/>
              <a:t>地域経済をけん引する産業の育成・振興</a:t>
            </a:r>
            <a:r>
              <a:rPr kumimoji="1" lang="ja-JP" altLang="en-US" sz="1100" dirty="0" smtClean="0"/>
              <a:t>を通じ生産性を高める必要があるのではないか</a:t>
            </a:r>
            <a:endParaRPr kumimoji="1" lang="en-US" altLang="ja-JP" sz="1100" dirty="0"/>
          </a:p>
        </p:txBody>
      </p:sp>
      <p:sp>
        <p:nvSpPr>
          <p:cNvPr id="60" name="テキスト ボックス 59">
            <a:extLst>
              <a:ext uri="{FF2B5EF4-FFF2-40B4-BE49-F238E27FC236}">
                <a16:creationId xmlns:a16="http://schemas.microsoft.com/office/drawing/2014/main" id="{EBE40337-5FAC-43BE-86DC-EF22BE0A5F1F}"/>
              </a:ext>
            </a:extLst>
          </p:cNvPr>
          <p:cNvSpPr txBox="1"/>
          <p:nvPr/>
        </p:nvSpPr>
        <p:spPr>
          <a:xfrm>
            <a:off x="997991" y="1360776"/>
            <a:ext cx="7832687" cy="797654"/>
          </a:xfrm>
          <a:prstGeom prst="rect">
            <a:avLst/>
          </a:prstGeom>
          <a:noFill/>
        </p:spPr>
        <p:txBody>
          <a:bodyPr wrap="square" rtlCol="0">
            <a:spAutoFit/>
          </a:bodyPr>
          <a:lstStyle/>
          <a:p>
            <a:pPr>
              <a:lnSpc>
                <a:spcPts val="1200"/>
              </a:lnSpc>
            </a:pPr>
            <a:r>
              <a:rPr kumimoji="1" lang="ja-JP" altLang="en-US" sz="1100" dirty="0" smtClean="0">
                <a:latin typeface="+mj-lt"/>
              </a:rPr>
              <a:t>・ 雇用者１人あたりの賃金・俸給の推移をみると、東京より低いものの、全国平均より高く、愛知とも拮抗。</a:t>
            </a:r>
            <a:endParaRPr kumimoji="1" lang="en-US" altLang="ja-JP" sz="1100" dirty="0">
              <a:latin typeface="+mj-lt"/>
            </a:endParaRPr>
          </a:p>
          <a:p>
            <a:pPr>
              <a:lnSpc>
                <a:spcPts val="1200"/>
              </a:lnSpc>
              <a:spcBef>
                <a:spcPts val="100"/>
              </a:spcBef>
            </a:pPr>
            <a:r>
              <a:rPr kumimoji="1" lang="ja-JP" altLang="en-US" sz="1100" dirty="0" smtClean="0">
                <a:latin typeface="+mj-lt"/>
              </a:rPr>
              <a:t>・ 一方、人口１人</a:t>
            </a:r>
            <a:r>
              <a:rPr kumimoji="1" lang="ja-JP" altLang="en-US" sz="1100" dirty="0">
                <a:latin typeface="+mj-lt"/>
              </a:rPr>
              <a:t>あ</a:t>
            </a:r>
            <a:r>
              <a:rPr kumimoji="1" lang="ja-JP" altLang="en-US" sz="1100" dirty="0" smtClean="0">
                <a:latin typeface="+mj-lt"/>
              </a:rPr>
              <a:t>たりの賃金・俸給の推移をみると、愛知は全国</a:t>
            </a:r>
            <a:r>
              <a:rPr kumimoji="1" lang="en-US" altLang="ja-JP" sz="1100" dirty="0" smtClean="0">
                <a:latin typeface="+mj-lt"/>
              </a:rPr>
              <a:t>2</a:t>
            </a:r>
            <a:r>
              <a:rPr kumimoji="1" lang="ja-JP" altLang="en-US" sz="1100" dirty="0" smtClean="0">
                <a:latin typeface="+mj-lt"/>
              </a:rPr>
              <a:t>～</a:t>
            </a:r>
            <a:r>
              <a:rPr kumimoji="1" lang="en-US" altLang="ja-JP" sz="1100" dirty="0" smtClean="0">
                <a:latin typeface="+mj-lt"/>
              </a:rPr>
              <a:t>3</a:t>
            </a:r>
            <a:r>
              <a:rPr kumimoji="1" lang="ja-JP" altLang="en-US" sz="1100" dirty="0" smtClean="0">
                <a:latin typeface="+mj-lt"/>
              </a:rPr>
              <a:t>位（東京</a:t>
            </a:r>
            <a:r>
              <a:rPr kumimoji="1" lang="en-US" altLang="ja-JP" sz="1100" dirty="0" smtClean="0">
                <a:latin typeface="+mj-lt"/>
              </a:rPr>
              <a:t>1</a:t>
            </a:r>
            <a:r>
              <a:rPr kumimoji="1" lang="ja-JP" altLang="en-US" sz="1100" dirty="0" smtClean="0">
                <a:latin typeface="+mj-lt"/>
              </a:rPr>
              <a:t>位）で推移しているが、大阪は</a:t>
            </a:r>
            <a:r>
              <a:rPr kumimoji="1" lang="en-US" altLang="ja-JP" sz="1100" dirty="0" smtClean="0">
                <a:latin typeface="+mj-lt"/>
              </a:rPr>
              <a:t>8</a:t>
            </a:r>
            <a:r>
              <a:rPr kumimoji="1" lang="ja-JP" altLang="en-US" sz="1100" dirty="0" smtClean="0">
                <a:latin typeface="+mj-lt"/>
              </a:rPr>
              <a:t>～</a:t>
            </a:r>
            <a:r>
              <a:rPr kumimoji="1" lang="en-US" altLang="ja-JP" sz="1100" dirty="0" smtClean="0">
                <a:latin typeface="+mj-lt"/>
              </a:rPr>
              <a:t>17</a:t>
            </a:r>
            <a:r>
              <a:rPr kumimoji="1" lang="ja-JP" altLang="en-US" sz="1100" dirty="0" smtClean="0">
                <a:latin typeface="+mj-lt"/>
              </a:rPr>
              <a:t>位で推移。</a:t>
            </a:r>
            <a:endParaRPr kumimoji="1" lang="en-US" altLang="ja-JP" sz="1100" dirty="0">
              <a:latin typeface="+mj-lt"/>
            </a:endParaRPr>
          </a:p>
          <a:p>
            <a:pPr>
              <a:lnSpc>
                <a:spcPts val="1200"/>
              </a:lnSpc>
              <a:spcBef>
                <a:spcPts val="100"/>
              </a:spcBef>
            </a:pPr>
            <a:r>
              <a:rPr kumimoji="1" lang="ja-JP" altLang="en-US" sz="1100" dirty="0" smtClean="0">
                <a:latin typeface="+mj-lt"/>
              </a:rPr>
              <a:t>・ 就業率も、愛知が全国</a:t>
            </a:r>
            <a:r>
              <a:rPr kumimoji="1" lang="en-US" altLang="ja-JP" sz="1100" dirty="0" smtClean="0">
                <a:latin typeface="+mj-lt"/>
              </a:rPr>
              <a:t>1</a:t>
            </a:r>
            <a:r>
              <a:rPr kumimoji="1" lang="ja-JP" altLang="en-US" sz="1100" dirty="0" smtClean="0">
                <a:latin typeface="+mj-lt"/>
              </a:rPr>
              <a:t>位（東京</a:t>
            </a:r>
            <a:r>
              <a:rPr kumimoji="1" lang="en-US" altLang="ja-JP" sz="1100" dirty="0" smtClean="0">
                <a:latin typeface="+mj-lt"/>
              </a:rPr>
              <a:t>2</a:t>
            </a:r>
            <a:r>
              <a:rPr kumimoji="1" lang="ja-JP" altLang="en-US" sz="1100" dirty="0" smtClean="0">
                <a:latin typeface="+mj-lt"/>
              </a:rPr>
              <a:t>位）で推移しているが、大阪は</a:t>
            </a:r>
            <a:r>
              <a:rPr kumimoji="1" lang="en-US" altLang="ja-JP" sz="1100" dirty="0" smtClean="0">
                <a:latin typeface="+mj-lt"/>
              </a:rPr>
              <a:t>17</a:t>
            </a:r>
            <a:r>
              <a:rPr kumimoji="1" lang="ja-JP" altLang="en-US" sz="1100" dirty="0" smtClean="0">
                <a:latin typeface="+mj-lt"/>
              </a:rPr>
              <a:t>位から</a:t>
            </a:r>
            <a:r>
              <a:rPr kumimoji="1" lang="en-US" altLang="ja-JP" sz="1100" dirty="0" smtClean="0">
                <a:latin typeface="+mj-lt"/>
              </a:rPr>
              <a:t>29</a:t>
            </a:r>
            <a:r>
              <a:rPr kumimoji="1" lang="ja-JP" altLang="en-US" sz="1100" dirty="0" smtClean="0">
                <a:latin typeface="+mj-lt"/>
              </a:rPr>
              <a:t>位で推移。</a:t>
            </a:r>
            <a:endParaRPr kumimoji="1" lang="en-US" altLang="ja-JP" sz="1100" dirty="0" smtClean="0">
              <a:latin typeface="+mj-lt"/>
            </a:endParaRPr>
          </a:p>
          <a:p>
            <a:pPr>
              <a:lnSpc>
                <a:spcPts val="1200"/>
              </a:lnSpc>
              <a:spcBef>
                <a:spcPts val="300"/>
              </a:spcBef>
            </a:pPr>
            <a:r>
              <a:rPr kumimoji="1" lang="ja-JP" altLang="en-US" sz="1100" dirty="0" smtClean="0">
                <a:latin typeface="+mj-lt"/>
              </a:rPr>
              <a:t>　⇒ これらのことから、</a:t>
            </a:r>
            <a:r>
              <a:rPr kumimoji="1" lang="ja-JP" altLang="en-US" sz="1100" b="1" u="sng" dirty="0">
                <a:latin typeface="+mj-lt"/>
              </a:rPr>
              <a:t>就業率</a:t>
            </a:r>
            <a:r>
              <a:rPr kumimoji="1" lang="ja-JP" altLang="en-US" sz="1100" b="1" u="sng" dirty="0" smtClean="0">
                <a:latin typeface="+mj-lt"/>
              </a:rPr>
              <a:t>が低いことが、雇用者報酬が高いにも関わらず、人口</a:t>
            </a:r>
            <a:r>
              <a:rPr kumimoji="1" lang="en-US" altLang="ja-JP" sz="1100" b="1" u="sng" dirty="0" smtClean="0">
                <a:latin typeface="+mj-lt"/>
              </a:rPr>
              <a:t>1</a:t>
            </a:r>
            <a:r>
              <a:rPr kumimoji="1" lang="ja-JP" altLang="en-US" sz="1100" b="1" u="sng" dirty="0" smtClean="0">
                <a:latin typeface="+mj-lt"/>
              </a:rPr>
              <a:t>あたりの可処分所得が低くなる原因</a:t>
            </a:r>
            <a:r>
              <a:rPr kumimoji="1" lang="ja-JP" altLang="en-US" sz="1100" dirty="0" smtClean="0">
                <a:latin typeface="+mj-lt"/>
              </a:rPr>
              <a:t>と考えられる。</a:t>
            </a:r>
            <a:endParaRPr kumimoji="1" lang="en-US" altLang="ja-JP" sz="1100" dirty="0" smtClean="0">
              <a:latin typeface="+mj-lt"/>
            </a:endParaRPr>
          </a:p>
        </p:txBody>
      </p:sp>
      <p:sp>
        <p:nvSpPr>
          <p:cNvPr id="61" name="テキスト ボックス 60">
            <a:extLst>
              <a:ext uri="{FF2B5EF4-FFF2-40B4-BE49-F238E27FC236}">
                <a16:creationId xmlns:a16="http://schemas.microsoft.com/office/drawing/2014/main" id="{EBE40337-5FAC-43BE-86DC-EF22BE0A5F1F}"/>
              </a:ext>
            </a:extLst>
          </p:cNvPr>
          <p:cNvSpPr txBox="1"/>
          <p:nvPr/>
        </p:nvSpPr>
        <p:spPr>
          <a:xfrm>
            <a:off x="975303" y="2373173"/>
            <a:ext cx="7804590" cy="1079783"/>
          </a:xfrm>
          <a:prstGeom prst="rect">
            <a:avLst/>
          </a:prstGeom>
          <a:noFill/>
        </p:spPr>
        <p:txBody>
          <a:bodyPr wrap="square" rtlCol="0">
            <a:spAutoFit/>
          </a:bodyPr>
          <a:lstStyle/>
          <a:p>
            <a:pPr marL="93663" indent="-93663">
              <a:lnSpc>
                <a:spcPts val="1200"/>
              </a:lnSpc>
            </a:pPr>
            <a:r>
              <a:rPr kumimoji="1" lang="ja-JP" altLang="en-US" sz="1100" dirty="0" smtClean="0">
                <a:latin typeface="+mj-lt"/>
              </a:rPr>
              <a:t>・ 就業者１人当たりの経済活動別県内総生産の動きをみると、大阪は、３業種（</a:t>
            </a:r>
            <a:r>
              <a:rPr kumimoji="1" lang="ja-JP" altLang="en-US" sz="1100" b="1" dirty="0" smtClean="0">
                <a:latin typeface="+mj-lt"/>
              </a:rPr>
              <a:t>「製造業」、「卸売・小売業」、「不動産業」）のウェイトが高いが、いずれも、</a:t>
            </a:r>
            <a:r>
              <a:rPr kumimoji="1" lang="en-US" altLang="ja-JP" sz="1100" b="1" dirty="0" smtClean="0">
                <a:latin typeface="+mj-lt"/>
              </a:rPr>
              <a:t>2006</a:t>
            </a:r>
            <a:r>
              <a:rPr kumimoji="1" lang="ja-JP" altLang="en-US" sz="1100" b="1" dirty="0" smtClean="0">
                <a:latin typeface="+mj-lt"/>
              </a:rPr>
              <a:t>年～</a:t>
            </a:r>
            <a:r>
              <a:rPr kumimoji="1" lang="en-US" altLang="ja-JP" sz="1100" b="1" dirty="0" smtClean="0">
                <a:latin typeface="+mj-lt"/>
              </a:rPr>
              <a:t>2015</a:t>
            </a:r>
            <a:r>
              <a:rPr kumimoji="1" lang="ja-JP" altLang="en-US" sz="1100" b="1" dirty="0" smtClean="0">
                <a:latin typeface="+mj-lt"/>
              </a:rPr>
              <a:t>年の伸びが全国平均を下回る状況</a:t>
            </a:r>
            <a:r>
              <a:rPr kumimoji="1" lang="ja-JP" altLang="en-US" sz="1100" dirty="0" smtClean="0">
                <a:latin typeface="+mj-lt"/>
              </a:rPr>
              <a:t>。</a:t>
            </a:r>
            <a:endParaRPr kumimoji="1" lang="en-US" altLang="ja-JP" sz="1100" dirty="0" smtClean="0">
              <a:latin typeface="+mj-lt"/>
            </a:endParaRPr>
          </a:p>
          <a:p>
            <a:pPr marL="93663" indent="-93663">
              <a:lnSpc>
                <a:spcPts val="1200"/>
              </a:lnSpc>
              <a:spcBef>
                <a:spcPts val="200"/>
              </a:spcBef>
            </a:pPr>
            <a:r>
              <a:rPr kumimoji="1" lang="ja-JP" altLang="en-US" sz="1100" dirty="0" smtClean="0">
                <a:latin typeface="+mj-lt"/>
              </a:rPr>
              <a:t>・ </a:t>
            </a:r>
            <a:r>
              <a:rPr kumimoji="1" lang="ja-JP" altLang="en-US" sz="1100" b="1" dirty="0" smtClean="0">
                <a:latin typeface="+mj-lt"/>
              </a:rPr>
              <a:t>東京は</a:t>
            </a:r>
            <a:r>
              <a:rPr kumimoji="1" lang="ja-JP" altLang="en-US" sz="1100" dirty="0" smtClean="0">
                <a:latin typeface="+mj-lt"/>
              </a:rPr>
              <a:t>、６業種（「製造業」、「卸売・小売業」、「情報通信業」、「金融・保険業」、「不動産業」、「専門・科学技術、業務支援サービス業」）のウェイトが高く、このうち</a:t>
            </a:r>
            <a:r>
              <a:rPr kumimoji="1" lang="ja-JP" altLang="en-US" sz="1100" b="1" dirty="0" smtClean="0">
                <a:latin typeface="+mj-lt"/>
              </a:rPr>
              <a:t>、</a:t>
            </a:r>
            <a:r>
              <a:rPr kumimoji="1" lang="ja-JP" altLang="en-US" sz="1100" b="1" dirty="0"/>
              <a:t> 「情報通信業」</a:t>
            </a:r>
            <a:r>
              <a:rPr kumimoji="1" lang="ja-JP" altLang="en-US" sz="1100" b="1" dirty="0" smtClean="0"/>
              <a:t>、「</a:t>
            </a:r>
            <a:r>
              <a:rPr kumimoji="1" lang="ja-JP" altLang="en-US" sz="1100" b="1" dirty="0"/>
              <a:t>不動産業」、「専門・科学技術、業務支援サービス業</a:t>
            </a:r>
            <a:r>
              <a:rPr kumimoji="1" lang="ja-JP" altLang="en-US" sz="1100" b="1" dirty="0" smtClean="0"/>
              <a:t>」で全国平均を上回る伸び</a:t>
            </a:r>
            <a:r>
              <a:rPr kumimoji="1" lang="ja-JP" altLang="en-US" sz="1100" dirty="0" smtClean="0"/>
              <a:t>、同様に、愛知は２業種（「製造業」、「卸売・小売業」）のウェイトが高く、全国</a:t>
            </a:r>
            <a:r>
              <a:rPr kumimoji="1" lang="ja-JP" altLang="en-US" sz="1100" dirty="0"/>
              <a:t>平均を上回る伸びが</a:t>
            </a:r>
            <a:r>
              <a:rPr kumimoji="1" lang="ja-JP" altLang="en-US" sz="1100" dirty="0" smtClean="0"/>
              <a:t>みられる。</a:t>
            </a:r>
            <a:endParaRPr kumimoji="1" lang="en-US" altLang="ja-JP" sz="1100" dirty="0" smtClean="0"/>
          </a:p>
          <a:p>
            <a:pPr>
              <a:lnSpc>
                <a:spcPts val="1200"/>
              </a:lnSpc>
              <a:spcBef>
                <a:spcPts val="300"/>
              </a:spcBef>
            </a:pPr>
            <a:r>
              <a:rPr kumimoji="1" lang="ja-JP" altLang="en-US" sz="1100" dirty="0" smtClean="0">
                <a:latin typeface="+mj-lt"/>
              </a:rPr>
              <a:t>　⇒　これらのことから、大阪では</a:t>
            </a:r>
            <a:r>
              <a:rPr kumimoji="1" lang="ja-JP" altLang="en-US" sz="1100" b="1" u="sng" dirty="0" smtClean="0">
                <a:latin typeface="+mj-lt"/>
              </a:rPr>
              <a:t>主要産業の伸びが低く、地域経済をけん引する産業がみられない現状</a:t>
            </a:r>
            <a:r>
              <a:rPr kumimoji="1" lang="ja-JP" altLang="en-US" sz="1100" dirty="0" smtClean="0">
                <a:latin typeface="+mj-lt"/>
              </a:rPr>
              <a:t>があると考えられる。</a:t>
            </a:r>
            <a:endParaRPr kumimoji="1" lang="en-US" altLang="ja-JP" sz="1100" dirty="0" smtClean="0">
              <a:latin typeface="+mj-lt"/>
            </a:endParaRPr>
          </a:p>
        </p:txBody>
      </p:sp>
      <p:sp>
        <p:nvSpPr>
          <p:cNvPr id="2" name="スライド番号プレースホルダー 1"/>
          <p:cNvSpPr>
            <a:spLocks noGrp="1"/>
          </p:cNvSpPr>
          <p:nvPr>
            <p:ph type="sldNum" sz="quarter" idx="12"/>
          </p:nvPr>
        </p:nvSpPr>
        <p:spPr>
          <a:xfrm>
            <a:off x="7099251" y="6501062"/>
            <a:ext cx="2057400" cy="365125"/>
          </a:xfrm>
        </p:spPr>
        <p:txBody>
          <a:bodyPr/>
          <a:lstStyle/>
          <a:p>
            <a:fld id="{50F88186-B17D-4CE3-A887-D91699CF601C}" type="slidenum">
              <a:rPr kumimoji="1" lang="ja-JP" altLang="en-US" smtClean="0"/>
              <a:t>11</a:t>
            </a:fld>
            <a:endParaRPr kumimoji="1" lang="ja-JP" altLang="en-US" dirty="0"/>
          </a:p>
        </p:txBody>
      </p:sp>
      <p:sp>
        <p:nvSpPr>
          <p:cNvPr id="28" name="正方形/長方形 27"/>
          <p:cNvSpPr/>
          <p:nvPr/>
        </p:nvSpPr>
        <p:spPr>
          <a:xfrm>
            <a:off x="32726" y="-18127"/>
            <a:ext cx="8913478" cy="400110"/>
          </a:xfrm>
          <a:prstGeom prst="rect">
            <a:avLst/>
          </a:prstGeom>
        </p:spPr>
        <p:txBody>
          <a:bodyPr wrap="square">
            <a:spAutoFit/>
          </a:bodyPr>
          <a:lstStyle/>
          <a:p>
            <a:r>
              <a:rPr lang="en-US" altLang="ja-JP" sz="2000" b="1" dirty="0" smtClean="0"/>
              <a:t>【</a:t>
            </a:r>
            <a:r>
              <a:rPr lang="ja-JP" altLang="en-US" sz="2000" b="1" dirty="0" smtClean="0"/>
              <a:t>補足①</a:t>
            </a:r>
            <a:r>
              <a:rPr lang="en-US" altLang="ja-JP" sz="2000" b="1" dirty="0" smtClean="0"/>
              <a:t>】</a:t>
            </a:r>
            <a:r>
              <a:rPr lang="ja-JP" altLang="en-US" sz="2000" b="1" dirty="0" smtClean="0"/>
              <a:t>　大阪の産業構造を考えるに</a:t>
            </a:r>
            <a:r>
              <a:rPr lang="ja-JP" altLang="en-US" sz="2000" b="1" dirty="0"/>
              <a:t>あたっての</a:t>
            </a:r>
            <a:r>
              <a:rPr lang="ja-JP" altLang="en-US" sz="2000" b="1" dirty="0" smtClean="0"/>
              <a:t>視点</a:t>
            </a:r>
            <a:endParaRPr lang="ja-JP" altLang="en-US" sz="2000" b="1" dirty="0"/>
          </a:p>
        </p:txBody>
      </p:sp>
      <p:pic>
        <p:nvPicPr>
          <p:cNvPr id="30" name="図 29"/>
          <p:cNvPicPr>
            <a:picLocks noChangeAspect="1"/>
          </p:cNvPicPr>
          <p:nvPr/>
        </p:nvPicPr>
        <p:blipFill>
          <a:blip r:embed="rId3"/>
          <a:stretch>
            <a:fillRect/>
          </a:stretch>
        </p:blipFill>
        <p:spPr>
          <a:xfrm>
            <a:off x="4092930" y="3737926"/>
            <a:ext cx="4615624" cy="2905807"/>
          </a:xfrm>
          <a:prstGeom prst="rect">
            <a:avLst/>
          </a:prstGeom>
          <a:solidFill>
            <a:schemeClr val="bg1"/>
          </a:solidFill>
        </p:spPr>
      </p:pic>
      <p:sp>
        <p:nvSpPr>
          <p:cNvPr id="31" name="正方形/長方形 30"/>
          <p:cNvSpPr/>
          <p:nvPr/>
        </p:nvSpPr>
        <p:spPr>
          <a:xfrm>
            <a:off x="7841300" y="4591200"/>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845443" y="4914415"/>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836089" y="5694471"/>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8333214" y="4591200"/>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407505" y="4591200"/>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968738" y="5688677"/>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968738" y="5837994"/>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8333213" y="4897142"/>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8318255" y="5694471"/>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8301089" y="5382752"/>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8312450" y="5845739"/>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407053" y="4907025"/>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968738" y="4591200"/>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976098" y="4906362"/>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968738" y="5371068"/>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973418" y="5530534"/>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8740678" y="5368584"/>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1.005</a:t>
            </a:r>
          </a:p>
        </p:txBody>
      </p:sp>
      <p:sp>
        <p:nvSpPr>
          <p:cNvPr id="68" name="テキスト ボックス 67"/>
          <p:cNvSpPr txBox="1"/>
          <p:nvPr/>
        </p:nvSpPr>
        <p:spPr>
          <a:xfrm>
            <a:off x="8750689" y="5530534"/>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0.777</a:t>
            </a:r>
          </a:p>
        </p:txBody>
      </p:sp>
      <p:sp>
        <p:nvSpPr>
          <p:cNvPr id="69" name="テキスト ボックス 68"/>
          <p:cNvSpPr txBox="1"/>
          <p:nvPr/>
        </p:nvSpPr>
        <p:spPr>
          <a:xfrm>
            <a:off x="7410660" y="5499756"/>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0.773</a:t>
            </a:r>
          </a:p>
        </p:txBody>
      </p:sp>
      <p:sp>
        <p:nvSpPr>
          <p:cNvPr id="70" name="テキスト ボックス 69"/>
          <p:cNvSpPr txBox="1"/>
          <p:nvPr/>
        </p:nvSpPr>
        <p:spPr>
          <a:xfrm>
            <a:off x="7402910" y="5347786"/>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dirty="0" smtClean="0">
                <a:solidFill>
                  <a:prstClr val="black"/>
                </a:solidFill>
                <a:latin typeface="BIZ UDPゴシック" panose="020B0400000000000000" pitchFamily="50" charset="-128"/>
                <a:ea typeface="BIZ UDPゴシック" panose="020B0400000000000000" pitchFamily="50" charset="-128"/>
              </a:rPr>
              <a:t>1.006</a:t>
            </a:r>
            <a:endParaRPr kumimoji="1" lang="en-US" altLang="ja-JP" sz="400" b="1" i="1"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1" name="楕円 70"/>
          <p:cNvSpPr/>
          <p:nvPr/>
        </p:nvSpPr>
        <p:spPr>
          <a:xfrm>
            <a:off x="8284453" y="5527258"/>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32726" y="308677"/>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 「可処分所得の分析」から見たアプローチ</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0088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942246" y="2189345"/>
            <a:ext cx="2232000" cy="720000"/>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BE40337-5FAC-43BE-86DC-EF22BE0A5F1F}"/>
              </a:ext>
            </a:extLst>
          </p:cNvPr>
          <p:cNvSpPr txBox="1"/>
          <p:nvPr/>
        </p:nvSpPr>
        <p:spPr>
          <a:xfrm>
            <a:off x="433359" y="571941"/>
            <a:ext cx="8268356" cy="1592744"/>
          </a:xfrm>
          <a:prstGeom prst="rect">
            <a:avLst/>
          </a:prstGeom>
          <a:noFill/>
        </p:spPr>
        <p:txBody>
          <a:bodyPr wrap="square" rtlCol="0">
            <a:spAutoFit/>
          </a:bodyPr>
          <a:lstStyle/>
          <a:p>
            <a:pPr marL="171450" indent="-171450">
              <a:lnSpc>
                <a:spcPts val="1100"/>
              </a:lnSpc>
              <a:buFontTx/>
              <a:buChar char="○"/>
            </a:pPr>
            <a:r>
              <a:rPr kumimoji="1" lang="ja-JP" altLang="en-US" sz="1000" dirty="0" smtClean="0">
                <a:latin typeface="+mj-lt"/>
              </a:rPr>
              <a:t> 今後、人口減少が加速していく局面において、自立可能で持続性のある地域経済を確立していくためには、</a:t>
            </a:r>
            <a:r>
              <a:rPr kumimoji="1" lang="ja-JP" altLang="en-US" sz="1000" b="1" dirty="0" smtClean="0">
                <a:latin typeface="+mj-lt"/>
              </a:rPr>
              <a:t>「外から稼ぐ力」</a:t>
            </a:r>
            <a:r>
              <a:rPr kumimoji="1" lang="ja-JP" altLang="en-US" sz="1000" dirty="0" smtClean="0">
                <a:latin typeface="+mj-lt"/>
              </a:rPr>
              <a:t>のある産業の存在が不可欠となる。具体には、</a:t>
            </a:r>
            <a:r>
              <a:rPr kumimoji="1" lang="ja-JP" altLang="en-US" sz="1000" dirty="0" smtClean="0"/>
              <a:t>海外</a:t>
            </a:r>
            <a:r>
              <a:rPr kumimoji="1" lang="ja-JP" altLang="en-US" sz="1000" dirty="0"/>
              <a:t>への輸出や、国内の他の地域への移出が可能</a:t>
            </a:r>
            <a:r>
              <a:rPr kumimoji="1" lang="ja-JP" altLang="en-US" sz="1000" dirty="0" smtClean="0"/>
              <a:t>な</a:t>
            </a:r>
            <a:r>
              <a:rPr kumimoji="1" lang="ja-JP" altLang="en-US" sz="1000" dirty="0"/>
              <a:t>、</a:t>
            </a:r>
            <a:r>
              <a:rPr kumimoji="1" lang="ja-JP" altLang="en-US" sz="1000" b="1" dirty="0" smtClean="0"/>
              <a:t>「</a:t>
            </a:r>
            <a:r>
              <a:rPr kumimoji="1" lang="ja-JP" altLang="en-US" sz="1000" b="1" dirty="0"/>
              <a:t>財・サービスを生産」するセクター</a:t>
            </a:r>
            <a:r>
              <a:rPr kumimoji="1" lang="ja-JP" altLang="en-US" sz="1000" dirty="0"/>
              <a:t>が重要</a:t>
            </a:r>
            <a:r>
              <a:rPr kumimoji="1" lang="ja-JP" altLang="en-US" sz="1000" dirty="0" smtClean="0"/>
              <a:t>。また、こうした産業の外</a:t>
            </a:r>
            <a:r>
              <a:rPr kumimoji="1" lang="ja-JP" altLang="en-US" sz="1000" dirty="0"/>
              <a:t>から稼ぐ</a:t>
            </a:r>
            <a:r>
              <a:rPr kumimoji="1" lang="ja-JP" altLang="en-US" sz="1000" dirty="0" smtClean="0"/>
              <a:t>力は、</a:t>
            </a:r>
            <a:r>
              <a:rPr kumimoji="1" lang="ja-JP" altLang="en-US" sz="1000" b="1" dirty="0" smtClean="0"/>
              <a:t>地域内</a:t>
            </a:r>
            <a:r>
              <a:rPr kumimoji="1" lang="ja-JP" altLang="en-US" sz="1000" b="1" dirty="0"/>
              <a:t>の雇用創出効果も</a:t>
            </a:r>
            <a:r>
              <a:rPr kumimoji="1" lang="ja-JP" altLang="en-US" sz="1000" b="1" dirty="0" smtClean="0"/>
              <a:t>生み出す</a:t>
            </a:r>
            <a:r>
              <a:rPr kumimoji="1" lang="ja-JP" altLang="en-US" sz="1000" dirty="0" smtClean="0"/>
              <a:t>。</a:t>
            </a:r>
            <a:endParaRPr kumimoji="1" lang="en-US" altLang="ja-JP" sz="1000" dirty="0" smtClean="0"/>
          </a:p>
          <a:p>
            <a:pPr marL="171450" indent="-171450">
              <a:lnSpc>
                <a:spcPts val="1100"/>
              </a:lnSpc>
              <a:spcBef>
                <a:spcPts val="600"/>
              </a:spcBef>
              <a:buFontTx/>
              <a:buChar char="○"/>
            </a:pPr>
            <a:r>
              <a:rPr kumimoji="1" lang="ja-JP" altLang="en-US" sz="1000" dirty="0" smtClean="0"/>
              <a:t> </a:t>
            </a:r>
            <a:r>
              <a:rPr kumimoji="1" lang="ja-JP" altLang="en-US" sz="1000" b="1" dirty="0" smtClean="0"/>
              <a:t>一般</a:t>
            </a:r>
            <a:r>
              <a:rPr kumimoji="1" lang="ja-JP" altLang="en-US" sz="1000" b="1" dirty="0"/>
              <a:t>に</a:t>
            </a:r>
            <a:r>
              <a:rPr kumimoji="1" lang="ja-JP" altLang="en-US" sz="1000" b="1" dirty="0" smtClean="0"/>
              <a:t>、製造業は外</a:t>
            </a:r>
            <a:r>
              <a:rPr kumimoji="1" lang="ja-JP" altLang="en-US" sz="1000" b="1" dirty="0"/>
              <a:t>から稼ぐ力の</a:t>
            </a:r>
            <a:r>
              <a:rPr kumimoji="1" lang="ja-JP" altLang="en-US" sz="1000" b="1" dirty="0" smtClean="0"/>
              <a:t>強い産業</a:t>
            </a:r>
            <a:r>
              <a:rPr kumimoji="1" lang="ja-JP" altLang="en-US" sz="1000" dirty="0"/>
              <a:t>という性格を有し、小売りや飲食など</a:t>
            </a:r>
            <a:r>
              <a:rPr kumimoji="1" lang="ja-JP" altLang="en-US" sz="1000" dirty="0" smtClean="0"/>
              <a:t>地域</a:t>
            </a:r>
            <a:r>
              <a:rPr kumimoji="1" lang="ja-JP" altLang="en-US" sz="1000" dirty="0"/>
              <a:t>内</a:t>
            </a:r>
            <a:r>
              <a:rPr kumimoji="1" lang="ja-JP" altLang="en-US" sz="1000" dirty="0" smtClean="0"/>
              <a:t>の</a:t>
            </a:r>
            <a:r>
              <a:rPr kumimoji="1" lang="ja-JP" altLang="en-US" sz="1000" dirty="0"/>
              <a:t>需要に応える</a:t>
            </a:r>
            <a:r>
              <a:rPr kumimoji="1" lang="ja-JP" altLang="en-US" sz="1000" b="1" dirty="0"/>
              <a:t>多くのサービス産業は、製造業に比べ外から稼ぐ力が</a:t>
            </a:r>
            <a:r>
              <a:rPr kumimoji="1" lang="ja-JP" altLang="en-US" sz="1000" b="1" dirty="0" smtClean="0"/>
              <a:t>弱い</a:t>
            </a:r>
            <a:r>
              <a:rPr kumimoji="1" lang="ja-JP" altLang="en-US" sz="1000" dirty="0" smtClean="0"/>
              <a:t>。一方</a:t>
            </a:r>
            <a:r>
              <a:rPr kumimoji="1" lang="ja-JP" altLang="en-US" sz="1000" dirty="0"/>
              <a:t>で</a:t>
            </a:r>
            <a:r>
              <a:rPr kumimoji="1" lang="ja-JP" altLang="en-US" sz="1000" dirty="0" smtClean="0"/>
              <a:t>、観光に</a:t>
            </a:r>
            <a:r>
              <a:rPr kumimoji="1" lang="ja-JP" altLang="en-US" sz="1000" dirty="0"/>
              <a:t>視点を当てると、例えば、外国人観光客の日本国内での消費支出は「サービス輸出」となり、また、国内の他地域からの観光は「サービス移出」と</a:t>
            </a:r>
            <a:r>
              <a:rPr kumimoji="1" lang="ja-JP" altLang="en-US" sz="1000" dirty="0" smtClean="0"/>
              <a:t>なる。このため、</a:t>
            </a:r>
            <a:r>
              <a:rPr kumimoji="1" lang="ja-JP" altLang="en-US" sz="1000" b="1" dirty="0" smtClean="0"/>
              <a:t>サービス産業の中でも、宿泊や、小売り飲食など、観光関連については</a:t>
            </a:r>
            <a:r>
              <a:rPr kumimoji="1" lang="ja-JP" altLang="en-US" sz="1000" b="1" dirty="0"/>
              <a:t>、外から稼ぐ力の</a:t>
            </a:r>
            <a:r>
              <a:rPr kumimoji="1" lang="ja-JP" altLang="en-US" sz="1000" b="1" dirty="0" smtClean="0"/>
              <a:t>ある産業</a:t>
            </a:r>
            <a:r>
              <a:rPr kumimoji="1" lang="ja-JP" altLang="en-US" sz="1000" b="1" dirty="0"/>
              <a:t>としての性格を有して</a:t>
            </a:r>
            <a:r>
              <a:rPr kumimoji="1" lang="ja-JP" altLang="en-US" sz="1000" b="1" dirty="0" smtClean="0"/>
              <a:t>いる</a:t>
            </a:r>
            <a:r>
              <a:rPr kumimoji="1" lang="ja-JP" altLang="en-US" sz="1000" dirty="0" smtClean="0"/>
              <a:t>。</a:t>
            </a:r>
            <a:endParaRPr kumimoji="1" lang="en-US" altLang="ja-JP" sz="1000" dirty="0" smtClean="0"/>
          </a:p>
          <a:p>
            <a:pPr marL="171450" indent="-171450">
              <a:lnSpc>
                <a:spcPts val="1100"/>
              </a:lnSpc>
              <a:spcBef>
                <a:spcPts val="600"/>
              </a:spcBef>
              <a:buFontTx/>
              <a:buChar char="○"/>
            </a:pPr>
            <a:r>
              <a:rPr kumimoji="1" lang="ja-JP" altLang="en-US" sz="1000" dirty="0" smtClean="0"/>
              <a:t>日本では</a:t>
            </a:r>
            <a:r>
              <a:rPr kumimoji="1" lang="ja-JP" altLang="en-US" sz="1000" b="1" dirty="0" smtClean="0"/>
              <a:t>社会資本への公共投資</a:t>
            </a:r>
            <a:r>
              <a:rPr kumimoji="1" lang="ja-JP" altLang="en-US" sz="1000" dirty="0" smtClean="0"/>
              <a:t>はケインズ的な総需要拡大策として捉えられる傾向が強いが、生産性や経済成長の観点からは</a:t>
            </a:r>
            <a:r>
              <a:rPr kumimoji="1" lang="ja-JP" altLang="en-US" sz="1000" b="1" dirty="0" smtClean="0"/>
              <a:t>、「生産性効果」</a:t>
            </a:r>
            <a:r>
              <a:rPr kumimoji="1" lang="ja-JP" altLang="en-US" sz="1000" b="1" dirty="0" err="1" smtClean="0"/>
              <a:t>ー</a:t>
            </a:r>
            <a:r>
              <a:rPr kumimoji="1" lang="ja-JP" altLang="en-US" sz="1000" b="1" dirty="0" smtClean="0"/>
              <a:t>産業・企業の生産性を高める効果</a:t>
            </a:r>
            <a:r>
              <a:rPr kumimoji="1" lang="ja-JP" altLang="en-US" sz="1000" b="1" dirty="0" err="1" smtClean="0"/>
              <a:t>ーが</a:t>
            </a:r>
            <a:r>
              <a:rPr kumimoji="1" lang="ja-JP" altLang="en-US" sz="1000" b="1" dirty="0" smtClean="0"/>
              <a:t>本質</a:t>
            </a:r>
            <a:r>
              <a:rPr kumimoji="1" lang="ja-JP" altLang="en-US" sz="1000" dirty="0" smtClean="0"/>
              <a:t>である。社会資本ストックが</a:t>
            </a:r>
            <a:r>
              <a:rPr kumimoji="1" lang="en-US" altLang="ja-JP" sz="1000" dirty="0" smtClean="0"/>
              <a:t>10</a:t>
            </a:r>
            <a:r>
              <a:rPr kumimoji="1" lang="ja-JP" altLang="en-US" sz="1000" dirty="0" smtClean="0"/>
              <a:t>％増えると生産が</a:t>
            </a:r>
            <a:r>
              <a:rPr kumimoji="1" lang="en-US" altLang="ja-JP" sz="1000" dirty="0" smtClean="0"/>
              <a:t>1.5</a:t>
            </a:r>
            <a:r>
              <a:rPr kumimoji="1" lang="ja-JP" altLang="en-US" sz="1000" dirty="0" smtClean="0"/>
              <a:t>％増加するというのが主要国における平均的な関係である。</a:t>
            </a:r>
            <a:endParaRPr kumimoji="1" lang="en-US" altLang="ja-JP" sz="1000" dirty="0"/>
          </a:p>
          <a:p>
            <a:pPr marL="171450" indent="-171450">
              <a:lnSpc>
                <a:spcPts val="1100"/>
              </a:lnSpc>
              <a:spcBef>
                <a:spcPts val="600"/>
              </a:spcBef>
              <a:buFontTx/>
              <a:buChar char="○"/>
            </a:pPr>
            <a:endParaRPr kumimoji="1" lang="en-US" altLang="ja-JP" sz="1000" dirty="0"/>
          </a:p>
        </p:txBody>
      </p:sp>
      <p:sp>
        <p:nvSpPr>
          <p:cNvPr id="26" name="角丸四角形 25"/>
          <p:cNvSpPr/>
          <p:nvPr/>
        </p:nvSpPr>
        <p:spPr>
          <a:xfrm>
            <a:off x="91582" y="172367"/>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 付加価値</a:t>
            </a:r>
            <a:r>
              <a:rPr lang="ja-JP" altLang="en-US" sz="1600" b="1" dirty="0">
                <a:solidFill>
                  <a:schemeClr val="tx1"/>
                </a:solidFill>
                <a:latin typeface="BIZ UDPゴシック" panose="020B0400000000000000" pitchFamily="50" charset="-128"/>
                <a:ea typeface="BIZ UDPゴシック" panose="020B0400000000000000" pitchFamily="50" charset="-128"/>
              </a:rPr>
              <a:t>と</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雇用の創出効果イメージ</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BE40337-5FAC-43BE-86DC-EF22BE0A5F1F}"/>
              </a:ext>
            </a:extLst>
          </p:cNvPr>
          <p:cNvSpPr txBox="1"/>
          <p:nvPr/>
        </p:nvSpPr>
        <p:spPr>
          <a:xfrm>
            <a:off x="748064" y="2318956"/>
            <a:ext cx="2613451" cy="415498"/>
          </a:xfrm>
          <a:prstGeom prst="rect">
            <a:avLst/>
          </a:prstGeom>
          <a:noFill/>
        </p:spPr>
        <p:txBody>
          <a:bodyPr wrap="square" rtlCol="0">
            <a:spAutoFit/>
          </a:bodyPr>
          <a:lstStyle/>
          <a:p>
            <a:pPr algn="ctr"/>
            <a:r>
              <a:rPr kumimoji="1" lang="ja-JP" altLang="en-US" sz="1050" b="1" dirty="0" smtClean="0">
                <a:latin typeface="+mj-lt"/>
              </a:rPr>
              <a:t>輸出・移出が可能な、</a:t>
            </a:r>
            <a:endParaRPr kumimoji="1" lang="en-US" altLang="ja-JP" sz="1050" b="1" dirty="0" smtClean="0">
              <a:latin typeface="+mj-lt"/>
            </a:endParaRPr>
          </a:p>
          <a:p>
            <a:pPr algn="ctr"/>
            <a:r>
              <a:rPr kumimoji="1" lang="ja-JP" altLang="en-US" sz="1050" b="1" dirty="0" smtClean="0">
                <a:latin typeface="+mj-lt"/>
              </a:rPr>
              <a:t>財・サービスを生産するセクター</a:t>
            </a:r>
            <a:endParaRPr kumimoji="1" lang="en-US" altLang="ja-JP" sz="1050" b="1" dirty="0" smtClean="0">
              <a:latin typeface="+mj-lt"/>
            </a:endParaRPr>
          </a:p>
        </p:txBody>
      </p:sp>
      <p:sp>
        <p:nvSpPr>
          <p:cNvPr id="35" name="テキスト ボックス 34">
            <a:extLst>
              <a:ext uri="{FF2B5EF4-FFF2-40B4-BE49-F238E27FC236}">
                <a16:creationId xmlns:a16="http://schemas.microsoft.com/office/drawing/2014/main" id="{EBE40337-5FAC-43BE-86DC-EF22BE0A5F1F}"/>
              </a:ext>
            </a:extLst>
          </p:cNvPr>
          <p:cNvSpPr txBox="1"/>
          <p:nvPr/>
        </p:nvSpPr>
        <p:spPr>
          <a:xfrm>
            <a:off x="3510293" y="2379078"/>
            <a:ext cx="2470789" cy="592470"/>
          </a:xfrm>
          <a:prstGeom prst="rect">
            <a:avLst/>
          </a:prstGeom>
          <a:noFill/>
        </p:spPr>
        <p:txBody>
          <a:bodyPr wrap="square" rtlCol="0">
            <a:spAutoFit/>
          </a:bodyPr>
          <a:lstStyle/>
          <a:p>
            <a:pPr>
              <a:lnSpc>
                <a:spcPts val="1200"/>
              </a:lnSpc>
            </a:pPr>
            <a:r>
              <a:rPr kumimoji="1" lang="ja-JP" altLang="en-US" sz="1100" dirty="0" smtClean="0">
                <a:latin typeface="+mj-lt"/>
              </a:rPr>
              <a:t>サービス産業の中でも、</a:t>
            </a:r>
            <a:r>
              <a:rPr kumimoji="1" lang="ja-JP" altLang="en-US" sz="1200" b="1" dirty="0" smtClean="0">
                <a:latin typeface="+mj-lt"/>
              </a:rPr>
              <a:t>観光関連</a:t>
            </a:r>
            <a:r>
              <a:rPr kumimoji="1" lang="ja-JP" altLang="en-US" sz="1100" dirty="0" smtClean="0">
                <a:latin typeface="+mj-lt"/>
              </a:rPr>
              <a:t>は、</a:t>
            </a:r>
            <a:endParaRPr kumimoji="1" lang="en-US" altLang="ja-JP" sz="1100" dirty="0" smtClean="0">
              <a:latin typeface="+mj-lt"/>
            </a:endParaRPr>
          </a:p>
          <a:p>
            <a:pPr>
              <a:lnSpc>
                <a:spcPts val="1200"/>
              </a:lnSpc>
              <a:spcBef>
                <a:spcPts val="300"/>
              </a:spcBef>
            </a:pPr>
            <a:r>
              <a:rPr kumimoji="1" lang="ja-JP" altLang="en-US" sz="1100" dirty="0" smtClean="0">
                <a:latin typeface="+mj-lt"/>
              </a:rPr>
              <a:t>「サービスの輸・移出」</a:t>
            </a:r>
            <a:r>
              <a:rPr kumimoji="1" lang="ja-JP" altLang="en-US" sz="1100" dirty="0">
                <a:latin typeface="+mj-lt"/>
              </a:rPr>
              <a:t>となるため</a:t>
            </a:r>
            <a:r>
              <a:rPr kumimoji="1" lang="ja-JP" altLang="en-US" sz="1100" dirty="0" smtClean="0">
                <a:latin typeface="+mj-lt"/>
              </a:rPr>
              <a:t>、外から</a:t>
            </a:r>
            <a:endParaRPr kumimoji="1" lang="en-US" altLang="ja-JP" sz="1100" dirty="0" smtClean="0">
              <a:latin typeface="+mj-lt"/>
            </a:endParaRPr>
          </a:p>
          <a:p>
            <a:pPr>
              <a:lnSpc>
                <a:spcPts val="1200"/>
              </a:lnSpc>
            </a:pPr>
            <a:r>
              <a:rPr kumimoji="1" lang="ja-JP" altLang="en-US" sz="1100" dirty="0" smtClean="0">
                <a:latin typeface="+mj-lt"/>
              </a:rPr>
              <a:t>稼ぐ産業としての性格も有する</a:t>
            </a:r>
            <a:endParaRPr kumimoji="1" lang="en-US" altLang="ja-JP" sz="1100" dirty="0" smtClean="0">
              <a:latin typeface="+mj-lt"/>
            </a:endParaRPr>
          </a:p>
        </p:txBody>
      </p:sp>
      <p:sp>
        <p:nvSpPr>
          <p:cNvPr id="36" name="角丸四角形 35"/>
          <p:cNvSpPr/>
          <p:nvPr/>
        </p:nvSpPr>
        <p:spPr>
          <a:xfrm>
            <a:off x="329663" y="490802"/>
            <a:ext cx="8560659" cy="2772000"/>
          </a:xfrm>
          <a:prstGeom prst="roundRect">
            <a:avLst>
              <a:gd name="adj" fmla="val 3402"/>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37" name="角丸四角形 36"/>
          <p:cNvSpPr/>
          <p:nvPr/>
        </p:nvSpPr>
        <p:spPr>
          <a:xfrm>
            <a:off x="182365" y="3323422"/>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 イノベーション創出の類型と展開イメージ</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382258" y="3662693"/>
            <a:ext cx="8560659" cy="3170894"/>
          </a:xfrm>
          <a:prstGeom prst="roundRect">
            <a:avLst>
              <a:gd name="adj" fmla="val 3402"/>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5316993" y="257021"/>
            <a:ext cx="3746776" cy="230832"/>
          </a:xfrm>
          <a:prstGeom prst="rect">
            <a:avLst/>
          </a:prstGeom>
          <a:noFill/>
        </p:spPr>
        <p:txBody>
          <a:bodyPr wrap="square" rtlCol="0">
            <a:spAutoFit/>
          </a:bodyPr>
          <a:lstStyle/>
          <a:p>
            <a:r>
              <a:rPr kumimoji="1" lang="ja-JP" altLang="en-US" sz="900" dirty="0" smtClean="0"/>
              <a:t>出典：森川正之著「生産性　誤解と真実」をもとに副首都推進局にて作成</a:t>
            </a:r>
            <a:endParaRPr kumimoji="1" lang="ja-JP" altLang="en-US" sz="900" dirty="0"/>
          </a:p>
        </p:txBody>
      </p:sp>
      <p:sp>
        <p:nvSpPr>
          <p:cNvPr id="22" name="角丸四角形 21"/>
          <p:cNvSpPr/>
          <p:nvPr/>
        </p:nvSpPr>
        <p:spPr>
          <a:xfrm>
            <a:off x="6074381" y="2243943"/>
            <a:ext cx="2232000" cy="667910"/>
          </a:xfrm>
          <a:prstGeom prst="roundRect">
            <a:avLst>
              <a:gd name="adj" fmla="val 3402"/>
            </a:avLst>
          </a:prstGeom>
          <a:ln/>
        </p:spPr>
        <p:style>
          <a:lnRef idx="1">
            <a:schemeClr val="accent6"/>
          </a:lnRef>
          <a:fillRef idx="2">
            <a:schemeClr val="accent6"/>
          </a:fillRef>
          <a:effectRef idx="1">
            <a:schemeClr val="accent6"/>
          </a:effectRef>
          <a:fontRef idx="minor">
            <a:schemeClr val="dk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BE40337-5FAC-43BE-86DC-EF22BE0A5F1F}"/>
              </a:ext>
            </a:extLst>
          </p:cNvPr>
          <p:cNvSpPr txBox="1"/>
          <p:nvPr/>
        </p:nvSpPr>
        <p:spPr>
          <a:xfrm>
            <a:off x="6285281" y="2413042"/>
            <a:ext cx="2335015" cy="253916"/>
          </a:xfrm>
          <a:prstGeom prst="rect">
            <a:avLst/>
          </a:prstGeom>
          <a:noFill/>
        </p:spPr>
        <p:txBody>
          <a:bodyPr wrap="square" rtlCol="0">
            <a:spAutoFit/>
          </a:bodyPr>
          <a:lstStyle/>
          <a:p>
            <a:r>
              <a:rPr kumimoji="1" lang="ja-JP" altLang="en-US" sz="1050" b="1" dirty="0">
                <a:latin typeface="+mj-lt"/>
              </a:rPr>
              <a:t>地域内</a:t>
            </a:r>
            <a:r>
              <a:rPr kumimoji="1" lang="ja-JP" altLang="en-US" sz="1050" b="1" dirty="0" smtClean="0">
                <a:latin typeface="+mj-lt"/>
              </a:rPr>
              <a:t>の需要に応えるセクター</a:t>
            </a:r>
            <a:endParaRPr kumimoji="1" lang="en-US" altLang="ja-JP" sz="1050" b="1" dirty="0" smtClean="0">
              <a:latin typeface="+mj-lt"/>
            </a:endParaRPr>
          </a:p>
        </p:txBody>
      </p:sp>
      <p:sp>
        <p:nvSpPr>
          <p:cNvPr id="2" name="楕円 1"/>
          <p:cNvSpPr/>
          <p:nvPr/>
        </p:nvSpPr>
        <p:spPr>
          <a:xfrm>
            <a:off x="956366" y="2017192"/>
            <a:ext cx="2232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200" b="1" dirty="0" smtClean="0"/>
              <a:t>外から稼ぐ</a:t>
            </a:r>
            <a:endParaRPr kumimoji="1" lang="ja-JP" altLang="en-US" sz="1200" b="1" dirty="0"/>
          </a:p>
        </p:txBody>
      </p:sp>
      <p:sp>
        <p:nvSpPr>
          <p:cNvPr id="25" name="楕円 24"/>
          <p:cNvSpPr/>
          <p:nvPr/>
        </p:nvSpPr>
        <p:spPr>
          <a:xfrm>
            <a:off x="6074381" y="2057564"/>
            <a:ext cx="2232000" cy="28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t>消費</a:t>
            </a:r>
            <a:r>
              <a:rPr kumimoji="1" lang="ja-JP" altLang="en-US" sz="1200" b="1" dirty="0" smtClean="0"/>
              <a:t>を生み出す</a:t>
            </a:r>
            <a:endParaRPr kumimoji="1" lang="ja-JP" altLang="en-US" sz="1200" b="1" dirty="0"/>
          </a:p>
        </p:txBody>
      </p:sp>
      <p:sp>
        <p:nvSpPr>
          <p:cNvPr id="41" name="テキスト ボックス 40">
            <a:extLst>
              <a:ext uri="{FF2B5EF4-FFF2-40B4-BE49-F238E27FC236}">
                <a16:creationId xmlns:a16="http://schemas.microsoft.com/office/drawing/2014/main" id="{EBE40337-5FAC-43BE-86DC-EF22BE0A5F1F}"/>
              </a:ext>
            </a:extLst>
          </p:cNvPr>
          <p:cNvSpPr txBox="1"/>
          <p:nvPr/>
        </p:nvSpPr>
        <p:spPr>
          <a:xfrm>
            <a:off x="1170942" y="2665290"/>
            <a:ext cx="2069326" cy="276999"/>
          </a:xfrm>
          <a:prstGeom prst="rect">
            <a:avLst/>
          </a:prstGeom>
          <a:noFill/>
        </p:spPr>
        <p:txBody>
          <a:bodyPr wrap="square" rtlCol="0">
            <a:spAutoFit/>
          </a:bodyPr>
          <a:lstStyle/>
          <a:p>
            <a:r>
              <a:rPr kumimoji="1" lang="ja-JP" altLang="en-US" sz="1200" dirty="0" smtClean="0">
                <a:latin typeface="+mj-lt"/>
              </a:rPr>
              <a:t>「製造業」</a:t>
            </a:r>
            <a:r>
              <a:rPr kumimoji="1" lang="ja-JP" altLang="en-US" sz="1050" dirty="0" smtClean="0">
                <a:latin typeface="+mj-lt"/>
              </a:rPr>
              <a:t>＋</a:t>
            </a:r>
            <a:r>
              <a:rPr kumimoji="1" lang="ja-JP" altLang="en-US" sz="1050" dirty="0">
                <a:latin typeface="+mj-lt"/>
              </a:rPr>
              <a:t>サービス化の視点</a:t>
            </a:r>
            <a:endParaRPr kumimoji="1" lang="en-US" altLang="ja-JP" sz="1050" dirty="0" smtClean="0">
              <a:latin typeface="+mj-lt"/>
            </a:endParaRPr>
          </a:p>
        </p:txBody>
      </p:sp>
      <p:sp>
        <p:nvSpPr>
          <p:cNvPr id="42" name="テキスト ボックス 41">
            <a:extLst>
              <a:ext uri="{FF2B5EF4-FFF2-40B4-BE49-F238E27FC236}">
                <a16:creationId xmlns:a16="http://schemas.microsoft.com/office/drawing/2014/main" id="{EBE40337-5FAC-43BE-86DC-EF22BE0A5F1F}"/>
              </a:ext>
            </a:extLst>
          </p:cNvPr>
          <p:cNvSpPr txBox="1"/>
          <p:nvPr/>
        </p:nvSpPr>
        <p:spPr>
          <a:xfrm>
            <a:off x="6668260" y="2637189"/>
            <a:ext cx="1294237" cy="276999"/>
          </a:xfrm>
          <a:prstGeom prst="rect">
            <a:avLst/>
          </a:prstGeom>
          <a:noFill/>
        </p:spPr>
        <p:txBody>
          <a:bodyPr wrap="square" rtlCol="0">
            <a:spAutoFit/>
          </a:bodyPr>
          <a:lstStyle/>
          <a:p>
            <a:r>
              <a:rPr kumimoji="1" lang="ja-JP" altLang="en-US" sz="1200" dirty="0" smtClean="0">
                <a:latin typeface="+mj-lt"/>
              </a:rPr>
              <a:t>「サービス産業」</a:t>
            </a:r>
            <a:endParaRPr kumimoji="1" lang="en-US" altLang="ja-JP" sz="1200" dirty="0" smtClean="0">
              <a:latin typeface="+mj-lt"/>
            </a:endParaRPr>
          </a:p>
        </p:txBody>
      </p:sp>
      <p:sp>
        <p:nvSpPr>
          <p:cNvPr id="43" name="角丸四角形 42"/>
          <p:cNvSpPr/>
          <p:nvPr/>
        </p:nvSpPr>
        <p:spPr>
          <a:xfrm>
            <a:off x="3592017" y="1965876"/>
            <a:ext cx="2513198"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smtClean="0">
                <a:solidFill>
                  <a:schemeClr val="tx1"/>
                </a:solidFill>
                <a:latin typeface="BIZ UDPゴシック" panose="020B0400000000000000" pitchFamily="50" charset="-128"/>
                <a:ea typeface="BIZ UDPゴシック" panose="020B0400000000000000" pitchFamily="50" charset="-128"/>
              </a:rPr>
              <a:t>「付加価値」＋「雇用」の創出</a:t>
            </a:r>
            <a:endParaRPr lang="en-US" altLang="ja-JP" sz="1200" b="1" u="sng"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8" name="直線矢印コネクタ 7"/>
          <p:cNvCxnSpPr/>
          <p:nvPr/>
        </p:nvCxnSpPr>
        <p:spPr>
          <a:xfrm>
            <a:off x="3159246" y="2590316"/>
            <a:ext cx="2916000" cy="0"/>
          </a:xfrm>
          <a:prstGeom prst="straightConnector1">
            <a:avLst/>
          </a:prstGeom>
          <a:ln>
            <a:prstDash val="solid"/>
            <a:headEnd type="arrow" w="lg" len="lg"/>
            <a:tailEnd type="arrow" w="lg" len="lg"/>
          </a:ln>
        </p:spPr>
        <p:style>
          <a:lnRef idx="1">
            <a:schemeClr val="dk1"/>
          </a:lnRef>
          <a:fillRef idx="0">
            <a:schemeClr val="dk1"/>
          </a:fillRef>
          <a:effectRef idx="0">
            <a:schemeClr val="dk1"/>
          </a:effectRef>
          <a:fontRef idx="minor">
            <a:schemeClr val="tx1"/>
          </a:fontRef>
        </p:style>
      </p:cxnSp>
      <p:sp>
        <p:nvSpPr>
          <p:cNvPr id="11" name="右矢印 10"/>
          <p:cNvSpPr>
            <a:spLocks noChangeAspect="1"/>
          </p:cNvSpPr>
          <p:nvPr/>
        </p:nvSpPr>
        <p:spPr>
          <a:xfrm rot="20096298">
            <a:off x="3177682" y="2256918"/>
            <a:ext cx="338329" cy="288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a:spLocks noChangeAspect="1"/>
          </p:cNvSpPr>
          <p:nvPr/>
        </p:nvSpPr>
        <p:spPr>
          <a:xfrm rot="12533450">
            <a:off x="5690128" y="2244841"/>
            <a:ext cx="338329" cy="288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5338693" y="3391519"/>
            <a:ext cx="3953370" cy="230832"/>
          </a:xfrm>
          <a:prstGeom prst="rect">
            <a:avLst/>
          </a:prstGeom>
          <a:noFill/>
        </p:spPr>
        <p:txBody>
          <a:bodyPr wrap="square" rtlCol="0">
            <a:spAutoFit/>
          </a:bodyPr>
          <a:lstStyle/>
          <a:p>
            <a:r>
              <a:rPr kumimoji="1" lang="ja-JP" altLang="en-US" sz="900" dirty="0" smtClean="0"/>
              <a:t>出典：清水洋著「野生化するイノベーション」をもとに副首都推進局にて作成</a:t>
            </a:r>
            <a:endParaRPr kumimoji="1" lang="ja-JP" altLang="en-US" sz="900" dirty="0"/>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483068" y="3658493"/>
            <a:ext cx="8268356" cy="1900520"/>
          </a:xfrm>
          <a:prstGeom prst="rect">
            <a:avLst/>
          </a:prstGeom>
          <a:noFill/>
        </p:spPr>
        <p:txBody>
          <a:bodyPr wrap="square" rtlCol="0">
            <a:spAutoFit/>
          </a:bodyPr>
          <a:lstStyle/>
          <a:p>
            <a:pPr marL="171450" indent="-171450">
              <a:lnSpc>
                <a:spcPts val="1100"/>
              </a:lnSpc>
              <a:buFontTx/>
              <a:buChar char="○"/>
            </a:pPr>
            <a:r>
              <a:rPr kumimoji="1" lang="ja-JP" altLang="en-US" sz="1000" dirty="0" smtClean="0">
                <a:latin typeface="+mj-lt"/>
              </a:rPr>
              <a:t> わが国は、戦後、労働投入、資本投入、</a:t>
            </a:r>
            <a:r>
              <a:rPr kumimoji="1" lang="en-US" altLang="ja-JP" sz="1000" dirty="0" smtClean="0">
                <a:latin typeface="+mj-lt"/>
              </a:rPr>
              <a:t>TFP</a:t>
            </a:r>
            <a:r>
              <a:rPr kumimoji="1" lang="ja-JP" altLang="en-US" sz="1000" dirty="0" smtClean="0">
                <a:latin typeface="+mj-lt"/>
              </a:rPr>
              <a:t>の</a:t>
            </a:r>
            <a:r>
              <a:rPr kumimoji="1" lang="en-US" altLang="ja-JP" sz="1000" dirty="0" smtClean="0">
                <a:latin typeface="+mj-lt"/>
              </a:rPr>
              <a:t>3</a:t>
            </a:r>
            <a:r>
              <a:rPr kumimoji="1" lang="ja-JP" altLang="en-US" sz="1000" dirty="0" err="1" smtClean="0">
                <a:latin typeface="+mj-lt"/>
              </a:rPr>
              <a:t>つの</a:t>
            </a:r>
            <a:r>
              <a:rPr kumimoji="1" lang="ja-JP" altLang="en-US" sz="1000" dirty="0" smtClean="0">
                <a:latin typeface="+mj-lt"/>
              </a:rPr>
              <a:t>要因が貢献し、高度成長を実現。その後、とりわけ貢献の大きかった</a:t>
            </a:r>
            <a:r>
              <a:rPr kumimoji="1" lang="en-US" altLang="ja-JP" sz="1000" dirty="0" smtClean="0">
                <a:latin typeface="+mj-lt"/>
              </a:rPr>
              <a:t>TFP</a:t>
            </a:r>
            <a:r>
              <a:rPr kumimoji="1" lang="ja-JP" altLang="en-US" sz="1000" dirty="0" smtClean="0">
                <a:latin typeface="+mj-lt"/>
              </a:rPr>
              <a:t>がオイルショックで減少し、</a:t>
            </a:r>
            <a:r>
              <a:rPr kumimoji="1" lang="en-US" altLang="ja-JP" sz="1000" dirty="0" smtClean="0">
                <a:latin typeface="+mj-lt"/>
              </a:rPr>
              <a:t>1990</a:t>
            </a:r>
            <a:r>
              <a:rPr kumimoji="1" lang="ja-JP" altLang="en-US" sz="1000" dirty="0" smtClean="0">
                <a:latin typeface="+mj-lt"/>
              </a:rPr>
              <a:t>年代に入ると</a:t>
            </a:r>
            <a:r>
              <a:rPr kumimoji="1" lang="en-US" altLang="ja-JP" sz="1000" dirty="0" smtClean="0">
                <a:latin typeface="+mj-lt"/>
              </a:rPr>
              <a:t>TFP</a:t>
            </a:r>
            <a:r>
              <a:rPr kumimoji="1" lang="ja-JP" altLang="en-US" sz="1000" dirty="0" smtClean="0">
                <a:latin typeface="+mj-lt"/>
              </a:rPr>
              <a:t>の減少を支えていた資本投入や労働投入も減少。今後も</a:t>
            </a:r>
            <a:r>
              <a:rPr kumimoji="1" lang="ja-JP" altLang="en-US" sz="1000" dirty="0">
                <a:latin typeface="+mj-lt"/>
              </a:rPr>
              <a:t>、資本投入量を増やすためには、その対象となるイノベーションを増やす必要が</a:t>
            </a:r>
            <a:r>
              <a:rPr kumimoji="1" lang="ja-JP" altLang="en-US" sz="1000" dirty="0" smtClean="0">
                <a:latin typeface="+mj-lt"/>
              </a:rPr>
              <a:t>あり、また、人口や労働時間の減少等</a:t>
            </a:r>
            <a:r>
              <a:rPr kumimoji="1" lang="ja-JP" altLang="en-US" sz="1000" dirty="0">
                <a:latin typeface="+mj-lt"/>
              </a:rPr>
              <a:t>で労働投入量の</a:t>
            </a:r>
            <a:r>
              <a:rPr kumimoji="1" lang="ja-JP" altLang="en-US" sz="1000" dirty="0" smtClean="0">
                <a:latin typeface="+mj-lt"/>
              </a:rPr>
              <a:t>増加も期待</a:t>
            </a:r>
            <a:r>
              <a:rPr kumimoji="1" lang="ja-JP" altLang="en-US" sz="1000" dirty="0">
                <a:latin typeface="+mj-lt"/>
              </a:rPr>
              <a:t>する</a:t>
            </a:r>
            <a:r>
              <a:rPr kumimoji="1" lang="ja-JP" altLang="en-US" sz="1000" dirty="0" smtClean="0">
                <a:latin typeface="+mj-lt"/>
              </a:rPr>
              <a:t>ことは難しい。こうしたことからも、</a:t>
            </a:r>
            <a:r>
              <a:rPr kumimoji="1" lang="ja-JP" altLang="en-US" sz="1000" b="1" dirty="0" smtClean="0">
                <a:latin typeface="+mj-lt"/>
              </a:rPr>
              <a:t>更なる成長をめざすにあたり、成長会計の観点からは「イノベーション</a:t>
            </a:r>
            <a:r>
              <a:rPr kumimoji="1" lang="ja-JP" altLang="en-US" sz="1000" b="1" dirty="0">
                <a:latin typeface="+mj-lt"/>
              </a:rPr>
              <a:t>の</a:t>
            </a:r>
            <a:r>
              <a:rPr kumimoji="1" lang="ja-JP" altLang="en-US" sz="1000" b="1" dirty="0" smtClean="0">
                <a:latin typeface="+mj-lt"/>
              </a:rPr>
              <a:t>活性化」が鍵</a:t>
            </a:r>
            <a:r>
              <a:rPr kumimoji="1" lang="ja-JP" altLang="en-US" sz="1000" dirty="0" smtClean="0">
                <a:latin typeface="+mj-lt"/>
              </a:rPr>
              <a:t>となる。</a:t>
            </a:r>
            <a:endParaRPr kumimoji="1" lang="en-US" altLang="ja-JP" sz="1000" dirty="0">
              <a:latin typeface="+mj-lt"/>
            </a:endParaRPr>
          </a:p>
          <a:p>
            <a:pPr marL="171450" indent="-171450">
              <a:lnSpc>
                <a:spcPts val="1100"/>
              </a:lnSpc>
              <a:spcBef>
                <a:spcPts val="300"/>
              </a:spcBef>
              <a:buFontTx/>
              <a:buChar char="○"/>
            </a:pPr>
            <a:r>
              <a:rPr kumimoji="1" lang="ja-JP" altLang="en-US" sz="1000" dirty="0" smtClean="0">
                <a:latin typeface="+mj-lt"/>
              </a:rPr>
              <a:t>イノベーションには、新しい製品やサービスを生み出す「</a:t>
            </a:r>
            <a:r>
              <a:rPr kumimoji="1" lang="ja-JP" altLang="en-US" sz="1000" b="1" dirty="0" smtClean="0">
                <a:latin typeface="+mj-lt"/>
              </a:rPr>
              <a:t>プロダクト・イノベーション</a:t>
            </a:r>
            <a:r>
              <a:rPr kumimoji="1" lang="ja-JP" altLang="en-US" sz="1000" dirty="0" smtClean="0">
                <a:latin typeface="+mj-lt"/>
              </a:rPr>
              <a:t>」と、生産工程を新しくする「</a:t>
            </a:r>
            <a:r>
              <a:rPr kumimoji="1" lang="ja-JP" altLang="en-US" sz="1000" b="1" dirty="0" smtClean="0">
                <a:latin typeface="+mj-lt"/>
              </a:rPr>
              <a:t>プロセス・イノベーション</a:t>
            </a:r>
            <a:r>
              <a:rPr kumimoji="1" lang="ja-JP" altLang="en-US" sz="1000" dirty="0" smtClean="0">
                <a:latin typeface="+mj-lt"/>
              </a:rPr>
              <a:t>」がある。また、不確実性が高いものの、社会を大きく変革し大きな経済的価値を生み出すものは「</a:t>
            </a:r>
            <a:r>
              <a:rPr kumimoji="1" lang="ja-JP" altLang="en-US" sz="1000" b="1" dirty="0" smtClean="0">
                <a:latin typeface="+mj-lt"/>
              </a:rPr>
              <a:t>ラディカルなイノベーション</a:t>
            </a:r>
            <a:r>
              <a:rPr kumimoji="1" lang="ja-JP" altLang="en-US" sz="1000" dirty="0" smtClean="0">
                <a:latin typeface="+mj-lt"/>
              </a:rPr>
              <a:t>」と呼ばれるが、ラディカルなイノベーションは、生み出されたそのままの段階では粗野すぎるため、「</a:t>
            </a:r>
            <a:r>
              <a:rPr kumimoji="1" lang="ja-JP" altLang="en-US" sz="1000" b="1" dirty="0" smtClean="0">
                <a:latin typeface="+mj-lt"/>
              </a:rPr>
              <a:t>累積的なイノベーショ</a:t>
            </a:r>
            <a:r>
              <a:rPr kumimoji="1" lang="ja-JP" altLang="en-US" sz="1000" dirty="0" smtClean="0">
                <a:latin typeface="+mj-lt"/>
              </a:rPr>
              <a:t>ン」の積み重ね</a:t>
            </a:r>
            <a:r>
              <a:rPr kumimoji="1" lang="ja-JP" altLang="en-US" sz="1000" dirty="0">
                <a:latin typeface="+mj-lt"/>
              </a:rPr>
              <a:t>が</a:t>
            </a:r>
            <a:r>
              <a:rPr kumimoji="1" lang="ja-JP" altLang="en-US" sz="1000" dirty="0" smtClean="0">
                <a:latin typeface="+mj-lt"/>
              </a:rPr>
              <a:t>生産性</a:t>
            </a:r>
            <a:r>
              <a:rPr kumimoji="1" lang="ja-JP" altLang="en-US" sz="1000" dirty="0">
                <a:latin typeface="+mj-lt"/>
              </a:rPr>
              <a:t>の</a:t>
            </a:r>
            <a:r>
              <a:rPr kumimoji="1" lang="ja-JP" altLang="en-US" sz="1000" dirty="0" smtClean="0">
                <a:latin typeface="+mj-lt"/>
              </a:rPr>
              <a:t>向上につながる。例</a:t>
            </a:r>
            <a:r>
              <a:rPr kumimoji="1" lang="ja-JP" altLang="en-US" sz="1000" dirty="0">
                <a:latin typeface="+mj-lt"/>
              </a:rPr>
              <a:t>えば、</a:t>
            </a:r>
            <a:r>
              <a:rPr kumimoji="1" lang="en-US" altLang="ja-JP" sz="1000" dirty="0" smtClean="0">
                <a:latin typeface="+mj-lt"/>
              </a:rPr>
              <a:t>AI</a:t>
            </a:r>
            <a:r>
              <a:rPr kumimoji="1" lang="ja-JP" altLang="en-US" sz="1000" dirty="0" smtClean="0">
                <a:latin typeface="+mj-lt"/>
              </a:rPr>
              <a:t>は</a:t>
            </a:r>
            <a:r>
              <a:rPr kumimoji="1" lang="en-US" altLang="ja-JP" sz="1000" dirty="0" smtClean="0">
                <a:latin typeface="+mj-lt"/>
              </a:rPr>
              <a:t>1956</a:t>
            </a:r>
            <a:r>
              <a:rPr kumimoji="1" lang="ja-JP" altLang="en-US" sz="1000" dirty="0" smtClean="0">
                <a:latin typeface="+mj-lt"/>
              </a:rPr>
              <a:t>年に基本的アイデアが生み出された後</a:t>
            </a:r>
            <a:r>
              <a:rPr kumimoji="1" lang="ja-JP" altLang="en-US" sz="1000" dirty="0">
                <a:latin typeface="+mj-lt"/>
              </a:rPr>
              <a:t>、</a:t>
            </a:r>
            <a:r>
              <a:rPr kumimoji="1" lang="ja-JP" altLang="en-US" sz="1000" dirty="0" smtClean="0">
                <a:latin typeface="+mj-lt"/>
              </a:rPr>
              <a:t>イノベーションの積み重ねにより現在の汎用に至っている。（</a:t>
            </a:r>
            <a:r>
              <a:rPr kumimoji="1" lang="ja-JP" altLang="en-US" sz="1000" b="1" dirty="0" smtClean="0">
                <a:latin typeface="+mj-lt"/>
              </a:rPr>
              <a:t>累積的なイノベーションの重要性</a:t>
            </a:r>
            <a:r>
              <a:rPr kumimoji="1" lang="ja-JP" altLang="en-US" sz="1000" dirty="0" smtClean="0">
                <a:latin typeface="+mj-lt"/>
              </a:rPr>
              <a:t>）</a:t>
            </a:r>
            <a:endParaRPr kumimoji="1" lang="en-US" altLang="ja-JP" sz="1000" dirty="0" smtClean="0">
              <a:latin typeface="+mj-lt"/>
            </a:endParaRPr>
          </a:p>
          <a:p>
            <a:pPr marL="171450" indent="-171450">
              <a:lnSpc>
                <a:spcPts val="1100"/>
              </a:lnSpc>
              <a:spcBef>
                <a:spcPts val="300"/>
              </a:spcBef>
              <a:buFontTx/>
              <a:buChar char="○"/>
            </a:pPr>
            <a:r>
              <a:rPr kumimoji="1" lang="en-US" altLang="ja-JP" sz="1000" dirty="0">
                <a:latin typeface="+mj-lt"/>
              </a:rPr>
              <a:t> </a:t>
            </a:r>
            <a:r>
              <a:rPr kumimoji="1" lang="ja-JP" altLang="en-US" sz="1000" dirty="0" smtClean="0">
                <a:latin typeface="+mj-lt"/>
              </a:rPr>
              <a:t>なお、</a:t>
            </a:r>
            <a:r>
              <a:rPr kumimoji="1" lang="ja-JP" altLang="en-US" sz="1000" b="1" dirty="0" smtClean="0">
                <a:latin typeface="+mj-lt"/>
              </a:rPr>
              <a:t>ラディカルなイノベーションは、</a:t>
            </a:r>
            <a:r>
              <a:rPr kumimoji="1" lang="ja-JP" altLang="en-US" sz="1000" b="1" dirty="0">
                <a:latin typeface="+mj-lt"/>
              </a:rPr>
              <a:t>スタートアップ</a:t>
            </a:r>
            <a:r>
              <a:rPr kumimoji="1" lang="ja-JP" altLang="en-US" sz="1000" b="1" dirty="0" smtClean="0">
                <a:latin typeface="+mj-lt"/>
              </a:rPr>
              <a:t>をはじめとする新規参入者や既存企業の新たなビジネス領域への参入によりもたらされ</a:t>
            </a:r>
            <a:r>
              <a:rPr kumimoji="1" lang="ja-JP" altLang="en-US" sz="1000" dirty="0" smtClean="0">
                <a:latin typeface="+mj-lt"/>
              </a:rPr>
              <a:t>、累積的なイノベーションは、既存企業によりもたらされることが多い。既存企業の枠組みの中では、自社のビジネスの強みを破壊するイノベーションや、小さい市場の転換するイノベーションへの投資は合理的でなくラディカルなイノベーションが生まれにくい。（イノベーションのジレンマ）</a:t>
            </a:r>
            <a:endParaRPr kumimoji="1" lang="en-US" altLang="ja-JP" sz="1000" dirty="0" smtClean="0">
              <a:latin typeface="+mj-lt"/>
            </a:endParaRPr>
          </a:p>
          <a:p>
            <a:pPr>
              <a:lnSpc>
                <a:spcPts val="1100"/>
              </a:lnSpc>
              <a:spcBef>
                <a:spcPts val="300"/>
              </a:spcBef>
            </a:pPr>
            <a:r>
              <a:rPr kumimoji="1" lang="en-US" altLang="ja-JP" sz="1000" dirty="0" smtClean="0">
                <a:latin typeface="+mj-lt"/>
              </a:rPr>
              <a:t>※</a:t>
            </a:r>
            <a:r>
              <a:rPr kumimoji="1" lang="ja-JP" altLang="en-US" sz="1000" dirty="0" smtClean="0">
                <a:latin typeface="+mj-lt"/>
              </a:rPr>
              <a:t>　ラディカルなイノベーションは欧米に多く、</a:t>
            </a:r>
            <a:r>
              <a:rPr kumimoji="1" lang="ja-JP" altLang="en-US" sz="1000" b="1" dirty="0" smtClean="0">
                <a:latin typeface="+mj-lt"/>
              </a:rPr>
              <a:t>日本は累積的な改良を重ねていったケースが多い。</a:t>
            </a:r>
            <a:endParaRPr kumimoji="1" lang="en-US" altLang="ja-JP" sz="1000" b="1" dirty="0" smtClean="0">
              <a:latin typeface="+mj-lt"/>
            </a:endParaRPr>
          </a:p>
        </p:txBody>
      </p:sp>
      <p:sp>
        <p:nvSpPr>
          <p:cNvPr id="3" name="楕円 2"/>
          <p:cNvSpPr/>
          <p:nvPr/>
        </p:nvSpPr>
        <p:spPr>
          <a:xfrm>
            <a:off x="828829" y="5607141"/>
            <a:ext cx="327085" cy="352239"/>
          </a:xfrm>
          <a:prstGeom prst="ellipse">
            <a:avLst/>
          </a:prstGeom>
          <a:noFill/>
          <a:ln w="2222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1446038" y="5619983"/>
            <a:ext cx="327085" cy="352239"/>
          </a:xfrm>
          <a:prstGeom prst="ellipse">
            <a:avLst/>
          </a:prstGeom>
          <a:noFill/>
          <a:ln w="2222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094253" y="5614177"/>
            <a:ext cx="327085" cy="35223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6" name="楕円 45"/>
          <p:cNvSpPr>
            <a:spLocks noChangeAspect="1"/>
          </p:cNvSpPr>
          <p:nvPr/>
        </p:nvSpPr>
        <p:spPr>
          <a:xfrm>
            <a:off x="2801478" y="5633431"/>
            <a:ext cx="144509" cy="15562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7" name="楕円 46"/>
          <p:cNvSpPr>
            <a:spLocks noChangeAspect="1"/>
          </p:cNvSpPr>
          <p:nvPr/>
        </p:nvSpPr>
        <p:spPr>
          <a:xfrm>
            <a:off x="2729224" y="5804168"/>
            <a:ext cx="144509" cy="155622"/>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8" name="楕円 47"/>
          <p:cNvSpPr>
            <a:spLocks noChangeAspect="1"/>
          </p:cNvSpPr>
          <p:nvPr/>
        </p:nvSpPr>
        <p:spPr>
          <a:xfrm>
            <a:off x="2893514" y="5804168"/>
            <a:ext cx="144509" cy="15562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9" name="右矢印 8"/>
          <p:cNvSpPr/>
          <p:nvPr/>
        </p:nvSpPr>
        <p:spPr>
          <a:xfrm>
            <a:off x="1206627" y="5690449"/>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1866093" y="5705896"/>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2498422" y="5705896"/>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916638" y="5656202"/>
            <a:ext cx="588930"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2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76" name="角丸四角形 75"/>
          <p:cNvSpPr/>
          <p:nvPr/>
        </p:nvSpPr>
        <p:spPr>
          <a:xfrm>
            <a:off x="451123" y="5937128"/>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ラディカル</a:t>
            </a:r>
            <a:r>
              <a:rPr lang="ja-JP" altLang="en-US" sz="900" b="1" dirty="0" smtClean="0">
                <a:solidFill>
                  <a:schemeClr val="tx1"/>
                </a:solidFill>
                <a:latin typeface="BIZ UDPゴシック" panose="020B0400000000000000" pitchFamily="50" charset="-128"/>
                <a:ea typeface="BIZ UDPゴシック" panose="020B0400000000000000" pitchFamily="50" charset="-128"/>
              </a:rPr>
              <a:t>な</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77" name="角丸四角形 76"/>
          <p:cNvSpPr/>
          <p:nvPr/>
        </p:nvSpPr>
        <p:spPr>
          <a:xfrm>
            <a:off x="1728071" y="5935875"/>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smtClean="0">
                <a:solidFill>
                  <a:schemeClr val="tx1"/>
                </a:solidFill>
                <a:latin typeface="BIZ UDPゴシック" panose="020B0400000000000000" pitchFamily="50" charset="-128"/>
                <a:ea typeface="BIZ UDPゴシック" panose="020B0400000000000000" pitchFamily="50" charset="-128"/>
              </a:rPr>
              <a:t>累積的な</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78" name="円弧 77"/>
          <p:cNvSpPr/>
          <p:nvPr/>
        </p:nvSpPr>
        <p:spPr>
          <a:xfrm rot="5400000">
            <a:off x="2582425" y="5838743"/>
            <a:ext cx="271137" cy="29313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0800000">
            <a:off x="1686530" y="5829122"/>
            <a:ext cx="271137" cy="29313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角丸四角形 82"/>
          <p:cNvSpPr/>
          <p:nvPr/>
        </p:nvSpPr>
        <p:spPr>
          <a:xfrm>
            <a:off x="501453" y="5523299"/>
            <a:ext cx="8369773" cy="1260000"/>
          </a:xfrm>
          <a:prstGeom prst="roundRect">
            <a:avLst>
              <a:gd name="adj" fmla="val 8719"/>
            </a:avLst>
          </a:prstGeom>
          <a:noFill/>
          <a:ln w="158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568878" y="5606994"/>
            <a:ext cx="5252618" cy="432000"/>
          </a:xfrm>
          <a:prstGeom prst="roundRect">
            <a:avLst/>
          </a:prstGeom>
        </p:spPr>
        <p:style>
          <a:lnRef idx="0">
            <a:schemeClr val="accent3"/>
          </a:lnRef>
          <a:fillRef idx="3">
            <a:schemeClr val="accent3"/>
          </a:fillRef>
          <a:effectRef idx="3">
            <a:schemeClr val="accent3"/>
          </a:effectRef>
          <a:fontRef idx="minor">
            <a:schemeClr val="lt1"/>
          </a:fontRef>
        </p:style>
        <p:txBody>
          <a:bodyPr rIns="36000" rtlCol="0" anchor="ctr"/>
          <a:lstStyle/>
          <a:p>
            <a:pPr>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ラディカルなイノベーションの生産性を向上させるためには、</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その後の累積的なイノベーションが重要。</a:t>
            </a:r>
            <a:endParaRPr lang="en-US" altLang="ja-JP" sz="9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ただし、</a:t>
            </a:r>
            <a:r>
              <a:rPr lang="ja-JP" altLang="en-US" sz="900" dirty="0">
                <a:solidFill>
                  <a:schemeClr val="tx1"/>
                </a:solidFill>
                <a:latin typeface="BIZ UDPゴシック" panose="020B0400000000000000" pitchFamily="50" charset="-128"/>
                <a:ea typeface="BIZ UDPゴシック" panose="020B0400000000000000" pitchFamily="50" charset="-128"/>
              </a:rPr>
              <a:t>技術が成熟した段階で競争を</a:t>
            </a:r>
            <a:r>
              <a:rPr lang="ja-JP" altLang="en-US" sz="900" dirty="0" smtClean="0">
                <a:solidFill>
                  <a:schemeClr val="tx1"/>
                </a:solidFill>
                <a:latin typeface="BIZ UDPゴシック" panose="020B0400000000000000" pitchFamily="50" charset="-128"/>
                <a:ea typeface="BIZ UDPゴシック" panose="020B0400000000000000" pitchFamily="50" charset="-128"/>
              </a:rPr>
              <a:t>続けると次第</a:t>
            </a:r>
            <a:r>
              <a:rPr lang="ja-JP" altLang="en-US" sz="900" dirty="0">
                <a:solidFill>
                  <a:schemeClr val="tx1"/>
                </a:solidFill>
                <a:latin typeface="BIZ UDPゴシック" panose="020B0400000000000000" pitchFamily="50" charset="-128"/>
                <a:ea typeface="BIZ UDPゴシック" panose="020B0400000000000000" pitchFamily="50" charset="-128"/>
              </a:rPr>
              <a:t>に価格競争に陥り、利益を出せなくなって</a:t>
            </a:r>
            <a:r>
              <a:rPr lang="ja-JP" altLang="en-US" sz="900" dirty="0" smtClean="0">
                <a:solidFill>
                  <a:schemeClr val="tx1"/>
                </a:solidFill>
                <a:latin typeface="BIZ UDPゴシック" panose="020B0400000000000000" pitchFamily="50" charset="-128"/>
                <a:ea typeface="BIZ UDPゴシック" panose="020B0400000000000000" pitchFamily="50" charset="-128"/>
              </a:rPr>
              <a:t>しまう。</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新規参入の促進など社会の流動性を高め、</a:t>
            </a:r>
            <a:r>
              <a:rPr lang="ja-JP" altLang="en-US" sz="900" b="1" dirty="0" smtClean="0">
                <a:solidFill>
                  <a:schemeClr val="tx1"/>
                </a:solidFill>
                <a:latin typeface="BIZ UDPゴシック" panose="020B0400000000000000" pitchFamily="50" charset="-128"/>
                <a:ea typeface="BIZ UDPゴシック" panose="020B0400000000000000" pitchFamily="50" charset="-128"/>
              </a:rPr>
              <a:t>投資を呼び込める新しいチャレンジを増やす</a:t>
            </a:r>
            <a:r>
              <a:rPr lang="ja-JP" altLang="en-US" sz="900" dirty="0" smtClean="0">
                <a:solidFill>
                  <a:schemeClr val="tx1"/>
                </a:solidFill>
                <a:latin typeface="BIZ UDPゴシック" panose="020B0400000000000000" pitchFamily="50" charset="-128"/>
                <a:ea typeface="BIZ UDPゴシック" panose="020B0400000000000000" pitchFamily="50" charset="-128"/>
              </a:rPr>
              <a:t>ことも重要。</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3568878" y="6122980"/>
            <a:ext cx="1944000" cy="324000"/>
          </a:xfrm>
          <a:prstGeom prst="roundRect">
            <a:avLst>
              <a:gd name="adj" fmla="val 2804"/>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1000"/>
              </a:lnSpc>
              <a:spcBef>
                <a:spcPts val="600"/>
              </a:spcBef>
            </a:pPr>
            <a:r>
              <a:rPr lang="ja-JP" altLang="en-US" sz="900" b="1" dirty="0" smtClean="0">
                <a:solidFill>
                  <a:schemeClr val="tx1"/>
                </a:solidFill>
                <a:latin typeface="BIZ UDPゴシック" panose="020B0400000000000000" pitchFamily="50" charset="-128"/>
                <a:ea typeface="BIZ UDPゴシック" panose="020B0400000000000000" pitchFamily="50" charset="-128"/>
              </a:rPr>
              <a:t>・ 既存企業か</a:t>
            </a:r>
            <a:r>
              <a:rPr lang="ja-JP" altLang="en-US" sz="900" b="1" dirty="0">
                <a:solidFill>
                  <a:schemeClr val="tx1"/>
                </a:solidFill>
                <a:latin typeface="BIZ UDPゴシック" panose="020B0400000000000000" pitchFamily="50" charset="-128"/>
                <a:ea typeface="BIZ UDPゴシック" panose="020B0400000000000000" pitchFamily="50" charset="-128"/>
              </a:rPr>
              <a:t>ら</a:t>
            </a:r>
            <a:r>
              <a:rPr lang="ja-JP" altLang="en-US" sz="900" b="1" dirty="0" smtClean="0">
                <a:solidFill>
                  <a:schemeClr val="tx1"/>
                </a:solidFill>
                <a:latin typeface="BIZ UDPゴシック" panose="020B0400000000000000" pitchFamily="50" charset="-128"/>
                <a:ea typeface="BIZ UDPゴシック" panose="020B0400000000000000" pitchFamily="50" charset="-128"/>
              </a:rPr>
              <a:t>のスピンアウト</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b="1" dirty="0" smtClean="0">
                <a:solidFill>
                  <a:schemeClr val="tx1"/>
                </a:solidFill>
                <a:latin typeface="BIZ UDPゴシック" panose="020B0400000000000000" pitchFamily="50" charset="-128"/>
                <a:ea typeface="BIZ UDPゴシック" panose="020B0400000000000000" pitchFamily="50" charset="-128"/>
              </a:rPr>
              <a:t>・ 既存企業の新たなビジネス領域</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60" name="角丸四角形 59"/>
          <p:cNvSpPr/>
          <p:nvPr/>
        </p:nvSpPr>
        <p:spPr>
          <a:xfrm>
            <a:off x="3568878" y="6501995"/>
            <a:ext cx="1944000" cy="216000"/>
          </a:xfrm>
          <a:prstGeom prst="roundRect">
            <a:avLst>
              <a:gd name="adj" fmla="val 2804"/>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Ins="108000" bIns="36000" rtlCol="0" anchor="ctr"/>
          <a:lstStyle/>
          <a:p>
            <a:pPr>
              <a:lnSpc>
                <a:spcPts val="1000"/>
              </a:lnSpc>
            </a:pPr>
            <a:r>
              <a:rPr lang="ja-JP" altLang="en-US" sz="900" b="1" dirty="0" smtClean="0">
                <a:solidFill>
                  <a:schemeClr val="tx1"/>
                </a:solidFill>
                <a:latin typeface="BIZ UDPゴシック" panose="020B0400000000000000" pitchFamily="50" charset="-128"/>
                <a:ea typeface="BIZ UDPゴシック" panose="020B0400000000000000" pitchFamily="50" charset="-128"/>
              </a:rPr>
              <a:t>・ 新規参入（スタートアップなど）</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pic>
        <p:nvPicPr>
          <p:cNvPr id="63" name="図 62"/>
          <p:cNvPicPr>
            <a:picLocks noChangeAspect="1"/>
          </p:cNvPicPr>
          <p:nvPr/>
        </p:nvPicPr>
        <p:blipFill>
          <a:blip r:embed="rId2"/>
          <a:stretch>
            <a:fillRect/>
          </a:stretch>
        </p:blipFill>
        <p:spPr>
          <a:xfrm rot="3169493" flipH="1">
            <a:off x="3138733" y="6013622"/>
            <a:ext cx="432000" cy="212072"/>
          </a:xfrm>
          <a:prstGeom prst="rect">
            <a:avLst/>
          </a:prstGeom>
        </p:spPr>
      </p:pic>
      <p:sp>
        <p:nvSpPr>
          <p:cNvPr id="15" name="右中かっこ 14"/>
          <p:cNvSpPr/>
          <p:nvPr/>
        </p:nvSpPr>
        <p:spPr>
          <a:xfrm>
            <a:off x="5638959" y="6130027"/>
            <a:ext cx="60858" cy="576000"/>
          </a:xfrm>
          <a:prstGeom prst="rightBrace">
            <a:avLst>
              <a:gd name="adj1" fmla="val 76031"/>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4" name="正方形/長方形 63"/>
          <p:cNvSpPr/>
          <p:nvPr/>
        </p:nvSpPr>
        <p:spPr>
          <a:xfrm>
            <a:off x="5974404" y="6103467"/>
            <a:ext cx="333544" cy="346906"/>
          </a:xfrm>
          <a:prstGeom prst="rect">
            <a:avLst/>
          </a:prstGeom>
          <a:noFill/>
          <a:ln w="22225">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623027" y="6105881"/>
            <a:ext cx="333544" cy="346906"/>
          </a:xfrm>
          <a:prstGeom prst="rect">
            <a:avLst/>
          </a:prstGeom>
          <a:noFill/>
          <a:ln w="22225"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286018" y="6105881"/>
            <a:ext cx="333544" cy="346906"/>
          </a:xfrm>
          <a:prstGeom prst="rect">
            <a:avLst/>
          </a:prstGeom>
          <a:gradFill>
            <a:gsLst>
              <a:gs pos="0">
                <a:srgbClr val="009E00"/>
              </a:gs>
              <a:gs pos="50000">
                <a:srgbClr val="009600"/>
              </a:gs>
              <a:gs pos="100000">
                <a:srgbClr val="008000"/>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0" name="右矢印 69"/>
          <p:cNvSpPr/>
          <p:nvPr/>
        </p:nvSpPr>
        <p:spPr>
          <a:xfrm>
            <a:off x="6387374" y="6174998"/>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右矢印 71"/>
          <p:cNvSpPr/>
          <p:nvPr/>
        </p:nvSpPr>
        <p:spPr>
          <a:xfrm>
            <a:off x="7039577" y="6183583"/>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5608015" y="6454703"/>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ラディカル</a:t>
            </a:r>
            <a:r>
              <a:rPr lang="ja-JP" altLang="en-US" sz="900" b="1" dirty="0" smtClean="0">
                <a:solidFill>
                  <a:schemeClr val="tx1"/>
                </a:solidFill>
                <a:latin typeface="BIZ UDPゴシック" panose="020B0400000000000000" pitchFamily="50" charset="-128"/>
                <a:ea typeface="BIZ UDPゴシック" panose="020B0400000000000000" pitchFamily="50" charset="-128"/>
              </a:rPr>
              <a:t>な</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6968366" y="6450373"/>
            <a:ext cx="916534"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smtClean="0">
                <a:solidFill>
                  <a:schemeClr val="tx1"/>
                </a:solidFill>
                <a:latin typeface="BIZ UDPゴシック" panose="020B0400000000000000" pitchFamily="50" charset="-128"/>
                <a:ea typeface="BIZ UDPゴシック" panose="020B0400000000000000" pitchFamily="50" charset="-128"/>
              </a:rPr>
              <a:t>累積的な</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80" name="円弧 79"/>
          <p:cNvSpPr/>
          <p:nvPr/>
        </p:nvSpPr>
        <p:spPr>
          <a:xfrm rot="5400000">
            <a:off x="7817500" y="6356376"/>
            <a:ext cx="271137" cy="293134"/>
          </a:xfrm>
          <a:prstGeom prst="arc">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円弧 83"/>
          <p:cNvSpPr/>
          <p:nvPr/>
        </p:nvSpPr>
        <p:spPr>
          <a:xfrm rot="10800000">
            <a:off x="6791531" y="6346101"/>
            <a:ext cx="271137" cy="293134"/>
          </a:xfrm>
          <a:prstGeom prst="arc">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角丸四角形 54"/>
          <p:cNvSpPr/>
          <p:nvPr/>
        </p:nvSpPr>
        <p:spPr>
          <a:xfrm>
            <a:off x="593494" y="6373867"/>
            <a:ext cx="2792234" cy="314490"/>
          </a:xfrm>
          <a:prstGeom prst="roundRect">
            <a:avLst/>
          </a:prstGeom>
        </p:spPr>
        <p:style>
          <a:lnRef idx="0">
            <a:schemeClr val="accent3"/>
          </a:lnRef>
          <a:fillRef idx="3">
            <a:schemeClr val="accent3"/>
          </a:fillRef>
          <a:effectRef idx="3">
            <a:schemeClr val="accent3"/>
          </a:effectRef>
          <a:fontRef idx="minor">
            <a:schemeClr val="lt1"/>
          </a:fontRef>
        </p:style>
        <p:txBody>
          <a:bodyPr tIns="72000" rtlCol="0" anchor="ctr"/>
          <a:lstStyle/>
          <a:p>
            <a:pPr>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新しいチャレンジには不確実性が伴うが、</a:t>
            </a:r>
            <a:r>
              <a:rPr lang="ja-JP" altLang="en-US" sz="900" b="1" dirty="0" smtClean="0">
                <a:solidFill>
                  <a:schemeClr val="tx1"/>
                </a:solidFill>
                <a:latin typeface="BIZ UDPゴシック" panose="020B0400000000000000" pitchFamily="50" charset="-128"/>
                <a:ea typeface="BIZ UDPゴシック" panose="020B0400000000000000" pitchFamily="50" charset="-128"/>
              </a:rPr>
              <a:t>低コストで必要な資金にアクセスできるか</a:t>
            </a:r>
            <a:r>
              <a:rPr lang="ja-JP" altLang="en-US" sz="900" dirty="0" smtClean="0">
                <a:solidFill>
                  <a:schemeClr val="tx1"/>
                </a:solidFill>
                <a:latin typeface="BIZ UDPゴシック" panose="020B0400000000000000" pitchFamily="50" charset="-128"/>
                <a:ea typeface="BIZ UDPゴシック" panose="020B0400000000000000" pitchFamily="50" charset="-128"/>
              </a:rPr>
              <a:t>がポイント</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5" name="直線矢印コネクタ 4"/>
          <p:cNvCxnSpPr/>
          <p:nvPr/>
        </p:nvCxnSpPr>
        <p:spPr>
          <a:xfrm flipV="1">
            <a:off x="1004045" y="6223374"/>
            <a:ext cx="0" cy="144000"/>
          </a:xfrm>
          <a:prstGeom prst="straightConnector1">
            <a:avLst/>
          </a:prstGeom>
          <a:ln w="12700">
            <a:solidFill>
              <a:schemeClr val="bg2">
                <a:lumMod val="25000"/>
              </a:schemeClr>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390923" y="6599866"/>
            <a:ext cx="144000" cy="0"/>
          </a:xfrm>
          <a:prstGeom prst="straightConnector1">
            <a:avLst/>
          </a:prstGeom>
          <a:ln w="12700">
            <a:solidFill>
              <a:schemeClr val="bg2">
                <a:lumMod val="25000"/>
              </a:schemeClr>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2" name="右矢印 61"/>
          <p:cNvSpPr/>
          <p:nvPr/>
        </p:nvSpPr>
        <p:spPr>
          <a:xfrm>
            <a:off x="7699951" y="6198504"/>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a:spLocks noChangeAspect="1"/>
          </p:cNvSpPr>
          <p:nvPr/>
        </p:nvSpPr>
        <p:spPr>
          <a:xfrm>
            <a:off x="8050423" y="6113941"/>
            <a:ext cx="154994" cy="161206"/>
          </a:xfrm>
          <a:prstGeom prst="rect">
            <a:avLst/>
          </a:prstGeom>
          <a:gradFill>
            <a:gsLst>
              <a:gs pos="0">
                <a:srgbClr val="009E00"/>
              </a:gs>
              <a:gs pos="50000">
                <a:srgbClr val="009600"/>
              </a:gs>
              <a:gs pos="100000">
                <a:srgbClr val="008000"/>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68" name="正方形/長方形 67"/>
          <p:cNvSpPr>
            <a:spLocks noChangeAspect="1"/>
          </p:cNvSpPr>
          <p:nvPr/>
        </p:nvSpPr>
        <p:spPr>
          <a:xfrm>
            <a:off x="7957310" y="6293264"/>
            <a:ext cx="154994" cy="16120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71" name="正方形/長方形 70"/>
          <p:cNvSpPr>
            <a:spLocks noChangeAspect="1"/>
          </p:cNvSpPr>
          <p:nvPr/>
        </p:nvSpPr>
        <p:spPr>
          <a:xfrm>
            <a:off x="8161279" y="6293264"/>
            <a:ext cx="154994" cy="16120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81" name="角丸四角形 80"/>
          <p:cNvSpPr/>
          <p:nvPr/>
        </p:nvSpPr>
        <p:spPr>
          <a:xfrm>
            <a:off x="8225700" y="6152090"/>
            <a:ext cx="588930"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2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73" name="角丸四角形 72"/>
          <p:cNvSpPr/>
          <p:nvPr/>
        </p:nvSpPr>
        <p:spPr>
          <a:xfrm>
            <a:off x="2132831" y="2984825"/>
            <a:ext cx="5124005" cy="246462"/>
          </a:xfrm>
          <a:prstGeom prst="roundRect">
            <a:avLst>
              <a:gd name="adj" fmla="val 3402"/>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EBE40337-5FAC-43BE-86DC-EF22BE0A5F1F}"/>
              </a:ext>
            </a:extLst>
          </p:cNvPr>
          <p:cNvSpPr txBox="1"/>
          <p:nvPr/>
        </p:nvSpPr>
        <p:spPr>
          <a:xfrm>
            <a:off x="2729224" y="2987442"/>
            <a:ext cx="4499050" cy="253916"/>
          </a:xfrm>
          <a:prstGeom prst="rect">
            <a:avLst/>
          </a:prstGeom>
          <a:noFill/>
        </p:spPr>
        <p:txBody>
          <a:bodyPr wrap="square" rtlCol="0">
            <a:spAutoFit/>
          </a:bodyPr>
          <a:lstStyle/>
          <a:p>
            <a:r>
              <a:rPr kumimoji="1" lang="ja-JP" altLang="en-US" sz="1050" b="1" dirty="0" smtClean="0">
                <a:latin typeface="+mj-lt"/>
              </a:rPr>
              <a:t>社会資本（道路、鉄道など）への公共投資　　⇒　需要創出＋生産性向上</a:t>
            </a:r>
            <a:endParaRPr kumimoji="1" lang="en-US" altLang="ja-JP" sz="1050" b="1" dirty="0" smtClean="0">
              <a:latin typeface="+mj-lt"/>
            </a:endParaRPr>
          </a:p>
        </p:txBody>
      </p:sp>
      <p:sp>
        <p:nvSpPr>
          <p:cNvPr id="85"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12</a:t>
            </a:fld>
            <a:endParaRPr kumimoji="1" lang="ja-JP" altLang="en-US" dirty="0"/>
          </a:p>
        </p:txBody>
      </p:sp>
    </p:spTree>
    <p:extLst>
      <p:ext uri="{BB962C8B-B14F-4D97-AF65-F5344CB8AC3E}">
        <p14:creationId xmlns:p14="http://schemas.microsoft.com/office/powerpoint/2010/main" val="395756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363071" y="287384"/>
            <a:ext cx="8579847" cy="6544490"/>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 name="スライド番号プレースホルダー 1"/>
          <p:cNvSpPr>
            <a:spLocks noGrp="1"/>
          </p:cNvSpPr>
          <p:nvPr>
            <p:ph type="sldNum" sz="quarter" idx="12"/>
          </p:nvPr>
        </p:nvSpPr>
        <p:spPr>
          <a:xfrm>
            <a:off x="7099251" y="6501062"/>
            <a:ext cx="2057400" cy="365125"/>
          </a:xfrm>
        </p:spPr>
        <p:txBody>
          <a:bodyPr/>
          <a:lstStyle/>
          <a:p>
            <a:fld id="{50F88186-B17D-4CE3-A887-D91699CF601C}" type="slidenum">
              <a:rPr kumimoji="1" lang="ja-JP" altLang="en-US" smtClean="0"/>
              <a:t>13</a:t>
            </a:fld>
            <a:endParaRPr kumimoji="1" lang="ja-JP" altLang="en-US" dirty="0"/>
          </a:p>
        </p:txBody>
      </p:sp>
      <p:sp>
        <p:nvSpPr>
          <p:cNvPr id="28" name="正方形/長方形 27"/>
          <p:cNvSpPr/>
          <p:nvPr/>
        </p:nvSpPr>
        <p:spPr>
          <a:xfrm>
            <a:off x="52252" y="-62334"/>
            <a:ext cx="8913478" cy="400110"/>
          </a:xfrm>
          <a:prstGeom prst="rect">
            <a:avLst/>
          </a:prstGeom>
        </p:spPr>
        <p:txBody>
          <a:bodyPr wrap="square">
            <a:spAutoFit/>
          </a:bodyPr>
          <a:lstStyle/>
          <a:p>
            <a:r>
              <a:rPr lang="en-US" altLang="ja-JP" sz="2000" b="1" dirty="0" smtClean="0"/>
              <a:t>【</a:t>
            </a:r>
            <a:r>
              <a:rPr lang="ja-JP" altLang="en-US" sz="2000" b="1" dirty="0" smtClean="0"/>
              <a:t>補足②</a:t>
            </a:r>
            <a:r>
              <a:rPr lang="en-US" altLang="ja-JP" sz="2000" b="1" dirty="0" smtClean="0"/>
              <a:t>】</a:t>
            </a:r>
            <a:r>
              <a:rPr lang="ja-JP" altLang="en-US" sz="2000" b="1" dirty="0" smtClean="0"/>
              <a:t>　</a:t>
            </a:r>
            <a:r>
              <a:rPr lang="ja-JP" altLang="en-US" sz="1700" b="1" dirty="0" smtClean="0"/>
              <a:t>学識経験者への個別ヒアリング</a:t>
            </a:r>
            <a:endParaRPr lang="ja-JP" altLang="en-US" sz="1700" b="1" dirty="0"/>
          </a:p>
        </p:txBody>
      </p:sp>
      <p:sp>
        <p:nvSpPr>
          <p:cNvPr id="53" name="テキスト ボックス 52"/>
          <p:cNvSpPr txBox="1"/>
          <p:nvPr/>
        </p:nvSpPr>
        <p:spPr>
          <a:xfrm>
            <a:off x="422994" y="507578"/>
            <a:ext cx="8460000" cy="1602215"/>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smtClean="0"/>
              <a:t>○ 中長期的に、サプライチェーンがグローバルなものからよりリージョナルなものにシフトしていくことは考えられるが、短期的にはウクライナ情勢で大きく変わるということは考えにくいのではないか。</a:t>
            </a:r>
            <a:endParaRPr lang="en-US" altLang="ja-JP" sz="1100" dirty="0" smtClean="0"/>
          </a:p>
          <a:p>
            <a:pPr marL="174625" indent="-174625">
              <a:spcBef>
                <a:spcPts val="400"/>
              </a:spcBef>
            </a:pPr>
            <a:r>
              <a:rPr lang="ja-JP" altLang="en-US" sz="1100" b="1" dirty="0" smtClean="0"/>
              <a:t>○ 原油</a:t>
            </a:r>
            <a:r>
              <a:rPr lang="ja-JP" altLang="en-US" sz="1100" dirty="0" smtClean="0"/>
              <a:t>に関しては、元受との関係も</a:t>
            </a:r>
            <a:r>
              <a:rPr lang="ja-JP" altLang="en-US" sz="1100" b="1" dirty="0" smtClean="0"/>
              <a:t>含め中小企業にもインフレ圧力の影響は避けられない</a:t>
            </a:r>
            <a:r>
              <a:rPr lang="ja-JP" altLang="en-US" sz="1100" dirty="0" smtClean="0"/>
              <a:t>と考えられるが、</a:t>
            </a:r>
            <a:r>
              <a:rPr lang="ja-JP" altLang="en-US" sz="1100" b="1" dirty="0" smtClean="0"/>
              <a:t>中間材の輸出入</a:t>
            </a:r>
            <a:r>
              <a:rPr lang="ja-JP" altLang="en-US" sz="1100" dirty="0" smtClean="0"/>
              <a:t>に関しては、これまでからグローバル・サプライチェーンが複雑化する中でリスクも分散されており、</a:t>
            </a:r>
            <a:r>
              <a:rPr lang="ja-JP" altLang="en-US" sz="1100" b="1" dirty="0" smtClean="0"/>
              <a:t>自国回帰のような限定的な動きは見られないのではないか</a:t>
            </a:r>
            <a:r>
              <a:rPr lang="ja-JP" altLang="en-US" sz="1100" dirty="0" smtClean="0"/>
              <a:t>。むしろ、リスク分散の受皿となり得るチャンスとなるかもしれない。</a:t>
            </a:r>
            <a:endParaRPr lang="en-US" altLang="ja-JP" sz="1100" dirty="0" smtClean="0"/>
          </a:p>
          <a:p>
            <a:pPr marL="174625" indent="-174625">
              <a:spcBef>
                <a:spcPts val="400"/>
              </a:spcBef>
            </a:pPr>
            <a:r>
              <a:rPr lang="ja-JP" altLang="en-US" sz="1100" dirty="0"/>
              <a:t>○</a:t>
            </a:r>
            <a:r>
              <a:rPr lang="ja-JP" altLang="en-US" sz="1100" dirty="0" smtClean="0"/>
              <a:t> </a:t>
            </a:r>
            <a:r>
              <a:rPr lang="ja-JP" altLang="en-US" sz="1100" b="1" dirty="0" smtClean="0"/>
              <a:t>在庫管理</a:t>
            </a:r>
            <a:r>
              <a:rPr lang="ja-JP" altLang="en-US" sz="1100" b="1" dirty="0"/>
              <a:t>へ</a:t>
            </a:r>
            <a:r>
              <a:rPr lang="ja-JP" altLang="en-US" sz="1100" b="1" dirty="0" smtClean="0"/>
              <a:t>の影響は</a:t>
            </a:r>
            <a:r>
              <a:rPr lang="ja-JP" altLang="en-US" sz="1100" b="1" dirty="0"/>
              <a:t>、</a:t>
            </a:r>
            <a:r>
              <a:rPr lang="ja-JP" altLang="en-US" sz="1100" b="1" dirty="0" smtClean="0"/>
              <a:t>代替可能性による</a:t>
            </a:r>
            <a:r>
              <a:rPr lang="ja-JP" altLang="en-US" sz="1100" dirty="0" smtClean="0"/>
              <a:t>。安全</a:t>
            </a:r>
            <a:r>
              <a:rPr lang="ja-JP" altLang="en-US" sz="1100" dirty="0"/>
              <a:t>保障に関わるよう</a:t>
            </a:r>
            <a:r>
              <a:rPr lang="ja-JP" altLang="en-US" sz="1100" dirty="0" smtClean="0"/>
              <a:t>なセンシティブなものは影響を受ける可能性があるが、多くのサプライチェーンを担う汎用的なものに大きな懸念はないと考えられる。輸送コストに関しては</a:t>
            </a:r>
            <a:r>
              <a:rPr lang="ja-JP" altLang="en-US" sz="1100" dirty="0"/>
              <a:t>、</a:t>
            </a:r>
            <a:r>
              <a:rPr lang="ja-JP" altLang="en-US" sz="1100" dirty="0" smtClean="0"/>
              <a:t>容量が大きいものには大きな影響がある。</a:t>
            </a:r>
            <a:r>
              <a:rPr lang="ja-JP" altLang="en-US" sz="1100" b="1" dirty="0" smtClean="0"/>
              <a:t>輸送コストの割合が大きい部門では、サプライチェーンのリージョナル化が進む可能性</a:t>
            </a:r>
            <a:r>
              <a:rPr lang="ja-JP" altLang="en-US" sz="1100" dirty="0" smtClean="0"/>
              <a:t>。</a:t>
            </a:r>
            <a:endParaRPr lang="ja-JP" altLang="en-US" sz="1100" dirty="0"/>
          </a:p>
        </p:txBody>
      </p:sp>
      <p:sp>
        <p:nvSpPr>
          <p:cNvPr id="6" name="角丸四角形 5"/>
          <p:cNvSpPr/>
          <p:nvPr/>
        </p:nvSpPr>
        <p:spPr>
          <a:xfrm>
            <a:off x="482918" y="338602"/>
            <a:ext cx="4284000" cy="22170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大阪経済へのウクライナ情勢の影響（サプライチェーンなど）</a:t>
            </a:r>
            <a:endParaRPr kumimoji="1" lang="en-US" altLang="ja-JP" sz="12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482918" y="2180764"/>
            <a:ext cx="2535567" cy="233613"/>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外から稼ぐ力をどう高めるか</a:t>
            </a:r>
            <a:endParaRPr kumimoji="1" lang="en-US" altLang="ja-JP" sz="12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449888" y="3867148"/>
            <a:ext cx="3110333" cy="244460"/>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大阪が世界で存在感を発揮するために</a:t>
            </a:r>
            <a:endParaRPr kumimoji="1" lang="en-US" altLang="ja-JP" sz="12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449888" y="4100971"/>
            <a:ext cx="8460000" cy="2720470"/>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smtClean="0"/>
              <a:t>○</a:t>
            </a:r>
            <a:r>
              <a:rPr lang="ja-JP" altLang="en-US" sz="1100" dirty="0"/>
              <a:t> </a:t>
            </a:r>
            <a:r>
              <a:rPr lang="ja-JP" altLang="en-US" sz="1100" b="1" dirty="0" smtClean="0"/>
              <a:t>サプライチェーン</a:t>
            </a:r>
            <a:r>
              <a:rPr lang="ja-JP" altLang="en-US" sz="1100" b="1" dirty="0"/>
              <a:t>を</a:t>
            </a:r>
            <a:r>
              <a:rPr lang="ja-JP" altLang="en-US" sz="1100" b="1" dirty="0" smtClean="0"/>
              <a:t>考えるうえでは</a:t>
            </a:r>
            <a:r>
              <a:rPr lang="ja-JP" altLang="en-US" sz="1100" dirty="0" smtClean="0"/>
              <a:t>、ロジスティックの問題や輸出入の手続きが煩わしい</a:t>
            </a:r>
            <a:r>
              <a:rPr lang="ja-JP" altLang="en-US" sz="1100" dirty="0"/>
              <a:t>と</a:t>
            </a:r>
            <a:r>
              <a:rPr lang="ja-JP" altLang="en-US" sz="1100" dirty="0" smtClean="0"/>
              <a:t>いった障壁を下げること以上に、国際人権章典に沿った</a:t>
            </a:r>
            <a:r>
              <a:rPr lang="ja-JP" altLang="en-US" sz="1100" b="1" dirty="0" smtClean="0"/>
              <a:t>「人権」を考えるということが</a:t>
            </a:r>
            <a:r>
              <a:rPr lang="ja-JP" altLang="en-US" sz="1100" b="1" dirty="0"/>
              <a:t>、</a:t>
            </a:r>
            <a:r>
              <a:rPr lang="ja-JP" altLang="en-US" sz="1100" b="1" dirty="0" smtClean="0"/>
              <a:t>これまで以上に重要となる</a:t>
            </a:r>
            <a:r>
              <a:rPr lang="ja-JP" altLang="en-US" sz="1100" dirty="0" smtClean="0"/>
              <a:t>。大阪は</a:t>
            </a:r>
            <a:r>
              <a:rPr lang="ja-JP" altLang="en-US" sz="1100" dirty="0"/>
              <a:t>、</a:t>
            </a:r>
            <a:r>
              <a:rPr lang="en-US" altLang="ja-JP" sz="1100" dirty="0"/>
              <a:t>2025</a:t>
            </a:r>
            <a:r>
              <a:rPr lang="ja-JP" altLang="en-US" sz="1100" dirty="0" smtClean="0"/>
              <a:t>年大阪・関西万博で</a:t>
            </a:r>
            <a:r>
              <a:rPr lang="en-US" altLang="ja-JP" sz="1100" dirty="0" smtClean="0"/>
              <a:t>SDGs</a:t>
            </a:r>
            <a:r>
              <a:rPr lang="ja-JP" altLang="en-US" sz="1100" dirty="0" smtClean="0"/>
              <a:t>を</a:t>
            </a:r>
            <a:r>
              <a:rPr lang="ja-JP" altLang="en-US" sz="1100" dirty="0"/>
              <a:t>前面に</a:t>
            </a:r>
            <a:r>
              <a:rPr lang="ja-JP" altLang="en-US" sz="1100" dirty="0" smtClean="0"/>
              <a:t>謳って</a:t>
            </a:r>
            <a:r>
              <a:rPr lang="ja-JP" altLang="en-US" sz="1100" dirty="0"/>
              <a:t>いるが</a:t>
            </a:r>
            <a:r>
              <a:rPr lang="ja-JP" altLang="en-US" sz="1100" dirty="0" smtClean="0"/>
              <a:t>、</a:t>
            </a:r>
            <a:r>
              <a:rPr lang="ja-JP" altLang="en-US" sz="1100" b="1" dirty="0" smtClean="0"/>
              <a:t>万博の時点で</a:t>
            </a:r>
            <a:r>
              <a:rPr lang="en-US" altLang="ja-JP" sz="1100" b="1" dirty="0" smtClean="0"/>
              <a:t>SDGs</a:t>
            </a:r>
            <a:r>
              <a:rPr lang="ja-JP" altLang="en-US" sz="1100" b="1" dirty="0" smtClean="0"/>
              <a:t>が実装されていなければ、</a:t>
            </a:r>
            <a:r>
              <a:rPr lang="en-US" altLang="ja-JP" sz="1100" b="1" dirty="0" smtClean="0"/>
              <a:t>SDGs</a:t>
            </a:r>
            <a:r>
              <a:rPr lang="ja-JP" altLang="en-US" sz="1100" b="1" dirty="0" smtClean="0"/>
              <a:t>ウォッシュとして非難されることになる</a:t>
            </a:r>
            <a:r>
              <a:rPr lang="ja-JP" altLang="en-US" sz="1100" dirty="0" smtClean="0"/>
              <a:t>。</a:t>
            </a:r>
            <a:r>
              <a:rPr lang="en-US" altLang="ja-JP" sz="1100" dirty="0" smtClean="0"/>
              <a:t>SDGs</a:t>
            </a:r>
            <a:r>
              <a:rPr lang="ja-JP" altLang="en-US" sz="1100" dirty="0" smtClean="0"/>
              <a:t>の実装は、経済の枠組みと法律の枠組みをどう組み合わせるかが鍵。万博が</a:t>
            </a:r>
            <a:r>
              <a:rPr lang="en-US" altLang="ja-JP" sz="1100" dirty="0" smtClean="0"/>
              <a:t>3</a:t>
            </a:r>
            <a:r>
              <a:rPr lang="ja-JP" altLang="en-US" sz="1100" dirty="0" smtClean="0"/>
              <a:t>年先であることを見据えると、</a:t>
            </a:r>
            <a:r>
              <a:rPr lang="en-US" altLang="ja-JP" sz="1100" dirty="0"/>
              <a:t>SDGs</a:t>
            </a:r>
            <a:r>
              <a:rPr lang="ja-JP" altLang="en-US" sz="1100" dirty="0" smtClean="0"/>
              <a:t>実装化には今でもぎりぎりのタイミングということを認識すべき。</a:t>
            </a:r>
            <a:endParaRPr lang="en-US" altLang="ja-JP" sz="1100" dirty="0" smtClean="0"/>
          </a:p>
          <a:p>
            <a:pPr marL="174625" indent="-174625">
              <a:spcBef>
                <a:spcPts val="400"/>
              </a:spcBef>
            </a:pPr>
            <a:r>
              <a:rPr lang="ja-JP" altLang="en-US" sz="1100" dirty="0" smtClean="0"/>
              <a:t>○</a:t>
            </a:r>
            <a:r>
              <a:rPr lang="ja-JP" altLang="en-US" sz="1100" dirty="0"/>
              <a:t> </a:t>
            </a:r>
            <a:r>
              <a:rPr lang="ja-JP" altLang="en-US" sz="1100" dirty="0" smtClean="0"/>
              <a:t>日本は、人権</a:t>
            </a:r>
            <a:r>
              <a:rPr lang="ja-JP" altLang="en-US" sz="1100" dirty="0"/>
              <a:t>や</a:t>
            </a:r>
            <a:r>
              <a:rPr lang="ja-JP" altLang="en-US" sz="1100" dirty="0" smtClean="0"/>
              <a:t>環境などで欧米が先行するルール、スタンダードに追随することで必死だが、そもそも</a:t>
            </a:r>
            <a:r>
              <a:rPr lang="ja-JP" altLang="en-US" sz="1100" b="1" dirty="0" smtClean="0"/>
              <a:t>日本には、</a:t>
            </a:r>
            <a:r>
              <a:rPr lang="ja-JP" altLang="en-US" sz="1100" dirty="0" smtClean="0"/>
              <a:t>そうしたルールの意図を酌んで、</a:t>
            </a:r>
            <a:r>
              <a:rPr lang="ja-JP" altLang="en-US" sz="1100" b="1" dirty="0" smtClean="0"/>
              <a:t>事実上、標準的に実践されているいいものがいっぱいあることを再評価すべき</a:t>
            </a:r>
            <a:r>
              <a:rPr lang="ja-JP" altLang="en-US" sz="1100" dirty="0" smtClean="0"/>
              <a:t>。例えば、ビジネスの面では、サプライヤーが窮地に陥っているときに元受が支援するといった</a:t>
            </a:r>
            <a:r>
              <a:rPr lang="ja-JP" altLang="en-US" sz="1100" dirty="0"/>
              <a:t>日本的</a:t>
            </a:r>
            <a:r>
              <a:rPr lang="ja-JP" altLang="en-US" sz="1100" dirty="0" smtClean="0"/>
              <a:t>な動きがある。スポット取引が多い欧米ではなかなか考えられないことで、こうしたことは、一つ見方を変えれば弱点でもあるが、うまく使えば持続可能性に直結する話となる。</a:t>
            </a:r>
            <a:endParaRPr lang="en-US" altLang="ja-JP" sz="1100" dirty="0" smtClean="0"/>
          </a:p>
          <a:p>
            <a:pPr marL="174625" indent="-174625">
              <a:spcBef>
                <a:spcPts val="400"/>
              </a:spcBef>
            </a:pPr>
            <a:r>
              <a:rPr lang="ja-JP" altLang="en-US" sz="1100" b="1" dirty="0" smtClean="0"/>
              <a:t>○ 大阪は、東京に次ぐのではなく、アジア、世界に向けて、そしてオープンなんだと、アジアのゲートウェ</a:t>
            </a:r>
            <a:r>
              <a:rPr lang="ja-JP" altLang="en-US" sz="1100" b="1" dirty="0"/>
              <a:t>イ</a:t>
            </a:r>
            <a:r>
              <a:rPr lang="ja-JP" altLang="en-US" sz="1100" b="1" dirty="0" smtClean="0"/>
              <a:t>としての優位性も活かしながら、人権や</a:t>
            </a:r>
            <a:r>
              <a:rPr lang="en-US" altLang="ja-JP" sz="1100" b="1" dirty="0" smtClean="0"/>
              <a:t>SDGs</a:t>
            </a:r>
            <a:r>
              <a:rPr lang="ja-JP" altLang="en-US" sz="1100" b="1" dirty="0" smtClean="0"/>
              <a:t>の実装化で日本をリードしていくべき</a:t>
            </a:r>
            <a:r>
              <a:rPr lang="ja-JP" altLang="en-US" sz="1100" dirty="0" smtClean="0"/>
              <a:t>。</a:t>
            </a:r>
            <a:endParaRPr lang="en-US" altLang="ja-JP" sz="1100" dirty="0" smtClean="0"/>
          </a:p>
          <a:p>
            <a:pPr marL="174625" indent="-174625">
              <a:spcBef>
                <a:spcPts val="400"/>
              </a:spcBef>
            </a:pPr>
            <a:r>
              <a:rPr lang="ja-JP" altLang="en-US" sz="1100" dirty="0" smtClean="0"/>
              <a:t>○ これまで避けてきた</a:t>
            </a:r>
            <a:r>
              <a:rPr lang="ja-JP" altLang="en-US" sz="1100" b="1" dirty="0" smtClean="0"/>
              <a:t>外国人労働力をどう考えるかについても議論を深めるべき</a:t>
            </a:r>
            <a:r>
              <a:rPr lang="ja-JP" altLang="en-US" sz="1100" dirty="0" smtClean="0"/>
              <a:t>。技能実習といった仕組みを見直し、違う形で、優秀な外国人材を惹きつけられる土台が必要。</a:t>
            </a:r>
            <a:endParaRPr lang="en-US" altLang="ja-JP" sz="1100" dirty="0" smtClean="0"/>
          </a:p>
          <a:p>
            <a:pPr marL="174625" indent="-174625">
              <a:spcBef>
                <a:spcPts val="400"/>
              </a:spcBef>
            </a:pPr>
            <a:r>
              <a:rPr lang="ja-JP" altLang="en-US" sz="1100" b="1" dirty="0" smtClean="0"/>
              <a:t>○ 日本の大学における留学生の受け入れ</a:t>
            </a:r>
            <a:r>
              <a:rPr lang="ja-JP" altLang="en-US" sz="1100" dirty="0" smtClean="0"/>
              <a:t>に関しては、</a:t>
            </a:r>
            <a:r>
              <a:rPr lang="ja-JP" altLang="en-US" sz="1100" b="1" dirty="0" smtClean="0"/>
              <a:t>日本のファンを作ることが目的となってしまっているが、その発想でいる限り、世界のトップになれない</a:t>
            </a:r>
            <a:r>
              <a:rPr lang="ja-JP" altLang="en-US" sz="1100" dirty="0" smtClean="0"/>
              <a:t>。アメリカの大学は、最先端のことをやるうえで、海外からの活力を取り込んでいくという発想であり、そこが日本と異なる。</a:t>
            </a:r>
            <a:endParaRPr lang="ja-JP" altLang="en-US" sz="1100" dirty="0"/>
          </a:p>
        </p:txBody>
      </p:sp>
      <p:sp>
        <p:nvSpPr>
          <p:cNvPr id="17" name="テキスト ボックス 16"/>
          <p:cNvSpPr txBox="1"/>
          <p:nvPr/>
        </p:nvSpPr>
        <p:spPr>
          <a:xfrm>
            <a:off x="449888" y="2374200"/>
            <a:ext cx="8460000" cy="1381642"/>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smtClean="0"/>
              <a:t>○ </a:t>
            </a:r>
            <a:r>
              <a:rPr lang="ja-JP" altLang="en-US" sz="1100" b="1" dirty="0" smtClean="0"/>
              <a:t>外から稼ぐ力を高めるためには、サプライチェｰンに「接続する力」があるのかどうかが重要なポイント</a:t>
            </a:r>
            <a:r>
              <a:rPr lang="ja-JP" altLang="en-US" sz="1100" dirty="0" smtClean="0"/>
              <a:t>。特別な技術やノウハウがあっても、接続ができなければ意味がない。</a:t>
            </a:r>
            <a:r>
              <a:rPr lang="en-US" altLang="ja-JP" sz="1100" dirty="0" smtClean="0"/>
              <a:t>2000</a:t>
            </a:r>
            <a:r>
              <a:rPr lang="ja-JP" altLang="en-US" sz="1100" dirty="0" smtClean="0"/>
              <a:t>年くらいまでの</a:t>
            </a:r>
            <a:r>
              <a:rPr lang="ja-JP" altLang="en-US" sz="1100" b="1" dirty="0" smtClean="0"/>
              <a:t>世界の生産ネットワークは日本が主導してきた部分もあるが、そのイメージは捨てるべき</a:t>
            </a:r>
            <a:r>
              <a:rPr lang="ja-JP" altLang="en-US" sz="1100" dirty="0" smtClean="0"/>
              <a:t>。モジュラー型の生産アーキテクチャを持つような産業のビジネスのやり方は、これまでと異なる。日本は、文脈を越えたつながりをつくることが苦手で、オープンイノベーションエコシステムの構築が不得意。こうした苦手の克服が重要で、その点、大企業は粘着性が高いが中小企業は小回りが利く。一方で、</a:t>
            </a:r>
            <a:r>
              <a:rPr lang="ja-JP" altLang="en-US" sz="1100" b="1" dirty="0" smtClean="0"/>
              <a:t>すり合わせ型のものづくりなど、今の日本のやり方を活かしながらコアの技術で競争力を高めていく</a:t>
            </a:r>
            <a:r>
              <a:rPr lang="ja-JP" altLang="en-US" sz="1100" b="1" dirty="0"/>
              <a:t>こと</a:t>
            </a:r>
            <a:r>
              <a:rPr lang="ja-JP" altLang="en-US" sz="1100" b="1" dirty="0" smtClean="0"/>
              <a:t>も重要</a:t>
            </a:r>
            <a:r>
              <a:rPr lang="ja-JP" altLang="en-US" sz="1100" dirty="0" smtClean="0"/>
              <a:t>。</a:t>
            </a:r>
            <a:endParaRPr lang="en-US" altLang="ja-JP" sz="1100" dirty="0" smtClean="0"/>
          </a:p>
          <a:p>
            <a:pPr marL="174625" indent="-174625">
              <a:spcBef>
                <a:spcPts val="400"/>
              </a:spcBef>
            </a:pPr>
            <a:r>
              <a:rPr lang="ja-JP" altLang="en-US" sz="1100" dirty="0"/>
              <a:t>○</a:t>
            </a:r>
            <a:r>
              <a:rPr lang="ja-JP" altLang="en-US" sz="1100" dirty="0" smtClean="0"/>
              <a:t> </a:t>
            </a:r>
            <a:r>
              <a:rPr lang="ja-JP" altLang="en-US" sz="1100" b="1" dirty="0" smtClean="0"/>
              <a:t>接続力を高めるうえでは、言語（英語）ができないことは大きなバリア</a:t>
            </a:r>
            <a:r>
              <a:rPr lang="ja-JP" altLang="en-US" sz="1100" dirty="0" smtClean="0"/>
              <a:t>になる。</a:t>
            </a:r>
            <a:r>
              <a:rPr lang="ja-JP" altLang="en-US" sz="1100" b="1" dirty="0" smtClean="0"/>
              <a:t>経営者間の世代間の違いが、国と国との違いより大きいということも重要な要素</a:t>
            </a:r>
            <a:r>
              <a:rPr lang="ja-JP" altLang="en-US" sz="1100" dirty="0" smtClean="0"/>
              <a:t>。世代が変われば行動様式や考え方も異なり、ビジネスのやり方もドラスティックに変わる可能性がある。</a:t>
            </a:r>
            <a:endParaRPr lang="en-US" altLang="ja-JP" sz="1100" dirty="0"/>
          </a:p>
        </p:txBody>
      </p:sp>
    </p:spTree>
    <p:extLst>
      <p:ext uri="{BB962C8B-B14F-4D97-AF65-F5344CB8AC3E}">
        <p14:creationId xmlns:p14="http://schemas.microsoft.com/office/powerpoint/2010/main" val="380717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905989626"/>
              </p:ext>
            </p:extLst>
          </p:nvPr>
        </p:nvGraphicFramePr>
        <p:xfrm>
          <a:off x="103033" y="404949"/>
          <a:ext cx="8950815" cy="6387738"/>
        </p:xfrm>
        <a:graphic>
          <a:graphicData uri="http://schemas.openxmlformats.org/drawingml/2006/table">
            <a:tbl>
              <a:tblPr firstRow="1" bandRow="1">
                <a:tableStyleId>{5C22544A-7EE6-4342-B048-85BDC9FD1C3A}</a:tableStyleId>
              </a:tblPr>
              <a:tblGrid>
                <a:gridCol w="3155322">
                  <a:extLst>
                    <a:ext uri="{9D8B030D-6E8A-4147-A177-3AD203B41FA5}">
                      <a16:colId xmlns:a16="http://schemas.microsoft.com/office/drawing/2014/main" val="227258285"/>
                    </a:ext>
                  </a:extLst>
                </a:gridCol>
                <a:gridCol w="2704563">
                  <a:extLst>
                    <a:ext uri="{9D8B030D-6E8A-4147-A177-3AD203B41FA5}">
                      <a16:colId xmlns:a16="http://schemas.microsoft.com/office/drawing/2014/main" val="1484700645"/>
                    </a:ext>
                  </a:extLst>
                </a:gridCol>
                <a:gridCol w="3090930">
                  <a:extLst>
                    <a:ext uri="{9D8B030D-6E8A-4147-A177-3AD203B41FA5}">
                      <a16:colId xmlns:a16="http://schemas.microsoft.com/office/drawing/2014/main" val="4250654145"/>
                    </a:ext>
                  </a:extLst>
                </a:gridCol>
              </a:tblGrid>
              <a:tr h="341028">
                <a:tc>
                  <a:txBody>
                    <a:bodyPr/>
                    <a:lstStyle/>
                    <a:p>
                      <a:pPr algn="ctr"/>
                      <a:r>
                        <a:rPr kumimoji="1" lang="ja-JP" altLang="en-US" sz="1400" dirty="0" smtClean="0"/>
                        <a:t>生産性等</a:t>
                      </a:r>
                      <a:endParaRPr kumimoji="1" lang="ja-JP" altLang="en-US" sz="1400" dirty="0"/>
                    </a:p>
                  </a:txBody>
                  <a:tcPr/>
                </a:tc>
                <a:tc>
                  <a:txBody>
                    <a:bodyPr/>
                    <a:lstStyle/>
                    <a:p>
                      <a:pPr algn="ctr"/>
                      <a:r>
                        <a:rPr kumimoji="1" lang="ja-JP" altLang="en-US" sz="1400" dirty="0" smtClean="0"/>
                        <a:t>労働・人材</a:t>
                      </a:r>
                      <a:endParaRPr kumimoji="1" lang="ja-JP" altLang="en-US" sz="1400" dirty="0"/>
                    </a:p>
                  </a:txBody>
                  <a:tcPr/>
                </a:tc>
                <a:tc>
                  <a:txBody>
                    <a:bodyPr/>
                    <a:lstStyle/>
                    <a:p>
                      <a:pPr algn="ctr"/>
                      <a:r>
                        <a:rPr kumimoji="1" lang="ja-JP" altLang="en-US" sz="1400" dirty="0" smtClean="0"/>
                        <a:t>資金・投資</a:t>
                      </a:r>
                      <a:endParaRPr kumimoji="1" lang="ja-JP" altLang="en-US" sz="1400" dirty="0"/>
                    </a:p>
                  </a:txBody>
                  <a:tcPr/>
                </a:tc>
                <a:extLst>
                  <a:ext uri="{0D108BD9-81ED-4DB2-BD59-A6C34878D82A}">
                    <a16:rowId xmlns:a16="http://schemas.microsoft.com/office/drawing/2014/main" val="3001392277"/>
                  </a:ext>
                </a:extLst>
              </a:tr>
              <a:tr h="604671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289858847"/>
                  </a:ext>
                </a:extLst>
              </a:tr>
            </a:tbl>
          </a:graphicData>
        </a:graphic>
      </p:graphicFrame>
      <p:sp>
        <p:nvSpPr>
          <p:cNvPr id="7" name="正方形/長方形 6"/>
          <p:cNvSpPr/>
          <p:nvPr/>
        </p:nvSpPr>
        <p:spPr>
          <a:xfrm>
            <a:off x="1273383" y="753285"/>
            <a:ext cx="6800046" cy="6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スマートシティの取組推進</a:t>
            </a:r>
            <a:endParaRPr kumimoji="1" lang="en-US" altLang="ja-JP" sz="1400" b="1" dirty="0" smtClean="0">
              <a:latin typeface="+mn-ea"/>
            </a:endParaRPr>
          </a:p>
          <a:p>
            <a:pPr marL="171450" indent="-171450">
              <a:buFont typeface="Wingdings" panose="05000000000000000000" pitchFamily="2" charset="2"/>
              <a:buChar char="Ø"/>
            </a:pPr>
            <a:r>
              <a:rPr kumimoji="1" lang="ja-JP" altLang="en-US" sz="1100" dirty="0" smtClean="0">
                <a:latin typeface="+mn-ea"/>
              </a:rPr>
              <a:t>大阪・関西万博に向けた取組み　　　　　　</a:t>
            </a:r>
            <a:r>
              <a:rPr kumimoji="1" lang="en-US" altLang="ja-JP" sz="1100" dirty="0" smtClean="0">
                <a:latin typeface="+mn-ea"/>
              </a:rPr>
              <a:t>	</a:t>
            </a:r>
          </a:p>
          <a:p>
            <a:pPr marL="171450" indent="-171450">
              <a:buFont typeface="Wingdings" panose="05000000000000000000" pitchFamily="2" charset="2"/>
              <a:buChar char="Ø"/>
            </a:pPr>
            <a:r>
              <a:rPr kumimoji="1" lang="ja-JP" altLang="en-US" sz="1100" dirty="0" smtClean="0">
                <a:latin typeface="+mn-ea"/>
              </a:rPr>
              <a:t>公民共同エコシステムの枠組み推進</a:t>
            </a:r>
            <a:endParaRPr kumimoji="1" lang="ja-JP" altLang="en-US" sz="1100" dirty="0">
              <a:latin typeface="+mn-ea"/>
            </a:endParaRPr>
          </a:p>
        </p:txBody>
      </p:sp>
      <p:sp>
        <p:nvSpPr>
          <p:cNvPr id="15" name="正方形/長方形 14"/>
          <p:cNvSpPr/>
          <p:nvPr/>
        </p:nvSpPr>
        <p:spPr>
          <a:xfrm>
            <a:off x="216667" y="33165"/>
            <a:ext cx="8913478" cy="400110"/>
          </a:xfrm>
          <a:prstGeom prst="rect">
            <a:avLst/>
          </a:prstGeom>
        </p:spPr>
        <p:txBody>
          <a:bodyPr wrap="square">
            <a:spAutoFit/>
          </a:bodyPr>
          <a:lstStyle/>
          <a:p>
            <a:r>
              <a:rPr lang="en-US" altLang="ja-JP" sz="2000" b="1" dirty="0" smtClean="0"/>
              <a:t>【</a:t>
            </a:r>
            <a:r>
              <a:rPr lang="ja-JP" altLang="en-US" sz="2000" b="1" dirty="0" smtClean="0"/>
              <a:t>補足③</a:t>
            </a:r>
            <a:r>
              <a:rPr lang="en-US" altLang="ja-JP" sz="2000" b="1" dirty="0" smtClean="0"/>
              <a:t>】</a:t>
            </a:r>
            <a:r>
              <a:rPr lang="ja-JP" altLang="en-US" sz="2000" b="1" dirty="0" smtClean="0"/>
              <a:t>　大阪の成長・発展につながるリソース</a:t>
            </a:r>
            <a:endParaRPr lang="ja-JP" altLang="en-US" sz="2000" b="1" dirty="0"/>
          </a:p>
        </p:txBody>
      </p:sp>
      <p:sp>
        <p:nvSpPr>
          <p:cNvPr id="4" name="スライド番号プレースホルダー 3"/>
          <p:cNvSpPr>
            <a:spLocks noGrp="1"/>
          </p:cNvSpPr>
          <p:nvPr>
            <p:ph type="sldNum" sz="quarter" idx="12"/>
          </p:nvPr>
        </p:nvSpPr>
        <p:spPr>
          <a:xfrm>
            <a:off x="6996448" y="6482688"/>
            <a:ext cx="2057400" cy="365125"/>
          </a:xfrm>
        </p:spPr>
        <p:txBody>
          <a:bodyPr/>
          <a:lstStyle/>
          <a:p>
            <a:fld id="{50F88186-B17D-4CE3-A887-D91699CF601C}" type="slidenum">
              <a:rPr kumimoji="1" lang="ja-JP" altLang="en-US" smtClean="0"/>
              <a:t>14</a:t>
            </a:fld>
            <a:endParaRPr kumimoji="1" lang="ja-JP" altLang="en-US" dirty="0"/>
          </a:p>
        </p:txBody>
      </p:sp>
      <p:sp>
        <p:nvSpPr>
          <p:cNvPr id="16" name="正方形/長方形 15"/>
          <p:cNvSpPr/>
          <p:nvPr/>
        </p:nvSpPr>
        <p:spPr>
          <a:xfrm>
            <a:off x="3775174" y="5790841"/>
            <a:ext cx="4741816" cy="984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latin typeface="+mn-ea"/>
              </a:rPr>
              <a:t>IR</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新たな需要の増加による経済波及効果、雇用創出効果、様々な産業への波及効果、都市の魅力と国際競争力の向上をめざす</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2029</a:t>
            </a:r>
            <a:r>
              <a:rPr kumimoji="1" lang="ja-JP" altLang="en-US" sz="1100" dirty="0" smtClean="0">
                <a:latin typeface="+mn-ea"/>
              </a:rPr>
              <a:t>年秋～冬頃の開業に向けた取り組み</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IR</a:t>
            </a:r>
            <a:r>
              <a:rPr kumimoji="1" lang="ja-JP" altLang="en-US" sz="1100" dirty="0" smtClean="0">
                <a:latin typeface="+mn-ea"/>
              </a:rPr>
              <a:t>を核とした夢洲の国際観光拠点の形成に向けた取組み</a:t>
            </a:r>
            <a:endParaRPr kumimoji="1" lang="en-US" altLang="ja-JP" sz="1100" dirty="0" smtClean="0">
              <a:latin typeface="+mn-ea"/>
            </a:endParaRPr>
          </a:p>
        </p:txBody>
      </p:sp>
      <p:sp>
        <p:nvSpPr>
          <p:cNvPr id="17" name="正方形/長方形 16"/>
          <p:cNvSpPr/>
          <p:nvPr/>
        </p:nvSpPr>
        <p:spPr>
          <a:xfrm>
            <a:off x="3775174" y="4791686"/>
            <a:ext cx="4741816" cy="944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大阪・関西万博</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東京オリパラ後の我が国の成長の起爆剤</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2025</a:t>
            </a:r>
            <a:r>
              <a:rPr kumimoji="1" lang="ja-JP" altLang="en-US" sz="1100" dirty="0" smtClean="0">
                <a:latin typeface="+mn-ea"/>
              </a:rPr>
              <a:t>年大阪・関西万博の開催に向け、オールジャパン体制での準備が進行</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最先端技術の研究開発や未来に向けた投資の促進、チャレンジ精神の徹底や</a:t>
            </a:r>
            <a:r>
              <a:rPr kumimoji="1" lang="en-US" altLang="ja-JP" sz="1100" dirty="0" smtClean="0">
                <a:latin typeface="+mn-ea"/>
              </a:rPr>
              <a:t>SDGs</a:t>
            </a:r>
            <a:r>
              <a:rPr kumimoji="1" lang="ja-JP" altLang="en-US" sz="1100" dirty="0" smtClean="0">
                <a:latin typeface="+mn-ea"/>
              </a:rPr>
              <a:t>達成に向けての取り組み</a:t>
            </a:r>
            <a:endParaRPr kumimoji="1" lang="en-US" altLang="ja-JP" sz="1100" dirty="0" smtClean="0">
              <a:latin typeface="+mn-ea"/>
            </a:endParaRPr>
          </a:p>
        </p:txBody>
      </p:sp>
      <p:sp>
        <p:nvSpPr>
          <p:cNvPr id="24" name="正方形/長方形 23"/>
          <p:cNvSpPr/>
          <p:nvPr/>
        </p:nvSpPr>
        <p:spPr>
          <a:xfrm>
            <a:off x="4850589" y="1414465"/>
            <a:ext cx="4120202" cy="826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国際金融都市に向けた取組み</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アジア・世界の活力を呼び込み「金融を梃（テコ）に発展するグローバル都市」</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先駆けた取組みで世界に挑戦する「金融のフロントランナー都市」</a:t>
            </a:r>
            <a:endParaRPr kumimoji="1" lang="en-US" altLang="ja-JP" sz="1100" dirty="0" smtClean="0">
              <a:latin typeface="+mn-ea"/>
            </a:endParaRPr>
          </a:p>
        </p:txBody>
      </p:sp>
      <p:sp>
        <p:nvSpPr>
          <p:cNvPr id="25" name="正方形/長方形 24"/>
          <p:cNvSpPr/>
          <p:nvPr/>
        </p:nvSpPr>
        <p:spPr>
          <a:xfrm>
            <a:off x="6022843" y="2282950"/>
            <a:ext cx="2947948" cy="85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交通インフラの充実</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コンセッションやストックの組み換えなどの手法も活用し、空港強化や鉄道整備、ミッシングリンク解消に向けた取組みが進む</a:t>
            </a:r>
            <a:endParaRPr kumimoji="1" lang="en-US" altLang="ja-JP" sz="1100" dirty="0" smtClean="0">
              <a:latin typeface="+mn-ea"/>
            </a:endParaRPr>
          </a:p>
        </p:txBody>
      </p:sp>
      <p:sp>
        <p:nvSpPr>
          <p:cNvPr id="26" name="正方形/長方形 25"/>
          <p:cNvSpPr/>
          <p:nvPr/>
        </p:nvSpPr>
        <p:spPr>
          <a:xfrm>
            <a:off x="6022841" y="3192086"/>
            <a:ext cx="2947950" cy="1544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都市空間の創造</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a:latin typeface="+mn-ea"/>
              </a:rPr>
              <a:t>うめ</a:t>
            </a:r>
            <a:r>
              <a:rPr kumimoji="1" lang="ja-JP" altLang="en-US" sz="1100" dirty="0" smtClean="0">
                <a:latin typeface="+mn-ea"/>
              </a:rPr>
              <a:t>きた２期や新大阪周辺地区整備、なんば駅周辺道路空間整備、御堂筋歩行者</a:t>
            </a:r>
            <a:r>
              <a:rPr kumimoji="1" lang="ja-JP" altLang="en-US" sz="1100" smtClean="0">
                <a:latin typeface="+mn-ea"/>
              </a:rPr>
              <a:t>空間化、中之島周辺</a:t>
            </a:r>
            <a:r>
              <a:rPr kumimoji="1" lang="ja-JP" altLang="en-US" sz="1100" dirty="0" smtClean="0">
                <a:latin typeface="+mn-ea"/>
              </a:rPr>
              <a:t>エリアなど、大阪都心における「顔」となるまちづくりが進む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市域外でも、千里・泉北ニュータウンの更新、北大阪急行延伸に伴う箕面船場阪大前駅の開発、堺市などの広域ベイエリアまちづくりなど</a:t>
            </a:r>
            <a:endParaRPr kumimoji="1" lang="en-US" altLang="ja-JP" sz="1100" dirty="0">
              <a:latin typeface="+mn-ea"/>
            </a:endParaRPr>
          </a:p>
          <a:p>
            <a:pPr marL="171450" indent="-171450">
              <a:buFont typeface="Wingdings" panose="05000000000000000000" pitchFamily="2" charset="2"/>
              <a:buChar char="Ø"/>
            </a:pPr>
            <a:endParaRPr kumimoji="1" lang="en-US" altLang="ja-JP" sz="1100" dirty="0" smtClean="0">
              <a:latin typeface="+mn-ea"/>
            </a:endParaRPr>
          </a:p>
        </p:txBody>
      </p:sp>
      <p:sp>
        <p:nvSpPr>
          <p:cNvPr id="27" name="正方形/長方形 26"/>
          <p:cNvSpPr/>
          <p:nvPr/>
        </p:nvSpPr>
        <p:spPr>
          <a:xfrm>
            <a:off x="162540" y="3221040"/>
            <a:ext cx="3542791" cy="117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大阪産業局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スタートアップ企業の輩出促進や</a:t>
            </a:r>
            <a:r>
              <a:rPr kumimoji="1" lang="en-US" altLang="ja-JP" sz="1100" dirty="0" smtClean="0">
                <a:latin typeface="+mn-ea"/>
              </a:rPr>
              <a:t>DX</a:t>
            </a:r>
            <a:r>
              <a:rPr kumimoji="1" lang="ja-JP" altLang="en-US" sz="1100" dirty="0" smtClean="0">
                <a:latin typeface="+mn-ea"/>
              </a:rPr>
              <a:t>ポータルサイト開設、人材育成支援により中小企業を支援</a:t>
            </a:r>
            <a:endParaRPr kumimoji="1" lang="en-US" altLang="ja-JP" sz="1100" dirty="0">
              <a:latin typeface="+mn-ea"/>
            </a:endParaRPr>
          </a:p>
          <a:p>
            <a:pPr marL="171450" indent="-171450">
              <a:buFont typeface="Wingdings" panose="05000000000000000000" pitchFamily="2" charset="2"/>
              <a:buChar char="Ø"/>
            </a:pPr>
            <a:r>
              <a:rPr kumimoji="1" lang="ja-JP" altLang="en-US" sz="1100" dirty="0" smtClean="0">
                <a:latin typeface="+mn-ea"/>
              </a:rPr>
              <a:t>京阪神連携による国「スタートアップ・エコシステムグローバル拠点都市」に選定</a:t>
            </a:r>
            <a:endParaRPr kumimoji="1" lang="ja-JP" altLang="en-US" sz="1100" dirty="0">
              <a:latin typeface="+mn-ea"/>
            </a:endParaRPr>
          </a:p>
        </p:txBody>
      </p:sp>
      <p:sp>
        <p:nvSpPr>
          <p:cNvPr id="28" name="正方形/長方形 27"/>
          <p:cNvSpPr/>
          <p:nvPr/>
        </p:nvSpPr>
        <p:spPr>
          <a:xfrm>
            <a:off x="162540" y="4580232"/>
            <a:ext cx="3542791" cy="1158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大阪産業技術研究所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知と技術の支援拠点「スーパー公設試」</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中小企業の研究開発から事業化まで一気通貫の支援</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産業局、</a:t>
            </a:r>
            <a:r>
              <a:rPr kumimoji="1" lang="en-US" altLang="ja-JP" sz="1100" dirty="0" smtClean="0">
                <a:latin typeface="+mn-ea"/>
              </a:rPr>
              <a:t>JETRO</a:t>
            </a:r>
            <a:r>
              <a:rPr kumimoji="1" lang="ja-JP" altLang="en-US" sz="1100" dirty="0" err="1" smtClean="0">
                <a:latin typeface="+mn-ea"/>
              </a:rPr>
              <a:t>、</a:t>
            </a:r>
            <a:r>
              <a:rPr kumimoji="1" lang="en-US" altLang="ja-JP" sz="1100" dirty="0" smtClean="0">
                <a:latin typeface="+mn-ea"/>
              </a:rPr>
              <a:t>INPIT</a:t>
            </a:r>
            <a:r>
              <a:rPr kumimoji="1" lang="ja-JP" altLang="en-US" sz="1100" dirty="0" smtClean="0">
                <a:latin typeface="+mn-ea"/>
              </a:rPr>
              <a:t>等の支援機関との連携強化を図り、海外展開・知財関連の支援を展開</a:t>
            </a:r>
            <a:endParaRPr kumimoji="1" lang="en-US" altLang="ja-JP" sz="1100" dirty="0">
              <a:latin typeface="+mn-ea"/>
            </a:endParaRPr>
          </a:p>
        </p:txBody>
      </p:sp>
      <p:sp>
        <p:nvSpPr>
          <p:cNvPr id="29" name="正方形/長方形 28"/>
          <p:cNvSpPr/>
          <p:nvPr/>
        </p:nvSpPr>
        <p:spPr>
          <a:xfrm>
            <a:off x="816331" y="1971162"/>
            <a:ext cx="3874915" cy="1066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大阪公立大学</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大学の基本３機能（教育・研究・社会貢献）に加え、都市シンクタンク機能・技術インキュベーション機能を備える</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12</a:t>
            </a:r>
            <a:r>
              <a:rPr kumimoji="1" lang="ja-JP" altLang="en-US" sz="1100" dirty="0" smtClean="0">
                <a:latin typeface="+mn-ea"/>
              </a:rPr>
              <a:t>学部・学域、</a:t>
            </a:r>
            <a:r>
              <a:rPr kumimoji="1" lang="en-US" altLang="ja-JP" sz="1100" dirty="0" smtClean="0">
                <a:latin typeface="+mn-ea"/>
              </a:rPr>
              <a:t>15</a:t>
            </a:r>
            <a:r>
              <a:rPr kumimoji="1" lang="ja-JP" altLang="en-US" sz="1100" dirty="0" smtClean="0">
                <a:latin typeface="+mn-ea"/>
              </a:rPr>
              <a:t>研究科の幅広い学問領域を擁する</a:t>
            </a:r>
            <a:endParaRPr kumimoji="1" lang="en-US" altLang="ja-JP" sz="1100" dirty="0" smtClean="0">
              <a:latin typeface="+mn-ea"/>
            </a:endParaRPr>
          </a:p>
          <a:p>
            <a:pPr marL="171450" indent="-171450">
              <a:buFont typeface="Wingdings" panose="05000000000000000000" pitchFamily="2" charset="2"/>
              <a:buChar char="Ø"/>
            </a:pPr>
            <a:endParaRPr kumimoji="1" lang="en-US" altLang="ja-JP" sz="1100" dirty="0">
              <a:latin typeface="+mn-ea"/>
            </a:endParaRPr>
          </a:p>
        </p:txBody>
      </p:sp>
    </p:spTree>
    <p:extLst>
      <p:ext uri="{BB962C8B-B14F-4D97-AF65-F5344CB8AC3E}">
        <p14:creationId xmlns:p14="http://schemas.microsoft.com/office/powerpoint/2010/main" val="160003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61059" y="73720"/>
            <a:ext cx="5747197" cy="400110"/>
          </a:xfrm>
          <a:prstGeom prst="rect">
            <a:avLst/>
          </a:prstGeom>
        </p:spPr>
        <p:txBody>
          <a:bodyPr wrap="square">
            <a:spAutoFit/>
          </a:bodyPr>
          <a:lstStyle/>
          <a:p>
            <a:r>
              <a:rPr lang="ja-JP" altLang="en-US" sz="2000" b="1" dirty="0" smtClean="0"/>
              <a:t>■本日ご議論いただきたい主な論点</a:t>
            </a:r>
            <a:endParaRPr lang="ja-JP" altLang="en-US" sz="2000" b="1" dirty="0"/>
          </a:p>
        </p:txBody>
      </p:sp>
      <p:sp>
        <p:nvSpPr>
          <p:cNvPr id="40" name="角丸四角形 39"/>
          <p:cNvSpPr/>
          <p:nvPr/>
        </p:nvSpPr>
        <p:spPr>
          <a:xfrm>
            <a:off x="484569" y="441576"/>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BIZ UDPゴシック" panose="020B0400000000000000" pitchFamily="50" charset="-128"/>
                <a:ea typeface="BIZ UDPゴシック" panose="020B0400000000000000" pitchFamily="50" charset="-128"/>
              </a:rPr>
              <a:t>世界のトレンドや日本の状況から、</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地域の実態に即して大阪に視点を移したとき、どのような対応が</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考えられるのか</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。また、</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国や東京に先んじてなすべきこと</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とは何なのか。</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42" name="角丸四角形 41"/>
          <p:cNvSpPr/>
          <p:nvPr/>
        </p:nvSpPr>
        <p:spPr>
          <a:xfrm>
            <a:off x="278609" y="999183"/>
            <a:ext cx="8496000" cy="5662874"/>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3" name="角丸四角形 42"/>
          <p:cNvSpPr/>
          <p:nvPr/>
        </p:nvSpPr>
        <p:spPr>
          <a:xfrm>
            <a:off x="416105" y="999252"/>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第３回</a:t>
            </a:r>
            <a:r>
              <a:rPr lang="ja-JP" altLang="en-US" sz="1600" b="1" dirty="0">
                <a:solidFill>
                  <a:schemeClr val="tx1"/>
                </a:solidFill>
                <a:latin typeface="BIZ UDPゴシック" panose="020B0400000000000000" pitchFamily="50" charset="-128"/>
                <a:ea typeface="BIZ UDPゴシック" panose="020B0400000000000000" pitchFamily="50" charset="-128"/>
              </a:rPr>
              <a:t>意見交換会のキーワードであった「生産性」の観点</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から議論</a:t>
            </a:r>
            <a:r>
              <a:rPr lang="ja-JP" altLang="en-US" sz="1600" b="1" dirty="0">
                <a:solidFill>
                  <a:schemeClr val="tx1"/>
                </a:solidFill>
                <a:latin typeface="BIZ UDPゴシック" panose="020B0400000000000000" pitchFamily="50" charset="-128"/>
                <a:ea typeface="BIZ UDPゴシック" panose="020B0400000000000000" pitchFamily="50" charset="-128"/>
              </a:rPr>
              <a:t>してはどう</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か</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p:txBody>
      </p:sp>
      <p:sp>
        <p:nvSpPr>
          <p:cNvPr id="49" name="角丸四角形 48"/>
          <p:cNvSpPr/>
          <p:nvPr/>
        </p:nvSpPr>
        <p:spPr>
          <a:xfrm>
            <a:off x="699961" y="1427174"/>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①　生産性の高い「儲かる産業構造」に転換するためにはどうすればよいか。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0" name="角丸四角形 49"/>
          <p:cNvSpPr/>
          <p:nvPr/>
        </p:nvSpPr>
        <p:spPr>
          <a:xfrm>
            <a:off x="836349" y="1911790"/>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smtClean="0">
                <a:solidFill>
                  <a:schemeClr val="tx1"/>
                </a:solidFill>
                <a:latin typeface="BIZ UDPゴシック" panose="020B0400000000000000" pitchFamily="50" charset="-128"/>
                <a:ea typeface="BIZ UDPゴシック" panose="020B0400000000000000" pitchFamily="50" charset="-128"/>
              </a:rPr>
              <a:t>●現在の産業構造をどう評価するのか。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smtClean="0">
                <a:solidFill>
                  <a:schemeClr val="tx1"/>
                </a:solidFill>
                <a:latin typeface="BIZ UDPゴシック" panose="020B0400000000000000" pitchFamily="50" charset="-128"/>
                <a:ea typeface="BIZ UDPゴシック" panose="020B0400000000000000" pitchFamily="50" charset="-128"/>
              </a:rPr>
              <a:t>　→産業構造を大胆に変えるのか、あるいは、今の産業構造をベースに、どの</a:t>
            </a:r>
            <a:r>
              <a:rPr lang="ja-JP" altLang="en-US" sz="1300" b="1" dirty="0">
                <a:solidFill>
                  <a:schemeClr val="tx1"/>
                </a:solidFill>
                <a:latin typeface="BIZ UDPゴシック" panose="020B0400000000000000" pitchFamily="50" charset="-128"/>
                <a:ea typeface="BIZ UDPゴシック" panose="020B0400000000000000" pitchFamily="50" charset="-128"/>
              </a:rPr>
              <a:t>よう</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に生産性を上げるのか。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1" name="角丸四角形 50"/>
          <p:cNvSpPr/>
          <p:nvPr/>
        </p:nvSpPr>
        <p:spPr>
          <a:xfrm>
            <a:off x="840818" y="3864340"/>
            <a:ext cx="6177318"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●大企業などの本社機能の流出をどう考えるか。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ウェイトが高い中小企業の生産性をどのように上げていくのか。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2" name="角丸四角形 51"/>
          <p:cNvSpPr/>
          <p:nvPr/>
        </p:nvSpPr>
        <p:spPr>
          <a:xfrm>
            <a:off x="836348" y="2347830"/>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●イノベーションをどう創出していくのか。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6" name="角丸四角形 55"/>
          <p:cNvSpPr/>
          <p:nvPr/>
        </p:nvSpPr>
        <p:spPr>
          <a:xfrm>
            <a:off x="948925" y="2624877"/>
            <a:ext cx="7730718"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→「ラディカル・イノベーション」と「累積的なイノベーション」の関係をどう考えるか。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836349" y="2976466"/>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●今後の大阪は</a:t>
            </a:r>
            <a:r>
              <a:rPr lang="ja-JP" altLang="en-US" sz="1300" b="1" smtClean="0">
                <a:solidFill>
                  <a:schemeClr val="tx1"/>
                </a:solidFill>
                <a:latin typeface="BIZ UDPゴシック" panose="020B0400000000000000" pitchFamily="50" charset="-128"/>
                <a:ea typeface="BIZ UDPゴシック" panose="020B0400000000000000" pitchFamily="50" charset="-128"/>
              </a:rPr>
              <a:t>何で儲けるのか</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（成長産業）。</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836348" y="3412506"/>
            <a:ext cx="8659431" cy="29434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●起業・スタートアップをどう成長させていくのか。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699961" y="4284871"/>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②　産業構造や生産性にも大きな影響を与えうる人材をどう考えるか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836348" y="4600874"/>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●女性や若者が働きやすくキャリアチェンジしやすい環境をどう構築していくのか。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836350" y="4908661"/>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●公的な教育が担う役割は何なのか（リカレント・リスキリング）。</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836348" y="5188106"/>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●女性や若者が労働に参加しやすくするには、公的機関はどのような役割を担うのか。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836348" y="5529262"/>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●外国人材についてどう考えるか。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577483" y="6003355"/>
            <a:ext cx="8659431"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DX</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やグリーン、さらには、まちづくりを、上記にどのように活かすのか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18136" y="6383640"/>
            <a:ext cx="2057400" cy="365125"/>
          </a:xfrm>
        </p:spPr>
        <p:txBody>
          <a:bodyPr/>
          <a:lstStyle/>
          <a:p>
            <a:fld id="{50F88186-B17D-4CE3-A887-D91699CF601C}" type="slidenum">
              <a:rPr kumimoji="1" lang="ja-JP" altLang="en-US" smtClean="0"/>
              <a:t>15</a:t>
            </a:fld>
            <a:endParaRPr kumimoji="1" lang="ja-JP" altLang="en-US" dirty="0"/>
          </a:p>
        </p:txBody>
      </p:sp>
    </p:spTree>
    <p:extLst>
      <p:ext uri="{BB962C8B-B14F-4D97-AF65-F5344CB8AC3E}">
        <p14:creationId xmlns:p14="http://schemas.microsoft.com/office/powerpoint/2010/main" val="27558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528638" y="3782366"/>
            <a:ext cx="2606026" cy="1273026"/>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生産性等</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53" name="角丸四角形 52"/>
          <p:cNvSpPr/>
          <p:nvPr/>
        </p:nvSpPr>
        <p:spPr>
          <a:xfrm>
            <a:off x="3270890" y="3791764"/>
            <a:ext cx="2704786" cy="1276521"/>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労働・人材</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58" name="角丸四角形 57"/>
          <p:cNvSpPr/>
          <p:nvPr/>
        </p:nvSpPr>
        <p:spPr>
          <a:xfrm>
            <a:off x="6111902" y="3808316"/>
            <a:ext cx="2714241" cy="1274002"/>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資金・投資</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512670" y="1386846"/>
            <a:ext cx="2606026" cy="997496"/>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生産性等</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44" name="角丸四角形 43"/>
          <p:cNvSpPr/>
          <p:nvPr/>
        </p:nvSpPr>
        <p:spPr>
          <a:xfrm>
            <a:off x="3244693" y="1386080"/>
            <a:ext cx="2704786" cy="997496"/>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労働・人材</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181667" y="510189"/>
            <a:ext cx="8747886" cy="2010201"/>
          </a:xfrm>
          <a:prstGeom prst="roundRect">
            <a:avLst>
              <a:gd name="adj" fmla="val 340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1" name="角丸四角形 10"/>
          <p:cNvSpPr/>
          <p:nvPr/>
        </p:nvSpPr>
        <p:spPr>
          <a:xfrm>
            <a:off x="3168872" y="1556770"/>
            <a:ext cx="2738403" cy="891374"/>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労働</a:t>
            </a:r>
            <a:r>
              <a:rPr lang="ja-JP" altLang="en-US" sz="1100" dirty="0">
                <a:solidFill>
                  <a:schemeClr val="tx1"/>
                </a:solidFill>
                <a:latin typeface="BIZ UDPゴシック" panose="020B0400000000000000" pitchFamily="50" charset="-128"/>
                <a:ea typeface="BIZ UDPゴシック" panose="020B0400000000000000" pitchFamily="50" charset="-128"/>
              </a:rPr>
              <a:t>市場の流動性が高い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（成長分野への労働シフト）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女性をはじめ</a:t>
            </a:r>
            <a:r>
              <a:rPr lang="ja-JP" altLang="en-US" sz="1100" dirty="0">
                <a:solidFill>
                  <a:schemeClr val="tx1"/>
                </a:solidFill>
                <a:latin typeface="BIZ UDPゴシック" panose="020B0400000000000000" pitchFamily="50" charset="-128"/>
                <a:ea typeface="BIZ UDPゴシック" panose="020B0400000000000000" pitchFamily="50" charset="-128"/>
              </a:rPr>
              <a:t>多様</a:t>
            </a:r>
            <a:r>
              <a:rPr lang="ja-JP" altLang="en-US" sz="1100" dirty="0" smtClean="0">
                <a:solidFill>
                  <a:schemeClr val="tx1"/>
                </a:solidFill>
                <a:latin typeface="BIZ UDPゴシック" panose="020B0400000000000000" pitchFamily="50" charset="-128"/>
                <a:ea typeface="BIZ UDPゴシック" panose="020B0400000000000000" pitchFamily="50" charset="-128"/>
              </a:rPr>
              <a:t>な人材の労働参加</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男女の就業率や賃金格差が小さい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234331" y="3038962"/>
            <a:ext cx="8681154" cy="3637039"/>
          </a:xfrm>
          <a:prstGeom prst="roundRect">
            <a:avLst>
              <a:gd name="adj" fmla="val 340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3" name="角丸四角形 22"/>
          <p:cNvSpPr/>
          <p:nvPr/>
        </p:nvSpPr>
        <p:spPr>
          <a:xfrm>
            <a:off x="533591" y="4103814"/>
            <a:ext cx="2710683" cy="822983"/>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生産性が低い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産業構造が固定化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スタートアップの数</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規模が見劣り</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DX</a:t>
            </a:r>
            <a:r>
              <a:rPr lang="ja-JP" altLang="en-US" sz="1100" dirty="0">
                <a:solidFill>
                  <a:schemeClr val="tx1"/>
                </a:solidFill>
                <a:latin typeface="BIZ UDPゴシック" panose="020B0400000000000000" pitchFamily="50" charset="-128"/>
                <a:ea typeface="BIZ UDPゴシック" panose="020B0400000000000000" pitchFamily="50" charset="-128"/>
              </a:rPr>
              <a:t>の大きな進展が</a:t>
            </a:r>
            <a:r>
              <a:rPr lang="ja-JP" altLang="en-US" sz="1100" dirty="0" smtClean="0">
                <a:solidFill>
                  <a:schemeClr val="tx1"/>
                </a:solidFill>
                <a:latin typeface="BIZ UDPゴシック" panose="020B0400000000000000" pitchFamily="50" charset="-128"/>
                <a:ea typeface="BIZ UDPゴシック" panose="020B0400000000000000" pitchFamily="50" charset="-128"/>
              </a:rPr>
              <a:t>見られない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グリーン対応も緒に就いたところ</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国民の幸福度が低い</a:t>
            </a: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6073086" y="1385474"/>
            <a:ext cx="2714241" cy="997496"/>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資金・投資</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37" name="角丸四角形 36"/>
          <p:cNvSpPr/>
          <p:nvPr/>
        </p:nvSpPr>
        <p:spPr>
          <a:xfrm>
            <a:off x="613435" y="1562142"/>
            <a:ext cx="2159319" cy="91939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 第三次産業へのシフト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DX</a:t>
            </a:r>
            <a:r>
              <a:rPr lang="ja-JP" altLang="en-US" sz="1100" dirty="0">
                <a:solidFill>
                  <a:schemeClr val="tx1"/>
                </a:solidFill>
                <a:latin typeface="BIZ UDPゴシック" panose="020B0400000000000000" pitchFamily="50" charset="-128"/>
                <a:ea typeface="BIZ UDPゴシック" panose="020B0400000000000000" pitchFamily="50" charset="-128"/>
              </a:rPr>
              <a:t>の</a:t>
            </a:r>
            <a:r>
              <a:rPr lang="ja-JP" altLang="en-US" sz="1100" dirty="0" smtClean="0">
                <a:solidFill>
                  <a:schemeClr val="tx1"/>
                </a:solidFill>
                <a:latin typeface="BIZ UDPゴシック" panose="020B0400000000000000" pitchFamily="50" charset="-128"/>
                <a:ea typeface="BIZ UDPゴシック" panose="020B0400000000000000" pitchFamily="50" charset="-128"/>
              </a:rPr>
              <a:t>積極的な取り込み</a:t>
            </a:r>
            <a:endParaRPr lang="ja-JP" altLang="en-US"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グリーン分野への成長投資</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国民</a:t>
            </a:r>
            <a:r>
              <a:rPr lang="ja-JP" altLang="en-US" sz="1100" dirty="0">
                <a:solidFill>
                  <a:schemeClr val="tx1"/>
                </a:solidFill>
                <a:latin typeface="BIZ UDPゴシック" panose="020B0400000000000000" pitchFamily="50" charset="-128"/>
                <a:ea typeface="BIZ UDPゴシック" panose="020B0400000000000000" pitchFamily="50" charset="-128"/>
              </a:rPr>
              <a:t>の</a:t>
            </a:r>
            <a:r>
              <a:rPr lang="ja-JP" altLang="en-US" sz="1100" dirty="0" smtClean="0">
                <a:solidFill>
                  <a:schemeClr val="tx1"/>
                </a:solidFill>
                <a:latin typeface="BIZ UDPゴシック" panose="020B0400000000000000" pitchFamily="50" charset="-128"/>
                <a:ea typeface="BIZ UDPゴシック" panose="020B0400000000000000" pitchFamily="50" charset="-128"/>
              </a:rPr>
              <a:t>幸福度</a:t>
            </a:r>
            <a:r>
              <a:rPr lang="ja-JP" altLang="en-US" sz="1100" dirty="0">
                <a:solidFill>
                  <a:schemeClr val="tx1"/>
                </a:solidFill>
                <a:latin typeface="BIZ UDPゴシック" panose="020B0400000000000000" pitchFamily="50" charset="-128"/>
                <a:ea typeface="BIZ UDPゴシック" panose="020B0400000000000000" pitchFamily="50" charset="-128"/>
              </a:rPr>
              <a:t>向上</a:t>
            </a:r>
          </a:p>
        </p:txBody>
      </p:sp>
      <p:sp>
        <p:nvSpPr>
          <p:cNvPr id="40" name="角丸四角形 39"/>
          <p:cNvSpPr/>
          <p:nvPr/>
        </p:nvSpPr>
        <p:spPr>
          <a:xfrm>
            <a:off x="6073086" y="1592938"/>
            <a:ext cx="2698477" cy="79851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成長資金が循環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投資ファンドの大型化・国際化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無形資産による成長へのシフト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情報・デジタル化への投資の増加</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7" name="角丸四角形 46"/>
          <p:cNvSpPr/>
          <p:nvPr/>
        </p:nvSpPr>
        <p:spPr>
          <a:xfrm>
            <a:off x="3259827" y="4116063"/>
            <a:ext cx="3249594" cy="739434"/>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失業率</a:t>
            </a:r>
            <a:r>
              <a:rPr lang="ja-JP" altLang="en-US" sz="1100" dirty="0" smtClean="0">
                <a:solidFill>
                  <a:schemeClr val="tx1"/>
                </a:solidFill>
                <a:latin typeface="BIZ UDPゴシック" panose="020B0400000000000000" pitchFamily="50" charset="-128"/>
                <a:ea typeface="BIZ UDPゴシック" panose="020B0400000000000000" pitchFamily="50" charset="-128"/>
              </a:rPr>
              <a:t>は低水準にとどまる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成長分野へ労働シフトが進んでいない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女性などの労働参加</a:t>
            </a:r>
            <a:r>
              <a:rPr lang="ja-JP" altLang="en-US" sz="1100" dirty="0">
                <a:solidFill>
                  <a:schemeClr val="tx1"/>
                </a:solidFill>
                <a:latin typeface="BIZ UDPゴシック" panose="020B0400000000000000" pitchFamily="50" charset="-128"/>
                <a:ea typeface="BIZ UDPゴシック" panose="020B0400000000000000" pitchFamily="50" charset="-128"/>
              </a:rPr>
              <a:t>が</a:t>
            </a:r>
            <a:r>
              <a:rPr lang="ja-JP" altLang="en-US" sz="1100" dirty="0" smtClean="0">
                <a:solidFill>
                  <a:schemeClr val="tx1"/>
                </a:solidFill>
                <a:latin typeface="BIZ UDPゴシック" panose="020B0400000000000000" pitchFamily="50" charset="-128"/>
                <a:ea typeface="BIZ UDPゴシック" panose="020B0400000000000000" pitchFamily="50" charset="-128"/>
              </a:rPr>
              <a:t>限定的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長期にわたり賃金が横ばい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8" name="角丸四角形 47"/>
          <p:cNvSpPr/>
          <p:nvPr/>
        </p:nvSpPr>
        <p:spPr>
          <a:xfrm>
            <a:off x="6190053" y="4103405"/>
            <a:ext cx="2636090" cy="739434"/>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マネタリーベースの拡大が、マネー</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ストックの増加につながっていない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インフレは小幅にとどまっている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経常収支の金融シフトが緩やか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548" y="17373"/>
            <a:ext cx="5747197" cy="400110"/>
          </a:xfrm>
          <a:prstGeom prst="rect">
            <a:avLst/>
          </a:prstGeom>
        </p:spPr>
        <p:txBody>
          <a:bodyPr wrap="square">
            <a:spAutoFit/>
          </a:bodyPr>
          <a:lstStyle/>
          <a:p>
            <a:r>
              <a:rPr lang="ja-JP" altLang="en-US" sz="2000" b="1" dirty="0" smtClean="0"/>
              <a:t>■第３回意見交換会における主な議論</a:t>
            </a:r>
            <a:endParaRPr lang="ja-JP" altLang="en-US" sz="2000" b="1" dirty="0"/>
          </a:p>
        </p:txBody>
      </p:sp>
      <p:sp>
        <p:nvSpPr>
          <p:cNvPr id="36" name="角丸四角形 35"/>
          <p:cNvSpPr/>
          <p:nvPr/>
        </p:nvSpPr>
        <p:spPr>
          <a:xfrm>
            <a:off x="196773" y="783271"/>
            <a:ext cx="865943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ここ</a:t>
            </a:r>
            <a:r>
              <a:rPr lang="en-US" altLang="ja-JP" sz="1400" b="1" u="sng" dirty="0" smtClean="0">
                <a:solidFill>
                  <a:schemeClr val="tx1"/>
                </a:solidFill>
                <a:latin typeface="BIZ UDPゴシック" panose="020B0400000000000000" pitchFamily="50" charset="-128"/>
                <a:ea typeface="BIZ UDPゴシック" panose="020B0400000000000000" pitchFamily="50" charset="-128"/>
              </a:rPr>
              <a:t>20</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年程度の世界</a:t>
            </a:r>
            <a:r>
              <a:rPr lang="ja-JP" altLang="en-US" sz="1400" b="1" u="sng" dirty="0">
                <a:solidFill>
                  <a:schemeClr val="tx1"/>
                </a:solidFill>
                <a:latin typeface="BIZ UDPゴシック" panose="020B0400000000000000" pitchFamily="50" charset="-128"/>
                <a:ea typeface="BIZ UDPゴシック" panose="020B0400000000000000" pitchFamily="50" charset="-128"/>
              </a:rPr>
              <a:t>経済</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のトレンドをみると、主要国（米欧中）は一定の経済成長　</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p:txBody>
      </p:sp>
      <p:sp>
        <p:nvSpPr>
          <p:cNvPr id="42" name="角丸四角形 41"/>
          <p:cNvSpPr/>
          <p:nvPr/>
        </p:nvSpPr>
        <p:spPr>
          <a:xfrm>
            <a:off x="741546" y="6231654"/>
            <a:ext cx="7701984" cy="379399"/>
          </a:xfrm>
          <a:prstGeom prst="roundRect">
            <a:avLst>
              <a:gd name="adj" fmla="val 28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12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これまでから、経済成長を図るために様々な政策が進められているが、十分な結果に結びついておらず、</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b="1" dirty="0" smtClean="0">
                <a:solidFill>
                  <a:schemeClr val="tx1"/>
                </a:solidFill>
                <a:latin typeface="BIZ UDPゴシック" panose="020B0400000000000000" pitchFamily="50" charset="-128"/>
                <a:ea typeface="BIZ UDPゴシック" panose="020B0400000000000000" pitchFamily="50" charset="-128"/>
              </a:rPr>
              <a:t>     「対症療法」でない、掘り下げた要因からのアプローチを考えていく必要があるのではないか</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5" name="角丸四角形 54"/>
          <p:cNvSpPr/>
          <p:nvPr/>
        </p:nvSpPr>
        <p:spPr>
          <a:xfrm>
            <a:off x="254389" y="3207852"/>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世界全体の</a:t>
            </a:r>
            <a:r>
              <a:rPr lang="en-US" altLang="ja-JP" sz="1400" b="1" u="sng" dirty="0" smtClean="0">
                <a:solidFill>
                  <a:schemeClr val="tx1"/>
                </a:solidFill>
                <a:latin typeface="BIZ UDPゴシック" panose="020B0400000000000000" pitchFamily="50" charset="-128"/>
                <a:ea typeface="BIZ UDPゴシック" panose="020B0400000000000000" pitchFamily="50" charset="-128"/>
              </a:rPr>
              <a:t>GD</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Ｐが伸びているなか、日本だけが長期にわたり経済低迷</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p:txBody>
      </p:sp>
      <p:sp>
        <p:nvSpPr>
          <p:cNvPr id="60" name="角丸四角形 59"/>
          <p:cNvSpPr/>
          <p:nvPr/>
        </p:nvSpPr>
        <p:spPr>
          <a:xfrm>
            <a:off x="631408" y="5202871"/>
            <a:ext cx="1937198" cy="207044"/>
          </a:xfrm>
          <a:prstGeom prst="roundRect">
            <a:avLst>
              <a:gd name="adj" fmla="val 2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想定される主な要因・背景</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386945" y="5340205"/>
            <a:ext cx="2725306" cy="875763"/>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経済の新陳代謝が進んでいない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（生産性の低い企業が退出していない）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オプトイン、デジタル経済圏といった</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ＤＸ基軸の考え方が浸透していない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7" name="角丸四角形 66"/>
          <p:cNvSpPr/>
          <p:nvPr/>
        </p:nvSpPr>
        <p:spPr>
          <a:xfrm>
            <a:off x="3442340" y="5396403"/>
            <a:ext cx="2542613" cy="781947"/>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企業</a:t>
            </a:r>
            <a:r>
              <a:rPr lang="ja-JP" altLang="en-US" sz="1100" dirty="0">
                <a:solidFill>
                  <a:schemeClr val="tx1"/>
                </a:solidFill>
                <a:latin typeface="BIZ UDPゴシック" panose="020B0400000000000000" pitchFamily="50" charset="-128"/>
                <a:ea typeface="BIZ UDPゴシック" panose="020B0400000000000000" pitchFamily="50" charset="-128"/>
              </a:rPr>
              <a:t>と労働者</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の固着性</a:t>
            </a:r>
            <a:r>
              <a:rPr lang="ja-JP" altLang="en-US" sz="1100" dirty="0">
                <a:solidFill>
                  <a:schemeClr val="tx1"/>
                </a:solidFill>
                <a:latin typeface="BIZ UDPゴシック" panose="020B0400000000000000" pitchFamily="50" charset="-128"/>
                <a:ea typeface="BIZ UDPゴシック" panose="020B0400000000000000" pitchFamily="50" charset="-128"/>
              </a:rPr>
              <a:t>が</a:t>
            </a:r>
            <a:r>
              <a:rPr lang="ja-JP" altLang="en-US" sz="1100" dirty="0" smtClean="0">
                <a:solidFill>
                  <a:schemeClr val="tx1"/>
                </a:solidFill>
                <a:latin typeface="BIZ UDPゴシック" panose="020B0400000000000000" pitchFamily="50" charset="-128"/>
                <a:ea typeface="BIZ UDPゴシック" panose="020B0400000000000000" pitchFamily="50" charset="-128"/>
              </a:rPr>
              <a:t>高い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（企業に紐づく制度が多い）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同質性が高く、多様性が活かせない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若者の地元定着率が低い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8" name="角丸四角形 67"/>
          <p:cNvSpPr/>
          <p:nvPr/>
        </p:nvSpPr>
        <p:spPr>
          <a:xfrm>
            <a:off x="6367318" y="5379667"/>
            <a:ext cx="2396694" cy="747784"/>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 リスクマネーの供給が不十分</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資金需要に展望が見いだせない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 人的リソースが減り、投資判断に</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至っていない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0" name="角丸四角形 69"/>
          <p:cNvSpPr/>
          <p:nvPr/>
        </p:nvSpPr>
        <p:spPr>
          <a:xfrm>
            <a:off x="164538" y="498733"/>
            <a:ext cx="8784000" cy="297584"/>
          </a:xfrm>
          <a:prstGeom prst="roundRect">
            <a:avLst>
              <a:gd name="adj" fmla="val 9055"/>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世界・主要国の主な経済動向</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236538" y="2883177"/>
            <a:ext cx="8712000" cy="286797"/>
          </a:xfrm>
          <a:prstGeom prst="roundRect">
            <a:avLst>
              <a:gd name="adj" fmla="val 9055"/>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smtClean="0">
                <a:solidFill>
                  <a:schemeClr val="bg1"/>
                </a:solidFill>
                <a:latin typeface="BIZ UDPゴシック" panose="020B0400000000000000" pitchFamily="50" charset="-128"/>
                <a:ea typeface="BIZ UDPゴシック" panose="020B0400000000000000" pitchFamily="50" charset="-128"/>
              </a:rPr>
              <a:t>日本の主な経済動向</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72" name="正方形/長方形 71"/>
          <p:cNvSpPr/>
          <p:nvPr/>
        </p:nvSpPr>
        <p:spPr>
          <a:xfrm>
            <a:off x="8764012" y="6425334"/>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rgbClr val="002060"/>
              </a:solidFill>
              <a:latin typeface="+mn-ea"/>
            </a:endParaRPr>
          </a:p>
        </p:txBody>
      </p:sp>
      <p:sp>
        <p:nvSpPr>
          <p:cNvPr id="51" name="大かっこ 50"/>
          <p:cNvSpPr/>
          <p:nvPr/>
        </p:nvSpPr>
        <p:spPr>
          <a:xfrm>
            <a:off x="371892" y="5331392"/>
            <a:ext cx="2571520" cy="79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大かっこ 51"/>
          <p:cNvSpPr/>
          <p:nvPr/>
        </p:nvSpPr>
        <p:spPr>
          <a:xfrm>
            <a:off x="3329682" y="5297156"/>
            <a:ext cx="2580210" cy="828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大かっこ 53"/>
          <p:cNvSpPr/>
          <p:nvPr/>
        </p:nvSpPr>
        <p:spPr>
          <a:xfrm>
            <a:off x="6176144" y="5311188"/>
            <a:ext cx="2631560" cy="828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角丸四角形 42"/>
          <p:cNvSpPr/>
          <p:nvPr/>
        </p:nvSpPr>
        <p:spPr>
          <a:xfrm>
            <a:off x="204864" y="1106072"/>
            <a:ext cx="865943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〇 主要国の成長をけん引する大きなトレンド</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6" name="角丸四角形 45"/>
          <p:cNvSpPr/>
          <p:nvPr/>
        </p:nvSpPr>
        <p:spPr>
          <a:xfrm>
            <a:off x="254389" y="3476487"/>
            <a:ext cx="865943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〇 日本の状況</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3635016" y="5178854"/>
            <a:ext cx="1937198" cy="207044"/>
          </a:xfrm>
          <a:prstGeom prst="roundRect">
            <a:avLst>
              <a:gd name="adj" fmla="val 2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想定される主な要因・背景</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6494063" y="5188026"/>
            <a:ext cx="1937198" cy="207044"/>
          </a:xfrm>
          <a:prstGeom prst="roundRect">
            <a:avLst>
              <a:gd name="adj" fmla="val 2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想定される主な要因・背景</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5" name="角丸四角形 64"/>
          <p:cNvSpPr/>
          <p:nvPr/>
        </p:nvSpPr>
        <p:spPr>
          <a:xfrm>
            <a:off x="8375255" y="2138576"/>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6" name="角丸四角形 65"/>
          <p:cNvSpPr/>
          <p:nvPr/>
        </p:nvSpPr>
        <p:spPr>
          <a:xfrm>
            <a:off x="5538312" y="2168804"/>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2681219" y="2154513"/>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3" name="角丸四角形 72"/>
          <p:cNvSpPr/>
          <p:nvPr/>
        </p:nvSpPr>
        <p:spPr>
          <a:xfrm>
            <a:off x="8320742" y="4773861"/>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4" name="角丸四角形 73"/>
          <p:cNvSpPr/>
          <p:nvPr/>
        </p:nvSpPr>
        <p:spPr>
          <a:xfrm>
            <a:off x="5488890" y="4810838"/>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2685963" y="4833523"/>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76" name="二等辺三角形 75"/>
          <p:cNvSpPr/>
          <p:nvPr/>
        </p:nvSpPr>
        <p:spPr>
          <a:xfrm rot="10800000">
            <a:off x="3500001" y="2518773"/>
            <a:ext cx="2124000" cy="288000"/>
          </a:xfrm>
          <a:prstGeom prst="triangle">
            <a:avLst/>
          </a:prstGeom>
          <a:solidFill>
            <a:schemeClr val="bg1">
              <a:lumMod val="75000"/>
            </a:schemeClr>
          </a:solidFill>
          <a:ln w="3175">
            <a:solidFill>
              <a:schemeClr val="tx1"/>
            </a:solidFill>
            <a:prstDash val="sysDot"/>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0" name="角丸四角形 49"/>
          <p:cNvSpPr/>
          <p:nvPr/>
        </p:nvSpPr>
        <p:spPr>
          <a:xfrm>
            <a:off x="2386489" y="6059974"/>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56" name="角丸四角形 55"/>
          <p:cNvSpPr/>
          <p:nvPr/>
        </p:nvSpPr>
        <p:spPr>
          <a:xfrm>
            <a:off x="5345830" y="5956312"/>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57" name="角丸四角形 56"/>
          <p:cNvSpPr/>
          <p:nvPr/>
        </p:nvSpPr>
        <p:spPr>
          <a:xfrm>
            <a:off x="8234952" y="5902866"/>
            <a:ext cx="462009" cy="25089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86600" y="6539672"/>
            <a:ext cx="2057400" cy="365125"/>
          </a:xfrm>
        </p:spPr>
        <p:txBody>
          <a:bodyPr/>
          <a:lstStyle/>
          <a:p>
            <a:fld id="{50F88186-B17D-4CE3-A887-D91699CF601C}" type="slidenum">
              <a:rPr kumimoji="1" lang="ja-JP" altLang="en-US" smtClean="0"/>
              <a:t>1</a:t>
            </a:fld>
            <a:endParaRPr kumimoji="1" lang="ja-JP" altLang="en-US" dirty="0"/>
          </a:p>
        </p:txBody>
      </p:sp>
    </p:spTree>
    <p:extLst>
      <p:ext uri="{BB962C8B-B14F-4D97-AF65-F5344CB8AC3E}">
        <p14:creationId xmlns:p14="http://schemas.microsoft.com/office/powerpoint/2010/main" val="270587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41" name="角丸四角形 40"/>
          <p:cNvSpPr/>
          <p:nvPr/>
        </p:nvSpPr>
        <p:spPr>
          <a:xfrm>
            <a:off x="325199" y="338431"/>
            <a:ext cx="2579553" cy="30894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300" b="1" dirty="0" smtClean="0">
                <a:solidFill>
                  <a:schemeClr val="bg1"/>
                </a:solidFill>
                <a:latin typeface="BIZ UDPゴシック" panose="020B0400000000000000" pitchFamily="50" charset="-128"/>
                <a:ea typeface="BIZ UDPゴシック" panose="020B0400000000000000" pitchFamily="50" charset="-128"/>
              </a:rPr>
              <a:t>GDP</a:t>
            </a:r>
            <a:r>
              <a:rPr kumimoji="1" lang="ja-JP" altLang="en-US" sz="1300" b="1" dirty="0" smtClean="0">
                <a:solidFill>
                  <a:schemeClr val="bg1"/>
                </a:solidFill>
                <a:latin typeface="BIZ UDPゴシック" panose="020B0400000000000000" pitchFamily="50" charset="-128"/>
                <a:ea typeface="BIZ UDPゴシック" panose="020B0400000000000000" pitchFamily="50" charset="-128"/>
              </a:rPr>
              <a:t>（府内総生産）の動き</a:t>
            </a:r>
            <a:endParaRPr kumimoji="1" lang="en-US" altLang="ja-JP" sz="13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0" y="-22136"/>
            <a:ext cx="5747197" cy="400110"/>
          </a:xfrm>
          <a:prstGeom prst="rect">
            <a:avLst/>
          </a:prstGeom>
        </p:spPr>
        <p:txBody>
          <a:bodyPr wrap="square">
            <a:spAutoFit/>
          </a:bodyPr>
          <a:lstStyle/>
          <a:p>
            <a:r>
              <a:rPr lang="ja-JP" altLang="en-US" sz="2000" b="1" dirty="0" smtClean="0"/>
              <a:t>■大阪の状況</a:t>
            </a:r>
            <a:endParaRPr lang="ja-JP" altLang="en-US" sz="2000" b="1" dirty="0"/>
          </a:p>
        </p:txBody>
      </p:sp>
      <p:sp>
        <p:nvSpPr>
          <p:cNvPr id="45" name="角丸四角形 44"/>
          <p:cNvSpPr/>
          <p:nvPr/>
        </p:nvSpPr>
        <p:spPr>
          <a:xfrm>
            <a:off x="325199" y="1629776"/>
            <a:ext cx="4601566" cy="30191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300" b="1" dirty="0" smtClean="0">
                <a:solidFill>
                  <a:schemeClr val="bg1"/>
                </a:solidFill>
                <a:latin typeface="BIZ UDPゴシック" panose="020B0400000000000000" pitchFamily="50" charset="-128"/>
                <a:ea typeface="BIZ UDPゴシック" panose="020B0400000000000000" pitchFamily="50" charset="-128"/>
              </a:rPr>
              <a:t>成長の３要素（生産性等、労働・人材、資金・投資）の動き</a:t>
            </a:r>
            <a:endParaRPr kumimoji="1" lang="en-US" altLang="ja-JP" sz="13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68400" y="836351"/>
            <a:ext cx="8873296" cy="560892"/>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府内総生産は長期にわたり横ばいの状態。</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比較できる</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2006</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2018</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年度の増減をみると、＋</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0.77%</a:t>
            </a: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・詳細にみると、リーマンショックにより、</a:t>
            </a:r>
            <a:r>
              <a:rPr lang="en-US" altLang="ja-JP" sz="1300" b="1" dirty="0">
                <a:solidFill>
                  <a:schemeClr val="tx1"/>
                </a:solidFill>
                <a:latin typeface="BIZ UDPゴシック" panose="020B0400000000000000" pitchFamily="50" charset="-128"/>
                <a:ea typeface="BIZ UDPゴシック" panose="020B0400000000000000" pitchFamily="50" charset="-128"/>
              </a:rPr>
              <a:t>2006</a:t>
            </a:r>
            <a:r>
              <a:rPr lang="ja-JP" altLang="en-US" sz="1300" b="1" dirty="0">
                <a:solidFill>
                  <a:schemeClr val="tx1"/>
                </a:solidFill>
                <a:latin typeface="BIZ UDPゴシック" panose="020B0400000000000000" pitchFamily="50" charset="-128"/>
                <a:ea typeface="BIZ UDPゴシック" panose="020B0400000000000000" pitchFamily="50" charset="-128"/>
              </a:rPr>
              <a:t>～２００９年度は▲８．０％、この間、東京も同程度の▲７．０％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愛知は▲</a:t>
            </a:r>
            <a:r>
              <a:rPr lang="en-US" altLang="ja-JP" sz="1300" b="1" dirty="0">
                <a:solidFill>
                  <a:schemeClr val="tx1"/>
                </a:solidFill>
                <a:latin typeface="BIZ UDPゴシック" panose="020B0400000000000000" pitchFamily="50" charset="-128"/>
                <a:ea typeface="BIZ UDPゴシック" panose="020B0400000000000000" pitchFamily="50" charset="-128"/>
              </a:rPr>
              <a:t>13</a:t>
            </a:r>
            <a:r>
              <a:rPr lang="ja-JP" altLang="en-US" sz="1300" b="1" dirty="0" err="1">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0</a:t>
            </a: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en-US" altLang="ja-JP" sz="1300" b="1" dirty="0">
                <a:solidFill>
                  <a:schemeClr val="tx1"/>
                </a:solidFill>
                <a:latin typeface="BIZ UDPゴシック" panose="020B0400000000000000" pitchFamily="50" charset="-128"/>
                <a:ea typeface="BIZ UDPゴシック" panose="020B0400000000000000" pitchFamily="50" charset="-128"/>
              </a:rPr>
              <a:t>2009</a:t>
            </a:r>
            <a:r>
              <a:rPr lang="ja-JP" altLang="en-US" sz="1300" b="1" dirty="0">
                <a:solidFill>
                  <a:schemeClr val="tx1"/>
                </a:solidFill>
                <a:latin typeface="BIZ UDPゴシック" panose="020B0400000000000000" pitchFamily="50" charset="-128"/>
                <a:ea typeface="BIZ UDPゴシック" panose="020B0400000000000000" pitchFamily="50" charset="-128"/>
              </a:rPr>
              <a:t>～２０１８年度は＋９．５％、東京も同程度の＋９．７％、愛知は＋１９．４％</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・全国シェアは１９７０年には</a:t>
            </a:r>
            <a:r>
              <a:rPr lang="en-US" altLang="ja-JP" sz="1300" b="1" dirty="0">
                <a:solidFill>
                  <a:schemeClr val="tx1"/>
                </a:solidFill>
                <a:latin typeface="BIZ UDPゴシック" panose="020B0400000000000000" pitchFamily="50" charset="-128"/>
                <a:ea typeface="BIZ UDPゴシック" panose="020B0400000000000000" pitchFamily="50" charset="-128"/>
              </a:rPr>
              <a:t>10</a:t>
            </a:r>
            <a:r>
              <a:rPr lang="ja-JP" altLang="en-US" sz="1300" b="1" dirty="0">
                <a:solidFill>
                  <a:schemeClr val="tx1"/>
                </a:solidFill>
                <a:latin typeface="BIZ UDPゴシック" panose="020B0400000000000000" pitchFamily="50" charset="-128"/>
                <a:ea typeface="BIZ UDPゴシック" panose="020B0400000000000000" pitchFamily="50" charset="-128"/>
              </a:rPr>
              <a:t>％程度だったのが、近年は７％台で下げ止まり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300" b="1" u="sng" dirty="0" smtClean="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271622" y="2014815"/>
            <a:ext cx="8659431" cy="87513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BIZ UDPゴシック" panose="020B0400000000000000" pitchFamily="50" charset="-128"/>
                <a:ea typeface="BIZ UDPゴシック" panose="020B0400000000000000" pitchFamily="50" charset="-128"/>
              </a:rPr>
              <a:t>　　　　　●大阪府と全国の</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1990</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2013</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年度の実質経済成長率の寄与分解を行うと、</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大阪府・全国ともに、</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労働投入量が減少に寄与、資本ストックは上昇に寄与、</a:t>
            </a:r>
            <a:endParaRPr lang="en-US" altLang="ja-JP" sz="1300" b="1" u="sng"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全要素生産性（</a:t>
            </a:r>
            <a:r>
              <a:rPr lang="en-US" altLang="ja-JP" sz="1300" b="1" u="sng" dirty="0" smtClean="0">
                <a:solidFill>
                  <a:schemeClr val="tx1"/>
                </a:solidFill>
                <a:latin typeface="BIZ UDPゴシック" panose="020B0400000000000000" pitchFamily="50" charset="-128"/>
                <a:ea typeface="BIZ UDPゴシック" panose="020B0400000000000000" pitchFamily="50" charset="-128"/>
              </a:rPr>
              <a:t>TFP</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）は上昇に寄与</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しているが、</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大阪府は全国に比べ</a:t>
            </a:r>
            <a:endParaRPr lang="en-US" altLang="ja-JP" sz="1300" b="1" u="sng" dirty="0" smtClean="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u="sng" dirty="0" smtClean="0">
                <a:solidFill>
                  <a:schemeClr val="tx1"/>
                </a:solidFill>
                <a:latin typeface="BIZ UDPゴシック" panose="020B0400000000000000" pitchFamily="50" charset="-128"/>
                <a:ea typeface="BIZ UDPゴシック" panose="020B0400000000000000" pitchFamily="50" charset="-128"/>
              </a:rPr>
              <a:t>ＴＦＰの寄与度が小さい。</a:t>
            </a:r>
            <a:r>
              <a:rPr lang="ja-JP" altLang="en-US" sz="1300" b="1"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smtClean="0">
              <a:solidFill>
                <a:schemeClr val="tx1"/>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584990" y="3095985"/>
            <a:ext cx="2606026" cy="3677152"/>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生産性等</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345995" y="3095984"/>
            <a:ext cx="2704786" cy="3698369"/>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労働・人材</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6167574" y="3095984"/>
            <a:ext cx="2714241" cy="3698370"/>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smtClean="0">
                <a:solidFill>
                  <a:schemeClr val="tx1"/>
                </a:solidFill>
                <a:latin typeface="BIZ UDPゴシック" panose="020B0400000000000000" pitchFamily="50" charset="-128"/>
                <a:ea typeface="BIZ UDPゴシック" panose="020B0400000000000000" pitchFamily="50" charset="-128"/>
              </a:rPr>
              <a:t>資金・投資</a:t>
            </a: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6273817" y="3358956"/>
            <a:ext cx="2803408" cy="20428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貸出金の全国シェアが低下</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3388885" y="3325062"/>
            <a:ext cx="2760123" cy="24963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1" dirty="0">
                <a:solidFill>
                  <a:schemeClr val="tx1"/>
                </a:solidFill>
                <a:latin typeface="BIZ UDPゴシック" panose="020B0400000000000000" pitchFamily="50" charset="-128"/>
                <a:ea typeface="BIZ UDPゴシック" panose="020B0400000000000000" pitchFamily="50" charset="-128"/>
              </a:rPr>
              <a:t>労働市場の流動性が東京より</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低い</a:t>
            </a:r>
            <a:endParaRPr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576493" y="3383426"/>
            <a:ext cx="2710683" cy="31473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生産性が東京や愛知より低い</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2842038" y="6420455"/>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a:off x="594618" y="4891909"/>
            <a:ext cx="2710683" cy="25526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1" dirty="0">
                <a:solidFill>
                  <a:schemeClr val="tx1"/>
                </a:solidFill>
                <a:latin typeface="BIZ UDPゴシック" panose="020B0400000000000000" pitchFamily="50" charset="-128"/>
                <a:ea typeface="BIZ UDPゴシック" panose="020B0400000000000000" pitchFamily="50" charset="-128"/>
              </a:rPr>
              <a:t>新規上</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場数で東京と大きな差</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807904" y="3566120"/>
            <a:ext cx="2135682" cy="537543"/>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人口</a:t>
            </a:r>
            <a:r>
              <a:rPr kumimoji="1" lang="en-US" altLang="ja-JP" sz="800" dirty="0" smtClean="0"/>
              <a:t>1</a:t>
            </a:r>
            <a:r>
              <a:rPr kumimoji="1" lang="ja-JP" altLang="en-US" sz="800" dirty="0" smtClean="0"/>
              <a:t>人あたり県内総生産（</a:t>
            </a:r>
            <a:r>
              <a:rPr kumimoji="1" lang="en-US" altLang="ja-JP" sz="800" dirty="0" smtClean="0"/>
              <a:t>2018</a:t>
            </a:r>
            <a:r>
              <a:rPr kumimoji="1" lang="ja-JP" altLang="en-US" sz="800" dirty="0" smtClean="0"/>
              <a:t>年度）</a:t>
            </a:r>
            <a:endParaRPr kumimoji="1" lang="en-US" altLang="ja-JP" sz="800" dirty="0" smtClean="0"/>
          </a:p>
          <a:p>
            <a:r>
              <a:rPr kumimoji="1" lang="ja-JP" altLang="en-US" sz="800" dirty="0" smtClean="0"/>
              <a:t>（東京都）</a:t>
            </a:r>
            <a:r>
              <a:rPr kumimoji="1" lang="en-US" altLang="ja-JP" sz="800" dirty="0" smtClean="0"/>
              <a:t>774</a:t>
            </a:r>
            <a:r>
              <a:rPr kumimoji="1" lang="ja-JP" altLang="en-US" sz="800" dirty="0" smtClean="0"/>
              <a:t>万円</a:t>
            </a:r>
            <a:endParaRPr kumimoji="1" lang="en-US" altLang="ja-JP" sz="800" dirty="0" smtClean="0"/>
          </a:p>
          <a:p>
            <a:r>
              <a:rPr kumimoji="1" lang="ja-JP" altLang="en-US" sz="800" dirty="0" smtClean="0"/>
              <a:t>（愛知県）</a:t>
            </a:r>
            <a:r>
              <a:rPr kumimoji="1" lang="en-US" altLang="ja-JP" sz="800" dirty="0" smtClean="0"/>
              <a:t>543</a:t>
            </a:r>
            <a:r>
              <a:rPr kumimoji="1" lang="ja-JP" altLang="en-US" sz="800" dirty="0" smtClean="0"/>
              <a:t>万円</a:t>
            </a:r>
            <a:endParaRPr kumimoji="1" lang="en-US" altLang="ja-JP" sz="800" dirty="0" smtClean="0"/>
          </a:p>
          <a:p>
            <a:r>
              <a:rPr kumimoji="1" lang="ja-JP" altLang="en-US" sz="800" u="sng" dirty="0" smtClean="0"/>
              <a:t>（大阪府）</a:t>
            </a:r>
            <a:r>
              <a:rPr kumimoji="1" lang="en-US" altLang="ja-JP" sz="800" u="sng" dirty="0" smtClean="0"/>
              <a:t>456</a:t>
            </a:r>
            <a:r>
              <a:rPr kumimoji="1" lang="ja-JP" altLang="en-US" sz="800" u="sng" dirty="0" smtClean="0"/>
              <a:t>万円</a:t>
            </a:r>
            <a:endParaRPr kumimoji="1" lang="ja-JP" altLang="en-US" sz="800" u="sng" dirty="0"/>
          </a:p>
        </p:txBody>
      </p:sp>
      <p:sp>
        <p:nvSpPr>
          <p:cNvPr id="31" name="角丸四角形 30"/>
          <p:cNvSpPr/>
          <p:nvPr/>
        </p:nvSpPr>
        <p:spPr>
          <a:xfrm>
            <a:off x="603367" y="4056928"/>
            <a:ext cx="2710683" cy="34287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産業構造が固定化</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814909" y="4356594"/>
            <a:ext cx="2135683" cy="53313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大阪府（</a:t>
            </a:r>
            <a:r>
              <a:rPr kumimoji="1" lang="en-US" altLang="ja-JP" sz="800" dirty="0" smtClean="0"/>
              <a:t>2006</a:t>
            </a:r>
            <a:r>
              <a:rPr kumimoji="1" lang="ja-JP" altLang="en-US" sz="800" dirty="0" smtClean="0"/>
              <a:t>～</a:t>
            </a:r>
            <a:r>
              <a:rPr kumimoji="1" lang="en-US" altLang="ja-JP" sz="800" dirty="0" smtClean="0"/>
              <a:t>2018</a:t>
            </a:r>
            <a:r>
              <a:rPr kumimoji="1" lang="ja-JP" altLang="en-US" sz="800" dirty="0" smtClean="0"/>
              <a:t>年度）</a:t>
            </a:r>
            <a:endParaRPr kumimoji="1" lang="en-US" altLang="ja-JP" sz="800" dirty="0" smtClean="0"/>
          </a:p>
          <a:p>
            <a:r>
              <a:rPr kumimoji="1" lang="ja-JP" altLang="en-US" sz="800" dirty="0" smtClean="0"/>
              <a:t>（第一次産業）</a:t>
            </a:r>
            <a:r>
              <a:rPr kumimoji="1" lang="en-US" altLang="ja-JP" sz="800" dirty="0" smtClean="0"/>
              <a:t>0.05%</a:t>
            </a:r>
            <a:r>
              <a:rPr kumimoji="1" lang="ja-JP" altLang="en-US" sz="800" dirty="0" smtClean="0"/>
              <a:t>→</a:t>
            </a:r>
            <a:r>
              <a:rPr kumimoji="1" lang="en-US" altLang="ja-JP" sz="800" dirty="0" smtClean="0"/>
              <a:t>0.05%</a:t>
            </a:r>
            <a:endParaRPr kumimoji="1" lang="en-US" altLang="ja-JP" sz="800" dirty="0"/>
          </a:p>
          <a:p>
            <a:r>
              <a:rPr kumimoji="1" lang="ja-JP" altLang="en-US" sz="800" dirty="0" smtClean="0"/>
              <a:t>（第二次産業）</a:t>
            </a:r>
            <a:r>
              <a:rPr kumimoji="1" lang="en-US" altLang="ja-JP" sz="800" dirty="0" smtClean="0"/>
              <a:t>22.3%</a:t>
            </a:r>
            <a:r>
              <a:rPr kumimoji="1" lang="ja-JP" altLang="en-US" sz="800" dirty="0" smtClean="0"/>
              <a:t>→</a:t>
            </a:r>
            <a:r>
              <a:rPr kumimoji="1" lang="en-US" altLang="ja-JP" sz="800" dirty="0" smtClean="0"/>
              <a:t>21.7%</a:t>
            </a:r>
          </a:p>
          <a:p>
            <a:r>
              <a:rPr kumimoji="1" lang="ja-JP" altLang="en-US" sz="800" dirty="0" smtClean="0"/>
              <a:t>（第三次産業）</a:t>
            </a:r>
            <a:r>
              <a:rPr kumimoji="1" lang="en-US" altLang="ja-JP" sz="800" dirty="0" smtClean="0"/>
              <a:t>77.6%</a:t>
            </a:r>
            <a:r>
              <a:rPr kumimoji="1" lang="ja-JP" altLang="en-US" sz="800" dirty="0" smtClean="0"/>
              <a:t>→</a:t>
            </a:r>
            <a:r>
              <a:rPr kumimoji="1" lang="en-US" altLang="ja-JP" sz="800" dirty="0" smtClean="0"/>
              <a:t>78.3</a:t>
            </a:r>
            <a:r>
              <a:rPr kumimoji="1" lang="ja-JP" altLang="en-US" sz="800" dirty="0" smtClean="0"/>
              <a:t>％</a:t>
            </a:r>
            <a:endParaRPr kumimoji="1" lang="ja-JP" altLang="en-US" sz="800" dirty="0"/>
          </a:p>
        </p:txBody>
      </p:sp>
      <p:sp>
        <p:nvSpPr>
          <p:cNvPr id="33" name="角丸四角形 32"/>
          <p:cNvSpPr/>
          <p:nvPr/>
        </p:nvSpPr>
        <p:spPr>
          <a:xfrm>
            <a:off x="576915" y="6008298"/>
            <a:ext cx="2710683" cy="318451"/>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府民の幸福度が全国で低位</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827403" y="5132748"/>
            <a:ext cx="2116183" cy="47973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企業の新規上場動向（</a:t>
            </a:r>
            <a:r>
              <a:rPr kumimoji="1" lang="en-US" altLang="ja-JP" sz="800" dirty="0" smtClean="0"/>
              <a:t>2017</a:t>
            </a:r>
            <a:r>
              <a:rPr kumimoji="1" lang="ja-JP" altLang="en-US" sz="800" dirty="0" smtClean="0"/>
              <a:t>年）</a:t>
            </a:r>
            <a:endParaRPr kumimoji="1" lang="en-US" altLang="ja-JP" sz="800" dirty="0" smtClean="0"/>
          </a:p>
          <a:p>
            <a:r>
              <a:rPr kumimoji="1" lang="ja-JP" altLang="en-US" sz="800" dirty="0" smtClean="0"/>
              <a:t>（東京都）　　　</a:t>
            </a:r>
            <a:r>
              <a:rPr kumimoji="1" lang="en-US" altLang="ja-JP" sz="800" dirty="0" smtClean="0"/>
              <a:t>63</a:t>
            </a:r>
            <a:r>
              <a:rPr kumimoji="1" lang="ja-JP" altLang="en-US" sz="800" dirty="0" smtClean="0"/>
              <a:t>社</a:t>
            </a:r>
            <a:endParaRPr kumimoji="1" lang="en-US" altLang="ja-JP" sz="800" dirty="0"/>
          </a:p>
          <a:p>
            <a:r>
              <a:rPr kumimoji="1" lang="ja-JP" altLang="en-US" sz="800" u="sng" dirty="0" smtClean="0"/>
              <a:t>（大阪府）　　   </a:t>
            </a:r>
            <a:r>
              <a:rPr kumimoji="1" lang="en-US" altLang="ja-JP" sz="800" u="sng" dirty="0" smtClean="0"/>
              <a:t>5</a:t>
            </a:r>
            <a:r>
              <a:rPr kumimoji="1" lang="ja-JP" altLang="en-US" sz="800" u="sng" dirty="0" smtClean="0"/>
              <a:t>社</a:t>
            </a:r>
            <a:endParaRPr kumimoji="1" lang="en-US" altLang="ja-JP" sz="800" u="sng" dirty="0" smtClean="0"/>
          </a:p>
        </p:txBody>
      </p:sp>
      <p:sp>
        <p:nvSpPr>
          <p:cNvPr id="35" name="角丸四角形 34"/>
          <p:cNvSpPr/>
          <p:nvPr/>
        </p:nvSpPr>
        <p:spPr>
          <a:xfrm>
            <a:off x="594618" y="5623994"/>
            <a:ext cx="2710683" cy="472519"/>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a:t>
            </a:r>
            <a:r>
              <a:rPr lang="en-US" altLang="ja-JP" sz="1100" b="1" dirty="0" smtClean="0">
                <a:solidFill>
                  <a:schemeClr val="tx1"/>
                </a:solidFill>
                <a:latin typeface="BIZ UDPゴシック" panose="020B0400000000000000" pitchFamily="50" charset="-128"/>
                <a:ea typeface="BIZ UDPゴシック" panose="020B0400000000000000" pitchFamily="50" charset="-128"/>
              </a:rPr>
              <a:t>DX</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の進展やグリーン対応が</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緒に就いたばかり</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790175" y="6288069"/>
            <a:ext cx="2083423" cy="421877"/>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地域版</a:t>
            </a:r>
            <a:r>
              <a:rPr kumimoji="1" lang="en-US" altLang="ja-JP" sz="800" dirty="0" smtClean="0"/>
              <a:t>SDGs</a:t>
            </a:r>
            <a:r>
              <a:rPr kumimoji="1" lang="ja-JP" altLang="en-US" sz="800" dirty="0" smtClean="0"/>
              <a:t>調査</a:t>
            </a:r>
            <a:r>
              <a:rPr kumimoji="1" lang="en-US" altLang="ja-JP" sz="800" dirty="0" smtClean="0"/>
              <a:t>2021</a:t>
            </a:r>
            <a:r>
              <a:rPr kumimoji="1" lang="ja-JP" altLang="en-US" sz="800" dirty="0" smtClean="0"/>
              <a:t>（順位</a:t>
            </a:r>
            <a:r>
              <a:rPr kumimoji="1" lang="en-US" altLang="ja-JP" sz="800" dirty="0" smtClean="0"/>
              <a:t>/</a:t>
            </a:r>
            <a:r>
              <a:rPr kumimoji="1" lang="ja-JP" altLang="en-US" sz="800" dirty="0" smtClean="0"/>
              <a:t>幸福度）</a:t>
            </a:r>
            <a:endParaRPr kumimoji="1" lang="en-US" altLang="ja-JP" sz="800" dirty="0" smtClean="0"/>
          </a:p>
          <a:p>
            <a:r>
              <a:rPr kumimoji="1" lang="zh-TW" altLang="en-US" sz="800" dirty="0" smtClean="0"/>
              <a:t>（</a:t>
            </a:r>
            <a:r>
              <a:rPr kumimoji="1" lang="ja-JP" altLang="en-US" sz="800" dirty="0" smtClean="0"/>
              <a:t>沖縄県</a:t>
            </a:r>
            <a:r>
              <a:rPr kumimoji="1" lang="zh-TW" altLang="en-US" sz="800" dirty="0" smtClean="0"/>
              <a:t>）</a:t>
            </a:r>
            <a:r>
              <a:rPr kumimoji="1" lang="ja-JP" altLang="en-US" sz="800" dirty="0"/>
              <a:t>　</a:t>
            </a:r>
            <a:r>
              <a:rPr kumimoji="1" lang="en-US" altLang="ja-JP" sz="800" dirty="0"/>
              <a:t>1</a:t>
            </a:r>
            <a:r>
              <a:rPr kumimoji="1" lang="zh-TW" altLang="en-US" sz="800" dirty="0" smtClean="0"/>
              <a:t>位（</a:t>
            </a:r>
            <a:r>
              <a:rPr kumimoji="1" lang="en-US" altLang="zh-TW" sz="800" dirty="0" smtClean="0"/>
              <a:t>78.1</a:t>
            </a:r>
            <a:r>
              <a:rPr kumimoji="1" lang="zh-TW" altLang="en-US" sz="800" dirty="0" smtClean="0"/>
              <a:t>）</a:t>
            </a:r>
            <a:endParaRPr kumimoji="1" lang="en-US" altLang="zh-TW" sz="800" dirty="0" smtClean="0"/>
          </a:p>
          <a:p>
            <a:r>
              <a:rPr kumimoji="1" lang="zh-TW" altLang="en-US" sz="800" u="sng" dirty="0" smtClean="0"/>
              <a:t>（</a:t>
            </a:r>
            <a:r>
              <a:rPr kumimoji="1" lang="zh-TW" altLang="en-US" sz="800" u="sng" dirty="0"/>
              <a:t>大阪府）</a:t>
            </a:r>
            <a:r>
              <a:rPr kumimoji="1" lang="en-US" altLang="zh-TW" sz="800" u="sng" dirty="0"/>
              <a:t>34</a:t>
            </a:r>
            <a:r>
              <a:rPr kumimoji="1" lang="zh-TW" altLang="en-US" sz="800" u="sng" dirty="0"/>
              <a:t>位（</a:t>
            </a:r>
            <a:r>
              <a:rPr kumimoji="1" lang="en-US" altLang="zh-TW" sz="800" u="sng" dirty="0"/>
              <a:t>67.7</a:t>
            </a:r>
            <a:r>
              <a:rPr kumimoji="1" lang="zh-TW" altLang="en-US" sz="800" u="sng" dirty="0" smtClean="0"/>
              <a:t>）</a:t>
            </a:r>
            <a:endParaRPr kumimoji="1" lang="en-US" altLang="ja-JP" sz="800" dirty="0" smtClean="0"/>
          </a:p>
        </p:txBody>
      </p:sp>
      <p:sp>
        <p:nvSpPr>
          <p:cNvPr id="40" name="角丸四角形 39"/>
          <p:cNvSpPr/>
          <p:nvPr/>
        </p:nvSpPr>
        <p:spPr>
          <a:xfrm>
            <a:off x="3407451" y="4928931"/>
            <a:ext cx="2760123" cy="243447"/>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外国人労働者は東京や愛知より少ない</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3629482" y="3550838"/>
            <a:ext cx="2135682" cy="54086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転職率（</a:t>
            </a:r>
            <a:r>
              <a:rPr kumimoji="1" lang="en-US" altLang="ja-JP" sz="800" dirty="0" smtClean="0"/>
              <a:t>2017</a:t>
            </a:r>
            <a:r>
              <a:rPr kumimoji="1" lang="ja-JP" altLang="en-US" sz="800" dirty="0" smtClean="0"/>
              <a:t>）　</a:t>
            </a:r>
            <a:endParaRPr kumimoji="1" lang="en-US" altLang="ja-JP" sz="800" dirty="0" smtClean="0"/>
          </a:p>
          <a:p>
            <a:r>
              <a:rPr kumimoji="1" lang="ja-JP" altLang="en-US" sz="800" dirty="0" smtClean="0"/>
              <a:t>（東京都）</a:t>
            </a:r>
            <a:r>
              <a:rPr kumimoji="1" lang="en-US" altLang="ja-JP" sz="800" dirty="0" smtClean="0"/>
              <a:t>5.7%</a:t>
            </a:r>
          </a:p>
          <a:p>
            <a:r>
              <a:rPr kumimoji="1" lang="ja-JP" altLang="en-US" sz="800" u="sng" dirty="0" smtClean="0"/>
              <a:t>（大阪府）</a:t>
            </a:r>
            <a:r>
              <a:rPr kumimoji="1" lang="en-US" altLang="ja-JP" sz="800" u="sng" dirty="0" smtClean="0"/>
              <a:t>5.1%</a:t>
            </a:r>
          </a:p>
          <a:p>
            <a:r>
              <a:rPr kumimoji="1" lang="ja-JP" altLang="en-US" sz="800" dirty="0" smtClean="0"/>
              <a:t>（</a:t>
            </a:r>
            <a:r>
              <a:rPr kumimoji="1" lang="ja-JP" altLang="en-US" sz="800" dirty="0"/>
              <a:t>愛知県</a:t>
            </a:r>
            <a:r>
              <a:rPr kumimoji="1" lang="ja-JP" altLang="en-US" sz="800" dirty="0" smtClean="0"/>
              <a:t>）</a:t>
            </a:r>
            <a:r>
              <a:rPr kumimoji="1" lang="en-US" altLang="ja-JP" sz="800" dirty="0" smtClean="0"/>
              <a:t>4.7%</a:t>
            </a:r>
            <a:endParaRPr kumimoji="1" lang="ja-JP" altLang="en-US" sz="800" dirty="0"/>
          </a:p>
        </p:txBody>
      </p:sp>
      <p:sp>
        <p:nvSpPr>
          <p:cNvPr id="43" name="角丸四角形 42"/>
          <p:cNvSpPr/>
          <p:nvPr/>
        </p:nvSpPr>
        <p:spPr>
          <a:xfrm>
            <a:off x="3420935" y="4058497"/>
            <a:ext cx="2760123" cy="37925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女性などの</a:t>
            </a:r>
            <a:r>
              <a:rPr lang="ja-JP" altLang="en-US" sz="1100" b="1" dirty="0">
                <a:solidFill>
                  <a:schemeClr val="tx1"/>
                </a:solidFill>
                <a:latin typeface="BIZ UDPゴシック" panose="020B0400000000000000" pitchFamily="50" charset="-128"/>
                <a:ea typeface="BIZ UDPゴシック" panose="020B0400000000000000" pitchFamily="50" charset="-128"/>
              </a:rPr>
              <a:t>労働参加率が</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低い</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3642592" y="4338859"/>
            <a:ext cx="2135682" cy="553157"/>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女性の就業率（</a:t>
            </a:r>
            <a:r>
              <a:rPr kumimoji="1" lang="en-US" altLang="ja-JP" sz="800" dirty="0" smtClean="0"/>
              <a:t>2020</a:t>
            </a:r>
            <a:r>
              <a:rPr kumimoji="1" lang="ja-JP" altLang="en-US" sz="800" dirty="0" smtClean="0"/>
              <a:t>）　</a:t>
            </a:r>
            <a:endParaRPr kumimoji="1" lang="en-US" altLang="ja-JP" sz="800" dirty="0" smtClean="0"/>
          </a:p>
          <a:p>
            <a:r>
              <a:rPr kumimoji="1" lang="ja-JP" altLang="en-US" sz="800" dirty="0" smtClean="0"/>
              <a:t>（東京都）</a:t>
            </a:r>
            <a:r>
              <a:rPr kumimoji="1" lang="en-US" altLang="ja-JP" sz="800" dirty="0" smtClean="0"/>
              <a:t>57.1%</a:t>
            </a:r>
          </a:p>
          <a:p>
            <a:r>
              <a:rPr kumimoji="1" lang="ja-JP" altLang="en-US" sz="800" dirty="0" smtClean="0"/>
              <a:t>（全　国） </a:t>
            </a:r>
            <a:r>
              <a:rPr kumimoji="1" lang="en-US" altLang="ja-JP" sz="800" dirty="0" smtClean="0"/>
              <a:t>51.8%</a:t>
            </a:r>
          </a:p>
          <a:p>
            <a:r>
              <a:rPr kumimoji="1" lang="ja-JP" altLang="en-US" sz="800" u="sng" dirty="0" smtClean="0"/>
              <a:t>（大阪府）</a:t>
            </a:r>
            <a:r>
              <a:rPr kumimoji="1" lang="en-US" altLang="ja-JP" sz="800" u="sng" dirty="0" smtClean="0"/>
              <a:t>51.2%</a:t>
            </a:r>
            <a:endParaRPr kumimoji="1" lang="ja-JP" altLang="en-US" sz="800" u="sng" dirty="0"/>
          </a:p>
        </p:txBody>
      </p:sp>
      <p:sp>
        <p:nvSpPr>
          <p:cNvPr id="46" name="角丸四角形 45"/>
          <p:cNvSpPr/>
          <p:nvPr/>
        </p:nvSpPr>
        <p:spPr>
          <a:xfrm>
            <a:off x="3445637" y="5939362"/>
            <a:ext cx="2760123" cy="209057"/>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1" dirty="0">
                <a:solidFill>
                  <a:schemeClr val="tx1"/>
                </a:solidFill>
                <a:latin typeface="BIZ UDPゴシック" panose="020B0400000000000000" pitchFamily="50" charset="-128"/>
                <a:ea typeface="BIZ UDPゴシック" panose="020B0400000000000000" pitchFamily="50" charset="-128"/>
              </a:rPr>
              <a:t>賃金が伸び悩み、男女の格差も</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大きい</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3629482" y="5242747"/>
            <a:ext cx="2135682" cy="56234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外国人労働者数（</a:t>
            </a:r>
            <a:r>
              <a:rPr kumimoji="1" lang="en-US" altLang="ja-JP" sz="800" dirty="0" smtClean="0"/>
              <a:t>2020</a:t>
            </a:r>
            <a:r>
              <a:rPr kumimoji="1" lang="ja-JP" altLang="en-US" sz="800" dirty="0" smtClean="0"/>
              <a:t>年</a:t>
            </a:r>
            <a:r>
              <a:rPr kumimoji="1" lang="en-US" altLang="ja-JP" sz="800" dirty="0" smtClean="0"/>
              <a:t>10</a:t>
            </a:r>
            <a:r>
              <a:rPr kumimoji="1" lang="ja-JP" altLang="en-US" sz="800" dirty="0" smtClean="0"/>
              <a:t>月末時点）　</a:t>
            </a:r>
            <a:endParaRPr kumimoji="1" lang="en-US" altLang="ja-JP" sz="800" dirty="0" smtClean="0"/>
          </a:p>
          <a:p>
            <a:r>
              <a:rPr kumimoji="1" lang="ja-JP" altLang="en-US" sz="800" dirty="0" smtClean="0"/>
              <a:t>（東京都）</a:t>
            </a:r>
            <a:r>
              <a:rPr kumimoji="1" lang="en-US" altLang="ja-JP" sz="800" dirty="0" smtClean="0"/>
              <a:t>496,954</a:t>
            </a:r>
            <a:r>
              <a:rPr kumimoji="1" lang="ja-JP" altLang="en-US" sz="800" dirty="0" smtClean="0"/>
              <a:t>人</a:t>
            </a:r>
            <a:endParaRPr kumimoji="1" lang="en-US" altLang="ja-JP" sz="800" dirty="0" smtClean="0"/>
          </a:p>
          <a:p>
            <a:r>
              <a:rPr kumimoji="1" lang="ja-JP" altLang="en-US" sz="800" dirty="0" smtClean="0"/>
              <a:t>（愛知県）</a:t>
            </a:r>
            <a:r>
              <a:rPr kumimoji="1" lang="en-US" altLang="ja-JP" sz="800" dirty="0" smtClean="0"/>
              <a:t>175,114</a:t>
            </a:r>
            <a:r>
              <a:rPr kumimoji="1" lang="ja-JP" altLang="en-US" sz="800" dirty="0" smtClean="0"/>
              <a:t>人</a:t>
            </a:r>
            <a:endParaRPr kumimoji="1" lang="en-US" altLang="ja-JP" sz="800" dirty="0" smtClean="0"/>
          </a:p>
          <a:p>
            <a:r>
              <a:rPr kumimoji="1" lang="ja-JP" altLang="en-US" sz="800" u="sng" dirty="0" smtClean="0"/>
              <a:t>（大阪府）</a:t>
            </a:r>
            <a:r>
              <a:rPr kumimoji="1" lang="en-US" altLang="ja-JP" sz="800" u="sng" dirty="0" smtClean="0"/>
              <a:t>117,596</a:t>
            </a:r>
            <a:r>
              <a:rPr kumimoji="1" lang="ja-JP" altLang="en-US" sz="800" u="sng" dirty="0" smtClean="0"/>
              <a:t>人</a:t>
            </a:r>
            <a:endParaRPr kumimoji="1" lang="ja-JP" altLang="en-US" sz="800" u="sng" dirty="0"/>
          </a:p>
        </p:txBody>
      </p:sp>
      <p:sp>
        <p:nvSpPr>
          <p:cNvPr id="48" name="正方形/長方形 47"/>
          <p:cNvSpPr/>
          <p:nvPr/>
        </p:nvSpPr>
        <p:spPr>
          <a:xfrm>
            <a:off x="3629482" y="6208144"/>
            <a:ext cx="2037277" cy="52186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一般労働者（</a:t>
            </a:r>
            <a:r>
              <a:rPr kumimoji="1" lang="en-US" altLang="ja-JP" sz="800" dirty="0" smtClean="0"/>
              <a:t>2007</a:t>
            </a:r>
            <a:r>
              <a:rPr kumimoji="1" lang="ja-JP" altLang="en-US" sz="800" dirty="0" smtClean="0"/>
              <a:t>～</a:t>
            </a:r>
            <a:r>
              <a:rPr kumimoji="1" lang="en-US" altLang="ja-JP" sz="800" dirty="0" smtClean="0"/>
              <a:t>2020</a:t>
            </a:r>
            <a:r>
              <a:rPr kumimoji="1" lang="ja-JP" altLang="en-US" sz="800" dirty="0" smtClean="0"/>
              <a:t>）</a:t>
            </a:r>
            <a:r>
              <a:rPr kumimoji="1" lang="en-US" altLang="ja-JP" sz="800" dirty="0" smtClean="0"/>
              <a:t>※</a:t>
            </a:r>
            <a:r>
              <a:rPr kumimoji="1" lang="ja-JP" altLang="en-US" sz="800" dirty="0" smtClean="0"/>
              <a:t>単位千円　</a:t>
            </a:r>
            <a:endParaRPr kumimoji="1" lang="en-US" altLang="ja-JP" sz="800" dirty="0" smtClean="0"/>
          </a:p>
          <a:p>
            <a:r>
              <a:rPr kumimoji="1" lang="ja-JP" altLang="en-US" sz="800" dirty="0" smtClean="0"/>
              <a:t>（東京都）</a:t>
            </a:r>
            <a:r>
              <a:rPr kumimoji="1" lang="en-US" altLang="ja-JP" sz="800" dirty="0" smtClean="0"/>
              <a:t>370.6</a:t>
            </a:r>
            <a:r>
              <a:rPr kumimoji="1" lang="ja-JP" altLang="en-US" sz="800" dirty="0" smtClean="0"/>
              <a:t>→</a:t>
            </a:r>
            <a:r>
              <a:rPr kumimoji="1" lang="en-US" altLang="ja-JP" sz="800" dirty="0" smtClean="0"/>
              <a:t>373.6</a:t>
            </a:r>
            <a:r>
              <a:rPr kumimoji="1" lang="ja-JP" altLang="en-US" sz="800" dirty="0" smtClean="0"/>
              <a:t>（＋</a:t>
            </a:r>
            <a:r>
              <a:rPr kumimoji="1" lang="en-US" altLang="ja-JP" sz="800" dirty="0" smtClean="0"/>
              <a:t>3.0</a:t>
            </a:r>
            <a:r>
              <a:rPr kumimoji="1" lang="ja-JP" altLang="en-US" sz="800" dirty="0" smtClean="0"/>
              <a:t>）</a:t>
            </a:r>
            <a:endParaRPr kumimoji="1" lang="en-US" altLang="ja-JP" sz="800" dirty="0" smtClean="0"/>
          </a:p>
          <a:p>
            <a:r>
              <a:rPr kumimoji="1" lang="ja-JP" altLang="en-US" sz="800" u="sng" dirty="0" smtClean="0"/>
              <a:t>（大阪府）</a:t>
            </a:r>
            <a:r>
              <a:rPr kumimoji="1" lang="en-US" altLang="ja-JP" sz="800" u="sng" dirty="0" smtClean="0"/>
              <a:t>320.2</a:t>
            </a:r>
            <a:r>
              <a:rPr kumimoji="1" lang="ja-JP" altLang="en-US" sz="800" u="sng" dirty="0" smtClean="0"/>
              <a:t>→</a:t>
            </a:r>
            <a:r>
              <a:rPr kumimoji="1" lang="en-US" altLang="ja-JP" sz="800" u="sng" dirty="0" smtClean="0"/>
              <a:t>320.4</a:t>
            </a:r>
            <a:r>
              <a:rPr kumimoji="1" lang="ja-JP" altLang="en-US" sz="800" u="sng" dirty="0" smtClean="0"/>
              <a:t>（＋</a:t>
            </a:r>
            <a:r>
              <a:rPr kumimoji="1" lang="en-US" altLang="ja-JP" sz="800" u="sng" dirty="0" smtClean="0"/>
              <a:t>0.2)</a:t>
            </a:r>
          </a:p>
          <a:p>
            <a:r>
              <a:rPr kumimoji="1" lang="zh-CN" altLang="en-US" sz="800" dirty="0"/>
              <a:t>（全　国） </a:t>
            </a:r>
            <a:r>
              <a:rPr kumimoji="1" lang="en-US" altLang="zh-CN" sz="800" dirty="0" smtClean="0"/>
              <a:t>299.3</a:t>
            </a:r>
            <a:r>
              <a:rPr kumimoji="1" lang="zh-CN" altLang="en-US" sz="800" dirty="0" smtClean="0"/>
              <a:t>→</a:t>
            </a:r>
            <a:r>
              <a:rPr kumimoji="1" lang="en-US" altLang="zh-CN" sz="800" dirty="0" smtClean="0"/>
              <a:t>307.7  (</a:t>
            </a:r>
            <a:r>
              <a:rPr kumimoji="1" lang="ja-JP" altLang="en-US" sz="800" dirty="0" smtClean="0"/>
              <a:t>＋</a:t>
            </a:r>
            <a:r>
              <a:rPr kumimoji="1" lang="en-US" altLang="ja-JP" sz="800" dirty="0" smtClean="0"/>
              <a:t>8.4</a:t>
            </a:r>
            <a:r>
              <a:rPr kumimoji="1" lang="ja-JP" altLang="en-US" sz="800" dirty="0" smtClean="0"/>
              <a:t>）</a:t>
            </a:r>
            <a:endParaRPr kumimoji="1" lang="en-US" altLang="zh-CN" sz="800" dirty="0" smtClean="0"/>
          </a:p>
        </p:txBody>
      </p:sp>
      <p:sp>
        <p:nvSpPr>
          <p:cNvPr id="51" name="角丸四角形 50"/>
          <p:cNvSpPr/>
          <p:nvPr/>
        </p:nvSpPr>
        <p:spPr>
          <a:xfrm>
            <a:off x="6324475" y="5202626"/>
            <a:ext cx="2803408" cy="429703"/>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拠点開発の規模やスピードが</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東京に劣る</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6490443" y="3560404"/>
            <a:ext cx="2267302" cy="5061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貸出金全国シェアの推移（</a:t>
            </a:r>
            <a:r>
              <a:rPr kumimoji="1" lang="en-US" altLang="ja-JP" sz="800" dirty="0" smtClean="0"/>
              <a:t>1981</a:t>
            </a:r>
            <a:r>
              <a:rPr kumimoji="1" lang="ja-JP" altLang="en-US" sz="800" dirty="0" smtClean="0"/>
              <a:t>～</a:t>
            </a:r>
            <a:r>
              <a:rPr kumimoji="1" lang="en-US" altLang="ja-JP" sz="800" dirty="0" smtClean="0"/>
              <a:t>2012</a:t>
            </a:r>
            <a:r>
              <a:rPr kumimoji="1" lang="ja-JP" altLang="en-US" sz="800" dirty="0" smtClean="0"/>
              <a:t>）　</a:t>
            </a:r>
            <a:endParaRPr kumimoji="1" lang="en-US" altLang="ja-JP" sz="800" dirty="0" smtClean="0"/>
          </a:p>
          <a:p>
            <a:r>
              <a:rPr kumimoji="1" lang="ja-JP" altLang="en-US" sz="800" dirty="0" smtClean="0"/>
              <a:t>（東京都）約＋</a:t>
            </a:r>
            <a:r>
              <a:rPr kumimoji="1" lang="en-US" altLang="ja-JP" sz="800" dirty="0" smtClean="0"/>
              <a:t>0.5</a:t>
            </a:r>
            <a:r>
              <a:rPr kumimoji="1" lang="ja-JP" altLang="en-US" sz="800" dirty="0" smtClean="0"/>
              <a:t>ポイント</a:t>
            </a:r>
            <a:endParaRPr kumimoji="1" lang="en-US" altLang="ja-JP" sz="800" dirty="0" smtClean="0"/>
          </a:p>
          <a:p>
            <a:r>
              <a:rPr kumimoji="1" lang="ja-JP" altLang="en-US" sz="800" u="sng" dirty="0" smtClean="0"/>
              <a:t>（大阪府）約▲</a:t>
            </a:r>
            <a:r>
              <a:rPr kumimoji="1" lang="en-US" altLang="ja-JP" sz="800" u="sng" dirty="0" smtClean="0"/>
              <a:t>4.4</a:t>
            </a:r>
            <a:r>
              <a:rPr kumimoji="1" lang="ja-JP" altLang="en-US" sz="800" u="sng" dirty="0" smtClean="0"/>
              <a:t>ポイント</a:t>
            </a:r>
            <a:endParaRPr kumimoji="1" lang="en-US" altLang="ja-JP" sz="800" u="sng" dirty="0" smtClean="0"/>
          </a:p>
        </p:txBody>
      </p:sp>
      <p:sp>
        <p:nvSpPr>
          <p:cNvPr id="53" name="角丸四角形 52"/>
          <p:cNvSpPr/>
          <p:nvPr/>
        </p:nvSpPr>
        <p:spPr>
          <a:xfrm>
            <a:off x="6285212" y="4138027"/>
            <a:ext cx="2803408" cy="38295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BIZ UDPゴシック" panose="020B0400000000000000" pitchFamily="50" charset="-128"/>
                <a:ea typeface="BIZ UDPゴシック" panose="020B0400000000000000" pitchFamily="50" charset="-128"/>
              </a:rPr>
              <a:t>・ スタートアップの</a:t>
            </a:r>
            <a:r>
              <a:rPr lang="ja-JP" altLang="en-US" sz="1100" b="1" dirty="0">
                <a:solidFill>
                  <a:schemeClr val="tx1"/>
                </a:solidFill>
                <a:latin typeface="BIZ UDPゴシック" panose="020B0400000000000000" pitchFamily="50" charset="-128"/>
                <a:ea typeface="BIZ UDPゴシック" panose="020B0400000000000000" pitchFamily="50" charset="-128"/>
              </a:rPr>
              <a:t>資金調達額が</a:t>
            </a:r>
          </a:p>
          <a:p>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東京に比べ少ない</a:t>
            </a:r>
            <a:endParaRPr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2</a:t>
            </a:fld>
            <a:endParaRPr kumimoji="1" lang="ja-JP" altLang="en-US" dirty="0"/>
          </a:p>
        </p:txBody>
      </p:sp>
      <p:sp>
        <p:nvSpPr>
          <p:cNvPr id="37" name="正方形/長方形 36"/>
          <p:cNvSpPr/>
          <p:nvPr/>
        </p:nvSpPr>
        <p:spPr>
          <a:xfrm>
            <a:off x="6525417" y="5693020"/>
            <a:ext cx="2116183" cy="45252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市街地再開発事業の「事業中」地区</a:t>
            </a:r>
            <a:endParaRPr kumimoji="1" lang="en-US" altLang="ja-JP" sz="800" dirty="0" smtClean="0"/>
          </a:p>
          <a:p>
            <a:r>
              <a:rPr kumimoji="1" lang="ja-JP" altLang="en-US" sz="800" dirty="0" smtClean="0"/>
              <a:t>（東京都）　</a:t>
            </a:r>
            <a:r>
              <a:rPr kumimoji="1" lang="en-US" altLang="ja-JP" sz="800" dirty="0" smtClean="0"/>
              <a:t>45</a:t>
            </a:r>
            <a:r>
              <a:rPr kumimoji="1" lang="ja-JP" altLang="en-US" sz="800" dirty="0" smtClean="0"/>
              <a:t>地区</a:t>
            </a:r>
            <a:endParaRPr kumimoji="1" lang="en-US" altLang="ja-JP" sz="800" dirty="0"/>
          </a:p>
          <a:p>
            <a:r>
              <a:rPr kumimoji="1" lang="ja-JP" altLang="en-US" sz="800" u="sng" dirty="0" smtClean="0"/>
              <a:t>（大阪府）　６地区</a:t>
            </a:r>
            <a:endParaRPr kumimoji="1" lang="en-US" altLang="ja-JP" sz="800" dirty="0" smtClean="0"/>
          </a:p>
        </p:txBody>
      </p:sp>
      <p:sp>
        <p:nvSpPr>
          <p:cNvPr id="38" name="角丸四角形 37"/>
          <p:cNvSpPr/>
          <p:nvPr/>
        </p:nvSpPr>
        <p:spPr>
          <a:xfrm>
            <a:off x="5626969" y="6451894"/>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9" name="角丸四角形 48"/>
          <p:cNvSpPr/>
          <p:nvPr/>
        </p:nvSpPr>
        <p:spPr>
          <a:xfrm>
            <a:off x="8387809" y="6451894"/>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など</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pic>
        <p:nvPicPr>
          <p:cNvPr id="55" name="図 54"/>
          <p:cNvPicPr>
            <a:picLocks noChangeAspect="1"/>
          </p:cNvPicPr>
          <p:nvPr/>
        </p:nvPicPr>
        <p:blipFill>
          <a:blip r:embed="rId2"/>
          <a:stretch>
            <a:fillRect/>
          </a:stretch>
        </p:blipFill>
        <p:spPr>
          <a:xfrm>
            <a:off x="6181058" y="1311936"/>
            <a:ext cx="2816265" cy="1741535"/>
          </a:xfrm>
          <a:prstGeom prst="rect">
            <a:avLst/>
          </a:prstGeom>
        </p:spPr>
      </p:pic>
      <p:sp>
        <p:nvSpPr>
          <p:cNvPr id="3" name="正方形/長方形 2"/>
          <p:cNvSpPr/>
          <p:nvPr/>
        </p:nvSpPr>
        <p:spPr>
          <a:xfrm>
            <a:off x="8483346" y="2458351"/>
            <a:ext cx="605274" cy="167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TFP</a:t>
            </a:r>
            <a:r>
              <a:rPr kumimoji="1" lang="ja-JP" altLang="en-US" sz="800" dirty="0" smtClean="0">
                <a:solidFill>
                  <a:schemeClr val="tx1"/>
                </a:solidFill>
              </a:rPr>
              <a:t>寄与</a:t>
            </a:r>
            <a:endParaRPr kumimoji="1" lang="ja-JP" altLang="en-US" sz="800" dirty="0">
              <a:solidFill>
                <a:schemeClr val="tx1"/>
              </a:solidFill>
            </a:endParaRPr>
          </a:p>
        </p:txBody>
      </p:sp>
      <p:cxnSp>
        <p:nvCxnSpPr>
          <p:cNvPr id="5" name="直線矢印コネクタ 4"/>
          <p:cNvCxnSpPr/>
          <p:nvPr/>
        </p:nvCxnSpPr>
        <p:spPr>
          <a:xfrm flipH="1" flipV="1">
            <a:off x="8641600" y="2317941"/>
            <a:ext cx="63296" cy="137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6496116" y="4545805"/>
            <a:ext cx="2116183" cy="55391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スタートアップ資金調達額（</a:t>
            </a:r>
            <a:r>
              <a:rPr kumimoji="1" lang="en-US" altLang="ja-JP" sz="800" dirty="0"/>
              <a:t>2021</a:t>
            </a:r>
            <a:r>
              <a:rPr kumimoji="1" lang="ja-JP" altLang="en-US" sz="800" dirty="0"/>
              <a:t>）</a:t>
            </a:r>
            <a:endParaRPr kumimoji="1" lang="en-US" altLang="ja-JP" sz="800" dirty="0"/>
          </a:p>
          <a:p>
            <a:r>
              <a:rPr kumimoji="1" lang="ja-JP" altLang="en-US" sz="800" dirty="0"/>
              <a:t>（東京都）</a:t>
            </a:r>
            <a:r>
              <a:rPr kumimoji="1" lang="en-US" altLang="ja-JP" sz="800" dirty="0"/>
              <a:t>6,531</a:t>
            </a:r>
            <a:r>
              <a:rPr kumimoji="1" lang="ja-JP" altLang="en-US" sz="800" dirty="0"/>
              <a:t>億円</a:t>
            </a:r>
            <a:endParaRPr kumimoji="1" lang="en-US" altLang="ja-JP" sz="800" dirty="0"/>
          </a:p>
          <a:p>
            <a:r>
              <a:rPr kumimoji="1" lang="ja-JP" altLang="en-US" sz="800" u="sng" dirty="0"/>
              <a:t>（大阪府）　</a:t>
            </a:r>
            <a:r>
              <a:rPr kumimoji="1" lang="ja-JP" altLang="en-US" sz="800" u="sng" dirty="0" smtClean="0"/>
              <a:t> </a:t>
            </a:r>
            <a:r>
              <a:rPr kumimoji="1" lang="en-US" altLang="ja-JP" sz="800" u="sng" dirty="0" smtClean="0"/>
              <a:t>139</a:t>
            </a:r>
            <a:r>
              <a:rPr kumimoji="1" lang="ja-JP" altLang="en-US" sz="800" u="sng" dirty="0" smtClean="0"/>
              <a:t>億円</a:t>
            </a:r>
            <a:endParaRPr kumimoji="1" lang="en-US" altLang="ja-JP" sz="800" u="sng" dirty="0"/>
          </a:p>
          <a:p>
            <a:r>
              <a:rPr kumimoji="1" lang="en-US" altLang="ja-JP" sz="800" dirty="0"/>
              <a:t>  (</a:t>
            </a:r>
            <a:r>
              <a:rPr kumimoji="1" lang="ja-JP" altLang="en-US" sz="800" dirty="0"/>
              <a:t>愛知県）     </a:t>
            </a:r>
            <a:r>
              <a:rPr kumimoji="1" lang="en-US" altLang="ja-JP" sz="800" dirty="0"/>
              <a:t>38</a:t>
            </a:r>
            <a:r>
              <a:rPr kumimoji="1" lang="ja-JP" altLang="en-US" sz="800" dirty="0"/>
              <a:t>億円</a:t>
            </a:r>
            <a:endParaRPr kumimoji="1" lang="en-US" altLang="ja-JP" sz="800" dirty="0"/>
          </a:p>
        </p:txBody>
      </p:sp>
      <p:sp>
        <p:nvSpPr>
          <p:cNvPr id="54" name="角丸四角形 53"/>
          <p:cNvSpPr/>
          <p:nvPr/>
        </p:nvSpPr>
        <p:spPr>
          <a:xfrm>
            <a:off x="2336352" y="2677405"/>
            <a:ext cx="3844706" cy="31988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chemeClr val="tx1"/>
                </a:solidFill>
                <a:latin typeface="BIZ UDPゴシック" panose="020B0400000000000000" pitchFamily="50" charset="-128"/>
                <a:ea typeface="BIZ UDPゴシック" panose="020B0400000000000000" pitchFamily="50" charset="-128"/>
              </a:rPr>
              <a:t>　</a:t>
            </a:r>
            <a:r>
              <a:rPr lang="en-US" altLang="ja-JP" sz="800" dirty="0" smtClean="0">
                <a:solidFill>
                  <a:schemeClr val="tx1"/>
                </a:solidFill>
                <a:latin typeface="BIZ UDPゴシック" panose="020B0400000000000000" pitchFamily="50" charset="-128"/>
                <a:ea typeface="BIZ UDPゴシック" panose="020B0400000000000000" pitchFamily="50" charset="-128"/>
              </a:rPr>
              <a:t>※</a:t>
            </a:r>
            <a:r>
              <a:rPr lang="ja-JP" altLang="en-US" sz="800" dirty="0" smtClean="0">
                <a:solidFill>
                  <a:schemeClr val="tx1"/>
                </a:solidFill>
                <a:latin typeface="BIZ UDPゴシック" panose="020B0400000000000000" pitchFamily="50" charset="-128"/>
                <a:ea typeface="BIZ UDPゴシック" panose="020B0400000000000000" pitchFamily="50" charset="-128"/>
              </a:rPr>
              <a:t>前回提出資料</a:t>
            </a:r>
            <a:r>
              <a:rPr lang="en-US" altLang="ja-JP" sz="800" dirty="0" smtClean="0">
                <a:solidFill>
                  <a:schemeClr val="tx1"/>
                </a:solidFill>
                <a:latin typeface="BIZ UDPゴシック" panose="020B0400000000000000" pitchFamily="50" charset="-128"/>
                <a:ea typeface="BIZ UDPゴシック" panose="020B0400000000000000" pitchFamily="50" charset="-128"/>
              </a:rPr>
              <a:t>2</a:t>
            </a:r>
            <a:r>
              <a:rPr lang="ja-JP" altLang="en-US" sz="800" dirty="0" smtClean="0">
                <a:solidFill>
                  <a:schemeClr val="tx1"/>
                </a:solidFill>
                <a:latin typeface="BIZ UDPゴシック" panose="020B0400000000000000" pitchFamily="50" charset="-128"/>
                <a:ea typeface="BIZ UDPゴシック" panose="020B0400000000000000" pitchFamily="50" charset="-128"/>
              </a:rPr>
              <a:t>（９ページ）のグラフは日本の潜在成長率の寄与（投入量）</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876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BE40337-5FAC-43BE-86DC-EF22BE0A5F1F}"/>
              </a:ext>
            </a:extLst>
          </p:cNvPr>
          <p:cNvSpPr txBox="1"/>
          <p:nvPr/>
        </p:nvSpPr>
        <p:spPr>
          <a:xfrm>
            <a:off x="60491" y="767704"/>
            <a:ext cx="5149440" cy="3003386"/>
          </a:xfrm>
          <a:prstGeom prst="rect">
            <a:avLst/>
          </a:prstGeom>
          <a:noFill/>
        </p:spPr>
        <p:txBody>
          <a:bodyPr wrap="square" rtlCol="0">
            <a:spAutoFit/>
          </a:bodyPr>
          <a:lstStyle/>
          <a:p>
            <a:pPr marL="171450" indent="-171450">
              <a:lnSpc>
                <a:spcPts val="1100"/>
              </a:lnSpc>
              <a:buFontTx/>
              <a:buChar char="○"/>
            </a:pPr>
            <a:r>
              <a:rPr kumimoji="1" lang="ja-JP" altLang="en-US" sz="1000" dirty="0" smtClean="0">
                <a:latin typeface="+mj-lt"/>
              </a:rPr>
              <a:t>大阪経済は、</a:t>
            </a:r>
            <a:r>
              <a:rPr kumimoji="1" lang="ja-JP" altLang="en-US" sz="1000" b="1" dirty="0" smtClean="0">
                <a:latin typeface="+mj-lt"/>
              </a:rPr>
              <a:t>戦後の高度経済成長期に全国を上回る経済成長</a:t>
            </a:r>
            <a:r>
              <a:rPr kumimoji="1" lang="ja-JP" altLang="en-US" sz="1000" dirty="0" smtClean="0">
                <a:latin typeface="+mj-lt"/>
              </a:rPr>
              <a:t>を遂げ、全国的にも経済的地位を上昇させたが、</a:t>
            </a:r>
            <a:r>
              <a:rPr kumimoji="1" lang="en-US" altLang="ja-JP" sz="1000" b="1" dirty="0" smtClean="0">
                <a:latin typeface="+mj-lt"/>
              </a:rPr>
              <a:t>1974</a:t>
            </a:r>
            <a:r>
              <a:rPr kumimoji="1" lang="ja-JP" altLang="en-US" sz="1000" b="1" dirty="0" smtClean="0">
                <a:latin typeface="+mj-lt"/>
              </a:rPr>
              <a:t>年からの安定成長期以降に大きく反転</a:t>
            </a:r>
            <a:r>
              <a:rPr kumimoji="1" lang="ja-JP" altLang="en-US" sz="1000" dirty="0" smtClean="0">
                <a:latin typeface="+mj-lt"/>
              </a:rPr>
              <a:t>。</a:t>
            </a:r>
            <a:endParaRPr kumimoji="1" lang="en-US" altLang="ja-JP" sz="1000" dirty="0" smtClean="0">
              <a:latin typeface="+mj-lt"/>
            </a:endParaRPr>
          </a:p>
          <a:p>
            <a:pPr marL="171450" indent="-171450">
              <a:lnSpc>
                <a:spcPts val="1100"/>
              </a:lnSpc>
              <a:spcBef>
                <a:spcPts val="300"/>
              </a:spcBef>
              <a:buFontTx/>
              <a:buChar char="○"/>
            </a:pPr>
            <a:r>
              <a:rPr kumimoji="1" lang="ja-JP" altLang="en-US" sz="1000" dirty="0" smtClean="0">
                <a:latin typeface="+mj-lt"/>
              </a:rPr>
              <a:t>産業構造を見ると、</a:t>
            </a:r>
            <a:r>
              <a:rPr kumimoji="1" lang="ja-JP" altLang="en-US" sz="1000" b="1" dirty="0" smtClean="0">
                <a:latin typeface="+mj-lt"/>
              </a:rPr>
              <a:t>高度成長期までは繊維産業、家電、一般機械といった地域経済をけん引するリーディング産業が存在</a:t>
            </a:r>
            <a:r>
              <a:rPr kumimoji="1" lang="ja-JP" altLang="en-US" sz="1000" dirty="0" smtClean="0">
                <a:latin typeface="+mj-lt"/>
              </a:rPr>
              <a:t>し、その輸移出が大阪経済をけん引。また、こうしたリーディング産業以外にも鉄鋼や金属製品なども含め多様な製造業が輸移出に貢献。</a:t>
            </a:r>
            <a:endParaRPr kumimoji="1" lang="en-US" altLang="ja-JP" sz="1000" dirty="0" smtClean="0">
              <a:latin typeface="+mj-lt"/>
            </a:endParaRPr>
          </a:p>
          <a:p>
            <a:pPr marL="171450" indent="-171450">
              <a:lnSpc>
                <a:spcPts val="1100"/>
              </a:lnSpc>
              <a:spcBef>
                <a:spcPts val="300"/>
              </a:spcBef>
              <a:buFontTx/>
              <a:buChar char="○"/>
            </a:pPr>
            <a:r>
              <a:rPr kumimoji="1" lang="ja-JP" altLang="en-US" sz="1000" dirty="0" smtClean="0">
                <a:latin typeface="+mj-lt"/>
              </a:rPr>
              <a:t>安定成長期以降は、それまで地域産業をけん引した産業が成長力を弱め、とりわけ、繊維産業の停滞が経済成長の足かせ</a:t>
            </a:r>
            <a:r>
              <a:rPr kumimoji="1" lang="ja-JP" altLang="en-US" sz="1000" dirty="0">
                <a:latin typeface="+mj-lt"/>
              </a:rPr>
              <a:t>となった</a:t>
            </a:r>
            <a:r>
              <a:rPr kumimoji="1" lang="ja-JP" altLang="en-US" sz="1000" dirty="0" smtClean="0">
                <a:latin typeface="+mj-lt"/>
              </a:rPr>
              <a:t>。</a:t>
            </a:r>
            <a:endParaRPr kumimoji="1" lang="en-US" altLang="ja-JP" sz="1000" dirty="0" smtClean="0">
              <a:latin typeface="+mj-lt"/>
            </a:endParaRPr>
          </a:p>
          <a:p>
            <a:pPr marL="171450" indent="-171450">
              <a:lnSpc>
                <a:spcPts val="1100"/>
              </a:lnSpc>
              <a:spcBef>
                <a:spcPts val="300"/>
              </a:spcBef>
              <a:buFontTx/>
              <a:buChar char="○"/>
            </a:pPr>
            <a:r>
              <a:rPr kumimoji="1" lang="ja-JP" altLang="en-US" sz="1000" dirty="0" smtClean="0">
                <a:latin typeface="+mj-lt"/>
              </a:rPr>
              <a:t>また、</a:t>
            </a:r>
            <a:r>
              <a:rPr kumimoji="1" lang="ja-JP" altLang="en-US" sz="1000" b="1" dirty="0" smtClean="0">
                <a:latin typeface="+mj-lt"/>
              </a:rPr>
              <a:t>高度成長の終わりから</a:t>
            </a:r>
            <a:r>
              <a:rPr kumimoji="1" lang="ja-JP" altLang="en-US" sz="1000" dirty="0" smtClean="0">
                <a:latin typeface="+mj-lt"/>
              </a:rPr>
              <a:t>工場の地方移転と総合商社の販売機能が東京に流出。これにより、</a:t>
            </a:r>
            <a:r>
              <a:rPr kumimoji="1" lang="ja-JP" altLang="en-US" sz="1000" b="1" dirty="0" smtClean="0">
                <a:latin typeface="+mj-lt"/>
              </a:rPr>
              <a:t>製造業と卸売業の稼ぐ力が弱まった</a:t>
            </a:r>
            <a:r>
              <a:rPr kumimoji="1" lang="ja-JP" altLang="en-US" sz="1000" dirty="0" smtClean="0">
                <a:latin typeface="+mj-lt"/>
              </a:rPr>
              <a:t>。</a:t>
            </a:r>
            <a:r>
              <a:rPr kumimoji="1" lang="ja-JP" altLang="en-US" sz="1000" b="1" dirty="0" smtClean="0">
                <a:latin typeface="+mj-lt"/>
              </a:rPr>
              <a:t>一方で、東京のように、情報産業が地域経済をけん引する産業として育たなかった</a:t>
            </a:r>
            <a:r>
              <a:rPr kumimoji="1" lang="ja-JP" altLang="en-US" sz="1000" dirty="0" smtClean="0">
                <a:latin typeface="+mj-lt"/>
              </a:rPr>
              <a:t>。</a:t>
            </a:r>
            <a:endParaRPr kumimoji="1" lang="en-US" altLang="ja-JP" sz="1000" dirty="0" smtClean="0">
              <a:latin typeface="+mj-lt"/>
            </a:endParaRPr>
          </a:p>
          <a:p>
            <a:pPr marL="171450" indent="-171450">
              <a:lnSpc>
                <a:spcPts val="1100"/>
              </a:lnSpc>
              <a:spcBef>
                <a:spcPts val="300"/>
              </a:spcBef>
              <a:buFontTx/>
              <a:buChar char="○"/>
            </a:pPr>
            <a:r>
              <a:rPr kumimoji="1" lang="en-US" altLang="ja-JP" sz="1000" dirty="0" smtClean="0">
                <a:latin typeface="+mj-lt"/>
              </a:rPr>
              <a:t>1991</a:t>
            </a:r>
            <a:r>
              <a:rPr kumimoji="1" lang="ja-JP" altLang="en-US" sz="1000" dirty="0" smtClean="0">
                <a:latin typeface="+mj-lt"/>
              </a:rPr>
              <a:t>年の</a:t>
            </a:r>
            <a:r>
              <a:rPr kumimoji="1" lang="ja-JP" altLang="en-US" sz="1000" b="1" dirty="0" smtClean="0">
                <a:latin typeface="+mj-lt"/>
              </a:rPr>
              <a:t>バブル崩壊後</a:t>
            </a:r>
            <a:r>
              <a:rPr kumimoji="1" lang="ja-JP" altLang="en-US" sz="1000" dirty="0" smtClean="0">
                <a:latin typeface="+mj-lt"/>
              </a:rPr>
              <a:t>は、円高により輸出競争力が失われるとともに、安価な輸入品の流入等により、かつてのリーディング産業であった家電は府外への生産拠点の集約や海外移転を進めたため、稼ぐ力のみならず、域内需要を満たすこともなくなった。こうしたことから、</a:t>
            </a:r>
            <a:r>
              <a:rPr kumimoji="1" lang="ja-JP" altLang="en-US" sz="1000" b="1" dirty="0" smtClean="0">
                <a:latin typeface="+mj-lt"/>
              </a:rPr>
              <a:t>製造業の輸移出力が大きく縮小</a:t>
            </a:r>
            <a:r>
              <a:rPr kumimoji="1" lang="ja-JP" altLang="en-US" sz="1000" dirty="0" smtClean="0">
                <a:latin typeface="+mj-lt"/>
              </a:rPr>
              <a:t>した。</a:t>
            </a:r>
            <a:endParaRPr kumimoji="1" lang="en-US" altLang="ja-JP" sz="1000" dirty="0" smtClean="0">
              <a:latin typeface="+mj-lt"/>
            </a:endParaRPr>
          </a:p>
          <a:p>
            <a:pPr marL="171450" indent="-171450">
              <a:lnSpc>
                <a:spcPts val="1100"/>
              </a:lnSpc>
              <a:spcBef>
                <a:spcPts val="300"/>
              </a:spcBef>
              <a:buFontTx/>
              <a:buChar char="○"/>
            </a:pPr>
            <a:r>
              <a:rPr kumimoji="1" lang="en-US" altLang="ja-JP" sz="1000" b="1" dirty="0" smtClean="0">
                <a:latin typeface="+mj-lt"/>
              </a:rPr>
              <a:t>2000</a:t>
            </a:r>
            <a:r>
              <a:rPr kumimoji="1" lang="ja-JP" altLang="en-US" sz="1000" b="1" dirty="0" smtClean="0">
                <a:latin typeface="+mj-lt"/>
              </a:rPr>
              <a:t>年前後</a:t>
            </a:r>
            <a:r>
              <a:rPr kumimoji="1" lang="ja-JP" altLang="en-US" sz="1000" dirty="0" smtClean="0">
                <a:latin typeface="+mj-lt"/>
              </a:rPr>
              <a:t>に大企業の事業再編や大型合併が相次ぎ、</a:t>
            </a:r>
            <a:r>
              <a:rPr kumimoji="1" lang="ja-JP" altLang="en-US" sz="1000" b="1" dirty="0" smtClean="0">
                <a:latin typeface="+mj-lt"/>
              </a:rPr>
              <a:t>大阪から東京へ本社機能の流出が進行</a:t>
            </a:r>
            <a:r>
              <a:rPr kumimoji="1" lang="ja-JP" altLang="en-US" sz="1000" dirty="0" smtClean="0">
                <a:latin typeface="+mj-lt"/>
              </a:rPr>
              <a:t>。この結果、</a:t>
            </a:r>
            <a:r>
              <a:rPr kumimoji="1" lang="ja-JP" altLang="en-US" sz="1000" b="1" dirty="0" smtClean="0">
                <a:latin typeface="+mj-lt"/>
              </a:rPr>
              <a:t>東京では、本社機能と関連が深い情報通信業、対事業所サービス業、金融業などが輸移出力を高め</a:t>
            </a:r>
            <a:r>
              <a:rPr kumimoji="1" lang="ja-JP" altLang="en-US" sz="1000" dirty="0" smtClean="0">
                <a:latin typeface="+mj-lt"/>
              </a:rPr>
              <a:t>、大阪ではこれらの産業が伸び悩んだ。</a:t>
            </a:r>
            <a:endParaRPr kumimoji="1" lang="en-US" altLang="ja-JP" sz="1000" dirty="0" smtClean="0">
              <a:latin typeface="+mj-lt"/>
            </a:endParaRPr>
          </a:p>
          <a:p>
            <a:pPr marL="171450" indent="-171450">
              <a:lnSpc>
                <a:spcPts val="1100"/>
              </a:lnSpc>
              <a:spcBef>
                <a:spcPts val="300"/>
              </a:spcBef>
              <a:buFontTx/>
              <a:buChar char="○"/>
            </a:pPr>
            <a:r>
              <a:rPr kumimoji="1" lang="en-US" altLang="ja-JP" sz="1000" b="1" dirty="0" smtClean="0">
                <a:latin typeface="+mj-lt"/>
              </a:rPr>
              <a:t>2000</a:t>
            </a:r>
            <a:r>
              <a:rPr kumimoji="1" lang="ja-JP" altLang="en-US" sz="1000" b="1" dirty="0" smtClean="0">
                <a:latin typeface="+mj-lt"/>
              </a:rPr>
              <a:t>年代半ば以降</a:t>
            </a:r>
            <a:r>
              <a:rPr kumimoji="1" lang="ja-JP" altLang="en-US" sz="1000" dirty="0" smtClean="0">
                <a:latin typeface="+mj-lt"/>
              </a:rPr>
              <a:t>は府内生産の全国シェアが下げ止まり、産業構造の調整に一定の区切りがつくなど、</a:t>
            </a:r>
            <a:r>
              <a:rPr kumimoji="1" lang="ja-JP" altLang="en-US" sz="1000" b="1" dirty="0" smtClean="0">
                <a:latin typeface="+mj-lt"/>
              </a:rPr>
              <a:t>均衡縮小の時代</a:t>
            </a:r>
            <a:r>
              <a:rPr kumimoji="1" lang="ja-JP" altLang="en-US" sz="1000" dirty="0" smtClean="0">
                <a:latin typeface="+mj-lt"/>
              </a:rPr>
              <a:t>となっている</a:t>
            </a:r>
            <a:endParaRPr kumimoji="1" lang="en-US" altLang="ja-JP" sz="1000" dirty="0" smtClean="0">
              <a:latin typeface="+mj-lt"/>
            </a:endParaRPr>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0" y="521484"/>
            <a:ext cx="3699401" cy="246221"/>
          </a:xfrm>
          <a:prstGeom prst="rect">
            <a:avLst/>
          </a:prstGeom>
          <a:noFill/>
        </p:spPr>
        <p:txBody>
          <a:bodyPr wrap="square" rtlCol="0">
            <a:spAutoFit/>
          </a:bodyPr>
          <a:lstStyle/>
          <a:p>
            <a:pPr>
              <a:lnSpc>
                <a:spcPts val="1200"/>
              </a:lnSpc>
            </a:pPr>
            <a:r>
              <a:rPr kumimoji="1" lang="en-US" altLang="ja-JP" sz="1200" b="1" dirty="0" smtClean="0">
                <a:latin typeface="+mj-lt"/>
              </a:rPr>
              <a:t>【 </a:t>
            </a:r>
            <a:r>
              <a:rPr kumimoji="1" lang="ja-JP" altLang="en-US" sz="1200" b="1" dirty="0" smtClean="0">
                <a:latin typeface="+mj-lt"/>
              </a:rPr>
              <a:t>戦後の高度成長期からの</a:t>
            </a:r>
            <a:r>
              <a:rPr kumimoji="1" lang="ja-JP" altLang="en-US" sz="1200" b="1" dirty="0">
                <a:latin typeface="+mj-lt"/>
              </a:rPr>
              <a:t>産業構造の</a:t>
            </a:r>
            <a:r>
              <a:rPr kumimoji="1" lang="ja-JP" altLang="en-US" sz="1200" b="1" dirty="0" smtClean="0">
                <a:latin typeface="+mj-lt"/>
              </a:rPr>
              <a:t>外観 </a:t>
            </a:r>
            <a:r>
              <a:rPr kumimoji="1" lang="en-US" altLang="ja-JP" sz="1200" b="1" dirty="0" smtClean="0">
                <a:latin typeface="+mj-lt"/>
              </a:rPr>
              <a:t>】</a:t>
            </a:r>
            <a:endParaRPr kumimoji="1" lang="en-US" altLang="ja-JP" sz="1200" b="1" dirty="0"/>
          </a:p>
        </p:txBody>
      </p:sp>
      <p:sp>
        <p:nvSpPr>
          <p:cNvPr id="21" name="テキスト ボックス 20">
            <a:extLst>
              <a:ext uri="{FF2B5EF4-FFF2-40B4-BE49-F238E27FC236}">
                <a16:creationId xmlns:a16="http://schemas.microsoft.com/office/drawing/2014/main" id="{EBE40337-5FAC-43BE-86DC-EF22BE0A5F1F}"/>
              </a:ext>
            </a:extLst>
          </p:cNvPr>
          <p:cNvSpPr txBox="1"/>
          <p:nvPr/>
        </p:nvSpPr>
        <p:spPr>
          <a:xfrm>
            <a:off x="2993078" y="552261"/>
            <a:ext cx="3427932" cy="184666"/>
          </a:xfrm>
          <a:prstGeom prst="rect">
            <a:avLst/>
          </a:prstGeom>
          <a:noFill/>
        </p:spPr>
        <p:txBody>
          <a:bodyPr wrap="square" rtlCol="0">
            <a:spAutoFit/>
          </a:bodyPr>
          <a:lstStyle/>
          <a:p>
            <a:r>
              <a:rPr kumimoji="1" lang="ja-JP" altLang="en-US" sz="600" dirty="0" smtClean="0"/>
              <a:t>出典：大阪産業経済リサーチセンター「大阪経済・産業の</a:t>
            </a:r>
            <a:r>
              <a:rPr kumimoji="1" lang="en-US" altLang="ja-JP" sz="600" dirty="0" smtClean="0"/>
              <a:t>70</a:t>
            </a:r>
            <a:r>
              <a:rPr kumimoji="1" lang="ja-JP" altLang="en-US" sz="600" dirty="0" smtClean="0"/>
              <a:t>年間」をもとに副首都推進局にて作成</a:t>
            </a:r>
            <a:endParaRPr kumimoji="1" lang="ja-JP" altLang="en-US" sz="600" dirty="0"/>
          </a:p>
        </p:txBody>
      </p:sp>
      <p:sp>
        <p:nvSpPr>
          <p:cNvPr id="23" name="テキスト ボックス 22">
            <a:extLst>
              <a:ext uri="{FF2B5EF4-FFF2-40B4-BE49-F238E27FC236}">
                <a16:creationId xmlns:a16="http://schemas.microsoft.com/office/drawing/2014/main" id="{EBE40337-5FAC-43BE-86DC-EF22BE0A5F1F}"/>
              </a:ext>
            </a:extLst>
          </p:cNvPr>
          <p:cNvSpPr txBox="1"/>
          <p:nvPr/>
        </p:nvSpPr>
        <p:spPr>
          <a:xfrm>
            <a:off x="6471844" y="746932"/>
            <a:ext cx="1703815" cy="230832"/>
          </a:xfrm>
          <a:prstGeom prst="rect">
            <a:avLst/>
          </a:prstGeom>
          <a:noFill/>
        </p:spPr>
        <p:txBody>
          <a:bodyPr wrap="square" rtlCol="0">
            <a:spAutoFit/>
          </a:bodyPr>
          <a:lstStyle/>
          <a:p>
            <a:r>
              <a:rPr kumimoji="1" lang="ja-JP" altLang="en-US" sz="900" b="1" dirty="0" smtClean="0"/>
              <a:t>大阪の輸移出産業の動き</a:t>
            </a:r>
            <a:endParaRPr kumimoji="1" lang="ja-JP" altLang="en-US" sz="900" b="1" dirty="0"/>
          </a:p>
        </p:txBody>
      </p:sp>
      <p:pic>
        <p:nvPicPr>
          <p:cNvPr id="3" name="図 2"/>
          <p:cNvPicPr preferRelativeResize="0">
            <a:picLocks/>
          </p:cNvPicPr>
          <p:nvPr/>
        </p:nvPicPr>
        <p:blipFill>
          <a:blip r:embed="rId2"/>
          <a:stretch>
            <a:fillRect/>
          </a:stretch>
        </p:blipFill>
        <p:spPr>
          <a:xfrm>
            <a:off x="5209931" y="1110736"/>
            <a:ext cx="3761697" cy="2448000"/>
          </a:xfrm>
          <a:prstGeom prst="rect">
            <a:avLst/>
          </a:prstGeom>
          <a:ln w="3175">
            <a:noFill/>
          </a:ln>
        </p:spPr>
      </p:pic>
      <p:sp>
        <p:nvSpPr>
          <p:cNvPr id="25" name="テキスト ボックス 24">
            <a:extLst>
              <a:ext uri="{FF2B5EF4-FFF2-40B4-BE49-F238E27FC236}">
                <a16:creationId xmlns:a16="http://schemas.microsoft.com/office/drawing/2014/main" id="{EBE40337-5FAC-43BE-86DC-EF22BE0A5F1F}"/>
              </a:ext>
            </a:extLst>
          </p:cNvPr>
          <p:cNvSpPr txBox="1"/>
          <p:nvPr/>
        </p:nvSpPr>
        <p:spPr>
          <a:xfrm>
            <a:off x="74871" y="3816286"/>
            <a:ext cx="3699401" cy="246221"/>
          </a:xfrm>
          <a:prstGeom prst="rect">
            <a:avLst/>
          </a:prstGeom>
          <a:noFill/>
        </p:spPr>
        <p:txBody>
          <a:bodyPr wrap="square" rtlCol="0">
            <a:spAutoFit/>
          </a:bodyPr>
          <a:lstStyle/>
          <a:p>
            <a:pPr>
              <a:lnSpc>
                <a:spcPts val="1200"/>
              </a:lnSpc>
            </a:pPr>
            <a:r>
              <a:rPr kumimoji="1" lang="en-US" altLang="ja-JP" sz="1200" b="1" dirty="0" smtClean="0">
                <a:latin typeface="+mj-lt"/>
              </a:rPr>
              <a:t>【 </a:t>
            </a:r>
            <a:r>
              <a:rPr kumimoji="1" lang="ja-JP" altLang="en-US" sz="1200" b="1" dirty="0" smtClean="0">
                <a:latin typeface="+mj-lt"/>
              </a:rPr>
              <a:t>現在の産業構造 </a:t>
            </a:r>
            <a:r>
              <a:rPr kumimoji="1" lang="en-US" altLang="ja-JP" sz="1200" b="1" dirty="0" smtClean="0">
                <a:latin typeface="+mj-lt"/>
              </a:rPr>
              <a:t>】</a:t>
            </a:r>
            <a:endParaRPr kumimoji="1" lang="en-US" altLang="ja-JP" sz="1200" b="1" dirty="0"/>
          </a:p>
        </p:txBody>
      </p:sp>
      <p:graphicFrame>
        <p:nvGraphicFramePr>
          <p:cNvPr id="26" name="グラフ 25"/>
          <p:cNvGraphicFramePr>
            <a:graphicFrameLocks noChangeAspect="1"/>
          </p:cNvGraphicFramePr>
          <p:nvPr>
            <p:extLst>
              <p:ext uri="{D42A27DB-BD31-4B8C-83A1-F6EECF244321}">
                <p14:modId xmlns:p14="http://schemas.microsoft.com/office/powerpoint/2010/main" val="1507667796"/>
              </p:ext>
            </p:extLst>
          </p:nvPr>
        </p:nvGraphicFramePr>
        <p:xfrm>
          <a:off x="5520666" y="3771090"/>
          <a:ext cx="3746057" cy="2742665"/>
        </p:xfrm>
        <a:graphic>
          <a:graphicData uri="http://schemas.openxmlformats.org/drawingml/2006/chart">
            <c:chart xmlns:c="http://schemas.openxmlformats.org/drawingml/2006/chart" xmlns:r="http://schemas.openxmlformats.org/officeDocument/2006/relationships" r:id="rId3"/>
          </a:graphicData>
        </a:graphic>
      </p:graphicFrame>
      <p:sp>
        <p:nvSpPr>
          <p:cNvPr id="27" name="楕円 26"/>
          <p:cNvSpPr>
            <a:spLocks noChangeAspect="1"/>
          </p:cNvSpPr>
          <p:nvPr/>
        </p:nvSpPr>
        <p:spPr>
          <a:xfrm>
            <a:off x="6706603" y="6099498"/>
            <a:ext cx="791477" cy="52228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楕円 27"/>
          <p:cNvSpPr>
            <a:spLocks noChangeAspect="1"/>
          </p:cNvSpPr>
          <p:nvPr/>
        </p:nvSpPr>
        <p:spPr>
          <a:xfrm>
            <a:off x="5555763" y="4715592"/>
            <a:ext cx="754489" cy="61358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楕円 28"/>
          <p:cNvSpPr>
            <a:spLocks noChangeAspect="1"/>
          </p:cNvSpPr>
          <p:nvPr/>
        </p:nvSpPr>
        <p:spPr>
          <a:xfrm>
            <a:off x="7667995" y="5242212"/>
            <a:ext cx="715803" cy="46971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楕円 29"/>
          <p:cNvSpPr>
            <a:spLocks noChangeAspect="1"/>
          </p:cNvSpPr>
          <p:nvPr/>
        </p:nvSpPr>
        <p:spPr>
          <a:xfrm>
            <a:off x="7435827" y="4357725"/>
            <a:ext cx="705320" cy="4940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79184" y="4014428"/>
            <a:ext cx="5296231" cy="1720984"/>
          </a:xfrm>
          <a:prstGeom prst="rect">
            <a:avLst/>
          </a:prstGeom>
          <a:noFill/>
        </p:spPr>
        <p:txBody>
          <a:bodyPr wrap="square" rtlCol="0">
            <a:spAutoFit/>
          </a:bodyPr>
          <a:lstStyle/>
          <a:p>
            <a:pPr marL="171450" indent="-171450">
              <a:lnSpc>
                <a:spcPts val="1100"/>
              </a:lnSpc>
              <a:buFontTx/>
              <a:buChar char="○"/>
            </a:pPr>
            <a:r>
              <a:rPr kumimoji="1" lang="ja-JP" altLang="en-US" sz="1000" dirty="0" smtClean="0">
                <a:latin typeface="+mj-lt"/>
              </a:rPr>
              <a:t>産業大分類別に府内総生産を見ると、「</a:t>
            </a:r>
            <a:r>
              <a:rPr kumimoji="1" lang="ja-JP" altLang="en-US" sz="1000" b="1" dirty="0" smtClean="0">
                <a:latin typeface="+mj-lt"/>
              </a:rPr>
              <a:t>製造業（</a:t>
            </a:r>
            <a:r>
              <a:rPr kumimoji="1" lang="en-US" altLang="ja-JP" sz="1000" b="1" dirty="0" smtClean="0">
                <a:latin typeface="+mj-lt"/>
              </a:rPr>
              <a:t>16.9%</a:t>
            </a:r>
            <a:r>
              <a:rPr kumimoji="1" lang="ja-JP" altLang="en-US" sz="1000" b="1" dirty="0" smtClean="0">
                <a:latin typeface="+mj-lt"/>
              </a:rPr>
              <a:t>）</a:t>
            </a:r>
            <a:r>
              <a:rPr kumimoji="1" lang="ja-JP" altLang="en-US" sz="1000" dirty="0" smtClean="0">
                <a:latin typeface="+mj-lt"/>
              </a:rPr>
              <a:t>」と「</a:t>
            </a:r>
            <a:r>
              <a:rPr kumimoji="1" lang="ja-JP" altLang="en-US" sz="1000" b="1" dirty="0" smtClean="0">
                <a:latin typeface="+mj-lt"/>
              </a:rPr>
              <a:t>卸売・小売業（</a:t>
            </a:r>
            <a:r>
              <a:rPr kumimoji="1" lang="en-US" altLang="ja-JP" sz="1000" b="1" dirty="0" smtClean="0">
                <a:latin typeface="+mj-lt"/>
              </a:rPr>
              <a:t>16.5%</a:t>
            </a:r>
            <a:r>
              <a:rPr kumimoji="1" lang="ja-JP" altLang="en-US" sz="1000" b="1" dirty="0" smtClean="0">
                <a:latin typeface="+mj-lt"/>
              </a:rPr>
              <a:t>）</a:t>
            </a:r>
            <a:r>
              <a:rPr kumimoji="1" lang="ja-JP" altLang="en-US" sz="1000" dirty="0" smtClean="0">
                <a:latin typeface="+mj-lt"/>
              </a:rPr>
              <a:t>」が</a:t>
            </a:r>
            <a:r>
              <a:rPr kumimoji="1" lang="ja-JP" altLang="en-US" sz="1000" b="1" dirty="0" smtClean="0">
                <a:latin typeface="+mj-lt"/>
              </a:rPr>
              <a:t>大きなウェイト</a:t>
            </a:r>
            <a:r>
              <a:rPr kumimoji="1" lang="ja-JP" altLang="en-US" sz="1000" dirty="0" smtClean="0">
                <a:latin typeface="+mj-lt"/>
              </a:rPr>
              <a:t>を占めており、</a:t>
            </a:r>
            <a:r>
              <a:rPr kumimoji="1" lang="ja-JP" altLang="en-US" sz="1000" dirty="0"/>
              <a:t>同一指標で比較できる</a:t>
            </a:r>
            <a:r>
              <a:rPr kumimoji="1" lang="en-US" altLang="ja-JP" sz="1000" dirty="0"/>
              <a:t>2006</a:t>
            </a:r>
            <a:r>
              <a:rPr kumimoji="1" lang="ja-JP" altLang="en-US" sz="1000" dirty="0" smtClean="0"/>
              <a:t>年度と</a:t>
            </a:r>
            <a:r>
              <a:rPr kumimoji="1" lang="ja-JP" altLang="en-US" sz="1000" dirty="0"/>
              <a:t>の違いを見ると、製造業</a:t>
            </a:r>
            <a:r>
              <a:rPr kumimoji="1" lang="ja-JP" altLang="en-US" sz="1000" dirty="0" smtClean="0"/>
              <a:t>は</a:t>
            </a:r>
            <a:r>
              <a:rPr kumimoji="1" lang="ja-JP" altLang="en-US" sz="1000" dirty="0"/>
              <a:t>▲</a:t>
            </a:r>
            <a:r>
              <a:rPr kumimoji="1" lang="en-US" altLang="ja-JP" sz="1000" dirty="0" smtClean="0"/>
              <a:t>1.2</a:t>
            </a:r>
            <a:r>
              <a:rPr kumimoji="1" lang="ja-JP" altLang="en-US" sz="1000" dirty="0"/>
              <a:t>ポイント、卸売・小売業</a:t>
            </a:r>
            <a:r>
              <a:rPr kumimoji="1" lang="ja-JP" altLang="en-US" sz="1000" dirty="0" smtClean="0"/>
              <a:t>は▲</a:t>
            </a:r>
            <a:r>
              <a:rPr kumimoji="1" lang="en-US" altLang="ja-JP" sz="1000" dirty="0" smtClean="0"/>
              <a:t>2.7</a:t>
            </a:r>
            <a:r>
              <a:rPr kumimoji="1" lang="ja-JP" altLang="en-US" sz="1000" dirty="0" smtClean="0"/>
              <a:t>ポイントと減少しているが、</a:t>
            </a:r>
            <a:r>
              <a:rPr kumimoji="1" lang="ja-JP" altLang="en-US" sz="1000" dirty="0"/>
              <a:t>まだまだ活力は</a:t>
            </a:r>
            <a:r>
              <a:rPr kumimoji="1" lang="ja-JP" altLang="en-US" sz="1000" dirty="0" smtClean="0"/>
              <a:t>衰えて</a:t>
            </a:r>
            <a:r>
              <a:rPr kumimoji="1" lang="ja-JP" altLang="en-US" sz="1000" dirty="0"/>
              <a:t>いない</a:t>
            </a:r>
            <a:r>
              <a:rPr kumimoji="1" lang="ja-JP" altLang="en-US" sz="1000" dirty="0" smtClean="0"/>
              <a:t>状況。</a:t>
            </a:r>
            <a:endParaRPr kumimoji="1" lang="en-US" altLang="ja-JP" sz="1000" dirty="0" smtClean="0">
              <a:latin typeface="+mj-lt"/>
            </a:endParaRPr>
          </a:p>
          <a:p>
            <a:pPr marL="171450" indent="-171450">
              <a:lnSpc>
                <a:spcPts val="1100"/>
              </a:lnSpc>
              <a:spcBef>
                <a:spcPts val="300"/>
              </a:spcBef>
              <a:buFontTx/>
              <a:buChar char="○"/>
            </a:pPr>
            <a:r>
              <a:rPr kumimoji="1" lang="ja-JP" altLang="en-US" sz="1000" dirty="0" smtClean="0">
                <a:latin typeface="+mj-lt"/>
              </a:rPr>
              <a:t>また、「</a:t>
            </a:r>
            <a:r>
              <a:rPr kumimoji="1" lang="ja-JP" altLang="en-US" sz="1000" b="1" dirty="0" smtClean="0">
                <a:latin typeface="+mj-lt"/>
              </a:rPr>
              <a:t>情報通信業（</a:t>
            </a:r>
            <a:r>
              <a:rPr kumimoji="1" lang="en-US" altLang="ja-JP" sz="1000" b="1" dirty="0" smtClean="0">
                <a:latin typeface="+mj-lt"/>
              </a:rPr>
              <a:t>5.7%</a:t>
            </a:r>
            <a:r>
              <a:rPr kumimoji="1" lang="ja-JP" altLang="en-US" sz="1000" b="1" dirty="0" smtClean="0">
                <a:latin typeface="+mj-lt"/>
              </a:rPr>
              <a:t>）</a:t>
            </a:r>
            <a:r>
              <a:rPr kumimoji="1" lang="ja-JP" altLang="en-US" sz="1000" dirty="0" smtClean="0">
                <a:latin typeface="+mj-lt"/>
              </a:rPr>
              <a:t>」と「</a:t>
            </a:r>
            <a:r>
              <a:rPr kumimoji="1" lang="ja-JP" altLang="en-US" sz="1000" b="1" dirty="0" smtClean="0">
                <a:latin typeface="+mj-lt"/>
              </a:rPr>
              <a:t>専門・科学技術、業務支援サービス業（</a:t>
            </a:r>
            <a:r>
              <a:rPr kumimoji="1" lang="en-US" altLang="ja-JP" sz="1000" b="1" dirty="0" smtClean="0">
                <a:latin typeface="+mj-lt"/>
              </a:rPr>
              <a:t>9.1%</a:t>
            </a:r>
            <a:r>
              <a:rPr kumimoji="1" lang="ja-JP" altLang="en-US" sz="1000" b="1" dirty="0" smtClean="0">
                <a:latin typeface="+mj-lt"/>
              </a:rPr>
              <a:t>）</a:t>
            </a:r>
            <a:r>
              <a:rPr kumimoji="1" lang="ja-JP" altLang="en-US" sz="1000" dirty="0" smtClean="0">
                <a:latin typeface="+mj-lt"/>
              </a:rPr>
              <a:t>」について、東京では、製造業（</a:t>
            </a:r>
            <a:r>
              <a:rPr kumimoji="1" lang="en-US" altLang="ja-JP" sz="1000" dirty="0" smtClean="0">
                <a:latin typeface="+mj-lt"/>
              </a:rPr>
              <a:t>8.6%</a:t>
            </a:r>
            <a:r>
              <a:rPr kumimoji="1" lang="ja-JP" altLang="en-US" sz="1000" dirty="0" smtClean="0">
                <a:latin typeface="+mj-lt"/>
              </a:rPr>
              <a:t>）よりウェイトが大きい産業（情報通信業：</a:t>
            </a:r>
            <a:r>
              <a:rPr kumimoji="1" lang="en-US" altLang="ja-JP" sz="1000" dirty="0" smtClean="0">
                <a:latin typeface="+mj-lt"/>
              </a:rPr>
              <a:t>10.3%</a:t>
            </a:r>
            <a:r>
              <a:rPr kumimoji="1" lang="ja-JP" altLang="en-US" sz="1000" dirty="0" err="1" smtClean="0">
                <a:latin typeface="+mj-lt"/>
              </a:rPr>
              <a:t>、</a:t>
            </a:r>
            <a:r>
              <a:rPr kumimoji="1" lang="ja-JP" altLang="en-US" sz="1000" dirty="0"/>
              <a:t>専門・科学技術、業務支援</a:t>
            </a:r>
            <a:r>
              <a:rPr kumimoji="1" lang="ja-JP" altLang="en-US" sz="1000" dirty="0" smtClean="0"/>
              <a:t>サービス業：</a:t>
            </a:r>
            <a:r>
              <a:rPr kumimoji="1" lang="en-US" altLang="ja-JP" sz="1000" dirty="0" smtClean="0"/>
              <a:t>11.2%</a:t>
            </a:r>
            <a:r>
              <a:rPr kumimoji="1" lang="ja-JP" altLang="en-US" sz="1000" dirty="0" smtClean="0">
                <a:latin typeface="+mj-lt"/>
              </a:rPr>
              <a:t>）となっているが、大阪での</a:t>
            </a:r>
            <a:r>
              <a:rPr kumimoji="1" lang="ja-JP" altLang="en-US" sz="1000" b="1" dirty="0" smtClean="0">
                <a:latin typeface="+mj-lt"/>
              </a:rPr>
              <a:t>ウェイトは低い</a:t>
            </a:r>
            <a:r>
              <a:rPr kumimoji="1" lang="ja-JP" altLang="en-US" sz="1000" dirty="0" smtClean="0">
                <a:latin typeface="+mj-lt"/>
              </a:rPr>
              <a:t>。一方</a:t>
            </a:r>
            <a:r>
              <a:rPr kumimoji="1" lang="en-US" altLang="ja-JP" sz="1000" dirty="0" smtClean="0">
                <a:latin typeface="+mj-lt"/>
              </a:rPr>
              <a:t>2006</a:t>
            </a:r>
            <a:r>
              <a:rPr kumimoji="1" lang="ja-JP" altLang="en-US" sz="1000" dirty="0" smtClean="0">
                <a:latin typeface="+mj-lt"/>
              </a:rPr>
              <a:t>年度の値との違いでは、</a:t>
            </a:r>
            <a:r>
              <a:rPr kumimoji="1" lang="ja-JP" altLang="en-US" sz="1000" dirty="0" smtClean="0"/>
              <a:t>情報</a:t>
            </a:r>
            <a:r>
              <a:rPr kumimoji="1" lang="ja-JP" altLang="en-US" sz="1000" dirty="0"/>
              <a:t>通信業は横ばい</a:t>
            </a:r>
            <a:r>
              <a:rPr kumimoji="1" lang="ja-JP" altLang="en-US" sz="1000" dirty="0" smtClean="0"/>
              <a:t>、</a:t>
            </a:r>
            <a:r>
              <a:rPr kumimoji="1" lang="ja-JP" altLang="en-US" sz="1000" dirty="0"/>
              <a:t>専門・科学技術、業務支援サービス業は</a:t>
            </a:r>
            <a:r>
              <a:rPr kumimoji="1" lang="en-US" altLang="ja-JP" sz="1000" dirty="0"/>
              <a:t>1.5</a:t>
            </a:r>
            <a:r>
              <a:rPr kumimoji="1" lang="ja-JP" altLang="en-US" sz="1000" dirty="0"/>
              <a:t>ポイント増加しており</a:t>
            </a:r>
            <a:r>
              <a:rPr kumimoji="1" lang="ja-JP" altLang="en-US" sz="1000" dirty="0" smtClean="0"/>
              <a:t>、</a:t>
            </a:r>
            <a:r>
              <a:rPr kumimoji="1" lang="ja-JP" altLang="en-US" sz="1000" b="1" dirty="0" smtClean="0"/>
              <a:t>緩やかな成長</a:t>
            </a:r>
            <a:r>
              <a:rPr kumimoji="1" lang="ja-JP" altLang="en-US" sz="1000" dirty="0" smtClean="0"/>
              <a:t>がみられる。</a:t>
            </a:r>
            <a:endParaRPr kumimoji="1" lang="en-US" altLang="ja-JP" sz="1000" dirty="0" smtClean="0"/>
          </a:p>
          <a:p>
            <a:pPr marL="171450" indent="-171450">
              <a:lnSpc>
                <a:spcPts val="1100"/>
              </a:lnSpc>
              <a:spcBef>
                <a:spcPts val="300"/>
              </a:spcBef>
              <a:buFontTx/>
              <a:buChar char="○"/>
            </a:pPr>
            <a:r>
              <a:rPr kumimoji="1" lang="ja-JP" altLang="en-US" sz="1000" b="1" dirty="0" smtClean="0">
                <a:latin typeface="+mj-lt"/>
              </a:rPr>
              <a:t>現在の大阪の産業構造</a:t>
            </a:r>
            <a:r>
              <a:rPr kumimoji="1" lang="ja-JP" altLang="en-US" sz="1000" dirty="0" smtClean="0">
                <a:latin typeface="+mj-lt"/>
              </a:rPr>
              <a:t>は</a:t>
            </a:r>
            <a:r>
              <a:rPr kumimoji="1" lang="en-US" altLang="ja-JP" sz="1000" dirty="0" smtClean="0">
                <a:latin typeface="+mj-lt"/>
              </a:rPr>
              <a:t> </a:t>
            </a:r>
            <a:r>
              <a:rPr kumimoji="1" lang="ja-JP" altLang="en-US" sz="1000" dirty="0" smtClean="0">
                <a:latin typeface="+mj-lt"/>
              </a:rPr>
              <a:t>かつての繊維産業や家電、一般機械などのように</a:t>
            </a:r>
            <a:r>
              <a:rPr kumimoji="1" lang="ja-JP" altLang="en-US" sz="1000" b="1" dirty="0" smtClean="0">
                <a:latin typeface="+mj-lt"/>
              </a:rPr>
              <a:t>大阪経済をけん引できる有力な産業は存在しないが、いわばバランスの取れた産業構造</a:t>
            </a:r>
            <a:r>
              <a:rPr kumimoji="1" lang="ja-JP" altLang="en-US" sz="1000" dirty="0" smtClean="0">
                <a:latin typeface="+mj-lt"/>
              </a:rPr>
              <a:t>とも言え、これをどのように強みとして活かしていくかが課題となる。</a:t>
            </a:r>
            <a:endParaRPr kumimoji="1" lang="en-US" altLang="ja-JP" sz="1000" dirty="0" smtClean="0">
              <a:latin typeface="+mj-lt"/>
            </a:endParaRPr>
          </a:p>
        </p:txBody>
      </p:sp>
      <p:sp>
        <p:nvSpPr>
          <p:cNvPr id="15" name="角丸四角形 14"/>
          <p:cNvSpPr/>
          <p:nvPr/>
        </p:nvSpPr>
        <p:spPr>
          <a:xfrm>
            <a:off x="171669" y="28901"/>
            <a:ext cx="2510770" cy="359843"/>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大阪の産業構造について</a:t>
            </a:r>
            <a:endParaRPr kumimoji="1" lang="en-US" altLang="ja-JP" sz="14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BE40337-5FAC-43BE-86DC-EF22BE0A5F1F}"/>
              </a:ext>
            </a:extLst>
          </p:cNvPr>
          <p:cNvSpPr txBox="1"/>
          <p:nvPr/>
        </p:nvSpPr>
        <p:spPr>
          <a:xfrm>
            <a:off x="83748" y="5772928"/>
            <a:ext cx="3699401" cy="246221"/>
          </a:xfrm>
          <a:prstGeom prst="rect">
            <a:avLst/>
          </a:prstGeom>
          <a:noFill/>
        </p:spPr>
        <p:txBody>
          <a:bodyPr wrap="square" rtlCol="0">
            <a:spAutoFit/>
          </a:bodyPr>
          <a:lstStyle/>
          <a:p>
            <a:pPr>
              <a:lnSpc>
                <a:spcPts val="1200"/>
              </a:lnSpc>
            </a:pPr>
            <a:r>
              <a:rPr kumimoji="1" lang="en-US" altLang="ja-JP" sz="1200" b="1" dirty="0" smtClean="0">
                <a:latin typeface="+mj-lt"/>
              </a:rPr>
              <a:t>【 </a:t>
            </a:r>
            <a:r>
              <a:rPr kumimoji="1" lang="ja-JP" altLang="en-US" sz="1200" b="1" dirty="0" smtClean="0">
                <a:latin typeface="+mj-lt"/>
              </a:rPr>
              <a:t>大阪の中小企業のシェア・企業の本社移転状況 </a:t>
            </a:r>
            <a:r>
              <a:rPr kumimoji="1" lang="en-US" altLang="ja-JP" sz="1200" b="1" dirty="0" smtClean="0">
                <a:latin typeface="+mj-lt"/>
              </a:rPr>
              <a:t>】</a:t>
            </a:r>
            <a:endParaRPr kumimoji="1" lang="en-US" altLang="ja-JP" sz="1200" b="1" dirty="0"/>
          </a:p>
        </p:txBody>
      </p:sp>
      <p:sp>
        <p:nvSpPr>
          <p:cNvPr id="17" name="テキスト ボックス 16">
            <a:extLst>
              <a:ext uri="{FF2B5EF4-FFF2-40B4-BE49-F238E27FC236}">
                <a16:creationId xmlns:a16="http://schemas.microsoft.com/office/drawing/2014/main" id="{EBE40337-5FAC-43BE-86DC-EF22BE0A5F1F}"/>
              </a:ext>
            </a:extLst>
          </p:cNvPr>
          <p:cNvSpPr txBox="1"/>
          <p:nvPr/>
        </p:nvSpPr>
        <p:spPr>
          <a:xfrm>
            <a:off x="105135" y="5995110"/>
            <a:ext cx="6290733" cy="938719"/>
          </a:xfrm>
          <a:prstGeom prst="rect">
            <a:avLst/>
          </a:prstGeom>
          <a:noFill/>
        </p:spPr>
        <p:txBody>
          <a:bodyPr wrap="square" rtlCol="0">
            <a:spAutoFit/>
          </a:bodyPr>
          <a:lstStyle/>
          <a:p>
            <a:pPr marL="171450" indent="-171450">
              <a:lnSpc>
                <a:spcPts val="1100"/>
              </a:lnSpc>
              <a:buFontTx/>
              <a:buChar char="○"/>
            </a:pPr>
            <a:r>
              <a:rPr kumimoji="1" lang="ja-JP" altLang="en-US" sz="1000" dirty="0" smtClean="0">
                <a:latin typeface="+mj-lt"/>
              </a:rPr>
              <a:t> </a:t>
            </a:r>
            <a:r>
              <a:rPr kumimoji="1" lang="ja-JP" altLang="en-US" sz="1000" b="1" dirty="0" smtClean="0">
                <a:latin typeface="+mj-lt"/>
              </a:rPr>
              <a:t>大阪府内の中小企業は約</a:t>
            </a:r>
            <a:r>
              <a:rPr kumimoji="1" lang="en-US" altLang="ja-JP" sz="1000" b="1" dirty="0" smtClean="0">
                <a:latin typeface="+mj-lt"/>
              </a:rPr>
              <a:t>27</a:t>
            </a:r>
            <a:r>
              <a:rPr kumimoji="1" lang="ja-JP" altLang="en-US" sz="1000" b="1" dirty="0" smtClean="0">
                <a:latin typeface="+mj-lt"/>
              </a:rPr>
              <a:t>万社</a:t>
            </a:r>
            <a:r>
              <a:rPr kumimoji="1" lang="ja-JP" altLang="en-US" sz="1000" dirty="0" smtClean="0">
                <a:latin typeface="+mj-lt"/>
              </a:rPr>
              <a:t>（全国の</a:t>
            </a:r>
            <a:r>
              <a:rPr kumimoji="1" lang="en-US" altLang="ja-JP" sz="1000" dirty="0" smtClean="0">
                <a:latin typeface="+mj-lt"/>
              </a:rPr>
              <a:t>7.6%</a:t>
            </a:r>
            <a:r>
              <a:rPr kumimoji="1" lang="ja-JP" altLang="en-US" sz="1000" dirty="0" smtClean="0">
                <a:latin typeface="+mj-lt"/>
              </a:rPr>
              <a:t>）、</a:t>
            </a:r>
            <a:r>
              <a:rPr kumimoji="1" lang="ja-JP" altLang="en-US" sz="1000" b="1" dirty="0" smtClean="0">
                <a:latin typeface="+mj-lt"/>
              </a:rPr>
              <a:t>従業者は約</a:t>
            </a:r>
            <a:r>
              <a:rPr kumimoji="1" lang="en-US" altLang="ja-JP" sz="1000" b="1" dirty="0" smtClean="0">
                <a:latin typeface="+mj-lt"/>
              </a:rPr>
              <a:t>274</a:t>
            </a:r>
            <a:r>
              <a:rPr kumimoji="1" lang="ja-JP" altLang="en-US" sz="1000" b="1" dirty="0" smtClean="0">
                <a:latin typeface="+mj-lt"/>
              </a:rPr>
              <a:t>万人</a:t>
            </a:r>
            <a:r>
              <a:rPr kumimoji="1" lang="ja-JP" altLang="en-US" sz="1000" dirty="0" smtClean="0">
                <a:latin typeface="+mj-lt"/>
              </a:rPr>
              <a:t>（同</a:t>
            </a:r>
            <a:r>
              <a:rPr kumimoji="1" lang="en-US" altLang="ja-JP" sz="1000" dirty="0" smtClean="0">
                <a:latin typeface="+mj-lt"/>
              </a:rPr>
              <a:t>8.5.%</a:t>
            </a:r>
            <a:r>
              <a:rPr kumimoji="1" lang="ja-JP" altLang="en-US" sz="1000" dirty="0" smtClean="0">
                <a:latin typeface="+mj-lt"/>
              </a:rPr>
              <a:t>）、</a:t>
            </a:r>
            <a:endParaRPr kumimoji="1" lang="en-US" altLang="ja-JP" sz="1000" dirty="0" smtClean="0">
              <a:latin typeface="+mj-lt"/>
            </a:endParaRPr>
          </a:p>
          <a:p>
            <a:pPr>
              <a:lnSpc>
                <a:spcPts val="1100"/>
              </a:lnSpc>
            </a:pPr>
            <a:r>
              <a:rPr kumimoji="1" lang="ja-JP" altLang="en-US" sz="1000" dirty="0" smtClean="0">
                <a:latin typeface="+mj-lt"/>
              </a:rPr>
              <a:t>　　 </a:t>
            </a:r>
            <a:r>
              <a:rPr kumimoji="1" lang="ja-JP" altLang="en-US" sz="1000" b="1" dirty="0" smtClean="0">
                <a:latin typeface="+mj-lt"/>
              </a:rPr>
              <a:t>付加価値額は</a:t>
            </a:r>
            <a:r>
              <a:rPr kumimoji="1" lang="en-US" altLang="ja-JP" sz="1000" b="1" dirty="0" smtClean="0">
                <a:latin typeface="+mj-lt"/>
              </a:rPr>
              <a:t>12</a:t>
            </a:r>
            <a:r>
              <a:rPr kumimoji="1" lang="ja-JP" altLang="en-US" sz="1000" b="1" dirty="0" smtClean="0">
                <a:latin typeface="+mj-lt"/>
              </a:rPr>
              <a:t>兆</a:t>
            </a:r>
            <a:r>
              <a:rPr kumimoji="1" lang="en-US" altLang="ja-JP" sz="1000" b="1" dirty="0" smtClean="0">
                <a:latin typeface="+mj-lt"/>
              </a:rPr>
              <a:t>5,554</a:t>
            </a:r>
            <a:r>
              <a:rPr kumimoji="1" lang="ja-JP" altLang="en-US" sz="1000" b="1" dirty="0" smtClean="0">
                <a:latin typeface="+mj-lt"/>
              </a:rPr>
              <a:t>億円</a:t>
            </a:r>
            <a:r>
              <a:rPr kumimoji="1" lang="ja-JP" altLang="en-US" sz="1000" dirty="0" smtClean="0">
                <a:latin typeface="+mj-lt"/>
              </a:rPr>
              <a:t>（同</a:t>
            </a:r>
            <a:r>
              <a:rPr kumimoji="1" lang="en-US" altLang="ja-JP" sz="1000" dirty="0" smtClean="0">
                <a:latin typeface="+mj-lt"/>
              </a:rPr>
              <a:t>9.2%</a:t>
            </a:r>
            <a:r>
              <a:rPr kumimoji="1" lang="ja-JP" altLang="en-US" sz="1000" dirty="0" smtClean="0">
                <a:latin typeface="+mj-lt"/>
              </a:rPr>
              <a:t>）</a:t>
            </a:r>
            <a:r>
              <a:rPr kumimoji="1" lang="ja-JP" altLang="en-US" sz="1000" dirty="0">
                <a:latin typeface="+mj-lt"/>
              </a:rPr>
              <a:t>。</a:t>
            </a:r>
            <a:r>
              <a:rPr kumimoji="1" lang="ja-JP" altLang="en-US" sz="1000" dirty="0" smtClean="0">
                <a:latin typeface="+mj-lt"/>
              </a:rPr>
              <a:t>　大企業の従業者は約</a:t>
            </a:r>
            <a:r>
              <a:rPr kumimoji="1" lang="en-US" altLang="ja-JP" sz="1000" dirty="0" smtClean="0">
                <a:latin typeface="+mj-lt"/>
              </a:rPr>
              <a:t>136</a:t>
            </a:r>
            <a:r>
              <a:rPr kumimoji="1" lang="ja-JP" altLang="en-US" sz="1000" dirty="0" smtClean="0">
                <a:latin typeface="+mj-lt"/>
              </a:rPr>
              <a:t>万人、付加価値額は</a:t>
            </a:r>
            <a:r>
              <a:rPr kumimoji="1" lang="en-US" altLang="ja-JP" sz="1000" dirty="0" smtClean="0"/>
              <a:t>11</a:t>
            </a:r>
            <a:r>
              <a:rPr kumimoji="1" lang="ja-JP" altLang="en-US" sz="1000" dirty="0" smtClean="0"/>
              <a:t>兆</a:t>
            </a:r>
            <a:r>
              <a:rPr kumimoji="1" lang="en-US" altLang="ja-JP" sz="1000" dirty="0" smtClean="0"/>
              <a:t>5,125</a:t>
            </a:r>
            <a:r>
              <a:rPr kumimoji="1" lang="ja-JP" altLang="en-US" sz="1000" dirty="0" smtClean="0"/>
              <a:t>億</a:t>
            </a:r>
            <a:r>
              <a:rPr kumimoji="1" lang="ja-JP" altLang="en-US" sz="1000" dirty="0"/>
              <a:t>円</a:t>
            </a:r>
            <a:endParaRPr kumimoji="1" lang="en-US" altLang="ja-JP" sz="1000" dirty="0" smtClean="0">
              <a:latin typeface="+mj-lt"/>
            </a:endParaRPr>
          </a:p>
          <a:p>
            <a:pPr>
              <a:lnSpc>
                <a:spcPts val="1100"/>
              </a:lnSpc>
            </a:pPr>
            <a:r>
              <a:rPr kumimoji="1" lang="ja-JP" altLang="en-US" sz="1000" dirty="0">
                <a:latin typeface="+mj-lt"/>
              </a:rPr>
              <a:t>　</a:t>
            </a:r>
            <a:r>
              <a:rPr kumimoji="1" lang="ja-JP" altLang="en-US" sz="1000" dirty="0" smtClean="0">
                <a:latin typeface="+mj-lt"/>
              </a:rPr>
              <a:t>　 ⇒ 東京：約</a:t>
            </a:r>
            <a:r>
              <a:rPr kumimoji="1" lang="en-US" altLang="ja-JP" sz="1000" dirty="0" smtClean="0">
                <a:latin typeface="+mj-lt"/>
              </a:rPr>
              <a:t>41</a:t>
            </a:r>
            <a:r>
              <a:rPr kumimoji="1" lang="ja-JP" altLang="en-US" sz="1000" dirty="0" smtClean="0">
                <a:latin typeface="+mj-lt"/>
              </a:rPr>
              <a:t>万社、約</a:t>
            </a:r>
            <a:r>
              <a:rPr kumimoji="1" lang="en-US" altLang="ja-JP" sz="1000" dirty="0" smtClean="0">
                <a:latin typeface="+mj-lt"/>
              </a:rPr>
              <a:t>546</a:t>
            </a:r>
            <a:r>
              <a:rPr kumimoji="1" lang="ja-JP" altLang="en-US" sz="1000" dirty="0" smtClean="0">
                <a:latin typeface="+mj-lt"/>
              </a:rPr>
              <a:t>万人（大企業約</a:t>
            </a:r>
            <a:r>
              <a:rPr kumimoji="1" lang="en-US" altLang="ja-JP" sz="1000" dirty="0" smtClean="0">
                <a:latin typeface="+mj-lt"/>
              </a:rPr>
              <a:t>778</a:t>
            </a:r>
            <a:r>
              <a:rPr kumimoji="1" lang="ja-JP" altLang="en-US" sz="1000" dirty="0">
                <a:latin typeface="+mj-lt"/>
              </a:rPr>
              <a:t>万人</a:t>
            </a:r>
            <a:r>
              <a:rPr kumimoji="1" lang="ja-JP" altLang="en-US" sz="1000" dirty="0" smtClean="0">
                <a:latin typeface="+mj-lt"/>
              </a:rPr>
              <a:t>）、</a:t>
            </a:r>
            <a:r>
              <a:rPr kumimoji="1" lang="en-US" altLang="ja-JP" sz="1000" dirty="0" smtClean="0">
                <a:latin typeface="+mj-lt"/>
              </a:rPr>
              <a:t>31</a:t>
            </a:r>
            <a:r>
              <a:rPr kumimoji="1" lang="ja-JP" altLang="en-US" sz="1000" dirty="0" smtClean="0">
                <a:latin typeface="+mj-lt"/>
              </a:rPr>
              <a:t>兆</a:t>
            </a:r>
            <a:r>
              <a:rPr kumimoji="1" lang="en-US" altLang="ja-JP" sz="1000" dirty="0" smtClean="0">
                <a:latin typeface="+mj-lt"/>
              </a:rPr>
              <a:t>983</a:t>
            </a:r>
            <a:r>
              <a:rPr kumimoji="1" lang="ja-JP" altLang="en-US" sz="1000" dirty="0" smtClean="0">
                <a:latin typeface="+mj-lt"/>
              </a:rPr>
              <a:t>億円</a:t>
            </a:r>
            <a:r>
              <a:rPr kumimoji="1" lang="en-US" altLang="ja-JP" sz="1000" dirty="0" smtClean="0">
                <a:latin typeface="+mj-lt"/>
              </a:rPr>
              <a:t>(</a:t>
            </a:r>
            <a:r>
              <a:rPr kumimoji="1" lang="ja-JP" altLang="en-US" sz="1000" dirty="0" smtClean="0">
                <a:latin typeface="+mj-lt"/>
              </a:rPr>
              <a:t>大企業</a:t>
            </a:r>
            <a:r>
              <a:rPr kumimoji="1" lang="en-US" altLang="ja-JP" sz="1000" dirty="0" smtClean="0">
                <a:latin typeface="+mj-lt"/>
              </a:rPr>
              <a:t>70</a:t>
            </a:r>
            <a:r>
              <a:rPr kumimoji="1" lang="ja-JP" altLang="en-US" sz="1000" dirty="0" smtClean="0">
                <a:latin typeface="+mj-lt"/>
              </a:rPr>
              <a:t>兆</a:t>
            </a:r>
            <a:r>
              <a:rPr kumimoji="1" lang="en-US" altLang="ja-JP" sz="1000" dirty="0" smtClean="0">
                <a:latin typeface="+mj-lt"/>
              </a:rPr>
              <a:t>5,688</a:t>
            </a:r>
            <a:r>
              <a:rPr kumimoji="1" lang="ja-JP" altLang="en-US" sz="1000" dirty="0" smtClean="0">
                <a:latin typeface="+mj-lt"/>
              </a:rPr>
              <a:t>億円</a:t>
            </a:r>
            <a:r>
              <a:rPr kumimoji="1" lang="en-US" altLang="ja-JP" sz="1000" dirty="0" smtClean="0">
                <a:latin typeface="+mj-lt"/>
              </a:rPr>
              <a:t>)</a:t>
            </a:r>
            <a:r>
              <a:rPr kumimoji="1" lang="ja-JP" altLang="en-US" sz="1000" dirty="0" smtClean="0">
                <a:latin typeface="+mj-lt"/>
              </a:rPr>
              <a:t>　　</a:t>
            </a:r>
            <a:endParaRPr kumimoji="1" lang="en-US" altLang="ja-JP" sz="1000" dirty="0" smtClean="0">
              <a:latin typeface="+mj-lt"/>
            </a:endParaRPr>
          </a:p>
          <a:p>
            <a:pPr>
              <a:lnSpc>
                <a:spcPts val="1100"/>
              </a:lnSpc>
            </a:pPr>
            <a:r>
              <a:rPr kumimoji="1" lang="ja-JP" altLang="en-US" sz="1000" dirty="0" smtClean="0">
                <a:latin typeface="+mj-lt"/>
              </a:rPr>
              <a:t>〇　</a:t>
            </a:r>
            <a:r>
              <a:rPr kumimoji="1" lang="en-US" altLang="ja-JP" sz="1000" dirty="0" smtClean="0">
                <a:latin typeface="+mj-lt"/>
              </a:rPr>
              <a:t>2018</a:t>
            </a:r>
            <a:r>
              <a:rPr kumimoji="1" lang="ja-JP" altLang="en-US" sz="1000" dirty="0" smtClean="0">
                <a:latin typeface="+mj-lt"/>
              </a:rPr>
              <a:t>年に大阪へ転入の企業は</a:t>
            </a:r>
            <a:r>
              <a:rPr kumimoji="1" lang="en-US" altLang="ja-JP" sz="1000" dirty="0" smtClean="0">
                <a:latin typeface="+mj-lt"/>
              </a:rPr>
              <a:t>174</a:t>
            </a:r>
            <a:r>
              <a:rPr kumimoji="1" lang="ja-JP" altLang="en-US" sz="1000" dirty="0" smtClean="0">
                <a:latin typeface="+mj-lt"/>
              </a:rPr>
              <a:t>社、転出した企業は</a:t>
            </a:r>
            <a:r>
              <a:rPr kumimoji="1" lang="en-US" altLang="ja-JP" sz="1000" dirty="0" smtClean="0">
                <a:latin typeface="+mj-lt"/>
              </a:rPr>
              <a:t>191</a:t>
            </a:r>
            <a:r>
              <a:rPr kumimoji="1" lang="ja-JP" altLang="en-US" sz="1000" dirty="0" smtClean="0">
                <a:latin typeface="+mj-lt"/>
              </a:rPr>
              <a:t>社、</a:t>
            </a:r>
            <a:r>
              <a:rPr kumimoji="1" lang="ja-JP" altLang="en-US" sz="1000" b="1" dirty="0" smtClean="0">
                <a:latin typeface="+mj-lt"/>
              </a:rPr>
              <a:t>転出超過数は</a:t>
            </a:r>
            <a:r>
              <a:rPr kumimoji="1" lang="en-US" altLang="ja-JP" sz="1000" b="1" dirty="0" smtClean="0">
                <a:latin typeface="+mj-lt"/>
              </a:rPr>
              <a:t>17</a:t>
            </a:r>
            <a:r>
              <a:rPr kumimoji="1" lang="ja-JP" altLang="en-US" sz="1000" b="1" dirty="0" smtClean="0">
                <a:latin typeface="+mj-lt"/>
              </a:rPr>
              <a:t>社で</a:t>
            </a:r>
            <a:r>
              <a:rPr kumimoji="1" lang="en-US" altLang="ja-JP" sz="1000" b="1" dirty="0" smtClean="0">
                <a:latin typeface="+mj-lt"/>
              </a:rPr>
              <a:t>37</a:t>
            </a:r>
            <a:r>
              <a:rPr kumimoji="1" lang="ja-JP" altLang="en-US" sz="1000" b="1" dirty="0" smtClean="0">
                <a:latin typeface="+mj-lt"/>
              </a:rPr>
              <a:t>年連続で転出超過も　　</a:t>
            </a:r>
            <a:endParaRPr kumimoji="1" lang="en-US" altLang="ja-JP" sz="1000" b="1" dirty="0" smtClean="0">
              <a:latin typeface="+mj-lt"/>
            </a:endParaRPr>
          </a:p>
          <a:p>
            <a:pPr>
              <a:lnSpc>
                <a:spcPts val="1100"/>
              </a:lnSpc>
            </a:pPr>
            <a:r>
              <a:rPr kumimoji="1" lang="ja-JP" altLang="en-US" sz="1000" b="1" dirty="0">
                <a:latin typeface="+mj-lt"/>
              </a:rPr>
              <a:t>　</a:t>
            </a:r>
            <a:r>
              <a:rPr kumimoji="1" lang="ja-JP" altLang="en-US" sz="1000" b="1" dirty="0" smtClean="0">
                <a:latin typeface="+mj-lt"/>
              </a:rPr>
              <a:t> 　その差は過去最少</a:t>
            </a:r>
            <a:endParaRPr kumimoji="1" lang="en-US" altLang="ja-JP" sz="1000" b="1" dirty="0">
              <a:latin typeface="+mj-lt"/>
            </a:endParaRPr>
          </a:p>
          <a:p>
            <a:pPr>
              <a:lnSpc>
                <a:spcPts val="1100"/>
              </a:lnSpc>
            </a:pPr>
            <a:endParaRPr kumimoji="1" lang="en-US" altLang="ja-JP" sz="1000" dirty="0" smtClean="0">
              <a:latin typeface="+mj-lt"/>
            </a:endParaRPr>
          </a:p>
        </p:txBody>
      </p:sp>
      <p:sp>
        <p:nvSpPr>
          <p:cNvPr id="24" name="テキスト ボックス 23">
            <a:extLst>
              <a:ext uri="{FF2B5EF4-FFF2-40B4-BE49-F238E27FC236}">
                <a16:creationId xmlns:a16="http://schemas.microsoft.com/office/drawing/2014/main" id="{EBE40337-5FAC-43BE-86DC-EF22BE0A5F1F}"/>
              </a:ext>
            </a:extLst>
          </p:cNvPr>
          <p:cNvSpPr txBox="1"/>
          <p:nvPr/>
        </p:nvSpPr>
        <p:spPr>
          <a:xfrm>
            <a:off x="1582022" y="3829762"/>
            <a:ext cx="3427932" cy="184666"/>
          </a:xfrm>
          <a:prstGeom prst="rect">
            <a:avLst/>
          </a:prstGeom>
          <a:noFill/>
        </p:spPr>
        <p:txBody>
          <a:bodyPr wrap="square" rtlCol="0">
            <a:spAutoFit/>
          </a:bodyPr>
          <a:lstStyle/>
          <a:p>
            <a:r>
              <a:rPr kumimoji="1" lang="ja-JP" altLang="en-US" sz="600" dirty="0" smtClean="0"/>
              <a:t>出典：</a:t>
            </a:r>
            <a:r>
              <a:rPr kumimoji="1" lang="en-US" altLang="zh-TW" sz="600" dirty="0"/>
              <a:t>2018</a:t>
            </a:r>
            <a:r>
              <a:rPr kumimoji="1" lang="zh-TW" altLang="en-US" sz="600" dirty="0"/>
              <a:t>年度府民経済計算</a:t>
            </a:r>
            <a:endParaRPr kumimoji="1" lang="ja-JP" altLang="en-US" sz="600" dirty="0"/>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3495965" y="5772928"/>
            <a:ext cx="3427932" cy="184666"/>
          </a:xfrm>
          <a:prstGeom prst="rect">
            <a:avLst/>
          </a:prstGeom>
          <a:noFill/>
        </p:spPr>
        <p:txBody>
          <a:bodyPr wrap="square" rtlCol="0">
            <a:spAutoFit/>
          </a:bodyPr>
          <a:lstStyle/>
          <a:p>
            <a:r>
              <a:rPr kumimoji="1" lang="ja-JP" altLang="en-US" sz="600" dirty="0" smtClean="0"/>
              <a:t>出典：中小企業庁　</a:t>
            </a:r>
            <a:r>
              <a:rPr kumimoji="1" lang="en-US" altLang="ja-JP" sz="600" dirty="0" smtClean="0"/>
              <a:t>2021</a:t>
            </a:r>
            <a:r>
              <a:rPr kumimoji="1" lang="ja-JP" altLang="en-US" sz="600" dirty="0" smtClean="0"/>
              <a:t>年版「中小企業白書」など</a:t>
            </a:r>
            <a:endParaRPr kumimoji="1" lang="ja-JP" altLang="en-US" sz="600" dirty="0"/>
          </a:p>
        </p:txBody>
      </p:sp>
      <p:sp>
        <p:nvSpPr>
          <p:cNvPr id="22" name="テキスト ボックス 21">
            <a:extLst>
              <a:ext uri="{FF2B5EF4-FFF2-40B4-BE49-F238E27FC236}">
                <a16:creationId xmlns:a16="http://schemas.microsoft.com/office/drawing/2014/main" id="{EBE40337-5FAC-43BE-86DC-EF22BE0A5F1F}"/>
              </a:ext>
            </a:extLst>
          </p:cNvPr>
          <p:cNvSpPr txBox="1"/>
          <p:nvPr/>
        </p:nvSpPr>
        <p:spPr>
          <a:xfrm>
            <a:off x="7997215" y="4020409"/>
            <a:ext cx="1703815" cy="369332"/>
          </a:xfrm>
          <a:prstGeom prst="rect">
            <a:avLst/>
          </a:prstGeom>
          <a:noFill/>
        </p:spPr>
        <p:txBody>
          <a:bodyPr wrap="square" rtlCol="0">
            <a:spAutoFit/>
          </a:bodyPr>
          <a:lstStyle/>
          <a:p>
            <a:r>
              <a:rPr kumimoji="1" lang="ja-JP" altLang="en-US" sz="900" b="1" dirty="0"/>
              <a:t>大阪の産業構造</a:t>
            </a:r>
            <a:endParaRPr kumimoji="1" lang="en-US" altLang="ja-JP" sz="900" b="1" dirty="0"/>
          </a:p>
          <a:p>
            <a:r>
              <a:rPr kumimoji="1" lang="en-US" altLang="ja-JP" sz="900" b="1" dirty="0"/>
              <a:t>(2018</a:t>
            </a:r>
            <a:r>
              <a:rPr kumimoji="1" lang="ja-JP" altLang="en-US" sz="900" b="1" dirty="0"/>
              <a:t>年度</a:t>
            </a:r>
            <a:r>
              <a:rPr kumimoji="1" lang="en-US" altLang="ja-JP" sz="900" b="1" dirty="0"/>
              <a:t>)</a:t>
            </a:r>
          </a:p>
        </p:txBody>
      </p:sp>
      <p:sp>
        <p:nvSpPr>
          <p:cNvPr id="34"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3</a:t>
            </a:fld>
            <a:endParaRPr kumimoji="1" lang="ja-JP" altLang="en-US" dirty="0"/>
          </a:p>
        </p:txBody>
      </p:sp>
    </p:spTree>
    <p:extLst>
      <p:ext uri="{BB962C8B-B14F-4D97-AF65-F5344CB8AC3E}">
        <p14:creationId xmlns:p14="http://schemas.microsoft.com/office/powerpoint/2010/main" val="292091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a:extLst>
              <a:ext uri="{FF2B5EF4-FFF2-40B4-BE49-F238E27FC236}">
                <a16:creationId xmlns:a16="http://schemas.microsoft.com/office/drawing/2014/main" id="{EBE40337-5FAC-43BE-86DC-EF22BE0A5F1F}"/>
              </a:ext>
            </a:extLst>
          </p:cNvPr>
          <p:cNvSpPr txBox="1"/>
          <p:nvPr/>
        </p:nvSpPr>
        <p:spPr>
          <a:xfrm>
            <a:off x="41511" y="3001130"/>
            <a:ext cx="2030819" cy="246221"/>
          </a:xfrm>
          <a:prstGeom prst="rect">
            <a:avLst/>
          </a:prstGeom>
          <a:noFill/>
        </p:spPr>
        <p:txBody>
          <a:bodyPr wrap="square" rtlCol="0">
            <a:spAutoFit/>
          </a:bodyPr>
          <a:lstStyle/>
          <a:p>
            <a:pPr>
              <a:lnSpc>
                <a:spcPts val="1200"/>
              </a:lnSpc>
            </a:pPr>
            <a:r>
              <a:rPr kumimoji="1" lang="en-US" altLang="ja-JP" sz="1200" b="1" dirty="0" smtClean="0">
                <a:latin typeface="+mj-lt"/>
              </a:rPr>
              <a:t>【</a:t>
            </a:r>
            <a:r>
              <a:rPr kumimoji="1" lang="ja-JP" altLang="en-US" sz="1200" b="1" dirty="0" smtClean="0">
                <a:latin typeface="+mj-lt"/>
              </a:rPr>
              <a:t>足元の経済情勢 </a:t>
            </a:r>
            <a:r>
              <a:rPr kumimoji="1" lang="en-US" altLang="ja-JP" sz="1200" b="1" dirty="0" smtClean="0">
                <a:latin typeface="+mj-lt"/>
              </a:rPr>
              <a:t>】</a:t>
            </a:r>
            <a:endParaRPr kumimoji="1" lang="en-US" altLang="ja-JP" sz="1200" b="1" dirty="0"/>
          </a:p>
        </p:txBody>
      </p:sp>
      <p:sp>
        <p:nvSpPr>
          <p:cNvPr id="78" name="テキスト ボックス 77">
            <a:extLst>
              <a:ext uri="{FF2B5EF4-FFF2-40B4-BE49-F238E27FC236}">
                <a16:creationId xmlns:a16="http://schemas.microsoft.com/office/drawing/2014/main" id="{EBE40337-5FAC-43BE-86DC-EF22BE0A5F1F}"/>
              </a:ext>
            </a:extLst>
          </p:cNvPr>
          <p:cNvSpPr txBox="1"/>
          <p:nvPr/>
        </p:nvSpPr>
        <p:spPr>
          <a:xfrm>
            <a:off x="985286" y="5036143"/>
            <a:ext cx="6675061" cy="246221"/>
          </a:xfrm>
          <a:prstGeom prst="rect">
            <a:avLst/>
          </a:prstGeom>
          <a:noFill/>
        </p:spPr>
        <p:txBody>
          <a:bodyPr wrap="square" rtlCol="0">
            <a:spAutoFit/>
          </a:bodyPr>
          <a:lstStyle/>
          <a:p>
            <a:pPr>
              <a:lnSpc>
                <a:spcPts val="1200"/>
              </a:lnSpc>
            </a:pPr>
            <a:r>
              <a:rPr kumimoji="1" lang="en-US" altLang="ja-JP" sz="600" dirty="0" smtClean="0">
                <a:latin typeface="+mj-lt"/>
              </a:rPr>
              <a:t>※  </a:t>
            </a:r>
            <a:r>
              <a:rPr kumimoji="1" lang="ja-JP" altLang="en-US" sz="600" dirty="0" smtClean="0">
                <a:latin typeface="+mj-lt"/>
              </a:rPr>
              <a:t>前年同月との比較（上向き矢印は「景況改善（失業率と倒産件数は、減少・低下で上向き）」、下向き矢印は「景況悪化」）。ただし、一致</a:t>
            </a:r>
            <a:r>
              <a:rPr kumimoji="1" lang="en-US" altLang="ja-JP" sz="600" dirty="0" smtClean="0">
                <a:latin typeface="+mj-lt"/>
              </a:rPr>
              <a:t>CI</a:t>
            </a:r>
            <a:r>
              <a:rPr kumimoji="1" lang="ja-JP" altLang="en-US" sz="600" dirty="0" err="1" smtClean="0">
                <a:latin typeface="+mj-lt"/>
              </a:rPr>
              <a:t>、</a:t>
            </a:r>
            <a:r>
              <a:rPr kumimoji="1" lang="ja-JP" altLang="en-US" sz="600" dirty="0" smtClean="0">
                <a:latin typeface="+mj-lt"/>
              </a:rPr>
              <a:t>生産指数、有効求人倍率は季節調整済みのため前月</a:t>
            </a:r>
            <a:r>
              <a:rPr kumimoji="1" lang="ja-JP" altLang="en-US" sz="600" dirty="0">
                <a:latin typeface="+mj-lt"/>
              </a:rPr>
              <a:t>との比較</a:t>
            </a:r>
            <a:endParaRPr kumimoji="1" lang="en-US" altLang="ja-JP" sz="600" b="1" dirty="0"/>
          </a:p>
        </p:txBody>
      </p:sp>
      <p:grpSp>
        <p:nvGrpSpPr>
          <p:cNvPr id="20" name="グループ化 19"/>
          <p:cNvGrpSpPr/>
          <p:nvPr/>
        </p:nvGrpSpPr>
        <p:grpSpPr>
          <a:xfrm>
            <a:off x="995919" y="4440824"/>
            <a:ext cx="7852126" cy="648000"/>
            <a:chOff x="861449" y="5920455"/>
            <a:chExt cx="7852126" cy="756000"/>
          </a:xfrm>
        </p:grpSpPr>
        <p:pic>
          <p:nvPicPr>
            <p:cNvPr id="4" name="図 3"/>
            <p:cNvPicPr>
              <a:picLocks noChangeAspect="1"/>
            </p:cNvPicPr>
            <p:nvPr/>
          </p:nvPicPr>
          <p:blipFill>
            <a:blip r:embed="rId2"/>
            <a:stretch>
              <a:fillRect/>
            </a:stretch>
          </p:blipFill>
          <p:spPr>
            <a:xfrm>
              <a:off x="861449" y="5920455"/>
              <a:ext cx="4879819" cy="755033"/>
            </a:xfrm>
            <a:prstGeom prst="rect">
              <a:avLst/>
            </a:prstGeom>
          </p:spPr>
        </p:pic>
        <p:pic>
          <p:nvPicPr>
            <p:cNvPr id="18" name="図 17"/>
            <p:cNvPicPr>
              <a:picLocks noChangeAspect="1"/>
            </p:cNvPicPr>
            <p:nvPr/>
          </p:nvPicPr>
          <p:blipFill>
            <a:blip r:embed="rId3"/>
            <a:stretch>
              <a:fillRect/>
            </a:stretch>
          </p:blipFill>
          <p:spPr>
            <a:xfrm>
              <a:off x="5835882" y="5930661"/>
              <a:ext cx="2877693" cy="745794"/>
            </a:xfrm>
            <a:prstGeom prst="rect">
              <a:avLst/>
            </a:prstGeom>
          </p:spPr>
        </p:pic>
        <p:sp>
          <p:nvSpPr>
            <p:cNvPr id="79" name="正方形/長方形 78"/>
            <p:cNvSpPr/>
            <p:nvPr/>
          </p:nvSpPr>
          <p:spPr>
            <a:xfrm>
              <a:off x="1781210" y="6188276"/>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278722" y="6188276"/>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4750373" y="6181233"/>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721673" y="6181232"/>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193804" y="6179459"/>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a:extLst>
              <a:ext uri="{FF2B5EF4-FFF2-40B4-BE49-F238E27FC236}">
                <a16:creationId xmlns:a16="http://schemas.microsoft.com/office/drawing/2014/main" id="{EBE40337-5FAC-43BE-86DC-EF22BE0A5F1F}"/>
              </a:ext>
            </a:extLst>
          </p:cNvPr>
          <p:cNvSpPr txBox="1"/>
          <p:nvPr/>
        </p:nvSpPr>
        <p:spPr>
          <a:xfrm>
            <a:off x="68097" y="452618"/>
            <a:ext cx="5270327" cy="246221"/>
          </a:xfrm>
          <a:prstGeom prst="rect">
            <a:avLst/>
          </a:prstGeom>
          <a:noFill/>
        </p:spPr>
        <p:txBody>
          <a:bodyPr wrap="square" rtlCol="0">
            <a:spAutoFit/>
          </a:bodyPr>
          <a:lstStyle/>
          <a:p>
            <a:pPr>
              <a:lnSpc>
                <a:spcPts val="1200"/>
              </a:lnSpc>
            </a:pPr>
            <a:r>
              <a:rPr kumimoji="1" lang="en-US" altLang="ja-JP" sz="1200" b="1" dirty="0" smtClean="0">
                <a:latin typeface="+mj-lt"/>
              </a:rPr>
              <a:t>【</a:t>
            </a:r>
            <a:r>
              <a:rPr kumimoji="1" lang="ja-JP" altLang="en-US" sz="1200" b="1" dirty="0" smtClean="0">
                <a:latin typeface="+mj-lt"/>
              </a:rPr>
              <a:t>新型コロナウイルス感染症の拡大が大阪経済に及ぼした影響</a:t>
            </a:r>
            <a:r>
              <a:rPr kumimoji="1" lang="en-US" altLang="ja-JP" sz="1200" b="1" dirty="0" smtClean="0">
                <a:latin typeface="+mj-lt"/>
              </a:rPr>
              <a:t>】</a:t>
            </a:r>
            <a:endParaRPr kumimoji="1" lang="en-US" altLang="ja-JP" sz="1200" b="1" dirty="0"/>
          </a:p>
        </p:txBody>
      </p:sp>
      <p:sp>
        <p:nvSpPr>
          <p:cNvPr id="88" name="テキスト ボックス 87">
            <a:extLst>
              <a:ext uri="{FF2B5EF4-FFF2-40B4-BE49-F238E27FC236}">
                <a16:creationId xmlns:a16="http://schemas.microsoft.com/office/drawing/2014/main" id="{EBE40337-5FAC-43BE-86DC-EF22BE0A5F1F}"/>
              </a:ext>
            </a:extLst>
          </p:cNvPr>
          <p:cNvSpPr txBox="1"/>
          <p:nvPr/>
        </p:nvSpPr>
        <p:spPr>
          <a:xfrm>
            <a:off x="121496" y="665520"/>
            <a:ext cx="7083535" cy="2464777"/>
          </a:xfrm>
          <a:prstGeom prst="rect">
            <a:avLst/>
          </a:prstGeom>
          <a:noFill/>
        </p:spPr>
        <p:txBody>
          <a:bodyPr wrap="square" rtlCol="0">
            <a:spAutoFit/>
          </a:bodyPr>
          <a:lstStyle/>
          <a:p>
            <a:pPr marL="182563" indent="-182563">
              <a:lnSpc>
                <a:spcPts val="1100"/>
              </a:lnSpc>
            </a:pPr>
            <a:r>
              <a:rPr kumimoji="1" lang="ja-JP" altLang="en-US" sz="1000" dirty="0" smtClean="0">
                <a:latin typeface="+mj-lt"/>
              </a:rPr>
              <a:t>〇 新型コロナ発生前の</a:t>
            </a:r>
            <a:r>
              <a:rPr kumimoji="1" lang="en-US" altLang="ja-JP" sz="1000" dirty="0" smtClean="0">
                <a:latin typeface="+mj-lt"/>
              </a:rPr>
              <a:t>2019</a:t>
            </a:r>
            <a:r>
              <a:rPr kumimoji="1" lang="ja-JP" altLang="en-US" sz="1000" dirty="0" smtClean="0">
                <a:latin typeface="+mj-lt"/>
              </a:rPr>
              <a:t>年からの</a:t>
            </a:r>
            <a:r>
              <a:rPr kumimoji="1" lang="ja-JP" altLang="en-US" sz="1000" b="1" dirty="0" smtClean="0">
                <a:latin typeface="+mj-lt"/>
              </a:rPr>
              <a:t>景気動向指数（一致</a:t>
            </a:r>
            <a:r>
              <a:rPr kumimoji="1" lang="en-US" altLang="ja-JP" sz="1000" b="1" dirty="0" smtClean="0">
                <a:latin typeface="+mj-lt"/>
              </a:rPr>
              <a:t>CI</a:t>
            </a:r>
            <a:r>
              <a:rPr kumimoji="1" lang="ja-JP" altLang="en-US" sz="1000" b="1" dirty="0" smtClean="0">
                <a:latin typeface="+mj-lt"/>
              </a:rPr>
              <a:t>）の動き</a:t>
            </a:r>
            <a:r>
              <a:rPr kumimoji="1" lang="ja-JP" altLang="en-US" sz="1000" dirty="0" smtClean="0">
                <a:latin typeface="+mj-lt"/>
              </a:rPr>
              <a:t>をみると、大阪府内の景気は、新型コロナの影響が生じる前から米中貿易摩擦による輸出の減少に加え、</a:t>
            </a:r>
            <a:r>
              <a:rPr kumimoji="1" lang="en-US" altLang="ja-JP" sz="1000" dirty="0" smtClean="0">
                <a:latin typeface="+mj-lt"/>
              </a:rPr>
              <a:t>2019</a:t>
            </a:r>
            <a:r>
              <a:rPr kumimoji="1" lang="ja-JP" altLang="en-US" sz="1000" dirty="0" smtClean="0">
                <a:latin typeface="+mj-lt"/>
              </a:rPr>
              <a:t>年</a:t>
            </a:r>
            <a:r>
              <a:rPr kumimoji="1" lang="en-US" altLang="ja-JP" sz="1000" dirty="0" smtClean="0">
                <a:latin typeface="+mj-lt"/>
              </a:rPr>
              <a:t>10</a:t>
            </a:r>
            <a:r>
              <a:rPr kumimoji="1" lang="ja-JP" altLang="en-US" sz="1000" dirty="0" smtClean="0">
                <a:latin typeface="+mj-lt"/>
              </a:rPr>
              <a:t>月の消費税率の引き上げによって弱まっていたところへ新型コロナが追い打ちとなり、</a:t>
            </a:r>
            <a:r>
              <a:rPr kumimoji="1" lang="en-US" altLang="ja-JP" sz="1000" dirty="0" smtClean="0">
                <a:latin typeface="+mj-lt"/>
              </a:rPr>
              <a:t>2020</a:t>
            </a:r>
            <a:r>
              <a:rPr kumimoji="1" lang="ja-JP" altLang="en-US" sz="1000" dirty="0" smtClean="0">
                <a:latin typeface="+mj-lt"/>
              </a:rPr>
              <a:t>年</a:t>
            </a:r>
            <a:r>
              <a:rPr kumimoji="1" lang="en-US" altLang="ja-JP" sz="1000" dirty="0">
                <a:latin typeface="+mj-lt"/>
              </a:rPr>
              <a:t>1</a:t>
            </a:r>
            <a:r>
              <a:rPr kumimoji="1" lang="ja-JP" altLang="en-US" sz="1000" dirty="0" smtClean="0">
                <a:latin typeface="+mj-lt"/>
              </a:rPr>
              <a:t>月</a:t>
            </a:r>
            <a:r>
              <a:rPr kumimoji="1" lang="ja-JP" altLang="en-US" sz="1000" dirty="0">
                <a:latin typeface="+mj-lt"/>
              </a:rPr>
              <a:t>頃</a:t>
            </a:r>
            <a:r>
              <a:rPr kumimoji="1" lang="ja-JP" altLang="en-US" sz="1000" dirty="0" smtClean="0">
                <a:latin typeface="+mj-lt"/>
              </a:rPr>
              <a:t>から</a:t>
            </a:r>
            <a:r>
              <a:rPr kumimoji="1" lang="en-US" altLang="ja-JP" sz="1000" dirty="0">
                <a:latin typeface="+mj-lt"/>
              </a:rPr>
              <a:t>5</a:t>
            </a:r>
            <a:r>
              <a:rPr kumimoji="1" lang="ja-JP" altLang="en-US" sz="1000" dirty="0" smtClean="0">
                <a:latin typeface="+mj-lt"/>
              </a:rPr>
              <a:t>月にかけて急激に悪化。</a:t>
            </a:r>
            <a:r>
              <a:rPr kumimoji="1" lang="en-US" altLang="ja-JP" sz="1000" b="1" dirty="0" smtClean="0">
                <a:latin typeface="+mj-lt"/>
              </a:rPr>
              <a:t>2019</a:t>
            </a:r>
            <a:r>
              <a:rPr kumimoji="1" lang="ja-JP" altLang="en-US" sz="1000" b="1" dirty="0" smtClean="0">
                <a:latin typeface="+mj-lt"/>
              </a:rPr>
              <a:t>年</a:t>
            </a:r>
            <a:r>
              <a:rPr kumimoji="1" lang="en-US" altLang="ja-JP" sz="1000" b="1" dirty="0" smtClean="0">
                <a:latin typeface="+mj-lt"/>
              </a:rPr>
              <a:t>12</a:t>
            </a:r>
            <a:r>
              <a:rPr kumimoji="1" lang="ja-JP" altLang="en-US" sz="1000" b="1" dirty="0" smtClean="0">
                <a:latin typeface="+mj-lt"/>
              </a:rPr>
              <a:t>月の</a:t>
            </a:r>
            <a:r>
              <a:rPr kumimoji="1" lang="en-US" altLang="ja-JP" sz="1000" b="1" dirty="0" smtClean="0">
                <a:latin typeface="+mj-lt"/>
              </a:rPr>
              <a:t>99%</a:t>
            </a:r>
            <a:r>
              <a:rPr kumimoji="1" lang="ja-JP" altLang="en-US" sz="1000" b="1" dirty="0" smtClean="0">
                <a:latin typeface="+mj-lt"/>
              </a:rPr>
              <a:t>から</a:t>
            </a:r>
            <a:r>
              <a:rPr kumimoji="1" lang="ja-JP" altLang="en-US" sz="1000" b="1" dirty="0">
                <a:latin typeface="+mj-lt"/>
              </a:rPr>
              <a:t>、</a:t>
            </a:r>
            <a:r>
              <a:rPr kumimoji="1" lang="en-US" altLang="ja-JP" sz="1000" b="1" dirty="0" smtClean="0">
                <a:latin typeface="+mj-lt"/>
              </a:rPr>
              <a:t>2020</a:t>
            </a:r>
            <a:r>
              <a:rPr kumimoji="1" lang="ja-JP" altLang="en-US" sz="1000" b="1" dirty="0" smtClean="0">
                <a:latin typeface="+mj-lt"/>
              </a:rPr>
              <a:t>年</a:t>
            </a:r>
            <a:r>
              <a:rPr kumimoji="1" lang="en-US" altLang="ja-JP" sz="1000" b="1" dirty="0" smtClean="0">
                <a:latin typeface="+mj-lt"/>
              </a:rPr>
              <a:t>5</a:t>
            </a:r>
            <a:r>
              <a:rPr kumimoji="1" lang="ja-JP" altLang="en-US" sz="1000" b="1" dirty="0" smtClean="0">
                <a:latin typeface="+mj-lt"/>
              </a:rPr>
              <a:t>月には</a:t>
            </a:r>
            <a:r>
              <a:rPr kumimoji="1" lang="en-US" altLang="ja-JP" sz="1000" b="1" dirty="0" smtClean="0">
                <a:latin typeface="+mj-lt"/>
              </a:rPr>
              <a:t>68.7%</a:t>
            </a:r>
            <a:r>
              <a:rPr kumimoji="1" lang="ja-JP" altLang="en-US" sz="1000" b="1" dirty="0" smtClean="0">
                <a:latin typeface="+mj-lt"/>
              </a:rPr>
              <a:t>と</a:t>
            </a:r>
            <a:r>
              <a:rPr kumimoji="1" lang="en-US" altLang="ja-JP" sz="1000" b="1" dirty="0" smtClean="0">
                <a:latin typeface="+mj-lt"/>
              </a:rPr>
              <a:t>30.3</a:t>
            </a:r>
            <a:r>
              <a:rPr kumimoji="1" lang="ja-JP" altLang="en-US" sz="1000" b="1" dirty="0" smtClean="0">
                <a:latin typeface="+mj-lt"/>
              </a:rPr>
              <a:t>ポイントの低下</a:t>
            </a:r>
            <a:r>
              <a:rPr kumimoji="1" lang="ja-JP" altLang="en-US" sz="1000" dirty="0" smtClean="0">
                <a:latin typeface="+mj-lt"/>
              </a:rPr>
              <a:t>となった。とりわけ、</a:t>
            </a:r>
            <a:r>
              <a:rPr kumimoji="1" lang="ja-JP" altLang="en-US" sz="1000" b="1" dirty="0" smtClean="0">
                <a:latin typeface="+mj-lt"/>
              </a:rPr>
              <a:t>消費の落ち込みが深刻</a:t>
            </a:r>
            <a:r>
              <a:rPr kumimoji="1" lang="ja-JP" altLang="en-US" sz="1000" dirty="0" smtClean="0">
                <a:latin typeface="+mj-lt"/>
              </a:rPr>
              <a:t>で、</a:t>
            </a:r>
            <a:r>
              <a:rPr kumimoji="1" lang="ja-JP" altLang="en-US" sz="1000" b="1" dirty="0" smtClean="0">
                <a:latin typeface="+mj-lt"/>
              </a:rPr>
              <a:t>国内経済全体</a:t>
            </a:r>
            <a:r>
              <a:rPr kumimoji="1" lang="ja-JP" altLang="en-US" sz="1000" dirty="0" smtClean="0">
                <a:latin typeface="+mj-lt"/>
              </a:rPr>
              <a:t>でみると、</a:t>
            </a:r>
            <a:r>
              <a:rPr kumimoji="1" lang="en-US" altLang="ja-JP" sz="1000" dirty="0" smtClean="0">
                <a:latin typeface="+mj-lt"/>
              </a:rPr>
              <a:t>GDP</a:t>
            </a:r>
            <a:r>
              <a:rPr kumimoji="1" lang="ja-JP" altLang="en-US" sz="1000" dirty="0" smtClean="0">
                <a:latin typeface="+mj-lt"/>
              </a:rPr>
              <a:t>の減少に対する寄与度で、</a:t>
            </a:r>
            <a:r>
              <a:rPr kumimoji="1" lang="ja-JP" altLang="en-US" sz="1000" b="1" dirty="0" smtClean="0">
                <a:latin typeface="+mj-lt"/>
              </a:rPr>
              <a:t>民間消費最終支出が</a:t>
            </a:r>
            <a:r>
              <a:rPr kumimoji="1" lang="en-US" altLang="ja-JP" sz="1000" b="1" dirty="0" smtClean="0">
                <a:latin typeface="+mj-lt"/>
              </a:rPr>
              <a:t>15.9</a:t>
            </a:r>
            <a:r>
              <a:rPr kumimoji="1" lang="ja-JP" altLang="en-US" sz="1000" b="1" dirty="0" smtClean="0">
                <a:latin typeface="+mj-lt"/>
              </a:rPr>
              <a:t>ポイントと、最も大きく成長率を押し下げ</a:t>
            </a:r>
            <a:r>
              <a:rPr kumimoji="1" lang="ja-JP" altLang="en-US" sz="1000" dirty="0" smtClean="0">
                <a:latin typeface="+mj-lt"/>
              </a:rPr>
              <a:t>ることとなった。</a:t>
            </a:r>
            <a:endParaRPr kumimoji="1" lang="en-US" altLang="ja-JP" sz="1000" dirty="0" smtClean="0">
              <a:latin typeface="+mj-lt"/>
            </a:endParaRPr>
          </a:p>
          <a:p>
            <a:pPr marL="182563" indent="-182563">
              <a:lnSpc>
                <a:spcPts val="1100"/>
              </a:lnSpc>
              <a:spcBef>
                <a:spcPts val="300"/>
              </a:spcBef>
            </a:pPr>
            <a:r>
              <a:rPr kumimoji="1" lang="ja-JP" altLang="en-US" sz="1000" dirty="0" smtClean="0">
                <a:latin typeface="+mj-lt"/>
              </a:rPr>
              <a:t>〇 </a:t>
            </a:r>
            <a:r>
              <a:rPr kumimoji="1" lang="ja-JP" altLang="en-US" sz="1000" b="1" dirty="0" smtClean="0">
                <a:latin typeface="+mj-lt"/>
              </a:rPr>
              <a:t>輸出</a:t>
            </a:r>
            <a:r>
              <a:rPr kumimoji="1" lang="ja-JP" altLang="en-US" sz="1000" dirty="0" smtClean="0">
                <a:latin typeface="+mj-lt"/>
              </a:rPr>
              <a:t>に関しては、新型コロナで最も減少した</a:t>
            </a:r>
            <a:r>
              <a:rPr kumimoji="1" lang="en-US" altLang="ja-JP" sz="1000" dirty="0" smtClean="0">
                <a:latin typeface="+mj-lt"/>
              </a:rPr>
              <a:t>2020</a:t>
            </a:r>
            <a:r>
              <a:rPr kumimoji="1" lang="ja-JP" altLang="en-US" sz="1000" dirty="0" smtClean="0">
                <a:latin typeface="+mj-lt"/>
              </a:rPr>
              <a:t>年</a:t>
            </a:r>
            <a:r>
              <a:rPr kumimoji="1" lang="en-US" altLang="ja-JP" sz="1000" dirty="0" smtClean="0">
                <a:latin typeface="+mj-lt"/>
              </a:rPr>
              <a:t>4</a:t>
            </a:r>
            <a:r>
              <a:rPr kumimoji="1" lang="ja-JP" altLang="en-US" sz="1000" dirty="0" smtClean="0">
                <a:latin typeface="+mj-lt"/>
              </a:rPr>
              <a:t>～</a:t>
            </a:r>
            <a:r>
              <a:rPr kumimoji="1" lang="en-US" altLang="ja-JP" sz="1000" dirty="0" smtClean="0">
                <a:latin typeface="+mj-lt"/>
              </a:rPr>
              <a:t>6</a:t>
            </a:r>
            <a:r>
              <a:rPr kumimoji="1" lang="ja-JP" altLang="en-US" sz="1000" dirty="0" smtClean="0">
                <a:latin typeface="+mj-lt"/>
              </a:rPr>
              <a:t>月期の貿易統計を見ると、全国は</a:t>
            </a:r>
            <a:r>
              <a:rPr kumimoji="1" lang="en-US" altLang="ja-JP" sz="1000" dirty="0" smtClean="0">
                <a:latin typeface="+mj-lt"/>
              </a:rPr>
              <a:t>25.3%</a:t>
            </a:r>
            <a:r>
              <a:rPr kumimoji="1" lang="ja-JP" altLang="en-US" sz="1000" dirty="0" smtClean="0">
                <a:latin typeface="+mj-lt"/>
              </a:rPr>
              <a:t>減と</a:t>
            </a:r>
            <a:r>
              <a:rPr kumimoji="1" lang="ja-JP" altLang="en-US" sz="1000" dirty="0">
                <a:latin typeface="+mj-lt"/>
              </a:rPr>
              <a:t>なった</a:t>
            </a:r>
            <a:r>
              <a:rPr kumimoji="1" lang="ja-JP" altLang="en-US" sz="1000" dirty="0" smtClean="0">
                <a:latin typeface="+mj-lt"/>
              </a:rPr>
              <a:t>が、</a:t>
            </a:r>
            <a:r>
              <a:rPr kumimoji="1" lang="ja-JP" altLang="en-US" sz="1000" b="1" dirty="0" smtClean="0">
                <a:latin typeface="+mj-lt"/>
              </a:rPr>
              <a:t>近畿では</a:t>
            </a:r>
            <a:r>
              <a:rPr kumimoji="1" lang="en-US" altLang="ja-JP" sz="1000" b="1" dirty="0" smtClean="0">
                <a:latin typeface="+mj-lt"/>
              </a:rPr>
              <a:t>12.0%</a:t>
            </a:r>
            <a:r>
              <a:rPr kumimoji="1" lang="ja-JP" altLang="en-US" sz="1000" b="1" dirty="0" smtClean="0">
                <a:latin typeface="+mj-lt"/>
              </a:rPr>
              <a:t>減に留まった</a:t>
            </a:r>
            <a:r>
              <a:rPr kumimoji="1" lang="ja-JP" altLang="en-US" sz="1000" dirty="0" smtClean="0">
                <a:latin typeface="+mj-lt"/>
              </a:rPr>
              <a:t>。また、</a:t>
            </a:r>
            <a:r>
              <a:rPr kumimoji="1" lang="ja-JP" altLang="en-US" sz="1000" b="1" dirty="0" smtClean="0">
                <a:latin typeface="+mj-lt"/>
              </a:rPr>
              <a:t>府内</a:t>
            </a:r>
            <a:r>
              <a:rPr kumimoji="1" lang="ja-JP" altLang="en-US" sz="1000" b="1" dirty="0">
                <a:latin typeface="+mj-lt"/>
              </a:rPr>
              <a:t>企業</a:t>
            </a:r>
            <a:r>
              <a:rPr kumimoji="1" lang="ja-JP" altLang="en-US" sz="1000" b="1" dirty="0" smtClean="0">
                <a:latin typeface="+mj-lt"/>
              </a:rPr>
              <a:t>の設備投資</a:t>
            </a:r>
            <a:r>
              <a:rPr kumimoji="1" lang="ja-JP" altLang="en-US" sz="1000" dirty="0" smtClean="0">
                <a:latin typeface="+mj-lt"/>
              </a:rPr>
              <a:t>は、</a:t>
            </a:r>
            <a:r>
              <a:rPr kumimoji="1" lang="en-US" altLang="ja-JP" sz="1000" dirty="0" smtClean="0">
                <a:latin typeface="+mj-lt"/>
              </a:rPr>
              <a:t>2020</a:t>
            </a:r>
            <a:r>
              <a:rPr kumimoji="1" lang="ja-JP" altLang="en-US" sz="1000" dirty="0" smtClean="0">
                <a:latin typeface="+mj-lt"/>
              </a:rPr>
              <a:t>年に入ってから投資意欲が</a:t>
            </a:r>
            <a:r>
              <a:rPr kumimoji="1" lang="ja-JP" altLang="en-US" sz="1000" dirty="0">
                <a:latin typeface="+mj-lt"/>
              </a:rPr>
              <a:t>低下</a:t>
            </a:r>
            <a:r>
              <a:rPr kumimoji="1" lang="ja-JP" altLang="en-US" sz="1000" dirty="0" smtClean="0">
                <a:latin typeface="+mj-lt"/>
              </a:rPr>
              <a:t>し、</a:t>
            </a:r>
            <a:r>
              <a:rPr kumimoji="1" lang="ja-JP" altLang="en-US" sz="1000" b="1" dirty="0" smtClean="0">
                <a:latin typeface="+mj-lt"/>
              </a:rPr>
              <a:t>設備投資計画が「なし」という企業の割合は、</a:t>
            </a:r>
            <a:r>
              <a:rPr kumimoji="1" lang="en-US" altLang="ja-JP" sz="1000" b="1" dirty="0" smtClean="0">
                <a:latin typeface="+mj-lt"/>
              </a:rPr>
              <a:t>2019</a:t>
            </a:r>
            <a:r>
              <a:rPr kumimoji="1" lang="ja-JP" altLang="en-US" sz="1000" b="1" dirty="0">
                <a:latin typeface="+mj-lt"/>
              </a:rPr>
              <a:t>年度</a:t>
            </a:r>
            <a:r>
              <a:rPr kumimoji="1" lang="ja-JP" altLang="en-US" sz="1000" b="1" dirty="0" smtClean="0">
                <a:latin typeface="+mj-lt"/>
              </a:rPr>
              <a:t>の</a:t>
            </a:r>
            <a:r>
              <a:rPr kumimoji="1" lang="en-US" altLang="ja-JP" sz="1000" b="1" dirty="0" smtClean="0">
                <a:latin typeface="+mj-lt"/>
              </a:rPr>
              <a:t>33%</a:t>
            </a:r>
            <a:r>
              <a:rPr kumimoji="1" lang="ja-JP" altLang="en-US" sz="1000" b="1" dirty="0" smtClean="0">
                <a:latin typeface="+mj-lt"/>
              </a:rPr>
              <a:t>から</a:t>
            </a:r>
            <a:r>
              <a:rPr kumimoji="1" lang="en-US" altLang="ja-JP" sz="1000" b="1" dirty="0" smtClean="0">
                <a:latin typeface="+mj-lt"/>
              </a:rPr>
              <a:t>2020</a:t>
            </a:r>
            <a:r>
              <a:rPr kumimoji="1" lang="ja-JP" altLang="en-US" sz="1000" b="1" dirty="0" smtClean="0">
                <a:latin typeface="+mj-lt"/>
              </a:rPr>
              <a:t>年度は</a:t>
            </a:r>
            <a:r>
              <a:rPr kumimoji="1" lang="en-US" altLang="ja-JP" sz="1000" b="1" dirty="0" smtClean="0">
                <a:latin typeface="+mj-lt"/>
              </a:rPr>
              <a:t>40%</a:t>
            </a:r>
            <a:r>
              <a:rPr kumimoji="1" lang="ja-JP" altLang="en-US" sz="1000" b="1" dirty="0" smtClean="0">
                <a:latin typeface="+mj-lt"/>
              </a:rPr>
              <a:t>に悪化</a:t>
            </a:r>
            <a:r>
              <a:rPr kumimoji="1" lang="ja-JP" altLang="en-US" sz="1000" dirty="0" smtClean="0">
                <a:latin typeface="+mj-lt"/>
              </a:rPr>
              <a:t>した。</a:t>
            </a:r>
            <a:endParaRPr kumimoji="1" lang="en-US" altLang="ja-JP" sz="1000" dirty="0" smtClean="0">
              <a:latin typeface="+mj-lt"/>
            </a:endParaRPr>
          </a:p>
          <a:p>
            <a:pPr marL="182563" indent="-182563">
              <a:lnSpc>
                <a:spcPts val="1100"/>
              </a:lnSpc>
              <a:spcBef>
                <a:spcPts val="300"/>
              </a:spcBef>
            </a:pPr>
            <a:r>
              <a:rPr kumimoji="1" lang="ja-JP" altLang="en-US" sz="1000" dirty="0" smtClean="0">
                <a:latin typeface="+mj-lt"/>
              </a:rPr>
              <a:t>〇 </a:t>
            </a:r>
            <a:r>
              <a:rPr kumimoji="1" lang="ja-JP" altLang="en-US" sz="1000" b="1" dirty="0" smtClean="0">
                <a:latin typeface="+mj-lt"/>
              </a:rPr>
              <a:t>雇用</a:t>
            </a:r>
            <a:r>
              <a:rPr kumimoji="1" lang="ja-JP" altLang="en-US" sz="1000" dirty="0" smtClean="0">
                <a:latin typeface="+mj-lt"/>
              </a:rPr>
              <a:t>に関しては、失業率について、</a:t>
            </a:r>
            <a:r>
              <a:rPr kumimoji="1" lang="en-US" altLang="ja-JP" sz="1000" dirty="0" smtClean="0">
                <a:latin typeface="+mj-lt"/>
              </a:rPr>
              <a:t>2020</a:t>
            </a:r>
            <a:r>
              <a:rPr kumimoji="1" lang="ja-JP" altLang="en-US" sz="1000" dirty="0">
                <a:latin typeface="+mj-lt"/>
              </a:rPr>
              <a:t>年の</a:t>
            </a:r>
            <a:r>
              <a:rPr kumimoji="1" lang="en-US" altLang="ja-JP" sz="1000" dirty="0">
                <a:latin typeface="+mj-lt"/>
              </a:rPr>
              <a:t>1</a:t>
            </a:r>
            <a:r>
              <a:rPr kumimoji="1" lang="ja-JP" altLang="en-US" sz="1000" dirty="0">
                <a:latin typeface="+mj-lt"/>
              </a:rPr>
              <a:t>～</a:t>
            </a:r>
            <a:r>
              <a:rPr kumimoji="1" lang="en-US" altLang="ja-JP" sz="1000" dirty="0">
                <a:latin typeface="+mj-lt"/>
              </a:rPr>
              <a:t>3</a:t>
            </a:r>
            <a:r>
              <a:rPr kumimoji="1" lang="ja-JP" altLang="en-US" sz="1000" dirty="0">
                <a:latin typeface="+mj-lt"/>
              </a:rPr>
              <a:t>月期が</a:t>
            </a:r>
            <a:r>
              <a:rPr kumimoji="1" lang="en-US" altLang="ja-JP" sz="1000" dirty="0">
                <a:latin typeface="+mj-lt"/>
              </a:rPr>
              <a:t>2.9%</a:t>
            </a:r>
            <a:r>
              <a:rPr kumimoji="1" lang="ja-JP" altLang="en-US" sz="1000" dirty="0" err="1">
                <a:latin typeface="+mj-lt"/>
              </a:rPr>
              <a:t>、</a:t>
            </a:r>
            <a:r>
              <a:rPr kumimoji="1" lang="en-US" altLang="ja-JP" sz="1000" dirty="0">
                <a:latin typeface="+mj-lt"/>
              </a:rPr>
              <a:t>4</a:t>
            </a:r>
            <a:r>
              <a:rPr kumimoji="1" lang="ja-JP" altLang="en-US" sz="1000" dirty="0">
                <a:latin typeface="+mj-lt"/>
              </a:rPr>
              <a:t>～</a:t>
            </a:r>
            <a:r>
              <a:rPr kumimoji="1" lang="en-US" altLang="ja-JP" sz="1000" dirty="0">
                <a:latin typeface="+mj-lt"/>
              </a:rPr>
              <a:t>6</a:t>
            </a:r>
            <a:r>
              <a:rPr kumimoji="1" lang="ja-JP" altLang="en-US" sz="1000" dirty="0">
                <a:latin typeface="+mj-lt"/>
              </a:rPr>
              <a:t>月期が</a:t>
            </a:r>
            <a:r>
              <a:rPr kumimoji="1" lang="en-US" altLang="ja-JP" sz="1000" dirty="0">
                <a:latin typeface="+mj-lt"/>
              </a:rPr>
              <a:t>3.3%</a:t>
            </a:r>
            <a:r>
              <a:rPr kumimoji="1" lang="ja-JP" altLang="en-US" sz="1000" dirty="0" err="1">
                <a:latin typeface="+mj-lt"/>
              </a:rPr>
              <a:t>、</a:t>
            </a:r>
            <a:r>
              <a:rPr kumimoji="1" lang="en-US" altLang="ja-JP" sz="1000" dirty="0">
                <a:latin typeface="+mj-lt"/>
              </a:rPr>
              <a:t>7</a:t>
            </a:r>
            <a:r>
              <a:rPr kumimoji="1" lang="ja-JP" altLang="en-US" sz="1000" dirty="0">
                <a:latin typeface="+mj-lt"/>
              </a:rPr>
              <a:t>～</a:t>
            </a:r>
            <a:r>
              <a:rPr kumimoji="1" lang="en-US" altLang="ja-JP" sz="1000" dirty="0">
                <a:latin typeface="+mj-lt"/>
              </a:rPr>
              <a:t>9</a:t>
            </a:r>
            <a:r>
              <a:rPr kumimoji="1" lang="ja-JP" altLang="en-US" sz="1000" dirty="0">
                <a:latin typeface="+mj-lt"/>
              </a:rPr>
              <a:t>月期が</a:t>
            </a:r>
            <a:r>
              <a:rPr kumimoji="1" lang="en-US" altLang="ja-JP" sz="1000" dirty="0">
                <a:latin typeface="+mj-lt"/>
              </a:rPr>
              <a:t>3.9%</a:t>
            </a:r>
            <a:r>
              <a:rPr kumimoji="1" lang="ja-JP" altLang="en-US" sz="1000" dirty="0" err="1">
                <a:latin typeface="+mj-lt"/>
              </a:rPr>
              <a:t>、</a:t>
            </a:r>
            <a:r>
              <a:rPr kumimoji="1" lang="en-US" altLang="ja-JP" sz="1000" dirty="0">
                <a:latin typeface="+mj-lt"/>
              </a:rPr>
              <a:t>10</a:t>
            </a:r>
            <a:r>
              <a:rPr kumimoji="1" lang="ja-JP" altLang="en-US" sz="1000" dirty="0">
                <a:latin typeface="+mj-lt"/>
              </a:rPr>
              <a:t>～</a:t>
            </a:r>
            <a:r>
              <a:rPr kumimoji="1" lang="en-US" altLang="ja-JP" sz="1000" dirty="0">
                <a:latin typeface="+mj-lt"/>
              </a:rPr>
              <a:t>12</a:t>
            </a:r>
            <a:r>
              <a:rPr kumimoji="1" lang="ja-JP" altLang="en-US" sz="1000" dirty="0">
                <a:latin typeface="+mj-lt"/>
              </a:rPr>
              <a:t>月期が</a:t>
            </a:r>
            <a:r>
              <a:rPr kumimoji="1" lang="en-US" altLang="ja-JP" sz="1000" dirty="0">
                <a:latin typeface="+mj-lt"/>
              </a:rPr>
              <a:t>3.3%</a:t>
            </a:r>
            <a:r>
              <a:rPr kumimoji="1" lang="ja-JP" altLang="en-US" sz="1000" dirty="0" smtClean="0">
                <a:latin typeface="+mj-lt"/>
              </a:rPr>
              <a:t>と、</a:t>
            </a:r>
            <a:r>
              <a:rPr kumimoji="1" lang="ja-JP" altLang="en-US" sz="1000" b="1" dirty="0" smtClean="0">
                <a:latin typeface="+mj-lt"/>
              </a:rPr>
              <a:t>経済活動が急激に縮小したほどには大きく悪化しなかった</a:t>
            </a:r>
            <a:r>
              <a:rPr kumimoji="1" lang="ja-JP" altLang="en-US" sz="1000" dirty="0" smtClean="0">
                <a:latin typeface="+mj-lt"/>
              </a:rPr>
              <a:t>。要因として、新型コロナへの警戒から、求職を行わず労働市場への参入を避けたケースや、雇用調整助成金による支援効果が考えられる。</a:t>
            </a:r>
            <a:endParaRPr kumimoji="1" lang="en-US" altLang="ja-JP" sz="1000" dirty="0" smtClean="0">
              <a:latin typeface="+mj-lt"/>
            </a:endParaRPr>
          </a:p>
          <a:p>
            <a:pPr marL="182563" indent="-182563">
              <a:lnSpc>
                <a:spcPts val="1100"/>
              </a:lnSpc>
              <a:spcBef>
                <a:spcPts val="300"/>
              </a:spcBef>
            </a:pPr>
            <a:r>
              <a:rPr kumimoji="1" lang="ja-JP" altLang="en-US" sz="1000" dirty="0" smtClean="0">
                <a:latin typeface="+mj-lt"/>
              </a:rPr>
              <a:t>〇 </a:t>
            </a:r>
            <a:r>
              <a:rPr kumimoji="1" lang="ja-JP" altLang="en-US" sz="1000" b="1" dirty="0" smtClean="0">
                <a:latin typeface="+mj-lt"/>
              </a:rPr>
              <a:t>府内企業の業績</a:t>
            </a:r>
            <a:r>
              <a:rPr kumimoji="1" lang="ja-JP" altLang="en-US" sz="1000" dirty="0" smtClean="0">
                <a:latin typeface="+mj-lt"/>
              </a:rPr>
              <a:t>を見ると、</a:t>
            </a:r>
            <a:r>
              <a:rPr kumimoji="1" lang="en-US" altLang="ja-JP" sz="1000" dirty="0">
                <a:latin typeface="+mj-lt"/>
              </a:rPr>
              <a:t>2019</a:t>
            </a:r>
            <a:r>
              <a:rPr kumimoji="1" lang="ja-JP" altLang="en-US" sz="1000" dirty="0">
                <a:latin typeface="+mj-lt"/>
              </a:rPr>
              <a:t>年度と比べ、</a:t>
            </a:r>
            <a:r>
              <a:rPr kumimoji="1" lang="en-US" altLang="ja-JP" sz="1000" dirty="0" smtClean="0">
                <a:latin typeface="+mj-lt"/>
              </a:rPr>
              <a:t>2020</a:t>
            </a:r>
            <a:r>
              <a:rPr kumimoji="1" lang="ja-JP" altLang="en-US" sz="1000" dirty="0" smtClean="0">
                <a:latin typeface="+mj-lt"/>
              </a:rPr>
              <a:t>年度の</a:t>
            </a:r>
            <a:r>
              <a:rPr kumimoji="1" lang="ja-JP" altLang="en-US" sz="1000" b="1" dirty="0" smtClean="0">
                <a:latin typeface="+mj-lt"/>
              </a:rPr>
              <a:t>売上高及び税引前当期純利益は、全体で約</a:t>
            </a:r>
            <a:r>
              <a:rPr kumimoji="1" lang="en-US" altLang="ja-JP" sz="1000" b="1" dirty="0" smtClean="0">
                <a:latin typeface="+mj-lt"/>
              </a:rPr>
              <a:t>6</a:t>
            </a:r>
            <a:r>
              <a:rPr kumimoji="1" lang="ja-JP" altLang="en-US" sz="1000" b="1" dirty="0" smtClean="0">
                <a:latin typeface="+mj-lt"/>
              </a:rPr>
              <a:t>割の企業が減少</a:t>
            </a:r>
            <a:r>
              <a:rPr kumimoji="1" lang="ja-JP" altLang="en-US" sz="1000" dirty="0" smtClean="0">
                <a:latin typeface="+mj-lt"/>
              </a:rPr>
              <a:t>。</a:t>
            </a:r>
            <a:r>
              <a:rPr kumimoji="1" lang="ja-JP" altLang="en-US" sz="1000" b="1" dirty="0" smtClean="0">
                <a:latin typeface="+mj-lt"/>
              </a:rPr>
              <a:t>とりわけ、中小企業や小規模事業者で悪化</a:t>
            </a:r>
            <a:r>
              <a:rPr kumimoji="1" lang="ja-JP" altLang="en-US" sz="1000" dirty="0" smtClean="0">
                <a:latin typeface="+mj-lt"/>
              </a:rPr>
              <a:t>している企業が多かった。</a:t>
            </a:r>
            <a:r>
              <a:rPr kumimoji="1" lang="ja-JP" altLang="en-US" sz="1000" dirty="0">
                <a:latin typeface="+mj-lt"/>
              </a:rPr>
              <a:t>業種別で</a:t>
            </a:r>
            <a:r>
              <a:rPr kumimoji="1" lang="ja-JP" altLang="en-US" sz="1000" dirty="0" smtClean="0">
                <a:latin typeface="+mj-lt"/>
              </a:rPr>
              <a:t>は、</a:t>
            </a:r>
            <a:r>
              <a:rPr kumimoji="1" lang="ja-JP" altLang="en-US" sz="1000" b="1" dirty="0" smtClean="0">
                <a:latin typeface="+mj-lt"/>
              </a:rPr>
              <a:t>「宿泊業、飲食サービス業」、「生活関連サービス業、娯楽業」といった対面サービス分野で業績が大幅に落ち込む</a:t>
            </a:r>
            <a:r>
              <a:rPr kumimoji="1" lang="ja-JP" altLang="en-US" sz="1000" dirty="0" smtClean="0">
                <a:latin typeface="+mj-lt"/>
              </a:rPr>
              <a:t>一方で、</a:t>
            </a:r>
            <a:r>
              <a:rPr kumimoji="1" lang="ja-JP" altLang="en-US" sz="1000" b="1" dirty="0" smtClean="0">
                <a:latin typeface="+mj-lt"/>
              </a:rPr>
              <a:t>「情報通信業」、「不動産、物品賃貸業」、「学術、専門・技術サービス業」では、売上高が増加又は横ばいとなる企業が過半数</a:t>
            </a:r>
            <a:r>
              <a:rPr kumimoji="1" lang="ja-JP" altLang="en-US" sz="1000" dirty="0" smtClean="0">
                <a:latin typeface="+mj-lt"/>
              </a:rPr>
              <a:t>となるなど、コロナ禍の業績への影響は、業種等により大きく異なっている。</a:t>
            </a:r>
            <a:endParaRPr kumimoji="1" lang="en-US" altLang="ja-JP" sz="1000" dirty="0" smtClean="0">
              <a:latin typeface="+mj-lt"/>
            </a:endParaRPr>
          </a:p>
        </p:txBody>
      </p:sp>
      <p:sp>
        <p:nvSpPr>
          <p:cNvPr id="90" name="テキスト ボックス 121"/>
          <p:cNvSpPr txBox="1"/>
          <p:nvPr/>
        </p:nvSpPr>
        <p:spPr>
          <a:xfrm>
            <a:off x="4180828" y="468092"/>
            <a:ext cx="4861711" cy="1130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出典：大阪産業経済リサーチ</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&amp;</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デザインセンター「</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2020</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年度版なにわの経済データ」、「大阪</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経済</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の情勢（</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2021</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年</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12</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月指標を中心に）」</a:t>
            </a:r>
            <a:endPar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r>
              <a:rPr lang="ja-JP" alt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600" kern="100" dirty="0" smtClean="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大阪</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産業局「新型コロナウイルス感染症の影響下における府内企業の実態調査（</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2021.9.15</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1" name="テキスト ボックス 121"/>
          <p:cNvSpPr txBox="1"/>
          <p:nvPr/>
        </p:nvSpPr>
        <p:spPr>
          <a:xfrm>
            <a:off x="4120309" y="3058811"/>
            <a:ext cx="5206776" cy="2042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出典：大阪産業経済リサーチ</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&amp;</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デザインセンター</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大阪経済の情勢（</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2021</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年</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12</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月指標を中心に）」、「最近の大阪経済の動向（</a:t>
            </a:r>
            <a:r>
              <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rPr>
              <a:t>2022.2.10</a:t>
            </a:r>
            <a:r>
              <a:rPr lang="ja-JP" altLang="en-US" sz="600" kern="100" dirty="0" smtClean="0">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endParaRPr lang="en-US" altLang="ja-JP" sz="600" kern="100" dirty="0" smtClean="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r>
              <a:rPr lang="en-US" alt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en-US" altLang="ja-JP" sz="600" kern="100" dirty="0" smtClean="0">
                <a:effectLst/>
                <a:latin typeface="游明朝" panose="02020400000000000000" pitchFamily="18" charset="-128"/>
                <a:ea typeface="ＭＳ 明朝" panose="02020609040205080304" pitchFamily="17" charset="-128"/>
                <a:cs typeface="Times New Roman" panose="02020603050405020304" pitchFamily="18" charset="0"/>
              </a:rPr>
              <a:t>        </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EBE40337-5FAC-43BE-86DC-EF22BE0A5F1F}"/>
              </a:ext>
            </a:extLst>
          </p:cNvPr>
          <p:cNvSpPr txBox="1"/>
          <p:nvPr/>
        </p:nvSpPr>
        <p:spPr>
          <a:xfrm>
            <a:off x="30163" y="5289566"/>
            <a:ext cx="3172644" cy="246221"/>
          </a:xfrm>
          <a:prstGeom prst="rect">
            <a:avLst/>
          </a:prstGeom>
          <a:noFill/>
        </p:spPr>
        <p:txBody>
          <a:bodyPr wrap="square" rtlCol="0">
            <a:spAutoFit/>
          </a:bodyPr>
          <a:lstStyle/>
          <a:p>
            <a:pPr>
              <a:lnSpc>
                <a:spcPts val="1200"/>
              </a:lnSpc>
            </a:pPr>
            <a:r>
              <a:rPr kumimoji="1" lang="en-US" altLang="ja-JP" sz="1200" b="1" dirty="0" smtClean="0">
                <a:latin typeface="+mj-lt"/>
              </a:rPr>
              <a:t>【</a:t>
            </a:r>
            <a:r>
              <a:rPr kumimoji="1" lang="ja-JP" altLang="en-US" sz="1200" b="1" dirty="0" smtClean="0">
                <a:latin typeface="+mj-lt"/>
              </a:rPr>
              <a:t>先行き（ウクライナ情勢の影響等）</a:t>
            </a:r>
            <a:r>
              <a:rPr kumimoji="1" lang="en-US" altLang="ja-JP" sz="1200" b="1" dirty="0" smtClean="0">
                <a:latin typeface="+mj-lt"/>
              </a:rPr>
              <a:t>】</a:t>
            </a:r>
            <a:endParaRPr kumimoji="1" lang="en-US" altLang="ja-JP" sz="1200" b="1" dirty="0"/>
          </a:p>
        </p:txBody>
      </p:sp>
      <p:sp>
        <p:nvSpPr>
          <p:cNvPr id="96" name="テキスト ボックス 95">
            <a:extLst>
              <a:ext uri="{FF2B5EF4-FFF2-40B4-BE49-F238E27FC236}">
                <a16:creationId xmlns:a16="http://schemas.microsoft.com/office/drawing/2014/main" id="{EBE40337-5FAC-43BE-86DC-EF22BE0A5F1F}"/>
              </a:ext>
            </a:extLst>
          </p:cNvPr>
          <p:cNvSpPr txBox="1"/>
          <p:nvPr/>
        </p:nvSpPr>
        <p:spPr>
          <a:xfrm>
            <a:off x="121496" y="3190734"/>
            <a:ext cx="8948984" cy="1297791"/>
          </a:xfrm>
          <a:prstGeom prst="rect">
            <a:avLst/>
          </a:prstGeom>
          <a:noFill/>
        </p:spPr>
        <p:txBody>
          <a:bodyPr wrap="square" rtlCol="0">
            <a:spAutoFit/>
          </a:bodyPr>
          <a:lstStyle/>
          <a:p>
            <a:pPr marL="182563" indent="-182563">
              <a:lnSpc>
                <a:spcPts val="1100"/>
              </a:lnSpc>
            </a:pPr>
            <a:r>
              <a:rPr kumimoji="1" lang="ja-JP" altLang="en-US" sz="1000" dirty="0" smtClean="0">
                <a:latin typeface="+mj-lt"/>
              </a:rPr>
              <a:t>〇 </a:t>
            </a:r>
            <a:r>
              <a:rPr kumimoji="1" lang="en-US" altLang="ja-JP" sz="1000" dirty="0" smtClean="0">
                <a:latin typeface="+mj-lt"/>
              </a:rPr>
              <a:t>2021</a:t>
            </a:r>
            <a:r>
              <a:rPr kumimoji="1" lang="ja-JP" altLang="en-US" sz="1000" dirty="0" smtClean="0">
                <a:latin typeface="+mj-lt"/>
              </a:rPr>
              <a:t>年</a:t>
            </a:r>
            <a:r>
              <a:rPr kumimoji="1" lang="en-US" altLang="ja-JP" sz="1000" b="1" dirty="0" smtClean="0">
                <a:latin typeface="+mj-lt"/>
              </a:rPr>
              <a:t>12</a:t>
            </a:r>
            <a:r>
              <a:rPr kumimoji="1" lang="ja-JP" altLang="en-US" sz="1000" b="1" dirty="0" smtClean="0">
                <a:latin typeface="+mj-lt"/>
              </a:rPr>
              <a:t>月の景気動向指数（一致</a:t>
            </a:r>
            <a:r>
              <a:rPr kumimoji="1" lang="en-US" altLang="ja-JP" sz="1000" b="1" dirty="0" smtClean="0">
                <a:latin typeface="+mj-lt"/>
              </a:rPr>
              <a:t>CI</a:t>
            </a:r>
            <a:r>
              <a:rPr kumimoji="1" lang="ja-JP" altLang="en-US" sz="1000" b="1" dirty="0" smtClean="0">
                <a:latin typeface="+mj-lt"/>
              </a:rPr>
              <a:t>）の速報値は＋</a:t>
            </a:r>
            <a:r>
              <a:rPr kumimoji="1" lang="en-US" altLang="ja-JP" sz="1000" b="1" dirty="0" smtClean="0">
                <a:latin typeface="+mj-lt"/>
              </a:rPr>
              <a:t>83.9%</a:t>
            </a:r>
            <a:r>
              <a:rPr kumimoji="1" lang="ja-JP" altLang="en-US" sz="1000" b="1" dirty="0" smtClean="0">
                <a:latin typeface="+mj-lt"/>
              </a:rPr>
              <a:t>で、景気は持ち直しの動き</a:t>
            </a:r>
            <a:r>
              <a:rPr kumimoji="1" lang="ja-JP" altLang="en-US" sz="1000" dirty="0" smtClean="0">
                <a:latin typeface="+mj-lt"/>
              </a:rPr>
              <a:t>がみられる。産業別で業況判断（</a:t>
            </a:r>
            <a:r>
              <a:rPr kumimoji="1" lang="en-US" altLang="ja-JP" sz="1000" dirty="0" smtClean="0">
                <a:latin typeface="+mj-lt"/>
              </a:rPr>
              <a:t>DI:2021</a:t>
            </a:r>
            <a:r>
              <a:rPr kumimoji="1" lang="ja-JP" altLang="en-US" sz="1000" dirty="0" smtClean="0">
                <a:latin typeface="+mj-lt"/>
              </a:rPr>
              <a:t>年</a:t>
            </a:r>
            <a:r>
              <a:rPr kumimoji="1" lang="en-US" altLang="ja-JP" sz="1000" dirty="0" smtClean="0">
                <a:latin typeface="+mj-lt"/>
              </a:rPr>
              <a:t>12</a:t>
            </a:r>
            <a:r>
              <a:rPr kumimoji="1" lang="ja-JP" altLang="en-US" sz="1000" dirty="0" smtClean="0">
                <a:latin typeface="+mj-lt"/>
              </a:rPr>
              <a:t>月）をみると、市況の良し悪しにより明暗が分かれており、</a:t>
            </a:r>
            <a:r>
              <a:rPr kumimoji="1" lang="ja-JP" altLang="en-US" sz="1000" b="1" dirty="0" smtClean="0">
                <a:latin typeface="+mj-lt"/>
              </a:rPr>
              <a:t>製造業では</a:t>
            </a:r>
            <a:r>
              <a:rPr kumimoji="1" lang="ja-JP" altLang="en-US" sz="1000" dirty="0" smtClean="0">
                <a:latin typeface="+mj-lt"/>
              </a:rPr>
              <a:t>、</a:t>
            </a:r>
            <a:r>
              <a:rPr kumimoji="1" lang="ja-JP" altLang="en-US" sz="1000" b="1" dirty="0" smtClean="0">
                <a:latin typeface="+mj-lt"/>
              </a:rPr>
              <a:t>素材業種</a:t>
            </a:r>
            <a:r>
              <a:rPr kumimoji="1" lang="ja-JP" altLang="en-US" sz="1000" dirty="0" smtClean="0">
                <a:latin typeface="+mj-lt"/>
              </a:rPr>
              <a:t>の中でも「繊維▲</a:t>
            </a:r>
            <a:r>
              <a:rPr kumimoji="1" lang="en-US" altLang="ja-JP" sz="1000" dirty="0" smtClean="0">
                <a:latin typeface="+mj-lt"/>
              </a:rPr>
              <a:t>30%</a:t>
            </a:r>
            <a:r>
              <a:rPr kumimoji="1" lang="ja-JP" altLang="en-US" sz="1000" dirty="0" smtClean="0">
                <a:latin typeface="+mj-lt"/>
              </a:rPr>
              <a:t>」や「紙・パルプ▲</a:t>
            </a:r>
            <a:r>
              <a:rPr kumimoji="1" lang="en-US" altLang="ja-JP" sz="1000" dirty="0" smtClean="0">
                <a:latin typeface="+mj-lt"/>
              </a:rPr>
              <a:t>26%</a:t>
            </a:r>
            <a:r>
              <a:rPr kumimoji="1" lang="ja-JP" altLang="en-US" sz="1000" dirty="0" smtClean="0">
                <a:latin typeface="+mj-lt"/>
              </a:rPr>
              <a:t>」など</a:t>
            </a:r>
            <a:r>
              <a:rPr kumimoji="1" lang="ja-JP" altLang="en-US" sz="1000" b="1" dirty="0" smtClean="0">
                <a:latin typeface="+mj-lt"/>
              </a:rPr>
              <a:t>生活関連は不調</a:t>
            </a:r>
            <a:r>
              <a:rPr kumimoji="1" lang="ja-JP" altLang="en-US" sz="1000" dirty="0" smtClean="0">
                <a:latin typeface="+mj-lt"/>
              </a:rPr>
              <a:t>な一方、「鉄鋼＋</a:t>
            </a:r>
            <a:r>
              <a:rPr kumimoji="1" lang="en-US" altLang="ja-JP" sz="1000" dirty="0" smtClean="0">
                <a:latin typeface="+mj-lt"/>
              </a:rPr>
              <a:t>36%</a:t>
            </a:r>
            <a:r>
              <a:rPr kumimoji="1" lang="ja-JP" altLang="en-US" sz="1000" dirty="0" smtClean="0">
                <a:latin typeface="+mj-lt"/>
              </a:rPr>
              <a:t>」</a:t>
            </a:r>
            <a:r>
              <a:rPr kumimoji="1" lang="ja-JP" altLang="en-US" sz="1000" dirty="0"/>
              <a:t> や</a:t>
            </a:r>
            <a:r>
              <a:rPr kumimoji="1" lang="ja-JP" altLang="en-US" sz="1000" dirty="0" smtClean="0"/>
              <a:t>「化学＋</a:t>
            </a:r>
            <a:r>
              <a:rPr kumimoji="1" lang="en-US" altLang="ja-JP" sz="1000" dirty="0" smtClean="0"/>
              <a:t>24</a:t>
            </a:r>
            <a:r>
              <a:rPr kumimoji="1" lang="en-US" altLang="ja-JP" sz="1000" dirty="0"/>
              <a:t>%</a:t>
            </a:r>
            <a:r>
              <a:rPr kumimoji="1" lang="ja-JP" altLang="en-US" sz="1000" dirty="0" smtClean="0"/>
              <a:t>」など</a:t>
            </a:r>
            <a:r>
              <a:rPr kumimoji="1" lang="ja-JP" altLang="en-US" sz="1000" b="1" dirty="0" smtClean="0"/>
              <a:t>重化学関連は好調</a:t>
            </a:r>
            <a:r>
              <a:rPr kumimoji="1" lang="ja-JP" altLang="en-US" sz="1000" dirty="0" smtClean="0"/>
              <a:t>で、 加工業種では「</a:t>
            </a:r>
            <a:r>
              <a:rPr kumimoji="1" lang="ja-JP" altLang="en-US" sz="1000" b="1" dirty="0" smtClean="0"/>
              <a:t>電気機械</a:t>
            </a:r>
            <a:r>
              <a:rPr kumimoji="1" lang="ja-JP" altLang="en-US" sz="1000" dirty="0" smtClean="0"/>
              <a:t>＋</a:t>
            </a:r>
            <a:r>
              <a:rPr kumimoji="1" lang="en-US" altLang="ja-JP" sz="1000" dirty="0" smtClean="0"/>
              <a:t>30%</a:t>
            </a:r>
            <a:r>
              <a:rPr kumimoji="1" lang="ja-JP" altLang="en-US" sz="1000" dirty="0" smtClean="0"/>
              <a:t>」が</a:t>
            </a:r>
            <a:r>
              <a:rPr kumimoji="1" lang="ja-JP" altLang="en-US" sz="1000" b="1" dirty="0" smtClean="0"/>
              <a:t>好調</a:t>
            </a:r>
            <a:r>
              <a:rPr kumimoji="1" lang="ja-JP" altLang="en-US" sz="1000" dirty="0" smtClean="0"/>
              <a:t>。</a:t>
            </a:r>
            <a:r>
              <a:rPr kumimoji="1" lang="ja-JP" altLang="en-US" sz="1000" b="1" dirty="0" smtClean="0"/>
              <a:t>非製造業</a:t>
            </a:r>
            <a:r>
              <a:rPr kumimoji="1" lang="ja-JP" altLang="en-US" sz="1000" dirty="0" smtClean="0"/>
              <a:t>でも、「</a:t>
            </a:r>
            <a:r>
              <a:rPr kumimoji="1" lang="ja-JP" altLang="en-US" sz="1000" b="1" dirty="0" smtClean="0"/>
              <a:t>宿泊・飲食サービス▲</a:t>
            </a:r>
            <a:r>
              <a:rPr kumimoji="1" lang="en-US" altLang="ja-JP" sz="1000" dirty="0" smtClean="0"/>
              <a:t>28%</a:t>
            </a:r>
            <a:r>
              <a:rPr kumimoji="1" lang="ja-JP" altLang="en-US" sz="1000" dirty="0" smtClean="0"/>
              <a:t>」と前期より改善するも依然として</a:t>
            </a:r>
            <a:r>
              <a:rPr kumimoji="1" lang="ja-JP" altLang="en-US" sz="1000" b="1" dirty="0" smtClean="0"/>
              <a:t>低い水準</a:t>
            </a:r>
            <a:r>
              <a:rPr kumimoji="1" lang="ja-JP" altLang="en-US" sz="1000" dirty="0" smtClean="0"/>
              <a:t>となる業種がある一方、「</a:t>
            </a:r>
            <a:r>
              <a:rPr kumimoji="1" lang="ja-JP" altLang="en-US" sz="1000" b="1" dirty="0" smtClean="0"/>
              <a:t>情報通信</a:t>
            </a:r>
            <a:r>
              <a:rPr kumimoji="1" lang="ja-JP" altLang="en-US" sz="1000" dirty="0" smtClean="0"/>
              <a:t>＋</a:t>
            </a:r>
            <a:r>
              <a:rPr kumimoji="1" lang="en-US" altLang="ja-JP" sz="1000" dirty="0" smtClean="0"/>
              <a:t>25%</a:t>
            </a:r>
            <a:r>
              <a:rPr kumimoji="1" lang="ja-JP" altLang="en-US" sz="1000" dirty="0" smtClean="0"/>
              <a:t>」と</a:t>
            </a:r>
            <a:r>
              <a:rPr kumimoji="1" lang="ja-JP" altLang="en-US" sz="1000" b="1" dirty="0"/>
              <a:t>高水準</a:t>
            </a:r>
            <a:r>
              <a:rPr kumimoji="1" lang="ja-JP" altLang="en-US" sz="1000" dirty="0" smtClean="0"/>
              <a:t>を維持する業種もある。</a:t>
            </a:r>
            <a:endParaRPr kumimoji="1" lang="en-US" altLang="ja-JP" sz="1000" dirty="0" smtClean="0"/>
          </a:p>
          <a:p>
            <a:pPr marL="182563" indent="-182563">
              <a:lnSpc>
                <a:spcPts val="1100"/>
              </a:lnSpc>
              <a:spcBef>
                <a:spcPts val="300"/>
              </a:spcBef>
            </a:pPr>
            <a:r>
              <a:rPr kumimoji="1" lang="ja-JP" altLang="en-US" sz="1000" dirty="0" smtClean="0"/>
              <a:t>〇 </a:t>
            </a:r>
            <a:r>
              <a:rPr kumimoji="1" lang="ja-JP" altLang="en-US" sz="1000" b="1" dirty="0" smtClean="0"/>
              <a:t>消費は持ち直しの動き</a:t>
            </a:r>
            <a:r>
              <a:rPr kumimoji="1" lang="ja-JP" altLang="en-US" sz="1000" dirty="0" smtClean="0"/>
              <a:t>がみられ、</a:t>
            </a:r>
            <a:r>
              <a:rPr kumimoji="1" lang="en-US" altLang="ja-JP" sz="1000" dirty="0" smtClean="0"/>
              <a:t>2021</a:t>
            </a:r>
            <a:r>
              <a:rPr kumimoji="1" lang="ja-JP" altLang="en-US" sz="1000" dirty="0" smtClean="0"/>
              <a:t>年</a:t>
            </a:r>
            <a:r>
              <a:rPr kumimoji="1" lang="en-US" altLang="ja-JP" sz="1000" dirty="0" smtClean="0"/>
              <a:t>12</a:t>
            </a:r>
            <a:r>
              <a:rPr kumimoji="1" lang="ja-JP" altLang="en-US" sz="1000" dirty="0" smtClean="0"/>
              <a:t>月の大型小売店販売額の対前年同月増加率は＋</a:t>
            </a:r>
            <a:r>
              <a:rPr kumimoji="1" lang="en-US" altLang="ja-JP" sz="1000" dirty="0" smtClean="0"/>
              <a:t>5.9%</a:t>
            </a:r>
            <a:r>
              <a:rPr kumimoji="1" lang="ja-JP" altLang="en-US" sz="1000" dirty="0" smtClean="0"/>
              <a:t>となっている。</a:t>
            </a:r>
            <a:r>
              <a:rPr kumimoji="1" lang="ja-JP" altLang="en-US" sz="1000" b="1" dirty="0" smtClean="0"/>
              <a:t>投資は</a:t>
            </a:r>
            <a:r>
              <a:rPr kumimoji="1" lang="ja-JP" altLang="en-US" sz="1000" dirty="0" smtClean="0"/>
              <a:t>、</a:t>
            </a:r>
            <a:r>
              <a:rPr kumimoji="1" lang="en-US" altLang="ja-JP" sz="1000" dirty="0" smtClean="0"/>
              <a:t>2021</a:t>
            </a:r>
            <a:r>
              <a:rPr kumimoji="1" lang="ja-JP" altLang="en-US" sz="1000" dirty="0" smtClean="0"/>
              <a:t>年</a:t>
            </a:r>
            <a:r>
              <a:rPr kumimoji="1" lang="en-US" altLang="ja-JP" sz="1000" dirty="0" smtClean="0"/>
              <a:t>10</a:t>
            </a:r>
            <a:r>
              <a:rPr kumimoji="1" lang="ja-JP" altLang="en-US" sz="1000" dirty="0" smtClean="0"/>
              <a:t>～</a:t>
            </a:r>
            <a:r>
              <a:rPr kumimoji="1" lang="en-US" altLang="ja-JP" sz="1000" dirty="0" smtClean="0"/>
              <a:t>12</a:t>
            </a:r>
            <a:r>
              <a:rPr kumimoji="1" lang="ja-JP" altLang="en-US" sz="1000" dirty="0" smtClean="0"/>
              <a:t>期の景気観測調査の結果、国内市場の</a:t>
            </a:r>
            <a:r>
              <a:rPr kumimoji="1" lang="ja-JP" altLang="en-US" sz="1000" b="1" dirty="0" smtClean="0"/>
              <a:t>先行きに不安を抱え投資に踏み出せない府内企業が約</a:t>
            </a:r>
            <a:r>
              <a:rPr kumimoji="1" lang="en-US" altLang="ja-JP" sz="1000" b="1" dirty="0" smtClean="0"/>
              <a:t>3</a:t>
            </a:r>
            <a:r>
              <a:rPr kumimoji="1" lang="ja-JP" altLang="en-US" sz="1000" b="1" dirty="0" smtClean="0"/>
              <a:t>割ある一方</a:t>
            </a:r>
            <a:r>
              <a:rPr kumimoji="1" lang="ja-JP" altLang="en-US" sz="1000" dirty="0" smtClean="0"/>
              <a:t>で、</a:t>
            </a:r>
            <a:r>
              <a:rPr kumimoji="1" lang="ja-JP" altLang="en-US" sz="1000" b="1" dirty="0" smtClean="0"/>
              <a:t>設備投資を増加した府内企業</a:t>
            </a:r>
            <a:r>
              <a:rPr kumimoji="1" lang="ja-JP" altLang="en-US" sz="1000" dirty="0" smtClean="0"/>
              <a:t>は</a:t>
            </a:r>
            <a:r>
              <a:rPr kumimoji="1" lang="en-US" altLang="ja-JP" sz="1000" dirty="0" smtClean="0"/>
              <a:t>2020</a:t>
            </a:r>
            <a:r>
              <a:rPr kumimoji="1" lang="ja-JP" altLang="en-US" sz="1000" dirty="0" smtClean="0"/>
              <a:t>年度の</a:t>
            </a:r>
            <a:r>
              <a:rPr kumimoji="1" lang="en-US" altLang="ja-JP" sz="1000" dirty="0" smtClean="0"/>
              <a:t>11.8%</a:t>
            </a:r>
            <a:r>
              <a:rPr kumimoji="1" lang="ja-JP" altLang="en-US" sz="1000" dirty="0" smtClean="0"/>
              <a:t>から</a:t>
            </a:r>
            <a:r>
              <a:rPr kumimoji="1" lang="en-US" altLang="ja-JP" sz="1000" dirty="0" smtClean="0"/>
              <a:t>2021</a:t>
            </a:r>
            <a:r>
              <a:rPr kumimoji="1" lang="ja-JP" altLang="en-US" sz="1000" dirty="0" smtClean="0"/>
              <a:t>年度</a:t>
            </a:r>
            <a:r>
              <a:rPr kumimoji="1" lang="en-US" altLang="ja-JP" sz="1000" dirty="0" smtClean="0"/>
              <a:t>15.7%</a:t>
            </a:r>
            <a:r>
              <a:rPr kumimoji="1" lang="ja-JP" altLang="en-US" sz="1000" dirty="0" err="1" smtClean="0"/>
              <a:t>へと</a:t>
            </a:r>
            <a:r>
              <a:rPr kumimoji="1" lang="ja-JP" altLang="en-US" sz="1000" b="1" dirty="0" smtClean="0"/>
              <a:t>増加</a:t>
            </a:r>
            <a:r>
              <a:rPr kumimoji="1" lang="ja-JP" altLang="en-US" sz="1000" dirty="0" smtClean="0"/>
              <a:t>し、持ち直しの傾向もみられる。輸出は</a:t>
            </a:r>
            <a:r>
              <a:rPr kumimoji="1" lang="ja-JP" altLang="en-US" sz="1000" b="1" dirty="0" smtClean="0"/>
              <a:t>回復が続いており、</a:t>
            </a:r>
            <a:r>
              <a:rPr kumimoji="1" lang="ja-JP" altLang="en-US" sz="1000" dirty="0" smtClean="0"/>
              <a:t>「</a:t>
            </a:r>
            <a:r>
              <a:rPr kumimoji="1" lang="ja-JP" altLang="en-US" sz="1000" dirty="0"/>
              <a:t>半導体等電子部品」、「鉄鋼」などの増加により、</a:t>
            </a:r>
            <a:r>
              <a:rPr kumimoji="1" lang="en-US" altLang="ja-JP" sz="1000" dirty="0"/>
              <a:t>10</a:t>
            </a:r>
            <a:r>
              <a:rPr kumimoji="1" lang="ja-JP" altLang="en-US" sz="1000" dirty="0"/>
              <a:t>ヶ月連続で輸出額が</a:t>
            </a:r>
            <a:r>
              <a:rPr kumimoji="1" lang="ja-JP" altLang="en-US" sz="1000" dirty="0" smtClean="0"/>
              <a:t>増加している。</a:t>
            </a:r>
            <a:endParaRPr kumimoji="1" lang="en-US" altLang="ja-JP" sz="1000" dirty="0" smtClean="0"/>
          </a:p>
          <a:p>
            <a:pPr marL="182563" indent="-182563">
              <a:lnSpc>
                <a:spcPts val="1100"/>
              </a:lnSpc>
              <a:spcBef>
                <a:spcPts val="300"/>
              </a:spcBef>
            </a:pPr>
            <a:r>
              <a:rPr kumimoji="1" lang="ja-JP" altLang="en-US" sz="1000" dirty="0" smtClean="0"/>
              <a:t>〇　</a:t>
            </a:r>
            <a:r>
              <a:rPr kumimoji="1" lang="ja-JP" altLang="en-US" sz="1000" b="1" dirty="0" smtClean="0"/>
              <a:t>雇用</a:t>
            </a:r>
            <a:r>
              <a:rPr kumimoji="1" lang="ja-JP" altLang="en-US" sz="1000" b="1" dirty="0"/>
              <a:t>は</a:t>
            </a:r>
            <a:r>
              <a:rPr kumimoji="1" lang="ja-JP" altLang="en-US" sz="1000" b="1" dirty="0" smtClean="0"/>
              <a:t>、完全失業率が、</a:t>
            </a:r>
            <a:r>
              <a:rPr kumimoji="1" lang="ja-JP" altLang="en-US" sz="1000" b="1" dirty="0"/>
              <a:t>近畿で前年比</a:t>
            </a:r>
            <a:r>
              <a:rPr kumimoji="1" lang="en-US" altLang="ja-JP" sz="1000" b="1" dirty="0"/>
              <a:t>4</a:t>
            </a:r>
            <a:r>
              <a:rPr kumimoji="1" lang="ja-JP" altLang="en-US" sz="1000" b="1" dirty="0"/>
              <a:t>ヶ月連続の</a:t>
            </a:r>
            <a:r>
              <a:rPr kumimoji="1" lang="ja-JP" altLang="en-US" sz="1000" b="1" dirty="0" smtClean="0"/>
              <a:t>改善</a:t>
            </a:r>
            <a:r>
              <a:rPr kumimoji="1" lang="ja-JP" altLang="en-US" sz="1000" dirty="0" smtClean="0"/>
              <a:t>（</a:t>
            </a:r>
            <a:r>
              <a:rPr kumimoji="1" lang="en-US" altLang="ja-JP" sz="1000" smtClean="0"/>
              <a:t>2021</a:t>
            </a:r>
            <a:r>
              <a:rPr kumimoji="1" lang="ja-JP" altLang="en-US" sz="1000" smtClean="0"/>
              <a:t>年</a:t>
            </a:r>
            <a:r>
              <a:rPr kumimoji="1" lang="en-US" altLang="ja-JP" sz="1000" dirty="0" smtClean="0"/>
              <a:t>12</a:t>
            </a:r>
            <a:r>
              <a:rPr kumimoji="1" lang="ja-JP" altLang="en-US" sz="1000" dirty="0" smtClean="0"/>
              <a:t>月</a:t>
            </a:r>
            <a:r>
              <a:rPr kumimoji="1" lang="en-US" altLang="ja-JP" sz="1000" dirty="0" smtClean="0"/>
              <a:t>2.7%</a:t>
            </a:r>
            <a:r>
              <a:rPr kumimoji="1" lang="ja-JP" altLang="en-US" sz="1000" dirty="0" smtClean="0"/>
              <a:t>）。</a:t>
            </a:r>
            <a:r>
              <a:rPr kumimoji="1" lang="ja-JP" altLang="en-US" sz="1000" b="1" dirty="0" smtClean="0"/>
              <a:t>大阪府の有効</a:t>
            </a:r>
            <a:r>
              <a:rPr kumimoji="1" lang="ja-JP" altLang="en-US" sz="1000" b="1" dirty="0"/>
              <a:t>求人</a:t>
            </a:r>
            <a:r>
              <a:rPr kumimoji="1" lang="ja-JP" altLang="en-US" sz="1000" b="1" dirty="0" smtClean="0"/>
              <a:t>倍率は</a:t>
            </a:r>
            <a:r>
              <a:rPr kumimoji="1" lang="en-US" altLang="ja-JP" sz="1000" b="1" dirty="0"/>
              <a:t>2</a:t>
            </a:r>
            <a:r>
              <a:rPr kumimoji="1" lang="ja-JP" altLang="en-US" sz="1000" b="1" dirty="0"/>
              <a:t>ヶ月連続の上昇</a:t>
            </a:r>
            <a:r>
              <a:rPr kumimoji="1" lang="ja-JP" altLang="en-US" sz="1000" dirty="0" smtClean="0"/>
              <a:t>。（</a:t>
            </a:r>
            <a:r>
              <a:rPr kumimoji="1" lang="en-US" altLang="ja-JP" sz="1000" dirty="0" smtClean="0"/>
              <a:t>2021</a:t>
            </a:r>
            <a:r>
              <a:rPr kumimoji="1" lang="ja-JP" altLang="en-US" sz="1000" dirty="0" smtClean="0"/>
              <a:t>年</a:t>
            </a:r>
            <a:r>
              <a:rPr kumimoji="1" lang="en-US" altLang="ja-JP" sz="1000" dirty="0" smtClean="0"/>
              <a:t>12</a:t>
            </a:r>
            <a:r>
              <a:rPr kumimoji="1" lang="ja-JP" altLang="en-US" sz="1000" dirty="0" smtClean="0"/>
              <a:t>月</a:t>
            </a:r>
            <a:r>
              <a:rPr kumimoji="1" lang="en-US" altLang="ja-JP" sz="1000" dirty="0" smtClean="0"/>
              <a:t>1.15</a:t>
            </a:r>
            <a:r>
              <a:rPr kumimoji="1" lang="ja-JP" altLang="en-US" sz="1000" dirty="0" smtClean="0"/>
              <a:t>倍）</a:t>
            </a:r>
            <a:endParaRPr kumimoji="1" lang="en-US" altLang="ja-JP" sz="1000" dirty="0"/>
          </a:p>
        </p:txBody>
      </p:sp>
      <p:sp>
        <p:nvSpPr>
          <p:cNvPr id="97" name="角丸四角形 96"/>
          <p:cNvSpPr/>
          <p:nvPr/>
        </p:nvSpPr>
        <p:spPr>
          <a:xfrm>
            <a:off x="68097" y="45816"/>
            <a:ext cx="6824692" cy="359843"/>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大阪経済の新型コロナの影響と足元の情勢、先行き（ウクライナ情勢の影響等）</a:t>
            </a:r>
            <a:endParaRPr kumimoji="1" lang="en-US" altLang="ja-JP" sz="1400" b="1" dirty="0" smtClean="0">
              <a:solidFill>
                <a:schemeClr val="bg1"/>
              </a:solidFill>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EBE40337-5FAC-43BE-86DC-EF22BE0A5F1F}"/>
              </a:ext>
            </a:extLst>
          </p:cNvPr>
          <p:cNvSpPr txBox="1"/>
          <p:nvPr/>
        </p:nvSpPr>
        <p:spPr>
          <a:xfrm>
            <a:off x="92092" y="5475117"/>
            <a:ext cx="2729746" cy="1438855"/>
          </a:xfrm>
          <a:prstGeom prst="rect">
            <a:avLst/>
          </a:prstGeom>
          <a:noFill/>
        </p:spPr>
        <p:txBody>
          <a:bodyPr wrap="square" rtlCol="0">
            <a:spAutoFit/>
          </a:bodyPr>
          <a:lstStyle/>
          <a:p>
            <a:pPr marL="182563" indent="-182563">
              <a:lnSpc>
                <a:spcPts val="1100"/>
              </a:lnSpc>
            </a:pPr>
            <a:r>
              <a:rPr kumimoji="1" lang="ja-JP" altLang="en-US" sz="1000" dirty="0" smtClean="0">
                <a:latin typeface="+mj-lt"/>
              </a:rPr>
              <a:t>〇　</a:t>
            </a:r>
            <a:r>
              <a:rPr kumimoji="1" lang="ja-JP" altLang="en-US" sz="1000" b="1" dirty="0" smtClean="0">
                <a:latin typeface="+mj-lt"/>
              </a:rPr>
              <a:t>新型コロナの感染再拡大の恐れ</a:t>
            </a:r>
            <a:r>
              <a:rPr kumimoji="1" lang="ja-JP" altLang="en-US" sz="1000" dirty="0" smtClean="0">
                <a:latin typeface="+mj-lt"/>
              </a:rPr>
              <a:t>、さらに</a:t>
            </a:r>
            <a:r>
              <a:rPr kumimoji="1" lang="ja-JP" altLang="en-US" sz="1000" dirty="0">
                <a:latin typeface="+mj-lt"/>
              </a:rPr>
              <a:t>は</a:t>
            </a:r>
            <a:r>
              <a:rPr kumimoji="1" lang="ja-JP" altLang="en-US" sz="1000" dirty="0" smtClean="0">
                <a:latin typeface="+mj-lt"/>
              </a:rPr>
              <a:t>、緊迫化する</a:t>
            </a:r>
            <a:r>
              <a:rPr kumimoji="1" lang="ja-JP" altLang="en-US" sz="1000" b="1" dirty="0" smtClean="0">
                <a:latin typeface="+mj-lt"/>
              </a:rPr>
              <a:t>ウクライナ情勢</a:t>
            </a:r>
            <a:r>
              <a:rPr kumimoji="1" lang="ja-JP" altLang="en-US" sz="1000" dirty="0" smtClean="0">
                <a:latin typeface="+mj-lt"/>
              </a:rPr>
              <a:t>を受け、</a:t>
            </a:r>
            <a:r>
              <a:rPr kumimoji="1" lang="ja-JP" altLang="en-US" sz="1000" b="1" dirty="0" smtClean="0">
                <a:latin typeface="+mj-lt"/>
              </a:rPr>
              <a:t>世界経済のリスクが高まることが懸念</a:t>
            </a:r>
            <a:r>
              <a:rPr kumimoji="1" lang="ja-JP" altLang="en-US" sz="1000" dirty="0" smtClean="0">
                <a:latin typeface="+mj-lt"/>
              </a:rPr>
              <a:t>される。</a:t>
            </a:r>
            <a:endParaRPr kumimoji="1" lang="en-US" altLang="ja-JP" sz="1000" dirty="0" smtClean="0">
              <a:latin typeface="+mj-lt"/>
            </a:endParaRPr>
          </a:p>
          <a:p>
            <a:pPr marL="182563" indent="-182563">
              <a:lnSpc>
                <a:spcPts val="1100"/>
              </a:lnSpc>
              <a:spcBef>
                <a:spcPts val="600"/>
              </a:spcBef>
            </a:pPr>
            <a:r>
              <a:rPr kumimoji="1" lang="ja-JP" altLang="en-US" sz="1000" dirty="0" smtClean="0">
                <a:latin typeface="+mj-lt"/>
              </a:rPr>
              <a:t>〇　とりわけ、</a:t>
            </a:r>
            <a:r>
              <a:rPr kumimoji="1" lang="ja-JP" altLang="en-US" sz="1000" b="1" dirty="0" smtClean="0">
                <a:latin typeface="+mj-lt"/>
              </a:rPr>
              <a:t>更なる資源価格の高騰</a:t>
            </a:r>
            <a:r>
              <a:rPr kumimoji="1" lang="ja-JP" altLang="en-US" sz="1000" dirty="0" smtClean="0">
                <a:latin typeface="+mj-lt"/>
              </a:rPr>
              <a:t>や</a:t>
            </a:r>
            <a:r>
              <a:rPr kumimoji="1" lang="ja-JP" altLang="en-US" sz="1000" b="1" dirty="0" smtClean="0">
                <a:latin typeface="+mj-lt"/>
              </a:rPr>
              <a:t>世界的な物流の停滞</a:t>
            </a:r>
            <a:r>
              <a:rPr kumimoji="1" lang="ja-JP" altLang="en-US" sz="1000" dirty="0" smtClean="0">
                <a:latin typeface="+mj-lt"/>
              </a:rPr>
              <a:t>、さらには、天然ガスや石油、農産物、レアメタルなどのロシアやウクライナからの輸出が停滞するなどの波及で</a:t>
            </a:r>
            <a:r>
              <a:rPr kumimoji="1" lang="ja-JP" altLang="en-US" sz="1000" b="1" dirty="0" smtClean="0">
                <a:latin typeface="+mj-lt"/>
              </a:rPr>
              <a:t>世界的にサプライチェーンが混乱する恐れ</a:t>
            </a:r>
            <a:r>
              <a:rPr kumimoji="1" lang="ja-JP" altLang="en-US" sz="1000" dirty="0" smtClean="0">
                <a:latin typeface="+mj-lt"/>
              </a:rPr>
              <a:t>があり、大阪経済にも大きな影響を及ぼす可能性が考えられる。</a:t>
            </a:r>
            <a:endParaRPr kumimoji="1" lang="en-US" altLang="ja-JP" sz="1000" dirty="0"/>
          </a:p>
        </p:txBody>
      </p:sp>
      <p:pic>
        <p:nvPicPr>
          <p:cNvPr id="30" name="図 29"/>
          <p:cNvPicPr>
            <a:picLocks noChangeAspect="1"/>
          </p:cNvPicPr>
          <p:nvPr/>
        </p:nvPicPr>
        <p:blipFill>
          <a:blip r:embed="rId4"/>
          <a:stretch>
            <a:fillRect/>
          </a:stretch>
        </p:blipFill>
        <p:spPr>
          <a:xfrm>
            <a:off x="2901065" y="5506676"/>
            <a:ext cx="3600000" cy="1292653"/>
          </a:xfrm>
          <a:prstGeom prst="rect">
            <a:avLst/>
          </a:prstGeom>
        </p:spPr>
      </p:pic>
      <p:sp>
        <p:nvSpPr>
          <p:cNvPr id="100" name="テキスト ボックス 99">
            <a:extLst>
              <a:ext uri="{FF2B5EF4-FFF2-40B4-BE49-F238E27FC236}">
                <a16:creationId xmlns:a16="http://schemas.microsoft.com/office/drawing/2014/main" id="{EBE40337-5FAC-43BE-86DC-EF22BE0A5F1F}"/>
              </a:ext>
            </a:extLst>
          </p:cNvPr>
          <p:cNvSpPr txBox="1"/>
          <p:nvPr/>
        </p:nvSpPr>
        <p:spPr>
          <a:xfrm>
            <a:off x="3147444" y="5345439"/>
            <a:ext cx="3576253" cy="246221"/>
          </a:xfrm>
          <a:prstGeom prst="rect">
            <a:avLst/>
          </a:prstGeom>
          <a:noFill/>
        </p:spPr>
        <p:txBody>
          <a:bodyPr wrap="square" rtlCol="0">
            <a:spAutoFit/>
          </a:bodyPr>
          <a:lstStyle/>
          <a:p>
            <a:pPr>
              <a:lnSpc>
                <a:spcPts val="1200"/>
              </a:lnSpc>
            </a:pPr>
            <a:r>
              <a:rPr kumimoji="1" lang="ja-JP" altLang="en-US" sz="900" b="1" dirty="0" smtClean="0">
                <a:latin typeface="ＭＳ Ｐゴシック" panose="020B0600070205080204" pitchFamily="50" charset="-128"/>
                <a:ea typeface="ＭＳ Ｐゴシック" panose="020B0600070205080204" pitchFamily="50" charset="-128"/>
              </a:rPr>
              <a:t>ウクライナ情勢が世界経済に及ぼす影響（相関イメージ）</a:t>
            </a:r>
            <a:endParaRPr kumimoji="1" lang="en-US" altLang="ja-JP" sz="900" b="1" dirty="0">
              <a:latin typeface="ＭＳ Ｐゴシック" panose="020B0600070205080204" pitchFamily="50" charset="-128"/>
              <a:ea typeface="ＭＳ Ｐゴシック" panose="020B0600070205080204" pitchFamily="50" charset="-128"/>
            </a:endParaRPr>
          </a:p>
        </p:txBody>
      </p:sp>
      <p:sp>
        <p:nvSpPr>
          <p:cNvPr id="101" name="テキスト ボックス 100">
            <a:extLst>
              <a:ext uri="{FF2B5EF4-FFF2-40B4-BE49-F238E27FC236}">
                <a16:creationId xmlns:a16="http://schemas.microsoft.com/office/drawing/2014/main" id="{EBE40337-5FAC-43BE-86DC-EF22BE0A5F1F}"/>
              </a:ext>
            </a:extLst>
          </p:cNvPr>
          <p:cNvSpPr txBox="1"/>
          <p:nvPr/>
        </p:nvSpPr>
        <p:spPr>
          <a:xfrm>
            <a:off x="2865820" y="6670280"/>
            <a:ext cx="1601446" cy="223010"/>
          </a:xfrm>
          <a:prstGeom prst="rect">
            <a:avLst/>
          </a:prstGeom>
          <a:noFill/>
        </p:spPr>
        <p:txBody>
          <a:bodyPr wrap="square" rtlCol="0">
            <a:spAutoFit/>
          </a:bodyPr>
          <a:lstStyle/>
          <a:p>
            <a:pPr>
              <a:lnSpc>
                <a:spcPts val="1200"/>
              </a:lnSpc>
            </a:pPr>
            <a:r>
              <a:rPr kumimoji="1" lang="ja-JP" altLang="en-US" sz="600" dirty="0" smtClean="0"/>
              <a:t>出典：株式会社</a:t>
            </a:r>
            <a:r>
              <a:rPr kumimoji="1" lang="en-US" altLang="ja-JP" sz="600" dirty="0" err="1" smtClean="0"/>
              <a:t>Spectee</a:t>
            </a:r>
            <a:r>
              <a:rPr kumimoji="1" lang="ja-JP" altLang="en-US" sz="600" dirty="0" smtClean="0"/>
              <a:t>　ホームページ</a:t>
            </a:r>
            <a:endParaRPr kumimoji="1" lang="en-US" altLang="ja-JP" sz="600" dirty="0"/>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6472107" y="5636442"/>
            <a:ext cx="2671893" cy="1079783"/>
          </a:xfrm>
          <a:prstGeom prst="rect">
            <a:avLst/>
          </a:prstGeom>
          <a:noFill/>
        </p:spPr>
        <p:txBody>
          <a:bodyPr wrap="square" rtlCol="0">
            <a:spAutoFit/>
          </a:bodyPr>
          <a:lstStyle/>
          <a:p>
            <a:pPr marL="182563" indent="-182563">
              <a:lnSpc>
                <a:spcPts val="1100"/>
              </a:lnSpc>
            </a:pPr>
            <a:r>
              <a:rPr kumimoji="1" lang="en-US" altLang="ja-JP" sz="1000" dirty="0" smtClean="0">
                <a:latin typeface="+mj-lt"/>
              </a:rPr>
              <a:t>【</a:t>
            </a:r>
            <a:r>
              <a:rPr kumimoji="1" lang="ja-JP" altLang="en-US" sz="1000" dirty="0" smtClean="0">
                <a:latin typeface="+mj-lt"/>
              </a:rPr>
              <a:t>ロシアのウクライナ侵攻の影響</a:t>
            </a:r>
            <a:r>
              <a:rPr kumimoji="1" lang="en-US" altLang="ja-JP" sz="1000" dirty="0" smtClean="0">
                <a:latin typeface="+mj-lt"/>
              </a:rPr>
              <a:t>】</a:t>
            </a:r>
          </a:p>
          <a:p>
            <a:pPr marL="182563" indent="-182563">
              <a:lnSpc>
                <a:spcPts val="1100"/>
              </a:lnSpc>
            </a:pPr>
            <a:r>
              <a:rPr kumimoji="1" lang="ja-JP" altLang="en-US" sz="1000" b="1" dirty="0">
                <a:latin typeface="+mj-lt"/>
              </a:rPr>
              <a:t>　</a:t>
            </a:r>
            <a:r>
              <a:rPr kumimoji="1" lang="ja-JP" altLang="en-US" sz="1000" b="1" dirty="0" smtClean="0">
                <a:latin typeface="+mj-lt"/>
              </a:rPr>
              <a:t>　〇現在影響がある　</a:t>
            </a:r>
            <a:r>
              <a:rPr kumimoji="1" lang="en-US" altLang="ja-JP" sz="1000" b="1" dirty="0" smtClean="0">
                <a:latin typeface="+mj-lt"/>
              </a:rPr>
              <a:t>51.1%</a:t>
            </a:r>
          </a:p>
          <a:p>
            <a:pPr marL="182563" indent="-182563">
              <a:lnSpc>
                <a:spcPts val="1100"/>
              </a:lnSpc>
            </a:pPr>
            <a:r>
              <a:rPr kumimoji="1" lang="ja-JP" altLang="en-US" sz="1000" b="1" dirty="0">
                <a:latin typeface="+mj-lt"/>
              </a:rPr>
              <a:t>　</a:t>
            </a:r>
            <a:r>
              <a:rPr kumimoji="1" lang="ja-JP" altLang="en-US" sz="1000" b="1" dirty="0" smtClean="0">
                <a:latin typeface="+mj-lt"/>
              </a:rPr>
              <a:t>　　　</a:t>
            </a:r>
            <a:r>
              <a:rPr kumimoji="1" lang="ja-JP" altLang="en-US" sz="1000" dirty="0" smtClean="0">
                <a:latin typeface="+mj-lt"/>
              </a:rPr>
              <a:t>最も大きな影響は「エネルギー価格の更な</a:t>
            </a:r>
            <a:endParaRPr kumimoji="1" lang="en-US" altLang="ja-JP" sz="1000" dirty="0" smtClean="0">
              <a:latin typeface="+mj-lt"/>
            </a:endParaRPr>
          </a:p>
          <a:p>
            <a:pPr marL="182563" indent="-182563">
              <a:lnSpc>
                <a:spcPts val="1100"/>
              </a:lnSpc>
            </a:pPr>
            <a:r>
              <a:rPr kumimoji="1" lang="ja-JP" altLang="en-US" sz="1000" dirty="0">
                <a:latin typeface="+mj-lt"/>
              </a:rPr>
              <a:t>　</a:t>
            </a:r>
            <a:r>
              <a:rPr kumimoji="1" lang="ja-JP" altLang="en-US" sz="1000" dirty="0" smtClean="0">
                <a:latin typeface="+mj-lt"/>
              </a:rPr>
              <a:t>　　　</a:t>
            </a:r>
            <a:r>
              <a:rPr kumimoji="1" lang="ja-JP" altLang="en-US" sz="1000" dirty="0" err="1" smtClean="0">
                <a:latin typeface="+mj-lt"/>
              </a:rPr>
              <a:t>る</a:t>
            </a:r>
            <a:r>
              <a:rPr kumimoji="1" lang="ja-JP" altLang="en-US" sz="1000" dirty="0" smtClean="0">
                <a:latin typeface="+mj-lt"/>
              </a:rPr>
              <a:t>高騰</a:t>
            </a:r>
            <a:r>
              <a:rPr kumimoji="1" lang="ja-JP" altLang="en-US" sz="1000" dirty="0">
                <a:latin typeface="+mj-lt"/>
              </a:rPr>
              <a:t>」</a:t>
            </a:r>
            <a:endParaRPr kumimoji="1" lang="en-US" altLang="ja-JP" sz="1000" dirty="0" smtClean="0">
              <a:latin typeface="+mj-lt"/>
            </a:endParaRPr>
          </a:p>
          <a:p>
            <a:pPr marL="182563" indent="-182563">
              <a:lnSpc>
                <a:spcPts val="1100"/>
              </a:lnSpc>
            </a:pPr>
            <a:r>
              <a:rPr kumimoji="1" lang="ja-JP" altLang="en-US" sz="1000" b="1" dirty="0">
                <a:latin typeface="+mj-lt"/>
              </a:rPr>
              <a:t>　</a:t>
            </a:r>
            <a:r>
              <a:rPr kumimoji="1" lang="ja-JP" altLang="en-US" sz="1000" b="1" dirty="0" smtClean="0">
                <a:latin typeface="+mj-lt"/>
              </a:rPr>
              <a:t>　〇今後影響がある　</a:t>
            </a:r>
            <a:r>
              <a:rPr kumimoji="1" lang="en-US" altLang="ja-JP" sz="1000" b="1" dirty="0" smtClean="0">
                <a:latin typeface="+mj-lt"/>
              </a:rPr>
              <a:t>73.3%</a:t>
            </a:r>
            <a:endParaRPr kumimoji="1" lang="en-US" altLang="ja-JP" sz="1000" dirty="0" smtClean="0">
              <a:latin typeface="+mj-lt"/>
            </a:endParaRPr>
          </a:p>
          <a:p>
            <a:pPr marL="182563" indent="-182563">
              <a:lnSpc>
                <a:spcPts val="1100"/>
              </a:lnSpc>
            </a:pPr>
            <a:r>
              <a:rPr kumimoji="1" lang="ja-JP" altLang="en-US" sz="1000" dirty="0" smtClean="0"/>
              <a:t>　　　　「</a:t>
            </a:r>
            <a:r>
              <a:rPr kumimoji="1" lang="ja-JP" altLang="en-US" sz="1000" dirty="0"/>
              <a:t>エネルギー価格の更</a:t>
            </a:r>
            <a:r>
              <a:rPr kumimoji="1" lang="ja-JP" altLang="en-US" sz="1000" dirty="0" smtClean="0"/>
              <a:t>なる高騰」に並び</a:t>
            </a:r>
            <a:endParaRPr kumimoji="1" lang="en-US" altLang="ja-JP" sz="1000" dirty="0" smtClean="0"/>
          </a:p>
          <a:p>
            <a:pPr marL="182563" indent="-182563">
              <a:lnSpc>
                <a:spcPts val="1100"/>
              </a:lnSpc>
            </a:pPr>
            <a:r>
              <a:rPr kumimoji="1" lang="ja-JP" altLang="en-US" sz="1000" dirty="0"/>
              <a:t>　</a:t>
            </a:r>
            <a:r>
              <a:rPr kumimoji="1" lang="ja-JP" altLang="en-US" sz="1000" dirty="0" smtClean="0"/>
              <a:t>　　　「物流の混乱・コスト上昇」にも懸念</a:t>
            </a:r>
            <a:endParaRPr kumimoji="1" lang="en-US" altLang="ja-JP" sz="1000" dirty="0"/>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6420950" y="5446437"/>
            <a:ext cx="2803166" cy="246221"/>
          </a:xfrm>
          <a:prstGeom prst="rect">
            <a:avLst/>
          </a:prstGeom>
          <a:noFill/>
        </p:spPr>
        <p:txBody>
          <a:bodyPr wrap="square" rtlCol="0">
            <a:spAutoFit/>
          </a:bodyPr>
          <a:lstStyle/>
          <a:p>
            <a:pPr>
              <a:lnSpc>
                <a:spcPts val="1200"/>
              </a:lnSpc>
            </a:pPr>
            <a:r>
              <a:rPr kumimoji="1" lang="ja-JP" altLang="en-US" sz="900" b="1" dirty="0" smtClean="0">
                <a:latin typeface="ＭＳ Ｐゴシック" panose="020B0600070205080204" pitchFamily="50" charset="-128"/>
                <a:ea typeface="ＭＳ Ｐゴシック" panose="020B0600070205080204" pitchFamily="50" charset="-128"/>
              </a:rPr>
              <a:t>■大阪商工会議所調査（</a:t>
            </a:r>
            <a:r>
              <a:rPr kumimoji="1" lang="en-US" altLang="ja-JP" sz="900" b="1" dirty="0" smtClean="0">
                <a:latin typeface="ＭＳ Ｐゴシック" panose="020B0600070205080204" pitchFamily="50" charset="-128"/>
                <a:ea typeface="ＭＳ Ｐゴシック" panose="020B0600070205080204" pitchFamily="50" charset="-128"/>
              </a:rPr>
              <a:t>3.11</a:t>
            </a:r>
            <a:r>
              <a:rPr kumimoji="1" lang="ja-JP" altLang="en-US" sz="900" b="1" dirty="0" smtClean="0">
                <a:latin typeface="ＭＳ Ｐゴシック" panose="020B0600070205080204" pitchFamily="50" charset="-128"/>
                <a:ea typeface="ＭＳ Ｐゴシック" panose="020B0600070205080204" pitchFamily="50" charset="-128"/>
              </a:rPr>
              <a:t>公表　加盟</a:t>
            </a:r>
            <a:r>
              <a:rPr kumimoji="1" lang="en-US" altLang="ja-JP" sz="900" b="1" dirty="0" smtClean="0">
                <a:latin typeface="ＭＳ Ｐゴシック" panose="020B0600070205080204" pitchFamily="50" charset="-128"/>
                <a:ea typeface="ＭＳ Ｐゴシック" panose="020B0600070205080204" pitchFamily="50" charset="-128"/>
              </a:rPr>
              <a:t>45</a:t>
            </a:r>
            <a:r>
              <a:rPr kumimoji="1" lang="ja-JP" altLang="en-US" sz="900" b="1" dirty="0" smtClean="0">
                <a:latin typeface="ＭＳ Ｐゴシック" panose="020B0600070205080204" pitchFamily="50" charset="-128"/>
                <a:ea typeface="ＭＳ Ｐゴシック" panose="020B0600070205080204" pitchFamily="50" charset="-128"/>
              </a:rPr>
              <a:t>社回答）</a:t>
            </a:r>
            <a:endParaRPr kumimoji="1" lang="en-US" altLang="ja-JP" sz="900" b="1" dirty="0">
              <a:latin typeface="ＭＳ Ｐゴシック" panose="020B0600070205080204" pitchFamily="50" charset="-128"/>
              <a:ea typeface="ＭＳ Ｐゴシック" panose="020B0600070205080204" pitchFamily="50" charset="-128"/>
            </a:endParaRPr>
          </a:p>
        </p:txBody>
      </p:sp>
      <p:sp>
        <p:nvSpPr>
          <p:cNvPr id="33"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4</a:t>
            </a:fld>
            <a:endParaRPr kumimoji="1" lang="ja-JP" altLang="en-US" dirty="0"/>
          </a:p>
        </p:txBody>
      </p:sp>
      <p:pic>
        <p:nvPicPr>
          <p:cNvPr id="2" name="図 1"/>
          <p:cNvPicPr>
            <a:picLocks noChangeAspect="1"/>
          </p:cNvPicPr>
          <p:nvPr/>
        </p:nvPicPr>
        <p:blipFill>
          <a:blip r:embed="rId5"/>
          <a:stretch>
            <a:fillRect/>
          </a:stretch>
        </p:blipFill>
        <p:spPr>
          <a:xfrm>
            <a:off x="7250068" y="1818671"/>
            <a:ext cx="1722160" cy="1127129"/>
          </a:xfrm>
          <a:prstGeom prst="rect">
            <a:avLst/>
          </a:prstGeom>
        </p:spPr>
      </p:pic>
      <p:sp>
        <p:nvSpPr>
          <p:cNvPr id="29" name="テキスト ボックス 121"/>
          <p:cNvSpPr txBox="1"/>
          <p:nvPr/>
        </p:nvSpPr>
        <p:spPr>
          <a:xfrm>
            <a:off x="7564128" y="1860265"/>
            <a:ext cx="1408100" cy="1553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b="1" kern="100" dirty="0" smtClean="0">
                <a:latin typeface="游明朝" panose="02020400000000000000" pitchFamily="18" charset="-128"/>
                <a:ea typeface="ＭＳ 明朝" panose="02020609040205080304" pitchFamily="17" charset="-128"/>
                <a:cs typeface="Times New Roman" panose="02020603050405020304" pitchFamily="18" charset="0"/>
              </a:rPr>
              <a:t>景気動向指数（一致</a:t>
            </a:r>
            <a:r>
              <a:rPr lang="en-US" altLang="ja-JP" sz="600" b="1" kern="100" dirty="0" smtClean="0">
                <a:latin typeface="游明朝" panose="02020400000000000000" pitchFamily="18" charset="-128"/>
                <a:ea typeface="ＭＳ 明朝" panose="02020609040205080304" pitchFamily="17" charset="-128"/>
                <a:cs typeface="Times New Roman" panose="02020603050405020304" pitchFamily="18" charset="0"/>
              </a:rPr>
              <a:t>CI</a:t>
            </a:r>
            <a:r>
              <a:rPr lang="ja-JP" altLang="en-US" sz="600" b="1" kern="100" dirty="0" smtClean="0">
                <a:latin typeface="游明朝" panose="02020400000000000000" pitchFamily="18" charset="-128"/>
                <a:ea typeface="ＭＳ 明朝" panose="02020609040205080304" pitchFamily="17" charset="-128"/>
                <a:cs typeface="Times New Roman" panose="02020603050405020304" pitchFamily="18" charset="0"/>
              </a:rPr>
              <a:t>：全国）</a:t>
            </a:r>
            <a:endParaRPr lang="ja-JP" sz="6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p:cNvPicPr>
            <a:picLocks noChangeAspect="1"/>
          </p:cNvPicPr>
          <p:nvPr/>
        </p:nvPicPr>
        <p:blipFill>
          <a:blip r:embed="rId6"/>
          <a:stretch>
            <a:fillRect/>
          </a:stretch>
        </p:blipFill>
        <p:spPr>
          <a:xfrm>
            <a:off x="7285016" y="682172"/>
            <a:ext cx="1721824" cy="1129297"/>
          </a:xfrm>
          <a:prstGeom prst="rect">
            <a:avLst/>
          </a:prstGeom>
        </p:spPr>
      </p:pic>
      <p:sp>
        <p:nvSpPr>
          <p:cNvPr id="34" name="テキスト ボックス 121"/>
          <p:cNvSpPr txBox="1"/>
          <p:nvPr/>
        </p:nvSpPr>
        <p:spPr>
          <a:xfrm>
            <a:off x="7561467" y="673716"/>
            <a:ext cx="1408100" cy="1553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b="1" kern="100" dirty="0" smtClean="0">
                <a:latin typeface="游明朝" panose="02020400000000000000" pitchFamily="18" charset="-128"/>
                <a:ea typeface="ＭＳ 明朝" panose="02020609040205080304" pitchFamily="17" charset="-128"/>
                <a:cs typeface="Times New Roman" panose="02020603050405020304" pitchFamily="18" charset="0"/>
              </a:rPr>
              <a:t>景気動向指数（一致</a:t>
            </a:r>
            <a:r>
              <a:rPr lang="en-US" altLang="ja-JP" sz="600" b="1" kern="100" dirty="0" smtClean="0">
                <a:latin typeface="游明朝" panose="02020400000000000000" pitchFamily="18" charset="-128"/>
                <a:ea typeface="ＭＳ 明朝" panose="02020609040205080304" pitchFamily="17" charset="-128"/>
                <a:cs typeface="Times New Roman" panose="02020603050405020304" pitchFamily="18" charset="0"/>
              </a:rPr>
              <a:t>CI</a:t>
            </a:r>
            <a:r>
              <a:rPr lang="ja-JP" altLang="en-US" sz="600" b="1" kern="100" dirty="0" smtClean="0">
                <a:latin typeface="游明朝" panose="02020400000000000000" pitchFamily="18" charset="-128"/>
                <a:ea typeface="ＭＳ 明朝" panose="02020609040205080304" pitchFamily="17" charset="-128"/>
                <a:cs typeface="Times New Roman" panose="02020603050405020304" pitchFamily="18" charset="0"/>
              </a:rPr>
              <a:t>：大阪）</a:t>
            </a:r>
            <a:endParaRPr lang="ja-JP" sz="6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19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67685" y="3754562"/>
            <a:ext cx="3812598" cy="2919929"/>
          </a:xfrm>
          <a:prstGeom prst="rect">
            <a:avLst/>
          </a:prstGeom>
        </p:spPr>
      </p:pic>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80715" y="302292"/>
            <a:ext cx="2499010" cy="246221"/>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府内</a:t>
            </a:r>
            <a:r>
              <a:rPr lang="ja-JP" altLang="en-US" sz="1000" b="1" dirty="0"/>
              <a:t>総生産（名目 ）の</a:t>
            </a:r>
            <a:r>
              <a:rPr lang="ja-JP" altLang="en-US" sz="1000" b="1" dirty="0" smtClean="0"/>
              <a:t>推移</a:t>
            </a:r>
            <a:endParaRPr lang="ja-JP" altLang="en-US" sz="1000" b="1" dirty="0"/>
          </a:p>
        </p:txBody>
      </p:sp>
      <p:pic>
        <p:nvPicPr>
          <p:cNvPr id="11" name="図 10"/>
          <p:cNvPicPr>
            <a:picLocks noChangeAspect="1"/>
          </p:cNvPicPr>
          <p:nvPr/>
        </p:nvPicPr>
        <p:blipFill>
          <a:blip r:embed="rId3"/>
          <a:stretch>
            <a:fillRect/>
          </a:stretch>
        </p:blipFill>
        <p:spPr>
          <a:xfrm>
            <a:off x="4495285" y="3754561"/>
            <a:ext cx="4287615" cy="2919929"/>
          </a:xfrm>
          <a:prstGeom prst="rect">
            <a:avLst/>
          </a:prstGeom>
        </p:spPr>
      </p:pic>
      <p:sp>
        <p:nvSpPr>
          <p:cNvPr id="16" name="角丸四角形 15"/>
          <p:cNvSpPr/>
          <p:nvPr/>
        </p:nvSpPr>
        <p:spPr>
          <a:xfrm>
            <a:off x="3275043" y="6089258"/>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2979916" y="4567549"/>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1971203" y="4492748"/>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smtClean="0">
                <a:solidFill>
                  <a:schemeClr val="tx1"/>
                </a:solidFill>
                <a:latin typeface="BIZ UDPゴシック" panose="020B0400000000000000" pitchFamily="50" charset="-128"/>
                <a:ea typeface="BIZ UDPゴシック" panose="020B0400000000000000" pitchFamily="50" charset="-128"/>
              </a:rPr>
              <a:t>TFP</a:t>
            </a:r>
            <a:r>
              <a:rPr lang="ja-JP" altLang="en-US" sz="800" dirty="0" smtClean="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5" name="直線矢印コネクタ 4"/>
          <p:cNvCxnSpPr/>
          <p:nvPr/>
        </p:nvCxnSpPr>
        <p:spPr>
          <a:xfrm>
            <a:off x="2339669" y="4705534"/>
            <a:ext cx="470330" cy="595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460028" y="4705534"/>
            <a:ext cx="145321" cy="493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809999" y="5943600"/>
            <a:ext cx="621157" cy="315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356655" y="6116107"/>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24" name="直線矢印コネクタ 23"/>
          <p:cNvCxnSpPr/>
          <p:nvPr/>
        </p:nvCxnSpPr>
        <p:spPr>
          <a:xfrm flipH="1" flipV="1">
            <a:off x="7449326" y="5499463"/>
            <a:ext cx="287932" cy="592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7449326" y="4263562"/>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27" name="直線矢印コネクタ 26"/>
          <p:cNvCxnSpPr/>
          <p:nvPr/>
        </p:nvCxnSpPr>
        <p:spPr>
          <a:xfrm>
            <a:off x="7977995" y="4440594"/>
            <a:ext cx="261661" cy="523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88468" y="5622582"/>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smtClean="0">
                <a:solidFill>
                  <a:schemeClr val="tx1"/>
                </a:solidFill>
                <a:latin typeface="BIZ UDPゴシック" panose="020B0400000000000000" pitchFamily="50" charset="-128"/>
                <a:ea typeface="BIZ UDPゴシック" panose="020B0400000000000000" pitchFamily="50" charset="-128"/>
              </a:rPr>
              <a:t>TFP</a:t>
            </a:r>
            <a:r>
              <a:rPr lang="ja-JP" altLang="en-US" sz="800" dirty="0" smtClean="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cxnSp>
        <p:nvCxnSpPr>
          <p:cNvPr id="29" name="直線矢印コネクタ 28"/>
          <p:cNvCxnSpPr/>
          <p:nvPr/>
        </p:nvCxnSpPr>
        <p:spPr>
          <a:xfrm flipV="1">
            <a:off x="8239656" y="5301165"/>
            <a:ext cx="0" cy="38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009610" y="3761960"/>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543473" y="3779420"/>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0" y="-40531"/>
            <a:ext cx="5747197" cy="400110"/>
          </a:xfrm>
          <a:prstGeom prst="rect">
            <a:avLst/>
          </a:prstGeom>
        </p:spPr>
        <p:txBody>
          <a:bodyPr wrap="square">
            <a:spAutoFit/>
          </a:bodyPr>
          <a:lstStyle/>
          <a:p>
            <a:r>
              <a:rPr lang="ja-JP" altLang="en-US" sz="2000" b="1" dirty="0" smtClean="0"/>
              <a:t>■関連の統計データなど</a:t>
            </a:r>
            <a:endParaRPr lang="ja-JP" altLang="en-US" sz="2000" b="1" dirty="0"/>
          </a:p>
        </p:txBody>
      </p:sp>
      <p:sp>
        <p:nvSpPr>
          <p:cNvPr id="35" name="テキスト ボックス 34"/>
          <p:cNvSpPr txBox="1"/>
          <p:nvPr/>
        </p:nvSpPr>
        <p:spPr>
          <a:xfrm>
            <a:off x="4757790" y="269871"/>
            <a:ext cx="2499010" cy="246221"/>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府内</a:t>
            </a:r>
            <a:r>
              <a:rPr lang="ja-JP" altLang="en-US" sz="1000" b="1" dirty="0"/>
              <a:t>総生産（名目 ）</a:t>
            </a:r>
            <a:r>
              <a:rPr lang="ja-JP" altLang="en-US" sz="1000" b="1" dirty="0" smtClean="0"/>
              <a:t>の全国シェア</a:t>
            </a:r>
            <a:endParaRPr lang="ja-JP" altLang="en-US" sz="1000" b="1" dirty="0"/>
          </a:p>
        </p:txBody>
      </p:sp>
      <p:sp>
        <p:nvSpPr>
          <p:cNvPr id="7" name="スライド番号プレースホルダー 6"/>
          <p:cNvSpPr>
            <a:spLocks noGrp="1"/>
          </p:cNvSpPr>
          <p:nvPr>
            <p:ph type="sldNum" sz="quarter" idx="12"/>
          </p:nvPr>
        </p:nvSpPr>
        <p:spPr>
          <a:xfrm>
            <a:off x="7065885" y="6510764"/>
            <a:ext cx="2057400" cy="365125"/>
          </a:xfrm>
        </p:spPr>
        <p:txBody>
          <a:bodyPr/>
          <a:lstStyle/>
          <a:p>
            <a:fld id="{50F88186-B17D-4CE3-A887-D91699CF601C}" type="slidenum">
              <a:rPr kumimoji="1" lang="ja-JP" altLang="en-US" smtClean="0"/>
              <a:t>5</a:t>
            </a:fld>
            <a:endParaRPr kumimoji="1" lang="ja-JP" altLang="en-US" dirty="0"/>
          </a:p>
        </p:txBody>
      </p:sp>
      <p:sp>
        <p:nvSpPr>
          <p:cNvPr id="10" name="テキスト ボックス 9"/>
          <p:cNvSpPr txBox="1"/>
          <p:nvPr/>
        </p:nvSpPr>
        <p:spPr>
          <a:xfrm>
            <a:off x="184104" y="3559300"/>
            <a:ext cx="3972428" cy="400110"/>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大阪府における実質経済成長率の寄与分解</a:t>
            </a:r>
            <a:endParaRPr lang="en-US" altLang="ja-JP" sz="1000" b="1" dirty="0" smtClean="0"/>
          </a:p>
          <a:p>
            <a:r>
              <a:rPr lang="ja-JP" altLang="en-US" sz="1000" b="1" dirty="0"/>
              <a:t>　</a:t>
            </a:r>
            <a:r>
              <a:rPr lang="ja-JP" altLang="en-US" sz="1000" b="1" dirty="0" smtClean="0"/>
              <a:t>　</a:t>
            </a:r>
            <a:r>
              <a:rPr lang="ja-JP" altLang="en-US" sz="1000" b="1" dirty="0"/>
              <a:t>　</a:t>
            </a:r>
            <a:r>
              <a:rPr lang="en-US" altLang="ja-JP" sz="1000" b="1" dirty="0" smtClean="0"/>
              <a:t>※1990</a:t>
            </a:r>
            <a:r>
              <a:rPr lang="ja-JP" altLang="en-US" sz="1000" b="1" dirty="0" smtClean="0"/>
              <a:t>～</a:t>
            </a:r>
            <a:r>
              <a:rPr lang="en-US" altLang="ja-JP" sz="1000" b="1" dirty="0" smtClean="0"/>
              <a:t>2013</a:t>
            </a:r>
            <a:r>
              <a:rPr lang="ja-JP" altLang="en-US" sz="1000" b="1" dirty="0" smtClean="0"/>
              <a:t>年度（平成</a:t>
            </a:r>
            <a:r>
              <a:rPr lang="en-US" altLang="ja-JP" sz="1000" b="1" dirty="0" smtClean="0"/>
              <a:t>2</a:t>
            </a:r>
            <a:r>
              <a:rPr lang="ja-JP" altLang="en-US" sz="1000" b="1" dirty="0" smtClean="0"/>
              <a:t>～平成</a:t>
            </a:r>
            <a:r>
              <a:rPr lang="en-US" altLang="ja-JP" sz="1000" b="1" dirty="0" smtClean="0"/>
              <a:t>25</a:t>
            </a:r>
            <a:r>
              <a:rPr lang="ja-JP" altLang="en-US" sz="1000" b="1" dirty="0" smtClean="0"/>
              <a:t>年度）</a:t>
            </a:r>
            <a:endParaRPr lang="ja-JP" altLang="en-US" sz="1000" b="1" dirty="0"/>
          </a:p>
        </p:txBody>
      </p:sp>
      <p:sp>
        <p:nvSpPr>
          <p:cNvPr id="15" name="テキスト ボックス 14"/>
          <p:cNvSpPr txBox="1"/>
          <p:nvPr/>
        </p:nvSpPr>
        <p:spPr>
          <a:xfrm>
            <a:off x="4757790" y="3533250"/>
            <a:ext cx="4025109" cy="400110"/>
          </a:xfrm>
          <a:prstGeom prst="rect">
            <a:avLst/>
          </a:prstGeom>
          <a:noFill/>
        </p:spPr>
        <p:txBody>
          <a:bodyPr wrap="square" rtlCol="0">
            <a:spAutoFit/>
          </a:bodyPr>
          <a:lstStyle/>
          <a:p>
            <a:r>
              <a:rPr kumimoji="1" lang="ja-JP" altLang="en-US" sz="1000" b="1" dirty="0" smtClean="0"/>
              <a:t>■</a:t>
            </a:r>
            <a:r>
              <a:rPr lang="ja-JP" altLang="en-US" sz="1000" b="1" dirty="0"/>
              <a:t>　全国</a:t>
            </a:r>
            <a:r>
              <a:rPr lang="ja-JP" altLang="en-US" sz="1000" b="1" dirty="0" smtClean="0"/>
              <a:t>における実質経済成長率の寄与分解</a:t>
            </a:r>
            <a:endParaRPr lang="en-US" altLang="ja-JP" sz="1000" b="1" dirty="0" smtClean="0"/>
          </a:p>
          <a:p>
            <a:r>
              <a:rPr lang="ja-JP" altLang="en-US" sz="1000" b="1" dirty="0"/>
              <a:t>　</a:t>
            </a:r>
            <a:r>
              <a:rPr lang="ja-JP" altLang="en-US" sz="1000" b="1" dirty="0" smtClean="0"/>
              <a:t>　　</a:t>
            </a:r>
            <a:r>
              <a:rPr lang="en-US" altLang="ja-JP" sz="1000" b="1" dirty="0" smtClean="0"/>
              <a:t>※1990</a:t>
            </a:r>
            <a:r>
              <a:rPr lang="ja-JP" altLang="en-US" sz="1000" b="1" dirty="0" smtClean="0"/>
              <a:t>～</a:t>
            </a:r>
            <a:r>
              <a:rPr lang="en-US" altLang="ja-JP" sz="1000" b="1" dirty="0" smtClean="0"/>
              <a:t>2013</a:t>
            </a:r>
            <a:r>
              <a:rPr lang="ja-JP" altLang="en-US" sz="1000" b="1" dirty="0" smtClean="0"/>
              <a:t>年度（平成</a:t>
            </a:r>
            <a:r>
              <a:rPr lang="en-US" altLang="ja-JP" sz="1000" b="1" dirty="0" smtClean="0"/>
              <a:t>2</a:t>
            </a:r>
            <a:r>
              <a:rPr lang="ja-JP" altLang="en-US" sz="1000" b="1" dirty="0" smtClean="0"/>
              <a:t>～平成</a:t>
            </a:r>
            <a:r>
              <a:rPr lang="en-US" altLang="ja-JP" sz="1000" b="1" dirty="0" smtClean="0"/>
              <a:t>25</a:t>
            </a:r>
            <a:r>
              <a:rPr lang="ja-JP" altLang="en-US" sz="1000" b="1" dirty="0" smtClean="0"/>
              <a:t>年度）</a:t>
            </a:r>
            <a:endParaRPr lang="ja-JP" altLang="en-US" sz="1000" b="1" dirty="0"/>
          </a:p>
        </p:txBody>
      </p:sp>
      <p:sp>
        <p:nvSpPr>
          <p:cNvPr id="30" name="正方形/長方形 29"/>
          <p:cNvSpPr/>
          <p:nvPr/>
        </p:nvSpPr>
        <p:spPr>
          <a:xfrm>
            <a:off x="135876" y="6627202"/>
            <a:ext cx="4572000" cy="200055"/>
          </a:xfrm>
          <a:prstGeom prst="rect">
            <a:avLst/>
          </a:prstGeom>
        </p:spPr>
        <p:txBody>
          <a:bodyPr>
            <a:spAutoFit/>
          </a:bodyPr>
          <a:lstStyle/>
          <a:p>
            <a:r>
              <a:rPr lang="ja-JP" altLang="en-US" sz="700" dirty="0">
                <a:latin typeface="+mj-lt"/>
              </a:rPr>
              <a:t>出典：府民経済計算　平成</a:t>
            </a:r>
            <a:r>
              <a:rPr lang="en-US" altLang="ja-JP" sz="700" dirty="0">
                <a:latin typeface="+mj-lt"/>
              </a:rPr>
              <a:t>25</a:t>
            </a:r>
            <a:r>
              <a:rPr lang="ja-JP" altLang="en-US" sz="700" dirty="0">
                <a:latin typeface="+mj-lt"/>
              </a:rPr>
              <a:t>年確報トピックス「生産性に関する分析」</a:t>
            </a:r>
          </a:p>
        </p:txBody>
      </p:sp>
      <p:sp>
        <p:nvSpPr>
          <p:cNvPr id="34" name="正方形/長方形 33"/>
          <p:cNvSpPr/>
          <p:nvPr/>
        </p:nvSpPr>
        <p:spPr>
          <a:xfrm>
            <a:off x="2614614" y="3389515"/>
            <a:ext cx="4572000" cy="200055"/>
          </a:xfrm>
          <a:prstGeom prst="rect">
            <a:avLst/>
          </a:prstGeom>
        </p:spPr>
        <p:txBody>
          <a:bodyPr>
            <a:spAutoFit/>
          </a:bodyPr>
          <a:lstStyle/>
          <a:p>
            <a:r>
              <a:rPr lang="ja-JP" altLang="en-US" sz="700" dirty="0">
                <a:latin typeface="+mj-lt"/>
              </a:rPr>
              <a:t>出典：大阪府「府民経済計算」、東京都「都民経済計算」、愛知県「県民経済計算」をもとに副首都</a:t>
            </a:r>
            <a:r>
              <a:rPr lang="ja-JP" altLang="en-US" sz="700" dirty="0" smtClean="0">
                <a:latin typeface="+mj-lt"/>
              </a:rPr>
              <a:t>推進局にて作成</a:t>
            </a:r>
            <a:endParaRPr lang="ja-JP" altLang="en-US" sz="700" dirty="0">
              <a:latin typeface="+mj-lt"/>
            </a:endParaRPr>
          </a:p>
        </p:txBody>
      </p:sp>
      <p:sp>
        <p:nvSpPr>
          <p:cNvPr id="33" name="角丸四角形 32"/>
          <p:cNvSpPr/>
          <p:nvPr/>
        </p:nvSpPr>
        <p:spPr>
          <a:xfrm>
            <a:off x="4487470" y="6598379"/>
            <a:ext cx="3844706" cy="31988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chemeClr val="tx1"/>
                </a:solidFill>
                <a:latin typeface="BIZ UDPゴシック" panose="020B0400000000000000" pitchFamily="50" charset="-128"/>
                <a:ea typeface="BIZ UDPゴシック" panose="020B0400000000000000" pitchFamily="50" charset="-128"/>
              </a:rPr>
              <a:t>　</a:t>
            </a:r>
            <a:r>
              <a:rPr lang="en-US" altLang="ja-JP" sz="800" dirty="0" smtClean="0">
                <a:solidFill>
                  <a:schemeClr val="tx1"/>
                </a:solidFill>
                <a:latin typeface="BIZ UDPゴシック" panose="020B0400000000000000" pitchFamily="50" charset="-128"/>
                <a:ea typeface="BIZ UDPゴシック" panose="020B0400000000000000" pitchFamily="50" charset="-128"/>
              </a:rPr>
              <a:t>※</a:t>
            </a:r>
            <a:r>
              <a:rPr lang="ja-JP" altLang="en-US" sz="800" dirty="0" smtClean="0">
                <a:solidFill>
                  <a:schemeClr val="tx1"/>
                </a:solidFill>
                <a:latin typeface="BIZ UDPゴシック" panose="020B0400000000000000" pitchFamily="50" charset="-128"/>
                <a:ea typeface="BIZ UDPゴシック" panose="020B0400000000000000" pitchFamily="50" charset="-128"/>
              </a:rPr>
              <a:t>前回提出資料２（９ページ）のグラフは日本の潜在成長率の寄与（投入量）</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427738" y="548857"/>
            <a:ext cx="3661232" cy="2860084"/>
          </a:xfrm>
          <a:prstGeom prst="rect">
            <a:avLst/>
          </a:prstGeom>
        </p:spPr>
      </p:pic>
      <p:pic>
        <p:nvPicPr>
          <p:cNvPr id="6" name="図 5"/>
          <p:cNvPicPr>
            <a:picLocks noChangeAspect="1"/>
          </p:cNvPicPr>
          <p:nvPr/>
        </p:nvPicPr>
        <p:blipFill>
          <a:blip r:embed="rId5"/>
          <a:stretch>
            <a:fillRect/>
          </a:stretch>
        </p:blipFill>
        <p:spPr>
          <a:xfrm>
            <a:off x="4972233" y="519053"/>
            <a:ext cx="3874527" cy="2919692"/>
          </a:xfrm>
          <a:prstGeom prst="rect">
            <a:avLst/>
          </a:prstGeom>
        </p:spPr>
      </p:pic>
    </p:spTree>
    <p:extLst>
      <p:ext uri="{BB962C8B-B14F-4D97-AF65-F5344CB8AC3E}">
        <p14:creationId xmlns:p14="http://schemas.microsoft.com/office/powerpoint/2010/main" val="380714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47234" y="53211"/>
            <a:ext cx="3109630" cy="400110"/>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労働生産性①人口</a:t>
            </a:r>
            <a:r>
              <a:rPr lang="en-US" altLang="ja-JP" sz="1000" b="1" dirty="0"/>
              <a:t>1</a:t>
            </a:r>
            <a:r>
              <a:rPr lang="ja-JP" altLang="en-US" sz="1000" b="1" dirty="0"/>
              <a:t>人あたり県内総生産</a:t>
            </a:r>
            <a:r>
              <a:rPr lang="ja-JP" altLang="en-US" sz="1000" b="1" dirty="0" smtClean="0"/>
              <a:t>の推移</a:t>
            </a:r>
            <a:endParaRPr lang="en-US" altLang="ja-JP" sz="1000" b="1" dirty="0" smtClean="0"/>
          </a:p>
          <a:p>
            <a:r>
              <a:rPr lang="ja-JP" altLang="en-US" sz="1000" b="1" dirty="0"/>
              <a:t>　</a:t>
            </a:r>
            <a:r>
              <a:rPr lang="ja-JP" altLang="en-US" sz="1000" b="1" dirty="0" smtClean="0"/>
              <a:t>　　（</a:t>
            </a:r>
            <a:r>
              <a:rPr lang="en-US" altLang="ja-JP" sz="1000" b="1" dirty="0"/>
              <a:t>2006</a:t>
            </a:r>
            <a:r>
              <a:rPr lang="ja-JP" altLang="en-US" sz="1000" b="1" dirty="0"/>
              <a:t>～</a:t>
            </a:r>
            <a:r>
              <a:rPr lang="en-US" altLang="ja-JP" sz="1000" b="1" dirty="0"/>
              <a:t>2018</a:t>
            </a:r>
            <a:r>
              <a:rPr lang="ja-JP" altLang="en-US" sz="1000" b="1" dirty="0"/>
              <a:t>年度）</a:t>
            </a:r>
          </a:p>
        </p:txBody>
      </p:sp>
      <p:sp>
        <p:nvSpPr>
          <p:cNvPr id="54" name="テキスト ボックス 53"/>
          <p:cNvSpPr txBox="1"/>
          <p:nvPr/>
        </p:nvSpPr>
        <p:spPr>
          <a:xfrm>
            <a:off x="4605663" y="71000"/>
            <a:ext cx="3432275" cy="400110"/>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労働生産性②県内</a:t>
            </a:r>
            <a:r>
              <a:rPr lang="ja-JP" altLang="en-US" sz="1000" b="1" dirty="0"/>
              <a:t>就業者</a:t>
            </a:r>
            <a:r>
              <a:rPr lang="en-US" altLang="ja-JP" sz="1000" b="1" dirty="0"/>
              <a:t>1</a:t>
            </a:r>
            <a:r>
              <a:rPr lang="ja-JP" altLang="en-US" sz="1000" b="1" dirty="0"/>
              <a:t>人あたり県内総生産の</a:t>
            </a:r>
            <a:r>
              <a:rPr lang="ja-JP" altLang="en-US" sz="1000" b="1" dirty="0" smtClean="0"/>
              <a:t>推移</a:t>
            </a:r>
            <a:endParaRPr lang="en-US" altLang="ja-JP" sz="1000" b="1" dirty="0" smtClean="0"/>
          </a:p>
          <a:p>
            <a:r>
              <a:rPr lang="ja-JP" altLang="en-US" sz="1000" b="1" dirty="0"/>
              <a:t>　</a:t>
            </a:r>
            <a:r>
              <a:rPr lang="ja-JP" altLang="en-US" sz="1000" b="1" dirty="0" smtClean="0"/>
              <a:t>　　（</a:t>
            </a:r>
            <a:r>
              <a:rPr lang="en-US" altLang="ja-JP" sz="1000" b="1" dirty="0" smtClean="0"/>
              <a:t>2006</a:t>
            </a:r>
            <a:r>
              <a:rPr lang="ja-JP" altLang="en-US" sz="1000" b="1" dirty="0" smtClean="0"/>
              <a:t>～</a:t>
            </a:r>
            <a:r>
              <a:rPr lang="en-US" altLang="ja-JP" sz="1000" b="1" dirty="0" smtClean="0"/>
              <a:t>2018</a:t>
            </a:r>
            <a:r>
              <a:rPr lang="ja-JP" altLang="en-US" sz="1000" b="1" dirty="0" smtClean="0"/>
              <a:t>年度）</a:t>
            </a:r>
            <a:endParaRPr lang="ja-JP" altLang="en-US" sz="1000" b="1" dirty="0"/>
          </a:p>
        </p:txBody>
      </p:sp>
      <p:sp>
        <p:nvSpPr>
          <p:cNvPr id="62" name="テキスト ボックス 61">
            <a:extLst>
              <a:ext uri="{FF2B5EF4-FFF2-40B4-BE49-F238E27FC236}">
                <a16:creationId xmlns:a16="http://schemas.microsoft.com/office/drawing/2014/main" id="{C04CD1B5-F732-4A5C-A8C2-0AE547D85819}"/>
              </a:ext>
            </a:extLst>
          </p:cNvPr>
          <p:cNvSpPr txBox="1"/>
          <p:nvPr/>
        </p:nvSpPr>
        <p:spPr>
          <a:xfrm>
            <a:off x="-22483" y="3260891"/>
            <a:ext cx="294490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出典：内閣府「県民経済計算</a:t>
            </a:r>
            <a:r>
              <a:rPr lang="ja-JP" altLang="en-US" sz="700" dirty="0" smtClean="0">
                <a:latin typeface="Meiryo UI" panose="020B0604030504040204" pitchFamily="50" charset="-128"/>
                <a:ea typeface="Meiryo UI" panose="020B0604030504040204" pitchFamily="50" charset="-128"/>
              </a:rPr>
              <a:t>」をもとに副首都</a:t>
            </a:r>
            <a:r>
              <a:rPr lang="ja-JP" altLang="en-US" sz="700" dirty="0">
                <a:latin typeface="Meiryo UI" panose="020B0604030504040204" pitchFamily="50" charset="-128"/>
                <a:ea typeface="Meiryo UI" panose="020B0604030504040204" pitchFamily="50" charset="-128"/>
              </a:rPr>
              <a:t>推進局にて作成</a:t>
            </a:r>
          </a:p>
        </p:txBody>
      </p:sp>
      <p:sp>
        <p:nvSpPr>
          <p:cNvPr id="63" name="テキスト ボックス 62">
            <a:extLst>
              <a:ext uri="{FF2B5EF4-FFF2-40B4-BE49-F238E27FC236}">
                <a16:creationId xmlns:a16="http://schemas.microsoft.com/office/drawing/2014/main" id="{C04CD1B5-F732-4A5C-A8C2-0AE547D85819}"/>
              </a:ext>
            </a:extLst>
          </p:cNvPr>
          <p:cNvSpPr txBox="1"/>
          <p:nvPr/>
        </p:nvSpPr>
        <p:spPr>
          <a:xfrm>
            <a:off x="4659814" y="3303841"/>
            <a:ext cx="3996048"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出典：内閣府「県民経済計算</a:t>
            </a:r>
            <a:r>
              <a:rPr lang="ja-JP" altLang="en-US" sz="700" dirty="0" smtClean="0">
                <a:latin typeface="Meiryo UI" panose="020B0604030504040204" pitchFamily="50" charset="-128"/>
                <a:ea typeface="Meiryo UI" panose="020B0604030504040204" pitchFamily="50" charset="-128"/>
              </a:rPr>
              <a:t>」をもとに副首都</a:t>
            </a:r>
            <a:r>
              <a:rPr lang="ja-JP" altLang="en-US" sz="700" dirty="0">
                <a:latin typeface="Meiryo UI" panose="020B0604030504040204" pitchFamily="50" charset="-128"/>
                <a:ea typeface="Meiryo UI" panose="020B0604030504040204" pitchFamily="50" charset="-128"/>
              </a:rPr>
              <a:t>推進局にて作成</a:t>
            </a:r>
          </a:p>
        </p:txBody>
      </p:sp>
      <p:sp>
        <p:nvSpPr>
          <p:cNvPr id="66" name="テキスト ボックス 65"/>
          <p:cNvSpPr txBox="1"/>
          <p:nvPr/>
        </p:nvSpPr>
        <p:spPr>
          <a:xfrm>
            <a:off x="3318920" y="723455"/>
            <a:ext cx="664880"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332281" y="1625163"/>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愛知県</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3402366" y="2023141"/>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3436146" y="2566843"/>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8130155" y="1278388"/>
            <a:ext cx="902198"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8104882" y="1717496"/>
            <a:ext cx="902198"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愛知県</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8085047" y="2258972"/>
            <a:ext cx="902198"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8069991" y="2613296"/>
            <a:ext cx="902198"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graphicFrame>
        <p:nvGraphicFramePr>
          <p:cNvPr id="38" name="表 37"/>
          <p:cNvGraphicFramePr>
            <a:graphicFrameLocks noGrp="1"/>
          </p:cNvGraphicFramePr>
          <p:nvPr>
            <p:extLst/>
          </p:nvPr>
        </p:nvGraphicFramePr>
        <p:xfrm>
          <a:off x="6684377" y="3976646"/>
          <a:ext cx="1445778" cy="1965960"/>
        </p:xfrm>
        <a:graphic>
          <a:graphicData uri="http://schemas.openxmlformats.org/drawingml/2006/table">
            <a:tbl>
              <a:tblPr firstRow="1" bandRow="1">
                <a:tableStyleId>{5C22544A-7EE6-4342-B048-85BDC9FD1C3A}</a:tableStyleId>
              </a:tblPr>
              <a:tblGrid>
                <a:gridCol w="374746">
                  <a:extLst>
                    <a:ext uri="{9D8B030D-6E8A-4147-A177-3AD203B41FA5}">
                      <a16:colId xmlns:a16="http://schemas.microsoft.com/office/drawing/2014/main" val="1352810336"/>
                    </a:ext>
                  </a:extLst>
                </a:gridCol>
                <a:gridCol w="535577">
                  <a:extLst>
                    <a:ext uri="{9D8B030D-6E8A-4147-A177-3AD203B41FA5}">
                      <a16:colId xmlns:a16="http://schemas.microsoft.com/office/drawing/2014/main" val="810795694"/>
                    </a:ext>
                  </a:extLst>
                </a:gridCol>
                <a:gridCol w="535455">
                  <a:extLst>
                    <a:ext uri="{9D8B030D-6E8A-4147-A177-3AD203B41FA5}">
                      <a16:colId xmlns:a16="http://schemas.microsoft.com/office/drawing/2014/main" val="3705207449"/>
                    </a:ext>
                  </a:extLst>
                </a:gridCol>
              </a:tblGrid>
              <a:tr h="365097">
                <a:tc>
                  <a:txBody>
                    <a:bodyPr/>
                    <a:lstStyle/>
                    <a:p>
                      <a:r>
                        <a:rPr kumimoji="1" lang="ja-JP" altLang="en-US" sz="900" dirty="0" smtClean="0"/>
                        <a:t>順位</a:t>
                      </a:r>
                      <a:endParaRPr kumimoji="1" lang="ja-JP" altLang="en-US" sz="900" dirty="0"/>
                    </a:p>
                  </a:txBody>
                  <a:tcPr/>
                </a:tc>
                <a:tc>
                  <a:txBody>
                    <a:bodyPr/>
                    <a:lstStyle/>
                    <a:p>
                      <a:r>
                        <a:rPr kumimoji="1" lang="ja-JP" altLang="en-US" sz="900" dirty="0" smtClean="0"/>
                        <a:t>都道</a:t>
                      </a:r>
                      <a:endParaRPr kumimoji="1" lang="en-US" altLang="ja-JP" sz="900" dirty="0" smtClean="0"/>
                    </a:p>
                    <a:p>
                      <a:r>
                        <a:rPr kumimoji="1" lang="ja-JP" altLang="en-US" sz="900" dirty="0" smtClean="0"/>
                        <a:t>府県</a:t>
                      </a:r>
                      <a:endParaRPr kumimoji="1" lang="ja-JP" altLang="en-US" sz="900" dirty="0"/>
                    </a:p>
                  </a:txBody>
                  <a:tcPr/>
                </a:tc>
                <a:tc>
                  <a:txBody>
                    <a:bodyPr/>
                    <a:lstStyle/>
                    <a:p>
                      <a:r>
                        <a:rPr kumimoji="1" lang="ja-JP" altLang="en-US" sz="900" dirty="0" smtClean="0"/>
                        <a:t>幸福度</a:t>
                      </a:r>
                      <a:endParaRPr kumimoji="1" lang="ja-JP" altLang="en-US" sz="900" dirty="0"/>
                    </a:p>
                  </a:txBody>
                  <a:tcPr/>
                </a:tc>
                <a:extLst>
                  <a:ext uri="{0D108BD9-81ED-4DB2-BD59-A6C34878D82A}">
                    <a16:rowId xmlns:a16="http://schemas.microsoft.com/office/drawing/2014/main" val="2296912327"/>
                  </a:ext>
                </a:extLst>
              </a:tr>
              <a:tr h="206673">
                <a:tc>
                  <a:txBody>
                    <a:bodyPr/>
                    <a:lstStyle/>
                    <a:p>
                      <a:pPr algn="ctr"/>
                      <a:r>
                        <a:rPr kumimoji="1" lang="en-US" altLang="ja-JP" sz="900" dirty="0" smtClean="0"/>
                        <a:t>︙</a:t>
                      </a:r>
                      <a:endParaRPr kumimoji="1" lang="ja-JP" altLang="en-US" sz="900" dirty="0"/>
                    </a:p>
                  </a:txBody>
                  <a:tcPr/>
                </a:tc>
                <a:tc>
                  <a:txBody>
                    <a:bodyPr/>
                    <a:lstStyle/>
                    <a:p>
                      <a:pPr algn="ctr"/>
                      <a:r>
                        <a:rPr kumimoji="1" lang="en-US" altLang="ja-JP" sz="900" dirty="0" smtClean="0"/>
                        <a:t>︙</a:t>
                      </a:r>
                      <a:endParaRPr kumimoji="1" lang="ja-JP" altLang="en-US" sz="900" dirty="0"/>
                    </a:p>
                  </a:txBody>
                  <a:tcPr/>
                </a:tc>
                <a:tc>
                  <a:txBody>
                    <a:bodyPr/>
                    <a:lstStyle/>
                    <a:p>
                      <a:pPr algn="ctr"/>
                      <a:r>
                        <a:rPr kumimoji="1" lang="en-US" altLang="ja-JP" sz="900" dirty="0" smtClean="0"/>
                        <a:t>︙</a:t>
                      </a:r>
                      <a:endParaRPr kumimoji="1" lang="ja-JP" altLang="en-US" sz="900" dirty="0"/>
                    </a:p>
                  </a:txBody>
                  <a:tcPr/>
                </a:tc>
                <a:extLst>
                  <a:ext uri="{0D108BD9-81ED-4DB2-BD59-A6C34878D82A}">
                    <a16:rowId xmlns:a16="http://schemas.microsoft.com/office/drawing/2014/main" val="877680551"/>
                  </a:ext>
                </a:extLst>
              </a:tr>
              <a:tr h="206673">
                <a:tc>
                  <a:txBody>
                    <a:bodyPr/>
                    <a:lstStyle/>
                    <a:p>
                      <a:pPr algn="ctr"/>
                      <a:r>
                        <a:rPr kumimoji="1" lang="en-US" altLang="ja-JP" sz="900" dirty="0" smtClean="0"/>
                        <a:t>24</a:t>
                      </a:r>
                      <a:endParaRPr kumimoji="1" lang="ja-JP" altLang="en-US" sz="900" dirty="0"/>
                    </a:p>
                  </a:txBody>
                  <a:tcPr/>
                </a:tc>
                <a:tc>
                  <a:txBody>
                    <a:bodyPr/>
                    <a:lstStyle/>
                    <a:p>
                      <a:pPr algn="ctr"/>
                      <a:r>
                        <a:rPr kumimoji="1" lang="ja-JP" altLang="en-US" sz="900" dirty="0" smtClean="0"/>
                        <a:t>愛知県</a:t>
                      </a:r>
                      <a:endParaRPr kumimoji="1" lang="ja-JP" altLang="en-US" sz="900" dirty="0"/>
                    </a:p>
                  </a:txBody>
                  <a:tcPr/>
                </a:tc>
                <a:tc>
                  <a:txBody>
                    <a:bodyPr/>
                    <a:lstStyle/>
                    <a:p>
                      <a:pPr algn="ctr"/>
                      <a:r>
                        <a:rPr kumimoji="1" lang="en-US" altLang="ja-JP" sz="900" dirty="0" smtClean="0"/>
                        <a:t>69.1</a:t>
                      </a:r>
                      <a:endParaRPr kumimoji="1" lang="ja-JP" altLang="en-US" sz="900" dirty="0"/>
                    </a:p>
                  </a:txBody>
                  <a:tcPr/>
                </a:tc>
                <a:extLst>
                  <a:ext uri="{0D108BD9-81ED-4DB2-BD59-A6C34878D82A}">
                    <a16:rowId xmlns:a16="http://schemas.microsoft.com/office/drawing/2014/main" val="3752575771"/>
                  </a:ext>
                </a:extLst>
              </a:tr>
              <a:tr h="206673">
                <a:tc>
                  <a:txBody>
                    <a:bodyPr/>
                    <a:lstStyle/>
                    <a:p>
                      <a:pPr algn="ctr"/>
                      <a:r>
                        <a:rPr kumimoji="1" lang="en-US" altLang="ja-JP" sz="900" dirty="0" smtClean="0"/>
                        <a:t>︙</a:t>
                      </a:r>
                      <a:endParaRPr kumimoji="1" lang="ja-JP" alt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extLst>
                  <a:ext uri="{0D108BD9-81ED-4DB2-BD59-A6C34878D82A}">
                    <a16:rowId xmlns:a16="http://schemas.microsoft.com/office/drawing/2014/main" val="2178962488"/>
                  </a:ext>
                </a:extLst>
              </a:tr>
              <a:tr h="206673">
                <a:tc>
                  <a:txBody>
                    <a:bodyPr/>
                    <a:lstStyle/>
                    <a:p>
                      <a:pPr algn="ctr"/>
                      <a:r>
                        <a:rPr kumimoji="1" lang="en-US" altLang="ja-JP" sz="900" dirty="0" smtClean="0"/>
                        <a:t>34</a:t>
                      </a:r>
                      <a:endParaRPr kumimoji="1" lang="ja-JP" altLang="en-US" sz="900" dirty="0"/>
                    </a:p>
                  </a:txBody>
                  <a:tcPr/>
                </a:tc>
                <a:tc>
                  <a:txBody>
                    <a:bodyPr/>
                    <a:lstStyle/>
                    <a:p>
                      <a:pPr algn="ctr"/>
                      <a:r>
                        <a:rPr kumimoji="1" lang="ja-JP" altLang="en-US" sz="900" dirty="0" smtClean="0"/>
                        <a:t>大阪府</a:t>
                      </a:r>
                      <a:endParaRPr kumimoji="1" lang="ja-JP" altLang="en-US" sz="900" dirty="0"/>
                    </a:p>
                  </a:txBody>
                  <a:tcPr/>
                </a:tc>
                <a:tc>
                  <a:txBody>
                    <a:bodyPr/>
                    <a:lstStyle/>
                    <a:p>
                      <a:pPr algn="ctr"/>
                      <a:r>
                        <a:rPr kumimoji="1" lang="en-US" altLang="ja-JP" sz="900" dirty="0" smtClean="0"/>
                        <a:t>67.7</a:t>
                      </a:r>
                    </a:p>
                  </a:txBody>
                  <a:tcPr/>
                </a:tc>
                <a:extLst>
                  <a:ext uri="{0D108BD9-81ED-4DB2-BD59-A6C34878D82A}">
                    <a16:rowId xmlns:a16="http://schemas.microsoft.com/office/drawing/2014/main" val="3015729777"/>
                  </a:ext>
                </a:extLst>
              </a:tr>
              <a:tr h="206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extLst>
                  <a:ext uri="{0D108BD9-81ED-4DB2-BD59-A6C34878D82A}">
                    <a16:rowId xmlns:a16="http://schemas.microsoft.com/office/drawing/2014/main" val="3308624620"/>
                  </a:ext>
                </a:extLst>
              </a:tr>
              <a:tr h="206673">
                <a:tc>
                  <a:txBody>
                    <a:bodyPr/>
                    <a:lstStyle/>
                    <a:p>
                      <a:pPr algn="ctr"/>
                      <a:r>
                        <a:rPr kumimoji="1" lang="en-US" altLang="ja-JP" sz="900" dirty="0" smtClean="0"/>
                        <a:t>45</a:t>
                      </a:r>
                      <a:endParaRPr kumimoji="1" lang="ja-JP" altLang="en-US" sz="900" dirty="0"/>
                    </a:p>
                  </a:txBody>
                  <a:tcPr/>
                </a:tc>
                <a:tc>
                  <a:txBody>
                    <a:bodyPr/>
                    <a:lstStyle/>
                    <a:p>
                      <a:pPr algn="ctr"/>
                      <a:r>
                        <a:rPr kumimoji="1" lang="ja-JP" altLang="en-US" sz="900" dirty="0" smtClean="0"/>
                        <a:t>東京都</a:t>
                      </a:r>
                      <a:endParaRPr kumimoji="1" lang="ja-JP" altLang="en-US" sz="900" dirty="0"/>
                    </a:p>
                  </a:txBody>
                  <a:tcPr/>
                </a:tc>
                <a:tc>
                  <a:txBody>
                    <a:bodyPr/>
                    <a:lstStyle/>
                    <a:p>
                      <a:pPr algn="ctr"/>
                      <a:r>
                        <a:rPr kumimoji="1" lang="en-US" altLang="ja-JP" sz="900" dirty="0" smtClean="0"/>
                        <a:t>65.0</a:t>
                      </a:r>
                      <a:endParaRPr kumimoji="1" lang="ja-JP" altLang="en-US" sz="900" dirty="0"/>
                    </a:p>
                  </a:txBody>
                  <a:tcPr/>
                </a:tc>
                <a:extLst>
                  <a:ext uri="{0D108BD9-81ED-4DB2-BD59-A6C34878D82A}">
                    <a16:rowId xmlns:a16="http://schemas.microsoft.com/office/drawing/2014/main" val="278845199"/>
                  </a:ext>
                </a:extLst>
              </a:tr>
              <a:tr h="206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tc>
                <a:extLst>
                  <a:ext uri="{0D108BD9-81ED-4DB2-BD59-A6C34878D82A}">
                    <a16:rowId xmlns:a16="http://schemas.microsoft.com/office/drawing/2014/main" val="3814214703"/>
                  </a:ext>
                </a:extLst>
              </a:tr>
            </a:tbl>
          </a:graphicData>
        </a:graphic>
      </p:graphicFrame>
      <p:sp>
        <p:nvSpPr>
          <p:cNvPr id="39" name="正方形/長方形 38">
            <a:extLst>
              <a:ext uri="{FF2B5EF4-FFF2-40B4-BE49-F238E27FC236}">
                <a16:creationId xmlns:a16="http://schemas.microsoft.com/office/drawing/2014/main" id="{DD16CC1B-33BD-4AD6-A43F-503A9E69ED17}"/>
              </a:ext>
            </a:extLst>
          </p:cNvPr>
          <p:cNvSpPr/>
          <p:nvPr/>
        </p:nvSpPr>
        <p:spPr>
          <a:xfrm>
            <a:off x="6707535" y="5042348"/>
            <a:ext cx="1445778" cy="21877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0" name="テキスト ボックス 39"/>
          <p:cNvSpPr txBox="1"/>
          <p:nvPr/>
        </p:nvSpPr>
        <p:spPr>
          <a:xfrm>
            <a:off x="4678271" y="3648725"/>
            <a:ext cx="2499010" cy="246221"/>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幸福度ランキング</a:t>
            </a:r>
            <a:endParaRPr lang="ja-JP" altLang="en-US" sz="1000" b="1" dirty="0"/>
          </a:p>
        </p:txBody>
      </p:sp>
      <p:graphicFrame>
        <p:nvGraphicFramePr>
          <p:cNvPr id="41" name="表 40"/>
          <p:cNvGraphicFramePr>
            <a:graphicFrameLocks noGrp="1"/>
          </p:cNvGraphicFramePr>
          <p:nvPr>
            <p:extLst/>
          </p:nvPr>
        </p:nvGraphicFramePr>
        <p:xfrm>
          <a:off x="4933566" y="3976646"/>
          <a:ext cx="1531445" cy="2651760"/>
        </p:xfrm>
        <a:graphic>
          <a:graphicData uri="http://schemas.openxmlformats.org/drawingml/2006/table">
            <a:tbl>
              <a:tblPr firstRow="1" bandRow="1">
                <a:tableStyleId>{5C22544A-7EE6-4342-B048-85BDC9FD1C3A}</a:tableStyleId>
              </a:tblPr>
              <a:tblGrid>
                <a:gridCol w="336134">
                  <a:extLst>
                    <a:ext uri="{9D8B030D-6E8A-4147-A177-3AD203B41FA5}">
                      <a16:colId xmlns:a16="http://schemas.microsoft.com/office/drawing/2014/main" val="1352810336"/>
                    </a:ext>
                  </a:extLst>
                </a:gridCol>
                <a:gridCol w="594119">
                  <a:extLst>
                    <a:ext uri="{9D8B030D-6E8A-4147-A177-3AD203B41FA5}">
                      <a16:colId xmlns:a16="http://schemas.microsoft.com/office/drawing/2014/main" val="810795694"/>
                    </a:ext>
                  </a:extLst>
                </a:gridCol>
                <a:gridCol w="601192">
                  <a:extLst>
                    <a:ext uri="{9D8B030D-6E8A-4147-A177-3AD203B41FA5}">
                      <a16:colId xmlns:a16="http://schemas.microsoft.com/office/drawing/2014/main" val="3705207449"/>
                    </a:ext>
                  </a:extLst>
                </a:gridCol>
              </a:tblGrid>
              <a:tr h="224353">
                <a:tc>
                  <a:txBody>
                    <a:bodyPr/>
                    <a:lstStyle/>
                    <a:p>
                      <a:pPr algn="ctr"/>
                      <a:r>
                        <a:rPr kumimoji="1" lang="ja-JP" altLang="en-US" sz="900" dirty="0" smtClean="0"/>
                        <a:t>順位</a:t>
                      </a:r>
                      <a:endParaRPr kumimoji="1" lang="ja-JP" altLang="en-US" sz="900" dirty="0"/>
                    </a:p>
                  </a:txBody>
                  <a:tcPr anchor="ctr"/>
                </a:tc>
                <a:tc>
                  <a:txBody>
                    <a:bodyPr/>
                    <a:lstStyle/>
                    <a:p>
                      <a:pPr algn="ctr"/>
                      <a:r>
                        <a:rPr kumimoji="1" lang="ja-JP" altLang="en-US" sz="900" dirty="0" smtClean="0"/>
                        <a:t>都道</a:t>
                      </a:r>
                      <a:endParaRPr kumimoji="1" lang="en-US" altLang="ja-JP" sz="900" dirty="0" smtClean="0"/>
                    </a:p>
                    <a:p>
                      <a:pPr algn="ctr"/>
                      <a:r>
                        <a:rPr kumimoji="1" lang="ja-JP" altLang="en-US" sz="900" dirty="0" smtClean="0"/>
                        <a:t>府県</a:t>
                      </a:r>
                      <a:endParaRPr kumimoji="1" lang="ja-JP" altLang="en-US" sz="900" dirty="0"/>
                    </a:p>
                  </a:txBody>
                  <a:tcPr anchor="ctr"/>
                </a:tc>
                <a:tc>
                  <a:txBody>
                    <a:bodyPr/>
                    <a:lstStyle/>
                    <a:p>
                      <a:pPr algn="ctr"/>
                      <a:r>
                        <a:rPr kumimoji="1" lang="ja-JP" altLang="en-US" sz="900" dirty="0" smtClean="0"/>
                        <a:t>幸福度</a:t>
                      </a:r>
                      <a:endParaRPr kumimoji="1" lang="ja-JP" altLang="en-US" sz="900" dirty="0"/>
                    </a:p>
                  </a:txBody>
                  <a:tcPr anchor="ctr"/>
                </a:tc>
                <a:extLst>
                  <a:ext uri="{0D108BD9-81ED-4DB2-BD59-A6C34878D82A}">
                    <a16:rowId xmlns:a16="http://schemas.microsoft.com/office/drawing/2014/main" val="2296912327"/>
                  </a:ext>
                </a:extLst>
              </a:tr>
              <a:tr h="140221">
                <a:tc>
                  <a:txBody>
                    <a:bodyPr/>
                    <a:lstStyle/>
                    <a:p>
                      <a:pPr algn="ctr"/>
                      <a:r>
                        <a:rPr kumimoji="1" lang="en-US" altLang="ja-JP" sz="900" dirty="0" smtClean="0"/>
                        <a:t>1</a:t>
                      </a:r>
                      <a:endParaRPr kumimoji="1" lang="ja-JP" altLang="en-US" sz="900" dirty="0"/>
                    </a:p>
                  </a:txBody>
                  <a:tcPr/>
                </a:tc>
                <a:tc>
                  <a:txBody>
                    <a:bodyPr/>
                    <a:lstStyle/>
                    <a:p>
                      <a:pPr algn="ctr"/>
                      <a:r>
                        <a:rPr kumimoji="1" lang="ja-JP" altLang="en-US" sz="900" dirty="0" smtClean="0"/>
                        <a:t>沖縄県</a:t>
                      </a:r>
                      <a:endParaRPr kumimoji="1" lang="ja-JP" altLang="en-US" sz="900" dirty="0"/>
                    </a:p>
                  </a:txBody>
                  <a:tcPr/>
                </a:tc>
                <a:tc>
                  <a:txBody>
                    <a:bodyPr/>
                    <a:lstStyle/>
                    <a:p>
                      <a:pPr algn="ctr"/>
                      <a:r>
                        <a:rPr kumimoji="1" lang="en-US" altLang="ja-JP" sz="900" dirty="0" smtClean="0"/>
                        <a:t>78.1</a:t>
                      </a:r>
                      <a:endParaRPr kumimoji="1" lang="ja-JP" altLang="en-US" sz="900" dirty="0"/>
                    </a:p>
                  </a:txBody>
                  <a:tcPr/>
                </a:tc>
                <a:extLst>
                  <a:ext uri="{0D108BD9-81ED-4DB2-BD59-A6C34878D82A}">
                    <a16:rowId xmlns:a16="http://schemas.microsoft.com/office/drawing/2014/main" val="530833436"/>
                  </a:ext>
                </a:extLst>
              </a:tr>
              <a:tr h="140221">
                <a:tc>
                  <a:txBody>
                    <a:bodyPr/>
                    <a:lstStyle/>
                    <a:p>
                      <a:pPr algn="ctr"/>
                      <a:r>
                        <a:rPr kumimoji="1" lang="en-US" altLang="ja-JP" sz="900" dirty="0" smtClean="0"/>
                        <a:t>2</a:t>
                      </a:r>
                      <a:endParaRPr kumimoji="1" lang="ja-JP" altLang="en-US" sz="900" dirty="0"/>
                    </a:p>
                  </a:txBody>
                  <a:tcPr/>
                </a:tc>
                <a:tc>
                  <a:txBody>
                    <a:bodyPr/>
                    <a:lstStyle/>
                    <a:p>
                      <a:pPr algn="ctr"/>
                      <a:r>
                        <a:rPr kumimoji="1" lang="ja-JP" altLang="en-US" sz="900" dirty="0" smtClean="0"/>
                        <a:t>宮崎県</a:t>
                      </a:r>
                      <a:endParaRPr kumimoji="1" lang="ja-JP" altLang="en-US" sz="900" dirty="0"/>
                    </a:p>
                  </a:txBody>
                  <a:tcPr/>
                </a:tc>
                <a:tc>
                  <a:txBody>
                    <a:bodyPr/>
                    <a:lstStyle/>
                    <a:p>
                      <a:pPr algn="ctr"/>
                      <a:r>
                        <a:rPr kumimoji="1" lang="en-US" altLang="ja-JP" sz="900" dirty="0" smtClean="0"/>
                        <a:t>73.0</a:t>
                      </a:r>
                      <a:endParaRPr kumimoji="1" lang="ja-JP" altLang="en-US" sz="900" dirty="0"/>
                    </a:p>
                  </a:txBody>
                  <a:tcPr/>
                </a:tc>
                <a:extLst>
                  <a:ext uri="{0D108BD9-81ED-4DB2-BD59-A6C34878D82A}">
                    <a16:rowId xmlns:a16="http://schemas.microsoft.com/office/drawing/2014/main" val="2186698003"/>
                  </a:ext>
                </a:extLst>
              </a:tr>
              <a:tr h="140221">
                <a:tc>
                  <a:txBody>
                    <a:bodyPr/>
                    <a:lstStyle/>
                    <a:p>
                      <a:pPr algn="ctr"/>
                      <a:r>
                        <a:rPr kumimoji="1" lang="en-US" altLang="ja-JP" sz="900" dirty="0" smtClean="0"/>
                        <a:t>3</a:t>
                      </a:r>
                      <a:endParaRPr kumimoji="1" lang="ja-JP" altLang="en-US" sz="900" dirty="0"/>
                    </a:p>
                  </a:txBody>
                  <a:tcPr/>
                </a:tc>
                <a:tc>
                  <a:txBody>
                    <a:bodyPr/>
                    <a:lstStyle/>
                    <a:p>
                      <a:pPr algn="ctr"/>
                      <a:r>
                        <a:rPr kumimoji="1" lang="ja-JP" altLang="en-US" sz="900" dirty="0" smtClean="0"/>
                        <a:t>熊本県</a:t>
                      </a:r>
                      <a:endParaRPr kumimoji="1" lang="ja-JP" altLang="en-US" sz="900" dirty="0"/>
                    </a:p>
                  </a:txBody>
                  <a:tcPr/>
                </a:tc>
                <a:tc>
                  <a:txBody>
                    <a:bodyPr/>
                    <a:lstStyle/>
                    <a:p>
                      <a:pPr algn="ctr"/>
                      <a:r>
                        <a:rPr kumimoji="1" lang="en-US" altLang="ja-JP" sz="900" dirty="0" smtClean="0"/>
                        <a:t>72.4</a:t>
                      </a:r>
                      <a:endParaRPr kumimoji="1" lang="ja-JP" altLang="en-US" sz="900" dirty="0"/>
                    </a:p>
                  </a:txBody>
                  <a:tcPr/>
                </a:tc>
                <a:extLst>
                  <a:ext uri="{0D108BD9-81ED-4DB2-BD59-A6C34878D82A}">
                    <a16:rowId xmlns:a16="http://schemas.microsoft.com/office/drawing/2014/main" val="910513754"/>
                  </a:ext>
                </a:extLst>
              </a:tr>
              <a:tr h="140221">
                <a:tc>
                  <a:txBody>
                    <a:bodyPr/>
                    <a:lstStyle/>
                    <a:p>
                      <a:pPr algn="ctr"/>
                      <a:r>
                        <a:rPr kumimoji="1" lang="en-US" altLang="ja-JP" sz="900" dirty="0" smtClean="0"/>
                        <a:t>4</a:t>
                      </a:r>
                      <a:endParaRPr kumimoji="1" lang="ja-JP" altLang="en-US" sz="900" dirty="0"/>
                    </a:p>
                  </a:txBody>
                  <a:tcPr/>
                </a:tc>
                <a:tc>
                  <a:txBody>
                    <a:bodyPr/>
                    <a:lstStyle/>
                    <a:p>
                      <a:pPr algn="ctr"/>
                      <a:r>
                        <a:rPr kumimoji="1" lang="ja-JP" altLang="en-US" sz="900" dirty="0" smtClean="0"/>
                        <a:t>山梨県</a:t>
                      </a:r>
                      <a:endParaRPr kumimoji="1" lang="ja-JP" altLang="en-US" sz="900" dirty="0"/>
                    </a:p>
                  </a:txBody>
                  <a:tcPr/>
                </a:tc>
                <a:tc>
                  <a:txBody>
                    <a:bodyPr/>
                    <a:lstStyle/>
                    <a:p>
                      <a:pPr algn="ctr"/>
                      <a:r>
                        <a:rPr kumimoji="1" lang="en-US" altLang="ja-JP" sz="900" dirty="0" smtClean="0"/>
                        <a:t>72.1</a:t>
                      </a:r>
                      <a:endParaRPr kumimoji="1" lang="ja-JP" altLang="en-US" sz="900" dirty="0"/>
                    </a:p>
                  </a:txBody>
                  <a:tcPr/>
                </a:tc>
                <a:extLst>
                  <a:ext uri="{0D108BD9-81ED-4DB2-BD59-A6C34878D82A}">
                    <a16:rowId xmlns:a16="http://schemas.microsoft.com/office/drawing/2014/main" val="1921963140"/>
                  </a:ext>
                </a:extLst>
              </a:tr>
              <a:tr h="140221">
                <a:tc>
                  <a:txBody>
                    <a:bodyPr/>
                    <a:lstStyle/>
                    <a:p>
                      <a:pPr algn="ctr"/>
                      <a:r>
                        <a:rPr kumimoji="1" lang="en-US" altLang="ja-JP" sz="900" dirty="0" smtClean="0"/>
                        <a:t>5</a:t>
                      </a:r>
                      <a:endParaRPr kumimoji="1" lang="ja-JP" altLang="en-US" sz="900" dirty="0"/>
                    </a:p>
                  </a:txBody>
                  <a:tcPr/>
                </a:tc>
                <a:tc>
                  <a:txBody>
                    <a:bodyPr/>
                    <a:lstStyle/>
                    <a:p>
                      <a:pPr algn="ctr"/>
                      <a:r>
                        <a:rPr kumimoji="1" lang="ja-JP" altLang="en-US" sz="900" dirty="0" smtClean="0"/>
                        <a:t>愛媛県</a:t>
                      </a:r>
                      <a:endParaRPr kumimoji="1" lang="ja-JP" altLang="en-US" sz="900" dirty="0"/>
                    </a:p>
                  </a:txBody>
                  <a:tcPr/>
                </a:tc>
                <a:tc>
                  <a:txBody>
                    <a:bodyPr/>
                    <a:lstStyle/>
                    <a:p>
                      <a:pPr algn="ctr"/>
                      <a:r>
                        <a:rPr kumimoji="1" lang="en-US" altLang="ja-JP" sz="900" dirty="0" smtClean="0"/>
                        <a:t>71.8</a:t>
                      </a:r>
                      <a:endParaRPr kumimoji="1" lang="ja-JP" altLang="en-US" sz="900" dirty="0"/>
                    </a:p>
                  </a:txBody>
                  <a:tcPr/>
                </a:tc>
                <a:extLst>
                  <a:ext uri="{0D108BD9-81ED-4DB2-BD59-A6C34878D82A}">
                    <a16:rowId xmlns:a16="http://schemas.microsoft.com/office/drawing/2014/main" val="3692751978"/>
                  </a:ext>
                </a:extLst>
              </a:tr>
              <a:tr h="140221">
                <a:tc>
                  <a:txBody>
                    <a:bodyPr/>
                    <a:lstStyle/>
                    <a:p>
                      <a:pPr algn="ctr"/>
                      <a:r>
                        <a:rPr kumimoji="1" lang="en-US" altLang="ja-JP" sz="900" dirty="0" smtClean="0"/>
                        <a:t>6</a:t>
                      </a:r>
                      <a:endParaRPr kumimoji="1" lang="ja-JP" altLang="en-US" sz="900" dirty="0"/>
                    </a:p>
                  </a:txBody>
                  <a:tcPr/>
                </a:tc>
                <a:tc>
                  <a:txBody>
                    <a:bodyPr/>
                    <a:lstStyle/>
                    <a:p>
                      <a:pPr algn="ctr"/>
                      <a:r>
                        <a:rPr kumimoji="1" lang="ja-JP" altLang="en-US" sz="900" dirty="0" smtClean="0"/>
                        <a:t>岡山県</a:t>
                      </a:r>
                      <a:endParaRPr kumimoji="1" lang="ja-JP" altLang="en-US" sz="900" dirty="0"/>
                    </a:p>
                  </a:txBody>
                  <a:tcPr/>
                </a:tc>
                <a:tc>
                  <a:txBody>
                    <a:bodyPr/>
                    <a:lstStyle/>
                    <a:p>
                      <a:pPr algn="ctr"/>
                      <a:r>
                        <a:rPr kumimoji="1" lang="en-US" altLang="ja-JP" sz="900" dirty="0" smtClean="0"/>
                        <a:t>71.7</a:t>
                      </a:r>
                      <a:endParaRPr kumimoji="1" lang="ja-JP" altLang="en-US" sz="900" dirty="0"/>
                    </a:p>
                  </a:txBody>
                  <a:tcPr/>
                </a:tc>
                <a:extLst>
                  <a:ext uri="{0D108BD9-81ED-4DB2-BD59-A6C34878D82A}">
                    <a16:rowId xmlns:a16="http://schemas.microsoft.com/office/drawing/2014/main" val="474249729"/>
                  </a:ext>
                </a:extLst>
              </a:tr>
              <a:tr h="140221">
                <a:tc>
                  <a:txBody>
                    <a:bodyPr/>
                    <a:lstStyle/>
                    <a:p>
                      <a:pPr algn="ctr"/>
                      <a:r>
                        <a:rPr kumimoji="1" lang="en-US" altLang="ja-JP" sz="900" dirty="0" smtClean="0"/>
                        <a:t>6</a:t>
                      </a:r>
                      <a:endParaRPr kumimoji="1" lang="ja-JP" altLang="en-US" sz="900" dirty="0"/>
                    </a:p>
                  </a:txBody>
                  <a:tcPr/>
                </a:tc>
                <a:tc>
                  <a:txBody>
                    <a:bodyPr/>
                    <a:lstStyle/>
                    <a:p>
                      <a:pPr algn="ctr"/>
                      <a:r>
                        <a:rPr kumimoji="1" lang="ja-JP" altLang="en-US" sz="900" dirty="0" smtClean="0"/>
                        <a:t>長崎県</a:t>
                      </a:r>
                      <a:endParaRPr kumimoji="1" lang="ja-JP" altLang="en-US" sz="900" dirty="0"/>
                    </a:p>
                  </a:txBody>
                  <a:tcPr/>
                </a:tc>
                <a:tc>
                  <a:txBody>
                    <a:bodyPr/>
                    <a:lstStyle/>
                    <a:p>
                      <a:pPr algn="ctr"/>
                      <a:r>
                        <a:rPr kumimoji="1" lang="en-US" altLang="ja-JP" sz="900" dirty="0" smtClean="0"/>
                        <a:t>71.7</a:t>
                      </a:r>
                      <a:endParaRPr kumimoji="1" lang="ja-JP" altLang="en-US" sz="900" dirty="0"/>
                    </a:p>
                  </a:txBody>
                  <a:tcPr/>
                </a:tc>
                <a:extLst>
                  <a:ext uri="{0D108BD9-81ED-4DB2-BD59-A6C34878D82A}">
                    <a16:rowId xmlns:a16="http://schemas.microsoft.com/office/drawing/2014/main" val="2916033776"/>
                  </a:ext>
                </a:extLst>
              </a:tr>
              <a:tr h="140221">
                <a:tc>
                  <a:txBody>
                    <a:bodyPr/>
                    <a:lstStyle/>
                    <a:p>
                      <a:pPr algn="ctr"/>
                      <a:r>
                        <a:rPr kumimoji="1" lang="en-US" altLang="ja-JP" sz="900" dirty="0" smtClean="0"/>
                        <a:t>8</a:t>
                      </a:r>
                      <a:endParaRPr kumimoji="1" lang="ja-JP" altLang="en-US" sz="900" dirty="0"/>
                    </a:p>
                  </a:txBody>
                  <a:tcPr/>
                </a:tc>
                <a:tc>
                  <a:txBody>
                    <a:bodyPr/>
                    <a:lstStyle/>
                    <a:p>
                      <a:pPr algn="ctr"/>
                      <a:r>
                        <a:rPr kumimoji="1" lang="ja-JP" altLang="en-US" sz="900" dirty="0" smtClean="0"/>
                        <a:t>北海道</a:t>
                      </a:r>
                      <a:endParaRPr kumimoji="1" lang="ja-JP" altLang="en-US" sz="900" dirty="0"/>
                    </a:p>
                  </a:txBody>
                  <a:tcPr/>
                </a:tc>
                <a:tc>
                  <a:txBody>
                    <a:bodyPr/>
                    <a:lstStyle/>
                    <a:p>
                      <a:pPr algn="ctr"/>
                      <a:r>
                        <a:rPr kumimoji="1" lang="en-US" altLang="ja-JP" sz="900" dirty="0" smtClean="0"/>
                        <a:t>71.4</a:t>
                      </a:r>
                      <a:endParaRPr kumimoji="1" lang="ja-JP" altLang="en-US" sz="900" dirty="0"/>
                    </a:p>
                  </a:txBody>
                  <a:tcPr/>
                </a:tc>
                <a:extLst>
                  <a:ext uri="{0D108BD9-81ED-4DB2-BD59-A6C34878D82A}">
                    <a16:rowId xmlns:a16="http://schemas.microsoft.com/office/drawing/2014/main" val="204451216"/>
                  </a:ext>
                </a:extLst>
              </a:tr>
              <a:tr h="140221">
                <a:tc>
                  <a:txBody>
                    <a:bodyPr/>
                    <a:lstStyle/>
                    <a:p>
                      <a:pPr algn="ctr"/>
                      <a:r>
                        <a:rPr kumimoji="1" lang="en-US" altLang="ja-JP" sz="900" dirty="0" smtClean="0"/>
                        <a:t>9</a:t>
                      </a:r>
                      <a:endParaRPr kumimoji="1" lang="ja-JP" altLang="en-US" sz="900" dirty="0"/>
                    </a:p>
                  </a:txBody>
                  <a:tcPr/>
                </a:tc>
                <a:tc>
                  <a:txBody>
                    <a:bodyPr/>
                    <a:lstStyle/>
                    <a:p>
                      <a:pPr algn="ctr"/>
                      <a:r>
                        <a:rPr kumimoji="1" lang="ja-JP" altLang="en-US" sz="900" dirty="0" smtClean="0"/>
                        <a:t>京都府</a:t>
                      </a:r>
                      <a:endParaRPr kumimoji="1" lang="ja-JP" altLang="en-US" sz="900" dirty="0"/>
                    </a:p>
                  </a:txBody>
                  <a:tcPr/>
                </a:tc>
                <a:tc>
                  <a:txBody>
                    <a:bodyPr/>
                    <a:lstStyle/>
                    <a:p>
                      <a:pPr algn="ctr"/>
                      <a:r>
                        <a:rPr kumimoji="1" lang="en-US" altLang="ja-JP" sz="900" dirty="0" smtClean="0"/>
                        <a:t>71.3</a:t>
                      </a:r>
                      <a:endParaRPr kumimoji="1" lang="ja-JP" altLang="en-US" sz="900" dirty="0"/>
                    </a:p>
                  </a:txBody>
                  <a:tcPr/>
                </a:tc>
                <a:extLst>
                  <a:ext uri="{0D108BD9-81ED-4DB2-BD59-A6C34878D82A}">
                    <a16:rowId xmlns:a16="http://schemas.microsoft.com/office/drawing/2014/main" val="877680551"/>
                  </a:ext>
                </a:extLst>
              </a:tr>
              <a:tr h="140221">
                <a:tc>
                  <a:txBody>
                    <a:bodyPr/>
                    <a:lstStyle/>
                    <a:p>
                      <a:pPr algn="ctr"/>
                      <a:r>
                        <a:rPr kumimoji="1" lang="en-US" altLang="ja-JP" sz="900" dirty="0" smtClean="0"/>
                        <a:t>9</a:t>
                      </a:r>
                      <a:endParaRPr kumimoji="1" lang="ja-JP" altLang="en-US" sz="900" dirty="0"/>
                    </a:p>
                  </a:txBody>
                  <a:tcPr/>
                </a:tc>
                <a:tc>
                  <a:txBody>
                    <a:bodyPr/>
                    <a:lstStyle/>
                    <a:p>
                      <a:pPr algn="ctr"/>
                      <a:r>
                        <a:rPr kumimoji="1" lang="ja-JP" altLang="en-US" sz="900" dirty="0" smtClean="0"/>
                        <a:t>大分県</a:t>
                      </a:r>
                      <a:endParaRPr kumimoji="1" lang="ja-JP" altLang="en-US" sz="900" dirty="0"/>
                    </a:p>
                  </a:txBody>
                  <a:tcPr/>
                </a:tc>
                <a:tc>
                  <a:txBody>
                    <a:bodyPr/>
                    <a:lstStyle/>
                    <a:p>
                      <a:pPr algn="ctr"/>
                      <a:r>
                        <a:rPr kumimoji="1" lang="en-US" altLang="ja-JP" sz="900" dirty="0" smtClean="0"/>
                        <a:t>71.3</a:t>
                      </a:r>
                      <a:endParaRPr kumimoji="1" lang="ja-JP" altLang="en-US" sz="900" dirty="0"/>
                    </a:p>
                  </a:txBody>
                  <a:tcPr/>
                </a:tc>
                <a:extLst>
                  <a:ext uri="{0D108BD9-81ED-4DB2-BD59-A6C34878D82A}">
                    <a16:rowId xmlns:a16="http://schemas.microsoft.com/office/drawing/2014/main" val="4232596761"/>
                  </a:ext>
                </a:extLst>
              </a:tr>
            </a:tbl>
          </a:graphicData>
        </a:graphic>
      </p:graphicFrame>
      <p:sp>
        <p:nvSpPr>
          <p:cNvPr id="42" name="テキスト ボックス 41">
            <a:extLst>
              <a:ext uri="{FF2B5EF4-FFF2-40B4-BE49-F238E27FC236}">
                <a16:creationId xmlns:a16="http://schemas.microsoft.com/office/drawing/2014/main" id="{C04CD1B5-F732-4A5C-A8C2-0AE547D85819}"/>
              </a:ext>
            </a:extLst>
          </p:cNvPr>
          <p:cNvSpPr txBox="1"/>
          <p:nvPr/>
        </p:nvSpPr>
        <p:spPr>
          <a:xfrm>
            <a:off x="7126949" y="6276354"/>
            <a:ext cx="1698373" cy="523220"/>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2021.6.29 </a:t>
            </a:r>
            <a:r>
              <a:rPr lang="ja-JP" altLang="en-US" sz="700" dirty="0" smtClean="0">
                <a:latin typeface="Meiryo UI" panose="020B0604030504040204" pitchFamily="50" charset="-128"/>
                <a:ea typeface="Meiryo UI" panose="020B0604030504040204" pitchFamily="50" charset="-128"/>
              </a:rPr>
              <a:t>ダイヤモンドオンライン</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ブランド総合</a:t>
            </a:r>
            <a:r>
              <a:rPr lang="ja-JP" altLang="en-US" sz="700" dirty="0" smtClean="0">
                <a:latin typeface="Meiryo UI" panose="020B0604030504040204" pitchFamily="50" charset="-128"/>
                <a:ea typeface="Meiryo UI" panose="020B0604030504040204" pitchFamily="50" charset="-128"/>
              </a:rPr>
              <a:t>研究所　</a:t>
            </a:r>
            <a:r>
              <a:rPr lang="en-US" altLang="ja-JP"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rPr>
              <a:t>回</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地域版</a:t>
            </a:r>
            <a:r>
              <a:rPr lang="en-US" altLang="ja-JP" sz="700" dirty="0">
                <a:latin typeface="Meiryo UI" panose="020B0604030504040204" pitchFamily="50" charset="-128"/>
                <a:ea typeface="Meiryo UI" panose="020B0604030504040204" pitchFamily="50" charset="-128"/>
              </a:rPr>
              <a:t>SDGs</a:t>
            </a:r>
            <a:r>
              <a:rPr lang="ja-JP" altLang="en-US" sz="700" dirty="0">
                <a:latin typeface="Meiryo UI" panose="020B0604030504040204" pitchFamily="50" charset="-128"/>
                <a:ea typeface="Meiryo UI" panose="020B0604030504040204" pitchFamily="50" charset="-128"/>
              </a:rPr>
              <a:t>調査</a:t>
            </a:r>
            <a:r>
              <a:rPr lang="en-US" altLang="ja-JP" sz="700" dirty="0">
                <a:latin typeface="Meiryo UI" panose="020B0604030504040204" pitchFamily="50" charset="-128"/>
                <a:ea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rPr>
              <a:t>より</a:t>
            </a:r>
            <a:r>
              <a:rPr lang="ja-JP" altLang="en-US" sz="700" dirty="0" smtClean="0">
                <a:latin typeface="Meiryo UI" panose="020B0604030504040204" pitchFamily="50" charset="-128"/>
                <a:ea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をもとに副首都推進局にて作成</a:t>
            </a:r>
            <a:endParaRPr lang="ja-JP" altLang="en-US" sz="7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07442" y="3844522"/>
            <a:ext cx="2651277"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東京に本社を置く新規上場企業</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社における、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代表者の出身地・出身大学所在地別の企業数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
          <p:cNvGraphicFramePr>
            <a:graphicFrameLocks noGrp="1"/>
          </p:cNvGraphicFramePr>
          <p:nvPr>
            <p:extLst/>
          </p:nvPr>
        </p:nvGraphicFramePr>
        <p:xfrm>
          <a:off x="1922241" y="4140717"/>
          <a:ext cx="2767660" cy="1205332"/>
        </p:xfrm>
        <a:graphic>
          <a:graphicData uri="http://schemas.openxmlformats.org/drawingml/2006/table">
            <a:tbl>
              <a:tblPr firstRow="1" bandRow="1">
                <a:tableStyleId>{5C22544A-7EE6-4342-B048-85BDC9FD1C3A}</a:tableStyleId>
              </a:tblPr>
              <a:tblGrid>
                <a:gridCol w="271026">
                  <a:extLst>
                    <a:ext uri="{9D8B030D-6E8A-4147-A177-3AD203B41FA5}">
                      <a16:colId xmlns:a16="http://schemas.microsoft.com/office/drawing/2014/main" val="20000"/>
                    </a:ext>
                  </a:extLst>
                </a:gridCol>
                <a:gridCol w="1340220">
                  <a:extLst>
                    <a:ext uri="{9D8B030D-6E8A-4147-A177-3AD203B41FA5}">
                      <a16:colId xmlns:a16="http://schemas.microsoft.com/office/drawing/2014/main" val="20001"/>
                    </a:ext>
                  </a:extLst>
                </a:gridCol>
                <a:gridCol w="1156414">
                  <a:extLst>
                    <a:ext uri="{9D8B030D-6E8A-4147-A177-3AD203B41FA5}">
                      <a16:colId xmlns:a16="http://schemas.microsoft.com/office/drawing/2014/main" val="20002"/>
                    </a:ext>
                  </a:extLst>
                </a:gridCol>
              </a:tblGrid>
              <a:tr h="202273">
                <a:tc>
                  <a:txBody>
                    <a:bodyPr/>
                    <a:lstStyle/>
                    <a:p>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代表者の出身地</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代表者の出身大学所在地</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02273">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東京都（</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東京都（</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23611">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tc>
                  <a:txBody>
                    <a:bodyPr/>
                    <a:lstStyle/>
                    <a:p>
                      <a:pPr algn="ctr"/>
                      <a:r>
                        <a:rPr kumimoji="1"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tc>
                  <a:txBody>
                    <a:bodyPr/>
                    <a:lstStyle/>
                    <a:p>
                      <a:pPr algn="ctr"/>
                      <a:r>
                        <a:rPr kumimoji="1"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extLst>
                  <a:ext uri="{0D108BD9-81ED-4DB2-BD59-A6C34878D82A}">
                    <a16:rowId xmlns:a16="http://schemas.microsoft.com/office/drawing/2014/main" val="10002"/>
                  </a:ext>
                </a:extLst>
              </a:tr>
              <a:tr h="202273">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神奈川県（</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3"/>
                  </a:ext>
                </a:extLst>
              </a:tr>
              <a:tr h="123611">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千葉県（</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4"/>
                  </a:ext>
                </a:extLst>
              </a:tr>
              <a:tr h="202273">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千葉県、兵庫県（</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北海道ほか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県（</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35" name="四角形吹き出し 34"/>
          <p:cNvSpPr/>
          <p:nvPr/>
        </p:nvSpPr>
        <p:spPr>
          <a:xfrm>
            <a:off x="1807442" y="3811041"/>
            <a:ext cx="2906758" cy="1550510"/>
          </a:xfrm>
          <a:prstGeom prst="wedgeRectCallout">
            <a:avLst>
              <a:gd name="adj1" fmla="val -56106"/>
              <a:gd name="adj2" fmla="val -17607"/>
            </a:avLst>
          </a:prstGeom>
          <a:noFill/>
          <a:ln w="952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円/楕円 9"/>
          <p:cNvSpPr/>
          <p:nvPr/>
        </p:nvSpPr>
        <p:spPr>
          <a:xfrm>
            <a:off x="3617625" y="4373629"/>
            <a:ext cx="804172" cy="1635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9"/>
          <p:cNvSpPr/>
          <p:nvPr/>
        </p:nvSpPr>
        <p:spPr>
          <a:xfrm>
            <a:off x="2452125" y="4361180"/>
            <a:ext cx="680955" cy="1635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6</a:t>
            </a:fld>
            <a:endParaRPr kumimoji="1" lang="ja-JP" altLang="en-US" dirty="0"/>
          </a:p>
        </p:txBody>
      </p:sp>
      <p:sp>
        <p:nvSpPr>
          <p:cNvPr id="31" name="テキスト ボックス 30">
            <a:extLst>
              <a:ext uri="{FF2B5EF4-FFF2-40B4-BE49-F238E27FC236}">
                <a16:creationId xmlns:a16="http://schemas.microsoft.com/office/drawing/2014/main" id="{565134A4-A950-43C3-88A5-7F50CF377CA4}"/>
              </a:ext>
            </a:extLst>
          </p:cNvPr>
          <p:cNvSpPr txBox="1"/>
          <p:nvPr/>
        </p:nvSpPr>
        <p:spPr>
          <a:xfrm>
            <a:off x="4076602" y="927413"/>
            <a:ext cx="705212" cy="215444"/>
          </a:xfrm>
          <a:prstGeom prst="rect">
            <a:avLst/>
          </a:prstGeom>
          <a:noFill/>
        </p:spPr>
        <p:txBody>
          <a:bodyPr wrap="square" rtlCol="0">
            <a:spAutoFit/>
          </a:bodyPr>
          <a:lstStyle/>
          <a:p>
            <a:r>
              <a:rPr lang="en-US" altLang="ja-JP" sz="800" dirty="0"/>
              <a:t>774</a:t>
            </a:r>
            <a:endParaRPr lang="ja-JP" altLang="en-US" sz="800" dirty="0"/>
          </a:p>
        </p:txBody>
      </p:sp>
      <p:sp>
        <p:nvSpPr>
          <p:cNvPr id="43" name="テキスト ボックス 42">
            <a:extLst>
              <a:ext uri="{FF2B5EF4-FFF2-40B4-BE49-F238E27FC236}">
                <a16:creationId xmlns:a16="http://schemas.microsoft.com/office/drawing/2014/main" id="{74F48989-921E-4101-8DEC-5A6D91D86A8C}"/>
              </a:ext>
            </a:extLst>
          </p:cNvPr>
          <p:cNvSpPr txBox="1"/>
          <p:nvPr/>
        </p:nvSpPr>
        <p:spPr>
          <a:xfrm>
            <a:off x="4151653" y="1814912"/>
            <a:ext cx="705212" cy="215444"/>
          </a:xfrm>
          <a:prstGeom prst="rect">
            <a:avLst/>
          </a:prstGeom>
          <a:noFill/>
        </p:spPr>
        <p:txBody>
          <a:bodyPr wrap="square" rtlCol="0">
            <a:spAutoFit/>
          </a:bodyPr>
          <a:lstStyle/>
          <a:p>
            <a:r>
              <a:rPr lang="en-US" altLang="ja-JP" sz="800" dirty="0"/>
              <a:t>543</a:t>
            </a:r>
            <a:endParaRPr lang="ja-JP" altLang="en-US" sz="800" dirty="0"/>
          </a:p>
        </p:txBody>
      </p:sp>
      <p:sp>
        <p:nvSpPr>
          <p:cNvPr id="44" name="テキスト ボックス 43">
            <a:extLst>
              <a:ext uri="{FF2B5EF4-FFF2-40B4-BE49-F238E27FC236}">
                <a16:creationId xmlns:a16="http://schemas.microsoft.com/office/drawing/2014/main" id="{919032C7-27B7-4C5D-8181-722ED2015F30}"/>
              </a:ext>
            </a:extLst>
          </p:cNvPr>
          <p:cNvSpPr txBox="1"/>
          <p:nvPr/>
        </p:nvSpPr>
        <p:spPr>
          <a:xfrm>
            <a:off x="4151653" y="2122063"/>
            <a:ext cx="705212" cy="215444"/>
          </a:xfrm>
          <a:prstGeom prst="rect">
            <a:avLst/>
          </a:prstGeom>
          <a:noFill/>
        </p:spPr>
        <p:txBody>
          <a:bodyPr wrap="square" rtlCol="0">
            <a:spAutoFit/>
          </a:bodyPr>
          <a:lstStyle/>
          <a:p>
            <a:r>
              <a:rPr lang="en-US" altLang="ja-JP" sz="800" dirty="0"/>
              <a:t>456</a:t>
            </a:r>
            <a:endParaRPr lang="ja-JP" altLang="en-US" sz="800" dirty="0"/>
          </a:p>
        </p:txBody>
      </p:sp>
      <p:sp>
        <p:nvSpPr>
          <p:cNvPr id="45" name="テキスト ボックス 44">
            <a:extLst>
              <a:ext uri="{FF2B5EF4-FFF2-40B4-BE49-F238E27FC236}">
                <a16:creationId xmlns:a16="http://schemas.microsoft.com/office/drawing/2014/main" id="{16BD91B8-992F-4FBB-8AEE-4FDFE684A49F}"/>
              </a:ext>
            </a:extLst>
          </p:cNvPr>
          <p:cNvSpPr txBox="1"/>
          <p:nvPr/>
        </p:nvSpPr>
        <p:spPr>
          <a:xfrm>
            <a:off x="4140215" y="2373439"/>
            <a:ext cx="705212" cy="215444"/>
          </a:xfrm>
          <a:prstGeom prst="rect">
            <a:avLst/>
          </a:prstGeom>
          <a:noFill/>
        </p:spPr>
        <p:txBody>
          <a:bodyPr wrap="square" rtlCol="0">
            <a:spAutoFit/>
          </a:bodyPr>
          <a:lstStyle/>
          <a:p>
            <a:r>
              <a:rPr lang="en-US" altLang="ja-JP" sz="800" dirty="0"/>
              <a:t>409</a:t>
            </a:r>
            <a:endParaRPr lang="ja-JP" altLang="en-US" sz="800" dirty="0"/>
          </a:p>
        </p:txBody>
      </p:sp>
      <p:sp>
        <p:nvSpPr>
          <p:cNvPr id="46" name="テキスト ボックス 45">
            <a:extLst>
              <a:ext uri="{FF2B5EF4-FFF2-40B4-BE49-F238E27FC236}">
                <a16:creationId xmlns:a16="http://schemas.microsoft.com/office/drawing/2014/main" id="{C285720D-FB48-480D-9309-795E095100F9}"/>
              </a:ext>
            </a:extLst>
          </p:cNvPr>
          <p:cNvSpPr txBox="1"/>
          <p:nvPr/>
        </p:nvSpPr>
        <p:spPr>
          <a:xfrm>
            <a:off x="8664799" y="1304101"/>
            <a:ext cx="488138" cy="215444"/>
          </a:xfrm>
          <a:prstGeom prst="rect">
            <a:avLst/>
          </a:prstGeom>
          <a:noFill/>
        </p:spPr>
        <p:txBody>
          <a:bodyPr wrap="square" rtlCol="0">
            <a:spAutoFit/>
          </a:bodyPr>
          <a:lstStyle/>
          <a:p>
            <a:r>
              <a:rPr lang="en-US" altLang="ja-JP" sz="800" dirty="0"/>
              <a:t>1062</a:t>
            </a:r>
            <a:endParaRPr lang="ja-JP" altLang="en-US" sz="800" dirty="0"/>
          </a:p>
        </p:txBody>
      </p:sp>
      <p:sp>
        <p:nvSpPr>
          <p:cNvPr id="48" name="テキスト ボックス 47">
            <a:extLst>
              <a:ext uri="{FF2B5EF4-FFF2-40B4-BE49-F238E27FC236}">
                <a16:creationId xmlns:a16="http://schemas.microsoft.com/office/drawing/2014/main" id="{1C11DC39-74BE-4197-BCB8-6E83F1CFC6BB}"/>
              </a:ext>
            </a:extLst>
          </p:cNvPr>
          <p:cNvSpPr txBox="1"/>
          <p:nvPr/>
        </p:nvSpPr>
        <p:spPr>
          <a:xfrm>
            <a:off x="8674716" y="1741359"/>
            <a:ext cx="488138" cy="215444"/>
          </a:xfrm>
          <a:prstGeom prst="rect">
            <a:avLst/>
          </a:prstGeom>
          <a:noFill/>
        </p:spPr>
        <p:txBody>
          <a:bodyPr wrap="square" rtlCol="0">
            <a:spAutoFit/>
          </a:bodyPr>
          <a:lstStyle/>
          <a:p>
            <a:r>
              <a:rPr lang="en-US" altLang="ja-JP" sz="800" dirty="0"/>
              <a:t>968</a:t>
            </a:r>
            <a:endParaRPr lang="ja-JP" altLang="en-US" sz="800" dirty="0"/>
          </a:p>
        </p:txBody>
      </p:sp>
      <p:sp>
        <p:nvSpPr>
          <p:cNvPr id="49" name="テキスト ボックス 48">
            <a:extLst>
              <a:ext uri="{FF2B5EF4-FFF2-40B4-BE49-F238E27FC236}">
                <a16:creationId xmlns:a16="http://schemas.microsoft.com/office/drawing/2014/main" id="{54B51723-9E1A-460A-9E6E-70CA8FF0D426}"/>
              </a:ext>
            </a:extLst>
          </p:cNvPr>
          <p:cNvSpPr txBox="1"/>
          <p:nvPr/>
        </p:nvSpPr>
        <p:spPr>
          <a:xfrm>
            <a:off x="8581253" y="2286339"/>
            <a:ext cx="488138" cy="215444"/>
          </a:xfrm>
          <a:prstGeom prst="rect">
            <a:avLst/>
          </a:prstGeom>
          <a:noFill/>
        </p:spPr>
        <p:txBody>
          <a:bodyPr wrap="square" rtlCol="0">
            <a:spAutoFit/>
          </a:bodyPr>
          <a:lstStyle/>
          <a:p>
            <a:r>
              <a:rPr lang="en-US" altLang="ja-JP" sz="800" dirty="0"/>
              <a:t>804</a:t>
            </a:r>
            <a:endParaRPr lang="ja-JP" altLang="en-US" sz="800" dirty="0"/>
          </a:p>
        </p:txBody>
      </p:sp>
      <p:sp>
        <p:nvSpPr>
          <p:cNvPr id="50" name="テキスト ボックス 49">
            <a:extLst>
              <a:ext uri="{FF2B5EF4-FFF2-40B4-BE49-F238E27FC236}">
                <a16:creationId xmlns:a16="http://schemas.microsoft.com/office/drawing/2014/main" id="{4B5F0CB0-3A35-4490-89DD-7F7D501DBFBF}"/>
              </a:ext>
            </a:extLst>
          </p:cNvPr>
          <p:cNvSpPr txBox="1"/>
          <p:nvPr/>
        </p:nvSpPr>
        <p:spPr>
          <a:xfrm>
            <a:off x="8604878" y="2654898"/>
            <a:ext cx="488138" cy="215444"/>
          </a:xfrm>
          <a:prstGeom prst="rect">
            <a:avLst/>
          </a:prstGeom>
          <a:noFill/>
        </p:spPr>
        <p:txBody>
          <a:bodyPr wrap="square" rtlCol="0">
            <a:spAutoFit/>
          </a:bodyPr>
          <a:lstStyle/>
          <a:p>
            <a:r>
              <a:rPr lang="en-US" altLang="ja-JP" sz="800" dirty="0"/>
              <a:t>806</a:t>
            </a:r>
            <a:endParaRPr lang="ja-JP" altLang="en-US" sz="800" dirty="0"/>
          </a:p>
        </p:txBody>
      </p:sp>
      <p:sp>
        <p:nvSpPr>
          <p:cNvPr id="51" name="テキスト ボックス 50"/>
          <p:cNvSpPr txBox="1"/>
          <p:nvPr/>
        </p:nvSpPr>
        <p:spPr>
          <a:xfrm>
            <a:off x="128421" y="3620558"/>
            <a:ext cx="3600673" cy="220573"/>
          </a:xfrm>
          <a:prstGeom prst="rect">
            <a:avLst/>
          </a:prstGeom>
          <a:noFill/>
        </p:spPr>
        <p:txBody>
          <a:bodyPr wrap="square" rtlCol="0">
            <a:spAutoFit/>
          </a:bodyPr>
          <a:lstStyle/>
          <a:p>
            <a:pPr lvl="0" defTabSz="914400">
              <a:lnSpc>
                <a:spcPts val="1000"/>
              </a:lnSpc>
              <a:defRPr/>
            </a:pPr>
            <a:r>
              <a:rPr kumimoji="1" lang="ja-JP" altLang="en-US" sz="1000" b="1" dirty="0"/>
              <a:t>■</a:t>
            </a:r>
            <a:r>
              <a:rPr lang="ja-JP" altLang="en-US" sz="1000" b="1" dirty="0"/>
              <a:t>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本社所在地別の新規上場企業数（</a:t>
            </a:r>
            <a:r>
              <a:rPr kumimoji="1" lang="en-US" altLang="ja-JP"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p>
        </p:txBody>
      </p:sp>
      <p:sp>
        <p:nvSpPr>
          <p:cNvPr id="55" name="正方形/長方形 54"/>
          <p:cNvSpPr/>
          <p:nvPr/>
        </p:nvSpPr>
        <p:spPr>
          <a:xfrm>
            <a:off x="106271" y="6396036"/>
            <a:ext cx="4572000" cy="307777"/>
          </a:xfrm>
          <a:prstGeom prst="rect">
            <a:avLst/>
          </a:prstGeom>
        </p:spPr>
        <p:txBody>
          <a:bodyPr>
            <a:spAutoFit/>
          </a:bodyPr>
          <a:lstStyle/>
          <a:p>
            <a:r>
              <a:rPr lang="ja-JP" altLang="en-US" sz="700" dirty="0"/>
              <a:t>出典：</a:t>
            </a:r>
            <a:r>
              <a:rPr lang="zh-TW" altLang="en-US" sz="700" dirty="0"/>
              <a:t>第１回「国際金融都市ＯＳＡＫＡ推進委員会」幹事会資料</a:t>
            </a:r>
            <a:endParaRPr lang="en-US" altLang="zh-TW" sz="700" dirty="0"/>
          </a:p>
          <a:p>
            <a:r>
              <a:rPr lang="ja-JP" altLang="en-US" sz="700" dirty="0"/>
              <a:t>　　　　　</a:t>
            </a:r>
            <a:r>
              <a:rPr lang="zh-TW" altLang="en-US" sz="700" dirty="0"/>
              <a:t>国際金融都市　経済産業省「令和元年度産業技術調査事業報告書</a:t>
            </a:r>
            <a:endParaRPr lang="ja-JP" altLang="en-US" sz="700" dirty="0"/>
          </a:p>
        </p:txBody>
      </p:sp>
      <p:pic>
        <p:nvPicPr>
          <p:cNvPr id="4" name="図 3"/>
          <p:cNvPicPr>
            <a:picLocks noChangeAspect="1"/>
          </p:cNvPicPr>
          <p:nvPr/>
        </p:nvPicPr>
        <p:blipFill>
          <a:blip r:embed="rId2"/>
          <a:stretch>
            <a:fillRect/>
          </a:stretch>
        </p:blipFill>
        <p:spPr>
          <a:xfrm>
            <a:off x="118322" y="265763"/>
            <a:ext cx="4243184" cy="3029975"/>
          </a:xfrm>
          <a:prstGeom prst="rect">
            <a:avLst/>
          </a:prstGeom>
        </p:spPr>
      </p:pic>
      <p:pic>
        <p:nvPicPr>
          <p:cNvPr id="5" name="図 4"/>
          <p:cNvPicPr>
            <a:picLocks noChangeAspect="1"/>
          </p:cNvPicPr>
          <p:nvPr/>
        </p:nvPicPr>
        <p:blipFill>
          <a:blip r:embed="rId3"/>
          <a:stretch>
            <a:fillRect/>
          </a:stretch>
        </p:blipFill>
        <p:spPr>
          <a:xfrm>
            <a:off x="4605461" y="317130"/>
            <a:ext cx="4157832" cy="3054361"/>
          </a:xfrm>
          <a:prstGeom prst="rect">
            <a:avLst/>
          </a:prstGeom>
        </p:spPr>
      </p:pic>
      <p:pic>
        <p:nvPicPr>
          <p:cNvPr id="6" name="図 5"/>
          <p:cNvPicPr>
            <a:picLocks noChangeAspect="1"/>
          </p:cNvPicPr>
          <p:nvPr/>
        </p:nvPicPr>
        <p:blipFill>
          <a:blip r:embed="rId4"/>
          <a:stretch>
            <a:fillRect/>
          </a:stretch>
        </p:blipFill>
        <p:spPr>
          <a:xfrm>
            <a:off x="177999" y="4140717"/>
            <a:ext cx="4255377" cy="2365453"/>
          </a:xfrm>
          <a:prstGeom prst="rect">
            <a:avLst/>
          </a:prstGeom>
        </p:spPr>
      </p:pic>
      <p:sp>
        <p:nvSpPr>
          <p:cNvPr id="7" name="テキスト ボックス 6"/>
          <p:cNvSpPr txBox="1"/>
          <p:nvPr/>
        </p:nvSpPr>
        <p:spPr>
          <a:xfrm>
            <a:off x="204940" y="3984938"/>
            <a:ext cx="553791" cy="215444"/>
          </a:xfrm>
          <a:prstGeom prst="rect">
            <a:avLst/>
          </a:prstGeom>
          <a:noFill/>
        </p:spPr>
        <p:txBody>
          <a:bodyPr wrap="square" rtlCol="0">
            <a:spAutoFit/>
          </a:bodyPr>
          <a:lstStyle/>
          <a:p>
            <a:r>
              <a:rPr kumimoji="1" lang="en-US" altLang="ja-JP" sz="800" dirty="0" smtClean="0"/>
              <a:t>(</a:t>
            </a:r>
            <a:r>
              <a:rPr kumimoji="1" lang="ja-JP" altLang="en-US" sz="800" dirty="0" smtClean="0"/>
              <a:t>社</a:t>
            </a:r>
            <a:r>
              <a:rPr kumimoji="1" lang="en-US" altLang="ja-JP" sz="800" dirty="0" smtClean="0"/>
              <a:t>)</a:t>
            </a:r>
          </a:p>
        </p:txBody>
      </p:sp>
    </p:spTree>
    <p:extLst>
      <p:ext uri="{BB962C8B-B14F-4D97-AF65-F5344CB8AC3E}">
        <p14:creationId xmlns:p14="http://schemas.microsoft.com/office/powerpoint/2010/main" val="1491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テキスト ボックス 94"/>
          <p:cNvSpPr txBox="1"/>
          <p:nvPr/>
        </p:nvSpPr>
        <p:spPr>
          <a:xfrm>
            <a:off x="128282" y="391196"/>
            <a:ext cx="792088" cy="215444"/>
          </a:xfrm>
          <a:prstGeom prst="rect">
            <a:avLst/>
          </a:prstGeom>
          <a:noFill/>
        </p:spPr>
        <p:txBody>
          <a:bodyPr wrap="square" rtlCol="0">
            <a:spAutoFit/>
          </a:bodyPr>
          <a:lstStyle/>
          <a:p>
            <a:r>
              <a:rPr kumimoji="1" lang="ja-JP" altLang="en-US" sz="800" dirty="0"/>
              <a:t>（％）</a:t>
            </a:r>
          </a:p>
        </p:txBody>
      </p:sp>
      <p:pic>
        <p:nvPicPr>
          <p:cNvPr id="96" name="図 95"/>
          <p:cNvPicPr>
            <a:picLocks noChangeAspect="1"/>
          </p:cNvPicPr>
          <p:nvPr/>
        </p:nvPicPr>
        <p:blipFill rotWithShape="1">
          <a:blip r:embed="rId2"/>
          <a:srcRect b="8411"/>
          <a:stretch/>
        </p:blipFill>
        <p:spPr>
          <a:xfrm>
            <a:off x="208660" y="556024"/>
            <a:ext cx="4261991" cy="2784510"/>
          </a:xfrm>
          <a:prstGeom prst="rect">
            <a:avLst/>
          </a:prstGeom>
        </p:spPr>
      </p:pic>
      <p:sp>
        <p:nvSpPr>
          <p:cNvPr id="98" name="テキスト ボックス 97"/>
          <p:cNvSpPr txBox="1"/>
          <p:nvPr/>
        </p:nvSpPr>
        <p:spPr>
          <a:xfrm>
            <a:off x="179380" y="104361"/>
            <a:ext cx="2499010" cy="348813"/>
          </a:xfrm>
          <a:prstGeom prst="rect">
            <a:avLst/>
          </a:prstGeom>
          <a:noFill/>
        </p:spPr>
        <p:txBody>
          <a:bodyPr wrap="square" rtlCol="0">
            <a:spAutoFit/>
          </a:bodyPr>
          <a:lstStyle/>
          <a:p>
            <a:pPr lvl="0" defTabSz="914400">
              <a:lnSpc>
                <a:spcPts val="1000"/>
              </a:lnSpc>
              <a:defRPr/>
            </a:pPr>
            <a:r>
              <a:rPr kumimoji="1" lang="ja-JP" altLang="en-US" sz="1000" b="1" dirty="0" smtClean="0"/>
              <a:t>■</a:t>
            </a:r>
            <a:r>
              <a:rPr lang="ja-JP" altLang="en-US" sz="1000" b="1" dirty="0"/>
              <a:t>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女性の就業率推移（全年齢</a:t>
            </a:r>
            <a:r>
              <a:rPr kumimoji="1" lang="ja-JP" altLang="en-US"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lvl="0" defTabSz="914400">
              <a:lnSpc>
                <a:spcPts val="1000"/>
              </a:lnSpc>
              <a:defRPr/>
            </a:pP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全国、東京都、大阪府）</a:t>
            </a:r>
            <a:endParaRPr kumimoji="1" lang="ja-JP" altLang="en-US" sz="1100" b="1" kern="100" dirty="0">
              <a:solidFill>
                <a:prstClr val="white"/>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0" name="テキスト ボックス 99"/>
          <p:cNvSpPr txBox="1"/>
          <p:nvPr/>
        </p:nvSpPr>
        <p:spPr>
          <a:xfrm>
            <a:off x="4746829" y="77687"/>
            <a:ext cx="2499010" cy="220573"/>
          </a:xfrm>
          <a:prstGeom prst="rect">
            <a:avLst/>
          </a:prstGeom>
          <a:noFill/>
        </p:spPr>
        <p:txBody>
          <a:bodyPr wrap="square" rtlCol="0">
            <a:spAutoFit/>
          </a:bodyPr>
          <a:lstStyle/>
          <a:p>
            <a:pPr lvl="0" defTabSz="914400">
              <a:lnSpc>
                <a:spcPts val="1000"/>
              </a:lnSpc>
              <a:defRPr/>
            </a:pPr>
            <a:r>
              <a:rPr kumimoji="1" lang="ja-JP" altLang="en-US" sz="1000" b="1" dirty="0" smtClean="0"/>
              <a:t>■</a:t>
            </a:r>
            <a:r>
              <a:rPr lang="ja-JP" altLang="en-US" sz="1000" b="1" dirty="0"/>
              <a:t>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女性の正規雇用比率</a:t>
            </a:r>
            <a:r>
              <a:rPr kumimoji="1" lang="ja-JP" altLang="en-US"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101" name="テキスト ボックス 100"/>
          <p:cNvSpPr txBox="1"/>
          <p:nvPr/>
        </p:nvSpPr>
        <p:spPr>
          <a:xfrm>
            <a:off x="2678390" y="666159"/>
            <a:ext cx="664880"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3302717" y="1200158"/>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2424671" y="1909396"/>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6343468" y="574584"/>
            <a:ext cx="664880"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7652740" y="1296682"/>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106" name="直線コネクタ 105"/>
          <p:cNvCxnSpPr/>
          <p:nvPr/>
        </p:nvCxnSpPr>
        <p:spPr>
          <a:xfrm flipH="1">
            <a:off x="7061654" y="1451248"/>
            <a:ext cx="591086" cy="18182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6621910" y="2155617"/>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108" name="直線コネクタ 107"/>
          <p:cNvCxnSpPr/>
          <p:nvPr/>
        </p:nvCxnSpPr>
        <p:spPr>
          <a:xfrm flipH="1">
            <a:off x="6923803" y="1767422"/>
            <a:ext cx="219664" cy="397669"/>
          </a:xfrm>
          <a:prstGeom prst="line">
            <a:avLst/>
          </a:prstGeom>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7158868" y="2502380"/>
            <a:ext cx="664880" cy="246221"/>
          </a:xfrm>
          <a:prstGeom prst="rect">
            <a:avLst/>
          </a:prstGeom>
          <a:noFill/>
        </p:spPr>
        <p:txBody>
          <a:bodyPr wrap="square" rtlCol="0">
            <a:sp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愛知県</a:t>
            </a:r>
          </a:p>
        </p:txBody>
      </p:sp>
      <p:cxnSp>
        <p:nvCxnSpPr>
          <p:cNvPr id="110" name="直線コネクタ 109"/>
          <p:cNvCxnSpPr/>
          <p:nvPr/>
        </p:nvCxnSpPr>
        <p:spPr>
          <a:xfrm flipH="1">
            <a:off x="7460761" y="2114185"/>
            <a:ext cx="219664" cy="397669"/>
          </a:xfrm>
          <a:prstGeom prst="line">
            <a:avLst/>
          </a:prstGeom>
        </p:spPr>
        <p:style>
          <a:lnRef idx="1">
            <a:schemeClr val="accent1"/>
          </a:lnRef>
          <a:fillRef idx="0">
            <a:schemeClr val="accent1"/>
          </a:fillRef>
          <a:effectRef idx="0">
            <a:schemeClr val="accent1"/>
          </a:effectRef>
          <a:fontRef idx="minor">
            <a:schemeClr val="tx1"/>
          </a:fontRef>
        </p:style>
      </p:cxnSp>
      <p:pic>
        <p:nvPicPr>
          <p:cNvPr id="123" name="図 122">
            <a:extLst>
              <a:ext uri="{FF2B5EF4-FFF2-40B4-BE49-F238E27FC236}">
                <a16:creationId xmlns:a16="http://schemas.microsoft.com/office/drawing/2014/main" id="{C1D5630F-365D-4388-B037-96633DE84159}"/>
              </a:ext>
            </a:extLst>
          </p:cNvPr>
          <p:cNvPicPr>
            <a:picLocks noChangeAspect="1"/>
          </p:cNvPicPr>
          <p:nvPr/>
        </p:nvPicPr>
        <p:blipFill>
          <a:blip r:embed="rId3"/>
          <a:stretch>
            <a:fillRect/>
          </a:stretch>
        </p:blipFill>
        <p:spPr>
          <a:xfrm>
            <a:off x="298" y="3892406"/>
            <a:ext cx="4736016" cy="2753269"/>
          </a:xfrm>
          <a:prstGeom prst="rect">
            <a:avLst/>
          </a:prstGeom>
        </p:spPr>
      </p:pic>
      <p:sp>
        <p:nvSpPr>
          <p:cNvPr id="124" name="テキスト ボックス 123"/>
          <p:cNvSpPr txBox="1"/>
          <p:nvPr/>
        </p:nvSpPr>
        <p:spPr>
          <a:xfrm>
            <a:off x="238270" y="3476397"/>
            <a:ext cx="2499010" cy="246221"/>
          </a:xfrm>
          <a:prstGeom prst="rect">
            <a:avLst/>
          </a:prstGeom>
          <a:noFill/>
        </p:spPr>
        <p:txBody>
          <a:bodyPr wrap="square" rtlCol="0">
            <a:spAutoFit/>
          </a:bodyPr>
          <a:lstStyle/>
          <a:p>
            <a:r>
              <a:rPr kumimoji="1" lang="ja-JP" altLang="en-US" sz="1000" b="1" dirty="0" smtClean="0"/>
              <a:t>■</a:t>
            </a:r>
            <a:r>
              <a:rPr lang="ja-JP" altLang="en-US" sz="1000" b="1" dirty="0"/>
              <a:t>　外国人労働者数</a:t>
            </a:r>
          </a:p>
        </p:txBody>
      </p:sp>
      <p:sp>
        <p:nvSpPr>
          <p:cNvPr id="127" name="テキスト ボックス 126">
            <a:extLst>
              <a:ext uri="{FF2B5EF4-FFF2-40B4-BE49-F238E27FC236}">
                <a16:creationId xmlns:a16="http://schemas.microsoft.com/office/drawing/2014/main" id="{C04CD1B5-F732-4A5C-A8C2-0AE547D85819}"/>
              </a:ext>
            </a:extLst>
          </p:cNvPr>
          <p:cNvSpPr txBox="1"/>
          <p:nvPr/>
        </p:nvSpPr>
        <p:spPr>
          <a:xfrm>
            <a:off x="231837" y="6622060"/>
            <a:ext cx="3080431"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出典：厚生労働省「外国人雇用状況の届出状況（令和２年</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月末現在）」</a:t>
            </a:r>
          </a:p>
        </p:txBody>
      </p:sp>
      <p:sp>
        <p:nvSpPr>
          <p:cNvPr id="128" name="正方形/長方形 127">
            <a:extLst>
              <a:ext uri="{FF2B5EF4-FFF2-40B4-BE49-F238E27FC236}">
                <a16:creationId xmlns:a16="http://schemas.microsoft.com/office/drawing/2014/main" id="{04A41079-4E5D-4AE6-A648-0510ABF2673E}"/>
              </a:ext>
            </a:extLst>
          </p:cNvPr>
          <p:cNvSpPr/>
          <p:nvPr/>
        </p:nvSpPr>
        <p:spPr>
          <a:xfrm>
            <a:off x="2519169" y="4835831"/>
            <a:ext cx="859773" cy="3191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大阪</a:t>
            </a:r>
            <a:endParaRPr kumimoji="1" lang="en-US" altLang="ja-JP" sz="800" dirty="0">
              <a:solidFill>
                <a:schemeClr val="tx1"/>
              </a:solidFill>
            </a:endParaRPr>
          </a:p>
          <a:p>
            <a:pPr algn="ctr"/>
            <a:r>
              <a:rPr kumimoji="1" lang="en-US" altLang="ja-JP" sz="800" dirty="0">
                <a:solidFill>
                  <a:schemeClr val="tx1"/>
                </a:solidFill>
              </a:rPr>
              <a:t>117,596</a:t>
            </a:r>
            <a:r>
              <a:rPr kumimoji="1" lang="ja-JP" altLang="en-US" sz="800" dirty="0">
                <a:solidFill>
                  <a:schemeClr val="tx1"/>
                </a:solidFill>
              </a:rPr>
              <a:t>人</a:t>
            </a:r>
          </a:p>
        </p:txBody>
      </p:sp>
      <p:sp>
        <p:nvSpPr>
          <p:cNvPr id="129" name="正方形/長方形 128">
            <a:extLst>
              <a:ext uri="{FF2B5EF4-FFF2-40B4-BE49-F238E27FC236}">
                <a16:creationId xmlns:a16="http://schemas.microsoft.com/office/drawing/2014/main" id="{04128CEB-FD38-4FAD-8377-055F2E72976C}"/>
              </a:ext>
            </a:extLst>
          </p:cNvPr>
          <p:cNvSpPr/>
          <p:nvPr/>
        </p:nvSpPr>
        <p:spPr>
          <a:xfrm>
            <a:off x="1951237" y="4352613"/>
            <a:ext cx="743370" cy="3191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愛知</a:t>
            </a:r>
            <a:endParaRPr lang="en-US" altLang="ja-JP" sz="800" dirty="0">
              <a:solidFill>
                <a:schemeClr val="tx1"/>
              </a:solidFill>
            </a:endParaRPr>
          </a:p>
          <a:p>
            <a:pPr algn="ctr"/>
            <a:r>
              <a:rPr lang="en-US" altLang="ja-JP" sz="800" dirty="0">
                <a:solidFill>
                  <a:schemeClr val="tx1"/>
                </a:solidFill>
              </a:rPr>
              <a:t>175,114</a:t>
            </a:r>
            <a:r>
              <a:rPr lang="ja-JP" altLang="en-US" sz="800" dirty="0">
                <a:solidFill>
                  <a:schemeClr val="tx1"/>
                </a:solidFill>
              </a:rPr>
              <a:t>人</a:t>
            </a:r>
            <a:endParaRPr kumimoji="1" lang="ja-JP" altLang="en-US" sz="800" dirty="0">
              <a:solidFill>
                <a:schemeClr val="tx1"/>
              </a:solidFill>
            </a:endParaRPr>
          </a:p>
        </p:txBody>
      </p:sp>
      <p:sp>
        <p:nvSpPr>
          <p:cNvPr id="130" name="正方形/長方形 129">
            <a:extLst>
              <a:ext uri="{FF2B5EF4-FFF2-40B4-BE49-F238E27FC236}">
                <a16:creationId xmlns:a16="http://schemas.microsoft.com/office/drawing/2014/main" id="{4BEA413B-B051-4A09-9858-4DE3B4310601}"/>
              </a:ext>
            </a:extLst>
          </p:cNvPr>
          <p:cNvSpPr/>
          <p:nvPr/>
        </p:nvSpPr>
        <p:spPr>
          <a:xfrm>
            <a:off x="1157719" y="3829611"/>
            <a:ext cx="949430" cy="30556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東京</a:t>
            </a:r>
            <a:endParaRPr kumimoji="1" lang="en-US" altLang="ja-JP" sz="800" dirty="0">
              <a:solidFill>
                <a:schemeClr val="tx1"/>
              </a:solidFill>
            </a:endParaRPr>
          </a:p>
          <a:p>
            <a:pPr algn="ctr"/>
            <a:r>
              <a:rPr kumimoji="1" lang="en-US" altLang="ja-JP" sz="800" dirty="0">
                <a:solidFill>
                  <a:schemeClr val="tx1"/>
                </a:solidFill>
              </a:rPr>
              <a:t>496,954</a:t>
            </a:r>
            <a:r>
              <a:rPr kumimoji="1" lang="ja-JP" altLang="en-US" sz="800" dirty="0">
                <a:solidFill>
                  <a:schemeClr val="tx1"/>
                </a:solidFill>
              </a:rPr>
              <a:t>人</a:t>
            </a:r>
          </a:p>
        </p:txBody>
      </p:sp>
      <p:sp>
        <p:nvSpPr>
          <p:cNvPr id="2" name="スライド番号プレースホルダー 1"/>
          <p:cNvSpPr>
            <a:spLocks noGrp="1"/>
          </p:cNvSpPr>
          <p:nvPr>
            <p:ph type="sldNum" sz="quarter" idx="12"/>
          </p:nvPr>
        </p:nvSpPr>
        <p:spPr>
          <a:xfrm>
            <a:off x="7136857" y="6487007"/>
            <a:ext cx="2057400" cy="365125"/>
          </a:xfrm>
        </p:spPr>
        <p:txBody>
          <a:bodyPr/>
          <a:lstStyle/>
          <a:p>
            <a:fld id="{50F88186-B17D-4CE3-A887-D91699CF601C}" type="slidenum">
              <a:rPr kumimoji="1" lang="ja-JP" altLang="en-US" smtClean="0"/>
              <a:t>7</a:t>
            </a:fld>
            <a:endParaRPr kumimoji="1" lang="ja-JP" altLang="en-US"/>
          </a:p>
        </p:txBody>
      </p:sp>
      <p:pic>
        <p:nvPicPr>
          <p:cNvPr id="30" name="図 29"/>
          <p:cNvPicPr>
            <a:picLocks noChangeAspect="1"/>
          </p:cNvPicPr>
          <p:nvPr/>
        </p:nvPicPr>
        <p:blipFill>
          <a:blip r:embed="rId4"/>
          <a:stretch>
            <a:fillRect/>
          </a:stretch>
        </p:blipFill>
        <p:spPr>
          <a:xfrm>
            <a:off x="4742348" y="3971113"/>
            <a:ext cx="4147910" cy="2580952"/>
          </a:xfrm>
          <a:prstGeom prst="rect">
            <a:avLst/>
          </a:prstGeom>
        </p:spPr>
      </p:pic>
      <p:sp>
        <p:nvSpPr>
          <p:cNvPr id="31" name="テキスト ボックス 30"/>
          <p:cNvSpPr txBox="1"/>
          <p:nvPr/>
        </p:nvSpPr>
        <p:spPr>
          <a:xfrm>
            <a:off x="4689672" y="3525017"/>
            <a:ext cx="3100710" cy="246221"/>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若者の失業率</a:t>
            </a:r>
            <a:endParaRPr lang="ja-JP" altLang="en-US" sz="1000" b="1" dirty="0"/>
          </a:p>
        </p:txBody>
      </p:sp>
      <p:sp>
        <p:nvSpPr>
          <p:cNvPr id="32" name="テキスト ボックス 31">
            <a:extLst>
              <a:ext uri="{FF2B5EF4-FFF2-40B4-BE49-F238E27FC236}">
                <a16:creationId xmlns:a16="http://schemas.microsoft.com/office/drawing/2014/main" id="{C04CD1B5-F732-4A5C-A8C2-0AE547D85819}"/>
              </a:ext>
            </a:extLst>
          </p:cNvPr>
          <p:cNvSpPr txBox="1"/>
          <p:nvPr/>
        </p:nvSpPr>
        <p:spPr>
          <a:xfrm>
            <a:off x="4701635" y="6542574"/>
            <a:ext cx="3996048"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出典：万博のインパクトを活かした大阪の将来に向けたビジョン</a:t>
            </a:r>
          </a:p>
        </p:txBody>
      </p:sp>
      <p:sp>
        <p:nvSpPr>
          <p:cNvPr id="29" name="テキスト ボックス 28"/>
          <p:cNvSpPr txBox="1"/>
          <p:nvPr/>
        </p:nvSpPr>
        <p:spPr>
          <a:xfrm>
            <a:off x="242181" y="3285549"/>
            <a:ext cx="4904851" cy="276999"/>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zh-TW" altLang="en-US" sz="600" dirty="0">
                <a:solidFill>
                  <a:prstClr val="black"/>
                </a:solidFill>
                <a:latin typeface="Meiryo UI" panose="020B0604030504040204" pitchFamily="50" charset="-128"/>
                <a:ea typeface="Meiryo UI" panose="020B0604030504040204" pitchFamily="50" charset="-128"/>
              </a:rPr>
              <a:t>総務省「労働力調査</a:t>
            </a:r>
            <a:r>
              <a:rPr lang="ja-JP" altLang="en-US" sz="600" dirty="0">
                <a:solidFill>
                  <a:prstClr val="black"/>
                </a:solidFill>
                <a:latin typeface="Meiryo UI" panose="020B0604030504040204" pitchFamily="50" charset="-128"/>
                <a:ea typeface="Meiryo UI" panose="020B0604030504040204" pitchFamily="50" charset="-128"/>
              </a:rPr>
              <a:t>」、東京都「東京の労働力（労働力調査結果）」、大阪府「</a:t>
            </a:r>
            <a:r>
              <a:rPr lang="zh-TW" altLang="en-US" sz="600" dirty="0">
                <a:solidFill>
                  <a:prstClr val="black"/>
                </a:solidFill>
                <a:latin typeface="Meiryo UI" panose="020B0604030504040204" pitchFamily="50" charset="-128"/>
                <a:ea typeface="Meiryo UI" panose="020B0604030504040204" pitchFamily="50" charset="-128"/>
              </a:rPr>
              <a:t>労働力調査地方集計結果（年平均）</a:t>
            </a:r>
            <a:r>
              <a:rPr lang="ja-JP" altLang="en-US" sz="600" dirty="0" smtClean="0">
                <a:solidFill>
                  <a:prstClr val="black"/>
                </a:solidFill>
                <a:latin typeface="Meiryo UI" panose="020B0604030504040204" pitchFamily="50" charset="-128"/>
                <a:ea typeface="Meiryo UI" panose="020B0604030504040204" pitchFamily="50" charset="-128"/>
              </a:rPr>
              <a:t>」</a:t>
            </a:r>
            <a:endParaRPr lang="en-US" altLang="ja-JP" sz="6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600" dirty="0">
                <a:solidFill>
                  <a:prstClr val="black"/>
                </a:solidFill>
                <a:latin typeface="Meiryo UI" panose="020B0604030504040204" pitchFamily="50" charset="-128"/>
                <a:ea typeface="Meiryo UI" panose="020B0604030504040204" pitchFamily="50" charset="-128"/>
              </a:rPr>
              <a:t>　</a:t>
            </a:r>
            <a:r>
              <a:rPr lang="ja-JP" altLang="en-US" sz="600" dirty="0" smtClean="0">
                <a:solidFill>
                  <a:prstClr val="black"/>
                </a:solidFill>
                <a:latin typeface="Meiryo UI" panose="020B0604030504040204" pitchFamily="50" charset="-128"/>
                <a:ea typeface="Meiryo UI" panose="020B0604030504040204" pitchFamily="50" charset="-128"/>
              </a:rPr>
              <a:t>　　　をもとに副首都推進局にて作成</a:t>
            </a:r>
            <a:endParaRPr lang="en-US" altLang="zh-TW" sz="600"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128784" y="128646"/>
            <a:ext cx="4904851" cy="184666"/>
          </a:xfrm>
          <a:prstGeom prst="rect">
            <a:avLst/>
          </a:prstGeom>
          <a:noFill/>
        </p:spPr>
        <p:txBody>
          <a:bodyPr wrap="square" rtlCol="0">
            <a:spAutoFit/>
          </a:bodyPr>
          <a:lstStyle/>
          <a:p>
            <a:pPr lvl="0">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就業率＝就業者／</a:t>
            </a: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歳以上人口</a:t>
            </a: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976824" y="89851"/>
            <a:ext cx="4904851" cy="184666"/>
          </a:xfrm>
          <a:prstGeom prst="rect">
            <a:avLst/>
          </a:prstGeom>
          <a:noFill/>
        </p:spPr>
        <p:txBody>
          <a:bodyPr wrap="square" rtlCol="0">
            <a:spAutoFit/>
          </a:bodyPr>
          <a:lstStyle/>
          <a:p>
            <a:pPr lvl="0">
              <a:defRPr/>
            </a:pPr>
            <a:r>
              <a:rPr lang="ja-JP" altLang="en-US" sz="600" dirty="0" smtClean="0">
                <a:solidFill>
                  <a:prstClr val="black"/>
                </a:solidFill>
                <a:latin typeface="Meiryo UI" panose="020B0604030504040204" pitchFamily="50" charset="-128"/>
                <a:ea typeface="Meiryo UI" panose="020B0604030504040204" pitchFamily="50" charset="-128"/>
              </a:rPr>
              <a:t>正規雇用比率＝正規の職員・従業員／雇用者</a:t>
            </a:r>
            <a:r>
              <a:rPr lang="en-US" altLang="ja-JP" sz="600" dirty="0" smtClean="0">
                <a:solidFill>
                  <a:prstClr val="black"/>
                </a:solidFill>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04771" y="3285549"/>
            <a:ext cx="4904851" cy="184666"/>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平成</a:t>
            </a:r>
            <a:r>
              <a:rPr lang="en-US" altLang="ja-JP" sz="600" dirty="0" smtClean="0">
                <a:solidFill>
                  <a:prstClr val="black"/>
                </a:solidFill>
                <a:latin typeface="Meiryo UI" panose="020B0604030504040204" pitchFamily="50" charset="-128"/>
                <a:ea typeface="Meiryo UI" panose="020B0604030504040204" pitchFamily="50" charset="-128"/>
              </a:rPr>
              <a:t>29</a:t>
            </a:r>
            <a:r>
              <a:rPr lang="ja-JP" altLang="en-US" sz="600" dirty="0" smtClean="0">
                <a:solidFill>
                  <a:prstClr val="black"/>
                </a:solidFill>
                <a:latin typeface="Meiryo UI" panose="020B0604030504040204" pitchFamily="50" charset="-128"/>
                <a:ea typeface="Meiryo UI" panose="020B0604030504040204" pitchFamily="50" charset="-128"/>
              </a:rPr>
              <a:t>年就業構造基本調査をもとに副首都推進局にて作成</a:t>
            </a:r>
            <a:endParaRPr lang="en-US" altLang="zh-TW" sz="6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5"/>
          <a:stretch>
            <a:fillRect/>
          </a:stretch>
        </p:blipFill>
        <p:spPr>
          <a:xfrm>
            <a:off x="4273876" y="54112"/>
            <a:ext cx="4804064" cy="3401863"/>
          </a:xfrm>
          <a:prstGeom prst="rect">
            <a:avLst/>
          </a:prstGeom>
        </p:spPr>
      </p:pic>
    </p:spTree>
    <p:extLst>
      <p:ext uri="{BB962C8B-B14F-4D97-AF65-F5344CB8AC3E}">
        <p14:creationId xmlns:p14="http://schemas.microsoft.com/office/powerpoint/2010/main" val="281361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a:graphicFrameLocks/>
          </p:cNvGraphicFramePr>
          <p:nvPr>
            <p:extLst/>
          </p:nvPr>
        </p:nvGraphicFramePr>
        <p:xfrm>
          <a:off x="4911611" y="3725993"/>
          <a:ext cx="3899032" cy="2676579"/>
        </p:xfrm>
        <a:graphic>
          <a:graphicData uri="http://schemas.openxmlformats.org/drawingml/2006/chart">
            <c:chart xmlns:c="http://schemas.openxmlformats.org/drawingml/2006/chart" xmlns:r="http://schemas.openxmlformats.org/officeDocument/2006/relationships" r:id="rId2"/>
          </a:graphicData>
        </a:graphic>
      </p:graphicFrame>
      <p:sp>
        <p:nvSpPr>
          <p:cNvPr id="67" name="テキスト ボックス 66"/>
          <p:cNvSpPr txBox="1"/>
          <p:nvPr/>
        </p:nvSpPr>
        <p:spPr>
          <a:xfrm>
            <a:off x="4432544" y="80811"/>
            <a:ext cx="3368474" cy="220573"/>
          </a:xfrm>
          <a:prstGeom prst="rect">
            <a:avLst/>
          </a:prstGeom>
          <a:noFill/>
        </p:spPr>
        <p:txBody>
          <a:bodyPr wrap="square" rtlCol="0">
            <a:spAutoFit/>
          </a:bodyPr>
          <a:lstStyle/>
          <a:p>
            <a:pPr lvl="0" defTabSz="914400">
              <a:lnSpc>
                <a:spcPts val="1000"/>
              </a:lnSpc>
              <a:defRPr/>
            </a:pPr>
            <a:r>
              <a:rPr kumimoji="1" lang="ja-JP" altLang="en-US" sz="1000" b="1" dirty="0" smtClean="0"/>
              <a:t>■</a:t>
            </a:r>
            <a:r>
              <a:rPr lang="ja-JP" altLang="en-US" sz="1000" b="1" dirty="0"/>
              <a:t>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一般労働者の賃金の</a:t>
            </a:r>
            <a:r>
              <a:rPr kumimoji="1" lang="ja-JP" altLang="en-US" sz="1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推移　（</a:t>
            </a:r>
            <a:r>
              <a:rPr kumimoji="1" lang="ja-JP" altLang="en-US" sz="1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全業種・男女計）</a:t>
            </a:r>
          </a:p>
        </p:txBody>
      </p:sp>
      <p:sp>
        <p:nvSpPr>
          <p:cNvPr id="69" name="テキスト ボックス 68"/>
          <p:cNvSpPr txBox="1"/>
          <p:nvPr/>
        </p:nvSpPr>
        <p:spPr>
          <a:xfrm>
            <a:off x="4808100" y="3192863"/>
            <a:ext cx="3919430" cy="307777"/>
          </a:xfrm>
          <a:prstGeom prst="rect">
            <a:avLst/>
          </a:prstGeom>
          <a:noFill/>
        </p:spPr>
        <p:txBody>
          <a:bodyPr wrap="square" rtlCol="0">
            <a:spAutoFit/>
          </a:bodyPr>
          <a:lstStyle/>
          <a:p>
            <a:pPr>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出典：厚生労働省「賃金構造基本統計調査」</a:t>
            </a:r>
            <a:r>
              <a:rPr lang="ja-JP" altLang="en-US" sz="700" dirty="0">
                <a:solidFill>
                  <a:prstClr val="black"/>
                </a:solidFill>
                <a:latin typeface="Meiryo UI" panose="020B0604030504040204" pitchFamily="50" charset="-128"/>
                <a:ea typeface="Meiryo UI" panose="020B0604030504040204" pitchFamily="50" charset="-128"/>
              </a:rPr>
              <a:t>をもとに副首都</a:t>
            </a:r>
            <a:r>
              <a:rPr lang="ja-JP" altLang="en-US" sz="700" dirty="0" smtClean="0">
                <a:solidFill>
                  <a:prstClr val="black"/>
                </a:solidFill>
                <a:latin typeface="Meiryo UI" panose="020B0604030504040204" pitchFamily="50" charset="-128"/>
                <a:ea typeface="Meiryo UI" panose="020B0604030504040204" pitchFamily="50" charset="-128"/>
              </a:rPr>
              <a:t>推進局にて作成</a:t>
            </a:r>
            <a:endParaRPr lang="ja-JP" altLang="en-US" sz="7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6307571" y="634602"/>
            <a:ext cx="588767"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6179048" y="1447094"/>
            <a:ext cx="588767"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251623" y="2259586"/>
            <a:ext cx="588767"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463492" y="233834"/>
            <a:ext cx="61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a:ea typeface="Meiryo UI"/>
              </a:rPr>
              <a:t>（</a:t>
            </a:r>
            <a:r>
              <a:rPr lang="ja-JP" altLang="en-US" sz="600" noProof="0" dirty="0">
                <a:solidFill>
                  <a:prstClr val="black"/>
                </a:solidFill>
                <a:latin typeface="Meiryo UI"/>
                <a:ea typeface="Meiryo UI"/>
              </a:rPr>
              <a:t>千</a:t>
            </a:r>
            <a:r>
              <a:rPr lang="ja-JP" altLang="en-US" sz="600" dirty="0" smtClean="0">
                <a:solidFill>
                  <a:prstClr val="black"/>
                </a:solidFill>
                <a:latin typeface="Meiryo UI"/>
                <a:ea typeface="Meiryo UI"/>
              </a:rPr>
              <a:t>円</a:t>
            </a:r>
            <a:r>
              <a:rPr kumimoji="1" lang="ja-JP" altLang="en-US" sz="600" b="0" i="0" u="none" strike="noStrike" kern="1200" cap="none" spc="0" normalizeH="0" baseline="0" noProof="0" dirty="0">
                <a:ln>
                  <a:noFill/>
                </a:ln>
                <a:solidFill>
                  <a:prstClr val="black"/>
                </a:solidFill>
                <a:effectLst/>
                <a:uLnTx/>
                <a:uFillTx/>
                <a:latin typeface="Meiryo UI"/>
                <a:ea typeface="Meiryo UI"/>
              </a:rPr>
              <a:t>）</a:t>
            </a:r>
            <a:endParaRPr kumimoji="1" lang="en-US" altLang="ja-JP" sz="600" b="0" i="0" u="none" strike="noStrike" kern="1200" cap="none" spc="0" normalizeH="0" baseline="0" noProof="0" dirty="0">
              <a:ln>
                <a:noFill/>
              </a:ln>
              <a:solidFill>
                <a:prstClr val="black"/>
              </a:solidFill>
              <a:effectLst/>
              <a:uLnTx/>
              <a:uFillTx/>
              <a:latin typeface="Meiryo UI"/>
              <a:ea typeface="Meiryo UI"/>
            </a:endParaRPr>
          </a:p>
        </p:txBody>
      </p:sp>
      <p:sp>
        <p:nvSpPr>
          <p:cNvPr id="20" name="テキスト ボックス 19"/>
          <p:cNvSpPr txBox="1"/>
          <p:nvPr/>
        </p:nvSpPr>
        <p:spPr>
          <a:xfrm>
            <a:off x="145843" y="95331"/>
            <a:ext cx="3100710" cy="400110"/>
          </a:xfrm>
          <a:prstGeom prst="rect">
            <a:avLst/>
          </a:prstGeom>
          <a:noFill/>
        </p:spPr>
        <p:txBody>
          <a:bodyPr wrap="square" rtlCol="0">
            <a:spAutoFit/>
          </a:bodyPr>
          <a:lstStyle/>
          <a:p>
            <a:r>
              <a:rPr kumimoji="1" lang="ja-JP" altLang="en-US" sz="1000" b="1" dirty="0" smtClean="0"/>
              <a:t>■</a:t>
            </a:r>
            <a:r>
              <a:rPr lang="ja-JP" altLang="en-US" sz="1000" b="1" dirty="0"/>
              <a:t>　転職率（離職後１年以内に転職した人</a:t>
            </a:r>
            <a:r>
              <a:rPr lang="ja-JP" altLang="en-US" sz="1000" b="1" dirty="0" smtClean="0"/>
              <a:t>の</a:t>
            </a:r>
            <a:endParaRPr lang="en-US" altLang="ja-JP" sz="1000" b="1" dirty="0" smtClean="0"/>
          </a:p>
          <a:p>
            <a:r>
              <a:rPr lang="en-US" altLang="ja-JP" sz="1000" b="1" dirty="0"/>
              <a:t> </a:t>
            </a:r>
            <a:r>
              <a:rPr lang="en-US" altLang="ja-JP" sz="1000" b="1" dirty="0" smtClean="0"/>
              <a:t>    </a:t>
            </a:r>
            <a:r>
              <a:rPr lang="ja-JP" altLang="en-US" sz="1000" b="1" dirty="0" smtClean="0"/>
              <a:t>全有</a:t>
            </a:r>
            <a:r>
              <a:rPr lang="ja-JP" altLang="en-US" sz="1000" b="1" dirty="0"/>
              <a:t>業者に占める割合）</a:t>
            </a: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175159" y="3006871"/>
            <a:ext cx="3540987"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出典：総務省「統計でみる都道府県のすがた</a:t>
            </a:r>
            <a:r>
              <a:rPr lang="ja-JP" altLang="en-US" sz="700" dirty="0" smtClean="0">
                <a:latin typeface="Meiryo UI" panose="020B0604030504040204" pitchFamily="50" charset="-128"/>
                <a:ea typeface="Meiryo UI" panose="020B0604030504040204" pitchFamily="50" charset="-128"/>
              </a:rPr>
              <a:t>」をもとに副首都推進局にて作成</a:t>
            </a:r>
            <a:endParaRPr lang="ja-JP" altLang="en-US" sz="7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650012" y="1271373"/>
            <a:ext cx="664880"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721710" y="1672164"/>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765485" y="2451504"/>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愛知県</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765485" y="2005229"/>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全国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91395" y="3436384"/>
            <a:ext cx="2499010" cy="246221"/>
          </a:xfrm>
          <a:prstGeom prst="rect">
            <a:avLst/>
          </a:prstGeom>
          <a:noFill/>
        </p:spPr>
        <p:txBody>
          <a:bodyPr wrap="square" rtlCol="0">
            <a:spAutoFit/>
          </a:bodyPr>
          <a:lstStyle/>
          <a:p>
            <a:r>
              <a:rPr kumimoji="1" lang="ja-JP" altLang="en-US" sz="1000" b="1" dirty="0" smtClean="0"/>
              <a:t>■</a:t>
            </a:r>
            <a:r>
              <a:rPr lang="ja-JP" altLang="en-US" sz="1000" b="1" dirty="0"/>
              <a:t>　</a:t>
            </a:r>
            <a:r>
              <a:rPr lang="ja-JP" altLang="en-US" sz="1000" b="1" dirty="0" smtClean="0"/>
              <a:t>男女間の賃金格差</a:t>
            </a:r>
            <a:endParaRPr lang="ja-JP" altLang="en-US" sz="1000" b="1" dirty="0"/>
          </a:p>
        </p:txBody>
      </p:sp>
      <p:graphicFrame>
        <p:nvGraphicFramePr>
          <p:cNvPr id="39" name="表 38"/>
          <p:cNvGraphicFramePr>
            <a:graphicFrameLocks noGrp="1"/>
          </p:cNvGraphicFramePr>
          <p:nvPr>
            <p:extLst/>
          </p:nvPr>
        </p:nvGraphicFramePr>
        <p:xfrm>
          <a:off x="283591" y="3653082"/>
          <a:ext cx="3981402" cy="3032760"/>
        </p:xfrm>
        <a:graphic>
          <a:graphicData uri="http://schemas.openxmlformats.org/drawingml/2006/table">
            <a:tbl>
              <a:tblPr firstRow="1" bandRow="1">
                <a:tableStyleId>{5C22544A-7EE6-4342-B048-85BDC9FD1C3A}</a:tableStyleId>
              </a:tblPr>
              <a:tblGrid>
                <a:gridCol w="449487">
                  <a:extLst>
                    <a:ext uri="{9D8B030D-6E8A-4147-A177-3AD203B41FA5}">
                      <a16:colId xmlns:a16="http://schemas.microsoft.com/office/drawing/2014/main" val="1352810336"/>
                    </a:ext>
                  </a:extLst>
                </a:gridCol>
                <a:gridCol w="718244">
                  <a:extLst>
                    <a:ext uri="{9D8B030D-6E8A-4147-A177-3AD203B41FA5}">
                      <a16:colId xmlns:a16="http://schemas.microsoft.com/office/drawing/2014/main" val="810795694"/>
                    </a:ext>
                  </a:extLst>
                </a:gridCol>
                <a:gridCol w="842208">
                  <a:extLst>
                    <a:ext uri="{9D8B030D-6E8A-4147-A177-3AD203B41FA5}">
                      <a16:colId xmlns:a16="http://schemas.microsoft.com/office/drawing/2014/main" val="3705207449"/>
                    </a:ext>
                  </a:extLst>
                </a:gridCol>
                <a:gridCol w="704891">
                  <a:extLst>
                    <a:ext uri="{9D8B030D-6E8A-4147-A177-3AD203B41FA5}">
                      <a16:colId xmlns:a16="http://schemas.microsoft.com/office/drawing/2014/main" val="818580519"/>
                    </a:ext>
                  </a:extLst>
                </a:gridCol>
                <a:gridCol w="633286">
                  <a:extLst>
                    <a:ext uri="{9D8B030D-6E8A-4147-A177-3AD203B41FA5}">
                      <a16:colId xmlns:a16="http://schemas.microsoft.com/office/drawing/2014/main" val="1456197632"/>
                    </a:ext>
                  </a:extLst>
                </a:gridCol>
                <a:gridCol w="633286">
                  <a:extLst>
                    <a:ext uri="{9D8B030D-6E8A-4147-A177-3AD203B41FA5}">
                      <a16:colId xmlns:a16="http://schemas.microsoft.com/office/drawing/2014/main" val="4060007042"/>
                    </a:ext>
                  </a:extLst>
                </a:gridCol>
              </a:tblGrid>
              <a:tr h="315723">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都道</a:t>
                      </a:r>
                      <a:endParaRPr kumimoji="1" lang="en-US" altLang="ja-JP" sz="800" dirty="0" smtClean="0"/>
                    </a:p>
                    <a:p>
                      <a:pPr algn="ctr"/>
                      <a:r>
                        <a:rPr kumimoji="1" lang="ja-JP" altLang="en-US" sz="800" dirty="0" smtClean="0"/>
                        <a:t>府県</a:t>
                      </a:r>
                      <a:endParaRPr kumimoji="1" lang="ja-JP" altLang="en-US" sz="800" dirty="0"/>
                    </a:p>
                  </a:txBody>
                  <a:tcPr anchor="ctr"/>
                </a:tc>
                <a:tc>
                  <a:txBody>
                    <a:bodyPr/>
                    <a:lstStyle/>
                    <a:p>
                      <a:pPr algn="ctr"/>
                      <a:r>
                        <a:rPr kumimoji="1" lang="ja-JP" altLang="en-US" sz="800" dirty="0" smtClean="0"/>
                        <a:t>男女計</a:t>
                      </a:r>
                      <a:endParaRPr kumimoji="1" lang="en-US" altLang="ja-JP" sz="800" dirty="0" smtClean="0"/>
                    </a:p>
                    <a:p>
                      <a:pPr algn="ctr"/>
                      <a:r>
                        <a:rPr kumimoji="1" lang="ja-JP" altLang="en-US" sz="800" dirty="0" smtClean="0"/>
                        <a:t>平均賃金</a:t>
                      </a:r>
                      <a:endParaRPr kumimoji="1" lang="ja-JP" altLang="en-US" sz="800" dirty="0"/>
                    </a:p>
                  </a:txBody>
                  <a:tcPr anchor="ctr"/>
                </a:tc>
                <a:tc>
                  <a:txBody>
                    <a:bodyPr/>
                    <a:lstStyle/>
                    <a:p>
                      <a:pPr algn="ctr"/>
                      <a:r>
                        <a:rPr kumimoji="1" lang="ja-JP" altLang="en-US" sz="800" dirty="0" smtClean="0"/>
                        <a:t>男性</a:t>
                      </a:r>
                      <a:endParaRPr kumimoji="1" lang="en-US" altLang="ja-JP" sz="800" dirty="0" smtClean="0"/>
                    </a:p>
                    <a:p>
                      <a:pPr algn="ctr"/>
                      <a:r>
                        <a:rPr kumimoji="1" lang="ja-JP" altLang="en-US" sz="800" dirty="0" smtClean="0"/>
                        <a:t>平均賃金</a:t>
                      </a:r>
                      <a:endParaRPr kumimoji="1" lang="ja-JP" altLang="en-US" sz="800" dirty="0"/>
                    </a:p>
                  </a:txBody>
                  <a:tcPr anchor="ctr"/>
                </a:tc>
                <a:tc>
                  <a:txBody>
                    <a:bodyPr/>
                    <a:lstStyle/>
                    <a:p>
                      <a:pPr algn="ctr"/>
                      <a:r>
                        <a:rPr kumimoji="1" lang="ja-JP" altLang="en-US" sz="800" dirty="0" smtClean="0"/>
                        <a:t>女性</a:t>
                      </a:r>
                      <a:endParaRPr kumimoji="1" lang="en-US" altLang="ja-JP" sz="800" dirty="0" smtClean="0"/>
                    </a:p>
                    <a:p>
                      <a:pPr algn="ctr"/>
                      <a:r>
                        <a:rPr kumimoji="1" lang="ja-JP" altLang="en-US" sz="800" dirty="0" smtClean="0"/>
                        <a:t>平均賃金</a:t>
                      </a:r>
                      <a:endParaRPr kumimoji="1" lang="ja-JP" altLang="en-US" sz="800" dirty="0"/>
                    </a:p>
                  </a:txBody>
                  <a:tcPr anchor="ctr"/>
                </a:tc>
                <a:tc>
                  <a:txBody>
                    <a:bodyPr/>
                    <a:lstStyle/>
                    <a:p>
                      <a:pPr algn="ctr"/>
                      <a:r>
                        <a:rPr kumimoji="1" lang="ja-JP" altLang="en-US" sz="800" dirty="0" smtClean="0"/>
                        <a:t>男女</a:t>
                      </a:r>
                      <a:endParaRPr kumimoji="1" lang="en-US" altLang="ja-JP" sz="800" dirty="0" smtClean="0"/>
                    </a:p>
                    <a:p>
                      <a:pPr algn="ctr"/>
                      <a:r>
                        <a:rPr kumimoji="1" lang="ja-JP" altLang="en-US" sz="800" dirty="0" smtClean="0"/>
                        <a:t>賃金格差</a:t>
                      </a:r>
                      <a:endParaRPr kumimoji="1" lang="ja-JP" altLang="en-US" sz="800" dirty="0"/>
                    </a:p>
                  </a:txBody>
                  <a:tcPr anchor="ctr"/>
                </a:tc>
                <a:extLst>
                  <a:ext uri="{0D108BD9-81ED-4DB2-BD59-A6C34878D82A}">
                    <a16:rowId xmlns:a16="http://schemas.microsoft.com/office/drawing/2014/main" val="2296912327"/>
                  </a:ext>
                </a:extLst>
              </a:tr>
              <a:tr h="215265">
                <a:tc>
                  <a:txBody>
                    <a:bodyPr/>
                    <a:lstStyle/>
                    <a:p>
                      <a:pPr algn="ctr"/>
                      <a:r>
                        <a:rPr kumimoji="1" lang="en-US" altLang="ja-JP" sz="900" dirty="0" smtClean="0"/>
                        <a:t>1</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沖縄県</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251.3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272.3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220.7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81.05%</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30833436"/>
                  </a:ext>
                </a:extLst>
              </a:tr>
              <a:tr h="215265">
                <a:tc>
                  <a:txBody>
                    <a:bodyPr/>
                    <a:lstStyle/>
                    <a:p>
                      <a:pPr algn="ctr"/>
                      <a:r>
                        <a:rPr kumimoji="1" lang="en-US" altLang="ja-JP" sz="900" dirty="0" smtClean="0"/>
                        <a:t>2</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高知県</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266.0</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293.3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230.7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78.66%</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86698003"/>
                  </a:ext>
                </a:extLst>
              </a:tr>
              <a:tr h="215265">
                <a:tc>
                  <a:txBody>
                    <a:bodyPr/>
                    <a:lstStyle/>
                    <a:p>
                      <a:pPr algn="ctr"/>
                      <a:r>
                        <a:rPr kumimoji="1" lang="en-US" altLang="ja-JP" sz="900" dirty="0" smtClean="0"/>
                        <a:t>3</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京都府</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301.0</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327.6</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257.2</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78.51%</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10513754"/>
                  </a:ext>
                </a:extLst>
              </a:tr>
              <a:tr h="215265">
                <a:tc>
                  <a:txBody>
                    <a:bodyPr/>
                    <a:lstStyle/>
                    <a:p>
                      <a:pPr algn="ctr"/>
                      <a:r>
                        <a:rPr kumimoji="1" lang="en-US" altLang="ja-JP" sz="900" dirty="0" smtClean="0"/>
                        <a:t>4</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奈良県</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304.4</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331.3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259.5</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78.53%</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21963140"/>
                  </a:ext>
                </a:extLst>
              </a:tr>
              <a:tr h="215265">
                <a:tc>
                  <a:txBody>
                    <a:bodyPr/>
                    <a:lstStyle/>
                    <a:p>
                      <a:pPr algn="ctr"/>
                      <a:r>
                        <a:rPr kumimoji="1" lang="en-US" altLang="ja-JP" sz="900" dirty="0" smtClean="0"/>
                        <a:t>5</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岩手県</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245.7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267.3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209.3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78.30%</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92751978"/>
                  </a:ext>
                </a:extLst>
              </a:tr>
              <a:tr h="215265">
                <a:tc>
                  <a:txBody>
                    <a:bodyPr/>
                    <a:lstStyle/>
                    <a:p>
                      <a:pPr algn="ct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extLst>
                  <a:ext uri="{0D108BD9-81ED-4DB2-BD59-A6C34878D82A}">
                    <a16:rowId xmlns:a16="http://schemas.microsoft.com/office/drawing/2014/main" val="474249729"/>
                  </a:ext>
                </a:extLst>
              </a:tr>
              <a:tr h="215265">
                <a:tc>
                  <a:txBody>
                    <a:bodyPr/>
                    <a:lstStyle/>
                    <a:p>
                      <a:pPr algn="ctr"/>
                      <a:r>
                        <a:rPr kumimoji="1" lang="ja-JP" altLang="en-US" sz="900" dirty="0" smtClean="0"/>
                        <a:t>ー</a:t>
                      </a:r>
                      <a:endParaRPr kumimoji="1" lang="ja-JP" altLang="en-US" sz="900" dirty="0"/>
                    </a:p>
                  </a:txBody>
                  <a:tcPr/>
                </a:tc>
                <a:tc>
                  <a:txBody>
                    <a:bodyPr/>
                    <a:lstStyle/>
                    <a:p>
                      <a:pPr algn="ctr"/>
                      <a:r>
                        <a:rPr kumimoji="1" lang="ja-JP" altLang="en-US" sz="800" dirty="0" smtClean="0">
                          <a:latin typeface="Meiryo UI" panose="020B0604030504040204" pitchFamily="50" charset="-128"/>
                          <a:ea typeface="Meiryo UI" panose="020B0604030504040204" pitchFamily="50" charset="-128"/>
                        </a:rPr>
                        <a:t>全国計</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307.7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338.0</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251.0</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74.26%</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16033776"/>
                  </a:ext>
                </a:extLst>
              </a:tr>
              <a:tr h="215265">
                <a:tc>
                  <a:txBody>
                    <a:bodyPr/>
                    <a:lstStyle/>
                    <a:p>
                      <a:pPr algn="ct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extLst>
                  <a:ext uri="{0D108BD9-81ED-4DB2-BD59-A6C34878D82A}">
                    <a16:rowId xmlns:a16="http://schemas.microsoft.com/office/drawing/2014/main" val="204451216"/>
                  </a:ext>
                </a:extLst>
              </a:tr>
              <a:tr h="200914">
                <a:tc>
                  <a:txBody>
                    <a:bodyPr/>
                    <a:lstStyle/>
                    <a:p>
                      <a:pPr algn="ctr"/>
                      <a:r>
                        <a:rPr kumimoji="1" lang="en-US" altLang="ja-JP" sz="800" dirty="0" smtClean="0">
                          <a:latin typeface="Meiryo UI" panose="020B0604030504040204" pitchFamily="50" charset="-128"/>
                          <a:ea typeface="Meiryo UI" panose="020B0604030504040204" pitchFamily="50" charset="-128"/>
                        </a:rPr>
                        <a:t>37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800" dirty="0" smtClean="0">
                          <a:latin typeface="Meiryo UI" panose="020B0604030504040204" pitchFamily="50" charset="-128"/>
                          <a:ea typeface="Meiryo UI" panose="020B0604030504040204" pitchFamily="50" charset="-128"/>
                        </a:rPr>
                        <a:t>大阪府</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332.2</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365.9</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270.7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73.98%</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44485088"/>
                  </a:ext>
                </a:extLst>
              </a:tr>
              <a:tr h="215265">
                <a:tc>
                  <a:txBody>
                    <a:bodyPr/>
                    <a:lstStyle/>
                    <a:p>
                      <a:pPr algn="ct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a:t>
                      </a:r>
                      <a:endParaRPr kumimoji="1" lang="ja-JP" altLang="en-US" sz="900" dirty="0"/>
                    </a:p>
                  </a:txBody>
                  <a:tcPr/>
                </a:tc>
                <a:extLst>
                  <a:ext uri="{0D108BD9-81ED-4DB2-BD59-A6C34878D82A}">
                    <a16:rowId xmlns:a16="http://schemas.microsoft.com/office/drawing/2014/main" val="2253205916"/>
                  </a:ext>
                </a:extLst>
              </a:tr>
              <a:tr h="200914">
                <a:tc>
                  <a:txBody>
                    <a:bodyPr/>
                    <a:lstStyle/>
                    <a:p>
                      <a:pPr algn="ctr"/>
                      <a:r>
                        <a:rPr kumimoji="1" lang="en-US" altLang="ja-JP" sz="800" dirty="0" smtClean="0">
                          <a:latin typeface="Meiryo UI" panose="020B0604030504040204" pitchFamily="50" charset="-128"/>
                          <a:ea typeface="Meiryo UI" panose="020B0604030504040204" pitchFamily="50" charset="-128"/>
                        </a:rPr>
                        <a:t>42</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800" dirty="0" smtClean="0">
                          <a:latin typeface="Meiryo UI" panose="020B0604030504040204" pitchFamily="50" charset="-128"/>
                          <a:ea typeface="Meiryo UI" panose="020B0604030504040204" pitchFamily="50" charset="-128"/>
                        </a:rPr>
                        <a:t>愛知県</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318.5</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344.7</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252.6</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73.28%</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7680551"/>
                  </a:ext>
                </a:extLst>
              </a:tr>
              <a:tr h="200914">
                <a:tc>
                  <a:txBody>
                    <a:bodyPr/>
                    <a:lstStyle/>
                    <a:p>
                      <a:pPr algn="ctr"/>
                      <a:r>
                        <a:rPr kumimoji="1" lang="en-US" altLang="ja-JP" sz="800" dirty="0" smtClean="0">
                          <a:latin typeface="Meiryo UI" panose="020B0604030504040204" pitchFamily="50" charset="-128"/>
                          <a:ea typeface="Meiryo UI" panose="020B0604030504040204" pitchFamily="50" charset="-128"/>
                        </a:rPr>
                        <a:t>43</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800" dirty="0" smtClean="0">
                          <a:latin typeface="Meiryo UI" panose="020B0604030504040204" pitchFamily="50" charset="-128"/>
                          <a:ea typeface="Meiryo UI" panose="020B0604030504040204" pitchFamily="50" charset="-128"/>
                        </a:rPr>
                        <a:t>東京都</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379.0</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417.5</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305.8</a:t>
                      </a:r>
                      <a:endParaRPr kumimoji="1" lang="ja-JP" altLang="en-US" sz="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dirty="0" smtClean="0">
                          <a:latin typeface="Meiryo UI" panose="020B0604030504040204" pitchFamily="50" charset="-128"/>
                          <a:ea typeface="Meiryo UI" panose="020B0604030504040204" pitchFamily="50" charset="-128"/>
                        </a:rPr>
                        <a:t>73.25%</a:t>
                      </a: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32596761"/>
                  </a:ext>
                </a:extLst>
              </a:tr>
            </a:tbl>
          </a:graphicData>
        </a:graphic>
      </p:graphicFrame>
      <p:sp>
        <p:nvSpPr>
          <p:cNvPr id="40" name="テキスト ボックス 39">
            <a:extLst>
              <a:ext uri="{FF2B5EF4-FFF2-40B4-BE49-F238E27FC236}">
                <a16:creationId xmlns:a16="http://schemas.microsoft.com/office/drawing/2014/main" id="{C04CD1B5-F732-4A5C-A8C2-0AE547D85819}"/>
              </a:ext>
            </a:extLst>
          </p:cNvPr>
          <p:cNvSpPr txBox="1"/>
          <p:nvPr/>
        </p:nvSpPr>
        <p:spPr>
          <a:xfrm>
            <a:off x="283591" y="6657945"/>
            <a:ext cx="398140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：厚生労働省「賃金構造基本統計調査」（令和元年度）をもとに副首都推進局にて作成</a:t>
            </a:r>
            <a:endParaRPr lang="ja-JP" altLang="en-US" sz="7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DD16CC1B-33BD-4AD6-A43F-503A9E69ED17}"/>
              </a:ext>
            </a:extLst>
          </p:cNvPr>
          <p:cNvSpPr/>
          <p:nvPr/>
        </p:nvSpPr>
        <p:spPr>
          <a:xfrm>
            <a:off x="300774" y="5771210"/>
            <a:ext cx="3981402" cy="26525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2" name="テキスト ボックス 41"/>
          <p:cNvSpPr txBox="1"/>
          <p:nvPr/>
        </p:nvSpPr>
        <p:spPr>
          <a:xfrm>
            <a:off x="4522498" y="3469896"/>
            <a:ext cx="2499010" cy="246221"/>
          </a:xfrm>
          <a:prstGeom prst="rect">
            <a:avLst/>
          </a:prstGeom>
          <a:noFill/>
        </p:spPr>
        <p:txBody>
          <a:bodyPr wrap="square" rtlCol="0">
            <a:spAutoFit/>
          </a:bodyPr>
          <a:lstStyle/>
          <a:p>
            <a:r>
              <a:rPr kumimoji="1" lang="ja-JP" altLang="en-US" sz="1000" b="1" dirty="0" smtClean="0"/>
              <a:t>■</a:t>
            </a:r>
            <a:r>
              <a:rPr lang="ja-JP" altLang="en-US" sz="1000" b="1" dirty="0"/>
              <a:t>　地域別の</a:t>
            </a:r>
            <a:r>
              <a:rPr lang="ja-JP" altLang="en-US" sz="1000" b="1" dirty="0" smtClean="0"/>
              <a:t>スタートアップの</a:t>
            </a:r>
            <a:r>
              <a:rPr lang="ja-JP" altLang="en-US" sz="1000" b="1" dirty="0"/>
              <a:t>資金調達額</a:t>
            </a:r>
          </a:p>
        </p:txBody>
      </p:sp>
      <p:sp>
        <p:nvSpPr>
          <p:cNvPr id="43" name="テキスト ボックス 3"/>
          <p:cNvSpPr txBox="1"/>
          <p:nvPr/>
        </p:nvSpPr>
        <p:spPr>
          <a:xfrm>
            <a:off x="4777695" y="6336627"/>
            <a:ext cx="1430200" cy="230832"/>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東京都のみ右軸を参照</a:t>
            </a:r>
            <a:endPar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4522498" y="3709837"/>
            <a:ext cx="61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rPr>
              <a:t>（</a:t>
            </a:r>
            <a:r>
              <a:rPr lang="ja-JP" altLang="en-US" sz="600" dirty="0">
                <a:solidFill>
                  <a:prstClr val="black"/>
                </a:solidFill>
                <a:latin typeface="Meiryo UI"/>
                <a:ea typeface="Meiryo UI"/>
              </a:rPr>
              <a:t>億円</a:t>
            </a:r>
            <a:r>
              <a:rPr kumimoji="1" lang="ja-JP" altLang="en-US" sz="600" b="0" i="0" u="none" strike="noStrike" kern="1200" cap="none" spc="0" normalizeH="0" baseline="0" noProof="0" dirty="0">
                <a:ln>
                  <a:noFill/>
                </a:ln>
                <a:solidFill>
                  <a:prstClr val="black"/>
                </a:solidFill>
                <a:effectLst/>
                <a:uLnTx/>
                <a:uFillTx/>
                <a:latin typeface="Meiryo UI"/>
                <a:ea typeface="Meiryo UI"/>
              </a:rPr>
              <a:t>）</a:t>
            </a:r>
            <a:endParaRPr kumimoji="1" lang="en-US" altLang="ja-JP" sz="600" b="0" i="0" u="none" strike="noStrike" kern="1200" cap="none" spc="0" normalizeH="0" baseline="0" noProof="0" dirty="0">
              <a:ln>
                <a:noFill/>
              </a:ln>
              <a:solidFill>
                <a:prstClr val="black"/>
              </a:solidFill>
              <a:effectLst/>
              <a:uLnTx/>
              <a:uFillTx/>
              <a:latin typeface="Meiryo UI"/>
              <a:ea typeface="Meiryo UI"/>
            </a:endParaRPr>
          </a:p>
        </p:txBody>
      </p:sp>
      <p:sp>
        <p:nvSpPr>
          <p:cNvPr id="45" name="テキスト ボックス 44"/>
          <p:cNvSpPr txBox="1"/>
          <p:nvPr/>
        </p:nvSpPr>
        <p:spPr>
          <a:xfrm>
            <a:off x="8587756" y="3725993"/>
            <a:ext cx="61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rPr>
              <a:t>（</a:t>
            </a:r>
            <a:r>
              <a:rPr lang="ja-JP" altLang="en-US" sz="600" dirty="0">
                <a:solidFill>
                  <a:prstClr val="black"/>
                </a:solidFill>
                <a:latin typeface="Meiryo UI"/>
                <a:ea typeface="Meiryo UI"/>
              </a:rPr>
              <a:t>億円</a:t>
            </a:r>
            <a:r>
              <a:rPr kumimoji="1" lang="ja-JP" altLang="en-US" sz="600" b="0" i="0" u="none" strike="noStrike" kern="1200" cap="none" spc="0" normalizeH="0" baseline="0" noProof="0" dirty="0">
                <a:ln>
                  <a:noFill/>
                </a:ln>
                <a:solidFill>
                  <a:prstClr val="black"/>
                </a:solidFill>
                <a:effectLst/>
                <a:uLnTx/>
                <a:uFillTx/>
                <a:latin typeface="Meiryo UI"/>
                <a:ea typeface="Meiryo UI"/>
              </a:rPr>
              <a:t>）</a:t>
            </a:r>
            <a:endParaRPr kumimoji="1" lang="en-US" altLang="ja-JP" sz="600" b="0" i="0" u="none" strike="noStrike" kern="1200" cap="none" spc="0" normalizeH="0" baseline="0" noProof="0" dirty="0">
              <a:ln>
                <a:noFill/>
              </a:ln>
              <a:solidFill>
                <a:prstClr val="black"/>
              </a:solidFill>
              <a:effectLst/>
              <a:uLnTx/>
              <a:uFillTx/>
              <a:latin typeface="Meiryo UI"/>
              <a:ea typeface="Meiryo UI"/>
            </a:endParaRPr>
          </a:p>
        </p:txBody>
      </p:sp>
      <p:sp>
        <p:nvSpPr>
          <p:cNvPr id="47" name="テキスト ボックス 46"/>
          <p:cNvSpPr txBox="1"/>
          <p:nvPr/>
        </p:nvSpPr>
        <p:spPr>
          <a:xfrm>
            <a:off x="7801018" y="5076684"/>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大阪府</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885677" y="4593591"/>
            <a:ext cx="664880"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東京都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04279" y="5849037"/>
            <a:ext cx="664880" cy="246221"/>
          </a:xfrm>
          <a:prstGeom prst="rect">
            <a:avLst/>
          </a:prstGeom>
          <a:noFill/>
        </p:spPr>
        <p:txBody>
          <a:bodyPr wrap="square" rtlCol="0">
            <a:spAutoFit/>
          </a:bodyPr>
          <a:lstStyle/>
          <a:p>
            <a:pPr lvl="0">
              <a:defRPr/>
            </a:pPr>
            <a:r>
              <a:rPr lang="ja-JP" altLang="en-US" sz="1000" dirty="0" smtClean="0">
                <a:solidFill>
                  <a:prstClr val="black"/>
                </a:solidFill>
                <a:latin typeface="Meiryo UI" panose="020B0604030504040204" pitchFamily="50" charset="-128"/>
                <a:ea typeface="Meiryo UI" panose="020B0604030504040204" pitchFamily="50" charset="-128"/>
              </a:rPr>
              <a:t>愛知県</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4828498" y="6555343"/>
            <a:ext cx="3377381" cy="307777"/>
          </a:xfrm>
          <a:prstGeom prst="rect">
            <a:avLst/>
          </a:prstGeom>
          <a:noFill/>
        </p:spPr>
        <p:txBody>
          <a:bodyPr wrap="square" rtlCol="0">
            <a:spAutoFit/>
          </a:bodyPr>
          <a:lstStyle/>
          <a:p>
            <a:pPr lvl="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：株式会社ユーザベース</a:t>
            </a:r>
            <a:r>
              <a:rPr lang="en-US" altLang="ja-JP" sz="700" dirty="0">
                <a:solidFill>
                  <a:prstClr val="black"/>
                </a:solidFill>
                <a:latin typeface="Meiryo UI" panose="020B0604030504040204" pitchFamily="50" charset="-128"/>
                <a:ea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smtClean="0">
                <a:solidFill>
                  <a:prstClr val="black"/>
                </a:solidFill>
                <a:latin typeface="Meiryo UI" panose="020B0604030504040204" pitchFamily="50" charset="-128"/>
                <a:ea typeface="Meiryo UI" panose="020B0604030504040204" pitchFamily="50" charset="-128"/>
              </a:rPr>
              <a:t>2021</a:t>
            </a:r>
            <a:r>
              <a:rPr lang="ja-JP" altLang="en-US" sz="700" dirty="0" smtClean="0">
                <a:solidFill>
                  <a:prstClr val="black"/>
                </a:solidFill>
                <a:latin typeface="Meiryo UI" panose="020B0604030504040204" pitchFamily="50" charset="-128"/>
                <a:ea typeface="Meiryo UI" panose="020B0604030504040204" pitchFamily="50" charset="-128"/>
              </a:rPr>
              <a:t>年 </a:t>
            </a:r>
            <a:r>
              <a:rPr lang="en-US" altLang="ja-JP" sz="700" dirty="0">
                <a:solidFill>
                  <a:prstClr val="black"/>
                </a:solidFill>
                <a:latin typeface="Meiryo UI" panose="020B0604030504040204" pitchFamily="50" charset="-128"/>
                <a:ea typeface="Meiryo UI" panose="020B0604030504040204" pitchFamily="50" charset="-128"/>
              </a:rPr>
              <a:t>Japan Startup Finance </a:t>
            </a:r>
          </a:p>
          <a:p>
            <a:pPr>
              <a:defRPr/>
            </a:pPr>
            <a:r>
              <a:rPr lang="ja-JP" altLang="en-US" sz="700" dirty="0">
                <a:solidFill>
                  <a:prstClr val="black"/>
                </a:solidFill>
                <a:latin typeface="Meiryo UI" panose="020B0604030504040204" pitchFamily="50" charset="-128"/>
                <a:ea typeface="Meiryo UI" panose="020B0604030504040204" pitchFamily="50" charset="-128"/>
              </a:rPr>
              <a:t>　　　　 </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国内スタートアップ資金調達動向決定版</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rPr>
              <a:t>」をもとに副首都推進局にて作成</a:t>
            </a:r>
            <a:endParaRPr lang="ja-JP" altLang="en-US" sz="700" dirty="0">
              <a:solidFill>
                <a:prstClr val="black"/>
              </a:solidFill>
              <a:latin typeface="Meiryo UI" panose="020B0604030504040204" pitchFamily="50" charset="-128"/>
              <a:ea typeface="Meiryo UI" panose="020B0604030504040204" pitchFamily="50" charset="-128"/>
            </a:endParaRPr>
          </a:p>
        </p:txBody>
      </p:sp>
      <p:sp>
        <p:nvSpPr>
          <p:cNvPr id="32" name="スライド番号プレースホルダー 1"/>
          <p:cNvSpPr>
            <a:spLocks noGrp="1"/>
          </p:cNvSpPr>
          <p:nvPr>
            <p:ph type="sldNum" sz="quarter" idx="12"/>
          </p:nvPr>
        </p:nvSpPr>
        <p:spPr>
          <a:xfrm>
            <a:off x="7086600" y="6488929"/>
            <a:ext cx="2057400" cy="365125"/>
          </a:xfrm>
        </p:spPr>
        <p:txBody>
          <a:bodyPr/>
          <a:lstStyle/>
          <a:p>
            <a:fld id="{50F88186-B17D-4CE3-A887-D91699CF601C}" type="slidenum">
              <a:rPr kumimoji="1" lang="ja-JP" altLang="en-US" smtClean="0"/>
              <a:t>8</a:t>
            </a:fld>
            <a:endParaRPr kumimoji="1" lang="ja-JP" altLang="en-US" dirty="0"/>
          </a:p>
        </p:txBody>
      </p:sp>
      <p:sp>
        <p:nvSpPr>
          <p:cNvPr id="33" name="テキスト ボックス 32"/>
          <p:cNvSpPr txBox="1"/>
          <p:nvPr/>
        </p:nvSpPr>
        <p:spPr>
          <a:xfrm>
            <a:off x="3716147" y="1142246"/>
            <a:ext cx="773916" cy="200055"/>
          </a:xfrm>
          <a:prstGeom prst="rect">
            <a:avLst/>
          </a:prstGeom>
          <a:noFill/>
        </p:spPr>
        <p:txBody>
          <a:bodyPr wrap="square" rtlCol="0">
            <a:spAutoFit/>
          </a:bodyPr>
          <a:lstStyle/>
          <a:p>
            <a:r>
              <a:rPr kumimoji="1" lang="en-US" altLang="ja-JP" sz="700" dirty="0"/>
              <a:t>5.7% 3</a:t>
            </a:r>
            <a:r>
              <a:rPr kumimoji="1" lang="ja-JP" altLang="en-US" sz="700" dirty="0"/>
              <a:t>位</a:t>
            </a:r>
          </a:p>
        </p:txBody>
      </p:sp>
      <p:sp>
        <p:nvSpPr>
          <p:cNvPr id="34" name="テキスト ボックス 33"/>
          <p:cNvSpPr txBox="1"/>
          <p:nvPr/>
        </p:nvSpPr>
        <p:spPr>
          <a:xfrm>
            <a:off x="3747520" y="1754663"/>
            <a:ext cx="824480" cy="200055"/>
          </a:xfrm>
          <a:prstGeom prst="rect">
            <a:avLst/>
          </a:prstGeom>
          <a:noFill/>
        </p:spPr>
        <p:txBody>
          <a:bodyPr wrap="square" rtlCol="0">
            <a:spAutoFit/>
          </a:bodyPr>
          <a:lstStyle/>
          <a:p>
            <a:r>
              <a:rPr kumimoji="1" lang="en-US" altLang="ja-JP" sz="700" dirty="0"/>
              <a:t>5.1% 12</a:t>
            </a:r>
            <a:r>
              <a:rPr kumimoji="1" lang="ja-JP" altLang="en-US" sz="700" dirty="0"/>
              <a:t>位</a:t>
            </a:r>
          </a:p>
        </p:txBody>
      </p:sp>
      <p:sp>
        <p:nvSpPr>
          <p:cNvPr id="35" name="テキスト ボックス 34">
            <a:extLst>
              <a:ext uri="{FF2B5EF4-FFF2-40B4-BE49-F238E27FC236}">
                <a16:creationId xmlns:a16="http://schemas.microsoft.com/office/drawing/2014/main" id="{19013F65-ACCA-49FC-9193-60F4A4F160FB}"/>
              </a:ext>
            </a:extLst>
          </p:cNvPr>
          <p:cNvSpPr txBox="1"/>
          <p:nvPr/>
        </p:nvSpPr>
        <p:spPr>
          <a:xfrm>
            <a:off x="3759347" y="1944681"/>
            <a:ext cx="630362" cy="200055"/>
          </a:xfrm>
          <a:prstGeom prst="rect">
            <a:avLst/>
          </a:prstGeom>
          <a:noFill/>
        </p:spPr>
        <p:txBody>
          <a:bodyPr wrap="square" rtlCol="0">
            <a:spAutoFit/>
          </a:bodyPr>
          <a:lstStyle/>
          <a:p>
            <a:r>
              <a:rPr kumimoji="1" lang="en-US" altLang="ja-JP" sz="700" dirty="0"/>
              <a:t>5.0% </a:t>
            </a:r>
            <a:endParaRPr kumimoji="1" lang="ja-JP" altLang="en-US" sz="700" dirty="0"/>
          </a:p>
        </p:txBody>
      </p:sp>
      <p:sp>
        <p:nvSpPr>
          <p:cNvPr id="36" name="テキスト ボックス 35">
            <a:extLst>
              <a:ext uri="{FF2B5EF4-FFF2-40B4-BE49-F238E27FC236}">
                <a16:creationId xmlns:a16="http://schemas.microsoft.com/office/drawing/2014/main" id="{266980F9-774E-4F4E-A0C6-8C2D5E5A5F99}"/>
              </a:ext>
            </a:extLst>
          </p:cNvPr>
          <p:cNvSpPr txBox="1"/>
          <p:nvPr/>
        </p:nvSpPr>
        <p:spPr>
          <a:xfrm>
            <a:off x="3759347" y="2248525"/>
            <a:ext cx="730716" cy="200055"/>
          </a:xfrm>
          <a:prstGeom prst="rect">
            <a:avLst/>
          </a:prstGeom>
          <a:noFill/>
        </p:spPr>
        <p:txBody>
          <a:bodyPr wrap="square" rtlCol="0">
            <a:spAutoFit/>
          </a:bodyPr>
          <a:lstStyle/>
          <a:p>
            <a:r>
              <a:rPr kumimoji="1" lang="en-US" altLang="ja-JP" sz="700" dirty="0"/>
              <a:t>4.7% 23</a:t>
            </a:r>
            <a:r>
              <a:rPr kumimoji="1" lang="ja-JP" altLang="en-US" sz="700" dirty="0"/>
              <a:t>位</a:t>
            </a:r>
          </a:p>
        </p:txBody>
      </p:sp>
      <p:pic>
        <p:nvPicPr>
          <p:cNvPr id="2" name="図 1"/>
          <p:cNvPicPr>
            <a:picLocks noChangeAspect="1"/>
          </p:cNvPicPr>
          <p:nvPr/>
        </p:nvPicPr>
        <p:blipFill>
          <a:blip r:embed="rId3"/>
          <a:stretch>
            <a:fillRect/>
          </a:stretch>
        </p:blipFill>
        <p:spPr>
          <a:xfrm>
            <a:off x="57887" y="295386"/>
            <a:ext cx="4432176" cy="2475191"/>
          </a:xfrm>
          <a:prstGeom prst="rect">
            <a:avLst/>
          </a:prstGeom>
        </p:spPr>
      </p:pic>
      <p:pic>
        <p:nvPicPr>
          <p:cNvPr id="3" name="図 2"/>
          <p:cNvPicPr>
            <a:picLocks noChangeAspect="1"/>
          </p:cNvPicPr>
          <p:nvPr/>
        </p:nvPicPr>
        <p:blipFill>
          <a:blip r:embed="rId4"/>
          <a:stretch>
            <a:fillRect/>
          </a:stretch>
        </p:blipFill>
        <p:spPr>
          <a:xfrm>
            <a:off x="4505333" y="358568"/>
            <a:ext cx="4023709" cy="2895851"/>
          </a:xfrm>
          <a:prstGeom prst="rect">
            <a:avLst/>
          </a:prstGeom>
        </p:spPr>
      </p:pic>
    </p:spTree>
    <p:extLst>
      <p:ext uri="{BB962C8B-B14F-4D97-AF65-F5344CB8AC3E}">
        <p14:creationId xmlns:p14="http://schemas.microsoft.com/office/powerpoint/2010/main" val="29986756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FD400B8B-0615-463A-AA23-C28A73559E1A}"/>
</file>

<file path=customXml/itemProps2.xml><?xml version="1.0" encoding="utf-8"?>
<ds:datastoreItem xmlns:ds="http://schemas.openxmlformats.org/officeDocument/2006/customXml" ds:itemID="{9F0D3222-508C-4EDB-8E4C-B037F7B1D458}"/>
</file>

<file path=customXml/itemProps3.xml><?xml version="1.0" encoding="utf-8"?>
<ds:datastoreItem xmlns:ds="http://schemas.openxmlformats.org/officeDocument/2006/customXml" ds:itemID="{D1BB5746-B872-492E-AB7C-B82CAF8DB8B3}"/>
</file>

<file path=docProps/app.xml><?xml version="1.0" encoding="utf-8"?>
<Properties xmlns="http://schemas.openxmlformats.org/officeDocument/2006/extended-properties" xmlns:vt="http://schemas.openxmlformats.org/officeDocument/2006/docPropsVTypes">
  <TotalTime>0</TotalTime>
  <Words>8274</Words>
  <Application>Microsoft Office PowerPoint</Application>
  <PresentationFormat>画面に合わせる (4:3)</PresentationFormat>
  <Paragraphs>854</Paragraphs>
  <Slides>16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BIZ UDPゴシック</vt:lpstr>
      <vt:lpstr>Meiryo UI</vt:lpstr>
      <vt:lpstr>ＭＳ Ｐゴシック</vt:lpstr>
      <vt:lpstr>ＭＳ 明朝</vt:lpstr>
      <vt:lpstr>游ゴシック</vt:lpstr>
      <vt:lpstr>游明朝</vt:lpstr>
      <vt:lpstr>Arial</vt:lpstr>
      <vt:lpstr>Times New Roman</vt:lpstr>
      <vt:lpstr>Wingdings</vt:lpstr>
      <vt:lpstr>Office テーマ</vt:lpstr>
      <vt:lpstr>世界経済のトレンドと日本の状況を踏まえた 大阪経済の分析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2022-09-05T06:30:32Z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