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1"/>
  </p:notesMasterIdLst>
  <p:handoutMasterIdLst>
    <p:handoutMasterId r:id="rId12"/>
  </p:handoutMasterIdLst>
  <p:sldIdLst>
    <p:sldId id="141169098" r:id="rId2"/>
    <p:sldId id="141169185" r:id="rId3"/>
    <p:sldId id="141169188" r:id="rId4"/>
    <p:sldId id="141169186" r:id="rId5"/>
    <p:sldId id="141169189" r:id="rId6"/>
    <p:sldId id="141169187" r:id="rId7"/>
    <p:sldId id="141169190" r:id="rId8"/>
    <p:sldId id="141169192" r:id="rId9"/>
    <p:sldId id="141169193"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2F528F"/>
    <a:srgbClr val="DAE3F3"/>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62" autoAdjust="0"/>
    <p:restoredTop sz="94660"/>
  </p:normalViewPr>
  <p:slideViewPr>
    <p:cSldViewPr snapToGrid="0">
      <p:cViewPr varScale="1">
        <p:scale>
          <a:sx n="71" d="100"/>
          <a:sy n="71" d="100"/>
        </p:scale>
        <p:origin x="1578" y="54"/>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3" tIns="45716" rIns="91433" bIns="45716" rtlCol="0"/>
          <a:lstStyle>
            <a:lvl1pPr algn="r">
              <a:defRPr sz="1200"/>
            </a:lvl1pPr>
          </a:lstStyle>
          <a:p>
            <a:fld id="{232AD951-7E19-4004-B83F-A7C7A1215E4B}" type="datetimeFigureOut">
              <a:rPr kumimoji="1" lang="ja-JP" altLang="en-US" smtClean="0"/>
              <a:t>2022/2/18</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3" tIns="45716" rIns="91433" bIns="45716"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8693"/>
          </a:xfrm>
          <a:prstGeom prst="rect">
            <a:avLst/>
          </a:prstGeom>
        </p:spPr>
        <p:txBody>
          <a:bodyPr vert="horz" lIns="91546" tIns="45774" rIns="91546" bIns="4577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8693"/>
          </a:xfrm>
          <a:prstGeom prst="rect">
            <a:avLst/>
          </a:prstGeom>
        </p:spPr>
        <p:txBody>
          <a:bodyPr vert="horz" lIns="91546" tIns="45774" rIns="91546" bIns="45774" rtlCol="0"/>
          <a:lstStyle>
            <a:lvl1pPr algn="r">
              <a:defRPr sz="1200"/>
            </a:lvl1pPr>
          </a:lstStyle>
          <a:p>
            <a:fld id="{AFD2E2CB-6C4B-4969-8D8B-067DE241F3A1}" type="datetimeFigureOut">
              <a:rPr kumimoji="1" lang="ja-JP" altLang="en-US" smtClean="0"/>
              <a:t>2022/2/18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46" tIns="45774" rIns="91546" bIns="45774"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5"/>
          </a:xfrm>
          <a:prstGeom prst="rect">
            <a:avLst/>
          </a:prstGeom>
        </p:spPr>
        <p:txBody>
          <a:bodyPr vert="horz" lIns="91546" tIns="45774" rIns="91546" bIns="4577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46" tIns="45774" rIns="91546" bIns="4577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46" tIns="45774" rIns="91546" bIns="45774"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904ACDB-9FC5-4370-9163-9FCD736D72F6}" type="datetime1">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BC4C3D-FAEB-4CEC-9C07-CE4405AA9CEF}" type="datetime1">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509889-3C4F-447E-B8C8-ECBB47AC87F3}" type="datetime1">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91F0F6-0DCB-4253-A73E-E05EE3ED5A2E}" type="datetime1">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57D78F-394C-434B-A6E7-FF19C8C4B4F6}" type="datetime1">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441BFA-4EF2-4C1E-B248-54213F171008}" type="datetime1">
              <a:rPr kumimoji="1" lang="ja-JP" altLang="en-US" smtClean="0"/>
              <a:t>2022/2/18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2A92EC-5B26-43A1-9459-60D96FC8C9CB}" type="datetime1">
              <a:rPr kumimoji="1" lang="ja-JP" altLang="en-US" smtClean="0"/>
              <a:t>2022/2/18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600A15-3421-441F-A443-520E42093384}" type="datetime1">
              <a:rPr kumimoji="1" lang="ja-JP" altLang="en-US" smtClean="0"/>
              <a:t>2022/2/18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91F37-659C-4FE3-8FC4-7ACD7E6F4BD0}" type="datetime1">
              <a:rPr kumimoji="1" lang="ja-JP" altLang="en-US" smtClean="0"/>
              <a:t>2022/2/18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E939F-D5DF-412E-9584-374A3A05EEBF}" type="datetime1">
              <a:rPr kumimoji="1" lang="ja-JP" altLang="en-US" smtClean="0"/>
              <a:t>2022/2/18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1D203C-A885-4900-AF6B-1AAA0E5556D4}" type="datetime1">
              <a:rPr kumimoji="1" lang="ja-JP" altLang="en-US" smtClean="0"/>
              <a:t>2022/2/18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BE573-8FD0-48B1-B721-8707402F7BAB}" type="datetime1">
              <a:rPr kumimoji="1" lang="ja-JP" altLang="en-US" smtClean="0"/>
              <a:t>2022/2/18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120646"/>
            <a:ext cx="8552329" cy="1304320"/>
          </a:xfrm>
        </p:spPr>
        <p:txBody>
          <a:bodyPr>
            <a:normAutofit/>
          </a:bodyPr>
          <a:lstStyle/>
          <a:p>
            <a:pPr>
              <a:lnSpc>
                <a:spcPts val="3500"/>
              </a:lnSpc>
              <a:spcBef>
                <a:spcPts val="1200"/>
              </a:spcBef>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個別ヒアリングでいただいた主な</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ご意見</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b="1" dirty="0"/>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p>
        </p:txBody>
      </p:sp>
      <p:sp>
        <p:nvSpPr>
          <p:cNvPr id="7" name="テキスト ボックス 6"/>
          <p:cNvSpPr txBox="1"/>
          <p:nvPr/>
        </p:nvSpPr>
        <p:spPr>
          <a:xfrm>
            <a:off x="4355977" y="404083"/>
            <a:ext cx="4680520" cy="523220"/>
          </a:xfrm>
          <a:prstGeom prst="rect">
            <a:avLst/>
          </a:prstGeom>
          <a:noFill/>
        </p:spPr>
        <p:txBody>
          <a:bodyPr wrap="square" rtlCol="0">
            <a:spAutoFit/>
          </a:bodyPr>
          <a:lstStyle/>
          <a:p>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.2.18</a:t>
            </a:r>
          </a:p>
          <a:p>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449671" y="949388"/>
            <a:ext cx="1310420"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資料３</a:t>
            </a:r>
            <a:endParaRPr kumimoji="1"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9175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687209" y="6368974"/>
            <a:ext cx="561295" cy="528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1</a:t>
            </a:r>
            <a:endParaRPr kumimoji="1" lang="ja-JP" altLang="en-US" sz="2000" b="1" dirty="0">
              <a:solidFill>
                <a:srgbClr val="002060"/>
              </a:solidFill>
              <a:latin typeface="+mn-ea"/>
            </a:endParaRPr>
          </a:p>
        </p:txBody>
      </p:sp>
      <p:sp>
        <p:nvSpPr>
          <p:cNvPr id="7" name="テキスト ボックス 24"/>
          <p:cNvSpPr txBox="1"/>
          <p:nvPr/>
        </p:nvSpPr>
        <p:spPr>
          <a:xfrm>
            <a:off x="274953" y="175834"/>
            <a:ext cx="7770885" cy="396000"/>
          </a:xfrm>
          <a:prstGeom prst="rect">
            <a:avLst/>
          </a:prstGeom>
          <a:ln/>
        </p:spPr>
        <p:style>
          <a:lnRef idx="0">
            <a:schemeClr val="accent1"/>
          </a:lnRef>
          <a:fillRef idx="3">
            <a:schemeClr val="accent1"/>
          </a:fillRef>
          <a:effectRef idx="3">
            <a:schemeClr val="accent1"/>
          </a:effectRef>
          <a:fontRef idx="minor">
            <a:schemeClr val="lt1"/>
          </a:fontRef>
        </p:style>
        <p:txBody>
          <a:bodyPr wrap="square" lIns="108000" tIns="36000" rIns="108000" bIns="36000"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4625" indent="-174625" algn="ctr">
              <a:lnSpc>
                <a:spcPts val="1800"/>
              </a:lnSpc>
            </a:pPr>
            <a:r>
              <a:rPr lang="ja-JP" altLang="en-US" sz="1600" b="1" dirty="0" smtClean="0">
                <a:solidFill>
                  <a:schemeClr val="bg1"/>
                </a:solidFill>
              </a:rPr>
              <a:t>世界</a:t>
            </a:r>
            <a:r>
              <a:rPr lang="ja-JP" altLang="en-US" sz="1600" b="1" dirty="0">
                <a:solidFill>
                  <a:schemeClr val="bg1"/>
                </a:solidFill>
              </a:rPr>
              <a:t>経済の</a:t>
            </a:r>
            <a:r>
              <a:rPr lang="ja-JP" altLang="en-US" sz="1600" b="1" dirty="0" smtClean="0">
                <a:solidFill>
                  <a:schemeClr val="bg1"/>
                </a:solidFill>
              </a:rPr>
              <a:t>トレンド等に関し、学識者や企業経営者等に事務局</a:t>
            </a:r>
            <a:r>
              <a:rPr lang="ja-JP" altLang="en-US" sz="1600" b="1" dirty="0">
                <a:solidFill>
                  <a:schemeClr val="bg1"/>
                </a:solidFill>
              </a:rPr>
              <a:t>で個別ヒアリングを</a:t>
            </a:r>
            <a:r>
              <a:rPr lang="ja-JP" altLang="en-US" sz="1600" b="1" dirty="0" smtClean="0">
                <a:solidFill>
                  <a:schemeClr val="bg1"/>
                </a:solidFill>
              </a:rPr>
              <a:t>実施</a:t>
            </a:r>
            <a:endParaRPr lang="ja-JP" altLang="ja-JP" sz="1600" b="1" dirty="0">
              <a:solidFill>
                <a:schemeClr val="bg1"/>
              </a:solidFill>
              <a:latin typeface="BIZ UDゴシック" panose="020B0400000000000000" pitchFamily="49" charset="-128"/>
              <a:ea typeface="BIZ UDゴシック" panose="020B0400000000000000" pitchFamily="49" charset="-128"/>
            </a:endParaRPr>
          </a:p>
        </p:txBody>
      </p:sp>
      <p:sp>
        <p:nvSpPr>
          <p:cNvPr id="12" name="テキスト ボックス 11"/>
          <p:cNvSpPr txBox="1"/>
          <p:nvPr/>
        </p:nvSpPr>
        <p:spPr>
          <a:xfrm>
            <a:off x="135983" y="741884"/>
            <a:ext cx="7968142" cy="323165"/>
          </a:xfrm>
          <a:prstGeom prst="rect">
            <a:avLst/>
          </a:prstGeom>
          <a:noFill/>
        </p:spPr>
        <p:txBody>
          <a:bodyPr wrap="square" rtlCol="0">
            <a:spAutoFit/>
          </a:bodyPr>
          <a:lstStyle/>
          <a:p>
            <a:pPr marL="174625" indent="-174625">
              <a:lnSpc>
                <a:spcPts val="1800"/>
              </a:lnSpc>
              <a:spcBef>
                <a:spcPts val="600"/>
              </a:spcBef>
            </a:pPr>
            <a:r>
              <a:rPr lang="en-US" altLang="ja-JP" sz="1400" b="1" dirty="0" smtClean="0">
                <a:latin typeface="游ゴシック" panose="020B0400000000000000" pitchFamily="50" charset="-128"/>
                <a:ea typeface="游ゴシック" panose="020B0400000000000000" pitchFamily="50" charset="-128"/>
              </a:rPr>
              <a:t>【</a:t>
            </a:r>
            <a:r>
              <a:rPr lang="ja-JP" altLang="en-US" sz="1400" b="1" dirty="0" smtClean="0">
                <a:latin typeface="游ゴシック" panose="020B0400000000000000" pitchFamily="50" charset="-128"/>
                <a:ea typeface="游ゴシック" panose="020B0400000000000000" pitchFamily="50" charset="-128"/>
              </a:rPr>
              <a:t>Ａ氏・</a:t>
            </a:r>
            <a:r>
              <a:rPr lang="en-US" altLang="ja-JP" sz="1400" b="1" dirty="0" smtClean="0">
                <a:latin typeface="游ゴシック" panose="020B0400000000000000" pitchFamily="50" charset="-128"/>
                <a:ea typeface="游ゴシック" panose="020B0400000000000000" pitchFamily="50" charset="-128"/>
              </a:rPr>
              <a:t>B</a:t>
            </a:r>
            <a:r>
              <a:rPr lang="ja-JP" altLang="en-US" sz="1400" b="1" dirty="0" smtClean="0">
                <a:latin typeface="游ゴシック" panose="020B0400000000000000" pitchFamily="50" charset="-128"/>
                <a:ea typeface="游ゴシック" panose="020B0400000000000000" pitchFamily="50" charset="-128"/>
              </a:rPr>
              <a:t>氏（シンクタンク）</a:t>
            </a:r>
            <a:r>
              <a:rPr lang="en-US" altLang="ja-JP" sz="1400" b="1" dirty="0" smtClean="0">
                <a:latin typeface="游ゴシック" panose="020B0400000000000000" pitchFamily="50" charset="-128"/>
                <a:ea typeface="游ゴシック" panose="020B0400000000000000" pitchFamily="50" charset="-128"/>
              </a:rPr>
              <a:t>】</a:t>
            </a:r>
            <a:endParaRPr lang="en-US" altLang="ja-JP" sz="1400" dirty="0"/>
          </a:p>
        </p:txBody>
      </p:sp>
      <p:sp>
        <p:nvSpPr>
          <p:cNvPr id="8" name="テキスト ボックス 7"/>
          <p:cNvSpPr txBox="1"/>
          <p:nvPr/>
        </p:nvSpPr>
        <p:spPr>
          <a:xfrm>
            <a:off x="343384" y="1025172"/>
            <a:ext cx="8460000" cy="5688000"/>
          </a:xfrm>
          <a:prstGeom prst="rect">
            <a:avLst/>
          </a:prstGeom>
          <a:noFill/>
          <a:ln>
            <a:solidFill>
              <a:schemeClr val="accent1"/>
            </a:solidFill>
            <a:prstDash val="sysDot"/>
          </a:ln>
        </p:spPr>
        <p:txBody>
          <a:bodyPr wrap="square" lIns="180000" tIns="72000" rIns="72000" bIns="72000" rtlCol="0" anchor="ctr">
            <a:spAutoFit/>
          </a:bodyPr>
          <a:lstStyle/>
          <a:p>
            <a:pPr marL="174625" indent="-174625">
              <a:lnSpc>
                <a:spcPts val="1600"/>
              </a:lnSpc>
              <a:spcBef>
                <a:spcPts val="1000"/>
              </a:spcBef>
            </a:pPr>
            <a:r>
              <a:rPr lang="ja-JP" altLang="en-US" sz="1400" dirty="0" smtClean="0"/>
              <a:t>〇 日本では、</a:t>
            </a:r>
            <a:r>
              <a:rPr lang="ja-JP" altLang="en-US" sz="1400" b="1" dirty="0" smtClean="0"/>
              <a:t>思い切った投資が少なく</a:t>
            </a:r>
            <a:r>
              <a:rPr lang="ja-JP" altLang="en-US" sz="1400" dirty="0" smtClean="0"/>
              <a:t>、</a:t>
            </a:r>
            <a:r>
              <a:rPr lang="ja-JP" altLang="en-US" sz="1400" b="1" dirty="0" smtClean="0"/>
              <a:t>内部留保</a:t>
            </a:r>
            <a:r>
              <a:rPr lang="ja-JP" altLang="en-US" sz="1400" dirty="0" smtClean="0"/>
              <a:t>が高まっている。「これから儲かりそうなところ」への投資シフトができていない。</a:t>
            </a:r>
            <a:r>
              <a:rPr lang="ja-JP" altLang="en-US" sz="1400" b="1" dirty="0" smtClean="0"/>
              <a:t>産業構造の転換が進んでいない</a:t>
            </a:r>
            <a:r>
              <a:rPr lang="ja-JP" altLang="en-US" sz="1400" dirty="0" smtClean="0"/>
              <a:t>。その原因は様々だが、基本的に</a:t>
            </a:r>
            <a:r>
              <a:rPr lang="ja-JP" altLang="en-US" sz="1400" b="1" dirty="0" smtClean="0"/>
              <a:t>リスクを取らなかった</a:t>
            </a:r>
            <a:r>
              <a:rPr lang="ja-JP" altLang="en-US" sz="1400" dirty="0" smtClean="0"/>
              <a:t>ということ。</a:t>
            </a:r>
            <a:r>
              <a:rPr lang="ja-JP" altLang="en-US" sz="1400" b="1" dirty="0" smtClean="0"/>
              <a:t>雇用優先</a:t>
            </a:r>
            <a:r>
              <a:rPr lang="ja-JP" altLang="en-US" sz="1400" dirty="0" smtClean="0"/>
              <a:t>でリスクをとらない。</a:t>
            </a:r>
            <a:endParaRPr lang="en-US" altLang="ja-JP" sz="1400" dirty="0"/>
          </a:p>
          <a:p>
            <a:pPr marL="174625" indent="-174625">
              <a:lnSpc>
                <a:spcPts val="1600"/>
              </a:lnSpc>
              <a:spcBef>
                <a:spcPts val="1000"/>
              </a:spcBef>
            </a:pPr>
            <a:r>
              <a:rPr lang="ja-JP" altLang="en-US" sz="1400" dirty="0" smtClean="0"/>
              <a:t>〇 </a:t>
            </a:r>
            <a:r>
              <a:rPr lang="ja-JP" altLang="en-US" sz="1400" b="1" dirty="0" smtClean="0"/>
              <a:t>賃金が上がって</a:t>
            </a:r>
            <a:r>
              <a:rPr lang="ja-JP" altLang="en-US" sz="1400" dirty="0" smtClean="0"/>
              <a:t>、それをコストと感じて</a:t>
            </a:r>
            <a:r>
              <a:rPr lang="ja-JP" altLang="en-US" sz="1400" b="1" dirty="0" smtClean="0"/>
              <a:t>生産性が上がる</a:t>
            </a:r>
            <a:r>
              <a:rPr lang="ja-JP" altLang="en-US" sz="1400" dirty="0" smtClean="0"/>
              <a:t>、それが</a:t>
            </a:r>
            <a:r>
              <a:rPr lang="ja-JP" altLang="en-US" sz="1400" b="1" dirty="0" smtClean="0"/>
              <a:t>儲け</a:t>
            </a:r>
            <a:r>
              <a:rPr lang="ja-JP" altLang="en-US" sz="1400" b="1" dirty="0"/>
              <a:t>につながり</a:t>
            </a:r>
            <a:r>
              <a:rPr lang="ja-JP" altLang="en-US" sz="1400" dirty="0" smtClean="0"/>
              <a:t>、</a:t>
            </a:r>
            <a:r>
              <a:rPr lang="ja-JP" altLang="en-US" sz="1400" b="1" dirty="0" smtClean="0"/>
              <a:t>さらなる投資</a:t>
            </a:r>
            <a:r>
              <a:rPr lang="ja-JP" altLang="en-US" sz="1400" dirty="0" smtClean="0"/>
              <a:t>につながる、そういう</a:t>
            </a:r>
            <a:r>
              <a:rPr lang="ja-JP" altLang="en-US" sz="1400" b="1" dirty="0" smtClean="0"/>
              <a:t>好循環ができていない</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賃金を上げるには儲かる産業構造の転換</a:t>
            </a:r>
            <a:r>
              <a:rPr lang="ja-JP" altLang="en-US" sz="1400" dirty="0" smtClean="0"/>
              <a:t>が必要。例えば、</a:t>
            </a:r>
            <a:r>
              <a:rPr lang="en-US" altLang="ja-JP" sz="1400" dirty="0" smtClean="0"/>
              <a:t>ICT</a:t>
            </a:r>
            <a:r>
              <a:rPr lang="ja-JP" altLang="en-US" sz="1400" dirty="0" smtClean="0"/>
              <a:t>も活用し「</a:t>
            </a:r>
            <a:r>
              <a:rPr lang="ja-JP" altLang="en-US" sz="1400" b="1" dirty="0"/>
              <a:t>儲かる観光産業</a:t>
            </a:r>
            <a:r>
              <a:rPr lang="ja-JP" altLang="en-US" sz="1400" dirty="0" smtClean="0"/>
              <a:t>」を考えてはどうか。こうした産業は、オンリーワン</a:t>
            </a:r>
            <a:r>
              <a:rPr lang="ja-JP" altLang="en-US" sz="1400" dirty="0"/>
              <a:t>の魅力があれば</a:t>
            </a:r>
            <a:r>
              <a:rPr lang="ja-JP" altLang="en-US" sz="1400" b="1" dirty="0" smtClean="0"/>
              <a:t>値崩れもしない。</a:t>
            </a:r>
            <a:endParaRPr lang="en-US" altLang="ja-JP" sz="1400" dirty="0" smtClean="0"/>
          </a:p>
          <a:p>
            <a:pPr marL="174625" indent="-174625">
              <a:lnSpc>
                <a:spcPts val="1600"/>
              </a:lnSpc>
              <a:spcBef>
                <a:spcPts val="1000"/>
              </a:spcBef>
            </a:pPr>
            <a:r>
              <a:rPr lang="ja-JP" altLang="en-US" sz="1400" dirty="0" smtClean="0"/>
              <a:t>〇 </a:t>
            </a:r>
            <a:r>
              <a:rPr lang="en-US" altLang="ja-JP" sz="1400" dirty="0" smtClean="0"/>
              <a:t>ICT</a:t>
            </a:r>
            <a:r>
              <a:rPr lang="ja-JP" altLang="en-US" sz="1400" dirty="0" smtClean="0"/>
              <a:t>のインフラ投資をしっかり行うべき。</a:t>
            </a:r>
            <a:r>
              <a:rPr lang="ja-JP" altLang="en-US" sz="1400" b="1" dirty="0" smtClean="0"/>
              <a:t>データを生活の質向上に活かす</a:t>
            </a:r>
            <a:r>
              <a:rPr lang="ja-JP" altLang="en-US" sz="1400" dirty="0" smtClean="0"/>
              <a:t>必要。</a:t>
            </a:r>
            <a:r>
              <a:rPr lang="ja-JP" altLang="en-US" sz="1400" b="1" dirty="0" smtClean="0"/>
              <a:t>データに強い人材</a:t>
            </a:r>
            <a:r>
              <a:rPr lang="ja-JP" altLang="en-US" sz="1400" dirty="0" smtClean="0"/>
              <a:t>も集まってくる。</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金融は日本は周回遅れ</a:t>
            </a:r>
            <a:r>
              <a:rPr lang="ja-JP" altLang="en-US" sz="1400" dirty="0" smtClean="0"/>
              <a:t>。</a:t>
            </a:r>
            <a:r>
              <a:rPr lang="ja-JP" altLang="en-US" sz="1400" b="1" dirty="0" smtClean="0"/>
              <a:t>アジア、中国のお金を使いやすくする仕組み</a:t>
            </a:r>
            <a:r>
              <a:rPr lang="ja-JP" altLang="en-US" sz="1400" dirty="0" smtClean="0"/>
              <a:t>など、具体的なイメージが必要。</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消費が伸びないと成長しない</a:t>
            </a:r>
            <a:r>
              <a:rPr lang="ja-JP" altLang="en-US" sz="1400" dirty="0" smtClean="0"/>
              <a:t>。ここ</a:t>
            </a:r>
            <a:r>
              <a:rPr lang="en-US" altLang="ja-JP" sz="1400" dirty="0" smtClean="0"/>
              <a:t>20</a:t>
            </a:r>
            <a:r>
              <a:rPr lang="ja-JP" altLang="en-US" sz="1400" dirty="0" smtClean="0"/>
              <a:t>年、</a:t>
            </a:r>
            <a:r>
              <a:rPr lang="en-US" altLang="ja-JP" sz="1400" dirty="0" smtClean="0"/>
              <a:t>30</a:t>
            </a:r>
            <a:r>
              <a:rPr lang="ja-JP" altLang="en-US" sz="1400" dirty="0" smtClean="0"/>
              <a:t>年の低迷で</a:t>
            </a:r>
            <a:r>
              <a:rPr lang="ja-JP" altLang="en-US" sz="1400" b="1" dirty="0" smtClean="0"/>
              <a:t>日本人</a:t>
            </a:r>
            <a:r>
              <a:rPr lang="ja-JP" altLang="en-US" sz="1400" b="1" dirty="0"/>
              <a:t>は</a:t>
            </a:r>
            <a:r>
              <a:rPr lang="ja-JP" altLang="en-US" sz="1400" b="1" dirty="0" smtClean="0"/>
              <a:t>貯蓄する傾向</a:t>
            </a:r>
            <a:r>
              <a:rPr lang="ja-JP" altLang="en-US" sz="1400" dirty="0" smtClean="0"/>
              <a:t>。アメリカは今あるお金を使う。今を楽しむ。</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万博</a:t>
            </a:r>
            <a:r>
              <a:rPr lang="ja-JP" altLang="en-US" sz="1400" dirty="0" smtClean="0"/>
              <a:t>の</a:t>
            </a:r>
            <a:r>
              <a:rPr lang="en-US" altLang="ja-JP" sz="1400" dirty="0" smtClean="0"/>
              <a:t>2025</a:t>
            </a:r>
            <a:r>
              <a:rPr lang="ja-JP" altLang="en-US" sz="1400" dirty="0" smtClean="0"/>
              <a:t>年から</a:t>
            </a:r>
            <a:r>
              <a:rPr lang="en-US" altLang="ja-JP" sz="1400" dirty="0" smtClean="0"/>
              <a:t>2030</a:t>
            </a:r>
            <a:r>
              <a:rPr lang="ja-JP" altLang="en-US" sz="1400" dirty="0" smtClean="0"/>
              <a:t>年にかけ、大阪が</a:t>
            </a:r>
            <a:r>
              <a:rPr lang="ja-JP" altLang="en-US" sz="1400" b="1" dirty="0" smtClean="0"/>
              <a:t>大きく飛躍するためのポテンシャル</a:t>
            </a:r>
            <a:r>
              <a:rPr lang="ja-JP" altLang="en-US" sz="1400" dirty="0" smtClean="0"/>
              <a:t>は高まりつつある。中之島に代表される</a:t>
            </a:r>
            <a:r>
              <a:rPr lang="ja-JP" altLang="en-US" sz="1400" b="1" dirty="0" smtClean="0"/>
              <a:t>文化的な魅力</a:t>
            </a:r>
            <a:r>
              <a:rPr lang="ja-JP" altLang="en-US" sz="1400" dirty="0" smtClean="0"/>
              <a:t>も備え、</a:t>
            </a:r>
            <a:r>
              <a:rPr lang="ja-JP" altLang="en-US" sz="1400" b="1" dirty="0" smtClean="0"/>
              <a:t>住みやすく</a:t>
            </a:r>
            <a:r>
              <a:rPr lang="ja-JP" altLang="en-US" sz="1400" dirty="0" smtClean="0"/>
              <a:t>なっており、ワシントンに対するニューヨーク、ボストンのようになれるのではないか。</a:t>
            </a:r>
            <a:endParaRPr lang="en-US" altLang="ja-JP" sz="1400" dirty="0" smtClean="0"/>
          </a:p>
          <a:p>
            <a:pPr marL="174625" indent="-174625">
              <a:lnSpc>
                <a:spcPts val="1600"/>
              </a:lnSpc>
              <a:spcBef>
                <a:spcPts val="1000"/>
              </a:spcBef>
            </a:pPr>
            <a:r>
              <a:rPr lang="ja-JP" altLang="en-US" sz="1400" dirty="0" smtClean="0"/>
              <a:t>〇 国内でなく、</a:t>
            </a:r>
            <a:r>
              <a:rPr lang="ja-JP" altLang="en-US" sz="1400" b="1" dirty="0" smtClean="0"/>
              <a:t>成長著しいアジアのなかでどう輝くか</a:t>
            </a:r>
            <a:r>
              <a:rPr lang="ja-JP" altLang="en-US" sz="1400" dirty="0" smtClean="0"/>
              <a:t>を考えるべき。それが日本全体の引き上げにつながる。</a:t>
            </a:r>
            <a:endParaRPr lang="en-US" altLang="ja-JP" sz="1400" dirty="0" smtClean="0"/>
          </a:p>
          <a:p>
            <a:pPr marL="174625" indent="-174625">
              <a:lnSpc>
                <a:spcPts val="1600"/>
              </a:lnSpc>
              <a:spcBef>
                <a:spcPts val="1000"/>
              </a:spcBef>
            </a:pPr>
            <a:r>
              <a:rPr lang="ja-JP" altLang="en-US" sz="1400" dirty="0" smtClean="0"/>
              <a:t>〇 大阪だけで世界の都市とのつながりを考えるのではなく、</a:t>
            </a:r>
            <a:r>
              <a:rPr lang="ja-JP" altLang="en-US" sz="1400" b="1" dirty="0" smtClean="0"/>
              <a:t>関西のハブとして大阪が世界の入口となっていく</a:t>
            </a:r>
            <a:r>
              <a:rPr lang="ja-JP" altLang="en-US" sz="1400" dirty="0" smtClean="0"/>
              <a:t>ことなど、サイズ感を広くとらえたほうが良いのではないか。</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ライフサイエンスやヘルスケア</a:t>
            </a:r>
            <a:r>
              <a:rPr lang="ja-JP" altLang="en-US" sz="1400" dirty="0" smtClean="0"/>
              <a:t>に関して、</a:t>
            </a:r>
            <a:r>
              <a:rPr lang="ja-JP" altLang="en-US" sz="1400" b="1" dirty="0" smtClean="0"/>
              <a:t>先端医療については外貨を稼ぐ手段として</a:t>
            </a:r>
            <a:r>
              <a:rPr lang="ja-JP" altLang="en-US" sz="1400" b="1" dirty="0"/>
              <a:t>力</a:t>
            </a:r>
            <a:r>
              <a:rPr lang="ja-JP" altLang="en-US" sz="1400" b="1" dirty="0" smtClean="0"/>
              <a:t>を入れる一方で</a:t>
            </a:r>
            <a:r>
              <a:rPr lang="ja-JP" altLang="en-US" sz="1400" dirty="0" smtClean="0"/>
              <a:t>、高齢化が進み大阪の健康寿命が全国に比べ低い中で、</a:t>
            </a:r>
            <a:r>
              <a:rPr lang="ja-JP" altLang="en-US" sz="1400" b="1" dirty="0" smtClean="0"/>
              <a:t>府民の生活の質の向上を考えていく</a:t>
            </a:r>
            <a:r>
              <a:rPr lang="ja-JP" altLang="en-US" sz="1400" dirty="0" smtClean="0"/>
              <a:t>ということが重要。</a:t>
            </a:r>
            <a:endParaRPr lang="en-US" altLang="ja-JP" sz="1400" dirty="0" smtClean="0"/>
          </a:p>
          <a:p>
            <a:pPr marL="174625" indent="-174625">
              <a:lnSpc>
                <a:spcPts val="1600"/>
              </a:lnSpc>
              <a:spcBef>
                <a:spcPts val="1000"/>
              </a:spcBef>
            </a:pPr>
            <a:r>
              <a:rPr lang="ja-JP" altLang="en-US" sz="1400" dirty="0" smtClean="0"/>
              <a:t>〇 中小企業も含め、どれくらい</a:t>
            </a:r>
            <a:r>
              <a:rPr lang="en-US" altLang="ja-JP" sz="1400" b="1" dirty="0" smtClean="0"/>
              <a:t>ICT</a:t>
            </a:r>
            <a:r>
              <a:rPr lang="ja-JP" altLang="en-US" sz="1400" b="1" dirty="0" smtClean="0"/>
              <a:t>の導入率</a:t>
            </a:r>
            <a:r>
              <a:rPr lang="ja-JP" altLang="en-US" sz="1400" dirty="0" smtClean="0"/>
              <a:t>があるのかといったデータを見ていくことは重要。その場所でしか体験できないサービスなど、</a:t>
            </a:r>
            <a:r>
              <a:rPr lang="ja-JP" altLang="en-US" sz="1400" b="1" dirty="0" smtClean="0"/>
              <a:t>個別化されたものがお金を生む時代</a:t>
            </a:r>
            <a:r>
              <a:rPr lang="ja-JP" altLang="en-US" sz="1400" dirty="0" smtClean="0"/>
              <a:t>。個人に対し、</a:t>
            </a:r>
            <a:r>
              <a:rPr lang="en-US" altLang="ja-JP" sz="1400" dirty="0" smtClean="0"/>
              <a:t>ICT</a:t>
            </a:r>
            <a:r>
              <a:rPr lang="ja-JP" altLang="en-US" sz="1400" dirty="0" smtClean="0"/>
              <a:t>を使って個別の提案をすることが容易になっており、こうしたことを考えていくべき。</a:t>
            </a:r>
            <a:endParaRPr lang="en-US" altLang="ja-JP" sz="1400" dirty="0"/>
          </a:p>
        </p:txBody>
      </p:sp>
    </p:spTree>
    <p:extLst>
      <p:ext uri="{BB962C8B-B14F-4D97-AF65-F5344CB8AC3E}">
        <p14:creationId xmlns:p14="http://schemas.microsoft.com/office/powerpoint/2010/main" val="3051379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5319" y="535653"/>
            <a:ext cx="7968142" cy="323165"/>
          </a:xfrm>
          <a:prstGeom prst="rect">
            <a:avLst/>
          </a:prstGeom>
          <a:noFill/>
        </p:spPr>
        <p:txBody>
          <a:bodyPr wrap="square" rtlCol="0">
            <a:spAutoFit/>
          </a:bodyPr>
          <a:lstStyle/>
          <a:p>
            <a:pPr marL="174625" indent="-174625">
              <a:lnSpc>
                <a:spcPts val="1800"/>
              </a:lnSpc>
              <a:spcBef>
                <a:spcPts val="600"/>
              </a:spcBef>
            </a:pPr>
            <a:r>
              <a:rPr lang="en-US" altLang="ja-JP" sz="1400" b="1" dirty="0" smtClean="0">
                <a:latin typeface="游ゴシック" panose="020B0400000000000000" pitchFamily="50" charset="-128"/>
                <a:ea typeface="游ゴシック" panose="020B0400000000000000" pitchFamily="50" charset="-128"/>
              </a:rPr>
              <a:t>【C</a:t>
            </a:r>
            <a:r>
              <a:rPr lang="ja-JP" altLang="en-US" sz="1400" b="1" dirty="0" smtClean="0">
                <a:latin typeface="游ゴシック" panose="020B0400000000000000" pitchFamily="50" charset="-128"/>
                <a:ea typeface="游ゴシック" panose="020B0400000000000000" pitchFamily="50" charset="-128"/>
              </a:rPr>
              <a:t>氏（企業関係者）</a:t>
            </a:r>
            <a:r>
              <a:rPr lang="en-US" altLang="ja-JP" sz="1400" b="1" dirty="0" smtClean="0">
                <a:latin typeface="游ゴシック" panose="020B0400000000000000" pitchFamily="50" charset="-128"/>
                <a:ea typeface="游ゴシック" panose="020B0400000000000000" pitchFamily="50" charset="-128"/>
              </a:rPr>
              <a:t>】</a:t>
            </a:r>
            <a:endParaRPr lang="en-US" altLang="ja-JP" sz="1400" dirty="0">
              <a:latin typeface="+mj-lt"/>
            </a:endParaRPr>
          </a:p>
        </p:txBody>
      </p:sp>
      <p:sp>
        <p:nvSpPr>
          <p:cNvPr id="5" name="テキスト ボックス 4"/>
          <p:cNvSpPr txBox="1"/>
          <p:nvPr/>
        </p:nvSpPr>
        <p:spPr>
          <a:xfrm>
            <a:off x="350870" y="847983"/>
            <a:ext cx="8162654" cy="5730218"/>
          </a:xfrm>
          <a:prstGeom prst="rect">
            <a:avLst/>
          </a:prstGeom>
          <a:noFill/>
          <a:ln>
            <a:solidFill>
              <a:schemeClr val="accent1"/>
            </a:solidFill>
            <a:prstDash val="sysDot"/>
          </a:ln>
        </p:spPr>
        <p:txBody>
          <a:bodyPr wrap="square" lIns="180000" tIns="36000" rIns="180000" bIns="0" rtlCol="0" anchor="ctr" anchorCtr="0">
            <a:spAutoFit/>
          </a:bodyPr>
          <a:lstStyle/>
          <a:p>
            <a:pPr marL="174625" indent="-174625">
              <a:lnSpc>
                <a:spcPts val="1600"/>
              </a:lnSpc>
              <a:spcBef>
                <a:spcPts val="1000"/>
              </a:spcBef>
            </a:pPr>
            <a:r>
              <a:rPr lang="ja-JP" altLang="en-US" sz="1400" dirty="0" smtClean="0">
                <a:latin typeface="+mj-lt"/>
              </a:rPr>
              <a:t>〇 </a:t>
            </a:r>
            <a:r>
              <a:rPr lang="ja-JP" altLang="en-US" sz="1400" b="1" dirty="0" smtClean="0">
                <a:latin typeface="+mj-lt"/>
              </a:rPr>
              <a:t>間接金融から直接金融へ大きな変化</a:t>
            </a:r>
            <a:r>
              <a:rPr lang="ja-JP" altLang="en-US" sz="1400" dirty="0" smtClean="0">
                <a:latin typeface="+mj-lt"/>
              </a:rPr>
              <a:t>。</a:t>
            </a:r>
            <a:r>
              <a:rPr lang="ja-JP" altLang="en-US" sz="1400" b="1" dirty="0" smtClean="0">
                <a:latin typeface="+mj-lt"/>
              </a:rPr>
              <a:t>ファンドによる投資</a:t>
            </a:r>
            <a:r>
              <a:rPr lang="ja-JP" altLang="en-US" sz="1400" dirty="0" smtClean="0">
                <a:latin typeface="+mj-lt"/>
              </a:rPr>
              <a:t>が銀行より大きくなっている。</a:t>
            </a:r>
            <a:r>
              <a:rPr lang="ja-JP" altLang="en-US" sz="1400" b="1" dirty="0" smtClean="0">
                <a:latin typeface="+mj-lt"/>
              </a:rPr>
              <a:t>銀行</a:t>
            </a:r>
            <a:r>
              <a:rPr lang="ja-JP" altLang="en-US" sz="1400" dirty="0" smtClean="0">
                <a:latin typeface="+mj-lt"/>
              </a:rPr>
              <a:t>も資金を持っているが、</a:t>
            </a:r>
            <a:r>
              <a:rPr lang="ja-JP" altLang="en-US" sz="1400" b="1" dirty="0" smtClean="0">
                <a:latin typeface="+mj-lt"/>
              </a:rPr>
              <a:t>元本割れするような大きなリスクは負いにくい</a:t>
            </a:r>
            <a:r>
              <a:rPr lang="ja-JP" altLang="en-US" sz="1400" dirty="0" smtClean="0">
                <a:latin typeface="+mj-lt"/>
              </a:rPr>
              <a:t>。</a:t>
            </a:r>
            <a:endParaRPr lang="en-US" altLang="ja-JP" sz="1400" dirty="0" smtClean="0">
              <a:latin typeface="+mj-lt"/>
            </a:endParaRPr>
          </a:p>
          <a:p>
            <a:pPr marL="174625" indent="-174625">
              <a:lnSpc>
                <a:spcPts val="1600"/>
              </a:lnSpc>
              <a:spcBef>
                <a:spcPts val="1000"/>
              </a:spcBef>
            </a:pPr>
            <a:r>
              <a:rPr lang="ja-JP" altLang="en-US" sz="1400" dirty="0" smtClean="0"/>
              <a:t>〇 </a:t>
            </a:r>
            <a:r>
              <a:rPr lang="ja-JP" altLang="en-US" sz="1400" b="1" dirty="0" smtClean="0"/>
              <a:t>ビジネス</a:t>
            </a:r>
            <a:r>
              <a:rPr lang="ja-JP" altLang="en-US" sz="1400" b="1" dirty="0"/>
              <a:t>そのものを変えたり</a:t>
            </a:r>
            <a:r>
              <a:rPr lang="ja-JP" altLang="en-US" sz="1400" dirty="0"/>
              <a:t>、</a:t>
            </a:r>
            <a:r>
              <a:rPr lang="ja-JP" altLang="en-US" sz="1400" b="1" dirty="0"/>
              <a:t>資産の運用方法を根本から変えたり</a:t>
            </a:r>
            <a:r>
              <a:rPr lang="ja-JP" altLang="en-US" sz="1400" dirty="0"/>
              <a:t>、それまでのマネジメント</a:t>
            </a:r>
            <a:r>
              <a:rPr lang="ja-JP" altLang="en-US" sz="1400" dirty="0" smtClean="0"/>
              <a:t>ではできない</a:t>
            </a:r>
            <a:r>
              <a:rPr lang="ja-JP" altLang="en-US" sz="1400" dirty="0"/>
              <a:t>方法を外から変えるには、</a:t>
            </a:r>
            <a:r>
              <a:rPr lang="ja-JP" altLang="en-US" sz="1400" b="1" dirty="0"/>
              <a:t>プライベート・エクイティ・ファンドのような方法が必要</a:t>
            </a:r>
            <a:r>
              <a:rPr lang="ja-JP" altLang="en-US" sz="1400" dirty="0"/>
              <a:t>ではないか。</a:t>
            </a:r>
            <a:endParaRPr lang="en-US" altLang="ja-JP" sz="1400" dirty="0"/>
          </a:p>
          <a:p>
            <a:pPr marL="174625" indent="-174625">
              <a:lnSpc>
                <a:spcPts val="1600"/>
              </a:lnSpc>
              <a:spcBef>
                <a:spcPts val="1000"/>
              </a:spcBef>
            </a:pPr>
            <a:r>
              <a:rPr lang="ja-JP" altLang="en-US" sz="1400" dirty="0" smtClean="0"/>
              <a:t>〇 買収</a:t>
            </a:r>
            <a:r>
              <a:rPr lang="ja-JP" altLang="en-US" sz="1400" dirty="0"/>
              <a:t>された企業は再生プラン</a:t>
            </a:r>
            <a:r>
              <a:rPr lang="ja-JP" altLang="en-US" sz="1400" dirty="0" smtClean="0"/>
              <a:t>で再生していく。</a:t>
            </a:r>
            <a:r>
              <a:rPr lang="ja-JP" altLang="en-US" sz="1400" dirty="0"/>
              <a:t>一方で</a:t>
            </a:r>
            <a:r>
              <a:rPr lang="ja-JP" altLang="en-US" sz="1400" b="1" dirty="0"/>
              <a:t>企業買収により雇用がどうなるかは大きな問題</a:t>
            </a:r>
            <a:r>
              <a:rPr lang="ja-JP" altLang="en-US" sz="1400" dirty="0"/>
              <a:t>。再就職の紹介、失業手当で足りない部分の</a:t>
            </a:r>
            <a:r>
              <a:rPr lang="ja-JP" altLang="en-US" sz="1400" dirty="0" smtClean="0"/>
              <a:t>支援など</a:t>
            </a:r>
            <a:r>
              <a:rPr lang="ja-JP" altLang="en-US" sz="1400" b="1" dirty="0" smtClean="0"/>
              <a:t>下支え</a:t>
            </a:r>
            <a:r>
              <a:rPr lang="ja-JP" altLang="en-US" sz="1400" b="1" dirty="0"/>
              <a:t>の労務的</a:t>
            </a:r>
            <a:r>
              <a:rPr lang="ja-JP" altLang="en-US" sz="1400" b="1" dirty="0" smtClean="0"/>
              <a:t>基盤が必要</a:t>
            </a:r>
            <a:r>
              <a:rPr lang="ja-JP" altLang="en-US" sz="1400" dirty="0" smtClean="0"/>
              <a:t>。</a:t>
            </a:r>
            <a:r>
              <a:rPr lang="ja-JP" altLang="en-US" sz="1400" b="1" dirty="0"/>
              <a:t>企業買収に</a:t>
            </a:r>
            <a:r>
              <a:rPr lang="ja-JP" altLang="en-US" sz="1400" b="1" dirty="0" smtClean="0"/>
              <a:t>際して</a:t>
            </a:r>
            <a:r>
              <a:rPr lang="ja-JP" altLang="en-US" sz="1400" dirty="0" smtClean="0"/>
              <a:t>、人材系の企業</a:t>
            </a:r>
            <a:r>
              <a:rPr lang="ja-JP" altLang="en-US" sz="1400" dirty="0"/>
              <a:t>と一緒に</a:t>
            </a:r>
            <a:r>
              <a:rPr lang="ja-JP" altLang="en-US" sz="1400" dirty="0" smtClean="0"/>
              <a:t>、</a:t>
            </a:r>
            <a:r>
              <a:rPr lang="ja-JP" altLang="en-US" sz="1400" b="1" dirty="0" smtClean="0"/>
              <a:t>従業員</a:t>
            </a:r>
            <a:r>
              <a:rPr lang="ja-JP" altLang="en-US" sz="1400" b="1" dirty="0"/>
              <a:t>を優遇する仕組みを条件付けするような仕組み</a:t>
            </a:r>
            <a:r>
              <a:rPr lang="ja-JP" altLang="en-US" sz="1400" dirty="0"/>
              <a:t>も必要だろう。</a:t>
            </a:r>
            <a:endParaRPr lang="en-US" altLang="ja-JP" sz="1400" dirty="0"/>
          </a:p>
          <a:p>
            <a:pPr marL="174625" indent="-174625">
              <a:lnSpc>
                <a:spcPts val="1600"/>
              </a:lnSpc>
              <a:spcBef>
                <a:spcPts val="1000"/>
              </a:spcBef>
            </a:pPr>
            <a:r>
              <a:rPr lang="ja-JP" altLang="en-US" sz="1400" dirty="0" smtClean="0">
                <a:latin typeface="+mj-lt"/>
              </a:rPr>
              <a:t>〇 世界のプライベート・エクイティ・ファンドの投資先として、</a:t>
            </a:r>
            <a:r>
              <a:rPr lang="ja-JP" altLang="en-US" sz="1400" b="1" dirty="0" smtClean="0">
                <a:latin typeface="+mj-lt"/>
              </a:rPr>
              <a:t>ある特定の地域を受け皿に、投資を呼び込む</a:t>
            </a:r>
            <a:r>
              <a:rPr lang="ja-JP" altLang="en-US" sz="1400" dirty="0" smtClean="0">
                <a:latin typeface="+mj-lt"/>
              </a:rPr>
              <a:t>ようなことも考えられる。</a:t>
            </a:r>
            <a:endParaRPr lang="en-US" altLang="ja-JP" sz="1400" dirty="0" smtClean="0">
              <a:latin typeface="+mj-lt"/>
            </a:endParaRPr>
          </a:p>
          <a:p>
            <a:pPr marL="174625" indent="-174625">
              <a:lnSpc>
                <a:spcPts val="1600"/>
              </a:lnSpc>
              <a:spcBef>
                <a:spcPts val="1000"/>
              </a:spcBef>
            </a:pPr>
            <a:r>
              <a:rPr lang="ja-JP" altLang="en-US" sz="1400" dirty="0" smtClean="0">
                <a:latin typeface="+mj-lt"/>
              </a:rPr>
              <a:t>〇 金融を呼び込むには、</a:t>
            </a:r>
            <a:r>
              <a:rPr lang="ja-JP" altLang="en-US" sz="1400" b="1" dirty="0" smtClean="0">
                <a:latin typeface="+mj-lt"/>
              </a:rPr>
              <a:t>税制</a:t>
            </a:r>
            <a:r>
              <a:rPr lang="ja-JP" altLang="en-US" sz="1400" dirty="0" smtClean="0">
                <a:latin typeface="+mj-lt"/>
              </a:rPr>
              <a:t>や金融マネージャーのような人材を雇う</a:t>
            </a:r>
            <a:r>
              <a:rPr lang="ja-JP" altLang="en-US" sz="1400" b="1" dirty="0" smtClean="0">
                <a:latin typeface="+mj-lt"/>
              </a:rPr>
              <a:t>高額な報酬体制</a:t>
            </a:r>
            <a:r>
              <a:rPr lang="ja-JP" altLang="en-US" sz="1400" dirty="0" smtClean="0">
                <a:latin typeface="+mj-lt"/>
              </a:rPr>
              <a:t>が必要。あわせて</a:t>
            </a:r>
            <a:r>
              <a:rPr lang="ja-JP" altLang="en-US" sz="1400" b="1" dirty="0" smtClean="0">
                <a:latin typeface="+mj-lt"/>
              </a:rPr>
              <a:t>英語</a:t>
            </a:r>
            <a:r>
              <a:rPr lang="ja-JP" altLang="en-US" sz="1400" dirty="0" smtClean="0">
                <a:latin typeface="+mj-lt"/>
              </a:rPr>
              <a:t>で交渉できる環境が必須。</a:t>
            </a:r>
            <a:endParaRPr lang="en-US" altLang="ja-JP" sz="1400" dirty="0" smtClean="0">
              <a:latin typeface="+mj-lt"/>
            </a:endParaRPr>
          </a:p>
          <a:p>
            <a:pPr marL="174625" indent="-174625">
              <a:lnSpc>
                <a:spcPts val="1600"/>
              </a:lnSpc>
              <a:spcBef>
                <a:spcPts val="1000"/>
              </a:spcBef>
            </a:pPr>
            <a:r>
              <a:rPr lang="ja-JP" altLang="en-US" sz="1400" dirty="0" smtClean="0">
                <a:latin typeface="+mj-lt"/>
              </a:rPr>
              <a:t>〇 海外の投資を受けるとき、</a:t>
            </a:r>
            <a:r>
              <a:rPr lang="ja-JP" altLang="en-US" sz="1400" b="1" dirty="0" smtClean="0">
                <a:latin typeface="+mj-lt"/>
              </a:rPr>
              <a:t>中国との関係はポイント</a:t>
            </a:r>
            <a:r>
              <a:rPr lang="ja-JP" altLang="en-US" sz="1400" dirty="0" smtClean="0">
                <a:latin typeface="+mj-lt"/>
              </a:rPr>
              <a:t>。インバウンド</a:t>
            </a:r>
            <a:r>
              <a:rPr lang="ja-JP" altLang="en-US" sz="1400" dirty="0">
                <a:latin typeface="+mj-lt"/>
              </a:rPr>
              <a:t>の</a:t>
            </a:r>
            <a:r>
              <a:rPr lang="ja-JP" altLang="en-US" sz="1400" dirty="0" smtClean="0">
                <a:latin typeface="+mj-lt"/>
              </a:rPr>
              <a:t>割合も高く、東京と違い</a:t>
            </a:r>
            <a:r>
              <a:rPr lang="ja-JP" altLang="en-US" sz="1400" b="1" dirty="0" smtClean="0">
                <a:latin typeface="+mj-lt"/>
              </a:rPr>
              <a:t>大阪には好感</a:t>
            </a:r>
            <a:r>
              <a:rPr lang="ja-JP" altLang="en-US" sz="1400" dirty="0" smtClean="0">
                <a:latin typeface="+mj-lt"/>
              </a:rPr>
              <a:t>があるのでは。華僑などと戦略的な連携でどう取り込んでいくか。ただ、政治的に難しい局面も出てくるかもしれない。</a:t>
            </a:r>
            <a:endParaRPr lang="en-US" altLang="ja-JP" sz="1400" dirty="0" smtClean="0">
              <a:latin typeface="+mj-lt"/>
            </a:endParaRPr>
          </a:p>
          <a:p>
            <a:pPr marL="174625" indent="-174625">
              <a:lnSpc>
                <a:spcPts val="1600"/>
              </a:lnSpc>
              <a:spcBef>
                <a:spcPts val="1000"/>
              </a:spcBef>
            </a:pPr>
            <a:r>
              <a:rPr lang="ja-JP" altLang="en-US" sz="1400" dirty="0" smtClean="0">
                <a:latin typeface="+mj-lt"/>
              </a:rPr>
              <a:t>〇 </a:t>
            </a:r>
            <a:r>
              <a:rPr lang="ja-JP" altLang="en-US" sz="1400" b="1" dirty="0" smtClean="0">
                <a:latin typeface="+mj-lt"/>
              </a:rPr>
              <a:t>地域全体で</a:t>
            </a:r>
            <a:r>
              <a:rPr lang="en-US" altLang="ja-JP" sz="1400" b="1" dirty="0" smtClean="0">
                <a:latin typeface="+mj-lt"/>
              </a:rPr>
              <a:t>AI</a:t>
            </a:r>
            <a:r>
              <a:rPr lang="ja-JP" altLang="en-US" sz="1400" b="1" dirty="0" smtClean="0">
                <a:latin typeface="+mj-lt"/>
              </a:rPr>
              <a:t>を推進する仕組み</a:t>
            </a:r>
            <a:r>
              <a:rPr lang="ja-JP" altLang="en-US" sz="1400" dirty="0" smtClean="0">
                <a:latin typeface="+mj-lt"/>
              </a:rPr>
              <a:t>を作り、ベンチャーキャピタルがお金を入れていくことで、ものづくりの底上げが進むのでは。</a:t>
            </a:r>
            <a:r>
              <a:rPr lang="ja-JP" altLang="en-US" sz="1400" b="1" dirty="0" smtClean="0">
                <a:latin typeface="+mj-lt"/>
              </a:rPr>
              <a:t>中小企業</a:t>
            </a:r>
            <a:r>
              <a:rPr lang="ja-JP" altLang="en-US" sz="1400" dirty="0" smtClean="0">
                <a:latin typeface="+mj-lt"/>
              </a:rPr>
              <a:t>は、まずは</a:t>
            </a:r>
            <a:r>
              <a:rPr lang="ja-JP" altLang="en-US" sz="1400" b="1" dirty="0" smtClean="0">
                <a:latin typeface="+mj-lt"/>
              </a:rPr>
              <a:t>身の丈に</a:t>
            </a:r>
            <a:r>
              <a:rPr lang="ja-JP" altLang="en-US" sz="1400" b="1" dirty="0">
                <a:latin typeface="+mj-lt"/>
              </a:rPr>
              <a:t>合わせた</a:t>
            </a:r>
            <a:r>
              <a:rPr lang="en-US" altLang="ja-JP" sz="1400" b="1" dirty="0" smtClean="0">
                <a:latin typeface="+mj-lt"/>
              </a:rPr>
              <a:t>AI</a:t>
            </a:r>
            <a:r>
              <a:rPr lang="ja-JP" altLang="en-US" sz="1400" dirty="0" smtClean="0">
                <a:latin typeface="+mj-lt"/>
              </a:rPr>
              <a:t>が必要。</a:t>
            </a:r>
            <a:r>
              <a:rPr lang="en-US" altLang="ja-JP" sz="1400" b="1" dirty="0" smtClean="0">
                <a:latin typeface="+mj-lt"/>
              </a:rPr>
              <a:t>DX</a:t>
            </a:r>
            <a:r>
              <a:rPr lang="ja-JP" altLang="en-US" sz="1400" b="1" dirty="0" smtClean="0">
                <a:latin typeface="+mj-lt"/>
              </a:rPr>
              <a:t>の次は</a:t>
            </a:r>
            <a:r>
              <a:rPr lang="en-US" altLang="ja-JP" sz="1400" b="1" dirty="0" smtClean="0">
                <a:latin typeface="+mj-lt"/>
              </a:rPr>
              <a:t>GX</a:t>
            </a:r>
            <a:r>
              <a:rPr lang="ja-JP" altLang="en-US" sz="1400" b="1" dirty="0" smtClean="0">
                <a:latin typeface="+mj-lt"/>
              </a:rPr>
              <a:t>（グリーン）</a:t>
            </a:r>
            <a:r>
              <a:rPr lang="ja-JP" altLang="en-US" sz="1400" dirty="0" smtClean="0">
                <a:latin typeface="+mj-lt"/>
              </a:rPr>
              <a:t>。行政が地域の産業と連動し、</a:t>
            </a:r>
            <a:r>
              <a:rPr lang="en-US" altLang="ja-JP" sz="1400" dirty="0" smtClean="0">
                <a:latin typeface="+mj-lt"/>
              </a:rPr>
              <a:t>AI</a:t>
            </a:r>
            <a:r>
              <a:rPr lang="ja-JP" altLang="en-US" sz="1400" dirty="0" smtClean="0">
                <a:latin typeface="+mj-lt"/>
              </a:rPr>
              <a:t>や</a:t>
            </a:r>
            <a:r>
              <a:rPr lang="en-US" altLang="ja-JP" sz="1400" dirty="0" smtClean="0">
                <a:latin typeface="+mj-lt"/>
              </a:rPr>
              <a:t>IT</a:t>
            </a:r>
            <a:r>
              <a:rPr lang="ja-JP" altLang="en-US" sz="1400" dirty="0" err="1" smtClean="0">
                <a:latin typeface="+mj-lt"/>
              </a:rPr>
              <a:t>、</a:t>
            </a:r>
            <a:r>
              <a:rPr lang="ja-JP" altLang="en-US" sz="1400" dirty="0">
                <a:latin typeface="+mj-lt"/>
              </a:rPr>
              <a:t>また</a:t>
            </a:r>
            <a:r>
              <a:rPr lang="ja-JP" altLang="en-US" sz="1400" dirty="0" smtClean="0">
                <a:latin typeface="+mj-lt"/>
              </a:rPr>
              <a:t>教育機会を作って、進めていくことは効果的。</a:t>
            </a:r>
            <a:endParaRPr lang="en-US" altLang="ja-JP" sz="1400" dirty="0">
              <a:latin typeface="+mj-lt"/>
            </a:endParaRPr>
          </a:p>
          <a:p>
            <a:pPr marL="174625" indent="-174625">
              <a:lnSpc>
                <a:spcPts val="1600"/>
              </a:lnSpc>
              <a:spcBef>
                <a:spcPts val="1000"/>
              </a:spcBef>
            </a:pPr>
            <a:r>
              <a:rPr lang="ja-JP" altLang="en-US" sz="1400" dirty="0" smtClean="0">
                <a:latin typeface="+mj-lt"/>
              </a:rPr>
              <a:t>〇 </a:t>
            </a:r>
            <a:r>
              <a:rPr lang="ja-JP" altLang="en-US" sz="1400" dirty="0">
                <a:latin typeface="+mj-lt"/>
              </a:rPr>
              <a:t>産業振興に関しては、地域の特性を活かすという視点は重要だが、世界各都市の成長企業を見ると、正直</a:t>
            </a:r>
            <a:r>
              <a:rPr lang="ja-JP" altLang="en-US" sz="1400" b="1" dirty="0">
                <a:latin typeface="+mj-lt"/>
              </a:rPr>
              <a:t>どの産業が伸びるのかは、わからない状況</a:t>
            </a:r>
            <a:r>
              <a:rPr lang="ja-JP" altLang="en-US" sz="1400" dirty="0">
                <a:latin typeface="+mj-lt"/>
              </a:rPr>
              <a:t>と言える。</a:t>
            </a:r>
            <a:r>
              <a:rPr lang="ja-JP" altLang="en-US" sz="1400" b="1" dirty="0">
                <a:latin typeface="+mj-lt"/>
              </a:rPr>
              <a:t>ただし、成長企業の多くは、それぞれにバックグランド</a:t>
            </a:r>
            <a:r>
              <a:rPr lang="ja-JP" altLang="en-US" sz="1400" dirty="0">
                <a:latin typeface="+mj-lt"/>
              </a:rPr>
              <a:t>があり</a:t>
            </a:r>
            <a:r>
              <a:rPr lang="ja-JP" altLang="en-US" sz="1400" dirty="0" smtClean="0">
                <a:latin typeface="+mj-lt"/>
              </a:rPr>
              <a:t>、ぽっと</a:t>
            </a:r>
            <a:r>
              <a:rPr lang="ja-JP" altLang="en-US" sz="1400" dirty="0">
                <a:latin typeface="+mj-lt"/>
              </a:rPr>
              <a:t>出の企業が集まって都市が伸びていると捉えるべきではない</a:t>
            </a:r>
            <a:r>
              <a:rPr lang="ja-JP" altLang="en-US" sz="1400" dirty="0" smtClean="0">
                <a:latin typeface="+mj-lt"/>
              </a:rPr>
              <a:t>。</a:t>
            </a:r>
            <a:endParaRPr lang="en-US" altLang="ja-JP" sz="1400" dirty="0" smtClean="0">
              <a:latin typeface="+mj-lt"/>
            </a:endParaRPr>
          </a:p>
          <a:p>
            <a:pPr marL="174625" indent="-174625">
              <a:lnSpc>
                <a:spcPts val="1600"/>
              </a:lnSpc>
              <a:spcBef>
                <a:spcPts val="1000"/>
              </a:spcBef>
            </a:pPr>
            <a:r>
              <a:rPr lang="ja-JP" altLang="en-US" sz="1400" dirty="0" smtClean="0"/>
              <a:t>〇 </a:t>
            </a:r>
            <a:r>
              <a:rPr lang="ja-JP" altLang="en-US" sz="1400" b="1" dirty="0"/>
              <a:t>大阪の可能性は、大阪らしいところで伸ばすべき</a:t>
            </a:r>
            <a:r>
              <a:rPr lang="ja-JP" altLang="en-US" sz="1400" dirty="0"/>
              <a:t>。東京のような</a:t>
            </a:r>
            <a:r>
              <a:rPr lang="ja-JP" altLang="en-US" sz="1400" b="1" dirty="0"/>
              <a:t>メガをめざすのではなく</a:t>
            </a:r>
            <a:r>
              <a:rPr lang="ja-JP" altLang="en-US" sz="1400" dirty="0"/>
              <a:t>、数十万規模の都市が数多くある大阪では、</a:t>
            </a:r>
            <a:r>
              <a:rPr lang="ja-JP" altLang="en-US" sz="1400" b="1" dirty="0"/>
              <a:t>それぞれの地域で投資対象となりうる事例を数多く生み出していく</a:t>
            </a:r>
            <a:r>
              <a:rPr lang="ja-JP" altLang="en-US" sz="1400" dirty="0"/>
              <a:t>というスタイルが良いのではないか</a:t>
            </a:r>
            <a:r>
              <a:rPr lang="ja-JP" altLang="en-US" sz="1400" dirty="0" smtClean="0"/>
              <a:t>。</a:t>
            </a:r>
            <a:endParaRPr lang="en-US" altLang="ja-JP" sz="1400" dirty="0">
              <a:latin typeface="+mj-lt"/>
            </a:endParaRPr>
          </a:p>
        </p:txBody>
      </p:sp>
      <p:sp>
        <p:nvSpPr>
          <p:cNvPr id="6" name="正方形/長方形 5"/>
          <p:cNvSpPr/>
          <p:nvPr/>
        </p:nvSpPr>
        <p:spPr>
          <a:xfrm>
            <a:off x="8582705" y="6329785"/>
            <a:ext cx="561295" cy="528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2</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459114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09748" y="257363"/>
            <a:ext cx="8062271" cy="323165"/>
          </a:xfrm>
          <a:prstGeom prst="rect">
            <a:avLst/>
          </a:prstGeom>
          <a:noFill/>
        </p:spPr>
        <p:txBody>
          <a:bodyPr wrap="square" rtlCol="0">
            <a:spAutoFit/>
          </a:bodyPr>
          <a:lstStyle/>
          <a:p>
            <a:pPr marL="174625" indent="-174625">
              <a:lnSpc>
                <a:spcPts val="1800"/>
              </a:lnSpc>
              <a:spcBef>
                <a:spcPts val="600"/>
              </a:spcBef>
            </a:pPr>
            <a:r>
              <a:rPr lang="en-US" altLang="ja-JP" sz="1400" b="1" dirty="0" smtClean="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D</a:t>
            </a:r>
            <a:r>
              <a:rPr lang="ja-JP" altLang="en-US" sz="1400" b="1" dirty="0" smtClean="0">
                <a:latin typeface="游ゴシック" panose="020B0400000000000000" pitchFamily="50" charset="-128"/>
                <a:ea typeface="游ゴシック" panose="020B0400000000000000" pitchFamily="50" charset="-128"/>
              </a:rPr>
              <a:t>氏（シンクタンク）</a:t>
            </a:r>
            <a:r>
              <a:rPr lang="en-US" altLang="ja-JP" sz="1400" b="1" dirty="0" smtClean="0">
                <a:latin typeface="游ゴシック" panose="020B0400000000000000" pitchFamily="50" charset="-128"/>
                <a:ea typeface="游ゴシック" panose="020B0400000000000000" pitchFamily="50" charset="-128"/>
              </a:rPr>
              <a:t>】</a:t>
            </a:r>
            <a:endParaRPr lang="en-US" altLang="ja-JP" sz="1400" dirty="0" smtClean="0"/>
          </a:p>
        </p:txBody>
      </p:sp>
      <p:sp>
        <p:nvSpPr>
          <p:cNvPr id="9" name="テキスト ボックス 8"/>
          <p:cNvSpPr txBox="1"/>
          <p:nvPr/>
        </p:nvSpPr>
        <p:spPr>
          <a:xfrm>
            <a:off x="402340" y="3823118"/>
            <a:ext cx="7956000" cy="2842692"/>
          </a:xfrm>
          <a:prstGeom prst="rect">
            <a:avLst/>
          </a:prstGeom>
          <a:noFill/>
          <a:ln>
            <a:solidFill>
              <a:schemeClr val="accent1"/>
            </a:solidFill>
            <a:prstDash val="sysDot"/>
          </a:ln>
        </p:spPr>
        <p:txBody>
          <a:bodyPr wrap="square" lIns="180000" tIns="36000" rIns="180000" bIns="36000" rtlCol="0" anchor="ctr" anchorCtr="0">
            <a:spAutoFit/>
          </a:bodyPr>
          <a:lstStyle/>
          <a:p>
            <a:pPr marL="174625" indent="-174625">
              <a:lnSpc>
                <a:spcPts val="1600"/>
              </a:lnSpc>
              <a:spcBef>
                <a:spcPts val="1000"/>
              </a:spcBef>
            </a:pPr>
            <a:r>
              <a:rPr lang="ja-JP" altLang="en-US" sz="1400" dirty="0" smtClean="0"/>
              <a:t>〇 </a:t>
            </a:r>
            <a:r>
              <a:rPr lang="en-US" altLang="ja-JP" sz="1400" b="1" dirty="0" smtClean="0"/>
              <a:t>IT</a:t>
            </a:r>
            <a:r>
              <a:rPr lang="ja-JP" altLang="en-US" sz="1400" b="1" dirty="0" smtClean="0"/>
              <a:t>ビジネス系のスタートアップの分野は</a:t>
            </a:r>
            <a:r>
              <a:rPr lang="ja-JP" altLang="en-US" sz="1400" dirty="0" smtClean="0"/>
              <a:t>完全に東京。そもそも日本では</a:t>
            </a:r>
            <a:r>
              <a:rPr lang="ja-JP" altLang="en-US" sz="1400" b="1" dirty="0" smtClean="0"/>
              <a:t>世界に勝てない</a:t>
            </a:r>
            <a:r>
              <a:rPr lang="ja-JP" altLang="en-US" sz="1400" dirty="0" smtClean="0"/>
              <a:t>と思う。</a:t>
            </a:r>
            <a:r>
              <a:rPr lang="ja-JP" altLang="en-US" sz="1400" b="1" dirty="0" smtClean="0"/>
              <a:t>大学ベンチャーで世界と競い、世界の投資マネーを日本に呼び込みたい</a:t>
            </a:r>
            <a:r>
              <a:rPr lang="ja-JP" altLang="en-US" sz="1400" dirty="0" smtClean="0"/>
              <a:t>。あわせて、海外に展開させていく。現状はファンドの規模も世界と大きく違い、ユニコーンは世界では生まれているが、日本では生まれない状況。</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関西には多くの大学</a:t>
            </a:r>
            <a:r>
              <a:rPr lang="ja-JP" altLang="en-US" sz="1400" dirty="0"/>
              <a:t>があり</a:t>
            </a:r>
            <a:r>
              <a:rPr lang="ja-JP" altLang="en-US" sz="1400" dirty="0" smtClean="0"/>
              <a:t>、</a:t>
            </a:r>
            <a:r>
              <a:rPr lang="ja-JP" altLang="en-US" sz="1400" b="1" dirty="0" smtClean="0"/>
              <a:t>経済界も入って大学発ベンチャーを生む仕組み</a:t>
            </a:r>
            <a:r>
              <a:rPr lang="ja-JP" altLang="en-US" sz="1400" dirty="0" smtClean="0"/>
              <a:t>をつくっていくことが効果的。</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大学のシーズと経営人材</a:t>
            </a:r>
            <a:r>
              <a:rPr lang="ja-JP" altLang="en-US" sz="1400" b="1" dirty="0"/>
              <a:t>が</a:t>
            </a:r>
            <a:r>
              <a:rPr lang="ja-JP" altLang="en-US" sz="1400" b="1" dirty="0" smtClean="0"/>
              <a:t>マッチングされず、ステップアップが難しいということに</a:t>
            </a:r>
            <a:r>
              <a:rPr lang="ja-JP" altLang="en-US" sz="1400" b="1" dirty="0"/>
              <a:t>関して</a:t>
            </a:r>
            <a:r>
              <a:rPr lang="ja-JP" altLang="en-US" sz="1400" b="1" dirty="0" smtClean="0"/>
              <a:t>は、大学が都心にないことが大きい。</a:t>
            </a:r>
            <a:r>
              <a:rPr lang="ja-JP" altLang="en-US" sz="1400" dirty="0" smtClean="0"/>
              <a:t>東京は人もお金も多く、大学にいろんな企業が寄ってくるが、大阪はそうではない。うめきた二期で大学ベンチャーを都心にもってこれることを期待。</a:t>
            </a:r>
            <a:endParaRPr lang="en-US" altLang="ja-JP" sz="1400" dirty="0" smtClean="0"/>
          </a:p>
          <a:p>
            <a:pPr marL="174625" indent="-174625">
              <a:lnSpc>
                <a:spcPts val="1600"/>
              </a:lnSpc>
              <a:spcBef>
                <a:spcPts val="1000"/>
              </a:spcBef>
            </a:pPr>
            <a:r>
              <a:rPr lang="ja-JP" altLang="en-US" sz="1400" dirty="0" smtClean="0"/>
              <a:t>〇 大学の研究者がベンチャーの経営を担っても上場までしかめざさない。逆に</a:t>
            </a:r>
            <a:r>
              <a:rPr lang="ja-JP" altLang="en-US" sz="1400" b="1" dirty="0" smtClean="0"/>
              <a:t>スタートアップから大きくしようとする研究者は東京と組む</a:t>
            </a:r>
            <a:r>
              <a:rPr lang="ja-JP" altLang="en-US" sz="1400" dirty="0" smtClean="0"/>
              <a:t>。</a:t>
            </a:r>
            <a:r>
              <a:rPr lang="ja-JP" altLang="en-US" sz="1400" b="1" dirty="0" smtClean="0"/>
              <a:t>経営者になりえる</a:t>
            </a:r>
            <a:r>
              <a:rPr lang="ja-JP" altLang="en-US" sz="1400" b="1" dirty="0"/>
              <a:t>ような</a:t>
            </a:r>
            <a:r>
              <a:rPr lang="ja-JP" altLang="en-US" sz="1400" b="1" dirty="0" smtClean="0"/>
              <a:t>人が少なく、関西は大学発ベンチャーまで</a:t>
            </a:r>
            <a:r>
              <a:rPr lang="ja-JP" altLang="en-US" sz="1400" dirty="0" smtClean="0"/>
              <a:t>となっている。</a:t>
            </a:r>
            <a:endParaRPr lang="en-US" altLang="ja-JP" sz="1400" dirty="0" smtClean="0"/>
          </a:p>
          <a:p>
            <a:pPr marL="174625" indent="-174625">
              <a:lnSpc>
                <a:spcPts val="1600"/>
              </a:lnSpc>
              <a:spcBef>
                <a:spcPts val="1000"/>
              </a:spcBef>
            </a:pPr>
            <a:r>
              <a:rPr lang="ja-JP" altLang="en-US" sz="1400" dirty="0" smtClean="0"/>
              <a:t>〇 ファンドを関西にもっと作ったらという話もあるが、だれがその経営をするかが課題</a:t>
            </a:r>
            <a:r>
              <a:rPr lang="ja-JP" altLang="en-US" sz="1400" b="1" dirty="0" smtClean="0"/>
              <a:t>。関西にファンドを担えるキャピタリストがいない。</a:t>
            </a:r>
            <a:r>
              <a:rPr lang="ja-JP" altLang="en-US" sz="1400" dirty="0" smtClean="0"/>
              <a:t>総じて言うと、</a:t>
            </a:r>
            <a:r>
              <a:rPr lang="ja-JP" altLang="en-US" sz="1400" b="1" dirty="0" smtClean="0"/>
              <a:t>いかに大阪に人を呼び込んでくるか</a:t>
            </a:r>
            <a:r>
              <a:rPr lang="ja-JP" altLang="en-US" sz="1400" dirty="0" smtClean="0"/>
              <a:t>。</a:t>
            </a:r>
            <a:endParaRPr lang="en-US" altLang="ja-JP" sz="1400" dirty="0"/>
          </a:p>
        </p:txBody>
      </p:sp>
      <p:sp>
        <p:nvSpPr>
          <p:cNvPr id="7" name="テキスト ボックス 6"/>
          <p:cNvSpPr txBox="1"/>
          <p:nvPr/>
        </p:nvSpPr>
        <p:spPr>
          <a:xfrm>
            <a:off x="402340" y="595213"/>
            <a:ext cx="7956000" cy="2808000"/>
          </a:xfrm>
          <a:prstGeom prst="rect">
            <a:avLst/>
          </a:prstGeom>
          <a:noFill/>
          <a:ln>
            <a:solidFill>
              <a:schemeClr val="accent1"/>
            </a:solidFill>
            <a:prstDash val="sysDot"/>
          </a:ln>
        </p:spPr>
        <p:txBody>
          <a:bodyPr wrap="square" lIns="180000" tIns="36000" rIns="180000" bIns="36000" rtlCol="0" anchor="ctr" anchorCtr="0">
            <a:spAutoFit/>
          </a:bodyPr>
          <a:lstStyle/>
          <a:p>
            <a:pPr marL="174625" indent="-174625">
              <a:lnSpc>
                <a:spcPts val="1600"/>
              </a:lnSpc>
              <a:spcBef>
                <a:spcPts val="1000"/>
              </a:spcBef>
            </a:pPr>
            <a:r>
              <a:rPr lang="ja-JP" altLang="en-US" sz="1400" dirty="0" smtClean="0"/>
              <a:t>〇 日本の金融機関は</a:t>
            </a:r>
            <a:r>
              <a:rPr lang="ja-JP" altLang="en-US" sz="1400" b="1" dirty="0" smtClean="0"/>
              <a:t>長らく不良債権を抱えていたこともあり、リスクテイクに非常にネガティブ</a:t>
            </a:r>
            <a:r>
              <a:rPr lang="ja-JP" altLang="en-US" sz="1400" dirty="0" smtClean="0"/>
              <a:t>。</a:t>
            </a:r>
            <a:endParaRPr lang="en-US" altLang="ja-JP" sz="1400" dirty="0" smtClean="0"/>
          </a:p>
          <a:p>
            <a:pPr marL="174625" indent="-174625">
              <a:lnSpc>
                <a:spcPts val="1600"/>
              </a:lnSpc>
              <a:spcBef>
                <a:spcPts val="1000"/>
              </a:spcBef>
            </a:pPr>
            <a:r>
              <a:rPr lang="ja-JP" altLang="en-US" sz="1400" dirty="0"/>
              <a:t>〇 </a:t>
            </a:r>
            <a:r>
              <a:rPr lang="ja-JP" altLang="en-US" sz="1400" b="1" dirty="0"/>
              <a:t>海外のベンチャーキャピタルの規模は、国内と全く異なる</a:t>
            </a:r>
            <a:r>
              <a:rPr lang="ja-JP" altLang="en-US" sz="1400" dirty="0"/>
              <a:t>。東京都のように、行政が出資に加わるファンドの組成が効果的ではないか。</a:t>
            </a:r>
            <a:endParaRPr lang="en-US" altLang="ja-JP" sz="1400" dirty="0"/>
          </a:p>
          <a:p>
            <a:pPr marL="174625" indent="-174625">
              <a:lnSpc>
                <a:spcPts val="1600"/>
              </a:lnSpc>
              <a:spcBef>
                <a:spcPts val="1000"/>
              </a:spcBef>
            </a:pPr>
            <a:r>
              <a:rPr lang="ja-JP" altLang="en-US" sz="1400" dirty="0" smtClean="0"/>
              <a:t>〇 ここ</a:t>
            </a:r>
            <a:r>
              <a:rPr lang="en-US" altLang="ja-JP" sz="1400" dirty="0"/>
              <a:t>10</a:t>
            </a:r>
            <a:r>
              <a:rPr lang="ja-JP" altLang="en-US" sz="1400" dirty="0"/>
              <a:t>数年で、世界で競争力のある都市に共通することは</a:t>
            </a:r>
            <a:r>
              <a:rPr lang="en-US" altLang="ja-JP" sz="1400" b="1" dirty="0"/>
              <a:t>ICT</a:t>
            </a:r>
            <a:r>
              <a:rPr lang="ja-JP" altLang="en-US" sz="1400" b="1" dirty="0"/>
              <a:t>と金融</a:t>
            </a:r>
            <a:r>
              <a:rPr lang="ja-JP" altLang="en-US" sz="1400" dirty="0"/>
              <a:t>に強いということ</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〇 国際金融都市を</a:t>
            </a:r>
            <a:r>
              <a:rPr lang="ja-JP" altLang="en-US" sz="1400" dirty="0"/>
              <a:t>めざ</a:t>
            </a:r>
            <a:r>
              <a:rPr lang="ja-JP" altLang="en-US" sz="1400" dirty="0" smtClean="0"/>
              <a:t>すには、ニューヨークやロンドンは現実的でなく、</a:t>
            </a:r>
            <a:r>
              <a:rPr lang="ja-JP" altLang="en-US" sz="1400" b="1" dirty="0" smtClean="0"/>
              <a:t>エッジのきいた商品を出すといった路線がよい</a:t>
            </a:r>
            <a:r>
              <a:rPr lang="ja-JP" altLang="en-US" sz="1400" dirty="0" smtClean="0"/>
              <a:t>のでないか。</a:t>
            </a:r>
            <a:endParaRPr lang="en-US" altLang="ja-JP" sz="1400" dirty="0" smtClean="0"/>
          </a:p>
          <a:p>
            <a:pPr marL="174625" indent="-174625">
              <a:lnSpc>
                <a:spcPts val="1600"/>
              </a:lnSpc>
              <a:spcBef>
                <a:spcPts val="1000"/>
              </a:spcBef>
            </a:pPr>
            <a:r>
              <a:rPr lang="ja-JP" altLang="en-US" sz="1400" dirty="0" smtClean="0"/>
              <a:t>〇 金融</a:t>
            </a:r>
            <a:r>
              <a:rPr lang="ja-JP" altLang="en-US" sz="1400" dirty="0"/>
              <a:t>機能</a:t>
            </a:r>
            <a:r>
              <a:rPr lang="ja-JP" altLang="en-US" sz="1400" dirty="0" smtClean="0"/>
              <a:t>を強化するにあたっては、</a:t>
            </a:r>
            <a:r>
              <a:rPr lang="en-US" altLang="ja-JP" sz="1400" dirty="0" smtClean="0"/>
              <a:t>SDGs</a:t>
            </a:r>
            <a:r>
              <a:rPr lang="ja-JP" altLang="en-US" sz="1400" dirty="0"/>
              <a:t>債や</a:t>
            </a:r>
            <a:r>
              <a:rPr lang="en-US" altLang="ja-JP" sz="1400" dirty="0"/>
              <a:t>ESG</a:t>
            </a:r>
            <a:r>
              <a:rPr lang="ja-JP" altLang="en-US" sz="1400" dirty="0"/>
              <a:t>債、</a:t>
            </a:r>
            <a:r>
              <a:rPr lang="ja-JP" altLang="en-US" sz="1400" dirty="0" smtClean="0"/>
              <a:t>サステナブルファイナンスなど</a:t>
            </a:r>
            <a:r>
              <a:rPr lang="ja-JP" altLang="en-US" sz="1400" dirty="0"/>
              <a:t>、</a:t>
            </a:r>
            <a:r>
              <a:rPr lang="ja-JP" altLang="en-US" sz="1400" b="1" dirty="0"/>
              <a:t>持続可能な</a:t>
            </a:r>
            <a:r>
              <a:rPr lang="ja-JP" altLang="en-US" sz="1400" b="1" dirty="0" smtClean="0"/>
              <a:t>取組みに</a:t>
            </a:r>
            <a:r>
              <a:rPr lang="ja-JP" altLang="en-US" sz="1400" b="1" dirty="0"/>
              <a:t>対するファイナンスの強化</a:t>
            </a:r>
            <a:r>
              <a:rPr lang="ja-JP" altLang="en-US" sz="1400" dirty="0"/>
              <a:t>を図っていくことが重要ではないか</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〇 </a:t>
            </a:r>
            <a:r>
              <a:rPr lang="en-US" altLang="ja-JP" sz="1400" b="1" dirty="0" smtClean="0"/>
              <a:t>ICT</a:t>
            </a:r>
            <a:r>
              <a:rPr lang="ja-JP" altLang="en-US" sz="1400" b="1" dirty="0" smtClean="0"/>
              <a:t>のプロダクトでなく、サービスをどう伸ばしていくかを考えるべき</a:t>
            </a:r>
            <a:r>
              <a:rPr lang="ja-JP" altLang="en-US" sz="1400" dirty="0" smtClean="0"/>
              <a:t>。（</a:t>
            </a:r>
            <a:r>
              <a:rPr lang="en-US" altLang="ja-JP" sz="1400" dirty="0" smtClean="0"/>
              <a:t>GAFA</a:t>
            </a:r>
            <a:r>
              <a:rPr lang="ja-JP" altLang="en-US" sz="1400" dirty="0" smtClean="0"/>
              <a:t>は契約のロイヤリティで儲けている。）</a:t>
            </a:r>
            <a:endParaRPr lang="en-US" altLang="ja-JP" sz="1400" dirty="0" smtClean="0"/>
          </a:p>
        </p:txBody>
      </p:sp>
      <p:sp>
        <p:nvSpPr>
          <p:cNvPr id="13" name="テキスト ボックス 12"/>
          <p:cNvSpPr txBox="1"/>
          <p:nvPr/>
        </p:nvSpPr>
        <p:spPr>
          <a:xfrm>
            <a:off x="223195" y="3534398"/>
            <a:ext cx="7968142" cy="323165"/>
          </a:xfrm>
          <a:prstGeom prst="rect">
            <a:avLst/>
          </a:prstGeom>
          <a:noFill/>
        </p:spPr>
        <p:txBody>
          <a:bodyPr wrap="square" rtlCol="0">
            <a:spAutoFit/>
          </a:bodyPr>
          <a:lstStyle/>
          <a:p>
            <a:pPr marL="174625" indent="-174625">
              <a:lnSpc>
                <a:spcPts val="1800"/>
              </a:lnSpc>
              <a:spcBef>
                <a:spcPts val="600"/>
              </a:spcBef>
            </a:pPr>
            <a:r>
              <a:rPr lang="en-US" altLang="ja-JP" sz="1400" b="1" dirty="0" smtClean="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E</a:t>
            </a:r>
            <a:r>
              <a:rPr lang="ja-JP" altLang="en-US" sz="1400" b="1" dirty="0" smtClean="0">
                <a:latin typeface="游ゴシック" panose="020B0400000000000000" pitchFamily="50" charset="-128"/>
                <a:ea typeface="游ゴシック" panose="020B0400000000000000" pitchFamily="50" charset="-128"/>
              </a:rPr>
              <a:t>氏（産業支援機関）</a:t>
            </a:r>
            <a:r>
              <a:rPr lang="en-US" altLang="ja-JP" sz="1400" b="1" dirty="0" smtClean="0">
                <a:latin typeface="游ゴシック" panose="020B0400000000000000" pitchFamily="50" charset="-128"/>
                <a:ea typeface="游ゴシック" panose="020B0400000000000000" pitchFamily="50" charset="-128"/>
              </a:rPr>
              <a:t>】</a:t>
            </a:r>
            <a:endParaRPr lang="en-US" altLang="ja-JP" sz="1400" dirty="0"/>
          </a:p>
        </p:txBody>
      </p:sp>
      <p:sp>
        <p:nvSpPr>
          <p:cNvPr id="8" name="正方形/長方形 7"/>
          <p:cNvSpPr/>
          <p:nvPr/>
        </p:nvSpPr>
        <p:spPr>
          <a:xfrm>
            <a:off x="8582705" y="6329785"/>
            <a:ext cx="561295" cy="528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3</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1559112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51813" y="687655"/>
            <a:ext cx="8130892" cy="5940000"/>
          </a:xfrm>
          <a:prstGeom prst="rect">
            <a:avLst/>
          </a:prstGeom>
          <a:noFill/>
          <a:ln>
            <a:solidFill>
              <a:schemeClr val="accent1"/>
            </a:solidFill>
            <a:prstDash val="sysDot"/>
          </a:ln>
        </p:spPr>
        <p:txBody>
          <a:bodyPr wrap="square" lIns="180000" tIns="36000" rIns="180000" bIns="36000" rtlCol="0" anchor="ctr" anchorCtr="0">
            <a:spAutoFit/>
          </a:bodyPr>
          <a:lstStyle/>
          <a:p>
            <a:pPr marL="174625" indent="-174625">
              <a:lnSpc>
                <a:spcPts val="1600"/>
              </a:lnSpc>
              <a:spcBef>
                <a:spcPts val="1000"/>
              </a:spcBef>
              <a:tabLst>
                <a:tab pos="174625" algn="l"/>
              </a:tabLst>
            </a:pPr>
            <a:r>
              <a:rPr lang="ja-JP" altLang="en-US" sz="1400" dirty="0" smtClean="0"/>
              <a:t>〇 大阪では、</a:t>
            </a:r>
            <a:r>
              <a:rPr lang="ja-JP" altLang="en-US" sz="1400" b="1" dirty="0" smtClean="0"/>
              <a:t>スタートアップを新たに作るというところのハードルはかなり下がってきている</a:t>
            </a:r>
            <a:r>
              <a:rPr lang="ja-JP" altLang="en-US" sz="1400" dirty="0" smtClean="0"/>
              <a:t>が、</a:t>
            </a:r>
            <a:r>
              <a:rPr lang="ja-JP" altLang="en-US" sz="1400" b="1" dirty="0" smtClean="0"/>
              <a:t>そこから成長させるところに関しては、シリコンバレー</a:t>
            </a:r>
            <a:r>
              <a:rPr lang="ja-JP" altLang="en-US" sz="1400" b="1" dirty="0"/>
              <a:t>とか深圳とか</a:t>
            </a:r>
            <a:r>
              <a:rPr lang="ja-JP" altLang="en-US" sz="1400" b="1" dirty="0" smtClean="0"/>
              <a:t>東京にくらべるとまだまだ</a:t>
            </a:r>
            <a:r>
              <a:rPr lang="ja-JP" altLang="en-US" sz="1400" dirty="0" smtClean="0"/>
              <a:t>。</a:t>
            </a:r>
            <a:endParaRPr lang="en-US" altLang="ja-JP" sz="1400" dirty="0" smtClean="0"/>
          </a:p>
          <a:p>
            <a:pPr marL="174625" indent="-174625">
              <a:lnSpc>
                <a:spcPts val="1600"/>
              </a:lnSpc>
              <a:spcBef>
                <a:spcPts val="1000"/>
              </a:spcBef>
              <a:tabLst>
                <a:tab pos="174625" algn="l"/>
              </a:tabLst>
            </a:pPr>
            <a:r>
              <a:rPr lang="ja-JP" altLang="en-US" sz="1400" dirty="0" smtClean="0"/>
              <a:t>〇 初期の公的資金、銀行、信用金庫などは、かなり手厚くなってきている。一方で、エクイティファイナンスで言うと、エンジェル出資も増えているが、リスクマネーに課題。</a:t>
            </a:r>
            <a:r>
              <a:rPr lang="ja-JP" altLang="en-US" sz="1400" b="1" dirty="0" smtClean="0"/>
              <a:t>ベンチャーキャピタルが東京に集中。</a:t>
            </a:r>
            <a:r>
              <a:rPr lang="ja-JP" altLang="en-US" sz="1400" dirty="0" smtClean="0"/>
              <a:t>リスクマネーを入れることでより大きく上場できる。大きく上場できなかったり、</a:t>
            </a:r>
            <a:r>
              <a:rPr lang="ja-JP" altLang="en-US" sz="1400" dirty="0"/>
              <a:t>そもそも</a:t>
            </a:r>
            <a:r>
              <a:rPr lang="ja-JP" altLang="en-US" sz="1400" dirty="0" smtClean="0"/>
              <a:t>上場できなかった会社があるのでないか。</a:t>
            </a:r>
            <a:r>
              <a:rPr lang="ja-JP" altLang="en-US" sz="1400" b="1" dirty="0" smtClean="0"/>
              <a:t>大阪に根差したそれなりのファンドがないと、エリアとしての継続性が厳しい</a:t>
            </a:r>
            <a:r>
              <a:rPr lang="ja-JP" altLang="en-US" sz="1400" dirty="0" smtClean="0"/>
              <a:t>。</a:t>
            </a:r>
            <a:endParaRPr lang="en-US" altLang="ja-JP" sz="1400" dirty="0" smtClean="0"/>
          </a:p>
          <a:p>
            <a:pPr marL="174625" indent="-174625">
              <a:lnSpc>
                <a:spcPts val="1600"/>
              </a:lnSpc>
              <a:spcBef>
                <a:spcPts val="1000"/>
              </a:spcBef>
              <a:tabLst>
                <a:tab pos="174625" algn="l"/>
              </a:tabLst>
            </a:pPr>
            <a:r>
              <a:rPr lang="ja-JP" altLang="en-US" sz="1400" dirty="0" smtClean="0"/>
              <a:t>〇 大阪に居ながら、東京のファンドから支援を得られる状況も生まれているが、</a:t>
            </a:r>
            <a:r>
              <a:rPr lang="ja-JP" altLang="en-US" sz="1400" b="1" dirty="0" smtClean="0"/>
              <a:t>ファンドが集中する東京に収益が流れていく構造、</a:t>
            </a:r>
            <a:r>
              <a:rPr lang="ja-JP" altLang="en-US" sz="1400" dirty="0" smtClean="0"/>
              <a:t>また、東京と比較して、</a:t>
            </a:r>
            <a:r>
              <a:rPr lang="ja-JP" altLang="en-US" sz="1400" b="1" dirty="0"/>
              <a:t>在阪</a:t>
            </a:r>
            <a:r>
              <a:rPr lang="ja-JP" altLang="en-US" sz="1400" b="1" dirty="0" smtClean="0"/>
              <a:t>スタートアップの評価が低く見積もられてしまう傾向</a:t>
            </a:r>
            <a:r>
              <a:rPr lang="ja-JP" altLang="en-US" sz="1400" dirty="0" smtClean="0"/>
              <a:t>（関西ディスカウント）は課題。</a:t>
            </a:r>
            <a:r>
              <a:rPr lang="ja-JP" altLang="en-US" sz="1400" b="1" dirty="0" smtClean="0"/>
              <a:t>海外</a:t>
            </a:r>
            <a:r>
              <a:rPr lang="ja-JP" altLang="en-US" sz="1400" dirty="0" smtClean="0"/>
              <a:t>から引っ張ってきて</a:t>
            </a:r>
            <a:r>
              <a:rPr lang="ja-JP" altLang="en-US" sz="1400" b="1" dirty="0" smtClean="0"/>
              <a:t>ファンド</a:t>
            </a:r>
            <a:r>
              <a:rPr lang="ja-JP" altLang="en-US" sz="1400" dirty="0" smtClean="0"/>
              <a:t>を組成することもできなくはないが、</a:t>
            </a:r>
            <a:r>
              <a:rPr lang="ja-JP" altLang="en-US" sz="1400" b="1" dirty="0" smtClean="0"/>
              <a:t>利益が海外</a:t>
            </a:r>
            <a:r>
              <a:rPr lang="ja-JP" altLang="en-US" sz="1400" dirty="0" smtClean="0"/>
              <a:t>に行き、そのお金が次も大阪に落ちる確約はない。</a:t>
            </a:r>
            <a:endParaRPr lang="en-US" altLang="ja-JP" sz="1400" dirty="0" smtClean="0"/>
          </a:p>
          <a:p>
            <a:pPr marL="174625" indent="-174625">
              <a:lnSpc>
                <a:spcPts val="1600"/>
              </a:lnSpc>
              <a:spcBef>
                <a:spcPts val="1000"/>
              </a:spcBef>
              <a:tabLst>
                <a:tab pos="174625" algn="l"/>
              </a:tabLst>
            </a:pPr>
            <a:r>
              <a:rPr lang="ja-JP" altLang="en-US" sz="1400" dirty="0" smtClean="0"/>
              <a:t>〇 人材で言うと、関西は人口、大学も多く、若手は採用しやすいが、エンジニアが不足。</a:t>
            </a:r>
            <a:r>
              <a:rPr lang="ja-JP" altLang="en-US" sz="1400" b="1" dirty="0" smtClean="0"/>
              <a:t>経営層人材もいない</a:t>
            </a:r>
            <a:r>
              <a:rPr lang="ja-JP" altLang="en-US" sz="1400" dirty="0" smtClean="0"/>
              <a:t>。</a:t>
            </a:r>
            <a:endParaRPr lang="en-US" altLang="ja-JP" sz="1400" dirty="0" smtClean="0"/>
          </a:p>
          <a:p>
            <a:pPr marL="174625" indent="-174625">
              <a:lnSpc>
                <a:spcPts val="1600"/>
              </a:lnSpc>
              <a:spcBef>
                <a:spcPts val="1000"/>
              </a:spcBef>
              <a:tabLst>
                <a:tab pos="174625" algn="l"/>
              </a:tabLst>
            </a:pPr>
            <a:r>
              <a:rPr lang="ja-JP" altLang="en-US" sz="1400" dirty="0" smtClean="0"/>
              <a:t>〇 情報で言うと、</a:t>
            </a:r>
            <a:r>
              <a:rPr lang="ja-JP" altLang="en-US" sz="1400" b="1" dirty="0" smtClean="0"/>
              <a:t>ディープテクノとかバイオとか医療は大学が強く、情報が入ってくるので優位性</a:t>
            </a:r>
            <a:r>
              <a:rPr lang="ja-JP" altLang="en-US" sz="1400" dirty="0" smtClean="0"/>
              <a:t>がある。一方で、</a:t>
            </a:r>
            <a:r>
              <a:rPr lang="en-US" altLang="ja-JP" sz="1400" b="1" dirty="0" smtClean="0"/>
              <a:t>IT</a:t>
            </a:r>
            <a:r>
              <a:rPr lang="ja-JP" altLang="en-US" sz="1400" b="1" dirty="0" smtClean="0"/>
              <a:t>とか最新のビジネスモデルなどの情報は</a:t>
            </a:r>
            <a:r>
              <a:rPr lang="ja-JP" altLang="en-US" sz="1400" dirty="0" smtClean="0"/>
              <a:t>東京にはあるが、</a:t>
            </a:r>
            <a:r>
              <a:rPr lang="ja-JP" altLang="en-US" sz="1400" b="1" dirty="0" smtClean="0"/>
              <a:t>大阪では取れない</a:t>
            </a:r>
            <a:r>
              <a:rPr lang="ja-JP" altLang="en-US" sz="1400" dirty="0" smtClean="0"/>
              <a:t>。</a:t>
            </a:r>
            <a:endParaRPr lang="en-US" altLang="ja-JP" sz="1400" dirty="0" smtClean="0"/>
          </a:p>
          <a:p>
            <a:pPr marL="174625" indent="-174625">
              <a:lnSpc>
                <a:spcPts val="1600"/>
              </a:lnSpc>
              <a:spcBef>
                <a:spcPts val="1000"/>
              </a:spcBef>
              <a:tabLst>
                <a:tab pos="174625" algn="l"/>
              </a:tabLst>
            </a:pPr>
            <a:r>
              <a:rPr lang="ja-JP" altLang="en-US" sz="1400" dirty="0" smtClean="0"/>
              <a:t>〇 </a:t>
            </a:r>
            <a:r>
              <a:rPr lang="ja-JP" altLang="en-US" sz="1400" b="1" dirty="0" smtClean="0"/>
              <a:t>大学発ベンチャーには経営層がいない</a:t>
            </a:r>
            <a:r>
              <a:rPr lang="ja-JP" altLang="en-US" sz="1400" dirty="0" smtClean="0"/>
              <a:t>という</a:t>
            </a:r>
            <a:r>
              <a:rPr lang="ja-JP" altLang="en-US" sz="1400" dirty="0"/>
              <a:t>問題</a:t>
            </a:r>
            <a:r>
              <a:rPr lang="ja-JP" altLang="en-US" sz="1400" dirty="0" smtClean="0"/>
              <a:t>があり、</a:t>
            </a:r>
            <a:r>
              <a:rPr lang="ja-JP" altLang="en-US" sz="1400" b="1" dirty="0" smtClean="0"/>
              <a:t>経営層とのマッチングが課題</a:t>
            </a:r>
            <a:r>
              <a:rPr lang="ja-JP" altLang="en-US" sz="1400" dirty="0" smtClean="0"/>
              <a:t>。</a:t>
            </a:r>
            <a:r>
              <a:rPr lang="ja-JP" altLang="en-US" sz="1400" b="1" dirty="0" smtClean="0"/>
              <a:t>ビジネス系のベンチャーは、大阪</a:t>
            </a:r>
            <a:r>
              <a:rPr lang="ja-JP" altLang="en-US" sz="1400" b="1" dirty="0"/>
              <a:t>で</a:t>
            </a:r>
            <a:r>
              <a:rPr lang="ja-JP" altLang="en-US" sz="1400" b="1" dirty="0" smtClean="0"/>
              <a:t>は最新の情報が流入しない構造</a:t>
            </a:r>
            <a:r>
              <a:rPr lang="ja-JP" altLang="en-US" sz="1400" dirty="0" smtClean="0"/>
              <a:t>のため、東京に取りに行っている</a:t>
            </a:r>
            <a:r>
              <a:rPr lang="ja-JP" altLang="en-US" sz="1400" dirty="0"/>
              <a:t>状況</a:t>
            </a:r>
            <a:r>
              <a:rPr lang="ja-JP" altLang="en-US" sz="1400" dirty="0" smtClean="0"/>
              <a:t>。</a:t>
            </a:r>
            <a:endParaRPr lang="en-US" altLang="ja-JP" sz="1400" dirty="0" smtClean="0"/>
          </a:p>
          <a:p>
            <a:pPr marL="174625" indent="-174625">
              <a:lnSpc>
                <a:spcPts val="1600"/>
              </a:lnSpc>
              <a:spcBef>
                <a:spcPts val="1000"/>
              </a:spcBef>
              <a:tabLst>
                <a:tab pos="174625" algn="l"/>
              </a:tabLst>
            </a:pPr>
            <a:r>
              <a:rPr lang="ja-JP" altLang="en-US" sz="1400" dirty="0" smtClean="0"/>
              <a:t>〇 広報機関が東京に集中しており、</a:t>
            </a:r>
            <a:r>
              <a:rPr lang="ja-JP" altLang="en-US" sz="1400" b="1" dirty="0" smtClean="0"/>
              <a:t>大阪発では、日本全体や世界に向けて情報発信ができない日本の構造となっている</a:t>
            </a:r>
            <a:r>
              <a:rPr lang="ja-JP" altLang="en-US" sz="1400" dirty="0" smtClean="0"/>
              <a:t>。スタートアップで福岡に</a:t>
            </a:r>
            <a:r>
              <a:rPr lang="ja-JP" altLang="en-US" sz="1400" dirty="0"/>
              <a:t>勝って</a:t>
            </a:r>
            <a:r>
              <a:rPr lang="ja-JP" altLang="en-US" sz="1400" dirty="0" smtClean="0"/>
              <a:t>いると思うが、</a:t>
            </a:r>
            <a:r>
              <a:rPr lang="ja-JP" altLang="en-US" sz="1400" b="1" dirty="0" smtClean="0"/>
              <a:t>スタートアップ都市は福岡の印象</a:t>
            </a:r>
            <a:r>
              <a:rPr lang="ja-JP" altLang="en-US" sz="1400" dirty="0" smtClean="0"/>
              <a:t>。関西の情報が乏しいので、関西のスタートアップの評価が下がる。</a:t>
            </a:r>
            <a:r>
              <a:rPr lang="ja-JP" altLang="en-US" sz="1400" b="1" dirty="0" smtClean="0"/>
              <a:t>大阪の広報機能強化</a:t>
            </a:r>
            <a:r>
              <a:rPr lang="ja-JP" altLang="en-US" sz="1400" dirty="0" smtClean="0"/>
              <a:t>は極めて大きな課題。</a:t>
            </a:r>
            <a:endParaRPr lang="en-US" altLang="ja-JP" sz="1400" dirty="0" smtClean="0"/>
          </a:p>
          <a:p>
            <a:pPr marL="174625" indent="-174625">
              <a:lnSpc>
                <a:spcPts val="1600"/>
              </a:lnSpc>
              <a:spcBef>
                <a:spcPts val="1000"/>
              </a:spcBef>
              <a:tabLst>
                <a:tab pos="174625" algn="l"/>
              </a:tabLst>
            </a:pPr>
            <a:r>
              <a:rPr lang="ja-JP" altLang="en-US" sz="1400" dirty="0" smtClean="0"/>
              <a:t>〇 </a:t>
            </a:r>
            <a:r>
              <a:rPr lang="ja-JP" altLang="en-US" sz="1400" dirty="0"/>
              <a:t>にしなか</a:t>
            </a:r>
            <a:r>
              <a:rPr lang="ja-JP" altLang="en-US" sz="1400" dirty="0" smtClean="0"/>
              <a:t>バレーなど横のつながりは重要。</a:t>
            </a:r>
            <a:r>
              <a:rPr lang="ja-JP" altLang="en-US" sz="1400" b="1" dirty="0" smtClean="0"/>
              <a:t>ネットワークのなかで刺激を受け、さらに成長をめざすモチベーション</a:t>
            </a:r>
            <a:r>
              <a:rPr lang="ja-JP" altLang="en-US" sz="1400" dirty="0" smtClean="0"/>
              <a:t>となっている</a:t>
            </a:r>
            <a:r>
              <a:rPr lang="ja-JP" altLang="en-US" sz="1400" b="1" dirty="0" smtClean="0"/>
              <a:t>。</a:t>
            </a:r>
            <a:endParaRPr lang="en-US" altLang="ja-JP" sz="1400" b="1" dirty="0" smtClean="0"/>
          </a:p>
          <a:p>
            <a:pPr marL="174625" indent="-174625">
              <a:lnSpc>
                <a:spcPts val="1600"/>
              </a:lnSpc>
              <a:spcBef>
                <a:spcPts val="1000"/>
              </a:spcBef>
              <a:tabLst>
                <a:tab pos="174625" algn="l"/>
              </a:tabLst>
            </a:pPr>
            <a:r>
              <a:rPr lang="ja-JP" altLang="en-US" sz="1400" dirty="0" smtClean="0"/>
              <a:t>〇 </a:t>
            </a:r>
            <a:r>
              <a:rPr lang="ja-JP" altLang="en-US" sz="1400" b="1" dirty="0" smtClean="0"/>
              <a:t>東京は圧倒的な規模と集中</a:t>
            </a:r>
            <a:r>
              <a:rPr lang="ja-JP" altLang="en-US" sz="1400" dirty="0" smtClean="0"/>
              <a:t>。福岡はコンパクト。大阪独自の戦略、強みを考える必要。</a:t>
            </a:r>
            <a:r>
              <a:rPr lang="ja-JP" altLang="en-US" sz="1400" b="1" dirty="0" smtClean="0"/>
              <a:t>「どんどんチャレンジしたら</a:t>
            </a:r>
            <a:r>
              <a:rPr lang="ja-JP" altLang="en-US" sz="1400" b="1" dirty="0" err="1" smtClean="0"/>
              <a:t>ええやん</a:t>
            </a:r>
            <a:r>
              <a:rPr lang="ja-JP" altLang="en-US" sz="1400" b="1" dirty="0" smtClean="0"/>
              <a:t>」という都市のあり方が根底</a:t>
            </a:r>
            <a:r>
              <a:rPr lang="ja-JP" altLang="en-US" sz="1400" dirty="0" smtClean="0"/>
              <a:t>にあると良いのでないか。</a:t>
            </a:r>
            <a:r>
              <a:rPr lang="en-US" altLang="ja-JP" sz="1400" b="1" dirty="0" smtClean="0"/>
              <a:t>IR</a:t>
            </a:r>
            <a:r>
              <a:rPr lang="ja-JP" altLang="en-US" sz="1400" b="1" dirty="0" smtClean="0"/>
              <a:t>や万博を使ったわかりやすいビジョン</a:t>
            </a:r>
            <a:r>
              <a:rPr lang="ja-JP" altLang="en-US" sz="1400" b="1" dirty="0"/>
              <a:t>を</a:t>
            </a:r>
            <a:r>
              <a:rPr lang="ja-JP" altLang="en-US" sz="1400" b="1" dirty="0" smtClean="0"/>
              <a:t>発信し人が集まってくるとよい</a:t>
            </a:r>
            <a:r>
              <a:rPr lang="ja-JP" altLang="en-US" sz="1400" dirty="0" smtClean="0"/>
              <a:t>。</a:t>
            </a:r>
            <a:endParaRPr lang="en-US" altLang="ja-JP" sz="1400" dirty="0"/>
          </a:p>
        </p:txBody>
      </p:sp>
      <p:sp>
        <p:nvSpPr>
          <p:cNvPr id="6" name="テキスト ボックス 5"/>
          <p:cNvSpPr txBox="1"/>
          <p:nvPr/>
        </p:nvSpPr>
        <p:spPr>
          <a:xfrm>
            <a:off x="255754" y="377937"/>
            <a:ext cx="7968142" cy="323165"/>
          </a:xfrm>
          <a:prstGeom prst="rect">
            <a:avLst/>
          </a:prstGeom>
          <a:noFill/>
        </p:spPr>
        <p:txBody>
          <a:bodyPr wrap="square" rtlCol="0">
            <a:spAutoFit/>
          </a:bodyPr>
          <a:lstStyle/>
          <a:p>
            <a:pPr marL="174625" indent="-174625">
              <a:lnSpc>
                <a:spcPts val="1800"/>
              </a:lnSpc>
              <a:spcBef>
                <a:spcPts val="600"/>
              </a:spcBef>
            </a:pPr>
            <a:r>
              <a:rPr lang="en-US" altLang="ja-JP" sz="1400" b="1" dirty="0" smtClean="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F</a:t>
            </a:r>
            <a:r>
              <a:rPr lang="ja-JP" altLang="en-US" sz="1400" b="1" dirty="0" smtClean="0">
                <a:latin typeface="游ゴシック" panose="020B0400000000000000" pitchFamily="50" charset="-128"/>
                <a:ea typeface="游ゴシック" panose="020B0400000000000000" pitchFamily="50" charset="-128"/>
              </a:rPr>
              <a:t>氏（スタートアップ創業者）</a:t>
            </a:r>
            <a:r>
              <a:rPr lang="en-US" altLang="ja-JP" sz="1400" b="1" dirty="0" smtClean="0">
                <a:latin typeface="游ゴシック" panose="020B0400000000000000" pitchFamily="50" charset="-128"/>
                <a:ea typeface="游ゴシック" panose="020B0400000000000000" pitchFamily="50" charset="-128"/>
              </a:rPr>
              <a:t>】</a:t>
            </a:r>
            <a:endParaRPr lang="en-US" altLang="ja-JP" sz="1400" dirty="0"/>
          </a:p>
        </p:txBody>
      </p:sp>
      <p:sp>
        <p:nvSpPr>
          <p:cNvPr id="4" name="正方形/長方形 3"/>
          <p:cNvSpPr/>
          <p:nvPr/>
        </p:nvSpPr>
        <p:spPr>
          <a:xfrm>
            <a:off x="8582705" y="6329785"/>
            <a:ext cx="561295" cy="528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4</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230852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82854" y="358086"/>
            <a:ext cx="8062271" cy="323165"/>
          </a:xfrm>
          <a:prstGeom prst="rect">
            <a:avLst/>
          </a:prstGeom>
          <a:noFill/>
        </p:spPr>
        <p:txBody>
          <a:bodyPr wrap="square" rtlCol="0">
            <a:spAutoFit/>
          </a:bodyPr>
          <a:lstStyle/>
          <a:p>
            <a:pPr marL="174625" indent="-174625">
              <a:lnSpc>
                <a:spcPts val="1800"/>
              </a:lnSpc>
              <a:spcBef>
                <a:spcPts val="600"/>
              </a:spcBef>
            </a:pPr>
            <a:r>
              <a:rPr lang="en-US" altLang="ja-JP" sz="1400" b="1" dirty="0" smtClean="0">
                <a:latin typeface="游ゴシック" panose="020B0400000000000000" pitchFamily="50" charset="-128"/>
                <a:ea typeface="游ゴシック" panose="020B0400000000000000" pitchFamily="50" charset="-128"/>
              </a:rPr>
              <a:t>【G</a:t>
            </a:r>
            <a:r>
              <a:rPr lang="ja-JP" altLang="en-US" sz="1400" b="1" dirty="0" smtClean="0">
                <a:latin typeface="游ゴシック" panose="020B0400000000000000" pitchFamily="50" charset="-128"/>
                <a:ea typeface="游ゴシック" panose="020B0400000000000000" pitchFamily="50" charset="-128"/>
              </a:rPr>
              <a:t>氏（証券アナリスト）</a:t>
            </a:r>
            <a:r>
              <a:rPr lang="en-US" altLang="ja-JP" sz="1400" b="1" dirty="0" smtClean="0">
                <a:latin typeface="游ゴシック" panose="020B0400000000000000" pitchFamily="50" charset="-128"/>
                <a:ea typeface="游ゴシック" panose="020B0400000000000000" pitchFamily="50" charset="-128"/>
              </a:rPr>
              <a:t>】</a:t>
            </a:r>
            <a:endParaRPr lang="en-US" altLang="ja-JP" sz="1400" dirty="0" smtClean="0"/>
          </a:p>
        </p:txBody>
      </p:sp>
      <p:sp>
        <p:nvSpPr>
          <p:cNvPr id="7" name="テキスト ボックス 6"/>
          <p:cNvSpPr txBox="1"/>
          <p:nvPr/>
        </p:nvSpPr>
        <p:spPr>
          <a:xfrm>
            <a:off x="344219" y="681251"/>
            <a:ext cx="8238486" cy="5976000"/>
          </a:xfrm>
          <a:prstGeom prst="rect">
            <a:avLst/>
          </a:prstGeom>
          <a:noFill/>
          <a:ln>
            <a:solidFill>
              <a:schemeClr val="accent1"/>
            </a:solidFill>
            <a:prstDash val="sysDot"/>
          </a:ln>
        </p:spPr>
        <p:txBody>
          <a:bodyPr wrap="square" lIns="180000" tIns="36000" rIns="180000" bIns="36000" rtlCol="0" anchor="ctr" anchorCtr="0">
            <a:spAutoFit/>
          </a:bodyPr>
          <a:lstStyle/>
          <a:p>
            <a:pPr marL="174625" indent="-174625">
              <a:lnSpc>
                <a:spcPts val="1600"/>
              </a:lnSpc>
              <a:spcBef>
                <a:spcPts val="1000"/>
              </a:spcBef>
            </a:pPr>
            <a:r>
              <a:rPr lang="ja-JP" altLang="en-US" sz="1400" dirty="0"/>
              <a:t>〇 世界的な低金利・金融緩和の中で日本の成長が停滞する背景としては、</a:t>
            </a:r>
            <a:r>
              <a:rPr lang="ja-JP" altLang="en-US" sz="1400" b="1" dirty="0"/>
              <a:t>人口減少や高齢化が進む中で国内市場が十分に大きくなっていかず、成長を見込めるプロジェクトを生み出し難いという構造的問題</a:t>
            </a:r>
            <a:r>
              <a:rPr lang="ja-JP" altLang="en-US" sz="1400" dirty="0"/>
              <a:t>が大きいのではないか。結果、</a:t>
            </a:r>
            <a:r>
              <a:rPr lang="ja-JP" altLang="en-US" sz="1400" b="1" dirty="0"/>
              <a:t>貸出需要が弱くマネタリーベースも滞留</a:t>
            </a:r>
            <a:r>
              <a:rPr lang="ja-JP" altLang="en-US" sz="1400" dirty="0"/>
              <a:t>しており、こうしたことが</a:t>
            </a:r>
            <a:r>
              <a:rPr lang="ja-JP" altLang="en-US" sz="1400" b="1" dirty="0"/>
              <a:t>物価高につながらない原因の一つ</a:t>
            </a:r>
            <a:r>
              <a:rPr lang="ja-JP" altLang="en-US" sz="1400" dirty="0"/>
              <a:t>にもなっていると考えられる。</a:t>
            </a:r>
            <a:endParaRPr lang="en-US" altLang="ja-JP" sz="1400" dirty="0"/>
          </a:p>
          <a:p>
            <a:pPr marL="174625" indent="-174625">
              <a:lnSpc>
                <a:spcPts val="1600"/>
              </a:lnSpc>
              <a:spcBef>
                <a:spcPts val="1000"/>
              </a:spcBef>
            </a:pPr>
            <a:r>
              <a:rPr lang="ja-JP" altLang="en-US" sz="1400" dirty="0" smtClean="0"/>
              <a:t>〇 海外</a:t>
            </a:r>
            <a:r>
              <a:rPr lang="ja-JP" altLang="en-US" sz="1400" dirty="0"/>
              <a:t>に輸出も考えられるが、現地の状況把握も必要。</a:t>
            </a:r>
            <a:r>
              <a:rPr lang="en-US" altLang="ja-JP" sz="1400" dirty="0"/>
              <a:t>2017</a:t>
            </a:r>
            <a:r>
              <a:rPr lang="ja-JP" altLang="en-US" sz="1400" dirty="0"/>
              <a:t>年ごろまでは、</a:t>
            </a:r>
            <a:r>
              <a:rPr lang="ja-JP" altLang="en-US" sz="1400" b="1" dirty="0"/>
              <a:t>海外への設備投資</a:t>
            </a:r>
            <a:r>
              <a:rPr lang="ja-JP" altLang="en-US" sz="1400" dirty="0"/>
              <a:t>は伸びていたが、世界的なサプライチェーンの拡大は中国情勢などから、</a:t>
            </a:r>
            <a:r>
              <a:rPr lang="ja-JP" altLang="en-US" sz="1400" b="1" dirty="0"/>
              <a:t>伸びにくくなっている</a:t>
            </a:r>
            <a:r>
              <a:rPr lang="ja-JP" altLang="en-US" sz="1400" dirty="0"/>
              <a:t>。</a:t>
            </a:r>
            <a:r>
              <a:rPr lang="ja-JP" altLang="en-US" sz="1400" b="1" dirty="0"/>
              <a:t>海外企業の</a:t>
            </a:r>
            <a:r>
              <a:rPr lang="en-US" altLang="ja-JP" sz="1400" b="1" dirty="0"/>
              <a:t>M</a:t>
            </a:r>
            <a:r>
              <a:rPr lang="ja-JP" altLang="en-US" sz="1400" b="1" dirty="0"/>
              <a:t>＆</a:t>
            </a:r>
            <a:r>
              <a:rPr lang="en-US" altLang="ja-JP" sz="1400" b="1" dirty="0"/>
              <a:t>A</a:t>
            </a:r>
            <a:r>
              <a:rPr lang="ja-JP" altLang="en-US" sz="1400" b="1" dirty="0"/>
              <a:t>も</a:t>
            </a:r>
            <a:r>
              <a:rPr lang="ja-JP" altLang="en-US" sz="1400" dirty="0"/>
              <a:t>進んでいるが、</a:t>
            </a:r>
            <a:r>
              <a:rPr lang="ja-JP" altLang="en-US" sz="1400" b="1" dirty="0"/>
              <a:t>国内と桁違いのより大きなリスクがあり、すべてを投資に回すのは難しく、国内に一定の安定資金を置いておくことが重要。今は海外投資がどんどん伸びる</a:t>
            </a:r>
            <a:r>
              <a:rPr lang="ja-JP" altLang="en-US" sz="1400" b="1" dirty="0" smtClean="0"/>
              <a:t>状況ではなく</a:t>
            </a:r>
            <a:r>
              <a:rPr lang="ja-JP" altLang="en-US" sz="1400" b="1" dirty="0"/>
              <a:t>なってきている</a:t>
            </a:r>
            <a:r>
              <a:rPr lang="ja-JP" altLang="en-US" sz="1400" dirty="0"/>
              <a:t>。</a:t>
            </a:r>
            <a:endParaRPr lang="en-US" altLang="ja-JP" sz="1400" dirty="0"/>
          </a:p>
          <a:p>
            <a:pPr marL="174625" indent="-174625">
              <a:lnSpc>
                <a:spcPts val="1600"/>
              </a:lnSpc>
              <a:spcBef>
                <a:spcPts val="1000"/>
              </a:spcBef>
            </a:pPr>
            <a:r>
              <a:rPr lang="ja-JP" altLang="en-US" sz="1400" dirty="0" smtClean="0"/>
              <a:t>〇 中国</a:t>
            </a:r>
            <a:r>
              <a:rPr lang="ja-JP" altLang="en-US" sz="1400" dirty="0"/>
              <a:t>は米中関係が</a:t>
            </a:r>
            <a:r>
              <a:rPr lang="ja-JP" altLang="en-US" sz="1400" dirty="0" smtClean="0"/>
              <a:t>厳しいため、おそらく</a:t>
            </a:r>
            <a:r>
              <a:rPr lang="en-US" altLang="ja-JP" sz="1400" b="1" dirty="0" smtClean="0"/>
              <a:t>ASEAN</a:t>
            </a:r>
            <a:r>
              <a:rPr lang="ja-JP" altLang="en-US" sz="1400" b="1" dirty="0" smtClean="0"/>
              <a:t>になると思う</a:t>
            </a:r>
            <a:r>
              <a:rPr lang="ja-JP" altLang="en-US" sz="1400" b="1" dirty="0"/>
              <a:t>が、次の工業化が進む段階で、再び海外投資需要が上がる展開は考えられる。</a:t>
            </a:r>
            <a:endParaRPr lang="en-US" altLang="ja-JP" sz="1400" b="1" dirty="0"/>
          </a:p>
          <a:p>
            <a:pPr marL="174625" indent="-174625">
              <a:lnSpc>
                <a:spcPts val="1600"/>
              </a:lnSpc>
              <a:spcBef>
                <a:spcPts val="1000"/>
              </a:spcBef>
            </a:pPr>
            <a:r>
              <a:rPr lang="ja-JP" altLang="en-US" sz="1400" dirty="0"/>
              <a:t>〇 日本だけでなく</a:t>
            </a:r>
            <a:r>
              <a:rPr lang="ja-JP" altLang="en-US" sz="1400" b="1" dirty="0"/>
              <a:t>世界全体で成長期待が下がっている</a:t>
            </a:r>
            <a:r>
              <a:rPr lang="ja-JP" altLang="en-US" sz="1400" dirty="0"/>
              <a:t>状況にも注意が必要。世界的に高齢化が進み、新興国によるブーストもなくなってきたこと、また、機械化や高度化の進展で成長フロンティアが減少し、ロックイン効果のようなものも生まれているなど、</a:t>
            </a:r>
            <a:r>
              <a:rPr lang="ja-JP" altLang="en-US" sz="1400" b="1" dirty="0"/>
              <a:t>新たなイノベーションが普及しづらくなっている</a:t>
            </a:r>
            <a:r>
              <a:rPr lang="ja-JP" altLang="en-US" sz="1400" dirty="0"/>
              <a:t>。</a:t>
            </a:r>
            <a:endParaRPr lang="en-US" altLang="ja-JP" sz="1400" dirty="0"/>
          </a:p>
          <a:p>
            <a:pPr marL="174625" indent="-174625">
              <a:lnSpc>
                <a:spcPts val="1600"/>
              </a:lnSpc>
              <a:spcBef>
                <a:spcPts val="1000"/>
              </a:spcBef>
            </a:pPr>
            <a:r>
              <a:rPr lang="ja-JP" altLang="en-US" sz="1400" dirty="0"/>
              <a:t>〇 </a:t>
            </a:r>
            <a:r>
              <a:rPr lang="ja-JP" altLang="en-US" sz="1400" b="1" dirty="0"/>
              <a:t>国内企業の投資判断</a:t>
            </a:r>
            <a:r>
              <a:rPr lang="ja-JP" altLang="en-US" sz="1400" dirty="0"/>
              <a:t>面では、内部留保でファイナンスされる現預金はあるが、過去</a:t>
            </a:r>
            <a:r>
              <a:rPr lang="en-US" altLang="ja-JP" sz="1400" dirty="0"/>
              <a:t>10</a:t>
            </a:r>
            <a:r>
              <a:rPr lang="ja-JP" altLang="en-US" sz="1400" dirty="0"/>
              <a:t>年で</a:t>
            </a:r>
            <a:r>
              <a:rPr lang="ja-JP" altLang="en-US" sz="1400" b="1" dirty="0"/>
              <a:t>人的リソースが減り</a:t>
            </a:r>
            <a:r>
              <a:rPr lang="ja-JP" altLang="en-US" sz="1400" dirty="0"/>
              <a:t>現状業務の維持で</a:t>
            </a:r>
            <a:r>
              <a:rPr lang="ja-JP" altLang="en-US" sz="1400" dirty="0" smtClean="0"/>
              <a:t>精一杯</a:t>
            </a:r>
            <a:r>
              <a:rPr lang="ja-JP" altLang="en-US" sz="1400" dirty="0"/>
              <a:t>の</a:t>
            </a:r>
            <a:r>
              <a:rPr lang="ja-JP" altLang="en-US" sz="1400" dirty="0" smtClean="0"/>
              <a:t>なか</a:t>
            </a:r>
            <a:r>
              <a:rPr lang="ja-JP" altLang="en-US" sz="1400" dirty="0"/>
              <a:t>、</a:t>
            </a:r>
            <a:r>
              <a:rPr lang="ja-JP" altLang="en-US" sz="1400" b="1" dirty="0"/>
              <a:t>イノベーションに</a:t>
            </a:r>
            <a:r>
              <a:rPr lang="ja-JP" altLang="en-US" sz="1400" b="1" dirty="0" smtClean="0"/>
              <a:t>取</a:t>
            </a:r>
            <a:r>
              <a:rPr lang="ja-JP" altLang="en-US" sz="1400" b="1" dirty="0"/>
              <a:t>り</a:t>
            </a:r>
            <a:r>
              <a:rPr lang="ja-JP" altLang="en-US" sz="1400" b="1" dirty="0" smtClean="0"/>
              <a:t>組む</a:t>
            </a:r>
            <a:r>
              <a:rPr lang="ja-JP" altLang="en-US" sz="1400" b="1" dirty="0"/>
              <a:t>余裕がなくなりつつある</a:t>
            </a:r>
            <a:r>
              <a:rPr lang="ja-JP" altLang="en-US" sz="1400" dirty="0"/>
              <a:t>ことが大きな問題。</a:t>
            </a:r>
            <a:endParaRPr lang="en-US" altLang="ja-JP" sz="1400" dirty="0"/>
          </a:p>
          <a:p>
            <a:pPr marL="174625" indent="-174625">
              <a:lnSpc>
                <a:spcPts val="1600"/>
              </a:lnSpc>
              <a:spcBef>
                <a:spcPts val="1000"/>
              </a:spcBef>
            </a:pPr>
            <a:r>
              <a:rPr lang="ja-JP" altLang="en-US" sz="1400" dirty="0" smtClean="0"/>
              <a:t>〇 資金供給の面から言うと、</a:t>
            </a:r>
            <a:r>
              <a:rPr lang="ja-JP" altLang="en-US" sz="1400" b="1" dirty="0" smtClean="0"/>
              <a:t>金融庁</a:t>
            </a:r>
            <a:r>
              <a:rPr lang="ja-JP" altLang="en-US" sz="1400" dirty="0" smtClean="0"/>
              <a:t>はずっと金融不安を起こさない方針でやってきたが、</a:t>
            </a:r>
            <a:r>
              <a:rPr lang="ja-JP" altLang="en-US" sz="1400" b="1" dirty="0" smtClean="0"/>
              <a:t>５年ぐらい前に未来につながる投資案件にはしっかり貸し出すという方針に転換。しかし、なかなか一貫しない</a:t>
            </a:r>
            <a:r>
              <a:rPr lang="ja-JP" altLang="en-US" sz="1400" dirty="0" smtClean="0"/>
              <a:t>ところもあり、リスクマネーがどんどん</a:t>
            </a:r>
            <a:r>
              <a:rPr lang="ja-JP" altLang="en-US" sz="1400" dirty="0"/>
              <a:t>増える</a:t>
            </a:r>
            <a:r>
              <a:rPr lang="ja-JP" altLang="en-US" sz="1400" dirty="0" smtClean="0"/>
              <a:t>状況にない。</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銀行融資が伸びない</a:t>
            </a:r>
            <a:r>
              <a:rPr lang="ja-JP" altLang="en-US" sz="1400" dirty="0" smtClean="0"/>
              <a:t>のは、</a:t>
            </a:r>
            <a:r>
              <a:rPr lang="ja-JP" altLang="en-US" sz="1400" b="1" dirty="0" smtClean="0"/>
              <a:t>融資額と同額の引当金計上</a:t>
            </a:r>
            <a:r>
              <a:rPr lang="ja-JP" altLang="en-US" sz="1400" dirty="0" smtClean="0"/>
              <a:t>の影響もあるが、やはり</a:t>
            </a:r>
            <a:r>
              <a:rPr lang="ja-JP" altLang="en-US" sz="1400" b="1" dirty="0" smtClean="0"/>
              <a:t>担保を取らないと融資できないという保守的な過去の慣行が残っている</a:t>
            </a:r>
            <a:r>
              <a:rPr lang="ja-JP" altLang="en-US" sz="1400" dirty="0" smtClean="0"/>
              <a:t>のが大きい。</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海外における外債投資などで儲けている銀行もある</a:t>
            </a:r>
            <a:r>
              <a:rPr lang="ja-JP" altLang="en-US" sz="1400" dirty="0" smtClean="0"/>
              <a:t>。海外の高利回り債券に交渉する動きが一定ある。</a:t>
            </a:r>
            <a:endParaRPr lang="en-US" altLang="ja-JP" sz="1400" dirty="0" smtClean="0"/>
          </a:p>
          <a:p>
            <a:pPr marL="174625" indent="-174625">
              <a:lnSpc>
                <a:spcPts val="1600"/>
              </a:lnSpc>
              <a:spcBef>
                <a:spcPts val="1000"/>
              </a:spcBef>
            </a:pPr>
            <a:r>
              <a:rPr lang="ja-JP" altLang="en-US" sz="1400" dirty="0" smtClean="0"/>
              <a:t>〇 政府系のファンドもあるが、目利き機能への批判もあり、やはり、</a:t>
            </a:r>
            <a:r>
              <a:rPr lang="ja-JP" altLang="en-US" sz="1400" b="1" dirty="0" smtClean="0"/>
              <a:t>シビアにものを見て、お金を出していく民間のベンチャーキャピタルを活用していくべき</a:t>
            </a:r>
            <a:r>
              <a:rPr lang="ja-JP" altLang="en-US" sz="1400" dirty="0" smtClean="0"/>
              <a:t>ではないか。</a:t>
            </a:r>
            <a:endParaRPr lang="en-US" altLang="ja-JP" sz="1400" dirty="0"/>
          </a:p>
        </p:txBody>
      </p:sp>
      <p:sp>
        <p:nvSpPr>
          <p:cNvPr id="5" name="正方形/長方形 4"/>
          <p:cNvSpPr/>
          <p:nvPr/>
        </p:nvSpPr>
        <p:spPr>
          <a:xfrm>
            <a:off x="8582705" y="6329785"/>
            <a:ext cx="561295" cy="528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5</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376668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32820" y="665129"/>
            <a:ext cx="8100000" cy="6023050"/>
          </a:xfrm>
          <a:prstGeom prst="rect">
            <a:avLst/>
          </a:prstGeom>
          <a:noFill/>
          <a:ln>
            <a:solidFill>
              <a:schemeClr val="accent1"/>
            </a:solidFill>
            <a:prstDash val="sysDot"/>
          </a:ln>
        </p:spPr>
        <p:txBody>
          <a:bodyPr wrap="square" lIns="180000" tIns="36000" rIns="144000" bIns="36000" rtlCol="0" anchor="ctr" anchorCtr="0">
            <a:spAutoFit/>
          </a:bodyPr>
          <a:lstStyle/>
          <a:p>
            <a:pPr marL="174625" indent="-174625">
              <a:lnSpc>
                <a:spcPts val="1600"/>
              </a:lnSpc>
              <a:spcBef>
                <a:spcPts val="1000"/>
              </a:spcBef>
            </a:pPr>
            <a:r>
              <a:rPr lang="ja-JP" altLang="en-US" sz="1400" dirty="0"/>
              <a:t>〇 日本の成長力を高めていくために、</a:t>
            </a:r>
            <a:r>
              <a:rPr lang="ja-JP" altLang="en-US" sz="1400" b="1" dirty="0"/>
              <a:t>労働市場の流動性が低いことは</a:t>
            </a:r>
            <a:r>
              <a:rPr lang="ja-JP" altLang="en-US" sz="1400" b="1" dirty="0" err="1"/>
              <a:t>重し</a:t>
            </a:r>
            <a:r>
              <a:rPr lang="ja-JP" altLang="en-US" sz="1400" dirty="0" err="1"/>
              <a:t>に</a:t>
            </a:r>
            <a:r>
              <a:rPr lang="ja-JP" altLang="en-US" sz="1400" dirty="0"/>
              <a:t>なる。退職金の仕組みや雇用制度、税制の問題、また、労働者にとってスキルをアップデートすることのインセンティブがないことなどが課題。</a:t>
            </a:r>
            <a:r>
              <a:rPr lang="ja-JP" altLang="en-US" sz="1400" b="1" dirty="0"/>
              <a:t>アメリカ</a:t>
            </a:r>
            <a:r>
              <a:rPr lang="ja-JP" altLang="en-US" sz="1400" dirty="0"/>
              <a:t>では、失業しない場合でも</a:t>
            </a:r>
            <a:r>
              <a:rPr lang="ja-JP" altLang="en-US" sz="1400" b="1" dirty="0"/>
              <a:t>労働者自らスキルアップを図り、違う産業に移動していく</a:t>
            </a:r>
            <a:r>
              <a:rPr lang="ja-JP" altLang="en-US" sz="1400" dirty="0"/>
              <a:t>ということが実際に行われている。また、</a:t>
            </a:r>
            <a:r>
              <a:rPr lang="ja-JP" altLang="en-US" sz="1400" b="1" dirty="0"/>
              <a:t>欧州では、北欧を中心に積極的労働政策</a:t>
            </a:r>
            <a:r>
              <a:rPr lang="ja-JP" altLang="en-US" sz="1400" dirty="0"/>
              <a:t>が導入されており、失業した場合のスキルアップへの公的支援が、日本に比べてはるかに大きい状況。</a:t>
            </a:r>
            <a:endParaRPr lang="en-US" altLang="ja-JP" sz="1400" dirty="0"/>
          </a:p>
          <a:p>
            <a:pPr marL="174625" indent="-174625">
              <a:lnSpc>
                <a:spcPts val="1600"/>
              </a:lnSpc>
              <a:spcBef>
                <a:spcPts val="1000"/>
              </a:spcBef>
            </a:pPr>
            <a:r>
              <a:rPr lang="ja-JP" altLang="en-US" sz="1400" dirty="0" smtClean="0"/>
              <a:t>〇 </a:t>
            </a:r>
            <a:r>
              <a:rPr lang="ja-JP" altLang="en-US" sz="1400" b="1" dirty="0" smtClean="0"/>
              <a:t>大阪のものづくりは大きな強み</a:t>
            </a:r>
            <a:r>
              <a:rPr lang="ja-JP" altLang="en-US" sz="1400" dirty="0" smtClean="0"/>
              <a:t>であり、</a:t>
            </a:r>
            <a:r>
              <a:rPr lang="ja-JP" altLang="en-US" sz="1400" b="1" dirty="0" smtClean="0"/>
              <a:t>残していくべき</a:t>
            </a:r>
            <a:r>
              <a:rPr lang="ja-JP" altLang="en-US" sz="1400" dirty="0" smtClean="0"/>
              <a:t>。</a:t>
            </a:r>
            <a:r>
              <a:rPr lang="ja-JP" altLang="en-US" sz="1400" b="1" dirty="0" smtClean="0"/>
              <a:t>将来的なイノベーションの軸はやはり「もの」からというところが非常に大きい</a:t>
            </a:r>
            <a:r>
              <a:rPr lang="ja-JP" altLang="en-US" sz="1400" dirty="0" smtClean="0"/>
              <a:t>ので、ものづくり機能を失うと、基盤が</a:t>
            </a:r>
            <a:r>
              <a:rPr lang="ja-JP" altLang="en-US" sz="1400" dirty="0"/>
              <a:t>ガタガタ</a:t>
            </a:r>
            <a:r>
              <a:rPr lang="ja-JP" altLang="en-US" sz="1400" dirty="0" smtClean="0"/>
              <a:t>になって、イギリスのようになりかねない。</a:t>
            </a:r>
            <a:endParaRPr lang="en-US" altLang="ja-JP" sz="1400" dirty="0" smtClean="0"/>
          </a:p>
          <a:p>
            <a:pPr marL="174625" indent="-174625">
              <a:lnSpc>
                <a:spcPts val="1600"/>
              </a:lnSpc>
              <a:spcBef>
                <a:spcPts val="1000"/>
              </a:spcBef>
            </a:pPr>
            <a:r>
              <a:rPr lang="ja-JP" altLang="en-US" sz="1400" dirty="0" smtClean="0"/>
              <a:t>〇 そうすると中小企業をどうするか。</a:t>
            </a:r>
            <a:r>
              <a:rPr lang="ja-JP" altLang="en-US" sz="1400" b="1" dirty="0" smtClean="0"/>
              <a:t>後継者不足や技術の高度化という問題</a:t>
            </a:r>
            <a:r>
              <a:rPr lang="ja-JP" altLang="en-US" sz="1400" dirty="0" smtClean="0"/>
              <a:t>もあり、とりわけ、</a:t>
            </a:r>
            <a:r>
              <a:rPr lang="ja-JP" altLang="en-US" sz="1400" b="1" dirty="0" smtClean="0"/>
              <a:t>零細企業は債権債務関係の整理を含めた統合の環境整備を進めていくことが重要</a:t>
            </a:r>
            <a:r>
              <a:rPr lang="ja-JP" altLang="en-US" sz="1400" dirty="0" smtClean="0"/>
              <a:t>ではないか。</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インバウンドを含めた非製造業</a:t>
            </a:r>
            <a:r>
              <a:rPr lang="ja-JP" altLang="en-US" sz="1400" dirty="0" smtClean="0"/>
              <a:t>については、文化的な側面をしっかり守り、</a:t>
            </a:r>
            <a:r>
              <a:rPr lang="ja-JP" altLang="en-US" sz="1400" b="1" dirty="0" smtClean="0"/>
              <a:t>自分たちのまちはどういう都市なのかを</a:t>
            </a:r>
            <a:r>
              <a:rPr lang="ja-JP" altLang="en-US" sz="1400" b="1" dirty="0"/>
              <a:t>発信</a:t>
            </a:r>
            <a:r>
              <a:rPr lang="ja-JP" altLang="en-US" sz="1400" b="1" dirty="0" smtClean="0"/>
              <a:t>することで、伸びる余地は当然ある</a:t>
            </a:r>
            <a:r>
              <a:rPr lang="ja-JP" altLang="en-US" sz="1400" dirty="0" smtClean="0"/>
              <a:t>。</a:t>
            </a:r>
            <a:endParaRPr lang="en-US" altLang="ja-JP" sz="1400" dirty="0" smtClean="0"/>
          </a:p>
          <a:p>
            <a:pPr marL="174625" indent="-174625">
              <a:lnSpc>
                <a:spcPts val="1600"/>
              </a:lnSpc>
              <a:spcBef>
                <a:spcPts val="1000"/>
              </a:spcBef>
            </a:pPr>
            <a:r>
              <a:rPr lang="ja-JP" altLang="en-US" sz="1400" dirty="0" smtClean="0"/>
              <a:t>〇 </a:t>
            </a:r>
            <a:r>
              <a:rPr lang="en-US" altLang="ja-JP" sz="1400" b="1" dirty="0" smtClean="0"/>
              <a:t>ESG</a:t>
            </a:r>
            <a:r>
              <a:rPr lang="ja-JP" altLang="en-US" sz="1400" b="1" dirty="0" smtClean="0"/>
              <a:t>の動き</a:t>
            </a:r>
            <a:r>
              <a:rPr lang="ja-JP" altLang="en-US" sz="1400" dirty="0" smtClean="0"/>
              <a:t>に関しては、特に脱炭素の観点で、一度できた潮流は容易にひっくり返らないというのがグローバルなコンセンサスとなっている。</a:t>
            </a:r>
            <a:r>
              <a:rPr lang="en-US" altLang="ja-JP" sz="1400" dirty="0" smtClean="0"/>
              <a:t>ESG</a:t>
            </a:r>
            <a:r>
              <a:rPr lang="ja-JP" altLang="en-US" sz="1400" dirty="0" smtClean="0"/>
              <a:t>は、</a:t>
            </a:r>
            <a:r>
              <a:rPr lang="ja-JP" altLang="en-US" sz="1400" b="1" dirty="0" smtClean="0"/>
              <a:t>都市政策にも大きく影響</a:t>
            </a:r>
            <a:r>
              <a:rPr lang="ja-JP" altLang="en-US" sz="1400" dirty="0" smtClean="0"/>
              <a:t>し、「都市の魅力が高い」という意味合いがこれまでとは変わってくる。再生エネルギーの調達が容易であること、サプライチェーン全体での</a:t>
            </a:r>
            <a:r>
              <a:rPr lang="en-US" altLang="ja-JP" sz="1400" dirty="0" smtClean="0"/>
              <a:t>CO2</a:t>
            </a:r>
            <a:r>
              <a:rPr lang="ja-JP" altLang="en-US" sz="1400" dirty="0" smtClean="0"/>
              <a:t>の削減、賃金格差、ジェンダー、働きやすい環境など、</a:t>
            </a:r>
            <a:r>
              <a:rPr lang="en-US" altLang="ja-JP" sz="1400" b="1" dirty="0" smtClean="0"/>
              <a:t>ESG</a:t>
            </a:r>
            <a:r>
              <a:rPr lang="ja-JP" altLang="en-US" sz="1400" b="1" dirty="0" smtClean="0"/>
              <a:t>の観点から事業をしやすいかどうかが重要</a:t>
            </a:r>
            <a:r>
              <a:rPr lang="ja-JP" altLang="en-US" sz="1400" dirty="0" smtClean="0"/>
              <a:t>になる。</a:t>
            </a:r>
            <a:endParaRPr lang="en-US" altLang="ja-JP" sz="1400" dirty="0" smtClean="0"/>
          </a:p>
          <a:p>
            <a:pPr marL="174625" indent="-174625">
              <a:lnSpc>
                <a:spcPts val="1600"/>
              </a:lnSpc>
              <a:spcBef>
                <a:spcPts val="1000"/>
              </a:spcBef>
            </a:pPr>
            <a:r>
              <a:rPr lang="ja-JP" altLang="en-US" sz="1400" dirty="0" smtClean="0"/>
              <a:t>〇 万博に対する期待感は非常に大きい。</a:t>
            </a:r>
            <a:r>
              <a:rPr lang="ja-JP" altLang="en-US" sz="1400" b="1" dirty="0" smtClean="0"/>
              <a:t>東南アジアとの連携</a:t>
            </a:r>
            <a:r>
              <a:rPr lang="ja-JP" altLang="en-US" sz="1400" dirty="0" smtClean="0"/>
              <a:t>の観点を重視して、脱炭素などの技術支援、共同開発などを進めることで、</a:t>
            </a:r>
            <a:r>
              <a:rPr lang="en-US" altLang="ja-JP" sz="1400" dirty="0" smtClean="0"/>
              <a:t>2030</a:t>
            </a:r>
            <a:r>
              <a:rPr lang="ja-JP" altLang="en-US" sz="1400" dirty="0" smtClean="0"/>
              <a:t>年の産業振興で前向きな結果になるのでは。</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国際金融都市</a:t>
            </a:r>
            <a:r>
              <a:rPr lang="ja-JP" altLang="en-US" sz="1400" dirty="0" smtClean="0"/>
              <a:t>については、金融機関や投資家が東京に集中するなかで、大阪に呼び込むのにどうしたらいいかが議論の中心。</a:t>
            </a:r>
            <a:r>
              <a:rPr lang="ja-JP" altLang="en-US" sz="1400" b="1" dirty="0" smtClean="0"/>
              <a:t>データセンターや人材などレジリエンス機能で大阪ならではのもの</a:t>
            </a:r>
            <a:r>
              <a:rPr lang="ja-JP" altLang="en-US" sz="1400" dirty="0" smtClean="0"/>
              <a:t>はあるのでないか。</a:t>
            </a:r>
            <a:endParaRPr lang="en-US" altLang="ja-JP" sz="1400" dirty="0" smtClean="0"/>
          </a:p>
          <a:p>
            <a:pPr marL="174625" indent="-174625">
              <a:lnSpc>
                <a:spcPts val="1600"/>
              </a:lnSpc>
              <a:spcBef>
                <a:spcPts val="1000"/>
              </a:spcBef>
            </a:pPr>
            <a:r>
              <a:rPr lang="ja-JP" altLang="en-US" sz="1400" dirty="0" smtClean="0"/>
              <a:t>〇 海外に乗り遅れないよう</a:t>
            </a:r>
            <a:r>
              <a:rPr lang="ja-JP" altLang="en-US" sz="1400" b="1" dirty="0" smtClean="0"/>
              <a:t>日銀もデジタル通貨</a:t>
            </a:r>
            <a:r>
              <a:rPr lang="ja-JP" altLang="en-US" sz="1400" dirty="0" smtClean="0"/>
              <a:t>の準備は進めている。前向きというより遅れると困るというスタンス。</a:t>
            </a:r>
            <a:endParaRPr lang="en-US" altLang="ja-JP" sz="1400" dirty="0" smtClean="0"/>
          </a:p>
          <a:p>
            <a:pPr marL="174625" indent="-174625">
              <a:lnSpc>
                <a:spcPts val="1600"/>
              </a:lnSpc>
              <a:spcBef>
                <a:spcPts val="1000"/>
              </a:spcBef>
            </a:pPr>
            <a:r>
              <a:rPr lang="ja-JP" altLang="en-US" sz="1400" dirty="0" smtClean="0"/>
              <a:t>〇 企業が流出している中では、</a:t>
            </a:r>
            <a:r>
              <a:rPr lang="ja-JP" altLang="en-US" sz="1400" b="1" dirty="0" smtClean="0"/>
              <a:t>大学からベンチャーを育てる</a:t>
            </a:r>
            <a:r>
              <a:rPr lang="ja-JP" altLang="en-US" sz="1400" dirty="0" smtClean="0"/>
              <a:t>ことが重要。阪大はベンチャーキャピタルをもち、大学債で自ら資金調達の動き。制度的に難しい面があると聞くが、</a:t>
            </a:r>
            <a:r>
              <a:rPr lang="ja-JP" altLang="en-US" sz="1400" b="1" dirty="0" smtClean="0"/>
              <a:t>大阪公立大学も自ら資金調達して成長していくようなことができたら</a:t>
            </a:r>
            <a:r>
              <a:rPr lang="ja-JP" altLang="en-US" sz="1400" dirty="0" smtClean="0"/>
              <a:t>。やれることは多いと思う。</a:t>
            </a:r>
            <a:endParaRPr lang="en-US" altLang="ja-JP" sz="1400" dirty="0" smtClean="0"/>
          </a:p>
        </p:txBody>
      </p:sp>
      <p:sp>
        <p:nvSpPr>
          <p:cNvPr id="6" name="テキスト ボックス 5"/>
          <p:cNvSpPr txBox="1"/>
          <p:nvPr/>
        </p:nvSpPr>
        <p:spPr>
          <a:xfrm>
            <a:off x="340805" y="377615"/>
            <a:ext cx="8062271" cy="323165"/>
          </a:xfrm>
          <a:prstGeom prst="rect">
            <a:avLst/>
          </a:prstGeom>
          <a:noFill/>
        </p:spPr>
        <p:txBody>
          <a:bodyPr wrap="square" rtlCol="0">
            <a:spAutoFit/>
          </a:bodyPr>
          <a:lstStyle/>
          <a:p>
            <a:pPr marL="174625" indent="-174625">
              <a:lnSpc>
                <a:spcPts val="1800"/>
              </a:lnSpc>
              <a:spcBef>
                <a:spcPts val="600"/>
              </a:spcBef>
            </a:pPr>
            <a:r>
              <a:rPr lang="en-US" altLang="ja-JP" sz="1400" b="1" dirty="0" smtClean="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G</a:t>
            </a:r>
            <a:r>
              <a:rPr lang="ja-JP" altLang="en-US" sz="1400" b="1" dirty="0" smtClean="0">
                <a:latin typeface="游ゴシック" panose="020B0400000000000000" pitchFamily="50" charset="-128"/>
                <a:ea typeface="游ゴシック" panose="020B0400000000000000" pitchFamily="50" charset="-128"/>
              </a:rPr>
              <a:t>氏（証券アナリスト）</a:t>
            </a:r>
            <a:r>
              <a:rPr lang="en-US" altLang="ja-JP" sz="1400" b="1" dirty="0" smtClean="0">
                <a:latin typeface="游ゴシック" panose="020B0400000000000000" pitchFamily="50" charset="-128"/>
                <a:ea typeface="游ゴシック" panose="020B0400000000000000" pitchFamily="50" charset="-128"/>
              </a:rPr>
              <a:t>】</a:t>
            </a:r>
            <a:r>
              <a:rPr lang="ja-JP" altLang="en-US" sz="1400" b="1" dirty="0" smtClean="0">
                <a:latin typeface="游ゴシック" panose="020B0400000000000000" pitchFamily="50" charset="-128"/>
                <a:ea typeface="游ゴシック" panose="020B0400000000000000" pitchFamily="50" charset="-128"/>
              </a:rPr>
              <a:t>続き</a:t>
            </a:r>
            <a:endParaRPr lang="en-US" altLang="ja-JP" sz="1400" dirty="0" smtClean="0"/>
          </a:p>
        </p:txBody>
      </p:sp>
      <p:sp>
        <p:nvSpPr>
          <p:cNvPr id="4" name="正方形/長方形 3"/>
          <p:cNvSpPr/>
          <p:nvPr/>
        </p:nvSpPr>
        <p:spPr>
          <a:xfrm>
            <a:off x="8582705" y="6329785"/>
            <a:ext cx="561295" cy="528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6</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534603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82705" y="922080"/>
            <a:ext cx="8100000" cy="5112000"/>
          </a:xfrm>
          <a:prstGeom prst="rect">
            <a:avLst/>
          </a:prstGeom>
          <a:noFill/>
          <a:ln>
            <a:solidFill>
              <a:schemeClr val="accent1"/>
            </a:solidFill>
            <a:prstDash val="sysDot"/>
          </a:ln>
        </p:spPr>
        <p:txBody>
          <a:bodyPr wrap="square" lIns="180000" tIns="36000" rIns="144000" bIns="36000" rtlCol="0" anchor="ctr" anchorCtr="0">
            <a:spAutoFit/>
          </a:bodyPr>
          <a:lstStyle/>
          <a:p>
            <a:pPr marL="174625" indent="-174625">
              <a:lnSpc>
                <a:spcPts val="1600"/>
              </a:lnSpc>
              <a:spcBef>
                <a:spcPts val="1000"/>
              </a:spcBef>
            </a:pPr>
            <a:r>
              <a:rPr lang="ja-JP" altLang="en-US" sz="1400" dirty="0"/>
              <a:t>〇 </a:t>
            </a:r>
            <a:r>
              <a:rPr lang="ja-JP" altLang="en-US" sz="1400" dirty="0" smtClean="0"/>
              <a:t>わが国の</a:t>
            </a:r>
            <a:r>
              <a:rPr lang="ja-JP" altLang="en-US" sz="1400" b="1" dirty="0" smtClean="0"/>
              <a:t>中小企業</a:t>
            </a:r>
            <a:r>
              <a:rPr lang="ja-JP" altLang="en-US" sz="1400" dirty="0" smtClean="0"/>
              <a:t>は平均</a:t>
            </a:r>
            <a:r>
              <a:rPr lang="ja-JP" altLang="en-US" sz="1400" dirty="0"/>
              <a:t>して</a:t>
            </a:r>
            <a:r>
              <a:rPr lang="ja-JP" altLang="en-US" sz="1400" b="1" dirty="0"/>
              <a:t>労働</a:t>
            </a:r>
            <a:r>
              <a:rPr lang="ja-JP" altLang="en-US" sz="1400" b="1" dirty="0" smtClean="0"/>
              <a:t>分配率が高く（</a:t>
            </a:r>
            <a:r>
              <a:rPr lang="en-US" altLang="ja-JP" sz="1400" b="1" dirty="0" smtClean="0"/>
              <a:t>70</a:t>
            </a:r>
            <a:r>
              <a:rPr lang="ja-JP" altLang="en-US" sz="1400" b="1" dirty="0"/>
              <a:t>～</a:t>
            </a:r>
            <a:r>
              <a:rPr lang="en-US" altLang="ja-JP" sz="1400" b="1" dirty="0"/>
              <a:t>80%</a:t>
            </a:r>
            <a:r>
              <a:rPr lang="ja-JP" altLang="en-US" sz="1400" b="1" dirty="0"/>
              <a:t>程度</a:t>
            </a:r>
            <a:r>
              <a:rPr lang="ja-JP" altLang="en-US" sz="1400" b="1" dirty="0" smtClean="0"/>
              <a:t>）</a:t>
            </a:r>
            <a:r>
              <a:rPr lang="ja-JP" altLang="en-US" sz="1400" dirty="0" smtClean="0"/>
              <a:t>、</a:t>
            </a:r>
            <a:r>
              <a:rPr lang="ja-JP" altLang="en-US" sz="1400" b="1" dirty="0" smtClean="0"/>
              <a:t>設備投資が進まない構造的背景</a:t>
            </a:r>
            <a:r>
              <a:rPr lang="ja-JP" altLang="en-US" sz="1400" dirty="0" smtClean="0"/>
              <a:t>となっている。また、所定内</a:t>
            </a:r>
            <a:r>
              <a:rPr lang="ja-JP" altLang="en-US" sz="1400" b="1" dirty="0" smtClean="0"/>
              <a:t>賃金の引き上げを行っている中小企業の多く</a:t>
            </a:r>
            <a:r>
              <a:rPr lang="ja-JP" altLang="en-US" sz="1400" dirty="0" smtClean="0"/>
              <a:t>は、</a:t>
            </a:r>
            <a:r>
              <a:rPr lang="ja-JP" altLang="en-US" sz="1400" b="1" dirty="0" smtClean="0"/>
              <a:t>人出不足に伴い</a:t>
            </a:r>
            <a:r>
              <a:rPr lang="ja-JP" altLang="en-US" sz="1400" dirty="0" smtClean="0"/>
              <a:t>、業績改善が見られない中でも賃上げを実施している「</a:t>
            </a:r>
            <a:r>
              <a:rPr lang="ja-JP" altLang="en-US" sz="1400" b="1" dirty="0" smtClean="0"/>
              <a:t>防衛的な賃上げ</a:t>
            </a:r>
            <a:r>
              <a:rPr lang="ja-JP" altLang="en-US" sz="1400" dirty="0" smtClean="0"/>
              <a:t>」となっている。</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資源高や原材料の物価上昇</a:t>
            </a:r>
            <a:r>
              <a:rPr lang="ja-JP" altLang="en-US" sz="1400" dirty="0" smtClean="0"/>
              <a:t>の影響について、十分に</a:t>
            </a:r>
            <a:r>
              <a:rPr lang="ja-JP" altLang="en-US" sz="1400" b="1" dirty="0" smtClean="0"/>
              <a:t>価格転嫁できていない中小企業</a:t>
            </a:r>
            <a:r>
              <a:rPr lang="ja-JP" altLang="en-US" sz="1400" dirty="0" smtClean="0"/>
              <a:t>の声が多く、収益率が悪化している状況。</a:t>
            </a:r>
            <a:endParaRPr lang="en-US" altLang="ja-JP" sz="1400" dirty="0" smtClean="0"/>
          </a:p>
          <a:p>
            <a:pPr marL="174625" indent="-174625">
              <a:lnSpc>
                <a:spcPts val="1600"/>
              </a:lnSpc>
              <a:spcBef>
                <a:spcPts val="1000"/>
              </a:spcBef>
            </a:pPr>
            <a:r>
              <a:rPr lang="ja-JP" altLang="en-US" sz="1400" dirty="0"/>
              <a:t>〇 経営者の高齢化に</a:t>
            </a:r>
            <a:r>
              <a:rPr lang="ja-JP" altLang="en-US" sz="1400" dirty="0" smtClean="0"/>
              <a:t>伴い</a:t>
            </a:r>
            <a:r>
              <a:rPr lang="ja-JP" altLang="en-US" sz="1400" b="1" dirty="0" smtClean="0"/>
              <a:t>中小企業の事業承継の重要性</a:t>
            </a:r>
            <a:r>
              <a:rPr lang="ja-JP" altLang="en-US" sz="1400" dirty="0" smtClean="0"/>
              <a:t>が増しているが、多くの経営者は、まだまだ「自分ごと」とは思っていない状況。こうした中においても、他社とのマッチングにより、</a:t>
            </a:r>
            <a:r>
              <a:rPr lang="ja-JP" altLang="en-US" sz="1400" b="1" dirty="0" smtClean="0"/>
              <a:t>事業承継をきっかけに新たな事業展開を図る中小企業</a:t>
            </a:r>
            <a:r>
              <a:rPr lang="ja-JP" altLang="en-US" sz="1400" dirty="0" smtClean="0"/>
              <a:t>も増えつつある。</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中小企業の</a:t>
            </a:r>
            <a:r>
              <a:rPr lang="ja-JP" altLang="en-US" sz="1400" b="1" dirty="0"/>
              <a:t>多くは</a:t>
            </a:r>
            <a:r>
              <a:rPr lang="ja-JP" altLang="en-US" sz="1400" b="1" dirty="0" smtClean="0"/>
              <a:t>、脱炭素や</a:t>
            </a:r>
            <a:r>
              <a:rPr lang="en-US" altLang="ja-JP" sz="1400" b="1" dirty="0" smtClean="0"/>
              <a:t>DX</a:t>
            </a:r>
            <a:r>
              <a:rPr lang="ja-JP" altLang="en-US" sz="1400" b="1" dirty="0" smtClean="0"/>
              <a:t>といった世界的な潮流には対応できておらず、</a:t>
            </a:r>
            <a:r>
              <a:rPr lang="ja-JP" altLang="en-US" sz="1400" dirty="0" smtClean="0"/>
              <a:t>「何をやればよいのかわからない」というのが実態に近い。一方、</a:t>
            </a:r>
            <a:r>
              <a:rPr lang="en-US" altLang="ja-JP" sz="1400" dirty="0" smtClean="0"/>
              <a:t>DX</a:t>
            </a:r>
            <a:r>
              <a:rPr lang="ja-JP" altLang="en-US" sz="1400" dirty="0" smtClean="0"/>
              <a:t>であれば、金属加工業種間でネットワークを構築し、受注の共有化を図るような事例も生まれている。こうした動きを広めるためには、まずは、業務改善アプリの導入からはじめるなど、</a:t>
            </a:r>
            <a:r>
              <a:rPr lang="ja-JP" altLang="en-US" sz="1400" b="1" dirty="0" smtClean="0"/>
              <a:t>一つひとつメリットや気付きが得られるような取組みを積み重ねていく</a:t>
            </a:r>
            <a:r>
              <a:rPr lang="ja-JP" altLang="en-US" sz="1400" dirty="0" smtClean="0"/>
              <a:t>ことが重要となる。</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大阪のスタートアップはサービス系</a:t>
            </a:r>
            <a:r>
              <a:rPr lang="ja-JP" altLang="en-US" sz="1400" dirty="0" smtClean="0"/>
              <a:t>が多く、破壊的なイノベーションを担う企業は出にくい状況となっている。</a:t>
            </a:r>
            <a:endParaRPr lang="en-US" altLang="ja-JP" sz="1400" dirty="0" smtClean="0"/>
          </a:p>
          <a:p>
            <a:pPr marL="174625" indent="-174625">
              <a:lnSpc>
                <a:spcPts val="1600"/>
              </a:lnSpc>
              <a:spcBef>
                <a:spcPts val="1000"/>
              </a:spcBef>
            </a:pPr>
            <a:r>
              <a:rPr lang="ja-JP" altLang="en-US" sz="1400" dirty="0" smtClean="0"/>
              <a:t>〇 経営人材や起業家の多くが東京に集中し、もはや日本人は大阪には来てくれないという印象すらある。</a:t>
            </a:r>
            <a:r>
              <a:rPr lang="ja-JP" altLang="en-US" sz="1400" b="1" dirty="0" smtClean="0"/>
              <a:t>地域に対して偏見のない外国人材を積極的に呼び込んでいくことが重要</a:t>
            </a:r>
            <a:r>
              <a:rPr lang="ja-JP" altLang="en-US" sz="1400" dirty="0" smtClean="0"/>
              <a:t>ではないか。そのために、教育や医療の問題に加え、英語だけで手続きができる役所の窓口を設けるなど、受入環境を充実させていくべき。</a:t>
            </a:r>
            <a:endParaRPr lang="en-US" altLang="ja-JP" sz="1400" dirty="0" smtClean="0"/>
          </a:p>
          <a:p>
            <a:pPr marL="174625" indent="-174625">
              <a:lnSpc>
                <a:spcPts val="1600"/>
              </a:lnSpc>
              <a:spcBef>
                <a:spcPts val="1000"/>
              </a:spcBef>
            </a:pPr>
            <a:r>
              <a:rPr lang="ja-JP" altLang="en-US" sz="1400" dirty="0" smtClean="0"/>
              <a:t>〇 </a:t>
            </a:r>
            <a:r>
              <a:rPr lang="ja-JP" altLang="en-US" sz="1400" b="1" dirty="0" smtClean="0"/>
              <a:t>アフターコロナを見据えたインバウンド施策</a:t>
            </a:r>
            <a:r>
              <a:rPr lang="ja-JP" altLang="en-US" sz="1400" dirty="0"/>
              <a:t>の</a:t>
            </a:r>
            <a:r>
              <a:rPr lang="ja-JP" altLang="en-US" sz="1400" dirty="0" smtClean="0"/>
              <a:t>充実では、</a:t>
            </a:r>
            <a:r>
              <a:rPr lang="ja-JP" altLang="en-US" sz="1400" b="1" dirty="0" smtClean="0"/>
              <a:t>リピーターを</a:t>
            </a:r>
            <a:r>
              <a:rPr lang="ja-JP" altLang="en-US" sz="1400" b="1" dirty="0"/>
              <a:t>どのよう</a:t>
            </a:r>
            <a:r>
              <a:rPr lang="ja-JP" altLang="en-US" sz="1400" b="1" dirty="0" smtClean="0"/>
              <a:t>に増やすか</a:t>
            </a:r>
            <a:r>
              <a:rPr lang="ja-JP" altLang="en-US" sz="1400" dirty="0" smtClean="0"/>
              <a:t>という視点が重要。大阪の財産は人であり、風景を見るだけの観光ではなく、食や文化、スポーツなどを活かしながら、</a:t>
            </a:r>
            <a:r>
              <a:rPr lang="ja-JP" altLang="en-US" sz="1400" b="1" dirty="0" smtClean="0"/>
              <a:t>友達に会いに来るような感覚になれる新しい視点の観光</a:t>
            </a:r>
            <a:r>
              <a:rPr lang="ja-JP" altLang="en-US" sz="1400" dirty="0" smtClean="0"/>
              <a:t>を考えていく必要がある。</a:t>
            </a:r>
            <a:endParaRPr lang="en-US" altLang="ja-JP" sz="1400" dirty="0" smtClean="0"/>
          </a:p>
        </p:txBody>
      </p:sp>
      <p:sp>
        <p:nvSpPr>
          <p:cNvPr id="6" name="テキスト ボックス 5"/>
          <p:cNvSpPr txBox="1"/>
          <p:nvPr/>
        </p:nvSpPr>
        <p:spPr>
          <a:xfrm>
            <a:off x="340805" y="468053"/>
            <a:ext cx="8062271" cy="323165"/>
          </a:xfrm>
          <a:prstGeom prst="rect">
            <a:avLst/>
          </a:prstGeom>
          <a:noFill/>
        </p:spPr>
        <p:txBody>
          <a:bodyPr wrap="square" rtlCol="0">
            <a:spAutoFit/>
          </a:bodyPr>
          <a:lstStyle/>
          <a:p>
            <a:pPr marL="174625" indent="-174625">
              <a:lnSpc>
                <a:spcPts val="1800"/>
              </a:lnSpc>
              <a:spcBef>
                <a:spcPts val="600"/>
              </a:spcBef>
            </a:pPr>
            <a:r>
              <a:rPr lang="en-US" altLang="ja-JP" sz="1400" b="1" dirty="0" smtClean="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H</a:t>
            </a:r>
            <a:r>
              <a:rPr lang="ja-JP" altLang="en-US" sz="1400" b="1" dirty="0" smtClean="0">
                <a:latin typeface="游ゴシック" panose="020B0400000000000000" pitchFamily="50" charset="-128"/>
                <a:ea typeface="游ゴシック" panose="020B0400000000000000" pitchFamily="50" charset="-128"/>
              </a:rPr>
              <a:t>氏（経済団体）</a:t>
            </a:r>
            <a:r>
              <a:rPr lang="en-US" altLang="ja-JP" sz="1400" b="1" dirty="0" smtClean="0">
                <a:latin typeface="游ゴシック" panose="020B0400000000000000" pitchFamily="50" charset="-128"/>
                <a:ea typeface="游ゴシック" panose="020B0400000000000000" pitchFamily="50" charset="-128"/>
              </a:rPr>
              <a:t>】</a:t>
            </a:r>
            <a:endParaRPr lang="en-US" altLang="ja-JP" sz="1400" dirty="0" smtClean="0"/>
          </a:p>
        </p:txBody>
      </p:sp>
      <p:sp>
        <p:nvSpPr>
          <p:cNvPr id="4" name="正方形/長方形 3"/>
          <p:cNvSpPr/>
          <p:nvPr/>
        </p:nvSpPr>
        <p:spPr>
          <a:xfrm>
            <a:off x="8582705" y="6329785"/>
            <a:ext cx="561295" cy="528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solidFill>
                  <a:srgbClr val="002060"/>
                </a:solidFill>
                <a:latin typeface="+mn-ea"/>
              </a:rPr>
              <a:t>7</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4095147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82705" y="629635"/>
            <a:ext cx="8100000" cy="6048698"/>
          </a:xfrm>
          <a:prstGeom prst="rect">
            <a:avLst/>
          </a:prstGeom>
          <a:noFill/>
          <a:ln>
            <a:solidFill>
              <a:schemeClr val="accent1"/>
            </a:solidFill>
            <a:prstDash val="sysDot"/>
          </a:ln>
        </p:spPr>
        <p:txBody>
          <a:bodyPr wrap="square" lIns="180000" tIns="36000" rIns="144000" bIns="36000" rtlCol="0" anchor="ctr" anchorCtr="0">
            <a:spAutoFit/>
          </a:bodyPr>
          <a:lstStyle/>
          <a:p>
            <a:pPr marL="174625" indent="-174625">
              <a:lnSpc>
                <a:spcPts val="1600"/>
              </a:lnSpc>
              <a:spcBef>
                <a:spcPts val="1000"/>
              </a:spcBef>
            </a:pPr>
            <a:r>
              <a:rPr lang="ja-JP" altLang="en-US" sz="1400" dirty="0" smtClean="0"/>
              <a:t>〇 長期的に見て、</a:t>
            </a:r>
            <a:r>
              <a:rPr lang="ja-JP" altLang="en-US" sz="1400" b="1" dirty="0" smtClean="0"/>
              <a:t>経済成長には生産性の向上が最も重要</a:t>
            </a:r>
            <a:r>
              <a:rPr lang="ja-JP" altLang="en-US" sz="1400" dirty="0" smtClean="0"/>
              <a:t>。</a:t>
            </a:r>
            <a:r>
              <a:rPr lang="en-US" altLang="ja-JP" sz="1400" b="1" dirty="0" smtClean="0"/>
              <a:t>IT</a:t>
            </a:r>
            <a:r>
              <a:rPr lang="ja-JP" altLang="en-US" sz="1400" b="1" dirty="0" smtClean="0"/>
              <a:t>の導入は、いずれの産業分野でも生産性の向上に寄与</a:t>
            </a:r>
            <a:r>
              <a:rPr lang="ja-JP" altLang="en-US" sz="1400" dirty="0" smtClean="0"/>
              <a:t>するので、とりわけ重要なポイント。日本の経済が主要国と比べ低迷</a:t>
            </a:r>
            <a:r>
              <a:rPr lang="ja-JP" altLang="en-US" sz="1400" dirty="0"/>
              <a:t>して</a:t>
            </a:r>
            <a:r>
              <a:rPr lang="ja-JP" altLang="en-US" sz="1400" dirty="0" smtClean="0"/>
              <a:t>いるのは、そうした</a:t>
            </a:r>
            <a:r>
              <a:rPr lang="en-US" altLang="ja-JP" sz="1400" dirty="0" smtClean="0"/>
              <a:t>IT</a:t>
            </a:r>
            <a:r>
              <a:rPr lang="ja-JP" altLang="en-US" sz="1400" dirty="0" smtClean="0"/>
              <a:t>革命に遅れ</a:t>
            </a:r>
            <a:r>
              <a:rPr lang="ja-JP" altLang="en-US" sz="1400" dirty="0"/>
              <a:t>て</a:t>
            </a:r>
            <a:r>
              <a:rPr lang="ja-JP" altLang="en-US" sz="1400" dirty="0" smtClean="0"/>
              <a:t>いる</a:t>
            </a:r>
            <a:r>
              <a:rPr lang="ja-JP" altLang="en-US" sz="1400" dirty="0"/>
              <a:t>こと</a:t>
            </a:r>
            <a:r>
              <a:rPr lang="ja-JP" altLang="en-US" sz="1400" dirty="0" smtClean="0"/>
              <a:t>が一つの要因。</a:t>
            </a:r>
            <a:endParaRPr lang="en-US" altLang="ja-JP" sz="1400" dirty="0" smtClean="0"/>
          </a:p>
          <a:p>
            <a:pPr marL="174625" indent="-174625">
              <a:lnSpc>
                <a:spcPts val="1600"/>
              </a:lnSpc>
              <a:spcBef>
                <a:spcPts val="1000"/>
              </a:spcBef>
            </a:pPr>
            <a:r>
              <a:rPr lang="ja-JP" altLang="en-US" sz="1400" dirty="0" smtClean="0"/>
              <a:t>〇 産業構造に</a:t>
            </a:r>
            <a:r>
              <a:rPr lang="ja-JP" altLang="en-US" sz="1400" dirty="0"/>
              <a:t>関して</a:t>
            </a:r>
            <a:r>
              <a:rPr lang="ja-JP" altLang="en-US" sz="1400" dirty="0" smtClean="0"/>
              <a:t>は、新たな需要の掘り起こしにつながるという観点</a:t>
            </a:r>
            <a:r>
              <a:rPr lang="ja-JP" altLang="en-US" sz="1400" dirty="0"/>
              <a:t>で、宿泊や飲食</a:t>
            </a:r>
            <a:r>
              <a:rPr lang="ja-JP" altLang="en-US" sz="1400" dirty="0" smtClean="0"/>
              <a:t>などの</a:t>
            </a:r>
            <a:r>
              <a:rPr lang="ja-JP" altLang="en-US" sz="1400" b="1" dirty="0" smtClean="0"/>
              <a:t>観光関連</a:t>
            </a:r>
            <a:r>
              <a:rPr lang="ja-JP" altLang="en-US" sz="1400" dirty="0" smtClean="0"/>
              <a:t>をはじめとする第三次産業は重要。一方で、産業連関の動きをみると、第三次産業の中でも生産性には差が生じており、</a:t>
            </a:r>
            <a:r>
              <a:rPr lang="en-US" altLang="ja-JP" sz="1400" b="1" dirty="0" smtClean="0"/>
              <a:t>IT</a:t>
            </a:r>
            <a:r>
              <a:rPr lang="ja-JP" altLang="en-US" sz="1400" b="1" dirty="0"/>
              <a:t>や金融関連</a:t>
            </a:r>
            <a:r>
              <a:rPr lang="ja-JP" altLang="en-US" sz="1400" b="1" dirty="0" smtClean="0"/>
              <a:t>以外の分野では生産性</a:t>
            </a:r>
            <a:r>
              <a:rPr lang="ja-JP" altLang="en-US" sz="1400" b="1" dirty="0"/>
              <a:t>が高まっていない</a:t>
            </a:r>
            <a:r>
              <a:rPr lang="ja-JP" altLang="en-US" sz="1400" dirty="0" smtClean="0"/>
              <a:t>。また、その</a:t>
            </a:r>
            <a:r>
              <a:rPr lang="en-US" altLang="ja-JP" sz="1400" b="1" dirty="0"/>
              <a:t>IT</a:t>
            </a:r>
            <a:r>
              <a:rPr lang="ja-JP" altLang="en-US" sz="1400" b="1" dirty="0"/>
              <a:t>や金融関連の生産性</a:t>
            </a:r>
            <a:r>
              <a:rPr lang="ja-JP" altLang="en-US" sz="1400" b="1" dirty="0" smtClean="0"/>
              <a:t>も、日本では東京</a:t>
            </a:r>
            <a:r>
              <a:rPr lang="ja-JP" altLang="en-US" sz="1400" b="1" dirty="0"/>
              <a:t>がけん引</a:t>
            </a:r>
            <a:r>
              <a:rPr lang="ja-JP" altLang="en-US" sz="1400" dirty="0" smtClean="0"/>
              <a:t>しており、</a:t>
            </a:r>
            <a:r>
              <a:rPr lang="ja-JP" altLang="en-US" sz="1400" dirty="0"/>
              <a:t>大阪との</a:t>
            </a:r>
            <a:r>
              <a:rPr lang="ja-JP" altLang="en-US" sz="1400" dirty="0" smtClean="0"/>
              <a:t>開きが年々大きくなっている。</a:t>
            </a:r>
            <a:endParaRPr lang="en-US" altLang="ja-JP" sz="1400" dirty="0" smtClean="0"/>
          </a:p>
          <a:p>
            <a:pPr marL="174625" indent="-174625">
              <a:lnSpc>
                <a:spcPts val="1600"/>
              </a:lnSpc>
              <a:spcBef>
                <a:spcPts val="1000"/>
              </a:spcBef>
            </a:pPr>
            <a:r>
              <a:rPr lang="ja-JP" altLang="en-US" sz="1400" dirty="0" smtClean="0"/>
              <a:t>〇 大阪</a:t>
            </a:r>
            <a:r>
              <a:rPr lang="ja-JP" altLang="en-US" sz="1400" dirty="0"/>
              <a:t>の第三次産業は</a:t>
            </a:r>
            <a:r>
              <a:rPr lang="ja-JP" altLang="en-US" sz="1400" b="1" dirty="0"/>
              <a:t>商業やサービスが中心</a:t>
            </a:r>
            <a:r>
              <a:rPr lang="ja-JP" altLang="en-US" sz="1400" dirty="0"/>
              <a:t>だが、</a:t>
            </a:r>
            <a:r>
              <a:rPr lang="en-US" altLang="ja-JP" sz="1400" dirty="0" smtClean="0"/>
              <a:t>IT</a:t>
            </a:r>
            <a:r>
              <a:rPr lang="ja-JP" altLang="en-US" sz="1400" dirty="0" smtClean="0"/>
              <a:t>化が</a:t>
            </a:r>
            <a:r>
              <a:rPr lang="ja-JP" altLang="en-US" sz="1400" dirty="0"/>
              <a:t>難しい</a:t>
            </a:r>
            <a:r>
              <a:rPr lang="ja-JP" altLang="en-US" sz="1400" dirty="0" smtClean="0"/>
              <a:t>分野でもあり、今後、</a:t>
            </a:r>
            <a:r>
              <a:rPr lang="ja-JP" altLang="en-US" sz="1400" b="1" dirty="0" smtClean="0"/>
              <a:t>どの</a:t>
            </a:r>
            <a:r>
              <a:rPr lang="ja-JP" altLang="en-US" sz="1400" b="1" dirty="0"/>
              <a:t>ように生産性を</a:t>
            </a:r>
            <a:r>
              <a:rPr lang="ja-JP" altLang="en-US" sz="1400" b="1" dirty="0" smtClean="0"/>
              <a:t>高めていく</a:t>
            </a:r>
            <a:r>
              <a:rPr lang="ja-JP" altLang="en-US" sz="1400" b="1" dirty="0"/>
              <a:t>か</a:t>
            </a:r>
            <a:r>
              <a:rPr lang="ja-JP" altLang="en-US" sz="1400" dirty="0"/>
              <a:t>は</a:t>
            </a:r>
            <a:r>
              <a:rPr lang="ja-JP" altLang="en-US" sz="1400" dirty="0" smtClean="0"/>
              <a:t>課題。</a:t>
            </a:r>
            <a:endParaRPr lang="en-US" altLang="ja-JP" sz="1400" dirty="0" smtClean="0"/>
          </a:p>
          <a:p>
            <a:pPr marL="174625" indent="-174625">
              <a:lnSpc>
                <a:spcPts val="1600"/>
              </a:lnSpc>
              <a:spcBef>
                <a:spcPts val="1000"/>
              </a:spcBef>
            </a:pPr>
            <a:r>
              <a:rPr lang="ja-JP" altLang="en-US" sz="1400" dirty="0"/>
              <a:t>〇 </a:t>
            </a:r>
            <a:r>
              <a:rPr lang="ja-JP" altLang="en-US" sz="1400" dirty="0" smtClean="0"/>
              <a:t>国際分業が進むなど、製造業は</a:t>
            </a:r>
            <a:r>
              <a:rPr lang="en-US" altLang="ja-JP" sz="1400" dirty="0" smtClean="0"/>
              <a:t>1</a:t>
            </a:r>
            <a:r>
              <a:rPr lang="ja-JP" altLang="en-US" sz="1400" dirty="0"/>
              <a:t>～</a:t>
            </a:r>
            <a:r>
              <a:rPr lang="en-US" altLang="ja-JP" sz="1400" dirty="0"/>
              <a:t>2</a:t>
            </a:r>
            <a:r>
              <a:rPr lang="ja-JP" altLang="en-US" sz="1400" dirty="0"/>
              <a:t>割程度</a:t>
            </a:r>
            <a:r>
              <a:rPr lang="ja-JP" altLang="en-US" sz="1400" dirty="0" smtClean="0"/>
              <a:t>しか生産波及効果が残らない状況となっているが、</a:t>
            </a:r>
            <a:r>
              <a:rPr lang="ja-JP" altLang="en-US" sz="1400" dirty="0"/>
              <a:t>宿泊や飲食など</a:t>
            </a:r>
            <a:r>
              <a:rPr lang="ja-JP" altLang="en-US" sz="1400" b="1" dirty="0"/>
              <a:t>観光関連</a:t>
            </a:r>
            <a:r>
              <a:rPr lang="ja-JP" altLang="en-US" sz="1400" dirty="0" smtClean="0"/>
              <a:t>は</a:t>
            </a:r>
            <a:r>
              <a:rPr lang="ja-JP" altLang="en-US" sz="1400" b="1" dirty="0" smtClean="0"/>
              <a:t>生産</a:t>
            </a:r>
            <a:r>
              <a:rPr lang="ja-JP" altLang="en-US" sz="1400" b="1" dirty="0"/>
              <a:t>波及効果が高く</a:t>
            </a:r>
            <a:r>
              <a:rPr lang="ja-JP" altLang="en-US" sz="1400" dirty="0" smtClean="0"/>
              <a:t>、大阪にとって、コロナ後の成長</a:t>
            </a:r>
            <a:r>
              <a:rPr lang="ja-JP" altLang="en-US" sz="1400" dirty="0"/>
              <a:t>を</a:t>
            </a:r>
            <a:r>
              <a:rPr lang="ja-JP" altLang="en-US" sz="1400" dirty="0" smtClean="0"/>
              <a:t>考えるうえで</a:t>
            </a:r>
            <a:r>
              <a:rPr lang="ja-JP" altLang="en-US" sz="1400" b="1" dirty="0" smtClean="0"/>
              <a:t>重要</a:t>
            </a:r>
            <a:r>
              <a:rPr lang="ja-JP" altLang="en-US" sz="1400" b="1" dirty="0"/>
              <a:t>な産業</a:t>
            </a:r>
            <a:r>
              <a:rPr lang="ja-JP" altLang="en-US" sz="1400" b="1" dirty="0" smtClean="0"/>
              <a:t>分野</a:t>
            </a:r>
            <a:r>
              <a:rPr lang="ja-JP" altLang="en-US" sz="1400" dirty="0" smtClean="0"/>
              <a:t>。また、行政</a:t>
            </a:r>
            <a:r>
              <a:rPr lang="ja-JP" altLang="en-US" sz="1400" dirty="0"/>
              <a:t>の</a:t>
            </a:r>
            <a:r>
              <a:rPr lang="ja-JP" altLang="en-US" sz="1400" dirty="0" smtClean="0"/>
              <a:t>取組み</a:t>
            </a:r>
            <a:r>
              <a:rPr lang="ja-JP" altLang="en-US" sz="1400" dirty="0"/>
              <a:t>と</a:t>
            </a:r>
            <a:r>
              <a:rPr lang="ja-JP" altLang="en-US" sz="1400" dirty="0" smtClean="0"/>
              <a:t>して、</a:t>
            </a:r>
            <a:r>
              <a:rPr lang="ja-JP" altLang="en-US" sz="1400" b="1" dirty="0"/>
              <a:t>特定の</a:t>
            </a:r>
            <a:r>
              <a:rPr lang="ja-JP" altLang="en-US" sz="1400" b="1" dirty="0" smtClean="0"/>
              <a:t>産業を振興することも重要だが、全体</a:t>
            </a:r>
            <a:r>
              <a:rPr lang="ja-JP" altLang="en-US" sz="1400" b="1" dirty="0"/>
              <a:t>の投資環境の底上げを</a:t>
            </a:r>
            <a:r>
              <a:rPr lang="ja-JP" altLang="en-US" sz="1400" b="1" dirty="0" smtClean="0"/>
              <a:t>考えていく</a:t>
            </a:r>
            <a:r>
              <a:rPr lang="ja-JP" altLang="en-US" sz="1400" dirty="0" smtClean="0"/>
              <a:t>という視点も必要</a:t>
            </a:r>
            <a:r>
              <a:rPr lang="ja-JP" altLang="en-US" sz="1400" dirty="0"/>
              <a:t>ではないか。</a:t>
            </a:r>
            <a:endParaRPr lang="en-US" altLang="ja-JP" sz="1400" dirty="0"/>
          </a:p>
          <a:p>
            <a:pPr marL="174625" indent="-174625">
              <a:lnSpc>
                <a:spcPts val="1600"/>
              </a:lnSpc>
              <a:spcBef>
                <a:spcPts val="1000"/>
              </a:spcBef>
            </a:pPr>
            <a:r>
              <a:rPr lang="ja-JP" altLang="en-US" sz="1400" dirty="0" smtClean="0"/>
              <a:t>〇 投資の面でも「</a:t>
            </a:r>
            <a:r>
              <a:rPr lang="ja-JP" altLang="en-US" sz="1400" b="1" dirty="0" smtClean="0"/>
              <a:t>新たな需要</a:t>
            </a:r>
            <a:r>
              <a:rPr lang="ja-JP" altLang="en-US" sz="1400" b="1" dirty="0"/>
              <a:t>の</a:t>
            </a:r>
            <a:r>
              <a:rPr lang="ja-JP" altLang="en-US" sz="1400" b="1" dirty="0" smtClean="0"/>
              <a:t>掘り起こしができるかどうか</a:t>
            </a:r>
            <a:r>
              <a:rPr lang="ja-JP" altLang="en-US" sz="1400" dirty="0" smtClean="0"/>
              <a:t>」は重要なポイント。例えば、地域のショッピングモールなどは新たな雇用や消費を生み出しており、こうしたことは、外からもってきた需要ではなく、地域で</a:t>
            </a:r>
            <a:r>
              <a:rPr lang="ja-JP" altLang="en-US" sz="1400" dirty="0"/>
              <a:t>新た</a:t>
            </a:r>
            <a:r>
              <a:rPr lang="ja-JP" altLang="en-US" sz="1400" dirty="0" smtClean="0"/>
              <a:t>に掘り起こされたもの。とりわけ、</a:t>
            </a:r>
            <a:r>
              <a:rPr lang="ja-JP" altLang="en-US" sz="1400" b="1" dirty="0" smtClean="0"/>
              <a:t>交通インフラに関しては、</a:t>
            </a:r>
            <a:r>
              <a:rPr lang="ja-JP" altLang="en-US" sz="1400" dirty="0" smtClean="0"/>
              <a:t>大阪は、東京だけでなく、愛知に比べ</a:t>
            </a:r>
            <a:r>
              <a:rPr lang="ja-JP" altLang="en-US" sz="1400" dirty="0"/>
              <a:t>て</a:t>
            </a:r>
            <a:r>
              <a:rPr lang="ja-JP" altLang="en-US" sz="1400" dirty="0" smtClean="0"/>
              <a:t>も</a:t>
            </a:r>
            <a:r>
              <a:rPr lang="ja-JP" altLang="en-US" sz="1400" b="1" dirty="0" smtClean="0"/>
              <a:t>まだまだ充実を図る余地</a:t>
            </a:r>
            <a:r>
              <a:rPr lang="ja-JP" altLang="en-US" sz="1400" dirty="0" smtClean="0"/>
              <a:t>がある。お金はかかるが、民間ではできない仕事であり、ボトルネックになっているところはないか。また、生産効果をどのように生み出していくかということを考えながら、交通インフラのさらなる充実を図ることで、モノだけでなく交流人口の増加にもつながる。加えて、大阪だけでなく、関西全体という視点で考えていくことも重要。</a:t>
            </a:r>
            <a:endParaRPr lang="en-US" altLang="ja-JP" sz="1400" dirty="0" smtClean="0"/>
          </a:p>
          <a:p>
            <a:pPr marL="174625" indent="-174625">
              <a:lnSpc>
                <a:spcPts val="1600"/>
              </a:lnSpc>
              <a:spcBef>
                <a:spcPts val="1000"/>
              </a:spcBef>
            </a:pPr>
            <a:r>
              <a:rPr lang="ja-JP" altLang="en-US" sz="1400" dirty="0" smtClean="0"/>
              <a:t>〇 人材面では、東京という経済合理性を選択せず</a:t>
            </a:r>
            <a:r>
              <a:rPr lang="ja-JP" altLang="en-US" sz="1400" dirty="0"/>
              <a:t>、</a:t>
            </a:r>
            <a:r>
              <a:rPr lang="ja-JP" altLang="en-US" sz="1400" b="1" dirty="0" smtClean="0"/>
              <a:t>大阪への愛情や大阪のために頑張ってくれる人を</a:t>
            </a:r>
            <a:r>
              <a:rPr lang="ja-JP" altLang="en-US" sz="1400" b="1" dirty="0"/>
              <a:t>大切</a:t>
            </a:r>
            <a:r>
              <a:rPr lang="ja-JP" altLang="en-US" sz="1400" b="1" dirty="0" smtClean="0"/>
              <a:t>にするべき</a:t>
            </a:r>
            <a:r>
              <a:rPr lang="ja-JP" altLang="en-US" sz="1400" dirty="0" smtClean="0"/>
              <a:t>ではないか。それは、人だけでなく企業についても言えること。</a:t>
            </a:r>
            <a:r>
              <a:rPr lang="ja-JP" altLang="en-US" sz="1400" b="1" dirty="0" smtClean="0"/>
              <a:t>地域の成長は、そういった非合理な人や企業に恵まれるかどうか</a:t>
            </a:r>
            <a:r>
              <a:rPr lang="ja-JP" altLang="en-US" sz="1400" dirty="0" smtClean="0"/>
              <a:t>が大きい。</a:t>
            </a:r>
            <a:r>
              <a:rPr lang="ja-JP" altLang="en-US" sz="1400" dirty="0"/>
              <a:t>特</a:t>
            </a:r>
            <a:r>
              <a:rPr lang="ja-JP" altLang="en-US" sz="1400" dirty="0" smtClean="0"/>
              <a:t>に、大阪・関西が東京と比べ優位なのは大学だ</a:t>
            </a:r>
            <a:r>
              <a:rPr lang="ja-JP" altLang="en-US" sz="1400" dirty="0"/>
              <a:t>が</a:t>
            </a:r>
            <a:r>
              <a:rPr lang="ja-JP" altLang="en-US" sz="1400" dirty="0" smtClean="0"/>
              <a:t>、そこで育った</a:t>
            </a:r>
            <a:r>
              <a:rPr lang="ja-JP" altLang="en-US" sz="1400" b="1" dirty="0" smtClean="0"/>
              <a:t>若者の多くが東京に行ってしまう現状</a:t>
            </a:r>
            <a:r>
              <a:rPr lang="ja-JP" altLang="en-US" sz="1400" b="1" dirty="0"/>
              <a:t>は</a:t>
            </a:r>
            <a:r>
              <a:rPr lang="ja-JP" altLang="en-US" sz="1400" b="1" dirty="0" smtClean="0"/>
              <a:t>変えていかなければならない</a:t>
            </a:r>
            <a:r>
              <a:rPr lang="ja-JP" altLang="en-US" sz="1400" dirty="0" smtClean="0"/>
              <a:t>。最近では、オンラインで企業の東京の担当者がダイレクトに東京と大阪の就活生の選考をする傾向が高まっている。大阪の就業魅力をもっと向上させていく必要がある。</a:t>
            </a:r>
            <a:endParaRPr lang="en-US" altLang="ja-JP" sz="1400" dirty="0" smtClean="0"/>
          </a:p>
        </p:txBody>
      </p:sp>
      <p:sp>
        <p:nvSpPr>
          <p:cNvPr id="6" name="テキスト ボックス 5"/>
          <p:cNvSpPr txBox="1"/>
          <p:nvPr/>
        </p:nvSpPr>
        <p:spPr>
          <a:xfrm>
            <a:off x="340805" y="306470"/>
            <a:ext cx="8062271" cy="323165"/>
          </a:xfrm>
          <a:prstGeom prst="rect">
            <a:avLst/>
          </a:prstGeom>
          <a:noFill/>
        </p:spPr>
        <p:txBody>
          <a:bodyPr wrap="square" rtlCol="0">
            <a:spAutoFit/>
          </a:bodyPr>
          <a:lstStyle/>
          <a:p>
            <a:pPr marL="174625" indent="-174625">
              <a:lnSpc>
                <a:spcPts val="1800"/>
              </a:lnSpc>
              <a:spcBef>
                <a:spcPts val="600"/>
              </a:spcBef>
            </a:pPr>
            <a:r>
              <a:rPr lang="en-US" altLang="ja-JP" sz="1400" b="1" dirty="0" smtClean="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Ｉ</a:t>
            </a:r>
            <a:r>
              <a:rPr lang="ja-JP" altLang="en-US" sz="1400" b="1" dirty="0" smtClean="0">
                <a:latin typeface="游ゴシック" panose="020B0400000000000000" pitchFamily="50" charset="-128"/>
                <a:ea typeface="游ゴシック" panose="020B0400000000000000" pitchFamily="50" charset="-128"/>
              </a:rPr>
              <a:t>氏（学識者）</a:t>
            </a:r>
            <a:r>
              <a:rPr lang="en-US" altLang="ja-JP" sz="1400" b="1" dirty="0" smtClean="0">
                <a:latin typeface="游ゴシック" panose="020B0400000000000000" pitchFamily="50" charset="-128"/>
                <a:ea typeface="游ゴシック" panose="020B0400000000000000" pitchFamily="50" charset="-128"/>
              </a:rPr>
              <a:t>】</a:t>
            </a:r>
            <a:endParaRPr lang="en-US" altLang="ja-JP" sz="1400" dirty="0" smtClean="0"/>
          </a:p>
        </p:txBody>
      </p:sp>
      <p:sp>
        <p:nvSpPr>
          <p:cNvPr id="4" name="正方形/長方形 3"/>
          <p:cNvSpPr/>
          <p:nvPr/>
        </p:nvSpPr>
        <p:spPr>
          <a:xfrm>
            <a:off x="8582705" y="6329785"/>
            <a:ext cx="561295" cy="528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solidFill>
                  <a:srgbClr val="002060"/>
                </a:solidFill>
                <a:latin typeface="+mn-ea"/>
              </a:rPr>
              <a:t>8</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27103835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4175</Words>
  <Application>Microsoft Office PowerPoint</Application>
  <PresentationFormat>画面に合わせる (4:3)</PresentationFormat>
  <Paragraphs>96</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BIZ UDゴシック</vt:lpstr>
      <vt:lpstr>Meiryo UI</vt:lpstr>
      <vt:lpstr>游ゴシック</vt:lpstr>
      <vt:lpstr>Arial</vt:lpstr>
      <vt:lpstr>Office テーマ</vt:lpstr>
      <vt:lpstr>個別ヒアリングでいただいた主なご意見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2022-02-18T02:15:52Z</dcterms:modified>
</cp:coreProperties>
</file>