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5"/>
  </p:notesMasterIdLst>
  <p:handoutMasterIdLst>
    <p:handoutMasterId r:id="rId6"/>
  </p:handoutMasterIdLst>
  <p:sldIdLst>
    <p:sldId id="141169232" r:id="rId2"/>
    <p:sldId id="141169060" r:id="rId3"/>
    <p:sldId id="141169231"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DAE3F3"/>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94660"/>
  </p:normalViewPr>
  <p:slideViewPr>
    <p:cSldViewPr snapToGrid="0">
      <p:cViewPr varScale="1">
        <p:scale>
          <a:sx n="71" d="100"/>
          <a:sy n="71" d="100"/>
        </p:scale>
        <p:origin x="1518" y="60"/>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7" tIns="45712" rIns="91427" bIns="45712" rtlCol="0"/>
          <a:lstStyle>
            <a:lvl1pPr algn="r">
              <a:defRPr sz="1200"/>
            </a:lvl1pPr>
          </a:lstStyle>
          <a:p>
            <a:fld id="{232AD951-7E19-4004-B83F-A7C7A1215E4B}" type="datetimeFigureOut">
              <a:rPr kumimoji="1" lang="ja-JP" altLang="en-US" smtClean="0"/>
              <a:t>2022/2/17</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7" tIns="45712" rIns="91427" bIns="45712"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0" tIns="45771" rIns="91540" bIns="45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0" tIns="45771" rIns="91540" bIns="45771" rtlCol="0"/>
          <a:lstStyle>
            <a:lvl1pPr algn="r">
              <a:defRPr sz="1200"/>
            </a:lvl1pPr>
          </a:lstStyle>
          <a:p>
            <a:fld id="{AFD2E2CB-6C4B-4969-8D8B-067DE241F3A1}" type="datetimeFigureOut">
              <a:rPr kumimoji="1" lang="ja-JP" altLang="en-US" smtClean="0"/>
              <a:t>2022/2/17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40" tIns="45771" rIns="91540" bIns="45771"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1540" tIns="45771" rIns="91540"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0" tIns="45771" rIns="91540" bIns="45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0" tIns="45771" rIns="91540" bIns="45771"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04ACDB-9FC5-4370-9163-9FCD736D72F6}" type="datetime1">
              <a:rPr kumimoji="1" lang="ja-JP" altLang="en-US" smtClean="0"/>
              <a:t>2022/2/17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BC4C3D-FAEB-4CEC-9C07-CE4405AA9CEF}" type="datetime1">
              <a:rPr kumimoji="1" lang="ja-JP" altLang="en-US" smtClean="0"/>
              <a:t>2022/2/17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509889-3C4F-447E-B8C8-ECBB47AC87F3}" type="datetime1">
              <a:rPr kumimoji="1" lang="ja-JP" altLang="en-US" smtClean="0"/>
              <a:t>2022/2/17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91F0F6-0DCB-4253-A73E-E05EE3ED5A2E}" type="datetime1">
              <a:rPr kumimoji="1" lang="ja-JP" altLang="en-US" smtClean="0"/>
              <a:t>2022/2/17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57D78F-394C-434B-A6E7-FF19C8C4B4F6}" type="datetime1">
              <a:rPr kumimoji="1" lang="ja-JP" altLang="en-US" smtClean="0"/>
              <a:t>2022/2/17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441BFA-4EF2-4C1E-B248-54213F171008}" type="datetime1">
              <a:rPr kumimoji="1" lang="ja-JP" altLang="en-US" smtClean="0"/>
              <a:t>2022/2/17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A92EC-5B26-43A1-9459-60D96FC8C9CB}" type="datetime1">
              <a:rPr kumimoji="1" lang="ja-JP" altLang="en-US" smtClean="0"/>
              <a:t>2022/2/17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600A15-3421-441F-A443-520E42093384}" type="datetime1">
              <a:rPr kumimoji="1" lang="ja-JP" altLang="en-US" smtClean="0"/>
              <a:t>2022/2/17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91F37-659C-4FE3-8FC4-7ACD7E6F4BD0}" type="datetime1">
              <a:rPr kumimoji="1" lang="ja-JP" altLang="en-US" smtClean="0"/>
              <a:t>2022/2/17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E939F-D5DF-412E-9584-374A3A05EEBF}" type="datetime1">
              <a:rPr kumimoji="1" lang="ja-JP" altLang="en-US" smtClean="0"/>
              <a:t>2022/2/17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1D203C-A885-4900-AF6B-1AAA0E5556D4}" type="datetime1">
              <a:rPr kumimoji="1" lang="ja-JP" altLang="en-US" smtClean="0"/>
              <a:t>2022/2/17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BE573-8FD0-48B1-B721-8707402F7BAB}" type="datetime1">
              <a:rPr kumimoji="1" lang="ja-JP" altLang="en-US" smtClean="0"/>
              <a:t>2022/2/17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3304" y="2230146"/>
            <a:ext cx="8552329" cy="1580179"/>
          </a:xfrm>
        </p:spPr>
        <p:txBody>
          <a:bodyPr>
            <a:normAutofit/>
          </a:bodyPr>
          <a:lstStyle/>
          <a:p>
            <a:pPr>
              <a:lnSpc>
                <a:spcPts val="3500"/>
              </a:lnSpc>
              <a:spcBef>
                <a:spcPts val="1200"/>
              </a:spcBef>
            </a:pPr>
            <a:r>
              <a:rPr kumimoji="1" lang="ja-JP" altLang="en-US" sz="3200" u="sng" dirty="0" smtClean="0">
                <a:ea typeface="ＭＳ ゴシック" panose="020B0609070205080204" pitchFamily="49" charset="-128"/>
                <a:cs typeface="Meiryo UI" panose="020B0604030504040204" pitchFamily="50" charset="-128"/>
              </a:rPr>
              <a:t>これまでの議論の振り返りと</a:t>
            </a:r>
            <a:r>
              <a:rPr lang="en-US" altLang="ja-JP" sz="3200" u="sng" dirty="0">
                <a:ea typeface="ＭＳ ゴシック" panose="020B0609070205080204" pitchFamily="49" charset="-128"/>
                <a:cs typeface="Meiryo UI" panose="020B0604030504040204" pitchFamily="50" charset="-128"/>
              </a:rPr>
              <a:t/>
            </a:r>
            <a:br>
              <a:rPr lang="en-US" altLang="ja-JP" sz="3200" u="sng" dirty="0">
                <a:ea typeface="ＭＳ ゴシック" panose="020B0609070205080204" pitchFamily="49" charset="-128"/>
                <a:cs typeface="Meiryo UI" panose="020B0604030504040204" pitchFamily="50" charset="-128"/>
              </a:rPr>
            </a:br>
            <a:r>
              <a:rPr lang="ja-JP" altLang="en-US" sz="3200" u="sng" dirty="0" smtClean="0">
                <a:ea typeface="ＭＳ ゴシック" panose="020B0609070205080204" pitchFamily="49" charset="-128"/>
                <a:cs typeface="Meiryo UI" panose="020B0604030504040204" pitchFamily="50" charset="-128"/>
              </a:rPr>
              <a:t>今後の進め方について</a:t>
            </a:r>
            <a:endParaRPr kumimoji="1" lang="ja-JP" altLang="en-US" sz="3200" u="sng" dirty="0">
              <a:ea typeface="ＭＳ ゴシック" panose="020B0609070205080204" pitchFamily="49" charset="-128"/>
              <a:cs typeface="Meiryo UI" panose="020B0604030504040204" pitchFamily="50" charset="-128"/>
            </a:endParaRPr>
          </a:p>
        </p:txBody>
      </p: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dirty="0">
              <a:latin typeface="+mj-lt"/>
              <a:ea typeface="ＭＳ ゴシック" panose="020B0609070205080204" pitchFamily="49" charset="-128"/>
            </a:endParaRPr>
          </a:p>
          <a:p>
            <a:endParaRPr lang="en-US" altLang="ja-JP" sz="2400" dirty="0">
              <a:latin typeface="+mj-lt"/>
              <a:ea typeface="ＭＳ ゴシック" panose="020B0609070205080204" pitchFamily="49" charset="-128"/>
              <a:cs typeface="Meiryo UI" panose="020B0604030504040204" pitchFamily="50" charset="-128"/>
            </a:endParaRPr>
          </a:p>
          <a:p>
            <a:r>
              <a:rPr lang="ja-JP" altLang="en-US" sz="2400" dirty="0" smtClean="0">
                <a:latin typeface="+mj-lt"/>
                <a:ea typeface="ＭＳ ゴシック" panose="020B0609070205080204" pitchFamily="49" charset="-128"/>
                <a:cs typeface="Meiryo UI" panose="020B0604030504040204" pitchFamily="50" charset="-128"/>
              </a:rPr>
              <a:t>若林　厚仁　</a:t>
            </a:r>
            <a:endParaRPr kumimoji="1" lang="ja-JP" altLang="en-US" sz="2400" dirty="0">
              <a:latin typeface="+mj-lt"/>
              <a:ea typeface="ＭＳ ゴシック" panose="020B0609070205080204" pitchFamily="49" charset="-128"/>
            </a:endParaRPr>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.2.18</a:t>
            </a:r>
          </a:p>
          <a:p>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449671" y="949388"/>
            <a:ext cx="1310420"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9" name="正方形/長方形 8"/>
          <p:cNvSpPr/>
          <p:nvPr/>
        </p:nvSpPr>
        <p:spPr>
          <a:xfrm>
            <a:off x="7449671" y="1477509"/>
            <a:ext cx="1310420" cy="683748"/>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若林座長</a:t>
            </a:r>
            <a:endPar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提出資料</a:t>
            </a:r>
            <a:endPar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08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71554" y="651563"/>
            <a:ext cx="4129245" cy="60310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東京</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一極集中の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リスク</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新型</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コロナに</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伴う、ニューノーマル</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を前提と</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したマインドセット</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の重要性</a:t>
            </a: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名ばかりでなく、実力・実態として、日本第二の都市になる必要性</a:t>
            </a:r>
            <a:endParaRPr lang="en-US" altLang="ja-JP"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GDP</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伸び悩み</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第三次産業へのシフトに乗れなかった　　　　　</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産業</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のけん引役不在</a:t>
            </a: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イノベーション力</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向上（バックアップ機能は成長力が背景）</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観光の広域・周遊化による「南北問題」の解消</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「職住遊」一体による成長</a:t>
            </a:r>
            <a:endParaRPr lang="en-US" altLang="ja-JP"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付加</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価値を生み出す人的投資の重要性、成長分野への人材</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移動（リカレント教育、リスキリングの充実）</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スタートアップの充実</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人とプロジェクトを育てるネットワークの重要性</a:t>
            </a:r>
            <a:endParaRPr lang="en-US" altLang="ja-JP"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低・中所得</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世帯の増加、高所得世帯の減少</a:t>
            </a:r>
          </a:p>
          <a:p>
            <a:pPr marL="192088" indent="-192088">
              <a:lnSpc>
                <a:spcPts val="1600"/>
              </a:lnSpc>
              <a:spcBef>
                <a:spcPts val="300"/>
              </a:spcBef>
              <a:buFont typeface="Wingdings" panose="05000000000000000000" pitchFamily="2" charset="2"/>
              <a:buChar char="ü"/>
            </a:pPr>
            <a:endPar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イノベーションと直結する社会潮流（グローバル化とデジタル化）への対応</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世界</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のどの都市と関係性を持ちながら存在感を発揮するのか明確にする必要</a:t>
            </a:r>
            <a:endParaRPr lang="en-US" altLang="ja-JP"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92088" indent="-192088">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外国人材や海外の企業をどう呼び込むかの分析も必要</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8" name="正方形/長方形 17"/>
          <p:cNvSpPr/>
          <p:nvPr/>
        </p:nvSpPr>
        <p:spPr>
          <a:xfrm>
            <a:off x="53788" y="23307"/>
            <a:ext cx="4175811" cy="62825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200"/>
              </a:lnSpc>
              <a:spcBef>
                <a:spcPts val="200"/>
              </a:spcBef>
            </a:pP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これまでにいただいた主なご意見</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72000" y="651563"/>
            <a:ext cx="4572000" cy="59368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nchorCtr="0"/>
          <a:lstStyle/>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データ連携基盤の構築による、産業</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進出や投資の呼び込み、生産性向上、賃上げ、ベンチャー創出効果</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オプトイン型</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のデータ連携</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基盤とデジタル生活圏に基づく地域経営</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endParaRPr lang="en-US" altLang="ja-JP"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都市</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の脱炭素化（成長のチャンス、シビックプライドの醸成</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循環型</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経済（サーキュラーエコノミー）への転換</a:t>
            </a:r>
          </a:p>
          <a:p>
            <a:pPr marL="174625" indent="-174625">
              <a:lnSpc>
                <a:spcPts val="1600"/>
              </a:lnSpc>
              <a:spcBef>
                <a:spcPts val="300"/>
              </a:spcBef>
              <a:buFont typeface="Wingdings" panose="05000000000000000000" pitchFamily="2" charset="2"/>
              <a:buChar char="ü"/>
            </a:pP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コロナ後の</a:t>
            </a:r>
            <a:r>
              <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QOL</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向上、住みやすさ・暮らしやすさの重要性</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人</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中心の都市空間（コンパクトシティ、グリーンスローモビリティ）の整備</a:t>
            </a:r>
          </a:p>
          <a:p>
            <a:pPr marL="174625" indent="-174625">
              <a:lnSpc>
                <a:spcPts val="1600"/>
              </a:lnSpc>
              <a:spcBef>
                <a:spcPts val="300"/>
              </a:spcBef>
              <a:buFont typeface="Wingdings" panose="05000000000000000000" pitchFamily="2" charset="2"/>
              <a:buChar char="ü"/>
            </a:pP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副首都の法制上の位置づけは困難を伴う</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国や他の都市から副首都として事実上の承認を得る ことの重要性（関西圏でのコンセンサス）</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国土形成計画や近畿圏</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整備計画での副首都の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位置</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付け</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の可能性</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効率的</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で民主的な行政サービスの重要性</a:t>
            </a: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周辺府県や府内市町村の連携による行政基盤の強化</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経済</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成長に加え、医療・介護・福祉提供体制等の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広域 化</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議論の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必要性</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若手</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人材の育成や、共同採用による専門技術人材の</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確保</a:t>
            </a:r>
            <a:endParaRPr lang="en-US" altLang="ja-JP"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総合</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区制度について</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、住民</a:t>
            </a:r>
            <a:r>
              <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にとっての意義を整理し、説明が</a:t>
            </a:r>
            <a:r>
              <a:rPr lang="ja-JP" altLang="en-US" sz="1400"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必要</a:t>
            </a:r>
            <a:endPar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4625" indent="-174625">
              <a:lnSpc>
                <a:spcPts val="1600"/>
              </a:lnSpc>
              <a:spcBef>
                <a:spcPts val="300"/>
              </a:spcBef>
              <a:buFont typeface="Wingdings" panose="05000000000000000000" pitchFamily="2" charset="2"/>
              <a:buChar char="ü"/>
            </a:pPr>
            <a:endParaRPr lang="ja-JP" altLang="en-US" sz="14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3" name="Rectangle 9">
            <a:extLst>
              <a:ext uri="{FF2B5EF4-FFF2-40B4-BE49-F238E27FC236}">
                <a16:creationId xmlns:a16="http://schemas.microsoft.com/office/drawing/2014/main" id="{704EBD48-6BA5-4C46-9A24-9BBBF1A3D164}"/>
              </a:ext>
            </a:extLst>
          </p:cNvPr>
          <p:cNvSpPr>
            <a:spLocks noChangeArrowheads="1"/>
          </p:cNvSpPr>
          <p:nvPr/>
        </p:nvSpPr>
        <p:spPr bwMode="auto">
          <a:xfrm>
            <a:off x="0" y="479039"/>
            <a:ext cx="9144000" cy="111125"/>
          </a:xfrm>
          <a:prstGeom prst="rect">
            <a:avLst/>
          </a:prstGeom>
          <a:gradFill rotWithShape="1">
            <a:gsLst>
              <a:gs pos="0">
                <a:srgbClr val="0000FF"/>
              </a:gs>
              <a:gs pos="100000">
                <a:srgbClr val="00BFFF">
                  <a:alpha val="60001"/>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Meiryo UI" panose="020B0604030504040204" pitchFamily="50" charset="-128"/>
                <a:ea typeface="Meiryo UI" panose="020B0604030504040204" pitchFamily="50" charset="-128"/>
              </a:defRPr>
            </a:lvl1pPr>
            <a:lvl2pPr marL="742950" indent="-285750">
              <a:spcBef>
                <a:spcPct val="20000"/>
              </a:spcBef>
              <a:buChar char="–"/>
              <a:defRPr kumimoji="1" sz="2800">
                <a:solidFill>
                  <a:schemeClr val="tx1"/>
                </a:solidFill>
                <a:latin typeface="Meiryo UI" panose="020B0604030504040204" pitchFamily="50" charset="-128"/>
                <a:ea typeface="Meiryo UI" panose="020B0604030504040204" pitchFamily="50" charset="-128"/>
              </a:defRPr>
            </a:lvl2pPr>
            <a:lvl3pPr marL="1143000" indent="-228600">
              <a:spcBef>
                <a:spcPct val="20000"/>
              </a:spcBef>
              <a:buChar char="•"/>
              <a:defRPr kumimoji="1" sz="2400">
                <a:solidFill>
                  <a:schemeClr val="tx1"/>
                </a:solidFill>
                <a:latin typeface="Meiryo UI" panose="020B0604030504040204" pitchFamily="50" charset="-128"/>
                <a:ea typeface="Meiryo UI" panose="020B0604030504040204" pitchFamily="50" charset="-128"/>
              </a:defRPr>
            </a:lvl3pPr>
            <a:lvl4pPr marL="1600200" indent="-228600">
              <a:spcBef>
                <a:spcPct val="20000"/>
              </a:spcBef>
              <a:buChar char="–"/>
              <a:defRPr kumimoji="1" sz="2000">
                <a:solidFill>
                  <a:schemeClr val="tx1"/>
                </a:solidFill>
                <a:latin typeface="Meiryo UI" panose="020B0604030504040204" pitchFamily="50" charset="-128"/>
                <a:ea typeface="Meiryo UI" panose="020B0604030504040204" pitchFamily="50" charset="-128"/>
              </a:defRPr>
            </a:lvl4pPr>
            <a:lvl5pPr marL="2057400" indent="-228600">
              <a:spcBef>
                <a:spcPct val="20000"/>
              </a:spcBef>
              <a:buChar char="»"/>
              <a:defRPr kumimoji="1" sz="2000">
                <a:solidFill>
                  <a:schemeClr val="tx1"/>
                </a:solidFill>
                <a:latin typeface="Meiryo UI" panose="020B0604030504040204" pitchFamily="50" charset="-128"/>
                <a:ea typeface="Meiryo UI"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22998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68A1DD0-7B9E-4933-BA51-FF55A6C429FB}"/>
              </a:ext>
            </a:extLst>
          </p:cNvPr>
          <p:cNvSpPr/>
          <p:nvPr/>
        </p:nvSpPr>
        <p:spPr>
          <a:xfrm>
            <a:off x="324000" y="657390"/>
            <a:ext cx="8496000" cy="6052692"/>
          </a:xfrm>
          <a:prstGeom prst="rect">
            <a:avLst/>
          </a:prstGeom>
          <a:solidFill>
            <a:schemeClr val="accent1">
              <a:lumMod val="40000"/>
              <a:lumOff val="60000"/>
            </a:schemeClr>
          </a:solidFill>
          <a:ln w="22225">
            <a:solidFill>
              <a:srgbClr val="0070C0"/>
            </a:solidFill>
          </a:ln>
          <a:effectLst>
            <a:outerShdw blurRad="50800" dist="38100" dir="2700000" sx="101000" sy="101000" algn="tl" rotWithShape="0">
              <a:prstClr val="black">
                <a:alpha val="40000"/>
              </a:prstClr>
            </a:outerShdw>
          </a:effectLst>
        </p:spPr>
        <p:txBody>
          <a:bodyPr wrap="square" lIns="180000" tIns="36000" rIns="288000" bIns="36000" anchor="ctr">
            <a:noAutofit/>
          </a:bodyPr>
          <a:lstStyle/>
          <a:p>
            <a:pPr marL="268288" indent="-268288"/>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〇 これまで、産業・経済をはじめ、</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D</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X</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やグリーン、</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Q</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O</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L</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の重要性、副首都の位置づけ、行政体制等について広範な意見をいただいた。</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8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〇 単に副首都の名称を得るということではなく、実態をどうしていくのかの議論がなされ、中でも、大阪・関西の成長に関連したご意見が多かったように思われる。</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8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〇 私自身、副首都を実現するには、「大阪が</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いかに実力をつけ、世界を視野にいれながら、いかに成長していくか」が重要であり、ビジョンのバージョンアップの幹になるものと考えている。</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8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〇 こうしたことから、まず</a:t>
            </a:r>
            <a:r>
              <a:rPr lang="ja-JP" altLang="en-US" sz="2000" u="sng" kern="100" dirty="0" smtClean="0">
                <a:latin typeface="Meiryo UI" panose="020B0604030504040204" pitchFamily="50" charset="-128"/>
                <a:ea typeface="Meiryo UI" panose="020B0604030504040204" pitchFamily="50" charset="-128"/>
                <a:cs typeface="Times New Roman" panose="02020603050405020304" pitchFamily="18" charset="0"/>
              </a:rPr>
              <a:t>本日は、</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や</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等といった社会</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潮流</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と成長の関係も踏まえ、</a:t>
            </a:r>
            <a:r>
              <a:rPr lang="ja-JP" altLang="en-US" sz="2000" u="sng" kern="100" dirty="0" smtClean="0">
                <a:latin typeface="Meiryo UI" panose="020B0604030504040204" pitchFamily="50" charset="-128"/>
                <a:ea typeface="Meiryo UI" panose="020B0604030504040204" pitchFamily="50" charset="-128"/>
                <a:cs typeface="Times New Roman" panose="02020603050405020304" pitchFamily="18" charset="0"/>
              </a:rPr>
              <a:t>ここ</a:t>
            </a:r>
            <a:r>
              <a:rPr lang="en-US" altLang="ja-JP" sz="2000" u="sng" kern="100" dirty="0" smtClean="0">
                <a:latin typeface="Meiryo UI" panose="020B0604030504040204" pitchFamily="50" charset="-128"/>
                <a:ea typeface="Meiryo UI" panose="020B0604030504040204" pitchFamily="50" charset="-128"/>
                <a:cs typeface="Times New Roman" panose="02020603050405020304" pitchFamily="18" charset="0"/>
              </a:rPr>
              <a:t>20</a:t>
            </a:r>
            <a:r>
              <a:rPr lang="ja-JP" altLang="en-US" sz="2000" u="sng" kern="100" dirty="0" smtClean="0">
                <a:latin typeface="Meiryo UI" panose="020B0604030504040204" pitchFamily="50" charset="-128"/>
                <a:ea typeface="Meiryo UI" panose="020B0604030504040204" pitchFamily="50" charset="-128"/>
                <a:cs typeface="Times New Roman" panose="02020603050405020304" pitchFamily="18" charset="0"/>
              </a:rPr>
              <a:t>年程度の世界経済のトレンドと、この間の日本の状況を総括</a:t>
            </a:r>
            <a:r>
              <a:rPr lang="en-US" altLang="ja-JP" sz="2000" u="sng" kern="100" dirty="0">
                <a:latin typeface="Meiryo UI" panose="020B0604030504040204" pitchFamily="50" charset="-128"/>
                <a:ea typeface="Meiryo UI" panose="020B0604030504040204" pitchFamily="50" charset="-128"/>
                <a:cs typeface="Times New Roman" panose="02020603050405020304" pitchFamily="18" charset="0"/>
              </a:rPr>
              <a:t/>
            </a:r>
            <a:br>
              <a:rPr lang="en-US" altLang="ja-JP" sz="2000" u="sng"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2000" u="sng" kern="100" dirty="0" smtClean="0">
                <a:latin typeface="Meiryo UI" panose="020B0604030504040204" pitchFamily="50" charset="-128"/>
                <a:ea typeface="Meiryo UI" panose="020B0604030504040204" pitchFamily="50" charset="-128"/>
                <a:cs typeface="Times New Roman" panose="02020603050405020304" pitchFamily="18" charset="0"/>
              </a:rPr>
              <a:t>していくような、大きな議論</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をしていただけたらと考えている。</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8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en-US" sz="2000" u="sng" kern="100" dirty="0" smtClean="0">
                <a:latin typeface="Meiryo UI" panose="020B0604030504040204" pitchFamily="50" charset="-128"/>
                <a:ea typeface="Meiryo UI" panose="020B0604030504040204" pitchFamily="50" charset="-128"/>
                <a:cs typeface="Times New Roman" panose="02020603050405020304" pitchFamily="18" charset="0"/>
              </a:rPr>
              <a:t>そのうえで、次回以降、本日の総括を踏まえ、大阪に焦点</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あてて</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QOL </a:t>
            </a:r>
            <a:r>
              <a:rPr lang="ja-JP" altLang="en-US" sz="2000" kern="100" dirty="0" err="1"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暮らしやすさ等との関係を含め、大阪</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をどう成長させていくべきか、議論できればと考えている。  </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800"/>
              </a:spcBef>
            </a:pP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あわせて、可能であれば、副首都の位置づけを含め、大阪の成長に必要な仕組み、体制についても議論を進めていければと考えている。</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二等辺三角形 1"/>
          <p:cNvSpPr/>
          <p:nvPr/>
        </p:nvSpPr>
        <p:spPr>
          <a:xfrm rot="10800000">
            <a:off x="3528000" y="213070"/>
            <a:ext cx="2088000" cy="336176"/>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74129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4994087B-4986-48D5-AEC7-07C9CF272AB7}"/>
</file>

<file path=customXml/itemProps2.xml><?xml version="1.0" encoding="utf-8"?>
<ds:datastoreItem xmlns:ds="http://schemas.openxmlformats.org/officeDocument/2006/customXml" ds:itemID="{65B1E9EF-2E9B-499E-B8E5-6F76F8F44366}"/>
</file>

<file path=customXml/itemProps3.xml><?xml version="1.0" encoding="utf-8"?>
<ds:datastoreItem xmlns:ds="http://schemas.openxmlformats.org/officeDocument/2006/customXml" ds:itemID="{9FEE99D3-52B3-4332-8173-11710469D769}"/>
</file>

<file path=docProps/app.xml><?xml version="1.0" encoding="utf-8"?>
<Properties xmlns="http://schemas.openxmlformats.org/officeDocument/2006/extended-properties" xmlns:vt="http://schemas.openxmlformats.org/officeDocument/2006/docPropsVTypes">
  <TotalTime>0</TotalTime>
  <Words>683</Words>
  <Application>Microsoft Office PowerPoint</Application>
  <PresentationFormat>画面に合わせる (4:3)</PresentationFormat>
  <Paragraphs>51</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Meiryo UI</vt:lpstr>
      <vt:lpstr>ＭＳ Ｐゴシック</vt:lpstr>
      <vt:lpstr>ＭＳ ゴシック</vt:lpstr>
      <vt:lpstr>游ゴシック</vt:lpstr>
      <vt:lpstr>Arial</vt:lpstr>
      <vt:lpstr>Times New Roman</vt:lpstr>
      <vt:lpstr>Wingdings</vt:lpstr>
      <vt:lpstr>Office テーマ</vt:lpstr>
      <vt:lpstr>これまでの議論の振り返りと 今後の進め方について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2022-02-17T09:16:48Z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