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50"/>
  </p:notesMasterIdLst>
  <p:sldIdLst>
    <p:sldId id="908" r:id="rId2"/>
    <p:sldId id="1042" r:id="rId3"/>
    <p:sldId id="1117" r:id="rId4"/>
    <p:sldId id="1365" r:id="rId5"/>
    <p:sldId id="1318" r:id="rId6"/>
    <p:sldId id="1215" r:id="rId7"/>
    <p:sldId id="1120" r:id="rId8"/>
    <p:sldId id="1118" r:id="rId9"/>
    <p:sldId id="1119" r:id="rId10"/>
    <p:sldId id="1121" r:id="rId11"/>
    <p:sldId id="1323" r:id="rId12"/>
    <p:sldId id="1324" r:id="rId13"/>
    <p:sldId id="1220" r:id="rId14"/>
    <p:sldId id="1221" r:id="rId15"/>
    <p:sldId id="1222" r:id="rId16"/>
    <p:sldId id="1320" r:id="rId17"/>
    <p:sldId id="1223" r:id="rId18"/>
    <p:sldId id="1224" r:id="rId19"/>
    <p:sldId id="1225" r:id="rId20"/>
    <p:sldId id="1226" r:id="rId21"/>
    <p:sldId id="1321" r:id="rId22"/>
    <p:sldId id="1322" r:id="rId23"/>
    <p:sldId id="1325" r:id="rId24"/>
    <p:sldId id="1326" r:id="rId25"/>
    <p:sldId id="1327" r:id="rId26"/>
    <p:sldId id="1328" r:id="rId27"/>
    <p:sldId id="1329" r:id="rId28"/>
    <p:sldId id="1330" r:id="rId29"/>
    <p:sldId id="1331" r:id="rId30"/>
    <p:sldId id="1332" r:id="rId31"/>
    <p:sldId id="1333" r:id="rId32"/>
    <p:sldId id="1334" r:id="rId33"/>
    <p:sldId id="1335" r:id="rId34"/>
    <p:sldId id="1336" r:id="rId35"/>
    <p:sldId id="1363" r:id="rId36"/>
    <p:sldId id="1364" r:id="rId37"/>
    <p:sldId id="1360" r:id="rId38"/>
    <p:sldId id="1361" r:id="rId39"/>
    <p:sldId id="1344" r:id="rId40"/>
    <p:sldId id="1345" r:id="rId41"/>
    <p:sldId id="1346" r:id="rId42"/>
    <p:sldId id="1337" r:id="rId43"/>
    <p:sldId id="1338" r:id="rId44"/>
    <p:sldId id="1339" r:id="rId45"/>
    <p:sldId id="1340" r:id="rId46"/>
    <p:sldId id="1341" r:id="rId47"/>
    <p:sldId id="1342" r:id="rId48"/>
    <p:sldId id="1362" r:id="rId49"/>
  </p:sldIdLst>
  <p:sldSz cx="9144000" cy="6858000" type="screen4x3"/>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434" autoAdjust="0"/>
  </p:normalViewPr>
  <p:slideViewPr>
    <p:cSldViewPr>
      <p:cViewPr varScale="1">
        <p:scale>
          <a:sx n="73" d="100"/>
          <a:sy n="73" d="100"/>
        </p:scale>
        <p:origin x="1392" y="66"/>
      </p:cViewPr>
      <p:guideLst>
        <p:guide orient="horz" pos="2160"/>
        <p:guide pos="2925"/>
      </p:guideLst>
    </p:cSldViewPr>
  </p:slideViewPr>
  <p:notesTextViewPr>
    <p:cViewPr>
      <p:scale>
        <a:sx n="1" d="1"/>
        <a:sy n="1" d="1"/>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12499;&#12472;&#12519;&#12531;&#12398;&#12496;&#12540;&#12472;&#12519;&#12531;&#12450;&#12483;&#12503;&#12395;&#21521;&#12369;&#12383;&#24847;&#35211;&#20132;&#25563;&#20250;&#36039;&#26009;/02_&#31532;2&#22238;&#36039;&#26009;/&#20803;&#12493;&#12479;/&#20803;&#12493;&#12479;&#65288;&#37117;&#24066;&#12521;&#12531;&#12461;&#12531;&#12464;&#65289;/211108_&#22269;&#20869;&#12521;&#12531;&#12461;&#12531;&#12464;2021%20&#26862;&#35352;&#2456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12499;&#12472;&#12519;&#12531;&#12398;&#12496;&#12540;&#12472;&#12519;&#12531;&#12450;&#12483;&#12503;&#12395;&#21521;&#12369;&#12383;&#24847;&#35211;&#20132;&#25563;&#20250;&#36039;&#26009;/02_&#31532;2&#22238;&#36039;&#26009;/&#20803;&#12493;&#12479;/&#20803;&#12493;&#12479;&#65288;&#37117;&#24066;&#12521;&#12531;&#12461;&#12531;&#12464;&#65289;/211108_&#22269;&#20869;&#12521;&#12531;&#12461;&#12531;&#12464;2021%20&#26862;&#35352;&#2456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12499;&#12472;&#12519;&#12531;&#12398;&#12496;&#12540;&#12472;&#12519;&#12531;&#12450;&#12483;&#12503;&#12395;&#21521;&#12369;&#12383;&#24847;&#35211;&#20132;&#25563;&#20250;&#36039;&#26009;/02_&#31532;2&#22238;&#36039;&#26009;/&#20803;&#12493;&#12479;/&#20803;&#12493;&#12479;&#65288;&#37117;&#24066;&#12521;&#12531;&#12461;&#12531;&#12464;&#65289;/211108_&#22269;&#20869;&#12521;&#12531;&#12461;&#12531;&#12464;2021%20&#26862;&#35352;&#2456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12499;&#12472;&#12519;&#12531;&#12398;&#12496;&#12540;&#12472;&#12519;&#12531;&#12450;&#12483;&#12503;&#12395;&#21521;&#12369;&#12383;&#24847;&#35211;&#20132;&#25563;&#20250;&#36039;&#26009;/02_&#31532;2&#22238;&#36039;&#26009;/&#20803;&#12493;&#12479;/&#20803;&#12493;&#12479;&#65288;&#37117;&#24066;&#12521;&#12531;&#12461;&#12531;&#12464;&#65289;/211108_&#22269;&#20869;&#12521;&#12531;&#12461;&#12531;&#12464;2021%20&#26862;&#35352;&#2456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12499;&#12472;&#12519;&#12531;&#12398;&#12496;&#12540;&#12472;&#12519;&#12531;&#12450;&#12483;&#12503;&#12395;&#21521;&#12369;&#12383;&#24847;&#35211;&#20132;&#25563;&#20250;&#36039;&#26009;/02_&#31532;2&#22238;&#36039;&#26009;/&#20803;&#12493;&#12479;/&#20803;&#12493;&#12479;&#65288;&#37117;&#24066;&#12521;&#12531;&#12461;&#12531;&#12464;&#65289;/211108_&#22269;&#20869;&#12521;&#12531;&#12461;&#12531;&#12464;2021%20&#26862;&#35352;&#2456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4185125935775179"/>
          <c:y val="0.26006176578355056"/>
          <c:w val="0.51629748128449648"/>
          <c:h val="0.58027562793967002"/>
        </c:manualLayout>
      </c:layout>
      <c:radarChart>
        <c:radarStyle val="marker"/>
        <c:varyColors val="0"/>
        <c:ser>
          <c:idx val="0"/>
          <c:order val="0"/>
          <c:tx>
            <c:strRef>
              <c:f>'上位５都市（偏差値）'!$C$6</c:f>
              <c:strCache>
                <c:ptCount val="1"/>
                <c:pt idx="0">
                  <c:v>横浜市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1-40FA-4438-8723-0C81D891D598}"/>
                </c:ext>
              </c:extLst>
            </c:dLbl>
            <c:dLbl>
              <c:idx val="2"/>
              <c:delete val="1"/>
              <c:extLst>
                <c:ext xmlns:c15="http://schemas.microsoft.com/office/drawing/2012/chart" uri="{CE6537A1-D6FC-4f65-9D91-7224C49458BB}"/>
                <c:ext xmlns:c16="http://schemas.microsoft.com/office/drawing/2014/chart" uri="{C3380CC4-5D6E-409C-BE32-E72D297353CC}">
                  <c16:uniqueId val="{00000000-40FA-4438-8723-0C81D891D59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'上位５都市（偏差値）'!$D$2:$I$2</c:f>
              <c:strCache>
                <c:ptCount val="6"/>
                <c:pt idx="0">
                  <c:v>経済・ビジネス</c:v>
                </c:pt>
                <c:pt idx="1">
                  <c:v>研究・開発</c:v>
                </c:pt>
                <c:pt idx="2">
                  <c:v>文化・交流</c:v>
                </c:pt>
                <c:pt idx="3">
                  <c:v>生活・居住</c:v>
                </c:pt>
                <c:pt idx="4">
                  <c:v>環境</c:v>
                </c:pt>
                <c:pt idx="5">
                  <c:v>交通・アクセス</c:v>
                </c:pt>
              </c:strCache>
            </c:strRef>
          </c:cat>
          <c:val>
            <c:numRef>
              <c:f>'上位５都市（偏差値）'!$D$6:$I$6</c:f>
              <c:numCache>
                <c:formatCode>0_);[Red]\(0\)</c:formatCode>
                <c:ptCount val="6"/>
                <c:pt idx="0">
                  <c:v>69</c:v>
                </c:pt>
                <c:pt idx="1">
                  <c:v>81</c:v>
                </c:pt>
                <c:pt idx="2">
                  <c:v>86</c:v>
                </c:pt>
                <c:pt idx="3">
                  <c:v>54</c:v>
                </c:pt>
                <c:pt idx="4">
                  <c:v>44</c:v>
                </c:pt>
                <c:pt idx="5">
                  <c:v>70</c:v>
                </c:pt>
              </c:numCache>
            </c:numRef>
          </c:val>
          <c:extLst>
            <c:ext xmlns:c16="http://schemas.microsoft.com/office/drawing/2014/chart" uri="{C3380CC4-5D6E-409C-BE32-E72D297353CC}">
              <c16:uniqueId val="{00000000-D82E-4051-AF88-906CE460E78E}"/>
            </c:ext>
          </c:extLst>
        </c:ser>
        <c:dLbls>
          <c:showLegendKey val="0"/>
          <c:showVal val="0"/>
          <c:showCatName val="0"/>
          <c:showSerName val="0"/>
          <c:showPercent val="0"/>
          <c:showBubbleSize val="0"/>
        </c:dLbls>
        <c:axId val="433784040"/>
        <c:axId val="433775512"/>
      </c:radarChart>
      <c:catAx>
        <c:axId val="43378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33775512"/>
        <c:crosses val="autoZero"/>
        <c:auto val="1"/>
        <c:lblAlgn val="ctr"/>
        <c:lblOffset val="100"/>
        <c:noMultiLvlLbl val="0"/>
      </c:catAx>
      <c:valAx>
        <c:axId val="43377551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433784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4185125935775179"/>
          <c:y val="0.26006176578355056"/>
          <c:w val="0.51629748128449648"/>
          <c:h val="0.58027562793967002"/>
        </c:manualLayout>
      </c:layout>
      <c:radarChart>
        <c:radarStyle val="marker"/>
        <c:varyColors val="0"/>
        <c:ser>
          <c:idx val="0"/>
          <c:order val="0"/>
          <c:tx>
            <c:strRef>
              <c:f>'上位５都市（偏差値）'!$C$7</c:f>
              <c:strCache>
                <c:ptCount val="1"/>
                <c:pt idx="0">
                  <c:v>名古屋市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3"/>
              <c:delete val="1"/>
              <c:extLst>
                <c:ext xmlns:c15="http://schemas.microsoft.com/office/drawing/2012/chart" uri="{CE6537A1-D6FC-4f65-9D91-7224C49458BB}"/>
                <c:ext xmlns:c16="http://schemas.microsoft.com/office/drawing/2014/chart" uri="{C3380CC4-5D6E-409C-BE32-E72D297353CC}">
                  <c16:uniqueId val="{00000000-D9C8-4473-99A2-5DD4B4ABFD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'上位５都市（偏差値）'!$D$2:$I$2</c:f>
              <c:strCache>
                <c:ptCount val="6"/>
                <c:pt idx="0">
                  <c:v>経済・ビジネス</c:v>
                </c:pt>
                <c:pt idx="1">
                  <c:v>研究・開発</c:v>
                </c:pt>
                <c:pt idx="2">
                  <c:v>文化・交流</c:v>
                </c:pt>
                <c:pt idx="3">
                  <c:v>生活・居住</c:v>
                </c:pt>
                <c:pt idx="4">
                  <c:v>環境</c:v>
                </c:pt>
                <c:pt idx="5">
                  <c:v>交通・アクセス</c:v>
                </c:pt>
              </c:strCache>
            </c:strRef>
          </c:cat>
          <c:val>
            <c:numRef>
              <c:f>'上位５都市（偏差値）'!$D$7:$I$7</c:f>
              <c:numCache>
                <c:formatCode>0_);[Red]\(0\)</c:formatCode>
                <c:ptCount val="6"/>
                <c:pt idx="0">
                  <c:v>74</c:v>
                </c:pt>
                <c:pt idx="1">
                  <c:v>105</c:v>
                </c:pt>
                <c:pt idx="2">
                  <c:v>68</c:v>
                </c:pt>
                <c:pt idx="3">
                  <c:v>61</c:v>
                </c:pt>
                <c:pt idx="4">
                  <c:v>39</c:v>
                </c:pt>
                <c:pt idx="5">
                  <c:v>80</c:v>
                </c:pt>
              </c:numCache>
            </c:numRef>
          </c:val>
          <c:extLst>
            <c:ext xmlns:c16="http://schemas.microsoft.com/office/drawing/2014/chart" uri="{C3380CC4-5D6E-409C-BE32-E72D297353CC}">
              <c16:uniqueId val="{00000000-E63B-492D-9877-F185BCE544FC}"/>
            </c:ext>
          </c:extLst>
        </c:ser>
        <c:dLbls>
          <c:showLegendKey val="0"/>
          <c:showVal val="0"/>
          <c:showCatName val="0"/>
          <c:showSerName val="0"/>
          <c:showPercent val="0"/>
          <c:showBubbleSize val="0"/>
        </c:dLbls>
        <c:axId val="433784040"/>
        <c:axId val="433775512"/>
      </c:radarChart>
      <c:catAx>
        <c:axId val="43378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33775512"/>
        <c:crosses val="autoZero"/>
        <c:auto val="1"/>
        <c:lblAlgn val="ctr"/>
        <c:lblOffset val="100"/>
        <c:noMultiLvlLbl val="0"/>
      </c:catAx>
      <c:valAx>
        <c:axId val="43377551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433784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4185125935775179"/>
          <c:y val="0.26006176578355056"/>
          <c:w val="0.51629748128449648"/>
          <c:h val="0.58027562793967002"/>
        </c:manualLayout>
      </c:layout>
      <c:radarChart>
        <c:radarStyle val="marker"/>
        <c:varyColors val="0"/>
        <c:ser>
          <c:idx val="0"/>
          <c:order val="0"/>
          <c:tx>
            <c:strRef>
              <c:f>'上位５都市（偏差値）'!$C$3</c:f>
              <c:strCache>
                <c:ptCount val="1"/>
                <c:pt idx="0">
                  <c:v>大阪市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7.4600334372852239E-2"/>
                  <c:y val="6.41025641025640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CB1-4A8A-8036-1546300A8EBB}"/>
                </c:ext>
              </c:extLst>
            </c:dLbl>
            <c:dLbl>
              <c:idx val="1"/>
              <c:layout>
                <c:manualLayout>
                  <c:x val="3.5523968748975986E-3"/>
                  <c:y val="3.8461538461538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CB1-4A8A-8036-1546300A8EBB}"/>
                </c:ext>
              </c:extLst>
            </c:dLbl>
            <c:dLbl>
              <c:idx val="2"/>
              <c:delete val="1"/>
              <c:extLst>
                <c:ext xmlns:c15="http://schemas.microsoft.com/office/drawing/2012/chart" uri="{CE6537A1-D6FC-4f65-9D91-7224C49458BB}"/>
                <c:ext xmlns:c16="http://schemas.microsoft.com/office/drawing/2014/chart" uri="{C3380CC4-5D6E-409C-BE32-E72D297353CC}">
                  <c16:uniqueId val="{00000000-1454-409F-B2BA-2A1075D74835}"/>
                </c:ext>
              </c:extLst>
            </c:dLbl>
            <c:dLbl>
              <c:idx val="5"/>
              <c:layout>
                <c:manualLayout>
                  <c:x val="3.1971571874079556E-2"/>
                  <c:y val="-5.12820512820513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CB1-4A8A-8036-1546300A8E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'上位５都市（偏差値）'!$D$2:$I$2</c:f>
              <c:strCache>
                <c:ptCount val="6"/>
                <c:pt idx="0">
                  <c:v>経済・ビジネス</c:v>
                </c:pt>
                <c:pt idx="1">
                  <c:v>研究・開発</c:v>
                </c:pt>
                <c:pt idx="2">
                  <c:v>文化・交流</c:v>
                </c:pt>
                <c:pt idx="3">
                  <c:v>生活・居住</c:v>
                </c:pt>
                <c:pt idx="4">
                  <c:v>環境</c:v>
                </c:pt>
                <c:pt idx="5">
                  <c:v>交通・アクセス</c:v>
                </c:pt>
              </c:strCache>
            </c:strRef>
          </c:cat>
          <c:val>
            <c:numRef>
              <c:f>'上位５都市（偏差値）'!$D$3:$I$3</c:f>
              <c:numCache>
                <c:formatCode>0_);[Red]\(0\)</c:formatCode>
                <c:ptCount val="6"/>
                <c:pt idx="0">
                  <c:v>96</c:v>
                </c:pt>
                <c:pt idx="1">
                  <c:v>83</c:v>
                </c:pt>
                <c:pt idx="2">
                  <c:v>92</c:v>
                </c:pt>
                <c:pt idx="3">
                  <c:v>51</c:v>
                </c:pt>
                <c:pt idx="4">
                  <c:v>22</c:v>
                </c:pt>
                <c:pt idx="5">
                  <c:v>96</c:v>
                </c:pt>
              </c:numCache>
            </c:numRef>
          </c:val>
          <c:extLst>
            <c:ext xmlns:c16="http://schemas.microsoft.com/office/drawing/2014/chart" uri="{C3380CC4-5D6E-409C-BE32-E72D297353CC}">
              <c16:uniqueId val="{00000000-2CB1-4A8A-8036-1546300A8EBB}"/>
            </c:ext>
          </c:extLst>
        </c:ser>
        <c:dLbls>
          <c:showLegendKey val="0"/>
          <c:showVal val="0"/>
          <c:showCatName val="0"/>
          <c:showSerName val="0"/>
          <c:showPercent val="0"/>
          <c:showBubbleSize val="0"/>
        </c:dLbls>
        <c:axId val="433784040"/>
        <c:axId val="433775512"/>
      </c:radarChart>
      <c:catAx>
        <c:axId val="43378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33775512"/>
        <c:crosses val="autoZero"/>
        <c:auto val="1"/>
        <c:lblAlgn val="ctr"/>
        <c:lblOffset val="100"/>
        <c:noMultiLvlLbl val="0"/>
      </c:catAx>
      <c:valAx>
        <c:axId val="43377551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433784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4185125935775179"/>
          <c:y val="0.26006176578355056"/>
          <c:w val="0.51629748128449648"/>
          <c:h val="0.58027562793967002"/>
        </c:manualLayout>
      </c:layout>
      <c:radarChart>
        <c:radarStyle val="marker"/>
        <c:varyColors val="0"/>
        <c:ser>
          <c:idx val="0"/>
          <c:order val="0"/>
          <c:tx>
            <c:strRef>
              <c:f>'上位５都市（偏差値）'!$C$4</c:f>
              <c:strCache>
                <c:ptCount val="1"/>
                <c:pt idx="0">
                  <c:v>京都市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7E3E-4868-8CDC-BA915F64D0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'上位５都市（偏差値）'!$D$2:$I$2</c:f>
              <c:strCache>
                <c:ptCount val="6"/>
                <c:pt idx="0">
                  <c:v>経済・ビジネス</c:v>
                </c:pt>
                <c:pt idx="1">
                  <c:v>研究・開発</c:v>
                </c:pt>
                <c:pt idx="2">
                  <c:v>文化・交流</c:v>
                </c:pt>
                <c:pt idx="3">
                  <c:v>生活・居住</c:v>
                </c:pt>
                <c:pt idx="4">
                  <c:v>環境</c:v>
                </c:pt>
                <c:pt idx="5">
                  <c:v>交通・アクセス</c:v>
                </c:pt>
              </c:strCache>
            </c:strRef>
          </c:cat>
          <c:val>
            <c:numRef>
              <c:f>'上位５都市（偏差値）'!$D$4:$I$4</c:f>
              <c:numCache>
                <c:formatCode>0_);[Red]\(0\)</c:formatCode>
                <c:ptCount val="6"/>
                <c:pt idx="0">
                  <c:v>57</c:v>
                </c:pt>
                <c:pt idx="1">
                  <c:v>96</c:v>
                </c:pt>
                <c:pt idx="2">
                  <c:v>101</c:v>
                </c:pt>
                <c:pt idx="3">
                  <c:v>52</c:v>
                </c:pt>
                <c:pt idx="4">
                  <c:v>41</c:v>
                </c:pt>
                <c:pt idx="5">
                  <c:v>68</c:v>
                </c:pt>
              </c:numCache>
            </c:numRef>
          </c:val>
          <c:extLst>
            <c:ext xmlns:c16="http://schemas.microsoft.com/office/drawing/2014/chart" uri="{C3380CC4-5D6E-409C-BE32-E72D297353CC}">
              <c16:uniqueId val="{00000000-DAB2-4184-9DC5-1DA5315D82A4}"/>
            </c:ext>
          </c:extLst>
        </c:ser>
        <c:dLbls>
          <c:showLegendKey val="0"/>
          <c:showVal val="0"/>
          <c:showCatName val="0"/>
          <c:showSerName val="0"/>
          <c:showPercent val="0"/>
          <c:showBubbleSize val="0"/>
        </c:dLbls>
        <c:axId val="433784040"/>
        <c:axId val="433775512"/>
      </c:radarChart>
      <c:catAx>
        <c:axId val="43378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33775512"/>
        <c:crosses val="autoZero"/>
        <c:auto val="1"/>
        <c:lblAlgn val="ctr"/>
        <c:lblOffset val="100"/>
        <c:noMultiLvlLbl val="0"/>
      </c:catAx>
      <c:valAx>
        <c:axId val="43377551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433784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b="1" dirty="0">
                <a:latin typeface="Meiryo UI" panose="020B0604030504040204" pitchFamily="50" charset="-128"/>
                <a:ea typeface="Meiryo UI" panose="020B0604030504040204" pitchFamily="50" charset="-128"/>
              </a:rPr>
              <a:t>福岡市</a:t>
            </a:r>
            <a:endParaRPr lang="ja-JP" altLang="en-US" b="1" dirty="0">
              <a:latin typeface="Meiryo UI" panose="020B0604030504040204" pitchFamily="50" charset="-128"/>
              <a:ea typeface="Meiryo UI" panose="020B0604030504040204" pitchFamily="50" charset="-128"/>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4185125935775179"/>
          <c:y val="0.26006176578355056"/>
          <c:w val="0.51629748128449648"/>
          <c:h val="0.58027562793967002"/>
        </c:manualLayout>
      </c:layout>
      <c:radarChart>
        <c:radarStyle val="marker"/>
        <c:varyColors val="0"/>
        <c:ser>
          <c:idx val="0"/>
          <c:order val="0"/>
          <c:tx>
            <c:strRef>
              <c:f>'上位５都市（偏差値）'!$C$5</c:f>
              <c:strCache>
                <c:ptCount val="1"/>
                <c:pt idx="0">
                  <c:v>福岡市</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DD01-4E05-B155-659B560B04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'上位５都市（偏差値）'!$D$2:$I$2</c:f>
              <c:strCache>
                <c:ptCount val="6"/>
                <c:pt idx="0">
                  <c:v>経済・ビジネス</c:v>
                </c:pt>
                <c:pt idx="1">
                  <c:v>研究・開発</c:v>
                </c:pt>
                <c:pt idx="2">
                  <c:v>文化・交流</c:v>
                </c:pt>
                <c:pt idx="3">
                  <c:v>生活・居住</c:v>
                </c:pt>
                <c:pt idx="4">
                  <c:v>環境</c:v>
                </c:pt>
                <c:pt idx="5">
                  <c:v>交通・アクセス</c:v>
                </c:pt>
              </c:strCache>
            </c:strRef>
          </c:cat>
          <c:val>
            <c:numRef>
              <c:f>'上位５都市（偏差値）'!$D$5:$I$5</c:f>
              <c:numCache>
                <c:formatCode>0_);[Red]\(0\)</c:formatCode>
                <c:ptCount val="6"/>
                <c:pt idx="0">
                  <c:v>71</c:v>
                </c:pt>
                <c:pt idx="1">
                  <c:v>81</c:v>
                </c:pt>
                <c:pt idx="2">
                  <c:v>74</c:v>
                </c:pt>
                <c:pt idx="3">
                  <c:v>73</c:v>
                </c:pt>
                <c:pt idx="4">
                  <c:v>51</c:v>
                </c:pt>
                <c:pt idx="5">
                  <c:v>78</c:v>
                </c:pt>
              </c:numCache>
            </c:numRef>
          </c:val>
          <c:extLst>
            <c:ext xmlns:c16="http://schemas.microsoft.com/office/drawing/2014/chart" uri="{C3380CC4-5D6E-409C-BE32-E72D297353CC}">
              <c16:uniqueId val="{00000000-6153-4383-9099-F67432FDAE48}"/>
            </c:ext>
          </c:extLst>
        </c:ser>
        <c:dLbls>
          <c:showLegendKey val="0"/>
          <c:showVal val="0"/>
          <c:showCatName val="0"/>
          <c:showSerName val="0"/>
          <c:showPercent val="0"/>
          <c:showBubbleSize val="0"/>
        </c:dLbls>
        <c:axId val="433784040"/>
        <c:axId val="433775512"/>
      </c:radarChart>
      <c:catAx>
        <c:axId val="43378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33775512"/>
        <c:crosses val="autoZero"/>
        <c:auto val="1"/>
        <c:lblAlgn val="ctr"/>
        <c:lblOffset val="100"/>
        <c:noMultiLvlLbl val="0"/>
      </c:catAx>
      <c:valAx>
        <c:axId val="43377551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crossAx val="433784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6752798717107E-2"/>
          <c:y val="5.2069798624815457E-2"/>
          <c:w val="0.92363115133531681"/>
          <c:h val="0.88513142352691465"/>
        </c:manualLayout>
      </c:layout>
      <c:barChart>
        <c:barDir val="col"/>
        <c:grouping val="clustered"/>
        <c:varyColors val="0"/>
        <c:ser>
          <c:idx val="1"/>
          <c:order val="1"/>
          <c:tx>
            <c:strRef>
              <c:f>訪日外客!$C$3</c:f>
              <c:strCache>
                <c:ptCount val="1"/>
                <c:pt idx="0">
                  <c:v>全国</c:v>
                </c:pt>
              </c:strCache>
            </c:strRef>
          </c:tx>
          <c:spPr>
            <a:solidFill>
              <a:srgbClr val="FFC000">
                <a:alpha val="85000"/>
              </a:srgbClr>
            </a:solidFill>
          </c:spPr>
          <c:invertIfNegative val="0"/>
          <c:dLbls>
            <c:dLbl>
              <c:idx val="16"/>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訪日外客!$C$4:$C$20</c:f>
              <c:numCache>
                <c:formatCode>#,##0_);[Red]\(#,##0\)</c:formatCode>
                <c:ptCount val="17"/>
                <c:pt idx="0">
                  <c:v>523.8963</c:v>
                </c:pt>
                <c:pt idx="1">
                  <c:v>521.17250000000001</c:v>
                </c:pt>
                <c:pt idx="2">
                  <c:v>613.79049999999995</c:v>
                </c:pt>
                <c:pt idx="3">
                  <c:v>672.79259999999999</c:v>
                </c:pt>
                <c:pt idx="4">
                  <c:v>733.40769999999998</c:v>
                </c:pt>
                <c:pt idx="5">
                  <c:v>834.69690000000003</c:v>
                </c:pt>
                <c:pt idx="6">
                  <c:v>835.08349999999996</c:v>
                </c:pt>
                <c:pt idx="7">
                  <c:v>678.96579999999994</c:v>
                </c:pt>
                <c:pt idx="8">
                  <c:v>861.11749999999995</c:v>
                </c:pt>
                <c:pt idx="9">
                  <c:v>621.87519999999995</c:v>
                </c:pt>
                <c:pt idx="10">
                  <c:v>835.81050000000005</c:v>
                </c:pt>
                <c:pt idx="11">
                  <c:v>1036.3904</c:v>
                </c:pt>
                <c:pt idx="12">
                  <c:v>1341.3467000000001</c:v>
                </c:pt>
                <c:pt idx="13">
                  <c:v>1973.7409</c:v>
                </c:pt>
                <c:pt idx="14">
                  <c:v>2403.9699999999998</c:v>
                </c:pt>
                <c:pt idx="15">
                  <c:v>2869.1073000000001</c:v>
                </c:pt>
                <c:pt idx="16">
                  <c:v>3119.2</c:v>
                </c:pt>
              </c:numCache>
            </c:numRef>
          </c:val>
          <c:extLst>
            <c:ext xmlns:c16="http://schemas.microsoft.com/office/drawing/2014/chart" uri="{C3380CC4-5D6E-409C-BE32-E72D297353CC}">
              <c16:uniqueId val="{00000001-2A7B-404F-B0B7-91B645BAFAEC}"/>
            </c:ext>
          </c:extLst>
        </c:ser>
        <c:dLbls>
          <c:showLegendKey val="0"/>
          <c:showVal val="0"/>
          <c:showCatName val="0"/>
          <c:showSerName val="0"/>
          <c:showPercent val="0"/>
          <c:showBubbleSize val="0"/>
        </c:dLbls>
        <c:gapWidth val="150"/>
        <c:axId val="1886388799"/>
        <c:axId val="1886386303"/>
      </c:barChart>
      <c:lineChart>
        <c:grouping val="standard"/>
        <c:varyColors val="0"/>
        <c:ser>
          <c:idx val="0"/>
          <c:order val="0"/>
          <c:tx>
            <c:strRef>
              <c:f>訪日外客!$B$3</c:f>
              <c:strCache>
                <c:ptCount val="1"/>
                <c:pt idx="0">
                  <c:v>大阪府</c:v>
                </c:pt>
              </c:strCache>
            </c:strRef>
          </c:tx>
          <c:dLbls>
            <c:dLbl>
              <c:idx val="7"/>
              <c:layout>
                <c:manualLayout>
                  <c:x val="1.4214071527894052E-3"/>
                  <c:y val="4.323730282981337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A7B-404F-B0B7-91B645BAFAEC}"/>
                </c:ext>
              </c:extLst>
            </c:dLbl>
            <c:dLbl>
              <c:idx val="16"/>
              <c:layout>
                <c:manualLayout>
                  <c:x val="-2.6353560143653899E-2"/>
                  <c:y val="2.56158889938422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訪日外客!$B$4:$B$20</c:f>
              <c:numCache>
                <c:formatCode>#,##0_);[Red]\(#,##0\)</c:formatCode>
                <c:ptCount val="17"/>
                <c:pt idx="0">
                  <c:v>145.6431714</c:v>
                </c:pt>
                <c:pt idx="1">
                  <c:v>145</c:v>
                </c:pt>
                <c:pt idx="2">
                  <c:v>157</c:v>
                </c:pt>
                <c:pt idx="3">
                  <c:v>167</c:v>
                </c:pt>
                <c:pt idx="4">
                  <c:v>187</c:v>
                </c:pt>
                <c:pt idx="5">
                  <c:v>235</c:v>
                </c:pt>
                <c:pt idx="6">
                  <c:v>222</c:v>
                </c:pt>
                <c:pt idx="7">
                  <c:v>170</c:v>
                </c:pt>
                <c:pt idx="8">
                  <c:v>235</c:v>
                </c:pt>
                <c:pt idx="9">
                  <c:v>158</c:v>
                </c:pt>
                <c:pt idx="10">
                  <c:v>203</c:v>
                </c:pt>
                <c:pt idx="11">
                  <c:v>263</c:v>
                </c:pt>
                <c:pt idx="12">
                  <c:v>376</c:v>
                </c:pt>
                <c:pt idx="13">
                  <c:v>716</c:v>
                </c:pt>
                <c:pt idx="14">
                  <c:v>940</c:v>
                </c:pt>
                <c:pt idx="15">
                  <c:v>1110</c:v>
                </c:pt>
                <c:pt idx="16">
                  <c:v>1142</c:v>
                </c:pt>
              </c:numCache>
            </c:numRef>
          </c:val>
          <c:smooth val="0"/>
          <c:extLst>
            <c:ext xmlns:c16="http://schemas.microsoft.com/office/drawing/2014/chart" uri="{C3380CC4-5D6E-409C-BE32-E72D297353CC}">
              <c16:uniqueId val="{00000003-2A7B-404F-B0B7-91B645BAFAEC}"/>
            </c:ext>
          </c:extLst>
        </c:ser>
        <c:ser>
          <c:idx val="2"/>
          <c:order val="2"/>
          <c:tx>
            <c:strRef>
              <c:f>訪日外客!$D$3</c:f>
              <c:strCache>
                <c:ptCount val="1"/>
                <c:pt idx="0">
                  <c:v>東京都</c:v>
                </c:pt>
              </c:strCache>
            </c:strRef>
          </c:tx>
          <c:dLbls>
            <c:dLbl>
              <c:idx val="16"/>
              <c:layout>
                <c:manualLayout>
                  <c:x val="-2.8543310611711066E-2"/>
                  <c:y val="-3.21014844183144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訪日外客!$D$4:$D$20</c:f>
              <c:numCache>
                <c:formatCode>#,##0_);[Red]\(#,##0\)</c:formatCode>
                <c:ptCount val="17"/>
                <c:pt idx="0">
                  <c:v>276.09335010000001</c:v>
                </c:pt>
                <c:pt idx="1">
                  <c:v>284.03901250000001</c:v>
                </c:pt>
                <c:pt idx="2">
                  <c:v>357.22607099999993</c:v>
                </c:pt>
                <c:pt idx="3">
                  <c:v>393.58367099999998</c:v>
                </c:pt>
                <c:pt idx="4">
                  <c:v>420.97601979999996</c:v>
                </c:pt>
                <c:pt idx="5">
                  <c:v>485.79359579999999</c:v>
                </c:pt>
                <c:pt idx="6">
                  <c:v>491.86418149999997</c:v>
                </c:pt>
                <c:pt idx="7">
                  <c:v>399.23189039999994</c:v>
                </c:pt>
                <c:pt idx="8">
                  <c:v>519.25385249999999</c:v>
                </c:pt>
                <c:pt idx="9">
                  <c:v>314.66885120000001</c:v>
                </c:pt>
                <c:pt idx="10">
                  <c:v>428.77078650000004</c:v>
                </c:pt>
                <c:pt idx="11">
                  <c:v>490.21265919999996</c:v>
                </c:pt>
                <c:pt idx="12">
                  <c:v>689.45220380000001</c:v>
                </c:pt>
                <c:pt idx="13">
                  <c:v>1028.3190089</c:v>
                </c:pt>
                <c:pt idx="14">
                  <c:v>1158.71354</c:v>
                </c:pt>
                <c:pt idx="15">
                  <c:v>1325.5275726000002</c:v>
                </c:pt>
                <c:pt idx="16">
                  <c:v>1422.3552</c:v>
                </c:pt>
              </c:numCache>
            </c:numRef>
          </c:val>
          <c:smooth val="0"/>
          <c:extLst>
            <c:ext xmlns:c16="http://schemas.microsoft.com/office/drawing/2014/chart" uri="{C3380CC4-5D6E-409C-BE32-E72D297353CC}">
              <c16:uniqueId val="{00000005-2A7B-404F-B0B7-91B645BAFAEC}"/>
            </c:ext>
          </c:extLst>
        </c:ser>
        <c:ser>
          <c:idx val="3"/>
          <c:order val="3"/>
          <c:tx>
            <c:strRef>
              <c:f>訪日外客!$E$3</c:f>
              <c:strCache>
                <c:ptCount val="1"/>
                <c:pt idx="0">
                  <c:v>愛知県</c:v>
                </c:pt>
              </c:strCache>
            </c:strRef>
          </c:tx>
          <c:dLbls>
            <c:dLbl>
              <c:idx val="16"/>
              <c:layout>
                <c:manualLayout>
                  <c:x val="-2.2204506241208646E-2"/>
                  <c:y val="-2.19039495233427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訪日外客!$E$4:$E$20</c:f>
              <c:numCache>
                <c:formatCode>#,##0_);[Red]\(#,##0\)</c:formatCode>
                <c:ptCount val="17"/>
                <c:pt idx="0">
                  <c:v>58.676385600000003</c:v>
                </c:pt>
                <c:pt idx="1">
                  <c:v>50.553732500000002</c:v>
                </c:pt>
                <c:pt idx="2">
                  <c:v>58.923887999999998</c:v>
                </c:pt>
                <c:pt idx="3">
                  <c:v>80.062319399999993</c:v>
                </c:pt>
                <c:pt idx="4">
                  <c:v>70.407139200000003</c:v>
                </c:pt>
                <c:pt idx="5">
                  <c:v>78.461508600000002</c:v>
                </c:pt>
                <c:pt idx="6">
                  <c:v>84.343433500000003</c:v>
                </c:pt>
                <c:pt idx="7">
                  <c:v>65.180716799999999</c:v>
                </c:pt>
                <c:pt idx="8">
                  <c:v>93.861807499999998</c:v>
                </c:pt>
                <c:pt idx="9">
                  <c:v>54.725017599999994</c:v>
                </c:pt>
                <c:pt idx="10">
                  <c:v>78.566186999999999</c:v>
                </c:pt>
                <c:pt idx="11">
                  <c:v>88.093184000000008</c:v>
                </c:pt>
                <c:pt idx="12">
                  <c:v>123.40389640000001</c:v>
                </c:pt>
                <c:pt idx="13">
                  <c:v>193.4266082</c:v>
                </c:pt>
                <c:pt idx="14">
                  <c:v>228.37714999999997</c:v>
                </c:pt>
                <c:pt idx="15">
                  <c:v>255.35054969999999</c:v>
                </c:pt>
                <c:pt idx="16">
                  <c:v>243.29759999999999</c:v>
                </c:pt>
              </c:numCache>
            </c:numRef>
          </c:val>
          <c:smooth val="0"/>
          <c:extLst>
            <c:ext xmlns:c16="http://schemas.microsoft.com/office/drawing/2014/chart" uri="{C3380CC4-5D6E-409C-BE32-E72D297353CC}">
              <c16:uniqueId val="{00000007-2A7B-404F-B0B7-91B645BAFAEC}"/>
            </c:ext>
          </c:extLst>
        </c:ser>
        <c:dLbls>
          <c:showLegendKey val="0"/>
          <c:showVal val="0"/>
          <c:showCatName val="0"/>
          <c:showSerName val="0"/>
          <c:showPercent val="0"/>
          <c:showBubbleSize val="0"/>
        </c:dLbls>
        <c:marker val="1"/>
        <c:smooth val="0"/>
        <c:axId val="130049536"/>
        <c:axId val="130051072"/>
      </c:lineChart>
      <c:catAx>
        <c:axId val="130049536"/>
        <c:scaling>
          <c:orientation val="minMax"/>
        </c:scaling>
        <c:delete val="0"/>
        <c:axPos val="b"/>
        <c:numFmt formatCode="General" sourceLinked="1"/>
        <c:majorTickMark val="out"/>
        <c:minorTickMark val="none"/>
        <c:tickLblPos val="nextTo"/>
        <c:crossAx val="130051072"/>
        <c:crosses val="autoZero"/>
        <c:auto val="1"/>
        <c:lblAlgn val="ctr"/>
        <c:lblOffset val="100"/>
        <c:noMultiLvlLbl val="0"/>
      </c:catAx>
      <c:valAx>
        <c:axId val="130051072"/>
        <c:scaling>
          <c:orientation val="minMax"/>
        </c:scaling>
        <c:delete val="0"/>
        <c:axPos val="l"/>
        <c:majorGridlines>
          <c:spPr>
            <a:ln w="3175"/>
          </c:spPr>
        </c:majorGridlines>
        <c:numFmt formatCode="#,##0_);[Red]\(#,##0\)" sourceLinked="1"/>
        <c:majorTickMark val="out"/>
        <c:minorTickMark val="none"/>
        <c:tickLblPos val="nextTo"/>
        <c:crossAx val="130049536"/>
        <c:crosses val="autoZero"/>
        <c:crossBetween val="between"/>
      </c:valAx>
      <c:valAx>
        <c:axId val="1886386303"/>
        <c:scaling>
          <c:orientation val="minMax"/>
        </c:scaling>
        <c:delete val="1"/>
        <c:axPos val="r"/>
        <c:numFmt formatCode="#,##0_);[Red]\(#,##0\)" sourceLinked="1"/>
        <c:majorTickMark val="out"/>
        <c:minorTickMark val="none"/>
        <c:tickLblPos val="nextTo"/>
        <c:crossAx val="1886388799"/>
        <c:crosses val="max"/>
        <c:crossBetween val="between"/>
      </c:valAx>
      <c:catAx>
        <c:axId val="1886388799"/>
        <c:scaling>
          <c:orientation val="minMax"/>
        </c:scaling>
        <c:delete val="1"/>
        <c:axPos val="b"/>
        <c:numFmt formatCode="General" sourceLinked="1"/>
        <c:majorTickMark val="out"/>
        <c:minorTickMark val="none"/>
        <c:tickLblPos val="nextTo"/>
        <c:crossAx val="1886386303"/>
        <c:crosses val="autoZero"/>
        <c:auto val="1"/>
        <c:lblAlgn val="ctr"/>
        <c:lblOffset val="100"/>
        <c:noMultiLvlLbl val="0"/>
      </c:catAx>
    </c:plotArea>
    <c:legend>
      <c:legendPos val="t"/>
      <c:layout>
        <c:manualLayout>
          <c:xMode val="edge"/>
          <c:yMode val="edge"/>
          <c:x val="0.19951307291662004"/>
          <c:y val="9.176862187225349E-4"/>
          <c:w val="0.61945214715302221"/>
          <c:h val="4.5435936701269559E-2"/>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81639083185823E-2"/>
          <c:y val="0.12445224622473078"/>
          <c:w val="0.93279758938136237"/>
          <c:h val="0.6924278681589956"/>
        </c:manualLayout>
      </c:layout>
      <c:lineChart>
        <c:grouping val="standard"/>
        <c:varyColors val="0"/>
        <c:ser>
          <c:idx val="0"/>
          <c:order val="0"/>
          <c:tx>
            <c:strRef>
              <c:f>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721-4B12-B06F-8061B1257956}"/>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721-4B12-B06F-8061B1257956}"/>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721-4B12-B06F-8061B1257956}"/>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721-4B12-B06F-8061B1257956}"/>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721-4B12-B06F-8061B1257956}"/>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721-4B12-B06F-8061B1257956}"/>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721-4B12-B06F-8061B1257956}"/>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721-4B12-B06F-8061B12579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計算シート!$B$39:$S$39</c:f>
              <c:numCache>
                <c:formatCode>#,##0.0;"▲ "#,##0.0</c:formatCode>
                <c:ptCount val="18"/>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pt idx="16">
                  <c:v>63</c:v>
                </c:pt>
                <c:pt idx="17" formatCode="General">
                  <c:v>61.9</c:v>
                </c:pt>
              </c:numCache>
            </c:numRef>
          </c:val>
          <c:smooth val="0"/>
          <c:extLst>
            <c:ext xmlns:c16="http://schemas.microsoft.com/office/drawing/2014/chart" uri="{C3380CC4-5D6E-409C-BE32-E72D297353CC}">
              <c16:uniqueId val="{00000008-B721-4B12-B06F-8061B1257956}"/>
            </c:ext>
          </c:extLst>
        </c:ser>
        <c:ser>
          <c:idx val="1"/>
          <c:order val="1"/>
          <c:tx>
            <c:strRef>
              <c:f>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721-4B12-B06F-8061B1257956}"/>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721-4B12-B06F-8061B1257956}"/>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721-4B12-B06F-8061B1257956}"/>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721-4B12-B06F-8061B1257956}"/>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721-4B12-B06F-8061B1257956}"/>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721-4B12-B06F-8061B1257956}"/>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721-4B12-B06F-8061B1257956}"/>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721-4B12-B06F-8061B12579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計算シート!$B$40:$S$40</c:f>
              <c:numCache>
                <c:formatCode>#,##0.0;"▲ "#,##0.0</c:formatCode>
                <c:ptCount val="18"/>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pt idx="16">
                  <c:v>52</c:v>
                </c:pt>
                <c:pt idx="17" formatCode="General">
                  <c:v>51.1</c:v>
                </c:pt>
              </c:numCache>
            </c:numRef>
          </c:val>
          <c:smooth val="0"/>
          <c:extLst>
            <c:ext xmlns:c16="http://schemas.microsoft.com/office/drawing/2014/chart" uri="{C3380CC4-5D6E-409C-BE32-E72D297353CC}">
              <c16:uniqueId val="{00000011-B721-4B12-B06F-8061B1257956}"/>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t"/>
      <c:layout>
        <c:manualLayout>
          <c:xMode val="edge"/>
          <c:yMode val="edge"/>
          <c:x val="0.37806440155590315"/>
          <c:y val="1.0878904091752848E-2"/>
          <c:w val="0.25696690555164092"/>
          <c:h val="9.8361140211941617E-2"/>
        </c:manualLayout>
      </c:layout>
      <c:overlay val="0"/>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'3-1_3'!$B$61:$J$61</c:f>
              <c:numCache>
                <c:formatCode>#,##0</c:formatCode>
                <c:ptCount val="9"/>
                <c:pt idx="0">
                  <c:v>6767</c:v>
                </c:pt>
                <c:pt idx="1">
                  <c:v>7761</c:v>
                </c:pt>
                <c:pt idx="2">
                  <c:v>8748</c:v>
                </c:pt>
                <c:pt idx="3">
                  <c:v>6933</c:v>
                </c:pt>
                <c:pt idx="4">
                  <c:v>6151</c:v>
                </c:pt>
                <c:pt idx="5">
                  <c:v>6187</c:v>
                </c:pt>
                <c:pt idx="6">
                  <c:v>6192</c:v>
                </c:pt>
                <c:pt idx="7">
                  <c:v>6504</c:v>
                </c:pt>
                <c:pt idx="8">
                  <c:v>6778</c:v>
                </c:pt>
              </c:numCache>
            </c:numRef>
          </c:val>
          <c:smooth val="0"/>
          <c:extLst>
            <c:ext xmlns:c16="http://schemas.microsoft.com/office/drawing/2014/chart" uri="{C3380CC4-5D6E-409C-BE32-E72D297353CC}">
              <c16:uniqueId val="{00000000-92BD-4732-B3C4-40076D54AF49}"/>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'3-1_3'!$B$62:$J$62</c:f>
              <c:numCache>
                <c:formatCode>#,##0</c:formatCode>
                <c:ptCount val="9"/>
                <c:pt idx="0">
                  <c:v>15365</c:v>
                </c:pt>
                <c:pt idx="1">
                  <c:v>18394</c:v>
                </c:pt>
                <c:pt idx="2">
                  <c:v>21412</c:v>
                </c:pt>
                <c:pt idx="3">
                  <c:v>22861</c:v>
                </c:pt>
                <c:pt idx="4">
                  <c:v>22117</c:v>
                </c:pt>
                <c:pt idx="5">
                  <c:v>23822</c:v>
                </c:pt>
                <c:pt idx="6">
                  <c:v>24269</c:v>
                </c:pt>
                <c:pt idx="7">
                  <c:v>25124</c:v>
                </c:pt>
                <c:pt idx="8">
                  <c:v>25331</c:v>
                </c:pt>
              </c:numCache>
            </c:numRef>
          </c:val>
          <c:smooth val="0"/>
          <c:extLst>
            <c:ext xmlns:c16="http://schemas.microsoft.com/office/drawing/2014/chart" uri="{C3380CC4-5D6E-409C-BE32-E72D297353CC}">
              <c16:uniqueId val="{00000001-92BD-4732-B3C4-40076D54AF49}"/>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'3-1_3'!$B$63:$J$63</c:f>
              <c:numCache>
                <c:formatCode>#,##0</c:formatCode>
                <c:ptCount val="9"/>
                <c:pt idx="0">
                  <c:v>2286</c:v>
                </c:pt>
                <c:pt idx="1">
                  <c:v>2922</c:v>
                </c:pt>
                <c:pt idx="2">
                  <c:v>2782</c:v>
                </c:pt>
                <c:pt idx="3">
                  <c:v>2750</c:v>
                </c:pt>
                <c:pt idx="4">
                  <c:v>2772</c:v>
                </c:pt>
                <c:pt idx="5">
                  <c:v>2845</c:v>
                </c:pt>
                <c:pt idx="6">
                  <c:v>2890</c:v>
                </c:pt>
                <c:pt idx="7">
                  <c:v>3094</c:v>
                </c:pt>
                <c:pt idx="8">
                  <c:v>2952</c:v>
                </c:pt>
              </c:numCache>
            </c:numRef>
          </c:val>
          <c:smooth val="0"/>
          <c:extLst>
            <c:ext xmlns:c16="http://schemas.microsoft.com/office/drawing/2014/chart" uri="{C3380CC4-5D6E-409C-BE32-E72D297353CC}">
              <c16:uniqueId val="{00000002-92BD-4732-B3C4-40076D54AF49}"/>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layout>
        <c:manualLayout>
          <c:xMode val="edge"/>
          <c:yMode val="edge"/>
          <c:x val="0.19416662419802622"/>
          <c:y val="0.92477521041858446"/>
          <c:w val="0.67833318496649497"/>
          <c:h val="5.5493799108998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2641082325277162"/>
        </c:manualLayout>
      </c:layout>
      <c:lineChart>
        <c:grouping val="standard"/>
        <c:varyColors val="0"/>
        <c:ser>
          <c:idx val="0"/>
          <c:order val="0"/>
          <c:tx>
            <c:strRef>
              <c:f>Sheet1!$J$4</c:f>
              <c:strCache>
                <c:ptCount val="1"/>
                <c:pt idx="0">
                  <c:v>大阪</c:v>
                </c:pt>
              </c:strCache>
            </c:strRef>
          </c:tx>
          <c:dLbls>
            <c:dLbl>
              <c:idx val="0"/>
              <c:layout>
                <c:manualLayout>
                  <c:x val="-5.3605004855237962E-2"/>
                  <c:y val="5.99324967278137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D18-44E7-AC70-AAE7B0152C29}"/>
                </c:ext>
              </c:extLst>
            </c:dLbl>
            <c:dLbl>
              <c:idx val="1"/>
              <c:layout>
                <c:manualLayout>
                  <c:x val="-5.0451769275518053E-2"/>
                  <c:y val="5.5651604104398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D18-44E7-AC70-AAE7B0152C29}"/>
                </c:ext>
              </c:extLst>
            </c:dLbl>
            <c:dLbl>
              <c:idx val="2"/>
              <c:layout>
                <c:manualLayout>
                  <c:x val="-5.675824043495787E-2"/>
                  <c:y val="5.13707114809830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D18-44E7-AC70-AAE7B0152C29}"/>
                </c:ext>
              </c:extLst>
            </c:dLbl>
            <c:dLbl>
              <c:idx val="3"/>
              <c:layout>
                <c:manualLayout>
                  <c:x val="-5.6758240434957814E-2"/>
                  <c:y val="3.85280336107372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D18-44E7-AC70-AAE7B0152C29}"/>
                </c:ext>
              </c:extLst>
            </c:dLbl>
            <c:dLbl>
              <c:idx val="4"/>
              <c:layout>
                <c:manualLayout>
                  <c:x val="-5.9911476014677688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D18-44E7-AC70-AAE7B0152C29}"/>
                </c:ext>
              </c:extLst>
            </c:dLbl>
            <c:dLbl>
              <c:idx val="5"/>
              <c:layout>
                <c:manualLayout>
                  <c:x val="-7.2524418333557314E-2"/>
                  <c:y val="3.42471409873222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D18-44E7-AC70-AAE7B0152C29}"/>
                </c:ext>
              </c:extLst>
            </c:dLbl>
            <c:dLbl>
              <c:idx val="6"/>
              <c:layout>
                <c:manualLayout>
                  <c:x val="-7.2524418333557203E-2"/>
                  <c:y val="3.42471409873220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D18-44E7-AC70-AAE7B0152C29}"/>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Sheet1!$K$4:$Q$4</c:f>
              <c:numCache>
                <c:formatCode>#,##0_);[Red]\(#,##0\)</c:formatCode>
                <c:ptCount val="7"/>
                <c:pt idx="0">
                  <c:v>1471.5419999999999</c:v>
                </c:pt>
                <c:pt idx="1">
                  <c:v>1428.4749999999999</c:v>
                </c:pt>
                <c:pt idx="2">
                  <c:v>1394.771</c:v>
                </c:pt>
                <c:pt idx="3">
                  <c:v>1399.117</c:v>
                </c:pt>
                <c:pt idx="4">
                  <c:v>1569.268</c:v>
                </c:pt>
                <c:pt idx="5">
                  <c:v>1456.0640000000001</c:v>
                </c:pt>
                <c:pt idx="6">
                  <c:v>1508.021</c:v>
                </c:pt>
              </c:numCache>
            </c:numRef>
          </c:val>
          <c:smooth val="0"/>
          <c:extLst>
            <c:ext xmlns:c16="http://schemas.microsoft.com/office/drawing/2014/chart" uri="{C3380CC4-5D6E-409C-BE32-E72D297353CC}">
              <c16:uniqueId val="{00000007-9D18-44E7-AC70-AAE7B0152C29}"/>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D18-44E7-AC70-AAE7B0152C29}"/>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D18-44E7-AC70-AAE7B0152C29}"/>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D18-44E7-AC70-AAE7B0152C29}"/>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9D18-44E7-AC70-AAE7B0152C29}"/>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9D18-44E7-AC70-AAE7B0152C29}"/>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D18-44E7-AC70-AAE7B0152C29}"/>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9D18-44E7-AC70-AAE7B0152C2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Sheet1!$K$5:$Q$5</c:f>
              <c:numCache>
                <c:formatCode>#,##0_);[Red]\(#,##0\)</c:formatCode>
                <c:ptCount val="7"/>
                <c:pt idx="0">
                  <c:v>5845.1130000000003</c:v>
                </c:pt>
                <c:pt idx="1">
                  <c:v>6232.4549999999999</c:v>
                </c:pt>
                <c:pt idx="2">
                  <c:v>6272.5969999999998</c:v>
                </c:pt>
                <c:pt idx="3">
                  <c:v>6479.6639999999998</c:v>
                </c:pt>
                <c:pt idx="4">
                  <c:v>6905.6760000000004</c:v>
                </c:pt>
                <c:pt idx="5">
                  <c:v>7206.1719999999996</c:v>
                </c:pt>
                <c:pt idx="6">
                  <c:v>6682.3559999999998</c:v>
                </c:pt>
              </c:numCache>
            </c:numRef>
          </c:val>
          <c:smooth val="0"/>
          <c:extLst>
            <c:ext xmlns:c16="http://schemas.microsoft.com/office/drawing/2014/chart" uri="{C3380CC4-5D6E-409C-BE32-E72D297353CC}">
              <c16:uniqueId val="{0000000F-9D18-44E7-AC70-AAE7B0152C29}"/>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9D18-44E7-AC70-AAE7B0152C29}"/>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9D18-44E7-AC70-AAE7B0152C29}"/>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9D18-44E7-AC70-AAE7B0152C29}"/>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9D18-44E7-AC70-AAE7B0152C29}"/>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9D18-44E7-AC70-AAE7B0152C29}"/>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9D18-44E7-AC70-AAE7B0152C29}"/>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9D18-44E7-AC70-AAE7B0152C2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Sheet1!$K$6:$Q$6</c:f>
              <c:numCache>
                <c:formatCode>#,##0_);[Red]\(#,##0\)</c:formatCode>
                <c:ptCount val="7"/>
                <c:pt idx="0">
                  <c:v>1434.3679999999999</c:v>
                </c:pt>
                <c:pt idx="1">
                  <c:v>1499.5540000000001</c:v>
                </c:pt>
                <c:pt idx="2">
                  <c:v>1678.819</c:v>
                </c:pt>
                <c:pt idx="3">
                  <c:v>1765.5609999999999</c:v>
                </c:pt>
                <c:pt idx="4">
                  <c:v>1948.6410000000001</c:v>
                </c:pt>
                <c:pt idx="5">
                  <c:v>2037.2739999999999</c:v>
                </c:pt>
                <c:pt idx="6">
                  <c:v>2026.0250000000001</c:v>
                </c:pt>
              </c:numCache>
            </c:numRef>
          </c:val>
          <c:smooth val="0"/>
          <c:extLst>
            <c:ext xmlns:c16="http://schemas.microsoft.com/office/drawing/2014/chart" uri="{C3380CC4-5D6E-409C-BE32-E72D297353CC}">
              <c16:uniqueId val="{00000017-9D18-44E7-AC70-AAE7B0152C29}"/>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41412362446963"/>
          <c:y val="0.82281134535577938"/>
          <c:w val="0.56644235385066166"/>
          <c:h val="0.12496849565728577"/>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png"/><Relationship Id="rId4"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4306737" cy="340306"/>
          </a:xfrm>
          <a:prstGeom prst="rect">
            <a:avLst/>
          </a:prstGeom>
        </p:spPr>
        <p:txBody>
          <a:bodyPr vert="horz" lIns="91420" tIns="45710" rIns="91420" bIns="4571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286" y="2"/>
            <a:ext cx="4306737" cy="340306"/>
          </a:xfrm>
          <a:prstGeom prst="rect">
            <a:avLst/>
          </a:prstGeom>
        </p:spPr>
        <p:txBody>
          <a:bodyPr vert="horz" lIns="91420" tIns="45710" rIns="91420" bIns="45710" rtlCol="0"/>
          <a:lstStyle>
            <a:lvl1pPr algn="r">
              <a:defRPr sz="1200"/>
            </a:lvl1pPr>
          </a:lstStyle>
          <a:p>
            <a:fld id="{DE10C373-C3EA-44EF-8801-D2F3E8303C7C}" type="datetimeFigureOut">
              <a:rPr kumimoji="1" lang="ja-JP" altLang="en-US" smtClean="0"/>
              <a:pPr/>
              <a:t>2022/1/19</a:t>
            </a:fld>
            <a:endParaRPr kumimoji="1" lang="ja-JP" altLang="en-US"/>
          </a:p>
        </p:txBody>
      </p:sp>
      <p:sp>
        <p:nvSpPr>
          <p:cNvPr id="4" name="スライド イメージ プレースホルダー 3"/>
          <p:cNvSpPr>
            <a:spLocks noGrp="1" noRot="1" noChangeAspect="1"/>
          </p:cNvSpPr>
          <p:nvPr>
            <p:ph type="sldImg" idx="2"/>
          </p:nvPr>
        </p:nvSpPr>
        <p:spPr>
          <a:xfrm>
            <a:off x="3268663" y="511175"/>
            <a:ext cx="3402012" cy="2551113"/>
          </a:xfrm>
          <a:prstGeom prst="rect">
            <a:avLst/>
          </a:prstGeom>
          <a:noFill/>
          <a:ln w="12700">
            <a:solidFill>
              <a:prstClr val="black"/>
            </a:solidFill>
          </a:ln>
        </p:spPr>
        <p:txBody>
          <a:bodyPr vert="horz" lIns="91420" tIns="45710" rIns="91420" bIns="45710" rtlCol="0" anchor="ctr"/>
          <a:lstStyle/>
          <a:p>
            <a:endParaRPr lang="ja-JP" altLang="en-US"/>
          </a:p>
        </p:txBody>
      </p:sp>
      <p:sp>
        <p:nvSpPr>
          <p:cNvPr id="5" name="ノート プレースホルダー 4"/>
          <p:cNvSpPr>
            <a:spLocks noGrp="1"/>
          </p:cNvSpPr>
          <p:nvPr>
            <p:ph type="body" sz="quarter" idx="3"/>
          </p:nvPr>
        </p:nvSpPr>
        <p:spPr>
          <a:xfrm>
            <a:off x="994401" y="3233449"/>
            <a:ext cx="7950543" cy="3062751"/>
          </a:xfrm>
          <a:prstGeom prst="rect">
            <a:avLst/>
          </a:prstGeom>
        </p:spPr>
        <p:txBody>
          <a:bodyPr vert="horz" lIns="91420" tIns="45710" rIns="91420" bIns="457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6465808"/>
            <a:ext cx="4306737" cy="340305"/>
          </a:xfrm>
          <a:prstGeom prst="rect">
            <a:avLst/>
          </a:prstGeom>
        </p:spPr>
        <p:txBody>
          <a:bodyPr vert="horz" lIns="91420" tIns="45710" rIns="91420" bIns="457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286" y="6465808"/>
            <a:ext cx="4306737" cy="340305"/>
          </a:xfrm>
          <a:prstGeom prst="rect">
            <a:avLst/>
          </a:prstGeom>
        </p:spPr>
        <p:txBody>
          <a:bodyPr vert="horz" lIns="91420" tIns="45710" rIns="91420" bIns="45710" rtlCol="0" anchor="b"/>
          <a:lstStyle>
            <a:lvl1pPr algn="r">
              <a:defRPr sz="1200"/>
            </a:lvl1pPr>
          </a:lstStyle>
          <a:p>
            <a:fld id="{1A49BDE8-73DB-4E19-B35E-3C31CC8BBB51}" type="slidenum">
              <a:rPr kumimoji="1" lang="ja-JP" altLang="en-US" smtClean="0"/>
              <a:pPr/>
              <a:t>‹#›</a:t>
            </a:fld>
            <a:endParaRPr kumimoji="1" lang="ja-JP" altLang="en-US"/>
          </a:p>
        </p:txBody>
      </p:sp>
    </p:spTree>
    <p:extLst>
      <p:ext uri="{BB962C8B-B14F-4D97-AF65-F5344CB8AC3E}">
        <p14:creationId xmlns:p14="http://schemas.microsoft.com/office/powerpoint/2010/main" val="40401816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10</a:t>
            </a:fld>
            <a:endParaRPr kumimoji="1" lang="ja-JP" altLang="en-US"/>
          </a:p>
        </p:txBody>
      </p:sp>
    </p:spTree>
    <p:extLst>
      <p:ext uri="{BB962C8B-B14F-4D97-AF65-F5344CB8AC3E}">
        <p14:creationId xmlns:p14="http://schemas.microsoft.com/office/powerpoint/2010/main" val="34836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19</a:t>
            </a:fld>
            <a:endParaRPr kumimoji="1" lang="ja-JP" altLang="en-US"/>
          </a:p>
        </p:txBody>
      </p:sp>
    </p:spTree>
    <p:extLst>
      <p:ext uri="{BB962C8B-B14F-4D97-AF65-F5344CB8AC3E}">
        <p14:creationId xmlns:p14="http://schemas.microsoft.com/office/powerpoint/2010/main" val="229944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itchFamily="18" charset="-128"/>
            </a:endParaRPr>
          </a:p>
        </p:txBody>
      </p:sp>
      <p:sp>
        <p:nvSpPr>
          <p:cNvPr id="108548" name="スライド番号プレースホルダ 3"/>
          <p:cNvSpPr txBox="1">
            <a:spLocks noGrp="1"/>
          </p:cNvSpPr>
          <p:nvPr/>
        </p:nvSpPr>
        <p:spPr bwMode="auto">
          <a:xfrm>
            <a:off x="3815574" y="9371501"/>
            <a:ext cx="2918621" cy="49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25" tIns="45312" rIns="90625" bIns="45312" anchor="b"/>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fld id="{0333025F-DB80-432C-9D3D-CBE524E70032}" type="slidenum">
              <a:rPr lang="en-US" altLang="ja-JP" sz="1200">
                <a:solidFill>
                  <a:srgbClr val="000000"/>
                </a:solidFill>
                <a:latin typeface="Arial" charset="0"/>
              </a:rPr>
              <a:pPr algn="r" eaLnBrk="1" hangingPunct="1"/>
              <a:t>44</a:t>
            </a:fld>
            <a:endParaRPr lang="en-US" altLang="ja-JP" sz="1200">
              <a:solidFill>
                <a:srgbClr val="000000"/>
              </a:solidFill>
              <a:latin typeface="Arial" charset="0"/>
            </a:endParaRPr>
          </a:p>
        </p:txBody>
      </p:sp>
    </p:spTree>
    <p:extLst>
      <p:ext uri="{BB962C8B-B14F-4D97-AF65-F5344CB8AC3E}">
        <p14:creationId xmlns:p14="http://schemas.microsoft.com/office/powerpoint/2010/main" val="122865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FABCEC-0447-4346-A60B-0924D5D91D1A}"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162315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36808-0BAC-4F5A-BDEC-AA0AE6EBBFB0}"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7623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DB0D3E-134F-487D-9B43-F85241E66168}"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27912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08FD119-C959-4EFE-B3F7-C3C79FC6DB8A}"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30044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915F2B-48AE-4B8C-9369-468E9E133B33}" type="datetime1">
              <a:rPr kumimoji="1" lang="ja-JP" altLang="en-US" smtClean="0"/>
              <a:t>2022/1/19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26484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072CDB8-24FA-4846-AE89-EB7B8E3A324F}"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2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C0686F-EEA5-4D52-98DE-C4952151FEFA}" type="datetime1">
              <a:rPr kumimoji="1" lang="ja-JP" altLang="en-US" smtClean="0"/>
              <a:t>2022/1/19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54966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E38D920-69C4-482E-8920-8226E7BD3527}" type="datetime1">
              <a:rPr kumimoji="1" lang="ja-JP" altLang="en-US" smtClean="0"/>
              <a:t>2022/1/19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76595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11235DC-0E07-4449-A087-A898C31D6BC2}" type="datetime1">
              <a:rPr kumimoji="1" lang="ja-JP" altLang="en-US" smtClean="0"/>
              <a:t>2022/1/19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67760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581558-3B9C-4A88-AE62-BE0E1F1FEC3C}"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15729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987B45-698E-4238-9113-F136CDA223CD}" type="datetime1">
              <a:rPr kumimoji="1" lang="ja-JP" altLang="en-US" smtClean="0"/>
              <a:t>2022/1/19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39914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04174-95AC-4BAD-9D5A-9D450F9B939B}" type="datetime1">
              <a:rPr kumimoji="1" lang="ja-JP" altLang="en-US" smtClean="0"/>
              <a:t>2022/1/19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456542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oleObject" Target="../embeddings/oleObject4.bin"/><Relationship Id="rId3" Type="http://schemas.openxmlformats.org/officeDocument/2006/relationships/image" Target="../media/image5.png"/><Relationship Id="rId7" Type="http://schemas.openxmlformats.org/officeDocument/2006/relationships/image" Target="../media/image1.pn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7.png"/><Relationship Id="rId10" Type="http://schemas.openxmlformats.org/officeDocument/2006/relationships/image" Target="../media/image2.emf"/><Relationship Id="rId4" Type="http://schemas.openxmlformats.org/officeDocument/2006/relationships/image" Target="../media/image6.png"/><Relationship Id="rId9" Type="http://schemas.openxmlformats.org/officeDocument/2006/relationships/oleObject" Target="../embeddings/oleObject2.bin"/><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32042" y="2415511"/>
            <a:ext cx="7478421" cy="1009765"/>
          </a:xfrm>
        </p:spPr>
        <p:txBody>
          <a:bodyPr>
            <a:normAutofit/>
          </a:bodyPr>
          <a:lstStyle/>
          <a:p>
            <a:pPr>
              <a:spcBef>
                <a:spcPts val="554"/>
              </a:spcBef>
            </a:pPr>
            <a:r>
              <a:rPr lang="ja-JP" altLang="en-US" sz="25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都市分析</a:t>
            </a:r>
          </a:p>
        </p:txBody>
      </p:sp>
      <p:cxnSp>
        <p:nvCxnSpPr>
          <p:cNvPr id="6" name="直線コネクタ 5"/>
          <p:cNvCxnSpPr/>
          <p:nvPr/>
        </p:nvCxnSpPr>
        <p:spPr>
          <a:xfrm>
            <a:off x="833539" y="3460120"/>
            <a:ext cx="74769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2889703" y="4699602"/>
            <a:ext cx="3364596" cy="560888"/>
          </a:xfrm>
        </p:spPr>
        <p:txBody>
          <a:bodyPr>
            <a:noAutofit/>
          </a:bodyPr>
          <a:lstStyle/>
          <a:p>
            <a:r>
              <a:rPr lang="ja-JP" altLang="en-US" sz="221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副首都推進局作成資料</a:t>
            </a:r>
            <a:endParaRPr lang="ja-JP" altLang="en-US" sz="2215" dirty="0">
              <a:solidFill>
                <a:srgbClr val="002060"/>
              </a:solidFill>
            </a:endParaRPr>
          </a:p>
        </p:txBody>
      </p:sp>
      <p:sp>
        <p:nvSpPr>
          <p:cNvPr id="7" name="テキスト ボックス 6"/>
          <p:cNvSpPr txBox="1"/>
          <p:nvPr/>
        </p:nvSpPr>
        <p:spPr>
          <a:xfrm>
            <a:off x="4372594" y="636769"/>
            <a:ext cx="4320480" cy="490006"/>
          </a:xfrm>
          <a:prstGeom prst="rect">
            <a:avLst/>
          </a:prstGeom>
          <a:noFill/>
        </p:spPr>
        <p:txBody>
          <a:bodyPr wrap="square" rtlCol="0">
            <a:spAutoFit/>
          </a:bodyPr>
          <a:lstStyle/>
          <a:p>
            <a:r>
              <a:rPr lang="en-US" altLang="ja-JP" sz="1292"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2022.1.20</a:t>
            </a:r>
          </a:p>
          <a:p>
            <a:r>
              <a:rPr lang="ja-JP" altLang="en-US" sz="1292"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第２回「副首都ビジョン」のバージョンアップに向けた意見交換会</a:t>
            </a:r>
          </a:p>
        </p:txBody>
      </p:sp>
      <p:sp>
        <p:nvSpPr>
          <p:cNvPr id="8" name="正方形/長方形 7"/>
          <p:cNvSpPr/>
          <p:nvPr/>
        </p:nvSpPr>
        <p:spPr>
          <a:xfrm>
            <a:off x="7050247" y="1140127"/>
            <a:ext cx="1387685" cy="38112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662">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sz="1662"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資料６</a:t>
            </a:r>
            <a:endParaRPr lang="ja-JP" altLang="en-US" sz="1662"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コンテンツ プレースホルダー 4"/>
          <p:cNvSpPr txBox="1">
            <a:spLocks/>
          </p:cNvSpPr>
          <p:nvPr/>
        </p:nvSpPr>
        <p:spPr>
          <a:xfrm>
            <a:off x="1031074" y="5278026"/>
            <a:ext cx="7081854" cy="1027374"/>
          </a:xfrm>
          <a:prstGeom prst="rect">
            <a:avLst/>
          </a:prstGeom>
          <a:solidFill>
            <a:schemeClr val="bg1"/>
          </a:solidFill>
          <a:ln w="25400" cap="flat" cmpd="sng" algn="ctr">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84406" tIns="42203" rIns="84406" bIns="42203" rtlCol="0" anchor="ctr">
            <a:normAutofit/>
          </a:bodyPr>
          <a:lstStyle>
            <a:defPPr>
              <a:defRPr lang="ja-JP"/>
            </a:defPPr>
            <a:lvl1pPr marL="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9pPr>
          </a:lstStyle>
          <a:p>
            <a:pPr>
              <a:lnSpc>
                <a:spcPts val="2031"/>
              </a:lnSpc>
              <a:spcBef>
                <a:spcPts val="1108"/>
              </a:spcBef>
              <a:defRPr/>
            </a:pPr>
            <a:r>
              <a:rPr lang="ja-JP" altLang="en-US" sz="1477" dirty="0">
                <a:solidFill>
                  <a:schemeClr val="tx1"/>
                </a:solidFill>
                <a:latin typeface="Meiryo UI" panose="020B0604030504040204" pitchFamily="50" charset="-128"/>
                <a:ea typeface="Meiryo UI" panose="020B0604030504040204" pitchFamily="50" charset="-128"/>
                <a:cs typeface="Meiryo UI" pitchFamily="50" charset="-128"/>
              </a:rPr>
              <a:t>　　　本資料は、各部局と共同で作成したものではなく、有識者の意見も聞きながら、</a:t>
            </a:r>
            <a:endParaRPr lang="en-US" altLang="ja-JP" sz="1477" dirty="0">
              <a:solidFill>
                <a:schemeClr val="tx1"/>
              </a:solidFill>
              <a:latin typeface="Meiryo UI" panose="020B0604030504040204" pitchFamily="50" charset="-128"/>
              <a:ea typeface="Meiryo UI" panose="020B0604030504040204" pitchFamily="50" charset="-128"/>
              <a:cs typeface="Meiryo UI" pitchFamily="50" charset="-128"/>
            </a:endParaRPr>
          </a:p>
          <a:p>
            <a:pPr>
              <a:lnSpc>
                <a:spcPts val="2031"/>
              </a:lnSpc>
              <a:spcBef>
                <a:spcPts val="1108"/>
              </a:spcBef>
              <a:defRPr/>
            </a:pPr>
            <a:r>
              <a:rPr lang="ja-JP" altLang="en-US" sz="1477" dirty="0">
                <a:solidFill>
                  <a:schemeClr val="tx1"/>
                </a:solidFill>
                <a:latin typeface="Meiryo UI" panose="020B0604030504040204" pitchFamily="50" charset="-128"/>
                <a:ea typeface="Meiryo UI" panose="020B0604030504040204" pitchFamily="50" charset="-128"/>
                <a:cs typeface="Meiryo UI" pitchFamily="50" charset="-128"/>
              </a:rPr>
              <a:t>　　　副首都推進局において、意見交換会における議論の活性化を目的に作成したもの。</a:t>
            </a:r>
          </a:p>
        </p:txBody>
      </p:sp>
      <p:sp>
        <p:nvSpPr>
          <p:cNvPr id="9" name="正方形/長方形 8"/>
          <p:cNvSpPr/>
          <p:nvPr/>
        </p:nvSpPr>
        <p:spPr>
          <a:xfrm>
            <a:off x="-2852"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8173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20895" t="21651" r="20895" b="24800"/>
          <a:stretch/>
        </p:blipFill>
        <p:spPr>
          <a:xfrm>
            <a:off x="7091398" y="5730436"/>
            <a:ext cx="1346099" cy="980729"/>
          </a:xfrm>
          <a:prstGeom prst="rect">
            <a:avLst/>
          </a:prstGeom>
        </p:spPr>
      </p:pic>
      <p:pic>
        <p:nvPicPr>
          <p:cNvPr id="2" name="図 1"/>
          <p:cNvPicPr>
            <a:picLocks noChangeAspect="1"/>
          </p:cNvPicPr>
          <p:nvPr/>
        </p:nvPicPr>
        <p:blipFill rotWithShape="1">
          <a:blip r:embed="rId3"/>
          <a:srcRect l="47786" t="22438" r="15688" b="13579"/>
          <a:stretch/>
        </p:blipFill>
        <p:spPr>
          <a:xfrm>
            <a:off x="6176001" y="476672"/>
            <a:ext cx="2820268" cy="2777536"/>
          </a:xfrm>
          <a:prstGeom prst="rect">
            <a:avLst/>
          </a:prstGeom>
        </p:spPr>
      </p:pic>
      <p:sp>
        <p:nvSpPr>
          <p:cNvPr id="7" name="角丸四角形 6"/>
          <p:cNvSpPr/>
          <p:nvPr/>
        </p:nvSpPr>
        <p:spPr>
          <a:xfrm>
            <a:off x="207882" y="585248"/>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福　　　岡</a:t>
            </a:r>
          </a:p>
        </p:txBody>
      </p:sp>
      <p:graphicFrame>
        <p:nvGraphicFramePr>
          <p:cNvPr id="8" name="表 7"/>
          <p:cNvGraphicFramePr>
            <a:graphicFrameLocks noGrp="1"/>
          </p:cNvGraphicFramePr>
          <p:nvPr>
            <p:extLst>
              <p:ext uri="{D42A27DB-BD31-4B8C-83A1-F6EECF244321}">
                <p14:modId xmlns:p14="http://schemas.microsoft.com/office/powerpoint/2010/main" val="1182713647"/>
              </p:ext>
            </p:extLst>
          </p:nvPr>
        </p:nvGraphicFramePr>
        <p:xfrm>
          <a:off x="302642" y="1258558"/>
          <a:ext cx="4658781" cy="937688"/>
        </p:xfrm>
        <a:graphic>
          <a:graphicData uri="http://schemas.openxmlformats.org/drawingml/2006/table">
            <a:tbl>
              <a:tblPr firstRow="1" bandRow="1">
                <a:tableStyleId>{BDBED569-4797-4DF1-A0F4-6AAB3CD982D8}</a:tableStyleId>
              </a:tblPr>
              <a:tblGrid>
                <a:gridCol w="1096927">
                  <a:extLst>
                    <a:ext uri="{9D8B030D-6E8A-4147-A177-3AD203B41FA5}">
                      <a16:colId xmlns:a16="http://schemas.microsoft.com/office/drawing/2014/main" val="334839310"/>
                    </a:ext>
                  </a:extLst>
                </a:gridCol>
                <a:gridCol w="1096927">
                  <a:extLst>
                    <a:ext uri="{9D8B030D-6E8A-4147-A177-3AD203B41FA5}">
                      <a16:colId xmlns:a16="http://schemas.microsoft.com/office/drawing/2014/main" val="713728825"/>
                    </a:ext>
                  </a:extLst>
                </a:gridCol>
                <a:gridCol w="1096927">
                  <a:extLst>
                    <a:ext uri="{9D8B030D-6E8A-4147-A177-3AD203B41FA5}">
                      <a16:colId xmlns:a16="http://schemas.microsoft.com/office/drawing/2014/main" val="977820794"/>
                    </a:ext>
                  </a:extLst>
                </a:gridCol>
                <a:gridCol w="1368000">
                  <a:extLst>
                    <a:ext uri="{9D8B030D-6E8A-4147-A177-3AD203B41FA5}">
                      <a16:colId xmlns:a16="http://schemas.microsoft.com/office/drawing/2014/main" val="710248435"/>
                    </a:ext>
                  </a:extLst>
                </a:gridCol>
              </a:tblGrid>
              <a:tr h="258682">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名目域内総生産</a:t>
                      </a:r>
                    </a:p>
                  </a:txBody>
                  <a:tcPr marL="84406" marR="84406" marT="42203" marB="42203" anchor="ctr"/>
                </a:tc>
                <a:extLst>
                  <a:ext uri="{0D108BD9-81ED-4DB2-BD59-A6C34878D82A}">
                    <a16:rowId xmlns:a16="http://schemas.microsoft.com/office/drawing/2014/main" val="4062331811"/>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福岡県</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510</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4,987</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19.8</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2113604235"/>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福岡市</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154</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343</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7.8</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4037214063"/>
                  </a:ext>
                </a:extLst>
              </a:tr>
            </a:tbl>
          </a:graphicData>
        </a:graphic>
      </p:graphicFrame>
      <p:sp>
        <p:nvSpPr>
          <p:cNvPr id="9" name="正方形/長方形 8"/>
          <p:cNvSpPr/>
          <p:nvPr/>
        </p:nvSpPr>
        <p:spPr>
          <a:xfrm>
            <a:off x="207882" y="2353786"/>
            <a:ext cx="8839836" cy="1251883"/>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defTabSz="844083">
              <a:lnSpc>
                <a:spcPts val="1800"/>
              </a:lnSpc>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アジアに近い地理的優位性、多様な産業集積と優秀な人材などの強みを活かし、県民一人ひとりが幸福を実感できる福岡県、「県民幸福度日本一」の福岡県を目指す（福岡県総合計画）</a:t>
            </a:r>
          </a:p>
          <a:p>
            <a:pPr marL="182563" indent="-182563" defTabSz="844083">
              <a:lnSpc>
                <a:spcPts val="1800"/>
              </a:lnSpc>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経済的な成長と安全・安心で質の高い暮らしのバランスがとれたコンパクトで持続可能な都市として、アジアの中で存在感のある都市づくりを進め、「人と環境と都市活力の調和がとれたアジアのリーダー都市」の実現をめざす（第９次福岡市基本計画第３次実施計画）</a:t>
            </a:r>
          </a:p>
        </p:txBody>
      </p:sp>
      <p:sp>
        <p:nvSpPr>
          <p:cNvPr id="10" name="正方形/長方形 9"/>
          <p:cNvSpPr/>
          <p:nvPr/>
        </p:nvSpPr>
        <p:spPr>
          <a:xfrm>
            <a:off x="207882" y="3706656"/>
            <a:ext cx="7028414" cy="18620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○特徴的な施策</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・全国に先駆けての脱ハンコや証明書類のコンビニ交付等の行政</a:t>
            </a:r>
            <a:r>
              <a:rPr lang="en-US" altLang="ja-JP" sz="1108" dirty="0">
                <a:solidFill>
                  <a:prstClr val="black"/>
                </a:solidFill>
                <a:latin typeface="Meiryo UI" panose="020B0604030504040204" pitchFamily="50" charset="-128"/>
                <a:ea typeface="Meiryo UI" panose="020B0604030504040204" pitchFamily="50" charset="-128"/>
              </a:rPr>
              <a:t>DX</a:t>
            </a:r>
            <a:r>
              <a:rPr lang="ja-JP" altLang="en-US" sz="1108" dirty="0">
                <a:solidFill>
                  <a:prstClr val="black"/>
                </a:solidFill>
                <a:latin typeface="Meiryo UI" panose="020B0604030504040204" pitchFamily="50" charset="-128"/>
                <a:ea typeface="Meiryo UI" panose="020B0604030504040204" pitchFamily="50" charset="-128"/>
              </a:rPr>
              <a:t>を推進（福岡市）</a:t>
            </a:r>
            <a:endParaRPr lang="en-US" altLang="ja-JP" sz="1108" dirty="0">
              <a:solidFill>
                <a:prstClr val="black"/>
              </a:solidFill>
              <a:latin typeface="Meiryo UI" panose="020B0604030504040204" pitchFamily="50" charset="-128"/>
              <a:ea typeface="Meiryo UI" panose="020B0604030504040204" pitchFamily="50" charset="-128"/>
            </a:endParaRPr>
          </a:p>
          <a:p>
            <a:pPr marL="177800" indent="-177800" defTabSz="844083"/>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DIGITAL Switch! FUKUOKA</a:t>
            </a:r>
            <a:r>
              <a:rPr lang="ja-JP" altLang="en-US" sz="1108" dirty="0">
                <a:solidFill>
                  <a:prstClr val="black"/>
                </a:solidFill>
                <a:latin typeface="Meiryo UI" panose="020B0604030504040204" pitchFamily="50" charset="-128"/>
                <a:ea typeface="Meiryo UI" panose="020B0604030504040204" pitchFamily="50" charset="-128"/>
              </a:rPr>
              <a:t>（福岡県）：移住定住の促進などポストコロナを見据えた地方創生を実現するためのパイロット事業として、東峰村をモデル地域に、５Ｇを中心とした先端技術活用による地域の未来像を体験できるウィズ・アフターコロナ時代のイベントを開催</a:t>
            </a:r>
            <a:endParaRPr lang="en-US" altLang="ja-JP" sz="1108" dirty="0">
              <a:solidFill>
                <a:prstClr val="black"/>
              </a:solidFill>
              <a:latin typeface="Meiryo UI" panose="020B0604030504040204" pitchFamily="50" charset="-128"/>
              <a:ea typeface="Meiryo UI" panose="020B0604030504040204" pitchFamily="50" charset="-128"/>
            </a:endParaRPr>
          </a:p>
          <a:p>
            <a:pPr marL="177800" indent="-177800" defTabSz="844083"/>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Engineer Friendly City Fukuoka</a:t>
            </a:r>
            <a:r>
              <a:rPr lang="ja-JP" altLang="en-US" sz="1108" dirty="0">
                <a:solidFill>
                  <a:prstClr val="black"/>
                </a:solidFill>
                <a:latin typeface="Meiryo UI" panose="020B0604030504040204" pitchFamily="50" charset="-128"/>
                <a:ea typeface="Meiryo UI" panose="020B0604030504040204" pitchFamily="50" charset="-128"/>
              </a:rPr>
              <a:t>（福岡市）：エンジニアコミュニティの見える化や、エンジニアのモチベーションアップ、また、エンジニアと多業種の企業や学校、学生との連携等に繋がる取組みを実施</a:t>
            </a:r>
            <a:endParaRPr lang="en-US" altLang="ja-JP" sz="1108" dirty="0">
              <a:solidFill>
                <a:prstClr val="black"/>
              </a:solidFill>
              <a:latin typeface="Meiryo UI" panose="020B0604030504040204" pitchFamily="50" charset="-128"/>
              <a:ea typeface="Meiryo UI" panose="020B0604030504040204" pitchFamily="50" charset="-128"/>
            </a:endParaRPr>
          </a:p>
          <a:p>
            <a:pPr marL="177800" indent="-177800" defTabSz="844083"/>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Fukuoka Growth Next</a:t>
            </a:r>
            <a:r>
              <a:rPr lang="ja-JP" altLang="en-US" sz="1108" dirty="0">
                <a:solidFill>
                  <a:prstClr val="black"/>
                </a:solidFill>
                <a:latin typeface="Meiryo UI" panose="020B0604030504040204" pitchFamily="50" charset="-128"/>
                <a:ea typeface="Meiryo UI" panose="020B0604030504040204" pitchFamily="50" charset="-128"/>
              </a:rPr>
              <a:t>（福岡市）：豊かな未来を創造するアイデアを持ったスタートアップ企業を支援する福岡市の施設</a:t>
            </a:r>
            <a:endParaRPr lang="en-US" altLang="ja-JP" sz="1108" dirty="0">
              <a:solidFill>
                <a:prstClr val="black"/>
              </a:solidFill>
              <a:latin typeface="Meiryo UI" panose="020B0604030504040204" pitchFamily="50" charset="-128"/>
              <a:ea typeface="Meiryo UI" panose="020B0604030504040204" pitchFamily="50" charset="-128"/>
            </a:endParaRPr>
          </a:p>
        </p:txBody>
      </p:sp>
      <p:sp>
        <p:nvSpPr>
          <p:cNvPr id="13"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9</a:t>
            </a:fld>
            <a:endParaRPr lang="ja-JP" altLang="en-US" dirty="0">
              <a:solidFill>
                <a:prstClr val="black">
                  <a:tint val="75000"/>
                </a:prstClr>
              </a:solidFill>
              <a:latin typeface="Calibri"/>
              <a:ea typeface="ＭＳ Ｐゴシック" panose="020B0600070205080204" pitchFamily="50" charset="-128"/>
            </a:endParaRPr>
          </a:p>
        </p:txBody>
      </p:sp>
      <p:sp>
        <p:nvSpPr>
          <p:cNvPr id="14" name="テキスト ボックス 13"/>
          <p:cNvSpPr txBox="1"/>
          <p:nvPr/>
        </p:nvSpPr>
        <p:spPr>
          <a:xfrm>
            <a:off x="6118357" y="476672"/>
            <a:ext cx="2954655" cy="276999"/>
          </a:xfrm>
          <a:prstGeom prst="rect">
            <a:avLst/>
          </a:prstGeom>
          <a:noFill/>
        </p:spPr>
        <p:txBody>
          <a:bodyPr wrap="none" rtlCol="0">
            <a:spAutoFit/>
          </a:bodyPr>
          <a:lstStyle/>
          <a:p>
            <a:r>
              <a:rPr lang="ja-JP" altLang="en-US" sz="1200" dirty="0"/>
              <a:t>地図データ　</a:t>
            </a:r>
            <a:r>
              <a:rPr kumimoji="1" lang="ja-JP" altLang="en-US" sz="1200" dirty="0"/>
              <a:t>🄫</a:t>
            </a:r>
            <a:r>
              <a:rPr kumimoji="1" lang="en-US" altLang="ja-JP" sz="1200" dirty="0"/>
              <a:t>2022 </a:t>
            </a:r>
            <a:r>
              <a:rPr kumimoji="1" lang="en-US" altLang="ja-JP" sz="1200" dirty="0" err="1"/>
              <a:t>TMap</a:t>
            </a:r>
            <a:r>
              <a:rPr kumimoji="1" lang="en-US" altLang="ja-JP" sz="1200" dirty="0"/>
              <a:t> Mobility</a:t>
            </a:r>
            <a:r>
              <a:rPr kumimoji="1" lang="ja-JP" altLang="en-US" sz="1200" dirty="0" err="1"/>
              <a:t>、</a:t>
            </a:r>
            <a:r>
              <a:rPr kumimoji="1" lang="en-US" altLang="ja-JP" sz="1200" dirty="0"/>
              <a:t>Google</a:t>
            </a:r>
            <a:endParaRPr kumimoji="1" lang="ja-JP" altLang="en-US" sz="1200" dirty="0"/>
          </a:p>
        </p:txBody>
      </p:sp>
      <p:sp>
        <p:nvSpPr>
          <p:cNvPr id="4" name="角丸四角形吹き出し 3"/>
          <p:cNvSpPr/>
          <p:nvPr/>
        </p:nvSpPr>
        <p:spPr>
          <a:xfrm>
            <a:off x="10260632" y="105774"/>
            <a:ext cx="1944216" cy="1296144"/>
          </a:xfrm>
          <a:prstGeom prst="wedgeRoundRectCallout">
            <a:avLst>
              <a:gd name="adj1" fmla="val -99751"/>
              <a:gd name="adj2" fmla="val 9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権利表記は消さないこと！</a:t>
            </a:r>
          </a:p>
        </p:txBody>
      </p:sp>
      <p:sp>
        <p:nvSpPr>
          <p:cNvPr id="12" name="タイトル 1">
            <a:extLst>
              <a:ext uri="{FF2B5EF4-FFF2-40B4-BE49-F238E27FC236}">
                <a16:creationId xmlns:a16="http://schemas.microsoft.com/office/drawing/2014/main" id="{A1C493CB-A770-4617-9F32-0B601C2B9886}"/>
              </a:ext>
            </a:extLst>
          </p:cNvPr>
          <p:cNvSpPr txBox="1">
            <a:spLocks/>
          </p:cNvSpPr>
          <p:nvPr/>
        </p:nvSpPr>
        <p:spPr>
          <a:xfrm>
            <a:off x="0" y="-8064"/>
            <a:ext cx="9144000" cy="398814"/>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・国内の主要都市（福岡）</a:t>
            </a:r>
          </a:p>
        </p:txBody>
      </p:sp>
      <p:pic>
        <p:nvPicPr>
          <p:cNvPr id="17" name="図 16" descr="文字が書かれている&#10;&#10;中程度の精度で自動的に生成された説明">
            <a:extLst>
              <a:ext uri="{FF2B5EF4-FFF2-40B4-BE49-F238E27FC236}">
                <a16:creationId xmlns:a16="http://schemas.microsoft.com/office/drawing/2014/main" id="{5F2A32E7-DF0A-4020-BB5B-A9F695A8A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59" y="5607609"/>
            <a:ext cx="2827181" cy="1226385"/>
          </a:xfrm>
          <a:prstGeom prst="rect">
            <a:avLst/>
          </a:prstGeom>
        </p:spPr>
      </p:pic>
      <p:pic>
        <p:nvPicPr>
          <p:cNvPr id="20" name="図 19" descr="ロゴ&#10;&#10;自動的に生成された説明">
            <a:extLst>
              <a:ext uri="{FF2B5EF4-FFF2-40B4-BE49-F238E27FC236}">
                <a16:creationId xmlns:a16="http://schemas.microsoft.com/office/drawing/2014/main" id="{030A96F7-3958-4295-918E-19896E05E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23" y="3946200"/>
            <a:ext cx="1159601" cy="1443704"/>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8188" y="5858850"/>
            <a:ext cx="3333750" cy="723900"/>
          </a:xfrm>
          <a:prstGeom prst="rect">
            <a:avLst/>
          </a:prstGeom>
        </p:spPr>
      </p:pic>
      <p:sp>
        <p:nvSpPr>
          <p:cNvPr id="16" name="正方形/長方形 15">
            <a:extLst>
              <a:ext uri="{FF2B5EF4-FFF2-40B4-BE49-F238E27FC236}">
                <a16:creationId xmlns:a16="http://schemas.microsoft.com/office/drawing/2014/main" id="{C52A1FA2-D5F7-4444-93C5-E9E100F79A05}"/>
              </a:ext>
            </a:extLst>
          </p:cNvPr>
          <p:cNvSpPr/>
          <p:nvPr/>
        </p:nvSpPr>
        <p:spPr>
          <a:xfrm>
            <a:off x="6614946" y="58053"/>
            <a:ext cx="2647686"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出典：各種資料から副首都推進局作成</a:t>
            </a:r>
          </a:p>
        </p:txBody>
      </p:sp>
    </p:spTree>
    <p:extLst>
      <p:ext uri="{BB962C8B-B14F-4D97-AF65-F5344CB8AC3E}">
        <p14:creationId xmlns:p14="http://schemas.microsoft.com/office/powerpoint/2010/main" val="48646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346401" y="5240248"/>
            <a:ext cx="2709423" cy="1556792"/>
          </a:xfrm>
          <a:prstGeom prst="rect">
            <a:avLst/>
          </a:prstGeom>
          <a:ln>
            <a:solidFill>
              <a:schemeClr val="bg1">
                <a:lumMod val="65000"/>
              </a:schemeClr>
            </a:solidFill>
          </a:ln>
        </p:spPr>
      </p:pic>
      <p:sp>
        <p:nvSpPr>
          <p:cNvPr id="18" name="タイトル 1"/>
          <p:cNvSpPr txBox="1">
            <a:spLocks/>
          </p:cNvSpPr>
          <p:nvPr/>
        </p:nvSpPr>
        <p:spPr>
          <a:xfrm>
            <a:off x="72159" y="558906"/>
            <a:ext cx="8999681" cy="1237991"/>
          </a:xfrm>
          <a:prstGeom prst="rect">
            <a:avLst/>
          </a:prstGeom>
          <a:solidFill>
            <a:schemeClr val="accent1">
              <a:lumMod val="20000"/>
              <a:lumOff val="80000"/>
            </a:schemeClr>
          </a:solidFill>
          <a:ln w="28575">
            <a:solidFill>
              <a:schemeClr val="tx1"/>
            </a:solidFill>
            <a:prstDash val="solid"/>
          </a:ln>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82563" indent="-182563" algn="l">
              <a:lnSpc>
                <a:spcPts val="1477"/>
              </a:lnSpc>
              <a:spcBef>
                <a:spcPts val="1108"/>
              </a:spcBef>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森記念財団都市戦略研究所による「日本の都市特性評価</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2021</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（国内都市ランキング）」で、東京を除く国内</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138</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主要都市</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の中で、大阪市が総合１位に</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ランクイン</a:t>
            </a:r>
            <a:endPar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182563" indent="-182563" algn="l">
              <a:lnSpc>
                <a:spcPts val="1477"/>
              </a:lnSpc>
              <a:spcBef>
                <a:spcPts val="1108"/>
              </a:spcBef>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「経済・ビジネス」、「研究・開発</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文化・交流」、「交通・アクセス」の４つの分野で高い評価を</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得た</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182563" indent="-182563" algn="l">
              <a:lnSpc>
                <a:spcPts val="1477"/>
              </a:lnSpc>
              <a:spcBef>
                <a:spcPts val="1108"/>
              </a:spcBef>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「生活・居住」の分野内の電子自治体推進度（新規指標）で</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138</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都市中</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位を</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獲得</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2" name="タイトル 1"/>
          <p:cNvSpPr txBox="1">
            <a:spLocks/>
          </p:cNvSpPr>
          <p:nvPr/>
        </p:nvSpPr>
        <p:spPr>
          <a:xfrm>
            <a:off x="131940" y="1827853"/>
            <a:ext cx="4451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年のトップ</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txBox="1">
            <a:spLocks/>
          </p:cNvSpPr>
          <p:nvPr/>
        </p:nvSpPr>
        <p:spPr>
          <a:xfrm>
            <a:off x="131940" y="4965917"/>
            <a:ext cx="293571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ランキング年次推移（上位</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ECBB6383-3220-48A9-AF06-F94153CC5006}"/>
              </a:ext>
            </a:extLst>
          </p:cNvPr>
          <p:cNvSpPr/>
          <p:nvPr/>
        </p:nvSpPr>
        <p:spPr>
          <a:xfrm>
            <a:off x="2631121" y="5264024"/>
            <a:ext cx="723404" cy="15344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292" b="1" dirty="0">
                <a:solidFill>
                  <a:srgbClr val="FF0000"/>
                </a:solidFill>
                <a:latin typeface="Meiryo UI" panose="020B0604030504040204" pitchFamily="50" charset="-128"/>
                <a:ea typeface="Meiryo UI" panose="020B0604030504040204" pitchFamily="50" charset="-128"/>
              </a:rPr>
              <a:t>大阪市</a:t>
            </a:r>
          </a:p>
        </p:txBody>
      </p:sp>
      <p:sp>
        <p:nvSpPr>
          <p:cNvPr id="26" name="正方形/長方形 25">
            <a:extLst>
              <a:ext uri="{FF2B5EF4-FFF2-40B4-BE49-F238E27FC236}">
                <a16:creationId xmlns:a16="http://schemas.microsoft.com/office/drawing/2014/main" id="{E3A0020B-831D-4E7A-96FB-91D9589A95F9}"/>
              </a:ext>
            </a:extLst>
          </p:cNvPr>
          <p:cNvSpPr/>
          <p:nvPr/>
        </p:nvSpPr>
        <p:spPr>
          <a:xfrm>
            <a:off x="2616465" y="5521815"/>
            <a:ext cx="697846" cy="20194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108" b="1" dirty="0">
                <a:solidFill>
                  <a:schemeClr val="tx1"/>
                </a:solidFill>
                <a:latin typeface="Meiryo UI" panose="020B0604030504040204" pitchFamily="50" charset="-128"/>
                <a:ea typeface="Meiryo UI" panose="020B0604030504040204" pitchFamily="50" charset="-128"/>
              </a:rPr>
              <a:t>福岡市</a:t>
            </a:r>
            <a:endParaRPr lang="ja-JP" altLang="en-US" sz="1108"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68792DD1-AE57-4DEC-A2FC-1CF549D3A304}"/>
              </a:ext>
            </a:extLst>
          </p:cNvPr>
          <p:cNvSpPr/>
          <p:nvPr/>
        </p:nvSpPr>
        <p:spPr>
          <a:xfrm>
            <a:off x="2232419" y="5426174"/>
            <a:ext cx="1475485" cy="14910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108" dirty="0">
                <a:solidFill>
                  <a:schemeClr val="tx1"/>
                </a:solidFill>
                <a:latin typeface="メイリオ" panose="020B0604030504040204" pitchFamily="50" charset="-128"/>
                <a:ea typeface="メイリオ" panose="020B0604030504040204" pitchFamily="50" charset="-128"/>
              </a:rPr>
              <a:t>京都市</a:t>
            </a:r>
          </a:p>
        </p:txBody>
      </p:sp>
      <p:pic>
        <p:nvPicPr>
          <p:cNvPr id="2" name="図 1"/>
          <p:cNvPicPr>
            <a:picLocks noChangeAspect="1"/>
          </p:cNvPicPr>
          <p:nvPr/>
        </p:nvPicPr>
        <p:blipFill>
          <a:blip r:embed="rId4"/>
          <a:stretch>
            <a:fillRect/>
          </a:stretch>
        </p:blipFill>
        <p:spPr>
          <a:xfrm>
            <a:off x="246829" y="2097097"/>
            <a:ext cx="10229827" cy="2816804"/>
          </a:xfrm>
          <a:prstGeom prst="rect">
            <a:avLst/>
          </a:prstGeom>
        </p:spPr>
      </p:pic>
      <p:sp>
        <p:nvSpPr>
          <p:cNvPr id="32" name="タイトル 1"/>
          <p:cNvSpPr txBox="1">
            <a:spLocks/>
          </p:cNvSpPr>
          <p:nvPr/>
        </p:nvSpPr>
        <p:spPr>
          <a:xfrm>
            <a:off x="-3430902" y="4594675"/>
            <a:ext cx="317014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大阪市の評価</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タイトル 1"/>
          <p:cNvSpPr txBox="1">
            <a:spLocks/>
          </p:cNvSpPr>
          <p:nvPr/>
        </p:nvSpPr>
        <p:spPr>
          <a:xfrm>
            <a:off x="3419872" y="4965917"/>
            <a:ext cx="4668565"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　「日本の都市特性評価（国内都市ランキング）」とは</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593748" y="5350278"/>
            <a:ext cx="5297788" cy="938719"/>
          </a:xfrm>
          <a:prstGeom prst="rect">
            <a:avLst/>
          </a:prstGeom>
          <a:noFill/>
        </p:spPr>
        <p:txBody>
          <a:bodyPr wrap="square" rtlCol="0">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一般社団法人　森記念財団　都市戦略研究所が、国内都市の総合力を毎年度評価し、</a:t>
            </a:r>
            <a:r>
              <a:rPr lang="ja-JP" altLang="en-US" sz="1100" dirty="0" smtClean="0">
                <a:latin typeface="Meiryo UI" panose="020B0604030504040204" pitchFamily="50" charset="-128"/>
                <a:ea typeface="Meiryo UI" panose="020B0604030504040204" pitchFamily="50" charset="-128"/>
              </a:rPr>
              <a:t>公表（</a:t>
            </a:r>
            <a:r>
              <a:rPr lang="ja-JP" altLang="en-US" sz="1100" dirty="0">
                <a:latin typeface="Meiryo UI" panose="020B0604030504040204" pitchFamily="50" charset="-128"/>
                <a:ea typeface="Meiryo UI" panose="020B0604030504040204" pitchFamily="50" charset="-128"/>
              </a:rPr>
              <a:t>最新版は</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年版）</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対象都市は、東京を除く国内</a:t>
            </a:r>
            <a:r>
              <a:rPr lang="en-US" altLang="ja-JP" sz="1100" dirty="0">
                <a:latin typeface="Meiryo UI" panose="020B0604030504040204" pitchFamily="50" charset="-128"/>
                <a:ea typeface="Meiryo UI" panose="020B0604030504040204" pitchFamily="50" charset="-128"/>
              </a:rPr>
              <a:t>138</a:t>
            </a:r>
            <a:r>
              <a:rPr lang="ja-JP" altLang="en-US" sz="1100" dirty="0">
                <a:latin typeface="Meiryo UI" panose="020B0604030504040204" pitchFamily="50" charset="-128"/>
                <a:ea typeface="Meiryo UI" panose="020B0604030504040204" pitchFamily="50" charset="-128"/>
              </a:rPr>
              <a:t>の主要都市。（対象都市：政令指定都市、県庁所在市、人口</a:t>
            </a:r>
            <a:r>
              <a:rPr lang="en-US" altLang="ja-JP" sz="1100" dirty="0">
                <a:latin typeface="Meiryo UI" panose="020B0604030504040204" pitchFamily="50" charset="-128"/>
                <a:ea typeface="Meiryo UI" panose="020B0604030504040204" pitchFamily="50" charset="-128"/>
              </a:rPr>
              <a:t>17</a:t>
            </a:r>
            <a:r>
              <a:rPr lang="ja-JP" altLang="en-US" sz="1100" dirty="0">
                <a:latin typeface="Meiryo UI" panose="020B0604030504040204" pitchFamily="50" charset="-128"/>
                <a:ea typeface="Meiryo UI" panose="020B0604030504040204" pitchFamily="50" charset="-128"/>
              </a:rPr>
              <a:t>万人以上の都市）</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東京</a:t>
            </a:r>
            <a:r>
              <a:rPr lang="en-US" altLang="ja-JP" sz="1100" dirty="0">
                <a:latin typeface="Meiryo UI" panose="020B0604030504040204" pitchFamily="50" charset="-128"/>
                <a:ea typeface="Meiryo UI" panose="020B0604030504040204" pitchFamily="50" charset="-128"/>
              </a:rPr>
              <a:t>23</a:t>
            </a:r>
            <a:r>
              <a:rPr lang="ja-JP" altLang="en-US" sz="1100" dirty="0">
                <a:latin typeface="Meiryo UI" panose="020B0604030504040204" pitchFamily="50" charset="-128"/>
                <a:ea typeface="Meiryo UI" panose="020B0604030504040204" pitchFamily="50" charset="-128"/>
              </a:rPr>
              <a:t>区は別途評価</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６分野、</a:t>
            </a:r>
            <a:r>
              <a:rPr lang="en-US" altLang="ja-JP" sz="1100" dirty="0">
                <a:latin typeface="Meiryo UI" panose="020B0604030504040204" pitchFamily="50" charset="-128"/>
                <a:ea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rPr>
              <a:t>指標グループで評価しており、総指標数は</a:t>
            </a:r>
            <a:r>
              <a:rPr lang="en-US" altLang="ja-JP" sz="1100" dirty="0" smtClean="0">
                <a:latin typeface="Meiryo UI" panose="020B0604030504040204" pitchFamily="50" charset="-128"/>
                <a:ea typeface="Meiryo UI" panose="020B0604030504040204" pitchFamily="50" charset="-128"/>
              </a:rPr>
              <a:t>86</a:t>
            </a:r>
            <a:endParaRPr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a:xfrm>
            <a:off x="6675248" y="6364747"/>
            <a:ext cx="21336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10</a:t>
            </a:fld>
            <a:endParaRPr kumimoji="1" lang="ja-JP" altLang="en-US"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0" y="0"/>
            <a:ext cx="9144000" cy="398814"/>
          </a:xfrm>
          <a:prstGeom prst="rect">
            <a:avLst/>
          </a:prstGeom>
          <a:solidFill>
            <a:srgbClr val="002060"/>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　国内における大阪のポジション（２）　＜国内の都市ランキング（日本の都市特性評価）＞</a:t>
            </a:r>
          </a:p>
        </p:txBody>
      </p:sp>
    </p:spTree>
    <p:extLst>
      <p:ext uri="{BB962C8B-B14F-4D97-AF65-F5344CB8AC3E}">
        <p14:creationId xmlns:p14="http://schemas.microsoft.com/office/powerpoint/2010/main" val="1990997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3">
            <a:extLst>
              <a:ext uri="{FF2B5EF4-FFF2-40B4-BE49-F238E27FC236}">
                <a16:creationId xmlns:a16="http://schemas.microsoft.com/office/drawing/2014/main" id="{D955508B-B4FA-4D12-A320-737E38989B95}"/>
              </a:ext>
            </a:extLst>
          </p:cNvPr>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290AE-011E-403C-A3C9-B3B44B5CA60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grpSp>
        <p:nvGrpSpPr>
          <p:cNvPr id="6" name="グループ化 5"/>
          <p:cNvGrpSpPr/>
          <p:nvPr/>
        </p:nvGrpSpPr>
        <p:grpSpPr>
          <a:xfrm>
            <a:off x="-108520" y="294805"/>
            <a:ext cx="9393073" cy="6426659"/>
            <a:chOff x="-108520" y="294805"/>
            <a:chExt cx="9393073" cy="6426659"/>
          </a:xfrm>
        </p:grpSpPr>
        <p:grpSp>
          <p:nvGrpSpPr>
            <p:cNvPr id="3" name="グループ化 2">
              <a:extLst>
                <a:ext uri="{FF2B5EF4-FFF2-40B4-BE49-F238E27FC236}">
                  <a16:creationId xmlns:a16="http://schemas.microsoft.com/office/drawing/2014/main" id="{F18FDB98-4634-43B2-8ADD-1B17CA1EC148}"/>
                </a:ext>
              </a:extLst>
            </p:cNvPr>
            <p:cNvGrpSpPr/>
            <p:nvPr/>
          </p:nvGrpSpPr>
          <p:grpSpPr>
            <a:xfrm>
              <a:off x="-108520" y="294805"/>
              <a:ext cx="9393073" cy="6426659"/>
              <a:chOff x="0" y="294805"/>
              <a:chExt cx="9393073" cy="6426659"/>
            </a:xfrm>
          </p:grpSpPr>
          <p:graphicFrame>
            <p:nvGraphicFramePr>
              <p:cNvPr id="13" name="グラフ 12"/>
              <p:cNvGraphicFramePr>
                <a:graphicFrameLocks/>
              </p:cNvGraphicFramePr>
              <p:nvPr>
                <p:extLst>
                  <p:ext uri="{D42A27DB-BD31-4B8C-83A1-F6EECF244321}">
                    <p14:modId xmlns:p14="http://schemas.microsoft.com/office/powerpoint/2010/main" val="2215149517"/>
                  </p:ext>
                </p:extLst>
              </p:nvPr>
            </p:nvGraphicFramePr>
            <p:xfrm>
              <a:off x="1136236" y="3639805"/>
              <a:ext cx="3575051"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p:cNvGraphicFramePr>
              <p:nvPr>
                <p:extLst>
                  <p:ext uri="{D42A27DB-BD31-4B8C-83A1-F6EECF244321}">
                    <p14:modId xmlns:p14="http://schemas.microsoft.com/office/powerpoint/2010/main" val="492435914"/>
                  </p:ext>
                </p:extLst>
              </p:nvPr>
            </p:nvGraphicFramePr>
            <p:xfrm>
              <a:off x="4309317" y="3639805"/>
              <a:ext cx="3575051"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p:cNvGraphicFramePr>
                <a:graphicFrameLocks/>
              </p:cNvGraphicFramePr>
              <p:nvPr>
                <p:extLst>
                  <p:ext uri="{D42A27DB-BD31-4B8C-83A1-F6EECF244321}">
                    <p14:modId xmlns:p14="http://schemas.microsoft.com/office/powerpoint/2010/main" val="2734751543"/>
                  </p:ext>
                </p:extLst>
              </p:nvPr>
            </p:nvGraphicFramePr>
            <p:xfrm>
              <a:off x="0" y="903501"/>
              <a:ext cx="3575051"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グラフ 8"/>
              <p:cNvGraphicFramePr>
                <a:graphicFrameLocks/>
              </p:cNvGraphicFramePr>
              <p:nvPr>
                <p:extLst>
                  <p:ext uri="{D42A27DB-BD31-4B8C-83A1-F6EECF244321}">
                    <p14:modId xmlns:p14="http://schemas.microsoft.com/office/powerpoint/2010/main" val="1326014684"/>
                  </p:ext>
                </p:extLst>
              </p:nvPr>
            </p:nvGraphicFramePr>
            <p:xfrm>
              <a:off x="2915816" y="903501"/>
              <a:ext cx="3575051" cy="2971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グラフ 9"/>
              <p:cNvGraphicFramePr>
                <a:graphicFrameLocks/>
              </p:cNvGraphicFramePr>
              <p:nvPr>
                <p:extLst>
                  <p:ext uri="{D42A27DB-BD31-4B8C-83A1-F6EECF244321}">
                    <p14:modId xmlns:p14="http://schemas.microsoft.com/office/powerpoint/2010/main" val="3348245641"/>
                  </p:ext>
                </p:extLst>
              </p:nvPr>
            </p:nvGraphicFramePr>
            <p:xfrm>
              <a:off x="5818022" y="903501"/>
              <a:ext cx="3575051" cy="2971800"/>
            </p:xfrm>
            <a:graphic>
              <a:graphicData uri="http://schemas.openxmlformats.org/drawingml/2006/chart">
                <c:chart xmlns:c="http://schemas.openxmlformats.org/drawingml/2006/chart" xmlns:r="http://schemas.openxmlformats.org/officeDocument/2006/relationships" r:id="rId6"/>
              </a:graphicData>
            </a:graphic>
          </p:graphicFrame>
          <p:sp>
            <p:nvSpPr>
              <p:cNvPr id="11" name="テキスト ボックス 114"/>
              <p:cNvSpPr txBox="1">
                <a:spLocks noChangeArrowheads="1"/>
              </p:cNvSpPr>
              <p:nvPr/>
            </p:nvSpPr>
            <p:spPr bwMode="auto">
              <a:xfrm>
                <a:off x="171708" y="294805"/>
                <a:ext cx="3760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n-cs"/>
                  </a:rPr>
                  <a:t>2021</a:t>
                </a:r>
                <a:r>
                  <a:rPr kumimoji="1" lang="ja-JP" altLang="en-US" sz="1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n-cs"/>
                  </a:rPr>
                  <a:t>年版　上位５都市の分野別偏差値</a:t>
                </a:r>
                <a:endParaRPr kumimoji="1" lang="en-US" altLang="ja-JP" sz="1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n-cs"/>
                </a:endParaRPr>
              </a:p>
            </p:txBody>
          </p:sp>
          <p:sp>
            <p:nvSpPr>
              <p:cNvPr id="12" name="四角形: 角を丸くする 12">
                <a:extLst>
                  <a:ext uri="{FF2B5EF4-FFF2-40B4-BE49-F238E27FC236}">
                    <a16:creationId xmlns:a16="http://schemas.microsoft.com/office/drawing/2014/main" id="{A5659116-2473-49E5-A7CB-DAB9D6A2F911}"/>
                  </a:ext>
                </a:extLst>
              </p:cNvPr>
              <p:cNvSpPr/>
              <p:nvPr/>
            </p:nvSpPr>
            <p:spPr>
              <a:xfrm>
                <a:off x="632504" y="2389401"/>
                <a:ext cx="1018835" cy="693812"/>
              </a:xfrm>
              <a:prstGeom prst="roundRect">
                <a:avLst/>
              </a:prstGeom>
              <a:solidFill>
                <a:schemeClr val="lt1">
                  <a:alpha val="0"/>
                </a:schemeClr>
              </a:solidFill>
              <a:ln w="19050">
                <a:solidFill>
                  <a:schemeClr val="accent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8" name="四角形: 角を丸くする 12">
                <a:extLst>
                  <a:ext uri="{FF2B5EF4-FFF2-40B4-BE49-F238E27FC236}">
                    <a16:creationId xmlns:a16="http://schemas.microsoft.com/office/drawing/2014/main" id="{A5659116-2473-49E5-A7CB-DAB9D6A2F911}"/>
                  </a:ext>
                </a:extLst>
              </p:cNvPr>
              <p:cNvSpPr/>
              <p:nvPr/>
            </p:nvSpPr>
            <p:spPr>
              <a:xfrm>
                <a:off x="1320917" y="2893457"/>
                <a:ext cx="730803" cy="945842"/>
              </a:xfrm>
              <a:prstGeom prst="roundRect">
                <a:avLst/>
              </a:prstGeom>
              <a:solidFill>
                <a:schemeClr val="lt1">
                  <a:alpha val="0"/>
                </a:schemeClr>
              </a:solidFill>
              <a:ln w="19050">
                <a:solidFill>
                  <a:schemeClr val="accent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AF061479-628C-47DA-B557-B14965A57EC4}"/>
                  </a:ext>
                </a:extLst>
              </p:cNvPr>
              <p:cNvSpPr/>
              <p:nvPr/>
            </p:nvSpPr>
            <p:spPr>
              <a:xfrm>
                <a:off x="216024" y="712441"/>
                <a:ext cx="8927976" cy="60090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bwMode="gray">
            <a:xfrm>
              <a:off x="5151367" y="1844824"/>
              <a:ext cx="300082" cy="230832"/>
            </a:xfrm>
            <a:prstGeom prst="rect">
              <a:avLst/>
            </a:prstGeom>
            <a:noFill/>
          </p:spPr>
          <p:txBody>
            <a:bodyPr wrap="none" rtlCol="0">
              <a:spAutoFit/>
            </a:bodyPr>
            <a:lstStyle/>
            <a:p>
              <a:r>
                <a:rPr kumimoji="1" lang="en-US" altLang="ja-JP" sz="850" dirty="0" smtClean="0">
                  <a:latin typeface="+mj-ea"/>
                  <a:ea typeface="+mj-ea"/>
                </a:rPr>
                <a:t>97</a:t>
              </a:r>
              <a:endParaRPr kumimoji="1" lang="ja-JP" altLang="en-US" sz="850" dirty="0">
                <a:latin typeface="+mj-ea"/>
                <a:ea typeface="+mj-ea"/>
              </a:endParaRPr>
            </a:p>
          </p:txBody>
        </p:sp>
        <p:sp>
          <p:nvSpPr>
            <p:cNvPr id="16" name="テキスト ボックス 15"/>
            <p:cNvSpPr txBox="1"/>
            <p:nvPr/>
          </p:nvSpPr>
          <p:spPr bwMode="gray">
            <a:xfrm>
              <a:off x="5301408" y="2662659"/>
              <a:ext cx="357790" cy="230832"/>
            </a:xfrm>
            <a:prstGeom prst="rect">
              <a:avLst/>
            </a:prstGeom>
            <a:noFill/>
          </p:spPr>
          <p:txBody>
            <a:bodyPr wrap="none" rtlCol="0">
              <a:spAutoFit/>
            </a:bodyPr>
            <a:lstStyle/>
            <a:p>
              <a:r>
                <a:rPr kumimoji="1" lang="en-US" altLang="ja-JP" sz="850" dirty="0" smtClean="0">
                  <a:latin typeface="+mj-ea"/>
                  <a:ea typeface="+mj-ea"/>
                </a:rPr>
                <a:t>101</a:t>
              </a:r>
              <a:endParaRPr kumimoji="1" lang="ja-JP" altLang="en-US" sz="850" dirty="0">
                <a:latin typeface="+mj-ea"/>
                <a:ea typeface="+mj-ea"/>
              </a:endParaRPr>
            </a:p>
          </p:txBody>
        </p:sp>
        <p:sp>
          <p:nvSpPr>
            <p:cNvPr id="17" name="テキスト ボックス 16"/>
            <p:cNvSpPr txBox="1"/>
            <p:nvPr/>
          </p:nvSpPr>
          <p:spPr bwMode="gray">
            <a:xfrm>
              <a:off x="8151522" y="2128918"/>
              <a:ext cx="300082" cy="230832"/>
            </a:xfrm>
            <a:prstGeom prst="rect">
              <a:avLst/>
            </a:prstGeom>
            <a:noFill/>
          </p:spPr>
          <p:txBody>
            <a:bodyPr wrap="none" rtlCol="0">
              <a:spAutoFit/>
            </a:bodyPr>
            <a:lstStyle/>
            <a:p>
              <a:r>
                <a:rPr kumimoji="1" lang="en-US" altLang="ja-JP" sz="850" dirty="0" smtClean="0">
                  <a:latin typeface="+mj-ea"/>
                  <a:ea typeface="+mj-ea"/>
                </a:rPr>
                <a:t>81</a:t>
              </a:r>
              <a:endParaRPr kumimoji="1" lang="ja-JP" altLang="en-US" sz="850" dirty="0">
                <a:latin typeface="+mj-ea"/>
                <a:ea typeface="+mj-ea"/>
              </a:endParaRPr>
            </a:p>
          </p:txBody>
        </p:sp>
        <p:sp>
          <p:nvSpPr>
            <p:cNvPr id="19" name="テキスト ボックス 18"/>
            <p:cNvSpPr txBox="1"/>
            <p:nvPr/>
          </p:nvSpPr>
          <p:spPr bwMode="gray">
            <a:xfrm>
              <a:off x="6660232" y="4506199"/>
              <a:ext cx="357790" cy="230832"/>
            </a:xfrm>
            <a:prstGeom prst="rect">
              <a:avLst/>
            </a:prstGeom>
            <a:noFill/>
          </p:spPr>
          <p:txBody>
            <a:bodyPr wrap="none" rtlCol="0">
              <a:spAutoFit/>
            </a:bodyPr>
            <a:lstStyle/>
            <a:p>
              <a:r>
                <a:rPr kumimoji="1" lang="en-US" altLang="ja-JP" sz="850" dirty="0" smtClean="0">
                  <a:latin typeface="+mj-ea"/>
                  <a:ea typeface="+mj-ea"/>
                </a:rPr>
                <a:t>105</a:t>
              </a:r>
              <a:endParaRPr kumimoji="1" lang="ja-JP" altLang="en-US" sz="850" dirty="0">
                <a:latin typeface="+mj-ea"/>
                <a:ea typeface="+mj-ea"/>
              </a:endParaRPr>
            </a:p>
          </p:txBody>
        </p:sp>
        <p:sp>
          <p:nvSpPr>
            <p:cNvPr id="20" name="テキスト ボックス 19"/>
            <p:cNvSpPr txBox="1"/>
            <p:nvPr/>
          </p:nvSpPr>
          <p:spPr bwMode="gray">
            <a:xfrm>
              <a:off x="5838281" y="5805264"/>
              <a:ext cx="300082" cy="230832"/>
            </a:xfrm>
            <a:prstGeom prst="rect">
              <a:avLst/>
            </a:prstGeom>
            <a:noFill/>
          </p:spPr>
          <p:txBody>
            <a:bodyPr wrap="none" rtlCol="0">
              <a:spAutoFit/>
            </a:bodyPr>
            <a:lstStyle/>
            <a:p>
              <a:r>
                <a:rPr kumimoji="1" lang="en-US" altLang="ja-JP" sz="850" dirty="0" smtClean="0">
                  <a:latin typeface="+mj-ea"/>
                  <a:ea typeface="+mj-ea"/>
                </a:rPr>
                <a:t>62</a:t>
              </a:r>
              <a:endParaRPr kumimoji="1" lang="ja-JP" altLang="en-US" sz="850" dirty="0">
                <a:latin typeface="+mj-ea"/>
                <a:ea typeface="+mj-ea"/>
              </a:endParaRPr>
            </a:p>
          </p:txBody>
        </p:sp>
        <p:sp>
          <p:nvSpPr>
            <p:cNvPr id="21" name="テキスト ボックス 20"/>
            <p:cNvSpPr txBox="1"/>
            <p:nvPr/>
          </p:nvSpPr>
          <p:spPr bwMode="gray">
            <a:xfrm>
              <a:off x="3296979" y="4676537"/>
              <a:ext cx="300082" cy="230832"/>
            </a:xfrm>
            <a:prstGeom prst="rect">
              <a:avLst/>
            </a:prstGeom>
            <a:noFill/>
          </p:spPr>
          <p:txBody>
            <a:bodyPr wrap="none" rtlCol="0">
              <a:spAutoFit/>
            </a:bodyPr>
            <a:lstStyle/>
            <a:p>
              <a:r>
                <a:rPr kumimoji="1" lang="en-US" altLang="ja-JP" sz="850" dirty="0" smtClean="0">
                  <a:latin typeface="+mj-ea"/>
                  <a:ea typeface="+mj-ea"/>
                </a:rPr>
                <a:t>81</a:t>
              </a:r>
              <a:endParaRPr kumimoji="1" lang="ja-JP" altLang="en-US" sz="850" dirty="0">
                <a:latin typeface="+mj-ea"/>
                <a:ea typeface="+mj-ea"/>
              </a:endParaRPr>
            </a:p>
          </p:txBody>
        </p:sp>
        <p:sp>
          <p:nvSpPr>
            <p:cNvPr id="22" name="テキスト ボックス 21"/>
            <p:cNvSpPr txBox="1"/>
            <p:nvPr/>
          </p:nvSpPr>
          <p:spPr bwMode="gray">
            <a:xfrm>
              <a:off x="3259794" y="5667114"/>
              <a:ext cx="300082" cy="230832"/>
            </a:xfrm>
            <a:prstGeom prst="rect">
              <a:avLst/>
            </a:prstGeom>
            <a:noFill/>
          </p:spPr>
          <p:txBody>
            <a:bodyPr wrap="none" rtlCol="0">
              <a:spAutoFit/>
            </a:bodyPr>
            <a:lstStyle/>
            <a:p>
              <a:r>
                <a:rPr kumimoji="1" lang="en-US" altLang="ja-JP" sz="850" dirty="0" smtClean="0">
                  <a:latin typeface="+mj-ea"/>
                  <a:ea typeface="+mj-ea"/>
                </a:rPr>
                <a:t>86</a:t>
              </a:r>
              <a:endParaRPr kumimoji="1" lang="ja-JP" altLang="en-US" sz="850" dirty="0">
                <a:latin typeface="+mj-ea"/>
                <a:ea typeface="+mj-ea"/>
              </a:endParaRPr>
            </a:p>
          </p:txBody>
        </p:sp>
        <p:sp>
          <p:nvSpPr>
            <p:cNvPr id="23" name="テキスト ボックス 22"/>
            <p:cNvSpPr txBox="1"/>
            <p:nvPr/>
          </p:nvSpPr>
          <p:spPr bwMode="gray">
            <a:xfrm>
              <a:off x="2341557" y="2677044"/>
              <a:ext cx="300082" cy="230832"/>
            </a:xfrm>
            <a:prstGeom prst="rect">
              <a:avLst/>
            </a:prstGeom>
            <a:noFill/>
          </p:spPr>
          <p:txBody>
            <a:bodyPr wrap="none" rtlCol="0">
              <a:spAutoFit/>
            </a:bodyPr>
            <a:lstStyle/>
            <a:p>
              <a:r>
                <a:rPr kumimoji="1" lang="en-US" altLang="ja-JP" sz="850" dirty="0" smtClean="0">
                  <a:latin typeface="+mj-ea"/>
                  <a:ea typeface="+mj-ea"/>
                </a:rPr>
                <a:t>92</a:t>
              </a:r>
              <a:endParaRPr kumimoji="1" lang="ja-JP" altLang="en-US" sz="850" dirty="0">
                <a:latin typeface="+mj-ea"/>
                <a:ea typeface="+mj-ea"/>
              </a:endParaRPr>
            </a:p>
          </p:txBody>
        </p:sp>
      </p:grpSp>
    </p:spTree>
    <p:extLst>
      <p:ext uri="{BB962C8B-B14F-4D97-AF65-F5344CB8AC3E}">
        <p14:creationId xmlns:p14="http://schemas.microsoft.com/office/powerpoint/2010/main" val="2698159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72111344"/>
              </p:ext>
            </p:extLst>
          </p:nvPr>
        </p:nvGraphicFramePr>
        <p:xfrm>
          <a:off x="14872" y="2291075"/>
          <a:ext cx="9061854" cy="4310404"/>
        </p:xfrm>
        <a:graphic>
          <a:graphicData uri="http://schemas.openxmlformats.org/drawingml/2006/table">
            <a:tbl>
              <a:tblPr firstRow="1" bandRow="1">
                <a:tableStyleId>{5C22544A-7EE6-4342-B048-85BDC9FD1C3A}</a:tableStyleId>
              </a:tblPr>
              <a:tblGrid>
                <a:gridCol w="9061854">
                  <a:extLst>
                    <a:ext uri="{9D8B030D-6E8A-4147-A177-3AD203B41FA5}">
                      <a16:colId xmlns:a16="http://schemas.microsoft.com/office/drawing/2014/main" val="2057904153"/>
                    </a:ext>
                  </a:extLst>
                </a:gridCol>
              </a:tblGrid>
              <a:tr h="267742">
                <a:tc>
                  <a:txBody>
                    <a:bodyPr/>
                    <a:lstStyle/>
                    <a:p>
                      <a:pPr algn="ctr"/>
                      <a:r>
                        <a:rPr lang="ja-JP" altLang="en-US" sz="1100" b="1" spc="0" baseline="0" dirty="0">
                          <a:latin typeface="Meiryo UI" panose="020B0604030504040204" pitchFamily="50" charset="-128"/>
                          <a:ea typeface="Meiryo UI" panose="020B0604030504040204" pitchFamily="50" charset="-128"/>
                        </a:rPr>
                        <a:t>「世界の都市総合力ランキング </a:t>
                      </a:r>
                      <a:r>
                        <a:rPr lang="en-US" altLang="ja-JP" sz="1100" b="1" spc="0" baseline="0" dirty="0">
                          <a:latin typeface="Meiryo UI" panose="020B0604030504040204" pitchFamily="50" charset="-128"/>
                          <a:ea typeface="Meiryo UI" panose="020B0604030504040204" pitchFamily="50" charset="-128"/>
                        </a:rPr>
                        <a:t>202</a:t>
                      </a:r>
                      <a:r>
                        <a:rPr lang="ja-JP" altLang="en-US" sz="1100" b="1" spc="0" baseline="0" dirty="0">
                          <a:latin typeface="Meiryo UI" panose="020B0604030504040204" pitchFamily="50" charset="-128"/>
                          <a:ea typeface="Meiryo UI" panose="020B0604030504040204" pitchFamily="50" charset="-128"/>
                        </a:rPr>
                        <a:t>１」（</a:t>
                      </a:r>
                      <a:r>
                        <a:rPr lang="ja-JP" altLang="en-US" sz="1100" spc="0" baseline="0" dirty="0">
                          <a:latin typeface="Meiryo UI" panose="020B0604030504040204" pitchFamily="50" charset="-128"/>
                          <a:ea typeface="Meiryo UI" panose="020B0604030504040204" pitchFamily="50" charset="-128"/>
                        </a:rPr>
                        <a:t>森記念財団都市戦略研究所）</a:t>
                      </a:r>
                      <a:endParaRPr kumimoji="1" lang="ja-JP" altLang="en-US" sz="1100" spc="0" baseline="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015611"/>
                  </a:ext>
                </a:extLst>
              </a:tr>
              <a:tr h="4042662">
                <a:tc>
                  <a:txBody>
                    <a:bodyPr/>
                    <a:lstStyle/>
                    <a:p>
                      <a:endParaRPr kumimoji="1" lang="ja-JP" altLang="en-US" sz="110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058778"/>
                  </a:ext>
                </a:extLst>
              </a:tr>
            </a:tbl>
          </a:graphicData>
        </a:graphic>
      </p:graphicFrame>
      <p:sp>
        <p:nvSpPr>
          <p:cNvPr id="8" name="正方形/長方形 7"/>
          <p:cNvSpPr/>
          <p:nvPr/>
        </p:nvSpPr>
        <p:spPr>
          <a:xfrm>
            <a:off x="4944058" y="2628936"/>
            <a:ext cx="1512168" cy="259045"/>
          </a:xfrm>
          <a:prstGeom prst="rect">
            <a:avLst/>
          </a:prstGeom>
        </p:spPr>
        <p:txBody>
          <a:bodyPr wrap="square">
            <a:spAutoFit/>
          </a:bodyPr>
          <a:lstStyle/>
          <a:p>
            <a:pPr algn="just">
              <a:lnSpc>
                <a:spcPts val="1292"/>
              </a:lnSpc>
            </a:pPr>
            <a:r>
              <a:rPr lang="ja-JP" altLang="ja-JP" sz="1100" b="1" kern="100" spc="-92" dirty="0">
                <a:latin typeface="Meiryo UI" panose="020B0604030504040204" pitchFamily="50" charset="-128"/>
                <a:ea typeface="Meiryo UI" panose="020B0604030504040204" pitchFamily="50" charset="-128"/>
                <a:cs typeface="Times New Roman" panose="02020603050405020304" pitchFamily="18" charset="0"/>
              </a:rPr>
              <a:t>【総合ランキング</a:t>
            </a:r>
            <a:r>
              <a:rPr lang="en-US" altLang="ja-JP" sz="1100" b="1" kern="100" spc="-92" dirty="0">
                <a:latin typeface="Meiryo UI" panose="020B0604030504040204" pitchFamily="50" charset="-128"/>
                <a:ea typeface="Meiryo UI" panose="020B0604030504040204" pitchFamily="50" charset="-128"/>
                <a:cs typeface="Times New Roman" panose="02020603050405020304" pitchFamily="18" charset="0"/>
              </a:rPr>
              <a:t>2021</a:t>
            </a:r>
            <a:r>
              <a:rPr lang="ja-JP" altLang="ja-JP" sz="1100" b="1"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タイトル 1"/>
          <p:cNvSpPr txBox="1">
            <a:spLocks/>
          </p:cNvSpPr>
          <p:nvPr/>
        </p:nvSpPr>
        <p:spPr>
          <a:xfrm>
            <a:off x="0" y="1903"/>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３　世界の都市（１）　＜シンクタンク等による大阪のポジション分析＞</a:t>
            </a:r>
          </a:p>
        </p:txBody>
      </p:sp>
      <p:sp>
        <p:nvSpPr>
          <p:cNvPr id="4" name="テキスト ボックス 3"/>
          <p:cNvSpPr txBox="1"/>
          <p:nvPr/>
        </p:nvSpPr>
        <p:spPr>
          <a:xfrm>
            <a:off x="28529" y="527344"/>
            <a:ext cx="9061855" cy="1631216"/>
          </a:xfrm>
          <a:prstGeom prst="rect">
            <a:avLst/>
          </a:prstGeom>
          <a:solidFill>
            <a:schemeClr val="accent1">
              <a:lumMod val="20000"/>
              <a:lumOff val="80000"/>
            </a:schemeClr>
          </a:solidFill>
          <a:ln w="28575" cmpd="dbl">
            <a:solidFill>
              <a:schemeClr val="tx1"/>
            </a:solidFill>
          </a:ln>
        </p:spPr>
        <p:txBody>
          <a:bodyPr wrap="square" rtlCol="0">
            <a:spAutoFit/>
          </a:bodyPr>
          <a:lstStyle/>
          <a:p>
            <a:pPr>
              <a:lnSpc>
                <a:spcPts val="2000"/>
              </a:lnSpc>
            </a:pPr>
            <a:r>
              <a:rPr lang="en-US" altLang="ja-JP" sz="1400" b="1" dirty="0">
                <a:latin typeface="UD デジタル 教科書体 NP-B" panose="02020700000000000000" pitchFamily="18" charset="-128"/>
                <a:ea typeface="UD デジタル 教科書体 NP-B" panose="02020700000000000000" pitchFamily="18" charset="-128"/>
              </a:rPr>
              <a:t>【</a:t>
            </a:r>
            <a:r>
              <a:rPr lang="ja-JP" altLang="en-US" sz="1400" b="1" dirty="0">
                <a:latin typeface="UD デジタル 教科書体 NP-B" panose="02020700000000000000" pitchFamily="18" charset="-128"/>
                <a:ea typeface="UD デジタル 教科書体 NP-B" panose="02020700000000000000" pitchFamily="18" charset="-128"/>
              </a:rPr>
              <a:t>大阪のポジション</a:t>
            </a:r>
            <a:r>
              <a:rPr lang="en-US" altLang="ja-JP" sz="1400" b="1" dirty="0">
                <a:latin typeface="UD デジタル 教科書体 NP-B" panose="02020700000000000000" pitchFamily="18" charset="-128"/>
                <a:ea typeface="UD デジタル 教科書体 NP-B" panose="02020700000000000000" pitchFamily="18" charset="-128"/>
              </a:rPr>
              <a:t>】</a:t>
            </a:r>
          </a:p>
          <a:p>
            <a:pPr marL="177800" indent="-177800">
              <a:lnSpc>
                <a:spcPts val="2000"/>
              </a:lnSpc>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rPr>
              <a:t>シンクタンク等による大阪のポジション、強い分野、今後の方向性等の分析を整理</a:t>
            </a:r>
            <a:endParaRPr lang="en-US" altLang="ja-JP" sz="1400" dirty="0">
              <a:latin typeface="UD デジタル 教科書体 NK-R" panose="02020400000000000000" pitchFamily="18" charset="-128"/>
              <a:ea typeface="UD デジタル 教科書体 NK-R" panose="02020400000000000000" pitchFamily="18" charset="-128"/>
            </a:endParaRPr>
          </a:p>
          <a:p>
            <a:pPr marL="177800" indent="-177800">
              <a:lnSpc>
                <a:spcPts val="2000"/>
              </a:lnSpc>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rPr>
              <a:t>総合的な評価では</a:t>
            </a:r>
            <a:r>
              <a:rPr lang="en-US" altLang="ja-JP" sz="1400" dirty="0">
                <a:latin typeface="UD デジタル 教科書体 NK-R" panose="02020400000000000000" pitchFamily="18" charset="-128"/>
                <a:ea typeface="UD デジタル 教科書体 NK-R" panose="02020400000000000000" pitchFamily="18" charset="-128"/>
              </a:rPr>
              <a:t>48</a:t>
            </a:r>
            <a:r>
              <a:rPr lang="ja-JP" altLang="en-US" sz="1400" dirty="0">
                <a:latin typeface="UD デジタル 教科書体 NK-R" panose="02020400000000000000" pitchFamily="18" charset="-128"/>
                <a:ea typeface="UD デジタル 教科書体 NK-R" panose="02020400000000000000" pitchFamily="18" charset="-128"/>
              </a:rPr>
              <a:t>都市中</a:t>
            </a:r>
            <a:r>
              <a:rPr lang="en-US" altLang="ja-JP" sz="1400" dirty="0">
                <a:latin typeface="UD デジタル 教科書体 NK-R" panose="02020400000000000000" pitchFamily="18" charset="-128"/>
                <a:ea typeface="UD デジタル 教科書体 NK-R" panose="02020400000000000000" pitchFamily="18" charset="-128"/>
              </a:rPr>
              <a:t>36</a:t>
            </a:r>
            <a:r>
              <a:rPr lang="ja-JP" altLang="en-US" sz="1400" dirty="0">
                <a:latin typeface="UD デジタル 教科書体 NK-R" panose="02020400000000000000" pitchFamily="18" charset="-128"/>
                <a:ea typeface="UD デジタル 教科書体 NK-R" panose="02020400000000000000" pitchFamily="18" charset="-128"/>
              </a:rPr>
              <a:t>位。比較的優位なものは、「研究・開発」、 「文化・交流」、「居住」の指標</a:t>
            </a:r>
            <a:endParaRPr lang="en-US" altLang="ja-JP" sz="1400" dirty="0">
              <a:latin typeface="UD デジタル 教科書体 NK-R" panose="02020400000000000000" pitchFamily="18" charset="-128"/>
              <a:ea typeface="UD デジタル 教科書体 NK-R" panose="02020400000000000000" pitchFamily="18" charset="-128"/>
            </a:endParaRPr>
          </a:p>
          <a:p>
            <a:pPr>
              <a:lnSpc>
                <a:spcPts val="2000"/>
              </a:lnSpc>
            </a:pPr>
            <a:endParaRPr lang="en-US" altLang="ja-JP" sz="1400" dirty="0">
              <a:latin typeface="UD デジタル 教科書体 NK-R" panose="02020400000000000000" pitchFamily="18" charset="-128"/>
              <a:ea typeface="UD デジタル 教科書体 NK-R" panose="02020400000000000000" pitchFamily="18" charset="-128"/>
            </a:endParaRPr>
          </a:p>
          <a:p>
            <a:pPr marL="167058" indent="-167058">
              <a:lnSpc>
                <a:spcPts val="2000"/>
              </a:lnSpc>
            </a:pPr>
            <a:r>
              <a:rPr lang="ja-JP" altLang="en-US" sz="1400" dirty="0">
                <a:latin typeface="UD デジタル 教科書体 NK-R" panose="02020400000000000000" pitchFamily="18" charset="-128"/>
                <a:ea typeface="UD デジタル 教科書体 NK-R" panose="02020400000000000000" pitchFamily="18" charset="-128"/>
              </a:rPr>
              <a:t>⇒</a:t>
            </a:r>
            <a:r>
              <a:rPr lang="ja-JP" altLang="en-US" sz="1400" u="sng" dirty="0">
                <a:latin typeface="UD デジタル 教科書体 NK-R" panose="02020400000000000000" pitchFamily="18" charset="-128"/>
                <a:ea typeface="UD デジタル 教科書体 NK-R" panose="02020400000000000000" pitchFamily="18" charset="-128"/>
              </a:rPr>
              <a:t>大阪は、現時点ではロンドン、ニューヨーク、東京と大きな差はあるが、イノベーション、次世代産業の育成、生活の質や</a:t>
            </a:r>
            <a:endParaRPr lang="en-US" altLang="ja-JP" sz="1400" u="sng" dirty="0">
              <a:latin typeface="UD デジタル 教科書体 NK-R" panose="02020400000000000000" pitchFamily="18" charset="-128"/>
              <a:ea typeface="UD デジタル 教科書体 NK-R" panose="02020400000000000000" pitchFamily="18" charset="-128"/>
            </a:endParaRPr>
          </a:p>
          <a:p>
            <a:pPr marL="167058" indent="-167058">
              <a:lnSpc>
                <a:spcPts val="2000"/>
              </a:lnSpc>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u="sng" dirty="0">
                <a:latin typeface="UD デジタル 教科書体 NK-R" panose="02020400000000000000" pitchFamily="18" charset="-128"/>
                <a:ea typeface="UD デジタル 教科書体 NK-R" panose="02020400000000000000" pitchFamily="18" charset="-128"/>
              </a:rPr>
              <a:t>都市の魅力をあげていくことで、飛躍の可能性のあるポジションではないか。</a:t>
            </a:r>
            <a:endParaRPr lang="en-US" altLang="ja-JP" sz="1400" u="sng" dirty="0">
              <a:latin typeface="UD デジタル 教科書体 NK-R" panose="02020400000000000000" pitchFamily="18" charset="-128"/>
              <a:ea typeface="UD デジタル 教科書体 NK-R" panose="020204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3159433264"/>
              </p:ext>
            </p:extLst>
          </p:nvPr>
        </p:nvGraphicFramePr>
        <p:xfrm>
          <a:off x="197179" y="2922521"/>
          <a:ext cx="4578230" cy="3386271"/>
        </p:xfrm>
        <a:graphic>
          <a:graphicData uri="http://schemas.openxmlformats.org/drawingml/2006/table">
            <a:tbl>
              <a:tblPr firstRow="1" bandRow="1">
                <a:tableStyleId>{5C22544A-7EE6-4342-B048-85BDC9FD1C3A}</a:tableStyleId>
              </a:tblPr>
              <a:tblGrid>
                <a:gridCol w="261615">
                  <a:extLst>
                    <a:ext uri="{9D8B030D-6E8A-4147-A177-3AD203B41FA5}">
                      <a16:colId xmlns:a16="http://schemas.microsoft.com/office/drawing/2014/main" val="1052057688"/>
                    </a:ext>
                  </a:extLst>
                </a:gridCol>
                <a:gridCol w="1111856">
                  <a:extLst>
                    <a:ext uri="{9D8B030D-6E8A-4147-A177-3AD203B41FA5}">
                      <a16:colId xmlns:a16="http://schemas.microsoft.com/office/drawing/2014/main" val="1749024667"/>
                    </a:ext>
                  </a:extLst>
                </a:gridCol>
                <a:gridCol w="784839">
                  <a:extLst>
                    <a:ext uri="{9D8B030D-6E8A-4147-A177-3AD203B41FA5}">
                      <a16:colId xmlns:a16="http://schemas.microsoft.com/office/drawing/2014/main" val="2302034602"/>
                    </a:ext>
                  </a:extLst>
                </a:gridCol>
                <a:gridCol w="1235897">
                  <a:extLst>
                    <a:ext uri="{9D8B030D-6E8A-4147-A177-3AD203B41FA5}">
                      <a16:colId xmlns:a16="http://schemas.microsoft.com/office/drawing/2014/main" val="640671840"/>
                    </a:ext>
                  </a:extLst>
                </a:gridCol>
                <a:gridCol w="649898">
                  <a:extLst>
                    <a:ext uri="{9D8B030D-6E8A-4147-A177-3AD203B41FA5}">
                      <a16:colId xmlns:a16="http://schemas.microsoft.com/office/drawing/2014/main" val="3054753651"/>
                    </a:ext>
                  </a:extLst>
                </a:gridCol>
                <a:gridCol w="534125">
                  <a:extLst>
                    <a:ext uri="{9D8B030D-6E8A-4147-A177-3AD203B41FA5}">
                      <a16:colId xmlns:a16="http://schemas.microsoft.com/office/drawing/2014/main" val="11879693"/>
                    </a:ext>
                  </a:extLst>
                </a:gridCol>
              </a:tblGrid>
              <a:tr h="461313">
                <a:tc gridSpan="2">
                  <a:txBody>
                    <a:bodyPr/>
                    <a:lstStyle/>
                    <a:p>
                      <a:endParaRPr kumimoji="1" lang="ja-JP" altLang="en-US" b="0" dirty="0"/>
                    </a:p>
                  </a:txBody>
                  <a:tcPr anchor="ctr"/>
                </a:tc>
                <a:tc hMerge="1">
                  <a:txBody>
                    <a:bodyPr/>
                    <a:lstStyle/>
                    <a:p>
                      <a:endParaRPr kumimoji="1" lang="ja-JP" altLang="en-US" sz="1050" b="1"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b="1" dirty="0">
                          <a:latin typeface="Meiryo UI" panose="020B0604030504040204" pitchFamily="50" charset="-128"/>
                          <a:ea typeface="Meiryo UI" panose="020B0604030504040204" pitchFamily="50" charset="-128"/>
                        </a:rPr>
                        <a:t>2021</a:t>
                      </a:r>
                      <a:endParaRPr kumimoji="1" lang="ja-JP" altLang="en-US" sz="1050" b="1"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50" b="0" dirty="0">
                          <a:latin typeface="Meiryo UI" panose="020B0604030504040204" pitchFamily="50" charset="-128"/>
                          <a:ea typeface="Meiryo UI" panose="020B0604030504040204" pitchFamily="50" charset="-128"/>
                        </a:rPr>
                        <a:t>前年からの変動</a:t>
                      </a:r>
                    </a:p>
                  </a:txBody>
                  <a:tcPr anchor="ctr"/>
                </a:tc>
                <a:tc>
                  <a:txBody>
                    <a:bodyPr/>
                    <a:lstStyle/>
                    <a:p>
                      <a:pPr algn="ctr"/>
                      <a:r>
                        <a:rPr kumimoji="1" lang="en-US" altLang="ja-JP" sz="1050" b="0" dirty="0">
                          <a:latin typeface="Meiryo UI" panose="020B0604030504040204" pitchFamily="50" charset="-128"/>
                          <a:ea typeface="Meiryo UI" panose="020B0604030504040204" pitchFamily="50" charset="-128"/>
                        </a:rPr>
                        <a:t>2020</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50" b="0" dirty="0">
                          <a:latin typeface="Meiryo UI" panose="020B0604030504040204" pitchFamily="50" charset="-128"/>
                          <a:ea typeface="Meiryo UI" panose="020B0604030504040204" pitchFamily="50" charset="-128"/>
                        </a:rPr>
                        <a:t>2019</a:t>
                      </a:r>
                      <a:endParaRPr kumimoji="1" lang="ja-JP" altLang="en-US" sz="105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77442923"/>
                  </a:ext>
                </a:extLst>
              </a:tr>
              <a:tr h="606705">
                <a:tc gridSpan="2">
                  <a:txBody>
                    <a:bodyPr/>
                    <a:lstStyle/>
                    <a:p>
                      <a:pPr algn="ctr"/>
                      <a:endParaRPr kumimoji="1" lang="en-US" altLang="ja-JP" sz="1200" b="0" u="sng" dirty="0">
                        <a:latin typeface="Meiryo UI" panose="020B0604030504040204" pitchFamily="50" charset="-128"/>
                        <a:ea typeface="Meiryo UI" panose="020B0604030504040204" pitchFamily="50" charset="-128"/>
                      </a:endParaRPr>
                    </a:p>
                    <a:p>
                      <a:pPr algn="ctr"/>
                      <a:r>
                        <a:rPr kumimoji="1" lang="ja-JP" altLang="en-US" sz="1200" b="1" u="sng" dirty="0">
                          <a:latin typeface="Meiryo UI" panose="020B0604030504040204" pitchFamily="50" charset="-128"/>
                          <a:ea typeface="Meiryo UI" panose="020B0604030504040204" pitchFamily="50" charset="-128"/>
                        </a:rPr>
                        <a:t>総合ランキング</a:t>
                      </a:r>
                      <a:endParaRPr kumimoji="1" lang="en-US" altLang="ja-JP" sz="1200" b="1" u="sng" dirty="0">
                        <a:latin typeface="Meiryo UI" panose="020B0604030504040204" pitchFamily="50" charset="-128"/>
                        <a:ea typeface="Meiryo UI" panose="020B0604030504040204" pitchFamily="50" charset="-128"/>
                      </a:endParaRPr>
                    </a:p>
                    <a:p>
                      <a:pPr algn="ctr"/>
                      <a:endParaRPr kumimoji="1" lang="ja-JP" altLang="en-US" sz="1200" b="0" u="sng"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en-US" altLang="ja-JP" sz="1200" b="1" u="sng" dirty="0">
                          <a:latin typeface="Meiryo UI" panose="020B0604030504040204" pitchFamily="50" charset="-128"/>
                          <a:ea typeface="Meiryo UI" panose="020B0604030504040204" pitchFamily="50" charset="-128"/>
                        </a:rPr>
                        <a:t>36</a:t>
                      </a:r>
                      <a:r>
                        <a:rPr kumimoji="1" lang="ja-JP" altLang="en-US" sz="1200" b="1" u="sng" dirty="0">
                          <a:latin typeface="Meiryo UI" panose="020B0604030504040204" pitchFamily="50" charset="-128"/>
                          <a:ea typeface="Meiryo UI" panose="020B0604030504040204" pitchFamily="50" charset="-128"/>
                        </a:rPr>
                        <a:t>位</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latin typeface="Meiryo UI" panose="020B0604030504040204" pitchFamily="50" charset="-128"/>
                          <a:ea typeface="Meiryo UI" panose="020B0604030504040204" pitchFamily="50" charset="-128"/>
                        </a:rPr>
                        <a:t>▲３</a:t>
                      </a:r>
                      <a:endParaRPr lang="ja-JP" altLang="ja-JP" sz="120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0" dirty="0">
                          <a:latin typeface="Meiryo UI" panose="020B0604030504040204" pitchFamily="50" charset="-128"/>
                          <a:ea typeface="Meiryo UI" panose="020B0604030504040204" pitchFamily="50" charset="-128"/>
                        </a:rPr>
                        <a:t>33</a:t>
                      </a:r>
                      <a:r>
                        <a:rPr kumimoji="1" lang="ja-JP" altLang="en-US" sz="1200" b="0" dirty="0">
                          <a:latin typeface="Meiryo UI" panose="020B0604030504040204" pitchFamily="50" charset="-128"/>
                          <a:ea typeface="Meiryo UI" panose="020B0604030504040204" pitchFamily="50" charset="-128"/>
                        </a:rPr>
                        <a:t>位</a:t>
                      </a:r>
                    </a:p>
                  </a:txBody>
                  <a:tcPr anchor="ctr"/>
                </a:tc>
                <a:tc>
                  <a:txBody>
                    <a:bodyPr/>
                    <a:lstStyle/>
                    <a:p>
                      <a:pPr algn="ctr"/>
                      <a:r>
                        <a:rPr kumimoji="1" lang="en-US" altLang="ja-JP" sz="1200" b="0" dirty="0">
                          <a:latin typeface="Meiryo UI" panose="020B0604030504040204" pitchFamily="50" charset="-128"/>
                          <a:ea typeface="Meiryo UI" panose="020B0604030504040204" pitchFamily="50" charset="-128"/>
                        </a:rPr>
                        <a:t>29</a:t>
                      </a:r>
                      <a:r>
                        <a:rPr kumimoji="1" lang="ja-JP" altLang="en-US" sz="1200" b="0" dirty="0">
                          <a:latin typeface="Meiryo UI" panose="020B0604030504040204" pitchFamily="50" charset="-128"/>
                          <a:ea typeface="Meiryo UI" panose="020B0604030504040204" pitchFamily="50" charset="-128"/>
                        </a:rPr>
                        <a:t>位</a:t>
                      </a:r>
                    </a:p>
                  </a:txBody>
                  <a:tcPr anchor="ctr"/>
                </a:tc>
                <a:extLst>
                  <a:ext uri="{0D108BD9-81ED-4DB2-BD59-A6C34878D82A}">
                    <a16:rowId xmlns:a16="http://schemas.microsoft.com/office/drawing/2014/main" val="712998318"/>
                  </a:ext>
                </a:extLst>
              </a:tr>
              <a:tr h="345985">
                <a:tc rowSpan="6">
                  <a:txBody>
                    <a:bodyPr/>
                    <a:lstStyle/>
                    <a:p>
                      <a:pPr algn="ctr"/>
                      <a:r>
                        <a:rPr kumimoji="1" lang="ja-JP" altLang="en-US" sz="1200" b="0" dirty="0">
                          <a:latin typeface="Meiryo UI" panose="020B0604030504040204" pitchFamily="50" charset="-128"/>
                          <a:ea typeface="Meiryo UI" panose="020B0604030504040204" pitchFamily="50" charset="-128"/>
                        </a:rPr>
                        <a:t>分</a:t>
                      </a:r>
                      <a:endParaRPr kumimoji="1" lang="en-US" altLang="ja-JP" sz="1200" b="0" dirty="0">
                        <a:latin typeface="Meiryo UI" panose="020B0604030504040204" pitchFamily="50" charset="-128"/>
                        <a:ea typeface="Meiryo UI" panose="020B0604030504040204" pitchFamily="50" charset="-128"/>
                      </a:endParaRPr>
                    </a:p>
                    <a:p>
                      <a:pPr algn="ct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野</a:t>
                      </a:r>
                      <a:endParaRPr kumimoji="1" lang="en-US" altLang="ja-JP" sz="1200" b="0" dirty="0">
                        <a:latin typeface="Meiryo UI" panose="020B0604030504040204" pitchFamily="50" charset="-128"/>
                        <a:ea typeface="Meiryo UI" panose="020B0604030504040204" pitchFamily="50" charset="-128"/>
                      </a:endParaRPr>
                    </a:p>
                    <a:p>
                      <a:pPr algn="ct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別</a:t>
                      </a:r>
                    </a:p>
                  </a:txBody>
                  <a:tcPr anchor="ctr"/>
                </a:tc>
                <a:tc>
                  <a:txBody>
                    <a:bodyPr/>
                    <a:lstStyle/>
                    <a:p>
                      <a:pPr indent="76200" algn="ctr">
                        <a:lnSpc>
                          <a:spcPts val="1800"/>
                        </a:lnSpc>
                        <a:spcAft>
                          <a:spcPts val="0"/>
                        </a:spcAft>
                      </a:pPr>
                      <a:r>
                        <a:rPr lang="ja-JP"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経</a:t>
                      </a:r>
                      <a:r>
                        <a:rPr lang="ja-JP" altLang="en-US"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済　　　</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algn="ctr"/>
                      <a:r>
                        <a:rPr kumimoji="1" lang="en-US" altLang="ja-JP" sz="1200" b="1" dirty="0">
                          <a:latin typeface="Meiryo UI" panose="020B0604030504040204" pitchFamily="50" charset="-128"/>
                          <a:ea typeface="Meiryo UI" panose="020B0604030504040204" pitchFamily="50" charset="-128"/>
                        </a:rPr>
                        <a:t>37</a:t>
                      </a:r>
                      <a:r>
                        <a:rPr kumimoji="1" lang="ja-JP" altLang="en-US" sz="1200" b="1" dirty="0">
                          <a:latin typeface="Meiryo UI" panose="020B0604030504040204" pitchFamily="50" charset="-128"/>
                          <a:ea typeface="Meiryo UI" panose="020B0604030504040204" pitchFamily="50" charset="-128"/>
                        </a:rPr>
                        <a:t>位</a:t>
                      </a:r>
                    </a:p>
                  </a:txBody>
                  <a:tcPr anchor="ctr"/>
                </a:tc>
                <a:tc>
                  <a:txBody>
                    <a:bodyPr/>
                    <a:lstStyle/>
                    <a:p>
                      <a:pPr indent="26035" algn="ctr">
                        <a:lnSpc>
                          <a:spcPts val="1800"/>
                        </a:lnSpc>
                        <a:spcAft>
                          <a:spcPts val="0"/>
                        </a:spcAft>
                      </a:pPr>
                      <a:r>
                        <a:rPr lang="ja-JP" altLang="en-US" sz="1200" b="0" dirty="0">
                          <a:latin typeface="Meiryo UI" panose="020B0604030504040204" pitchFamily="50" charset="-128"/>
                          <a:ea typeface="Meiryo UI" panose="020B0604030504040204" pitchFamily="50" charset="-128"/>
                        </a:rPr>
                        <a:t>＋１</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38</a:t>
                      </a:r>
                      <a:r>
                        <a:rPr lang="ja-JP" sz="1200" b="0" dirty="0">
                          <a:latin typeface="Meiryo UI" panose="020B0604030504040204" pitchFamily="50" charset="-128"/>
                          <a:ea typeface="Meiryo UI" panose="020B0604030504040204" pitchFamily="50" charset="-128"/>
                        </a:rPr>
                        <a:t>位</a:t>
                      </a: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35</a:t>
                      </a:r>
                      <a:r>
                        <a:rPr lang="ja-JP" sz="1200" b="0" dirty="0">
                          <a:latin typeface="Meiryo UI" panose="020B0604030504040204" pitchFamily="50" charset="-128"/>
                          <a:ea typeface="Meiryo UI" panose="020B0604030504040204" pitchFamily="50" charset="-128"/>
                        </a:rPr>
                        <a:t>位</a:t>
                      </a:r>
                    </a:p>
                  </a:txBody>
                  <a:tcPr marL="50637" marR="50637" marT="0" marB="0" anchor="ctr"/>
                </a:tc>
                <a:extLst>
                  <a:ext uri="{0D108BD9-81ED-4DB2-BD59-A6C34878D82A}">
                    <a16:rowId xmlns:a16="http://schemas.microsoft.com/office/drawing/2014/main" val="3687947016"/>
                  </a:ext>
                </a:extLst>
              </a:tr>
              <a:tr h="310712">
                <a:tc vMerge="1">
                  <a:txBody>
                    <a:bodyPr/>
                    <a:lstStyle/>
                    <a:p>
                      <a:endParaRPr kumimoji="1" lang="ja-JP" altLang="en-US" dirty="0"/>
                    </a:p>
                  </a:txBody>
                  <a:tcPr/>
                </a:tc>
                <a:tc>
                  <a:txBody>
                    <a:bodyPr/>
                    <a:lstStyle/>
                    <a:p>
                      <a:pPr indent="76200" algn="ctr">
                        <a:lnSpc>
                          <a:spcPts val="1800"/>
                        </a:lnSpc>
                        <a:spcAft>
                          <a:spcPts val="0"/>
                        </a:spcAft>
                      </a:pPr>
                      <a:r>
                        <a:rPr lang="ja-JP" sz="1200" b="1" u="sng"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sz="1200" b="1" u="sng"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indent="26035" algn="ctr">
                        <a:lnSpc>
                          <a:spcPts val="1800"/>
                        </a:lnSpc>
                        <a:spcAft>
                          <a:spcPts val="0"/>
                        </a:spcAft>
                      </a:pPr>
                      <a:r>
                        <a:rPr lang="en-US" altLang="ja-JP" sz="1200" b="1" u="sng" dirty="0">
                          <a:latin typeface="Meiryo UI" panose="020B0604030504040204" pitchFamily="50" charset="-128"/>
                          <a:ea typeface="Meiryo UI" panose="020B0604030504040204" pitchFamily="50" charset="-128"/>
                        </a:rPr>
                        <a:t>18</a:t>
                      </a:r>
                      <a:r>
                        <a:rPr lang="ja-JP" altLang="en-US" sz="1200" b="1" u="sng" dirty="0">
                          <a:latin typeface="Meiryo UI" panose="020B0604030504040204" pitchFamily="50" charset="-128"/>
                          <a:ea typeface="Meiryo UI" panose="020B0604030504040204" pitchFamily="50" charset="-128"/>
                        </a:rPr>
                        <a:t>位</a:t>
                      </a:r>
                      <a:endParaRPr lang="ja-JP" sz="1200" b="1" u="sng"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18</a:t>
                      </a:r>
                      <a:r>
                        <a:rPr lang="ja-JP" altLang="en-US" sz="1200" b="0" dirty="0">
                          <a:latin typeface="Meiryo UI" panose="020B0604030504040204" pitchFamily="50" charset="-128"/>
                          <a:ea typeface="Meiryo UI" panose="020B0604030504040204" pitchFamily="50" charset="-128"/>
                        </a:rPr>
                        <a:t>位</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17</a:t>
                      </a:r>
                      <a:r>
                        <a:rPr lang="ja-JP" altLang="en-US" sz="1200" b="0" dirty="0">
                          <a:latin typeface="Meiryo UI" panose="020B0604030504040204" pitchFamily="50" charset="-128"/>
                          <a:ea typeface="Meiryo UI" panose="020B0604030504040204" pitchFamily="50" charset="-128"/>
                        </a:rPr>
                        <a:t>位</a:t>
                      </a:r>
                      <a:endParaRPr lang="ja-JP" sz="1200" b="0" dirty="0">
                        <a:latin typeface="Meiryo UI" panose="020B0604030504040204" pitchFamily="50" charset="-128"/>
                        <a:ea typeface="Meiryo UI" panose="020B0604030504040204" pitchFamily="50" charset="-128"/>
                      </a:endParaRPr>
                    </a:p>
                  </a:txBody>
                  <a:tcPr marL="50637" marR="50637" marT="0" marB="0" anchor="ctr"/>
                </a:tc>
                <a:extLst>
                  <a:ext uri="{0D108BD9-81ED-4DB2-BD59-A6C34878D82A}">
                    <a16:rowId xmlns:a16="http://schemas.microsoft.com/office/drawing/2014/main" val="133638808"/>
                  </a:ext>
                </a:extLst>
              </a:tr>
              <a:tr h="353953">
                <a:tc vMerge="1">
                  <a:txBody>
                    <a:bodyPr/>
                    <a:lstStyle/>
                    <a:p>
                      <a:endParaRPr kumimoji="1" lang="ja-JP" altLang="en-US" dirty="0"/>
                    </a:p>
                  </a:txBody>
                  <a:tcPr/>
                </a:tc>
                <a:tc>
                  <a:txBody>
                    <a:bodyPr/>
                    <a:lstStyle/>
                    <a:p>
                      <a:pPr indent="76200" algn="ctr">
                        <a:lnSpc>
                          <a:spcPts val="1800"/>
                        </a:lnSpc>
                        <a:spcAft>
                          <a:spcPts val="0"/>
                        </a:spcAft>
                      </a:pPr>
                      <a:r>
                        <a:rPr lang="ja-JP" sz="1200" b="1" u="sng"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文化・交流</a:t>
                      </a:r>
                      <a:endParaRPr lang="ja-JP" sz="1200" b="1" u="sng"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indent="26035" algn="ctr">
                        <a:lnSpc>
                          <a:spcPts val="1800"/>
                        </a:lnSpc>
                        <a:spcAft>
                          <a:spcPts val="0"/>
                        </a:spcAft>
                      </a:pPr>
                      <a:r>
                        <a:rPr lang="en-US" altLang="ja-JP" sz="1200" b="1" u="sng" dirty="0">
                          <a:latin typeface="Meiryo UI" panose="020B0604030504040204" pitchFamily="50" charset="-128"/>
                          <a:ea typeface="Meiryo UI" panose="020B0604030504040204" pitchFamily="50" charset="-128"/>
                        </a:rPr>
                        <a:t>20</a:t>
                      </a:r>
                      <a:r>
                        <a:rPr lang="ja-JP" sz="1200" b="1" u="sng" dirty="0">
                          <a:latin typeface="Meiryo UI" panose="020B0604030504040204" pitchFamily="50" charset="-128"/>
                          <a:ea typeface="Meiryo UI" panose="020B0604030504040204" pitchFamily="50" charset="-128"/>
                        </a:rPr>
                        <a:t>位</a:t>
                      </a:r>
                    </a:p>
                  </a:txBody>
                  <a:tcPr marL="50637" marR="50637" marT="0" marB="0" anchor="ctr"/>
                </a:tc>
                <a:tc>
                  <a:txBody>
                    <a:bodyPr/>
                    <a:lstStyle/>
                    <a:p>
                      <a:pPr indent="26035" algn="ctr">
                        <a:lnSpc>
                          <a:spcPts val="1800"/>
                        </a:lnSpc>
                        <a:spcAft>
                          <a:spcPts val="0"/>
                        </a:spcAft>
                      </a:pPr>
                      <a:r>
                        <a:rPr lang="ja-JP" altLang="en-US" sz="1200" b="0" dirty="0">
                          <a:latin typeface="Meiryo UI" panose="020B0604030504040204" pitchFamily="50" charset="-128"/>
                          <a:ea typeface="Meiryo UI" panose="020B0604030504040204" pitchFamily="50" charset="-128"/>
                        </a:rPr>
                        <a:t>＋１</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21</a:t>
                      </a:r>
                      <a:r>
                        <a:rPr lang="ja-JP" sz="1200" b="0" dirty="0">
                          <a:latin typeface="Meiryo UI" panose="020B0604030504040204" pitchFamily="50" charset="-128"/>
                          <a:ea typeface="Meiryo UI" panose="020B0604030504040204" pitchFamily="50" charset="-128"/>
                        </a:rPr>
                        <a:t>位</a:t>
                      </a: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19</a:t>
                      </a:r>
                      <a:r>
                        <a:rPr lang="ja-JP" sz="1200" b="0" dirty="0">
                          <a:latin typeface="Meiryo UI" panose="020B0604030504040204" pitchFamily="50" charset="-128"/>
                          <a:ea typeface="Meiryo UI" panose="020B0604030504040204" pitchFamily="50" charset="-128"/>
                        </a:rPr>
                        <a:t>位</a:t>
                      </a:r>
                    </a:p>
                  </a:txBody>
                  <a:tcPr marL="50637" marR="50637" marT="0" marB="0" anchor="ctr"/>
                </a:tc>
                <a:extLst>
                  <a:ext uri="{0D108BD9-81ED-4DB2-BD59-A6C34878D82A}">
                    <a16:rowId xmlns:a16="http://schemas.microsoft.com/office/drawing/2014/main" val="1451709895"/>
                  </a:ext>
                </a:extLst>
              </a:tr>
              <a:tr h="353953">
                <a:tc vMerge="1">
                  <a:txBody>
                    <a:bodyPr/>
                    <a:lstStyle/>
                    <a:p>
                      <a:endParaRPr kumimoji="1" lang="ja-JP" altLang="en-US" dirty="0"/>
                    </a:p>
                  </a:txBody>
                  <a:tcPr/>
                </a:tc>
                <a:tc>
                  <a:txBody>
                    <a:bodyPr/>
                    <a:lstStyle/>
                    <a:p>
                      <a:pPr indent="76200" algn="ctr">
                        <a:lnSpc>
                          <a:spcPts val="1800"/>
                        </a:lnSpc>
                        <a:spcAft>
                          <a:spcPts val="0"/>
                        </a:spcAft>
                      </a:pPr>
                      <a:r>
                        <a:rPr lang="ja-JP" sz="1200" b="1" u="sng"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居</a:t>
                      </a:r>
                      <a:r>
                        <a:rPr lang="ja-JP" altLang="en-US" sz="1200" b="1" u="sng"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200" b="1" u="sng"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住</a:t>
                      </a:r>
                      <a:endParaRPr lang="ja-JP" sz="1200" b="1" u="sng"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algn="ctr">
                        <a:lnSpc>
                          <a:spcPts val="1800"/>
                        </a:lnSpc>
                        <a:spcAft>
                          <a:spcPts val="0"/>
                        </a:spcAft>
                      </a:pPr>
                      <a:r>
                        <a:rPr lang="en-US" altLang="ja-JP" sz="1200" b="1" u="sng" dirty="0">
                          <a:latin typeface="Meiryo UI" panose="020B0604030504040204" pitchFamily="50" charset="-128"/>
                          <a:ea typeface="Meiryo UI" panose="020B0604030504040204" pitchFamily="50" charset="-128"/>
                        </a:rPr>
                        <a:t>21</a:t>
                      </a:r>
                      <a:r>
                        <a:rPr lang="ja-JP" sz="1200" b="1" u="sng" dirty="0">
                          <a:latin typeface="Meiryo UI" panose="020B0604030504040204" pitchFamily="50" charset="-128"/>
                          <a:ea typeface="Meiryo UI" panose="020B0604030504040204" pitchFamily="50" charset="-128"/>
                        </a:rPr>
                        <a:t>位</a:t>
                      </a:r>
                    </a:p>
                  </a:txBody>
                  <a:tcPr marL="50637" marR="50637" marT="0" marB="0" anchor="ctr"/>
                </a:tc>
                <a:tc>
                  <a:txBody>
                    <a:bodyPr/>
                    <a:lstStyle/>
                    <a:p>
                      <a:pPr algn="ctr">
                        <a:lnSpc>
                          <a:spcPts val="1800"/>
                        </a:lnSpc>
                        <a:spcAft>
                          <a:spcPts val="0"/>
                        </a:spcAft>
                      </a:pPr>
                      <a:r>
                        <a:rPr lang="ja-JP" altLang="en-US" sz="1200" b="0" dirty="0">
                          <a:latin typeface="Meiryo UI" panose="020B0604030504040204" pitchFamily="50" charset="-128"/>
                          <a:ea typeface="Meiryo UI" panose="020B0604030504040204" pitchFamily="50" charset="-128"/>
                        </a:rPr>
                        <a:t>▲３</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algn="ctr">
                        <a:lnSpc>
                          <a:spcPts val="1800"/>
                        </a:lnSpc>
                        <a:spcAft>
                          <a:spcPts val="0"/>
                        </a:spcAft>
                      </a:pPr>
                      <a:r>
                        <a:rPr lang="en-US" altLang="ja-JP" sz="1200" b="0" dirty="0">
                          <a:latin typeface="Meiryo UI" panose="020B0604030504040204" pitchFamily="50" charset="-128"/>
                          <a:ea typeface="Meiryo UI" panose="020B0604030504040204" pitchFamily="50" charset="-128"/>
                        </a:rPr>
                        <a:t>18</a:t>
                      </a:r>
                      <a:r>
                        <a:rPr lang="ja-JP" sz="1200" b="0" dirty="0">
                          <a:latin typeface="Meiryo UI" panose="020B0604030504040204" pitchFamily="50" charset="-128"/>
                          <a:ea typeface="Meiryo UI" panose="020B0604030504040204" pitchFamily="50" charset="-128"/>
                        </a:rPr>
                        <a:t>位</a:t>
                      </a:r>
                    </a:p>
                  </a:txBody>
                  <a:tcPr marL="50637" marR="50637" marT="0" marB="0" anchor="ctr"/>
                </a:tc>
                <a:tc>
                  <a:txBody>
                    <a:bodyPr/>
                    <a:lstStyle/>
                    <a:p>
                      <a:pPr algn="ctr">
                        <a:lnSpc>
                          <a:spcPts val="1800"/>
                        </a:lnSpc>
                        <a:spcAft>
                          <a:spcPts val="0"/>
                        </a:spcAft>
                      </a:pPr>
                      <a:r>
                        <a:rPr lang="en-US" altLang="ja-JP" sz="1200" b="0" dirty="0">
                          <a:latin typeface="Meiryo UI" panose="020B0604030504040204" pitchFamily="50" charset="-128"/>
                          <a:ea typeface="Meiryo UI" panose="020B0604030504040204" pitchFamily="50" charset="-128"/>
                        </a:rPr>
                        <a:t>13</a:t>
                      </a:r>
                      <a:r>
                        <a:rPr lang="ja-JP" sz="1200" b="0" dirty="0">
                          <a:latin typeface="Meiryo UI" panose="020B0604030504040204" pitchFamily="50" charset="-128"/>
                          <a:ea typeface="Meiryo UI" panose="020B0604030504040204" pitchFamily="50" charset="-128"/>
                        </a:rPr>
                        <a:t>位</a:t>
                      </a:r>
                    </a:p>
                  </a:txBody>
                  <a:tcPr marL="50637" marR="50637" marT="0" marB="0" anchor="ctr"/>
                </a:tc>
                <a:extLst>
                  <a:ext uri="{0D108BD9-81ED-4DB2-BD59-A6C34878D82A}">
                    <a16:rowId xmlns:a16="http://schemas.microsoft.com/office/drawing/2014/main" val="1657083147"/>
                  </a:ext>
                </a:extLst>
              </a:tr>
              <a:tr h="353953">
                <a:tc vMerge="1">
                  <a:txBody>
                    <a:bodyPr/>
                    <a:lstStyle/>
                    <a:p>
                      <a:endParaRPr kumimoji="1" lang="ja-JP" altLang="en-US" dirty="0"/>
                    </a:p>
                  </a:txBody>
                  <a:tcPr/>
                </a:tc>
                <a:tc>
                  <a:txBody>
                    <a:bodyPr/>
                    <a:lstStyle/>
                    <a:p>
                      <a:pPr indent="76200" algn="ctr">
                        <a:lnSpc>
                          <a:spcPts val="1800"/>
                        </a:lnSpc>
                        <a:spcAft>
                          <a:spcPts val="0"/>
                        </a:spcAft>
                      </a:pPr>
                      <a:r>
                        <a:rPr lang="ja-JP"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環</a:t>
                      </a:r>
                      <a:r>
                        <a:rPr lang="ja-JP" altLang="en-US"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sz="1200" b="0" kern="10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境</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indent="26035" algn="ctr">
                        <a:lnSpc>
                          <a:spcPts val="1800"/>
                        </a:lnSpc>
                        <a:spcAft>
                          <a:spcPts val="0"/>
                        </a:spcAft>
                      </a:pPr>
                      <a:r>
                        <a:rPr lang="en-US" altLang="ja-JP" sz="1200" b="1" dirty="0">
                          <a:latin typeface="Meiryo UI" panose="020B0604030504040204" pitchFamily="50" charset="-128"/>
                          <a:ea typeface="Meiryo UI" panose="020B0604030504040204" pitchFamily="50" charset="-128"/>
                        </a:rPr>
                        <a:t>42</a:t>
                      </a:r>
                      <a:r>
                        <a:rPr lang="ja-JP" sz="1200" b="1" dirty="0">
                          <a:latin typeface="Meiryo UI" panose="020B0604030504040204" pitchFamily="50" charset="-128"/>
                          <a:ea typeface="Meiryo UI" panose="020B0604030504040204" pitchFamily="50" charset="-128"/>
                        </a:rPr>
                        <a:t>位 </a:t>
                      </a:r>
                    </a:p>
                  </a:txBody>
                  <a:tcPr marL="50637" marR="50637" marT="0" marB="0" anchor="ctr"/>
                </a:tc>
                <a:tc>
                  <a:txBody>
                    <a:bodyPr/>
                    <a:lstStyle/>
                    <a:p>
                      <a:pPr indent="26035" algn="ctr">
                        <a:lnSpc>
                          <a:spcPts val="1800"/>
                        </a:lnSpc>
                        <a:spcAft>
                          <a:spcPts val="0"/>
                        </a:spcAft>
                      </a:pPr>
                      <a:r>
                        <a:rPr lang="ja-JP" altLang="en-US" sz="1200" b="0" dirty="0">
                          <a:latin typeface="Meiryo UI" panose="020B0604030504040204" pitchFamily="50" charset="-128"/>
                          <a:ea typeface="Meiryo UI" panose="020B0604030504040204" pitchFamily="50" charset="-128"/>
                        </a:rPr>
                        <a:t>▲１</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41</a:t>
                      </a:r>
                      <a:r>
                        <a:rPr lang="ja-JP" sz="1200" b="0" dirty="0">
                          <a:latin typeface="Meiryo UI" panose="020B0604030504040204" pitchFamily="50" charset="-128"/>
                          <a:ea typeface="Meiryo UI" panose="020B0604030504040204" pitchFamily="50" charset="-128"/>
                        </a:rPr>
                        <a:t>位 </a:t>
                      </a: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36</a:t>
                      </a:r>
                      <a:r>
                        <a:rPr lang="ja-JP" sz="1200" b="0" dirty="0">
                          <a:latin typeface="Meiryo UI" panose="020B0604030504040204" pitchFamily="50" charset="-128"/>
                          <a:ea typeface="Meiryo UI" panose="020B0604030504040204" pitchFamily="50" charset="-128"/>
                        </a:rPr>
                        <a:t>位 </a:t>
                      </a:r>
                    </a:p>
                  </a:txBody>
                  <a:tcPr marL="50637" marR="50637" marT="0" marB="0" anchor="ctr"/>
                </a:tc>
                <a:extLst>
                  <a:ext uri="{0D108BD9-81ED-4DB2-BD59-A6C34878D82A}">
                    <a16:rowId xmlns:a16="http://schemas.microsoft.com/office/drawing/2014/main" val="3189515781"/>
                  </a:ext>
                </a:extLst>
              </a:tr>
              <a:tr h="566322">
                <a:tc vMerge="1">
                  <a:txBody>
                    <a:bodyPr/>
                    <a:lstStyle/>
                    <a:p>
                      <a:endParaRPr kumimoji="1" lang="ja-JP" altLang="en-US" dirty="0"/>
                    </a:p>
                  </a:txBody>
                  <a:tcPr/>
                </a:tc>
                <a:tc>
                  <a:txBody>
                    <a:bodyPr/>
                    <a:lstStyle/>
                    <a:p>
                      <a:pPr indent="76200" algn="ctr">
                        <a:lnSpc>
                          <a:spcPts val="1800"/>
                        </a:lnSpc>
                        <a:spcAft>
                          <a:spcPts val="0"/>
                        </a:spcAft>
                      </a:pPr>
                      <a:r>
                        <a:rPr lang="ja-JP" sz="1200" b="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交通・アクセス</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0637" marR="50637" marT="0" marB="0" anchor="ctr"/>
                </a:tc>
                <a:tc>
                  <a:txBody>
                    <a:bodyPr/>
                    <a:lstStyle/>
                    <a:p>
                      <a:pPr indent="26035" algn="ctr">
                        <a:lnSpc>
                          <a:spcPts val="1800"/>
                        </a:lnSpc>
                        <a:spcAft>
                          <a:spcPts val="0"/>
                        </a:spcAft>
                      </a:pPr>
                      <a:r>
                        <a:rPr lang="en-US" altLang="ja-JP" sz="1200" b="1" dirty="0">
                          <a:latin typeface="Meiryo UI" panose="020B0604030504040204" pitchFamily="50" charset="-128"/>
                          <a:ea typeface="Meiryo UI" panose="020B0604030504040204" pitchFamily="50" charset="-128"/>
                        </a:rPr>
                        <a:t>39</a:t>
                      </a:r>
                      <a:r>
                        <a:rPr lang="ja-JP" sz="1200" b="1" dirty="0">
                          <a:latin typeface="Meiryo UI" panose="020B0604030504040204" pitchFamily="50" charset="-128"/>
                          <a:ea typeface="Meiryo UI" panose="020B0604030504040204" pitchFamily="50" charset="-128"/>
                        </a:rPr>
                        <a:t>位</a:t>
                      </a:r>
                    </a:p>
                  </a:txBody>
                  <a:tcPr marL="50637" marR="50637" marT="0" marB="0" anchor="ctr"/>
                </a:tc>
                <a:tc>
                  <a:txBody>
                    <a:bodyPr/>
                    <a:lstStyle/>
                    <a:p>
                      <a:pPr indent="26035" algn="ctr">
                        <a:lnSpc>
                          <a:spcPts val="1800"/>
                        </a:lnSpc>
                        <a:spcAft>
                          <a:spcPts val="0"/>
                        </a:spcAft>
                      </a:pPr>
                      <a:r>
                        <a:rPr lang="ja-JP" altLang="en-US" sz="1200" b="0" dirty="0">
                          <a:latin typeface="Meiryo UI" panose="020B0604030504040204" pitchFamily="50" charset="-128"/>
                          <a:ea typeface="Meiryo UI" panose="020B0604030504040204" pitchFamily="50" charset="-128"/>
                        </a:rPr>
                        <a:t>▲４</a:t>
                      </a:r>
                      <a:endParaRPr lang="ja-JP" sz="1200" b="0" dirty="0">
                        <a:latin typeface="Meiryo UI" panose="020B0604030504040204" pitchFamily="50" charset="-128"/>
                        <a:ea typeface="Meiryo UI" panose="020B0604030504040204" pitchFamily="50" charset="-128"/>
                      </a:endParaRP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35</a:t>
                      </a:r>
                      <a:r>
                        <a:rPr lang="ja-JP" sz="1200" b="0" dirty="0">
                          <a:latin typeface="Meiryo UI" panose="020B0604030504040204" pitchFamily="50" charset="-128"/>
                          <a:ea typeface="Meiryo UI" panose="020B0604030504040204" pitchFamily="50" charset="-128"/>
                        </a:rPr>
                        <a:t>位</a:t>
                      </a:r>
                    </a:p>
                  </a:txBody>
                  <a:tcPr marL="50637" marR="50637" marT="0" marB="0" anchor="ctr"/>
                </a:tc>
                <a:tc>
                  <a:txBody>
                    <a:bodyPr/>
                    <a:lstStyle/>
                    <a:p>
                      <a:pPr indent="26035" algn="ctr">
                        <a:lnSpc>
                          <a:spcPts val="1800"/>
                        </a:lnSpc>
                        <a:spcAft>
                          <a:spcPts val="0"/>
                        </a:spcAft>
                      </a:pPr>
                      <a:r>
                        <a:rPr lang="en-US" altLang="ja-JP" sz="1200" b="0" dirty="0">
                          <a:latin typeface="Meiryo UI" panose="020B0604030504040204" pitchFamily="50" charset="-128"/>
                          <a:ea typeface="Meiryo UI" panose="020B0604030504040204" pitchFamily="50" charset="-128"/>
                        </a:rPr>
                        <a:t>35</a:t>
                      </a:r>
                      <a:r>
                        <a:rPr lang="ja-JP" sz="1200" b="0" dirty="0">
                          <a:latin typeface="Meiryo UI" panose="020B0604030504040204" pitchFamily="50" charset="-128"/>
                          <a:ea typeface="Meiryo UI" panose="020B0604030504040204" pitchFamily="50" charset="-128"/>
                        </a:rPr>
                        <a:t>位</a:t>
                      </a:r>
                    </a:p>
                  </a:txBody>
                  <a:tcPr marL="50637" marR="50637" marT="0" marB="0" anchor="ctr"/>
                </a:tc>
                <a:extLst>
                  <a:ext uri="{0D108BD9-81ED-4DB2-BD59-A6C34878D82A}">
                    <a16:rowId xmlns:a16="http://schemas.microsoft.com/office/drawing/2014/main" val="3726451581"/>
                  </a:ext>
                </a:extLst>
              </a:tr>
            </a:tbl>
          </a:graphicData>
        </a:graphic>
      </p:graphicFrame>
      <p:sp>
        <p:nvSpPr>
          <p:cNvPr id="15" name="正方形/長方形 14"/>
          <p:cNvSpPr/>
          <p:nvPr/>
        </p:nvSpPr>
        <p:spPr>
          <a:xfrm>
            <a:off x="6347149" y="2914590"/>
            <a:ext cx="1451852" cy="3593291"/>
          </a:xfrm>
          <a:prstGeom prst="rect">
            <a:avLst/>
          </a:prstGeom>
        </p:spPr>
        <p:txBody>
          <a:bodyPr wrap="square">
            <a:spAutoFit/>
          </a:bodyPr>
          <a:lstStyle/>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21</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チューリッヒ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22</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ストックホルム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23</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サンフランシスコ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24</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ブリュッセル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25</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フランクフルト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26</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シカゴ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27</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ボストン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28</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ダブリン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29</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バンクーバー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30</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ヘルシンキ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31</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ジェノバ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32</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モスクワ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33</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ミラノ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34</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イスタンブール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35</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バンコク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b="1" u="sng" kern="100" spc="-92" dirty="0">
                <a:latin typeface="Meiryo UI" panose="020B0604030504040204" pitchFamily="50" charset="-128"/>
                <a:ea typeface="Meiryo UI" panose="020B0604030504040204" pitchFamily="50" charset="-128"/>
                <a:cs typeface="Times New Roman" panose="02020603050405020304" pitchFamily="18" charset="0"/>
              </a:rPr>
              <a:t>36</a:t>
            </a:r>
            <a:r>
              <a:rPr lang="ja-JP" altLang="en-US" sz="1100" b="1" u="sng" kern="100" spc="-92" dirty="0">
                <a:latin typeface="Meiryo UI" panose="020B0604030504040204" pitchFamily="50" charset="-128"/>
                <a:ea typeface="Meiryo UI" panose="020B0604030504040204" pitchFamily="50" charset="-128"/>
                <a:cs typeface="Times New Roman" panose="02020603050405020304" pitchFamily="18" charset="0"/>
              </a:rPr>
              <a:t>位　大阪</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37</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ワシントン</a:t>
            </a: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DC</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38</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台北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39</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クアラルンプール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40</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ブエノスアイレス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7779123" y="2922521"/>
            <a:ext cx="1297603" cy="1426031"/>
          </a:xfrm>
          <a:prstGeom prst="rect">
            <a:avLst/>
          </a:prstGeom>
        </p:spPr>
        <p:txBody>
          <a:bodyPr wrap="square">
            <a:spAutoFit/>
          </a:bodyPr>
          <a:lstStyle/>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41</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テルアビブ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b="1" u="sng" kern="100" spc="-92" dirty="0">
                <a:latin typeface="Meiryo UI" panose="020B0604030504040204" pitchFamily="50" charset="-128"/>
                <a:ea typeface="Meiryo UI" panose="020B0604030504040204" pitchFamily="50" charset="-128"/>
                <a:cs typeface="Times New Roman" panose="02020603050405020304" pitchFamily="18" charset="0"/>
              </a:rPr>
              <a:t>42</a:t>
            </a:r>
            <a:r>
              <a:rPr lang="ja-JP" altLang="en-US" sz="1100" b="1" u="sng" kern="100" spc="-92" dirty="0">
                <a:latin typeface="Meiryo UI" panose="020B0604030504040204" pitchFamily="50" charset="-128"/>
                <a:ea typeface="Meiryo UI" panose="020B0604030504040204" pitchFamily="50" charset="-128"/>
                <a:cs typeface="Times New Roman" panose="02020603050405020304" pitchFamily="18" charset="0"/>
              </a:rPr>
              <a:t>位　福岡　</a:t>
            </a:r>
            <a:endParaRPr lang="en-US" altLang="ja-JP" sz="1100" b="1" u="sng"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43</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サンパウロ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44</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メキシコシティ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45</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ジャカルタ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46</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カイロ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47</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ヨハネスブルグ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48</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ムンバイ</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567" y="4830002"/>
            <a:ext cx="1083988" cy="1532384"/>
          </a:xfrm>
          <a:prstGeom prst="rect">
            <a:avLst/>
          </a:prstGeom>
        </p:spPr>
      </p:pic>
      <p:sp>
        <p:nvSpPr>
          <p:cNvPr id="17" name="正方形/長方形 16"/>
          <p:cNvSpPr/>
          <p:nvPr/>
        </p:nvSpPr>
        <p:spPr>
          <a:xfrm>
            <a:off x="5007992" y="2914590"/>
            <a:ext cx="1512168" cy="3593291"/>
          </a:xfrm>
          <a:prstGeom prst="rect">
            <a:avLst/>
          </a:prstGeom>
        </p:spPr>
        <p:txBody>
          <a:bodyPr wrap="square">
            <a:spAutoFit/>
          </a:bodyPr>
          <a:lstStyle/>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１</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ロンドン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２</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ニューヨーク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b="1" u="sng" kern="100" spc="-92" dirty="0">
                <a:latin typeface="Meiryo UI" panose="020B0604030504040204" pitchFamily="50" charset="-128"/>
                <a:ea typeface="Meiryo UI" panose="020B0604030504040204" pitchFamily="50" charset="-128"/>
                <a:cs typeface="Times New Roman" panose="02020603050405020304" pitchFamily="18" charset="0"/>
              </a:rPr>
              <a:t>３</a:t>
            </a:r>
            <a:r>
              <a:rPr lang="ja-JP" altLang="en-US" sz="1100" b="1" u="sng"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b="1" u="sng" kern="100" spc="-92" dirty="0">
                <a:latin typeface="Meiryo UI" panose="020B0604030504040204" pitchFamily="50" charset="-128"/>
                <a:ea typeface="Meiryo UI" panose="020B0604030504040204" pitchFamily="50" charset="-128"/>
                <a:cs typeface="Times New Roman" panose="02020603050405020304" pitchFamily="18" charset="0"/>
              </a:rPr>
              <a:t>　東京</a:t>
            </a:r>
            <a:r>
              <a:rPr lang="ja-JP" altLang="ja-JP" sz="1100" u="sng"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u="sng"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４</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パリ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５</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シンガポール</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６</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アムステルダム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７</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ベルリン</a:t>
            </a: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 </a:t>
            </a: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８</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ソウル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９</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マドリード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a:t>
            </a:r>
            <a:r>
              <a:rPr lang="ja-JP" altLang="ja-JP" sz="1100" kern="100" spc="-92"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上海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11</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メルボルン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シドニー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13</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香港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ドバイ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コペンハーゲン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16</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ロスアンゼルス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17</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北京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18</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バルセロナ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19</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ウィーン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92"/>
              </a:lnSpc>
            </a:pPr>
            <a:r>
              <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rPr>
              <a:t>20</a:t>
            </a:r>
            <a:r>
              <a:rPr lang="ja-JP" altLang="en-US" sz="1100" kern="100" spc="-92" dirty="0">
                <a:latin typeface="Meiryo UI" panose="020B0604030504040204" pitchFamily="50" charset="-128"/>
                <a:ea typeface="Meiryo UI" panose="020B0604030504040204" pitchFamily="50" charset="-128"/>
                <a:cs typeface="Times New Roman" panose="02020603050405020304" pitchFamily="18" charset="0"/>
              </a:rPr>
              <a:t>位　トロント　</a:t>
            </a:r>
            <a:endParaRPr lang="en-US" altLang="ja-JP" sz="1100" kern="100" spc="-92"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スライド番号プレースホルダー 1"/>
          <p:cNvSpPr txBox="1">
            <a:spLocks/>
          </p:cNvSpPr>
          <p:nvPr/>
        </p:nvSpPr>
        <p:spPr>
          <a:xfrm>
            <a:off x="7164288" y="6494901"/>
            <a:ext cx="1905000" cy="457200"/>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tx1">
                    <a:tint val="75000"/>
                  </a:schemeClr>
                </a:solidFill>
                <a:latin typeface="Arial" charset="0"/>
                <a:ea typeface="ＭＳ Ｐゴシック" charset="-128"/>
                <a:cs typeface="+mn-cs"/>
              </a:defRPr>
            </a:lvl1pPr>
            <a:lvl2pPr marL="457200" algn="ctr" rtl="0" fontAlgn="base">
              <a:spcBef>
                <a:spcPct val="0"/>
              </a:spcBef>
              <a:spcAft>
                <a:spcPct val="0"/>
              </a:spcAft>
              <a:defRPr kumimoji="1" sz="3200"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sz="3200"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sz="3200"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sz="3200" kern="1200">
                <a:solidFill>
                  <a:schemeClr val="tx1"/>
                </a:solidFill>
                <a:latin typeface="Arial" charset="0"/>
                <a:ea typeface="ＭＳ Ｐゴシック" charset="-128"/>
                <a:cs typeface="+mn-cs"/>
              </a:defRPr>
            </a:lvl5pPr>
            <a:lvl6pPr marL="2286000" algn="l" defTabSz="914400" rtl="0" eaLnBrk="1" latinLnBrk="0" hangingPunct="1">
              <a:defRPr kumimoji="1" sz="3200" kern="1200">
                <a:solidFill>
                  <a:schemeClr val="tx1"/>
                </a:solidFill>
                <a:latin typeface="Arial" charset="0"/>
                <a:ea typeface="ＭＳ Ｐゴシック" charset="-128"/>
                <a:cs typeface="+mn-cs"/>
              </a:defRPr>
            </a:lvl6pPr>
            <a:lvl7pPr marL="2743200" algn="l" defTabSz="914400" rtl="0" eaLnBrk="1" latinLnBrk="0" hangingPunct="1">
              <a:defRPr kumimoji="1" sz="3200" kern="1200">
                <a:solidFill>
                  <a:schemeClr val="tx1"/>
                </a:solidFill>
                <a:latin typeface="Arial" charset="0"/>
                <a:ea typeface="ＭＳ Ｐゴシック" charset="-128"/>
                <a:cs typeface="+mn-cs"/>
              </a:defRPr>
            </a:lvl7pPr>
            <a:lvl8pPr marL="3200400" algn="l" defTabSz="914400" rtl="0" eaLnBrk="1" latinLnBrk="0" hangingPunct="1">
              <a:defRPr kumimoji="1" sz="3200" kern="1200">
                <a:solidFill>
                  <a:schemeClr val="tx1"/>
                </a:solidFill>
                <a:latin typeface="Arial" charset="0"/>
                <a:ea typeface="ＭＳ Ｐゴシック" charset="-128"/>
                <a:cs typeface="+mn-cs"/>
              </a:defRPr>
            </a:lvl8pPr>
            <a:lvl9pPr marL="3657600" algn="l" defTabSz="914400" rtl="0" eaLnBrk="1" latinLnBrk="0" hangingPunct="1">
              <a:defRPr kumimoji="1" sz="3200" kern="1200">
                <a:solidFill>
                  <a:schemeClr val="tx1"/>
                </a:solidFill>
                <a:latin typeface="Arial" charset="0"/>
                <a:ea typeface="ＭＳ Ｐゴシック" charset="-128"/>
                <a:cs typeface="+mn-cs"/>
              </a:defRPr>
            </a:lvl9pPr>
          </a:lstStyle>
          <a:p>
            <a:pPr>
              <a:defRPr/>
            </a:pPr>
            <a:fld id="{36CE20AC-421B-4A8B-B86D-76DBFC732D75}" type="slidenum">
              <a:rPr lang="en-US" altLang="ja-JP" smtClean="0">
                <a:solidFill>
                  <a:prstClr val="black">
                    <a:tint val="75000"/>
                  </a:prstClr>
                </a:solidFill>
              </a:rPr>
              <a:pPr>
                <a:defRPr/>
              </a:pPr>
              <a:t>12</a:t>
            </a:fld>
            <a:endParaRPr lang="en-US" altLang="ja-JP" dirty="0">
              <a:solidFill>
                <a:prstClr val="black">
                  <a:tint val="75000"/>
                </a:prstClr>
              </a:solidFill>
            </a:endParaRPr>
          </a:p>
        </p:txBody>
      </p:sp>
      <p:sp>
        <p:nvSpPr>
          <p:cNvPr id="18" name="タイトル 1">
            <a:extLst>
              <a:ext uri="{FF2B5EF4-FFF2-40B4-BE49-F238E27FC236}">
                <a16:creationId xmlns:a16="http://schemas.microsoft.com/office/drawing/2014/main" id="{DE182360-8E57-4CFB-9AED-F7A852E0EBA9}"/>
              </a:ext>
            </a:extLst>
          </p:cNvPr>
          <p:cNvSpPr txBox="1">
            <a:spLocks/>
          </p:cNvSpPr>
          <p:nvPr/>
        </p:nvSpPr>
        <p:spPr>
          <a:xfrm>
            <a:off x="4707861" y="1239239"/>
            <a:ext cx="4436139" cy="389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100" dirty="0">
                <a:latin typeface="UD デジタル 教科書体 NK-R" panose="02020400000000000000" pitchFamily="18" charset="-128"/>
                <a:ea typeface="UD デジタル 教科書体 NK-R" panose="02020400000000000000" pitchFamily="18" charset="-128"/>
              </a:rPr>
              <a:t>（世界の都市総合力ランキング</a:t>
            </a:r>
            <a:r>
              <a:rPr lang="en-US" altLang="ja-JP" sz="1100" dirty="0">
                <a:latin typeface="UD デジタル 教科書体 NK-R" panose="02020400000000000000" pitchFamily="18" charset="-128"/>
                <a:ea typeface="UD デジタル 教科書体 NK-R" panose="02020400000000000000" pitchFamily="18" charset="-128"/>
              </a:rPr>
              <a:t>202</a:t>
            </a:r>
            <a:r>
              <a:rPr lang="ja-JP" altLang="en-US" sz="1100" dirty="0">
                <a:latin typeface="UD デジタル 教科書体 NK-R" panose="02020400000000000000" pitchFamily="18" charset="-128"/>
                <a:ea typeface="UD デジタル 教科書体 NK-R" panose="02020400000000000000" pitchFamily="18" charset="-128"/>
              </a:rPr>
              <a:t>１（森記念財団都市戦略研究所））</a:t>
            </a:r>
          </a:p>
        </p:txBody>
      </p:sp>
    </p:spTree>
    <p:extLst>
      <p:ext uri="{BB962C8B-B14F-4D97-AF65-F5344CB8AC3E}">
        <p14:creationId xmlns:p14="http://schemas.microsoft.com/office/powerpoint/2010/main" val="731052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147793511"/>
              </p:ext>
            </p:extLst>
          </p:nvPr>
        </p:nvGraphicFramePr>
        <p:xfrm>
          <a:off x="525840" y="5576216"/>
          <a:ext cx="8131839" cy="1067386"/>
        </p:xfrm>
        <a:graphic>
          <a:graphicData uri="http://schemas.openxmlformats.org/drawingml/2006/table">
            <a:tbl>
              <a:tblPr firstRow="1" bandRow="1">
                <a:tableStyleId>{5C22544A-7EE6-4342-B048-85BDC9FD1C3A}</a:tableStyleId>
              </a:tblPr>
              <a:tblGrid>
                <a:gridCol w="1553062">
                  <a:extLst>
                    <a:ext uri="{9D8B030D-6E8A-4147-A177-3AD203B41FA5}">
                      <a16:colId xmlns:a16="http://schemas.microsoft.com/office/drawing/2014/main" val="2673049443"/>
                    </a:ext>
                  </a:extLst>
                </a:gridCol>
                <a:gridCol w="2605632">
                  <a:extLst>
                    <a:ext uri="{9D8B030D-6E8A-4147-A177-3AD203B41FA5}">
                      <a16:colId xmlns:a16="http://schemas.microsoft.com/office/drawing/2014/main" val="839290201"/>
                    </a:ext>
                  </a:extLst>
                </a:gridCol>
                <a:gridCol w="1769469">
                  <a:extLst>
                    <a:ext uri="{9D8B030D-6E8A-4147-A177-3AD203B41FA5}">
                      <a16:colId xmlns:a16="http://schemas.microsoft.com/office/drawing/2014/main" val="3403250953"/>
                    </a:ext>
                  </a:extLst>
                </a:gridCol>
                <a:gridCol w="2203676">
                  <a:extLst>
                    <a:ext uri="{9D8B030D-6E8A-4147-A177-3AD203B41FA5}">
                      <a16:colId xmlns:a16="http://schemas.microsoft.com/office/drawing/2014/main" val="2140017459"/>
                    </a:ext>
                  </a:extLst>
                </a:gridCol>
              </a:tblGrid>
              <a:tr h="232117">
                <a:tc gridSpan="4">
                  <a:txBody>
                    <a:bodyPr/>
                    <a:lstStyle/>
                    <a:p>
                      <a:r>
                        <a:rPr kumimoji="1" lang="ja-JP" altLang="en-US" sz="1050" b="1" dirty="0">
                          <a:solidFill>
                            <a:schemeClr val="bg1"/>
                          </a:solidFill>
                          <a:latin typeface="Meiryo UI" panose="020B0604030504040204" pitchFamily="50" charset="-128"/>
                          <a:ea typeface="Meiryo UI" panose="020B0604030504040204" pitchFamily="50" charset="-128"/>
                        </a:rPr>
                        <a:t>外国人起業家が関西で起業した理由等</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関西における外国人起業家の動向（近畿経済産業局））</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517464"/>
                  </a:ext>
                </a:extLst>
              </a:tr>
              <a:tr h="822960">
                <a:tc gridSpan="2">
                  <a:txBody>
                    <a:bodyPr/>
                    <a:lstStyle/>
                    <a:p>
                      <a:r>
                        <a:rPr kumimoji="1" lang="en-US" altLang="ja-JP"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在留外国人資格（経理・管理）保有者数</a:t>
                      </a:r>
                      <a:r>
                        <a:rPr kumimoji="1" lang="en-US" altLang="ja-JP" sz="1050" b="1" dirty="0">
                          <a:latin typeface="Meiryo UI" panose="020B0604030504040204" pitchFamily="50" charset="-128"/>
                          <a:ea typeface="Meiryo UI" panose="020B0604030504040204" pitchFamily="50" charset="-128"/>
                        </a:rPr>
                        <a:t>】</a:t>
                      </a:r>
                    </a:p>
                    <a:p>
                      <a:r>
                        <a:rPr kumimoji="1" lang="ja-JP" altLang="en-US" sz="105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1,292</a:t>
                      </a:r>
                      <a:r>
                        <a:rPr kumimoji="1" lang="ja-JP" altLang="en-US" sz="1000" dirty="0">
                          <a:latin typeface="Meiryo UI" panose="020B0604030504040204" pitchFamily="50" charset="-128"/>
                          <a:ea typeface="Meiryo UI" panose="020B0604030504040204" pitchFamily="50" charset="-128"/>
                        </a:rPr>
                        <a:t>人→　</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2,031</a:t>
                      </a:r>
                      <a:r>
                        <a:rPr kumimoji="1" lang="ja-JP" altLang="en-US" sz="1000" dirty="0">
                          <a:latin typeface="Meiryo UI" panose="020B0604030504040204" pitchFamily="50" charset="-128"/>
                          <a:ea typeface="Meiryo UI" panose="020B0604030504040204" pitchFamily="50" charset="-128"/>
                        </a:rPr>
                        <a:t>人（約</a:t>
                      </a: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倍）</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（うち中国人　</a:t>
                      </a:r>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694</a:t>
                      </a:r>
                      <a:r>
                        <a:rPr kumimoji="1" lang="ja-JP" altLang="en-US" sz="1000" dirty="0">
                          <a:latin typeface="Meiryo UI" panose="020B0604030504040204" pitchFamily="50" charset="-128"/>
                          <a:ea typeface="Meiryo UI" panose="020B0604030504040204" pitchFamily="50" charset="-128"/>
                        </a:rPr>
                        <a:t>人　→　</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a:t>
                      </a:r>
                      <a:r>
                        <a:rPr kumimoji="1" lang="en-US" altLang="ja-JP" sz="1000" dirty="0">
                          <a:latin typeface="Meiryo UI" panose="020B0604030504040204" pitchFamily="50" charset="-128"/>
                          <a:ea typeface="Meiryo UI" panose="020B0604030504040204" pitchFamily="50" charset="-128"/>
                        </a:rPr>
                        <a:t>1,265</a:t>
                      </a:r>
                      <a:r>
                        <a:rPr kumimoji="1" lang="ja-JP" altLang="en-US" sz="1000" dirty="0">
                          <a:latin typeface="Meiryo UI" panose="020B0604030504040204" pitchFamily="50" charset="-128"/>
                          <a:ea typeface="Meiryo UI" panose="020B0604030504040204" pitchFamily="50" charset="-128"/>
                        </a:rPr>
                        <a:t>人（約</a:t>
                      </a:r>
                      <a:r>
                        <a:rPr kumimoji="1" lang="en-US" altLang="ja-JP" sz="1000" dirty="0">
                          <a:latin typeface="Meiryo UI" panose="020B0604030504040204" pitchFamily="50" charset="-128"/>
                          <a:ea typeface="Meiryo UI" panose="020B0604030504040204" pitchFamily="50" charset="-128"/>
                        </a:rPr>
                        <a:t>1.8</a:t>
                      </a:r>
                      <a:r>
                        <a:rPr kumimoji="1" lang="ja-JP" altLang="en-US" sz="1000" dirty="0">
                          <a:latin typeface="Meiryo UI" panose="020B0604030504040204" pitchFamily="50" charset="-128"/>
                          <a:ea typeface="Meiryo UI" panose="020B0604030504040204" pitchFamily="50" charset="-128"/>
                        </a:rPr>
                        <a:t>倍））</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gridSpan="2">
                  <a:txBody>
                    <a:bodyPr/>
                    <a:lstStyle/>
                    <a:p>
                      <a:r>
                        <a:rPr kumimoji="1" lang="en-US" altLang="ja-JP"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起業した理由</a:t>
                      </a:r>
                      <a:r>
                        <a:rPr kumimoji="1" lang="en-US" altLang="ja-JP" sz="1050" b="1" dirty="0">
                          <a:latin typeface="Meiryo UI" panose="020B0604030504040204" pitchFamily="50" charset="-128"/>
                          <a:ea typeface="Meiryo UI" panose="020B0604030504040204" pitchFamily="50" charset="-128"/>
                        </a:rPr>
                        <a:t>】</a:t>
                      </a:r>
                    </a:p>
                    <a:p>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伝統文化や豊かな自然</a:t>
                      </a:r>
                      <a:r>
                        <a:rPr kumimoji="1" lang="ja-JP" altLang="en-US" sz="1050" dirty="0">
                          <a:latin typeface="Meiryo UI" panose="020B0604030504040204" pitchFamily="50" charset="-128"/>
                          <a:ea typeface="Meiryo UI" panose="020B0604030504040204" pitchFamily="50" charset="-128"/>
                        </a:rPr>
                        <a:t>など、関西の魅力に</a:t>
                      </a:r>
                      <a:r>
                        <a:rPr kumimoji="1" lang="ja-JP" altLang="en-US" sz="1050" dirty="0" smtClean="0">
                          <a:latin typeface="Meiryo UI" panose="020B0604030504040204" pitchFamily="50" charset="-128"/>
                          <a:ea typeface="Meiryo UI" panose="020B0604030504040204" pitchFamily="50" charset="-128"/>
                        </a:rPr>
                        <a:t>惹かれた</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人件費や土地代、オフィス賃料が東京より</a:t>
                      </a:r>
                      <a:r>
                        <a:rPr kumimoji="1" lang="ja-JP" altLang="en-US" sz="1050" b="1" dirty="0" smtClean="0">
                          <a:latin typeface="Meiryo UI" panose="020B0604030504040204" pitchFamily="50" charset="-128"/>
                          <a:ea typeface="Meiryo UI" panose="020B0604030504040204" pitchFamily="50" charset="-128"/>
                        </a:rPr>
                        <a:t>安い</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・人材確保に際して、</a:t>
                      </a:r>
                      <a:r>
                        <a:rPr kumimoji="1" lang="ja-JP" altLang="en-US" sz="1050" b="1" dirty="0">
                          <a:latin typeface="Meiryo UI" panose="020B0604030504040204" pitchFamily="50" charset="-128"/>
                          <a:ea typeface="Meiryo UI" panose="020B0604030504040204" pitchFamily="50" charset="-128"/>
                        </a:rPr>
                        <a:t>留学生の多さ</a:t>
                      </a:r>
                      <a:r>
                        <a:rPr kumimoji="1" lang="ja-JP" altLang="en-US" sz="1050" dirty="0">
                          <a:latin typeface="Meiryo UI" panose="020B0604030504040204" pitchFamily="50" charset="-128"/>
                          <a:ea typeface="Meiryo UI" panose="020B0604030504040204" pitchFamily="50" charset="-128"/>
                        </a:rPr>
                        <a:t>がメリット。街が</a:t>
                      </a:r>
                      <a:r>
                        <a:rPr kumimoji="1" lang="ja-JP" altLang="en-US" sz="1050" dirty="0" smtClean="0">
                          <a:latin typeface="Meiryo UI" panose="020B0604030504040204" pitchFamily="50" charset="-128"/>
                          <a:ea typeface="Meiryo UI" panose="020B0604030504040204" pitchFamily="50" charset="-128"/>
                        </a:rPr>
                        <a:t>コンパクト</a:t>
                      </a:r>
                      <a:endParaRPr kumimoji="1" lang="ja-JP" altLang="en-US" sz="105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1221722147"/>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524849822"/>
              </p:ext>
            </p:extLst>
          </p:nvPr>
        </p:nvGraphicFramePr>
        <p:xfrm>
          <a:off x="525840" y="520929"/>
          <a:ext cx="8131840" cy="4905598"/>
        </p:xfrm>
        <a:graphic>
          <a:graphicData uri="http://schemas.openxmlformats.org/drawingml/2006/table">
            <a:tbl>
              <a:tblPr firstRow="1" bandRow="1">
                <a:tableStyleId>{5C22544A-7EE6-4342-B048-85BDC9FD1C3A}</a:tableStyleId>
              </a:tblPr>
              <a:tblGrid>
                <a:gridCol w="2711226">
                  <a:extLst>
                    <a:ext uri="{9D8B030D-6E8A-4147-A177-3AD203B41FA5}">
                      <a16:colId xmlns:a16="http://schemas.microsoft.com/office/drawing/2014/main" val="232806481"/>
                    </a:ext>
                  </a:extLst>
                </a:gridCol>
                <a:gridCol w="2727962">
                  <a:extLst>
                    <a:ext uri="{9D8B030D-6E8A-4147-A177-3AD203B41FA5}">
                      <a16:colId xmlns:a16="http://schemas.microsoft.com/office/drawing/2014/main" val="1166849202"/>
                    </a:ext>
                  </a:extLst>
                </a:gridCol>
                <a:gridCol w="2692652">
                  <a:extLst>
                    <a:ext uri="{9D8B030D-6E8A-4147-A177-3AD203B41FA5}">
                      <a16:colId xmlns:a16="http://schemas.microsoft.com/office/drawing/2014/main" val="1048619640"/>
                    </a:ext>
                  </a:extLst>
                </a:gridCol>
              </a:tblGrid>
              <a:tr h="575597">
                <a:tc>
                  <a:txBody>
                    <a:bodyPr/>
                    <a:lstStyle/>
                    <a:p>
                      <a:pPr algn="ctr"/>
                      <a:r>
                        <a:rPr lang="ja-JP" altLang="en-US" sz="1100" b="1" spc="-100" dirty="0">
                          <a:latin typeface="Meiryo UI" panose="020B0604030504040204" pitchFamily="50" charset="-128"/>
                          <a:ea typeface="Meiryo UI" panose="020B0604030504040204" pitchFamily="50" charset="-128"/>
                        </a:rPr>
                        <a:t>世界で最も住みやすい都市ランキング</a:t>
                      </a:r>
                      <a:endParaRPr lang="en-US" altLang="ja-JP" sz="1100" b="1" spc="-100" dirty="0">
                        <a:latin typeface="Meiryo UI" panose="020B0604030504040204" pitchFamily="50" charset="-128"/>
                        <a:ea typeface="Meiryo UI" panose="020B0604030504040204" pitchFamily="50" charset="-128"/>
                      </a:endParaRPr>
                    </a:p>
                    <a:p>
                      <a:pPr algn="ctr"/>
                      <a:r>
                        <a:rPr lang="ja-JP" altLang="en-US" sz="1100" b="1" spc="-100" baseline="0" dirty="0">
                          <a:latin typeface="Meiryo UI" panose="020B0604030504040204" pitchFamily="50" charset="-128"/>
                          <a:ea typeface="Meiryo UI" panose="020B0604030504040204" pitchFamily="50" charset="-128"/>
                        </a:rPr>
                        <a:t> </a:t>
                      </a:r>
                      <a:r>
                        <a:rPr lang="en-US" altLang="ja-JP" sz="1100" b="1" spc="-100" dirty="0">
                          <a:latin typeface="Meiryo UI" panose="020B0604030504040204" pitchFamily="50" charset="-128"/>
                          <a:ea typeface="Meiryo UI" panose="020B0604030504040204" pitchFamily="50" charset="-128"/>
                        </a:rPr>
                        <a:t>2021</a:t>
                      </a:r>
                    </a:p>
                    <a:p>
                      <a:pPr algn="ctr"/>
                      <a:r>
                        <a:rPr lang="en-US" altLang="ja-JP" sz="1100" b="0" spc="-100" dirty="0">
                          <a:latin typeface="Meiryo UI" panose="020B0604030504040204" pitchFamily="50" charset="-128"/>
                          <a:ea typeface="Meiryo UI" panose="020B0604030504040204" pitchFamily="50" charset="-128"/>
                        </a:rPr>
                        <a:t>※</a:t>
                      </a:r>
                      <a:r>
                        <a:rPr lang="ja-JP" altLang="en-US" sz="1100" b="0" spc="-100" dirty="0">
                          <a:latin typeface="Meiryo UI" panose="020B0604030504040204" pitchFamily="50" charset="-128"/>
                          <a:ea typeface="Meiryo UI" panose="020B0604030504040204" pitchFamily="50" charset="-128"/>
                        </a:rPr>
                        <a:t>英誌「エコノミスト」</a:t>
                      </a:r>
                      <a:endParaRPr kumimoji="1" lang="ja-JP" altLang="en-US" sz="1100" b="0" spc="-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spc="-100" dirty="0">
                          <a:latin typeface="Meiryo UI" panose="020B0604030504040204" pitchFamily="50" charset="-128"/>
                          <a:ea typeface="Meiryo UI" panose="020B0604030504040204" pitchFamily="50" charset="-128"/>
                        </a:rPr>
                        <a:t>世界の都市の安全指数ランキング</a:t>
                      </a:r>
                      <a:r>
                        <a:rPr kumimoji="1" lang="en-US" altLang="ja-JP" sz="1100" spc="-100" dirty="0">
                          <a:latin typeface="Meiryo UI" panose="020B0604030504040204" pitchFamily="50" charset="-128"/>
                          <a:ea typeface="Meiryo UI" panose="020B0604030504040204" pitchFamily="50" charset="-128"/>
                        </a:rPr>
                        <a:t>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spc="-100" dirty="0">
                          <a:latin typeface="Meiryo UI" panose="020B0604030504040204" pitchFamily="50" charset="-128"/>
                          <a:ea typeface="Meiryo UI" panose="020B0604030504040204" pitchFamily="50" charset="-128"/>
                        </a:rPr>
                        <a:t>　</a:t>
                      </a:r>
                      <a:r>
                        <a:rPr lang="en-US" altLang="ja-JP" sz="1100" b="0" spc="-100" dirty="0">
                          <a:latin typeface="Meiryo UI" panose="020B0604030504040204" pitchFamily="50" charset="-128"/>
                          <a:ea typeface="Meiryo UI" panose="020B0604030504040204" pitchFamily="50" charset="-128"/>
                        </a:rPr>
                        <a:t>※</a:t>
                      </a:r>
                      <a:r>
                        <a:rPr lang="ja-JP" altLang="en-US" sz="1100" b="0" spc="-100" dirty="0">
                          <a:latin typeface="Meiryo UI" panose="020B0604030504040204" pitchFamily="50" charset="-128"/>
                          <a:ea typeface="Meiryo UI" panose="020B0604030504040204" pitchFamily="50" charset="-128"/>
                        </a:rPr>
                        <a:t>英誌「エコノミスト」</a:t>
                      </a:r>
                      <a:endParaRPr kumimoji="1" lang="ja-JP" altLang="en-US" sz="1100" b="0" spc="-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100" b="1" spc="-100" dirty="0">
                          <a:latin typeface="Meiryo UI" panose="020B0604030504040204" pitchFamily="50" charset="-128"/>
                          <a:ea typeface="Meiryo UI" panose="020B0604030504040204" pitchFamily="50" charset="-128"/>
                        </a:rPr>
                        <a:t>世界で最も魅力的な都市ランキング </a:t>
                      </a:r>
                      <a:endParaRPr lang="en-US" altLang="ja-JP" sz="1100" b="1" spc="-100" dirty="0">
                        <a:latin typeface="Meiryo UI" panose="020B0604030504040204" pitchFamily="50" charset="-128"/>
                        <a:ea typeface="Meiryo UI" panose="020B0604030504040204" pitchFamily="50" charset="-128"/>
                      </a:endParaRPr>
                    </a:p>
                    <a:p>
                      <a:pPr algn="ctr"/>
                      <a:r>
                        <a:rPr kumimoji="1" lang="en-US" altLang="ja-JP" sz="1100" b="1" spc="-100" dirty="0">
                          <a:latin typeface="Meiryo UI" panose="020B0604030504040204" pitchFamily="50" charset="-128"/>
                          <a:ea typeface="Meiryo UI" panose="020B0604030504040204" pitchFamily="50" charset="-128"/>
                        </a:rPr>
                        <a:t>2021</a:t>
                      </a:r>
                    </a:p>
                    <a:p>
                      <a:pPr algn="ctr"/>
                      <a:r>
                        <a:rPr kumimoji="1" lang="ja-JP" altLang="en-US" sz="1100" b="1" spc="-100" dirty="0">
                          <a:latin typeface="Meiryo UI" panose="020B0604030504040204" pitchFamily="50" charset="-128"/>
                          <a:ea typeface="Meiryo UI" panose="020B0604030504040204" pitchFamily="50" charset="-128"/>
                        </a:rPr>
                        <a:t>　</a:t>
                      </a:r>
                      <a:r>
                        <a:rPr kumimoji="1" lang="en-US" altLang="ja-JP" sz="1100" b="0" spc="-100" dirty="0">
                          <a:latin typeface="Meiryo UI" panose="020B0604030504040204" pitchFamily="50" charset="-128"/>
                          <a:ea typeface="Meiryo UI" panose="020B0604030504040204" pitchFamily="50" charset="-128"/>
                        </a:rPr>
                        <a:t>※</a:t>
                      </a:r>
                      <a:r>
                        <a:rPr kumimoji="1" lang="ja-JP" altLang="en-US" sz="1100" b="0" spc="-100" dirty="0">
                          <a:latin typeface="Meiryo UI" panose="020B0604030504040204" pitchFamily="50" charset="-128"/>
                          <a:ea typeface="Meiryo UI" panose="020B0604030504040204" pitchFamily="50" charset="-128"/>
                        </a:rPr>
                        <a:t>米誌「コンデナンス・トラベラー」</a:t>
                      </a:r>
                      <a:endParaRPr kumimoji="1" lang="ja-JP" altLang="en-US" sz="1100" b="0" spc="-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754009"/>
                  </a:ext>
                </a:extLst>
              </a:tr>
              <a:tr h="557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pc="-100" baseline="0" dirty="0">
                          <a:latin typeface="Meiryo UI" panose="020B0604030504040204" pitchFamily="50" charset="-128"/>
                          <a:ea typeface="Meiryo UI" panose="020B0604030504040204" pitchFamily="50" charset="-128"/>
                        </a:rPr>
                        <a:t>・前回４位から上昇、安定性、医療、インフラにおいて高評価</a:t>
                      </a:r>
                      <a:endParaRPr kumimoji="1" lang="ja-JP" altLang="en-US" sz="1100" spc="-100" baseline="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latin typeface="Meiryo UI" panose="020B0604030504040204" pitchFamily="50" charset="-128"/>
                          <a:ea typeface="Meiryo UI" panose="020B0604030504040204" pitchFamily="50" charset="-128"/>
                        </a:rPr>
                        <a:t>・前回３位、医療インフラ、インフラの安全性は高評価、個人の安全性やサイバーセキュリティ面はやや低評価　</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100" dirty="0">
                          <a:latin typeface="Meiryo UI" panose="020B0604030504040204" pitchFamily="50" charset="-128"/>
                          <a:ea typeface="Meiryo UI" panose="020B0604030504040204" pitchFamily="50" charset="-128"/>
                        </a:rPr>
                        <a:t>・米国を除く世界の大都市部門において２位（昨年ランク外）</a:t>
                      </a:r>
                      <a:endParaRPr lang="en-US" altLang="ja-JP" sz="110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750371"/>
                  </a:ext>
                </a:extLst>
              </a:tr>
              <a:tr h="3730946">
                <a:tc>
                  <a:txBody>
                    <a:bodyPr/>
                    <a:lstStyle/>
                    <a:p>
                      <a:endParaRPr kumimoji="1" lang="ja-JP" altLang="en-US" sz="110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9894"/>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3103841939"/>
              </p:ext>
            </p:extLst>
          </p:nvPr>
        </p:nvGraphicFramePr>
        <p:xfrm>
          <a:off x="665041" y="1800001"/>
          <a:ext cx="2324556" cy="3168000"/>
        </p:xfrm>
        <a:graphic>
          <a:graphicData uri="http://schemas.openxmlformats.org/drawingml/2006/table">
            <a:tbl>
              <a:tblPr firstRow="1" bandRow="1">
                <a:tableStyleId>{5C22544A-7EE6-4342-B048-85BDC9FD1C3A}</a:tableStyleId>
              </a:tblPr>
              <a:tblGrid>
                <a:gridCol w="517749">
                  <a:extLst>
                    <a:ext uri="{9D8B030D-6E8A-4147-A177-3AD203B41FA5}">
                      <a16:colId xmlns:a16="http://schemas.microsoft.com/office/drawing/2014/main" val="20000"/>
                    </a:ext>
                  </a:extLst>
                </a:gridCol>
                <a:gridCol w="1806807">
                  <a:extLst>
                    <a:ext uri="{9D8B030D-6E8A-4147-A177-3AD203B41FA5}">
                      <a16:colId xmlns:a16="http://schemas.microsoft.com/office/drawing/2014/main" val="20001"/>
                    </a:ext>
                  </a:extLst>
                </a:gridCol>
              </a:tblGrid>
              <a:tr h="288000">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１位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オークランド</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88000">
                <a:tc>
                  <a:txBody>
                    <a:bodyPr/>
                    <a:lstStyle/>
                    <a:p>
                      <a:pPr algn="ctr">
                        <a:lnSpc>
                          <a:spcPts val="1400"/>
                        </a:lnSpc>
                      </a:pP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２位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大阪</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３位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アデレード</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４位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ウェリントン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５位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東京</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６位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パース</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７位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チューリッヒ</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８位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ジュネーブ</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９位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メルボルン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100" b="0" u="none"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ブリスベン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sp>
        <p:nvSpPr>
          <p:cNvPr id="16" name="正方形/長方形 15"/>
          <p:cNvSpPr/>
          <p:nvPr/>
        </p:nvSpPr>
        <p:spPr>
          <a:xfrm>
            <a:off x="513426" y="222518"/>
            <a:ext cx="4443863" cy="312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lang="ja-JP" altLang="en-US" sz="1108" b="1" dirty="0">
                <a:solidFill>
                  <a:schemeClr val="tx1"/>
                </a:solidFill>
                <a:latin typeface="Meiryo UI" panose="020B0604030504040204" pitchFamily="50" charset="-128"/>
                <a:ea typeface="Meiryo UI" panose="020B0604030504040204" pitchFamily="50" charset="-128"/>
              </a:rPr>
              <a:t>（参考）個別分野の視点からの分析</a:t>
            </a:r>
          </a:p>
        </p:txBody>
      </p:sp>
      <p:graphicFrame>
        <p:nvGraphicFramePr>
          <p:cNvPr id="17" name="表 16"/>
          <p:cNvGraphicFramePr>
            <a:graphicFrameLocks noGrp="1"/>
          </p:cNvGraphicFramePr>
          <p:nvPr>
            <p:extLst>
              <p:ext uri="{D42A27DB-BD31-4B8C-83A1-F6EECF244321}">
                <p14:modId xmlns:p14="http://schemas.microsoft.com/office/powerpoint/2010/main" val="4017166365"/>
              </p:ext>
            </p:extLst>
          </p:nvPr>
        </p:nvGraphicFramePr>
        <p:xfrm>
          <a:off x="3421790" y="1800001"/>
          <a:ext cx="2339938" cy="3510000"/>
        </p:xfrm>
        <a:graphic>
          <a:graphicData uri="http://schemas.openxmlformats.org/drawingml/2006/table">
            <a:tbl>
              <a:tblPr firstRow="1" bandRow="1">
                <a:tableStyleId>{5C22544A-7EE6-4342-B048-85BDC9FD1C3A}</a:tableStyleId>
              </a:tblPr>
              <a:tblGrid>
                <a:gridCol w="521174">
                  <a:extLst>
                    <a:ext uri="{9D8B030D-6E8A-4147-A177-3AD203B41FA5}">
                      <a16:colId xmlns:a16="http://schemas.microsoft.com/office/drawing/2014/main" val="20000"/>
                    </a:ext>
                  </a:extLst>
                </a:gridCol>
                <a:gridCol w="1818764">
                  <a:extLst>
                    <a:ext uri="{9D8B030D-6E8A-4147-A177-3AD203B41FA5}">
                      <a16:colId xmlns:a16="http://schemas.microsoft.com/office/drawing/2014/main" val="20001"/>
                    </a:ext>
                  </a:extLst>
                </a:gridCol>
              </a:tblGrid>
              <a:tr h="270000">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70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１位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コペンハーゲン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0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２位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トロント</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0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３位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シンガポール</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70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４位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シドニー</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５位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東京</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６位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アムステルダム</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７位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ウェリントン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８位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香港</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９位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メルボルン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100" b="0" u="none"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ストックホルム</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100" b="0" u="none"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42203" marB="4220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42203" marB="42203"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1599368"/>
                  </a:ext>
                </a:extLst>
              </a:tr>
              <a:tr h="270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100" b="1" u="sng" dirty="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大阪</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7258731"/>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289582"/>
              </p:ext>
            </p:extLst>
          </p:nvPr>
        </p:nvGraphicFramePr>
        <p:xfrm>
          <a:off x="6130050" y="1800001"/>
          <a:ext cx="2324556" cy="3168000"/>
        </p:xfrm>
        <a:graphic>
          <a:graphicData uri="http://schemas.openxmlformats.org/drawingml/2006/table">
            <a:tbl>
              <a:tblPr firstRow="1" bandRow="1">
                <a:tableStyleId>{5C22544A-7EE6-4342-B048-85BDC9FD1C3A}</a:tableStyleId>
              </a:tblPr>
              <a:tblGrid>
                <a:gridCol w="517749">
                  <a:extLst>
                    <a:ext uri="{9D8B030D-6E8A-4147-A177-3AD203B41FA5}">
                      <a16:colId xmlns:a16="http://schemas.microsoft.com/office/drawing/2014/main" val="20000"/>
                    </a:ext>
                  </a:extLst>
                </a:gridCol>
                <a:gridCol w="1806807">
                  <a:extLst>
                    <a:ext uri="{9D8B030D-6E8A-4147-A177-3AD203B41FA5}">
                      <a16:colId xmlns:a16="http://schemas.microsoft.com/office/drawing/2014/main" val="20001"/>
                    </a:ext>
                  </a:extLst>
                </a:gridCol>
              </a:tblGrid>
              <a:tr h="288000">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１位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東京</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88000">
                <a:tc>
                  <a:txBody>
                    <a:bodyPr/>
                    <a:lstStyle/>
                    <a:p>
                      <a:pPr algn="ctr">
                        <a:lnSpc>
                          <a:spcPts val="1400"/>
                        </a:lnSpc>
                      </a:pP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２位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rPr>
                        <a:t>大阪</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３位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京都</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88000">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４位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シンガポール</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５位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イスタンブール</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６位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メリダ（メキシコ）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７位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マラケシュ（モロッコ）</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８位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ポルト（ポルトガル）</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９位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バンコク</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88000">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100" b="0" u="none"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u="none" dirty="0">
                          <a:latin typeface="Meiryo UI" panose="020B0604030504040204" pitchFamily="50" charset="-128"/>
                          <a:ea typeface="Meiryo UI" panose="020B0604030504040204" pitchFamily="50" charset="-128"/>
                          <a:cs typeface="Meiryo UI" panose="020B0604030504040204" pitchFamily="50" charset="-128"/>
                        </a:rPr>
                        <a:t>位</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ソウル</a:t>
                      </a:r>
                    </a:p>
                  </a:txBody>
                  <a:tcPr marL="33231" marR="33231"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sp>
        <p:nvSpPr>
          <p:cNvPr id="9" name="スライド番号プレースホルダー 1"/>
          <p:cNvSpPr txBox="1">
            <a:spLocks/>
          </p:cNvSpPr>
          <p:nvPr/>
        </p:nvSpPr>
        <p:spPr>
          <a:xfrm>
            <a:off x="7164288" y="6453336"/>
            <a:ext cx="1905000" cy="457200"/>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tx1">
                    <a:tint val="75000"/>
                  </a:schemeClr>
                </a:solidFill>
                <a:latin typeface="Arial" charset="0"/>
                <a:ea typeface="ＭＳ Ｐゴシック" charset="-128"/>
                <a:cs typeface="+mn-cs"/>
              </a:defRPr>
            </a:lvl1pPr>
            <a:lvl2pPr marL="457200" algn="ctr" rtl="0" fontAlgn="base">
              <a:spcBef>
                <a:spcPct val="0"/>
              </a:spcBef>
              <a:spcAft>
                <a:spcPct val="0"/>
              </a:spcAft>
              <a:defRPr kumimoji="1" sz="3200"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sz="3200"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sz="3200"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sz="3200" kern="1200">
                <a:solidFill>
                  <a:schemeClr val="tx1"/>
                </a:solidFill>
                <a:latin typeface="Arial" charset="0"/>
                <a:ea typeface="ＭＳ Ｐゴシック" charset="-128"/>
                <a:cs typeface="+mn-cs"/>
              </a:defRPr>
            </a:lvl5pPr>
            <a:lvl6pPr marL="2286000" algn="l" defTabSz="914400" rtl="0" eaLnBrk="1" latinLnBrk="0" hangingPunct="1">
              <a:defRPr kumimoji="1" sz="3200" kern="1200">
                <a:solidFill>
                  <a:schemeClr val="tx1"/>
                </a:solidFill>
                <a:latin typeface="Arial" charset="0"/>
                <a:ea typeface="ＭＳ Ｐゴシック" charset="-128"/>
                <a:cs typeface="+mn-cs"/>
              </a:defRPr>
            </a:lvl6pPr>
            <a:lvl7pPr marL="2743200" algn="l" defTabSz="914400" rtl="0" eaLnBrk="1" latinLnBrk="0" hangingPunct="1">
              <a:defRPr kumimoji="1" sz="3200" kern="1200">
                <a:solidFill>
                  <a:schemeClr val="tx1"/>
                </a:solidFill>
                <a:latin typeface="Arial" charset="0"/>
                <a:ea typeface="ＭＳ Ｐゴシック" charset="-128"/>
                <a:cs typeface="+mn-cs"/>
              </a:defRPr>
            </a:lvl7pPr>
            <a:lvl8pPr marL="3200400" algn="l" defTabSz="914400" rtl="0" eaLnBrk="1" latinLnBrk="0" hangingPunct="1">
              <a:defRPr kumimoji="1" sz="3200" kern="1200">
                <a:solidFill>
                  <a:schemeClr val="tx1"/>
                </a:solidFill>
                <a:latin typeface="Arial" charset="0"/>
                <a:ea typeface="ＭＳ Ｐゴシック" charset="-128"/>
                <a:cs typeface="+mn-cs"/>
              </a:defRPr>
            </a:lvl8pPr>
            <a:lvl9pPr marL="3657600" algn="l" defTabSz="914400" rtl="0" eaLnBrk="1" latinLnBrk="0" hangingPunct="1">
              <a:defRPr kumimoji="1" sz="3200" kern="1200">
                <a:solidFill>
                  <a:schemeClr val="tx1"/>
                </a:solidFill>
                <a:latin typeface="Arial" charset="0"/>
                <a:ea typeface="ＭＳ Ｐゴシック" charset="-128"/>
                <a:cs typeface="+mn-cs"/>
              </a:defRPr>
            </a:lvl9pPr>
          </a:lstStyle>
          <a:p>
            <a:pPr>
              <a:defRPr/>
            </a:pPr>
            <a:fld id="{36CE20AC-421B-4A8B-B86D-76DBFC732D75}" type="slidenum">
              <a:rPr lang="en-US" altLang="ja-JP" smtClean="0">
                <a:solidFill>
                  <a:prstClr val="black">
                    <a:tint val="75000"/>
                  </a:prstClr>
                </a:solidFill>
              </a:rPr>
              <a:pPr>
                <a:defRPr/>
              </a:pPr>
              <a:t>13</a:t>
            </a:fld>
            <a:endParaRPr lang="en-US" altLang="ja-JP" dirty="0">
              <a:solidFill>
                <a:prstClr val="black">
                  <a:tint val="75000"/>
                </a:prstClr>
              </a:solidFill>
            </a:endParaRPr>
          </a:p>
        </p:txBody>
      </p:sp>
    </p:spTree>
    <p:extLst>
      <p:ext uri="{BB962C8B-B14F-4D97-AF65-F5344CB8AC3E}">
        <p14:creationId xmlns:p14="http://schemas.microsoft.com/office/powerpoint/2010/main" val="232743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83372" y="1052736"/>
            <a:ext cx="8977995" cy="43924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世界の発展都市のポイント</a:t>
            </a:r>
            <a:r>
              <a:rPr kumimoji="1"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脱炭素やＤＸ</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など新たな社会潮流に対応して取り組んでいる</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85750" lvl="0" indent="-285750" defTabSz="457200">
              <a:lnSpc>
                <a:spcPct val="150000"/>
              </a:lnSpc>
              <a:buFont typeface="Wingdings" panose="05000000000000000000" pitchFamily="2" charset="2"/>
              <a:buChar char="Ø"/>
              <a:defRPr/>
            </a:pPr>
            <a:r>
              <a:rPr lang="ja-JP" altLang="en-US" sz="1400" u="sng" dirty="0">
                <a:solidFill>
                  <a:prstClr val="black"/>
                </a:solidFill>
                <a:latin typeface="UD デジタル 教科書体 NK-R" panose="02020400000000000000" pitchFamily="18" charset="-128"/>
                <a:ea typeface="UD デジタル 教科書体 NK-R" panose="02020400000000000000" pitchFamily="18" charset="-128"/>
              </a:rPr>
              <a:t>都市</a:t>
            </a:r>
            <a:r>
              <a:rPr kumimoji="1" lang="ja-JP" altLang="en-US"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のコンセプトや都市づくりの方向性と合致する大学や研究機関が都心</a:t>
            </a: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（都市の近郊</a:t>
            </a:r>
            <a:r>
              <a:rPr kumimoji="1" lang="ja-JP" altLang="en-US"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地域</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を含む</a:t>
            </a:r>
            <a:r>
              <a:rPr kumimoji="1" lang="ja-JP" altLang="en-US"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に存在</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ベンチャーキャピタル、投資家による支援など、</a:t>
            </a:r>
            <a:r>
              <a:rPr kumimoji="1" lang="ja-JP" altLang="en-US"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スタートアップを包括的にサポートする体制が充実</a:t>
            </a:r>
            <a:endPar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革新的な企業の集積による雇用創出と、大学やベンチャー企業との連携による</a:t>
            </a:r>
            <a:r>
              <a:rPr kumimoji="1" lang="ja-JP" altLang="en-US"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イノベーションの促進</a:t>
            </a:r>
            <a:endPar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地域外からの優秀な人材をも惹きつける</a:t>
            </a:r>
            <a:r>
              <a:rPr kumimoji="1" lang="ja-JP" altLang="en-US"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良質な生活環境及び移住しやすい環境</a:t>
            </a:r>
            <a:endParaRPr kumimoji="1" lang="en-US" altLang="ja-JP"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1" lang="en-US" altLang="ja-JP" sz="14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65113" marR="0" lvl="0" indent="-265113" algn="l" defTabSz="457200" rtl="0" eaLnBrk="1" fontAlgn="auto" latinLnBrk="0" hangingPunct="1">
              <a:lnSpc>
                <a:spcPct val="150000"/>
              </a:lnSpc>
              <a:spcBef>
                <a:spcPts val="0"/>
              </a:spcBef>
              <a:spcAft>
                <a:spcPts val="0"/>
              </a:spcAft>
              <a:buClrTx/>
              <a:buSzTx/>
              <a:buFontTx/>
              <a:buNone/>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大阪の都市のポテンシャルを踏まえ、</a:t>
            </a:r>
            <a:r>
              <a:rPr kumimoji="1" lang="ja-JP" altLang="en-US" sz="140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魅力があり世界</a:t>
            </a:r>
            <a:r>
              <a:rPr kumimoji="1" lang="ja-JP" altLang="en-US"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の中で存在感を発揮するどのような都市をつくっていくべきか。</a:t>
            </a:r>
            <a:endParaRPr kumimoji="1" lang="en-US" altLang="ja-JP"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85750" marR="0" lvl="0" indent="-107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大学や研究機関の集積をどう活かすのか</a:t>
            </a:r>
            <a:endParaRPr kumimoji="1" lang="en-US" altLang="ja-JP"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85750" marR="0" lvl="0" indent="-107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140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バランスのとれた産業構造のもと、どのようにイノベーションを起こしていくのか、</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リーディング産業をどう考えるか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285750" marR="0" lvl="0" indent="-107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アジアを中心としたつながりや歴史的に培われた進取の気質や他者への寛容性をどう活かしていくのか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285750" marR="0" lvl="0" indent="-107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大阪の街のイメージに否定的な部分もあるが、それをどう払拭していくのか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285750" marR="0" lvl="0" indent="-107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環境や生活面での向上をどう図っていくのか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 name="タイトル 1"/>
          <p:cNvSpPr txBox="1">
            <a:spLocks/>
          </p:cNvSpPr>
          <p:nvPr/>
        </p:nvSpPr>
        <p:spPr>
          <a:xfrm>
            <a:off x="0" y="0"/>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３　世界の都市（２）　＜先進都市の発展モデルからの示唆＞</a:t>
            </a:r>
          </a:p>
        </p:txBody>
      </p:sp>
      <p:sp>
        <p:nvSpPr>
          <p:cNvPr id="6"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14</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89447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7589" y="551380"/>
            <a:ext cx="8995841" cy="5832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marR="0" lvl="0" indent="-85725" algn="l" defTabSz="457200" rtl="0" eaLnBrk="1" fontAlgn="auto" latinLnBrk="0" hangingPunct="1">
              <a:lnSpc>
                <a:spcPct val="150000"/>
              </a:lnSpc>
              <a:spcBef>
                <a:spcPts val="0"/>
              </a:spcBef>
              <a:spcAft>
                <a:spcPts val="0"/>
              </a:spcAft>
              <a:buClrTx/>
              <a:buSzTx/>
              <a:buFontTx/>
              <a:buNone/>
              <a:tabLst/>
              <a:defRPr/>
            </a:pPr>
            <a:r>
              <a:rPr lang="ja-JP" altLang="en-US" sz="1400" noProof="0" dirty="0">
                <a:solidFill>
                  <a:prstClr val="black"/>
                </a:solidFill>
                <a:latin typeface="Meiryo UI" panose="020B0604030504040204" pitchFamily="50" charset="-128"/>
                <a:ea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シンクタンクの分析等で上位に位置する都市を中心に、ニューヨーク、ロンドン、東京といった世界都市とは異なる魅力（クリエイティブ都市、住みやすさ等）で人を惹きつけ、世界の中で発展している大阪と一定の類似性が見られる都市の潮流を検証。</a:t>
            </a:r>
            <a:endParaRPr kumimoji="1"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85725" marR="0" lvl="0" indent="-85725" algn="l" defTabSz="457200" rtl="0" eaLnBrk="1" fontAlgn="auto" latinLnBrk="0" hangingPunct="1">
              <a:lnSpc>
                <a:spcPct val="15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1289262036"/>
              </p:ext>
            </p:extLst>
          </p:nvPr>
        </p:nvGraphicFramePr>
        <p:xfrm>
          <a:off x="251520" y="1785328"/>
          <a:ext cx="8568951" cy="4429760"/>
        </p:xfrm>
        <a:graphic>
          <a:graphicData uri="http://schemas.openxmlformats.org/drawingml/2006/table">
            <a:tbl>
              <a:tblPr firstRow="1" bandRow="1">
                <a:tableStyleId>{5940675A-B579-460E-94D1-54222C63F5DA}</a:tableStyleId>
              </a:tblPr>
              <a:tblGrid>
                <a:gridCol w="1400647">
                  <a:extLst>
                    <a:ext uri="{9D8B030D-6E8A-4147-A177-3AD203B41FA5}">
                      <a16:colId xmlns:a16="http://schemas.microsoft.com/office/drawing/2014/main" val="2249678852"/>
                    </a:ext>
                  </a:extLst>
                </a:gridCol>
                <a:gridCol w="7168304">
                  <a:extLst>
                    <a:ext uri="{9D8B030D-6E8A-4147-A177-3AD203B41FA5}">
                      <a16:colId xmlns:a16="http://schemas.microsoft.com/office/drawing/2014/main" val="1869405091"/>
                    </a:ext>
                  </a:extLst>
                </a:gridCol>
              </a:tblGrid>
              <a:tr h="204139">
                <a:tc>
                  <a:txBody>
                    <a:bodyPr/>
                    <a:lstStyle/>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コペンハーゲン</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デンマーク）</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solidFill>
                      <a:schemeClr val="accent5">
                        <a:lumMod val="40000"/>
                        <a:lumOff val="60000"/>
                      </a:schemeClr>
                    </a:solidFill>
                  </a:tcPr>
                </a:tc>
                <a:tc>
                  <a:txBody>
                    <a:bodyPr/>
                    <a:lstStyle/>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○「人にとって世界一すばらしい都市」をめざした歩行者中心の公共空間づくり</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○世界初の「カーボンニュートラル」をめざす環境先進都市　</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○バイオテクノロジーの強みを活かしたメディコンバレーの形成　など</a:t>
                      </a:r>
                    </a:p>
                  </a:txBody>
                  <a:tcPr/>
                </a:tc>
                <a:extLst>
                  <a:ext uri="{0D108BD9-81ED-4DB2-BD59-A6C34878D82A}">
                    <a16:rowId xmlns:a16="http://schemas.microsoft.com/office/drawing/2014/main" val="2139806999"/>
                  </a:ext>
                </a:extLst>
              </a:tr>
              <a:tr h="0">
                <a:tc>
                  <a:txBody>
                    <a:bodyPr/>
                    <a:lstStyle/>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バルセロナ</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（スペイン）</a:t>
                      </a:r>
                    </a:p>
                  </a:txBody>
                  <a:tcPr anchor="ctr">
                    <a:solidFill>
                      <a:schemeClr val="accent5">
                        <a:lumMod val="40000"/>
                        <a:lumOff val="60000"/>
                      </a:schemeClr>
                    </a:solidFill>
                  </a:tcPr>
                </a:tc>
                <a:tc>
                  <a:txBody>
                    <a:bodyPr/>
                    <a:lstStyle/>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○オリンピックのインパクトを活用し、文化と経済が共に発展する戦略（バルセロナ・モデル）を</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p>
                    <a:p>
                      <a:pPr>
                        <a:lnSpc>
                          <a:spcPts val="2000"/>
                        </a:lnSpc>
                      </a:pPr>
                      <a:r>
                        <a:rPr kumimoji="1" lang="ja-JP" altLang="en-US" sz="1400" baseline="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打ち出し、都市再生に成功</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○産業構造の転換に成功（繊維産業→メディア、ＩＴ、バイオメディカル、エネルギー、文化）　</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○スマートシティとしても世界的に注目（省エネ、渋滞緩和、バスの運行情報など）</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1728872181"/>
                  </a:ext>
                </a:extLst>
              </a:tr>
              <a:tr h="0">
                <a:tc>
                  <a:txBody>
                    <a:bodyPr/>
                    <a:lstStyle/>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マンチェスター</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（イギリス）</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○産業構造の転換に成功（繊維産業→ライフサイエンス・ヘルスケア、高度製造業、デジタル・ク</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リエイティブ産業など）</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○スマートシティの取組を展開（「エネルギー・環境」「輸送・交通」など４領域に特化した実証</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実験を実施）</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○マンチェスター国際空港を有し、交通アクセスの利便性が高い</a:t>
                      </a:r>
                    </a:p>
                  </a:txBody>
                  <a:tcPr/>
                </a:tc>
                <a:extLst>
                  <a:ext uri="{0D108BD9-81ED-4DB2-BD59-A6C34878D82A}">
                    <a16:rowId xmlns:a16="http://schemas.microsoft.com/office/drawing/2014/main" val="2910449256"/>
                  </a:ext>
                </a:extLst>
              </a:tr>
              <a:tr h="145869">
                <a:tc>
                  <a:txBody>
                    <a:bodyPr/>
                    <a:lstStyle/>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テルアビブ</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（イスラエル）</a:t>
                      </a:r>
                    </a:p>
                  </a:txBody>
                  <a:tcPr anchor="ctr">
                    <a:solidFill>
                      <a:schemeClr val="accent5">
                        <a:lumMod val="40000"/>
                        <a:lumOff val="60000"/>
                      </a:schemeClr>
                    </a:solidFill>
                  </a:tcPr>
                </a:tc>
                <a:tc>
                  <a:txBody>
                    <a:bodyPr/>
                    <a:lstStyle/>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○世界有数のスタートアップ都市、国内外から投資家、企業及び資本を呼び込んでいる</a:t>
                      </a: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○テクノロジーとイノベーションの国際拠点化を目的とする都市戦略を推進。高等教育機関、研</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究開発機関、主要テクノロジー企業、新興の創造部門などが市及び国と連携</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〇国内需要が限られているため海外展開を強く意識</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txBody>
                  <a:tcPr/>
                </a:tc>
                <a:extLst>
                  <a:ext uri="{0D108BD9-81ED-4DB2-BD59-A6C34878D82A}">
                    <a16:rowId xmlns:a16="http://schemas.microsoft.com/office/drawing/2014/main" val="3357828030"/>
                  </a:ext>
                </a:extLst>
              </a:tr>
            </a:tbl>
          </a:graphicData>
        </a:graphic>
      </p:graphicFrame>
      <p:sp>
        <p:nvSpPr>
          <p:cNvPr id="7"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15</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21117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1264"/>
            <a:ext cx="9144000" cy="378000"/>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・先進都市の発展モデル（デンマーク）</a:t>
            </a:r>
          </a:p>
        </p:txBody>
      </p:sp>
      <p:sp>
        <p:nvSpPr>
          <p:cNvPr id="7" name="角丸四角形 6"/>
          <p:cNvSpPr/>
          <p:nvPr/>
        </p:nvSpPr>
        <p:spPr>
          <a:xfrm>
            <a:off x="207881" y="686878"/>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コペンハーゲン</a:t>
            </a:r>
          </a:p>
        </p:txBody>
      </p:sp>
      <p:graphicFrame>
        <p:nvGraphicFramePr>
          <p:cNvPr id="8" name="表 7"/>
          <p:cNvGraphicFramePr>
            <a:graphicFrameLocks noGrp="1"/>
          </p:cNvGraphicFramePr>
          <p:nvPr>
            <p:extLst>
              <p:ext uri="{D42A27DB-BD31-4B8C-83A1-F6EECF244321}">
                <p14:modId xmlns:p14="http://schemas.microsoft.com/office/powerpoint/2010/main" val="2642710316"/>
              </p:ext>
            </p:extLst>
          </p:nvPr>
        </p:nvGraphicFramePr>
        <p:xfrm>
          <a:off x="184292" y="1442343"/>
          <a:ext cx="3378819" cy="937688"/>
        </p:xfrm>
        <a:graphic>
          <a:graphicData uri="http://schemas.openxmlformats.org/drawingml/2006/table">
            <a:tbl>
              <a:tblPr firstRow="1" bandRow="1">
                <a:tableStyleId>{BDBED569-4797-4DF1-A0F4-6AAB3CD982D8}</a:tableStyleId>
              </a:tblPr>
              <a:tblGrid>
                <a:gridCol w="1126273">
                  <a:extLst>
                    <a:ext uri="{9D8B030D-6E8A-4147-A177-3AD203B41FA5}">
                      <a16:colId xmlns:a16="http://schemas.microsoft.com/office/drawing/2014/main" val="334839310"/>
                    </a:ext>
                  </a:extLst>
                </a:gridCol>
                <a:gridCol w="1126273">
                  <a:extLst>
                    <a:ext uri="{9D8B030D-6E8A-4147-A177-3AD203B41FA5}">
                      <a16:colId xmlns:a16="http://schemas.microsoft.com/office/drawing/2014/main" val="713728825"/>
                    </a:ext>
                  </a:extLst>
                </a:gridCol>
                <a:gridCol w="1126273">
                  <a:extLst>
                    <a:ext uri="{9D8B030D-6E8A-4147-A177-3AD203B41FA5}">
                      <a16:colId xmlns:a16="http://schemas.microsoft.com/office/drawing/2014/main" val="977820794"/>
                    </a:ext>
                  </a:extLst>
                </a:gridCol>
              </a:tblGrid>
              <a:tr h="258682">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tc>
                <a:extLst>
                  <a:ext uri="{0D108BD9-81ED-4DB2-BD59-A6C34878D82A}">
                    <a16:rowId xmlns:a16="http://schemas.microsoft.com/office/drawing/2014/main" val="4062331811"/>
                  </a:ext>
                </a:extLst>
              </a:tr>
              <a:tr h="258682">
                <a:tc>
                  <a:txBody>
                    <a:bodyPr/>
                    <a:lstStyle/>
                    <a:p>
                      <a:pPr algn="ctr"/>
                      <a:r>
                        <a:rPr kumimoji="1" lang="ja-JP" altLang="en-US" sz="1300" b="1" dirty="0">
                          <a:latin typeface="Meiryo UI" panose="020B0604030504040204" pitchFamily="50" charset="-128"/>
                          <a:ea typeface="Meiryo UI" panose="020B0604030504040204" pitchFamily="50" charset="-128"/>
                        </a:rPr>
                        <a:t>市域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56</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88</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2113604235"/>
                  </a:ext>
                </a:extLst>
              </a:tr>
              <a:tr h="372636">
                <a:tc>
                  <a:txBody>
                    <a:bodyPr/>
                    <a:lstStyle/>
                    <a:p>
                      <a:pPr algn="ctr"/>
                      <a:r>
                        <a:rPr kumimoji="1" lang="ja-JP" altLang="en-US" sz="1300" b="1" dirty="0">
                          <a:latin typeface="Meiryo UI" panose="020B0604030504040204" pitchFamily="50" charset="-128"/>
                          <a:ea typeface="Meiryo UI" panose="020B0604030504040204" pitchFamily="50" charset="-128"/>
                        </a:rPr>
                        <a:t>都市圏域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195</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err="1">
                          <a:latin typeface="Meiryo UI" panose="020B0604030504040204" pitchFamily="50" charset="-128"/>
                          <a:ea typeface="Meiryo UI" panose="020B0604030504040204" pitchFamily="50" charset="-128"/>
                        </a:rPr>
                        <a:t>ー</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4037214063"/>
                  </a:ext>
                </a:extLst>
              </a:tr>
            </a:tbl>
          </a:graphicData>
        </a:graphic>
      </p:graphicFrame>
      <p:sp>
        <p:nvSpPr>
          <p:cNvPr id="9" name="正方形/長方形 8"/>
          <p:cNvSpPr/>
          <p:nvPr/>
        </p:nvSpPr>
        <p:spPr>
          <a:xfrm>
            <a:off x="207882" y="2610810"/>
            <a:ext cx="8839836" cy="1115213"/>
          </a:xfrm>
          <a:prstGeom prst="rect">
            <a:avLst/>
          </a:prstGeom>
          <a:solidFill>
            <a:schemeClr val="accent1">
              <a:lumMod val="20000"/>
              <a:lumOff val="8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人にとって「世界で一番すばらしい都市」をめざした人間中心の公共空間づくり</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市民の環境への意識も高く、職住近接のまちづくりにより、自転車が都市交通の要。「世界一の自転車都市」</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2025</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年に世界初となる「カーボンニュートラル都市」をめざし、先進的なスマートシティの取組を推進</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バイオテクノロジーの強みを活かし、近接する都市とメディコンバレーを形成</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域内のスタートアップとの協業を促すことを目的に、海外のスタートアップ支援を充実</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139442" y="3878607"/>
            <a:ext cx="8984315" cy="24440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○コペンハーゲン都市圏は、</a:t>
            </a:r>
            <a:r>
              <a:rPr lang="en-US" altLang="ja-JP" sz="1108" dirty="0">
                <a:solidFill>
                  <a:prstClr val="black"/>
                </a:solidFill>
                <a:latin typeface="Meiryo UI" panose="020B0604030504040204" pitchFamily="50" charset="-128"/>
                <a:ea typeface="Meiryo UI" panose="020B0604030504040204" pitchFamily="50" charset="-128"/>
              </a:rPr>
              <a:t>1947</a:t>
            </a:r>
            <a:r>
              <a:rPr lang="ja-JP" altLang="en-US" sz="1108" dirty="0">
                <a:solidFill>
                  <a:prstClr val="black"/>
                </a:solidFill>
                <a:latin typeface="Meiryo UI" panose="020B0604030504040204" pitchFamily="50" charset="-128"/>
                <a:ea typeface="Meiryo UI" panose="020B0604030504040204" pitchFamily="50" charset="-128"/>
              </a:rPr>
              <a:t>年に策定された「フィンガープラン」をもとに、単に住宅建設などによって分散させるのではなく、職住近接等の観点から、産業、住宅建設、都市開発、環境、交通計画などの包括的な視点をもって、戦略的にまちづくりを推進。</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lnSpc>
                <a:spcPts val="800"/>
              </a:lnSpc>
            </a:pP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a:t>
            </a:r>
            <a:r>
              <a:rPr lang="en-US" altLang="ja-JP" sz="1108" dirty="0">
                <a:solidFill>
                  <a:prstClr val="black"/>
                </a:solidFill>
                <a:latin typeface="Meiryo UI" panose="020B0604030504040204" pitchFamily="50" charset="-128"/>
                <a:ea typeface="Meiryo UI" panose="020B0604030504040204" pitchFamily="50" charset="-128"/>
              </a:rPr>
              <a:t>2009</a:t>
            </a:r>
            <a:r>
              <a:rPr lang="ja-JP" altLang="en-US" sz="1108" dirty="0">
                <a:solidFill>
                  <a:prstClr val="black"/>
                </a:solidFill>
                <a:latin typeface="Meiryo UI" panose="020B0604030504040204" pitchFamily="50" charset="-128"/>
                <a:ea typeface="Meiryo UI" panose="020B0604030504040204" pitchFamily="50" charset="-128"/>
              </a:rPr>
              <a:t>年に</a:t>
            </a:r>
            <a:r>
              <a:rPr lang="ja-JP" altLang="en-US" sz="1108" u="sng" dirty="0">
                <a:solidFill>
                  <a:prstClr val="black"/>
                </a:solidFill>
                <a:latin typeface="Meiryo UI" panose="020B0604030504040204" pitchFamily="50" charset="-128"/>
                <a:ea typeface="Meiryo UI" panose="020B0604030504040204" pitchFamily="50" charset="-128"/>
              </a:rPr>
              <a:t>「世界で一番すばらしい都市」</a:t>
            </a:r>
            <a:r>
              <a:rPr lang="ja-JP" altLang="en-US" sz="1108" dirty="0">
                <a:solidFill>
                  <a:prstClr val="black"/>
                </a:solidFill>
                <a:latin typeface="Meiryo UI" panose="020B0604030504040204" pitchFamily="50" charset="-128"/>
                <a:ea typeface="Meiryo UI" panose="020B0604030504040204" pitchFamily="50" charset="-128"/>
              </a:rPr>
              <a:t>になると宣言。従来からの</a:t>
            </a:r>
            <a:r>
              <a:rPr lang="ja-JP" altLang="en-US" sz="1108" u="sng" dirty="0">
                <a:solidFill>
                  <a:prstClr val="black"/>
                </a:solidFill>
                <a:latin typeface="Meiryo UI" panose="020B0604030504040204" pitchFamily="50" charset="-128"/>
                <a:ea typeface="Meiryo UI" panose="020B0604030504040204" pitchFamily="50" charset="-128"/>
              </a:rPr>
              <a:t>人間中心のまちづくりを推し進め、</a:t>
            </a:r>
            <a:r>
              <a:rPr lang="ja-JP" altLang="en-US" sz="1108" dirty="0">
                <a:solidFill>
                  <a:prstClr val="black"/>
                </a:solidFill>
                <a:latin typeface="Meiryo UI" panose="020B0604030504040204" pitchFamily="50" charset="-128"/>
                <a:ea typeface="Meiryo UI" panose="020B0604030504040204" pitchFamily="50" charset="-128"/>
              </a:rPr>
              <a:t>パブリックスペースから自動車や駐車場を減らして、市民に開放。</a:t>
            </a:r>
            <a:r>
              <a:rPr lang="en-US" altLang="ja-JP" sz="1108" dirty="0">
                <a:solidFill>
                  <a:prstClr val="black"/>
                </a:solidFill>
                <a:latin typeface="Meiryo UI" panose="020B0604030504040204" pitchFamily="50" charset="-128"/>
                <a:ea typeface="Meiryo UI" panose="020B0604030504040204" pitchFamily="50" charset="-128"/>
              </a:rPr>
              <a:t>2011</a:t>
            </a:r>
            <a:r>
              <a:rPr lang="ja-JP" altLang="en-US" sz="1108" dirty="0">
                <a:solidFill>
                  <a:prstClr val="black"/>
                </a:solidFill>
                <a:latin typeface="Meiryo UI" panose="020B0604030504040204" pitchFamily="50" charset="-128"/>
                <a:ea typeface="Meiryo UI" panose="020B0604030504040204" pitchFamily="50" charset="-128"/>
              </a:rPr>
              <a:t>年には</a:t>
            </a:r>
            <a:r>
              <a:rPr lang="ja-JP" altLang="en-US" sz="1108" u="sng" dirty="0">
                <a:solidFill>
                  <a:prstClr val="black"/>
                </a:solidFill>
                <a:latin typeface="Meiryo UI" panose="020B0604030504040204" pitchFamily="50" charset="-128"/>
                <a:ea typeface="Meiryo UI" panose="020B0604030504040204" pitchFamily="50" charset="-128"/>
              </a:rPr>
              <a:t>「自転車にとって世界一すばらしい都市」</a:t>
            </a:r>
            <a:r>
              <a:rPr lang="ja-JP" altLang="en-US" sz="1108" dirty="0">
                <a:solidFill>
                  <a:prstClr val="black"/>
                </a:solidFill>
                <a:latin typeface="Meiryo UI" panose="020B0604030504040204" pitchFamily="50" charset="-128"/>
                <a:ea typeface="Meiryo UI" panose="020B0604030504040204" pitchFamily="50" charset="-128"/>
              </a:rPr>
              <a:t>をめざして、自転車レーンが整備され、</a:t>
            </a:r>
            <a:r>
              <a:rPr lang="ja-JP" altLang="en-US" sz="1108" u="sng" dirty="0">
                <a:solidFill>
                  <a:prstClr val="black"/>
                </a:solidFill>
                <a:latin typeface="Meiryo UI" panose="020B0604030504040204" pitchFamily="50" charset="-128"/>
                <a:ea typeface="Meiryo UI" panose="020B0604030504040204" pitchFamily="50" charset="-128"/>
              </a:rPr>
              <a:t>自転車の都市交通の要</a:t>
            </a:r>
            <a:r>
              <a:rPr lang="ja-JP" altLang="en-US" sz="1108" dirty="0">
                <a:solidFill>
                  <a:prstClr val="black"/>
                </a:solidFill>
                <a:latin typeface="Meiryo UI" panose="020B0604030504040204" pitchFamily="50" charset="-128"/>
                <a:ea typeface="Meiryo UI" panose="020B0604030504040204" pitchFamily="50" charset="-128"/>
              </a:rPr>
              <a:t>とする取組みも進められている。</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lnSpc>
                <a:spcPts val="800"/>
              </a:lnSpc>
            </a:pP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○また、</a:t>
            </a:r>
            <a:r>
              <a:rPr lang="en-US" altLang="ja-JP" sz="1108" u="sng" dirty="0">
                <a:solidFill>
                  <a:prstClr val="black"/>
                </a:solidFill>
                <a:latin typeface="Meiryo UI" panose="020B0604030504040204" pitchFamily="50" charset="-128"/>
                <a:ea typeface="Meiryo UI" panose="020B0604030504040204" pitchFamily="50" charset="-128"/>
              </a:rPr>
              <a:t>2025</a:t>
            </a:r>
            <a:r>
              <a:rPr lang="ja-JP" altLang="en-US" sz="1108" u="sng" dirty="0">
                <a:solidFill>
                  <a:prstClr val="black"/>
                </a:solidFill>
                <a:latin typeface="Meiryo UI" panose="020B0604030504040204" pitchFamily="50" charset="-128"/>
                <a:ea typeface="Meiryo UI" panose="020B0604030504040204" pitchFamily="50" charset="-128"/>
              </a:rPr>
              <a:t>年までに「世界初となるカーボンニュートラル都市」</a:t>
            </a:r>
            <a:r>
              <a:rPr lang="ja-JP" altLang="en-US" sz="1108" dirty="0">
                <a:solidFill>
                  <a:prstClr val="black"/>
                </a:solidFill>
                <a:latin typeface="Meiryo UI" panose="020B0604030504040204" pitchFamily="50" charset="-128"/>
                <a:ea typeface="Meiryo UI" panose="020B0604030504040204" pitchFamily="50" charset="-128"/>
              </a:rPr>
              <a:t>をめざしており、この実現に向け、「エネルギー消費」、「エネルギー生産」、「モビリティ」などの面から、スマートシティの取組みを推進。</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lnSpc>
                <a:spcPts val="800"/>
              </a:lnSpc>
            </a:pP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○デンマークでは、工業用酵素、乳製品・発酵工業への応用技術が伝統的に強く、バイオテクノロジーの研究に力を入れてきた結果、</a:t>
            </a:r>
            <a:r>
              <a:rPr lang="ja-JP" altLang="en-US" sz="1108" u="sng" dirty="0">
                <a:solidFill>
                  <a:prstClr val="black"/>
                </a:solidFill>
                <a:latin typeface="Meiryo UI" panose="020B0604030504040204" pitchFamily="50" charset="-128"/>
                <a:ea typeface="Meiryo UI" panose="020B0604030504040204" pitchFamily="50" charset="-128"/>
              </a:rPr>
              <a:t>バイオテクノロジー・医療技術・ヘルステック分野の産官学の連携</a:t>
            </a:r>
            <a:r>
              <a:rPr lang="ja-JP" altLang="en-US" sz="1108" dirty="0">
                <a:solidFill>
                  <a:prstClr val="black"/>
                </a:solidFill>
                <a:latin typeface="Meiryo UI" panose="020B0604030504040204" pitchFamily="50" charset="-128"/>
                <a:ea typeface="Meiryo UI" panose="020B0604030504040204" pitchFamily="50" charset="-128"/>
              </a:rPr>
              <a:t>が進んでいる（近隣するスウェーデン南部のスコーネ地域との間で「メディコンバレー」を形成しており、コペンハーゲン大学をはじめとするライフサイエンス系大学、病院、バイオテック企業、医療機器企業が連携）。</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lnSpc>
                <a:spcPts val="800"/>
              </a:lnSpc>
            </a:pP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○市の外郭組織であるコペンハーゲン投資局は、海外の技術スタートアップの支援を積極的に行い、</a:t>
            </a:r>
            <a:r>
              <a:rPr lang="ja-JP" altLang="en-US" sz="1108" u="sng" dirty="0">
                <a:solidFill>
                  <a:prstClr val="black"/>
                </a:solidFill>
                <a:latin typeface="Meiryo UI" panose="020B0604030504040204" pitchFamily="50" charset="-128"/>
                <a:ea typeface="Meiryo UI" panose="020B0604030504040204" pitchFamily="50" charset="-128"/>
              </a:rPr>
              <a:t>コペンハーゲンのスタートアップと協業させる形で投資誘致とイノベーションを同時に実現</a:t>
            </a:r>
            <a:r>
              <a:rPr lang="ja-JP" altLang="en-US" sz="1108" dirty="0">
                <a:solidFill>
                  <a:prstClr val="black"/>
                </a:solidFill>
                <a:latin typeface="Meiryo UI" panose="020B0604030504040204" pitchFamily="50" charset="-128"/>
                <a:ea typeface="Meiryo UI" panose="020B0604030504040204" pitchFamily="50" charset="-128"/>
              </a:rPr>
              <a:t>。</a:t>
            </a:r>
            <a:endParaRPr lang="en-US" altLang="ja-JP" sz="1108"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5936" y="620688"/>
            <a:ext cx="1955409" cy="1835834"/>
          </a:xfrm>
          <a:prstGeom prst="rect">
            <a:avLst/>
          </a:prstGeom>
        </p:spPr>
      </p:pic>
      <p:sp>
        <p:nvSpPr>
          <p:cNvPr id="13"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16</a:t>
            </a:fld>
            <a:endParaRPr lang="ja-JP" altLang="en-US" dirty="0">
              <a:solidFill>
                <a:prstClr val="black">
                  <a:tint val="75000"/>
                </a:prstClr>
              </a:solidFill>
              <a:latin typeface="Calibri"/>
              <a:ea typeface="ＭＳ Ｐゴシック" panose="020B0600070205080204" pitchFamily="50" charset="-128"/>
            </a:endParaRPr>
          </a:p>
        </p:txBody>
      </p:sp>
      <p:sp>
        <p:nvSpPr>
          <p:cNvPr id="14" name="正方形/長方形 13"/>
          <p:cNvSpPr/>
          <p:nvPr/>
        </p:nvSpPr>
        <p:spPr>
          <a:xfrm>
            <a:off x="2699792" y="6431396"/>
            <a:ext cx="670822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大阪府・大阪市「万博のインパクトを活かした大阪の将来に向けたビジョン」資料編に加筆・修正</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933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17550" y="680918"/>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バルセロナ</a:t>
            </a:r>
          </a:p>
        </p:txBody>
      </p:sp>
      <p:graphicFrame>
        <p:nvGraphicFramePr>
          <p:cNvPr id="12" name="表 11"/>
          <p:cNvGraphicFramePr>
            <a:graphicFrameLocks noGrp="1"/>
          </p:cNvGraphicFramePr>
          <p:nvPr>
            <p:extLst>
              <p:ext uri="{D42A27DB-BD31-4B8C-83A1-F6EECF244321}">
                <p14:modId xmlns:p14="http://schemas.microsoft.com/office/powerpoint/2010/main" val="1967964543"/>
              </p:ext>
            </p:extLst>
          </p:nvPr>
        </p:nvGraphicFramePr>
        <p:xfrm>
          <a:off x="94737" y="1415570"/>
          <a:ext cx="2992125" cy="855660"/>
        </p:xfrm>
        <a:graphic>
          <a:graphicData uri="http://schemas.openxmlformats.org/drawingml/2006/table">
            <a:tbl>
              <a:tblPr firstRow="1" bandRow="1">
                <a:tableStyleId>{BDBED569-4797-4DF1-A0F4-6AAB3CD982D8}</a:tableStyleId>
              </a:tblPr>
              <a:tblGrid>
                <a:gridCol w="997375">
                  <a:extLst>
                    <a:ext uri="{9D8B030D-6E8A-4147-A177-3AD203B41FA5}">
                      <a16:colId xmlns:a16="http://schemas.microsoft.com/office/drawing/2014/main" val="334839310"/>
                    </a:ext>
                  </a:extLst>
                </a:gridCol>
                <a:gridCol w="997375">
                  <a:extLst>
                    <a:ext uri="{9D8B030D-6E8A-4147-A177-3AD203B41FA5}">
                      <a16:colId xmlns:a16="http://schemas.microsoft.com/office/drawing/2014/main" val="713728825"/>
                    </a:ext>
                  </a:extLst>
                </a:gridCol>
                <a:gridCol w="997375">
                  <a:extLst>
                    <a:ext uri="{9D8B030D-6E8A-4147-A177-3AD203B41FA5}">
                      <a16:colId xmlns:a16="http://schemas.microsoft.com/office/drawing/2014/main" val="977820794"/>
                    </a:ext>
                  </a:extLst>
                </a:gridCol>
              </a:tblGrid>
              <a:tr h="285220">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tc>
                <a:extLst>
                  <a:ext uri="{0D108BD9-81ED-4DB2-BD59-A6C34878D82A}">
                    <a16:rowId xmlns:a16="http://schemas.microsoft.com/office/drawing/2014/main" val="4062331811"/>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市域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160</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101</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2113604235"/>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都市圏域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324</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636</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4037214063"/>
                  </a:ext>
                </a:extLst>
              </a:tr>
            </a:tbl>
          </a:graphicData>
        </a:graphic>
      </p:graphicFrame>
      <p:sp>
        <p:nvSpPr>
          <p:cNvPr id="19" name="正方形/長方形 18"/>
          <p:cNvSpPr/>
          <p:nvPr/>
        </p:nvSpPr>
        <p:spPr>
          <a:xfrm>
            <a:off x="132312" y="2408127"/>
            <a:ext cx="8839836" cy="1334959"/>
          </a:xfrm>
          <a:prstGeom prst="rect">
            <a:avLst/>
          </a:prstGeom>
          <a:solidFill>
            <a:schemeClr val="accent1">
              <a:lumMod val="20000"/>
              <a:lumOff val="8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オリンピックのインパクトを活用し、文化と経済が共に発展するための戦略を打ち出し、都市インフラの整備と産業構造の転換を図り、都市を再生。（「バルセロナ・モデル」として世界から脚光）</a:t>
            </a: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産業構造の転換（繊維産業　➡　メディア、ＩＴ、バイオメディカル、エネルギー、文化）</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文化やアートに関連する産業セクターを第５次産業として位置づけ、創造的な産業として振興</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歩行空間の創出、職住近接のまちづくりなどを進め、生活面での高いクオリティ</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Wi-Fi</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を活用したスマートサービスを展開するなど、スマートシティとしても世界的に注目</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0" name="正方形/長方形 19"/>
          <p:cNvSpPr/>
          <p:nvPr/>
        </p:nvSpPr>
        <p:spPr>
          <a:xfrm>
            <a:off x="60071" y="3863829"/>
            <a:ext cx="8984315" cy="2434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a:t>
            </a:r>
            <a:r>
              <a:rPr lang="en-US" altLang="ja-JP" sz="1015" u="sng" dirty="0">
                <a:solidFill>
                  <a:prstClr val="black"/>
                </a:solidFill>
                <a:latin typeface="Meiryo UI" panose="020B0604030504040204" pitchFamily="50" charset="-128"/>
                <a:ea typeface="Meiryo UI" panose="020B0604030504040204" pitchFamily="50" charset="-128"/>
              </a:rPr>
              <a:t>1970</a:t>
            </a:r>
            <a:r>
              <a:rPr lang="ja-JP" altLang="en-US" sz="1015" u="sng" dirty="0">
                <a:solidFill>
                  <a:prstClr val="black"/>
                </a:solidFill>
                <a:latin typeface="Meiryo UI" panose="020B0604030504040204" pitchFamily="50" charset="-128"/>
                <a:ea typeface="Meiryo UI" panose="020B0604030504040204" pitchFamily="50" charset="-128"/>
              </a:rPr>
              <a:t>年代の民主化後、著しく老朽化が進んだ市街地を再生</a:t>
            </a:r>
            <a:r>
              <a:rPr lang="ja-JP" altLang="en-US" sz="1015" dirty="0">
                <a:solidFill>
                  <a:prstClr val="black"/>
                </a:solidFill>
                <a:latin typeface="Meiryo UI" panose="020B0604030504040204" pitchFamily="50" charset="-128"/>
                <a:ea typeface="Meiryo UI" panose="020B0604030504040204" pitchFamily="50" charset="-128"/>
              </a:rPr>
              <a:t>。具体的には、</a:t>
            </a:r>
            <a:r>
              <a:rPr lang="ja-JP" altLang="en-US" sz="1015" u="sng" dirty="0">
                <a:solidFill>
                  <a:prstClr val="black"/>
                </a:solidFill>
                <a:latin typeface="Meiryo UI" panose="020B0604030504040204" pitchFamily="50" charset="-128"/>
                <a:ea typeface="Meiryo UI" panose="020B0604030504040204" pitchFamily="50" charset="-128"/>
              </a:rPr>
              <a:t>旧市街地における多孔質化戦略</a:t>
            </a:r>
            <a:r>
              <a:rPr lang="ja-JP" altLang="en-US" sz="1015" dirty="0">
                <a:solidFill>
                  <a:prstClr val="black"/>
                </a:solidFill>
                <a:latin typeface="Meiryo UI" panose="020B0604030504040204" pitchFamily="50" charset="-128"/>
                <a:ea typeface="Meiryo UI" panose="020B0604030504040204" pitchFamily="50" charset="-128"/>
              </a:rPr>
              <a:t>（老朽化した建造物群を取り壊し、新たに公共空間として整備し、地区全体に歩行者動線を生み出していくこと。）、</a:t>
            </a:r>
            <a:r>
              <a:rPr lang="ja-JP" altLang="en-US" sz="1015" u="sng" dirty="0">
                <a:solidFill>
                  <a:prstClr val="black"/>
                </a:solidFill>
                <a:latin typeface="Meiryo UI" panose="020B0604030504040204" pitchFamily="50" charset="-128"/>
                <a:ea typeface="Meiryo UI" panose="020B0604030504040204" pitchFamily="50" charset="-128"/>
              </a:rPr>
              <a:t>歴史的市街地における歩行者の空間化といった地区再生を実施</a:t>
            </a:r>
            <a:r>
              <a:rPr lang="ja-JP" altLang="en-US" sz="1015" dirty="0">
                <a:solidFill>
                  <a:prstClr val="black"/>
                </a:solidFill>
                <a:latin typeface="Meiryo UI" panose="020B0604030504040204" pitchFamily="50" charset="-128"/>
                <a:ea typeface="Meiryo UI" panose="020B0604030504040204" pitchFamily="50" charset="-128"/>
              </a:rPr>
              <a:t>。</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a:t>
            </a:r>
            <a:r>
              <a:rPr lang="en-US" altLang="ja-JP" sz="1015" dirty="0">
                <a:solidFill>
                  <a:prstClr val="black"/>
                </a:solidFill>
                <a:latin typeface="Meiryo UI" panose="020B0604030504040204" pitchFamily="50" charset="-128"/>
                <a:ea typeface="Meiryo UI" panose="020B0604030504040204" pitchFamily="50" charset="-128"/>
              </a:rPr>
              <a:t>1986</a:t>
            </a:r>
            <a:r>
              <a:rPr lang="ja-JP" altLang="en-US" sz="1015" dirty="0">
                <a:solidFill>
                  <a:prstClr val="black"/>
                </a:solidFill>
                <a:latin typeface="Meiryo UI" panose="020B0604030504040204" pitchFamily="50" charset="-128"/>
                <a:ea typeface="Meiryo UI" panose="020B0604030504040204" pitchFamily="50" charset="-128"/>
              </a:rPr>
              <a:t>年に</a:t>
            </a:r>
            <a:r>
              <a:rPr lang="ja-JP" altLang="en-US" sz="1015" u="sng" dirty="0">
                <a:solidFill>
                  <a:prstClr val="black"/>
                </a:solidFill>
                <a:latin typeface="Meiryo UI" panose="020B0604030504040204" pitchFamily="50" charset="-128"/>
                <a:ea typeface="Meiryo UI" panose="020B0604030504040204" pitchFamily="50" charset="-128"/>
              </a:rPr>
              <a:t>オリンピックの開催が決定したことを契機として、</a:t>
            </a:r>
            <a:r>
              <a:rPr lang="ja-JP" altLang="en-US" sz="1015" u="sng" dirty="0" smtClean="0">
                <a:solidFill>
                  <a:prstClr val="black"/>
                </a:solidFill>
                <a:latin typeface="Meiryo UI" panose="020B0604030504040204" pitchFamily="50" charset="-128"/>
                <a:ea typeface="Meiryo UI" panose="020B0604030504040204" pitchFamily="50" charset="-128"/>
              </a:rPr>
              <a:t>文化の視点</a:t>
            </a:r>
            <a:r>
              <a:rPr lang="ja-JP" altLang="en-US" sz="1015" u="sng" dirty="0">
                <a:solidFill>
                  <a:prstClr val="black"/>
                </a:solidFill>
                <a:latin typeface="Meiryo UI" panose="020B0604030504040204" pitchFamily="50" charset="-128"/>
                <a:ea typeface="Meiryo UI" panose="020B0604030504040204" pitchFamily="50" charset="-128"/>
              </a:rPr>
              <a:t>を取り入れて都市インフラを整備</a:t>
            </a:r>
            <a:r>
              <a:rPr lang="ja-JP" altLang="en-US" sz="1015" dirty="0">
                <a:solidFill>
                  <a:prstClr val="black"/>
                </a:solidFill>
                <a:latin typeface="Meiryo UI" panose="020B0604030504040204" pitchFamily="50" charset="-128"/>
                <a:ea typeface="Meiryo UI" panose="020B0604030504040204" pitchFamily="50" charset="-128"/>
              </a:rPr>
              <a:t>。バルセロナ現代文化センターやバルセロナ現代美術館がこの時期に建設。また、バルセロナ大学の歴史学科と哲学科を都心部に移転し、地域の活性化につなげている。</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○バルセロナは、スペインで最も工業（繊維が中心）が盛んな都市として発展。その後、</a:t>
            </a:r>
            <a:r>
              <a:rPr lang="ja-JP" altLang="en-US" sz="1015" u="sng" dirty="0">
                <a:solidFill>
                  <a:prstClr val="black"/>
                </a:solidFill>
                <a:latin typeface="Meiryo UI" panose="020B0604030504040204" pitchFamily="50" charset="-128"/>
                <a:ea typeface="Meiryo UI" panose="020B0604030504040204" pitchFamily="50" charset="-128"/>
              </a:rPr>
              <a:t>工業</a:t>
            </a:r>
            <a:r>
              <a:rPr lang="ja-JP" altLang="en-US" sz="1015" u="sng" dirty="0" smtClean="0">
                <a:solidFill>
                  <a:prstClr val="black"/>
                </a:solidFill>
                <a:latin typeface="Meiryo UI" panose="020B0604030504040204" pitchFamily="50" charset="-128"/>
                <a:ea typeface="Meiryo UI" panose="020B0604030504040204" pitchFamily="50" charset="-128"/>
              </a:rPr>
              <a:t>地帯が衰退</a:t>
            </a:r>
            <a:r>
              <a:rPr lang="ja-JP" altLang="en-US" sz="1015" u="sng" dirty="0">
                <a:solidFill>
                  <a:prstClr val="black"/>
                </a:solidFill>
                <a:latin typeface="Meiryo UI" panose="020B0604030504040204" pitchFamily="50" charset="-128"/>
                <a:ea typeface="Meiryo UI" panose="020B0604030504040204" pitchFamily="50" charset="-128"/>
              </a:rPr>
              <a:t>する中で、オリンピックを契機にサービス業へ転換</a:t>
            </a:r>
            <a:r>
              <a:rPr lang="ja-JP" altLang="en-US" sz="1015" dirty="0">
                <a:solidFill>
                  <a:prstClr val="black"/>
                </a:solidFill>
                <a:latin typeface="Meiryo UI" panose="020B0604030504040204" pitchFamily="50" charset="-128"/>
                <a:ea typeface="Meiryo UI" panose="020B0604030504040204" pitchFamily="50" charset="-128"/>
              </a:rPr>
              <a:t>。</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　沿岸部の工場地帯を再開発し、</a:t>
            </a:r>
            <a:r>
              <a:rPr lang="ja-JP" altLang="en-US" sz="1015" u="sng" dirty="0">
                <a:solidFill>
                  <a:prstClr val="black"/>
                </a:solidFill>
                <a:latin typeface="Meiryo UI" panose="020B0604030504040204" pitchFamily="50" charset="-128"/>
                <a:ea typeface="Meiryo UI" panose="020B0604030504040204" pitchFamily="50" charset="-128"/>
              </a:rPr>
              <a:t>①メディア、②ＩＴ、③バイオメディカル・テクノロジー、④エネルギー、⑤文化の５分野をテーマ</a:t>
            </a:r>
            <a:r>
              <a:rPr lang="ja-JP" altLang="en-US" sz="1015" dirty="0">
                <a:solidFill>
                  <a:prstClr val="black"/>
                </a:solidFill>
                <a:latin typeface="Meiryo UI" panose="020B0604030504040204" pitchFamily="50" charset="-128"/>
                <a:ea typeface="Meiryo UI" panose="020B0604030504040204" pitchFamily="50" charset="-128"/>
              </a:rPr>
              <a:t>として設定。</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　このうち特に「文化」については、他の分野すべてに関連する分野として位置づけ。また、開発のキーワードとして「コンパクトシティ」を設定し、職住近接を実現。</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○バルセロナの戦略計画（</a:t>
            </a:r>
            <a:r>
              <a:rPr lang="en-US" altLang="ja-JP" sz="1015" dirty="0">
                <a:solidFill>
                  <a:prstClr val="black"/>
                </a:solidFill>
                <a:latin typeface="Meiryo UI" panose="020B0604030504040204" pitchFamily="50" charset="-128"/>
                <a:ea typeface="Meiryo UI" panose="020B0604030504040204" pitchFamily="50" charset="-128"/>
              </a:rPr>
              <a:t>New accents 2006</a:t>
            </a:r>
            <a:r>
              <a:rPr lang="ja-JP" altLang="en-US" sz="1015" dirty="0">
                <a:solidFill>
                  <a:prstClr val="black"/>
                </a:solidFill>
                <a:latin typeface="Meiryo UI" panose="020B0604030504040204" pitchFamily="50" charset="-128"/>
                <a:ea typeface="Meiryo UI" panose="020B0604030504040204" pitchFamily="50" charset="-128"/>
              </a:rPr>
              <a:t>）では、</a:t>
            </a:r>
            <a:r>
              <a:rPr lang="ja-JP" altLang="en-US" sz="1015" u="sng" dirty="0">
                <a:solidFill>
                  <a:prstClr val="black"/>
                </a:solidFill>
                <a:latin typeface="Meiryo UI" panose="020B0604030504040204" pitchFamily="50" charset="-128"/>
                <a:ea typeface="Meiryo UI" panose="020B0604030504040204" pitchFamily="50" charset="-128"/>
              </a:rPr>
              <a:t>文化やアートに関連する産業セクター（文化、アート、デザイン、オーディオビジュアル、メディア等）を第５次産業として位置付け、創造的な産業として振興</a:t>
            </a:r>
            <a:r>
              <a:rPr lang="ja-JP" altLang="en-US" sz="1015" dirty="0">
                <a:solidFill>
                  <a:prstClr val="black"/>
                </a:solidFill>
                <a:latin typeface="Meiryo UI" panose="020B0604030504040204" pitchFamily="50" charset="-128"/>
                <a:ea typeface="Meiryo UI" panose="020B0604030504040204" pitchFamily="50" charset="-128"/>
              </a:rPr>
              <a:t>。ハード・ソフト両面からの文化政策の効果もあり、クリエイティビティと文化多様性を担う主体としての才能ある個人や起業家が</a:t>
            </a:r>
            <a:r>
              <a:rPr lang="ja-JP" altLang="en-US" sz="1015" u="sng" dirty="0">
                <a:solidFill>
                  <a:prstClr val="black"/>
                </a:solidFill>
                <a:latin typeface="Meiryo UI" panose="020B0604030504040204" pitchFamily="50" charset="-128"/>
                <a:ea typeface="Meiryo UI" panose="020B0604030504040204" pitchFamily="50" charset="-128"/>
              </a:rPr>
              <a:t>生活しやすく、ビジネスしやすい土壌が培われている。</a:t>
            </a:r>
            <a:endParaRPr lang="en-US" altLang="ja-JP" sz="1015" u="sng"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○世界からの観光地として、さらには、大規模なコンベンションセンターなどを有し、国際会議や見本市などの面でも高いポテンシャル。</a:t>
            </a:r>
            <a:endParaRPr lang="en-US" altLang="ja-JP" sz="1015" dirty="0">
              <a:solidFill>
                <a:prstClr val="black"/>
              </a:solidFill>
              <a:latin typeface="Meiryo UI" panose="020B0604030504040204" pitchFamily="50" charset="-128"/>
              <a:ea typeface="Meiryo UI" panose="020B0604030504040204" pitchFamily="50" charset="-128"/>
            </a:endParaRPr>
          </a:p>
          <a:p>
            <a:pPr marL="161196" indent="-161196" defTabSz="844083">
              <a:lnSpc>
                <a:spcPts val="1477"/>
              </a:lnSpc>
            </a:pPr>
            <a:r>
              <a:rPr lang="ja-JP" altLang="en-US" sz="1015" dirty="0">
                <a:solidFill>
                  <a:prstClr val="black"/>
                </a:solidFill>
                <a:latin typeface="Meiryo UI" panose="020B0604030504040204" pitchFamily="50" charset="-128"/>
                <a:ea typeface="Meiryo UI" panose="020B0604030504040204" pitchFamily="50" charset="-128"/>
              </a:rPr>
              <a:t>○近年、</a:t>
            </a:r>
            <a:r>
              <a:rPr lang="ja-JP" altLang="en-US" sz="1015" u="sng" dirty="0">
                <a:solidFill>
                  <a:prstClr val="black"/>
                </a:solidFill>
                <a:latin typeface="Meiryo UI" panose="020B0604030504040204" pitchFamily="50" charset="-128"/>
                <a:ea typeface="Meiryo UI" panose="020B0604030504040204" pitchFamily="50" charset="-128"/>
              </a:rPr>
              <a:t>スマートシティの世界都市ランキングでも上位に入るなど、</a:t>
            </a:r>
            <a:r>
              <a:rPr lang="en-US" altLang="ja-JP" sz="1015" u="sng" dirty="0">
                <a:solidFill>
                  <a:prstClr val="black"/>
                </a:solidFill>
                <a:latin typeface="Meiryo UI" panose="020B0604030504040204" pitchFamily="50" charset="-128"/>
                <a:ea typeface="Meiryo UI" panose="020B0604030504040204" pitchFamily="50" charset="-128"/>
              </a:rPr>
              <a:t>Wi-Fi</a:t>
            </a:r>
            <a:r>
              <a:rPr lang="ja-JP" altLang="en-US" sz="1015" u="sng" dirty="0">
                <a:solidFill>
                  <a:prstClr val="black"/>
                </a:solidFill>
                <a:latin typeface="Meiryo UI" panose="020B0604030504040204" pitchFamily="50" charset="-128"/>
                <a:ea typeface="Meiryo UI" panose="020B0604030504040204" pitchFamily="50" charset="-128"/>
              </a:rPr>
              <a:t>を活用したスマートサービスを展開</a:t>
            </a:r>
            <a:r>
              <a:rPr lang="ja-JP" altLang="en-US" sz="1015" dirty="0">
                <a:solidFill>
                  <a:prstClr val="black"/>
                </a:solidFill>
                <a:latin typeface="Meiryo UI" panose="020B0604030504040204" pitchFamily="50" charset="-128"/>
                <a:ea typeface="Meiryo UI" panose="020B0604030504040204" pitchFamily="50" charset="-128"/>
              </a:rPr>
              <a:t>（省エネ、渋滞緩和、バスの運行情報など）</a:t>
            </a:r>
          </a:p>
        </p:txBody>
      </p:sp>
      <p:pic>
        <p:nvPicPr>
          <p:cNvPr id="21" name="図 20"/>
          <p:cNvPicPr>
            <a:picLocks noChangeAspect="1"/>
          </p:cNvPicPr>
          <p:nvPr/>
        </p:nvPicPr>
        <p:blipFill>
          <a:blip r:embed="rId2"/>
          <a:stretch>
            <a:fillRect/>
          </a:stretch>
        </p:blipFill>
        <p:spPr>
          <a:xfrm>
            <a:off x="3360819" y="620688"/>
            <a:ext cx="2581422" cy="1737360"/>
          </a:xfrm>
          <a:prstGeom prst="rect">
            <a:avLst/>
          </a:prstGeom>
        </p:spPr>
      </p:pic>
      <p:sp>
        <p:nvSpPr>
          <p:cNvPr id="13" name="タイトル 1"/>
          <p:cNvSpPr txBox="1">
            <a:spLocks/>
          </p:cNvSpPr>
          <p:nvPr/>
        </p:nvSpPr>
        <p:spPr>
          <a:xfrm>
            <a:off x="0" y="1264"/>
            <a:ext cx="9144000" cy="378000"/>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・世界の先進都市の発展モデル（スペイン）</a:t>
            </a:r>
          </a:p>
        </p:txBody>
      </p:sp>
      <p:sp>
        <p:nvSpPr>
          <p:cNvPr id="14"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17</a:t>
            </a:fld>
            <a:endParaRPr lang="ja-JP" altLang="en-US" dirty="0">
              <a:solidFill>
                <a:prstClr val="black">
                  <a:tint val="75000"/>
                </a:prstClr>
              </a:solidFill>
              <a:latin typeface="Calibri"/>
              <a:ea typeface="ＭＳ Ｐゴシック" panose="020B0600070205080204" pitchFamily="50" charset="-128"/>
            </a:endParaRPr>
          </a:p>
        </p:txBody>
      </p:sp>
      <p:sp>
        <p:nvSpPr>
          <p:cNvPr id="15" name="正方形/長方形 14"/>
          <p:cNvSpPr/>
          <p:nvPr/>
        </p:nvSpPr>
        <p:spPr>
          <a:xfrm>
            <a:off x="3336221" y="6446214"/>
            <a:ext cx="613216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6904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67942" y="638079"/>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マンチェスター</a:t>
            </a:r>
          </a:p>
        </p:txBody>
      </p:sp>
      <p:graphicFrame>
        <p:nvGraphicFramePr>
          <p:cNvPr id="12" name="表 11"/>
          <p:cNvGraphicFramePr>
            <a:graphicFrameLocks noGrp="1"/>
          </p:cNvGraphicFramePr>
          <p:nvPr>
            <p:extLst>
              <p:ext uri="{D42A27DB-BD31-4B8C-83A1-F6EECF244321}">
                <p14:modId xmlns:p14="http://schemas.microsoft.com/office/powerpoint/2010/main" val="2395578284"/>
              </p:ext>
            </p:extLst>
          </p:nvPr>
        </p:nvGraphicFramePr>
        <p:xfrm>
          <a:off x="145130" y="1327106"/>
          <a:ext cx="2942808" cy="855660"/>
        </p:xfrm>
        <a:graphic>
          <a:graphicData uri="http://schemas.openxmlformats.org/drawingml/2006/table">
            <a:tbl>
              <a:tblPr firstRow="1" bandRow="1">
                <a:tableStyleId>{BDBED569-4797-4DF1-A0F4-6AAB3CD982D8}</a:tableStyleId>
              </a:tblPr>
              <a:tblGrid>
                <a:gridCol w="980936">
                  <a:extLst>
                    <a:ext uri="{9D8B030D-6E8A-4147-A177-3AD203B41FA5}">
                      <a16:colId xmlns:a16="http://schemas.microsoft.com/office/drawing/2014/main" val="334839310"/>
                    </a:ext>
                  </a:extLst>
                </a:gridCol>
                <a:gridCol w="980936">
                  <a:extLst>
                    <a:ext uri="{9D8B030D-6E8A-4147-A177-3AD203B41FA5}">
                      <a16:colId xmlns:a16="http://schemas.microsoft.com/office/drawing/2014/main" val="713728825"/>
                    </a:ext>
                  </a:extLst>
                </a:gridCol>
                <a:gridCol w="980936">
                  <a:extLst>
                    <a:ext uri="{9D8B030D-6E8A-4147-A177-3AD203B41FA5}">
                      <a16:colId xmlns:a16="http://schemas.microsoft.com/office/drawing/2014/main" val="977820794"/>
                    </a:ext>
                  </a:extLst>
                </a:gridCol>
              </a:tblGrid>
              <a:tr h="285220">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tc>
                <a:extLst>
                  <a:ext uri="{0D108BD9-81ED-4DB2-BD59-A6C34878D82A}">
                    <a16:rowId xmlns:a16="http://schemas.microsoft.com/office/drawing/2014/main" val="4062331811"/>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市域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46</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115</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2113604235"/>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都市圏域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263</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1,200</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4037214063"/>
                  </a:ext>
                </a:extLst>
              </a:tr>
            </a:tbl>
          </a:graphicData>
        </a:graphic>
      </p:graphicFrame>
      <p:sp>
        <p:nvSpPr>
          <p:cNvPr id="17" name="正方形/長方形 16"/>
          <p:cNvSpPr/>
          <p:nvPr/>
        </p:nvSpPr>
        <p:spPr>
          <a:xfrm>
            <a:off x="156537" y="2417452"/>
            <a:ext cx="8839836" cy="1144671"/>
          </a:xfrm>
          <a:prstGeom prst="rect">
            <a:avLst/>
          </a:prstGeom>
          <a:solidFill>
            <a:schemeClr val="accent1">
              <a:lumMod val="20000"/>
              <a:lumOff val="8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イングランド北西部に位置する、北部イングランドを代表する都市（都市圏人口はイングランドで第</a:t>
            </a: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3</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位）</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産業構造を転換（繊維産業 ➡ ライフサイエンス・ヘルスケア、高度製造業、デジタル・クリエイティブ産業など）</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人口（国内第３位、国内総人口の約</a:t>
            </a: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1/25</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）や製造業が強い特徴などは、大阪府との類似点</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ロンドン以外では英国内で最も経済成長率が高い</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ロンドン以外では最も就航路線の多いマンチェスター国際空港を有し、交通アクセスの利便性が高い</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8" name="正方形/長方形 17"/>
          <p:cNvSpPr/>
          <p:nvPr/>
        </p:nvSpPr>
        <p:spPr>
          <a:xfrm>
            <a:off x="91650" y="3679468"/>
            <a:ext cx="8984315" cy="28240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7058" indent="-167058"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○マンチェスターでは、</a:t>
            </a:r>
            <a:r>
              <a:rPr lang="en-US" altLang="ja-JP" sz="1015" u="sng" dirty="0">
                <a:solidFill>
                  <a:prstClr val="black"/>
                </a:solidFill>
                <a:latin typeface="Meiryo UI" panose="020B0604030504040204" pitchFamily="50" charset="-128"/>
                <a:ea typeface="Meiryo UI" panose="020B0604030504040204" pitchFamily="50" charset="-128"/>
              </a:rPr>
              <a:t>ICT</a:t>
            </a:r>
            <a:r>
              <a:rPr lang="ja-JP" altLang="en-US" sz="1015" u="sng" dirty="0">
                <a:solidFill>
                  <a:prstClr val="black"/>
                </a:solidFill>
                <a:latin typeface="Meiryo UI" panose="020B0604030504040204" pitchFamily="50" charset="-128"/>
                <a:ea typeface="Meiryo UI" panose="020B0604030504040204" pitchFamily="50" charset="-128"/>
              </a:rPr>
              <a:t>により街の活性化をめざすプロジェクト「</a:t>
            </a:r>
            <a:r>
              <a:rPr lang="en-US" altLang="ja-JP" sz="1015" u="sng" dirty="0" err="1">
                <a:solidFill>
                  <a:prstClr val="black"/>
                </a:solidFill>
                <a:latin typeface="Meiryo UI" panose="020B0604030504040204" pitchFamily="50" charset="-128"/>
                <a:ea typeface="Meiryo UI" panose="020B0604030504040204" pitchFamily="50" charset="-128"/>
              </a:rPr>
              <a:t>CityVerve</a:t>
            </a:r>
            <a:r>
              <a:rPr lang="ja-JP" altLang="en-US" sz="1015" u="sng" dirty="0">
                <a:solidFill>
                  <a:prstClr val="black"/>
                </a:solidFill>
                <a:latin typeface="Meiryo UI" panose="020B0604030504040204" pitchFamily="50" charset="-128"/>
                <a:ea typeface="Meiryo UI" panose="020B0604030504040204" pitchFamily="50" charset="-128"/>
              </a:rPr>
              <a:t>」を推進</a:t>
            </a:r>
            <a:r>
              <a:rPr lang="ja-JP" altLang="en-US" sz="1015" dirty="0">
                <a:solidFill>
                  <a:prstClr val="black"/>
                </a:solidFill>
                <a:latin typeface="Meiryo UI" panose="020B0604030504040204" pitchFamily="50" charset="-128"/>
                <a:ea typeface="Meiryo UI" panose="020B0604030504040204" pitchFamily="50" charset="-128"/>
              </a:rPr>
              <a:t>。「医療・健康」、「輸送・交通」、「エネルギー・環境」、「文化・コミュニティ」の４主要領域で</a:t>
            </a:r>
            <a:r>
              <a:rPr lang="en-US" altLang="ja-JP" sz="1015" dirty="0" err="1">
                <a:solidFill>
                  <a:prstClr val="black"/>
                </a:solidFill>
                <a:latin typeface="Meiryo UI" panose="020B0604030504040204" pitchFamily="50" charset="-128"/>
                <a:ea typeface="Meiryo UI" panose="020B0604030504040204" pitchFamily="50" charset="-128"/>
              </a:rPr>
              <a:t>IoT</a:t>
            </a:r>
            <a:r>
              <a:rPr lang="ja-JP" altLang="en-US" sz="1015" dirty="0">
                <a:solidFill>
                  <a:prstClr val="black"/>
                </a:solidFill>
                <a:latin typeface="Meiryo UI" panose="020B0604030504040204" pitchFamily="50" charset="-128"/>
                <a:ea typeface="Meiryo UI" panose="020B0604030504040204" pitchFamily="50" charset="-128"/>
              </a:rPr>
              <a:t>技術のアプリケーションおよびサービスの実証実験を</a:t>
            </a:r>
            <a:r>
              <a:rPr lang="en-US" altLang="ja-JP" sz="1015" dirty="0">
                <a:solidFill>
                  <a:prstClr val="black"/>
                </a:solidFill>
                <a:latin typeface="Meiryo UI" panose="020B0604030504040204" pitchFamily="50" charset="-128"/>
                <a:ea typeface="Meiryo UI" panose="020B0604030504040204" pitchFamily="50" charset="-128"/>
              </a:rPr>
              <a:t>2025</a:t>
            </a:r>
            <a:r>
              <a:rPr lang="ja-JP" altLang="en-US" sz="1015" dirty="0">
                <a:solidFill>
                  <a:prstClr val="black"/>
                </a:solidFill>
                <a:latin typeface="Meiryo UI" panose="020B0604030504040204" pitchFamily="50" charset="-128"/>
                <a:ea typeface="Meiryo UI" panose="020B0604030504040204" pitchFamily="50" charset="-128"/>
              </a:rPr>
              <a:t>年から開始。</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a:t>
            </a:r>
            <a:r>
              <a:rPr lang="en-US" altLang="ja-JP" sz="1015" dirty="0">
                <a:solidFill>
                  <a:prstClr val="black"/>
                </a:solidFill>
                <a:latin typeface="Meiryo UI" panose="020B0604030504040204" pitchFamily="50" charset="-128"/>
                <a:ea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rPr>
              <a:t>世界規模の研究所、大学、医療機関等が集中するエリアで実施（</a:t>
            </a:r>
            <a:r>
              <a:rPr lang="en-US" altLang="ja-JP" sz="1015" dirty="0">
                <a:solidFill>
                  <a:prstClr val="black"/>
                </a:solidFill>
                <a:latin typeface="Meiryo UI" panose="020B0604030504040204" pitchFamily="50" charset="-128"/>
                <a:ea typeface="Meiryo UI" panose="020B0604030504040204" pitchFamily="50" charset="-128"/>
              </a:rPr>
              <a:t>Manchester Corridor,243</a:t>
            </a:r>
            <a:r>
              <a:rPr lang="ja-JP" altLang="en-US" sz="1015" dirty="0">
                <a:solidFill>
                  <a:prstClr val="black"/>
                </a:solidFill>
                <a:latin typeface="Meiryo UI" panose="020B0604030504040204" pitchFamily="50" charset="-128"/>
                <a:ea typeface="Meiryo UI" panose="020B0604030504040204" pitchFamily="50" charset="-128"/>
              </a:rPr>
              <a:t>ヘクタール）</a:t>
            </a:r>
            <a:endParaRPr lang="en-US" altLang="ja-JP" sz="1015" dirty="0">
              <a:solidFill>
                <a:prstClr val="black"/>
              </a:solidFill>
              <a:latin typeface="Meiryo UI" panose="020B0604030504040204" pitchFamily="50" charset="-128"/>
              <a:ea typeface="Meiryo UI" panose="020B0604030504040204" pitchFamily="50" charset="-128"/>
            </a:endParaRPr>
          </a:p>
          <a:p>
            <a:pPr marL="86460" indent="-86460" defTabSz="844083">
              <a:lnSpc>
                <a:spcPts val="1600"/>
              </a:lnSpc>
            </a:pPr>
            <a:r>
              <a:rPr lang="ja-JP" altLang="en-US" sz="1015" dirty="0">
                <a:solidFill>
                  <a:schemeClr val="tx1"/>
                </a:solidFill>
                <a:latin typeface="Meiryo UI" panose="020B0604030504040204" pitchFamily="50" charset="-128"/>
                <a:ea typeface="Meiryo UI" panose="020B0604030504040204" pitchFamily="50" charset="-128"/>
              </a:rPr>
              <a:t>○</a:t>
            </a:r>
            <a:r>
              <a:rPr lang="ja-JP" altLang="en-US" sz="1015" u="sng" dirty="0">
                <a:solidFill>
                  <a:schemeClr val="tx1"/>
                </a:solidFill>
                <a:latin typeface="Meiryo UI" panose="020B0604030504040204" pitchFamily="50" charset="-128"/>
                <a:ea typeface="Meiryo UI" panose="020B0604030504040204" pitchFamily="50" charset="-128"/>
              </a:rPr>
              <a:t>地域産業パートナーシップ（</a:t>
            </a:r>
            <a:r>
              <a:rPr lang="en-US" altLang="ja-JP" sz="1015" u="sng" dirty="0">
                <a:solidFill>
                  <a:schemeClr val="tx1"/>
                </a:solidFill>
                <a:latin typeface="Meiryo UI" panose="020B0604030504040204" pitchFamily="50" charset="-128"/>
                <a:ea typeface="Meiryo UI" panose="020B0604030504040204" pitchFamily="50" charset="-128"/>
              </a:rPr>
              <a:t>LEP</a:t>
            </a:r>
            <a:r>
              <a:rPr lang="ja-JP" altLang="en-US" sz="1015" u="sng" dirty="0">
                <a:solidFill>
                  <a:schemeClr val="tx1"/>
                </a:solidFill>
                <a:latin typeface="Meiryo UI" panose="020B0604030504040204" pitchFamily="50" charset="-128"/>
                <a:ea typeface="Meiryo UI" panose="020B0604030504040204" pitchFamily="50" charset="-128"/>
              </a:rPr>
              <a:t>（</a:t>
            </a:r>
            <a:r>
              <a:rPr lang="en-US" altLang="ja-JP" sz="1015" u="sng" dirty="0">
                <a:solidFill>
                  <a:schemeClr val="tx1"/>
                </a:solidFill>
                <a:latin typeface="Meiryo UI" panose="020B0604030504040204" pitchFamily="50" charset="-128"/>
                <a:ea typeface="Meiryo UI" panose="020B0604030504040204" pitchFamily="50" charset="-128"/>
              </a:rPr>
              <a:t>Local Enterprise Partnership</a:t>
            </a:r>
            <a:r>
              <a:rPr lang="ja-JP" altLang="en-US" sz="1015" u="sng" dirty="0">
                <a:solidFill>
                  <a:schemeClr val="tx1"/>
                </a:solidFill>
                <a:latin typeface="Meiryo UI" panose="020B0604030504040204" pitchFamily="50" charset="-128"/>
                <a:ea typeface="Meiryo UI" panose="020B0604030504040204" pitchFamily="50" charset="-128"/>
              </a:rPr>
              <a:t>）（地域の経済開発促進を担う自治体と企業のパートナーシップ））を設置</a:t>
            </a:r>
            <a:r>
              <a:rPr lang="ja-JP" altLang="en-US" sz="1015" dirty="0">
                <a:solidFill>
                  <a:schemeClr val="tx1"/>
                </a:solidFill>
                <a:latin typeface="Meiryo UI" panose="020B0604030504040204" pitchFamily="50" charset="-128"/>
                <a:ea typeface="Meiryo UI" panose="020B0604030504040204" pitchFamily="50" charset="-128"/>
              </a:rPr>
              <a:t>。</a:t>
            </a:r>
            <a:endParaRPr lang="en-US" altLang="ja-JP" sz="1015" dirty="0">
              <a:solidFill>
                <a:schemeClr val="tx1"/>
              </a:solidFill>
              <a:latin typeface="Meiryo UI" panose="020B0604030504040204" pitchFamily="50" charset="-128"/>
              <a:ea typeface="Meiryo UI" panose="020B0604030504040204" pitchFamily="50" charset="-128"/>
            </a:endParaRPr>
          </a:p>
          <a:p>
            <a:pPr marL="86460" indent="-86460"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u="sng" dirty="0">
                <a:solidFill>
                  <a:prstClr val="black"/>
                </a:solidFill>
                <a:latin typeface="Meiryo UI" panose="020B0604030504040204" pitchFamily="50" charset="-128"/>
                <a:ea typeface="Meiryo UI" panose="020B0604030504040204" pitchFamily="50" charset="-128"/>
              </a:rPr>
              <a:t>グレーターマンチェスター合同行政機構と中央政府との協定（シティディール）</a:t>
            </a:r>
            <a:r>
              <a:rPr lang="ja-JP" altLang="en-US" sz="1015" dirty="0">
                <a:solidFill>
                  <a:prstClr val="black"/>
                </a:solidFill>
                <a:latin typeface="Meiryo UI" panose="020B0604030504040204" pitchFamily="50" charset="-128"/>
                <a:ea typeface="Meiryo UI" panose="020B0604030504040204" pitchFamily="50" charset="-128"/>
              </a:rPr>
              <a:t>に基づき、中央政府から権限・財源や、プロジェクトの主導権を移譲。</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○交通アクセスの良いマンチェスター空港周辺の開発特区の例（</a:t>
            </a:r>
            <a:r>
              <a:rPr lang="en-US" altLang="ja-JP" sz="1015" dirty="0">
                <a:solidFill>
                  <a:prstClr val="black"/>
                </a:solidFill>
                <a:latin typeface="Meiryo UI" panose="020B0604030504040204" pitchFamily="50" charset="-128"/>
                <a:ea typeface="Meiryo UI" panose="020B0604030504040204" pitchFamily="50" charset="-128"/>
              </a:rPr>
              <a:t>Manchester Airport City </a:t>
            </a:r>
            <a:r>
              <a:rPr lang="en-US" altLang="ja-JP" sz="1015" dirty="0" err="1">
                <a:solidFill>
                  <a:prstClr val="black"/>
                </a:solidFill>
                <a:latin typeface="Meiryo UI" panose="020B0604030504040204" pitchFamily="50" charset="-128"/>
                <a:ea typeface="Meiryo UI" panose="020B0604030504040204" pitchFamily="50" charset="-128"/>
              </a:rPr>
              <a:t>Enterprize</a:t>
            </a:r>
            <a:r>
              <a:rPr lang="en-US" altLang="ja-JP" sz="1015" dirty="0">
                <a:solidFill>
                  <a:prstClr val="black"/>
                </a:solidFill>
                <a:latin typeface="Meiryo UI" panose="020B0604030504040204" pitchFamily="50" charset="-128"/>
                <a:ea typeface="Meiryo UI" panose="020B0604030504040204" pitchFamily="50" charset="-128"/>
              </a:rPr>
              <a:t> Zone</a:t>
            </a:r>
            <a:r>
              <a:rPr lang="ja-JP" altLang="en-US" sz="1015" dirty="0">
                <a:solidFill>
                  <a:prstClr val="black"/>
                </a:solidFill>
                <a:latin typeface="Meiryo UI" panose="020B0604030504040204" pitchFamily="50" charset="-128"/>
                <a:ea typeface="Meiryo UI" panose="020B0604030504040204" pitchFamily="50" charset="-128"/>
              </a:rPr>
              <a:t>）</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①</a:t>
            </a:r>
            <a:r>
              <a:rPr lang="en-US" altLang="ja-JP" sz="1015" dirty="0">
                <a:solidFill>
                  <a:prstClr val="black"/>
                </a:solidFill>
                <a:latin typeface="Meiryo UI" panose="020B0604030504040204" pitchFamily="50" charset="-128"/>
                <a:ea typeface="Meiryo UI" panose="020B0604030504040204" pitchFamily="50" charset="-128"/>
              </a:rPr>
              <a:t>Airport City</a:t>
            </a:r>
            <a:r>
              <a:rPr lang="ja-JP" altLang="en-US" sz="1015" dirty="0">
                <a:solidFill>
                  <a:prstClr val="black"/>
                </a:solidFill>
                <a:latin typeface="Meiryo UI" panose="020B0604030504040204" pitchFamily="50" charset="-128"/>
                <a:ea typeface="Meiryo UI" panose="020B0604030504040204" pitchFamily="50" charset="-128"/>
              </a:rPr>
              <a:t>：高度製造業が立地する地区</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②</a:t>
            </a:r>
            <a:r>
              <a:rPr lang="en-US" altLang="ja-JP" sz="1015" dirty="0">
                <a:solidFill>
                  <a:prstClr val="black"/>
                </a:solidFill>
                <a:latin typeface="Meiryo UI" panose="020B0604030504040204" pitchFamily="50" charset="-128"/>
                <a:ea typeface="Meiryo UI" panose="020B0604030504040204" pitchFamily="50" charset="-128"/>
              </a:rPr>
              <a:t>World Logistics Hub</a:t>
            </a:r>
            <a:r>
              <a:rPr lang="ja-JP" altLang="en-US" sz="1015" dirty="0">
                <a:solidFill>
                  <a:prstClr val="black"/>
                </a:solidFill>
                <a:latin typeface="Meiryo UI" panose="020B0604030504040204" pitchFamily="50" charset="-128"/>
                <a:ea typeface="Meiryo UI" panose="020B0604030504040204" pitchFamily="50" charset="-128"/>
              </a:rPr>
              <a:t>：物流拠点</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③</a:t>
            </a:r>
            <a:r>
              <a:rPr lang="en-US" altLang="ja-JP" sz="1015" dirty="0" err="1">
                <a:solidFill>
                  <a:prstClr val="black"/>
                </a:solidFill>
                <a:latin typeface="Meiryo UI" panose="020B0604030504040204" pitchFamily="50" charset="-128"/>
                <a:ea typeface="Meiryo UI" panose="020B0604030504040204" pitchFamily="50" charset="-128"/>
              </a:rPr>
              <a:t>MediPark</a:t>
            </a:r>
            <a:r>
              <a:rPr lang="ja-JP" altLang="en-US" sz="1015" dirty="0">
                <a:solidFill>
                  <a:prstClr val="black"/>
                </a:solidFill>
                <a:latin typeface="Meiryo UI" panose="020B0604030504040204" pitchFamily="50" charset="-128"/>
                <a:ea typeface="Meiryo UI" panose="020B0604030504040204" pitchFamily="50" charset="-128"/>
              </a:rPr>
              <a:t>：ライフサイエンス・製薬企業向けの工業団地。医療研修施設や国際医療研究センターに隣接</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a:t>
            </a:r>
            <a:r>
              <a:rPr lang="en-US" altLang="ja-JP" sz="1015" dirty="0">
                <a:solidFill>
                  <a:prstClr val="black"/>
                </a:solidFill>
                <a:latin typeface="Meiryo UI" panose="020B0604030504040204" pitchFamily="50" charset="-128"/>
                <a:ea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rPr>
              <a:t>特区内では、建築に関する規制緩和、次世代インターネットの整備、税制インセンティブの提供などを行っている</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○マンチェスターには国際ハブ空港があるほか、鉄道の結節点であることやイングランド有数の海港であるリバプール港と鉄道・運河で結ばれていることから、</a:t>
            </a:r>
            <a:r>
              <a:rPr lang="ja-JP" altLang="en-US" sz="1015" u="sng" dirty="0">
                <a:solidFill>
                  <a:prstClr val="black"/>
                </a:solidFill>
                <a:latin typeface="Meiryo UI" panose="020B0604030504040204" pitchFamily="50" charset="-128"/>
                <a:ea typeface="Meiryo UI" panose="020B0604030504040204" pitchFamily="50" charset="-128"/>
              </a:rPr>
              <a:t>物流拠点として適した地域</a:t>
            </a:r>
            <a:r>
              <a:rPr lang="ja-JP" altLang="en-US" sz="1015" dirty="0">
                <a:solidFill>
                  <a:prstClr val="black"/>
                </a:solidFill>
                <a:latin typeface="Meiryo UI" panose="020B0604030504040204" pitchFamily="50" charset="-128"/>
                <a:ea typeface="Meiryo UI" panose="020B0604030504040204" pitchFamily="50" charset="-128"/>
              </a:rPr>
              <a:t>。また、こうした交通アクセスの良さに加え、</a:t>
            </a:r>
            <a:r>
              <a:rPr lang="ja-JP" altLang="en-US" sz="1015" u="sng" dirty="0">
                <a:solidFill>
                  <a:prstClr val="black"/>
                </a:solidFill>
                <a:latin typeface="Meiryo UI" panose="020B0604030504040204" pitchFamily="50" charset="-128"/>
                <a:ea typeface="Meiryo UI" panose="020B0604030504040204" pitchFamily="50" charset="-128"/>
              </a:rPr>
              <a:t>ケンブリッジ大学・オックスフォード大学に続く英国第</a:t>
            </a:r>
            <a:r>
              <a:rPr lang="en-US" altLang="ja-JP" sz="1015" u="sng" dirty="0">
                <a:solidFill>
                  <a:prstClr val="black"/>
                </a:solidFill>
                <a:latin typeface="Meiryo UI" panose="020B0604030504040204" pitchFamily="50" charset="-128"/>
                <a:ea typeface="Meiryo UI" panose="020B0604030504040204" pitchFamily="50" charset="-128"/>
              </a:rPr>
              <a:t>3</a:t>
            </a:r>
            <a:r>
              <a:rPr lang="ja-JP" altLang="en-US" sz="1015" u="sng" dirty="0">
                <a:solidFill>
                  <a:prstClr val="black"/>
                </a:solidFill>
                <a:latin typeface="Meiryo UI" panose="020B0604030504040204" pitchFamily="50" charset="-128"/>
                <a:ea typeface="Meiryo UI" panose="020B0604030504040204" pitchFamily="50" charset="-128"/>
              </a:rPr>
              <a:t>位のマンチェスター大学を有し、優れた大学卒業生を輩出</a:t>
            </a:r>
            <a:r>
              <a:rPr lang="ja-JP" altLang="en-US" sz="1015" dirty="0">
                <a:solidFill>
                  <a:prstClr val="black"/>
                </a:solidFill>
                <a:latin typeface="Meiryo UI" panose="020B0604030504040204" pitchFamily="50" charset="-128"/>
                <a:ea typeface="Meiryo UI" panose="020B0604030504040204" pitchFamily="50" charset="-128"/>
              </a:rPr>
              <a:t>できることから、</a:t>
            </a:r>
            <a:r>
              <a:rPr lang="ja-JP" altLang="en-US" sz="1015" u="sng" dirty="0">
                <a:solidFill>
                  <a:prstClr val="black"/>
                </a:solidFill>
                <a:latin typeface="Meiryo UI" panose="020B0604030504040204" pitchFamily="50" charset="-128"/>
                <a:ea typeface="Meiryo UI" panose="020B0604030504040204" pitchFamily="50" charset="-128"/>
              </a:rPr>
              <a:t>金融・ビジネス産業の集積</a:t>
            </a:r>
            <a:r>
              <a:rPr lang="ja-JP" altLang="en-US" sz="1015" dirty="0">
                <a:solidFill>
                  <a:prstClr val="black"/>
                </a:solidFill>
                <a:latin typeface="Meiryo UI" panose="020B0604030504040204" pitchFamily="50" charset="-128"/>
                <a:ea typeface="Meiryo UI" panose="020B0604030504040204" pitchFamily="50" charset="-128"/>
              </a:rPr>
              <a:t>もねらっている。</a:t>
            </a:r>
            <a:endParaRPr lang="en-US" altLang="ja-JP" sz="1015" dirty="0">
              <a:solidFill>
                <a:prstClr val="black"/>
              </a:solidFill>
              <a:latin typeface="Meiryo UI" panose="020B0604030504040204" pitchFamily="50" charset="-128"/>
              <a:ea typeface="Meiryo UI" panose="020B0604030504040204" pitchFamily="50" charset="-128"/>
            </a:endParaRPr>
          </a:p>
          <a:p>
            <a:pPr defTabSz="844083">
              <a:lnSpc>
                <a:spcPts val="1600"/>
              </a:lnSpc>
            </a:pPr>
            <a:r>
              <a:rPr lang="ja-JP" altLang="en-US" sz="1015" dirty="0">
                <a:solidFill>
                  <a:prstClr val="black"/>
                </a:solidFill>
                <a:latin typeface="Meiryo UI" panose="020B0604030504040204" pitchFamily="50" charset="-128"/>
                <a:ea typeface="Meiryo UI" panose="020B0604030504040204" pitchFamily="50" charset="-128"/>
              </a:rPr>
              <a:t>　→「物流企業・物流拠点」、「銀行、保険会社等のバックオフィス」をターゲットとして積極的な誘致活動を展開　</a:t>
            </a:r>
            <a:endParaRPr lang="en-US" altLang="ja-JP" sz="1015" dirty="0">
              <a:solidFill>
                <a:prstClr val="black"/>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2"/>
          <a:stretch>
            <a:fillRect/>
          </a:stretch>
        </p:blipFill>
        <p:spPr>
          <a:xfrm>
            <a:off x="3519477" y="548680"/>
            <a:ext cx="1828800" cy="1751428"/>
          </a:xfrm>
          <a:prstGeom prst="rect">
            <a:avLst/>
          </a:prstGeom>
        </p:spPr>
      </p:pic>
      <p:sp>
        <p:nvSpPr>
          <p:cNvPr id="9" name="スライド番号プレースホルダー 3"/>
          <p:cNvSpPr>
            <a:spLocks noGrp="1"/>
          </p:cNvSpPr>
          <p:nvPr>
            <p:ph type="sldNum" sz="quarter" idx="12"/>
          </p:nvPr>
        </p:nvSpPr>
        <p:spPr>
          <a:xfrm>
            <a:off x="7026896" y="6497996"/>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18</a:t>
            </a:fld>
            <a:endParaRPr lang="ja-JP" altLang="en-US" dirty="0">
              <a:solidFill>
                <a:prstClr val="black">
                  <a:tint val="75000"/>
                </a:prstClr>
              </a:solidFill>
              <a:latin typeface="Calibri"/>
              <a:ea typeface="ＭＳ Ｐゴシック" panose="020B0600070205080204" pitchFamily="50" charset="-128"/>
            </a:endParaRPr>
          </a:p>
        </p:txBody>
      </p:sp>
      <p:sp>
        <p:nvSpPr>
          <p:cNvPr id="13" name="タイトル 1"/>
          <p:cNvSpPr txBox="1">
            <a:spLocks/>
          </p:cNvSpPr>
          <p:nvPr/>
        </p:nvSpPr>
        <p:spPr>
          <a:xfrm>
            <a:off x="0" y="1264"/>
            <a:ext cx="9144000" cy="378000"/>
          </a:xfrm>
          <a:prstGeom prst="rect">
            <a:avLst/>
          </a:prstGeom>
          <a:solidFill>
            <a:schemeClr val="accent1"/>
          </a:solidFill>
          <a:ln>
            <a:solidFill>
              <a:srgbClr val="4F81BD"/>
            </a:solidFill>
          </a:ln>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・世界の先進都市の発展モデル（イギリス）</a:t>
            </a:r>
          </a:p>
        </p:txBody>
      </p:sp>
      <p:sp>
        <p:nvSpPr>
          <p:cNvPr id="15" name="正方形/長方形 14">
            <a:extLst>
              <a:ext uri="{FF2B5EF4-FFF2-40B4-BE49-F238E27FC236}">
                <a16:creationId xmlns:a16="http://schemas.microsoft.com/office/drawing/2014/main" id="{79472C87-0C7A-478D-9975-FC949390BC42}"/>
              </a:ext>
            </a:extLst>
          </p:cNvPr>
          <p:cNvSpPr/>
          <p:nvPr/>
        </p:nvSpPr>
        <p:spPr>
          <a:xfrm>
            <a:off x="2699792" y="6552179"/>
            <a:ext cx="670822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大阪府・大阪市「万博のインパクトを活かした大阪の将来に向けたビジョン」資料編に加筆・修正</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723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81878-9F36-471C-A131-AF1A0564770F}"/>
              </a:ext>
            </a:extLst>
          </p:cNvPr>
          <p:cNvSpPr>
            <a:spLocks noGrp="1"/>
          </p:cNvSpPr>
          <p:nvPr>
            <p:ph type="title"/>
          </p:nvPr>
        </p:nvSpPr>
        <p:spPr>
          <a:xfrm>
            <a:off x="482677" y="332656"/>
            <a:ext cx="8229600" cy="1055077"/>
          </a:xfrm>
        </p:spPr>
        <p:txBody>
          <a:bodyPr>
            <a:normAutofit/>
          </a:bodyPr>
          <a:lstStyle/>
          <a:p>
            <a:r>
              <a:rPr kumimoji="1" lang="ja-JP" altLang="en-US" sz="2800" b="1" u="sng" dirty="0">
                <a:latin typeface="UD デジタル 教科書体 NK-R" panose="02020400000000000000" pitchFamily="18" charset="-128"/>
                <a:ea typeface="UD デジタル 教科書体 NK-R" panose="02020400000000000000" pitchFamily="18" charset="-128"/>
              </a:rPr>
              <a:t>目　　　　　次</a:t>
            </a:r>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84502" y="1554740"/>
            <a:ext cx="8280920" cy="46554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000"/>
              </a:lnSpc>
              <a:tabLst>
                <a:tab pos="7261225" algn="l"/>
              </a:tabLst>
            </a:pPr>
            <a:r>
              <a:rPr lang="ja-JP" altLang="en-US" sz="1800" b="1" dirty="0">
                <a:latin typeface="UD デジタル 教科書体 NK-R" panose="02020400000000000000" pitchFamily="18" charset="-128"/>
                <a:ea typeface="UD デジタル 教科書体 NK-R" panose="02020400000000000000" pitchFamily="18" charset="-128"/>
              </a:rPr>
              <a:t>１　</a:t>
            </a:r>
            <a:r>
              <a:rPr lang="ja-JP" altLang="en-US" sz="1800" b="1" dirty="0" smtClean="0">
                <a:latin typeface="UD デジタル 教科書体 NK-R" panose="02020400000000000000" pitchFamily="18" charset="-128"/>
                <a:ea typeface="UD デジタル 教科書体 NK-R" panose="02020400000000000000" pitchFamily="18" charset="-128"/>
              </a:rPr>
              <a:t>主な分析概要・・・・・・・・・・・・・・・・・・・・・・・・</a:t>
            </a:r>
            <a:r>
              <a:rPr lang="ja-JP" altLang="en-US" sz="1800" b="1" dirty="0">
                <a:latin typeface="UD デジタル 教科書体 NK-R" panose="02020400000000000000" pitchFamily="18" charset="-128"/>
                <a:ea typeface="UD デジタル 教科書体 NK-R" panose="02020400000000000000" pitchFamily="18" charset="-128"/>
              </a:rPr>
              <a:t>・・・・・・・・・・・・・・・・・・・・・・・・</a:t>
            </a:r>
            <a:r>
              <a:rPr lang="en-US" altLang="ja-JP" sz="1800" b="1"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２</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b="1" dirty="0">
                <a:latin typeface="UD デジタル 教科書体 NK-R" panose="02020400000000000000" pitchFamily="18" charset="-128"/>
                <a:ea typeface="UD デジタル 教科書体 NK-R" panose="02020400000000000000" pitchFamily="18" charset="-128"/>
              </a:rPr>
              <a:t>２　国内における大阪のポジション</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dirty="0">
                <a:latin typeface="UD デジタル 教科書体 NK-R" panose="02020400000000000000" pitchFamily="18" charset="-128"/>
                <a:ea typeface="UD デジタル 教科書体 NK-R" panose="02020400000000000000" pitchFamily="18" charset="-128"/>
              </a:rPr>
              <a:t>　（１）国内の主要都市との比較・・・・・・・・・・・・・・・・・・・・・・・・・・・・・・・・・・・</a:t>
            </a:r>
            <a:r>
              <a:rPr lang="ja-JP" altLang="en-US" sz="1800" dirty="0" smtClean="0">
                <a:latin typeface="UD デジタル 教科書体 NK-R" panose="02020400000000000000" pitchFamily="18" charset="-128"/>
                <a:ea typeface="UD デジタル 教科書体 NK-R" panose="02020400000000000000" pitchFamily="18" charset="-128"/>
              </a:rPr>
              <a:t>・</a:t>
            </a:r>
            <a:r>
              <a:rPr lang="en-US" altLang="ja-JP" sz="1800" b="1" dirty="0" smtClean="0">
                <a:latin typeface="UD デジタル 教科書体 NK-R" panose="02020400000000000000" pitchFamily="18" charset="-128"/>
                <a:ea typeface="UD デジタル 教科書体 NK-R" panose="02020400000000000000" pitchFamily="18" charset="-128"/>
              </a:rPr>
              <a:t>	</a:t>
            </a:r>
            <a:r>
              <a:rPr lang="en-US" altLang="ja-JP" sz="1800" b="1" dirty="0" smtClean="0">
                <a:latin typeface="UD デジタル 教科書体 NK-R" panose="02020400000000000000" pitchFamily="18" charset="-128"/>
                <a:ea typeface="UD デジタル 教科書体 NK-R" panose="02020400000000000000" pitchFamily="18" charset="-128"/>
              </a:rPr>
              <a:t>4</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dirty="0">
                <a:latin typeface="UD デジタル 教科書体 NK-R" panose="02020400000000000000" pitchFamily="18" charset="-128"/>
                <a:ea typeface="UD デジタル 教科書体 NK-R" panose="02020400000000000000" pitchFamily="18" charset="-128"/>
              </a:rPr>
              <a:t>　（２）国内の都市</a:t>
            </a:r>
            <a:r>
              <a:rPr lang="ja-JP" altLang="en-US" sz="1800" dirty="0" smtClean="0">
                <a:latin typeface="UD デジタル 教科書体 NK-R" panose="02020400000000000000" pitchFamily="18" charset="-128"/>
                <a:ea typeface="UD デジタル 教科書体 NK-R" panose="02020400000000000000" pitchFamily="18" charset="-128"/>
              </a:rPr>
              <a:t>ランキング（日本の都市特性評価）・・</a:t>
            </a:r>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b="1"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10</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b="1" dirty="0">
                <a:latin typeface="UD デジタル 教科書体 NK-R" panose="02020400000000000000" pitchFamily="18" charset="-128"/>
                <a:ea typeface="UD デジタル 教科書体 NK-R" panose="02020400000000000000" pitchFamily="18" charset="-128"/>
              </a:rPr>
              <a:t>３　世界の都市</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dirty="0">
                <a:latin typeface="UD デジタル 教科書体 NK-R" panose="02020400000000000000" pitchFamily="18" charset="-128"/>
                <a:ea typeface="UD デジタル 教科書体 NK-R" panose="02020400000000000000" pitchFamily="18" charset="-128"/>
              </a:rPr>
              <a:t>　（１）シンクタンク等に</a:t>
            </a:r>
            <a:r>
              <a:rPr lang="ja-JP" altLang="en-US" sz="1800" dirty="0" smtClean="0">
                <a:latin typeface="UD デジタル 教科書体 NK-R" panose="02020400000000000000" pitchFamily="18" charset="-128"/>
                <a:ea typeface="UD デジタル 教科書体 NK-R" panose="02020400000000000000" pitchFamily="18" charset="-128"/>
              </a:rPr>
              <a:t>よる大阪のポジション分析・</a:t>
            </a:r>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b="1" dirty="0">
                <a:latin typeface="UD デジタル 教科書体 NK-R" panose="02020400000000000000" pitchFamily="18" charset="-128"/>
                <a:ea typeface="UD デジタル 教科書体 NK-R" panose="02020400000000000000" pitchFamily="18" charset="-128"/>
              </a:rPr>
              <a:t>	</a:t>
            </a:r>
            <a:r>
              <a:rPr lang="ja-JP" altLang="en-US" sz="1800" b="1" dirty="0" smtClean="0">
                <a:latin typeface="UD デジタル 教科書体 NK-R" panose="02020400000000000000" pitchFamily="18" charset="-128"/>
                <a:ea typeface="UD デジタル 教科書体 NK-R" panose="02020400000000000000" pitchFamily="18" charset="-128"/>
              </a:rPr>
              <a:t>１</a:t>
            </a:r>
            <a:r>
              <a:rPr lang="en-US" altLang="ja-JP" sz="1800" b="1" dirty="0" smtClean="0">
                <a:latin typeface="UD デジタル 教科書体 NK-R" panose="02020400000000000000" pitchFamily="18" charset="-128"/>
                <a:ea typeface="UD デジタル 教科書体 NK-R" panose="02020400000000000000" pitchFamily="18" charset="-128"/>
              </a:rPr>
              <a:t>2</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dirty="0">
                <a:latin typeface="UD デジタル 教科書体 NK-R" panose="02020400000000000000" pitchFamily="18" charset="-128"/>
                <a:ea typeface="UD デジタル 教科書体 NK-R" panose="02020400000000000000" pitchFamily="18" charset="-128"/>
              </a:rPr>
              <a:t>　（２）先進都市の発展モデルからの示唆・・・・・・・・・・・・・・・・・・・・・・・・・・・・・</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b="1" dirty="0" smtClean="0">
                <a:latin typeface="UD デジタル 教科書体 NK-R" panose="02020400000000000000" pitchFamily="18" charset="-128"/>
                <a:ea typeface="UD デジタル 教科書体 NK-R" panose="02020400000000000000" pitchFamily="18" charset="-128"/>
              </a:rPr>
              <a:t>１</a:t>
            </a:r>
            <a:r>
              <a:rPr lang="en-US" altLang="ja-JP" sz="1800" b="1" dirty="0" smtClean="0">
                <a:latin typeface="UD デジタル 教科書体 NK-R" panose="02020400000000000000" pitchFamily="18" charset="-128"/>
                <a:ea typeface="UD デジタル 教科書体 NK-R" panose="02020400000000000000" pitchFamily="18" charset="-128"/>
              </a:rPr>
              <a:t>4</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b="1" dirty="0">
                <a:latin typeface="UD デジタル 教科書体 NK-R" panose="02020400000000000000" pitchFamily="18" charset="-128"/>
                <a:ea typeface="UD デジタル 教科書体 NK-R" panose="02020400000000000000" pitchFamily="18" charset="-128"/>
              </a:rPr>
              <a:t>４　大阪の強み・弱み・・・・・・・・・・・・・・・・・・・・・・・・・・・・・・・・・・・・・・・・・・・・・・</a:t>
            </a:r>
            <a:r>
              <a:rPr lang="en-US" altLang="ja-JP" sz="1800" b="1"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20</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endParaRPr lang="en-US" altLang="ja-JP" sz="1800" dirty="0">
              <a:latin typeface="UD デジタル 教科書体 NK-R" panose="02020400000000000000" pitchFamily="18" charset="-128"/>
              <a:ea typeface="UD デジタル 教科書体 NK-R" panose="02020400000000000000" pitchFamily="18" charset="-128"/>
            </a:endParaRPr>
          </a:p>
          <a:p>
            <a:pPr algn="l">
              <a:lnSpc>
                <a:spcPts val="2000"/>
              </a:lnSpc>
              <a:tabLst>
                <a:tab pos="7261225" algn="l"/>
              </a:tabLst>
            </a:pPr>
            <a:r>
              <a:rPr lang="ja-JP" altLang="en-US" sz="1800" b="1" dirty="0">
                <a:latin typeface="UD デジタル 教科書体 NK-R" panose="02020400000000000000" pitchFamily="18" charset="-128"/>
                <a:ea typeface="UD デジタル 教科書体 NK-R" panose="02020400000000000000" pitchFamily="18" charset="-128"/>
              </a:rPr>
              <a:t>５　参考資料・・・・・・・・・・・・・・・・・・・・・・・・・・・・・・・・・・・・・・・・・・・・・・・・・・・・・</a:t>
            </a:r>
            <a:r>
              <a:rPr lang="en-US" altLang="ja-JP" sz="1800" b="1"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22</a:t>
            </a:r>
            <a:endParaRPr lang="ja-JP" altLang="en-US" sz="1800" b="1" dirty="0">
              <a:latin typeface="UD デジタル 教科書体 NK-R" panose="02020400000000000000" pitchFamily="18" charset="-128"/>
              <a:ea typeface="UD デジタル 教科書体 NK-R" panose="02020400000000000000" pitchFamily="18" charset="-128"/>
            </a:endParaRPr>
          </a:p>
        </p:txBody>
      </p:sp>
      <p:sp>
        <p:nvSpPr>
          <p:cNvPr id="7" name="スライド番号プレースホルダー 3"/>
          <p:cNvSpPr txBox="1">
            <a:spLocks/>
          </p:cNvSpPr>
          <p:nvPr/>
        </p:nvSpPr>
        <p:spPr>
          <a:xfrm>
            <a:off x="6938287" y="6385988"/>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844083">
              <a:defRPr/>
            </a:pPr>
            <a:fld id="{CC704986-EAFB-4803-9212-E5F17E3F2655}" type="slidenum">
              <a:rPr lang="ja-JP" altLang="en-US" smtClean="0">
                <a:solidFill>
                  <a:prstClr val="black">
                    <a:tint val="75000"/>
                  </a:prstClr>
                </a:solidFill>
                <a:latin typeface="Calibri"/>
                <a:ea typeface="ＭＳ Ｐゴシック" panose="020B0600070205080204" pitchFamily="50" charset="-128"/>
              </a:rPr>
              <a:pPr defTabSz="844083">
                <a:defRPr/>
              </a:pPr>
              <a:t>1</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13628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04248" y="6470490"/>
            <a:ext cx="2133600" cy="365125"/>
          </a:xfrm>
        </p:spPr>
        <p:txBody>
          <a:bodyPr/>
          <a:lstStyle/>
          <a:p>
            <a:fld id="{893290AE-011E-403C-A3C9-B3B44B5CA60C}" type="slidenum">
              <a:rPr kumimoji="1" lang="ja-JP" altLang="en-US" smtClean="0"/>
              <a:t>19</a:t>
            </a:fld>
            <a:endParaRPr kumimoji="1" lang="ja-JP" altLang="en-US" dirty="0"/>
          </a:p>
        </p:txBody>
      </p:sp>
      <p:sp>
        <p:nvSpPr>
          <p:cNvPr id="7" name="角丸四角形 6"/>
          <p:cNvSpPr/>
          <p:nvPr/>
        </p:nvSpPr>
        <p:spPr>
          <a:xfrm>
            <a:off x="240507" y="563158"/>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テルアビブ</a:t>
            </a:r>
          </a:p>
        </p:txBody>
      </p:sp>
      <p:sp>
        <p:nvSpPr>
          <p:cNvPr id="8" name="タイトル 1"/>
          <p:cNvSpPr txBox="1">
            <a:spLocks/>
          </p:cNvSpPr>
          <p:nvPr/>
        </p:nvSpPr>
        <p:spPr>
          <a:xfrm>
            <a:off x="0" y="1264"/>
            <a:ext cx="9144000" cy="378000"/>
          </a:xfrm>
          <a:prstGeom prst="rect">
            <a:avLst/>
          </a:prstGeom>
          <a:solidFill>
            <a:schemeClr val="accent1"/>
          </a:solidFill>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pPr algn="l"/>
            <a:r>
              <a:rPr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・世界の先進都市の発展モデル（イスラエル）</a:t>
            </a:r>
          </a:p>
        </p:txBody>
      </p:sp>
      <p:graphicFrame>
        <p:nvGraphicFramePr>
          <p:cNvPr id="12" name="表 11"/>
          <p:cNvGraphicFramePr>
            <a:graphicFrameLocks noGrp="1"/>
          </p:cNvGraphicFramePr>
          <p:nvPr/>
        </p:nvGraphicFramePr>
        <p:xfrm>
          <a:off x="256506" y="1268221"/>
          <a:ext cx="2992125" cy="855660"/>
        </p:xfrm>
        <a:graphic>
          <a:graphicData uri="http://schemas.openxmlformats.org/drawingml/2006/table">
            <a:tbl>
              <a:tblPr firstRow="1" bandRow="1">
                <a:tableStyleId>{BDBED569-4797-4DF1-A0F4-6AAB3CD982D8}</a:tableStyleId>
              </a:tblPr>
              <a:tblGrid>
                <a:gridCol w="997375">
                  <a:extLst>
                    <a:ext uri="{9D8B030D-6E8A-4147-A177-3AD203B41FA5}">
                      <a16:colId xmlns:a16="http://schemas.microsoft.com/office/drawing/2014/main" val="334839310"/>
                    </a:ext>
                  </a:extLst>
                </a:gridCol>
                <a:gridCol w="997375">
                  <a:extLst>
                    <a:ext uri="{9D8B030D-6E8A-4147-A177-3AD203B41FA5}">
                      <a16:colId xmlns:a16="http://schemas.microsoft.com/office/drawing/2014/main" val="713728825"/>
                    </a:ext>
                  </a:extLst>
                </a:gridCol>
                <a:gridCol w="997375">
                  <a:extLst>
                    <a:ext uri="{9D8B030D-6E8A-4147-A177-3AD203B41FA5}">
                      <a16:colId xmlns:a16="http://schemas.microsoft.com/office/drawing/2014/main" val="977820794"/>
                    </a:ext>
                  </a:extLst>
                </a:gridCol>
              </a:tblGrid>
              <a:tr h="285220">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tc>
                <a:extLst>
                  <a:ext uri="{0D108BD9-81ED-4DB2-BD59-A6C34878D82A}">
                    <a16:rowId xmlns:a16="http://schemas.microsoft.com/office/drawing/2014/main" val="4062331811"/>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市域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46</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52</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tc>
                <a:extLst>
                  <a:ext uri="{0D108BD9-81ED-4DB2-BD59-A6C34878D82A}">
                    <a16:rowId xmlns:a16="http://schemas.microsoft.com/office/drawing/2014/main" val="2113604235"/>
                  </a:ext>
                </a:extLst>
              </a:tr>
              <a:tr h="285220">
                <a:tc>
                  <a:txBody>
                    <a:bodyPr/>
                    <a:lstStyle/>
                    <a:p>
                      <a:pPr algn="ctr"/>
                      <a:r>
                        <a:rPr kumimoji="1" lang="ja-JP" altLang="en-US" sz="1300" b="1" dirty="0">
                          <a:latin typeface="Meiryo UI" panose="020B0604030504040204" pitchFamily="50" charset="-128"/>
                          <a:ea typeface="Meiryo UI" panose="020B0604030504040204" pitchFamily="50" charset="-128"/>
                        </a:rPr>
                        <a:t>都市圏域</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143</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tc>
                <a:tc>
                  <a:txBody>
                    <a:bodyPr/>
                    <a:lstStyle/>
                    <a:p>
                      <a:pPr algn="ct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172㎢</a:t>
                      </a:r>
                    </a:p>
                  </a:txBody>
                  <a:tcPr marL="84406" marR="84406" marT="42203" marB="42203"/>
                </a:tc>
                <a:extLst>
                  <a:ext uri="{0D108BD9-81ED-4DB2-BD59-A6C34878D82A}">
                    <a16:rowId xmlns:a16="http://schemas.microsoft.com/office/drawing/2014/main" val="4037214063"/>
                  </a:ext>
                </a:extLst>
              </a:tr>
            </a:tbl>
          </a:graphicData>
        </a:graphic>
      </p:graphicFrame>
      <p:sp>
        <p:nvSpPr>
          <p:cNvPr id="13" name="正方形/長方形 12"/>
          <p:cNvSpPr/>
          <p:nvPr/>
        </p:nvSpPr>
        <p:spPr>
          <a:xfrm>
            <a:off x="128039" y="2293278"/>
            <a:ext cx="8945814" cy="1195169"/>
          </a:xfrm>
          <a:prstGeom prst="rect">
            <a:avLst/>
          </a:prstGeom>
          <a:solidFill>
            <a:schemeClr val="accent1">
              <a:lumMod val="20000"/>
              <a:lumOff val="8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defTabSz="844083">
              <a:buFont typeface="Wingdings" panose="05000000000000000000" pitchFamily="2" charset="2"/>
              <a:buChar char="Ø"/>
            </a:pP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1909</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年ヤッファ旧港に</a:t>
            </a:r>
            <a:r>
              <a:rPr lang="ja-JP" altLang="en-US" sz="1292" dirty="0" err="1">
                <a:solidFill>
                  <a:prstClr val="black"/>
                </a:solidFill>
                <a:latin typeface="UD デジタル 教科書体 NK-R" panose="02020400000000000000" pitchFamily="18" charset="-128"/>
                <a:ea typeface="UD デジタル 教科書体 NK-R" panose="02020400000000000000" pitchFamily="18" charset="-128"/>
              </a:rPr>
              <a:t>ほど</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近い砂丘に建設されたテルアビブ市は、イスラエル経済におけるビジネス、金融、貿易のハブ</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新興ハイテク産業の中心都市（人口はイスラエルで第２位）、世界有数の「スタートアップ都市」となっている</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イスラエル国内の主要な文化施設が所在する文化都市</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844083">
              <a:buFont typeface="Wingdings" panose="05000000000000000000" pitchFamily="2" charset="2"/>
              <a:buChar char="Ø"/>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テルアビブ市はテクノロジーとイノベーションの国際拠点化を目的とする都市戦略を推進。この取組では、高等教育機関、研究開発機関、主要テクノロジー企業などが市及び国と連携</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a:xfrm>
            <a:off x="89538" y="3531878"/>
            <a:ext cx="8984315" cy="29714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○テルアビブ郊外にある</a:t>
            </a:r>
            <a:r>
              <a:rPr lang="ja-JP" altLang="en-US" sz="1015" u="sng" dirty="0">
                <a:solidFill>
                  <a:prstClr val="black"/>
                </a:solidFill>
                <a:latin typeface="Meiryo UI" panose="020B0604030504040204" pitchFamily="50" charset="-128"/>
                <a:ea typeface="Meiryo UI" panose="020B0604030504040204" pitchFamily="50" charset="-128"/>
              </a:rPr>
              <a:t>国内最大の国際線空港である「ベン・グリオン国際空港（旧名</a:t>
            </a:r>
            <a:r>
              <a:rPr lang="en-US" altLang="ja-JP" sz="1015" u="sng" dirty="0">
                <a:solidFill>
                  <a:prstClr val="black"/>
                </a:solidFill>
                <a:latin typeface="Meiryo UI" panose="020B0604030504040204" pitchFamily="50" charset="-128"/>
                <a:ea typeface="Meiryo UI" panose="020B0604030504040204" pitchFamily="50" charset="-128"/>
              </a:rPr>
              <a:t>:</a:t>
            </a:r>
            <a:r>
              <a:rPr lang="ja-JP" altLang="en-US" sz="1015" u="sng" dirty="0">
                <a:solidFill>
                  <a:prstClr val="black"/>
                </a:solidFill>
                <a:latin typeface="Meiryo UI" panose="020B0604030504040204" pitchFamily="50" charset="-128"/>
                <a:ea typeface="Meiryo UI" panose="020B0604030504040204" pitchFamily="50" charset="-128"/>
              </a:rPr>
              <a:t>ロッド空港）」</a:t>
            </a:r>
            <a:r>
              <a:rPr lang="ja-JP" altLang="en-US" sz="1015" dirty="0">
                <a:solidFill>
                  <a:prstClr val="black"/>
                </a:solidFill>
                <a:latin typeface="Meiryo UI" panose="020B0604030504040204" pitchFamily="50" charset="-128"/>
                <a:ea typeface="Meiryo UI" panose="020B0604030504040204" pitchFamily="50" charset="-128"/>
              </a:rPr>
              <a:t>は、世界一警備が厳しい空港と言われている。</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○テルアビブの中心地区には</a:t>
            </a:r>
            <a:r>
              <a:rPr lang="en-US" altLang="ja-JP" sz="1015" dirty="0">
                <a:solidFill>
                  <a:prstClr val="black"/>
                </a:solidFill>
                <a:latin typeface="Meiryo UI" panose="020B0604030504040204" pitchFamily="50" charset="-128"/>
                <a:ea typeface="Meiryo UI" panose="020B0604030504040204" pitchFamily="50" charset="-128"/>
              </a:rPr>
              <a:t>1920</a:t>
            </a:r>
            <a:r>
              <a:rPr lang="ja-JP" altLang="en-US" sz="1015" dirty="0">
                <a:solidFill>
                  <a:prstClr val="black"/>
                </a:solidFill>
                <a:latin typeface="Meiryo UI" panose="020B0604030504040204" pitchFamily="50" charset="-128"/>
                <a:ea typeface="Meiryo UI" panose="020B0604030504040204" pitchFamily="50" charset="-128"/>
              </a:rPr>
              <a:t>年代から</a:t>
            </a:r>
            <a:r>
              <a:rPr lang="en-US" altLang="ja-JP" sz="1015" dirty="0">
                <a:solidFill>
                  <a:prstClr val="black"/>
                </a:solidFill>
                <a:latin typeface="Meiryo UI" panose="020B0604030504040204" pitchFamily="50" charset="-128"/>
                <a:ea typeface="Meiryo UI" panose="020B0604030504040204" pitchFamily="50" charset="-128"/>
              </a:rPr>
              <a:t>1950</a:t>
            </a:r>
            <a:r>
              <a:rPr lang="ja-JP" altLang="en-US" sz="1015" dirty="0">
                <a:solidFill>
                  <a:prstClr val="black"/>
                </a:solidFill>
                <a:latin typeface="Meiryo UI" panose="020B0604030504040204" pitchFamily="50" charset="-128"/>
                <a:ea typeface="Meiryo UI" panose="020B0604030504040204" pitchFamily="50" charset="-128"/>
              </a:rPr>
              <a:t>年代にかけて建設された白を基調としたバウハウス様式の建造物が</a:t>
            </a:r>
            <a:r>
              <a:rPr lang="en-US" altLang="ja-JP" sz="1015" dirty="0">
                <a:solidFill>
                  <a:prstClr val="black"/>
                </a:solidFill>
                <a:latin typeface="Meiryo UI" panose="020B0604030504040204" pitchFamily="50" charset="-128"/>
                <a:ea typeface="Meiryo UI" panose="020B0604030504040204" pitchFamily="50" charset="-128"/>
              </a:rPr>
              <a:t>4000</a:t>
            </a:r>
            <a:r>
              <a:rPr lang="ja-JP" altLang="en-US" sz="1015" dirty="0">
                <a:solidFill>
                  <a:prstClr val="black"/>
                </a:solidFill>
                <a:latin typeface="Meiryo UI" panose="020B0604030504040204" pitchFamily="50" charset="-128"/>
                <a:ea typeface="Meiryo UI" panose="020B0604030504040204" pitchFamily="50" charset="-128"/>
              </a:rPr>
              <a:t>以上現存。</a:t>
            </a:r>
            <a:r>
              <a:rPr lang="en-US" altLang="ja-JP" sz="1015" dirty="0">
                <a:solidFill>
                  <a:prstClr val="black"/>
                </a:solidFill>
                <a:latin typeface="Meiryo UI" panose="020B0604030504040204" pitchFamily="50" charset="-128"/>
                <a:ea typeface="Meiryo UI" panose="020B0604030504040204" pitchFamily="50" charset="-128"/>
              </a:rPr>
              <a:t>20</a:t>
            </a:r>
            <a:r>
              <a:rPr lang="ja-JP" altLang="en-US" sz="1015" dirty="0">
                <a:solidFill>
                  <a:prstClr val="black"/>
                </a:solidFill>
                <a:latin typeface="Meiryo UI" panose="020B0604030504040204" pitchFamily="50" charset="-128"/>
                <a:ea typeface="Meiryo UI" panose="020B0604030504040204" pitchFamily="50" charset="-128"/>
              </a:rPr>
              <a:t>世紀前半の建築や都市計画を考える上で逸することの出来ない優れた例証として</a:t>
            </a:r>
            <a:r>
              <a:rPr lang="en-US" altLang="ja-JP" sz="1015" u="sng" dirty="0">
                <a:solidFill>
                  <a:prstClr val="black"/>
                </a:solidFill>
                <a:latin typeface="Meiryo UI" panose="020B0604030504040204" pitchFamily="50" charset="-128"/>
                <a:ea typeface="Meiryo UI" panose="020B0604030504040204" pitchFamily="50" charset="-128"/>
              </a:rPr>
              <a:t>2003</a:t>
            </a:r>
            <a:r>
              <a:rPr lang="ja-JP" altLang="en-US" sz="1015" u="sng" dirty="0">
                <a:solidFill>
                  <a:prstClr val="black"/>
                </a:solidFill>
                <a:latin typeface="Meiryo UI" panose="020B0604030504040204" pitchFamily="50" charset="-128"/>
                <a:ea typeface="Meiryo UI" panose="020B0604030504040204" pitchFamily="50" charset="-128"/>
              </a:rPr>
              <a:t>年に「テルアビブの白い都市</a:t>
            </a:r>
            <a:r>
              <a:rPr lang="en-US" altLang="ja-JP" sz="1015" u="sng" dirty="0">
                <a:solidFill>
                  <a:prstClr val="black"/>
                </a:solidFill>
                <a:latin typeface="Meiryo UI" panose="020B0604030504040204" pitchFamily="50" charset="-128"/>
                <a:ea typeface="Meiryo UI" panose="020B0604030504040204" pitchFamily="50" charset="-128"/>
              </a:rPr>
              <a:t>–</a:t>
            </a:r>
            <a:r>
              <a:rPr lang="ja-JP" altLang="en-US" sz="1015" u="sng" dirty="0">
                <a:solidFill>
                  <a:prstClr val="black"/>
                </a:solidFill>
                <a:latin typeface="Meiryo UI" panose="020B0604030504040204" pitchFamily="50" charset="-128"/>
                <a:ea typeface="Meiryo UI" panose="020B0604030504040204" pitchFamily="50" charset="-128"/>
              </a:rPr>
              <a:t>近代化運動」として世界遺産に登録</a:t>
            </a:r>
            <a:r>
              <a:rPr lang="ja-JP" altLang="en-US" sz="1015" dirty="0">
                <a:solidFill>
                  <a:prstClr val="black"/>
                </a:solidFill>
                <a:latin typeface="Meiryo UI" panose="020B0604030504040204" pitchFamily="50" charset="-128"/>
                <a:ea typeface="Meiryo UI" panose="020B0604030504040204" pitchFamily="50" charset="-128"/>
              </a:rPr>
              <a:t>されている。</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ja-JP" altLang="en-US"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i="1" u="sng" dirty="0">
                <a:solidFill>
                  <a:prstClr val="black"/>
                </a:solidFill>
                <a:latin typeface="Meiryo UI" panose="020B0604030504040204" pitchFamily="50" charset="-128"/>
                <a:ea typeface="Meiryo UI" panose="020B0604030504040204" pitchFamily="50" charset="-128"/>
              </a:rPr>
              <a:t>テルアビブから北部のハイファまでの地域はシリコンバレーになぞらえ</a:t>
            </a:r>
            <a:r>
              <a:rPr lang="ja-JP" altLang="en-US" sz="1015" u="sng" dirty="0">
                <a:solidFill>
                  <a:prstClr val="black"/>
                </a:solidFill>
                <a:latin typeface="Meiryo UI" panose="020B0604030504040204" pitchFamily="50" charset="-128"/>
                <a:ea typeface="Meiryo UI" panose="020B0604030504040204" pitchFamily="50" charset="-128"/>
              </a:rPr>
              <a:t>「シリコン・ワディ」と呼ばれ、世界有数のテクノロジー・ハブ</a:t>
            </a:r>
            <a:r>
              <a:rPr lang="ja-JP" altLang="en-US" sz="1015" dirty="0">
                <a:solidFill>
                  <a:prstClr val="black"/>
                </a:solidFill>
                <a:latin typeface="Meiryo UI" panose="020B0604030504040204" pitchFamily="50" charset="-128"/>
                <a:ea typeface="Meiryo UI" panose="020B0604030504040204" pitchFamily="50" charset="-128"/>
              </a:rPr>
              <a:t>として大きな存在感を誇る。調査企業「</a:t>
            </a:r>
            <a:r>
              <a:rPr lang="en-US" altLang="ja-JP" sz="1015" dirty="0">
                <a:solidFill>
                  <a:prstClr val="black"/>
                </a:solidFill>
                <a:latin typeface="Meiryo UI" panose="020B0604030504040204" pitchFamily="50" charset="-128"/>
                <a:ea typeface="Meiryo UI" panose="020B0604030504040204" pitchFamily="50" charset="-128"/>
              </a:rPr>
              <a:t>Expert Market</a:t>
            </a:r>
            <a:r>
              <a:rPr lang="ja-JP" altLang="en-US" sz="1015" dirty="0">
                <a:solidFill>
                  <a:prstClr val="black"/>
                </a:solidFill>
                <a:latin typeface="Meiryo UI" panose="020B0604030504040204" pitchFamily="50" charset="-128"/>
                <a:ea typeface="Meiryo UI" panose="020B0604030504040204" pitchFamily="50" charset="-128"/>
              </a:rPr>
              <a:t>」が発表した世界のテック都市のランキング（</a:t>
            </a:r>
            <a:r>
              <a:rPr lang="en-US" altLang="ja-JP" sz="1015" dirty="0">
                <a:solidFill>
                  <a:prstClr val="black"/>
                </a:solidFill>
                <a:latin typeface="Meiryo UI" panose="020B0604030504040204" pitchFamily="50" charset="-128"/>
                <a:ea typeface="Meiryo UI" panose="020B0604030504040204" pitchFamily="50" charset="-128"/>
              </a:rPr>
              <a:t>Top Tech Cities in the World 2018</a:t>
            </a:r>
            <a:r>
              <a:rPr lang="ja-JP" altLang="en-US" sz="1015" dirty="0">
                <a:solidFill>
                  <a:prstClr val="black"/>
                </a:solidFill>
                <a:latin typeface="Meiryo UI" panose="020B0604030504040204" pitchFamily="50" charset="-128"/>
                <a:ea typeface="Meiryo UI" panose="020B0604030504040204" pitchFamily="50" charset="-128"/>
              </a:rPr>
              <a:t>）では、米国のサンフランシスコやオースティンに次いで</a:t>
            </a:r>
            <a:r>
              <a:rPr lang="en-US" altLang="ja-JP" sz="1015" dirty="0">
                <a:solidFill>
                  <a:prstClr val="black"/>
                </a:solidFill>
                <a:latin typeface="Meiryo UI" panose="020B0604030504040204" pitchFamily="50" charset="-128"/>
                <a:ea typeface="Meiryo UI" panose="020B0604030504040204" pitchFamily="50" charset="-128"/>
              </a:rPr>
              <a:t>5</a:t>
            </a:r>
            <a:r>
              <a:rPr lang="ja-JP" altLang="en-US" sz="1015" dirty="0">
                <a:solidFill>
                  <a:prstClr val="black"/>
                </a:solidFill>
                <a:latin typeface="Meiryo UI" panose="020B0604030504040204" pitchFamily="50" charset="-128"/>
                <a:ea typeface="Meiryo UI" panose="020B0604030504040204" pitchFamily="50" charset="-128"/>
              </a:rPr>
              <a:t>位にランクイン。</a:t>
            </a: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○世界スタートアップ・エコシステム・ランキングではシリコンバレー、ロンドン、ニューヨーク、北京、ボストン、ロサンゼルスに続く７位にランクイン（</a:t>
            </a:r>
            <a:r>
              <a:rPr lang="en-US" altLang="ja-JP" sz="1015" dirty="0">
                <a:solidFill>
                  <a:prstClr val="black"/>
                </a:solidFill>
                <a:latin typeface="Meiryo UI" panose="020B0604030504040204" pitchFamily="50" charset="-128"/>
                <a:ea typeface="Meiryo UI" panose="020B0604030504040204" pitchFamily="50" charset="-128"/>
              </a:rPr>
              <a:t>Startup Genome</a:t>
            </a:r>
            <a:r>
              <a:rPr lang="ja-JP" altLang="en-US" sz="1015" dirty="0">
                <a:solidFill>
                  <a:prstClr val="black"/>
                </a:solidFill>
                <a:latin typeface="Meiryo UI" panose="020B0604030504040204" pitchFamily="50" charset="-128"/>
                <a:ea typeface="Meiryo UI" panose="020B0604030504040204" pitchFamily="50" charset="-128"/>
              </a:rPr>
              <a:t>が調査する</a:t>
            </a:r>
            <a:r>
              <a:rPr lang="en-US" altLang="ja-JP" sz="1015" dirty="0">
                <a:solidFill>
                  <a:prstClr val="black"/>
                </a:solidFill>
                <a:latin typeface="Meiryo UI" panose="020B0604030504040204" pitchFamily="50" charset="-128"/>
                <a:ea typeface="Meiryo UI" panose="020B0604030504040204" pitchFamily="50" charset="-128"/>
              </a:rPr>
              <a:t>Global Startup Ecosystem Report2021</a:t>
            </a:r>
            <a:r>
              <a:rPr lang="ja-JP" altLang="en-US" sz="1015" dirty="0">
                <a:solidFill>
                  <a:prstClr val="black"/>
                </a:solidFill>
                <a:latin typeface="Meiryo UI" panose="020B0604030504040204" pitchFamily="50" charset="-128"/>
                <a:ea typeface="Meiryo UI" panose="020B0604030504040204" pitchFamily="50" charset="-128"/>
              </a:rPr>
              <a:t>年版）。「</a:t>
            </a:r>
            <a:r>
              <a:rPr lang="ja-JP" altLang="en-US" sz="1015" u="sng" dirty="0">
                <a:solidFill>
                  <a:prstClr val="black"/>
                </a:solidFill>
                <a:latin typeface="Meiryo UI" panose="020B0604030504040204" pitchFamily="50" charset="-128"/>
                <a:ea typeface="Meiryo UI" panose="020B0604030504040204" pitchFamily="50" charset="-128"/>
              </a:rPr>
              <a:t>世界で最もイノベーションとテクノロジーが期待される都市の</a:t>
            </a:r>
            <a:r>
              <a:rPr lang="en-US" altLang="ja-JP" sz="1015" u="sng" dirty="0">
                <a:solidFill>
                  <a:prstClr val="black"/>
                </a:solidFill>
                <a:latin typeface="Meiryo UI" panose="020B0604030504040204" pitchFamily="50" charset="-128"/>
                <a:ea typeface="Meiryo UI" panose="020B0604030504040204" pitchFamily="50" charset="-128"/>
              </a:rPr>
              <a:t>1</a:t>
            </a:r>
            <a:r>
              <a:rPr lang="ja-JP" altLang="en-US" sz="1015" u="sng" dirty="0">
                <a:solidFill>
                  <a:prstClr val="black"/>
                </a:solidFill>
                <a:latin typeface="Meiryo UI" panose="020B0604030504040204" pitchFamily="50" charset="-128"/>
                <a:ea typeface="Meiryo UI" panose="020B0604030504040204" pitchFamily="50" charset="-128"/>
              </a:rPr>
              <a:t>つ</a:t>
            </a:r>
            <a:r>
              <a:rPr lang="ja-JP" altLang="en-US" sz="1015" dirty="0">
                <a:solidFill>
                  <a:prstClr val="black"/>
                </a:solidFill>
                <a:latin typeface="Meiryo UI" panose="020B0604030504040204" pitchFamily="50" charset="-128"/>
                <a:ea typeface="Meiryo UI" panose="020B0604030504040204" pitchFamily="50" charset="-128"/>
              </a:rPr>
              <a:t>」と呼ばれ</a:t>
            </a:r>
            <a:r>
              <a:rPr lang="en-US" altLang="ja-JP" sz="1015" dirty="0">
                <a:solidFill>
                  <a:prstClr val="black"/>
                </a:solidFill>
                <a:latin typeface="Meiryo UI" panose="020B0604030504040204" pitchFamily="50" charset="-128"/>
                <a:ea typeface="Meiryo UI" panose="020B0604030504040204" pitchFamily="50" charset="-128"/>
              </a:rPr>
              <a:t>2,750</a:t>
            </a:r>
            <a:r>
              <a:rPr lang="ja-JP" altLang="en-US" sz="1015" dirty="0">
                <a:solidFill>
                  <a:prstClr val="black"/>
                </a:solidFill>
                <a:latin typeface="Meiryo UI" panose="020B0604030504040204" pitchFamily="50" charset="-128"/>
                <a:ea typeface="Meiryo UI" panose="020B0604030504040204" pitchFamily="50" charset="-128"/>
              </a:rPr>
              <a:t>のスタートアップが存在。</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○テルアビブ市では、テクノロジー関連イベントやコンペなど、毎年数百以上の行事が催されている。これらのイベントが、意見交換、ネットワーキングや連携の場を提供。この</a:t>
            </a:r>
            <a:r>
              <a:rPr lang="ja-JP" altLang="en-US" sz="1015" u="sng" dirty="0">
                <a:solidFill>
                  <a:prstClr val="black"/>
                </a:solidFill>
                <a:latin typeface="Meiryo UI" panose="020B0604030504040204" pitchFamily="50" charset="-128"/>
                <a:ea typeface="Meiryo UI" panose="020B0604030504040204" pitchFamily="50" charset="-128"/>
              </a:rPr>
              <a:t>「スタートアップ・エコシステム」が、さらなる人材及び創造の活力を引きつけ、国内外から投資家、企業及び資本を呼び込んでいる</a:t>
            </a:r>
            <a:r>
              <a:rPr lang="ja-JP" altLang="en-US" sz="1015" dirty="0">
                <a:solidFill>
                  <a:prstClr val="black"/>
                </a:solidFill>
                <a:latin typeface="Meiryo UI" panose="020B0604030504040204" pitchFamily="50" charset="-128"/>
                <a:ea typeface="Meiryo UI" panose="020B0604030504040204" pitchFamily="50" charset="-128"/>
              </a:rPr>
              <a:t>。</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5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800"/>
              </a:lnSpc>
            </a:pPr>
            <a:r>
              <a:rPr lang="ja-JP" altLang="en-US" sz="1015" dirty="0">
                <a:solidFill>
                  <a:prstClr val="black"/>
                </a:solidFill>
                <a:latin typeface="Meiryo UI" panose="020B0604030504040204" pitchFamily="50" charset="-128"/>
                <a:ea typeface="Meiryo UI" panose="020B0604030504040204" pitchFamily="50" charset="-128"/>
              </a:rPr>
              <a:t>○イスラエルイノベーション庁では、</a:t>
            </a:r>
            <a:r>
              <a:rPr lang="en-US" altLang="ja-JP" sz="1015" dirty="0">
                <a:solidFill>
                  <a:prstClr val="black"/>
                </a:solidFill>
                <a:latin typeface="Meiryo UI" panose="020B0604030504040204" pitchFamily="50" charset="-128"/>
                <a:ea typeface="Meiryo UI" panose="020B0604030504040204" pitchFamily="50" charset="-128"/>
              </a:rPr>
              <a:t>2</a:t>
            </a:r>
            <a:r>
              <a:rPr lang="ja-JP" altLang="en-US" sz="1015" dirty="0">
                <a:solidFill>
                  <a:prstClr val="black"/>
                </a:solidFill>
                <a:latin typeface="Meiryo UI" panose="020B0604030504040204" pitchFamily="50" charset="-128"/>
                <a:ea typeface="Meiryo UI" panose="020B0604030504040204" pitchFamily="50" charset="-128"/>
              </a:rPr>
              <a:t>年後に利益を上げていれば助成金を返済する一方、</a:t>
            </a:r>
            <a:r>
              <a:rPr lang="ja-JP" altLang="en-US" sz="1015" u="sng" dirty="0">
                <a:solidFill>
                  <a:prstClr val="black"/>
                </a:solidFill>
                <a:latin typeface="Meiryo UI" panose="020B0604030504040204" pitchFamily="50" charset="-128"/>
                <a:ea typeface="Meiryo UI" panose="020B0604030504040204" pitchFamily="50" charset="-128"/>
              </a:rPr>
              <a:t>経営破綻していれば返済義務が生じないスタートアップ支援策</a:t>
            </a:r>
            <a:r>
              <a:rPr lang="ja-JP" altLang="en-US" sz="1015" dirty="0">
                <a:solidFill>
                  <a:prstClr val="black"/>
                </a:solidFill>
                <a:latin typeface="Meiryo UI" panose="020B0604030504040204" pitchFamily="50" charset="-128"/>
                <a:ea typeface="Meiryo UI" panose="020B0604030504040204" pitchFamily="50" charset="-128"/>
              </a:rPr>
              <a:t>もある</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○海外企業がスタートアップを買収する事例も多く存在。国土が小さく人口が</a:t>
            </a:r>
            <a:r>
              <a:rPr lang="en-US" altLang="ja-JP" sz="1015" dirty="0">
                <a:solidFill>
                  <a:prstClr val="black"/>
                </a:solidFill>
                <a:latin typeface="Meiryo UI" panose="020B0604030504040204" pitchFamily="50" charset="-128"/>
                <a:ea typeface="Meiryo UI" panose="020B0604030504040204" pitchFamily="50" charset="-128"/>
              </a:rPr>
              <a:t>900</a:t>
            </a:r>
            <a:r>
              <a:rPr lang="ja-JP" altLang="en-US" sz="1015" dirty="0">
                <a:solidFill>
                  <a:prstClr val="black"/>
                </a:solidFill>
                <a:latin typeface="Meiryo UI" panose="020B0604030504040204" pitchFamily="50" charset="-128"/>
                <a:ea typeface="Meiryo UI" panose="020B0604030504040204" pitchFamily="50" charset="-128"/>
              </a:rPr>
              <a:t>万人と国内での事業拡大の余地が限られ</a:t>
            </a:r>
            <a:r>
              <a:rPr lang="ja-JP" altLang="en-US" sz="1015" u="sng" dirty="0">
                <a:solidFill>
                  <a:prstClr val="black"/>
                </a:solidFill>
                <a:latin typeface="Meiryo UI" panose="020B0604030504040204" pitchFamily="50" charset="-128"/>
                <a:ea typeface="Meiryo UI" panose="020B0604030504040204" pitchFamily="50" charset="-128"/>
              </a:rPr>
              <a:t>起業時から海外展開を強く意識</a:t>
            </a:r>
            <a:r>
              <a:rPr lang="ja-JP" altLang="en-US" sz="1015" dirty="0">
                <a:solidFill>
                  <a:prstClr val="black"/>
                </a:solidFill>
                <a:latin typeface="Meiryo UI" panose="020B0604030504040204" pitchFamily="50" charset="-128"/>
                <a:ea typeface="Meiryo UI" panose="020B0604030504040204" pitchFamily="50" charset="-128"/>
              </a:rPr>
              <a:t>している</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5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lnSpc>
                <a:spcPts val="300"/>
              </a:lnSpc>
            </a:pP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○イノベーションを後押しする背景</a:t>
            </a:r>
            <a:endParaRPr lang="en-US" altLang="ja-JP" sz="1015"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　　・近隣国やパレスチナ、特にガザとの緊張関係を背景に、平和の中にもある種の混沌とした雰囲気があり、存続をかけてイノベーションを推進せざるを得ないという危機感も存在。これが、</a:t>
            </a:r>
            <a:r>
              <a:rPr lang="ja-JP" altLang="en-US" sz="1015" u="sng" dirty="0">
                <a:solidFill>
                  <a:prstClr val="black"/>
                </a:solidFill>
                <a:latin typeface="Meiryo UI" panose="020B0604030504040204" pitchFamily="50" charset="-128"/>
                <a:ea typeface="Meiryo UI" panose="020B0604030504040204" pitchFamily="50" charset="-128"/>
              </a:rPr>
              <a:t>何度でも繰り返し挑戦する精神、失敗を許容する風土</a:t>
            </a:r>
            <a:r>
              <a:rPr lang="ja-JP" altLang="en-US" sz="1015" dirty="0">
                <a:solidFill>
                  <a:prstClr val="black"/>
                </a:solidFill>
                <a:latin typeface="Meiryo UI" panose="020B0604030504040204" pitchFamily="50" charset="-128"/>
                <a:ea typeface="Meiryo UI" panose="020B0604030504040204" pitchFamily="50" charset="-128"/>
              </a:rPr>
              <a:t>を生みだし、時に大胆な発想につながる。</a:t>
            </a:r>
            <a:r>
              <a:rPr lang="ja-JP" altLang="en-US" sz="800" dirty="0">
                <a:solidFill>
                  <a:prstClr val="black"/>
                </a:solidFill>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１）</a:t>
            </a:r>
            <a:endParaRPr lang="en-US" altLang="ja-JP" sz="800" dirty="0">
              <a:solidFill>
                <a:prstClr val="black"/>
              </a:solidFill>
              <a:latin typeface="Meiryo UI" panose="020B0604030504040204" pitchFamily="50" charset="-128"/>
              <a:ea typeface="Meiryo UI" panose="020B0604030504040204" pitchFamily="50" charset="-128"/>
            </a:endParaRPr>
          </a:p>
          <a:p>
            <a:pPr marL="167058" indent="-167058" defTabSz="844083"/>
            <a:r>
              <a:rPr lang="ja-JP" altLang="en-US" sz="1015" dirty="0">
                <a:solidFill>
                  <a:prstClr val="black"/>
                </a:solidFill>
                <a:latin typeface="Meiryo UI" panose="020B0604030504040204" pitchFamily="50" charset="-128"/>
                <a:ea typeface="Meiryo UI" panose="020B0604030504040204" pitchFamily="50" charset="-128"/>
              </a:rPr>
              <a:t>　　・イスラエルでは兵役の義務があり、優秀な人材は国防軍のインテリジェンスユニットに配属され、先端技術を学ぶ機会を得る。このため、訓練を受けた高度人材が輩出される体系的な構造があり、さらに</a:t>
            </a:r>
            <a:r>
              <a:rPr lang="ja-JP" altLang="en-US" sz="1015" u="sng" dirty="0">
                <a:solidFill>
                  <a:prstClr val="black"/>
                </a:solidFill>
                <a:latin typeface="Meiryo UI" panose="020B0604030504040204" pitchFamily="50" charset="-128"/>
                <a:ea typeface="Meiryo UI" panose="020B0604030504040204" pitchFamily="50" charset="-128"/>
              </a:rPr>
              <a:t>国家の安全保障に影響を及ぼさない範囲で技術の民間分野への転用が推奨</a:t>
            </a:r>
            <a:r>
              <a:rPr lang="ja-JP" altLang="en-US" sz="1015" dirty="0">
                <a:solidFill>
                  <a:prstClr val="black"/>
                </a:solidFill>
                <a:latin typeface="Meiryo UI" panose="020B0604030504040204" pitchFamily="50" charset="-128"/>
                <a:ea typeface="Meiryo UI" panose="020B0604030504040204" pitchFamily="50" charset="-128"/>
              </a:rPr>
              <a:t>され、ビジネスに活用しやすい環境がある。</a:t>
            </a:r>
            <a:r>
              <a:rPr lang="ja-JP" altLang="en-US" sz="800" dirty="0">
                <a:solidFill>
                  <a:prstClr val="black"/>
                </a:solidFill>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２）</a:t>
            </a:r>
          </a:p>
        </p:txBody>
      </p:sp>
      <p:sp>
        <p:nvSpPr>
          <p:cNvPr id="16" name="正方形/長方形 15"/>
          <p:cNvSpPr/>
          <p:nvPr/>
        </p:nvSpPr>
        <p:spPr>
          <a:xfrm>
            <a:off x="1187624" y="6525692"/>
            <a:ext cx="8134018"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出典：各種資料から副首都推進局作成（</a:t>
            </a: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１、２：ジェトロ地域・分析レポート（先進技術大国イスラエルと日本企業に連携の可能性））</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51920" y="503003"/>
            <a:ext cx="1225628" cy="1746845"/>
          </a:xfrm>
          <a:prstGeom prst="rect">
            <a:avLst/>
          </a:prstGeom>
        </p:spPr>
      </p:pic>
    </p:spTree>
    <p:extLst>
      <p:ext uri="{BB962C8B-B14F-4D97-AF65-F5344CB8AC3E}">
        <p14:creationId xmlns:p14="http://schemas.microsoft.com/office/powerpoint/2010/main" val="53973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2579"/>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600" b="1" noProof="0" dirty="0">
                <a:solidFill>
                  <a:prstClr val="white"/>
                </a:solidFill>
                <a:latin typeface="UD デジタル 教科書体 NP-B" panose="02020700000000000000" pitchFamily="18" charset="-128"/>
                <a:ea typeface="UD デジタル 教科書体 NP-B" panose="02020700000000000000" pitchFamily="18" charset="-128"/>
              </a:rPr>
              <a:t>４</a:t>
            </a:r>
            <a:r>
              <a:rPr kumimoji="1" lang="ja-JP" altLang="en-US" sz="1600" b="1" i="0" u="none" strike="noStrike" kern="1200" cap="none" spc="0" normalizeH="0" baseline="0" noProof="0" dirty="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rPr>
              <a:t>　大阪の強み・弱み</a:t>
            </a:r>
          </a:p>
        </p:txBody>
      </p:sp>
      <p:sp>
        <p:nvSpPr>
          <p:cNvPr id="4" name="テキスト ボックス 3"/>
          <p:cNvSpPr txBox="1"/>
          <p:nvPr/>
        </p:nvSpPr>
        <p:spPr>
          <a:xfrm>
            <a:off x="41072" y="431320"/>
            <a:ext cx="9061855" cy="553998"/>
          </a:xfrm>
          <a:prstGeom prst="rect">
            <a:avLst/>
          </a:prstGeom>
          <a:solidFill>
            <a:schemeClr val="accent1">
              <a:lumMod val="20000"/>
              <a:lumOff val="80000"/>
            </a:schemeClr>
          </a:solidFill>
          <a:ln w="28575" cmpd="dbl">
            <a:solidFill>
              <a:schemeClr val="tx1"/>
            </a:solidFill>
          </a:ln>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大阪を東京と並ぶ都市、さらには世界の中でも存在感のある都市にしていくためには、以下のような弱み（課題）の解決を進めるとともに、強みを最大限発揮できるような、将来の羅針盤となるビジョンを策定していく必要があるのではないか。</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257731583"/>
              </p:ext>
            </p:extLst>
          </p:nvPr>
        </p:nvGraphicFramePr>
        <p:xfrm>
          <a:off x="41072" y="1031187"/>
          <a:ext cx="9061855" cy="5451755"/>
        </p:xfrm>
        <a:graphic>
          <a:graphicData uri="http://schemas.openxmlformats.org/drawingml/2006/table">
            <a:tbl>
              <a:tblPr firstRow="1" bandRow="1"/>
              <a:tblGrid>
                <a:gridCol w="9061855">
                  <a:extLst>
                    <a:ext uri="{9D8B030D-6E8A-4147-A177-3AD203B41FA5}">
                      <a16:colId xmlns:a16="http://schemas.microsoft.com/office/drawing/2014/main" val="3005456189"/>
                    </a:ext>
                  </a:extLst>
                </a:gridCol>
              </a:tblGrid>
              <a:tr h="272223">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lnSpc>
                          <a:spcPts val="1500"/>
                        </a:lnSpc>
                      </a:pPr>
                      <a:r>
                        <a:rPr kumimoji="1" lang="ja-JP" altLang="en-US" sz="1400" dirty="0">
                          <a:latin typeface="Meiryo UI" panose="020B0604030504040204" pitchFamily="50" charset="-128"/>
                          <a:ea typeface="Meiryo UI" panose="020B0604030504040204" pitchFamily="50" charset="-128"/>
                        </a:rPr>
                        <a:t>大阪の強み</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69032947"/>
                  </a:ext>
                </a:extLst>
              </a:tr>
              <a:tr h="5169815">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アジアを中心とする世界とのつながり</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大阪は、難波津（５世紀）の昔から、国内外の玄関口として、日本の中で外交、内政、物流のネットワークの重要な拠点として発展。現在も関西国際空港や大阪国際空港、大阪港、堺泉北港などを有し、我が国の世界に開かれた玄関口として役割を果たしている。</a:t>
                      </a: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・近年、アジアを中心にインバウンドは大きく増加。直近の</a:t>
                      </a:r>
                      <a:r>
                        <a:rPr kumimoji="1" lang="en-US" altLang="ja-JP" sz="1050" dirty="0">
                          <a:latin typeface="Meiryo UI" panose="020B0604030504040204" pitchFamily="50" charset="-128"/>
                          <a:ea typeface="Meiryo UI" panose="020B0604030504040204" pitchFamily="50" charset="-128"/>
                        </a:rPr>
                        <a:t>10</a:t>
                      </a:r>
                      <a:r>
                        <a:rPr kumimoji="1" lang="ja-JP" altLang="en-US" sz="1050" dirty="0">
                          <a:latin typeface="Meiryo UI" panose="020B0604030504040204" pitchFamily="50" charset="-128"/>
                          <a:ea typeface="Meiryo UI" panose="020B0604030504040204" pitchFamily="50" charset="-128"/>
                        </a:rPr>
                        <a:t>年間でインバウンドは約７倍に増加（</a:t>
                      </a:r>
                      <a:r>
                        <a:rPr kumimoji="1" lang="en-US" altLang="ja-JP" sz="1050" dirty="0">
                          <a:latin typeface="Meiryo UI" panose="020B0604030504040204" pitchFamily="50" charset="-128"/>
                          <a:ea typeface="Meiryo UI" panose="020B0604030504040204" pitchFamily="50" charset="-128"/>
                        </a:rPr>
                        <a:t>2018</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1142</a:t>
                      </a:r>
                      <a:r>
                        <a:rPr kumimoji="1" lang="ja-JP" altLang="en-US" sz="1050" dirty="0">
                          <a:latin typeface="Meiryo UI" panose="020B0604030504040204" pitchFamily="50" charset="-128"/>
                          <a:ea typeface="Meiryo UI" panose="020B0604030504040204" pitchFamily="50" charset="-128"/>
                        </a:rPr>
                        <a:t>万人）。高等教育機関受入の留学生数は全国２位。近年、ベトナムからの留学生を中心に増加。</a:t>
                      </a: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・主な輸出入先はアジア（約６割程度のシェア）。大阪産業局ではアジア</a:t>
                      </a:r>
                      <a:r>
                        <a:rPr kumimoji="1" lang="en-US" altLang="ja-JP" sz="1050" b="0" dirty="0">
                          <a:latin typeface="Meiryo UI" panose="020B0604030504040204" pitchFamily="50" charset="-128"/>
                          <a:ea typeface="Meiryo UI" panose="020B0604030504040204" pitchFamily="50" charset="-128"/>
                        </a:rPr>
                        <a:t>5</a:t>
                      </a:r>
                      <a:r>
                        <a:rPr kumimoji="1" lang="ja-JP" altLang="en-US" sz="1050" b="0" dirty="0">
                          <a:latin typeface="Meiryo UI" panose="020B0604030504040204" pitchFamily="50" charset="-128"/>
                          <a:ea typeface="Meiryo UI" panose="020B0604030504040204" pitchFamily="50" charset="-128"/>
                        </a:rPr>
                        <a:t>地域（インド、インドネシア、タイ、ベトナム、ミャンマー）に大阪ビジネスサポートデスクを設置。</a:t>
                      </a: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1" dirty="0">
                          <a:latin typeface="Meiryo UI" panose="020B0604030504040204" pitchFamily="50" charset="-128"/>
                          <a:ea typeface="Meiryo UI" panose="020B0604030504040204" pitchFamily="50" charset="-128"/>
                        </a:rPr>
                        <a:t>■人を惹きつける魅力</a:t>
                      </a:r>
                      <a:endParaRPr kumimoji="1" lang="en-US" altLang="ja-JP" sz="1050" b="1"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・寛容性に富み、進取の気質を持つ。歴史的に社会貢献の精神も持つ。</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・大阪は、奈良時代の</a:t>
                      </a:r>
                      <a:r>
                        <a:rPr kumimoji="1" lang="ja-JP" altLang="en-US" sz="1050" b="0" dirty="0" smtClean="0">
                          <a:latin typeface="Meiryo UI" panose="020B0604030504040204" pitchFamily="50" charset="-128"/>
                          <a:ea typeface="Meiryo UI" panose="020B0604030504040204" pitchFamily="50" charset="-128"/>
                        </a:rPr>
                        <a:t>難波京への</a:t>
                      </a:r>
                      <a:r>
                        <a:rPr kumimoji="1" lang="ja-JP" altLang="en-US" sz="1050" b="0" dirty="0">
                          <a:latin typeface="Meiryo UI" panose="020B0604030504040204" pitchFamily="50" charset="-128"/>
                          <a:ea typeface="Meiryo UI" panose="020B0604030504040204" pitchFamily="50" charset="-128"/>
                        </a:rPr>
                        <a:t>遷都、豊臣秀吉の大阪城の築城、大正期の大大阪時代など、歴史上、日本の中心地として発展していた時期もあるが、幾度となく停滞期を迎える。その都度、内外から人を呼び込み、新しいことに果敢にチャレンジし、新たなビジネスを生み出すなど、時代を切り拓いてきた。</a:t>
                      </a:r>
                      <a:endParaRPr kumimoji="1" lang="en-US" altLang="ja-JP" sz="1050" b="0"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（五代友厚をはじめとする、近代社会において大阪で活躍した企業家の系譜をみると、そのほとんどが大阪以外の出身者）</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・世界の先駆けとなる先物取引市場開設や、世界の食文化を変えたインスタントラーメンなど世界標準となる新たな社会システムや、産業、製品等を数多く生み出してきた。</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・大阪人</a:t>
                      </a:r>
                      <a:r>
                        <a:rPr kumimoji="1" lang="ja-JP" altLang="en-US" sz="1050" b="0" dirty="0" smtClean="0">
                          <a:latin typeface="Meiryo UI" panose="020B0604030504040204" pitchFamily="50" charset="-128"/>
                          <a:ea typeface="Meiryo UI" panose="020B0604030504040204" pitchFamily="50" charset="-128"/>
                        </a:rPr>
                        <a:t>は富を</a:t>
                      </a:r>
                      <a:r>
                        <a:rPr kumimoji="1" lang="ja-JP" altLang="en-US" sz="1050" b="0" dirty="0">
                          <a:latin typeface="Meiryo UI" panose="020B0604030504040204" pitchFamily="50" charset="-128"/>
                          <a:ea typeface="Meiryo UI" panose="020B0604030504040204" pitchFamily="50" charset="-128"/>
                        </a:rPr>
                        <a:t>重視、利益を追求するといった気質である一方、「三方よし」に代表されるように、社会貢献、公利公益の精神を重んじる気質を有している。</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■バランスのとれた産業構造</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・製造業からサービス業に経済の比重が移る中で、バランスの取れた産業構造は、今後の発展の強みとなるもの。</a:t>
                      </a:r>
                      <a:endParaRPr kumimoji="1" lang="en-US" altLang="ja-JP" sz="1050" b="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■ライフサイエンス分野の集積</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研究機関、大学等の集積</a:t>
                      </a:r>
                      <a:r>
                        <a:rPr kumimoji="1" lang="ja-JP" altLang="en-US" sz="1050" dirty="0">
                          <a:latin typeface="Meiryo UI" panose="020B0604030504040204" pitchFamily="50" charset="-128"/>
                          <a:ea typeface="Meiryo UI" panose="020B0604030504040204" pitchFamily="50" charset="-128"/>
                        </a:rPr>
                        <a:t>（医薬基盤・健康栄養研究所、国立循環器病研究センター、大阪大学など）</a:t>
                      </a:r>
                      <a:endParaRPr kumimoji="1" lang="en-US" altLang="ja-JP" sz="105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a:t>
                      </a:r>
                      <a:r>
                        <a:rPr kumimoji="1" lang="zh-CN" altLang="en-US" sz="1050" dirty="0">
                          <a:latin typeface="Meiryo UI" panose="020B0604030504040204" pitchFamily="50" charset="-128"/>
                          <a:ea typeface="Meiryo UI" panose="020B0604030504040204" pitchFamily="50" charset="-128"/>
                        </a:rPr>
                        <a:t>医薬品事業所数（全国２位）、医療機器事業所数（全国</a:t>
                      </a:r>
                      <a:r>
                        <a:rPr kumimoji="1" lang="ja-JP" altLang="en-US" sz="1050" dirty="0">
                          <a:latin typeface="Meiryo UI" panose="020B0604030504040204" pitchFamily="50" charset="-128"/>
                          <a:ea typeface="Meiryo UI" panose="020B0604030504040204" pitchFamily="50" charset="-128"/>
                        </a:rPr>
                        <a:t>４</a:t>
                      </a:r>
                      <a:r>
                        <a:rPr kumimoji="1" lang="zh-CN" altLang="en-US" sz="1050" dirty="0">
                          <a:latin typeface="Meiryo UI" panose="020B0604030504040204" pitchFamily="50" charset="-128"/>
                          <a:ea typeface="Meiryo UI" panose="020B0604030504040204" pitchFamily="50" charset="-128"/>
                        </a:rPr>
                        <a:t>位）</a:t>
                      </a:r>
                      <a:endParaRPr kumimoji="1" lang="en-US" altLang="ja-JP" sz="1050" dirty="0">
                        <a:latin typeface="Meiryo UI" panose="020B0604030504040204" pitchFamily="50" charset="-128"/>
                        <a:ea typeface="Meiryo UI" panose="020B0604030504040204" pitchFamily="50" charset="-128"/>
                      </a:endParaRPr>
                    </a:p>
                    <a:p>
                      <a:pPr marL="174625" indent="-174625">
                        <a:lnSpc>
                          <a:spcPts val="1200"/>
                        </a:lnSpc>
                      </a:pPr>
                      <a:r>
                        <a:rPr kumimoji="1" lang="ja-JP" altLang="en-US" sz="1050" dirty="0">
                          <a:latin typeface="Meiryo UI" panose="020B0604030504040204" pitchFamily="50" charset="-128"/>
                          <a:ea typeface="Meiryo UI" panose="020B0604030504040204" pitchFamily="50" charset="-128"/>
                        </a:rPr>
                        <a:t>・特区制度を活用した医薬品・医療機器等の開発に向けた支援等の環境整備</a:t>
                      </a:r>
                      <a:endParaRPr kumimoji="1" lang="en-US" altLang="ja-JP" sz="1050"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■新エネルギー産業の集積</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・大阪・関西には、</a:t>
                      </a:r>
                      <a:r>
                        <a:rPr kumimoji="1" lang="ja-JP" altLang="en-US" sz="1050" b="1" dirty="0">
                          <a:latin typeface="Meiryo UI" panose="020B0604030504040204" pitchFamily="50" charset="-128"/>
                          <a:ea typeface="Meiryo UI" panose="020B0604030504040204" pitchFamily="50" charset="-128"/>
                        </a:rPr>
                        <a:t>リチウムイオン電池・燃料電池等の生産拠点が多数立地</a:t>
                      </a:r>
                      <a:r>
                        <a:rPr kumimoji="1" lang="ja-JP" altLang="en-US" sz="1050" b="0" dirty="0">
                          <a:latin typeface="Meiryo UI" panose="020B0604030504040204" pitchFamily="50" charset="-128"/>
                          <a:ea typeface="Meiryo UI" panose="020B0604030504040204" pitchFamily="50" charset="-128"/>
                        </a:rPr>
                        <a:t>。世界最大級の大型蓄電池システムの試験・評価施設が咲洲に開所。</a:t>
                      </a:r>
                      <a:endParaRPr kumimoji="1" lang="en-US" altLang="ja-JP" sz="1050" b="0" dirty="0">
                        <a:latin typeface="Meiryo UI" panose="020B0604030504040204" pitchFamily="50" charset="-128"/>
                        <a:ea typeface="Meiryo UI" panose="020B0604030504040204" pitchFamily="50" charset="-128"/>
                      </a:endParaRPr>
                    </a:p>
                    <a:p>
                      <a:pPr>
                        <a:lnSpc>
                          <a:spcPts val="1200"/>
                        </a:lnSpc>
                      </a:pPr>
                      <a:r>
                        <a:rPr kumimoji="1" lang="ja-JP" altLang="en-US" sz="1050" b="0" dirty="0">
                          <a:latin typeface="Meiryo UI" panose="020B0604030504040204" pitchFamily="50" charset="-128"/>
                          <a:ea typeface="Meiryo UI" panose="020B0604030504040204" pitchFamily="50" charset="-128"/>
                        </a:rPr>
                        <a:t>・リチウムイオン電池の全国輸出金額における関西</a:t>
                      </a:r>
                      <a:r>
                        <a:rPr kumimoji="1" lang="en-US" altLang="ja-JP" sz="1050" b="0" dirty="0">
                          <a:latin typeface="Meiryo UI" panose="020B0604030504040204" pitchFamily="50" charset="-128"/>
                          <a:ea typeface="Meiryo UI" panose="020B0604030504040204" pitchFamily="50" charset="-128"/>
                        </a:rPr>
                        <a:t>(2</a:t>
                      </a:r>
                      <a:r>
                        <a:rPr kumimoji="1" lang="ja-JP" altLang="en-US" sz="1050" b="0" dirty="0">
                          <a:latin typeface="Meiryo UI" panose="020B0604030504040204" pitchFamily="50" charset="-128"/>
                          <a:ea typeface="Meiryo UI" panose="020B0604030504040204" pitchFamily="50" charset="-128"/>
                        </a:rPr>
                        <a:t>府</a:t>
                      </a:r>
                      <a:r>
                        <a:rPr kumimoji="1" lang="en-US" altLang="ja-JP" sz="1050" b="0" dirty="0">
                          <a:latin typeface="Meiryo UI" panose="020B0604030504040204" pitchFamily="50" charset="-128"/>
                          <a:ea typeface="Meiryo UI" panose="020B0604030504040204" pitchFamily="50" charset="-128"/>
                        </a:rPr>
                        <a:t>4</a:t>
                      </a:r>
                      <a:r>
                        <a:rPr kumimoji="1" lang="ja-JP" altLang="en-US" sz="1050" b="0" dirty="0">
                          <a:latin typeface="Meiryo UI" panose="020B0604030504040204" pitchFamily="50" charset="-128"/>
                          <a:ea typeface="Meiryo UI" panose="020B0604030504040204" pitchFamily="50" charset="-128"/>
                        </a:rPr>
                        <a:t>県</a:t>
                      </a:r>
                      <a:r>
                        <a:rPr kumimoji="1" lang="en-US" altLang="ja-JP" sz="1050" b="0" dirty="0">
                          <a:latin typeface="Meiryo UI" panose="020B0604030504040204" pitchFamily="50" charset="-128"/>
                          <a:ea typeface="Meiryo UI" panose="020B0604030504040204" pitchFamily="50" charset="-128"/>
                        </a:rPr>
                        <a:t>)</a:t>
                      </a:r>
                      <a:r>
                        <a:rPr kumimoji="1" lang="ja-JP" altLang="en-US" sz="1050" b="0" dirty="0">
                          <a:latin typeface="Meiryo UI" panose="020B0604030504040204" pitchFamily="50" charset="-128"/>
                          <a:ea typeface="Meiryo UI" panose="020B0604030504040204" pitchFamily="50" charset="-128"/>
                        </a:rPr>
                        <a:t>のシェアは</a:t>
                      </a:r>
                      <a:r>
                        <a:rPr kumimoji="1" lang="en-US" altLang="ja-JP" sz="1050" b="0" dirty="0">
                          <a:latin typeface="Meiryo UI" panose="020B0604030504040204" pitchFamily="50" charset="-128"/>
                          <a:ea typeface="Meiryo UI" panose="020B0604030504040204" pitchFamily="50" charset="-128"/>
                        </a:rPr>
                        <a:t>70.1%(2019</a:t>
                      </a:r>
                      <a:r>
                        <a:rPr kumimoji="1" lang="ja-JP" altLang="en-US" sz="1050" b="0" dirty="0">
                          <a:latin typeface="Meiryo UI" panose="020B0604030504040204" pitchFamily="50" charset="-128"/>
                          <a:ea typeface="Meiryo UI" panose="020B0604030504040204" pitchFamily="50" charset="-128"/>
                        </a:rPr>
                        <a:t>年</a:t>
                      </a:r>
                      <a:r>
                        <a:rPr kumimoji="1" lang="en-US" altLang="ja-JP" sz="1050" b="0" dirty="0">
                          <a:latin typeface="Meiryo UI" panose="020B0604030504040204" pitchFamily="50" charset="-128"/>
                          <a:ea typeface="Meiryo UI" panose="020B0604030504040204" pitchFamily="50" charset="-128"/>
                        </a:rPr>
                        <a:t>)</a:t>
                      </a: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■大学等の集積</a:t>
                      </a:r>
                      <a:endParaRPr kumimoji="1" lang="en-US" altLang="ja-JP" sz="1050" b="1" dirty="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2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・東京に次ぐ大学の集積（</a:t>
                      </a:r>
                      <a:r>
                        <a:rPr kumimoji="1" lang="en-US" altLang="ja-JP" sz="1050" b="0" dirty="0">
                          <a:latin typeface="Meiryo UI" panose="020B0604030504040204" pitchFamily="50" charset="-128"/>
                          <a:ea typeface="Meiryo UI" panose="020B0604030504040204" pitchFamily="50" charset="-128"/>
                        </a:rPr>
                        <a:t>55</a:t>
                      </a:r>
                      <a:r>
                        <a:rPr kumimoji="1" lang="ja-JP" altLang="en-US" sz="1050" b="0" dirty="0">
                          <a:latin typeface="Meiryo UI" panose="020B0604030504040204" pitchFamily="50" charset="-128"/>
                          <a:ea typeface="Meiryo UI" panose="020B0604030504040204" pitchFamily="50" charset="-128"/>
                        </a:rPr>
                        <a:t>校（</a:t>
                      </a:r>
                      <a:r>
                        <a:rPr kumimoji="1" lang="en-US" altLang="ja-JP" sz="1050" b="0" dirty="0">
                          <a:latin typeface="Meiryo UI" panose="020B0604030504040204" pitchFamily="50" charset="-128"/>
                          <a:ea typeface="Meiryo UI" panose="020B0604030504040204" pitchFamily="50" charset="-128"/>
                        </a:rPr>
                        <a:t>H28</a:t>
                      </a:r>
                      <a:r>
                        <a:rPr kumimoji="1" lang="ja-JP" altLang="en-US" sz="1050" b="0" dirty="0">
                          <a:latin typeface="Meiryo UI" panose="020B0604030504040204" pitchFamily="50" charset="-128"/>
                          <a:ea typeface="Meiryo UI" panose="020B0604030504040204" pitchFamily="50" charset="-128"/>
                        </a:rPr>
                        <a:t>））、大阪府立大学と大阪市立大学の統合</a:t>
                      </a:r>
                      <a:endParaRPr kumimoji="1" lang="en-US" altLang="ja-JP" sz="1050" b="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1" dirty="0">
                          <a:latin typeface="Meiryo UI" panose="020B0604030504040204" pitchFamily="50" charset="-128"/>
                          <a:ea typeface="Meiryo UI" panose="020B0604030504040204" pitchFamily="50" charset="-128"/>
                        </a:rPr>
                        <a:t>■交通インフラの充実</a:t>
                      </a:r>
                      <a:endParaRPr kumimoji="1" lang="en-US" altLang="ja-JP" sz="1050" b="1" dirty="0">
                        <a:latin typeface="Meiryo UI" panose="020B0604030504040204" pitchFamily="50" charset="-128"/>
                        <a:ea typeface="Meiryo UI" panose="020B0604030504040204" pitchFamily="50" charset="-128"/>
                      </a:endParaRPr>
                    </a:p>
                    <a:p>
                      <a:pPr marL="85725" indent="-85725">
                        <a:lnSpc>
                          <a:spcPts val="1200"/>
                        </a:lnSpc>
                      </a:pPr>
                      <a:r>
                        <a:rPr kumimoji="1" lang="ja-JP" altLang="en-US" sz="1050" dirty="0">
                          <a:latin typeface="Meiryo UI" panose="020B0604030504040204" pitchFamily="50" charset="-128"/>
                          <a:ea typeface="Meiryo UI" panose="020B0604030504040204" pitchFamily="50" charset="-128"/>
                        </a:rPr>
                        <a:t>・我が国初の完全</a:t>
                      </a:r>
                      <a:r>
                        <a:rPr kumimoji="1" lang="ja-JP" altLang="en-US" sz="1050" b="1" dirty="0">
                          <a:latin typeface="Meiryo UI" panose="020B0604030504040204" pitchFamily="50" charset="-128"/>
                          <a:ea typeface="Meiryo UI" panose="020B0604030504040204" pitchFamily="50" charset="-128"/>
                        </a:rPr>
                        <a:t>２４時間空港である関西国際空港や国際コンテナ戦略港湾に指定されている阪神港</a:t>
                      </a:r>
                      <a:r>
                        <a:rPr kumimoji="1" lang="ja-JP" altLang="en-US" sz="1050" dirty="0">
                          <a:latin typeface="Meiryo UI" panose="020B0604030504040204" pitchFamily="50" charset="-128"/>
                          <a:ea typeface="Meiryo UI" panose="020B0604030504040204" pitchFamily="50" charset="-128"/>
                        </a:rPr>
                        <a:t>などの国際インフラを備えている。</a:t>
                      </a:r>
                      <a:endParaRPr kumimoji="1" lang="en-US" altLang="ja-JP" sz="1050" dirty="0">
                        <a:latin typeface="Meiryo UI" panose="020B0604030504040204" pitchFamily="50" charset="-128"/>
                        <a:ea typeface="Meiryo UI" panose="020B0604030504040204" pitchFamily="50" charset="-128"/>
                      </a:endParaRPr>
                    </a:p>
                    <a:p>
                      <a:pPr marL="85725" indent="-85725">
                        <a:lnSpc>
                          <a:spcPts val="1200"/>
                        </a:lnSpc>
                      </a:pPr>
                      <a:r>
                        <a:rPr kumimoji="1" lang="ja-JP" altLang="en-US" sz="1050" dirty="0">
                          <a:latin typeface="Meiryo UI" panose="020B0604030504040204" pitchFamily="50" charset="-128"/>
                          <a:ea typeface="Meiryo UI" panose="020B0604030504040204" pitchFamily="50" charset="-128"/>
                        </a:rPr>
                        <a:t>・都心を中心に放射状に延びる鉄道網が整備されており、大阪市の駅密度は日本一高く、</a:t>
                      </a:r>
                      <a:r>
                        <a:rPr kumimoji="1" lang="ja-JP" altLang="en-US" sz="1050" b="1" dirty="0">
                          <a:latin typeface="Meiryo UI" panose="020B0604030504040204" pitchFamily="50" charset="-128"/>
                          <a:ea typeface="Meiryo UI" panose="020B0604030504040204" pitchFamily="50" charset="-128"/>
                        </a:rPr>
                        <a:t>高密度な鉄道網</a:t>
                      </a:r>
                      <a:r>
                        <a:rPr kumimoji="1" lang="ja-JP" altLang="en-US" sz="1050" dirty="0">
                          <a:latin typeface="Meiryo UI" panose="020B0604030504040204" pitchFamily="50" charset="-128"/>
                          <a:ea typeface="Meiryo UI" panose="020B0604030504040204" pitchFamily="50" charset="-128"/>
                        </a:rPr>
                        <a:t>を有している。</a:t>
                      </a:r>
                      <a:endParaRPr kumimoji="1" lang="en-US" altLang="ja-JP" sz="1050"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b="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豊かな食文化、歴史的・文化的蓄積</a:t>
                      </a:r>
                      <a:endParaRPr kumimoji="1" lang="en-US" altLang="ja-JP" sz="1050" b="1" dirty="0">
                        <a:latin typeface="Meiryo UI" panose="020B0604030504040204" pitchFamily="50" charset="-128"/>
                        <a:ea typeface="Meiryo UI" panose="020B0604030504040204" pitchFamily="50" charset="-128"/>
                      </a:endParaRPr>
                    </a:p>
                    <a:p>
                      <a:pPr marL="127005" indent="-127005">
                        <a:lnSpc>
                          <a:spcPts val="1200"/>
                        </a:lnSpc>
                      </a:pPr>
                      <a:r>
                        <a:rPr kumimoji="1" lang="ja-JP" altLang="en-US" sz="1050" dirty="0">
                          <a:latin typeface="Meiryo UI" panose="020B0604030504040204" pitchFamily="50" charset="-128"/>
                          <a:ea typeface="Meiryo UI" panose="020B0604030504040204" pitchFamily="50" charset="-128"/>
                        </a:rPr>
                        <a:t>・大阪の寺院数は、全国２位。また、大阪には国宝が</a:t>
                      </a:r>
                      <a:r>
                        <a:rPr kumimoji="1" lang="en-US" altLang="ja-JP" sz="1050" dirty="0">
                          <a:latin typeface="Meiryo UI" panose="020B0604030504040204" pitchFamily="50" charset="-128"/>
                          <a:ea typeface="Meiryo UI" panose="020B0604030504040204" pitchFamily="50" charset="-128"/>
                        </a:rPr>
                        <a:t>62</a:t>
                      </a:r>
                      <a:r>
                        <a:rPr kumimoji="1" lang="ja-JP" altLang="en-US" sz="1050" dirty="0">
                          <a:latin typeface="Meiryo UI" panose="020B0604030504040204" pitchFamily="50" charset="-128"/>
                          <a:ea typeface="Meiryo UI" panose="020B0604030504040204" pitchFamily="50" charset="-128"/>
                        </a:rPr>
                        <a:t>件（全国の約</a:t>
                      </a:r>
                      <a:r>
                        <a:rPr kumimoji="1" lang="en-US" altLang="ja-JP" sz="1050" dirty="0">
                          <a:latin typeface="Meiryo UI" panose="020B0604030504040204" pitchFamily="50" charset="-128"/>
                          <a:ea typeface="Meiryo UI" panose="020B0604030504040204" pitchFamily="50" charset="-128"/>
                        </a:rPr>
                        <a:t>6</a:t>
                      </a:r>
                      <a:r>
                        <a:rPr kumimoji="1" lang="ja-JP" altLang="en-US" sz="1050" dirty="0">
                          <a:latin typeface="Meiryo UI" panose="020B0604030504040204" pitchFamily="50" charset="-128"/>
                          <a:ea typeface="Meiryo UI" panose="020B0604030504040204" pitchFamily="50" charset="-128"/>
                        </a:rPr>
                        <a:t>％）、重要文化財が</a:t>
                      </a:r>
                      <a:r>
                        <a:rPr kumimoji="1" lang="en-US" altLang="ja-JP" sz="1050" dirty="0">
                          <a:latin typeface="Meiryo UI" panose="020B0604030504040204" pitchFamily="50" charset="-128"/>
                          <a:ea typeface="Meiryo UI" panose="020B0604030504040204" pitchFamily="50" charset="-128"/>
                        </a:rPr>
                        <a:t>615</a:t>
                      </a:r>
                      <a:r>
                        <a:rPr kumimoji="1" lang="ja-JP" altLang="en-US" sz="1050" dirty="0">
                          <a:latin typeface="Meiryo UI" panose="020B0604030504040204" pitchFamily="50" charset="-128"/>
                          <a:ea typeface="Meiryo UI" panose="020B0604030504040204" pitchFamily="50" charset="-128"/>
                        </a:rPr>
                        <a:t>件（全国の約</a:t>
                      </a:r>
                      <a:r>
                        <a:rPr kumimoji="1" lang="en-US" altLang="ja-JP" sz="1050" dirty="0">
                          <a:latin typeface="Meiryo UI" panose="020B0604030504040204" pitchFamily="50" charset="-128"/>
                          <a:ea typeface="Meiryo UI" panose="020B0604030504040204" pitchFamily="50" charset="-128"/>
                        </a:rPr>
                        <a:t>5</a:t>
                      </a:r>
                      <a:r>
                        <a:rPr kumimoji="1" lang="ja-JP" altLang="en-US" sz="1050" dirty="0">
                          <a:latin typeface="Meiryo UI" panose="020B0604030504040204" pitchFamily="50" charset="-128"/>
                          <a:ea typeface="Meiryo UI" panose="020B0604030504040204" pitchFamily="50" charset="-128"/>
                        </a:rPr>
                        <a:t>％）が存在。さらに</a:t>
                      </a:r>
                      <a:r>
                        <a:rPr kumimoji="1" lang="ja-JP" altLang="en-US" sz="1050" b="1" dirty="0">
                          <a:latin typeface="Meiryo UI" panose="020B0604030504040204" pitchFamily="50" charset="-128"/>
                          <a:ea typeface="Meiryo UI" panose="020B0604030504040204" pitchFamily="50" charset="-128"/>
                        </a:rPr>
                        <a:t>百舌鳥・古市古墳群が世界遺産登録</a:t>
                      </a:r>
                      <a:r>
                        <a:rPr kumimoji="1" lang="ja-JP" altLang="en-US" sz="1050" dirty="0">
                          <a:latin typeface="Meiryo UI" panose="020B0604030504040204" pitchFamily="50" charset="-128"/>
                          <a:ea typeface="Meiryo UI" panose="020B0604030504040204" pitchFamily="50" charset="-128"/>
                        </a:rPr>
                        <a:t>など、歴史的・文化的遺産が豊富。歴史的な資産にくわえ、</a:t>
                      </a:r>
                      <a:r>
                        <a:rPr kumimoji="1" lang="ja-JP" altLang="en-US" sz="1050" b="1" dirty="0">
                          <a:latin typeface="Meiryo UI" panose="020B0604030504040204" pitchFamily="50" charset="-128"/>
                          <a:ea typeface="Meiryo UI" panose="020B0604030504040204" pitchFamily="50" charset="-128"/>
                        </a:rPr>
                        <a:t>伝統芸能、最新のエンターテインメント、豊かな食文化など多彩な都市魅力</a:t>
                      </a:r>
                      <a:r>
                        <a:rPr kumimoji="1" lang="ja-JP" altLang="en-US" sz="1050" dirty="0">
                          <a:latin typeface="Meiryo UI" panose="020B0604030504040204" pitchFamily="50" charset="-128"/>
                          <a:ea typeface="Meiryo UI" panose="020B0604030504040204" pitchFamily="50" charset="-128"/>
                        </a:rPr>
                        <a:t>を有している。</a:t>
                      </a:r>
                      <a:r>
                        <a:rPr kumimoji="1" lang="ja-JP" altLang="en-US" sz="1050" b="1" dirty="0">
                          <a:latin typeface="Meiryo UI" panose="020B0604030504040204" pitchFamily="50" charset="-128"/>
                          <a:ea typeface="Meiryo UI" panose="020B0604030504040204" pitchFamily="50" charset="-128"/>
                        </a:rPr>
                        <a:t>ＩＲの立地に向けた取組を推進。</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b="1" dirty="0">
                          <a:latin typeface="Meiryo UI" panose="020B0604030504040204" pitchFamily="50" charset="-128"/>
                          <a:ea typeface="Meiryo UI" panose="020B0604030504040204" pitchFamily="50" charset="-128"/>
                        </a:rPr>
                        <a:t>■災害対応力</a:t>
                      </a:r>
                      <a:endParaRPr kumimoji="1" lang="en-US" altLang="ja-JP" sz="1050" b="1" dirty="0">
                        <a:latin typeface="Meiryo UI" panose="020B0604030504040204" pitchFamily="50" charset="-128"/>
                        <a:ea typeface="Meiryo UI" panose="020B0604030504040204" pitchFamily="50" charset="-128"/>
                      </a:endParaRPr>
                    </a:p>
                    <a:p>
                      <a:pPr>
                        <a:lnSpc>
                          <a:spcPts val="1200"/>
                        </a:lnSpc>
                      </a:pPr>
                      <a:r>
                        <a:rPr kumimoji="1" lang="ja-JP" altLang="en-US" sz="1050" dirty="0">
                          <a:latin typeface="Meiryo UI" panose="020B0604030504040204" pitchFamily="50" charset="-128"/>
                          <a:ea typeface="Meiryo UI" panose="020B0604030504040204" pitchFamily="50" charset="-128"/>
                        </a:rPr>
                        <a:t>・阪神・淡路大震災や大阪北部地震、台風等の</a:t>
                      </a:r>
                      <a:r>
                        <a:rPr kumimoji="1" lang="ja-JP" altLang="en-US" sz="1050" b="1" dirty="0">
                          <a:latin typeface="Meiryo UI" panose="020B0604030504040204" pitchFamily="50" charset="-128"/>
                          <a:ea typeface="Meiryo UI" panose="020B0604030504040204" pitchFamily="50" charset="-128"/>
                        </a:rPr>
                        <a:t>災害の教訓</a:t>
                      </a:r>
                      <a:r>
                        <a:rPr kumimoji="1" lang="ja-JP" altLang="en-US" sz="1050" dirty="0">
                          <a:latin typeface="Meiryo UI" panose="020B0604030504040204" pitchFamily="50" charset="-128"/>
                          <a:ea typeface="Meiryo UI" panose="020B0604030504040204" pitchFamily="50" charset="-128"/>
                        </a:rPr>
                        <a:t>。南海トラフ等地震に対する防潮堤の液状化や水門耐震などの対策を実施。</a:t>
                      </a:r>
                      <a:endParaRPr kumimoji="1" lang="en-US" altLang="ja-JP" sz="1050" dirty="0">
                        <a:latin typeface="Meiryo UI" panose="020B0604030504040204" pitchFamily="50" charset="-128"/>
                        <a:ea typeface="Meiryo UI" panose="020B0604030504040204"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1533143"/>
                  </a:ext>
                </a:extLst>
              </a:tr>
            </a:tbl>
          </a:graphicData>
        </a:graphic>
      </p:graphicFrame>
      <p:sp>
        <p:nvSpPr>
          <p:cNvPr id="5" name="スライド番号プレースホルダー 3"/>
          <p:cNvSpPr>
            <a:spLocks noGrp="1"/>
          </p:cNvSpPr>
          <p:nvPr>
            <p:ph type="sldNum" sz="quarter" idx="12"/>
          </p:nvPr>
        </p:nvSpPr>
        <p:spPr>
          <a:xfrm>
            <a:off x="6804248" y="6473225"/>
            <a:ext cx="2133600" cy="365125"/>
          </a:xfrm>
        </p:spPr>
        <p:txBody>
          <a:bodyPr/>
          <a:lstStyle/>
          <a:p>
            <a:fld id="{893290AE-011E-403C-A3C9-B3B44B5CA60C}" type="slidenum">
              <a:rPr kumimoji="1" lang="ja-JP" altLang="en-US" smtClean="0"/>
              <a:t>20</a:t>
            </a:fld>
            <a:endParaRPr kumimoji="1" lang="ja-JP" altLang="en-US" dirty="0"/>
          </a:p>
        </p:txBody>
      </p:sp>
      <p:sp>
        <p:nvSpPr>
          <p:cNvPr id="7" name="正方形/長方形 6"/>
          <p:cNvSpPr/>
          <p:nvPr/>
        </p:nvSpPr>
        <p:spPr>
          <a:xfrm>
            <a:off x="2483768" y="6537535"/>
            <a:ext cx="689265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大阪府・大阪市「万博のインパクトを活かした大阪の将来に向けたビジョン」本編・資料編に加筆修正</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67201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0901" y="116632"/>
          <a:ext cx="9073008" cy="6469380"/>
        </p:xfrm>
        <a:graphic>
          <a:graphicData uri="http://schemas.openxmlformats.org/drawingml/2006/table">
            <a:tbl>
              <a:tblPr firstRow="1" bandRow="1"/>
              <a:tblGrid>
                <a:gridCol w="9073008">
                  <a:extLst>
                    <a:ext uri="{9D8B030D-6E8A-4147-A177-3AD203B41FA5}">
                      <a16:colId xmlns:a16="http://schemas.microsoft.com/office/drawing/2014/main" val="3654486749"/>
                    </a:ext>
                  </a:extLst>
                </a:gridCol>
              </a:tblGrid>
              <a:tr h="201808">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lnSpc>
                          <a:spcPts val="1500"/>
                        </a:lnSpc>
                      </a:pPr>
                      <a:r>
                        <a:rPr kumimoji="1" lang="ja-JP" altLang="en-US" sz="1400" dirty="0">
                          <a:latin typeface="Meiryo UI" panose="020B0604030504040204" pitchFamily="50" charset="-128"/>
                          <a:ea typeface="Meiryo UI" panose="020B0604030504040204" pitchFamily="50" charset="-128"/>
                        </a:rPr>
                        <a:t>大阪の弱み</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69032947"/>
                  </a:ext>
                </a:extLst>
              </a:tr>
              <a:tr h="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nSpc>
                          <a:spcPts val="1500"/>
                        </a:lnSpc>
                      </a:pPr>
                      <a:r>
                        <a:rPr kumimoji="1" lang="ja-JP" altLang="en-US" sz="1200" b="1" dirty="0">
                          <a:latin typeface="Meiryo UI" panose="020B0604030504040204" pitchFamily="50" charset="-128"/>
                          <a:ea typeface="Meiryo UI" panose="020B0604030504040204" pitchFamily="50" charset="-128"/>
                        </a:rPr>
                        <a:t>□東京一極集中</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0" dirty="0">
                          <a:latin typeface="Meiryo UI" panose="020B0604030504040204" pitchFamily="50" charset="-128"/>
                          <a:ea typeface="Meiryo UI" panose="020B0604030504040204" pitchFamily="50" charset="-128"/>
                        </a:rPr>
                        <a:t>・飛行機や新幹線による東京への大幅な移動時間の短縮や、グローバル化の進展などによって東京への一極集中が進んだ。</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0" dirty="0">
                          <a:latin typeface="Meiryo UI" panose="020B0604030504040204" pitchFamily="50" charset="-128"/>
                          <a:ea typeface="Meiryo UI" panose="020B0604030504040204" pitchFamily="50" charset="-128"/>
                        </a:rPr>
                        <a:t>　　→人口流出に加え、本社機能、企業の研究開発機能、主要メデイア等の情報発信機、文化創造活動等</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□さらなるイノベーションの促進</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・国際特許出願件数が、東京に次いで全国２番目であるが、</a:t>
                      </a:r>
                      <a:r>
                        <a:rPr kumimoji="1" lang="ja-JP" altLang="en-US" sz="1200" b="0" dirty="0">
                          <a:latin typeface="Meiryo UI" panose="020B0604030504040204" pitchFamily="50" charset="-128"/>
                          <a:ea typeface="Meiryo UI" panose="020B0604030504040204" pitchFamily="50" charset="-128"/>
                        </a:rPr>
                        <a:t>東京とは出願件数に大きな開き。経年で見ても伸び悩んでいる状況。</a:t>
                      </a:r>
                      <a:endParaRPr kumimoji="1" lang="en-US" altLang="ja-JP" sz="1200" b="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0" dirty="0">
                          <a:latin typeface="Meiryo UI" panose="020B0604030504040204" pitchFamily="50" charset="-128"/>
                          <a:ea typeface="Meiryo UI" panose="020B0604030504040204" pitchFamily="50" charset="-128"/>
                        </a:rPr>
                        <a:t>　・府内企業の研究開発に係る投資は弱含み。</a:t>
                      </a:r>
                      <a:endParaRPr kumimoji="1" lang="en-US" altLang="ja-JP" sz="1200" b="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□女性、高齢者、</a:t>
                      </a:r>
                      <a:r>
                        <a:rPr kumimoji="1" lang="ja-JP" altLang="en-US" sz="1200" b="1" dirty="0" err="1">
                          <a:latin typeface="Meiryo UI" panose="020B0604030504040204" pitchFamily="50" charset="-128"/>
                          <a:ea typeface="Meiryo UI" panose="020B0604030504040204" pitchFamily="50" charset="-128"/>
                        </a:rPr>
                        <a:t>障がい</a:t>
                      </a:r>
                      <a:r>
                        <a:rPr kumimoji="1" lang="ja-JP" altLang="en-US" sz="1200" b="1" dirty="0">
                          <a:latin typeface="Meiryo UI" panose="020B0604030504040204" pitchFamily="50" charset="-128"/>
                          <a:ea typeface="Meiryo UI" panose="020B0604030504040204" pitchFamily="50" charset="-128"/>
                        </a:rPr>
                        <a:t>者の低い就業率</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・女性や高齢者の就業率は、近年上昇しているものの、依然として、全国平均を下回っている状況。</a:t>
                      </a:r>
                      <a:endParaRPr kumimoji="1" lang="en-US" altLang="ja-JP" sz="120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rPr>
                        <a:t>者雇用については、法定雇用率達成企業の割合は増加しているものの、全国平均を下回る状況。障がい者実雇用率も同様の状況。</a:t>
                      </a:r>
                      <a:endParaRPr kumimoji="1" lang="en-US" altLang="ja-JP" sz="1200"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solidFill>
                            <a:schemeClr val="tx1"/>
                          </a:solidFill>
                          <a:latin typeface="Meiryo UI" panose="020B0604030504040204" pitchFamily="50" charset="-128"/>
                          <a:ea typeface="Meiryo UI" panose="020B0604030504040204" pitchFamily="50" charset="-128"/>
                        </a:rPr>
                        <a:t>□非正規労働者の割合や可処分所得の減少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　・非正規の全体の割合は、３割を超えており、全国によりも高い状況。</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　・府民一人あたりの雇用者報酬は、全国的に高い位置にあるが、一人あたりの府民所得をみると、全国７</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９位で推移しているが、近年、一人あたりの可処分所得は減少傾向。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latin typeface="Meiryo UI" panose="020B0604030504040204" pitchFamily="50" charset="-128"/>
                          <a:ea typeface="Meiryo UI" panose="020B0604030504040204" pitchFamily="50" charset="-128"/>
                        </a:rPr>
                        <a:t>□平均寿命と健康寿命</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・平均寿命、健康寿命ともに、男女ともに全国平均を下回る状況。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□教育の充実</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・「全国学力・学習状況調査」の結果については、改善傾向にあるものの、依然として全国平均を下回っている教科がある状況。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□治安</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180" dirty="0">
                          <a:solidFill>
                            <a:schemeClr val="tx1"/>
                          </a:solidFill>
                          <a:latin typeface="Meiryo UI" panose="020B0604030504040204" pitchFamily="50" charset="-128"/>
                          <a:ea typeface="Meiryo UI" panose="020B0604030504040204" pitchFamily="50" charset="-128"/>
                        </a:rPr>
                        <a:t>全刑法犯の認知件数は過去最多であった平成</a:t>
                      </a:r>
                      <a:r>
                        <a:rPr kumimoji="1" lang="en-US" altLang="ja-JP" sz="1180" dirty="0">
                          <a:solidFill>
                            <a:schemeClr val="tx1"/>
                          </a:solidFill>
                          <a:latin typeface="Meiryo UI" panose="020B0604030504040204" pitchFamily="50" charset="-128"/>
                          <a:ea typeface="Meiryo UI" panose="020B0604030504040204" pitchFamily="50" charset="-128"/>
                        </a:rPr>
                        <a:t>13</a:t>
                      </a:r>
                      <a:r>
                        <a:rPr kumimoji="1" lang="ja-JP" altLang="en-US" sz="1180" dirty="0">
                          <a:solidFill>
                            <a:schemeClr val="tx1"/>
                          </a:solidFill>
                          <a:latin typeface="Meiryo UI" panose="020B0604030504040204" pitchFamily="50" charset="-128"/>
                          <a:ea typeface="Meiryo UI" panose="020B0604030504040204" pitchFamily="50" charset="-128"/>
                        </a:rPr>
                        <a:t>年から着実に減少しているものの、人口</a:t>
                      </a:r>
                      <a:r>
                        <a:rPr kumimoji="1" lang="en-US" altLang="ja-JP" sz="1180" dirty="0">
                          <a:solidFill>
                            <a:schemeClr val="tx1"/>
                          </a:solidFill>
                          <a:latin typeface="Meiryo UI" panose="020B0604030504040204" pitchFamily="50" charset="-128"/>
                          <a:ea typeface="Meiryo UI" panose="020B0604030504040204" pitchFamily="50" charset="-128"/>
                        </a:rPr>
                        <a:t>10</a:t>
                      </a:r>
                      <a:r>
                        <a:rPr kumimoji="1" lang="ja-JP" altLang="en-US" sz="1180" dirty="0">
                          <a:solidFill>
                            <a:schemeClr val="tx1"/>
                          </a:solidFill>
                          <a:latin typeface="Meiryo UI" panose="020B0604030504040204" pitchFamily="50" charset="-128"/>
                          <a:ea typeface="Meiryo UI" panose="020B0604030504040204" pitchFamily="50" charset="-128"/>
                        </a:rPr>
                        <a:t>万人当たりの認知件数では依然として全国ワースト１</a:t>
                      </a:r>
                      <a:endParaRPr kumimoji="1" lang="en-US" altLang="ja-JP" sz="1180" dirty="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b="1" dirty="0">
                          <a:latin typeface="Meiryo UI" panose="020B0604030504040204" pitchFamily="50" charset="-128"/>
                          <a:ea typeface="Meiryo UI" panose="020B0604030504040204" pitchFamily="50" charset="-128"/>
                        </a:rPr>
                        <a:t>□インフラの老朽化、空家の増加、密集市街地</a:t>
                      </a:r>
                      <a:endParaRPr kumimoji="1" lang="en-US" altLang="ja-JP" sz="1200" b="1" dirty="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・高度経済成長期以降に整備された老朽化の進んだインフラが増加。</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・過去</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年間で、空家率が約</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倍に増加（</a:t>
                      </a:r>
                      <a:r>
                        <a:rPr kumimoji="1" lang="en-US" altLang="ja-JP" sz="1200" dirty="0">
                          <a:latin typeface="Meiryo UI" panose="020B0604030504040204" pitchFamily="50" charset="-128"/>
                          <a:ea typeface="Meiryo UI" panose="020B0604030504040204" pitchFamily="50" charset="-128"/>
                        </a:rPr>
                        <a:t>2018</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15.2%</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・「地震時等に著しく危険な密集市街地」が全国最大規模</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□都市におけるみどり不足</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・大阪府の人口</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人あたりの都市公園面積（</a:t>
                      </a:r>
                      <a:r>
                        <a:rPr kumimoji="1" lang="en-US" altLang="ja-JP" sz="1200" dirty="0">
                          <a:latin typeface="Meiryo UI" panose="020B0604030504040204" pitchFamily="50" charset="-128"/>
                          <a:ea typeface="Meiryo UI" panose="020B0604030504040204" pitchFamily="50" charset="-128"/>
                        </a:rPr>
                        <a:t>5.8</a:t>
                      </a:r>
                      <a:r>
                        <a:rPr kumimoji="1" lang="ja-JP" altLang="en-US" sz="1200" dirty="0">
                          <a:latin typeface="Meiryo UI" panose="020B0604030504040204" pitchFamily="50" charset="-128"/>
                          <a:ea typeface="Meiryo UI" panose="020B0604030504040204" pitchFamily="50" charset="-128"/>
                        </a:rPr>
                        <a:t>㎡／人）は全国最下位。これは世界の大都市（ロンドン、パリ、ニューヨーク）の半分以下。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□国際化への対応（国際会議、外国人の受入環境）</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・外国人と地域住民がともに暮らし、支え合う共生社会づくりが求められている。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・新たな在留資格「特定技能」では、今後</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年間で、全国で最大</a:t>
                      </a:r>
                      <a:r>
                        <a:rPr kumimoji="1" lang="en-US" altLang="ja-JP" sz="1200" dirty="0">
                          <a:latin typeface="Meiryo UI" panose="020B0604030504040204" pitchFamily="50" charset="-128"/>
                          <a:ea typeface="Meiryo UI" panose="020B0604030504040204" pitchFamily="50" charset="-128"/>
                        </a:rPr>
                        <a:t>345,150</a:t>
                      </a:r>
                      <a:r>
                        <a:rPr kumimoji="1" lang="ja-JP" altLang="en-US" sz="1200" dirty="0">
                          <a:latin typeface="Meiryo UI" panose="020B0604030504040204" pitchFamily="50" charset="-128"/>
                          <a:ea typeface="Meiryo UI" panose="020B0604030504040204" pitchFamily="50" charset="-128"/>
                        </a:rPr>
                        <a:t>人（府は</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万人程度</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試算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）の受入れ見込み。円滑な受入に向けた取組が必要。</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・国際会議については、東京や福岡、京都を下回っている状況、Ｇ</a:t>
                      </a:r>
                      <a:r>
                        <a:rPr kumimoji="1" lang="en-US" altLang="ja-JP" sz="1200" dirty="0">
                          <a:latin typeface="Meiryo UI" panose="020B0604030504040204" pitchFamily="50" charset="-128"/>
                          <a:ea typeface="Meiryo UI" panose="020B0604030504040204" pitchFamily="50" charset="-128"/>
                        </a:rPr>
                        <a:t>20</a:t>
                      </a:r>
                      <a:r>
                        <a:rPr kumimoji="1" lang="ja-JP" altLang="en-US" sz="1200" dirty="0">
                          <a:latin typeface="Meiryo UI" panose="020B0604030504040204" pitchFamily="50" charset="-128"/>
                          <a:ea typeface="Meiryo UI" panose="020B0604030504040204" pitchFamily="50" charset="-128"/>
                        </a:rPr>
                        <a:t>大阪サミットの開催を契機に、今後の国際会議の増加が期待される。</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□大阪のイメージ</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・大阪のイメージは、「治安が悪い」、「まちが汚い、ごみごみしている」といったイメージ</a:t>
                      </a:r>
                      <a:endParaRPr kumimoji="1" lang="en-US" altLang="ja-JP" sz="1200" dirty="0">
                        <a:latin typeface="Meiryo UI" panose="020B0604030504040204" pitchFamily="50" charset="-128"/>
                        <a:ea typeface="Meiryo UI" panose="020B0604030504040204"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1533143"/>
                  </a:ext>
                </a:extLst>
              </a:tr>
            </a:tbl>
          </a:graphicData>
        </a:graphic>
      </p:graphicFrame>
      <p:sp>
        <p:nvSpPr>
          <p:cNvPr id="4" name="スライド番号プレースホルダー 3"/>
          <p:cNvSpPr>
            <a:spLocks noGrp="1"/>
          </p:cNvSpPr>
          <p:nvPr>
            <p:ph type="sldNum" sz="quarter" idx="12"/>
          </p:nvPr>
        </p:nvSpPr>
        <p:spPr>
          <a:xfrm>
            <a:off x="6804248" y="6470490"/>
            <a:ext cx="2133600" cy="365125"/>
          </a:xfrm>
        </p:spPr>
        <p:txBody>
          <a:bodyPr/>
          <a:lstStyle/>
          <a:p>
            <a:fld id="{893290AE-011E-403C-A3C9-B3B44B5CA60C}" type="slidenum">
              <a:rPr kumimoji="1" lang="ja-JP" altLang="en-US" smtClean="0"/>
              <a:t>21</a:t>
            </a:fld>
            <a:endParaRPr kumimoji="1" lang="ja-JP" altLang="en-US" dirty="0"/>
          </a:p>
        </p:txBody>
      </p:sp>
      <p:sp>
        <p:nvSpPr>
          <p:cNvPr id="5" name="正方形/長方形 4">
            <a:extLst>
              <a:ext uri="{FF2B5EF4-FFF2-40B4-BE49-F238E27FC236}">
                <a16:creationId xmlns:a16="http://schemas.microsoft.com/office/drawing/2014/main" id="{2FDA4903-60F0-4C19-BDF1-149F88A0909A}"/>
              </a:ext>
            </a:extLst>
          </p:cNvPr>
          <p:cNvSpPr/>
          <p:nvPr/>
        </p:nvSpPr>
        <p:spPr>
          <a:xfrm>
            <a:off x="2483768" y="6573160"/>
            <a:ext cx="689265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2020.3</a:t>
            </a:r>
            <a:r>
              <a:rPr lang="ja-JP" altLang="en-US" sz="1000" dirty="0">
                <a:latin typeface="Meiryo UI" panose="020B0604030504040204" pitchFamily="50" charset="-128"/>
                <a:ea typeface="Meiryo UI" panose="020B0604030504040204" pitchFamily="50" charset="-128"/>
              </a:rPr>
              <a:t>大阪府・大阪市「万博のインパクトを活かした大阪の将来に向けたビジョン」本編・資料編に加筆修正</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76249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latin typeface="UD デジタル 教科書体 NK-R" panose="02020400000000000000" pitchFamily="18" charset="-128"/>
                <a:ea typeface="UD デジタル 教科書体 NK-R" panose="02020400000000000000" pitchFamily="18" charset="-128"/>
              </a:rPr>
              <a:t>５　参考資料</a:t>
            </a:r>
            <a:endParaRPr kumimoji="1" lang="ja-JP" altLang="en-US" sz="3200"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p:cNvSpPr>
            <a:spLocks noGrp="1"/>
          </p:cNvSpPr>
          <p:nvPr>
            <p:ph idx="1"/>
          </p:nvPr>
        </p:nvSpPr>
        <p:spPr>
          <a:xfrm>
            <a:off x="457200" y="1456184"/>
            <a:ext cx="8229600" cy="4997152"/>
          </a:xfrm>
        </p:spPr>
        <p:txBody>
          <a:bodyPr>
            <a:normAutofit/>
          </a:bodyPr>
          <a:lstStyle/>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２　「国内における大阪のポジション」関係</a:t>
            </a: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２－１　西日本及び全国における大阪のシェア</a:t>
            </a: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２－２　主要指標における都市比較</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endParaRPr lang="ja-JP" altLang="en-US"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３　「世界の都市」関係</a:t>
            </a: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３－１　先進都市事例</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endParaRPr lang="ja-JP" altLang="en-US"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４　「大阪の強み・弱み」関係</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４－１　</a:t>
            </a:r>
            <a:r>
              <a:rPr lang="ja-JP" altLang="en-US" sz="2000" dirty="0" smtClean="0">
                <a:latin typeface="UD デジタル 教科書体 NK-R" panose="02020400000000000000" pitchFamily="18" charset="-128"/>
                <a:ea typeface="UD デジタル 教科書体 NK-R" panose="02020400000000000000" pitchFamily="18" charset="-128"/>
              </a:rPr>
              <a:t>大阪の良いところ・悪いところ（大阪のイメージ調査結果より）</a:t>
            </a:r>
            <a:endParaRPr lang="en-US" altLang="ja-JP" sz="2000" dirty="0" smtClean="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４－２　（強み）来阪外国人数（インバウンド）の推移</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４－３　（強み）近畿圏の貿易動向</a:t>
            </a: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４－４　（強み）企業家の出身地</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４－５　（強み）大阪の先駆性</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４－６　（弱み）東京一極集中</a:t>
            </a:r>
            <a:endParaRPr lang="en-US" altLang="ja-JP" sz="2000" dirty="0">
              <a:latin typeface="UD デジタル 教科書体 NK-R" panose="02020400000000000000" pitchFamily="18" charset="-128"/>
              <a:ea typeface="UD デジタル 教科書体 NK-R" panose="02020400000000000000" pitchFamily="18" charset="-128"/>
            </a:endParaRPr>
          </a:p>
          <a:p>
            <a:pPr marL="0" indent="0">
              <a:lnSpc>
                <a:spcPts val="2100"/>
              </a:lnSpc>
              <a:buNone/>
            </a:pPr>
            <a:r>
              <a:rPr lang="ja-JP" altLang="en-US" sz="2000" dirty="0">
                <a:latin typeface="UD デジタル 教科書体 NK-R" panose="02020400000000000000" pitchFamily="18" charset="-128"/>
                <a:ea typeface="UD デジタル 教科書体 NK-R" panose="02020400000000000000" pitchFamily="18" charset="-128"/>
              </a:rPr>
              <a:t>　　　４－７　（弱み）イノベーションの促進</a:t>
            </a:r>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p:cNvSpPr>
            <a:spLocks noGrp="1"/>
          </p:cNvSpPr>
          <p:nvPr>
            <p:ph type="sldNum" sz="quarter" idx="12"/>
          </p:nvPr>
        </p:nvSpPr>
        <p:spPr>
          <a:xfrm>
            <a:off x="6732240" y="6330638"/>
            <a:ext cx="2133600" cy="365125"/>
          </a:xfrm>
        </p:spPr>
        <p:txBody>
          <a:bodyPr/>
          <a:lstStyle/>
          <a:p>
            <a:fld id="{E1D027E3-62E2-4B97-AB12-56BECFBE21C1}" type="slidenum">
              <a:rPr kumimoji="1" lang="ja-JP" altLang="en-US" smtClean="0"/>
              <a:pPr/>
              <a:t>22</a:t>
            </a:fld>
            <a:endParaRPr kumimoji="1" lang="ja-JP" altLang="en-US" dirty="0"/>
          </a:p>
        </p:txBody>
      </p:sp>
    </p:spTree>
    <p:extLst>
      <p:ext uri="{BB962C8B-B14F-4D97-AF65-F5344CB8AC3E}">
        <p14:creationId xmlns:p14="http://schemas.microsoft.com/office/powerpoint/2010/main" val="1360178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22992" y="1114274"/>
          <a:ext cx="4527468" cy="4434609"/>
        </p:xfrm>
        <a:graphic>
          <a:graphicData uri="http://schemas.openxmlformats.org/drawingml/2006/table">
            <a:tbl>
              <a:tblPr firstRow="1" bandRow="1">
                <a:tableStyleId>{5940675A-B579-460E-94D1-54222C63F5DA}</a:tableStyleId>
              </a:tblPr>
              <a:tblGrid>
                <a:gridCol w="1302068">
                  <a:extLst>
                    <a:ext uri="{9D8B030D-6E8A-4147-A177-3AD203B41FA5}">
                      <a16:colId xmlns:a16="http://schemas.microsoft.com/office/drawing/2014/main" val="20000"/>
                    </a:ext>
                  </a:extLst>
                </a:gridCol>
                <a:gridCol w="616268">
                  <a:extLst>
                    <a:ext uri="{9D8B030D-6E8A-4147-A177-3AD203B41FA5}">
                      <a16:colId xmlns:a16="http://schemas.microsoft.com/office/drawing/2014/main" val="20001"/>
                    </a:ext>
                  </a:extLst>
                </a:gridCol>
                <a:gridCol w="604754">
                  <a:extLst>
                    <a:ext uri="{9D8B030D-6E8A-4147-A177-3AD203B41FA5}">
                      <a16:colId xmlns:a16="http://schemas.microsoft.com/office/drawing/2014/main" val="20002"/>
                    </a:ext>
                  </a:extLst>
                </a:gridCol>
                <a:gridCol w="732155">
                  <a:extLst>
                    <a:ext uri="{9D8B030D-6E8A-4147-A177-3AD203B41FA5}">
                      <a16:colId xmlns:a16="http://schemas.microsoft.com/office/drawing/2014/main" val="20003"/>
                    </a:ext>
                  </a:extLst>
                </a:gridCol>
                <a:gridCol w="540068">
                  <a:extLst>
                    <a:ext uri="{9D8B030D-6E8A-4147-A177-3AD203B41FA5}">
                      <a16:colId xmlns:a16="http://schemas.microsoft.com/office/drawing/2014/main" val="20004"/>
                    </a:ext>
                  </a:extLst>
                </a:gridCol>
                <a:gridCol w="732155">
                  <a:extLst>
                    <a:ext uri="{9D8B030D-6E8A-4147-A177-3AD203B41FA5}">
                      <a16:colId xmlns:a16="http://schemas.microsoft.com/office/drawing/2014/main" val="20005"/>
                    </a:ext>
                  </a:extLst>
                </a:gridCol>
              </a:tblGrid>
              <a:tr h="320019">
                <a:tc gridSpan="2">
                  <a:txBody>
                    <a:bodyPr/>
                    <a:lstStyle/>
                    <a:p>
                      <a:endParaRPr kumimoji="1" lang="ja-JP" altLang="en-US" sz="1200" b="1" dirty="0">
                        <a:solidFill>
                          <a:schemeClr val="tx1"/>
                        </a:solidFill>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大阪／西日本</a:t>
                      </a: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大阪／全国</a:t>
                      </a: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320019">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項目</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年度</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人口</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19.3%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7.0</a:t>
                      </a:r>
                      <a:r>
                        <a:rPr kumimoji="1" lang="ja-JP" altLang="en-US" sz="1200" dirty="0">
                          <a:solidFill>
                            <a:schemeClr val="tx1"/>
                          </a:solidFill>
                          <a:latin typeface="Meiryo UI" pitchFamily="50" charset="-128"/>
                          <a:ea typeface="Meiryo UI" pitchFamily="50" charset="-128"/>
                          <a:cs typeface="Meiryo UI" pitchFamily="50" charset="-128"/>
                        </a:rPr>
                        <a:t>％</a:t>
                      </a: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人口密度</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ctr"/>
                      <a:r>
                        <a:rPr kumimoji="1" lang="en-US" altLang="ja-JP" sz="1200" dirty="0">
                          <a:solidFill>
                            <a:schemeClr val="tx1"/>
                          </a:solidFill>
                          <a:latin typeface="Meiryo UI" pitchFamily="50" charset="-128"/>
                          <a:ea typeface="Meiryo UI" pitchFamily="50" charset="-128"/>
                          <a:cs typeface="Meiryo UI" pitchFamily="50" charset="-128"/>
                        </a:rPr>
                        <a:t>―</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ctr"/>
                      <a:r>
                        <a:rPr kumimoji="1" lang="en-US" altLang="ja-JP" sz="1200" dirty="0">
                          <a:solidFill>
                            <a:schemeClr val="tx1"/>
                          </a:solidFill>
                          <a:latin typeface="Meiryo UI" pitchFamily="50" charset="-128"/>
                          <a:ea typeface="Meiryo UI" pitchFamily="50" charset="-128"/>
                          <a:cs typeface="Meiryo UI" pitchFamily="50" charset="-128"/>
                        </a:rPr>
                        <a:t>―</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itchFamily="50" charset="-128"/>
                          <a:ea typeface="Meiryo UI" pitchFamily="50" charset="-128"/>
                          <a:cs typeface="Meiryo UI" pitchFamily="50" charset="-128"/>
                        </a:rPr>
                        <a:t>県内総生産</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事業所数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就業者数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小売業事業所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15.4%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製造業事業所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23.1%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金融機関預金額</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29.7%</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9"/>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インターネット附随サービス業事業所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32.5%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9.2%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0"/>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学術・研究開発機関</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21.3%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民鉄営業距離</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17.3%</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2"/>
                  </a:ext>
                </a:extLst>
              </a:tr>
            </a:tbl>
          </a:graphicData>
        </a:graphic>
      </p:graphicFrame>
      <p:sp>
        <p:nvSpPr>
          <p:cNvPr id="6" name="テキスト ボックス 5"/>
          <p:cNvSpPr txBox="1"/>
          <p:nvPr/>
        </p:nvSpPr>
        <p:spPr>
          <a:xfrm>
            <a:off x="1578840" y="719485"/>
            <a:ext cx="1415772" cy="338554"/>
          </a:xfrm>
          <a:prstGeom prst="rect">
            <a:avLst/>
          </a:prstGeom>
          <a:noFill/>
        </p:spPr>
        <p:txBody>
          <a:bodyPr wrap="none" rtlCol="0">
            <a:spAutoFit/>
          </a:bodyPr>
          <a:lstStyle/>
          <a:p>
            <a:r>
              <a:rPr kumimoji="1" lang="ja-JP" altLang="en-US" sz="1600" b="1" dirty="0">
                <a:latin typeface="Meiryo UI" pitchFamily="50" charset="-128"/>
                <a:ea typeface="Meiryo UI" pitchFamily="50" charset="-128"/>
                <a:cs typeface="Meiryo UI" pitchFamily="50" charset="-128"/>
              </a:rPr>
              <a:t>都市基盤関連</a:t>
            </a:r>
          </a:p>
        </p:txBody>
      </p:sp>
      <p:sp>
        <p:nvSpPr>
          <p:cNvPr id="7" name="テキスト ボックス 6"/>
          <p:cNvSpPr txBox="1"/>
          <p:nvPr/>
        </p:nvSpPr>
        <p:spPr>
          <a:xfrm>
            <a:off x="6085259" y="697999"/>
            <a:ext cx="1415772" cy="338554"/>
          </a:xfrm>
          <a:prstGeom prst="rect">
            <a:avLst/>
          </a:prstGeom>
          <a:noFill/>
        </p:spPr>
        <p:txBody>
          <a:bodyPr wrap="none" rtlCol="0">
            <a:spAutoFit/>
          </a:bodyPr>
          <a:lstStyle/>
          <a:p>
            <a:r>
              <a:rPr lang="ja-JP" altLang="en-US" sz="1600" b="1" dirty="0">
                <a:latin typeface="Meiryo UI" pitchFamily="50" charset="-128"/>
                <a:ea typeface="Meiryo UI" pitchFamily="50" charset="-128"/>
                <a:cs typeface="Meiryo UI" pitchFamily="50" charset="-128"/>
              </a:rPr>
              <a:t>生活文化</a:t>
            </a:r>
            <a:r>
              <a:rPr kumimoji="1" lang="ja-JP" altLang="en-US" sz="1600" b="1" dirty="0">
                <a:latin typeface="Meiryo UI" pitchFamily="50" charset="-128"/>
                <a:ea typeface="Meiryo UI" pitchFamily="50" charset="-128"/>
                <a:cs typeface="Meiryo UI" pitchFamily="50" charset="-128"/>
              </a:rPr>
              <a:t>関連</a:t>
            </a:r>
          </a:p>
        </p:txBody>
      </p:sp>
      <p:graphicFrame>
        <p:nvGraphicFramePr>
          <p:cNvPr id="8" name="表 7"/>
          <p:cNvGraphicFramePr>
            <a:graphicFrameLocks noGrp="1"/>
          </p:cNvGraphicFramePr>
          <p:nvPr/>
        </p:nvGraphicFramePr>
        <p:xfrm>
          <a:off x="4625838" y="1116192"/>
          <a:ext cx="4427456" cy="4160247"/>
        </p:xfrm>
        <a:graphic>
          <a:graphicData uri="http://schemas.openxmlformats.org/drawingml/2006/table">
            <a:tbl>
              <a:tblPr firstRow="1" bandRow="1">
                <a:tableStyleId>{5940675A-B579-460E-94D1-54222C63F5DA}</a:tableStyleId>
              </a:tblPr>
              <a:tblGrid>
                <a:gridCol w="1302068">
                  <a:extLst>
                    <a:ext uri="{9D8B030D-6E8A-4147-A177-3AD203B41FA5}">
                      <a16:colId xmlns:a16="http://schemas.microsoft.com/office/drawing/2014/main" val="20000"/>
                    </a:ext>
                  </a:extLst>
                </a:gridCol>
                <a:gridCol w="616268">
                  <a:extLst>
                    <a:ext uri="{9D8B030D-6E8A-4147-A177-3AD203B41FA5}">
                      <a16:colId xmlns:a16="http://schemas.microsoft.com/office/drawing/2014/main" val="20001"/>
                    </a:ext>
                  </a:extLst>
                </a:gridCol>
                <a:gridCol w="604754">
                  <a:extLst>
                    <a:ext uri="{9D8B030D-6E8A-4147-A177-3AD203B41FA5}">
                      <a16:colId xmlns:a16="http://schemas.microsoft.com/office/drawing/2014/main" val="20002"/>
                    </a:ext>
                  </a:extLst>
                </a:gridCol>
                <a:gridCol w="732155">
                  <a:extLst>
                    <a:ext uri="{9D8B030D-6E8A-4147-A177-3AD203B41FA5}">
                      <a16:colId xmlns:a16="http://schemas.microsoft.com/office/drawing/2014/main" val="20003"/>
                    </a:ext>
                  </a:extLst>
                </a:gridCol>
                <a:gridCol w="540068">
                  <a:extLst>
                    <a:ext uri="{9D8B030D-6E8A-4147-A177-3AD203B41FA5}">
                      <a16:colId xmlns:a16="http://schemas.microsoft.com/office/drawing/2014/main" val="20004"/>
                    </a:ext>
                  </a:extLst>
                </a:gridCol>
                <a:gridCol w="632143">
                  <a:extLst>
                    <a:ext uri="{9D8B030D-6E8A-4147-A177-3AD203B41FA5}">
                      <a16:colId xmlns:a16="http://schemas.microsoft.com/office/drawing/2014/main" val="20005"/>
                    </a:ext>
                  </a:extLst>
                </a:gridCol>
              </a:tblGrid>
              <a:tr h="320019">
                <a:tc gridSpan="2">
                  <a:txBody>
                    <a:bodyPr/>
                    <a:lstStyle/>
                    <a:p>
                      <a:endParaRPr kumimoji="1" lang="ja-JP" altLang="en-US" sz="1200" b="1" dirty="0">
                        <a:solidFill>
                          <a:schemeClr val="tx1"/>
                        </a:solidFill>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大阪／西日本</a:t>
                      </a: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大阪／全国</a:t>
                      </a: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320019">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項目</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年度</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医療機関</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20.7%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8.1</a:t>
                      </a:r>
                      <a:r>
                        <a:rPr kumimoji="1" lang="ja-JP" altLang="en-US" sz="1200" dirty="0">
                          <a:solidFill>
                            <a:schemeClr val="tx1"/>
                          </a:solidFill>
                          <a:latin typeface="Meiryo UI" pitchFamily="50" charset="-128"/>
                          <a:ea typeface="Meiryo UI" pitchFamily="50" charset="-128"/>
                          <a:cs typeface="Meiryo UI" pitchFamily="50" charset="-128"/>
                        </a:rPr>
                        <a:t>％</a:t>
                      </a: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介護保険施設</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itchFamily="50" charset="-128"/>
                          <a:ea typeface="Meiryo UI" pitchFamily="50" charset="-128"/>
                          <a:cs typeface="Meiryo UI" pitchFamily="50" charset="-128"/>
                        </a:rPr>
                        <a:t>児童福祉施設</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13.8%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保育所数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幼稚園数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14.2%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小中学校数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12.7%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高等学校数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13.3%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大学数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9"/>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専修学校数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0"/>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図書館</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体育施設</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2"/>
                  </a:ext>
                </a:extLst>
              </a:tr>
            </a:tbl>
          </a:graphicData>
        </a:graphic>
      </p:graphicFrame>
      <p:sp>
        <p:nvSpPr>
          <p:cNvPr id="9" name="スライド番号プレースホルダー 2"/>
          <p:cNvSpPr txBox="1">
            <a:spLocks/>
          </p:cNvSpPr>
          <p:nvPr/>
        </p:nvSpPr>
        <p:spPr bwMode="auto">
          <a:xfrm>
            <a:off x="8679077" y="6559024"/>
            <a:ext cx="360362" cy="252412"/>
          </a:xfrm>
          <a:prstGeom prst="rect">
            <a:avLst/>
          </a:prstGeom>
          <a:ln>
            <a:miter lim="800000"/>
            <a:headEnd/>
            <a:tailEnd/>
          </a:ln>
        </p:spPr>
        <p:txBody>
          <a:bodyPr vert="horz" wrap="square" lIns="91440" tIns="45720" rIns="91440" bIns="45720" numCol="1" rtlCol="0" anchor="ctr" anchorCtr="0" compatLnSpc="1">
            <a:prstTxWarp prst="textNoShape">
              <a:avLst/>
            </a:prstTxWarp>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9D431EB-B517-420B-942D-5A5711DC131B}" type="slidenum">
              <a:rPr lang="ja-JP" altLang="en-US" smtClean="0">
                <a:solidFill>
                  <a:srgbClr val="898989"/>
                </a:solidFill>
              </a:rPr>
              <a:pPr fontAlgn="base">
                <a:spcBef>
                  <a:spcPct val="0"/>
                </a:spcBef>
                <a:spcAft>
                  <a:spcPct val="0"/>
                </a:spcAft>
                <a:defRPr/>
              </a:pPr>
              <a:t>23</a:t>
            </a:fld>
            <a:endParaRPr lang="en-US" altLang="ja-JP" dirty="0">
              <a:solidFill>
                <a:srgbClr val="898989"/>
              </a:solidFill>
            </a:endParaRPr>
          </a:p>
        </p:txBody>
      </p:sp>
      <p:sp>
        <p:nvSpPr>
          <p:cNvPr id="5" name="テキスト ボックス 4">
            <a:extLst>
              <a:ext uri="{FF2B5EF4-FFF2-40B4-BE49-F238E27FC236}">
                <a16:creationId xmlns:a16="http://schemas.microsoft.com/office/drawing/2014/main" id="{15DCE4AF-3714-4267-8E53-04BA14CB5627}"/>
              </a:ext>
            </a:extLst>
          </p:cNvPr>
          <p:cNvSpPr txBox="1"/>
          <p:nvPr/>
        </p:nvSpPr>
        <p:spPr>
          <a:xfrm>
            <a:off x="4240093" y="5676582"/>
            <a:ext cx="4903907" cy="769441"/>
          </a:xfrm>
          <a:prstGeom prst="rect">
            <a:avLst/>
          </a:prstGeom>
          <a:noFill/>
        </p:spPr>
        <p:txBody>
          <a:bodyPr wrap="none" rtlCol="0">
            <a:spAutoFit/>
          </a:bodyPr>
          <a:lstStyle/>
          <a:p>
            <a:r>
              <a:rPr lang="en-US" altLang="ja-JP" sz="1100" dirty="0"/>
              <a:t>※</a:t>
            </a:r>
            <a:r>
              <a:rPr lang="ja-JP" altLang="en-US" sz="1100" dirty="0"/>
              <a:t>「保育所数」「幼稚園数」には「幼保連携型認定こども園」を含まない。</a:t>
            </a:r>
            <a:endParaRPr lang="en-US" altLang="ja-JP" sz="1100" dirty="0"/>
          </a:p>
          <a:p>
            <a:r>
              <a:rPr kumimoji="1" lang="en-US" altLang="ja-JP" sz="1100" dirty="0"/>
              <a:t>※</a:t>
            </a:r>
            <a:r>
              <a:rPr kumimoji="1" lang="ja-JP" altLang="en-US" sz="1100" dirty="0"/>
              <a:t>「幼稚園数」には「本園」のみを計上し、「分園」を含まない。</a:t>
            </a:r>
            <a:endParaRPr kumimoji="1" lang="en-US" altLang="ja-JP" sz="1100" dirty="0"/>
          </a:p>
          <a:p>
            <a:r>
              <a:rPr lang="en-US" altLang="ja-JP" sz="1100" dirty="0"/>
              <a:t>※</a:t>
            </a:r>
            <a:r>
              <a:rPr lang="ja-JP" altLang="en-US" sz="1100" dirty="0"/>
              <a:t>「小中学校数」には「本校」のみを計上し、「分校」を含まない。</a:t>
            </a:r>
            <a:endParaRPr lang="en-US" altLang="ja-JP" sz="1100" dirty="0"/>
          </a:p>
          <a:p>
            <a:r>
              <a:rPr lang="en-US" altLang="ja-JP" sz="1100" dirty="0"/>
              <a:t>※</a:t>
            </a:r>
            <a:r>
              <a:rPr lang="ja-JP" altLang="en-US" sz="1100" dirty="0"/>
              <a:t>「高等学校数」には「全日制」「定時制」「併置」を計上し、「通信制」を含まない。</a:t>
            </a:r>
            <a:endParaRPr lang="en-US" altLang="ja-JP" sz="1100" dirty="0"/>
          </a:p>
        </p:txBody>
      </p:sp>
      <p:sp>
        <p:nvSpPr>
          <p:cNvPr id="12" name="正方形/長方形 11"/>
          <p:cNvSpPr/>
          <p:nvPr/>
        </p:nvSpPr>
        <p:spPr>
          <a:xfrm>
            <a:off x="0" y="328"/>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参考資料２－１　西日本及び全国における大阪のシェア</a:t>
            </a:r>
            <a:endParaRPr kumimoji="0" lang="en-US" altLang="ja-JP"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0" name="正方形/長方形 9">
            <a:extLst>
              <a:ext uri="{FF2B5EF4-FFF2-40B4-BE49-F238E27FC236}">
                <a16:creationId xmlns:a16="http://schemas.microsoft.com/office/drawing/2014/main" id="{2EE842C9-889A-4744-9464-7D10782CFB54}"/>
              </a:ext>
            </a:extLst>
          </p:cNvPr>
          <p:cNvSpPr/>
          <p:nvPr/>
        </p:nvSpPr>
        <p:spPr>
          <a:xfrm>
            <a:off x="6237677" y="6525692"/>
            <a:ext cx="2420139"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意見交換会参考資料</a:t>
            </a:r>
          </a:p>
        </p:txBody>
      </p:sp>
    </p:spTree>
    <p:extLst>
      <p:ext uri="{BB962C8B-B14F-4D97-AF65-F5344CB8AC3E}">
        <p14:creationId xmlns:p14="http://schemas.microsoft.com/office/powerpoint/2010/main" val="3837991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CCEEAF7-1AE6-457F-B198-80AAC69528E8}"/>
              </a:ext>
            </a:extLst>
          </p:cNvPr>
          <p:cNvPicPr>
            <a:picLocks noChangeAspect="1"/>
          </p:cNvPicPr>
          <p:nvPr/>
        </p:nvPicPr>
        <p:blipFill>
          <a:blip r:embed="rId2"/>
          <a:stretch>
            <a:fillRect/>
          </a:stretch>
        </p:blipFill>
        <p:spPr>
          <a:xfrm>
            <a:off x="682971" y="731744"/>
            <a:ext cx="8443692" cy="5657578"/>
          </a:xfrm>
          <a:prstGeom prst="rect">
            <a:avLst/>
          </a:prstGeom>
        </p:spPr>
      </p:pic>
      <p:sp>
        <p:nvSpPr>
          <p:cNvPr id="2" name="テキスト ボックス 1"/>
          <p:cNvSpPr txBox="1"/>
          <p:nvPr/>
        </p:nvSpPr>
        <p:spPr>
          <a:xfrm>
            <a:off x="4008771" y="3660875"/>
            <a:ext cx="19511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地方税収</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十億円）</a:t>
            </a:r>
            <a:endParaRPr kumimoji="1" lang="en-US" altLang="ja-JP" sz="14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1403648" y="487561"/>
            <a:ext cx="1592103"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人口</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百万人</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876256" y="3660875"/>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職員数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千人）</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4004220" y="487561"/>
            <a:ext cx="1989647"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全事業所数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千件</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549321" y="487561"/>
            <a:ext cx="2489784"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名目県内総生産</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千億</a:t>
            </a:r>
            <a:r>
              <a:rPr kumimoji="1" lang="ja-JP" altLang="en-US" sz="1100" dirty="0">
                <a:latin typeface="Meiryo UI" pitchFamily="50" charset="-128"/>
                <a:ea typeface="Meiryo UI" pitchFamily="50" charset="-128"/>
                <a:cs typeface="Meiryo UI" pitchFamily="50" charset="-128"/>
              </a:rPr>
              <a:t>円）</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115616" y="3660875"/>
            <a:ext cx="2310248"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普通会計歳出</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十</a:t>
            </a:r>
            <a:r>
              <a:rPr kumimoji="1" lang="ja-JP" altLang="en-US" sz="1100" dirty="0">
                <a:latin typeface="Meiryo UI" pitchFamily="50" charset="-128"/>
                <a:ea typeface="Meiryo UI" pitchFamily="50" charset="-128"/>
                <a:cs typeface="Meiryo UI" pitchFamily="50" charset="-128"/>
              </a:rPr>
              <a:t>億円）</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87796" y="3717032"/>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HG丸ｺﾞｼｯｸM-PRO" pitchFamily="50" charset="-128"/>
                <a:ea typeface="HG丸ｺﾞｼｯｸM-PRO" pitchFamily="50" charset="-128"/>
              </a:rPr>
              <a:t>自治体</a:t>
            </a:r>
            <a:r>
              <a:rPr kumimoji="1" lang="ja-JP" altLang="en-US" sz="1600" b="1" dirty="0">
                <a:latin typeface="HG丸ｺﾞｼｯｸM-PRO" pitchFamily="50" charset="-128"/>
                <a:ea typeface="HG丸ｺﾞｼｯｸM-PRO" pitchFamily="50" charset="-128"/>
              </a:rPr>
              <a:t>指標</a:t>
            </a:r>
          </a:p>
        </p:txBody>
      </p:sp>
      <p:sp>
        <p:nvSpPr>
          <p:cNvPr id="24" name="ホームベース 23"/>
          <p:cNvSpPr/>
          <p:nvPr/>
        </p:nvSpPr>
        <p:spPr>
          <a:xfrm>
            <a:off x="187796" y="590305"/>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HG丸ｺﾞｼｯｸM-PRO" pitchFamily="50" charset="-128"/>
                <a:ea typeface="HG丸ｺﾞｼｯｸM-PRO" pitchFamily="50" charset="-128"/>
              </a:rPr>
              <a:t>都市基盤指標</a:t>
            </a:r>
            <a:endParaRPr kumimoji="1" lang="ja-JP" altLang="en-US" sz="1600" b="1" dirty="0">
              <a:latin typeface="HG丸ｺﾞｼｯｸM-PRO" pitchFamily="50" charset="-128"/>
              <a:ea typeface="HG丸ｺﾞｼｯｸM-PRO" pitchFamily="50" charset="-128"/>
            </a:endParaRPr>
          </a:p>
        </p:txBody>
      </p:sp>
      <p:sp>
        <p:nvSpPr>
          <p:cNvPr id="31" name="スライド番号プレースホルダー 2"/>
          <p:cNvSpPr>
            <a:spLocks noGrp="1"/>
          </p:cNvSpPr>
          <p:nvPr>
            <p:ph type="sldNum" sz="quarter" idx="12"/>
          </p:nvPr>
        </p:nvSpPr>
        <p:spPr bwMode="auto">
          <a:xfrm>
            <a:off x="8783638" y="6605588"/>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24</a:t>
            </a:fld>
            <a:endParaRPr lang="en-US" altLang="ja-JP" dirty="0">
              <a:solidFill>
                <a:srgbClr val="898989"/>
              </a:solidFill>
            </a:endParaRPr>
          </a:p>
        </p:txBody>
      </p:sp>
      <p:sp>
        <p:nvSpPr>
          <p:cNvPr id="32" name="正方形/長方形 31"/>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参考資料２－２　主要指標における都市比較（１）</a:t>
            </a:r>
            <a:r>
              <a:rPr kumimoji="0" lang="ja-JP" altLang="en-US"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　＜西日本と東日本の上位５／都市基盤、自治体＞</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33" name="テキスト ボックス 32"/>
          <p:cNvSpPr txBox="1"/>
          <p:nvPr/>
        </p:nvSpPr>
        <p:spPr>
          <a:xfrm>
            <a:off x="6444208" y="3176732"/>
            <a:ext cx="2531462" cy="230832"/>
          </a:xfrm>
          <a:prstGeom prst="rect">
            <a:avLst/>
          </a:prstGeom>
          <a:noFill/>
        </p:spPr>
        <p:txBody>
          <a:bodyPr wrap="none" rtlCol="0">
            <a:spAutoFit/>
          </a:bodyPr>
          <a:lstStyle/>
          <a:p>
            <a:r>
              <a:rPr lang="ja-JP" altLang="en-US" sz="900" dirty="0"/>
              <a:t>出典：（左右とも）県民経済計算（内閣府）　</a:t>
            </a:r>
            <a:r>
              <a:rPr lang="en-US" altLang="ja-JP" sz="900" dirty="0"/>
              <a:t>2018</a:t>
            </a:r>
            <a:endParaRPr kumimoji="1" lang="ja-JP" altLang="en-US" sz="900" dirty="0"/>
          </a:p>
        </p:txBody>
      </p:sp>
      <p:sp>
        <p:nvSpPr>
          <p:cNvPr id="26" name="テキスト ボックス 25"/>
          <p:cNvSpPr txBox="1"/>
          <p:nvPr/>
        </p:nvSpPr>
        <p:spPr>
          <a:xfrm>
            <a:off x="979884" y="3176732"/>
            <a:ext cx="1492716"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）国勢調査　</a:t>
            </a:r>
            <a:r>
              <a:rPr lang="en-US" altLang="ja-JP" sz="900" dirty="0"/>
              <a:t>2010</a:t>
            </a:r>
          </a:p>
          <a:p>
            <a:r>
              <a:rPr kumimoji="1" lang="ja-JP" altLang="en-US" sz="900" dirty="0"/>
              <a:t>　　　　（右）国勢調査　</a:t>
            </a:r>
            <a:r>
              <a:rPr kumimoji="1" lang="en-US" altLang="ja-JP" sz="900" dirty="0"/>
              <a:t>2020</a:t>
            </a:r>
            <a:endParaRPr kumimoji="1" lang="ja-JP" altLang="en-US" sz="900" dirty="0"/>
          </a:p>
        </p:txBody>
      </p:sp>
      <p:sp>
        <p:nvSpPr>
          <p:cNvPr id="35" name="テキスト ボックス 34"/>
          <p:cNvSpPr txBox="1"/>
          <p:nvPr/>
        </p:nvSpPr>
        <p:spPr>
          <a:xfrm>
            <a:off x="3836042" y="3176732"/>
            <a:ext cx="1686680"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経済センサス　</a:t>
            </a:r>
            <a:r>
              <a:rPr lang="en-US" altLang="ja-JP" sz="900" dirty="0"/>
              <a:t>2012</a:t>
            </a:r>
          </a:p>
          <a:p>
            <a:r>
              <a:rPr kumimoji="1" lang="ja-JP" altLang="en-US" sz="900" dirty="0"/>
              <a:t>　　　　（右）経済センサス　</a:t>
            </a:r>
            <a:r>
              <a:rPr kumimoji="1" lang="en-US" altLang="ja-JP" sz="900" dirty="0"/>
              <a:t>2019</a:t>
            </a:r>
            <a:endParaRPr kumimoji="1" lang="ja-JP" altLang="en-US" sz="900" dirty="0"/>
          </a:p>
        </p:txBody>
      </p:sp>
      <p:sp>
        <p:nvSpPr>
          <p:cNvPr id="37" name="テキスト ボックス 36"/>
          <p:cNvSpPr txBox="1"/>
          <p:nvPr/>
        </p:nvSpPr>
        <p:spPr>
          <a:xfrm>
            <a:off x="1037931" y="6317314"/>
            <a:ext cx="195438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地方財政統計年報　</a:t>
            </a:r>
            <a:r>
              <a:rPr lang="en-US" altLang="ja-JP" sz="900" dirty="0"/>
              <a:t>2013</a:t>
            </a:r>
          </a:p>
          <a:p>
            <a:r>
              <a:rPr kumimoji="1" lang="ja-JP" altLang="en-US" sz="900" dirty="0"/>
              <a:t>　　　　（右）地方財政統計年報　</a:t>
            </a:r>
            <a:r>
              <a:rPr kumimoji="1" lang="en-US" altLang="ja-JP" sz="900" dirty="0"/>
              <a:t>2019</a:t>
            </a:r>
            <a:endParaRPr kumimoji="1" lang="ja-JP" altLang="en-US" sz="900" dirty="0"/>
          </a:p>
        </p:txBody>
      </p:sp>
      <p:sp>
        <p:nvSpPr>
          <p:cNvPr id="38" name="テキスト ボックス 37"/>
          <p:cNvSpPr txBox="1"/>
          <p:nvPr/>
        </p:nvSpPr>
        <p:spPr>
          <a:xfrm>
            <a:off x="3851920" y="6317314"/>
            <a:ext cx="195438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地方財政統計年報　</a:t>
            </a:r>
            <a:r>
              <a:rPr lang="en-US" altLang="ja-JP" sz="900" dirty="0"/>
              <a:t>2013</a:t>
            </a:r>
          </a:p>
          <a:p>
            <a:r>
              <a:rPr lang="ja-JP" altLang="en-US" sz="900" dirty="0"/>
              <a:t>　　　　（右）地方財政統計年報　</a:t>
            </a:r>
            <a:r>
              <a:rPr lang="en-US" altLang="ja-JP" sz="900" dirty="0"/>
              <a:t>2019</a:t>
            </a:r>
            <a:endParaRPr lang="ja-JP" altLang="en-US" sz="900" dirty="0"/>
          </a:p>
        </p:txBody>
      </p:sp>
      <p:sp>
        <p:nvSpPr>
          <p:cNvPr id="39" name="テキスト ボックス 38"/>
          <p:cNvSpPr txBox="1"/>
          <p:nvPr/>
        </p:nvSpPr>
        <p:spPr>
          <a:xfrm>
            <a:off x="6404426" y="6317314"/>
            <a:ext cx="2416046"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地方公共団体定員管理調査　</a:t>
            </a:r>
            <a:r>
              <a:rPr lang="en-US" altLang="ja-JP" sz="900" dirty="0"/>
              <a:t>2013</a:t>
            </a:r>
          </a:p>
          <a:p>
            <a:r>
              <a:rPr kumimoji="1" lang="ja-JP" altLang="en-US" sz="900" dirty="0"/>
              <a:t>　　　　</a:t>
            </a:r>
            <a:r>
              <a:rPr lang="ja-JP" altLang="en-US" sz="900" dirty="0">
                <a:sym typeface="Wingdings" panose="05000000000000000000" pitchFamily="2" charset="2"/>
              </a:rPr>
              <a:t>（右）</a:t>
            </a:r>
            <a:r>
              <a:rPr lang="ja-JP" altLang="en-US" sz="900" dirty="0"/>
              <a:t>地方公共団体定員管理調査　</a:t>
            </a:r>
            <a:r>
              <a:rPr lang="en-US" altLang="ja-JP" sz="900" dirty="0"/>
              <a:t>2020</a:t>
            </a:r>
            <a:endParaRPr lang="ja-JP" altLang="en-US" sz="900" dirty="0"/>
          </a:p>
        </p:txBody>
      </p:sp>
      <p:sp>
        <p:nvSpPr>
          <p:cNvPr id="19" name="正方形/長方形 18">
            <a:extLst>
              <a:ext uri="{FF2B5EF4-FFF2-40B4-BE49-F238E27FC236}">
                <a16:creationId xmlns:a16="http://schemas.microsoft.com/office/drawing/2014/main" id="{473AF7D6-458E-4D61-B487-3564A2F9F657}"/>
              </a:ext>
            </a:extLst>
          </p:cNvPr>
          <p:cNvSpPr/>
          <p:nvPr/>
        </p:nvSpPr>
        <p:spPr>
          <a:xfrm>
            <a:off x="6156176" y="6596620"/>
            <a:ext cx="2763832"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a:t>
            </a:r>
            <a:r>
              <a:rPr kumimoji="0" lang="ja-JP" altLang="en-US" sz="1000" kern="0" dirty="0" smtClean="0">
                <a:latin typeface="Meiryo UI" panose="020B0604030504040204" pitchFamily="50" charset="-128"/>
                <a:ea typeface="Meiryo UI" panose="020B0604030504040204" pitchFamily="50" charset="-128"/>
                <a:cs typeface="Meiryo UI" panose="020B0604030504040204" pitchFamily="50" charset="-128"/>
              </a:rPr>
              <a:t>資料に加筆</a:t>
            </a:r>
            <a:endPar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057398" y="759730"/>
            <a:ext cx="1903085" cy="253916"/>
          </a:xfrm>
          <a:prstGeom prst="rect">
            <a:avLst/>
          </a:prstGeom>
          <a:noFill/>
        </p:spPr>
        <p:txBody>
          <a:bodyPr wrap="none" rtlCol="0">
            <a:spAutoFit/>
          </a:bodyPr>
          <a:lstStyle/>
          <a:p>
            <a:r>
              <a:rPr lang="ja-JP" altLang="en-US" sz="1050" dirty="0" smtClean="0"/>
              <a:t>（左）</a:t>
            </a:r>
            <a:r>
              <a:rPr lang="en-US" altLang="ja-JP" sz="1050" dirty="0" smtClean="0"/>
              <a:t>2013</a:t>
            </a:r>
            <a:r>
              <a:rPr lang="ja-JP" altLang="en-US" sz="1050" dirty="0" smtClean="0"/>
              <a:t>年度　（右）</a:t>
            </a:r>
            <a:r>
              <a:rPr lang="en-US" altLang="ja-JP" sz="1050" dirty="0" smtClean="0"/>
              <a:t>2018</a:t>
            </a:r>
            <a:r>
              <a:rPr lang="ja-JP" altLang="en-US" sz="1050" dirty="0" smtClean="0"/>
              <a:t>年度</a:t>
            </a:r>
            <a:endParaRPr kumimoji="1" lang="ja-JP" altLang="en-US" sz="1050" dirty="0"/>
          </a:p>
        </p:txBody>
      </p:sp>
    </p:spTree>
    <p:extLst>
      <p:ext uri="{BB962C8B-B14F-4D97-AF65-F5344CB8AC3E}">
        <p14:creationId xmlns:p14="http://schemas.microsoft.com/office/powerpoint/2010/main" val="2946039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140B052-0467-41A7-8C19-24963974F4BB}"/>
              </a:ext>
            </a:extLst>
          </p:cNvPr>
          <p:cNvPicPr>
            <a:picLocks noChangeAspect="1"/>
          </p:cNvPicPr>
          <p:nvPr/>
        </p:nvPicPr>
        <p:blipFill>
          <a:blip r:embed="rId2"/>
          <a:stretch>
            <a:fillRect/>
          </a:stretch>
        </p:blipFill>
        <p:spPr>
          <a:xfrm>
            <a:off x="543200" y="662440"/>
            <a:ext cx="8553429" cy="5358848"/>
          </a:xfrm>
          <a:prstGeom prst="rect">
            <a:avLst/>
          </a:prstGeom>
        </p:spPr>
      </p:pic>
      <p:sp>
        <p:nvSpPr>
          <p:cNvPr id="13" name="テキスト ボックス 12"/>
          <p:cNvSpPr txBox="1"/>
          <p:nvPr/>
        </p:nvSpPr>
        <p:spPr>
          <a:xfrm>
            <a:off x="3789263" y="431676"/>
            <a:ext cx="2169184" cy="307777"/>
          </a:xfrm>
          <a:prstGeom prst="rect">
            <a:avLst/>
          </a:prstGeom>
          <a:noFill/>
        </p:spPr>
        <p:txBody>
          <a:bodyPr wrap="none" rtlCol="0">
            <a:spAutoFit/>
          </a:bodyPr>
          <a:lstStyle/>
          <a:p>
            <a:r>
              <a:rPr kumimoji="1" lang="ja-JP" altLang="en-US" sz="1400" b="1" dirty="0">
                <a:latin typeface="Meiryo UI" pitchFamily="50" charset="-128"/>
                <a:ea typeface="Meiryo UI" pitchFamily="50" charset="-128"/>
                <a:cs typeface="Meiryo UI" pitchFamily="50" charset="-128"/>
              </a:rPr>
              <a:t>製造業売上高</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兆円）</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561531" y="3428730"/>
            <a:ext cx="1810111"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商店街数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381551" y="431676"/>
            <a:ext cx="26693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建設業完成工事高</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百億円）</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942295" y="3428730"/>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小売業売場面積</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兆</a:t>
            </a:r>
            <a:r>
              <a:rPr lang="ja-JP" altLang="en-US" sz="1100" dirty="0">
                <a:latin typeface="Meiryo UI" pitchFamily="50" charset="-128"/>
                <a:ea typeface="Meiryo UI" pitchFamily="50" charset="-128"/>
                <a:cs typeface="Meiryo UI" pitchFamily="50" charset="-128"/>
              </a:rPr>
              <a:t>円</a:t>
            </a:r>
            <a:r>
              <a:rPr kumimoji="1" lang="ja-JP" altLang="en-US" sz="11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22663" y="3452197"/>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商業指標</a:t>
            </a:r>
          </a:p>
        </p:txBody>
      </p:sp>
      <p:sp>
        <p:nvSpPr>
          <p:cNvPr id="24" name="ホームベース 23"/>
          <p:cNvSpPr/>
          <p:nvPr/>
        </p:nvSpPr>
        <p:spPr>
          <a:xfrm>
            <a:off x="122663" y="538793"/>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産業指標</a:t>
            </a:r>
          </a:p>
        </p:txBody>
      </p:sp>
      <p:sp>
        <p:nvSpPr>
          <p:cNvPr id="31" name="スライド番号プレースホルダー 2"/>
          <p:cNvSpPr>
            <a:spLocks noGrp="1"/>
          </p:cNvSpPr>
          <p:nvPr>
            <p:ph type="sldNum" sz="quarter" idx="12"/>
          </p:nvPr>
        </p:nvSpPr>
        <p:spPr bwMode="auto">
          <a:xfrm>
            <a:off x="8783638" y="6574320"/>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25</a:t>
            </a:fld>
            <a:endParaRPr lang="en-US" altLang="ja-JP" dirty="0">
              <a:solidFill>
                <a:srgbClr val="898989"/>
              </a:solidFill>
            </a:endParaRPr>
          </a:p>
        </p:txBody>
      </p:sp>
      <p:sp>
        <p:nvSpPr>
          <p:cNvPr id="37" name="正方形/長方形 36"/>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参考資料２－２　主要指標における都市比較（２）　</a:t>
            </a:r>
            <a:r>
              <a:rPr kumimoji="0" lang="ja-JP" altLang="en-US"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＜西日本と東日本の上位５／産業、商業＞</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29" name="テキスト ボックス 28"/>
          <p:cNvSpPr txBox="1"/>
          <p:nvPr/>
        </p:nvSpPr>
        <p:spPr>
          <a:xfrm>
            <a:off x="3563888" y="3021952"/>
            <a:ext cx="1686680" cy="369332"/>
          </a:xfrm>
          <a:prstGeom prst="rect">
            <a:avLst/>
          </a:prstGeom>
          <a:noFill/>
        </p:spPr>
        <p:txBody>
          <a:bodyPr wrap="none" rtlCol="0">
            <a:spAutoFit/>
          </a:bodyPr>
          <a:lstStyle/>
          <a:p>
            <a:r>
              <a:rPr lang="ja-JP" altLang="en-US" sz="900" dirty="0"/>
              <a:t>出典：（左）経済センサス　</a:t>
            </a:r>
            <a:r>
              <a:rPr lang="en-US" altLang="ja-JP" sz="900" dirty="0"/>
              <a:t>2012</a:t>
            </a:r>
          </a:p>
          <a:p>
            <a:r>
              <a:rPr kumimoji="1" lang="ja-JP" altLang="en-US" sz="900" dirty="0"/>
              <a:t>　　　　（右）経済センサス　</a:t>
            </a:r>
            <a:r>
              <a:rPr kumimoji="1" lang="en-US" altLang="ja-JP" sz="900" dirty="0"/>
              <a:t>2016</a:t>
            </a:r>
            <a:endParaRPr kumimoji="1" lang="ja-JP" altLang="en-US" sz="900" dirty="0"/>
          </a:p>
        </p:txBody>
      </p:sp>
      <p:sp>
        <p:nvSpPr>
          <p:cNvPr id="30" name="テキスト ボックス 29"/>
          <p:cNvSpPr txBox="1"/>
          <p:nvPr/>
        </p:nvSpPr>
        <p:spPr>
          <a:xfrm>
            <a:off x="3465187" y="3428730"/>
            <a:ext cx="282641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卸売、小売業従業員数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万人）</a:t>
            </a:r>
            <a:endParaRPr kumimoji="1" lang="ja-JP" altLang="en-US" sz="12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961435" y="5963010"/>
            <a:ext cx="195438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）商業統計　</a:t>
            </a:r>
            <a:r>
              <a:rPr lang="en-US" altLang="ja-JP" sz="900" dirty="0"/>
              <a:t>2014</a:t>
            </a:r>
          </a:p>
          <a:p>
            <a:r>
              <a:rPr kumimoji="1" lang="ja-JP" altLang="en-US" sz="900" dirty="0"/>
              <a:t>　　　　（右）経済構造実態調査　</a:t>
            </a:r>
            <a:r>
              <a:rPr kumimoji="1" lang="en-US" altLang="ja-JP" sz="900" dirty="0"/>
              <a:t>2020</a:t>
            </a:r>
            <a:endParaRPr kumimoji="1" lang="ja-JP" altLang="en-US" sz="900" dirty="0"/>
          </a:p>
        </p:txBody>
      </p:sp>
      <p:sp>
        <p:nvSpPr>
          <p:cNvPr id="42" name="テキスト ボックス 41"/>
          <p:cNvSpPr txBox="1"/>
          <p:nvPr/>
        </p:nvSpPr>
        <p:spPr>
          <a:xfrm>
            <a:off x="3635896" y="5963010"/>
            <a:ext cx="1686680"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経済センサス　</a:t>
            </a:r>
            <a:r>
              <a:rPr lang="en-US" altLang="ja-JP" sz="900" dirty="0"/>
              <a:t>2012</a:t>
            </a:r>
          </a:p>
          <a:p>
            <a:r>
              <a:rPr kumimoji="1" lang="ja-JP" altLang="en-US" sz="900" dirty="0"/>
              <a:t>　　　　（右）経済センサス　</a:t>
            </a:r>
            <a:r>
              <a:rPr kumimoji="1" lang="en-US" altLang="ja-JP" sz="900" dirty="0"/>
              <a:t>2016</a:t>
            </a:r>
            <a:endParaRPr kumimoji="1" lang="ja-JP" altLang="en-US" sz="900" dirty="0"/>
          </a:p>
        </p:txBody>
      </p:sp>
      <p:sp>
        <p:nvSpPr>
          <p:cNvPr id="43" name="テキスト ボックス 42"/>
          <p:cNvSpPr txBox="1"/>
          <p:nvPr/>
        </p:nvSpPr>
        <p:spPr>
          <a:xfrm>
            <a:off x="6506051" y="3021952"/>
            <a:ext cx="195438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）建設工事施行統計　</a:t>
            </a:r>
            <a:r>
              <a:rPr lang="en-US" altLang="ja-JP" sz="900" dirty="0"/>
              <a:t>2013</a:t>
            </a:r>
          </a:p>
          <a:p>
            <a:r>
              <a:rPr lang="ja-JP" altLang="en-US" sz="900" dirty="0">
                <a:sym typeface="Wingdings" panose="05000000000000000000" pitchFamily="2" charset="2"/>
              </a:rPr>
              <a:t>　　　　（右</a:t>
            </a:r>
            <a:r>
              <a:rPr lang="ja-JP" altLang="en-US" sz="900" dirty="0"/>
              <a:t>）建設工事施行統計　</a:t>
            </a:r>
            <a:r>
              <a:rPr lang="en-US" altLang="ja-JP" sz="900" dirty="0"/>
              <a:t>2019</a:t>
            </a:r>
            <a:endParaRPr lang="ja-JP" altLang="en-US" sz="900" dirty="0"/>
          </a:p>
        </p:txBody>
      </p:sp>
      <p:sp>
        <p:nvSpPr>
          <p:cNvPr id="44" name="テキスト ボックス 43"/>
          <p:cNvSpPr txBox="1"/>
          <p:nvPr/>
        </p:nvSpPr>
        <p:spPr>
          <a:xfrm>
            <a:off x="6337760" y="5963010"/>
            <a:ext cx="2396810"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）商店街実態報告書（中企庁）　</a:t>
            </a:r>
            <a:r>
              <a:rPr lang="en-US" altLang="ja-JP" sz="900" dirty="0"/>
              <a:t>2012</a:t>
            </a:r>
          </a:p>
          <a:p>
            <a:r>
              <a:rPr kumimoji="1" lang="ja-JP" altLang="en-US" sz="900" dirty="0"/>
              <a:t>　　　　（右）</a:t>
            </a:r>
            <a:r>
              <a:rPr lang="ja-JP" altLang="en-US" sz="900" dirty="0"/>
              <a:t>商店街実態報告書（中企庁）　</a:t>
            </a:r>
            <a:r>
              <a:rPr lang="en-US" altLang="ja-JP" sz="900" dirty="0"/>
              <a:t>2018</a:t>
            </a:r>
            <a:endParaRPr kumimoji="1" lang="ja-JP" altLang="en-US" sz="900" dirty="0"/>
          </a:p>
        </p:txBody>
      </p:sp>
      <p:sp>
        <p:nvSpPr>
          <p:cNvPr id="27" name="テキスト ボックス 26"/>
          <p:cNvSpPr txBox="1"/>
          <p:nvPr/>
        </p:nvSpPr>
        <p:spPr>
          <a:xfrm>
            <a:off x="890350" y="431676"/>
            <a:ext cx="2082621"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本社・本店</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千社）</a:t>
            </a:r>
            <a:endParaRPr kumimoji="1" lang="ja-JP" altLang="en-US" sz="1400" dirty="0">
              <a:latin typeface="Meiryo UI" pitchFamily="50" charset="-128"/>
              <a:ea typeface="Meiryo UI" pitchFamily="50" charset="-128"/>
              <a:cs typeface="Meiryo UI" pitchFamily="50" charset="-128"/>
            </a:endParaRPr>
          </a:p>
        </p:txBody>
      </p:sp>
      <p:sp>
        <p:nvSpPr>
          <p:cNvPr id="38" name="テキスト ボックス 37"/>
          <p:cNvSpPr txBox="1"/>
          <p:nvPr/>
        </p:nvSpPr>
        <p:spPr>
          <a:xfrm>
            <a:off x="817980" y="3021952"/>
            <a:ext cx="1954381" cy="369332"/>
          </a:xfrm>
          <a:prstGeom prst="rect">
            <a:avLst/>
          </a:prstGeom>
          <a:noFill/>
        </p:spPr>
        <p:txBody>
          <a:bodyPr wrap="none" rtlCol="0">
            <a:spAutoFit/>
          </a:bodyPr>
          <a:lstStyle/>
          <a:p>
            <a:r>
              <a:rPr lang="ja-JP" altLang="en-US" sz="900" dirty="0">
                <a:latin typeface="ＭＳ Ｐゴシック 本文"/>
              </a:rPr>
              <a:t>出典：（左）企業活動基本調査　</a:t>
            </a:r>
            <a:r>
              <a:rPr lang="en-US" altLang="zh-TW" sz="900" dirty="0">
                <a:latin typeface="ＭＳ Ｐゴシック 本文"/>
              </a:rPr>
              <a:t>2013</a:t>
            </a:r>
          </a:p>
          <a:p>
            <a:r>
              <a:rPr kumimoji="1" lang="ja-JP" altLang="en-US" sz="900" dirty="0">
                <a:latin typeface="ＭＳ Ｐゴシック 本文"/>
              </a:rPr>
              <a:t>　　　　（右）企業活動基本調査</a:t>
            </a:r>
            <a:r>
              <a:rPr lang="ja-JP" altLang="en-US" sz="900" dirty="0">
                <a:latin typeface="ＭＳ Ｐゴシック 本文"/>
              </a:rPr>
              <a:t>　</a:t>
            </a:r>
            <a:r>
              <a:rPr lang="en-US" altLang="ja-JP" sz="900" dirty="0">
                <a:latin typeface="ＭＳ Ｐゴシック 本文"/>
              </a:rPr>
              <a:t>2020</a:t>
            </a:r>
            <a:endParaRPr kumimoji="1" lang="ja-JP" altLang="en-US" sz="900" dirty="0">
              <a:latin typeface="ＭＳ Ｐゴシック 本文"/>
            </a:endParaRPr>
          </a:p>
        </p:txBody>
      </p:sp>
      <p:sp>
        <p:nvSpPr>
          <p:cNvPr id="2" name="テキスト ボックス 1"/>
          <p:cNvSpPr txBox="1"/>
          <p:nvPr/>
        </p:nvSpPr>
        <p:spPr>
          <a:xfrm>
            <a:off x="942294" y="6320969"/>
            <a:ext cx="7792276" cy="369332"/>
          </a:xfrm>
          <a:prstGeom prst="rect">
            <a:avLst/>
          </a:prstGeom>
          <a:noFill/>
          <a:ln w="9525">
            <a:solidFill>
              <a:schemeClr val="tx1"/>
            </a:solidFill>
            <a:prstDash val="dash"/>
          </a:ln>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「企業活動基本調査」は、日本標準産業分類に属する事業所を有する企業のうち、一部を除き、従業者</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人以上かつ資本金額又は出資金額</a:t>
            </a:r>
            <a:r>
              <a:rPr lang="en-US" altLang="ja-JP" sz="900" dirty="0">
                <a:latin typeface="Meiryo UI" panose="020B0604030504040204" pitchFamily="50" charset="-128"/>
                <a:ea typeface="Meiryo UI" panose="020B0604030504040204" pitchFamily="50" charset="-128"/>
              </a:rPr>
              <a:t>3,000</a:t>
            </a:r>
            <a:r>
              <a:rPr lang="ja-JP" altLang="en-US" sz="900" dirty="0">
                <a:latin typeface="Meiryo UI" panose="020B0604030504040204" pitchFamily="50" charset="-128"/>
                <a:ea typeface="Meiryo UI" panose="020B0604030504040204" pitchFamily="50" charset="-128"/>
              </a:rPr>
              <a:t>万円以上の企業を対象としている。一方「経済センサス」は、一部を除き、全国すべての事業所及び企業を対象としているため、指標間の比較には注意を要する。</a:t>
            </a:r>
          </a:p>
        </p:txBody>
      </p:sp>
      <p:sp>
        <p:nvSpPr>
          <p:cNvPr id="3" name="テキスト ボックス 2"/>
          <p:cNvSpPr txBox="1"/>
          <p:nvPr/>
        </p:nvSpPr>
        <p:spPr>
          <a:xfrm>
            <a:off x="2625514" y="3079180"/>
            <a:ext cx="518654"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
        <p:nvSpPr>
          <p:cNvPr id="40" name="テキスト ボックス 39"/>
          <p:cNvSpPr txBox="1"/>
          <p:nvPr/>
        </p:nvSpPr>
        <p:spPr>
          <a:xfrm>
            <a:off x="5221375" y="6024565"/>
            <a:ext cx="518654"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
        <p:nvSpPr>
          <p:cNvPr id="45" name="テキスト ボックス 44"/>
          <p:cNvSpPr txBox="1"/>
          <p:nvPr/>
        </p:nvSpPr>
        <p:spPr>
          <a:xfrm>
            <a:off x="5100328" y="3079180"/>
            <a:ext cx="518654"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
        <p:nvSpPr>
          <p:cNvPr id="23" name="正方形/長方形 22">
            <a:extLst>
              <a:ext uri="{FF2B5EF4-FFF2-40B4-BE49-F238E27FC236}">
                <a16:creationId xmlns:a16="http://schemas.microsoft.com/office/drawing/2014/main" id="{8461914A-96A8-42F8-8A5F-BBA2C345C827}"/>
              </a:ext>
            </a:extLst>
          </p:cNvPr>
          <p:cNvSpPr/>
          <p:nvPr/>
        </p:nvSpPr>
        <p:spPr>
          <a:xfrm>
            <a:off x="6499869" y="6632245"/>
            <a:ext cx="2420139"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意見交換会参考資料</a:t>
            </a:r>
          </a:p>
        </p:txBody>
      </p:sp>
    </p:spTree>
    <p:extLst>
      <p:ext uri="{BB962C8B-B14F-4D97-AF65-F5344CB8AC3E}">
        <p14:creationId xmlns:p14="http://schemas.microsoft.com/office/powerpoint/2010/main" val="3537091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FD638E-F6CD-4C25-BE03-4B438DBC38B3}"/>
              </a:ext>
            </a:extLst>
          </p:cNvPr>
          <p:cNvPicPr>
            <a:picLocks noChangeAspect="1"/>
          </p:cNvPicPr>
          <p:nvPr/>
        </p:nvPicPr>
        <p:blipFill>
          <a:blip r:embed="rId2"/>
          <a:stretch>
            <a:fillRect/>
          </a:stretch>
        </p:blipFill>
        <p:spPr>
          <a:xfrm>
            <a:off x="585043" y="789212"/>
            <a:ext cx="8571719" cy="5608806"/>
          </a:xfrm>
          <a:prstGeom prst="rect">
            <a:avLst/>
          </a:prstGeom>
        </p:spPr>
      </p:pic>
      <p:sp>
        <p:nvSpPr>
          <p:cNvPr id="26" name="テキスト ボックス 25"/>
          <p:cNvSpPr txBox="1"/>
          <p:nvPr/>
        </p:nvSpPr>
        <p:spPr>
          <a:xfrm>
            <a:off x="755576" y="3621866"/>
            <a:ext cx="2659702"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学術・開発研究機関数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所</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275497" y="3621866"/>
            <a:ext cx="2892138"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情報サービス業従業者数</a:t>
            </a:r>
            <a:r>
              <a:rPr kumimoji="1" lang="ja-JP" altLang="en-US" sz="1050" dirty="0">
                <a:latin typeface="Meiryo UI" pitchFamily="50" charset="-128"/>
                <a:ea typeface="Meiryo UI" pitchFamily="50" charset="-128"/>
                <a:cs typeface="Meiryo UI" pitchFamily="50" charset="-128"/>
              </a:rPr>
              <a:t>（単位</a:t>
            </a:r>
            <a:r>
              <a:rPr kumimoji="1" lang="en-US" altLang="ja-JP" sz="1050" dirty="0">
                <a:latin typeface="Meiryo UI" pitchFamily="50" charset="-128"/>
                <a:ea typeface="Meiryo UI" pitchFamily="50" charset="-128"/>
                <a:cs typeface="Meiryo UI" pitchFamily="50" charset="-128"/>
              </a:rPr>
              <a:t>:</a:t>
            </a:r>
            <a:r>
              <a:rPr kumimoji="1" lang="ja-JP" altLang="en-US" sz="1050" dirty="0">
                <a:latin typeface="Meiryo UI" pitchFamily="50" charset="-128"/>
                <a:ea typeface="Meiryo UI" pitchFamily="50" charset="-128"/>
                <a:cs typeface="Meiryo UI" pitchFamily="50" charset="-128"/>
              </a:rPr>
              <a:t>千人）</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81210" y="574996"/>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交通物流</a:t>
            </a:r>
          </a:p>
        </p:txBody>
      </p:sp>
      <p:sp>
        <p:nvSpPr>
          <p:cNvPr id="24" name="ホームベース 23"/>
          <p:cNvSpPr/>
          <p:nvPr/>
        </p:nvSpPr>
        <p:spPr>
          <a:xfrm>
            <a:off x="179512" y="3727976"/>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研究情報</a:t>
            </a:r>
          </a:p>
        </p:txBody>
      </p:sp>
      <p:sp>
        <p:nvSpPr>
          <p:cNvPr id="31" name="スライド番号プレースホルダー 2"/>
          <p:cNvSpPr>
            <a:spLocks noGrp="1"/>
          </p:cNvSpPr>
          <p:nvPr>
            <p:ph type="sldNum" sz="quarter" idx="12"/>
          </p:nvPr>
        </p:nvSpPr>
        <p:spPr bwMode="auto">
          <a:xfrm>
            <a:off x="8807273" y="6511663"/>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26</a:t>
            </a:fld>
            <a:endParaRPr lang="en-US" altLang="ja-JP" dirty="0">
              <a:solidFill>
                <a:srgbClr val="898989"/>
              </a:solidFill>
            </a:endParaRPr>
          </a:p>
        </p:txBody>
      </p:sp>
      <p:sp>
        <p:nvSpPr>
          <p:cNvPr id="33" name="正方形/長方形 32"/>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参考資料２－２　主要指標における都市比較（３）</a:t>
            </a:r>
            <a:r>
              <a:rPr kumimoji="0" lang="ja-JP" altLang="en-US"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　＜西日本と東日本の上位５／交通物流、研究情報＞</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22" name="テキスト ボックス 21"/>
          <p:cNvSpPr txBox="1"/>
          <p:nvPr/>
        </p:nvSpPr>
        <p:spPr>
          <a:xfrm>
            <a:off x="3942214" y="498773"/>
            <a:ext cx="1962397"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民鉄営業キロ</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a:t>
            </a:r>
            <a:endParaRPr kumimoji="1" lang="en-US" altLang="ja-JP" sz="14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899592" y="498773"/>
            <a:ext cx="241284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空港貨物取扱量</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万トン</a:t>
            </a:r>
            <a:r>
              <a:rPr kumimoji="1" lang="ja-JP" altLang="en-US" sz="11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3780116" y="3621866"/>
            <a:ext cx="2169184"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特許登録件数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千件）</a:t>
            </a:r>
            <a:endParaRPr kumimoji="1" lang="ja-JP" altLang="en-US" sz="1200" dirty="0">
              <a:latin typeface="Meiryo UI" pitchFamily="50" charset="-128"/>
              <a:ea typeface="Meiryo UI" pitchFamily="50" charset="-128"/>
              <a:cs typeface="Meiryo UI" pitchFamily="50" charset="-128"/>
            </a:endParaRPr>
          </a:p>
        </p:txBody>
      </p:sp>
      <p:sp>
        <p:nvSpPr>
          <p:cNvPr id="39" name="テキスト ボックス 38"/>
          <p:cNvSpPr txBox="1"/>
          <p:nvPr/>
        </p:nvSpPr>
        <p:spPr>
          <a:xfrm>
            <a:off x="3606750" y="6398378"/>
            <a:ext cx="1999265"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特許行政年次報告書 </a:t>
            </a:r>
            <a:r>
              <a:rPr lang="en-US" altLang="ja-JP" sz="900" dirty="0"/>
              <a:t>2015</a:t>
            </a:r>
          </a:p>
          <a:p>
            <a:r>
              <a:rPr kumimoji="1" lang="ja-JP" altLang="en-US" sz="900" dirty="0"/>
              <a:t>　　　　（右）</a:t>
            </a:r>
            <a:r>
              <a:rPr lang="ja-JP" altLang="en-US" sz="900" dirty="0"/>
              <a:t>特許行政年次報告書 </a:t>
            </a:r>
            <a:r>
              <a:rPr lang="en-US" altLang="ja-JP" sz="900" dirty="0"/>
              <a:t>2020</a:t>
            </a:r>
            <a:endParaRPr kumimoji="1" lang="ja-JP" altLang="en-US" sz="900" dirty="0"/>
          </a:p>
        </p:txBody>
      </p:sp>
      <p:sp>
        <p:nvSpPr>
          <p:cNvPr id="42" name="テキスト ボックス 41"/>
          <p:cNvSpPr txBox="1"/>
          <p:nvPr/>
        </p:nvSpPr>
        <p:spPr>
          <a:xfrm>
            <a:off x="827584" y="3195192"/>
            <a:ext cx="201850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国交省空港管理状況 </a:t>
            </a:r>
            <a:r>
              <a:rPr lang="en-US" altLang="ja-JP" sz="900" dirty="0"/>
              <a:t>2014</a:t>
            </a:r>
          </a:p>
          <a:p>
            <a:r>
              <a:rPr kumimoji="1" lang="ja-JP" altLang="en-US" sz="900" dirty="0"/>
              <a:t>　　　　（右）</a:t>
            </a:r>
            <a:r>
              <a:rPr lang="ja-JP" altLang="en-US" sz="900" dirty="0"/>
              <a:t>国交省空港管理状況 </a:t>
            </a:r>
            <a:r>
              <a:rPr lang="en-US" altLang="ja-JP" sz="900" dirty="0"/>
              <a:t>2020</a:t>
            </a:r>
            <a:endParaRPr lang="ja-JP" altLang="en-US" sz="900" dirty="0"/>
          </a:p>
        </p:txBody>
      </p:sp>
      <p:sp>
        <p:nvSpPr>
          <p:cNvPr id="43" name="テキスト ボックス 42"/>
          <p:cNvSpPr txBox="1"/>
          <p:nvPr/>
        </p:nvSpPr>
        <p:spPr>
          <a:xfrm>
            <a:off x="3707904" y="3195192"/>
            <a:ext cx="2012089" cy="369332"/>
          </a:xfrm>
          <a:prstGeom prst="rect">
            <a:avLst/>
          </a:prstGeom>
          <a:noFill/>
        </p:spPr>
        <p:txBody>
          <a:bodyPr wrap="none" rtlCol="0">
            <a:spAutoFit/>
          </a:bodyPr>
          <a:lstStyle/>
          <a:p>
            <a:r>
              <a:rPr lang="ja-JP" altLang="en-US" sz="900" dirty="0"/>
              <a:t>出典：（左）地域交通年報　</a:t>
            </a:r>
            <a:r>
              <a:rPr lang="en-US" altLang="ja-JP" sz="900" dirty="0"/>
              <a:t>2010</a:t>
            </a:r>
          </a:p>
          <a:p>
            <a:r>
              <a:rPr lang="ja-JP" altLang="en-US" sz="900" dirty="0"/>
              <a:t>　　　　（右）地域交通年報　</a:t>
            </a:r>
            <a:r>
              <a:rPr lang="en-US" altLang="ja-JP" sz="900" dirty="0"/>
              <a:t>2014</a:t>
            </a:r>
            <a:r>
              <a:rPr lang="ja-JP" altLang="en-US" sz="900" dirty="0"/>
              <a:t>・</a:t>
            </a:r>
            <a:r>
              <a:rPr lang="en-US" altLang="ja-JP" sz="900" dirty="0"/>
              <a:t>2015</a:t>
            </a:r>
            <a:endParaRPr lang="ja-JP" altLang="en-US" sz="900" dirty="0"/>
          </a:p>
        </p:txBody>
      </p:sp>
      <p:sp>
        <p:nvSpPr>
          <p:cNvPr id="46" name="テキスト ボックス 45"/>
          <p:cNvSpPr txBox="1"/>
          <p:nvPr/>
        </p:nvSpPr>
        <p:spPr>
          <a:xfrm>
            <a:off x="5446386" y="6398378"/>
            <a:ext cx="3520516" cy="338554"/>
          </a:xfrm>
          <a:prstGeom prst="rect">
            <a:avLst/>
          </a:prstGeom>
          <a:noFill/>
        </p:spPr>
        <p:txBody>
          <a:bodyPr wrap="none" rtlCol="0">
            <a:spAutoFit/>
          </a:bodyPr>
          <a:lstStyle/>
          <a:p>
            <a:r>
              <a:rPr lang="ja-JP" altLang="en-US" sz="800" dirty="0"/>
              <a:t>出典</a:t>
            </a:r>
            <a:r>
              <a:rPr lang="ja-JP" altLang="en-US" sz="800" dirty="0">
                <a:sym typeface="Wingdings" panose="05000000000000000000" pitchFamily="2" charset="2"/>
              </a:rPr>
              <a:t>：（左</a:t>
            </a:r>
            <a:r>
              <a:rPr lang="ja-JP" altLang="en-US" sz="800" dirty="0"/>
              <a:t>）「</a:t>
            </a:r>
            <a:r>
              <a:rPr lang="en-US" altLang="ja-JP" sz="800" dirty="0"/>
              <a:t>RESAS</a:t>
            </a:r>
            <a:r>
              <a:rPr lang="ja-JP" altLang="en-US" sz="800" dirty="0"/>
              <a:t>（地域経済分析システム）</a:t>
            </a:r>
            <a:r>
              <a:rPr lang="en-US" altLang="ja-JP" sz="800" dirty="0"/>
              <a:t>-</a:t>
            </a:r>
            <a:r>
              <a:rPr lang="ja-JP" altLang="en-US" sz="800" dirty="0"/>
              <a:t>従業者数（事業所単位）</a:t>
            </a:r>
            <a:r>
              <a:rPr lang="en-US" altLang="ja-JP" sz="800" dirty="0"/>
              <a:t>-</a:t>
            </a:r>
            <a:r>
              <a:rPr lang="ja-JP" altLang="en-US" sz="800" dirty="0"/>
              <a:t>」</a:t>
            </a:r>
            <a:r>
              <a:rPr lang="en-US" altLang="ja-JP" sz="800" dirty="0"/>
              <a:t>2014</a:t>
            </a:r>
            <a:r>
              <a:rPr lang="ja-JP" altLang="en-US" sz="800" dirty="0"/>
              <a:t>年</a:t>
            </a:r>
            <a:endParaRPr lang="en-US" altLang="ja-JP" sz="800" dirty="0"/>
          </a:p>
          <a:p>
            <a:r>
              <a:rPr kumimoji="1" lang="ja-JP" altLang="en-US" sz="800" dirty="0"/>
              <a:t>　　　　（右）</a:t>
            </a:r>
            <a:r>
              <a:rPr lang="ja-JP" altLang="en-US" sz="800" dirty="0"/>
              <a:t>「</a:t>
            </a:r>
            <a:r>
              <a:rPr lang="en-US" altLang="ja-JP" sz="800" dirty="0"/>
              <a:t>RESAS</a:t>
            </a:r>
            <a:r>
              <a:rPr lang="ja-JP" altLang="en-US" sz="800" dirty="0"/>
              <a:t>（地域経済分析システム）</a:t>
            </a:r>
            <a:r>
              <a:rPr lang="en-US" altLang="ja-JP" sz="800" dirty="0"/>
              <a:t>-</a:t>
            </a:r>
            <a:r>
              <a:rPr lang="ja-JP" altLang="en-US" sz="800" dirty="0"/>
              <a:t>従業者数（事業所単位）</a:t>
            </a:r>
            <a:r>
              <a:rPr lang="en-US" altLang="ja-JP" sz="800" dirty="0"/>
              <a:t>-</a:t>
            </a:r>
            <a:r>
              <a:rPr lang="ja-JP" altLang="en-US" sz="800" dirty="0"/>
              <a:t>」</a:t>
            </a:r>
            <a:r>
              <a:rPr lang="en-US" altLang="ja-JP" sz="800" dirty="0"/>
              <a:t>2016</a:t>
            </a:r>
            <a:r>
              <a:rPr lang="ja-JP" altLang="en-US" sz="800" dirty="0"/>
              <a:t>年</a:t>
            </a:r>
            <a:endParaRPr lang="en-US" altLang="ja-JP" sz="800" dirty="0"/>
          </a:p>
        </p:txBody>
      </p:sp>
      <p:sp>
        <p:nvSpPr>
          <p:cNvPr id="47" name="テキスト ボックス 46"/>
          <p:cNvSpPr txBox="1"/>
          <p:nvPr/>
        </p:nvSpPr>
        <p:spPr>
          <a:xfrm>
            <a:off x="6508226" y="498773"/>
            <a:ext cx="2404826"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タクシー車両台数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千台）</a:t>
            </a:r>
            <a:endParaRPr kumimoji="1" lang="ja-JP" altLang="en-US" sz="1400" dirty="0">
              <a:latin typeface="Meiryo UI" pitchFamily="50" charset="-128"/>
              <a:ea typeface="Meiryo UI" pitchFamily="50" charset="-128"/>
              <a:cs typeface="Meiryo UI" pitchFamily="50" charset="-128"/>
            </a:endParaRPr>
          </a:p>
        </p:txBody>
      </p:sp>
      <p:sp>
        <p:nvSpPr>
          <p:cNvPr id="48" name="テキスト ボックス 47"/>
          <p:cNvSpPr txBox="1"/>
          <p:nvPr/>
        </p:nvSpPr>
        <p:spPr>
          <a:xfrm>
            <a:off x="6436218" y="3195192"/>
            <a:ext cx="2012089" cy="369332"/>
          </a:xfrm>
          <a:prstGeom prst="rect">
            <a:avLst/>
          </a:prstGeom>
          <a:noFill/>
        </p:spPr>
        <p:txBody>
          <a:bodyPr wrap="none" rtlCol="0">
            <a:spAutoFit/>
          </a:bodyPr>
          <a:lstStyle/>
          <a:p>
            <a:r>
              <a:rPr lang="ja-JP" altLang="en-US" sz="900" dirty="0"/>
              <a:t>出典：（左）地域交通年報　</a:t>
            </a:r>
            <a:r>
              <a:rPr lang="en-US" altLang="ja-JP" sz="900" dirty="0"/>
              <a:t>2010</a:t>
            </a:r>
          </a:p>
          <a:p>
            <a:r>
              <a:rPr kumimoji="1" lang="ja-JP" altLang="en-US" sz="900" dirty="0"/>
              <a:t>　　　　（右）</a:t>
            </a:r>
            <a:r>
              <a:rPr lang="ja-JP" altLang="en-US" sz="900" dirty="0"/>
              <a:t>地域交通年報　</a:t>
            </a:r>
            <a:r>
              <a:rPr lang="en-US" altLang="ja-JP" sz="900" dirty="0"/>
              <a:t>2014</a:t>
            </a:r>
            <a:r>
              <a:rPr lang="ja-JP" altLang="en-US" sz="900" dirty="0"/>
              <a:t>・</a:t>
            </a:r>
            <a:r>
              <a:rPr lang="en-US" altLang="ja-JP" sz="900" dirty="0"/>
              <a:t>2015</a:t>
            </a:r>
            <a:endParaRPr kumimoji="1" lang="ja-JP" altLang="en-US" sz="900" dirty="0"/>
          </a:p>
        </p:txBody>
      </p:sp>
      <p:sp>
        <p:nvSpPr>
          <p:cNvPr id="44" name="テキスト ボックス 43"/>
          <p:cNvSpPr txBox="1"/>
          <p:nvPr/>
        </p:nvSpPr>
        <p:spPr>
          <a:xfrm>
            <a:off x="303707" y="6398378"/>
            <a:ext cx="3520516" cy="338554"/>
          </a:xfrm>
          <a:prstGeom prst="rect">
            <a:avLst/>
          </a:prstGeom>
          <a:noFill/>
        </p:spPr>
        <p:txBody>
          <a:bodyPr wrap="none" rtlCol="0">
            <a:spAutoFit/>
          </a:bodyPr>
          <a:lstStyle/>
          <a:p>
            <a:r>
              <a:rPr lang="ja-JP" altLang="en-US" sz="800" dirty="0"/>
              <a:t>出典</a:t>
            </a:r>
            <a:r>
              <a:rPr lang="ja-JP" altLang="en-US" sz="800" dirty="0">
                <a:sym typeface="Wingdings" panose="05000000000000000000" pitchFamily="2" charset="2"/>
              </a:rPr>
              <a:t>：（左</a:t>
            </a:r>
            <a:r>
              <a:rPr lang="ja-JP" altLang="en-US" sz="800" dirty="0"/>
              <a:t>）「</a:t>
            </a:r>
            <a:r>
              <a:rPr lang="en-US" altLang="ja-JP" sz="800" dirty="0"/>
              <a:t>RESAS</a:t>
            </a:r>
            <a:r>
              <a:rPr lang="ja-JP" altLang="en-US" sz="800" dirty="0"/>
              <a:t>（地域経済分析システム）</a:t>
            </a:r>
            <a:r>
              <a:rPr lang="en-US" altLang="ja-JP" sz="800" dirty="0"/>
              <a:t>-</a:t>
            </a:r>
            <a:r>
              <a:rPr lang="ja-JP" altLang="en-US" sz="800" dirty="0"/>
              <a:t>事業所数（事業所単位）</a:t>
            </a:r>
            <a:r>
              <a:rPr lang="en-US" altLang="ja-JP" sz="800" dirty="0"/>
              <a:t>-</a:t>
            </a:r>
            <a:r>
              <a:rPr lang="ja-JP" altLang="en-US" sz="800" dirty="0"/>
              <a:t>」</a:t>
            </a:r>
            <a:r>
              <a:rPr lang="en-US" altLang="ja-JP" sz="800" dirty="0"/>
              <a:t>2012</a:t>
            </a:r>
            <a:r>
              <a:rPr lang="ja-JP" altLang="en-US" sz="800" dirty="0"/>
              <a:t>年</a:t>
            </a:r>
            <a:endParaRPr lang="en-US" altLang="ja-JP" sz="800" dirty="0"/>
          </a:p>
          <a:p>
            <a:r>
              <a:rPr kumimoji="1" lang="ja-JP" altLang="en-US" sz="800" dirty="0"/>
              <a:t>　　　　（右）</a:t>
            </a:r>
            <a:r>
              <a:rPr lang="ja-JP" altLang="en-US" sz="800" dirty="0"/>
              <a:t>「</a:t>
            </a:r>
            <a:r>
              <a:rPr lang="en-US" altLang="ja-JP" sz="800" dirty="0"/>
              <a:t>RESAS</a:t>
            </a:r>
            <a:r>
              <a:rPr lang="ja-JP" altLang="en-US" sz="800" dirty="0"/>
              <a:t>（地域経済分析システム）</a:t>
            </a:r>
            <a:r>
              <a:rPr lang="en-US" altLang="ja-JP" sz="800" dirty="0"/>
              <a:t>-</a:t>
            </a:r>
            <a:r>
              <a:rPr lang="ja-JP" altLang="en-US" sz="800" dirty="0"/>
              <a:t>事業所数（事業所単位）</a:t>
            </a:r>
            <a:r>
              <a:rPr lang="en-US" altLang="ja-JP" sz="800" dirty="0"/>
              <a:t>-</a:t>
            </a:r>
            <a:r>
              <a:rPr lang="ja-JP" altLang="en-US" sz="800" dirty="0"/>
              <a:t>」</a:t>
            </a:r>
            <a:r>
              <a:rPr lang="en-US" altLang="ja-JP" sz="800" dirty="0"/>
              <a:t>2016</a:t>
            </a:r>
            <a:r>
              <a:rPr lang="ja-JP" altLang="en-US" sz="800" dirty="0"/>
              <a:t>年</a:t>
            </a:r>
            <a:endParaRPr lang="en-US" altLang="ja-JP" sz="800" dirty="0"/>
          </a:p>
        </p:txBody>
      </p:sp>
      <p:sp>
        <p:nvSpPr>
          <p:cNvPr id="19" name="正方形/長方形 18">
            <a:extLst>
              <a:ext uri="{FF2B5EF4-FFF2-40B4-BE49-F238E27FC236}">
                <a16:creationId xmlns:a16="http://schemas.microsoft.com/office/drawing/2014/main" id="{7A51190C-E1B2-4998-9903-03195F271B68}"/>
              </a:ext>
            </a:extLst>
          </p:cNvPr>
          <p:cNvSpPr/>
          <p:nvPr/>
        </p:nvSpPr>
        <p:spPr>
          <a:xfrm>
            <a:off x="6499869" y="6632245"/>
            <a:ext cx="2420139"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意見交換会参考資料</a:t>
            </a:r>
          </a:p>
        </p:txBody>
      </p:sp>
    </p:spTree>
    <p:extLst>
      <p:ext uri="{BB962C8B-B14F-4D97-AF65-F5344CB8AC3E}">
        <p14:creationId xmlns:p14="http://schemas.microsoft.com/office/powerpoint/2010/main" val="46720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AA41A3-BFDE-4435-924B-0B8FFB59A620}"/>
              </a:ext>
            </a:extLst>
          </p:cNvPr>
          <p:cNvPicPr>
            <a:picLocks noChangeAspect="1"/>
          </p:cNvPicPr>
          <p:nvPr/>
        </p:nvPicPr>
        <p:blipFill>
          <a:blip r:embed="rId2"/>
          <a:stretch>
            <a:fillRect/>
          </a:stretch>
        </p:blipFill>
        <p:spPr>
          <a:xfrm>
            <a:off x="671693" y="745786"/>
            <a:ext cx="8498561" cy="5651482"/>
          </a:xfrm>
          <a:prstGeom prst="rect">
            <a:avLst/>
          </a:prstGeom>
        </p:spPr>
      </p:pic>
      <p:sp>
        <p:nvSpPr>
          <p:cNvPr id="13" name="テキスト ボックス 12"/>
          <p:cNvSpPr txBox="1"/>
          <p:nvPr/>
        </p:nvSpPr>
        <p:spPr>
          <a:xfrm>
            <a:off x="4162610" y="3636475"/>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図書館</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館）</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429257" y="441047"/>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病床</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千床）</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55902" y="512454"/>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医療福祉</a:t>
            </a:r>
          </a:p>
        </p:txBody>
      </p:sp>
      <p:sp>
        <p:nvSpPr>
          <p:cNvPr id="24" name="ホームベース 23"/>
          <p:cNvSpPr/>
          <p:nvPr/>
        </p:nvSpPr>
        <p:spPr>
          <a:xfrm>
            <a:off x="155902" y="3715497"/>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文化観光</a:t>
            </a:r>
          </a:p>
        </p:txBody>
      </p:sp>
      <p:sp>
        <p:nvSpPr>
          <p:cNvPr id="31" name="スライド番号プレースホルダー 2"/>
          <p:cNvSpPr>
            <a:spLocks noGrp="1"/>
          </p:cNvSpPr>
          <p:nvPr>
            <p:ph type="sldNum" sz="quarter" idx="12"/>
          </p:nvPr>
        </p:nvSpPr>
        <p:spPr bwMode="auto">
          <a:xfrm>
            <a:off x="8768454" y="6525380"/>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27</a:t>
            </a:fld>
            <a:endParaRPr lang="en-US" altLang="ja-JP">
              <a:solidFill>
                <a:srgbClr val="898989"/>
              </a:solidFill>
            </a:endParaRPr>
          </a:p>
        </p:txBody>
      </p:sp>
      <p:sp>
        <p:nvSpPr>
          <p:cNvPr id="34" name="正方形/長方形 33"/>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参考資料２－２　主要指標における都市比較（４）</a:t>
            </a:r>
            <a:r>
              <a:rPr kumimoji="0" lang="ja-JP" altLang="en-US" sz="1500" b="1"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　＜西日本と東日本の上位５／医療福祉、文化観光＞</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6" name="テキスト ボックス 15"/>
          <p:cNvSpPr txBox="1"/>
          <p:nvPr/>
        </p:nvSpPr>
        <p:spPr>
          <a:xfrm>
            <a:off x="1033853" y="3108289"/>
            <a:ext cx="1750800"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）医療施設調査　</a:t>
            </a:r>
            <a:r>
              <a:rPr lang="en-US" altLang="ja-JP" sz="900" dirty="0"/>
              <a:t>2013</a:t>
            </a:r>
          </a:p>
          <a:p>
            <a:r>
              <a:rPr kumimoji="1" lang="ja-JP" altLang="en-US" sz="900" dirty="0"/>
              <a:t>　　　　（右）医療施設調査　</a:t>
            </a:r>
            <a:r>
              <a:rPr kumimoji="1" lang="en-US" altLang="ja-JP" sz="900" dirty="0"/>
              <a:t>2020</a:t>
            </a:r>
            <a:endParaRPr kumimoji="1" lang="ja-JP" altLang="en-US" sz="900" dirty="0"/>
          </a:p>
        </p:txBody>
      </p:sp>
      <p:sp>
        <p:nvSpPr>
          <p:cNvPr id="23" name="テキスト ボックス 22"/>
          <p:cNvSpPr txBox="1"/>
          <p:nvPr/>
        </p:nvSpPr>
        <p:spPr>
          <a:xfrm>
            <a:off x="6615768" y="441047"/>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児童福祉施設数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3779912" y="441047"/>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介護保険施設</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516216" y="3636475"/>
            <a:ext cx="2675732"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外国人延べ宿泊者数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万人）</a:t>
            </a:r>
            <a:endParaRPr kumimoji="1" lang="ja-JP" altLang="en-US" sz="14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1467669" y="3636475"/>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大学</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校）</a:t>
            </a:r>
            <a:endParaRPr kumimoji="1" lang="ja-JP" altLang="en-US" sz="14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28310" y="3108289"/>
            <a:ext cx="2557110" cy="369332"/>
          </a:xfrm>
          <a:prstGeom prst="rect">
            <a:avLst/>
          </a:prstGeom>
          <a:noFill/>
        </p:spPr>
        <p:txBody>
          <a:bodyPr wrap="none" rtlCol="0">
            <a:spAutoFit/>
          </a:bodyPr>
          <a:lstStyle/>
          <a:p>
            <a:r>
              <a:rPr lang="ja-JP" altLang="en-US" sz="900" dirty="0"/>
              <a:t>出典：（左）介護サービス施設・事業所調査　</a:t>
            </a:r>
            <a:r>
              <a:rPr lang="en-US" altLang="ja-JP" sz="900" dirty="0"/>
              <a:t>2014</a:t>
            </a:r>
          </a:p>
          <a:p>
            <a:r>
              <a:rPr kumimoji="1" lang="ja-JP" altLang="en-US" sz="900" dirty="0"/>
              <a:t>　　　　（右）介護サービス施設・事業所調査　</a:t>
            </a:r>
            <a:r>
              <a:rPr kumimoji="1" lang="en-US" altLang="ja-JP" sz="900" dirty="0"/>
              <a:t>2019</a:t>
            </a:r>
            <a:endParaRPr kumimoji="1" lang="ja-JP" altLang="en-US" sz="900" dirty="0"/>
          </a:p>
        </p:txBody>
      </p:sp>
      <p:sp>
        <p:nvSpPr>
          <p:cNvPr id="38" name="テキスト ボックス 37"/>
          <p:cNvSpPr txBox="1"/>
          <p:nvPr/>
        </p:nvSpPr>
        <p:spPr>
          <a:xfrm>
            <a:off x="6749761" y="3108289"/>
            <a:ext cx="1954381" cy="369332"/>
          </a:xfrm>
          <a:prstGeom prst="rect">
            <a:avLst/>
          </a:prstGeom>
          <a:noFill/>
        </p:spPr>
        <p:txBody>
          <a:bodyPr wrap="none" rtlCol="0">
            <a:spAutoFit/>
          </a:bodyPr>
          <a:lstStyle/>
          <a:p>
            <a:r>
              <a:rPr lang="ja-JP" altLang="en-US" sz="900" dirty="0"/>
              <a:t>出典：（左）社会福祉施設調査　</a:t>
            </a:r>
            <a:r>
              <a:rPr lang="en-US" altLang="ja-JP" sz="900" dirty="0"/>
              <a:t>2014</a:t>
            </a:r>
          </a:p>
          <a:p>
            <a:r>
              <a:rPr kumimoji="1" lang="ja-JP" altLang="en-US" sz="900" dirty="0"/>
              <a:t>　　　　（右）</a:t>
            </a:r>
            <a:r>
              <a:rPr lang="ja-JP" altLang="en-US" sz="900" dirty="0"/>
              <a:t>社会福祉施設調査　</a:t>
            </a:r>
            <a:r>
              <a:rPr lang="en-US" altLang="ja-JP" sz="900" dirty="0"/>
              <a:t>2019</a:t>
            </a:r>
            <a:endParaRPr kumimoji="1" lang="ja-JP" altLang="en-US" sz="900" dirty="0"/>
          </a:p>
        </p:txBody>
      </p:sp>
      <p:sp>
        <p:nvSpPr>
          <p:cNvPr id="39" name="テキスト ボックス 38"/>
          <p:cNvSpPr txBox="1"/>
          <p:nvPr/>
        </p:nvSpPr>
        <p:spPr>
          <a:xfrm>
            <a:off x="6710605" y="6341243"/>
            <a:ext cx="1954381" cy="369332"/>
          </a:xfrm>
          <a:prstGeom prst="rect">
            <a:avLst/>
          </a:prstGeom>
          <a:noFill/>
        </p:spPr>
        <p:txBody>
          <a:bodyPr wrap="none" rtlCol="0">
            <a:spAutoFit/>
          </a:bodyPr>
          <a:lstStyle/>
          <a:p>
            <a:r>
              <a:rPr lang="ja-JP" altLang="en-US" sz="900" dirty="0"/>
              <a:t>出典：（左）宿泊旅行統計調査　</a:t>
            </a:r>
            <a:r>
              <a:rPr lang="en-US" altLang="ja-JP" sz="900" dirty="0"/>
              <a:t>2014</a:t>
            </a:r>
          </a:p>
          <a:p>
            <a:r>
              <a:rPr kumimoji="1" lang="ja-JP" altLang="en-US" sz="900" dirty="0"/>
              <a:t>　　　　</a:t>
            </a:r>
            <a:r>
              <a:rPr lang="ja-JP" altLang="en-US" sz="900" dirty="0"/>
              <a:t>（右）宿泊旅行統計調査　</a:t>
            </a:r>
            <a:r>
              <a:rPr lang="en-US" altLang="ja-JP" sz="900" dirty="0"/>
              <a:t>2020</a:t>
            </a:r>
            <a:endParaRPr lang="ja-JP" altLang="en-US" sz="900" dirty="0"/>
          </a:p>
        </p:txBody>
      </p:sp>
      <p:sp>
        <p:nvSpPr>
          <p:cNvPr id="40" name="テキスト ボックス 39"/>
          <p:cNvSpPr txBox="1"/>
          <p:nvPr/>
        </p:nvSpPr>
        <p:spPr>
          <a:xfrm>
            <a:off x="3795804" y="6341243"/>
            <a:ext cx="1723549" cy="369332"/>
          </a:xfrm>
          <a:prstGeom prst="rect">
            <a:avLst/>
          </a:prstGeom>
          <a:noFill/>
        </p:spPr>
        <p:txBody>
          <a:bodyPr wrap="none" rtlCol="0">
            <a:spAutoFit/>
          </a:bodyPr>
          <a:lstStyle/>
          <a:p>
            <a:r>
              <a:rPr lang="ja-JP" altLang="en-US" sz="900" dirty="0"/>
              <a:t>出典：（左）社会教育調査　</a:t>
            </a:r>
            <a:r>
              <a:rPr lang="en-US" altLang="ja-JP" sz="900" dirty="0"/>
              <a:t>2011</a:t>
            </a:r>
          </a:p>
          <a:p>
            <a:r>
              <a:rPr kumimoji="1" lang="ja-JP" altLang="en-US" sz="900" dirty="0"/>
              <a:t>　　　　（右）社会教育調査　</a:t>
            </a:r>
            <a:r>
              <a:rPr kumimoji="1" lang="en-US" altLang="ja-JP" sz="900" dirty="0"/>
              <a:t>2018</a:t>
            </a:r>
            <a:endParaRPr kumimoji="1" lang="ja-JP" altLang="en-US" sz="900" dirty="0"/>
          </a:p>
        </p:txBody>
      </p:sp>
      <p:sp>
        <p:nvSpPr>
          <p:cNvPr id="41" name="テキスト ボックス 40"/>
          <p:cNvSpPr txBox="1"/>
          <p:nvPr/>
        </p:nvSpPr>
        <p:spPr>
          <a:xfrm>
            <a:off x="1002301" y="6341243"/>
            <a:ext cx="1723549"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学校基本調査　</a:t>
            </a:r>
            <a:r>
              <a:rPr lang="en-US" altLang="ja-JP" sz="900" dirty="0"/>
              <a:t>2015</a:t>
            </a:r>
          </a:p>
          <a:p>
            <a:r>
              <a:rPr kumimoji="1" lang="ja-JP" altLang="en-US" sz="900" dirty="0"/>
              <a:t>　　　　（右）学校基本調査　</a:t>
            </a:r>
            <a:r>
              <a:rPr kumimoji="1" lang="en-US" altLang="ja-JP" sz="900" dirty="0"/>
              <a:t>2021</a:t>
            </a:r>
            <a:endParaRPr kumimoji="1" lang="ja-JP" altLang="en-US" sz="900" dirty="0"/>
          </a:p>
        </p:txBody>
      </p:sp>
      <p:sp>
        <p:nvSpPr>
          <p:cNvPr id="19" name="正方形/長方形 18">
            <a:extLst>
              <a:ext uri="{FF2B5EF4-FFF2-40B4-BE49-F238E27FC236}">
                <a16:creationId xmlns:a16="http://schemas.microsoft.com/office/drawing/2014/main" id="{FD95760B-65E0-4142-938D-AEBA9B5E8A7D}"/>
              </a:ext>
            </a:extLst>
          </p:cNvPr>
          <p:cNvSpPr/>
          <p:nvPr/>
        </p:nvSpPr>
        <p:spPr>
          <a:xfrm>
            <a:off x="6499869" y="6632245"/>
            <a:ext cx="2420139"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意見交換会参考資料</a:t>
            </a:r>
          </a:p>
        </p:txBody>
      </p:sp>
    </p:spTree>
    <p:extLst>
      <p:ext uri="{BB962C8B-B14F-4D97-AF65-F5344CB8AC3E}">
        <p14:creationId xmlns:p14="http://schemas.microsoft.com/office/powerpoint/2010/main" val="1836272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28</a:t>
            </a:fld>
            <a:endParaRPr kumimoji="1" lang="ja-JP" altLang="en-US" dirty="0"/>
          </a:p>
        </p:txBody>
      </p:sp>
      <p:sp>
        <p:nvSpPr>
          <p:cNvPr id="6" name="正方形/長方形 5"/>
          <p:cNvSpPr/>
          <p:nvPr/>
        </p:nvSpPr>
        <p:spPr>
          <a:xfrm>
            <a:off x="179512" y="661172"/>
            <a:ext cx="5496208" cy="1969770"/>
          </a:xfrm>
          <a:prstGeom prst="rect">
            <a:avLst/>
          </a:prstGeom>
        </p:spPr>
        <p:txBody>
          <a:bodyPr wrap="square">
            <a:spAutoFit/>
          </a:bodyPr>
          <a:lstStyle/>
          <a:p>
            <a:r>
              <a:rPr lang="ja-JP" altLang="en-US" sz="14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デンマークのコペンハーゲンは、スマートシティの取り組みにおいて「</a:t>
            </a:r>
            <a:r>
              <a:rPr lang="en-US" altLang="ja-JP" sz="1200" dirty="0">
                <a:latin typeface="UD デジタル 教科書体 N-R" panose="02020400000000000000" pitchFamily="17" charset="-128"/>
                <a:ea typeface="UD デジタル 教科書体 N-R" panose="02020400000000000000" pitchFamily="17" charset="-128"/>
              </a:rPr>
              <a:t>World Smart City Awards</a:t>
            </a:r>
            <a:r>
              <a:rPr lang="ja-JP" altLang="en-US" sz="1200" dirty="0">
                <a:latin typeface="UD デジタル 教科書体 N-R" panose="02020400000000000000" pitchFamily="17" charset="-128"/>
                <a:ea typeface="UD デジタル 教科書体 N-R" panose="02020400000000000000" pitchFamily="17" charset="-128"/>
              </a:rPr>
              <a:t>」を受賞（</a:t>
            </a:r>
            <a:r>
              <a:rPr lang="en-US" altLang="ja-JP" sz="1200" dirty="0">
                <a:latin typeface="UD デジタル 教科書体 N-R" panose="02020400000000000000" pitchFamily="17" charset="-128"/>
                <a:ea typeface="UD デジタル 教科書体 N-R" panose="02020400000000000000" pitchFamily="17" charset="-128"/>
              </a:rPr>
              <a:t>2014</a:t>
            </a:r>
            <a:r>
              <a:rPr lang="ja-JP" altLang="en-US" sz="1200" dirty="0">
                <a:latin typeface="UD デジタル 教科書体 N-R" panose="02020400000000000000" pitchFamily="17" charset="-128"/>
                <a:ea typeface="UD デジタル 教科書体 N-R" panose="02020400000000000000" pitchFamily="17" charset="-128"/>
              </a:rPr>
              <a:t>年）するなど、国際的に高い評価を得ている。</a:t>
            </a:r>
          </a:p>
          <a:p>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IT</a:t>
            </a:r>
            <a:r>
              <a:rPr lang="ja-JP" altLang="en-US" sz="1200" dirty="0">
                <a:latin typeface="UD デジタル 教科書体 N-R" panose="02020400000000000000" pitchFamily="17" charset="-128"/>
                <a:ea typeface="UD デジタル 教科書体 N-R" panose="02020400000000000000" pitchFamily="17" charset="-128"/>
              </a:rPr>
              <a:t>立国であるデンマークは、</a:t>
            </a:r>
            <a:r>
              <a:rPr lang="en-US" altLang="ja-JP" sz="1200" dirty="0">
                <a:latin typeface="UD デジタル 教科書体 N-R" panose="02020400000000000000" pitchFamily="17" charset="-128"/>
                <a:ea typeface="UD デジタル 教科書体 N-R" panose="02020400000000000000" pitchFamily="17" charset="-128"/>
              </a:rPr>
              <a:t>2050</a:t>
            </a:r>
            <a:r>
              <a:rPr lang="ja-JP" altLang="en-US" sz="1200" dirty="0">
                <a:latin typeface="UD デジタル 教科書体 N-R" panose="02020400000000000000" pitchFamily="17" charset="-128"/>
                <a:ea typeface="UD デジタル 教科書体 N-R" panose="02020400000000000000" pitchFamily="17" charset="-128"/>
              </a:rPr>
              <a:t>年までに「脱化石燃料社会」を実現するという高い目標を掲げており、コペンハーゲンはスマートシティ戦略の核となる目標として、</a:t>
            </a:r>
            <a:r>
              <a:rPr lang="en-US" altLang="ja-JP" sz="1200" dirty="0">
                <a:latin typeface="UD デジタル 教科書体 N-R" panose="02020400000000000000" pitchFamily="17" charset="-128"/>
                <a:ea typeface="UD デジタル 教科書体 N-R" panose="02020400000000000000" pitchFamily="17" charset="-128"/>
              </a:rPr>
              <a:t>2025</a:t>
            </a:r>
            <a:r>
              <a:rPr lang="ja-JP" altLang="en-US" sz="1200" dirty="0">
                <a:latin typeface="UD デジタル 教科書体 N-R" panose="02020400000000000000" pitchFamily="17" charset="-128"/>
                <a:ea typeface="UD デジタル 教科書体 N-R" panose="02020400000000000000" pitchFamily="17" charset="-128"/>
              </a:rPr>
              <a:t>年までに「カーボン・ニュートラルを達成する世界で最初の首都」（</a:t>
            </a:r>
            <a:r>
              <a:rPr lang="en-US" altLang="ja-JP" sz="1200" dirty="0">
                <a:latin typeface="UD デジタル 教科書体 N-R" panose="02020400000000000000" pitchFamily="17" charset="-128"/>
                <a:ea typeface="UD デジタル 教科書体 N-R" panose="02020400000000000000" pitchFamily="17" charset="-128"/>
              </a:rPr>
              <a:t>2025</a:t>
            </a:r>
            <a:r>
              <a:rPr lang="ja-JP" altLang="en-US" sz="1200" dirty="0">
                <a:latin typeface="UD デジタル 教科書体 N-R" panose="02020400000000000000" pitchFamily="17" charset="-128"/>
                <a:ea typeface="UD デジタル 教科書体 N-R" panose="02020400000000000000" pitchFamily="17" charset="-128"/>
              </a:rPr>
              <a:t>コペンハーゲン気候変動適応計画）になることをビジョンとして掲げている。こうしたなか、エネルギー消費、エネルギー生産、モビリティ、市当局における効率化の四つを重点分野として、スマートシティをはじめとする以下のプロジェクトに取り組んでいる。</a:t>
            </a:r>
          </a:p>
        </p:txBody>
      </p:sp>
      <p:pic>
        <p:nvPicPr>
          <p:cNvPr id="7" name="Picture 59" descr="&quot;スマートシティ海外事例10選　デンマーク・コペンハーゲン&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8662" y="744485"/>
            <a:ext cx="3096344" cy="159358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284339" y="2752605"/>
            <a:ext cx="8621478" cy="3416320"/>
          </a:xfrm>
          <a:prstGeom prst="rect">
            <a:avLst/>
          </a:prstGeom>
        </p:spPr>
        <p:txBody>
          <a:bodyPr wrap="square">
            <a:spAutoFit/>
          </a:bodyPr>
          <a:lstStyle/>
          <a:p>
            <a:r>
              <a:rPr lang="en-US" altLang="ja-JP" sz="1200" b="1" u="sng" dirty="0">
                <a:latin typeface="UD デジタル 教科書体 N-R" panose="02020400000000000000" pitchFamily="17" charset="-128"/>
                <a:ea typeface="UD デジタル 教科書体 N-R" panose="02020400000000000000" pitchFamily="17" charset="-128"/>
              </a:rPr>
              <a:t>Copenhagen Connecting</a:t>
            </a:r>
          </a:p>
          <a:p>
            <a:r>
              <a:rPr lang="ja-JP" altLang="en-US" sz="1200" dirty="0">
                <a:latin typeface="UD デジタル 教科書体 N-R" panose="02020400000000000000" pitchFamily="17" charset="-128"/>
                <a:ea typeface="UD デジタル 教科書体 N-R" panose="02020400000000000000" pitchFamily="17" charset="-128"/>
              </a:rPr>
              <a:t>　市内のセンサや</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を通じて収集したデータを分析・利活用したり、スマートシティに関連するさまざまな技術やソリューションを開発するプロジェクト。データの活用、インフラの整備、さまざまな地域の機関のコラボレーションにより、「健康」「モビリティ」「エネルギーと気候」「市民」「教育」といった分野に注力しながら、都市全体の効率性の向上を図ることが目的。</a:t>
            </a:r>
            <a:endParaRPr lang="en-US" altLang="ja-JP" sz="1200" dirty="0">
              <a:latin typeface="UD デジタル 教科書体 N-R" panose="02020400000000000000" pitchFamily="17" charset="-128"/>
              <a:ea typeface="UD デジタル 教科書体 N-R" panose="02020400000000000000" pitchFamily="17" charset="-128"/>
            </a:endParaRPr>
          </a:p>
          <a:p>
            <a:endParaRPr lang="ja-JP" altLang="en-US" sz="1200" dirty="0">
              <a:latin typeface="UD デジタル 教科書体 N-R" panose="02020400000000000000" pitchFamily="17" charset="-128"/>
              <a:ea typeface="UD デジタル 教科書体 N-R" panose="02020400000000000000" pitchFamily="17" charset="-128"/>
            </a:endParaRPr>
          </a:p>
          <a:p>
            <a:r>
              <a:rPr lang="en-US" altLang="ja-JP" sz="1200" b="1" u="sng" dirty="0">
                <a:latin typeface="UD デジタル 教科書体 N-R" panose="02020400000000000000" pitchFamily="17" charset="-128"/>
                <a:ea typeface="UD デジタル 教科書体 N-R" panose="02020400000000000000" pitchFamily="17" charset="-128"/>
              </a:rPr>
              <a:t>CITS</a:t>
            </a:r>
            <a:r>
              <a:rPr lang="ja-JP" altLang="en-US" sz="1200" b="1" u="sng" dirty="0">
                <a:latin typeface="UD デジタル 教科書体 N-R" panose="02020400000000000000" pitchFamily="17" charset="-128"/>
                <a:ea typeface="UD デジタル 教科書体 N-R" panose="02020400000000000000" pitchFamily="17" charset="-128"/>
              </a:rPr>
              <a:t>（</a:t>
            </a:r>
            <a:r>
              <a:rPr lang="en-US" altLang="ja-JP" sz="1200" b="1" u="sng" dirty="0">
                <a:latin typeface="UD デジタル 教科書体 N-R" panose="02020400000000000000" pitchFamily="17" charset="-128"/>
                <a:ea typeface="UD デジタル 教科書体 N-R" panose="02020400000000000000" pitchFamily="17" charset="-128"/>
              </a:rPr>
              <a:t>Copenhagen Intelligent Traffic Solutions</a:t>
            </a:r>
            <a:r>
              <a:rPr lang="ja-JP" altLang="en-US" sz="1200" b="1" u="sng" dirty="0">
                <a:latin typeface="UD デジタル 教科書体 N-R" panose="02020400000000000000" pitchFamily="17" charset="-128"/>
                <a:ea typeface="UD デジタル 教科書体 N-R" panose="02020400000000000000" pitchFamily="17" charset="-128"/>
              </a:rPr>
              <a:t>）</a:t>
            </a:r>
            <a:r>
              <a:rPr lang="ja-JP" altLang="en-US" sz="1200" u="sng" dirty="0">
                <a:latin typeface="UD デジタル 教科書体 N-R" panose="02020400000000000000" pitchFamily="17" charset="-128"/>
                <a:ea typeface="UD デジタル 教科書体 N-R" panose="02020400000000000000" pitchFamily="17" charset="-128"/>
              </a:rPr>
              <a:t>（コペンハーゲン・インテリジェント交通ソリューション）</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　交通渋滞の改善と二酸化炭素排出量の削減、市民の安全性向上を目指すプロジェクト。各種センサから収集されるデータを分析し、交通渋滞の予測・改善、交通規制への活用、排気ガスの削減、市民の安全確保等を実現する。</a:t>
            </a:r>
            <a:r>
              <a:rPr lang="en-US" altLang="ja-JP" sz="1200" dirty="0">
                <a:latin typeface="UD デジタル 教科書体 N-R" panose="02020400000000000000" pitchFamily="17" charset="-128"/>
                <a:ea typeface="UD デジタル 教科書体 N-R" panose="02020400000000000000" pitchFamily="17" charset="-128"/>
              </a:rPr>
              <a:t>IT</a:t>
            </a:r>
            <a:r>
              <a:rPr lang="ja-JP" altLang="en-US" sz="1200" dirty="0">
                <a:latin typeface="UD デジタル 教科書体 N-R" panose="02020400000000000000" pitchFamily="17" charset="-128"/>
                <a:ea typeface="UD デジタル 教科書体 N-R" panose="02020400000000000000" pitchFamily="17" charset="-128"/>
              </a:rPr>
              <a:t>の知識が乏しい市の担当者でも、ダッシュボードから簡単に交通予測ができるシステムなどが提供されている。</a:t>
            </a:r>
          </a:p>
          <a:p>
            <a:endParaRPr lang="en-US" altLang="ja-JP" sz="1200" b="1" u="sng" dirty="0">
              <a:latin typeface="UD デジタル 教科書体 N-R" panose="02020400000000000000" pitchFamily="17" charset="-128"/>
              <a:ea typeface="UD デジタル 教科書体 N-R" panose="02020400000000000000" pitchFamily="17" charset="-128"/>
            </a:endParaRPr>
          </a:p>
          <a:p>
            <a:r>
              <a:rPr lang="en-US" altLang="ja-JP" sz="1200" b="1" u="sng" dirty="0">
                <a:latin typeface="UD デジタル 教科書体 N-R" panose="02020400000000000000" pitchFamily="17" charset="-128"/>
                <a:ea typeface="UD デジタル 教科書体 N-R" panose="02020400000000000000" pitchFamily="17" charset="-128"/>
              </a:rPr>
              <a:t>DOLL Living Lab</a:t>
            </a:r>
          </a:p>
          <a:p>
            <a:r>
              <a:rPr lang="ja-JP" altLang="en-US" sz="1200" dirty="0">
                <a:latin typeface="UD デジタル 教科書体 N-R" panose="02020400000000000000" pitchFamily="17" charset="-128"/>
                <a:ea typeface="UD デジタル 教科書体 N-R" panose="02020400000000000000" pitchFamily="17" charset="-128"/>
              </a:rPr>
              <a:t>　オフィス街や住宅街の一角を実証実験場とし、情報ネットワークをメッシュに張り巡らせ、国内の照明関連企業の最新照明ソリューションを設置、現地の温度や汚染物質の分布について計測するセンサを搭載して、路上の温度や大気汚染物質の濃度といった情報を計測。当該ネットワークを通じて、屋内外で賢く機能する最先端の照明ソリューションの開発などに取り組む。</a:t>
            </a:r>
          </a:p>
          <a:p>
            <a:r>
              <a:rPr lang="ja-JP" altLang="en-US" sz="1200" dirty="0">
                <a:latin typeface="UD デジタル 教科書体 N-R" panose="02020400000000000000" pitchFamily="17" charset="-128"/>
                <a:ea typeface="UD デジタル 教科書体 N-R" panose="02020400000000000000" pitchFamily="17" charset="-128"/>
              </a:rPr>
              <a:t>　また、</a:t>
            </a:r>
            <a:r>
              <a:rPr lang="en-US" altLang="ja-JP" sz="1200" dirty="0">
                <a:latin typeface="UD デジタル 教科書体 N-R" panose="02020400000000000000" pitchFamily="17" charset="-128"/>
                <a:ea typeface="UD デジタル 教科書体 N-R" panose="02020400000000000000" pitchFamily="17" charset="-128"/>
              </a:rPr>
              <a:t>LED</a:t>
            </a:r>
            <a:r>
              <a:rPr lang="ja-JP" altLang="en-US" sz="1200" dirty="0">
                <a:latin typeface="UD デジタル 教科書体 N-R" panose="02020400000000000000" pitchFamily="17" charset="-128"/>
                <a:ea typeface="UD デジタル 教科書体 N-R" panose="02020400000000000000" pitchFamily="17" charset="-128"/>
              </a:rPr>
              <a:t>を利用した高速無線通信技術の</a:t>
            </a:r>
            <a:r>
              <a:rPr lang="en-US" altLang="ja-JP" sz="1200" dirty="0" err="1">
                <a:latin typeface="UD デジタル 教科書体 N-R" panose="02020400000000000000" pitchFamily="17" charset="-128"/>
                <a:ea typeface="UD デジタル 教科書体 N-R" panose="02020400000000000000" pitchFamily="17" charset="-128"/>
              </a:rPr>
              <a:t>LiFi</a:t>
            </a:r>
            <a:r>
              <a:rPr lang="en-US" altLang="ja-JP" sz="1200" dirty="0">
                <a:latin typeface="UD デジタル 教科書体 N-R" panose="02020400000000000000" pitchFamily="17" charset="-128"/>
                <a:ea typeface="UD デジタル 教科書体 N-R" panose="02020400000000000000" pitchFamily="17" charset="-128"/>
              </a:rPr>
              <a:t> (Light Fidelity) </a:t>
            </a:r>
            <a:r>
              <a:rPr lang="ja-JP" altLang="en-US" sz="1200" dirty="0">
                <a:latin typeface="UD デジタル 教科書体 N-R" panose="02020400000000000000" pitchFamily="17" charset="-128"/>
                <a:ea typeface="UD デジタル 教科書体 N-R" panose="02020400000000000000" pitchFamily="17" charset="-128"/>
              </a:rPr>
              <a:t>が導入され、スマートシティの基盤としての活用も視野に入れられている。</a:t>
            </a:r>
          </a:p>
        </p:txBody>
      </p:sp>
      <p:sp>
        <p:nvSpPr>
          <p:cNvPr id="11" name="正方形/長方形 10"/>
          <p:cNvSpPr/>
          <p:nvPr/>
        </p:nvSpPr>
        <p:spPr>
          <a:xfrm>
            <a:off x="3563888" y="6290588"/>
            <a:ext cx="4824537"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Future Stride</a:t>
            </a:r>
            <a:r>
              <a:rPr lang="ja-JP" altLang="en-US" sz="1100" dirty="0">
                <a:latin typeface="Meiryo UI" panose="020B0604030504040204" pitchFamily="50" charset="-128"/>
                <a:ea typeface="Meiryo UI" panose="020B0604030504040204" pitchFamily="50" charset="-128"/>
              </a:rPr>
              <a:t>」（フューチャーストライド）スマートシティ海外事例</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選</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（ソフトバンクが運営するビジネスの未来を発信する</a:t>
            </a:r>
            <a:r>
              <a:rPr lang="en-US" altLang="ja-JP" sz="1100" dirty="0">
                <a:latin typeface="Meiryo UI" panose="020B0604030504040204" pitchFamily="50" charset="-128"/>
                <a:ea typeface="Meiryo UI" panose="020B0604030504040204" pitchFamily="50" charset="-128"/>
              </a:rPr>
              <a:t>Web</a:t>
            </a:r>
            <a:r>
              <a:rPr lang="ja-JP" altLang="en-US" sz="1100" dirty="0">
                <a:latin typeface="Meiryo UI" panose="020B0604030504040204" pitchFamily="50" charset="-128"/>
                <a:ea typeface="Meiryo UI" panose="020B0604030504040204" pitchFamily="50" charset="-128"/>
              </a:rPr>
              <a:t>マガジン）</a:t>
            </a:r>
          </a:p>
        </p:txBody>
      </p:sp>
      <p:sp>
        <p:nvSpPr>
          <p:cNvPr id="9" name="正方形/長方形 8"/>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先進都市事例（１）　＜デンマークのスマートシティ事例＞</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Tree>
    <p:extLst>
      <p:ext uri="{BB962C8B-B14F-4D97-AF65-F5344CB8AC3E}">
        <p14:creationId xmlns:p14="http://schemas.microsoft.com/office/powerpoint/2010/main" val="141526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pPr algn="l"/>
            <a:r>
              <a:rPr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１　</a:t>
            </a:r>
            <a:r>
              <a:rPr lang="ja-JP" altLang="en-US" sz="1600" b="1" dirty="0" smtClean="0">
                <a:solidFill>
                  <a:schemeClr val="bg1"/>
                </a:solidFill>
                <a:latin typeface="UD デジタル 教科書体 NP-B" panose="02020700000000000000" pitchFamily="18" charset="-128"/>
                <a:ea typeface="UD デジタル 教科書体 NP-B" panose="02020700000000000000" pitchFamily="18" charset="-128"/>
              </a:rPr>
              <a:t>主な分析概要</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1" name="正方形/長方形 10"/>
          <p:cNvSpPr/>
          <p:nvPr/>
        </p:nvSpPr>
        <p:spPr>
          <a:xfrm>
            <a:off x="18642" y="737539"/>
            <a:ext cx="7460127" cy="754053"/>
          </a:xfrm>
          <a:prstGeom prst="rect">
            <a:avLst/>
          </a:prstGeom>
        </p:spPr>
        <p:txBody>
          <a:bodyPr wrap="square">
            <a:spAutoFit/>
          </a:bodyPr>
          <a:lstStyle/>
          <a:p>
            <a:pPr>
              <a:lnSpc>
                <a:spcPts val="1800"/>
              </a:lnSpc>
            </a:pPr>
            <a:r>
              <a:rPr lang="ja-JP" altLang="en-US" sz="1400" b="1" u="sng" dirty="0">
                <a:latin typeface="UD デジタル 教科書体 NP-B" panose="02020700000000000000" pitchFamily="18" charset="-128"/>
                <a:ea typeface="UD デジタル 教科書体 NP-B" panose="02020700000000000000" pitchFamily="18" charset="-128"/>
              </a:rPr>
              <a:t>■国内の主要都市（東京・愛知・福岡）との比較</a:t>
            </a:r>
          </a:p>
          <a:p>
            <a:r>
              <a:rPr lang="ja-JP" altLang="en-US" sz="1400" dirty="0">
                <a:latin typeface="UD デジタル 教科書体 NK-R" panose="02020400000000000000" pitchFamily="18" charset="-128"/>
                <a:ea typeface="UD デジタル 教科書体 NK-R" panose="02020400000000000000" pitchFamily="18" charset="-128"/>
              </a:rPr>
              <a:t>　○東京一極集中の中、東京との差は大きいが、諸外国の大都市も参考に、どのように大阪を</a:t>
            </a:r>
            <a:r>
              <a:rPr lang="ja-JP" altLang="en-US" sz="1400" dirty="0" smtClean="0">
                <a:latin typeface="UD デジタル 教科書体 NK-R" panose="02020400000000000000" pitchFamily="18" charset="-128"/>
                <a:ea typeface="UD デジタル 教科書体 NK-R" panose="02020400000000000000" pitchFamily="18" charset="-128"/>
              </a:rPr>
              <a:t>発展</a:t>
            </a:r>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させて</a:t>
            </a:r>
            <a:r>
              <a:rPr lang="ja-JP" altLang="en-US" sz="1400" dirty="0">
                <a:latin typeface="UD デジタル 教科書体 NK-R" panose="02020400000000000000" pitchFamily="18" charset="-128"/>
                <a:ea typeface="UD デジタル 教科書体 NK-R" panose="02020400000000000000" pitchFamily="18" charset="-128"/>
              </a:rPr>
              <a:t>いくのか</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4" name="タイトル 1">
            <a:extLst>
              <a:ext uri="{FF2B5EF4-FFF2-40B4-BE49-F238E27FC236}">
                <a16:creationId xmlns:a16="http://schemas.microsoft.com/office/drawing/2014/main" id="{DE182360-8E57-4CFB-9AED-F7A852E0EBA9}"/>
              </a:ext>
            </a:extLst>
          </p:cNvPr>
          <p:cNvSpPr txBox="1">
            <a:spLocks/>
          </p:cNvSpPr>
          <p:nvPr/>
        </p:nvSpPr>
        <p:spPr>
          <a:xfrm>
            <a:off x="18642" y="5069721"/>
            <a:ext cx="8074207" cy="13162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400" b="1" u="sng" dirty="0">
                <a:latin typeface="UD デジタル 教科書体 NP-B" panose="02020700000000000000" pitchFamily="18" charset="-128"/>
                <a:ea typeface="UD デジタル 教科書体 NP-B" panose="02020700000000000000" pitchFamily="18" charset="-128"/>
              </a:rPr>
              <a:t>■大阪の強み・弱み</a:t>
            </a:r>
            <a:endParaRPr lang="en-US" altLang="ja-JP" sz="1400" b="1" u="sng" dirty="0">
              <a:latin typeface="UD デジタル 教科書体 NP-B" panose="02020700000000000000" pitchFamily="18" charset="-128"/>
              <a:ea typeface="UD デジタル 教科書体 NP-B" panose="020207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○大阪を東京と並ぶ都市、さらには世界の中でも存在感のある都市にしていくためには、以下のような</a:t>
            </a:r>
            <a:r>
              <a:rPr lang="ja-JP" altLang="en-US" sz="1400" dirty="0" smtClean="0">
                <a:latin typeface="UD デジタル 教科書体 NK-R" panose="02020400000000000000" pitchFamily="18" charset="-128"/>
                <a:ea typeface="UD デジタル 教科書体 NK-R" panose="02020400000000000000" pitchFamily="18" charset="-128"/>
              </a:rPr>
              <a:t>弱み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課題）</a:t>
            </a:r>
            <a:r>
              <a:rPr lang="ja-JP" altLang="en-US" sz="1400" dirty="0" smtClean="0">
                <a:latin typeface="UD デジタル 教科書体 NK-R" panose="02020400000000000000" pitchFamily="18" charset="-128"/>
                <a:ea typeface="UD デジタル 教科書体 NK-R" panose="02020400000000000000" pitchFamily="18" charset="-128"/>
              </a:rPr>
              <a:t>の解決</a:t>
            </a:r>
            <a:r>
              <a:rPr lang="ja-JP" altLang="en-US" sz="1400" dirty="0">
                <a:latin typeface="UD デジタル 教科書体 NK-R" panose="02020400000000000000" pitchFamily="18" charset="-128"/>
                <a:ea typeface="UD デジタル 教科書体 NK-R" panose="02020400000000000000" pitchFamily="18" charset="-128"/>
              </a:rPr>
              <a:t>を進めるとともに、強みを最大限発揮して、将来の羅針盤となるビジョンを策定して</a:t>
            </a:r>
            <a:r>
              <a:rPr lang="ja-JP" altLang="en-US" sz="1400" dirty="0" smtClean="0">
                <a:latin typeface="UD デジタル 教科書体 NK-R" panose="02020400000000000000" pitchFamily="18" charset="-128"/>
                <a:ea typeface="UD デジタル 教科書体 NK-R" panose="02020400000000000000" pitchFamily="18" charset="-128"/>
              </a:rPr>
              <a:t>いく必要</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が</a:t>
            </a:r>
            <a:r>
              <a:rPr lang="ja-JP" altLang="en-US" sz="1400" dirty="0">
                <a:latin typeface="UD デジタル 教科書体 NK-R" panose="02020400000000000000" pitchFamily="18" charset="-128"/>
                <a:ea typeface="UD デジタル 教科書体 NK-R" panose="02020400000000000000" pitchFamily="18" charset="-128"/>
              </a:rPr>
              <a:t>あるのではないか</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ja-JP" altLang="en-US" sz="1200" dirty="0">
                <a:latin typeface="UD デジタル 教科書体 NK-R" panose="02020400000000000000" pitchFamily="18" charset="-128"/>
                <a:ea typeface="UD デジタル 教科書体 NK-R" panose="02020400000000000000" pitchFamily="18" charset="-128"/>
              </a:rPr>
              <a:t>　（強み）アジアを中心とする世界とのつながり、人を惹きつける魅力、ライフサイエンス分野の研究機関・新エネルギー産業</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大学</a:t>
            </a:r>
            <a:r>
              <a:rPr lang="ja-JP" altLang="en-US" sz="1200" dirty="0">
                <a:latin typeface="UD デジタル 教科書体 NK-R" panose="02020400000000000000" pitchFamily="18" charset="-128"/>
                <a:ea typeface="UD デジタル 教科書体 NK-R" panose="02020400000000000000" pitchFamily="18" charset="-128"/>
              </a:rPr>
              <a:t>の集積</a:t>
            </a:r>
            <a:r>
              <a:rPr lang="ja-JP" altLang="en-US" sz="1200" dirty="0" smtClean="0">
                <a:latin typeface="UD デジタル 教科書体 NK-R" panose="02020400000000000000" pitchFamily="18" charset="-128"/>
                <a:ea typeface="UD デジタル 教科書体 NK-R" panose="02020400000000000000" pitchFamily="18" charset="-128"/>
              </a:rPr>
              <a:t>、バランス</a:t>
            </a:r>
            <a:r>
              <a:rPr lang="ja-JP" altLang="en-US" sz="1200" dirty="0">
                <a:latin typeface="UD デジタル 教科書体 NK-R" panose="02020400000000000000" pitchFamily="18" charset="-128"/>
                <a:ea typeface="UD デジタル 教科書体 NK-R" panose="02020400000000000000" pitchFamily="18" charset="-128"/>
              </a:rPr>
              <a:t>のとれた産業構造　等</a:t>
            </a:r>
          </a:p>
          <a:p>
            <a:pPr algn="l">
              <a:lnSpc>
                <a:spcPts val="1800"/>
              </a:lnSpc>
              <a:tabLst>
                <a:tab pos="7261225" algn="l"/>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ja-JP" altLang="en-US" sz="1200" dirty="0">
                <a:latin typeface="UD デジタル 教科書体 NK-R" panose="02020400000000000000" pitchFamily="18" charset="-128"/>
                <a:ea typeface="UD デジタル 教科書体 NK-R" panose="02020400000000000000" pitchFamily="18" charset="-128"/>
              </a:rPr>
              <a:t>弱み）東京一極集中、イノベーションの促進、大阪のイメージ</a:t>
            </a:r>
            <a:r>
              <a:rPr lang="ja-JP" altLang="en-US" sz="1200" dirty="0" smtClean="0">
                <a:latin typeface="UD デジタル 教科書体 NK-R" panose="02020400000000000000" pitchFamily="18" charset="-128"/>
                <a:ea typeface="UD デジタル 教科書体 NK-R" panose="02020400000000000000" pitchFamily="18" charset="-128"/>
              </a:rPr>
              <a:t>（「治安</a:t>
            </a:r>
            <a:r>
              <a:rPr lang="ja-JP" altLang="en-US" sz="1200" dirty="0">
                <a:latin typeface="UD デジタル 教科書体 NK-R" panose="02020400000000000000" pitchFamily="18" charset="-128"/>
                <a:ea typeface="UD デジタル 教科書体 NK-R" panose="02020400000000000000" pitchFamily="18" charset="-128"/>
              </a:rPr>
              <a:t>が</a:t>
            </a:r>
            <a:r>
              <a:rPr lang="ja-JP" altLang="en-US" sz="1200" dirty="0" smtClean="0">
                <a:latin typeface="UD デジタル 教科書体 NK-R" panose="02020400000000000000" pitchFamily="18" charset="-128"/>
                <a:ea typeface="UD デジタル 教科書体 NK-R" panose="02020400000000000000" pitchFamily="18" charset="-128"/>
              </a:rPr>
              <a:t>悪い」・「まち</a:t>
            </a:r>
            <a:r>
              <a:rPr lang="ja-JP" altLang="en-US" sz="1200" dirty="0">
                <a:latin typeface="UD デジタル 教科書体 NK-R" panose="02020400000000000000" pitchFamily="18" charset="-128"/>
                <a:ea typeface="UD デジタル 教科書体 NK-R" panose="02020400000000000000" pitchFamily="18" charset="-128"/>
              </a:rPr>
              <a:t>が汚い、ごみごみして</a:t>
            </a:r>
            <a:r>
              <a:rPr lang="ja-JP" altLang="en-US" sz="1200" dirty="0" smtClean="0">
                <a:latin typeface="UD デジタル 教科書体 NK-R" panose="02020400000000000000" pitchFamily="18" charset="-128"/>
                <a:ea typeface="UD デジタル 教科書体 NK-R" panose="02020400000000000000" pitchFamily="18" charset="-128"/>
              </a:rPr>
              <a:t>いる」）</a:t>
            </a:r>
            <a:r>
              <a:rPr lang="ja-JP" altLang="en-US" sz="1200" dirty="0">
                <a:latin typeface="UD デジタル 教科書体 NK-R" panose="02020400000000000000" pitchFamily="18" charset="-128"/>
                <a:ea typeface="UD デジタル 教科書体 NK-R" panose="02020400000000000000" pitchFamily="18" charset="-128"/>
              </a:rPr>
              <a:t>　等</a:t>
            </a:r>
            <a:endParaRPr lang="en-US" altLang="ja-JP" sz="1200" dirty="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a:t>
            </a:r>
            <a:endParaRPr lang="ja-JP" altLang="en-US" sz="14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884834" y="1380752"/>
            <a:ext cx="6568012" cy="261610"/>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rPr>
              <a:t>（日本の都市特性評価</a:t>
            </a:r>
            <a:r>
              <a:rPr lang="en-US" altLang="ja-JP" sz="1100" dirty="0">
                <a:latin typeface="UD デジタル 教科書体 NK-R" panose="02020400000000000000" pitchFamily="18" charset="-128"/>
                <a:ea typeface="UD デジタル 教科書体 NK-R" panose="02020400000000000000" pitchFamily="18" charset="-128"/>
              </a:rPr>
              <a:t>2021</a:t>
            </a:r>
            <a:r>
              <a:rPr lang="ja-JP" altLang="en-US" sz="1100" dirty="0">
                <a:latin typeface="UD デジタル 教科書体 NK-R" panose="02020400000000000000" pitchFamily="18" charset="-128"/>
                <a:ea typeface="UD デジタル 教科書体 NK-R" panose="02020400000000000000" pitchFamily="18" charset="-128"/>
              </a:rPr>
              <a:t>（森記念財団都市戦略研究所）では東京を除く国内</a:t>
            </a:r>
            <a:r>
              <a:rPr lang="en-US" altLang="ja-JP" sz="1100" dirty="0">
                <a:latin typeface="UD デジタル 教科書体 NK-R" panose="02020400000000000000" pitchFamily="18" charset="-128"/>
                <a:ea typeface="UD デジタル 教科書体 NK-R" panose="02020400000000000000" pitchFamily="18" charset="-128"/>
              </a:rPr>
              <a:t>138</a:t>
            </a:r>
            <a:r>
              <a:rPr lang="ja-JP" altLang="en-US" sz="1100" dirty="0">
                <a:latin typeface="UD デジタル 教科書体 NK-R" panose="02020400000000000000" pitchFamily="18" charset="-128"/>
                <a:ea typeface="UD デジタル 教科書体 NK-R" panose="02020400000000000000" pitchFamily="18" charset="-128"/>
              </a:rPr>
              <a:t>都市の中で総合１位）</a:t>
            </a:r>
          </a:p>
        </p:txBody>
      </p:sp>
      <p:sp>
        <p:nvSpPr>
          <p:cNvPr id="18" name="タイトル 1">
            <a:extLst>
              <a:ext uri="{FF2B5EF4-FFF2-40B4-BE49-F238E27FC236}">
                <a16:creationId xmlns:a16="http://schemas.microsoft.com/office/drawing/2014/main" id="{DE182360-8E57-4CFB-9AED-F7A852E0EBA9}"/>
              </a:ext>
            </a:extLst>
          </p:cNvPr>
          <p:cNvSpPr txBox="1">
            <a:spLocks/>
          </p:cNvSpPr>
          <p:nvPr/>
        </p:nvSpPr>
        <p:spPr>
          <a:xfrm>
            <a:off x="18642" y="2964700"/>
            <a:ext cx="8629911" cy="3188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400" b="1" u="sng" dirty="0">
                <a:latin typeface="UD デジタル 教科書体 NP-B" panose="02020700000000000000" pitchFamily="18" charset="-128"/>
                <a:ea typeface="UD デジタル 教科書体 NP-B" panose="02020700000000000000" pitchFamily="18" charset="-128"/>
              </a:rPr>
              <a:t>■先進都市の発展モデルからの示唆（コペンハーゲン・バルセロナ・マンチェスター・テルアビブ）</a:t>
            </a:r>
          </a:p>
          <a:p>
            <a:pPr algn="l">
              <a:lnSpc>
                <a:spcPts val="1800"/>
              </a:lnSpc>
              <a:tabLst>
                <a:tab pos="7261225" algn="l"/>
              </a:tabLst>
            </a:pPr>
            <a:endParaRPr lang="en-US" altLang="ja-JP" sz="1400" b="1" u="sng" dirty="0">
              <a:latin typeface="UD デジタル 教科書体 NP-B" panose="02020700000000000000" pitchFamily="18" charset="-128"/>
              <a:ea typeface="UD デジタル 教科書体 NP-B" panose="02020700000000000000" pitchFamily="18" charset="-128"/>
            </a:endParaRPr>
          </a:p>
        </p:txBody>
      </p:sp>
      <p:sp>
        <p:nvSpPr>
          <p:cNvPr id="19" name="タイトル 1">
            <a:extLst>
              <a:ext uri="{FF2B5EF4-FFF2-40B4-BE49-F238E27FC236}">
                <a16:creationId xmlns:a16="http://schemas.microsoft.com/office/drawing/2014/main" id="{DE182360-8E57-4CFB-9AED-F7A852E0EBA9}"/>
              </a:ext>
            </a:extLst>
          </p:cNvPr>
          <p:cNvSpPr txBox="1">
            <a:spLocks/>
          </p:cNvSpPr>
          <p:nvPr/>
        </p:nvSpPr>
        <p:spPr>
          <a:xfrm>
            <a:off x="841751" y="2439996"/>
            <a:ext cx="6611095" cy="3890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ts val="1800"/>
              </a:lnSpc>
              <a:tabLst>
                <a:tab pos="7261225" algn="l"/>
              </a:tabLst>
            </a:pPr>
            <a:r>
              <a:rPr lang="ja-JP" altLang="en-US" sz="1100" dirty="0">
                <a:latin typeface="UD デジタル 教科書体 NK-R" panose="02020400000000000000" pitchFamily="18" charset="-128"/>
                <a:ea typeface="UD デジタル 教科書体 NK-R" panose="02020400000000000000" pitchFamily="18" charset="-128"/>
              </a:rPr>
              <a:t>（世界の都市総合力ランキング</a:t>
            </a:r>
            <a:r>
              <a:rPr lang="en-US" altLang="ja-JP" sz="1100" dirty="0">
                <a:latin typeface="UD デジタル 教科書体 NK-R" panose="02020400000000000000" pitchFamily="18" charset="-128"/>
                <a:ea typeface="UD デジタル 教科書体 NK-R" panose="02020400000000000000" pitchFamily="18" charset="-128"/>
              </a:rPr>
              <a:t>202</a:t>
            </a:r>
            <a:r>
              <a:rPr lang="ja-JP" altLang="en-US" sz="1100" dirty="0">
                <a:latin typeface="UD デジタル 教科書体 NK-R" panose="02020400000000000000" pitchFamily="18" charset="-128"/>
                <a:ea typeface="UD デジタル 教科書体 NK-R" panose="02020400000000000000" pitchFamily="18" charset="-128"/>
              </a:rPr>
              <a:t>１（森記念財団都市戦略研究所）では総合的な評価で</a:t>
            </a:r>
            <a:r>
              <a:rPr lang="en-US" altLang="ja-JP" sz="1100" dirty="0">
                <a:latin typeface="UD デジタル 教科書体 NK-R" panose="02020400000000000000" pitchFamily="18" charset="-128"/>
                <a:ea typeface="UD デジタル 教科書体 NK-R" panose="02020400000000000000" pitchFamily="18" charset="-128"/>
              </a:rPr>
              <a:t>48</a:t>
            </a:r>
            <a:r>
              <a:rPr lang="ja-JP" altLang="en-US" sz="1100" dirty="0">
                <a:latin typeface="UD デジタル 教科書体 NK-R" panose="02020400000000000000" pitchFamily="18" charset="-128"/>
                <a:ea typeface="UD デジタル 教科書体 NK-R" panose="02020400000000000000" pitchFamily="18" charset="-128"/>
              </a:rPr>
              <a:t>都市中</a:t>
            </a:r>
            <a:r>
              <a:rPr lang="en-US" altLang="ja-JP" sz="1100" dirty="0">
                <a:latin typeface="UD デジタル 教科書体 NK-R" panose="02020400000000000000" pitchFamily="18" charset="-128"/>
                <a:ea typeface="UD デジタル 教科書体 NK-R" panose="02020400000000000000" pitchFamily="18" charset="-128"/>
              </a:rPr>
              <a:t>36</a:t>
            </a:r>
            <a:r>
              <a:rPr lang="ja-JP" altLang="en-US" sz="1100" dirty="0">
                <a:latin typeface="UD デジタル 教科書体 NK-R" panose="02020400000000000000" pitchFamily="18" charset="-128"/>
                <a:ea typeface="UD デジタル 教科書体 NK-R" panose="02020400000000000000" pitchFamily="18" charset="-128"/>
              </a:rPr>
              <a:t>位）</a:t>
            </a:r>
          </a:p>
          <a:p>
            <a:pPr algn="l">
              <a:lnSpc>
                <a:spcPts val="1000"/>
              </a:lnSpc>
              <a:tabLst>
                <a:tab pos="7261225" algn="l"/>
              </a:tabLst>
            </a:pPr>
            <a:endParaRPr lang="en-US" altLang="ja-JP" sz="1400" dirty="0">
              <a:latin typeface="Meiryo UI" panose="020B0604030504040204" pitchFamily="50" charset="-128"/>
              <a:ea typeface="Meiryo UI" panose="020B0604030504040204" pitchFamily="50" charset="-128"/>
            </a:endParaRPr>
          </a:p>
        </p:txBody>
      </p:sp>
      <p:sp>
        <p:nvSpPr>
          <p:cNvPr id="20" name="タイトル 1">
            <a:extLst>
              <a:ext uri="{FF2B5EF4-FFF2-40B4-BE49-F238E27FC236}">
                <a16:creationId xmlns:a16="http://schemas.microsoft.com/office/drawing/2014/main" id="{DE182360-8E57-4CFB-9AED-F7A852E0EBA9}"/>
              </a:ext>
            </a:extLst>
          </p:cNvPr>
          <p:cNvSpPr txBox="1">
            <a:spLocks/>
          </p:cNvSpPr>
          <p:nvPr/>
        </p:nvSpPr>
        <p:spPr>
          <a:xfrm>
            <a:off x="18642" y="1778467"/>
            <a:ext cx="8871583" cy="7412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400" b="1" u="sng" dirty="0">
                <a:latin typeface="UD デジタル 教科書体 NP-B" panose="02020700000000000000" pitchFamily="18" charset="-128"/>
                <a:ea typeface="UD デジタル 教科書体 NP-B" panose="02020700000000000000" pitchFamily="18" charset="-128"/>
              </a:rPr>
              <a:t>■世界の主要都市との比較</a:t>
            </a:r>
            <a:endParaRPr lang="en-US" altLang="ja-JP" sz="1400" b="1" u="sng" dirty="0">
              <a:latin typeface="UD デジタル 教科書体 NP-B" panose="02020700000000000000" pitchFamily="18" charset="-128"/>
              <a:ea typeface="UD デジタル 教科書体 NP-B" panose="020207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○大阪は、現時点ではロンドン、ニューヨーク、東京と大きな差はあるが、イノベーション、次世代</a:t>
            </a:r>
            <a:r>
              <a:rPr lang="ja-JP" altLang="en-US" sz="1400" dirty="0" smtClean="0">
                <a:latin typeface="UD デジタル 教科書体 NK-R" panose="02020400000000000000" pitchFamily="18" charset="-128"/>
                <a:ea typeface="UD デジタル 教科書体 NK-R" panose="02020400000000000000" pitchFamily="18" charset="-128"/>
              </a:rPr>
              <a:t>産業</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の</a:t>
            </a:r>
            <a:r>
              <a:rPr lang="ja-JP" altLang="en-US" sz="1400" dirty="0">
                <a:latin typeface="UD デジタル 教科書体 NK-R" panose="02020400000000000000" pitchFamily="18" charset="-128"/>
                <a:ea typeface="UD デジタル 教科書体 NK-R" panose="02020400000000000000" pitchFamily="18" charset="-128"/>
              </a:rPr>
              <a:t>育成、生活の</a:t>
            </a:r>
            <a:r>
              <a:rPr lang="ja-JP" altLang="en-US" sz="1400" dirty="0" smtClean="0">
                <a:latin typeface="UD デジタル 教科書体 NK-R" panose="02020400000000000000" pitchFamily="18" charset="-128"/>
                <a:ea typeface="UD デジタル 教科書体 NK-R" panose="02020400000000000000" pitchFamily="18" charset="-128"/>
              </a:rPr>
              <a:t>質や</a:t>
            </a:r>
            <a:r>
              <a:rPr lang="ja-JP" altLang="en-US" sz="1400" dirty="0">
                <a:latin typeface="UD デジタル 教科書体 NK-R" panose="02020400000000000000" pitchFamily="18" charset="-128"/>
                <a:ea typeface="UD デジタル 教科書体 NK-R" panose="02020400000000000000" pitchFamily="18" charset="-128"/>
              </a:rPr>
              <a:t>都市の魅力をあげていくことで、飛躍の可能性のあるポジションではないか</a:t>
            </a:r>
          </a:p>
        </p:txBody>
      </p:sp>
      <p:sp>
        <p:nvSpPr>
          <p:cNvPr id="13" name="タイトル 1">
            <a:extLst>
              <a:ext uri="{FF2B5EF4-FFF2-40B4-BE49-F238E27FC236}">
                <a16:creationId xmlns:a16="http://schemas.microsoft.com/office/drawing/2014/main" id="{DE182360-8E57-4CFB-9AED-F7A852E0EBA9}"/>
              </a:ext>
            </a:extLst>
          </p:cNvPr>
          <p:cNvSpPr txBox="1">
            <a:spLocks/>
          </p:cNvSpPr>
          <p:nvPr/>
        </p:nvSpPr>
        <p:spPr>
          <a:xfrm>
            <a:off x="111679" y="2999012"/>
            <a:ext cx="8320178" cy="16018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400" dirty="0" smtClean="0">
                <a:latin typeface="UD デジタル 教科書体 NP-B" panose="02020700000000000000" pitchFamily="18" charset="-128"/>
                <a:ea typeface="UD デジタル 教科書体 NP-B" panose="02020700000000000000" pitchFamily="18" charset="-128"/>
              </a:rPr>
              <a:t>（</a:t>
            </a:r>
            <a:r>
              <a:rPr lang="ja-JP" altLang="en-US" sz="1400" dirty="0">
                <a:latin typeface="UD デジタル 教科書体 NP-B" panose="02020700000000000000" pitchFamily="18" charset="-128"/>
                <a:ea typeface="UD デジタル 教科書体 NP-B" panose="02020700000000000000" pitchFamily="18" charset="-128"/>
              </a:rPr>
              <a:t>大阪と一定の類似性が見られる都市の潮流）</a:t>
            </a:r>
            <a:endParaRPr lang="en-US" altLang="ja-JP" sz="1400" dirty="0">
              <a:latin typeface="UD デジタル 教科書体 NP-B" panose="02020700000000000000" pitchFamily="18" charset="-128"/>
              <a:ea typeface="UD デジタル 教科書体 NP-B" panose="02020700000000000000" pitchFamily="18" charset="-128"/>
            </a:endParaRPr>
          </a:p>
          <a:p>
            <a:pPr algn="l">
              <a:lnSpc>
                <a:spcPts val="1800"/>
              </a:lnSpc>
              <a:tabLst>
                <a:tab pos="7261225" algn="l"/>
              </a:tabLst>
            </a:pPr>
            <a:r>
              <a:rPr lang="ja-JP" altLang="en-US" sz="1400" dirty="0" smtClean="0">
                <a:latin typeface="UD デジタル 教科書体 NK-R" panose="02020400000000000000" pitchFamily="18" charset="-128"/>
                <a:ea typeface="UD デジタル 教科書体 NK-R" panose="02020400000000000000" pitchFamily="18" charset="-128"/>
              </a:rPr>
              <a:t>○脱炭素</a:t>
            </a:r>
            <a:r>
              <a:rPr lang="ja-JP" altLang="en-US" sz="1400" dirty="0">
                <a:latin typeface="UD デジタル 教科書体 NK-R" panose="02020400000000000000" pitchFamily="18" charset="-128"/>
                <a:ea typeface="UD デジタル 教科書体 NK-R" panose="02020400000000000000" pitchFamily="18" charset="-128"/>
              </a:rPr>
              <a:t>やＤＸなど新たな社会潮流に対応して取り組んでいる</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○都市のコンセプトや都市づくりの方向性と合致する大学や</a:t>
            </a:r>
            <a:r>
              <a:rPr lang="ja-JP" altLang="en-US" sz="1400" dirty="0" smtClean="0">
                <a:latin typeface="UD デジタル 教科書体 NK-R" panose="02020400000000000000" pitchFamily="18" charset="-128"/>
                <a:ea typeface="UD デジタル 教科書体 NK-R" panose="02020400000000000000" pitchFamily="18" charset="-128"/>
              </a:rPr>
              <a:t>研究機関</a:t>
            </a:r>
            <a:r>
              <a:rPr lang="ja-JP" altLang="en-US" sz="1400" dirty="0">
                <a:latin typeface="UD デジタル 教科書体 NK-R" panose="02020400000000000000" pitchFamily="18" charset="-128"/>
                <a:ea typeface="UD デジタル 教科書体 NK-R" panose="02020400000000000000" pitchFamily="18" charset="-128"/>
              </a:rPr>
              <a:t>が都心</a:t>
            </a:r>
            <a:r>
              <a:rPr lang="ja-JP" altLang="en-US" sz="1200" dirty="0">
                <a:latin typeface="UD デジタル 教科書体 NK-R" panose="02020400000000000000" pitchFamily="18" charset="-128"/>
                <a:ea typeface="UD デジタル 教科書体 NK-R" panose="02020400000000000000" pitchFamily="18" charset="-128"/>
              </a:rPr>
              <a:t>（都市の近郊</a:t>
            </a:r>
            <a:r>
              <a:rPr lang="ja-JP" altLang="en-US" sz="1200" dirty="0" smtClean="0">
                <a:latin typeface="UD デジタル 教科書体 NK-R" panose="02020400000000000000" pitchFamily="18" charset="-128"/>
                <a:ea typeface="UD デジタル 教科書体 NK-R" panose="02020400000000000000" pitchFamily="18" charset="-128"/>
              </a:rPr>
              <a:t>地域を含む）</a:t>
            </a:r>
            <a:r>
              <a:rPr lang="ja-JP" altLang="en-US" sz="1400" dirty="0">
                <a:latin typeface="UD デジタル 教科書体 NK-R" panose="02020400000000000000" pitchFamily="18" charset="-128"/>
                <a:ea typeface="UD デジタル 教科書体 NK-R" panose="02020400000000000000" pitchFamily="18" charset="-128"/>
              </a:rPr>
              <a:t>に存在</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○ベンチャーキャピタル、投資家による支援など、スタートアップ</a:t>
            </a:r>
            <a:r>
              <a:rPr lang="ja-JP" altLang="en-US" sz="1400" dirty="0" smtClean="0">
                <a:latin typeface="UD デジタル 教科書体 NK-R" panose="02020400000000000000" pitchFamily="18" charset="-128"/>
                <a:ea typeface="UD デジタル 教科書体 NK-R" panose="02020400000000000000" pitchFamily="18" charset="-128"/>
              </a:rPr>
              <a:t>を包括的</a:t>
            </a:r>
            <a:r>
              <a:rPr lang="ja-JP" altLang="en-US" sz="1400" dirty="0">
                <a:latin typeface="UD デジタル 教科書体 NK-R" panose="02020400000000000000" pitchFamily="18" charset="-128"/>
                <a:ea typeface="UD デジタル 教科書体 NK-R" panose="02020400000000000000" pitchFamily="18" charset="-128"/>
              </a:rPr>
              <a:t>にサポートする体制が充実</a:t>
            </a: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○革新的な企業の集積による雇用創出と、大学やベンチャー</a:t>
            </a:r>
            <a:r>
              <a:rPr lang="ja-JP" altLang="en-US" sz="1400" dirty="0" smtClean="0">
                <a:latin typeface="UD デジタル 教科書体 NK-R" panose="02020400000000000000" pitchFamily="18" charset="-128"/>
                <a:ea typeface="UD デジタル 教科書体 NK-R" panose="02020400000000000000" pitchFamily="18" charset="-128"/>
              </a:rPr>
              <a:t>企業と</a:t>
            </a:r>
            <a:r>
              <a:rPr lang="ja-JP" altLang="en-US" sz="1400" dirty="0">
                <a:latin typeface="UD デジタル 教科書体 NK-R" panose="02020400000000000000" pitchFamily="18" charset="-128"/>
                <a:ea typeface="UD デジタル 教科書体 NK-R" panose="02020400000000000000" pitchFamily="18" charset="-128"/>
              </a:rPr>
              <a:t>の連携によるイノベーションの促進</a:t>
            </a:r>
          </a:p>
          <a:p>
            <a:pPr algn="l">
              <a:lnSpc>
                <a:spcPts val="1800"/>
              </a:lnSpc>
              <a:tabLst>
                <a:tab pos="7261225" algn="l"/>
              </a:tabLst>
            </a:pPr>
            <a:r>
              <a:rPr lang="ja-JP" altLang="en-US" sz="1400" dirty="0">
                <a:latin typeface="UD デジタル 教科書体 NK-R" panose="02020400000000000000" pitchFamily="18" charset="-128"/>
                <a:ea typeface="UD デジタル 教科書体 NK-R" panose="02020400000000000000" pitchFamily="18" charset="-128"/>
              </a:rPr>
              <a:t>○地域外からの優秀な人材をも惹きつける良質な生活環境</a:t>
            </a:r>
            <a:r>
              <a:rPr lang="ja-JP" altLang="en-US" sz="1400" dirty="0" smtClean="0">
                <a:latin typeface="UD デジタル 教科書体 NK-R" panose="02020400000000000000" pitchFamily="18" charset="-128"/>
                <a:ea typeface="UD デジタル 教科書体 NK-R" panose="02020400000000000000" pitchFamily="18" charset="-128"/>
              </a:rPr>
              <a:t>及び移住</a:t>
            </a:r>
            <a:r>
              <a:rPr lang="ja-JP" altLang="en-US" sz="1400" dirty="0">
                <a:latin typeface="UD デジタル 教科書体 NK-R" panose="02020400000000000000" pitchFamily="18" charset="-128"/>
                <a:ea typeface="UD デジタル 教科書体 NK-R" panose="02020400000000000000" pitchFamily="18" charset="-128"/>
              </a:rPr>
              <a:t>しやすい環境</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6" name="タイトル 1">
            <a:extLst>
              <a:ext uri="{FF2B5EF4-FFF2-40B4-BE49-F238E27FC236}">
                <a16:creationId xmlns:a16="http://schemas.microsoft.com/office/drawing/2014/main" id="{DE182360-8E57-4CFB-9AED-F7A852E0EBA9}"/>
              </a:ext>
            </a:extLst>
          </p:cNvPr>
          <p:cNvSpPr txBox="1">
            <a:spLocks/>
          </p:cNvSpPr>
          <p:nvPr/>
        </p:nvSpPr>
        <p:spPr>
          <a:xfrm>
            <a:off x="8368446" y="737539"/>
            <a:ext cx="646331" cy="5648449"/>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vert="eaVert"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800"/>
              </a:lnSpc>
              <a:tabLst>
                <a:tab pos="7261225" algn="l"/>
              </a:tabLst>
            </a:pPr>
            <a:r>
              <a:rPr lang="ja-JP" altLang="en-US" sz="1400" b="1" dirty="0" smtClean="0">
                <a:latin typeface="UD デジタル 教科書体 NP-B" panose="02020700000000000000" pitchFamily="18" charset="-128"/>
                <a:ea typeface="UD デジタル 教科書体 NP-B" panose="02020700000000000000" pitchFamily="18" charset="-128"/>
              </a:rPr>
              <a:t>　　大阪のポテンシャル</a:t>
            </a:r>
            <a:r>
              <a:rPr lang="ja-JP" altLang="en-US" sz="1400" b="1" dirty="0">
                <a:latin typeface="UD デジタル 教科書体 NP-B" panose="02020700000000000000" pitchFamily="18" charset="-128"/>
                <a:ea typeface="UD デジタル 教科書体 NP-B" panose="02020700000000000000" pitchFamily="18" charset="-128"/>
              </a:rPr>
              <a:t>を活かし</a:t>
            </a:r>
            <a:r>
              <a:rPr lang="ja-JP" altLang="en-US" sz="1400" b="1" dirty="0" smtClean="0">
                <a:latin typeface="UD デジタル 教科書体 NP-B" panose="02020700000000000000" pitchFamily="18" charset="-128"/>
                <a:ea typeface="UD デジタル 教科書体 NP-B" panose="02020700000000000000" pitchFamily="18" charset="-128"/>
              </a:rPr>
              <a:t>、世界</a:t>
            </a:r>
            <a:r>
              <a:rPr lang="ja-JP" altLang="en-US" sz="1400" b="1" dirty="0">
                <a:latin typeface="UD デジタル 教科書体 NP-B" panose="02020700000000000000" pitchFamily="18" charset="-128"/>
                <a:ea typeface="UD デジタル 教科書体 NP-B" panose="02020700000000000000" pitchFamily="18" charset="-128"/>
              </a:rPr>
              <a:t>の中で存在感を発揮</a:t>
            </a:r>
            <a:r>
              <a:rPr lang="ja-JP" altLang="en-US" sz="1400" b="1" dirty="0" smtClean="0">
                <a:latin typeface="UD デジタル 教科書体 NP-B" panose="02020700000000000000" pitchFamily="18" charset="-128"/>
                <a:ea typeface="UD デジタル 教科書体 NP-B" panose="02020700000000000000" pitchFamily="18" charset="-128"/>
              </a:rPr>
              <a:t>する</a:t>
            </a:r>
            <a:endParaRPr lang="en-US" altLang="ja-JP" sz="1400" b="1" dirty="0" smtClean="0">
              <a:latin typeface="UD デジタル 教科書体 NP-B" panose="02020700000000000000" pitchFamily="18" charset="-128"/>
              <a:ea typeface="UD デジタル 教科書体 NP-B" panose="02020700000000000000" pitchFamily="18" charset="-128"/>
            </a:endParaRPr>
          </a:p>
          <a:p>
            <a:pPr algn="l">
              <a:lnSpc>
                <a:spcPts val="1800"/>
              </a:lnSpc>
              <a:tabLst>
                <a:tab pos="7261225" algn="l"/>
              </a:tabLst>
            </a:pPr>
            <a:r>
              <a:rPr lang="ja-JP" altLang="en-US" sz="1400" b="1" dirty="0" smtClean="0">
                <a:latin typeface="UD デジタル 教科書体 NP-B" panose="02020700000000000000" pitchFamily="18" charset="-128"/>
                <a:ea typeface="UD デジタル 教科書体 NP-B" panose="02020700000000000000" pitchFamily="18" charset="-128"/>
              </a:rPr>
              <a:t>　副首都</a:t>
            </a:r>
            <a:r>
              <a:rPr lang="ja-JP" altLang="en-US" sz="1400" b="1" dirty="0">
                <a:latin typeface="UD デジタル 教科書体 NP-B" panose="02020700000000000000" pitchFamily="18" charset="-128"/>
                <a:ea typeface="UD デジタル 教科書体 NP-B" panose="02020700000000000000" pitchFamily="18" charset="-128"/>
              </a:rPr>
              <a:t>・大阪をいかにつくっていくのか</a:t>
            </a:r>
            <a:r>
              <a:rPr lang="ja-JP" altLang="en-US" sz="1400" b="1" dirty="0" smtClean="0">
                <a:latin typeface="UD デジタル 教科書体 NP-B" panose="02020700000000000000" pitchFamily="18" charset="-128"/>
                <a:ea typeface="UD デジタル 教科書体 NP-B" panose="02020700000000000000" pitchFamily="18" charset="-128"/>
              </a:rPr>
              <a:t>。</a:t>
            </a:r>
            <a:endParaRPr lang="en-US" altLang="ja-JP" sz="1400" b="1" dirty="0" smtClean="0">
              <a:latin typeface="UD デジタル 教科書体 NP-B" panose="02020700000000000000" pitchFamily="18" charset="-128"/>
              <a:ea typeface="UD デジタル 教科書体 NP-B" panose="02020700000000000000" pitchFamily="18" charset="-128"/>
            </a:endParaRPr>
          </a:p>
        </p:txBody>
      </p:sp>
      <p:sp>
        <p:nvSpPr>
          <p:cNvPr id="12" name="スライド番号プレースホルダー 3"/>
          <p:cNvSpPr txBox="1">
            <a:spLocks/>
          </p:cNvSpPr>
          <p:nvPr/>
        </p:nvSpPr>
        <p:spPr>
          <a:xfrm>
            <a:off x="6938287" y="6385988"/>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844083">
              <a:defRPr/>
            </a:pPr>
            <a:fld id="{CC704986-EAFB-4803-9212-E5F17E3F2655}" type="slidenum">
              <a:rPr lang="ja-JP" altLang="en-US" smtClean="0">
                <a:solidFill>
                  <a:prstClr val="black">
                    <a:tint val="75000"/>
                  </a:prstClr>
                </a:solidFill>
                <a:latin typeface="Calibri"/>
                <a:ea typeface="ＭＳ Ｐゴシック" panose="020B0600070205080204" pitchFamily="50" charset="-128"/>
              </a:rPr>
              <a:pPr defTabSz="844083">
                <a:defRPr/>
              </a:pPr>
              <a:t>2</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1061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27920" y="3007922"/>
            <a:ext cx="8549470" cy="3970318"/>
          </a:xfrm>
          <a:prstGeom prst="rect">
            <a:avLst/>
          </a:prstGeom>
        </p:spPr>
        <p:txBody>
          <a:bodyPr wrap="square">
            <a:spAutoFit/>
          </a:bodyPr>
          <a:lstStyle/>
          <a:p>
            <a:pPr>
              <a:lnSpc>
                <a:spcPts val="1440"/>
              </a:lnSpc>
            </a:pPr>
            <a:r>
              <a:rPr lang="ja-JP" altLang="en-US" sz="1200" dirty="0">
                <a:latin typeface="UD デジタル 教科書体 N-R" panose="02020400000000000000" pitchFamily="17" charset="-128"/>
                <a:ea typeface="UD デジタル 教科書体 N-R" panose="02020400000000000000" pitchFamily="17" charset="-128"/>
              </a:rPr>
              <a:t>・この政策が成功している国としてオランダとデンマークが挙げられています。労働者の転職が容易で実際に労働移動が多いものの、同時に労働者の生活が安定しているといわれています。</a:t>
            </a:r>
          </a:p>
          <a:p>
            <a:pPr>
              <a:lnSpc>
                <a:spcPts val="1440"/>
              </a:lnSpc>
            </a:pP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1440"/>
              </a:lnSpc>
            </a:pPr>
            <a:r>
              <a:rPr lang="ja-JP" altLang="en-US" sz="1200" dirty="0">
                <a:latin typeface="UD デジタル 教科書体 N-R" panose="02020400000000000000" pitchFamily="17" charset="-128"/>
                <a:ea typeface="UD デジタル 教科書体 N-R" panose="02020400000000000000" pitchFamily="17" charset="-128"/>
              </a:rPr>
              <a:t>・フレキシキュリティという言葉はもともと、オランダの労働市場について用いられていました。</a:t>
            </a:r>
            <a:r>
              <a:rPr lang="en-US" altLang="ja-JP" sz="1200" dirty="0">
                <a:latin typeface="UD デジタル 教科書体 N-R" panose="02020400000000000000" pitchFamily="17" charset="-128"/>
                <a:ea typeface="UD デジタル 教科書体 N-R" panose="02020400000000000000" pitchFamily="17" charset="-128"/>
              </a:rPr>
              <a:t>1980</a:t>
            </a:r>
            <a:r>
              <a:rPr lang="ja-JP" altLang="en-US" sz="1200" dirty="0">
                <a:latin typeface="UD デジタル 教科書体 N-R" panose="02020400000000000000" pitchFamily="17" charset="-128"/>
                <a:ea typeface="UD デジタル 教科書体 N-R" panose="02020400000000000000" pitchFamily="17" charset="-128"/>
              </a:rPr>
              <a:t>年代前半の財政危機・雇用危機を克服するため、先の</a:t>
            </a:r>
            <a:r>
              <a:rPr lang="en-US" altLang="ja-JP" sz="1200" dirty="0">
                <a:latin typeface="UD デジタル 教科書体 N-R" panose="02020400000000000000" pitchFamily="17" charset="-128"/>
                <a:ea typeface="UD デジタル 教科書体 N-R" panose="02020400000000000000" pitchFamily="17" charset="-128"/>
              </a:rPr>
              <a:t>4</a:t>
            </a:r>
            <a:r>
              <a:rPr lang="ja-JP" altLang="en-US" sz="1200" dirty="0" err="1">
                <a:latin typeface="UD デジタル 教科書体 N-R" panose="02020400000000000000" pitchFamily="17" charset="-128"/>
                <a:ea typeface="UD デジタル 教科書体 N-R" panose="02020400000000000000" pitchFamily="17" charset="-128"/>
              </a:rPr>
              <a:t>つの</a:t>
            </a:r>
            <a:r>
              <a:rPr lang="ja-JP" altLang="en-US" sz="1200" dirty="0">
                <a:latin typeface="UD デジタル 教科書体 N-R" panose="02020400000000000000" pitchFamily="17" charset="-128"/>
                <a:ea typeface="UD デジタル 教科書体 N-R" panose="02020400000000000000" pitchFamily="17" charset="-128"/>
              </a:rPr>
              <a:t>分野について次のような政策を行っていきました。第一の労働契約については、女性の就業拡大を狙ったワークシェアリングを実施し、</a:t>
            </a:r>
            <a:r>
              <a:rPr lang="en-US" altLang="ja-JP" sz="1200" dirty="0">
                <a:latin typeface="UD デジタル 教科書体 N-R" panose="02020400000000000000" pitchFamily="17" charset="-128"/>
                <a:ea typeface="UD デジタル 教科書体 N-R" panose="02020400000000000000" pitchFamily="17" charset="-128"/>
              </a:rPr>
              <a:t>90</a:t>
            </a:r>
            <a:r>
              <a:rPr lang="ja-JP" altLang="en-US" sz="1200" dirty="0">
                <a:latin typeface="UD デジタル 教科書体 N-R" panose="02020400000000000000" pitchFamily="17" charset="-128"/>
                <a:ea typeface="UD デジタル 教科書体 N-R" panose="02020400000000000000" pitchFamily="17" charset="-128"/>
              </a:rPr>
              <a:t>年代には男女平等・非正規雇用者の均等待遇法制を制定しました。第二の生涯教育政策では、雇用と教育に関する新機関を創設し、学習と仕事を結びつける個別プロジェクトなどを推進しました。第三の積極的労働市場政策では、継続的な職業訓練や保育保障などの公的施策の整備・拡大を図りました。そして第四の社会保障制度では、有給の傷病休暇や復帰後の手厚い保障の導入などが行われました。こうした政策の結果、オランダはパートタイマーや派遣労働者の割合が高く、雇用形態の多様化が最も進んでいるものの、それが労働市場の二極化をもたらすことなく、雇用形態間の均等待遇と相互移動が保障された社会となっています。</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1440"/>
              </a:lnSpc>
            </a:pPr>
            <a:endParaRPr lang="ja-JP" altLang="en-US" sz="1200" dirty="0">
              <a:latin typeface="UD デジタル 教科書体 N-R" panose="02020400000000000000" pitchFamily="17" charset="-128"/>
              <a:ea typeface="UD デジタル 教科書体 N-R" panose="02020400000000000000" pitchFamily="17" charset="-128"/>
            </a:endParaRPr>
          </a:p>
          <a:p>
            <a:pPr>
              <a:lnSpc>
                <a:spcPts val="1440"/>
              </a:lnSpc>
            </a:pPr>
            <a:r>
              <a:rPr lang="ja-JP" altLang="en-US" sz="1200" dirty="0">
                <a:latin typeface="UD デジタル 教科書体 N-R" panose="02020400000000000000" pitchFamily="17" charset="-128"/>
                <a:ea typeface="UD デジタル 教科書体 N-R" panose="02020400000000000000" pitchFamily="17" charset="-128"/>
              </a:rPr>
              <a:t>・デンマークでは、</a:t>
            </a:r>
            <a:r>
              <a:rPr lang="en-US" altLang="ja-JP" sz="1200" dirty="0">
                <a:latin typeface="UD デジタル 教科書体 N-R" panose="02020400000000000000" pitchFamily="17" charset="-128"/>
                <a:ea typeface="UD デジタル 教科書体 N-R" panose="02020400000000000000" pitchFamily="17" charset="-128"/>
              </a:rPr>
              <a:t>1990</a:t>
            </a:r>
            <a:r>
              <a:rPr lang="ja-JP" altLang="en-US" sz="1200" dirty="0">
                <a:latin typeface="UD デジタル 教科書体 N-R" panose="02020400000000000000" pitchFamily="17" charset="-128"/>
                <a:ea typeface="UD デジタル 教科書体 N-R" panose="02020400000000000000" pitchFamily="17" charset="-128"/>
              </a:rPr>
              <a:t>年代前半に高失業を克服するために、次のような雇用政策を進めてきました。労働契約分野では、経済的理由による整理解雇などの労使協議での解決、生涯教育分野では、学校教育での職業教育の実施など教育訓練の改善、労働市場分野では、長期失業者への職業訓練、そして社会保障分野では、失業保険受給期間の短期化（</a:t>
            </a:r>
            <a:r>
              <a:rPr lang="en-US" altLang="ja-JP" sz="1200" dirty="0">
                <a:latin typeface="UD デジタル 教科書体 N-R" panose="02020400000000000000" pitchFamily="17" charset="-128"/>
                <a:ea typeface="UD デジタル 教科書体 N-R" panose="02020400000000000000" pitchFamily="17" charset="-128"/>
              </a:rPr>
              <a:t>7</a:t>
            </a:r>
            <a:r>
              <a:rPr lang="ja-JP" altLang="en-US" sz="1200" dirty="0">
                <a:latin typeface="UD デジタル 教科書体 N-R" panose="02020400000000000000" pitchFamily="17" charset="-128"/>
                <a:ea typeface="UD デジタル 教科書体 N-R" panose="02020400000000000000" pitchFamily="17" charset="-128"/>
              </a:rPr>
              <a:t>年→</a:t>
            </a:r>
            <a:r>
              <a:rPr lang="en-US" altLang="ja-JP" sz="1200" dirty="0">
                <a:latin typeface="UD デジタル 教科書体 N-R" panose="02020400000000000000" pitchFamily="17" charset="-128"/>
                <a:ea typeface="UD デジタル 教科書体 N-R" panose="02020400000000000000" pitchFamily="17" charset="-128"/>
              </a:rPr>
              <a:t>4</a:t>
            </a:r>
            <a:r>
              <a:rPr lang="ja-JP" altLang="en-US" sz="1200" dirty="0">
                <a:latin typeface="UD デジタル 教科書体 N-R" panose="02020400000000000000" pitchFamily="17" charset="-128"/>
                <a:ea typeface="UD デジタル 教科書体 N-R" panose="02020400000000000000" pitchFamily="17" charset="-128"/>
              </a:rPr>
              <a:t>年：高福祉による勤労意欲の喪失からの脱却）など、失業者を就労に誘導するための制度改革が次々と行われました。結果として、現在のデンマークの労働市場は、雇用流動性と充実した社会保障・失業給付制度、職業訓練などの積極的労働市場政策の</a:t>
            </a:r>
            <a:r>
              <a:rPr lang="en-US" altLang="ja-JP" sz="1200" dirty="0">
                <a:latin typeface="UD デジタル 教科書体 N-R" panose="02020400000000000000" pitchFamily="17" charset="-128"/>
                <a:ea typeface="UD デジタル 教科書体 N-R" panose="02020400000000000000" pitchFamily="17" charset="-128"/>
              </a:rPr>
              <a:t>3</a:t>
            </a:r>
            <a:r>
              <a:rPr lang="ja-JP" altLang="en-US" sz="1200" dirty="0" err="1">
                <a:latin typeface="UD デジタル 教科書体 N-R" panose="02020400000000000000" pitchFamily="17" charset="-128"/>
                <a:ea typeface="UD デジタル 教科書体 N-R" panose="02020400000000000000" pitchFamily="17" charset="-128"/>
              </a:rPr>
              <a:t>つの</a:t>
            </a:r>
            <a:r>
              <a:rPr lang="ja-JP" altLang="en-US" sz="1200" dirty="0">
                <a:latin typeface="UD デジタル 教科書体 N-R" panose="02020400000000000000" pitchFamily="17" charset="-128"/>
                <a:ea typeface="UD デジタル 教科書体 N-R" panose="02020400000000000000" pitchFamily="17" charset="-128"/>
              </a:rPr>
              <a:t>組み合わせとして説明され、「ゴールデン・トライアングル」と呼ばれています。労働者に十分な保護を提供しつつ労働市場を活性化する画期的な改革手法として、</a:t>
            </a:r>
            <a:r>
              <a:rPr lang="en-US" altLang="ja-JP" sz="1200" dirty="0">
                <a:latin typeface="UD デジタル 教科書体 N-R" panose="02020400000000000000" pitchFamily="17" charset="-128"/>
                <a:ea typeface="UD デジタル 教科書体 N-R" panose="02020400000000000000" pitchFamily="17" charset="-128"/>
              </a:rPr>
              <a:t>OECD</a:t>
            </a:r>
            <a:r>
              <a:rPr lang="ja-JP" altLang="en-US" sz="1200" dirty="0">
                <a:latin typeface="UD デジタル 教科書体 N-R" panose="02020400000000000000" pitchFamily="17" charset="-128"/>
                <a:ea typeface="UD デジタル 教科書体 N-R" panose="02020400000000000000" pitchFamily="17" charset="-128"/>
              </a:rPr>
              <a:t>においても賞賛されています。</a:t>
            </a:r>
          </a:p>
          <a:p>
            <a:pPr>
              <a:lnSpc>
                <a:spcPts val="1440"/>
              </a:lnSpc>
            </a:pPr>
            <a:r>
              <a:rPr lang="ja-JP" altLang="en-US" sz="1200" dirty="0">
                <a:latin typeface="UD デジタル 教科書体 N-R" panose="02020400000000000000" pitchFamily="17" charset="-128"/>
                <a:ea typeface="UD デジタル 教科書体 N-R" panose="02020400000000000000" pitchFamily="17" charset="-128"/>
              </a:rPr>
              <a:t> 両国の失業率を見てみると、</a:t>
            </a:r>
            <a:r>
              <a:rPr lang="en-US" altLang="ja-JP" sz="1200" dirty="0">
                <a:latin typeface="UD デジタル 教科書体 N-R" panose="02020400000000000000" pitchFamily="17" charset="-128"/>
                <a:ea typeface="UD デジタル 教科書体 N-R" panose="02020400000000000000" pitchFamily="17" charset="-128"/>
              </a:rPr>
              <a:t>EU</a:t>
            </a:r>
            <a:r>
              <a:rPr lang="ja-JP" altLang="en-US" sz="1200" dirty="0">
                <a:latin typeface="UD デジタル 教科書体 N-R" panose="02020400000000000000" pitchFamily="17" charset="-128"/>
                <a:ea typeface="UD デジタル 教科書体 N-R" panose="02020400000000000000" pitchFamily="17" charset="-128"/>
              </a:rPr>
              <a:t>平均と比べても低く推移しており、両国の労働市場の柔軟さと労働者保護を反映しているものとみられます。</a:t>
            </a:r>
          </a:p>
        </p:txBody>
      </p:sp>
      <p:sp>
        <p:nvSpPr>
          <p:cNvPr id="4" name="スライド番号プレースホルダー 3"/>
          <p:cNvSpPr>
            <a:spLocks noGrp="1"/>
          </p:cNvSpPr>
          <p:nvPr>
            <p:ph type="sldNum" sz="quarter" idx="12"/>
          </p:nvPr>
        </p:nvSpPr>
        <p:spPr>
          <a:xfrm>
            <a:off x="6935446" y="6496144"/>
            <a:ext cx="2133600" cy="365125"/>
          </a:xfrm>
        </p:spPr>
        <p:txBody>
          <a:bodyPr/>
          <a:lstStyle/>
          <a:p>
            <a:fld id="{893290AE-011E-403C-A3C9-B3B44B5CA60C}" type="slidenum">
              <a:rPr kumimoji="1" lang="ja-JP" altLang="en-US" smtClean="0"/>
              <a:t>29</a:t>
            </a:fld>
            <a:endParaRPr kumimoji="1" lang="ja-JP" altLang="en-US" dirty="0"/>
          </a:p>
        </p:txBody>
      </p:sp>
      <p:sp>
        <p:nvSpPr>
          <p:cNvPr id="6" name="正方形/長方形 5"/>
          <p:cNvSpPr/>
          <p:nvPr/>
        </p:nvSpPr>
        <p:spPr>
          <a:xfrm>
            <a:off x="227920" y="764271"/>
            <a:ext cx="8688159"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endParaRPr>
          </a:p>
        </p:txBody>
      </p:sp>
      <p:pic>
        <p:nvPicPr>
          <p:cNvPr id="1026" name="Picture 2" descr="https://www.hitachi-hri.com/keyword/contents/__icsFiles/afieldfile/2015/07/31/1_k6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250" y="635970"/>
            <a:ext cx="3528392" cy="194421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5724128" y="2466751"/>
            <a:ext cx="2880320" cy="430887"/>
          </a:xfrm>
          <a:prstGeom prst="rect">
            <a:avLst/>
          </a:prstGeom>
        </p:spPr>
        <p:txBody>
          <a:bodyPr wrap="square">
            <a:spAutoFit/>
          </a:bodyPr>
          <a:lstStyle/>
          <a:p>
            <a:r>
              <a:rPr lang="ja-JP" altLang="en-US" sz="1100" dirty="0"/>
              <a:t>資料：</a:t>
            </a:r>
            <a:r>
              <a:rPr lang="en-US" altLang="ja-JP" sz="1100" dirty="0"/>
              <a:t>Eurostat</a:t>
            </a:r>
            <a:r>
              <a:rPr lang="ja-JP" altLang="en-US" sz="1100" dirty="0"/>
              <a:t>より日立総研作成</a:t>
            </a:r>
            <a:br>
              <a:rPr lang="ja-JP" altLang="en-US" sz="1100" dirty="0"/>
            </a:br>
            <a:r>
              <a:rPr lang="ja-JP" altLang="en-US" sz="1100" dirty="0"/>
              <a:t>グラフ：</a:t>
            </a:r>
            <a:r>
              <a:rPr lang="en-US" altLang="ja-JP" sz="1100" dirty="0"/>
              <a:t>EU</a:t>
            </a:r>
            <a:r>
              <a:rPr lang="ja-JP" altLang="en-US" sz="1100" dirty="0" err="1"/>
              <a:t>、</a:t>
            </a:r>
            <a:r>
              <a:rPr lang="ja-JP" altLang="en-US" sz="1100" dirty="0"/>
              <a:t>デンマーク、オランダの失業率 </a:t>
            </a:r>
          </a:p>
        </p:txBody>
      </p:sp>
      <p:sp>
        <p:nvSpPr>
          <p:cNvPr id="9" name="正方形/長方形 8"/>
          <p:cNvSpPr/>
          <p:nvPr/>
        </p:nvSpPr>
        <p:spPr>
          <a:xfrm>
            <a:off x="148146" y="503962"/>
            <a:ext cx="5023104" cy="2492990"/>
          </a:xfrm>
          <a:prstGeom prst="rect">
            <a:avLst/>
          </a:prstGeom>
        </p:spPr>
        <p:txBody>
          <a:bodyPr wrap="square">
            <a:spAutoFit/>
          </a:bodyPr>
          <a:lstStyle/>
          <a:p>
            <a:r>
              <a:rPr lang="ja-JP" altLang="en-US" sz="1200" b="1" u="sng" dirty="0">
                <a:latin typeface="UD デジタル 教科書体 N-R" panose="02020400000000000000" pitchFamily="17" charset="-128"/>
                <a:ea typeface="UD デジタル 教科書体 N-R" panose="02020400000000000000" pitchFamily="17" charset="-128"/>
              </a:rPr>
              <a:t>フレキシキュリティ（</a:t>
            </a:r>
            <a:r>
              <a:rPr lang="en-US" altLang="ja-JP" sz="1200" b="1" u="sng" dirty="0" err="1">
                <a:latin typeface="UD デジタル 教科書体 N-R" panose="02020400000000000000" pitchFamily="17" charset="-128"/>
                <a:ea typeface="UD デジタル 教科書体 N-R" panose="02020400000000000000" pitchFamily="17" charset="-128"/>
              </a:rPr>
              <a:t>flexicurity</a:t>
            </a:r>
            <a:r>
              <a:rPr lang="ja-JP" altLang="en-US" sz="1200" b="1" u="sng" dirty="0">
                <a:latin typeface="UD デジタル 教科書体 N-R" panose="02020400000000000000" pitchFamily="17" charset="-128"/>
                <a:ea typeface="UD デジタル 教科書体 N-R" panose="02020400000000000000" pitchFamily="17" charset="-128"/>
              </a:rPr>
              <a:t>）</a:t>
            </a:r>
            <a:endParaRPr lang="en-US" altLang="ja-JP" sz="1200" b="1" u="sng" dirty="0">
              <a:latin typeface="UD デジタル 教科書体 N-R" panose="02020400000000000000" pitchFamily="17" charset="-128"/>
              <a:ea typeface="UD デジタル 教科書体 N-R" panose="02020400000000000000" pitchFamily="17" charset="-128"/>
            </a:endParaRPr>
          </a:p>
          <a:p>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・労働市場の柔軟さ「</a:t>
            </a:r>
            <a:r>
              <a:rPr lang="en-US" altLang="ja-JP" sz="1200" dirty="0">
                <a:latin typeface="UD デジタル 教科書体 N-R" panose="02020400000000000000" pitchFamily="17" charset="-128"/>
                <a:ea typeface="UD デジタル 教科書体 N-R" panose="02020400000000000000" pitchFamily="17" charset="-128"/>
              </a:rPr>
              <a:t>flexibility</a:t>
            </a:r>
            <a:r>
              <a:rPr lang="ja-JP" altLang="en-US" sz="1200" dirty="0">
                <a:latin typeface="UD デジタル 教科書体 N-R" panose="02020400000000000000" pitchFamily="17" charset="-128"/>
                <a:ea typeface="UD デジタル 教科書体 N-R" panose="02020400000000000000" pitchFamily="17" charset="-128"/>
              </a:rPr>
              <a:t>」と労働者保護「</a:t>
            </a:r>
            <a:r>
              <a:rPr lang="en-US" altLang="ja-JP" sz="1200" dirty="0">
                <a:latin typeface="UD デジタル 教科書体 N-R" panose="02020400000000000000" pitchFamily="17" charset="-128"/>
                <a:ea typeface="UD デジタル 教科書体 N-R" panose="02020400000000000000" pitchFamily="17" charset="-128"/>
              </a:rPr>
              <a:t>security</a:t>
            </a:r>
            <a:r>
              <a:rPr lang="ja-JP" altLang="en-US" sz="1200" dirty="0">
                <a:latin typeface="UD デジタル 教科書体 N-R" panose="02020400000000000000" pitchFamily="17" charset="-128"/>
                <a:ea typeface="UD デジタル 教科書体 N-R" panose="02020400000000000000" pitchFamily="17" charset="-128"/>
              </a:rPr>
              <a:t>」を両立させた政策</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(1)</a:t>
            </a:r>
            <a:r>
              <a:rPr lang="ja-JP" altLang="en-US" sz="1200" dirty="0">
                <a:latin typeface="UD デジタル 教科書体 N-R" panose="02020400000000000000" pitchFamily="17" charset="-128"/>
                <a:ea typeface="UD デジタル 教科書体 N-R" panose="02020400000000000000" pitchFamily="17" charset="-128"/>
              </a:rPr>
              <a:t>柔軟で信頼性の高い「労働契約」</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(2)</a:t>
            </a:r>
            <a:r>
              <a:rPr lang="ja-JP" altLang="en-US" sz="1200" dirty="0">
                <a:latin typeface="UD デジタル 教科書体 N-R" panose="02020400000000000000" pitchFamily="17" charset="-128"/>
                <a:ea typeface="UD デジタル 教科書体 N-R" panose="02020400000000000000" pitchFamily="17" charset="-128"/>
              </a:rPr>
              <a:t>包括的な「生涯教育政策」</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(3)</a:t>
            </a:r>
            <a:r>
              <a:rPr lang="ja-JP" altLang="en-US" sz="1200" dirty="0">
                <a:latin typeface="UD デジタル 教科書体 N-R" panose="02020400000000000000" pitchFamily="17" charset="-128"/>
                <a:ea typeface="UD デジタル 教科書体 N-R" panose="02020400000000000000" pitchFamily="17" charset="-128"/>
              </a:rPr>
              <a:t>効果的な「積極的労働市場政策」</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(4)</a:t>
            </a:r>
            <a:r>
              <a:rPr lang="ja-JP" altLang="en-US" sz="1200" dirty="0">
                <a:latin typeface="UD デジタル 教科書体 N-R" panose="02020400000000000000" pitchFamily="17" charset="-128"/>
                <a:ea typeface="UD デジタル 教科書体 N-R" panose="02020400000000000000" pitchFamily="17" charset="-128"/>
              </a:rPr>
              <a:t>手厚い「社会保障制度」</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の</a:t>
            </a:r>
            <a:r>
              <a:rPr lang="en-US" altLang="ja-JP" sz="1200" dirty="0">
                <a:latin typeface="UD デジタル 教科書体 N-R" panose="02020400000000000000" pitchFamily="17" charset="-128"/>
                <a:ea typeface="UD デジタル 教科書体 N-R" panose="02020400000000000000" pitchFamily="17" charset="-128"/>
              </a:rPr>
              <a:t>4</a:t>
            </a:r>
            <a:r>
              <a:rPr lang="ja-JP" altLang="en-US" sz="1200" dirty="0">
                <a:latin typeface="UD デジタル 教科書体 N-R" panose="02020400000000000000" pitchFamily="17" charset="-128"/>
                <a:ea typeface="UD デジタル 教科書体 N-R" panose="02020400000000000000" pitchFamily="17" charset="-128"/>
              </a:rPr>
              <a:t>要素で構成</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a:t>
            </a:r>
            <a:r>
              <a:rPr lang="en-US" altLang="ja-JP" sz="1200" dirty="0">
                <a:latin typeface="UD デジタル 教科書体 N-R" panose="02020400000000000000" pitchFamily="17" charset="-128"/>
                <a:ea typeface="UD デジタル 教科書体 N-R" panose="02020400000000000000" pitchFamily="17" charset="-128"/>
              </a:rPr>
              <a:t>2006</a:t>
            </a:r>
            <a:r>
              <a:rPr lang="ja-JP" altLang="en-US" sz="1200" dirty="0">
                <a:latin typeface="UD デジタル 教科書体 N-R" panose="02020400000000000000" pitchFamily="17" charset="-128"/>
                <a:ea typeface="UD デジタル 教科書体 N-R" panose="02020400000000000000" pitchFamily="17" charset="-128"/>
              </a:rPr>
              <a:t>年</a:t>
            </a:r>
            <a:r>
              <a:rPr lang="en-US" altLang="ja-JP" sz="1200" dirty="0">
                <a:latin typeface="UD デジタル 教科書体 N-R" panose="02020400000000000000" pitchFamily="17" charset="-128"/>
                <a:ea typeface="UD デジタル 教科書体 N-R" panose="02020400000000000000" pitchFamily="17" charset="-128"/>
              </a:rPr>
              <a:t>3</a:t>
            </a:r>
            <a:r>
              <a:rPr lang="ja-JP" altLang="en-US" sz="1200" dirty="0">
                <a:latin typeface="UD デジタル 教科書体 N-R" panose="02020400000000000000" pitchFamily="17" charset="-128"/>
                <a:ea typeface="UD デジタル 教科書体 N-R" panose="02020400000000000000" pitchFamily="17" charset="-128"/>
              </a:rPr>
              <a:t>月に欧州理事会はフレキシキュリティ政策を具体的な雇用政策モデルとして取り上げ、その後の</a:t>
            </a:r>
            <a:r>
              <a:rPr lang="en-US" altLang="ja-JP" sz="1200" dirty="0">
                <a:latin typeface="UD デジタル 教科書体 N-R" panose="02020400000000000000" pitchFamily="17" charset="-128"/>
                <a:ea typeface="UD デジタル 教科書体 N-R" panose="02020400000000000000" pitchFamily="17" charset="-128"/>
              </a:rPr>
              <a:t>EU</a:t>
            </a:r>
            <a:r>
              <a:rPr lang="ja-JP" altLang="en-US" sz="1200" dirty="0">
                <a:latin typeface="UD デジタル 教科書体 N-R" panose="02020400000000000000" pitchFamily="17" charset="-128"/>
                <a:ea typeface="UD デジタル 教科書体 N-R" panose="02020400000000000000" pitchFamily="17" charset="-128"/>
              </a:rPr>
              <a:t>レベルでの労使間の調整を経て、</a:t>
            </a:r>
            <a:r>
              <a:rPr lang="en-US" altLang="ja-JP" sz="1200" dirty="0">
                <a:latin typeface="UD デジタル 教科書体 N-R" panose="02020400000000000000" pitchFamily="17" charset="-128"/>
                <a:ea typeface="UD デジタル 教科書体 N-R" panose="02020400000000000000" pitchFamily="17" charset="-128"/>
              </a:rPr>
              <a:t>2007</a:t>
            </a:r>
            <a:r>
              <a:rPr lang="ja-JP" altLang="en-US" sz="1200" dirty="0">
                <a:latin typeface="UD デジタル 教科書体 N-R" panose="02020400000000000000" pitchFamily="17" charset="-128"/>
                <a:ea typeface="UD デジタル 教科書体 N-R" panose="02020400000000000000" pitchFamily="17" charset="-128"/>
              </a:rPr>
              <a:t>年に欧州委員会が、</a:t>
            </a:r>
            <a:r>
              <a:rPr lang="en-US" altLang="ja-JP" sz="1200" dirty="0">
                <a:latin typeface="UD デジタル 教科書体 N-R" panose="02020400000000000000" pitchFamily="17" charset="-128"/>
                <a:ea typeface="UD デジタル 教科書体 N-R" panose="02020400000000000000" pitchFamily="17" charset="-128"/>
              </a:rPr>
              <a:t>EU</a:t>
            </a:r>
            <a:r>
              <a:rPr lang="ja-JP" altLang="en-US" sz="1200" dirty="0">
                <a:latin typeface="UD デジタル 教科書体 N-R" panose="02020400000000000000" pitchFamily="17" charset="-128"/>
                <a:ea typeface="UD デジタル 教科書体 N-R" panose="02020400000000000000" pitchFamily="17" charset="-128"/>
              </a:rPr>
              <a:t>の「共通原則」とし、加盟国に対してその導入を強く奨励</a:t>
            </a:r>
          </a:p>
        </p:txBody>
      </p:sp>
      <p:sp>
        <p:nvSpPr>
          <p:cNvPr id="12" name="正方形/長方形 11"/>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先進都市事例（２）　＜デンマーク型労働市場＞</a:t>
            </a:r>
          </a:p>
        </p:txBody>
      </p:sp>
      <p:sp>
        <p:nvSpPr>
          <p:cNvPr id="13" name="正方形/長方形 12"/>
          <p:cNvSpPr/>
          <p:nvPr/>
        </p:nvSpPr>
        <p:spPr>
          <a:xfrm>
            <a:off x="5940152" y="6596390"/>
            <a:ext cx="3528391"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arlett" pitchFamily="2" charset="2"/>
                <a:ea typeface="Meiryo UI" panose="020B0604030504040204" pitchFamily="50" charset="-128"/>
              </a:rPr>
              <a:t>出典：株式会社日立総合計画研究所</a:t>
            </a:r>
            <a:r>
              <a:rPr lang="en-US" altLang="ja-JP" sz="1100" dirty="0">
                <a:latin typeface="Meiryo UI" panose="020B0604030504040204" pitchFamily="50" charset="-128"/>
                <a:ea typeface="Meiryo UI" panose="020B0604030504040204" pitchFamily="50" charset="-128"/>
              </a:rPr>
              <a:t>HP</a:t>
            </a:r>
            <a:endParaRPr lang="ja-JP" altLang="en-US" sz="1100" dirty="0">
              <a:latin typeface="Marlett" pitchFamily="2" charset="2"/>
              <a:ea typeface="Meiryo UI" panose="020B0604030504040204" pitchFamily="50" charset="-128"/>
            </a:endParaRPr>
          </a:p>
        </p:txBody>
      </p:sp>
    </p:spTree>
    <p:extLst>
      <p:ext uri="{BB962C8B-B14F-4D97-AF65-F5344CB8AC3E}">
        <p14:creationId xmlns:p14="http://schemas.microsoft.com/office/powerpoint/2010/main" val="425221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21795" y="6457842"/>
            <a:ext cx="2133600" cy="365125"/>
          </a:xfrm>
        </p:spPr>
        <p:txBody>
          <a:bodyPr/>
          <a:lstStyle/>
          <a:p>
            <a:fld id="{893290AE-011E-403C-A3C9-B3B44B5CA60C}" type="slidenum">
              <a:rPr kumimoji="1" lang="ja-JP" altLang="en-US" smtClean="0"/>
              <a:t>30</a:t>
            </a:fld>
            <a:endParaRPr kumimoji="1" lang="ja-JP" altLang="en-US" dirty="0"/>
          </a:p>
        </p:txBody>
      </p:sp>
      <p:sp>
        <p:nvSpPr>
          <p:cNvPr id="5" name="正方形/長方形 4"/>
          <p:cNvSpPr/>
          <p:nvPr/>
        </p:nvSpPr>
        <p:spPr>
          <a:xfrm>
            <a:off x="3288582" y="6540728"/>
            <a:ext cx="5855418" cy="253916"/>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出典：総務省</a:t>
            </a:r>
            <a:r>
              <a:rPr lang="en-US" altLang="ja-JP" sz="1050" dirty="0">
                <a:latin typeface="Meiryo UI" panose="020B0604030504040204" pitchFamily="50" charset="-128"/>
                <a:ea typeface="Meiryo UI" panose="020B0604030504040204" pitchFamily="50" charset="-128"/>
              </a:rPr>
              <a:t>ICT</a:t>
            </a:r>
            <a:r>
              <a:rPr lang="ja-JP" altLang="en-US" sz="1050" dirty="0">
                <a:latin typeface="Meiryo UI" panose="020B0604030504040204" pitchFamily="50" charset="-128"/>
                <a:ea typeface="Meiryo UI" panose="020B0604030504040204" pitchFamily="50" charset="-128"/>
              </a:rPr>
              <a:t>街づくり推進会議スマートシティ検討</a:t>
            </a:r>
            <a:r>
              <a:rPr lang="en-US" altLang="ja-JP" sz="1050" dirty="0">
                <a:latin typeface="Meiryo UI" panose="020B0604030504040204" pitchFamily="50" charset="-128"/>
                <a:ea typeface="Meiryo UI" panose="020B0604030504040204" pitchFamily="50" charset="-128"/>
              </a:rPr>
              <a:t>WG</a:t>
            </a:r>
            <a:r>
              <a:rPr lang="ja-JP" altLang="en-US" sz="1050" dirty="0">
                <a:latin typeface="Meiryo UI" panose="020B0604030504040204" pitchFamily="50" charset="-128"/>
                <a:ea typeface="Meiryo UI" panose="020B0604030504040204" pitchFamily="50" charset="-128"/>
              </a:rPr>
              <a:t>　第１回シスコシステムズ説明資料</a:t>
            </a:r>
            <a:endParaRPr lang="en-US" altLang="ja-JP" sz="1050" dirty="0">
              <a:latin typeface="Meiryo UI" panose="020B0604030504040204" pitchFamily="50" charset="-128"/>
              <a:ea typeface="Meiryo UI" panose="020B0604030504040204" pitchFamily="50" charset="-128"/>
            </a:endParaRPr>
          </a:p>
        </p:txBody>
      </p:sp>
      <p:sp>
        <p:nvSpPr>
          <p:cNvPr id="8" name="正方形/長方形 7"/>
          <p:cNvSpPr/>
          <p:nvPr/>
        </p:nvSpPr>
        <p:spPr>
          <a:xfrm>
            <a:off x="251520" y="778894"/>
            <a:ext cx="5472608" cy="1255087"/>
          </a:xfrm>
          <a:prstGeom prst="rect">
            <a:avLst/>
          </a:prstGeom>
        </p:spPr>
        <p:txBody>
          <a:bodyPr wrap="square">
            <a:spAutoFit/>
          </a:bodyPr>
          <a:lstStyle/>
          <a:p>
            <a:pPr>
              <a:lnSpc>
                <a:spcPts val="18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UD デジタル 教科書体 N-R" panose="02020400000000000000" pitchFamily="17" charset="-128"/>
                <a:ea typeface="UD デジタル 教科書体 N-R" panose="02020400000000000000" pitchFamily="17" charset="-128"/>
              </a:rPr>
              <a:t>2000</a:t>
            </a:r>
            <a:r>
              <a:rPr lang="ja-JP" altLang="en-US" sz="1200" dirty="0">
                <a:latin typeface="UD デジタル 教科書体 N-R" panose="02020400000000000000" pitchFamily="17" charset="-128"/>
                <a:ea typeface="UD デジタル 教科書体 N-R" panose="02020400000000000000" pitchFamily="17" charset="-128"/>
              </a:rPr>
              <a:t>年から、バルセロナにおいて知識集約型の新産業とイノベーションを創出するための大規模なスマートシティプロジェクトが進行中。 </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を都市の</a:t>
            </a:r>
            <a:r>
              <a:rPr lang="en-US" altLang="ja-JP" sz="1200" dirty="0">
                <a:latin typeface="UD デジタル 教科書体 N-R" panose="02020400000000000000" pitchFamily="17" charset="-128"/>
                <a:ea typeface="UD デジタル 教科書体 N-R" panose="02020400000000000000" pitchFamily="17" charset="-128"/>
              </a:rPr>
              <a:t>ICT</a:t>
            </a:r>
            <a:r>
              <a:rPr lang="ja-JP" altLang="en-US" sz="1200" dirty="0">
                <a:latin typeface="UD デジタル 教科書体 N-R" panose="02020400000000000000" pitchFamily="17" charset="-128"/>
                <a:ea typeface="UD デジタル 教科書体 N-R" panose="02020400000000000000" pitchFamily="17" charset="-128"/>
              </a:rPr>
              <a:t>の共通基盤として活用されることにより、サービスや生活に変革がもたらされ、新たなイノベーションの創出により、産業の活性化や雇用の拡大につながっている</a:t>
            </a:r>
            <a:r>
              <a:rPr lang="ja-JP" altLang="en-US" dirty="0">
                <a:latin typeface="UD デジタル 教科書体 N-R" panose="02020400000000000000" pitchFamily="17" charset="-128"/>
                <a:ea typeface="UD デジタル 教科書体 N-R" panose="02020400000000000000" pitchFamily="17" charset="-128"/>
              </a:rPr>
              <a:t>。</a:t>
            </a:r>
          </a:p>
        </p:txBody>
      </p:sp>
      <p:sp>
        <p:nvSpPr>
          <p:cNvPr id="9" name="正方形/長方形 8"/>
          <p:cNvSpPr/>
          <p:nvPr/>
        </p:nvSpPr>
        <p:spPr>
          <a:xfrm>
            <a:off x="356101" y="2371818"/>
            <a:ext cx="8580454" cy="1015663"/>
          </a:xfrm>
          <a:prstGeom prst="rect">
            <a:avLst/>
          </a:prstGeom>
        </p:spPr>
        <p:txBody>
          <a:bodyPr wrap="square">
            <a:spAutoFit/>
          </a:bodyPr>
          <a:lstStyle/>
          <a:p>
            <a:r>
              <a:rPr lang="en-US" altLang="ja-JP" sz="1200" b="1" dirty="0">
                <a:latin typeface="UD デジタル 教科書体 N-R" panose="02020400000000000000" pitchFamily="17" charset="-128"/>
                <a:ea typeface="UD デジタル 教科書体 N-R" panose="02020400000000000000" pitchFamily="17" charset="-128"/>
              </a:rPr>
              <a:t>Wi-Fi</a:t>
            </a:r>
            <a:r>
              <a:rPr lang="ja-JP" altLang="en-US" sz="1200" b="1" dirty="0">
                <a:latin typeface="UD デジタル 教科書体 N-R" panose="02020400000000000000" pitchFamily="17" charset="-128"/>
                <a:ea typeface="UD デジタル 教科書体 N-R" panose="02020400000000000000" pitchFamily="17" charset="-128"/>
              </a:rPr>
              <a:t>（スマートシティの</a:t>
            </a:r>
            <a:r>
              <a:rPr lang="en-US" altLang="ja-JP" sz="1200" b="1" dirty="0">
                <a:latin typeface="UD デジタル 教科書体 N-R" panose="02020400000000000000" pitchFamily="17" charset="-128"/>
                <a:ea typeface="UD デジタル 教科書体 N-R" panose="02020400000000000000" pitchFamily="17" charset="-128"/>
              </a:rPr>
              <a:t>ICT</a:t>
            </a:r>
            <a:r>
              <a:rPr lang="ja-JP" altLang="en-US" sz="1200" b="1" dirty="0">
                <a:latin typeface="UD デジタル 教科書体 N-R" panose="02020400000000000000" pitchFamily="17" charset="-128"/>
                <a:ea typeface="UD デジタル 教科書体 N-R" panose="02020400000000000000" pitchFamily="17" charset="-128"/>
              </a:rPr>
              <a:t>インフラとして活用）</a:t>
            </a:r>
            <a:endParaRPr lang="en-US" altLang="ja-JP" sz="1200" b="1"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整備されたスマートシティの上に、</a:t>
            </a:r>
            <a:r>
              <a:rPr lang="en-US" altLang="ja-JP" sz="1200" dirty="0">
                <a:latin typeface="UD デジタル 教科書体 N-R" panose="02020400000000000000" pitchFamily="17" charset="-128"/>
                <a:ea typeface="UD デジタル 教科書体 N-R" panose="02020400000000000000" pitchFamily="17" charset="-128"/>
              </a:rPr>
              <a:t>ICT</a:t>
            </a:r>
            <a:r>
              <a:rPr lang="ja-JP" altLang="en-US" sz="1200" dirty="0" err="1">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メディア、エネルギー、医療工学、デザインの研究機関や大学、インキュベーション施設等が集積し、クラスターを構成。企業・研究活動により、イノベーションや新たな価値を創造。</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•2014</a:t>
            </a:r>
            <a:r>
              <a:rPr lang="ja-JP" altLang="en-US" sz="1200" dirty="0">
                <a:latin typeface="UD デジタル 教科書体 N-R" panose="02020400000000000000" pitchFamily="17" charset="-128"/>
                <a:ea typeface="UD デジタル 教科書体 N-R" panose="02020400000000000000" pitchFamily="17" charset="-128"/>
              </a:rPr>
              <a:t>年</a:t>
            </a:r>
            <a:r>
              <a:rPr lang="en-US" altLang="ja-JP" sz="1200" dirty="0">
                <a:latin typeface="UD デジタル 教科書体 N-R" panose="02020400000000000000" pitchFamily="17" charset="-128"/>
                <a:ea typeface="UD デジタル 教科書体 N-R" panose="02020400000000000000" pitchFamily="17" charset="-128"/>
              </a:rPr>
              <a:t>3</a:t>
            </a:r>
            <a:r>
              <a:rPr lang="ja-JP" altLang="en-US" sz="1200" dirty="0">
                <a:latin typeface="UD デジタル 教科書体 N-R" panose="02020400000000000000" pitchFamily="17" charset="-128"/>
                <a:ea typeface="UD デジタル 教科書体 N-R" panose="02020400000000000000" pitchFamily="17" charset="-128"/>
              </a:rPr>
              <a:t>月に欧州委員会（</a:t>
            </a:r>
            <a:r>
              <a:rPr lang="en-US" altLang="ja-JP" sz="1200" dirty="0">
                <a:latin typeface="UD デジタル 教科書体 N-R" panose="02020400000000000000" pitchFamily="17" charset="-128"/>
                <a:ea typeface="UD デジタル 教科書体 N-R" panose="02020400000000000000" pitchFamily="17" charset="-128"/>
              </a:rPr>
              <a:t>EC</a:t>
            </a:r>
            <a:r>
              <a:rPr lang="ja-JP" altLang="en-US" sz="1200" dirty="0">
                <a:latin typeface="UD デジタル 教科書体 N-R" panose="02020400000000000000" pitchFamily="17" charset="-128"/>
                <a:ea typeface="UD デジタル 教科書体 N-R" panose="02020400000000000000" pitchFamily="17" charset="-128"/>
              </a:rPr>
              <a:t>）がバルセロナ市を、</a:t>
            </a:r>
            <a:r>
              <a:rPr lang="en-US" altLang="ja-JP" sz="1200" dirty="0">
                <a:latin typeface="UD デジタル 教科書体 N-R" panose="02020400000000000000" pitchFamily="17" charset="-128"/>
                <a:ea typeface="UD デジタル 教科書体 N-R" panose="02020400000000000000" pitchFamily="17" charset="-128"/>
              </a:rPr>
              <a:t>ICT</a:t>
            </a:r>
            <a:r>
              <a:rPr lang="ja-JP" altLang="en-US" sz="1200" dirty="0">
                <a:latin typeface="UD デジタル 教科書体 N-R" panose="02020400000000000000" pitchFamily="17" charset="-128"/>
                <a:ea typeface="UD デジタル 教科書体 N-R" panose="02020400000000000000" pitchFamily="17" charset="-128"/>
              </a:rPr>
              <a:t>を活用した柔軟で持続的なスマートサービスの提供等により、欧州内でもっともイノベーションを起し、生活の質を向上させている都市</a:t>
            </a:r>
            <a:r>
              <a:rPr lang="en-US" altLang="ja-JP" sz="1200" dirty="0">
                <a:latin typeface="UD デジタル 教科書体 N-R" panose="02020400000000000000" pitchFamily="17" charset="-128"/>
                <a:ea typeface="UD デジタル 教科書体 N-R" panose="02020400000000000000" pitchFamily="17" charset="-128"/>
              </a:rPr>
              <a:t>(“</a:t>
            </a:r>
            <a:r>
              <a:rPr lang="en-US" altLang="ja-JP" sz="1200" dirty="0" err="1">
                <a:latin typeface="UD デジタル 教科書体 N-R" panose="02020400000000000000" pitchFamily="17" charset="-128"/>
                <a:ea typeface="UD デジタル 教科書体 N-R" panose="02020400000000000000" pitchFamily="17" charset="-128"/>
              </a:rPr>
              <a:t>iCapital</a:t>
            </a: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に選定。</a:t>
            </a:r>
          </a:p>
        </p:txBody>
      </p:sp>
      <p:sp>
        <p:nvSpPr>
          <p:cNvPr id="10" name="正方形/長方形 9"/>
          <p:cNvSpPr/>
          <p:nvPr/>
        </p:nvSpPr>
        <p:spPr>
          <a:xfrm>
            <a:off x="251520" y="3919531"/>
            <a:ext cx="4165653" cy="709618"/>
          </a:xfrm>
          <a:prstGeom prst="rect">
            <a:avLst/>
          </a:prstGeom>
        </p:spPr>
        <p:txBody>
          <a:bodyPr wrap="square">
            <a:spAutoFit/>
          </a:bodyPr>
          <a:lstStyle/>
          <a:p>
            <a:pPr>
              <a:lnSpc>
                <a:spcPts val="1200"/>
              </a:lnSpc>
            </a:pPr>
            <a:r>
              <a:rPr lang="ja-JP" altLang="en-US" sz="1200" b="1" u="sng" dirty="0">
                <a:latin typeface="UD デジタル 教科書体 N-R" panose="02020400000000000000" pitchFamily="17" charset="-128"/>
                <a:ea typeface="UD デジタル 教科書体 N-R" panose="02020400000000000000" pitchFamily="17" charset="-128"/>
              </a:rPr>
              <a:t>スマートライティング</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交通量のセンサ情報を小電力無線、</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でコントローラに送り、エリアを適切な明るさに調整して点灯</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省エネの実現、市の電気代の削減</a:t>
            </a:r>
          </a:p>
        </p:txBody>
      </p:sp>
      <p:sp>
        <p:nvSpPr>
          <p:cNvPr id="13" name="正方形/長方形 12"/>
          <p:cNvSpPr/>
          <p:nvPr/>
        </p:nvSpPr>
        <p:spPr>
          <a:xfrm>
            <a:off x="4535795" y="3891443"/>
            <a:ext cx="4572000" cy="709618"/>
          </a:xfrm>
          <a:prstGeom prst="rect">
            <a:avLst/>
          </a:prstGeom>
        </p:spPr>
        <p:txBody>
          <a:bodyPr>
            <a:spAutoFit/>
          </a:bodyPr>
          <a:lstStyle/>
          <a:p>
            <a:pPr>
              <a:lnSpc>
                <a:spcPts val="1200"/>
              </a:lnSpc>
            </a:pPr>
            <a:r>
              <a:rPr lang="ja-JP" altLang="en-US" sz="1200" b="1" u="sng" dirty="0">
                <a:latin typeface="UD デジタル 教科書体 N-R" panose="02020400000000000000" pitchFamily="17" charset="-128"/>
                <a:ea typeface="UD デジタル 教科書体 N-R" panose="02020400000000000000" pitchFamily="17" charset="-128"/>
              </a:rPr>
              <a:t>スマートパーキング</a:t>
            </a:r>
            <a:endParaRPr lang="en-US" altLang="ja-JP" sz="1200" b="1" u="sng" dirty="0">
              <a:latin typeface="UD デジタル 教科書体 N-R" panose="02020400000000000000" pitchFamily="17" charset="-128"/>
              <a:ea typeface="UD デジタル 教科書体 N-R" panose="02020400000000000000" pitchFamily="17" charset="-128"/>
            </a:endParaRP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駐車場 の空き状況を小電力無線のセンサ、</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経由で提供</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市の駐車場収入の増加、渋滞緩和</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観光客の滞在時間増加による観光収入増加</a:t>
            </a:r>
          </a:p>
        </p:txBody>
      </p:sp>
      <p:sp>
        <p:nvSpPr>
          <p:cNvPr id="14" name="正方形/長方形 13"/>
          <p:cNvSpPr/>
          <p:nvPr/>
        </p:nvSpPr>
        <p:spPr>
          <a:xfrm>
            <a:off x="251520" y="4804817"/>
            <a:ext cx="4335106" cy="555730"/>
          </a:xfrm>
          <a:prstGeom prst="rect">
            <a:avLst/>
          </a:prstGeom>
        </p:spPr>
        <p:txBody>
          <a:bodyPr wrap="square">
            <a:spAutoFit/>
          </a:bodyPr>
          <a:lstStyle/>
          <a:p>
            <a:pPr>
              <a:lnSpc>
                <a:spcPts val="1200"/>
              </a:lnSpc>
            </a:pPr>
            <a:r>
              <a:rPr lang="ja-JP" altLang="en-US" sz="1200" b="1" u="sng" dirty="0">
                <a:latin typeface="UD デジタル 教科書体 N-R" panose="02020400000000000000" pitchFamily="17" charset="-128"/>
                <a:ea typeface="UD デジタル 教科書体 N-R" panose="02020400000000000000" pitchFamily="17" charset="-128"/>
              </a:rPr>
              <a:t>スマートなゴミ収集管理</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ゴミ収集箱の満杯</a:t>
            </a: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空き状況をセンサが</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経由で提供</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市のゴミ収集の経費節減</a:t>
            </a:r>
          </a:p>
        </p:txBody>
      </p:sp>
      <p:sp>
        <p:nvSpPr>
          <p:cNvPr id="15" name="正方形/長方形 14"/>
          <p:cNvSpPr/>
          <p:nvPr/>
        </p:nvSpPr>
        <p:spPr>
          <a:xfrm>
            <a:off x="4535795" y="4765886"/>
            <a:ext cx="4298515" cy="864467"/>
          </a:xfrm>
          <a:prstGeom prst="rect">
            <a:avLst/>
          </a:prstGeom>
        </p:spPr>
        <p:txBody>
          <a:bodyPr wrap="square">
            <a:spAutoFit/>
          </a:bodyPr>
          <a:lstStyle/>
          <a:p>
            <a:pPr>
              <a:lnSpc>
                <a:spcPts val="1200"/>
              </a:lnSpc>
            </a:pPr>
            <a:r>
              <a:rPr lang="ja-JP" altLang="en-US" sz="1200" b="1" u="sng" dirty="0">
                <a:latin typeface="UD デジタル 教科書体 N-R" panose="02020400000000000000" pitchFamily="17" charset="-128"/>
                <a:ea typeface="UD デジタル 教科書体 N-R" panose="02020400000000000000" pitchFamily="17" charset="-128"/>
              </a:rPr>
              <a:t>位置情報分析・環境センサー</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環境センサー（騒音、大気汚染等） </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•IP</a:t>
            </a:r>
            <a:r>
              <a:rPr lang="ja-JP" altLang="en-US" sz="1200" dirty="0">
                <a:latin typeface="UD デジタル 教科書体 N-R" panose="02020400000000000000" pitchFamily="17" charset="-128"/>
                <a:ea typeface="UD デジタル 教科書体 N-R" panose="02020400000000000000" pitchFamily="17" charset="-128"/>
              </a:rPr>
              <a:t>カメラによる不審者監視 </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位置情報に基づく通行人の流れの把握、顧客誘導（クーポン</a:t>
            </a:r>
            <a:r>
              <a:rPr lang="ja-JP" altLang="en-US" sz="1200" dirty="0">
                <a:latin typeface="Meiryo UI" panose="020B0604030504040204" pitchFamily="50" charset="-128"/>
                <a:ea typeface="Meiryo UI" panose="020B0604030504040204" pitchFamily="50" charset="-128"/>
              </a:rPr>
              <a:t>）</a:t>
            </a:r>
          </a:p>
        </p:txBody>
      </p:sp>
      <p:sp>
        <p:nvSpPr>
          <p:cNvPr id="16" name="正方形/長方形 15"/>
          <p:cNvSpPr/>
          <p:nvPr/>
        </p:nvSpPr>
        <p:spPr>
          <a:xfrm>
            <a:off x="270175" y="5454168"/>
            <a:ext cx="4335106" cy="709618"/>
          </a:xfrm>
          <a:prstGeom prst="rect">
            <a:avLst/>
          </a:prstGeom>
        </p:spPr>
        <p:txBody>
          <a:bodyPr wrap="square">
            <a:spAutoFit/>
          </a:bodyPr>
          <a:lstStyle/>
          <a:p>
            <a:pPr>
              <a:lnSpc>
                <a:spcPts val="1200"/>
              </a:lnSpc>
            </a:pPr>
            <a:r>
              <a:rPr lang="ja-JP" altLang="en-US" sz="1200" b="1" u="sng" dirty="0">
                <a:latin typeface="UD デジタル 教科書体 N-R" panose="02020400000000000000" pitchFamily="17" charset="-128"/>
                <a:ea typeface="UD デジタル 教科書体 N-R" panose="02020400000000000000" pitchFamily="17" charset="-128"/>
              </a:rPr>
              <a:t>インターネットアクセス</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市民、観光客向け無料インターネットアクセス</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スポットの提供</a:t>
            </a:r>
          </a:p>
          <a:p>
            <a:pPr>
              <a:lnSpc>
                <a:spcPts val="1200"/>
              </a:lnSpc>
            </a:pP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キャリアのサービスと棲分け、共存</a:t>
            </a:r>
          </a:p>
        </p:txBody>
      </p:sp>
      <p:pic>
        <p:nvPicPr>
          <p:cNvPr id="19" name="図 18"/>
          <p:cNvPicPr>
            <a:picLocks noChangeAspect="1"/>
          </p:cNvPicPr>
          <p:nvPr/>
        </p:nvPicPr>
        <p:blipFill>
          <a:blip r:embed="rId2"/>
          <a:stretch>
            <a:fillRect/>
          </a:stretch>
        </p:blipFill>
        <p:spPr>
          <a:xfrm>
            <a:off x="6084168" y="722386"/>
            <a:ext cx="2737407" cy="1697416"/>
          </a:xfrm>
          <a:prstGeom prst="rect">
            <a:avLst/>
          </a:prstGeom>
        </p:spPr>
      </p:pic>
      <p:sp>
        <p:nvSpPr>
          <p:cNvPr id="20" name="正方形/長方形 19"/>
          <p:cNvSpPr/>
          <p:nvPr/>
        </p:nvSpPr>
        <p:spPr>
          <a:xfrm>
            <a:off x="2642405" y="3484413"/>
            <a:ext cx="3880707" cy="297517"/>
          </a:xfrm>
          <a:prstGeom prst="rect">
            <a:avLst/>
          </a:prstGeom>
          <a:ln w="3175">
            <a:solidFill>
              <a:schemeClr val="accent1">
                <a:shade val="50000"/>
              </a:schemeClr>
            </a:solidFill>
          </a:ln>
        </p:spPr>
        <p:txBody>
          <a:bodyPr wrap="square">
            <a:spAutoFit/>
          </a:bodyPr>
          <a:lstStyle/>
          <a:p>
            <a:pPr>
              <a:lnSpc>
                <a:spcPts val="1600"/>
              </a:lnSpc>
            </a:pPr>
            <a:r>
              <a:rPr lang="en-US" altLang="ja-JP" sz="1200" dirty="0">
                <a:latin typeface="Meiryo UI" panose="020B0604030504040204" pitchFamily="50" charset="-128"/>
                <a:ea typeface="Meiryo UI" panose="020B0604030504040204" pitchFamily="50" charset="-128"/>
              </a:rPr>
              <a:t> </a:t>
            </a:r>
            <a:r>
              <a:rPr lang="ja-JP" altLang="en-US" sz="1200" b="1" dirty="0">
                <a:latin typeface="UD デジタル 教科書体 NP-B" panose="02020700000000000000" pitchFamily="18" charset="-128"/>
                <a:ea typeface="UD デジタル 教科書体 NP-B" panose="02020700000000000000" pitchFamily="18" charset="-128"/>
              </a:rPr>
              <a:t>バルセロナ市の</a:t>
            </a:r>
            <a:r>
              <a:rPr lang="en-US" altLang="ja-JP" sz="1200" b="1" dirty="0">
                <a:latin typeface="UD デジタル 教科書体 NP-B" panose="02020700000000000000" pitchFamily="18" charset="-128"/>
                <a:ea typeface="UD デジタル 教科書体 NP-B" panose="02020700000000000000" pitchFamily="18" charset="-128"/>
              </a:rPr>
              <a:t>Wi-Fi</a:t>
            </a:r>
            <a:r>
              <a:rPr lang="ja-JP" altLang="en-US" sz="1200" b="1" dirty="0">
                <a:latin typeface="UD デジタル 教科書体 NP-B" panose="02020700000000000000" pitchFamily="18" charset="-128"/>
                <a:ea typeface="UD デジタル 教科書体 NP-B" panose="02020700000000000000" pitchFamily="18" charset="-128"/>
              </a:rPr>
              <a:t>を活用したスマートサービス</a:t>
            </a:r>
            <a:endParaRPr lang="ja-JP" altLang="en-US" b="1" dirty="0">
              <a:latin typeface="UD デジタル 教科書体 NP-B" panose="02020700000000000000" pitchFamily="18" charset="-128"/>
              <a:ea typeface="UD デジタル 教科書体 NP-B" panose="02020700000000000000" pitchFamily="18" charset="-128"/>
            </a:endParaRPr>
          </a:p>
        </p:txBody>
      </p:sp>
      <p:sp>
        <p:nvSpPr>
          <p:cNvPr id="21" name="正方形/長方形 20"/>
          <p:cNvSpPr/>
          <p:nvPr/>
        </p:nvSpPr>
        <p:spPr>
          <a:xfrm>
            <a:off x="896195" y="6192678"/>
            <a:ext cx="7921982" cy="276999"/>
          </a:xfrm>
          <a:prstGeom prst="rect">
            <a:avLst/>
          </a:prstGeom>
        </p:spPr>
        <p:txBody>
          <a:bodyPr wrap="square">
            <a:spAutoFit/>
          </a:bodyPr>
          <a:lstStyle/>
          <a:p>
            <a:r>
              <a:rPr lang="en-US" altLang="ja-JP" sz="1200" u="sng" dirty="0">
                <a:latin typeface="UD デジタル 教科書体 N-R" panose="02020400000000000000" pitchFamily="17" charset="-128"/>
                <a:ea typeface="UD デジタル 教科書体 N-R" panose="02020400000000000000" pitchFamily="17" charset="-128"/>
              </a:rPr>
              <a:t>Wi-Fi</a:t>
            </a:r>
            <a:r>
              <a:rPr lang="ja-JP" altLang="en-US" sz="1200" u="sng" dirty="0">
                <a:latin typeface="UD デジタル 教科書体 N-R" panose="02020400000000000000" pitchFamily="17" charset="-128"/>
                <a:ea typeface="UD デジタル 教科書体 N-R" panose="02020400000000000000" pitchFamily="17" charset="-128"/>
              </a:rPr>
              <a:t>を</a:t>
            </a:r>
            <a:r>
              <a:rPr lang="en-US" altLang="ja-JP" sz="1200" u="sng" dirty="0">
                <a:latin typeface="UD デジタル 教科書体 N-R" panose="02020400000000000000" pitchFamily="17" charset="-128"/>
                <a:ea typeface="UD デジタル 教科書体 N-R" panose="02020400000000000000" pitchFamily="17" charset="-128"/>
              </a:rPr>
              <a:t>ICT</a:t>
            </a:r>
            <a:r>
              <a:rPr lang="ja-JP" altLang="en-US" sz="1200" u="sng" dirty="0">
                <a:latin typeface="UD デジタル 教科書体 N-R" panose="02020400000000000000" pitchFamily="17" charset="-128"/>
                <a:ea typeface="UD デジタル 教科書体 N-R" panose="02020400000000000000" pitchFamily="17" charset="-128"/>
              </a:rPr>
              <a:t>の共通インフラとしたスマートサービスの提供により、市内に</a:t>
            </a:r>
            <a:r>
              <a:rPr lang="en-US" altLang="ja-JP" sz="1200" u="sng" dirty="0">
                <a:latin typeface="UD デジタル 教科書体 N-R" panose="02020400000000000000" pitchFamily="17" charset="-128"/>
                <a:ea typeface="UD デジタル 教科書体 N-R" panose="02020400000000000000" pitchFamily="17" charset="-128"/>
              </a:rPr>
              <a:t>30</a:t>
            </a:r>
            <a:r>
              <a:rPr lang="ja-JP" altLang="en-US" sz="1200" u="sng" dirty="0">
                <a:latin typeface="UD デジタル 教科書体 N-R" panose="02020400000000000000" pitchFamily="17" charset="-128"/>
                <a:ea typeface="UD デジタル 教科書体 N-R" panose="02020400000000000000" pitchFamily="17" charset="-128"/>
              </a:rPr>
              <a:t>億ドルの価値を創造（</a:t>
            </a:r>
            <a:r>
              <a:rPr lang="en-US" altLang="ja-JP" sz="1200" u="sng" dirty="0">
                <a:latin typeface="UD デジタル 教科書体 N-R" panose="02020400000000000000" pitchFamily="17" charset="-128"/>
                <a:ea typeface="UD デジタル 教科書体 N-R" panose="02020400000000000000" pitchFamily="17" charset="-128"/>
              </a:rPr>
              <a:t>Cisco</a:t>
            </a:r>
            <a:r>
              <a:rPr lang="ja-JP" altLang="en-US" sz="1200" u="sng" dirty="0">
                <a:latin typeface="UD デジタル 教科書体 N-R" panose="02020400000000000000" pitchFamily="17" charset="-128"/>
                <a:ea typeface="UD デジタル 教科書体 N-R" panose="02020400000000000000" pitchFamily="17" charset="-128"/>
              </a:rPr>
              <a:t>調べ）</a:t>
            </a:r>
          </a:p>
        </p:txBody>
      </p:sp>
      <p:sp>
        <p:nvSpPr>
          <p:cNvPr id="17" name="正方形/長方形 16"/>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先進都市事例（３）　＜バルセロナのスマートシティ事例①＞</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Tree>
    <p:extLst>
      <p:ext uri="{BB962C8B-B14F-4D97-AF65-F5344CB8AC3E}">
        <p14:creationId xmlns:p14="http://schemas.microsoft.com/office/powerpoint/2010/main" val="2324853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31</a:t>
            </a:fld>
            <a:endParaRPr kumimoji="1" lang="ja-JP" altLang="en-US" dirty="0"/>
          </a:p>
        </p:txBody>
      </p:sp>
      <p:pic>
        <p:nvPicPr>
          <p:cNvPr id="1026" name="Picture 2" descr="n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893" y="530888"/>
            <a:ext cx="3604011" cy="268048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5436299" y="3222180"/>
            <a:ext cx="3707701" cy="230832"/>
          </a:xfrm>
          <a:prstGeom prst="rect">
            <a:avLst/>
          </a:prstGeom>
        </p:spPr>
        <p:txBody>
          <a:bodyPr wrap="square">
            <a:spAutoFit/>
          </a:bodyPr>
          <a:lstStyle/>
          <a:p>
            <a:r>
              <a:rPr lang="ja-JP" altLang="en-US" sz="900" dirty="0"/>
              <a:t>「スーパーブロック」計画（</a:t>
            </a:r>
            <a:r>
              <a:rPr lang="en-US" altLang="ja-JP" sz="900" dirty="0"/>
              <a:t>c</a:t>
            </a:r>
            <a:r>
              <a:rPr lang="ja-JP" altLang="en-US" sz="900" dirty="0"/>
              <a:t>）</a:t>
            </a:r>
            <a:r>
              <a:rPr lang="en-US" altLang="ja-JP" sz="900" dirty="0" err="1"/>
              <a:t>Agència</a:t>
            </a:r>
            <a:r>
              <a:rPr lang="en-US" altLang="ja-JP" sz="900" dirty="0"/>
              <a:t> </a:t>
            </a:r>
            <a:r>
              <a:rPr lang="en-US" altLang="ja-JP" sz="900" dirty="0" err="1"/>
              <a:t>d’Ecologia</a:t>
            </a:r>
            <a:r>
              <a:rPr lang="en-US" altLang="ja-JP" sz="900" dirty="0"/>
              <a:t> Urbana de Barcelona </a:t>
            </a:r>
            <a:endParaRPr lang="ja-JP" altLang="en-US" sz="900" dirty="0"/>
          </a:p>
        </p:txBody>
      </p:sp>
      <p:sp>
        <p:nvSpPr>
          <p:cNvPr id="9" name="正方形/長方形 8"/>
          <p:cNvSpPr/>
          <p:nvPr/>
        </p:nvSpPr>
        <p:spPr>
          <a:xfrm>
            <a:off x="179512" y="1000323"/>
            <a:ext cx="5184576" cy="2500685"/>
          </a:xfrm>
          <a:prstGeom prst="rect">
            <a:avLst/>
          </a:prstGeom>
        </p:spPr>
        <p:txBody>
          <a:bodyPr wrap="square">
            <a:spAutoFit/>
          </a:bodyPr>
          <a:lstStyle/>
          <a:p>
            <a:r>
              <a:rPr lang="ja-JP" altLang="en-US" sz="1200" b="1" u="sng" dirty="0">
                <a:latin typeface="UD デジタル 教科書体 NP-B" panose="02020700000000000000" pitchFamily="18" charset="-128"/>
                <a:ea typeface="UD デジタル 教科書体 NP-B" panose="02020700000000000000" pitchFamily="18" charset="-128"/>
              </a:rPr>
              <a:t>ソーシャルスペースを広げる「スーパーブロック 」計画</a:t>
            </a:r>
          </a:p>
          <a:p>
            <a:endParaRPr lang="ja-JP" altLang="en-US" sz="1200" dirty="0">
              <a:latin typeface="Meiryo UI" panose="020B0604030504040204" pitchFamily="50" charset="-128"/>
              <a:ea typeface="Meiryo UI" panose="020B0604030504040204" pitchFamily="50" charset="-128"/>
            </a:endParaRPr>
          </a:p>
          <a:p>
            <a:r>
              <a:rPr lang="ja-JP" altLang="en-US" sz="1200" dirty="0">
                <a:latin typeface="UD デジタル 教科書体 N-R" panose="02020400000000000000" pitchFamily="17" charset="-128"/>
                <a:ea typeface="UD デジタル 教科書体 N-R" panose="02020400000000000000" pitchFamily="17" charset="-128"/>
              </a:rPr>
              <a:t>・都市の中で、自動車によって占められていた空間を減らし、その代</a:t>
            </a:r>
            <a:r>
              <a:rPr lang="ja-JP" altLang="en-US" sz="1200" dirty="0" err="1">
                <a:latin typeface="UD デジタル 教科書体 N-R" panose="02020400000000000000" pitchFamily="17" charset="-128"/>
                <a:ea typeface="UD デジタル 教科書体 N-R" panose="02020400000000000000" pitchFamily="17" charset="-128"/>
              </a:rPr>
              <a:t>わ</a:t>
            </a:r>
            <a:r>
              <a:rPr lang="ja-JP" altLang="en-US" sz="1200" dirty="0">
                <a:latin typeface="UD デジタル 教科書体 N-R" panose="02020400000000000000" pitchFamily="17" charset="-128"/>
                <a:ea typeface="UD デジタル 教科書体 N-R" panose="02020400000000000000" pitchFamily="17" charset="-128"/>
              </a:rPr>
              <a:t> </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err="1">
                <a:latin typeface="UD デジタル 教科書体 N-R" panose="02020400000000000000" pitchFamily="17" charset="-128"/>
                <a:ea typeface="UD デジタル 教科書体 N-R" panose="02020400000000000000" pitchFamily="17" charset="-128"/>
              </a:rPr>
              <a:t>りに</a:t>
            </a:r>
            <a:r>
              <a:rPr lang="ja-JP" altLang="en-US" sz="1200" dirty="0">
                <a:latin typeface="UD デジタル 教科書体 N-R" panose="02020400000000000000" pitchFamily="17" charset="-128"/>
                <a:ea typeface="UD デジタル 教科書体 N-R" panose="02020400000000000000" pitchFamily="17" charset="-128"/>
              </a:rPr>
              <a:t>市民の生活空間を広げることがこの計画の目的</a:t>
            </a:r>
          </a:p>
          <a:p>
            <a:pPr>
              <a:lnSpc>
                <a:spcPts val="500"/>
              </a:lnSpc>
            </a:pP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・複数の街区を</a:t>
            </a:r>
            <a:r>
              <a:rPr lang="en-US" altLang="ja-JP" sz="1200" dirty="0">
                <a:latin typeface="UD デジタル 教科書体 N-R" panose="02020400000000000000" pitchFamily="17" charset="-128"/>
                <a:ea typeface="UD デジタル 教科書体 N-R" panose="02020400000000000000" pitchFamily="17" charset="-128"/>
              </a:rPr>
              <a:t>1</a:t>
            </a:r>
            <a:r>
              <a:rPr lang="ja-JP" altLang="en-US" sz="1200" dirty="0" err="1">
                <a:latin typeface="UD デジタル 教科書体 N-R" panose="02020400000000000000" pitchFamily="17" charset="-128"/>
                <a:ea typeface="UD デジタル 教科書体 N-R" panose="02020400000000000000" pitchFamily="17" charset="-128"/>
              </a:rPr>
              <a:t>つの</a:t>
            </a:r>
            <a:r>
              <a:rPr lang="ja-JP" altLang="en-US" sz="1200" dirty="0">
                <a:latin typeface="UD デジタル 教科書体 N-R" panose="02020400000000000000" pitchFamily="17" charset="-128"/>
                <a:ea typeface="UD デジタル 教科書体 N-R" panose="02020400000000000000" pitchFamily="17" charset="-128"/>
              </a:rPr>
              <a:t>大きな塊（＝スーパーブロック）として捉え直し、</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その内部への自動車の乗り入れを制限</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500"/>
              </a:lnSpc>
            </a:pP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・「スーパーブロック」内部に進入する近隣住民の自動車に関しては、</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制限速度を</a:t>
            </a:r>
            <a:r>
              <a:rPr lang="en-US" altLang="ja-JP" sz="1200" dirty="0">
                <a:latin typeface="UD デジタル 教科書体 N-R" panose="02020400000000000000" pitchFamily="17" charset="-128"/>
                <a:ea typeface="UD デジタル 教科書体 N-R" panose="02020400000000000000" pitchFamily="17" charset="-128"/>
              </a:rPr>
              <a:t>10km/h</a:t>
            </a:r>
            <a:r>
              <a:rPr lang="ja-JP" altLang="en-US" sz="1200" dirty="0">
                <a:latin typeface="UD デジタル 教科書体 N-R" panose="02020400000000000000" pitchFamily="17" charset="-128"/>
                <a:ea typeface="UD デジタル 教科書体 N-R" panose="02020400000000000000" pitchFamily="17" charset="-128"/>
              </a:rPr>
              <a:t>以下に規制し、死亡事故の発生を抑え、市民の安全と</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健康を守る</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500"/>
              </a:lnSpc>
            </a:pP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・バルセロナ市はこの計画によって、都市空間に占める「歩行者用ス</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ペース：車道」の割合を、現在の「</a:t>
            </a:r>
            <a:r>
              <a:rPr lang="en-US" altLang="ja-JP" sz="1200" dirty="0">
                <a:latin typeface="UD デジタル 教科書体 N-R" panose="02020400000000000000" pitchFamily="17" charset="-128"/>
                <a:ea typeface="UD デジタル 教科書体 N-R" panose="02020400000000000000" pitchFamily="17" charset="-128"/>
              </a:rPr>
              <a:t>45</a:t>
            </a:r>
            <a:r>
              <a:rPr lang="ja-JP" altLang="en-US" sz="1200" dirty="0">
                <a:latin typeface="UD デジタル 教科書体 N-R" panose="02020400000000000000" pitchFamily="17" charset="-128"/>
                <a:ea typeface="UD デジタル 教科書体 N-R" panose="02020400000000000000" pitchFamily="17" charset="-128"/>
              </a:rPr>
              <a:t>：</a:t>
            </a:r>
            <a:r>
              <a:rPr lang="en-US" altLang="ja-JP" sz="1200" dirty="0">
                <a:latin typeface="UD デジタル 教科書体 N-R" panose="02020400000000000000" pitchFamily="17" charset="-128"/>
                <a:ea typeface="UD デジタル 教科書体 N-R" panose="02020400000000000000" pitchFamily="17" charset="-128"/>
              </a:rPr>
              <a:t>55</a:t>
            </a:r>
            <a:r>
              <a:rPr lang="ja-JP" altLang="en-US" sz="1200" dirty="0">
                <a:latin typeface="UD デジタル 教科書体 N-R" panose="02020400000000000000" pitchFamily="17" charset="-128"/>
                <a:ea typeface="UD デジタル 教科書体 N-R" panose="02020400000000000000" pitchFamily="17" charset="-128"/>
              </a:rPr>
              <a:t>」から「</a:t>
            </a:r>
            <a:r>
              <a:rPr lang="en-US" altLang="ja-JP" sz="1200" dirty="0">
                <a:latin typeface="UD デジタル 教科書体 N-R" panose="02020400000000000000" pitchFamily="17" charset="-128"/>
                <a:ea typeface="UD デジタル 教科書体 N-R" panose="02020400000000000000" pitchFamily="17" charset="-128"/>
              </a:rPr>
              <a:t>69</a:t>
            </a:r>
            <a:r>
              <a:rPr lang="ja-JP" altLang="en-US" sz="1200" dirty="0">
                <a:latin typeface="UD デジタル 教科書体 N-R" panose="02020400000000000000" pitchFamily="17" charset="-128"/>
                <a:ea typeface="UD デジタル 教科書体 N-R" panose="02020400000000000000" pitchFamily="17" charset="-128"/>
              </a:rPr>
              <a:t>：</a:t>
            </a:r>
            <a:r>
              <a:rPr lang="en-US" altLang="ja-JP" sz="1200" dirty="0">
                <a:latin typeface="UD デジタル 教科書体 N-R" panose="02020400000000000000" pitchFamily="17" charset="-128"/>
                <a:ea typeface="UD デジタル 教科書体 N-R" panose="02020400000000000000" pitchFamily="17" charset="-128"/>
              </a:rPr>
              <a:t>31</a:t>
            </a:r>
            <a:r>
              <a:rPr lang="ja-JP" altLang="en-US" sz="1200" dirty="0">
                <a:latin typeface="UD デジタル 教科書体 N-R" panose="02020400000000000000" pitchFamily="17" charset="-128"/>
                <a:ea typeface="UD デジタル 教科書体 N-R" panose="02020400000000000000" pitchFamily="17" charset="-128"/>
              </a:rPr>
              <a:t>」に逆転させ</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ようと試みている</a:t>
            </a:r>
          </a:p>
        </p:txBody>
      </p:sp>
      <p:sp>
        <p:nvSpPr>
          <p:cNvPr id="12" name="正方形/長方形 11"/>
          <p:cNvSpPr/>
          <p:nvPr/>
        </p:nvSpPr>
        <p:spPr>
          <a:xfrm>
            <a:off x="179512" y="3897630"/>
            <a:ext cx="8673744" cy="2123658"/>
          </a:xfrm>
          <a:prstGeom prst="rect">
            <a:avLst/>
          </a:prstGeom>
        </p:spPr>
        <p:txBody>
          <a:bodyPr wrap="square">
            <a:spAutoFit/>
          </a:bodyPr>
          <a:lstStyle/>
          <a:p>
            <a:r>
              <a:rPr lang="ja-JP" altLang="en-US" sz="1200" dirty="0">
                <a:latin typeface="UD デジタル 教科書体 N-R" panose="02020400000000000000" pitchFamily="17" charset="-128"/>
                <a:ea typeface="UD デジタル 教科書体 N-R" panose="02020400000000000000" pitchFamily="17" charset="-128"/>
              </a:rPr>
              <a:t>・これまで車道として使われていた空間の使い方を、その近隣住民のアイデアに委ねるとする発想。現在、バルセロナ市内</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では</a:t>
            </a:r>
            <a:r>
              <a:rPr lang="en-US" altLang="ja-JP" sz="1200" dirty="0">
                <a:latin typeface="UD デジタル 教科書体 N-R" panose="02020400000000000000" pitchFamily="17" charset="-128"/>
                <a:ea typeface="UD デジタル 教科書体 N-R" panose="02020400000000000000" pitchFamily="17" charset="-128"/>
              </a:rPr>
              <a:t>6</a:t>
            </a:r>
            <a:r>
              <a:rPr lang="ja-JP" altLang="en-US" sz="1200" dirty="0">
                <a:latin typeface="UD デジタル 教科書体 N-R" panose="02020400000000000000" pitchFamily="17" charset="-128"/>
                <a:ea typeface="UD デジタル 教科書体 N-R" panose="02020400000000000000" pitchFamily="17" charset="-128"/>
              </a:rPr>
              <a:t>カ所のスーパーブロックが生まれて</a:t>
            </a:r>
            <a:r>
              <a:rPr lang="ja-JP" altLang="en-US" sz="1200" dirty="0" smtClean="0">
                <a:latin typeface="UD デジタル 教科書体 N-R" panose="02020400000000000000" pitchFamily="17" charset="-128"/>
                <a:ea typeface="UD デジタル 教科書体 N-R" panose="02020400000000000000" pitchFamily="17" charset="-128"/>
              </a:rPr>
              <a:t>いる</a:t>
            </a:r>
            <a:endParaRPr lang="en-US" altLang="ja-JP" sz="1200" dirty="0">
              <a:latin typeface="UD デジタル 教科書体 N-R" panose="02020400000000000000" pitchFamily="17" charset="-128"/>
              <a:ea typeface="UD デジタル 教科書体 N-R" panose="02020400000000000000" pitchFamily="17" charset="-128"/>
            </a:endParaRPr>
          </a:p>
          <a:p>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・ひとつひとつのスーパーブロックは、それぞれ約</a:t>
            </a:r>
            <a:r>
              <a:rPr lang="en-US" altLang="ja-JP" sz="1200" dirty="0">
                <a:latin typeface="UD デジタル 教科書体 N-R" panose="02020400000000000000" pitchFamily="17" charset="-128"/>
                <a:ea typeface="UD デジタル 教科書体 N-R" panose="02020400000000000000" pitchFamily="17" charset="-128"/>
              </a:rPr>
              <a:t>400</a:t>
            </a:r>
            <a:r>
              <a:rPr lang="ja-JP" altLang="en-US" sz="1200" dirty="0">
                <a:latin typeface="UD デジタル 教科書体 N-R" panose="02020400000000000000" pitchFamily="17" charset="-128"/>
                <a:ea typeface="UD デジタル 教科書体 N-R" panose="02020400000000000000" pitchFamily="17" charset="-128"/>
              </a:rPr>
              <a:t>～</a:t>
            </a:r>
            <a:r>
              <a:rPr lang="en-US" altLang="ja-JP" sz="1200" dirty="0">
                <a:latin typeface="UD デジタル 教科書体 N-R" panose="02020400000000000000" pitchFamily="17" charset="-128"/>
                <a:ea typeface="UD デジタル 教科書体 N-R" panose="02020400000000000000" pitchFamily="17" charset="-128"/>
              </a:rPr>
              <a:t>500m</a:t>
            </a:r>
            <a:r>
              <a:rPr lang="ja-JP" altLang="en-US" sz="1200" dirty="0">
                <a:latin typeface="UD デジタル 教科書体 N-R" panose="02020400000000000000" pitchFamily="17" charset="-128"/>
                <a:ea typeface="UD デジタル 教科書体 N-R" panose="02020400000000000000" pitchFamily="17" charset="-128"/>
              </a:rPr>
              <a:t>四方の広さに、約</a:t>
            </a:r>
            <a:r>
              <a:rPr lang="en-US" altLang="ja-JP" sz="1200" dirty="0">
                <a:latin typeface="UD デジタル 教科書体 N-R" panose="02020400000000000000" pitchFamily="17" charset="-128"/>
                <a:ea typeface="UD デジタル 教科書体 N-R" panose="02020400000000000000" pitchFamily="17" charset="-128"/>
              </a:rPr>
              <a:t>6000</a:t>
            </a:r>
            <a:r>
              <a:rPr lang="ja-JP" altLang="en-US" sz="1200" dirty="0">
                <a:latin typeface="UD デジタル 教科書体 N-R" panose="02020400000000000000" pitchFamily="17" charset="-128"/>
                <a:ea typeface="UD デジタル 教科書体 N-R" panose="02020400000000000000" pitchFamily="17" charset="-128"/>
              </a:rPr>
              <a:t>人の市民が暮らし、約</a:t>
            </a:r>
            <a:r>
              <a:rPr lang="en-US" altLang="ja-JP" sz="1200" dirty="0">
                <a:latin typeface="UD デジタル 教科書体 N-R" panose="02020400000000000000" pitchFamily="17" charset="-128"/>
                <a:ea typeface="UD デジタル 教科書体 N-R" panose="02020400000000000000" pitchFamily="17" charset="-128"/>
              </a:rPr>
              <a:t>400</a:t>
            </a:r>
            <a:r>
              <a:rPr lang="ja-JP" altLang="en-US" sz="1200" dirty="0">
                <a:latin typeface="UD デジタル 教科書体 N-R" panose="02020400000000000000" pitchFamily="17" charset="-128"/>
                <a:ea typeface="UD デジタル 教科書体 N-R" panose="02020400000000000000" pitchFamily="17" charset="-128"/>
              </a:rPr>
              <a:t>の事業者が活</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動できる「ユニット」（単位）として捉えられており、そこで消費されるエネルギーや自然資源の量は街角に設置されて</a:t>
            </a:r>
            <a:r>
              <a:rPr lang="ja-JP" altLang="en-US" sz="1200" dirty="0" err="1">
                <a:latin typeface="UD デジタル 教科書体 N-R" panose="02020400000000000000" pitchFamily="17" charset="-128"/>
                <a:ea typeface="UD デジタル 教科書体 N-R" panose="02020400000000000000" pitchFamily="17" charset="-128"/>
              </a:rPr>
              <a:t>い</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るセンサーで計測されて</a:t>
            </a:r>
            <a:r>
              <a:rPr lang="ja-JP" altLang="en-US" sz="1200" dirty="0" smtClean="0">
                <a:latin typeface="UD デジタル 教科書体 N-R" panose="02020400000000000000" pitchFamily="17" charset="-128"/>
                <a:ea typeface="UD デジタル 教科書体 N-R" panose="02020400000000000000" pitchFamily="17" charset="-128"/>
              </a:rPr>
              <a:t>いる</a:t>
            </a:r>
            <a:endParaRPr lang="ja-JP" altLang="en-US" sz="1200" dirty="0">
              <a:latin typeface="UD デジタル 教科書体 N-R" panose="02020400000000000000" pitchFamily="17" charset="-128"/>
              <a:ea typeface="UD デジタル 教科書体 N-R" panose="02020400000000000000" pitchFamily="17" charset="-128"/>
            </a:endParaRPr>
          </a:p>
          <a:p>
            <a:endParaRPr lang="ja-JP" altLang="en-US"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・バルセロナは、都市をその場所に暮らす人々を主な構成要素とする「生態系」（エコシステム）として捉える「エコシス</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テミック・アーバニズム」（</a:t>
            </a:r>
            <a:r>
              <a:rPr lang="en-US" altLang="ja-JP" sz="1200" dirty="0" err="1">
                <a:latin typeface="UD デジタル 教科書体 N-R" panose="02020400000000000000" pitchFamily="17" charset="-128"/>
                <a:ea typeface="UD デジタル 教科書体 N-R" panose="02020400000000000000" pitchFamily="17" charset="-128"/>
              </a:rPr>
              <a:t>Ecosystemic</a:t>
            </a:r>
            <a:r>
              <a:rPr lang="en-US" altLang="ja-JP" sz="1200" dirty="0">
                <a:latin typeface="UD デジタル 教科書体 N-R" panose="02020400000000000000" pitchFamily="17" charset="-128"/>
                <a:ea typeface="UD デジタル 教科書体 N-R" panose="02020400000000000000" pitchFamily="17" charset="-128"/>
              </a:rPr>
              <a:t> Urbanism</a:t>
            </a:r>
            <a:r>
              <a:rPr lang="ja-JP" altLang="en-US" sz="1200" dirty="0">
                <a:latin typeface="UD デジタル 教科書体 N-R" panose="02020400000000000000" pitchFamily="17" charset="-128"/>
                <a:ea typeface="UD デジタル 教科書体 N-R" panose="02020400000000000000" pitchFamily="17" charset="-128"/>
              </a:rPr>
              <a:t>）という独自の理論を持っており、「エネルギー消費を減らしながら、</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同時に多様な人々の活動（アクティビティ）を活発になされている」状況こそが「都市の持続可能性」を実現する鍵である</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dirty="0">
                <a:latin typeface="UD デジタル 教科書体 N-R" panose="02020400000000000000" pitchFamily="17" charset="-128"/>
                <a:ea typeface="UD デジタル 教科書体 N-R" panose="02020400000000000000" pitchFamily="17" charset="-128"/>
              </a:rPr>
              <a:t>と捉えている</a:t>
            </a:r>
            <a:endParaRPr lang="en-US" altLang="ja-JP" sz="1200" dirty="0">
              <a:latin typeface="UD デジタル 教科書体 N-R" panose="02020400000000000000" pitchFamily="17" charset="-128"/>
              <a:ea typeface="UD デジタル 教科書体 N-R" panose="02020400000000000000" pitchFamily="17" charset="-128"/>
            </a:endParaRPr>
          </a:p>
        </p:txBody>
      </p:sp>
      <p:sp>
        <p:nvSpPr>
          <p:cNvPr id="11" name="正方形/長方形 10"/>
          <p:cNvSpPr/>
          <p:nvPr/>
        </p:nvSpPr>
        <p:spPr>
          <a:xfrm>
            <a:off x="5724128" y="6356350"/>
            <a:ext cx="2416046"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Forbes JAPAN2020.9.11</a:t>
            </a:r>
            <a:endParaRPr lang="ja-JP" altLang="en-US" sz="1100" dirty="0">
              <a:latin typeface="Meiryo UI" panose="020B0604030504040204" pitchFamily="50" charset="-128"/>
              <a:ea typeface="Meiryo UI" panose="020B0604030504040204" pitchFamily="50" charset="-128"/>
            </a:endParaRPr>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先進都市事例（４）　＜バルセロナのスマートシティ事例②＞</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Tree>
    <p:extLst>
      <p:ext uri="{BB962C8B-B14F-4D97-AF65-F5344CB8AC3E}">
        <p14:creationId xmlns:p14="http://schemas.microsoft.com/office/powerpoint/2010/main" val="288100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32</a:t>
            </a:fld>
            <a:endParaRPr kumimoji="1" lang="ja-JP" altLang="en-US" dirty="0"/>
          </a:p>
        </p:txBody>
      </p:sp>
      <p:sp>
        <p:nvSpPr>
          <p:cNvPr id="2" name="正方形/長方形 1"/>
          <p:cNvSpPr/>
          <p:nvPr/>
        </p:nvSpPr>
        <p:spPr>
          <a:xfrm>
            <a:off x="220663" y="801041"/>
            <a:ext cx="5400600" cy="1477328"/>
          </a:xfrm>
          <a:prstGeom prst="rect">
            <a:avLst/>
          </a:prstGeom>
        </p:spPr>
        <p:txBody>
          <a:bodyPr wrap="square">
            <a:spAutoFit/>
          </a:bodyPr>
          <a:lstStyle/>
          <a:p>
            <a:pPr>
              <a:lnSpc>
                <a:spcPts val="1800"/>
              </a:lnSpc>
            </a:pPr>
            <a:r>
              <a:rPr lang="ja-JP" altLang="en-US" sz="1200" dirty="0">
                <a:latin typeface="Meiryo UI" panose="020B0604030504040204" pitchFamily="50" charset="-128"/>
                <a:ea typeface="Meiryo UI" panose="020B0604030504040204" pitchFamily="50" charset="-128"/>
              </a:rPr>
              <a:t>　</a:t>
            </a:r>
            <a:r>
              <a:rPr lang="ja-JP" altLang="en-US" sz="1200" dirty="0">
                <a:latin typeface="UD デジタル 教科書体 N-R" panose="02020400000000000000" pitchFamily="17" charset="-128"/>
                <a:ea typeface="UD デジタル 教科書体 N-R" panose="02020400000000000000" pitchFamily="17" charset="-128"/>
              </a:rPr>
              <a:t>イギリスのマンチェスターではスマートシティを強力に推進しており、</a:t>
            </a:r>
            <a:r>
              <a:rPr lang="en-US" altLang="ja-JP" sz="1200" dirty="0">
                <a:latin typeface="UD デジタル 教科書体 N-R" panose="02020400000000000000" pitchFamily="17" charset="-128"/>
                <a:ea typeface="UD デジタル 教科書体 N-R" panose="02020400000000000000" pitchFamily="17" charset="-128"/>
              </a:rPr>
              <a:t>2025</a:t>
            </a:r>
            <a:r>
              <a:rPr lang="ja-JP" altLang="en-US" sz="1200" dirty="0">
                <a:latin typeface="UD デジタル 教科書体 N-R" panose="02020400000000000000" pitchFamily="17" charset="-128"/>
                <a:ea typeface="UD デジタル 教科書体 N-R" panose="02020400000000000000" pitchFamily="17" charset="-128"/>
              </a:rPr>
              <a:t>年までに世界のスマートシティ</a:t>
            </a:r>
            <a:r>
              <a:rPr lang="en-US" altLang="ja-JP" sz="1200" dirty="0">
                <a:latin typeface="UD デジタル 教科書体 N-R" panose="02020400000000000000" pitchFamily="17" charset="-128"/>
                <a:ea typeface="UD デジタル 教科書体 N-R" panose="02020400000000000000" pitchFamily="17" charset="-128"/>
              </a:rPr>
              <a:t>Top20</a:t>
            </a:r>
            <a:r>
              <a:rPr lang="ja-JP" altLang="en-US" sz="1200" dirty="0">
                <a:latin typeface="UD デジタル 教科書体 N-R" panose="02020400000000000000" pitchFamily="17" charset="-128"/>
                <a:ea typeface="UD デジタル 教科書体 N-R" panose="02020400000000000000" pitchFamily="17" charset="-128"/>
              </a:rPr>
              <a:t>に入ることを目標としている。</a:t>
            </a:r>
          </a:p>
          <a:p>
            <a:pPr>
              <a:lnSpc>
                <a:spcPts val="1800"/>
              </a:lnSpc>
            </a:pPr>
            <a:r>
              <a:rPr lang="ja-JP" altLang="en-US" sz="1200" dirty="0">
                <a:latin typeface="UD デジタル 教科書体 N-R" panose="02020400000000000000" pitchFamily="17" charset="-128"/>
                <a:ea typeface="UD デジタル 教科書体 N-R" panose="02020400000000000000" pitchFamily="17" charset="-128"/>
              </a:rPr>
              <a:t>　</a:t>
            </a:r>
            <a:r>
              <a:rPr lang="en-US" altLang="ja-JP" sz="1200" dirty="0">
                <a:latin typeface="UD デジタル 教科書体 N-R" panose="02020400000000000000" pitchFamily="17" charset="-128"/>
                <a:ea typeface="UD デジタル 教科書体 N-R" panose="02020400000000000000" pitchFamily="17" charset="-128"/>
              </a:rPr>
              <a:t>Manchester Corridor</a:t>
            </a:r>
            <a:r>
              <a:rPr lang="ja-JP" altLang="en-US" sz="1200" dirty="0">
                <a:latin typeface="UD デジタル 教科書体 N-R" panose="02020400000000000000" pitchFamily="17" charset="-128"/>
                <a:ea typeface="UD デジタル 教科書体 N-R" panose="02020400000000000000" pitchFamily="17" charset="-128"/>
              </a:rPr>
              <a:t>と名付けられた世界規模の研究所、大学、医療機関</a:t>
            </a:r>
            <a:endParaRPr lang="en-US" altLang="ja-JP" sz="1200" dirty="0">
              <a:latin typeface="UD デジタル 教科書体 N-R" panose="02020400000000000000" pitchFamily="17" charset="-128"/>
              <a:ea typeface="UD デジタル 教科書体 N-R" panose="02020400000000000000" pitchFamily="17" charset="-128"/>
            </a:endParaRPr>
          </a:p>
          <a:p>
            <a:pPr>
              <a:lnSpc>
                <a:spcPts val="1800"/>
              </a:lnSpc>
            </a:pPr>
            <a:r>
              <a:rPr lang="ja-JP" altLang="en-US" sz="1200" dirty="0">
                <a:latin typeface="UD デジタル 教科書体 N-R" panose="02020400000000000000" pitchFamily="17" charset="-128"/>
                <a:ea typeface="UD デジタル 教科書体 N-R" panose="02020400000000000000" pitchFamily="17" charset="-128"/>
              </a:rPr>
              <a:t>等が集中するエリア</a:t>
            </a:r>
            <a:r>
              <a:rPr lang="en-US" altLang="ja-JP" sz="1200" dirty="0">
                <a:latin typeface="UD デジタル 教科書体 N-R" panose="02020400000000000000" pitchFamily="17" charset="-128"/>
                <a:ea typeface="UD デジタル 教科書体 N-R" panose="02020400000000000000" pitchFamily="17" charset="-128"/>
              </a:rPr>
              <a:t>(243</a:t>
            </a:r>
            <a:r>
              <a:rPr lang="ja-JP" altLang="en-US" sz="1200" dirty="0">
                <a:latin typeface="UD デジタル 教科書体 N-R" panose="02020400000000000000" pitchFamily="17" charset="-128"/>
                <a:ea typeface="UD デジタル 教科書体 N-R" panose="02020400000000000000" pitchFamily="17" charset="-128"/>
              </a:rPr>
              <a:t>ヘクタール</a:t>
            </a:r>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では、</a:t>
            </a:r>
            <a:r>
              <a:rPr lang="en-US" altLang="ja-JP" sz="1200" dirty="0">
                <a:latin typeface="UD デジタル 教科書体 N-R" panose="02020400000000000000" pitchFamily="17" charset="-128"/>
                <a:ea typeface="UD デジタル 教科書体 N-R" panose="02020400000000000000" pitchFamily="17" charset="-128"/>
              </a:rPr>
              <a:t>2015</a:t>
            </a:r>
            <a:r>
              <a:rPr lang="ja-JP" altLang="en-US" sz="1200" dirty="0" smtClean="0">
                <a:latin typeface="UD デジタル 教科書体 N-R" panose="02020400000000000000" pitchFamily="17" charset="-128"/>
                <a:ea typeface="UD デジタル 教科書体 N-R" panose="02020400000000000000" pitchFamily="17" charset="-128"/>
              </a:rPr>
              <a:t>年～</a:t>
            </a:r>
            <a:r>
              <a:rPr lang="en-US" altLang="ja-JP" sz="1200" dirty="0" smtClean="0">
                <a:latin typeface="UD デジタル 教科書体 N-R" panose="02020400000000000000" pitchFamily="17" charset="-128"/>
                <a:ea typeface="UD デジタル 教科書体 N-R" panose="02020400000000000000" pitchFamily="17" charset="-128"/>
              </a:rPr>
              <a:t>2017</a:t>
            </a:r>
            <a:r>
              <a:rPr lang="ja-JP" altLang="en-US" sz="1200" dirty="0">
                <a:latin typeface="UD デジタル 教科書体 N-R" panose="02020400000000000000" pitchFamily="17" charset="-128"/>
                <a:ea typeface="UD デジタル 教科書体 N-R" panose="02020400000000000000" pitchFamily="17" charset="-128"/>
              </a:rPr>
              <a:t>年に「</a:t>
            </a:r>
            <a:r>
              <a:rPr lang="en-US" altLang="ja-JP" sz="1200" dirty="0" err="1">
                <a:latin typeface="UD デジタル 教科書体 N-R" panose="02020400000000000000" pitchFamily="17" charset="-128"/>
                <a:ea typeface="UD デジタル 教科書体 N-R" panose="02020400000000000000" pitchFamily="17" charset="-128"/>
              </a:rPr>
              <a:t>CityVerve</a:t>
            </a:r>
            <a:r>
              <a:rPr lang="ja-JP" altLang="en-US" sz="1200" dirty="0">
                <a:latin typeface="UD デジタル 教科書体 N-R" panose="02020400000000000000" pitchFamily="17" charset="-128"/>
                <a:ea typeface="UD デジタル 教科書体 N-R" panose="02020400000000000000" pitchFamily="17" charset="-128"/>
              </a:rPr>
              <a:t>」プロジェクトとして、「医療・健康」「輸送・交通」「エネルギー・環境」「文化・コミュニティ」の</a:t>
            </a:r>
            <a:r>
              <a:rPr lang="en-US" altLang="ja-JP" sz="1200" dirty="0">
                <a:latin typeface="UD デジタル 教科書体 N-R" panose="02020400000000000000" pitchFamily="17" charset="-128"/>
                <a:ea typeface="UD デジタル 教科書体 N-R" panose="02020400000000000000" pitchFamily="17" charset="-128"/>
              </a:rPr>
              <a:t>4</a:t>
            </a:r>
            <a:r>
              <a:rPr lang="ja-JP" altLang="en-US" sz="1200" dirty="0">
                <a:latin typeface="UD デジタル 教科書体 N-R" panose="02020400000000000000" pitchFamily="17" charset="-128"/>
                <a:ea typeface="UD デジタル 教科書体 N-R" panose="02020400000000000000" pitchFamily="17" charset="-128"/>
              </a:rPr>
              <a:t>領域に特化した実証実験が行われた。</a:t>
            </a:r>
          </a:p>
        </p:txBody>
      </p:sp>
      <p:pic>
        <p:nvPicPr>
          <p:cNvPr id="9" name="図 8"/>
          <p:cNvPicPr>
            <a:picLocks noChangeAspect="1"/>
          </p:cNvPicPr>
          <p:nvPr/>
        </p:nvPicPr>
        <p:blipFill>
          <a:blip r:embed="rId2"/>
          <a:stretch>
            <a:fillRect/>
          </a:stretch>
        </p:blipFill>
        <p:spPr>
          <a:xfrm>
            <a:off x="5592340" y="784620"/>
            <a:ext cx="3319122" cy="1708276"/>
          </a:xfrm>
          <a:prstGeom prst="rect">
            <a:avLst/>
          </a:prstGeom>
        </p:spPr>
      </p:pic>
      <p:sp>
        <p:nvSpPr>
          <p:cNvPr id="11" name="正方形/長方形 10"/>
          <p:cNvSpPr/>
          <p:nvPr/>
        </p:nvSpPr>
        <p:spPr>
          <a:xfrm>
            <a:off x="3275856" y="6290588"/>
            <a:ext cx="4824537"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Future Stride</a:t>
            </a:r>
            <a:r>
              <a:rPr lang="ja-JP" altLang="en-US" sz="1100" dirty="0">
                <a:latin typeface="Meiryo UI" panose="020B0604030504040204" pitchFamily="50" charset="-128"/>
                <a:ea typeface="Meiryo UI" panose="020B0604030504040204" pitchFamily="50" charset="-128"/>
              </a:rPr>
              <a:t>」（フューチャーストライド）スマートシティ海外事例</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選</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（ソフトバンクが運営するビジネスの未来を発信する</a:t>
            </a:r>
            <a:r>
              <a:rPr lang="en-US" altLang="ja-JP" sz="1100" dirty="0">
                <a:latin typeface="Meiryo UI" panose="020B0604030504040204" pitchFamily="50" charset="-128"/>
                <a:ea typeface="Meiryo UI" panose="020B0604030504040204" pitchFamily="50" charset="-128"/>
              </a:rPr>
              <a:t>Web</a:t>
            </a:r>
            <a:r>
              <a:rPr lang="ja-JP" altLang="en-US" sz="1100" dirty="0">
                <a:latin typeface="Meiryo UI" panose="020B0604030504040204" pitchFamily="50" charset="-128"/>
                <a:ea typeface="Meiryo UI" panose="020B0604030504040204" pitchFamily="50" charset="-128"/>
              </a:rPr>
              <a:t>マガジン）</a:t>
            </a:r>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先進都市事例（５）　＜マンチェスターのスマートシティ事例＞</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grpSp>
        <p:nvGrpSpPr>
          <p:cNvPr id="5" name="グループ化 4">
            <a:extLst>
              <a:ext uri="{FF2B5EF4-FFF2-40B4-BE49-F238E27FC236}">
                <a16:creationId xmlns:a16="http://schemas.microsoft.com/office/drawing/2014/main" id="{A3BEBD0D-8AD6-41CE-BBE8-882D239CA6E6}"/>
              </a:ext>
            </a:extLst>
          </p:cNvPr>
          <p:cNvGrpSpPr/>
          <p:nvPr/>
        </p:nvGrpSpPr>
        <p:grpSpPr bwMode="gray">
          <a:xfrm>
            <a:off x="195089" y="2647804"/>
            <a:ext cx="8877225" cy="2862322"/>
            <a:chOff x="195089" y="2647804"/>
            <a:chExt cx="8877225" cy="2862322"/>
          </a:xfrm>
        </p:grpSpPr>
        <p:sp>
          <p:nvSpPr>
            <p:cNvPr id="8" name="正方形/長方形 7">
              <a:extLst>
                <a:ext uri="{FF2B5EF4-FFF2-40B4-BE49-F238E27FC236}">
                  <a16:creationId xmlns:a16="http://schemas.microsoft.com/office/drawing/2014/main" id="{8EE8C597-F186-4272-8488-96B9FB2E2327}"/>
                </a:ext>
              </a:extLst>
            </p:cNvPr>
            <p:cNvSpPr/>
            <p:nvPr/>
          </p:nvSpPr>
          <p:spPr bwMode="gray">
            <a:xfrm>
              <a:off x="195089" y="2647804"/>
              <a:ext cx="8877225" cy="2862322"/>
            </a:xfrm>
            <a:prstGeom prst="rect">
              <a:avLst/>
            </a:prstGeom>
          </p:spPr>
          <p:txBody>
            <a:bodyPr wrap="square">
              <a:spAutoFit/>
            </a:bodyPr>
            <a:lstStyle/>
            <a:p>
              <a:r>
                <a:rPr lang="ja-JP" altLang="en-US" sz="1200" b="1" u="sng" dirty="0">
                  <a:latin typeface="UD デジタル 教科書体 N-R" panose="02020400000000000000" pitchFamily="17" charset="-128"/>
                  <a:ea typeface="UD デジタル 教科書体 N-R" panose="02020400000000000000" pitchFamily="17" charset="-128"/>
                </a:rPr>
                <a:t>医療・健康</a:t>
              </a: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バイオメトリックセンサネットワークにより、呼吸器疾患患者の健康を向上</a:t>
              </a: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個人やグループによる運動や活動の状況を把握・記録し、利用者に提供することで、運動を推奨（コミュニティウェルネス）</a:t>
              </a:r>
            </a:p>
            <a:p>
              <a:endParaRPr lang="ja-JP" altLang="en-US" sz="1200" dirty="0">
                <a:latin typeface="UD デジタル 教科書体 N-R" panose="02020400000000000000" pitchFamily="17" charset="-128"/>
                <a:ea typeface="UD デジタル 教科書体 N-R" panose="02020400000000000000" pitchFamily="17" charset="-128"/>
              </a:endParaRPr>
            </a:p>
            <a:p>
              <a:r>
                <a:rPr lang="ja-JP" altLang="en-US" sz="1200" b="1" u="sng" dirty="0">
                  <a:latin typeface="UD デジタル 教科書体 N-R" panose="02020400000000000000" pitchFamily="17" charset="-128"/>
                  <a:ea typeface="UD デジタル 教科書体 N-R" panose="02020400000000000000" pitchFamily="17" charset="-128"/>
                </a:rPr>
                <a:t>輸送・交通</a:t>
              </a: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センサ、電子看板、アプリ等を組み合わせ、利用客が待っていることを運転手に告げる「</a:t>
              </a:r>
              <a:r>
                <a:rPr lang="en-US" altLang="ja-JP" sz="1200" dirty="0">
                  <a:latin typeface="UD デジタル 教科書体 N-R" panose="02020400000000000000" pitchFamily="17" charset="-128"/>
                  <a:ea typeface="UD デジタル 教科書体 N-R" panose="02020400000000000000" pitchFamily="17" charset="-128"/>
                </a:rPr>
                <a:t>Talkative bus stops</a:t>
              </a:r>
              <a:r>
                <a:rPr lang="ja-JP" altLang="en-US" sz="1200" dirty="0">
                  <a:latin typeface="UD デジタル 教科書体 N-R" panose="02020400000000000000" pitchFamily="17" charset="-128"/>
                  <a:ea typeface="UD デジタル 教科書体 N-R" panose="02020400000000000000" pitchFamily="17" charset="-128"/>
                </a:rPr>
                <a:t>（おしゃべり</a:t>
              </a:r>
              <a:endParaRPr lang="en-US" altLang="ja-JP" sz="1200" dirty="0">
                <a:latin typeface="UD デジタル 教科書体 N-R" panose="02020400000000000000" pitchFamily="17" charset="-128"/>
                <a:ea typeface="UD デジタル 教科書体 N-R" panose="02020400000000000000" pitchFamily="17" charset="-128"/>
              </a:endParaRPr>
            </a:p>
            <a:p>
              <a:r>
                <a:rPr lang="ja-JP" altLang="en-US" sz="1200" dirty="0">
                  <a:latin typeface="UD デジタル 教科書体 N-R" panose="02020400000000000000" pitchFamily="17" charset="-128"/>
                  <a:ea typeface="UD デジタル 教科書体 N-R" panose="02020400000000000000" pitchFamily="17" charset="-128"/>
                </a:rPr>
                <a:t>バス停）」の設置</a:t>
              </a:r>
            </a:p>
            <a:p>
              <a:r>
                <a:rPr lang="en-US" altLang="ja-JP" sz="1200" dirty="0">
                  <a:latin typeface="UD デジタル 教科書体 N-R" panose="02020400000000000000" pitchFamily="17" charset="-128"/>
                  <a:ea typeface="UD デジタル 教科書体 N-R" panose="02020400000000000000" pitchFamily="17" charset="-128"/>
                </a:rPr>
                <a:t>•Manchester Corridor</a:t>
              </a:r>
              <a:r>
                <a:rPr lang="ja-JP" altLang="en-US" sz="1200" dirty="0">
                  <a:latin typeface="UD デジタル 教科書体 N-R" panose="02020400000000000000" pitchFamily="17" charset="-128"/>
                  <a:ea typeface="UD デジタル 教科書体 N-R" panose="02020400000000000000" pitchFamily="17" charset="-128"/>
                </a:rPr>
                <a:t>の主要道路を自転車・バス専用道路化。自転車に</a:t>
              </a:r>
              <a:r>
                <a:rPr lang="en-US" altLang="ja-JP" sz="1200" dirty="0" err="1">
                  <a:latin typeface="UD デジタル 教科書体 N-R" panose="02020400000000000000" pitchFamily="17" charset="-128"/>
                  <a:ea typeface="UD デジタル 教科書体 N-R" panose="02020400000000000000" pitchFamily="17" charset="-128"/>
                </a:rPr>
                <a:t>IoT</a:t>
              </a:r>
              <a:r>
                <a:rPr lang="ja-JP" altLang="en-US" sz="1200" dirty="0">
                  <a:latin typeface="UD デジタル 教科書体 N-R" panose="02020400000000000000" pitchFamily="17" charset="-128"/>
                  <a:ea typeface="UD デジタル 教科書体 N-R" panose="02020400000000000000" pitchFamily="17" charset="-128"/>
                </a:rPr>
                <a:t>無線タグを付け、安価な自転車シェアリングを推進</a:t>
              </a:r>
            </a:p>
            <a:p>
              <a:endParaRPr lang="ja-JP" altLang="en-US" sz="1200" b="1" u="sng" dirty="0">
                <a:latin typeface="UD デジタル 教科書体 N-R" panose="02020400000000000000" pitchFamily="17" charset="-128"/>
                <a:ea typeface="UD デジタル 教科書体 N-R" panose="02020400000000000000" pitchFamily="17" charset="-128"/>
              </a:endParaRPr>
            </a:p>
            <a:p>
              <a:r>
                <a:rPr lang="ja-JP" altLang="en-US" sz="1200" b="1" u="sng" dirty="0">
                  <a:latin typeface="UD デジタル 教科書体 N-R" panose="02020400000000000000" pitchFamily="17" charset="-128"/>
                  <a:ea typeface="UD デジタル 教科書体 N-R" panose="02020400000000000000" pitchFamily="17" charset="-128"/>
                </a:rPr>
                <a:t>エネルギー・環境</a:t>
              </a: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街灯や道路上の各種設備などに</a:t>
              </a:r>
              <a:r>
                <a:rPr lang="en-US" altLang="ja-JP" sz="1200" dirty="0" err="1">
                  <a:latin typeface="UD デジタル 教科書体 N-R" panose="02020400000000000000" pitchFamily="17" charset="-128"/>
                  <a:ea typeface="UD デジタル 教科書体 N-R" panose="02020400000000000000" pitchFamily="17" charset="-128"/>
                </a:rPr>
                <a:t>IoT</a:t>
              </a:r>
              <a:r>
                <a:rPr lang="ja-JP" altLang="en-US" sz="1200" dirty="0">
                  <a:latin typeface="UD デジタル 教科書体 N-R" panose="02020400000000000000" pitchFamily="17" charset="-128"/>
                  <a:ea typeface="UD デジタル 教科書体 N-R" panose="02020400000000000000" pitchFamily="17" charset="-128"/>
                </a:rPr>
                <a:t>タグを設置し、異なる場所や高度で大気質を把握（大気質モニタリング゙）</a:t>
              </a:r>
              <a:endParaRPr lang="en-US" altLang="ja-JP" sz="1200" dirty="0">
                <a:latin typeface="UD デジタル 教科書体 N-R" panose="02020400000000000000" pitchFamily="17" charset="-128"/>
                <a:ea typeface="UD デジタル 教科書体 N-R" panose="02020400000000000000" pitchFamily="17" charset="-128"/>
              </a:endParaRP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従来の街灯の補完的なサービスとしてスマート街灯を導入</a:t>
              </a:r>
            </a:p>
            <a:p>
              <a:endParaRPr lang="ja-JP" altLang="en-US" sz="1200" dirty="0">
                <a:latin typeface="UD デジタル 教科書体 N-R" panose="02020400000000000000" pitchFamily="17" charset="-128"/>
                <a:ea typeface="UD デジタル 教科書体 N-R" panose="02020400000000000000" pitchFamily="17" charset="-128"/>
              </a:endParaRPr>
            </a:p>
            <a:p>
              <a:r>
                <a:rPr lang="ja-JP" altLang="en-US" sz="1200" b="1" u="sng" dirty="0">
                  <a:latin typeface="UD デジタル 教科書体 N-R" panose="02020400000000000000" pitchFamily="17" charset="-128"/>
                  <a:ea typeface="UD デジタル 教科書体 N-R" panose="02020400000000000000" pitchFamily="17" charset="-128"/>
                </a:rPr>
                <a:t>文化・コミュニティ</a:t>
              </a:r>
            </a:p>
            <a:p>
              <a:r>
                <a:rPr lang="en-US" altLang="ja-JP" sz="1200" dirty="0">
                  <a:latin typeface="UD デジタル 教科書体 N-R" panose="02020400000000000000" pitchFamily="17" charset="-128"/>
                  <a:ea typeface="UD デジタル 教科書体 N-R" panose="02020400000000000000" pitchFamily="17" charset="-128"/>
                </a:rPr>
                <a:t>•</a:t>
              </a:r>
              <a:r>
                <a:rPr lang="ja-JP" altLang="en-US" sz="1200" dirty="0">
                  <a:latin typeface="UD デジタル 教科書体 N-R" panose="02020400000000000000" pitchFamily="17" charset="-128"/>
                  <a:ea typeface="UD デジタル 教科書体 N-R" panose="02020400000000000000" pitchFamily="17" charset="-128"/>
                </a:rPr>
                <a:t>公共および商用サービス、文化イベントの情報にアクセスできる</a:t>
              </a:r>
              <a:r>
                <a:rPr lang="en-US" altLang="ja-JP" sz="1200" dirty="0">
                  <a:latin typeface="UD デジタル 教科書体 N-R" panose="02020400000000000000" pitchFamily="17" charset="-128"/>
                  <a:ea typeface="UD デジタル 教科書体 N-R" panose="02020400000000000000" pitchFamily="17" charset="-128"/>
                </a:rPr>
                <a:t>Wi-Fi</a:t>
              </a:r>
              <a:r>
                <a:rPr lang="ja-JP" altLang="en-US" sz="1200" dirty="0">
                  <a:latin typeface="UD デジタル 教科書体 N-R" panose="02020400000000000000" pitchFamily="17" charset="-128"/>
                  <a:ea typeface="UD デジタル 教科書体 N-R" panose="02020400000000000000" pitchFamily="17" charset="-128"/>
                </a:rPr>
                <a:t>ホットスポットの設置</a:t>
              </a:r>
            </a:p>
          </p:txBody>
        </p:sp>
        <p:sp>
          <p:nvSpPr>
            <p:cNvPr id="3" name="正方形/長方形 2">
              <a:extLst>
                <a:ext uri="{FF2B5EF4-FFF2-40B4-BE49-F238E27FC236}">
                  <a16:creationId xmlns:a16="http://schemas.microsoft.com/office/drawing/2014/main" id="{635CDC85-AA8F-4223-9D8D-1B4908114902}"/>
                </a:ext>
              </a:extLst>
            </p:cNvPr>
            <p:cNvSpPr/>
            <p:nvPr/>
          </p:nvSpPr>
          <p:spPr bwMode="gray">
            <a:xfrm>
              <a:off x="7701685" y="4509119"/>
              <a:ext cx="187769" cy="165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83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17847" y="2448236"/>
            <a:ext cx="8883964" cy="863826"/>
          </a:xfrm>
          <a:prstGeom prst="rect">
            <a:avLst/>
          </a:prstGeom>
        </p:spPr>
        <p:txBody>
          <a:bodyPr wrap="square">
            <a:spAutoFit/>
          </a:bodyPr>
          <a:lstStyle/>
          <a:p>
            <a:pPr>
              <a:lnSpc>
                <a:spcPts val="1200"/>
              </a:lnSpc>
            </a:pPr>
            <a:r>
              <a:rPr lang="ja-JP" altLang="en-US" sz="1100" dirty="0">
                <a:latin typeface="UD デジタル 教科書体 N-R" panose="02020400000000000000" pitchFamily="17" charset="-128"/>
                <a:ea typeface="UD デジタル 教科書体 N-R" panose="02020400000000000000" pitchFamily="17" charset="-128"/>
              </a:rPr>
              <a:t>　大恐慌以降、雇用対策の色合いの濃い地域政策が展開され、特に</a:t>
            </a:r>
            <a:r>
              <a:rPr lang="en-US" altLang="ja-JP" sz="1100" dirty="0">
                <a:latin typeface="UD デジタル 教科書体 N-R" panose="02020400000000000000" pitchFamily="17" charset="-128"/>
                <a:ea typeface="UD デジタル 教科書体 N-R" panose="02020400000000000000" pitchFamily="17" charset="-128"/>
              </a:rPr>
              <a:t>1960</a:t>
            </a:r>
            <a:r>
              <a:rPr lang="ja-JP" altLang="en-US" sz="1100" dirty="0">
                <a:latin typeface="UD デジタル 教科書体 N-R" panose="02020400000000000000" pitchFamily="17" charset="-128"/>
                <a:ea typeface="UD デジタル 教科書体 N-R" panose="02020400000000000000" pitchFamily="17" charset="-128"/>
              </a:rPr>
              <a:t>年代以降、特定地域に対する様々な支援施策が展開されてきたが、サッチャー政権時代以降、地域政策の優先度は必ずしも高いものではなかった。</a:t>
            </a:r>
            <a:r>
              <a:rPr lang="en-US" altLang="ja-JP" sz="1100" dirty="0">
                <a:latin typeface="UD デジタル 教科書体 N-R" panose="02020400000000000000" pitchFamily="17" charset="-128"/>
                <a:ea typeface="UD デジタル 教科書体 N-R" panose="02020400000000000000" pitchFamily="17" charset="-128"/>
              </a:rPr>
              <a:t>1990</a:t>
            </a:r>
            <a:r>
              <a:rPr lang="ja-JP" altLang="en-US" sz="1100" dirty="0">
                <a:latin typeface="UD デジタル 教科書体 N-R" panose="02020400000000000000" pitchFamily="17" charset="-128"/>
                <a:ea typeface="UD デジタル 教科書体 N-R" panose="02020400000000000000" pitchFamily="17" charset="-128"/>
              </a:rPr>
              <a:t>年代になると、</a:t>
            </a:r>
            <a:r>
              <a:rPr lang="en-US" altLang="ja-JP" sz="1100" dirty="0">
                <a:latin typeface="UD デジタル 教科書体 N-R" panose="02020400000000000000" pitchFamily="17" charset="-128"/>
                <a:ea typeface="UD デジタル 教科書体 N-R" panose="02020400000000000000" pitchFamily="17" charset="-128"/>
              </a:rPr>
              <a:t>EU</a:t>
            </a:r>
            <a:r>
              <a:rPr lang="ja-JP" altLang="en-US" sz="1100" dirty="0">
                <a:latin typeface="UD デジタル 教科書体 N-R" panose="02020400000000000000" pitchFamily="17" charset="-128"/>
                <a:ea typeface="UD デジタル 教科書体 N-R" panose="02020400000000000000" pitchFamily="17" charset="-128"/>
              </a:rPr>
              <a:t>の地域政策も意識しつつ、特定の　地域に限らず、競争力を強化していく方向の施策が展開され、</a:t>
            </a:r>
            <a:r>
              <a:rPr lang="en-US" altLang="ja-JP" sz="1100" dirty="0">
                <a:latin typeface="UD デジタル 教科書体 N-R" panose="02020400000000000000" pitchFamily="17" charset="-128"/>
                <a:ea typeface="UD デジタル 教科書体 N-R" panose="02020400000000000000" pitchFamily="17" charset="-128"/>
              </a:rPr>
              <a:t>1999</a:t>
            </a:r>
            <a:r>
              <a:rPr lang="ja-JP" altLang="en-US" sz="1100" dirty="0">
                <a:latin typeface="UD デジタル 教科書体 N-R" panose="02020400000000000000" pitchFamily="17" charset="-128"/>
                <a:ea typeface="UD デジタル 教科書体 N-R" panose="02020400000000000000" pitchFamily="17" charset="-128"/>
              </a:rPr>
              <a:t>年にはイングランドにおいては</a:t>
            </a:r>
            <a:r>
              <a:rPr lang="en-US" altLang="ja-JP" sz="1100" dirty="0">
                <a:latin typeface="UD デジタル 教科書体 N-R" panose="02020400000000000000" pitchFamily="17" charset="-128"/>
                <a:ea typeface="UD デジタル 教科書体 N-R" panose="02020400000000000000" pitchFamily="17" charset="-128"/>
              </a:rPr>
              <a:t>8</a:t>
            </a:r>
            <a:r>
              <a:rPr lang="ja-JP" altLang="en-US" sz="1100" dirty="0" err="1">
                <a:latin typeface="UD デジタル 教科書体 N-R" panose="02020400000000000000" pitchFamily="17" charset="-128"/>
                <a:ea typeface="UD デジタル 教科書体 N-R" panose="02020400000000000000" pitchFamily="17" charset="-128"/>
              </a:rPr>
              <a:t>つの</a:t>
            </a:r>
            <a:r>
              <a:rPr lang="ja-JP" altLang="en-US" sz="1100" dirty="0">
                <a:latin typeface="UD デジタル 教科書体 N-R" panose="02020400000000000000" pitchFamily="17" charset="-128"/>
                <a:ea typeface="UD デジタル 教科書体 N-R" panose="02020400000000000000" pitchFamily="17" charset="-128"/>
              </a:rPr>
              <a:t>地域開発庁</a:t>
            </a:r>
            <a:r>
              <a:rPr lang="en-US" altLang="ja-JP" sz="1100" dirty="0">
                <a:latin typeface="UD デジタル 教科書体 N-R" panose="02020400000000000000" pitchFamily="17" charset="-128"/>
                <a:ea typeface="UD デジタル 教科書体 N-R" panose="02020400000000000000" pitchFamily="17" charset="-128"/>
              </a:rPr>
              <a:t>RDA</a:t>
            </a:r>
            <a:r>
              <a:rPr lang="ja-JP" altLang="en-US" sz="1100" dirty="0">
                <a:latin typeface="UD デジタル 教科書体 N-R" panose="02020400000000000000" pitchFamily="17" charset="-128"/>
                <a:ea typeface="UD デジタル 教科書体 N-R" panose="02020400000000000000" pitchFamily="17" charset="-128"/>
              </a:rPr>
              <a:t>が発足した。その後、</a:t>
            </a:r>
            <a:r>
              <a:rPr lang="en-US" altLang="ja-JP" sz="1100" b="1" u="sng" dirty="0">
                <a:latin typeface="UD デジタル 教科書体 N-R" panose="02020400000000000000" pitchFamily="17" charset="-128"/>
                <a:ea typeface="UD デジタル 教科書体 N-R" panose="02020400000000000000" pitchFamily="17" charset="-128"/>
              </a:rPr>
              <a:t>2010</a:t>
            </a:r>
            <a:r>
              <a:rPr lang="ja-JP" altLang="en-US" sz="1100" b="1" u="sng" dirty="0">
                <a:latin typeface="UD デジタル 教科書体 N-R" panose="02020400000000000000" pitchFamily="17" charset="-128"/>
                <a:ea typeface="UD デジタル 教科書体 N-R" panose="02020400000000000000" pitchFamily="17" charset="-128"/>
              </a:rPr>
              <a:t>年</a:t>
            </a:r>
            <a:r>
              <a:rPr lang="en-US" altLang="ja-JP" sz="1100" b="1" u="sng" dirty="0">
                <a:latin typeface="UD デジタル 教科書体 N-R" panose="02020400000000000000" pitchFamily="17" charset="-128"/>
                <a:ea typeface="UD デジタル 教科書体 N-R" panose="02020400000000000000" pitchFamily="17" charset="-128"/>
              </a:rPr>
              <a:t>5</a:t>
            </a:r>
            <a:r>
              <a:rPr lang="ja-JP" altLang="en-US" sz="1100" b="1" u="sng" dirty="0">
                <a:latin typeface="UD デジタル 教科書体 N-R" panose="02020400000000000000" pitchFamily="17" charset="-128"/>
                <a:ea typeface="UD デジタル 教科書体 N-R" panose="02020400000000000000" pitchFamily="17" charset="-128"/>
              </a:rPr>
              <a:t>月の政権交代により</a:t>
            </a:r>
            <a:r>
              <a:rPr lang="en-US" altLang="ja-JP" sz="1100" b="1" u="sng" dirty="0">
                <a:latin typeface="UD デジタル 教科書体 N-R" panose="02020400000000000000" pitchFamily="17" charset="-128"/>
                <a:ea typeface="UD デジタル 教科書体 N-R" panose="02020400000000000000" pitchFamily="17" charset="-128"/>
              </a:rPr>
              <a:t>RDA</a:t>
            </a:r>
            <a:r>
              <a:rPr lang="ja-JP" altLang="en-US" sz="1100" b="1" u="sng" dirty="0" err="1">
                <a:latin typeface="UD デジタル 教科書体 N-R" panose="02020400000000000000" pitchFamily="17" charset="-128"/>
                <a:ea typeface="UD デジタル 教科書体 N-R" panose="02020400000000000000" pitchFamily="17" charset="-128"/>
              </a:rPr>
              <a:t>は廃</a:t>
            </a:r>
            <a:r>
              <a:rPr lang="ja-JP" altLang="en-US" sz="1100" b="1" u="sng" dirty="0">
                <a:latin typeface="UD デジタル 教科書体 N-R" panose="02020400000000000000" pitchFamily="17" charset="-128"/>
                <a:ea typeface="UD デジタル 教科書体 N-R" panose="02020400000000000000" pitchFamily="17" charset="-128"/>
              </a:rPr>
              <a:t>止され、地方自治体と民間企業のパートナーシップに基づく</a:t>
            </a:r>
            <a:r>
              <a:rPr lang="en-US" altLang="ja-JP" sz="1100" b="1" u="sng" dirty="0">
                <a:latin typeface="UD デジタル 教科書体 N-R" panose="02020400000000000000" pitchFamily="17" charset="-128"/>
                <a:ea typeface="UD デジタル 教科書体 N-R" panose="02020400000000000000" pitchFamily="17" charset="-128"/>
              </a:rPr>
              <a:t>Local Enterprise Partnerships</a:t>
            </a:r>
            <a:r>
              <a:rPr lang="ja-JP" altLang="en-US" sz="1100" b="1" u="sng" dirty="0">
                <a:latin typeface="UD デジタル 教科書体 N-R" panose="02020400000000000000" pitchFamily="17" charset="-128"/>
                <a:ea typeface="UD デジタル 教科書体 N-R" panose="02020400000000000000" pitchFamily="17" charset="-128"/>
              </a:rPr>
              <a:t>（</a:t>
            </a:r>
            <a:r>
              <a:rPr lang="en-US" altLang="ja-JP" sz="1100" b="1" u="sng" dirty="0">
                <a:latin typeface="UD デジタル 教科書体 N-R" panose="02020400000000000000" pitchFamily="17" charset="-128"/>
                <a:ea typeface="UD デジタル 教科書体 N-R" panose="02020400000000000000" pitchFamily="17" charset="-128"/>
              </a:rPr>
              <a:t>LEPs</a:t>
            </a:r>
            <a:r>
              <a:rPr lang="ja-JP" altLang="en-US" sz="1100" b="1" u="sng" dirty="0">
                <a:latin typeface="UD デジタル 教科書体 N-R" panose="02020400000000000000" pitchFamily="17" charset="-128"/>
                <a:ea typeface="UD デジタル 教科書体 N-R" panose="02020400000000000000" pitchFamily="17" charset="-128"/>
              </a:rPr>
              <a:t>）が推進</a:t>
            </a:r>
            <a:r>
              <a:rPr lang="ja-JP" altLang="en-US" sz="1100" dirty="0">
                <a:latin typeface="UD デジタル 教科書体 N-R" panose="02020400000000000000" pitchFamily="17" charset="-128"/>
                <a:ea typeface="UD デジタル 教科書体 N-R" panose="02020400000000000000" pitchFamily="17" charset="-128"/>
              </a:rPr>
              <a:t>されている。</a:t>
            </a:r>
            <a:endParaRPr lang="en-US" altLang="ja-JP" sz="1100" dirty="0">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ー 2"/>
          <p:cNvSpPr>
            <a:spLocks noGrp="1"/>
          </p:cNvSpPr>
          <p:nvPr>
            <p:ph idx="1"/>
          </p:nvPr>
        </p:nvSpPr>
        <p:spPr>
          <a:xfrm>
            <a:off x="179512" y="845797"/>
            <a:ext cx="4608512" cy="500256"/>
          </a:xfrm>
        </p:spPr>
        <p:txBody>
          <a:bodyPr>
            <a:noAutofit/>
          </a:bodyPr>
          <a:lstStyle/>
          <a:p>
            <a:pPr marL="0" indent="0">
              <a:lnSpc>
                <a:spcPts val="1600"/>
              </a:lnSpc>
              <a:buNone/>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903665" y="6480237"/>
            <a:ext cx="2133600" cy="365125"/>
          </a:xfrm>
        </p:spPr>
        <p:txBody>
          <a:bodyPr/>
          <a:lstStyle/>
          <a:p>
            <a:fld id="{E1D027E3-62E2-4B97-AB12-56BECFBE21C1}" type="slidenum">
              <a:rPr kumimoji="1" lang="ja-JP" altLang="en-US" smtClean="0"/>
              <a:pPr/>
              <a:t>33</a:t>
            </a:fld>
            <a:endParaRPr kumimoji="1" lang="ja-JP" altLang="en-US" dirty="0"/>
          </a:p>
        </p:txBody>
      </p:sp>
      <p:sp>
        <p:nvSpPr>
          <p:cNvPr id="8" name="コンテンツ プレースホルダー 2"/>
          <p:cNvSpPr txBox="1">
            <a:spLocks/>
          </p:cNvSpPr>
          <p:nvPr/>
        </p:nvSpPr>
        <p:spPr>
          <a:xfrm>
            <a:off x="181050" y="3357612"/>
            <a:ext cx="8784976" cy="31683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1600"/>
              </a:lnSpc>
              <a:buFont typeface="Arial" pitchFamily="34" charset="0"/>
              <a:buNone/>
            </a:pPr>
            <a:endParaRPr lang="ja-JP" altLang="en-US" sz="1200" dirty="0">
              <a:latin typeface="Meiryo UI" panose="020B0604030504040204" pitchFamily="50" charset="-128"/>
              <a:ea typeface="Meiryo UI" panose="020B0604030504040204" pitchFamily="50" charset="-128"/>
            </a:endParaRPr>
          </a:p>
        </p:txBody>
      </p:sp>
      <p:sp>
        <p:nvSpPr>
          <p:cNvPr id="11" name="正方形/長方形 10"/>
          <p:cNvSpPr/>
          <p:nvPr/>
        </p:nvSpPr>
        <p:spPr>
          <a:xfrm>
            <a:off x="3347864" y="6583036"/>
            <a:ext cx="4070394"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出典：国土交通省　各国の国土政策の概要に加筆</a:t>
            </a:r>
            <a:endParaRPr lang="en-US" altLang="ja-JP" sz="1100" dirty="0">
              <a:latin typeface="Meiryo UI" panose="020B0604030504040204" pitchFamily="50" charset="-128"/>
              <a:ea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4191077382"/>
              </p:ext>
            </p:extLst>
          </p:nvPr>
        </p:nvGraphicFramePr>
        <p:xfrm>
          <a:off x="309876" y="792246"/>
          <a:ext cx="6350356" cy="1203960"/>
        </p:xfrm>
        <a:graphic>
          <a:graphicData uri="http://schemas.openxmlformats.org/drawingml/2006/table">
            <a:tbl>
              <a:tblPr/>
              <a:tblGrid>
                <a:gridCol w="1366532">
                  <a:extLst>
                    <a:ext uri="{9D8B030D-6E8A-4147-A177-3AD203B41FA5}">
                      <a16:colId xmlns:a16="http://schemas.microsoft.com/office/drawing/2014/main" val="1742476027"/>
                    </a:ext>
                  </a:extLst>
                </a:gridCol>
                <a:gridCol w="4983824">
                  <a:extLst>
                    <a:ext uri="{9D8B030D-6E8A-4147-A177-3AD203B41FA5}">
                      <a16:colId xmlns:a16="http://schemas.microsoft.com/office/drawing/2014/main" val="1698223953"/>
                    </a:ext>
                  </a:extLst>
                </a:gridCol>
              </a:tblGrid>
              <a:tr h="0">
                <a:tc>
                  <a:txBody>
                    <a:bodyPr/>
                    <a:lstStyle/>
                    <a:p>
                      <a:r>
                        <a:rPr lang="ja-JP" altLang="en-US" sz="1100" dirty="0">
                          <a:effectLst/>
                          <a:latin typeface="UD デジタル 教科書体 N-R" panose="02020400000000000000" pitchFamily="17" charset="-128"/>
                          <a:ea typeface="UD デジタル 教科書体 N-R" panose="02020400000000000000" pitchFamily="17" charset="-128"/>
                        </a:rPr>
                        <a:t>首都ロンドン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ts val="1000"/>
                        </a:lnSpc>
                      </a:pPr>
                      <a:r>
                        <a:rPr lang="en-US" altLang="ja-JP" sz="1100" dirty="0">
                          <a:latin typeface="UD デジタル 教科書体 N-R" panose="02020400000000000000" pitchFamily="17" charset="-128"/>
                          <a:ea typeface="UD デジタル 教科書体 N-R" panose="02020400000000000000" pitchFamily="17" charset="-128"/>
                        </a:rPr>
                        <a:t>1</a:t>
                      </a:r>
                      <a:r>
                        <a:rPr lang="ja-JP" altLang="en-US" sz="1100" dirty="0">
                          <a:latin typeface="UD デジタル 教科書体 N-R" panose="02020400000000000000" pitchFamily="17" charset="-128"/>
                          <a:ea typeface="UD デジタル 教科書体 N-R" panose="02020400000000000000" pitchFamily="17" charset="-128"/>
                        </a:rPr>
                        <a:t>層制（ロンドン市及び自治区）が基本。</a:t>
                      </a:r>
                      <a:br>
                        <a:rPr lang="ja-JP" altLang="en-US" sz="1100" dirty="0">
                          <a:latin typeface="UD デジタル 教科書体 N-R" panose="02020400000000000000" pitchFamily="17" charset="-128"/>
                          <a:ea typeface="UD デジタル 教科書体 N-R" panose="02020400000000000000" pitchFamily="17" charset="-128"/>
                        </a:rPr>
                      </a:br>
                      <a:r>
                        <a:rPr lang="en-US" altLang="ja-JP" sz="1100" dirty="0">
                          <a:latin typeface="UD デジタル 教科書体 N-R" panose="02020400000000000000" pitchFamily="17" charset="-128"/>
                          <a:ea typeface="UD デジタル 教科書体 N-R" panose="02020400000000000000" pitchFamily="17" charset="-128"/>
                        </a:rPr>
                        <a:t>2000</a:t>
                      </a:r>
                      <a:r>
                        <a:rPr lang="ja-JP" altLang="en-US" sz="1100" dirty="0">
                          <a:latin typeface="UD デジタル 教科書体 N-R" panose="02020400000000000000" pitchFamily="17" charset="-128"/>
                          <a:ea typeface="UD デジタル 教科書体 N-R" panose="02020400000000000000" pitchFamily="17" charset="-128"/>
                        </a:rPr>
                        <a:t>年に大ロンドン行政庁（</a:t>
                      </a:r>
                      <a:r>
                        <a:rPr lang="en-US" altLang="ja-JP" sz="1100" dirty="0">
                          <a:latin typeface="UD デジタル 教科書体 N-R" panose="02020400000000000000" pitchFamily="17" charset="-128"/>
                          <a:ea typeface="UD デジタル 教科書体 N-R" panose="02020400000000000000" pitchFamily="17" charset="-128"/>
                        </a:rPr>
                        <a:t>GLA</a:t>
                      </a:r>
                      <a:r>
                        <a:rPr lang="ja-JP" altLang="en-US" sz="1100" dirty="0">
                          <a:latin typeface="UD デジタル 教科書体 N-R" panose="02020400000000000000" pitchFamily="17" charset="-128"/>
                          <a:ea typeface="UD デジタル 教科書体 N-R" panose="02020400000000000000" pitchFamily="17" charset="-128"/>
                        </a:rPr>
                        <a:t>）が設立されたが、権限は一部の広域政策立案に限られる。直接選挙により選ばれる市長と別途選挙されるロンドン議会がある。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44057551"/>
                  </a:ext>
                </a:extLst>
              </a:tr>
              <a:tr h="0">
                <a:tc>
                  <a:txBody>
                    <a:bodyPr/>
                    <a:lstStyle/>
                    <a:p>
                      <a:r>
                        <a:rPr lang="en-US" altLang="ja-JP" sz="1100">
                          <a:latin typeface="UD デジタル 教科書体 N-R" panose="02020400000000000000" pitchFamily="17" charset="-128"/>
                          <a:ea typeface="UD デジタル 教科書体 N-R" panose="02020400000000000000" pitchFamily="17" charset="-128"/>
                        </a:rPr>
                        <a:t>6</a:t>
                      </a:r>
                      <a:r>
                        <a:rPr lang="ja-JP" altLang="en-US" sz="1100">
                          <a:latin typeface="UD デジタル 教科書体 N-R" panose="02020400000000000000" pitchFamily="17" charset="-128"/>
                          <a:ea typeface="UD デジタル 教科書体 N-R" panose="02020400000000000000" pitchFamily="17" charset="-128"/>
                        </a:rPr>
                        <a:t>大都市圏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ts val="1000"/>
                        </a:lnSpc>
                      </a:pPr>
                      <a:r>
                        <a:rPr lang="en-US" altLang="ja-JP" sz="1100" dirty="0">
                          <a:latin typeface="UD デジタル 教科書体 N-R" panose="02020400000000000000" pitchFamily="17" charset="-128"/>
                          <a:ea typeface="UD デジタル 教科書体 N-R" panose="02020400000000000000" pitchFamily="17" charset="-128"/>
                        </a:rPr>
                        <a:t>1</a:t>
                      </a:r>
                      <a:r>
                        <a:rPr lang="ja-JP" altLang="en-US" sz="1100" dirty="0">
                          <a:latin typeface="UD デジタル 教科書体 N-R" panose="02020400000000000000" pitchFamily="17" charset="-128"/>
                          <a:ea typeface="UD デジタル 教科書体 N-R" panose="02020400000000000000" pitchFamily="17" charset="-128"/>
                        </a:rPr>
                        <a:t>層制（大都市圏ディストリクト）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7734849"/>
                  </a:ext>
                </a:extLst>
              </a:tr>
              <a:tr h="0">
                <a:tc>
                  <a:txBody>
                    <a:bodyPr/>
                    <a:lstStyle/>
                    <a:p>
                      <a:r>
                        <a:rPr lang="ja-JP" altLang="en-US" sz="1100">
                          <a:latin typeface="UD デジタル 教科書体 N-R" panose="02020400000000000000" pitchFamily="17" charset="-128"/>
                          <a:ea typeface="UD デジタル 教科書体 N-R" panose="02020400000000000000" pitchFamily="17" charset="-128"/>
                        </a:rPr>
                        <a:t>その他の地域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ts val="1000"/>
                        </a:lnSpc>
                      </a:pPr>
                      <a:r>
                        <a:rPr lang="en-US" altLang="ja-JP" sz="1100" dirty="0">
                          <a:latin typeface="UD デジタル 教科書体 N-R" panose="02020400000000000000" pitchFamily="17" charset="-128"/>
                          <a:ea typeface="UD デジタル 教科書体 N-R" panose="02020400000000000000" pitchFamily="17" charset="-128"/>
                        </a:rPr>
                        <a:t>1</a:t>
                      </a:r>
                      <a:r>
                        <a:rPr lang="ja-JP" altLang="en-US" sz="1100" dirty="0">
                          <a:latin typeface="UD デジタル 教科書体 N-R" panose="02020400000000000000" pitchFamily="17" charset="-128"/>
                          <a:ea typeface="UD デジタル 教科書体 N-R" panose="02020400000000000000" pitchFamily="17" charset="-128"/>
                        </a:rPr>
                        <a:t>層制（ユニタリー）、</a:t>
                      </a:r>
                      <a:r>
                        <a:rPr lang="en-US" altLang="ja-JP" sz="1100" dirty="0">
                          <a:latin typeface="UD デジタル 教科書体 N-R" panose="02020400000000000000" pitchFamily="17" charset="-128"/>
                          <a:ea typeface="UD デジタル 教科書体 N-R" panose="02020400000000000000" pitchFamily="17" charset="-128"/>
                        </a:rPr>
                        <a:t>2</a:t>
                      </a:r>
                      <a:r>
                        <a:rPr lang="ja-JP" altLang="en-US" sz="1100" dirty="0">
                          <a:latin typeface="UD デジタル 教科書体 N-R" panose="02020400000000000000" pitchFamily="17" charset="-128"/>
                          <a:ea typeface="UD デジタル 教科書体 N-R" panose="02020400000000000000" pitchFamily="17" charset="-128"/>
                        </a:rPr>
                        <a:t>層制（カウンティ及びディストリクト）の地域が並存。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93522649"/>
                  </a:ext>
                </a:extLst>
              </a:tr>
            </a:tbl>
          </a:graphicData>
        </a:graphic>
      </p:graphicFrame>
      <p:sp>
        <p:nvSpPr>
          <p:cNvPr id="13" name="Rectangle 2"/>
          <p:cNvSpPr>
            <a:spLocks noChangeArrowheads="1"/>
          </p:cNvSpPr>
          <p:nvPr/>
        </p:nvSpPr>
        <p:spPr bwMode="auto">
          <a:xfrm>
            <a:off x="51334" y="404664"/>
            <a:ext cx="6984777" cy="55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33308"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rPr>
              <a:t>イングランドの地方自治制度は頻繁に見直されてきており、複数類型の自治体の並存状況にある。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200" b="0" i="0" u="none" strike="noStrike" cap="none" normalizeH="0" baseline="0" dirty="0">
              <a:ln>
                <a:noFill/>
              </a:ln>
              <a:solidFill>
                <a:schemeClr val="tx1"/>
              </a:solidFill>
              <a:effectLst/>
              <a:latin typeface="UD デジタル 教科書体 N-R" panose="02020400000000000000" pitchFamily="17" charset="-128"/>
              <a:ea typeface="UD デジタル 教科書体 N-R" panose="02020400000000000000" pitchFamily="17" charset="-128"/>
            </a:endParaRPr>
          </a:p>
        </p:txBody>
      </p:sp>
      <p:pic>
        <p:nvPicPr>
          <p:cNvPr id="2052" name="Picture 4" descr="英国地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8258" y="515225"/>
            <a:ext cx="1104413" cy="159961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660232" y="2164778"/>
            <a:ext cx="2774354" cy="215444"/>
          </a:xfrm>
          <a:prstGeom prst="rect">
            <a:avLst/>
          </a:prstGeom>
        </p:spPr>
        <p:txBody>
          <a:bodyPr wrap="square">
            <a:spAutoFit/>
          </a:bodyPr>
          <a:lstStyle/>
          <a:p>
            <a:r>
              <a:rPr lang="ja-JP" altLang="en-US" sz="800" dirty="0"/>
              <a:t>資料：</a:t>
            </a:r>
            <a:r>
              <a:rPr lang="en-US" altLang="ja-JP" sz="800" dirty="0"/>
              <a:t>http://europa.eu/abc/maps/members/uk_en.htm</a:t>
            </a:r>
            <a:endParaRPr lang="ja-JP" altLang="en-US" sz="800" dirty="0"/>
          </a:p>
        </p:txBody>
      </p:sp>
      <p:sp>
        <p:nvSpPr>
          <p:cNvPr id="15" name="正方形/長方形 14"/>
          <p:cNvSpPr/>
          <p:nvPr/>
        </p:nvSpPr>
        <p:spPr>
          <a:xfrm>
            <a:off x="82062" y="2218041"/>
            <a:ext cx="2015802" cy="276999"/>
          </a:xfrm>
          <a:prstGeom prst="rect">
            <a:avLst/>
          </a:prstGeom>
        </p:spPr>
        <p:txBody>
          <a:bodyPr wrap="square">
            <a:spAutoFit/>
          </a:bodyPr>
          <a:lstStyle/>
          <a:p>
            <a:r>
              <a:rPr lang="ja-JP" altLang="en-US" sz="1200" b="1" dirty="0">
                <a:latin typeface="UD デジタル 教科書体 N-R" panose="02020400000000000000" pitchFamily="17" charset="-128"/>
                <a:ea typeface="UD デジタル 教科書体 N-R" panose="02020400000000000000" pitchFamily="17" charset="-128"/>
              </a:rPr>
              <a:t>イングランドの地域政策</a:t>
            </a:r>
          </a:p>
        </p:txBody>
      </p:sp>
      <p:sp>
        <p:nvSpPr>
          <p:cNvPr id="17" name="正方形/長方形 16"/>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参考資料３－１　先進都市事例（６）　＜イギリスの地方制度等＞</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8" name="正方形/長方形 17"/>
          <p:cNvSpPr/>
          <p:nvPr/>
        </p:nvSpPr>
        <p:spPr>
          <a:xfrm>
            <a:off x="4627971" y="3400646"/>
            <a:ext cx="4551387" cy="1479379"/>
          </a:xfrm>
          <a:prstGeom prst="rect">
            <a:avLst/>
          </a:prstGeom>
        </p:spPr>
        <p:txBody>
          <a:bodyPr wrap="square">
            <a:spAutoFit/>
          </a:bodyPr>
          <a:lstStyle/>
          <a:p>
            <a:pPr>
              <a:lnSpc>
                <a:spcPts val="1200"/>
              </a:lnSpc>
            </a:pPr>
            <a:r>
              <a:rPr lang="ja-JP" altLang="en-US" sz="1100" b="1" dirty="0">
                <a:latin typeface="UD デジタル 教科書体 NP-B" panose="02020700000000000000" pitchFamily="18" charset="-128"/>
                <a:ea typeface="UD デジタル 教科書体 NP-B" panose="02020700000000000000" pitchFamily="18" charset="-128"/>
              </a:rPr>
              <a:t>＜都市協定（</a:t>
            </a:r>
            <a:r>
              <a:rPr lang="en-US" altLang="ja-JP" sz="1100" b="1" dirty="0">
                <a:latin typeface="UD デジタル 教科書体 NP-B" panose="02020700000000000000" pitchFamily="18" charset="-128"/>
                <a:ea typeface="UD デジタル 教科書体 NP-B" panose="02020700000000000000" pitchFamily="18" charset="-128"/>
              </a:rPr>
              <a:t>City Deals</a:t>
            </a:r>
            <a:r>
              <a:rPr lang="ja-JP" altLang="en-US" sz="1100" b="1" dirty="0">
                <a:latin typeface="UD デジタル 教科書体 NP-B" panose="02020700000000000000" pitchFamily="18" charset="-128"/>
                <a:ea typeface="UD デジタル 教科書体 NP-B" panose="02020700000000000000" pitchFamily="18" charset="-128"/>
              </a:rPr>
              <a:t>）＞</a:t>
            </a:r>
          </a:p>
          <a:p>
            <a:pPr>
              <a:lnSpc>
                <a:spcPts val="1200"/>
              </a:lnSpc>
            </a:pPr>
            <a:r>
              <a:rPr lang="ja-JP" altLang="en-US" sz="1100" dirty="0">
                <a:latin typeface="UD デジタル 教科書体 N-R" panose="02020400000000000000" pitchFamily="17" charset="-128"/>
                <a:ea typeface="UD デジタル 教科書体 N-R" panose="02020400000000000000" pitchFamily="17" charset="-128"/>
              </a:rPr>
              <a:t>　長期的な成長に重要な役割を持つ都市（圏）の経済成長を促進するため、政府と都市（圏）が協定を締結し、必要な権限・財源を移譲する。協定の内容は都市（圏）によって異なる。第</a:t>
            </a:r>
            <a:r>
              <a:rPr lang="en-US" altLang="ja-JP" sz="1100" dirty="0">
                <a:latin typeface="UD デジタル 教科書体 N-R" panose="02020400000000000000" pitchFamily="17" charset="-128"/>
                <a:ea typeface="UD デジタル 教科書体 N-R" panose="02020400000000000000" pitchFamily="17" charset="-128"/>
              </a:rPr>
              <a:t>1</a:t>
            </a:r>
            <a:r>
              <a:rPr lang="ja-JP" altLang="en-US" sz="1100" dirty="0">
                <a:latin typeface="UD デジタル 教科書体 N-R" panose="02020400000000000000" pitchFamily="17" charset="-128"/>
                <a:ea typeface="UD デジタル 教科書体 N-R" panose="02020400000000000000" pitchFamily="17" charset="-128"/>
              </a:rPr>
              <a:t>陣として、ロンドン以外の</a:t>
            </a:r>
            <a:r>
              <a:rPr lang="en-US" altLang="ja-JP" sz="1100" dirty="0">
                <a:latin typeface="UD デジタル 教科書体 N-R" panose="02020400000000000000" pitchFamily="17" charset="-128"/>
                <a:ea typeface="UD デジタル 教科書体 N-R" panose="02020400000000000000" pitchFamily="17" charset="-128"/>
              </a:rPr>
              <a:t>8</a:t>
            </a:r>
            <a:r>
              <a:rPr lang="ja-JP" altLang="en-US" sz="1100" dirty="0">
                <a:latin typeface="UD デジタル 教科書体 N-R" panose="02020400000000000000" pitchFamily="17" charset="-128"/>
                <a:ea typeface="UD デジタル 教科書体 N-R" panose="02020400000000000000" pitchFamily="17" charset="-128"/>
              </a:rPr>
              <a:t>大都市（バーミンガム、ブリストル、</a:t>
            </a:r>
            <a:r>
              <a:rPr lang="ja-JP" altLang="en-US" sz="1100" b="1" u="sng" dirty="0">
                <a:latin typeface="UD デジタル 教科書体 N-R" panose="02020400000000000000" pitchFamily="17" charset="-128"/>
                <a:ea typeface="UD デジタル 教科書体 N-R" panose="02020400000000000000" pitchFamily="17" charset="-128"/>
              </a:rPr>
              <a:t>マンチェスター</a:t>
            </a:r>
            <a:r>
              <a:rPr lang="ja-JP" altLang="en-US" sz="1100" dirty="0">
                <a:latin typeface="UD デジタル 教科書体 N-R" panose="02020400000000000000" pitchFamily="17" charset="-128"/>
                <a:ea typeface="UD デジタル 教科書体 N-R" panose="02020400000000000000" pitchFamily="17" charset="-128"/>
              </a:rPr>
              <a:t>、リーズ、リバプール、ノッティンガム、ニューキャッスル、シェフィールド）との間で協定が結ばれた（いずれも都市地域圏が対象となっており、多くの都市では</a:t>
            </a:r>
            <a:r>
              <a:rPr lang="en-US" altLang="ja-JP" sz="1100" dirty="0">
                <a:latin typeface="UD デジタル 教科書体 N-R" panose="02020400000000000000" pitchFamily="17" charset="-128"/>
                <a:ea typeface="UD デジタル 教科書体 N-R" panose="02020400000000000000" pitchFamily="17" charset="-128"/>
              </a:rPr>
              <a:t>LEP</a:t>
            </a:r>
            <a:r>
              <a:rPr lang="ja-JP" altLang="en-US" sz="1100" dirty="0">
                <a:latin typeface="UD デジタル 教科書体 N-R" panose="02020400000000000000" pitchFamily="17" charset="-128"/>
                <a:ea typeface="UD デジタル 教科書体 N-R" panose="02020400000000000000" pitchFamily="17" charset="-128"/>
              </a:rPr>
              <a:t>が主体となっている）。第</a:t>
            </a:r>
            <a:r>
              <a:rPr lang="en-US" altLang="ja-JP" sz="1100" dirty="0">
                <a:latin typeface="UD デジタル 教科書体 N-R" panose="02020400000000000000" pitchFamily="17" charset="-128"/>
                <a:ea typeface="UD デジタル 教科書体 N-R" panose="02020400000000000000" pitchFamily="17" charset="-128"/>
              </a:rPr>
              <a:t>2</a:t>
            </a:r>
            <a:r>
              <a:rPr lang="ja-JP" altLang="en-US" sz="1100" dirty="0">
                <a:latin typeface="UD デジタル 教科書体 N-R" panose="02020400000000000000" pitchFamily="17" charset="-128"/>
                <a:ea typeface="UD デジタル 教科書体 N-R" panose="02020400000000000000" pitchFamily="17" charset="-128"/>
              </a:rPr>
              <a:t>陣として、さらに</a:t>
            </a:r>
            <a:r>
              <a:rPr lang="en-US" altLang="ja-JP" sz="1100" dirty="0">
                <a:latin typeface="UD デジタル 教科書体 N-R" panose="02020400000000000000" pitchFamily="17" charset="-128"/>
                <a:ea typeface="UD デジタル 教科書体 N-R" panose="02020400000000000000" pitchFamily="17" charset="-128"/>
              </a:rPr>
              <a:t>20</a:t>
            </a:r>
            <a:r>
              <a:rPr lang="ja-JP" altLang="en-US" sz="1100" dirty="0">
                <a:latin typeface="UD デジタル 教科書体 N-R" panose="02020400000000000000" pitchFamily="17" charset="-128"/>
                <a:ea typeface="UD デジタル 教科書体 N-R" panose="02020400000000000000" pitchFamily="17" charset="-128"/>
              </a:rPr>
              <a:t>の都市との間で交渉が行われている。</a:t>
            </a:r>
          </a:p>
        </p:txBody>
      </p:sp>
      <p:sp>
        <p:nvSpPr>
          <p:cNvPr id="19" name="正方形/長方形 18"/>
          <p:cNvSpPr/>
          <p:nvPr/>
        </p:nvSpPr>
        <p:spPr>
          <a:xfrm>
            <a:off x="192401" y="5012878"/>
            <a:ext cx="4330707" cy="1513085"/>
          </a:xfrm>
          <a:prstGeom prst="rect">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・複数の地方自治体と民間企業等による官民連携のパートナーシップで通勤圏等をベースとした地域経済圏ごとにイングランド全域をカバーしている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LEP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が各地域の分析を行い自らが成長戦略を作成。政府が実現性を含めて精査し、その結果に則って地域成長基金を割当て、優れた戦略を有する地域がより多くの資金を獲得できる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LEP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地域における持続的な民間主導による成長と雇用創出で明確なビジョンと戦略的なリーダーシップを提供するものとされ、交通インフラ整備、地域成長ファンドの提案等、高度成長産業の支援等の役割が示されてい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2062" y="3413589"/>
            <a:ext cx="4551387" cy="1631216"/>
          </a:xfrm>
          <a:prstGeom prst="rect">
            <a:avLst/>
          </a:prstGeom>
        </p:spPr>
        <p:txBody>
          <a:bodyPr wrap="square">
            <a:spAutoFit/>
          </a:bodyPr>
          <a:lstStyle/>
          <a:p>
            <a:pPr>
              <a:lnSpc>
                <a:spcPts val="1200"/>
              </a:lnSpc>
            </a:pPr>
            <a:r>
              <a:rPr lang="ja-JP" altLang="en-US" sz="1100" b="1" dirty="0">
                <a:latin typeface="UD デジタル 教科書体 NP-B" panose="02020700000000000000" pitchFamily="18" charset="-128"/>
                <a:ea typeface="UD デジタル 教科書体 NP-B" panose="02020700000000000000" pitchFamily="18" charset="-128"/>
              </a:rPr>
              <a:t>＜</a:t>
            </a:r>
            <a:r>
              <a:rPr lang="en-US" altLang="ja-JP" sz="1100" b="1" dirty="0">
                <a:latin typeface="UD デジタル 教科書体 NP-B" panose="02020700000000000000" pitchFamily="18" charset="-128"/>
                <a:ea typeface="UD デジタル 教科書体 NP-B" panose="02020700000000000000" pitchFamily="18" charset="-128"/>
              </a:rPr>
              <a:t>Local Enterprise Partnerships</a:t>
            </a:r>
            <a:r>
              <a:rPr lang="ja-JP" altLang="en-US" sz="1100" b="1" dirty="0">
                <a:latin typeface="UD デジタル 教科書体 NP-B" panose="02020700000000000000" pitchFamily="18" charset="-128"/>
                <a:ea typeface="UD デジタル 教科書体 NP-B" panose="02020700000000000000" pitchFamily="18" charset="-128"/>
              </a:rPr>
              <a:t>＞</a:t>
            </a:r>
          </a:p>
          <a:p>
            <a:pPr>
              <a:lnSpc>
                <a:spcPts val="1200"/>
              </a:lnSpc>
            </a:pPr>
            <a:r>
              <a:rPr lang="ja-JP" altLang="en-US" sz="1100" dirty="0">
                <a:latin typeface="UD デジタル 教科書体 N-R" panose="02020400000000000000" pitchFamily="17" charset="-128"/>
                <a:ea typeface="UD デジタル 教科書体 N-R" panose="02020400000000000000" pitchFamily="17" charset="-128"/>
              </a:rPr>
              <a:t>　</a:t>
            </a:r>
            <a:r>
              <a:rPr lang="en-US" altLang="ja-JP" sz="1100" dirty="0">
                <a:latin typeface="UD デジタル 教科書体 N-R" panose="02020400000000000000" pitchFamily="17" charset="-128"/>
                <a:ea typeface="UD デジタル 教科書体 N-R" panose="02020400000000000000" pitchFamily="17" charset="-128"/>
              </a:rPr>
              <a:t>RDA</a:t>
            </a:r>
            <a:r>
              <a:rPr lang="ja-JP" altLang="en-US" sz="1100" dirty="0">
                <a:latin typeface="UD デジタル 教科書体 N-R" panose="02020400000000000000" pitchFamily="17" charset="-128"/>
                <a:ea typeface="UD デジタル 教科書体 N-R" panose="02020400000000000000" pitchFamily="17" charset="-128"/>
              </a:rPr>
              <a:t>の廃止にともなって、地域経済開発を進めるため、</a:t>
            </a:r>
            <a:r>
              <a:rPr lang="en-US" altLang="ja-JP" sz="1100" dirty="0">
                <a:latin typeface="UD デジタル 教科書体 N-R" panose="02020400000000000000" pitchFamily="17" charset="-128"/>
                <a:ea typeface="UD デジタル 教科書体 N-R" panose="02020400000000000000" pitchFamily="17" charset="-128"/>
              </a:rPr>
              <a:t>Budget2010</a:t>
            </a:r>
            <a:r>
              <a:rPr lang="ja-JP" altLang="en-US" sz="1100" dirty="0">
                <a:latin typeface="UD デジタル 教科書体 N-R" panose="02020400000000000000" pitchFamily="17" charset="-128"/>
                <a:ea typeface="UD デジタル 教科書体 N-R" panose="02020400000000000000" pitchFamily="17" charset="-128"/>
              </a:rPr>
              <a:t>において</a:t>
            </a:r>
            <a:r>
              <a:rPr lang="en-US" altLang="ja-JP" sz="1100" dirty="0">
                <a:latin typeface="UD デジタル 教科書体 N-R" panose="02020400000000000000" pitchFamily="17" charset="-128"/>
                <a:ea typeface="UD デジタル 教科書体 N-R" panose="02020400000000000000" pitchFamily="17" charset="-128"/>
              </a:rPr>
              <a:t>Local Enterprise Partnership(LEP)</a:t>
            </a:r>
            <a:r>
              <a:rPr lang="ja-JP" altLang="en-US" sz="1100" dirty="0">
                <a:latin typeface="UD デジタル 教科書体 N-R" panose="02020400000000000000" pitchFamily="17" charset="-128"/>
                <a:ea typeface="UD デジタル 教科書体 N-R" panose="02020400000000000000" pitchFamily="17" charset="-128"/>
              </a:rPr>
              <a:t>の設置方針が示された。</a:t>
            </a:r>
            <a:r>
              <a:rPr lang="en-US" altLang="ja-JP" sz="1100" dirty="0">
                <a:latin typeface="UD デジタル 教科書体 N-R" panose="02020400000000000000" pitchFamily="17" charset="-128"/>
                <a:ea typeface="UD デジタル 教科書体 N-R" panose="02020400000000000000" pitchFamily="17" charset="-128"/>
              </a:rPr>
              <a:t>LEP</a:t>
            </a:r>
            <a:r>
              <a:rPr lang="ja-JP" altLang="en-US" sz="1100" dirty="0">
                <a:latin typeface="UD デジタル 教科書体 N-R" panose="02020400000000000000" pitchFamily="17" charset="-128"/>
                <a:ea typeface="UD デジタル 教科書体 N-R" panose="02020400000000000000" pitchFamily="17" charset="-128"/>
              </a:rPr>
              <a:t>は、機能的経済地域を勘案して、委員会メンバーの半数以上は民間セクターとするビジネス主導の官民学連携とされている。</a:t>
            </a:r>
            <a:r>
              <a:rPr lang="en-US" altLang="ja-JP" sz="1100" dirty="0">
                <a:latin typeface="UD デジタル 教科書体 N-R" panose="02020400000000000000" pitchFamily="17" charset="-128"/>
                <a:ea typeface="UD デジタル 教科書体 N-R" panose="02020400000000000000" pitchFamily="17" charset="-128"/>
              </a:rPr>
              <a:t>2014</a:t>
            </a:r>
            <a:r>
              <a:rPr lang="ja-JP" altLang="en-US" sz="1100" dirty="0">
                <a:latin typeface="UD デジタル 教科書体 N-R" panose="02020400000000000000" pitchFamily="17" charset="-128"/>
                <a:ea typeface="UD デジタル 教科書体 N-R" panose="02020400000000000000" pitchFamily="17" charset="-128"/>
              </a:rPr>
              <a:t>年現在、</a:t>
            </a:r>
            <a:r>
              <a:rPr lang="en-US" altLang="ja-JP" sz="1100" dirty="0">
                <a:latin typeface="UD デジタル 教科書体 N-R" panose="02020400000000000000" pitchFamily="17" charset="-128"/>
                <a:ea typeface="UD デジタル 教科書体 N-R" panose="02020400000000000000" pitchFamily="17" charset="-128"/>
              </a:rPr>
              <a:t>39</a:t>
            </a:r>
            <a:r>
              <a:rPr lang="ja-JP" altLang="en-US" sz="1100" dirty="0">
                <a:latin typeface="UD デジタル 教科書体 N-R" panose="02020400000000000000" pitchFamily="17" charset="-128"/>
                <a:ea typeface="UD デジタル 教科書体 N-R" panose="02020400000000000000" pitchFamily="17" charset="-128"/>
              </a:rPr>
              <a:t>の</a:t>
            </a:r>
            <a:r>
              <a:rPr lang="en-US" altLang="ja-JP" sz="1100" dirty="0">
                <a:latin typeface="UD デジタル 教科書体 N-R" panose="02020400000000000000" pitchFamily="17" charset="-128"/>
                <a:ea typeface="UD デジタル 教科書体 N-R" panose="02020400000000000000" pitchFamily="17" charset="-128"/>
              </a:rPr>
              <a:t>LEP</a:t>
            </a:r>
            <a:r>
              <a:rPr lang="ja-JP" altLang="en-US" sz="1100" dirty="0" err="1">
                <a:latin typeface="UD デジタル 教科書体 N-R" panose="02020400000000000000" pitchFamily="17" charset="-128"/>
                <a:ea typeface="UD デジタル 教科書体 N-R" panose="02020400000000000000" pitchFamily="17" charset="-128"/>
              </a:rPr>
              <a:t>が承</a:t>
            </a:r>
            <a:r>
              <a:rPr lang="ja-JP" altLang="en-US" sz="1100" dirty="0">
                <a:latin typeface="UD デジタル 教科書体 N-R" panose="02020400000000000000" pitchFamily="17" charset="-128"/>
                <a:ea typeface="UD デジタル 教科書体 N-R" panose="02020400000000000000" pitchFamily="17" charset="-128"/>
              </a:rPr>
              <a:t>認されており、イングランド全域をカバーする形となっている。また、一部の</a:t>
            </a:r>
            <a:r>
              <a:rPr lang="en-US" altLang="ja-JP" sz="1100" dirty="0">
                <a:latin typeface="UD デジタル 教科書体 N-R" panose="02020400000000000000" pitchFamily="17" charset="-128"/>
                <a:ea typeface="UD デジタル 教科書体 N-R" panose="02020400000000000000" pitchFamily="17" charset="-128"/>
              </a:rPr>
              <a:t>LEP</a:t>
            </a:r>
            <a:r>
              <a:rPr lang="ja-JP" altLang="en-US" sz="1100" dirty="0">
                <a:latin typeface="UD デジタル 教科書体 N-R" panose="02020400000000000000" pitchFamily="17" charset="-128"/>
                <a:ea typeface="UD デジタル 教科書体 N-R" panose="02020400000000000000" pitchFamily="17" charset="-128"/>
              </a:rPr>
              <a:t>は圏域が重複している。</a:t>
            </a:r>
            <a:r>
              <a:rPr lang="en-US" altLang="ja-JP" sz="1100" dirty="0">
                <a:latin typeface="UD デジタル 教科書体 N-R" panose="02020400000000000000" pitchFamily="17" charset="-128"/>
                <a:ea typeface="UD デジタル 教科書体 N-R" panose="02020400000000000000" pitchFamily="17" charset="-128"/>
              </a:rPr>
              <a:t>LEP</a:t>
            </a:r>
            <a:r>
              <a:rPr lang="ja-JP" altLang="en-US" sz="1100" dirty="0">
                <a:latin typeface="UD デジタル 教科書体 N-R" panose="02020400000000000000" pitchFamily="17" charset="-128"/>
                <a:ea typeface="UD デジタル 教科書体 N-R" panose="02020400000000000000" pitchFamily="17" charset="-128"/>
              </a:rPr>
              <a:t>は地域成長基金（</a:t>
            </a:r>
            <a:r>
              <a:rPr lang="en-US" altLang="ja-JP" sz="1100" dirty="0">
                <a:latin typeface="UD デジタル 教科書体 N-R" panose="02020400000000000000" pitchFamily="17" charset="-128"/>
                <a:ea typeface="UD デジタル 教科書体 N-R" panose="02020400000000000000" pitchFamily="17" charset="-128"/>
              </a:rPr>
              <a:t>Regional Growth Fund</a:t>
            </a:r>
            <a:r>
              <a:rPr lang="ja-JP" altLang="en-US" sz="1100" dirty="0">
                <a:latin typeface="UD デジタル 教科書体 N-R" panose="02020400000000000000" pitchFamily="17" charset="-128"/>
                <a:ea typeface="UD デジタル 教科書体 N-R" panose="02020400000000000000" pitchFamily="17" charset="-128"/>
              </a:rPr>
              <a:t>）などの競争的資金の獲得や、基礎自治体が</a:t>
            </a:r>
            <a:r>
              <a:rPr lang="en-US" altLang="ja-JP" sz="1100" dirty="0">
                <a:latin typeface="UD デジタル 教科書体 N-R" panose="02020400000000000000" pitchFamily="17" charset="-128"/>
                <a:ea typeface="UD デジタル 教科書体 N-R" panose="02020400000000000000" pitchFamily="17" charset="-128"/>
              </a:rPr>
              <a:t>Local Plan</a:t>
            </a:r>
            <a:r>
              <a:rPr lang="ja-JP" altLang="en-US" sz="1100" dirty="0">
                <a:latin typeface="UD デジタル 教科書体 N-R" panose="02020400000000000000" pitchFamily="17" charset="-128"/>
                <a:ea typeface="UD デジタル 教科書体 N-R" panose="02020400000000000000" pitchFamily="17" charset="-128"/>
              </a:rPr>
              <a:t>を策定するにあたっての協力も行っている。また、</a:t>
            </a:r>
            <a:r>
              <a:rPr lang="en-US" altLang="ja-JP" sz="1100" dirty="0">
                <a:latin typeface="UD デジタル 教科書体 N-R" panose="02020400000000000000" pitchFamily="17" charset="-128"/>
                <a:ea typeface="UD デジタル 教科書体 N-R" panose="02020400000000000000" pitchFamily="17" charset="-128"/>
              </a:rPr>
              <a:t>2014-2020</a:t>
            </a:r>
            <a:r>
              <a:rPr lang="ja-JP" altLang="en-US" sz="1100" dirty="0">
                <a:latin typeface="UD デジタル 教科書体 N-R" panose="02020400000000000000" pitchFamily="17" charset="-128"/>
                <a:ea typeface="UD デジタル 教科書体 N-R" panose="02020400000000000000" pitchFamily="17" charset="-128"/>
              </a:rPr>
              <a:t>年</a:t>
            </a:r>
            <a:r>
              <a:rPr lang="en-US" altLang="ja-JP" sz="1100" dirty="0">
                <a:latin typeface="UD デジタル 教科書体 N-R" panose="02020400000000000000" pitchFamily="17" charset="-128"/>
                <a:ea typeface="UD デジタル 教科書体 N-R" panose="02020400000000000000" pitchFamily="17" charset="-128"/>
              </a:rPr>
              <a:t>EU</a:t>
            </a:r>
            <a:r>
              <a:rPr lang="ja-JP" altLang="en-US" sz="1100" dirty="0">
                <a:latin typeface="UD デジタル 教科書体 N-R" panose="02020400000000000000" pitchFamily="17" charset="-128"/>
                <a:ea typeface="UD デジタル 教科書体 N-R" panose="02020400000000000000" pitchFamily="17" charset="-128"/>
              </a:rPr>
              <a:t>構造基金の管理主体ともなる。</a:t>
            </a:r>
          </a:p>
        </p:txBody>
      </p:sp>
      <p:sp>
        <p:nvSpPr>
          <p:cNvPr id="21" name="正方形/長方形 20"/>
          <p:cNvSpPr/>
          <p:nvPr/>
        </p:nvSpPr>
        <p:spPr>
          <a:xfrm>
            <a:off x="4750925" y="5012878"/>
            <a:ext cx="4176000" cy="1513085"/>
          </a:xfrm>
          <a:prstGeom prst="rect">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・都市と政府の間の合意であり、政府から都市への権限と資金の移譲、及び都市の経済成長支援を目的とする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・協定内容は各都市（圏）が自ら具体案を作成し、政府との交渉で決定。自治体のリーダーが政府と直接交渉して「お墨付き」を得るという、地方主導による政策立案の過程を経ていることが特徴</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600"/>
              </a:lnSpc>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・各都市のニーズに対応したオーダーメイドであり、都市がより良い経済成長を達成するのを支援するのに必要な権限、責任、柔軟性、自由度を付与するものとなっている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7405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544092" y="1196239"/>
            <a:ext cx="8410782" cy="1285352"/>
          </a:xfrm>
          <a:prstGeom prst="rect">
            <a:avLst/>
          </a:prstGeom>
          <a:ln w="19050">
            <a:solidFill>
              <a:schemeClr val="tx1"/>
            </a:solidFill>
            <a:prstDash val="sysDash"/>
          </a:ln>
        </p:spPr>
        <p:txBody>
          <a:bodyPr wrap="square">
            <a:spAutoFit/>
          </a:bodyPr>
          <a:lstStyle/>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〇「大阪について良いと思っていることはどれですか。」への回答では、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大阪府民</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「買い物、飲食など、日常生活が便利である」が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59.1%</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「交通が充実している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(52.0%)</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」「通勤・通学に便利である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(46.6%)</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「まちがにぎやかでおもしろい」が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50.7%</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「豊かな食がある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(40.9%)</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」「住む人たちに人情味がある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(25.6%)</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「買い物、飲食など、日常生活が便利である」が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52.6%</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「交通が充実している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(51.1%)</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」「まちがにぎやかでおもしろい</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(46.0%)</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p:txBody>
      </p:sp>
      <p:pic>
        <p:nvPicPr>
          <p:cNvPr id="8" name="図 7"/>
          <p:cNvPicPr>
            <a:picLocks noChangeAspect="1"/>
          </p:cNvPicPr>
          <p:nvPr/>
        </p:nvPicPr>
        <p:blipFill>
          <a:blip r:embed="rId2"/>
          <a:stretch>
            <a:fillRect/>
          </a:stretch>
        </p:blipFill>
        <p:spPr>
          <a:xfrm>
            <a:off x="381527" y="2547657"/>
            <a:ext cx="8493370" cy="3872444"/>
          </a:xfrm>
          <a:prstGeom prst="rect">
            <a:avLst/>
          </a:prstGeom>
        </p:spPr>
      </p:pic>
      <p:sp>
        <p:nvSpPr>
          <p:cNvPr id="9" name="楕円 8"/>
          <p:cNvSpPr/>
          <p:nvPr/>
        </p:nvSpPr>
        <p:spPr>
          <a:xfrm>
            <a:off x="2799552" y="3196444"/>
            <a:ext cx="265876" cy="26587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 name="楕円 9"/>
          <p:cNvSpPr/>
          <p:nvPr/>
        </p:nvSpPr>
        <p:spPr>
          <a:xfrm>
            <a:off x="4446521" y="3337120"/>
            <a:ext cx="241705" cy="26587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楕円 10"/>
          <p:cNvSpPr/>
          <p:nvPr/>
        </p:nvSpPr>
        <p:spPr>
          <a:xfrm>
            <a:off x="2478314" y="3466691"/>
            <a:ext cx="265876" cy="26587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楕円 11"/>
          <p:cNvSpPr/>
          <p:nvPr/>
        </p:nvSpPr>
        <p:spPr>
          <a:xfrm>
            <a:off x="5506729" y="3375694"/>
            <a:ext cx="265876" cy="19975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3" name="楕円 12"/>
          <p:cNvSpPr/>
          <p:nvPr/>
        </p:nvSpPr>
        <p:spPr>
          <a:xfrm>
            <a:off x="6167254" y="3580695"/>
            <a:ext cx="265876" cy="19975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楕円 14"/>
          <p:cNvSpPr/>
          <p:nvPr/>
        </p:nvSpPr>
        <p:spPr>
          <a:xfrm>
            <a:off x="5834909" y="3933572"/>
            <a:ext cx="265876" cy="16508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楕円 15"/>
          <p:cNvSpPr/>
          <p:nvPr/>
        </p:nvSpPr>
        <p:spPr>
          <a:xfrm>
            <a:off x="3010065" y="3409582"/>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楕円 16"/>
          <p:cNvSpPr/>
          <p:nvPr/>
        </p:nvSpPr>
        <p:spPr>
          <a:xfrm>
            <a:off x="4638469" y="3429000"/>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楕円 17"/>
          <p:cNvSpPr/>
          <p:nvPr/>
        </p:nvSpPr>
        <p:spPr>
          <a:xfrm>
            <a:off x="5613290" y="3517682"/>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タイトル 1"/>
          <p:cNvSpPr txBox="1">
            <a:spLocks/>
          </p:cNvSpPr>
          <p:nvPr/>
        </p:nvSpPr>
        <p:spPr>
          <a:xfrm>
            <a:off x="116226" y="-485674"/>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62" dirty="0">
                <a:solidFill>
                  <a:schemeClr val="bg1"/>
                </a:solidFill>
                <a:latin typeface="Meiryo UI" panose="020B0604030504040204" pitchFamily="50" charset="-128"/>
                <a:ea typeface="Meiryo UI" panose="020B0604030504040204" pitchFamily="50" charset="-128"/>
              </a:rPr>
              <a:t>３　現在の大阪の位置・ポテンシャル（８）大阪の特性・イメージ等</a:t>
            </a:r>
          </a:p>
        </p:txBody>
      </p:sp>
      <p:sp>
        <p:nvSpPr>
          <p:cNvPr id="21" name="正方形/長方形 20"/>
          <p:cNvSpPr/>
          <p:nvPr/>
        </p:nvSpPr>
        <p:spPr>
          <a:xfrm>
            <a:off x="570007" y="753215"/>
            <a:ext cx="2809566" cy="358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lang="en-US" altLang="ja-JP" sz="1477" dirty="0">
                <a:solidFill>
                  <a:prstClr val="white"/>
                </a:solidFill>
                <a:latin typeface="Meiryo UI" pitchFamily="50" charset="-128"/>
                <a:ea typeface="Meiryo UI" pitchFamily="50" charset="-128"/>
                <a:cs typeface="Meiryo UI" pitchFamily="50" charset="-128"/>
              </a:rPr>
              <a:t>【</a:t>
            </a:r>
            <a:r>
              <a:rPr lang="ja-JP" altLang="en-US" sz="1477" dirty="0">
                <a:solidFill>
                  <a:prstClr val="white"/>
                </a:solidFill>
                <a:latin typeface="Meiryo UI" pitchFamily="50" charset="-128"/>
                <a:ea typeface="Meiryo UI" pitchFamily="50" charset="-128"/>
                <a:cs typeface="Meiryo UI" pitchFamily="50" charset="-128"/>
              </a:rPr>
              <a:t>結果概要</a:t>
            </a:r>
            <a:r>
              <a:rPr lang="en-US" altLang="ja-JP" sz="1477" dirty="0">
                <a:solidFill>
                  <a:prstClr val="white"/>
                </a:solidFill>
                <a:latin typeface="Meiryo UI" pitchFamily="50" charset="-128"/>
                <a:ea typeface="Meiryo UI" pitchFamily="50" charset="-128"/>
                <a:cs typeface="Meiryo UI" pitchFamily="50" charset="-128"/>
              </a:rPr>
              <a:t>】</a:t>
            </a:r>
            <a:r>
              <a:rPr lang="ja-JP" altLang="en-US" sz="1477" dirty="0">
                <a:solidFill>
                  <a:prstClr val="white"/>
                </a:solidFill>
                <a:latin typeface="Meiryo UI" pitchFamily="50" charset="-128"/>
                <a:ea typeface="Meiryo UI" pitchFamily="50" charset="-128"/>
                <a:cs typeface="Meiryo UI" pitchFamily="50" charset="-128"/>
              </a:rPr>
              <a:t>　⑤大阪の良いところ</a:t>
            </a:r>
          </a:p>
        </p:txBody>
      </p:sp>
      <p:sp>
        <p:nvSpPr>
          <p:cNvPr id="22" name="正方形/長方形 21"/>
          <p:cNvSpPr/>
          <p:nvPr/>
        </p:nvSpPr>
        <p:spPr>
          <a:xfrm>
            <a:off x="3538649" y="-739486"/>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23" name="正方形/長方形 22"/>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参考資料４－１　大阪の良いところ・悪いところ（大阪のイメージ調査結果より</a:t>
            </a:r>
            <a:r>
              <a:rPr kumimoji="0" lang="ja-JP" altLang="en-US" sz="1500" kern="0" dirty="0" smtClean="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）（１）</a:t>
            </a:r>
            <a:endPar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24" name="正方形/長方形 23"/>
          <p:cNvSpPr/>
          <p:nvPr/>
        </p:nvSpPr>
        <p:spPr>
          <a:xfrm>
            <a:off x="3010065" y="6498414"/>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25"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34</a:t>
            </a:fld>
            <a:endParaRPr kumimoji="1" lang="ja-JP" altLang="en-US" dirty="0"/>
          </a:p>
        </p:txBody>
      </p:sp>
    </p:spTree>
    <p:extLst>
      <p:ext uri="{BB962C8B-B14F-4D97-AF65-F5344CB8AC3E}">
        <p14:creationId xmlns:p14="http://schemas.microsoft.com/office/powerpoint/2010/main" val="282280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583864" y="1083839"/>
            <a:ext cx="8194919" cy="1285352"/>
          </a:xfrm>
          <a:prstGeom prst="rect">
            <a:avLst/>
          </a:prstGeom>
          <a:ln w="19050">
            <a:solidFill>
              <a:schemeClr val="tx1"/>
            </a:solidFill>
            <a:prstDash val="sysDash"/>
          </a:ln>
        </p:spPr>
        <p:txBody>
          <a:bodyPr wrap="square">
            <a:spAutoFit/>
          </a:bodyPr>
          <a:lstStyle/>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〇「大阪について悪いと思っていることはどれですか。」への回答では、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大阪府民</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48.8%</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(39.6%)</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」「みどりが少ない</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(27.6%)</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47.0%</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「人がせっかちで怖い</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(42.8%)</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(39.2%)</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66158" indent="-422041" algn="just">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52.6%</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(44.9%)</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」「人がせっかちで怖い</a:t>
            </a:r>
            <a:r>
              <a:rPr lang="en-US" altLang="ja-JP" sz="1292" b="1" dirty="0">
                <a:solidFill>
                  <a:prstClr val="black"/>
                </a:solidFill>
                <a:latin typeface="UD デジタル 教科書体 NK-R" panose="02020400000000000000" pitchFamily="18" charset="-128"/>
                <a:ea typeface="UD デジタル 教科書体 NK-R" panose="02020400000000000000" pitchFamily="18" charset="-128"/>
              </a:rPr>
              <a:t>(30.4%)</a:t>
            </a:r>
            <a:r>
              <a:rPr lang="ja-JP" altLang="en-US" sz="1292"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である。</a:t>
            </a:r>
          </a:p>
        </p:txBody>
      </p:sp>
      <p:pic>
        <p:nvPicPr>
          <p:cNvPr id="2" name="図 1"/>
          <p:cNvPicPr>
            <a:picLocks noChangeAspect="1"/>
          </p:cNvPicPr>
          <p:nvPr/>
        </p:nvPicPr>
        <p:blipFill>
          <a:blip r:embed="rId2"/>
          <a:stretch>
            <a:fillRect/>
          </a:stretch>
        </p:blipFill>
        <p:spPr>
          <a:xfrm>
            <a:off x="351693" y="2417764"/>
            <a:ext cx="8427090" cy="4002339"/>
          </a:xfrm>
          <a:prstGeom prst="rect">
            <a:avLst/>
          </a:prstGeom>
        </p:spPr>
      </p:pic>
      <p:sp>
        <p:nvSpPr>
          <p:cNvPr id="10" name="楕円 9"/>
          <p:cNvSpPr/>
          <p:nvPr/>
        </p:nvSpPr>
        <p:spPr>
          <a:xfrm>
            <a:off x="1352124" y="3202177"/>
            <a:ext cx="241705" cy="2197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1" name="楕円 10"/>
          <p:cNvSpPr/>
          <p:nvPr/>
        </p:nvSpPr>
        <p:spPr>
          <a:xfrm>
            <a:off x="1425226" y="3381856"/>
            <a:ext cx="265876" cy="19975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2" name="楕円 11"/>
          <p:cNvSpPr/>
          <p:nvPr/>
        </p:nvSpPr>
        <p:spPr>
          <a:xfrm>
            <a:off x="1582721" y="3260722"/>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3" name="楕円 12"/>
          <p:cNvSpPr/>
          <p:nvPr/>
        </p:nvSpPr>
        <p:spPr>
          <a:xfrm>
            <a:off x="5744863" y="3457054"/>
            <a:ext cx="241705" cy="2197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楕円 14"/>
          <p:cNvSpPr/>
          <p:nvPr/>
        </p:nvSpPr>
        <p:spPr>
          <a:xfrm>
            <a:off x="5939699" y="3532804"/>
            <a:ext cx="265876" cy="16508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楕円 15"/>
          <p:cNvSpPr/>
          <p:nvPr/>
        </p:nvSpPr>
        <p:spPr>
          <a:xfrm>
            <a:off x="6067636" y="3389787"/>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楕円 16"/>
          <p:cNvSpPr/>
          <p:nvPr/>
        </p:nvSpPr>
        <p:spPr>
          <a:xfrm>
            <a:off x="6244831" y="3725011"/>
            <a:ext cx="241705" cy="16508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楕円 17"/>
          <p:cNvSpPr/>
          <p:nvPr/>
        </p:nvSpPr>
        <p:spPr>
          <a:xfrm>
            <a:off x="6776581" y="3440108"/>
            <a:ext cx="265876" cy="16508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楕円 18"/>
          <p:cNvSpPr/>
          <p:nvPr/>
        </p:nvSpPr>
        <p:spPr>
          <a:xfrm>
            <a:off x="6920455" y="3688671"/>
            <a:ext cx="265876" cy="150079"/>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タイトル 1"/>
          <p:cNvSpPr txBox="1">
            <a:spLocks/>
          </p:cNvSpPr>
          <p:nvPr/>
        </p:nvSpPr>
        <p:spPr>
          <a:xfrm>
            <a:off x="351693" y="-493128"/>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62" dirty="0">
                <a:solidFill>
                  <a:schemeClr val="bg1"/>
                </a:solidFill>
                <a:latin typeface="Meiryo UI" panose="020B0604030504040204" pitchFamily="50" charset="-128"/>
                <a:ea typeface="Meiryo UI" panose="020B0604030504040204" pitchFamily="50" charset="-128"/>
              </a:rPr>
              <a:t>３　現在の大阪の位置・ポテンシャル（８）大阪の特性・イメージ等</a:t>
            </a:r>
          </a:p>
        </p:txBody>
      </p:sp>
      <p:sp>
        <p:nvSpPr>
          <p:cNvPr id="22" name="正方形/長方形 21"/>
          <p:cNvSpPr/>
          <p:nvPr/>
        </p:nvSpPr>
        <p:spPr>
          <a:xfrm>
            <a:off x="583864" y="696599"/>
            <a:ext cx="2809566" cy="3582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defRPr/>
            </a:pPr>
            <a:r>
              <a:rPr lang="en-US" altLang="ja-JP" sz="1477" dirty="0">
                <a:solidFill>
                  <a:prstClr val="white"/>
                </a:solidFill>
                <a:latin typeface="Meiryo UI" pitchFamily="50" charset="-128"/>
                <a:ea typeface="Meiryo UI" pitchFamily="50" charset="-128"/>
                <a:cs typeface="Meiryo UI" pitchFamily="50" charset="-128"/>
              </a:rPr>
              <a:t>【</a:t>
            </a:r>
            <a:r>
              <a:rPr lang="ja-JP" altLang="en-US" sz="1477" dirty="0">
                <a:solidFill>
                  <a:prstClr val="white"/>
                </a:solidFill>
                <a:latin typeface="Meiryo UI" pitchFamily="50" charset="-128"/>
                <a:ea typeface="Meiryo UI" pitchFamily="50" charset="-128"/>
                <a:cs typeface="Meiryo UI" pitchFamily="50" charset="-128"/>
              </a:rPr>
              <a:t>結果概要</a:t>
            </a:r>
            <a:r>
              <a:rPr lang="en-US" altLang="ja-JP" sz="1477" dirty="0">
                <a:solidFill>
                  <a:prstClr val="white"/>
                </a:solidFill>
                <a:latin typeface="Meiryo UI" pitchFamily="50" charset="-128"/>
                <a:ea typeface="Meiryo UI" pitchFamily="50" charset="-128"/>
                <a:cs typeface="Meiryo UI" pitchFamily="50" charset="-128"/>
              </a:rPr>
              <a:t>】</a:t>
            </a:r>
            <a:r>
              <a:rPr lang="ja-JP" altLang="en-US" sz="1477" dirty="0">
                <a:solidFill>
                  <a:prstClr val="white"/>
                </a:solidFill>
                <a:latin typeface="Meiryo UI" pitchFamily="50" charset="-128"/>
                <a:ea typeface="Meiryo UI" pitchFamily="50" charset="-128"/>
                <a:cs typeface="Meiryo UI" pitchFamily="50" charset="-128"/>
              </a:rPr>
              <a:t>　⑥大阪の悪いところ</a:t>
            </a:r>
          </a:p>
        </p:txBody>
      </p:sp>
      <p:sp>
        <p:nvSpPr>
          <p:cNvPr id="23" name="正方形/長方形 22"/>
          <p:cNvSpPr/>
          <p:nvPr/>
        </p:nvSpPr>
        <p:spPr>
          <a:xfrm>
            <a:off x="3774116" y="-746940"/>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24" name="正方形/長方形 23"/>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参考資料４－１　大阪の良いところ・悪いところ（大阪のイメージ調査結果より</a:t>
            </a:r>
            <a:r>
              <a:rPr kumimoji="0" lang="ja-JP" altLang="en-US" sz="1500" kern="0" dirty="0" smtClean="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）（２）</a:t>
            </a:r>
            <a:endPar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25" name="正方形/長方形 24"/>
          <p:cNvSpPr/>
          <p:nvPr/>
        </p:nvSpPr>
        <p:spPr>
          <a:xfrm>
            <a:off x="3001554" y="6511523"/>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26"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35</a:t>
            </a:fld>
            <a:endParaRPr kumimoji="1" lang="ja-JP" altLang="en-US" dirty="0"/>
          </a:p>
        </p:txBody>
      </p:sp>
    </p:spTree>
    <p:extLst>
      <p:ext uri="{BB962C8B-B14F-4D97-AF65-F5344CB8AC3E}">
        <p14:creationId xmlns:p14="http://schemas.microsoft.com/office/powerpoint/2010/main" val="1194029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11442" y="622751"/>
            <a:ext cx="8818765" cy="291170"/>
          </a:xfrm>
          <a:prstGeom prst="rect">
            <a:avLst/>
          </a:prstGeom>
          <a:solidFill>
            <a:schemeClr val="accent1">
              <a:lumMod val="20000"/>
              <a:lumOff val="80000"/>
            </a:schemeClr>
          </a:solidFill>
          <a:ln w="28575" cmpd="dbl">
            <a:solidFill>
              <a:schemeClr val="tx1"/>
            </a:solidFill>
          </a:ln>
        </p:spPr>
        <p:txBody>
          <a:bodyPr wrap="square" rtlCol="0">
            <a:spAutoFit/>
          </a:bodyPr>
          <a:lstStyle/>
          <a:p>
            <a:r>
              <a:rPr lang="ja-JP" altLang="en-US" sz="1292" dirty="0">
                <a:latin typeface="UD デジタル 教科書体 NK-R" panose="02020400000000000000" pitchFamily="18" charset="-128"/>
                <a:ea typeface="UD デジタル 教科書体 NK-R" panose="02020400000000000000" pitchFamily="18" charset="-128"/>
              </a:rPr>
              <a:t>➢直近</a:t>
            </a:r>
            <a:r>
              <a:rPr lang="en-US" altLang="ja-JP" sz="1292" dirty="0">
                <a:latin typeface="UD デジタル 教科書体 NK-R" panose="02020400000000000000" pitchFamily="18" charset="-128"/>
                <a:ea typeface="UD デジタル 教科書体 NK-R" panose="02020400000000000000" pitchFamily="18" charset="-128"/>
              </a:rPr>
              <a:t>10</a:t>
            </a:r>
            <a:r>
              <a:rPr lang="ja-JP" altLang="en-US" sz="1292" dirty="0">
                <a:latin typeface="UD デジタル 教科書体 NK-R" panose="02020400000000000000" pitchFamily="18" charset="-128"/>
                <a:ea typeface="UD デジタル 教科書体 NK-R" panose="02020400000000000000" pitchFamily="18" charset="-128"/>
              </a:rPr>
              <a:t>年間で、インバウドは約７倍に増加。</a:t>
            </a:r>
            <a:endParaRPr lang="en-US" altLang="ja-JP" sz="1292" dirty="0">
              <a:latin typeface="UD デジタル 教科書体 NK-R" panose="02020400000000000000" pitchFamily="18" charset="-128"/>
              <a:ea typeface="UD デジタル 教科書体 NK-R" panose="02020400000000000000" pitchFamily="18" charset="-128"/>
            </a:endParaRPr>
          </a:p>
        </p:txBody>
      </p:sp>
      <p:graphicFrame>
        <p:nvGraphicFramePr>
          <p:cNvPr id="38" name="グラフ 37"/>
          <p:cNvGraphicFramePr>
            <a:graphicFrameLocks/>
          </p:cNvGraphicFramePr>
          <p:nvPr>
            <p:extLst>
              <p:ext uri="{D42A27DB-BD31-4B8C-83A1-F6EECF244321}">
                <p14:modId xmlns:p14="http://schemas.microsoft.com/office/powerpoint/2010/main" val="1068618793"/>
              </p:ext>
            </p:extLst>
          </p:nvPr>
        </p:nvGraphicFramePr>
        <p:xfrm>
          <a:off x="330971" y="1009841"/>
          <a:ext cx="8247515" cy="5422668"/>
        </p:xfrm>
        <a:graphic>
          <a:graphicData uri="http://schemas.openxmlformats.org/drawingml/2006/chart">
            <c:chart xmlns:c="http://schemas.openxmlformats.org/drawingml/2006/chart" xmlns:r="http://schemas.openxmlformats.org/officeDocument/2006/relationships" r:id="rId2"/>
          </a:graphicData>
        </a:graphic>
      </p:graphicFrame>
      <p:sp>
        <p:nvSpPr>
          <p:cNvPr id="39" name="テキスト ボックス 38"/>
          <p:cNvSpPr txBox="1"/>
          <p:nvPr/>
        </p:nvSpPr>
        <p:spPr>
          <a:xfrm>
            <a:off x="3685425" y="2484278"/>
            <a:ext cx="930565" cy="205890"/>
          </a:xfrm>
          <a:prstGeom prst="rect">
            <a:avLst/>
          </a:prstGeom>
          <a:noFill/>
        </p:spPr>
        <p:txBody>
          <a:bodyPr wrap="square" rtlCol="0">
            <a:spAutoFit/>
          </a:bodyPr>
          <a:lstStyle/>
          <a:p>
            <a:pP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2008-09</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p>
        </p:txBody>
      </p:sp>
      <p:sp>
        <p:nvSpPr>
          <p:cNvPr id="40" name="テキスト ボックス 39"/>
          <p:cNvSpPr txBox="1"/>
          <p:nvPr/>
        </p:nvSpPr>
        <p:spPr>
          <a:xfrm>
            <a:off x="3789027" y="2662121"/>
            <a:ext cx="411779" cy="1409162"/>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伊丹空港廃止・跡地売却を視野に国に問題提起</a:t>
            </a:r>
          </a:p>
        </p:txBody>
      </p:sp>
      <p:sp>
        <p:nvSpPr>
          <p:cNvPr id="41" name="テキスト ボックス 40"/>
          <p:cNvSpPr txBox="1"/>
          <p:nvPr/>
        </p:nvSpPr>
        <p:spPr>
          <a:xfrm>
            <a:off x="5296344" y="2516971"/>
            <a:ext cx="607334"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2" name="テキスト ボックス 41"/>
          <p:cNvSpPr txBox="1"/>
          <p:nvPr/>
        </p:nvSpPr>
        <p:spPr>
          <a:xfrm>
            <a:off x="5457557" y="2774505"/>
            <a:ext cx="298223" cy="1409162"/>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関空・伊丹経営統合</a:t>
            </a:r>
          </a:p>
        </p:txBody>
      </p:sp>
      <p:sp>
        <p:nvSpPr>
          <p:cNvPr id="43" name="テキスト ボックス 42"/>
          <p:cNvSpPr txBox="1"/>
          <p:nvPr/>
        </p:nvSpPr>
        <p:spPr>
          <a:xfrm>
            <a:off x="5592327" y="3056231"/>
            <a:ext cx="513525"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5" name="テキスト ボックス 44"/>
          <p:cNvSpPr txBox="1"/>
          <p:nvPr/>
        </p:nvSpPr>
        <p:spPr>
          <a:xfrm>
            <a:off x="5685852" y="3308562"/>
            <a:ext cx="298223" cy="1705830"/>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ＬＣＣ専用ターミナルオープン</a:t>
            </a:r>
          </a:p>
        </p:txBody>
      </p:sp>
      <p:sp>
        <p:nvSpPr>
          <p:cNvPr id="46" name="テキスト ボックス 45"/>
          <p:cNvSpPr txBox="1"/>
          <p:nvPr/>
        </p:nvSpPr>
        <p:spPr>
          <a:xfrm>
            <a:off x="5914184" y="2516971"/>
            <a:ext cx="664689"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7" name="テキスト ボックス 46"/>
          <p:cNvSpPr txBox="1"/>
          <p:nvPr/>
        </p:nvSpPr>
        <p:spPr>
          <a:xfrm>
            <a:off x="6027223" y="2782772"/>
            <a:ext cx="411779" cy="1705830"/>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伊丹空港の基本施設</a:t>
            </a:r>
            <a:endParaRPr lang="en-US" altLang="ja-JP"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・ターミナル経営一元化</a:t>
            </a:r>
          </a:p>
        </p:txBody>
      </p:sp>
      <p:sp>
        <p:nvSpPr>
          <p:cNvPr id="48" name="テキスト ボックス 47"/>
          <p:cNvSpPr txBox="1"/>
          <p:nvPr/>
        </p:nvSpPr>
        <p:spPr>
          <a:xfrm>
            <a:off x="7126208" y="2203338"/>
            <a:ext cx="662778"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49" name="テキスト ボックス 48"/>
          <p:cNvSpPr txBox="1"/>
          <p:nvPr/>
        </p:nvSpPr>
        <p:spPr>
          <a:xfrm>
            <a:off x="7220499" y="2444403"/>
            <a:ext cx="411779" cy="1705830"/>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関空エアポート</a:t>
            </a:r>
            <a:r>
              <a:rPr lang="en-US" altLang="ja-JP"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株</a:t>
            </a:r>
            <a:r>
              <a:rPr lang="en-US" altLang="ja-JP"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p>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事業開始</a:t>
            </a:r>
          </a:p>
        </p:txBody>
      </p:sp>
      <p:sp>
        <p:nvSpPr>
          <p:cNvPr id="50" name="テキスト ボックス 49"/>
          <p:cNvSpPr txBox="1"/>
          <p:nvPr/>
        </p:nvSpPr>
        <p:spPr>
          <a:xfrm>
            <a:off x="7347786" y="1330662"/>
            <a:ext cx="930565"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1" name="テキスト ボックス 50"/>
          <p:cNvSpPr txBox="1"/>
          <p:nvPr/>
        </p:nvSpPr>
        <p:spPr>
          <a:xfrm>
            <a:off x="7665109" y="1582537"/>
            <a:ext cx="298223" cy="1705830"/>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第</a:t>
            </a:r>
            <a:r>
              <a:rPr lang="en-US" altLang="ja-JP"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2</a:t>
            </a: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ターミナル共用開始</a:t>
            </a:r>
          </a:p>
        </p:txBody>
      </p:sp>
      <p:sp>
        <p:nvSpPr>
          <p:cNvPr id="58" name="テキスト ボックス 57"/>
          <p:cNvSpPr txBox="1"/>
          <p:nvPr/>
        </p:nvSpPr>
        <p:spPr>
          <a:xfrm>
            <a:off x="6603570" y="2174541"/>
            <a:ext cx="664689" cy="319446"/>
          </a:xfrm>
          <a:prstGeom prst="rect">
            <a:avLst/>
          </a:prstGeom>
          <a:noFill/>
        </p:spPr>
        <p:txBody>
          <a:bodyPr wrap="square" rtlCol="0">
            <a:spAutoFit/>
          </a:bodyPr>
          <a:lstStyle/>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844083">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p>
        </p:txBody>
      </p:sp>
      <p:sp>
        <p:nvSpPr>
          <p:cNvPr id="59" name="テキスト ボックス 58"/>
          <p:cNvSpPr txBox="1"/>
          <p:nvPr/>
        </p:nvSpPr>
        <p:spPr>
          <a:xfrm>
            <a:off x="6760991" y="2424468"/>
            <a:ext cx="298223" cy="1705830"/>
          </a:xfrm>
          <a:prstGeom prst="rect">
            <a:avLst/>
          </a:prstGeom>
          <a:noFill/>
        </p:spPr>
        <p:txBody>
          <a:bodyPr vert="eaVert" wrap="square" rtlCol="0">
            <a:spAutoFit/>
          </a:bodyPr>
          <a:lstStyle/>
          <a:p>
            <a:pPr defTabSz="844083">
              <a:defRPr/>
            </a:pPr>
            <a:r>
              <a:rPr lang="ja-JP" altLang="en-US" sz="738"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中国人への段階的ビザ緩和</a:t>
            </a:r>
          </a:p>
        </p:txBody>
      </p:sp>
      <p:sp>
        <p:nvSpPr>
          <p:cNvPr id="60" name="正方形/長方形 59"/>
          <p:cNvSpPr/>
          <p:nvPr/>
        </p:nvSpPr>
        <p:spPr>
          <a:xfrm>
            <a:off x="4245231" y="6339820"/>
            <a:ext cx="4550167" cy="220188"/>
          </a:xfrm>
          <a:prstGeom prst="rect">
            <a:avLst/>
          </a:prstGeom>
        </p:spPr>
        <p:txBody>
          <a:bodyPr wrap="square">
            <a:spAutoFit/>
          </a:bodyPr>
          <a:lstStyle/>
          <a:p>
            <a:pPr marL="164127" indent="-164127" defTabSz="844083">
              <a:defRPr/>
            </a:pPr>
            <a:r>
              <a:rPr lang="ja-JP" altLang="en-US"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出典：日本政府観光局（</a:t>
            </a:r>
            <a:r>
              <a:rPr lang="en-US" altLang="ja-JP"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）「訪日外客統計」、観光庁「訪日外国人消費動向調査」より作成</a:t>
            </a:r>
            <a:endParaRPr lang="en-US" altLang="ja-JP"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288377" y="1009840"/>
            <a:ext cx="731158" cy="241476"/>
          </a:xfrm>
          <a:prstGeom prst="rect">
            <a:avLst/>
          </a:prstGeom>
          <a:noFill/>
        </p:spPr>
        <p:txBody>
          <a:bodyPr wrap="square" rtlCol="0">
            <a:spAutoFit/>
          </a:bodyPr>
          <a:lstStyle/>
          <a:p>
            <a:pPr defTabSz="844083">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p>
        </p:txBody>
      </p:sp>
      <p:sp>
        <p:nvSpPr>
          <p:cNvPr id="23" name="正方形/長方形 22"/>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参考資料４－２　（強み）来阪外国人数（インバウンド）の推移</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24" name="正方形/長方形 23"/>
          <p:cNvSpPr/>
          <p:nvPr/>
        </p:nvSpPr>
        <p:spPr>
          <a:xfrm>
            <a:off x="3039770" y="6572373"/>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25"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36</a:t>
            </a:fld>
            <a:endParaRPr kumimoji="1" lang="ja-JP" altLang="en-US" dirty="0"/>
          </a:p>
        </p:txBody>
      </p:sp>
    </p:spTree>
    <p:extLst>
      <p:ext uri="{BB962C8B-B14F-4D97-AF65-F5344CB8AC3E}">
        <p14:creationId xmlns:p14="http://schemas.microsoft.com/office/powerpoint/2010/main" val="380455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62618" y="773452"/>
            <a:ext cx="8818765" cy="688843"/>
          </a:xfrm>
          <a:prstGeom prst="rect">
            <a:avLst/>
          </a:prstGeom>
          <a:solidFill>
            <a:schemeClr val="accent1">
              <a:lumMod val="20000"/>
              <a:lumOff val="80000"/>
            </a:schemeClr>
          </a:solidFill>
          <a:ln w="28575" cmpd="dbl">
            <a:solidFill>
              <a:schemeClr val="tx1"/>
            </a:solidFill>
          </a:ln>
        </p:spPr>
        <p:txBody>
          <a:bodyPr wrap="square" rtlCol="0">
            <a:spAutoFit/>
          </a:bodyPr>
          <a:lstStyle/>
          <a:p>
            <a:r>
              <a:rPr lang="ja-JP" altLang="en-US" sz="1292" dirty="0">
                <a:latin typeface="UD デジタル 教科書体 NK-R" panose="02020400000000000000" pitchFamily="18" charset="-128"/>
                <a:ea typeface="UD デジタル 教科書体 NK-R" panose="02020400000000000000" pitchFamily="18" charset="-128"/>
              </a:rPr>
              <a:t>➢</a:t>
            </a:r>
            <a:r>
              <a:rPr lang="en-US" altLang="ja-JP" sz="1292" dirty="0">
                <a:latin typeface="UD デジタル 教科書体 NK-R" panose="02020400000000000000" pitchFamily="18" charset="-128"/>
                <a:ea typeface="UD デジタル 教科書体 NK-R" panose="02020400000000000000" pitchFamily="18" charset="-128"/>
              </a:rPr>
              <a:t>2018</a:t>
            </a:r>
            <a:r>
              <a:rPr lang="ja-JP" altLang="en-US" sz="1292" dirty="0">
                <a:latin typeface="UD デジタル 教科書体 NK-R" panose="02020400000000000000" pitchFamily="18" charset="-128"/>
                <a:ea typeface="UD デジタル 教科書体 NK-R" panose="02020400000000000000" pitchFamily="18" charset="-128"/>
              </a:rPr>
              <a:t>年の近畿圏の輸出入通関額は、 </a:t>
            </a:r>
            <a:r>
              <a:rPr lang="en-US" altLang="ja-JP" sz="1292" dirty="0">
                <a:latin typeface="UD デジタル 教科書体 NK-R" panose="02020400000000000000" pitchFamily="18" charset="-128"/>
                <a:ea typeface="UD デジタル 教科書体 NK-R" panose="02020400000000000000" pitchFamily="18" charset="-128"/>
              </a:rPr>
              <a:t>32</a:t>
            </a:r>
            <a:r>
              <a:rPr lang="ja-JP" altLang="en-US" sz="1292" dirty="0">
                <a:latin typeface="UD デジタル 教科書体 NK-R" panose="02020400000000000000" pitchFamily="18" charset="-128"/>
                <a:ea typeface="UD デジタル 教科書体 NK-R" panose="02020400000000000000" pitchFamily="18" charset="-128"/>
              </a:rPr>
              <a:t>兆</a:t>
            </a:r>
            <a:r>
              <a:rPr lang="en-US" altLang="ja-JP" sz="1292" dirty="0">
                <a:latin typeface="UD デジタル 教科書体 NK-R" panose="02020400000000000000" pitchFamily="18" charset="-128"/>
                <a:ea typeface="UD デジタル 教科書体 NK-R" panose="02020400000000000000" pitchFamily="18" charset="-128"/>
              </a:rPr>
              <a:t>5,825</a:t>
            </a:r>
            <a:r>
              <a:rPr lang="ja-JP" altLang="en-US" sz="1292" dirty="0">
                <a:latin typeface="UD デジタル 教科書体 NK-R" panose="02020400000000000000" pitchFamily="18" charset="-128"/>
                <a:ea typeface="UD デジタル 教科書体 NK-R" panose="02020400000000000000" pitchFamily="18" charset="-128"/>
              </a:rPr>
              <a:t>億円で前年比</a:t>
            </a:r>
            <a:r>
              <a:rPr lang="en-US" altLang="ja-JP" sz="1292" dirty="0">
                <a:latin typeface="UD デジタル 教科書体 NK-R" panose="02020400000000000000" pitchFamily="18" charset="-128"/>
                <a:ea typeface="UD デジタル 教科書体 NK-R" panose="02020400000000000000" pitchFamily="18" charset="-128"/>
              </a:rPr>
              <a:t>4.2</a:t>
            </a:r>
            <a:r>
              <a:rPr lang="ja-JP" altLang="en-US" sz="1292" dirty="0">
                <a:latin typeface="UD デジタル 教科書体 NK-R" panose="02020400000000000000" pitchFamily="18" charset="-128"/>
                <a:ea typeface="UD デジタル 教科書体 NK-R" panose="02020400000000000000" pitchFamily="18" charset="-128"/>
              </a:rPr>
              <a:t>％増加</a:t>
            </a:r>
            <a:endParaRPr lang="en-US" altLang="ja-JP" sz="1292" dirty="0">
              <a:latin typeface="UD デジタル 教科書体 NK-R" panose="02020400000000000000" pitchFamily="18" charset="-128"/>
              <a:ea typeface="UD デジタル 教科書体 NK-R" panose="02020400000000000000" pitchFamily="18" charset="-128"/>
            </a:endParaRPr>
          </a:p>
          <a:p>
            <a:r>
              <a:rPr lang="ja-JP" altLang="en-US" sz="1292" dirty="0">
                <a:latin typeface="UD デジタル 教科書体 NK-R" panose="02020400000000000000" pitchFamily="18" charset="-128"/>
                <a:ea typeface="UD デジタル 教科書体 NK-R" panose="02020400000000000000" pitchFamily="18" charset="-128"/>
              </a:rPr>
              <a:t>➢近畿圏は、アジア地域との地理的経済的つながりが強く、輸出入に占めるアジアの割合が総額の約</a:t>
            </a:r>
            <a:r>
              <a:rPr lang="en-US" altLang="ja-JP" sz="1292" dirty="0">
                <a:latin typeface="UD デジタル 教科書体 NK-R" panose="02020400000000000000" pitchFamily="18" charset="-128"/>
                <a:ea typeface="UD デジタル 教科書体 NK-R" panose="02020400000000000000" pitchFamily="18" charset="-128"/>
              </a:rPr>
              <a:t>6</a:t>
            </a:r>
            <a:r>
              <a:rPr lang="ja-JP" altLang="en-US" sz="1292" dirty="0">
                <a:latin typeface="UD デジタル 教科書体 NK-R" panose="02020400000000000000" pitchFamily="18" charset="-128"/>
                <a:ea typeface="UD デジタル 教科書体 NK-R" panose="02020400000000000000" pitchFamily="18" charset="-128"/>
              </a:rPr>
              <a:t>割を占める状況にあり、全国比</a:t>
            </a:r>
            <a:r>
              <a:rPr lang="en-US" altLang="ja-JP" sz="1292" dirty="0">
                <a:latin typeface="UD デジタル 教科書体 NK-R" panose="02020400000000000000" pitchFamily="18" charset="-128"/>
                <a:ea typeface="UD デジタル 教科書体 NK-R" panose="02020400000000000000" pitchFamily="18" charset="-128"/>
              </a:rPr>
              <a:t>1</a:t>
            </a:r>
            <a:r>
              <a:rPr lang="ja-JP" altLang="en-US" sz="1292" dirty="0">
                <a:latin typeface="UD デジタル 教科書体 NK-R" panose="02020400000000000000" pitchFamily="18" charset="-128"/>
                <a:ea typeface="UD デジタル 教科書体 NK-R" panose="02020400000000000000" pitchFamily="18" charset="-128"/>
              </a:rPr>
              <a:t>割ほど高い。</a:t>
            </a:r>
            <a:endParaRPr lang="en-US" altLang="ja-JP" sz="1292" dirty="0">
              <a:latin typeface="UD デジタル 教科書体 NK-R" panose="02020400000000000000" pitchFamily="18" charset="-128"/>
              <a:ea typeface="UD デジタル 教科書体 NK-R" panose="02020400000000000000" pitchFamily="18" charset="-128"/>
            </a:endParaRPr>
          </a:p>
        </p:txBody>
      </p:sp>
      <p:graphicFrame>
        <p:nvGraphicFramePr>
          <p:cNvPr id="22" name="表 21"/>
          <p:cNvGraphicFramePr>
            <a:graphicFrameLocks noGrp="1"/>
          </p:cNvGraphicFramePr>
          <p:nvPr/>
        </p:nvGraphicFramePr>
        <p:xfrm>
          <a:off x="548209" y="1845501"/>
          <a:ext cx="7998223" cy="1861128"/>
        </p:xfrm>
        <a:graphic>
          <a:graphicData uri="http://schemas.openxmlformats.org/drawingml/2006/table">
            <a:tbl>
              <a:tblPr/>
              <a:tblGrid>
                <a:gridCol w="187246">
                  <a:extLst>
                    <a:ext uri="{9D8B030D-6E8A-4147-A177-3AD203B41FA5}">
                      <a16:colId xmlns:a16="http://schemas.microsoft.com/office/drawing/2014/main" val="20000"/>
                    </a:ext>
                  </a:extLst>
                </a:gridCol>
                <a:gridCol w="489211">
                  <a:extLst>
                    <a:ext uri="{9D8B030D-6E8A-4147-A177-3AD203B41FA5}">
                      <a16:colId xmlns:a16="http://schemas.microsoft.com/office/drawing/2014/main" val="20001"/>
                    </a:ext>
                  </a:extLst>
                </a:gridCol>
                <a:gridCol w="373640">
                  <a:extLst>
                    <a:ext uri="{9D8B030D-6E8A-4147-A177-3AD203B41FA5}">
                      <a16:colId xmlns:a16="http://schemas.microsoft.com/office/drawing/2014/main" val="20002"/>
                    </a:ext>
                  </a:extLst>
                </a:gridCol>
                <a:gridCol w="772014">
                  <a:extLst>
                    <a:ext uri="{9D8B030D-6E8A-4147-A177-3AD203B41FA5}">
                      <a16:colId xmlns:a16="http://schemas.microsoft.com/office/drawing/2014/main" val="20003"/>
                    </a:ext>
                  </a:extLst>
                </a:gridCol>
                <a:gridCol w="772014">
                  <a:extLst>
                    <a:ext uri="{9D8B030D-6E8A-4147-A177-3AD203B41FA5}">
                      <a16:colId xmlns:a16="http://schemas.microsoft.com/office/drawing/2014/main" val="20004"/>
                    </a:ext>
                  </a:extLst>
                </a:gridCol>
                <a:gridCol w="772014">
                  <a:extLst>
                    <a:ext uri="{9D8B030D-6E8A-4147-A177-3AD203B41FA5}">
                      <a16:colId xmlns:a16="http://schemas.microsoft.com/office/drawing/2014/main" val="20005"/>
                    </a:ext>
                  </a:extLst>
                </a:gridCol>
                <a:gridCol w="772014">
                  <a:extLst>
                    <a:ext uri="{9D8B030D-6E8A-4147-A177-3AD203B41FA5}">
                      <a16:colId xmlns:a16="http://schemas.microsoft.com/office/drawing/2014/main" val="20006"/>
                    </a:ext>
                  </a:extLst>
                </a:gridCol>
                <a:gridCol w="772014">
                  <a:extLst>
                    <a:ext uri="{9D8B030D-6E8A-4147-A177-3AD203B41FA5}">
                      <a16:colId xmlns:a16="http://schemas.microsoft.com/office/drawing/2014/main" val="20007"/>
                    </a:ext>
                  </a:extLst>
                </a:gridCol>
                <a:gridCol w="772014">
                  <a:extLst>
                    <a:ext uri="{9D8B030D-6E8A-4147-A177-3AD203B41FA5}">
                      <a16:colId xmlns:a16="http://schemas.microsoft.com/office/drawing/2014/main" val="20008"/>
                    </a:ext>
                  </a:extLst>
                </a:gridCol>
                <a:gridCol w="772014">
                  <a:extLst>
                    <a:ext uri="{9D8B030D-6E8A-4147-A177-3AD203B41FA5}">
                      <a16:colId xmlns:a16="http://schemas.microsoft.com/office/drawing/2014/main" val="20009"/>
                    </a:ext>
                  </a:extLst>
                </a:gridCol>
                <a:gridCol w="772014">
                  <a:extLst>
                    <a:ext uri="{9D8B030D-6E8A-4147-A177-3AD203B41FA5}">
                      <a16:colId xmlns:a16="http://schemas.microsoft.com/office/drawing/2014/main" val="20010"/>
                    </a:ext>
                  </a:extLst>
                </a:gridCol>
                <a:gridCol w="772014">
                  <a:extLst>
                    <a:ext uri="{9D8B030D-6E8A-4147-A177-3AD203B41FA5}">
                      <a16:colId xmlns:a16="http://schemas.microsoft.com/office/drawing/2014/main" val="1568934468"/>
                    </a:ext>
                  </a:extLst>
                </a:gridCol>
              </a:tblGrid>
              <a:tr h="179051">
                <a:tc gridSpan="3">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9051">
                <a:tc gridSpan="3">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164,642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196,885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79051">
                <a:tc>
                  <a:txBody>
                    <a:bodyPr/>
                    <a:lstStyle/>
                    <a:p>
                      <a:pPr algn="l" fontAlgn="ctr"/>
                      <a:r>
                        <a:rPr lang="ja-JP" altLang="en-US" sz="1000" b="0" i="0" u="none" strike="noStrike">
                          <a:solidFill>
                            <a:schemeClr val="tx1"/>
                          </a:solidFill>
                          <a:effectLst/>
                          <a:latin typeface="+mj-ea"/>
                          <a:ea typeface="+mj-ea"/>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8792" marR="8792" marT="8792"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71,618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90,906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92,776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79051">
                <a:tc>
                  <a:txBody>
                    <a:bodyPr/>
                    <a:lstStyle/>
                    <a:p>
                      <a:pPr algn="l" fontAlgn="ctr"/>
                      <a:r>
                        <a:rPr lang="ja-JP" altLang="en-US" sz="1000" b="0" i="0" u="none" strike="noStrike">
                          <a:solidFill>
                            <a:schemeClr val="tx1"/>
                          </a:solidFill>
                          <a:effectLst/>
                          <a:latin typeface="+mj-ea"/>
                          <a:ea typeface="+mj-ea"/>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8792" marR="8792" marT="8792"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17,392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18,742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19,349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79051">
                <a:tc>
                  <a:txBody>
                    <a:bodyPr/>
                    <a:lstStyle/>
                    <a:p>
                      <a:pPr algn="l" fontAlgn="ctr"/>
                      <a:r>
                        <a:rPr lang="ja-JP" altLang="en-US" sz="1000" b="0" i="0" u="none" strike="noStrike">
                          <a:solidFill>
                            <a:schemeClr val="tx1"/>
                          </a:solidFill>
                          <a:effectLst/>
                          <a:latin typeface="+mj-ea"/>
                          <a:ea typeface="+mj-ea"/>
                        </a:rPr>
                        <a:t>　</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92" marR="8792" marT="8792"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42,091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47,313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50,818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79051">
                <a:tc gridSpan="3">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26,063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38,291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40,955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79051">
                <a:tc gridSpan="3">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29,619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35,922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38,406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79051">
                <a:tc gridSpan="2">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8792" marR="8792" marT="879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8792" marR="8792" marT="879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38,168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41,591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44,941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9051">
                <a:tc gridSpan="3">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258,492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312,690</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325,825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49669">
                <a:tc gridSpan="3">
                  <a:txBody>
                    <a:bodyPr/>
                    <a:lstStyle/>
                    <a:p>
                      <a:pPr algn="l" fontAlgn="ct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1,281,646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1,536,657</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1,641,821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3" name="正方形/長方形 22"/>
          <p:cNvSpPr/>
          <p:nvPr/>
        </p:nvSpPr>
        <p:spPr>
          <a:xfrm>
            <a:off x="489775" y="1579621"/>
            <a:ext cx="3940560" cy="291170"/>
          </a:xfrm>
          <a:prstGeom prst="rect">
            <a:avLst/>
          </a:prstGeom>
        </p:spPr>
        <p:txBody>
          <a:bodyPr wrap="square">
            <a:spAutoFit/>
          </a:bodyPr>
          <a:lstStyle/>
          <a:p>
            <a:pPr marL="164127" indent="-164127"/>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89775" y="3951150"/>
            <a:ext cx="3940560" cy="291170"/>
          </a:xfrm>
          <a:prstGeom prst="rect">
            <a:avLst/>
          </a:prstGeom>
        </p:spPr>
        <p:txBody>
          <a:bodyPr wrap="square">
            <a:spAutoFit/>
          </a:bodyPr>
          <a:lstStyle/>
          <a:p>
            <a:pPr marL="164127" indent="-164127"/>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5" name="グラフ 24"/>
          <p:cNvGraphicFramePr>
            <a:graphicFrameLocks/>
          </p:cNvGraphicFramePr>
          <p:nvPr>
            <p:extLst>
              <p:ext uri="{D42A27DB-BD31-4B8C-83A1-F6EECF244321}">
                <p14:modId xmlns:p14="http://schemas.microsoft.com/office/powerpoint/2010/main" val="1242809837"/>
              </p:ext>
            </p:extLst>
          </p:nvPr>
        </p:nvGraphicFramePr>
        <p:xfrm>
          <a:off x="489775" y="4154126"/>
          <a:ext cx="8056662" cy="2155194"/>
        </p:xfrm>
        <a:graphic>
          <a:graphicData uri="http://schemas.openxmlformats.org/drawingml/2006/chart">
            <c:chart xmlns:c="http://schemas.openxmlformats.org/drawingml/2006/chart" xmlns:r="http://schemas.openxmlformats.org/officeDocument/2006/relationships" r:id="rId2"/>
          </a:graphicData>
        </a:graphic>
      </p:graphicFrame>
      <p:sp>
        <p:nvSpPr>
          <p:cNvPr id="9" name="正方形/長方形 8"/>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参考資料４－３　（強み）近畿圏の貿易動向</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0" name="正方形/長方形 9"/>
          <p:cNvSpPr/>
          <p:nvPr/>
        </p:nvSpPr>
        <p:spPr>
          <a:xfrm>
            <a:off x="2849220" y="6498414"/>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1"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37</a:t>
            </a:fld>
            <a:endParaRPr kumimoji="1" lang="ja-JP" altLang="en-US" dirty="0"/>
          </a:p>
        </p:txBody>
      </p:sp>
    </p:spTree>
    <p:extLst>
      <p:ext uri="{BB962C8B-B14F-4D97-AF65-F5344CB8AC3E}">
        <p14:creationId xmlns:p14="http://schemas.microsoft.com/office/powerpoint/2010/main" val="404723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98866" y="-442537"/>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44083">
              <a:defRPr/>
            </a:pPr>
            <a:r>
              <a:rPr lang="ja-JP" altLang="en-US" sz="1662" dirty="0">
                <a:solidFill>
                  <a:prstClr val="white"/>
                </a:solidFill>
                <a:latin typeface="Meiryo UI" panose="020B0604030504040204" pitchFamily="50" charset="-128"/>
                <a:ea typeface="Meiryo UI" panose="020B0604030504040204" pitchFamily="50" charset="-128"/>
              </a:rPr>
              <a:t>１　大阪の歴史（１）古代から戦前</a:t>
            </a:r>
            <a:r>
              <a:rPr lang="ja-JP" altLang="en-US" sz="1292" dirty="0">
                <a:solidFill>
                  <a:prstClr val="white"/>
                </a:solidFill>
                <a:latin typeface="Meiryo UI" panose="020B0604030504040204" pitchFamily="50" charset="-128"/>
                <a:ea typeface="Meiryo UI" panose="020B0604030504040204" pitchFamily="50" charset="-128"/>
              </a:rPr>
              <a:t>（参考：大阪で活躍した起業家の系譜）</a:t>
            </a:r>
          </a:p>
        </p:txBody>
      </p:sp>
      <p:sp>
        <p:nvSpPr>
          <p:cNvPr id="9" name="テキスト ボックス 8"/>
          <p:cNvSpPr txBox="1"/>
          <p:nvPr/>
        </p:nvSpPr>
        <p:spPr>
          <a:xfrm>
            <a:off x="122058" y="733773"/>
            <a:ext cx="8899885" cy="887679"/>
          </a:xfrm>
          <a:prstGeom prst="rect">
            <a:avLst/>
          </a:prstGeom>
          <a:solidFill>
            <a:schemeClr val="accent1">
              <a:lumMod val="20000"/>
              <a:lumOff val="80000"/>
            </a:schemeClr>
          </a:solidFill>
          <a:ln w="28575" cmpd="dbl">
            <a:solidFill>
              <a:schemeClr val="tx1"/>
            </a:solidFill>
          </a:ln>
        </p:spPr>
        <p:txBody>
          <a:bodyPr wrap="square" rtlCol="0">
            <a:spAutoFit/>
          </a:bodyPr>
          <a:lstStyle/>
          <a:p>
            <a:pPr marL="167058" indent="-167058" defTabSz="843959">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➢大阪企業家ミュージアムにて展示されている企業家</a:t>
            </a: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105</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名の出身地域別の内訳をみると、地元大阪府の出身者は</a:t>
            </a:r>
            <a:r>
              <a:rPr lang="en-US" altLang="ja-JP" sz="1292" dirty="0">
                <a:solidFill>
                  <a:prstClr val="black"/>
                </a:solidFill>
                <a:latin typeface="UD デジタル 教科書体 NK-R" panose="02020400000000000000" pitchFamily="18" charset="-128"/>
                <a:ea typeface="UD デジタル 教科書体 NK-R" panose="02020400000000000000" pitchFamily="18" charset="-128"/>
              </a:rPr>
              <a:t>20</a:t>
            </a: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数名を数えるのみである。</a:t>
            </a:r>
            <a:endParaRPr lang="en-US" altLang="ja-JP" sz="1292" dirty="0">
              <a:solidFill>
                <a:prstClr val="black"/>
              </a:solidFill>
              <a:latin typeface="UD デジタル 教科書体 NK-R" panose="02020400000000000000" pitchFamily="18" charset="-128"/>
              <a:ea typeface="UD デジタル 教科書体 NK-R" panose="02020400000000000000" pitchFamily="18" charset="-128"/>
            </a:endParaRPr>
          </a:p>
          <a:p>
            <a:pPr marL="167058" indent="-167058" defTabSz="843959">
              <a:defRPr/>
            </a:pPr>
            <a:r>
              <a:rPr lang="ja-JP" altLang="en-US" sz="1292" dirty="0">
                <a:solidFill>
                  <a:prstClr val="black"/>
                </a:solidFill>
                <a:latin typeface="UD デジタル 教科書体 NK-R" panose="02020400000000000000" pitchFamily="18" charset="-128"/>
                <a:ea typeface="UD デジタル 教科書体 NK-R" panose="02020400000000000000" pitchFamily="18" charset="-128"/>
              </a:rPr>
              <a:t>➢大阪には、全国から優れた企業家人材を呼び寄せる魅力があり、実際にこの地で活躍の場を得ており、日本初・世界初の技術・製品を生み出した例も少なくない。</a:t>
            </a:r>
          </a:p>
        </p:txBody>
      </p:sp>
      <p:pic>
        <p:nvPicPr>
          <p:cNvPr id="34" name="図 33"/>
          <p:cNvPicPr>
            <a:picLocks noChangeAspect="1"/>
          </p:cNvPicPr>
          <p:nvPr/>
        </p:nvPicPr>
        <p:blipFill>
          <a:blip r:embed="rId2"/>
          <a:stretch>
            <a:fillRect/>
          </a:stretch>
        </p:blipFill>
        <p:spPr>
          <a:xfrm>
            <a:off x="1780306" y="2093553"/>
            <a:ext cx="5284177" cy="3930162"/>
          </a:xfrm>
          <a:prstGeom prst="rect">
            <a:avLst/>
          </a:prstGeom>
        </p:spPr>
      </p:pic>
      <p:sp>
        <p:nvSpPr>
          <p:cNvPr id="35" name="テキスト ボックス 10">
            <a:extLst>
              <a:ext uri="{FF2B5EF4-FFF2-40B4-BE49-F238E27FC236}">
                <a16:creationId xmlns:a16="http://schemas.microsoft.com/office/drawing/2014/main" id="{BB1AED7F-BE37-4423-933C-B054F5FFE670}"/>
              </a:ext>
            </a:extLst>
          </p:cNvPr>
          <p:cNvSpPr txBox="1">
            <a:spLocks noChangeArrowheads="1"/>
          </p:cNvSpPr>
          <p:nvPr/>
        </p:nvSpPr>
        <p:spPr bwMode="auto">
          <a:xfrm>
            <a:off x="2046181" y="1809452"/>
            <a:ext cx="5317514" cy="291170"/>
          </a:xfrm>
          <a:prstGeom prst="rect">
            <a:avLst/>
          </a:prstGeom>
          <a:noFill/>
          <a:ln w="9525">
            <a:noFill/>
            <a:miter lim="800000"/>
            <a:headEnd/>
            <a:tailEnd/>
          </a:ln>
        </p:spPr>
        <p:txBody>
          <a:bodyPr wrap="square">
            <a:spAutoFit/>
          </a:bodyPr>
          <a:lstStyle/>
          <a:p>
            <a:pPr defTabSz="843959">
              <a:defRPr/>
            </a:pPr>
            <a:r>
              <a:rPr lang="ja-JP" altLang="en-US" sz="1292" dirty="0">
                <a:solidFill>
                  <a:prstClr val="black"/>
                </a:solidFill>
                <a:latin typeface="Calibri"/>
                <a:ea typeface="Meiryo UI"/>
              </a:rPr>
              <a:t>大阪企業家ミュージアムに展示されている企業家</a:t>
            </a:r>
            <a:r>
              <a:rPr lang="en-US" altLang="ja-JP" sz="1292" dirty="0">
                <a:solidFill>
                  <a:prstClr val="black"/>
                </a:solidFill>
                <a:latin typeface="Calibri"/>
                <a:ea typeface="Meiryo UI"/>
              </a:rPr>
              <a:t>105</a:t>
            </a:r>
            <a:r>
              <a:rPr lang="ja-JP" altLang="en-US" sz="1292" dirty="0">
                <a:solidFill>
                  <a:prstClr val="black"/>
                </a:solidFill>
                <a:latin typeface="Calibri"/>
                <a:ea typeface="Meiryo UI"/>
              </a:rPr>
              <a:t>人の出身地内訳（</a:t>
            </a:r>
            <a:r>
              <a:rPr lang="en-US" altLang="ja-JP" sz="1292" dirty="0">
                <a:solidFill>
                  <a:prstClr val="black"/>
                </a:solidFill>
                <a:latin typeface="Calibri"/>
                <a:ea typeface="Meiryo UI"/>
              </a:rPr>
              <a:t>%</a:t>
            </a:r>
            <a:r>
              <a:rPr lang="ja-JP" altLang="en-US" sz="1292" dirty="0">
                <a:solidFill>
                  <a:prstClr val="black"/>
                </a:solidFill>
                <a:latin typeface="Calibri"/>
                <a:ea typeface="Meiryo UI"/>
              </a:rPr>
              <a:t>）</a:t>
            </a:r>
          </a:p>
        </p:txBody>
      </p:sp>
      <p:sp>
        <p:nvSpPr>
          <p:cNvPr id="36" name="テキスト ボックス 10">
            <a:extLst>
              <a:ext uri="{FF2B5EF4-FFF2-40B4-BE49-F238E27FC236}">
                <a16:creationId xmlns:a16="http://schemas.microsoft.com/office/drawing/2014/main" id="{BB1AED7F-BE37-4423-933C-B054F5FFE670}"/>
              </a:ext>
            </a:extLst>
          </p:cNvPr>
          <p:cNvSpPr txBox="1">
            <a:spLocks noChangeArrowheads="1"/>
          </p:cNvSpPr>
          <p:nvPr/>
        </p:nvSpPr>
        <p:spPr bwMode="auto">
          <a:xfrm>
            <a:off x="2577932" y="6070063"/>
            <a:ext cx="4187542" cy="248530"/>
          </a:xfrm>
          <a:prstGeom prst="rect">
            <a:avLst/>
          </a:prstGeom>
          <a:noFill/>
          <a:ln w="9525">
            <a:noFill/>
            <a:miter lim="800000"/>
            <a:headEnd/>
            <a:tailEnd/>
          </a:ln>
        </p:spPr>
        <p:txBody>
          <a:bodyPr wrap="square">
            <a:spAutoFit/>
          </a:bodyPr>
          <a:lstStyle/>
          <a:p>
            <a:pPr defTabSz="843959">
              <a:defRPr/>
            </a:pPr>
            <a:r>
              <a:rPr lang="en-US" altLang="ja-JP" sz="1015" dirty="0">
                <a:solidFill>
                  <a:prstClr val="black"/>
                </a:solidFill>
                <a:latin typeface="Calibri"/>
                <a:ea typeface="Meiryo UI"/>
              </a:rPr>
              <a:t>※</a:t>
            </a:r>
            <a:r>
              <a:rPr lang="ja-JP" altLang="en-US" sz="1015" dirty="0">
                <a:solidFill>
                  <a:prstClr val="black"/>
                </a:solidFill>
                <a:latin typeface="Calibri"/>
                <a:ea typeface="Meiryo UI"/>
              </a:rPr>
              <a:t>出典：多様性を発揮する大阪産業（大阪産業経済リサーチセンター）</a:t>
            </a:r>
          </a:p>
        </p:txBody>
      </p:sp>
      <p:sp>
        <p:nvSpPr>
          <p:cNvPr id="8" name="正方形/長方形 7"/>
          <p:cNvSpPr/>
          <p:nvPr/>
        </p:nvSpPr>
        <p:spPr>
          <a:xfrm>
            <a:off x="3422423" y="9958"/>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参考資料４－４　（強み）企業家の出身地</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1" name="正方形/長方形 10"/>
          <p:cNvSpPr/>
          <p:nvPr/>
        </p:nvSpPr>
        <p:spPr>
          <a:xfrm>
            <a:off x="2870566" y="6536804"/>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38</a:t>
            </a:fld>
            <a:endParaRPr kumimoji="1" lang="ja-JP" altLang="en-US" dirty="0"/>
          </a:p>
        </p:txBody>
      </p:sp>
    </p:spTree>
    <p:extLst>
      <p:ext uri="{BB962C8B-B14F-4D97-AF65-F5344CB8AC3E}">
        <p14:creationId xmlns:p14="http://schemas.microsoft.com/office/powerpoint/2010/main" val="412750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3</a:t>
            </a:fld>
            <a:endParaRPr kumimoji="1" lang="ja-JP" altLang="en-US"/>
          </a:p>
        </p:txBody>
      </p:sp>
    </p:spTree>
    <p:extLst>
      <p:ext uri="{BB962C8B-B14F-4D97-AF65-F5344CB8AC3E}">
        <p14:creationId xmlns:p14="http://schemas.microsoft.com/office/powerpoint/2010/main" val="11090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135144" y="-470871"/>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62" dirty="0">
                <a:solidFill>
                  <a:schemeClr val="bg1"/>
                </a:solidFill>
                <a:latin typeface="Meiryo UI" panose="020B0604030504040204" pitchFamily="50" charset="-128"/>
                <a:ea typeface="Meiryo UI" panose="020B0604030504040204" pitchFamily="50" charset="-128"/>
              </a:rPr>
              <a:t>２　歴史から導かれる大阪の特色（３）大阪の先駆性</a:t>
            </a:r>
          </a:p>
        </p:txBody>
      </p:sp>
      <p:sp>
        <p:nvSpPr>
          <p:cNvPr id="4" name="テキスト ボックス 3"/>
          <p:cNvSpPr txBox="1"/>
          <p:nvPr/>
        </p:nvSpPr>
        <p:spPr>
          <a:xfrm>
            <a:off x="111233" y="767493"/>
            <a:ext cx="8897623" cy="490006"/>
          </a:xfrm>
          <a:prstGeom prst="rect">
            <a:avLst/>
          </a:prstGeom>
          <a:solidFill>
            <a:schemeClr val="accent1">
              <a:lumMod val="20000"/>
              <a:lumOff val="80000"/>
            </a:schemeClr>
          </a:solidFill>
          <a:ln w="28575" cmpd="dbl">
            <a:solidFill>
              <a:schemeClr val="tx1"/>
            </a:solidFill>
          </a:ln>
        </p:spPr>
        <p:txBody>
          <a:bodyPr wrap="square" rtlCol="0">
            <a:spAutoFit/>
          </a:bodyPr>
          <a:lstStyle/>
          <a:p>
            <a:pPr marL="167058" indent="-167058"/>
            <a:r>
              <a:rPr lang="ja-JP" altLang="en-US" sz="1292" dirty="0">
                <a:latin typeface="UD デジタル 教科書体 NK-R" panose="02020400000000000000" pitchFamily="18" charset="-128"/>
                <a:ea typeface="UD デジタル 教科書体 NK-R" panose="02020400000000000000" pitchFamily="18" charset="-128"/>
              </a:rPr>
              <a:t>➢大阪は、現在の日本社会の基礎となる、都市づくりや経済活動における新たなルールづくりを行うとともに、世界標準となる数多くの製品を生み出してきた。</a:t>
            </a:r>
          </a:p>
        </p:txBody>
      </p:sp>
      <p:sp>
        <p:nvSpPr>
          <p:cNvPr id="2" name="正方形/長方形 1"/>
          <p:cNvSpPr/>
          <p:nvPr/>
        </p:nvSpPr>
        <p:spPr>
          <a:xfrm>
            <a:off x="111233" y="1615088"/>
            <a:ext cx="6962616" cy="4837093"/>
          </a:xfrm>
          <a:prstGeom prst="rect">
            <a:avLst/>
          </a:prstGeom>
        </p:spPr>
        <p:txBody>
          <a:bodyPr wrap="square">
            <a:spAutoFit/>
          </a:bodyPr>
          <a:lstStyle/>
          <a:p>
            <a:pPr algn="just"/>
            <a:r>
              <a:rPr lang="ja-JP" altLang="en-US" sz="1292"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92" b="1" u="sng" kern="100" dirty="0">
                <a:latin typeface="Meiryo UI" panose="020B0604030504040204" pitchFamily="50" charset="-128"/>
                <a:ea typeface="Meiryo UI" panose="020B0604030504040204" pitchFamily="50" charset="-128"/>
                <a:cs typeface="Times New Roman" panose="02020603050405020304" pitchFamily="18" charset="0"/>
              </a:rPr>
              <a:t>世界に先駆けた先物取引市場の開設</a:t>
            </a:r>
            <a:endParaRPr lang="ja-JP" altLang="ja-JP" sz="1292"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1730</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年に大阪堂島にて日本で最初の公許米相場会所が設置。</a:t>
            </a:r>
          </a:p>
          <a:p>
            <a:pPr marL="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・堂島米相場会所では、淀屋米市とは違い、「帳合</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米</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取引」という現米の受け渡しのない帳簿上の差引き計算に</a:t>
            </a:r>
            <a:r>
              <a:rPr lang="ja-JP" altLang="ja-JP" sz="1108" kern="100" dirty="0" smtClean="0">
                <a:latin typeface="Meiryo UI" panose="020B0604030504040204" pitchFamily="50" charset="-128"/>
                <a:ea typeface="Meiryo UI" panose="020B0604030504040204" pitchFamily="50" charset="-128"/>
                <a:cs typeface="Times New Roman" panose="02020603050405020304" pitchFamily="18" charset="0"/>
              </a:rPr>
              <a:t>よる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marL="123095" algn="just"/>
            <a:r>
              <a:rPr lang="ja-JP" altLang="en-US" sz="1108"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差金決済取引」だった。これは、現在の商品取引所法の｢現金決済取引」と同じである。</a:t>
            </a: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・江戸、京都、大津、下関の米市は、堂島米市場での相場で取引がなされ、堂島の相場が全国の米相場の基準</a:t>
            </a:r>
            <a:r>
              <a:rPr lang="ja-JP" altLang="ja-JP" sz="1108" kern="100" dirty="0" smtClean="0">
                <a:latin typeface="Meiryo UI" panose="020B0604030504040204" pitchFamily="50" charset="-128"/>
                <a:ea typeface="Meiryo UI" panose="020B0604030504040204" pitchFamily="50" charset="-128"/>
                <a:cs typeface="Times New Roman" panose="02020603050405020304" pitchFamily="18" charset="0"/>
              </a:rPr>
              <a:t>と</a:t>
            </a:r>
            <a:endParaRPr lang="en-US" altLang="ja-JP" sz="1108"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kern="100" dirty="0" smtClean="0">
                <a:latin typeface="Meiryo UI" panose="020B0604030504040204" pitchFamily="50" charset="-128"/>
                <a:ea typeface="Meiryo UI" panose="020B0604030504040204" pitchFamily="50" charset="-128"/>
                <a:cs typeface="Times New Roman" panose="02020603050405020304" pitchFamily="18" charset="0"/>
              </a:rPr>
              <a:t>された</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1876</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年には「堂島米穀取引所」と改称され、</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1939</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年に廃止された。</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世界に先駆けた先物取引市場は大阪で発展</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出典「</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大阪ブランド資源報告書</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92" b="1" u="sng" kern="100" dirty="0">
                <a:latin typeface="Meiryo UI" panose="020B0604030504040204" pitchFamily="50" charset="-128"/>
                <a:ea typeface="Meiryo UI" panose="020B0604030504040204" pitchFamily="50" charset="-128"/>
                <a:cs typeface="Times New Roman" panose="02020603050405020304" pitchFamily="18" charset="0"/>
              </a:rPr>
              <a:t>○民が支えてきた大阪（自治都市）</a:t>
            </a:r>
            <a:endParaRPr lang="ja-JP" altLang="ja-JP" sz="1292"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現代社会において、ＮＰＯや社会的企業など新たな公共の担い手が増加。</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・また、ＣＳＲ（企業の社会的責任）への関心が進む一方、世界では、寄附や投資等を</a:t>
            </a:r>
            <a:r>
              <a:rPr lang="ja-JP" altLang="en-US" sz="1108" kern="100" dirty="0" smtClean="0">
                <a:latin typeface="Meiryo UI" panose="020B0604030504040204" pitchFamily="50" charset="-128"/>
                <a:ea typeface="Meiryo UI" panose="020B0604030504040204" pitchFamily="50" charset="-128"/>
                <a:cs typeface="Times New Roman" panose="02020603050405020304" pitchFamily="18" charset="0"/>
              </a:rPr>
              <a:t>通じて</a:t>
            </a:r>
            <a:endParaRPr lang="en-US" altLang="ja-JP" sz="1108"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8" kern="100" dirty="0" smtClean="0">
                <a:latin typeface="Meiryo UI" panose="020B0604030504040204" pitchFamily="50" charset="-128"/>
                <a:ea typeface="Meiryo UI" panose="020B0604030504040204" pitchFamily="50" charset="-128"/>
                <a:cs typeface="Times New Roman" panose="02020603050405020304" pitchFamily="18" charset="0"/>
              </a:rPr>
              <a:t>公益</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活動が</a:t>
            </a:r>
            <a:r>
              <a:rPr lang="ja-JP" altLang="en-US" sz="1108" kern="100" dirty="0" smtClean="0">
                <a:latin typeface="Meiryo UI" panose="020B0604030504040204" pitchFamily="50" charset="-128"/>
                <a:ea typeface="Meiryo UI" panose="020B0604030504040204" pitchFamily="50" charset="-128"/>
                <a:cs typeface="Times New Roman" panose="02020603050405020304" pitchFamily="18" charset="0"/>
              </a:rPr>
              <a:t>、社会的</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課題解決の第三の道として新たな時代の潮流となっている。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大阪は古くから民が支えてきたまち</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である。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・中世の堺では、環濠によって他からの侵害を防ぎ、町の自治が重んじられた。</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そして、</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町の運営は、会合衆や納屋衆など町衆が中心となって行われた。</a:t>
            </a: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・堺より規模は小さいものの、</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平野でも濠がめぐらされ、自治都市として繁栄</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をきわめた。</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・江戸時代、大阪は、「浪華の八百八橋」と呼ばれていた（実際に</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200</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ほどの橋）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・江戸の橋は、約</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350</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ある橋の半分が公儀橋と呼ばれる幕府が架けた橋であった一方、大阪では、</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公儀橋は「天神橋」「高麗橋」などのわずかに</a:t>
            </a:r>
            <a:r>
              <a:rPr lang="en-US" altLang="ja-JP" sz="1108"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橋。残りの橋は、全て町人が生活や商売のために架けた</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「町橋」。町橋に対する幕府からの援助はなく、町人たちは自腹を切って橋を架けた。</a:t>
            </a: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　自腹を切ってでも橋を架けた町人たちのこの勢いが、「浪華の八百八橋」</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と呼ばれる所以。</a:t>
            </a:r>
          </a:p>
          <a:p>
            <a:pPr indent="123095"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10"/>
          <p:cNvSpPr txBox="1">
            <a:spLocks noChangeArrowheads="1"/>
          </p:cNvSpPr>
          <p:nvPr/>
        </p:nvSpPr>
        <p:spPr bwMode="auto">
          <a:xfrm>
            <a:off x="7174736" y="3760755"/>
            <a:ext cx="1958919" cy="220188"/>
          </a:xfrm>
          <a:prstGeom prst="rect">
            <a:avLst/>
          </a:prstGeom>
          <a:noFill/>
          <a:ln w="9525">
            <a:noFill/>
            <a:miter lim="800000"/>
            <a:headEnd/>
            <a:tailEnd/>
          </a:ln>
        </p:spPr>
        <p:txBody>
          <a:bodyPr wrap="square">
            <a:spAutoFit/>
          </a:bodyPr>
          <a:lstStyle/>
          <a:p>
            <a:r>
              <a:rPr lang="en-US" altLang="ja-JP" sz="831" dirty="0"/>
              <a:t>※</a:t>
            </a:r>
            <a:r>
              <a:rPr lang="ja-JP" altLang="en-US" sz="831" dirty="0"/>
              <a:t>出典：大阪市立図書館ＨＰ</a:t>
            </a:r>
          </a:p>
        </p:txBody>
      </p:sp>
      <p:sp>
        <p:nvSpPr>
          <p:cNvPr id="10" name="テキスト ボックス 10"/>
          <p:cNvSpPr txBox="1">
            <a:spLocks noChangeArrowheads="1"/>
          </p:cNvSpPr>
          <p:nvPr/>
        </p:nvSpPr>
        <p:spPr bwMode="auto">
          <a:xfrm>
            <a:off x="7276761" y="6193635"/>
            <a:ext cx="1176268" cy="220188"/>
          </a:xfrm>
          <a:prstGeom prst="rect">
            <a:avLst/>
          </a:prstGeom>
          <a:noFill/>
          <a:ln w="9525">
            <a:noFill/>
            <a:miter lim="800000"/>
            <a:headEnd/>
            <a:tailEnd/>
          </a:ln>
        </p:spPr>
        <p:txBody>
          <a:bodyPr wrap="square">
            <a:spAutoFit/>
          </a:bodyPr>
          <a:lstStyle/>
          <a:p>
            <a:r>
              <a:rPr lang="en-US" altLang="ja-JP" sz="831" dirty="0"/>
              <a:t>※</a:t>
            </a:r>
            <a:r>
              <a:rPr lang="ja-JP" altLang="en-US" sz="831" dirty="0"/>
              <a:t>出典：堺市ＨＰ</a:t>
            </a: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8103" y="4261621"/>
            <a:ext cx="2686929" cy="1962443"/>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4736" y="1376827"/>
            <a:ext cx="1779563" cy="2300068"/>
          </a:xfrm>
          <a:prstGeom prst="rect">
            <a:avLst/>
          </a:prstGeom>
        </p:spPr>
      </p:pic>
      <p:sp>
        <p:nvSpPr>
          <p:cNvPr id="12" name="正方形/長方形 11"/>
          <p:cNvSpPr/>
          <p:nvPr/>
        </p:nvSpPr>
        <p:spPr>
          <a:xfrm>
            <a:off x="3422423" y="9958"/>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4" name="正方形/長方形 13"/>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参考資料４－５　（強み）大阪の先駆性（１）</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5" name="正方形/長方形 14"/>
          <p:cNvSpPr/>
          <p:nvPr/>
        </p:nvSpPr>
        <p:spPr>
          <a:xfrm>
            <a:off x="3011837" y="6505611"/>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6"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39</a:t>
            </a:fld>
            <a:endParaRPr kumimoji="1" lang="ja-JP" altLang="en-US" dirty="0"/>
          </a:p>
        </p:txBody>
      </p:sp>
    </p:spTree>
    <p:extLst>
      <p:ext uri="{BB962C8B-B14F-4D97-AF65-F5344CB8AC3E}">
        <p14:creationId xmlns:p14="http://schemas.microsoft.com/office/powerpoint/2010/main" val="1323009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408035" y="-488884"/>
            <a:ext cx="9144000" cy="377361"/>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62" dirty="0">
                <a:solidFill>
                  <a:schemeClr val="bg1"/>
                </a:solidFill>
                <a:latin typeface="Meiryo UI" panose="020B0604030504040204" pitchFamily="50" charset="-128"/>
                <a:ea typeface="Meiryo UI" panose="020B0604030504040204" pitchFamily="50" charset="-128"/>
              </a:rPr>
              <a:t>２　歴史から導かれる大阪の特色（３）大阪の先駆性</a:t>
            </a:r>
          </a:p>
        </p:txBody>
      </p:sp>
      <p:sp>
        <p:nvSpPr>
          <p:cNvPr id="2" name="正方形/長方形 1"/>
          <p:cNvSpPr/>
          <p:nvPr/>
        </p:nvSpPr>
        <p:spPr>
          <a:xfrm>
            <a:off x="111233" y="982640"/>
            <a:ext cx="8921535" cy="4992777"/>
          </a:xfrm>
          <a:prstGeom prst="rect">
            <a:avLst/>
          </a:prstGeom>
        </p:spPr>
        <p:txBody>
          <a:bodyPr wrap="square">
            <a:spAutoFit/>
          </a:bodyPr>
          <a:lstStyle/>
          <a:p>
            <a:pPr algn="just"/>
            <a:r>
              <a:rPr lang="ja-JP" altLang="en-US" sz="1292"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92" b="1" u="sng" kern="100" dirty="0">
                <a:latin typeface="Meiryo UI" panose="020B0604030504040204" pitchFamily="50" charset="-128"/>
                <a:ea typeface="Meiryo UI" panose="020B0604030504040204" pitchFamily="50" charset="-128"/>
                <a:cs typeface="Times New Roman" panose="02020603050405020304" pitchFamily="18" charset="0"/>
              </a:rPr>
              <a:t>世界の食文化を変えた、インスタントラーメンの開発</a:t>
            </a:r>
            <a:endParaRPr lang="ja-JP" altLang="ja-JP" sz="1292" u="sng"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15"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・安藤百福（日清食品の創業者）は、</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「発明はひらめきから。ひらめきは</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執念</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から。執念なきものに発明はない。」</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という精神のもと、</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インスタントラーメンを開発。</a:t>
            </a:r>
          </a:p>
          <a:p>
            <a:pPr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　　・今や</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世界で</a:t>
            </a:r>
            <a:r>
              <a:rPr lang="en-US" altLang="ja-JP" sz="1108" b="1" kern="100" dirty="0">
                <a:latin typeface="Meiryo UI" panose="020B0604030504040204" pitchFamily="50" charset="-128"/>
                <a:ea typeface="Meiryo UI" panose="020B0604030504040204" pitchFamily="50" charset="-128"/>
                <a:cs typeface="Times New Roman" panose="02020603050405020304" pitchFamily="18" charset="0"/>
              </a:rPr>
              <a:t>1000</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億食以上</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、インスタントラーメンは食されている</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92"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92" b="1" u="sng" kern="100" dirty="0">
                <a:latin typeface="Meiryo UI" panose="020B0604030504040204" pitchFamily="50" charset="-128"/>
                <a:ea typeface="Meiryo UI" panose="020B0604030504040204" pitchFamily="50" charset="-128"/>
                <a:cs typeface="Times New Roman" panose="02020603050405020304" pitchFamily="18" charset="0"/>
              </a:rPr>
              <a:t>「やってみなはれ」の精神</a:t>
            </a:r>
            <a:endParaRPr lang="ja-JP" altLang="ja-JP" sz="1292"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・鳥井信</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治</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郎（サントリー創業者）は、</a:t>
            </a:r>
            <a:r>
              <a:rPr lang="ja-JP" altLang="ja-JP" sz="1108" b="1" kern="100" dirty="0">
                <a:latin typeface="Meiryo UI" panose="020B0604030504040204" pitchFamily="50" charset="-128"/>
                <a:ea typeface="Meiryo UI" panose="020B0604030504040204" pitchFamily="50" charset="-128"/>
                <a:cs typeface="Times New Roman" panose="02020603050405020304" pitchFamily="18" charset="0"/>
              </a:rPr>
              <a:t>「やってみなはれ」の精神</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のもと、日本で初めてのウイスキー事業に着手。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鳥井信</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治</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郎</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から発せられた、</a:t>
            </a:r>
            <a:r>
              <a:rPr lang="ja-JP" altLang="en-US" sz="1108" b="1" kern="100" dirty="0">
                <a:latin typeface="Meiryo UI" panose="020B0604030504040204" pitchFamily="50" charset="-128"/>
                <a:ea typeface="Meiryo UI" panose="020B0604030504040204" pitchFamily="50" charset="-128"/>
                <a:cs typeface="Times New Roman" panose="02020603050405020304" pitchFamily="18" charset="0"/>
              </a:rPr>
              <a:t>挑戦の心を端的に表した</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この言葉は、どの時代でも常に新たな価値の提供に取り組んできたサントリーの原点であり、</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indent="123095"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次の時代を切り拓く原動力となっている。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b="1"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b="1"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015" b="1"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92"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92" b="1" u="sng" kern="100" dirty="0">
                <a:latin typeface="Meiryo UI" panose="020B0604030504040204" pitchFamily="50" charset="-128"/>
                <a:ea typeface="Meiryo UI" panose="020B0604030504040204" pitchFamily="50" charset="-128"/>
                <a:cs typeface="Times New Roman" panose="02020603050405020304" pitchFamily="18" charset="0"/>
              </a:rPr>
              <a:t>「利他の精神」、「水道哲学」</a:t>
            </a:r>
            <a:endParaRPr lang="ja-JP" altLang="ja-JP" sz="1292" u="sng" kern="100" dirty="0">
              <a:latin typeface="Meiryo UI" panose="020B0604030504040204" pitchFamily="50" charset="-128"/>
              <a:ea typeface="Meiryo UI" panose="020B0604030504040204" pitchFamily="50" charset="-128"/>
              <a:cs typeface="Times New Roman" panose="02020603050405020304" pitchFamily="18" charset="0"/>
            </a:endParaRPr>
          </a:p>
          <a:p>
            <a:pPr marL="123095"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・松下幸之助（パ</a:t>
            </a:r>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ナ</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ソニック創業者）は、「企業は存在することが社会にとって有益なのかどうかを世間大衆から問われています」「無理に売るな。客の好むものも売るな。客のためになるものを売れ。」といった考えや、「水道哲学」といった経営哲学をもとに、企業経営を行い世界企業へと成長。</a:t>
            </a:r>
          </a:p>
          <a:p>
            <a:pPr indent="246191" algn="just"/>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※「水道哲学」</a:t>
            </a:r>
          </a:p>
          <a:p>
            <a:pPr marL="334116" indent="-334116" algn="just"/>
            <a:r>
              <a:rPr lang="ja-JP" altLang="en-US" sz="1108"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kern="100" dirty="0">
                <a:latin typeface="Meiryo UI" panose="020B0604030504040204" pitchFamily="50" charset="-128"/>
                <a:ea typeface="Meiryo UI" panose="020B0604030504040204" pitchFamily="50" charset="-128"/>
                <a:cs typeface="Times New Roman" panose="02020603050405020304" pitchFamily="18" charset="0"/>
              </a:rPr>
              <a:t>「産業人の使命は貧乏の克服である。そのためには物資の生産に次ぐ生産をもって、富を増大しなければならない。水道の水は、通行人がこれを飲んでもとがめられない。それは量が多く、価格があまりにも安いからである。産業人の使命も、水道の水のごとく、物資を安価無尽蔵たらしめ、楽土を建設することである。」</a:t>
            </a:r>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endParaRPr lang="en-US" altLang="ja-JP" sz="1108"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r>
              <a:rPr lang="ja-JP" altLang="en-US" sz="1015"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15"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15" kern="100" dirty="0">
                <a:latin typeface="Meiryo UI" panose="020B0604030504040204" pitchFamily="50" charset="-128"/>
                <a:ea typeface="Meiryo UI" panose="020B0604030504040204" pitchFamily="50" charset="-128"/>
                <a:cs typeface="Times New Roman" panose="02020603050405020304" pitchFamily="18" charset="0"/>
              </a:rPr>
              <a:t>出典：各企業</a:t>
            </a:r>
            <a:r>
              <a:rPr lang="en-US" altLang="ja-JP" sz="1015" kern="100" dirty="0">
                <a:latin typeface="Meiryo UI" panose="020B0604030504040204" pitchFamily="50" charset="-128"/>
                <a:ea typeface="Meiryo UI" panose="020B0604030504040204" pitchFamily="50" charset="-128"/>
                <a:cs typeface="Times New Roman" panose="02020603050405020304" pitchFamily="18" charset="0"/>
              </a:rPr>
              <a:t>HP</a:t>
            </a:r>
            <a:r>
              <a:rPr lang="ja-JP" altLang="en-US" sz="1015" kern="100" dirty="0" err="1">
                <a:latin typeface="Meiryo UI" panose="020B0604030504040204" pitchFamily="50" charset="-128"/>
                <a:ea typeface="Meiryo UI" panose="020B0604030504040204" pitchFamily="50" charset="-128"/>
                <a:cs typeface="Times New Roman" panose="02020603050405020304" pitchFamily="18" charset="0"/>
              </a:rPr>
              <a:t>、</a:t>
            </a:r>
            <a:r>
              <a:rPr lang="ja-JP" altLang="en-US" sz="1015" kern="100" dirty="0">
                <a:latin typeface="Meiryo UI" panose="020B0604030504040204" pitchFamily="50" charset="-128"/>
                <a:ea typeface="Meiryo UI" panose="020B0604030504040204" pitchFamily="50" charset="-128"/>
                <a:cs typeface="Times New Roman" panose="02020603050405020304" pitchFamily="18" charset="0"/>
              </a:rPr>
              <a:t>「企業家名言集」（大阪企業家ミュージアム）、「大阪ブランド資源報告書」など）</a:t>
            </a:r>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endParaRPr lang="en-US" altLang="ja-JP" sz="1015" kern="100" dirty="0">
              <a:latin typeface="Meiryo UI" panose="020B0604030504040204" pitchFamily="50" charset="-128"/>
              <a:ea typeface="Meiryo UI" panose="020B0604030504040204" pitchFamily="50" charset="-128"/>
              <a:cs typeface="Times New Roman" panose="02020603050405020304" pitchFamily="18" charset="0"/>
            </a:endParaRPr>
          </a:p>
          <a:p>
            <a:pPr marL="334116" indent="-334116" algn="just"/>
            <a:r>
              <a:rPr lang="ja-JP" altLang="en-US" sz="1015"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292" b="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92" b="1" kern="100" dirty="0">
                <a:latin typeface="Meiryo UI" panose="020B0604030504040204" pitchFamily="50" charset="-128"/>
                <a:ea typeface="Meiryo UI" panose="020B0604030504040204" pitchFamily="50" charset="-128"/>
                <a:cs typeface="Times New Roman" panose="02020603050405020304" pitchFamily="18" charset="0"/>
              </a:rPr>
              <a:t>これら以外にも数多くの「大阪発」のものが存在する</a:t>
            </a:r>
            <a:endParaRPr lang="ja-JP" altLang="ja-JP" sz="1292"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10"/>
          <p:cNvSpPr txBox="1">
            <a:spLocks noChangeArrowheads="1"/>
          </p:cNvSpPr>
          <p:nvPr/>
        </p:nvSpPr>
        <p:spPr bwMode="auto">
          <a:xfrm>
            <a:off x="7202027" y="2592989"/>
            <a:ext cx="1958919" cy="220188"/>
          </a:xfrm>
          <a:prstGeom prst="rect">
            <a:avLst/>
          </a:prstGeom>
          <a:noFill/>
          <a:ln w="9525">
            <a:noFill/>
            <a:miter lim="800000"/>
            <a:headEnd/>
            <a:tailEnd/>
          </a:ln>
        </p:spPr>
        <p:txBody>
          <a:bodyPr wrap="square">
            <a:spAutoFit/>
          </a:bodyPr>
          <a:lstStyle/>
          <a:p>
            <a:r>
              <a:rPr lang="en-US" altLang="ja-JP" sz="831" dirty="0"/>
              <a:t>※</a:t>
            </a:r>
            <a:r>
              <a:rPr lang="ja-JP" altLang="en-US" sz="831" dirty="0"/>
              <a:t>出典：日清食品グループＨＰ</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4558" y="1383678"/>
            <a:ext cx="1631852" cy="1223889"/>
          </a:xfrm>
          <a:prstGeom prst="rect">
            <a:avLst/>
          </a:prstGeom>
        </p:spPr>
      </p:pic>
      <p:sp>
        <p:nvSpPr>
          <p:cNvPr id="8" name="正方形/長方形 7"/>
          <p:cNvSpPr/>
          <p:nvPr/>
        </p:nvSpPr>
        <p:spPr>
          <a:xfrm>
            <a:off x="3422423" y="9958"/>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参考資料４－５　（強み）大阪の先駆性（２）</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1" name="正方形/長方形 10"/>
          <p:cNvSpPr/>
          <p:nvPr/>
        </p:nvSpPr>
        <p:spPr>
          <a:xfrm>
            <a:off x="2900605" y="6498414"/>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2"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40</a:t>
            </a:fld>
            <a:endParaRPr kumimoji="1" lang="ja-JP" altLang="en-US" dirty="0"/>
          </a:p>
        </p:txBody>
      </p:sp>
    </p:spTree>
    <p:extLst>
      <p:ext uri="{BB962C8B-B14F-4D97-AF65-F5344CB8AC3E}">
        <p14:creationId xmlns:p14="http://schemas.microsoft.com/office/powerpoint/2010/main" val="3653626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（弱み）東京一極集中（１）　＜諸外国の首都機能等の立地＞</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2" name="スライド番号プレースホルダー 2"/>
          <p:cNvSpPr>
            <a:spLocks noGrp="1"/>
          </p:cNvSpPr>
          <p:nvPr>
            <p:ph type="sldNum" sz="quarter" idx="12"/>
          </p:nvPr>
        </p:nvSpPr>
        <p:spPr bwMode="auto">
          <a:xfrm>
            <a:off x="8696259" y="6562525"/>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41</a:t>
            </a:fld>
            <a:endParaRPr lang="en-US" altLang="ja-JP">
              <a:solidFill>
                <a:srgbClr val="898989"/>
              </a:solidFill>
            </a:endParaRPr>
          </a:p>
        </p:txBody>
      </p:sp>
      <p:sp>
        <p:nvSpPr>
          <p:cNvPr id="5" name="正方形/長方形 4"/>
          <p:cNvSpPr/>
          <p:nvPr/>
        </p:nvSpPr>
        <p:spPr>
          <a:xfrm>
            <a:off x="73471" y="477430"/>
            <a:ext cx="8977175" cy="12241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➢基本的に、首都には「国会」が所在。「中央官庁」は、首都以外に配置の事例あり（分散事例あり）。国会、人口、経済、　</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主要空港等が集中しているのは、東京・</a:t>
            </a:r>
            <a:r>
              <a:rPr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パリ。</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➢日本は、他の先進国に比べ、政治・経済・人口が過度に東京に一極集中。</a:t>
            </a: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➢こうした中、人口が過密する東京において、コロナが感染拡大したことにより、あらためて、危機事象発生時における</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lvl="0" defTabSz="457200">
              <a:defRPr/>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東京一極集中のリスクが顕在化。</a:t>
            </a:r>
          </a:p>
        </p:txBody>
      </p:sp>
      <p:pic>
        <p:nvPicPr>
          <p:cNvPr id="10" name="table"/>
          <p:cNvPicPr>
            <a:picLocks noChangeAspect="1"/>
          </p:cNvPicPr>
          <p:nvPr/>
        </p:nvPicPr>
        <p:blipFill>
          <a:blip r:embed="rId2"/>
          <a:stretch>
            <a:fillRect/>
          </a:stretch>
        </p:blipFill>
        <p:spPr>
          <a:xfrm>
            <a:off x="423021" y="1786845"/>
            <a:ext cx="8278074" cy="4500868"/>
          </a:xfrm>
          <a:prstGeom prst="rect">
            <a:avLst/>
          </a:prstGeom>
        </p:spPr>
      </p:pic>
      <p:sp>
        <p:nvSpPr>
          <p:cNvPr id="15" name="正方形/長方形 14"/>
          <p:cNvSpPr/>
          <p:nvPr/>
        </p:nvSpPr>
        <p:spPr>
          <a:xfrm>
            <a:off x="7247782" y="5975767"/>
            <a:ext cx="720000" cy="32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itchFamily="50" charset="-128"/>
                <a:ea typeface="Meiryo UI" pitchFamily="50" charset="-128"/>
                <a:cs typeface="Meiryo UI" pitchFamily="50" charset="-128"/>
              </a:rPr>
              <a:t>ﾌｪﾘｸｽﾄｳ</a:t>
            </a:r>
          </a:p>
        </p:txBody>
      </p:sp>
      <p:sp>
        <p:nvSpPr>
          <p:cNvPr id="16" name="テキスト ボックス 4"/>
          <p:cNvSpPr txBox="1"/>
          <p:nvPr/>
        </p:nvSpPr>
        <p:spPr>
          <a:xfrm>
            <a:off x="363020" y="6334966"/>
            <a:ext cx="5827236"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a:t>※</a:t>
            </a:r>
            <a:r>
              <a:rPr kumimoji="1" lang="ja-JP" altLang="en-US" sz="1200" dirty="0"/>
              <a:t>　空港は旅客数、港湾はコンテナ貨物量がトップの施設がある都市（いずれも</a:t>
            </a:r>
            <a:r>
              <a:rPr kumimoji="1" lang="en-US" altLang="ja-JP" sz="1200" dirty="0"/>
              <a:t>2014</a:t>
            </a:r>
            <a:r>
              <a:rPr kumimoji="1" lang="ja-JP" altLang="en-US" sz="1200" dirty="0"/>
              <a:t>年）</a:t>
            </a:r>
          </a:p>
        </p:txBody>
      </p:sp>
      <p:sp>
        <p:nvSpPr>
          <p:cNvPr id="18" name="テキスト ボックス 2"/>
          <p:cNvSpPr txBox="1"/>
          <p:nvPr/>
        </p:nvSpPr>
        <p:spPr>
          <a:xfrm>
            <a:off x="6519405" y="6311018"/>
            <a:ext cx="1928733" cy="27699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200" dirty="0">
                <a:latin typeface="Meiryo UI" pitchFamily="50" charset="-128"/>
                <a:ea typeface="Meiryo UI" pitchFamily="50" charset="-128"/>
                <a:cs typeface="Meiryo UI" pitchFamily="50" charset="-128"/>
              </a:rPr>
              <a:t>※</a:t>
            </a:r>
            <a:r>
              <a:rPr kumimoji="1" lang="ja-JP" altLang="en-US" sz="1200" dirty="0">
                <a:latin typeface="Meiryo UI" pitchFamily="50" charset="-128"/>
                <a:ea typeface="Meiryo UI" pitchFamily="50" charset="-128"/>
                <a:cs typeface="Meiryo UI" pitchFamily="50" charset="-128"/>
              </a:rPr>
              <a:t>　網掛け部分は首都以外</a:t>
            </a:r>
          </a:p>
        </p:txBody>
      </p:sp>
      <p:sp>
        <p:nvSpPr>
          <p:cNvPr id="11" name="テキスト ボックス 10">
            <a:extLst>
              <a:ext uri="{FF2B5EF4-FFF2-40B4-BE49-F238E27FC236}">
                <a16:creationId xmlns:a16="http://schemas.microsoft.com/office/drawing/2014/main" id="{CBA47848-837F-4CAA-9E97-53C003845551}"/>
              </a:ext>
            </a:extLst>
          </p:cNvPr>
          <p:cNvSpPr txBox="1"/>
          <p:nvPr/>
        </p:nvSpPr>
        <p:spPr>
          <a:xfrm>
            <a:off x="5369741" y="6599268"/>
            <a:ext cx="3326518"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出典：第１回副首都推進本部会議資料に加筆・修正</a:t>
            </a:r>
            <a:endParaRPr kumimoji="1"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9822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197459-1FBA-4B80-899A-C4F2D348EF25}"/>
              </a:ext>
            </a:extLst>
          </p:cNvPr>
          <p:cNvPicPr>
            <a:picLocks noChangeAspect="1"/>
          </p:cNvPicPr>
          <p:nvPr/>
        </p:nvPicPr>
        <p:blipFill>
          <a:blip r:embed="rId2"/>
          <a:stretch>
            <a:fillRect/>
          </a:stretch>
        </p:blipFill>
        <p:spPr>
          <a:xfrm>
            <a:off x="1078689" y="1659164"/>
            <a:ext cx="6986622" cy="4938188"/>
          </a:xfrm>
          <a:prstGeom prst="rect">
            <a:avLst/>
          </a:prstGeom>
        </p:spPr>
      </p:pic>
      <p:sp>
        <p:nvSpPr>
          <p:cNvPr id="31" name="テキスト ボックス 30"/>
          <p:cNvSpPr txBox="1"/>
          <p:nvPr/>
        </p:nvSpPr>
        <p:spPr>
          <a:xfrm>
            <a:off x="3419872" y="6615421"/>
            <a:ext cx="2880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年度版なにわの経済データ</a:t>
            </a:r>
            <a:endParaRPr kumimoji="1" lang="ja-JP" altLang="en-US" sz="1100" dirty="0">
              <a:latin typeface="Meiryo UI" panose="020B0604030504040204" pitchFamily="50" charset="-128"/>
              <a:ea typeface="Meiryo UI" panose="020B0604030504040204" pitchFamily="50" charset="-128"/>
            </a:endParaRPr>
          </a:p>
        </p:txBody>
      </p:sp>
      <p:sp>
        <p:nvSpPr>
          <p:cNvPr id="37" name="スライド番号プレースホルダー 3"/>
          <p:cNvSpPr txBox="1">
            <a:spLocks/>
          </p:cNvSpPr>
          <p:nvPr/>
        </p:nvSpPr>
        <p:spPr>
          <a:xfrm>
            <a:off x="7204562" y="12705152"/>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CC704986-EAFB-4803-9212-E5F17E3F2655}" type="slidenum">
              <a:rPr lang="ja-JP" altLang="en-US" smtClean="0"/>
              <a:pPr>
                <a:defRPr/>
              </a:pPr>
              <a:t>42</a:t>
            </a:fld>
            <a:endParaRPr lang="ja-JP" altLang="en-US" dirty="0"/>
          </a:p>
        </p:txBody>
      </p:sp>
      <p:sp>
        <p:nvSpPr>
          <p:cNvPr id="7" name="正方形/長方形 6"/>
          <p:cNvSpPr/>
          <p:nvPr/>
        </p:nvSpPr>
        <p:spPr>
          <a:xfrm>
            <a:off x="107504" y="548680"/>
            <a:ext cx="8928992" cy="917346"/>
          </a:xfrm>
          <a:prstGeom prst="rect">
            <a:avLst/>
          </a:prstGeom>
          <a:solidFill>
            <a:schemeClr val="accent1">
              <a:lumMod val="20000"/>
              <a:lumOff val="80000"/>
            </a:schemeClr>
          </a:solidFill>
          <a:ln w="285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177800" indent="-177800">
              <a:buFont typeface="Wingdings" panose="05000000000000000000" pitchFamily="2" charset="2"/>
              <a:buChar char="Ø"/>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大阪府の令和元年の人口は</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881</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万人で、全国の</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7.0</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％のシェアを占めている。人口及び、その全国シェアは、ほぼ横ばいで推移している。一方、東京都の人口は増加傾向が続き、全国シェアも上昇傾向を維持しており、令和元年には</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11.0</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％に達している。</a:t>
            </a:r>
          </a:p>
        </p:txBody>
      </p:sp>
      <p:sp>
        <p:nvSpPr>
          <p:cNvPr id="2" name="スライド番号プレースホルダー 1"/>
          <p:cNvSpPr>
            <a:spLocks noGrp="1"/>
          </p:cNvSpPr>
          <p:nvPr>
            <p:ph type="sldNum" sz="quarter" idx="12"/>
          </p:nvPr>
        </p:nvSpPr>
        <p:spPr>
          <a:xfrm>
            <a:off x="6761198" y="6414789"/>
            <a:ext cx="2133600" cy="365125"/>
          </a:xfrm>
        </p:spPr>
        <p:txBody>
          <a:bodyPr/>
          <a:lstStyle/>
          <a:p>
            <a:fld id="{E1D027E3-62E2-4B97-AB12-56BECFBE21C1}" type="slidenum">
              <a:rPr kumimoji="1" lang="ja-JP" altLang="en-US" smtClean="0"/>
              <a:pPr/>
              <a:t>42</a:t>
            </a:fld>
            <a:endParaRPr kumimoji="1" lang="ja-JP" altLang="en-US" dirty="0"/>
          </a:p>
        </p:txBody>
      </p:sp>
      <p:sp>
        <p:nvSpPr>
          <p:cNvPr id="8" name="テキスト ボックス 7"/>
          <p:cNvSpPr txBox="1"/>
          <p:nvPr/>
        </p:nvSpPr>
        <p:spPr>
          <a:xfrm>
            <a:off x="5724128" y="6623774"/>
            <a:ext cx="2011701"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（総務省「人口推計年報」）</a:t>
            </a:r>
            <a:endParaRPr kumimoji="1" lang="ja-JP" altLang="en-US" sz="11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103721" y="1725619"/>
            <a:ext cx="1403648"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（）は全国シェア</a:t>
            </a:r>
          </a:p>
        </p:txBody>
      </p:sp>
      <p:sp>
        <p:nvSpPr>
          <p:cNvPr id="6" name="テキスト ボックス 5"/>
          <p:cNvSpPr txBox="1"/>
          <p:nvPr/>
        </p:nvSpPr>
        <p:spPr>
          <a:xfrm>
            <a:off x="1587225" y="2567468"/>
            <a:ext cx="720080" cy="261610"/>
          </a:xfrm>
          <a:prstGeom prst="rect">
            <a:avLst/>
          </a:prstGeom>
          <a:noFill/>
        </p:spPr>
        <p:txBody>
          <a:bodyPr wrap="square" rtlCol="0">
            <a:spAutoFit/>
          </a:bodyPr>
          <a:lstStyle/>
          <a:p>
            <a:r>
              <a:rPr kumimoji="1" lang="en-US" altLang="ja-JP" sz="1100" dirty="0"/>
              <a:t>(10.3%)</a:t>
            </a:r>
            <a:endParaRPr kumimoji="1" lang="ja-JP" altLang="en-US" sz="1100" dirty="0"/>
          </a:p>
        </p:txBody>
      </p:sp>
      <p:sp>
        <p:nvSpPr>
          <p:cNvPr id="11" name="テキスト ボックス 10"/>
          <p:cNvSpPr txBox="1"/>
          <p:nvPr/>
        </p:nvSpPr>
        <p:spPr>
          <a:xfrm>
            <a:off x="6844522" y="1856424"/>
            <a:ext cx="720080" cy="261610"/>
          </a:xfrm>
          <a:prstGeom prst="rect">
            <a:avLst/>
          </a:prstGeom>
          <a:noFill/>
        </p:spPr>
        <p:txBody>
          <a:bodyPr wrap="square" rtlCol="0">
            <a:spAutoFit/>
          </a:bodyPr>
          <a:lstStyle/>
          <a:p>
            <a:r>
              <a:rPr kumimoji="1" lang="en-US" altLang="ja-JP" sz="1100" dirty="0"/>
              <a:t>(11.0%)</a:t>
            </a:r>
            <a:endParaRPr kumimoji="1" lang="ja-JP" altLang="en-US" sz="1100" dirty="0"/>
          </a:p>
        </p:txBody>
      </p:sp>
      <p:sp>
        <p:nvSpPr>
          <p:cNvPr id="12" name="テキスト ボックス 11"/>
          <p:cNvSpPr txBox="1"/>
          <p:nvPr/>
        </p:nvSpPr>
        <p:spPr>
          <a:xfrm>
            <a:off x="1710735" y="3841462"/>
            <a:ext cx="720080" cy="261610"/>
          </a:xfrm>
          <a:prstGeom prst="rect">
            <a:avLst/>
          </a:prstGeom>
          <a:noFill/>
        </p:spPr>
        <p:txBody>
          <a:bodyPr wrap="square" rtlCol="0">
            <a:spAutoFit/>
          </a:bodyPr>
          <a:lstStyle/>
          <a:p>
            <a:r>
              <a:rPr kumimoji="1" lang="en-US" altLang="ja-JP" sz="1100" dirty="0"/>
              <a:t>(7.1%)</a:t>
            </a:r>
            <a:endParaRPr kumimoji="1" lang="ja-JP" altLang="en-US" sz="1100" dirty="0"/>
          </a:p>
        </p:txBody>
      </p:sp>
      <p:sp>
        <p:nvSpPr>
          <p:cNvPr id="13" name="テキスト ボックス 12"/>
          <p:cNvSpPr txBox="1"/>
          <p:nvPr/>
        </p:nvSpPr>
        <p:spPr>
          <a:xfrm>
            <a:off x="6885665" y="3579852"/>
            <a:ext cx="720080" cy="261610"/>
          </a:xfrm>
          <a:prstGeom prst="rect">
            <a:avLst/>
          </a:prstGeom>
          <a:noFill/>
        </p:spPr>
        <p:txBody>
          <a:bodyPr wrap="square" rtlCol="0">
            <a:spAutoFit/>
          </a:bodyPr>
          <a:lstStyle/>
          <a:p>
            <a:r>
              <a:rPr kumimoji="1" lang="en-US" altLang="ja-JP" sz="1100" dirty="0"/>
              <a:t>(7.3%)</a:t>
            </a:r>
            <a:endParaRPr kumimoji="1" lang="ja-JP" altLang="en-US" sz="1100" dirty="0"/>
          </a:p>
        </p:txBody>
      </p:sp>
      <p:sp>
        <p:nvSpPr>
          <p:cNvPr id="14" name="テキスト ボックス 13"/>
          <p:cNvSpPr txBox="1"/>
          <p:nvPr/>
        </p:nvSpPr>
        <p:spPr>
          <a:xfrm>
            <a:off x="1710735" y="4570890"/>
            <a:ext cx="720080" cy="261610"/>
          </a:xfrm>
          <a:prstGeom prst="rect">
            <a:avLst/>
          </a:prstGeom>
          <a:noFill/>
        </p:spPr>
        <p:txBody>
          <a:bodyPr wrap="square" rtlCol="0">
            <a:spAutoFit/>
          </a:bodyPr>
          <a:lstStyle/>
          <a:p>
            <a:r>
              <a:rPr kumimoji="1" lang="en-US" altLang="ja-JP" sz="1100" dirty="0"/>
              <a:t>(6.9%)</a:t>
            </a:r>
            <a:endParaRPr kumimoji="1" lang="ja-JP" altLang="en-US" sz="1100" dirty="0"/>
          </a:p>
        </p:txBody>
      </p:sp>
      <p:sp>
        <p:nvSpPr>
          <p:cNvPr id="15" name="テキスト ボックス 14"/>
          <p:cNvSpPr txBox="1"/>
          <p:nvPr/>
        </p:nvSpPr>
        <p:spPr>
          <a:xfrm>
            <a:off x="6858140" y="4724533"/>
            <a:ext cx="720080" cy="261610"/>
          </a:xfrm>
          <a:prstGeom prst="rect">
            <a:avLst/>
          </a:prstGeom>
          <a:noFill/>
        </p:spPr>
        <p:txBody>
          <a:bodyPr wrap="square" rtlCol="0">
            <a:spAutoFit/>
          </a:bodyPr>
          <a:lstStyle/>
          <a:p>
            <a:r>
              <a:rPr kumimoji="1" lang="en-US" altLang="ja-JP" sz="1100" dirty="0"/>
              <a:t>(7.0%)</a:t>
            </a:r>
            <a:endParaRPr kumimoji="1" lang="ja-JP" altLang="en-US" sz="1100" dirty="0"/>
          </a:p>
        </p:txBody>
      </p:sp>
      <p:sp>
        <p:nvSpPr>
          <p:cNvPr id="16" name="テキスト ボックス 15"/>
          <p:cNvSpPr txBox="1"/>
          <p:nvPr/>
        </p:nvSpPr>
        <p:spPr>
          <a:xfrm>
            <a:off x="1587225" y="5384155"/>
            <a:ext cx="720080" cy="261610"/>
          </a:xfrm>
          <a:prstGeom prst="rect">
            <a:avLst/>
          </a:prstGeom>
          <a:noFill/>
        </p:spPr>
        <p:txBody>
          <a:bodyPr wrap="square" rtlCol="0">
            <a:spAutoFit/>
          </a:bodyPr>
          <a:lstStyle/>
          <a:p>
            <a:r>
              <a:rPr kumimoji="1" lang="en-US" altLang="ja-JP" sz="1100" dirty="0"/>
              <a:t>(5.8%)</a:t>
            </a:r>
            <a:endParaRPr kumimoji="1" lang="ja-JP" altLang="en-US" sz="1100" dirty="0"/>
          </a:p>
        </p:txBody>
      </p:sp>
      <p:sp>
        <p:nvSpPr>
          <p:cNvPr id="17" name="テキスト ボックス 16"/>
          <p:cNvSpPr txBox="1"/>
          <p:nvPr/>
        </p:nvSpPr>
        <p:spPr>
          <a:xfrm>
            <a:off x="6858140" y="5253350"/>
            <a:ext cx="720080" cy="261610"/>
          </a:xfrm>
          <a:prstGeom prst="rect">
            <a:avLst/>
          </a:prstGeom>
          <a:noFill/>
        </p:spPr>
        <p:txBody>
          <a:bodyPr wrap="square" rtlCol="0">
            <a:spAutoFit/>
          </a:bodyPr>
          <a:lstStyle/>
          <a:p>
            <a:r>
              <a:rPr kumimoji="1" lang="en-US" altLang="ja-JP" sz="1100" dirty="0"/>
              <a:t>(6.0%)</a:t>
            </a:r>
            <a:endParaRPr kumimoji="1" lang="ja-JP" altLang="en-US" sz="1100" dirty="0"/>
          </a:p>
        </p:txBody>
      </p:sp>
      <p:sp>
        <p:nvSpPr>
          <p:cNvPr id="18" name="正方形/長方形 17"/>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（弱み）東京一極集中（２）　＜人口の推移＞</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Tree>
    <p:extLst>
      <p:ext uri="{BB962C8B-B14F-4D97-AF65-F5344CB8AC3E}">
        <p14:creationId xmlns:p14="http://schemas.microsoft.com/office/powerpoint/2010/main" val="225538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8EC795-25A5-43D8-B083-83F933273887}"/>
              </a:ext>
            </a:extLst>
          </p:cNvPr>
          <p:cNvPicPr>
            <a:picLocks noChangeAspect="1"/>
          </p:cNvPicPr>
          <p:nvPr/>
        </p:nvPicPr>
        <p:blipFill>
          <a:blip r:embed="rId2"/>
          <a:stretch>
            <a:fillRect/>
          </a:stretch>
        </p:blipFill>
        <p:spPr>
          <a:xfrm>
            <a:off x="627546" y="1844361"/>
            <a:ext cx="7888908" cy="4608975"/>
          </a:xfrm>
          <a:prstGeom prst="rect">
            <a:avLst/>
          </a:prstGeom>
        </p:spPr>
      </p:pic>
      <p:sp>
        <p:nvSpPr>
          <p:cNvPr id="37" name="スライド番号プレースホルダー 3"/>
          <p:cNvSpPr txBox="1">
            <a:spLocks/>
          </p:cNvSpPr>
          <p:nvPr/>
        </p:nvSpPr>
        <p:spPr>
          <a:xfrm>
            <a:off x="7204562" y="12705152"/>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CC704986-EAFB-4803-9212-E5F17E3F2655}" type="slidenum">
              <a:rPr lang="ja-JP" altLang="en-US" smtClean="0"/>
              <a:pPr>
                <a:defRPr/>
              </a:pPr>
              <a:t>43</a:t>
            </a:fld>
            <a:endParaRPr lang="ja-JP" altLang="en-US" dirty="0"/>
          </a:p>
        </p:txBody>
      </p:sp>
      <p:sp>
        <p:nvSpPr>
          <p:cNvPr id="7" name="正方形/長方形 6"/>
          <p:cNvSpPr/>
          <p:nvPr/>
        </p:nvSpPr>
        <p:spPr>
          <a:xfrm>
            <a:off x="107505" y="620688"/>
            <a:ext cx="8956376" cy="924670"/>
          </a:xfrm>
          <a:prstGeom prst="rect">
            <a:avLst/>
          </a:prstGeom>
          <a:solidFill>
            <a:schemeClr val="accent1">
              <a:lumMod val="20000"/>
              <a:lumOff val="80000"/>
            </a:schemeClr>
          </a:solidFill>
          <a:ln w="285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177800" indent="-177800">
              <a:buFont typeface="Wingdings" panose="05000000000000000000" pitchFamily="2" charset="2"/>
              <a:buChar char="Ø"/>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大阪府の他府県からの人口移動は６年連続の転入超過で、転入超過数は令和２年には令和元年よりも増加し</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13,356</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人となった。東京都の転入超過数は令和２年に</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31,125</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人だったが、令和元年からは大きく減少。愛知県は、２年連続の転出超過で令和２年には</a:t>
            </a:r>
            <a:r>
              <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7,296</a:t>
            </a: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人の転出超過となっている。</a:t>
            </a:r>
          </a:p>
        </p:txBody>
      </p:sp>
      <p:sp>
        <p:nvSpPr>
          <p:cNvPr id="2" name="スライド番号プレースホルダー 1"/>
          <p:cNvSpPr>
            <a:spLocks noGrp="1"/>
          </p:cNvSpPr>
          <p:nvPr>
            <p:ph type="sldNum" sz="quarter" idx="12"/>
          </p:nvPr>
        </p:nvSpPr>
        <p:spPr>
          <a:xfrm>
            <a:off x="6758880" y="6364044"/>
            <a:ext cx="2133600" cy="365125"/>
          </a:xfrm>
        </p:spPr>
        <p:txBody>
          <a:bodyPr/>
          <a:lstStyle/>
          <a:p>
            <a:fld id="{E1D027E3-62E2-4B97-AB12-56BECFBE21C1}" type="slidenum">
              <a:rPr kumimoji="1" lang="ja-JP" altLang="en-US" smtClean="0"/>
              <a:pPr/>
              <a:t>43</a:t>
            </a:fld>
            <a:endParaRPr kumimoji="1" lang="ja-JP" altLang="en-US" dirty="0"/>
          </a:p>
        </p:txBody>
      </p:sp>
      <p:sp>
        <p:nvSpPr>
          <p:cNvPr id="8" name="テキスト ボックス 7"/>
          <p:cNvSpPr txBox="1"/>
          <p:nvPr/>
        </p:nvSpPr>
        <p:spPr>
          <a:xfrm>
            <a:off x="5463481" y="6339042"/>
            <a:ext cx="2880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年度版なにわの経済データ</a:t>
            </a:r>
            <a:endParaRPr kumimoji="1" lang="ja-JP" altLang="en-US" sz="11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742104" y="6551766"/>
            <a:ext cx="3150376"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（総務省「住民基本台帳人口移動報告」）</a:t>
            </a:r>
            <a:endParaRPr kumimoji="1" lang="ja-JP" altLang="en-US" sz="11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460038" y="1783849"/>
            <a:ext cx="1714001"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（注）外国人を含む。</a:t>
            </a:r>
            <a:endParaRPr kumimoji="1" lang="ja-JP" altLang="en-US" sz="1200" dirty="0">
              <a:latin typeface="Meiryo UI" panose="020B0604030504040204" pitchFamily="50" charset="-128"/>
              <a:ea typeface="Meiryo UI" panose="020B0604030504040204" pitchFamily="50" charset="-128"/>
            </a:endParaRPr>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（弱み）東京一極集中（３）　＜他府県からの転出入者数の推移＞</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Tree>
    <p:extLst>
      <p:ext uri="{BB962C8B-B14F-4D97-AF65-F5344CB8AC3E}">
        <p14:creationId xmlns:p14="http://schemas.microsoft.com/office/powerpoint/2010/main" val="2812750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40633" y="601524"/>
            <a:ext cx="8859351" cy="523220"/>
          </a:xfrm>
          <a:prstGeom prst="rect">
            <a:avLst/>
          </a:prstGeom>
          <a:solidFill>
            <a:schemeClr val="accent1">
              <a:lumMod val="20000"/>
              <a:lumOff val="80000"/>
            </a:schemeClr>
          </a:solidFill>
          <a:ln w="28575">
            <a:solidFill>
              <a:schemeClr val="tx1"/>
            </a:solidFill>
            <a:prstDash val="solid"/>
          </a:ln>
        </p:spPr>
        <p:txBody>
          <a:bodyPr wrap="square" rtlCol="0">
            <a:spAutoFit/>
          </a:bodyPr>
          <a:lstStyle/>
          <a:p>
            <a:pPr marL="177800" indent="-177800">
              <a:buFont typeface="Wingdings" panose="05000000000000000000" pitchFamily="2" charset="2"/>
              <a:buChar char="Ø"/>
            </a:pPr>
            <a:r>
              <a:rPr lang="ja-JP" altLang="en-US" sz="1400" dirty="0">
                <a:latin typeface="UD デジタル 教科書体 NK-R" panose="02020400000000000000" pitchFamily="18" charset="-128"/>
                <a:ea typeface="UD デジタル 教科書体 NK-R" panose="02020400000000000000" pitchFamily="18" charset="-128"/>
                <a:cs typeface="Meiryo UI" pitchFamily="50" charset="-128"/>
              </a:rPr>
              <a:t>圏域別にみると、大阪は西日本を中心に他圏域から一定の人口流入があるのに対し、東京圏への人口流出が顕著で、この</a:t>
            </a:r>
            <a:r>
              <a:rPr lang="en-US" altLang="ja-JP" sz="1400" dirty="0">
                <a:latin typeface="UD デジタル 教科書体 NK-R" panose="02020400000000000000" pitchFamily="18" charset="-128"/>
                <a:ea typeface="UD デジタル 教科書体 NK-R" panose="02020400000000000000" pitchFamily="18" charset="-128"/>
                <a:cs typeface="Meiryo UI" pitchFamily="50" charset="-128"/>
              </a:rPr>
              <a:t>5</a:t>
            </a:r>
            <a:r>
              <a:rPr lang="ja-JP" altLang="en-US" sz="1400" dirty="0">
                <a:latin typeface="UD デジタル 教科書体 NK-R" panose="02020400000000000000" pitchFamily="18" charset="-128"/>
                <a:ea typeface="UD デジタル 教科書体 NK-R" panose="02020400000000000000" pitchFamily="18" charset="-128"/>
                <a:cs typeface="Meiryo UI" pitchFamily="50" charset="-128"/>
              </a:rPr>
              <a:t>年間で約</a:t>
            </a:r>
            <a:r>
              <a:rPr lang="en-US" altLang="ja-JP" sz="1400" dirty="0">
                <a:latin typeface="UD デジタル 教科書体 NK-R" panose="02020400000000000000" pitchFamily="18" charset="-128"/>
                <a:ea typeface="UD デジタル 教科書体 NK-R" panose="02020400000000000000" pitchFamily="18" charset="-128"/>
                <a:cs typeface="Meiryo UI" pitchFamily="50" charset="-128"/>
              </a:rPr>
              <a:t>40,000</a:t>
            </a:r>
            <a:r>
              <a:rPr lang="ja-JP" altLang="en-US" sz="1400" dirty="0">
                <a:latin typeface="UD デジタル 教科書体 NK-R" panose="02020400000000000000" pitchFamily="18" charset="-128"/>
                <a:ea typeface="UD デジタル 教科書体 NK-R" panose="02020400000000000000" pitchFamily="18" charset="-128"/>
                <a:cs typeface="Meiryo UI" pitchFamily="50" charset="-128"/>
              </a:rPr>
              <a:t>人の転出超過となっている。</a:t>
            </a:r>
            <a:endParaRPr kumimoji="1" lang="ja-JP" altLang="en-US" sz="1400" dirty="0">
              <a:latin typeface="UD デジタル 教科書体 NK-R" panose="02020400000000000000" pitchFamily="18" charset="-128"/>
              <a:ea typeface="UD デジタル 教科書体 NK-R" panose="02020400000000000000" pitchFamily="18" charset="-128"/>
              <a:cs typeface="Meiryo UI" pitchFamily="50" charset="-128"/>
            </a:endParaRPr>
          </a:p>
        </p:txBody>
      </p:sp>
      <p:sp>
        <p:nvSpPr>
          <p:cNvPr id="9" name="スライド番号プレースホルダー 2"/>
          <p:cNvSpPr>
            <a:spLocks noGrp="1"/>
          </p:cNvSpPr>
          <p:nvPr>
            <p:ph type="sldNum" sz="quarter" idx="12"/>
          </p:nvPr>
        </p:nvSpPr>
        <p:spPr bwMode="auto">
          <a:xfrm>
            <a:off x="8639622" y="6468810"/>
            <a:ext cx="360362" cy="252412"/>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9D431EB-B517-420B-942D-5A5711DC131B}" type="slidenum">
              <a:rPr lang="ja-JP" altLang="en-US">
                <a:solidFill>
                  <a:srgbClr val="898989"/>
                </a:solidFill>
              </a:rPr>
              <a:pPr fontAlgn="base">
                <a:spcBef>
                  <a:spcPct val="0"/>
                </a:spcBef>
                <a:spcAft>
                  <a:spcPct val="0"/>
                </a:spcAft>
                <a:defRPr/>
              </a:pPr>
              <a:t>44</a:t>
            </a:fld>
            <a:endParaRPr lang="en-US" altLang="ja-JP" dirty="0">
              <a:solidFill>
                <a:srgbClr val="898989"/>
              </a:solidFill>
            </a:endParaRPr>
          </a:p>
        </p:txBody>
      </p:sp>
      <p:sp>
        <p:nvSpPr>
          <p:cNvPr id="4" name="ホームベース 3"/>
          <p:cNvSpPr/>
          <p:nvPr/>
        </p:nvSpPr>
        <p:spPr>
          <a:xfrm>
            <a:off x="1301197" y="5953635"/>
            <a:ext cx="1656184" cy="576064"/>
          </a:xfrm>
          <a:prstGeom prst="homePlate">
            <a:avLst>
              <a:gd name="adj" fmla="val 37975"/>
            </a:avLst>
          </a:prstGeom>
          <a:solidFill>
            <a:schemeClr val="accent6">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latin typeface="Meiryo UI" panose="020B0604030504040204" pitchFamily="50" charset="-128"/>
                <a:ea typeface="Meiryo UI" panose="020B0604030504040204" pitchFamily="50" charset="-128"/>
              </a:rPr>
              <a:t>他圏域から</a:t>
            </a:r>
            <a:endParaRPr kumimoji="1" lang="en-US" altLang="ja-JP" sz="1600" dirty="0">
              <a:latin typeface="Meiryo UI" panose="020B0604030504040204" pitchFamily="50" charset="-128"/>
              <a:ea typeface="Meiryo UI" panose="020B0604030504040204" pitchFamily="50" charset="-128"/>
            </a:endParaRPr>
          </a:p>
          <a:p>
            <a:pPr algn="ctr"/>
            <a:r>
              <a:rPr kumimoji="1" lang="en-US" altLang="ja-JP" sz="1600" dirty="0">
                <a:solidFill>
                  <a:srgbClr val="FF0000"/>
                </a:solidFill>
                <a:latin typeface="Meiryo UI" panose="020B0604030504040204" pitchFamily="50" charset="-128"/>
                <a:ea typeface="Meiryo UI" panose="020B0604030504040204" pitchFamily="50" charset="-128"/>
              </a:rPr>
              <a:t>29,505</a:t>
            </a:r>
            <a:r>
              <a:rPr kumimoji="1" lang="ja-JP" altLang="en-US" sz="1600" dirty="0">
                <a:latin typeface="Meiryo UI" panose="020B0604030504040204" pitchFamily="50" charset="-128"/>
                <a:ea typeface="Meiryo UI" panose="020B0604030504040204" pitchFamily="50" charset="-128"/>
              </a:rPr>
              <a:t>人</a:t>
            </a:r>
          </a:p>
        </p:txBody>
      </p:sp>
      <p:sp>
        <p:nvSpPr>
          <p:cNvPr id="5" name="テキスト ボックス 4"/>
          <p:cNvSpPr txBox="1"/>
          <p:nvPr/>
        </p:nvSpPr>
        <p:spPr>
          <a:xfrm>
            <a:off x="65939" y="5949280"/>
            <a:ext cx="1178304" cy="584775"/>
          </a:xfrm>
          <a:prstGeom prst="rect">
            <a:avLst/>
          </a:prstGeom>
          <a:noFill/>
        </p:spPr>
        <p:txBody>
          <a:bodyPr wrap="square" rtlCol="0">
            <a:spAutoFit/>
          </a:bodyPr>
          <a:lstStyle/>
          <a:p>
            <a:pPr algn="ctr"/>
            <a:r>
              <a:rPr kumimoji="1" lang="en-US" altLang="ja-JP" sz="1600" dirty="0">
                <a:latin typeface="HGP創英角ｺﾞｼｯｸUB" panose="020B0900000000000000" pitchFamily="50" charset="-128"/>
                <a:ea typeface="HGP創英角ｺﾞｼｯｸUB" panose="020B0900000000000000" pitchFamily="50" charset="-128"/>
              </a:rPr>
              <a:t>5</a:t>
            </a:r>
            <a:r>
              <a:rPr kumimoji="1" lang="ja-JP" altLang="en-US" sz="1600" dirty="0">
                <a:latin typeface="HGP創英角ｺﾞｼｯｸUB" panose="020B0900000000000000" pitchFamily="50" charset="-128"/>
                <a:ea typeface="HGP創英角ｺﾞｼｯｸUB" panose="020B0900000000000000" pitchFamily="50" charset="-128"/>
              </a:rPr>
              <a:t>年間の</a:t>
            </a:r>
            <a:endParaRPr kumimoji="1" lang="en-US" altLang="ja-JP" sz="1600" dirty="0">
              <a:latin typeface="HGP創英角ｺﾞｼｯｸUB" panose="020B0900000000000000" pitchFamily="50" charset="-128"/>
              <a:ea typeface="HGP創英角ｺﾞｼｯｸUB" panose="020B0900000000000000" pitchFamily="50" charset="-128"/>
            </a:endParaRPr>
          </a:p>
          <a:p>
            <a:pPr algn="ctr"/>
            <a:r>
              <a:rPr kumimoji="1" lang="ja-JP" altLang="en-US" sz="1600" dirty="0">
                <a:latin typeface="HGP創英角ｺﾞｼｯｸUB" panose="020B0900000000000000" pitchFamily="50" charset="-128"/>
                <a:ea typeface="HGP創英角ｺﾞｼｯｸUB" panose="020B0900000000000000" pitchFamily="50" charset="-128"/>
              </a:rPr>
              <a:t>転入転出</a:t>
            </a:r>
          </a:p>
        </p:txBody>
      </p:sp>
      <p:sp>
        <p:nvSpPr>
          <p:cNvPr id="14" name="ホームベース 13"/>
          <p:cNvSpPr/>
          <p:nvPr/>
        </p:nvSpPr>
        <p:spPr>
          <a:xfrm>
            <a:off x="3347864" y="5953635"/>
            <a:ext cx="1656184" cy="576064"/>
          </a:xfrm>
          <a:prstGeom prst="homePlate">
            <a:avLst>
              <a:gd name="adj" fmla="val 37975"/>
            </a:avLst>
          </a:prstGeom>
          <a:solidFill>
            <a:schemeClr val="accent6">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latin typeface="Meiryo UI" panose="020B0604030504040204" pitchFamily="50" charset="-128"/>
                <a:ea typeface="Meiryo UI" panose="020B0604030504040204" pitchFamily="50" charset="-128"/>
              </a:rPr>
              <a:t>近畿圏</a:t>
            </a:r>
            <a:r>
              <a:rPr kumimoji="1" lang="ja-JP" altLang="en-US" sz="1600" dirty="0">
                <a:latin typeface="Meiryo UI" panose="020B0604030504040204" pitchFamily="50" charset="-128"/>
                <a:ea typeface="Meiryo UI" panose="020B0604030504040204" pitchFamily="50" charset="-128"/>
              </a:rPr>
              <a:t>域から</a:t>
            </a:r>
            <a:endParaRPr kumimoji="1" lang="en-US" altLang="ja-JP" sz="1600" dirty="0">
              <a:latin typeface="Meiryo UI" panose="020B0604030504040204" pitchFamily="50" charset="-128"/>
              <a:ea typeface="Meiryo UI" panose="020B0604030504040204" pitchFamily="50" charset="-128"/>
            </a:endParaRPr>
          </a:p>
          <a:p>
            <a:pPr algn="ctr"/>
            <a:r>
              <a:rPr lang="en-US" altLang="ja-JP" sz="1600" dirty="0">
                <a:solidFill>
                  <a:srgbClr val="FF0000"/>
                </a:solidFill>
                <a:latin typeface="Meiryo UI" panose="020B0604030504040204" pitchFamily="50" charset="-128"/>
                <a:ea typeface="Meiryo UI" panose="020B0604030504040204" pitchFamily="50" charset="-128"/>
              </a:rPr>
              <a:t>24,744</a:t>
            </a:r>
            <a:r>
              <a:rPr kumimoji="1" lang="ja-JP" altLang="en-US" sz="1600" dirty="0">
                <a:latin typeface="Meiryo UI" panose="020B0604030504040204" pitchFamily="50" charset="-128"/>
                <a:ea typeface="Meiryo UI" panose="020B0604030504040204" pitchFamily="50" charset="-128"/>
              </a:rPr>
              <a:t>人</a:t>
            </a:r>
          </a:p>
        </p:txBody>
      </p:sp>
      <p:sp>
        <p:nvSpPr>
          <p:cNvPr id="13" name="正方形/長方形 12"/>
          <p:cNvSpPr/>
          <p:nvPr/>
        </p:nvSpPr>
        <p:spPr>
          <a:xfrm>
            <a:off x="5155194" y="1293015"/>
            <a:ext cx="3844790" cy="1035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700" dirty="0">
                <a:solidFill>
                  <a:sysClr val="windowText" lastClr="000000"/>
                </a:solidFill>
                <a:latin typeface="Meiryo UI" panose="020B0604030504040204" pitchFamily="50" charset="-128"/>
                <a:ea typeface="Meiryo UI" panose="020B0604030504040204" pitchFamily="50" charset="-128"/>
              </a:rPr>
              <a:t>【</a:t>
            </a:r>
            <a:r>
              <a:rPr kumimoji="1" lang="ja-JP" altLang="en-US" sz="700" dirty="0">
                <a:solidFill>
                  <a:sysClr val="windowText" lastClr="000000"/>
                </a:solidFill>
                <a:latin typeface="Meiryo UI" panose="020B0604030504040204" pitchFamily="50" charset="-128"/>
                <a:ea typeface="Meiryo UI" panose="020B0604030504040204" pitchFamily="50" charset="-128"/>
              </a:rPr>
              <a:t>参考</a:t>
            </a:r>
            <a:r>
              <a:rPr kumimoji="1" lang="en-US" altLang="ja-JP" sz="700" dirty="0">
                <a:solidFill>
                  <a:sysClr val="windowText" lastClr="000000"/>
                </a:solidFill>
                <a:latin typeface="Meiryo UI" panose="020B0604030504040204" pitchFamily="50" charset="-128"/>
                <a:ea typeface="Meiryo UI" panose="020B0604030504040204" pitchFamily="50" charset="-128"/>
              </a:rPr>
              <a:t>】</a:t>
            </a: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北海道・東北：北海道 青森県 岩手県 宮城県 秋田県 山形県 福島県 </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関東・甲信越：茨城県 栃木県 群馬県 </a:t>
            </a: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rPr>
              <a:t>埼玉県 千葉県 東京都 神奈川県 新潟県山梨県 長野県 </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東海・北陸：</a:t>
            </a: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rPr>
              <a:t>富山県 石川県 福井県 岐阜県 静岡県 愛知県 </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rPr>
              <a:t>三重県</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関西圏： 滋賀県 京都府 大阪府 兵庫県 奈良県 和歌山県 </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中国・四国：鳥取県 島根県 岡山県 広島県 山口県 徳島県 香川県 愛媛県 高知県 </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algn="l"/>
            <a:r>
              <a:rPr kumimoji="1" lang="ja-JP" altLang="en-US" sz="700" dirty="0">
                <a:solidFill>
                  <a:sysClr val="windowText" lastClr="000000"/>
                </a:solidFill>
                <a:latin typeface="Meiryo UI" panose="020B0604030504040204" pitchFamily="50" charset="-128"/>
                <a:ea typeface="Meiryo UI" panose="020B0604030504040204" pitchFamily="50" charset="-128"/>
              </a:rPr>
              <a:t>九州・沖縄：福岡県 佐賀県 長崎県 熊本県 大分県 宮崎県 鹿児島県 沖縄県 </a:t>
            </a:r>
            <a:endParaRPr kumimoji="1" lang="en-US" altLang="ja-JP" sz="700" dirty="0">
              <a:solidFill>
                <a:sysClr val="windowText" lastClr="000000"/>
              </a:solidFill>
              <a:latin typeface="Meiryo UI" panose="020B0604030504040204" pitchFamily="50" charset="-128"/>
              <a:ea typeface="Meiryo UI" panose="020B0604030504040204"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rPr>
              <a:t>東京圏：埼玉県 千葉県 東京都 神奈川県 </a:t>
            </a:r>
            <a:endParaRPr kumimoji="1" lang="en-US" altLang="ja-JP"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395536" y="1717223"/>
            <a:ext cx="7632848" cy="4258759"/>
          </a:xfrm>
          <a:prstGeom prst="rect">
            <a:avLst/>
          </a:prstGeom>
        </p:spPr>
      </p:pic>
      <p:sp>
        <p:nvSpPr>
          <p:cNvPr id="19" name="テキスト ボックス 18"/>
          <p:cNvSpPr txBox="1"/>
          <p:nvPr/>
        </p:nvSpPr>
        <p:spPr>
          <a:xfrm>
            <a:off x="3906341" y="6595016"/>
            <a:ext cx="4859710"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en-US" altLang="ja-JP" sz="1000" dirty="0">
                <a:latin typeface="Meiryo UI" panose="020B0604030504040204" pitchFamily="50" charset="-128"/>
                <a:ea typeface="Meiryo UI" panose="020B0604030504040204" pitchFamily="50" charset="-128"/>
              </a:rPr>
              <a:t>2016.3</a:t>
            </a:r>
            <a:r>
              <a:rPr kumimoji="1" lang="ja-JP" altLang="en-US" sz="1000" dirty="0">
                <a:latin typeface="Meiryo UI" panose="020B0604030504040204" pitchFamily="50" charset="-128"/>
                <a:ea typeface="Meiryo UI" panose="020B0604030504040204" pitchFamily="50" charset="-128"/>
              </a:rPr>
              <a:t>大阪府人口ビジョン（総務省「住民基本台帳人口移動報告」）に加筆</a:t>
            </a:r>
          </a:p>
        </p:txBody>
      </p:sp>
      <p:sp>
        <p:nvSpPr>
          <p:cNvPr id="11" name="正方形/長方形 10"/>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（弱み）東京一極集中（４）　＜人口移動（大阪と東京の転入転出）＞</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5" name="ホームベース 14"/>
          <p:cNvSpPr/>
          <p:nvPr/>
        </p:nvSpPr>
        <p:spPr>
          <a:xfrm>
            <a:off x="5508104" y="5953635"/>
            <a:ext cx="1656184" cy="576064"/>
          </a:xfrm>
          <a:prstGeom prst="homePlate">
            <a:avLst>
              <a:gd name="adj" fmla="val 37975"/>
            </a:avLst>
          </a:prstGeom>
          <a:solidFill>
            <a:schemeClr val="accent6">
              <a:lumMod val="60000"/>
              <a:lumOff val="4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chemeClr val="tx1"/>
                </a:solidFill>
                <a:latin typeface="Meiryo UI" panose="020B0604030504040204" pitchFamily="50" charset="-128"/>
                <a:ea typeface="Meiryo UI" panose="020B0604030504040204" pitchFamily="50" charset="-128"/>
              </a:rPr>
              <a:t>東京圏域</a:t>
            </a:r>
            <a:r>
              <a:rPr kumimoji="1" lang="ja-JP" altLang="en-US" sz="1600" b="1" dirty="0">
                <a:solidFill>
                  <a:schemeClr val="tx1"/>
                </a:solidFill>
                <a:latin typeface="Meiryo UI" panose="020B0604030504040204" pitchFamily="50" charset="-128"/>
                <a:ea typeface="Meiryo UI" panose="020B0604030504040204" pitchFamily="50" charset="-128"/>
              </a:rPr>
              <a:t>へ</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lang="ja-JP" altLang="en-US" sz="1600" b="1" dirty="0">
                <a:solidFill>
                  <a:schemeClr val="tx1"/>
                </a:solidFill>
                <a:latin typeface="Meiryo UI" panose="020B0604030504040204" pitchFamily="50" charset="-128"/>
                <a:ea typeface="Meiryo UI" panose="020B0604030504040204" pitchFamily="50" charset="-128"/>
              </a:rPr>
              <a:t>▲</a:t>
            </a:r>
            <a:r>
              <a:rPr lang="en-US" altLang="ja-JP" sz="1600" b="1" dirty="0">
                <a:solidFill>
                  <a:srgbClr val="FF0000"/>
                </a:solidFill>
                <a:latin typeface="Meiryo UI" panose="020B0604030504040204" pitchFamily="50" charset="-128"/>
                <a:ea typeface="Meiryo UI" panose="020B0604030504040204" pitchFamily="50" charset="-128"/>
              </a:rPr>
              <a:t>39,891</a:t>
            </a:r>
            <a:r>
              <a:rPr lang="ja-JP" altLang="en-US" sz="1600" b="1" dirty="0">
                <a:solidFill>
                  <a:schemeClr val="tx1"/>
                </a:solidFill>
                <a:latin typeface="Meiryo UI" panose="020B0604030504040204" pitchFamily="50" charset="-128"/>
                <a:ea typeface="Meiryo UI" panose="020B0604030504040204" pitchFamily="50" charset="-128"/>
              </a:rPr>
              <a:t>人</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3713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（弱み）東京一極集中（５）　＜東京一極集中の要因①＞</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8" name="正方形/長方形 7"/>
          <p:cNvSpPr/>
          <p:nvPr/>
        </p:nvSpPr>
        <p:spPr>
          <a:xfrm>
            <a:off x="509036" y="1109172"/>
            <a:ext cx="1856851" cy="353994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lang="ja-JP" altLang="en-US" sz="1015" dirty="0">
                <a:solidFill>
                  <a:schemeClr val="tx1"/>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飛行機や新幹線で東京から</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全国の都市に安く日帰りで</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いける</a:t>
            </a:r>
            <a:r>
              <a:rPr lang="ja-JP" altLang="en-US" sz="1015" dirty="0">
                <a:solidFill>
                  <a:schemeClr val="tx1"/>
                </a:solidFill>
                <a:latin typeface="Meiryo UI" panose="020B0604030504040204" pitchFamily="50" charset="-128"/>
                <a:ea typeface="Meiryo UI" panose="020B0604030504040204" pitchFamily="50" charset="-128"/>
              </a:rPr>
              <a:t>ようになったため、</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本社機能を東京に集中させ</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a:t>
            </a:r>
            <a:r>
              <a:rPr lang="ja-JP" altLang="en-US" sz="1015" b="1" dirty="0" err="1">
                <a:solidFill>
                  <a:schemeClr val="tx1"/>
                </a:solidFill>
                <a:latin typeface="Meiryo UI" panose="020B0604030504040204" pitchFamily="50" charset="-128"/>
                <a:ea typeface="Meiryo UI" panose="020B0604030504040204" pitchFamily="50" charset="-128"/>
              </a:rPr>
              <a:t>る</a:t>
            </a:r>
            <a:r>
              <a:rPr lang="ja-JP" altLang="en-US" sz="1015" b="1" dirty="0">
                <a:solidFill>
                  <a:schemeClr val="tx1"/>
                </a:solidFill>
                <a:latin typeface="Meiryo UI" panose="020B0604030504040204" pitchFamily="50" charset="-128"/>
                <a:ea typeface="Meiryo UI" panose="020B0604030504040204" pitchFamily="50" charset="-128"/>
              </a:rPr>
              <a:t>ことができるようになった。</a:t>
            </a:r>
            <a:r>
              <a:rPr lang="en-US" altLang="ja-JP" sz="1015" b="1" dirty="0">
                <a:solidFill>
                  <a:schemeClr val="bg1"/>
                </a:solidFill>
                <a:latin typeface="Meiryo UI" panose="020B0604030504040204" pitchFamily="50" charset="-128"/>
                <a:ea typeface="Meiryo UI" panose="020B0604030504040204" pitchFamily="50" charset="-128"/>
              </a:rPr>
              <a:t>1</a:t>
            </a:r>
          </a:p>
          <a:p>
            <a:pPr>
              <a:lnSpc>
                <a:spcPts val="1200"/>
              </a:lnSpc>
            </a:pP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a:t>
            </a:r>
            <a:r>
              <a:rPr lang="ja-JP" altLang="en-US" sz="1015" dirty="0">
                <a:solidFill>
                  <a:schemeClr val="tx1"/>
                </a:solidFill>
                <a:latin typeface="Meiryo UI" panose="020B0604030504040204" pitchFamily="50" charset="-128"/>
                <a:ea typeface="Meiryo UI" panose="020B0604030504040204" pitchFamily="50" charset="-128"/>
              </a:rPr>
              <a:t>都市の存在理由はフェイス・</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dirty="0">
                <a:solidFill>
                  <a:schemeClr val="tx1"/>
                </a:solidFill>
                <a:latin typeface="Meiryo UI" panose="020B0604030504040204" pitchFamily="50" charset="-128"/>
                <a:ea typeface="Meiryo UI" panose="020B0604030504040204" pitchFamily="50" charset="-128"/>
              </a:rPr>
              <a:t>　トゥ・フェイス・コンタクトの容易</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dirty="0">
                <a:solidFill>
                  <a:schemeClr val="tx1"/>
                </a:solidFill>
                <a:latin typeface="Meiryo UI" panose="020B0604030504040204" pitchFamily="50" charset="-128"/>
                <a:ea typeface="Meiryo UI" panose="020B0604030504040204" pitchFamily="50" charset="-128"/>
              </a:rPr>
              <a:t>　</a:t>
            </a:r>
            <a:r>
              <a:rPr lang="ja-JP" altLang="en-US" sz="1015" dirty="0" err="1">
                <a:solidFill>
                  <a:schemeClr val="tx1"/>
                </a:solidFill>
                <a:latin typeface="Meiryo UI" panose="020B0604030504040204" pitchFamily="50" charset="-128"/>
                <a:ea typeface="Meiryo UI" panose="020B0604030504040204" pitchFamily="50" charset="-128"/>
              </a:rPr>
              <a:t>さで</a:t>
            </a:r>
            <a:r>
              <a:rPr lang="ja-JP" altLang="en-US" sz="1015" dirty="0">
                <a:solidFill>
                  <a:schemeClr val="tx1"/>
                </a:solidFill>
                <a:latin typeface="Meiryo UI" panose="020B0604030504040204" pitchFamily="50" charset="-128"/>
                <a:ea typeface="Meiryo UI" panose="020B0604030504040204" pitchFamily="50" charset="-128"/>
              </a:rPr>
              <a:t>あるという観点からすると、</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大阪の都心機能は、</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「新大阪と梅田が離れている」</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「都心と空港の接続が悪い」</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など、政策の失敗のために</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不必要</a:t>
            </a:r>
            <a:r>
              <a:rPr lang="ja-JP" altLang="en-US" sz="1015" b="1" dirty="0" smtClean="0">
                <a:solidFill>
                  <a:schemeClr val="tx1"/>
                </a:solidFill>
                <a:latin typeface="Meiryo UI" panose="020B0604030504040204" pitchFamily="50" charset="-128"/>
                <a:ea typeface="Meiryo UI" panose="020B0604030504040204" pitchFamily="50" charset="-128"/>
              </a:rPr>
              <a:t>に</a:t>
            </a:r>
            <a:r>
              <a:rPr lang="ja-JP" altLang="en-US" sz="1015" b="1" dirty="0">
                <a:solidFill>
                  <a:schemeClr val="tx1"/>
                </a:solidFill>
                <a:latin typeface="Meiryo UI" panose="020B0604030504040204" pitchFamily="50" charset="-128"/>
                <a:ea typeface="Meiryo UI" panose="020B0604030504040204" pitchFamily="50" charset="-128"/>
              </a:rPr>
              <a:t>阻害</a:t>
            </a:r>
            <a:r>
              <a:rPr lang="ja-JP" altLang="en-US" sz="1015" b="1" dirty="0" smtClean="0">
                <a:solidFill>
                  <a:schemeClr val="tx1"/>
                </a:solidFill>
                <a:latin typeface="Meiryo UI" panose="020B0604030504040204" pitchFamily="50" charset="-128"/>
                <a:ea typeface="Meiryo UI" panose="020B0604030504040204" pitchFamily="50" charset="-128"/>
              </a:rPr>
              <a:t>されて</a:t>
            </a:r>
            <a:r>
              <a:rPr lang="ja-JP" altLang="en-US" sz="1015" b="1" dirty="0">
                <a:solidFill>
                  <a:schemeClr val="tx1"/>
                </a:solidFill>
                <a:latin typeface="Meiryo UI" panose="020B0604030504040204" pitchFamily="50" charset="-128"/>
                <a:ea typeface="Meiryo UI" panose="020B0604030504040204" pitchFamily="50" charset="-128"/>
              </a:rPr>
              <a:t>いる。</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○伊丹空港は夜間・早朝に</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使えず</a:t>
            </a:r>
            <a:r>
              <a:rPr lang="ja-JP" altLang="en-US" sz="1015" dirty="0">
                <a:solidFill>
                  <a:schemeClr val="tx1"/>
                </a:solidFill>
                <a:latin typeface="Meiryo UI" panose="020B0604030504040204" pitchFamily="50" charset="-128"/>
                <a:ea typeface="Meiryo UI" panose="020B0604030504040204" pitchFamily="50" charset="-128"/>
              </a:rPr>
              <a:t>、市中のため拡張も</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dirty="0">
                <a:solidFill>
                  <a:schemeClr val="tx1"/>
                </a:solidFill>
                <a:latin typeface="Meiryo UI" panose="020B0604030504040204" pitchFamily="50" charset="-128"/>
                <a:ea typeface="Meiryo UI" panose="020B0604030504040204" pitchFamily="50" charset="-128"/>
              </a:rPr>
              <a:t>　できない。</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関空は国際便が不便なだけ</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でなく、国内航路の頻度も</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1015" b="1" dirty="0">
                <a:solidFill>
                  <a:schemeClr val="tx1"/>
                </a:solidFill>
                <a:latin typeface="Meiryo UI" panose="020B0604030504040204" pitchFamily="50" charset="-128"/>
                <a:ea typeface="Meiryo UI" panose="020B0604030504040204" pitchFamily="50" charset="-128"/>
              </a:rPr>
              <a:t>　抑制されている</a:t>
            </a: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bg1"/>
                </a:solidFill>
                <a:latin typeface="Meiryo UI" panose="020B0604030504040204" pitchFamily="50" charset="-128"/>
                <a:ea typeface="Meiryo UI" panose="020B0604030504040204" pitchFamily="50" charset="-128"/>
              </a:rPr>
              <a:t>1</a:t>
            </a:r>
          </a:p>
        </p:txBody>
      </p:sp>
      <p:sp>
        <p:nvSpPr>
          <p:cNvPr id="7" name="正方形/長方形 6"/>
          <p:cNvSpPr/>
          <p:nvPr/>
        </p:nvSpPr>
        <p:spPr>
          <a:xfrm>
            <a:off x="2529720" y="3130097"/>
            <a:ext cx="3854529" cy="151901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○情報化社会の出現</a:t>
            </a:r>
            <a:r>
              <a:rPr lang="ja-JP" altLang="en-US" sz="1015" dirty="0">
                <a:solidFill>
                  <a:schemeClr val="tx1"/>
                </a:solidFill>
                <a:latin typeface="Meiryo UI" panose="020B0604030504040204" pitchFamily="50" charset="-128"/>
                <a:ea typeface="Meiryo UI" panose="020B0604030504040204" pitchFamily="50" charset="-128"/>
              </a:rPr>
              <a:t>は、最も価値の高い情報がフェイス・ツーフェイスで</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　とりかわされる</a:t>
            </a:r>
            <a:r>
              <a:rPr lang="ja-JP" altLang="en-US" sz="1015" b="1" dirty="0">
                <a:solidFill>
                  <a:schemeClr val="tx1"/>
                </a:solidFill>
                <a:latin typeface="Meiryo UI" panose="020B0604030504040204" pitchFamily="50" charset="-128"/>
                <a:ea typeface="Meiryo UI" panose="020B0604030504040204" pitchFamily="50" charset="-128"/>
              </a:rPr>
              <a:t>東京の情報空間としての重要性を増大させた</a:t>
            </a: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bg1"/>
                </a:solidFill>
                <a:latin typeface="Meiryo UI" panose="020B0604030504040204" pitchFamily="50" charset="-128"/>
                <a:ea typeface="Meiryo UI" panose="020B0604030504040204" pitchFamily="50" charset="-128"/>
              </a:rPr>
              <a:t>2</a:t>
            </a:r>
          </a:p>
          <a:p>
            <a:pPr>
              <a:lnSpc>
                <a:spcPts val="1015"/>
              </a:lnSpc>
            </a:pP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○出版と新聞とテレビ放送、すなわち紙も電波も、</a:t>
            </a:r>
            <a:r>
              <a:rPr lang="ja-JP" altLang="en-US" sz="1015" b="1" dirty="0">
                <a:solidFill>
                  <a:schemeClr val="tx1"/>
                </a:solidFill>
                <a:latin typeface="Meiryo UI" panose="020B0604030504040204" pitchFamily="50" charset="-128"/>
                <a:ea typeface="Meiryo UI" panose="020B0604030504040204" pitchFamily="50" charset="-128"/>
              </a:rPr>
              <a:t>いずれの情報発信も</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東京に集められた</a:t>
            </a: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bg1"/>
                </a:solidFill>
                <a:latin typeface="Meiryo UI" panose="020B0604030504040204" pitchFamily="50" charset="-128"/>
                <a:ea typeface="Meiryo UI" panose="020B0604030504040204" pitchFamily="50" charset="-128"/>
              </a:rPr>
              <a:t>5</a:t>
            </a:r>
          </a:p>
          <a:p>
            <a:pPr>
              <a:lnSpc>
                <a:spcPts val="1015"/>
              </a:lnSpc>
            </a:pP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○企業の本社は</a:t>
            </a:r>
            <a:r>
              <a:rPr lang="ja-JP" altLang="en-US" sz="1015" dirty="0">
                <a:solidFill>
                  <a:schemeClr val="tx1"/>
                </a:solidFill>
                <a:latin typeface="Meiryo UI" panose="020B0604030504040204" pitchFamily="50" charset="-128"/>
                <a:ea typeface="Meiryo UI" panose="020B0604030504040204" pitchFamily="50" charset="-128"/>
              </a:rPr>
              <a:t>、全国、全世界と結びつきやすい</a:t>
            </a:r>
            <a:r>
              <a:rPr lang="ja-JP" altLang="en-US" sz="1015" b="1" dirty="0">
                <a:solidFill>
                  <a:schemeClr val="tx1"/>
                </a:solidFill>
                <a:latin typeface="Meiryo UI" panose="020B0604030504040204" pitchFamily="50" charset="-128"/>
                <a:ea typeface="Meiryo UI" panose="020B0604030504040204" pitchFamily="50" charset="-128"/>
              </a:rPr>
              <a:t>情報網の拠点である</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世界都市に置くほうが効率が良い</a:t>
            </a: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bg1"/>
                </a:solidFill>
                <a:latin typeface="Meiryo UI" panose="020B0604030504040204" pitchFamily="50" charset="-128"/>
                <a:ea typeface="Meiryo UI" panose="020B0604030504040204" pitchFamily="50" charset="-128"/>
              </a:rPr>
              <a:t>4</a:t>
            </a:r>
          </a:p>
          <a:p>
            <a:pPr>
              <a:lnSpc>
                <a:spcPts val="1015"/>
              </a:lnSpc>
              <a:defRPr/>
            </a:pPr>
            <a:r>
              <a:rPr lang="ja-JP" altLang="en-US" sz="1015" dirty="0">
                <a:solidFill>
                  <a:schemeClr val="tx1"/>
                </a:solidFill>
                <a:latin typeface="Meiryo UI" panose="020B0604030504040204" pitchFamily="50" charset="-128"/>
                <a:ea typeface="Meiryo UI" panose="020B0604030504040204" pitchFamily="50" charset="-128"/>
              </a:rPr>
              <a:t>　新商品を宣伝しようと大阪で発表しようとしても、その情報はほとんど</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defRPr/>
            </a:pPr>
            <a:r>
              <a:rPr lang="ja-JP" altLang="en-US" sz="1015" dirty="0">
                <a:solidFill>
                  <a:schemeClr val="tx1"/>
                </a:solidFill>
                <a:latin typeface="Meiryo UI" panose="020B0604030504040204" pitchFamily="50" charset="-128"/>
                <a:ea typeface="Meiryo UI" panose="020B0604030504040204" pitchFamily="50" charset="-128"/>
              </a:rPr>
              <a:t>　関西で流通するだけでそれ以外へは流れない。ところが各種メディアが</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defRPr/>
            </a:pPr>
            <a:r>
              <a:rPr lang="ja-JP" altLang="en-US" sz="1015" dirty="0">
                <a:solidFill>
                  <a:schemeClr val="tx1"/>
                </a:solidFill>
                <a:latin typeface="Meiryo UI" panose="020B0604030504040204" pitchFamily="50" charset="-128"/>
                <a:ea typeface="Meiryo UI" panose="020B0604030504040204" pitchFamily="50" charset="-128"/>
              </a:rPr>
              <a:t>　集積している</a:t>
            </a:r>
            <a:r>
              <a:rPr lang="ja-JP" altLang="en-US" sz="1015" b="1" dirty="0">
                <a:solidFill>
                  <a:schemeClr val="tx1"/>
                </a:solidFill>
                <a:latin typeface="Meiryo UI" panose="020B0604030504040204" pitchFamily="50" charset="-128"/>
                <a:ea typeface="Meiryo UI" panose="020B0604030504040204" pitchFamily="50" charset="-128"/>
              </a:rPr>
              <a:t>世界都市・東京で発表すれば国内外に広く発信できる</a:t>
            </a:r>
            <a:r>
              <a:rPr lang="ja-JP" altLang="en-US" sz="1015" dirty="0">
                <a:solidFill>
                  <a:schemeClr val="tx1"/>
                </a:solidFill>
                <a:latin typeface="Meiryo UI" panose="020B0604030504040204" pitchFamily="50" charset="-128"/>
                <a:ea typeface="Meiryo UI" panose="020B0604030504040204" pitchFamily="50" charset="-128"/>
              </a:rPr>
              <a:t>。</a:t>
            </a:r>
            <a:endParaRPr lang="en-US" altLang="ja-JP" sz="1015"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2529720" y="1118401"/>
            <a:ext cx="3854529" cy="166970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○政府はかつて、多極分散型で自律的・接続可能な発展という戦略を</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　とっていた。しかしその後、金融・情報サービス・メディア・文化創造活動</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　など、</a:t>
            </a:r>
            <a:r>
              <a:rPr lang="ja-JP" altLang="en-US" sz="1015" b="1" dirty="0">
                <a:solidFill>
                  <a:schemeClr val="tx1"/>
                </a:solidFill>
                <a:latin typeface="Meiryo UI" panose="020B0604030504040204" pitchFamily="50" charset="-128"/>
                <a:ea typeface="Meiryo UI" panose="020B0604030504040204" pitchFamily="50" charset="-128"/>
              </a:rPr>
              <a:t>特定の機能を選択的に東京へ集積させる方針に、路線が変更</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された。</a:t>
            </a:r>
            <a:r>
              <a:rPr lang="en-US" altLang="ja-JP" sz="1015" b="1" dirty="0">
                <a:solidFill>
                  <a:schemeClr val="bg1"/>
                </a:solidFill>
                <a:latin typeface="Meiryo UI" panose="020B0604030504040204" pitchFamily="50" charset="-128"/>
                <a:ea typeface="Meiryo UI" panose="020B0604030504040204" pitchFamily="50" charset="-128"/>
              </a:rPr>
              <a:t>3</a:t>
            </a:r>
            <a:r>
              <a:rPr lang="ja-JP" altLang="en-US" sz="1015" b="1" dirty="0">
                <a:solidFill>
                  <a:schemeClr val="bg1"/>
                </a:solidFill>
                <a:latin typeface="Meiryo UI" panose="020B0604030504040204" pitchFamily="50" charset="-128"/>
                <a:ea typeface="Meiryo UI" panose="020B0604030504040204" pitchFamily="50" charset="-128"/>
              </a:rPr>
              <a:t> </a:t>
            </a: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015"/>
              </a:lnSpc>
            </a:pP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tx1"/>
                </a:solidFill>
                <a:latin typeface="Meiryo UI" panose="020B0604030504040204" pitchFamily="50" charset="-128"/>
                <a:ea typeface="Meiryo UI" panose="020B0604030504040204" pitchFamily="50" charset="-128"/>
              </a:rPr>
              <a:t>1970</a:t>
            </a:r>
            <a:r>
              <a:rPr lang="ja-JP" altLang="en-US" sz="1015" dirty="0">
                <a:solidFill>
                  <a:schemeClr val="tx1"/>
                </a:solidFill>
                <a:latin typeface="Meiryo UI" panose="020B0604030504040204" pitchFamily="50" charset="-128"/>
                <a:ea typeface="Meiryo UI" panose="020B0604030504040204" pitchFamily="50" charset="-128"/>
              </a:rPr>
              <a:t>年代から</a:t>
            </a:r>
            <a:r>
              <a:rPr lang="en-US" altLang="ja-JP" sz="1015" dirty="0">
                <a:solidFill>
                  <a:schemeClr val="tx1"/>
                </a:solidFill>
                <a:latin typeface="Meiryo UI" panose="020B0604030504040204" pitchFamily="50" charset="-128"/>
                <a:ea typeface="Meiryo UI" panose="020B0604030504040204" pitchFamily="50" charset="-128"/>
              </a:rPr>
              <a:t>80</a:t>
            </a:r>
            <a:r>
              <a:rPr lang="ja-JP" altLang="en-US" sz="1015" dirty="0">
                <a:solidFill>
                  <a:schemeClr val="tx1"/>
                </a:solidFill>
                <a:latin typeface="Meiryo UI" panose="020B0604030504040204" pitchFamily="50" charset="-128"/>
                <a:ea typeface="Meiryo UI" panose="020B0604030504040204" pitchFamily="50" charset="-128"/>
              </a:rPr>
              <a:t>年代にかけて、</a:t>
            </a:r>
            <a:r>
              <a:rPr lang="ja-JP" altLang="en-US" sz="1015" b="1" dirty="0">
                <a:solidFill>
                  <a:schemeClr val="tx1"/>
                </a:solidFill>
                <a:latin typeface="Meiryo UI" panose="020B0604030504040204" pitchFamily="50" charset="-128"/>
                <a:ea typeface="Meiryo UI" panose="020B0604030504040204" pitchFamily="50" charset="-128"/>
              </a:rPr>
              <a:t>グローバル化は</a:t>
            </a:r>
            <a:r>
              <a:rPr lang="ja-JP" altLang="en-US" sz="1015" dirty="0">
                <a:solidFill>
                  <a:schemeClr val="tx1"/>
                </a:solidFill>
                <a:latin typeface="Meiryo UI" panose="020B0604030504040204" pitchFamily="50" charset="-128"/>
                <a:ea typeface="Meiryo UI" panose="020B0604030504040204" pitchFamily="50" charset="-128"/>
              </a:rPr>
              <a:t>日本経済と世界を</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　結びつける</a:t>
            </a:r>
            <a:r>
              <a:rPr lang="ja-JP" altLang="en-US" sz="1015" b="1" dirty="0">
                <a:solidFill>
                  <a:schemeClr val="tx1"/>
                </a:solidFill>
                <a:latin typeface="Meiryo UI" panose="020B0604030504040204" pitchFamily="50" charset="-128"/>
                <a:ea typeface="Meiryo UI" panose="020B0604030504040204" pitchFamily="50" charset="-128"/>
              </a:rPr>
              <a:t>ゲートウェイ都市としての東京の地位の強化をもたらした。</a:t>
            </a:r>
            <a:endParaRPr lang="en-US" altLang="ja-JP" sz="1015" b="1" dirty="0">
              <a:solidFill>
                <a:schemeClr val="bg1"/>
              </a:solidFill>
              <a:latin typeface="Meiryo UI" panose="020B0604030504040204" pitchFamily="50" charset="-128"/>
              <a:ea typeface="Meiryo UI" panose="020B0604030504040204" pitchFamily="50" charset="-128"/>
            </a:endParaRPr>
          </a:p>
          <a:p>
            <a:pPr>
              <a:lnSpc>
                <a:spcPts val="1015"/>
              </a:lnSpc>
            </a:pPr>
            <a:endParaRPr lang="en-US" altLang="ja-JP" sz="1015" dirty="0">
              <a:solidFill>
                <a:schemeClr val="bg1"/>
              </a:solidFill>
              <a:latin typeface="Meiryo UI" panose="020B0604030504040204" pitchFamily="50" charset="-128"/>
              <a:ea typeface="Meiryo UI" panose="020B0604030504040204" pitchFamily="50" charset="-128"/>
            </a:endParaRPr>
          </a:p>
          <a:p>
            <a:pPr>
              <a:lnSpc>
                <a:spcPts val="1015"/>
              </a:lnSpc>
            </a:pP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tx1"/>
                </a:solidFill>
                <a:latin typeface="Meiryo UI" panose="020B0604030504040204" pitchFamily="50" charset="-128"/>
                <a:ea typeface="Meiryo UI" panose="020B0604030504040204" pitchFamily="50" charset="-128"/>
              </a:rPr>
              <a:t>1980</a:t>
            </a:r>
            <a:r>
              <a:rPr lang="ja-JP" altLang="en-US" sz="1015" dirty="0">
                <a:solidFill>
                  <a:schemeClr val="tx1"/>
                </a:solidFill>
                <a:latin typeface="Meiryo UI" panose="020B0604030504040204" pitchFamily="50" charset="-128"/>
                <a:ea typeface="Meiryo UI" panose="020B0604030504040204" pitchFamily="50" charset="-128"/>
              </a:rPr>
              <a:t>年代に</a:t>
            </a:r>
            <a:r>
              <a:rPr lang="ja-JP" altLang="en-US" sz="1015" b="1" dirty="0">
                <a:solidFill>
                  <a:schemeClr val="tx1"/>
                </a:solidFill>
                <a:latin typeface="Meiryo UI" panose="020B0604030504040204" pitchFamily="50" charset="-128"/>
                <a:ea typeface="Meiryo UI" panose="020B0604030504040204" pitchFamily="50" charset="-128"/>
              </a:rPr>
              <a:t>海外の金融企業が日本の金融市場へ参入することを</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認める規制緩和</a:t>
            </a:r>
            <a:r>
              <a:rPr lang="ja-JP" altLang="en-US" sz="1015" dirty="0">
                <a:solidFill>
                  <a:schemeClr val="tx1"/>
                </a:solidFill>
                <a:latin typeface="Meiryo UI" panose="020B0604030504040204" pitchFamily="50" charset="-128"/>
                <a:ea typeface="Meiryo UI" panose="020B0604030504040204" pitchFamily="50" charset="-128"/>
              </a:rPr>
              <a:t>が</a:t>
            </a:r>
            <a:r>
              <a:rPr lang="ja-JP" altLang="en-US" sz="1015" dirty="0" err="1">
                <a:solidFill>
                  <a:schemeClr val="tx1"/>
                </a:solidFill>
                <a:latin typeface="Meiryo UI" panose="020B0604030504040204" pitchFamily="50" charset="-128"/>
                <a:ea typeface="Meiryo UI" panose="020B0604030504040204" pitchFamily="50" charset="-128"/>
              </a:rPr>
              <a:t>さ</a:t>
            </a:r>
            <a:r>
              <a:rPr lang="ja-JP" altLang="en-US" sz="1015" dirty="0">
                <a:solidFill>
                  <a:schemeClr val="tx1"/>
                </a:solidFill>
                <a:latin typeface="Meiryo UI" panose="020B0604030504040204" pitchFamily="50" charset="-128"/>
                <a:ea typeface="Meiryo UI" panose="020B0604030504040204" pitchFamily="50" charset="-128"/>
              </a:rPr>
              <a:t>なれ、東京にはオフィスを求める海外企業が増加。　</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東京はグローバル経済の拠点である世界都市として脚光を浴びる</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015"/>
              </a:lnSpc>
            </a:pPr>
            <a:r>
              <a:rPr lang="ja-JP" altLang="en-US" sz="1015" b="1" dirty="0">
                <a:solidFill>
                  <a:schemeClr val="tx1"/>
                </a:solidFill>
                <a:latin typeface="Meiryo UI" panose="020B0604030504040204" pitchFamily="50" charset="-128"/>
                <a:ea typeface="Meiryo UI" panose="020B0604030504040204" pitchFamily="50" charset="-128"/>
              </a:rPr>
              <a:t>　</a:t>
            </a:r>
            <a:r>
              <a:rPr lang="ja-JP" altLang="en-US" sz="1015" dirty="0">
                <a:solidFill>
                  <a:schemeClr val="tx1"/>
                </a:solidFill>
                <a:latin typeface="Meiryo UI" panose="020B0604030504040204" pitchFamily="50" charset="-128"/>
                <a:ea typeface="Meiryo UI" panose="020B0604030504040204" pitchFamily="50" charset="-128"/>
              </a:rPr>
              <a:t>ようになった。</a:t>
            </a:r>
            <a:r>
              <a:rPr lang="en-US" altLang="ja-JP" sz="1015" dirty="0">
                <a:solidFill>
                  <a:schemeClr val="bg1"/>
                </a:solidFill>
                <a:latin typeface="Meiryo UI" panose="020B0604030504040204" pitchFamily="50" charset="-128"/>
                <a:ea typeface="Meiryo UI" panose="020B0604030504040204" pitchFamily="50" charset="-128"/>
              </a:rPr>
              <a:t>4</a:t>
            </a:r>
          </a:p>
        </p:txBody>
      </p:sp>
      <p:sp>
        <p:nvSpPr>
          <p:cNvPr id="15" name="正方形/長方形 14"/>
          <p:cNvSpPr/>
          <p:nvPr/>
        </p:nvSpPr>
        <p:spPr>
          <a:xfrm>
            <a:off x="6511717" y="1109172"/>
            <a:ext cx="2218458" cy="353993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○戦中の軍事技術開発政策の下で、</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b="1" dirty="0">
                <a:solidFill>
                  <a:prstClr val="black"/>
                </a:solidFill>
                <a:latin typeface="Meiryo UI" panose="020B0604030504040204" pitchFamily="50" charset="-128"/>
                <a:ea typeface="Meiryo UI" panose="020B0604030504040204" pitchFamily="50" charset="-128"/>
              </a:rPr>
              <a:t>　主要な研究開発施設が東京の周り</a:t>
            </a:r>
            <a:endParaRPr lang="en-US" altLang="ja-JP" sz="1015" b="1"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b="1" dirty="0">
                <a:solidFill>
                  <a:prstClr val="black"/>
                </a:solidFill>
                <a:latin typeface="Meiryo UI" panose="020B0604030504040204" pitchFamily="50" charset="-128"/>
                <a:ea typeface="Meiryo UI" panose="020B0604030504040204" pitchFamily="50" charset="-128"/>
              </a:rPr>
              <a:t>　に建設</a:t>
            </a:r>
            <a:r>
              <a:rPr lang="ja-JP" altLang="en-US" sz="1015" dirty="0">
                <a:solidFill>
                  <a:prstClr val="black"/>
                </a:solidFill>
                <a:latin typeface="Meiryo UI" panose="020B0604030504040204" pitchFamily="50" charset="-128"/>
                <a:ea typeface="Meiryo UI" panose="020B0604030504040204" pitchFamily="50" charset="-128"/>
              </a:rPr>
              <a:t>され、これらが戦後の高度</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　技術研究の苗床となった。</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　最初の学術研究都市が</a:t>
            </a:r>
            <a:r>
              <a:rPr lang="en-US" altLang="ja-JP" sz="1015" dirty="0">
                <a:solidFill>
                  <a:prstClr val="black"/>
                </a:solidFill>
                <a:latin typeface="Meiryo UI" panose="020B0604030504040204" pitchFamily="50" charset="-128"/>
                <a:ea typeface="Meiryo UI" panose="020B0604030504040204" pitchFamily="50" charset="-128"/>
              </a:rPr>
              <a:t>1970</a:t>
            </a:r>
            <a:r>
              <a:rPr lang="ja-JP" altLang="en-US" sz="1015" dirty="0">
                <a:solidFill>
                  <a:prstClr val="black"/>
                </a:solidFill>
                <a:latin typeface="Meiryo UI" panose="020B0604030504040204" pitchFamily="50" charset="-128"/>
                <a:ea typeface="Meiryo UI" panose="020B0604030504040204" pitchFamily="50" charset="-128"/>
              </a:rPr>
              <a:t>年代に</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　建設されたとき、それが首都圏内の</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　筑波地域に立地したことは象徴的</a:t>
            </a:r>
            <a:endParaRPr lang="en-US" altLang="ja-JP" sz="1015"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　だった。</a:t>
            </a:r>
            <a:r>
              <a:rPr lang="ja-JP" altLang="en-US" sz="1015" b="1" dirty="0">
                <a:solidFill>
                  <a:prstClr val="black"/>
                </a:solidFill>
                <a:latin typeface="Meiryo UI" panose="020B0604030504040204" pitchFamily="50" charset="-128"/>
                <a:ea typeface="Meiryo UI" panose="020B0604030504040204" pitchFamily="50" charset="-128"/>
              </a:rPr>
              <a:t>研究開発機能の発展と並行</a:t>
            </a:r>
            <a:endParaRPr lang="en-US" altLang="ja-JP" sz="1015" b="1"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b="1" dirty="0">
                <a:solidFill>
                  <a:prstClr val="black"/>
                </a:solidFill>
                <a:latin typeface="Meiryo UI" panose="020B0604030504040204" pitchFamily="50" charset="-128"/>
                <a:ea typeface="Meiryo UI" panose="020B0604030504040204" pitchFamily="50" charset="-128"/>
              </a:rPr>
              <a:t>　して、製造業サービスが東京の周りに</a:t>
            </a:r>
            <a:endParaRPr lang="en-US" altLang="ja-JP" sz="1015" b="1" dirty="0">
              <a:solidFill>
                <a:prstClr val="black"/>
              </a:solidFill>
              <a:latin typeface="Meiryo UI" panose="020B0604030504040204" pitchFamily="50" charset="-128"/>
              <a:ea typeface="Meiryo UI" panose="020B0604030504040204" pitchFamily="50" charset="-128"/>
            </a:endParaRPr>
          </a:p>
          <a:p>
            <a:pPr>
              <a:lnSpc>
                <a:spcPts val="1108"/>
              </a:lnSpc>
            </a:pPr>
            <a:r>
              <a:rPr lang="ja-JP" altLang="en-US" sz="1015" b="1" dirty="0">
                <a:solidFill>
                  <a:prstClr val="black"/>
                </a:solidFill>
                <a:latin typeface="Meiryo UI" panose="020B0604030504040204" pitchFamily="50" charset="-128"/>
                <a:ea typeface="Meiryo UI" panose="020B0604030504040204" pitchFamily="50" charset="-128"/>
              </a:rPr>
              <a:t>　集積された</a:t>
            </a: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dirty="0">
                <a:solidFill>
                  <a:schemeClr val="bg1"/>
                </a:solidFill>
                <a:latin typeface="Meiryo UI" panose="020B0604030504040204" pitchFamily="50" charset="-128"/>
                <a:ea typeface="Meiryo UI" panose="020B0604030504040204" pitchFamily="50" charset="-128"/>
              </a:rPr>
              <a:t>２</a:t>
            </a:r>
            <a:endParaRPr lang="en-US" altLang="ja-JP" sz="1015" dirty="0">
              <a:solidFill>
                <a:schemeClr val="bg1"/>
              </a:solidFill>
              <a:latin typeface="Meiryo UI" panose="020B0604030504040204" pitchFamily="50" charset="-128"/>
              <a:ea typeface="Meiryo UI" panose="020B0604030504040204" pitchFamily="50" charset="-128"/>
            </a:endParaRPr>
          </a:p>
          <a:p>
            <a:pPr>
              <a:lnSpc>
                <a:spcPts val="1108"/>
              </a:lnSpc>
            </a:pPr>
            <a:endParaRPr lang="en-US" altLang="ja-JP" sz="1015" dirty="0">
              <a:solidFill>
                <a:schemeClr val="bg1"/>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工場等制限法等により、大阪の</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工業は小規模</a:t>
            </a:r>
            <a:r>
              <a:rPr lang="ja-JP" altLang="en-US" sz="1015" dirty="0">
                <a:solidFill>
                  <a:schemeClr val="tx1"/>
                </a:solidFill>
                <a:latin typeface="Meiryo UI" panose="020B0604030504040204" pitchFamily="50" charset="-128"/>
                <a:ea typeface="Meiryo UI" panose="020B0604030504040204" pitchFamily="50" charset="-128"/>
              </a:rPr>
              <a:t>になり、衰退の一路を</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dirty="0">
                <a:solidFill>
                  <a:schemeClr val="tx1"/>
                </a:solidFill>
                <a:latin typeface="Meiryo UI" panose="020B0604030504040204" pitchFamily="50" charset="-128"/>
                <a:ea typeface="Meiryo UI" panose="020B0604030504040204" pitchFamily="50" charset="-128"/>
              </a:rPr>
              <a:t>　たどった。</a:t>
            </a:r>
            <a:r>
              <a:rPr lang="en-US" altLang="ja-JP" sz="1015" dirty="0">
                <a:solidFill>
                  <a:schemeClr val="bg1"/>
                </a:solidFill>
                <a:latin typeface="Meiryo UI" panose="020B0604030504040204" pitchFamily="50" charset="-128"/>
                <a:ea typeface="Meiryo UI" panose="020B0604030504040204" pitchFamily="50" charset="-128"/>
              </a:rPr>
              <a:t>1</a:t>
            </a:r>
          </a:p>
          <a:p>
            <a:pPr>
              <a:lnSpc>
                <a:spcPts val="1108"/>
              </a:lnSpc>
            </a:pPr>
            <a:endParaRPr lang="en-US" altLang="ja-JP" sz="1015" dirty="0">
              <a:solidFill>
                <a:schemeClr val="bg1"/>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脱工業化によって産業のあり方が</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大きく変化</a:t>
            </a:r>
            <a:r>
              <a:rPr lang="ja-JP" altLang="en-US" sz="1015" dirty="0">
                <a:solidFill>
                  <a:schemeClr val="tx1"/>
                </a:solidFill>
                <a:latin typeface="Meiryo UI" panose="020B0604030504040204" pitchFamily="50" charset="-128"/>
                <a:ea typeface="Meiryo UI" panose="020B0604030504040204" pitchFamily="50" charset="-128"/>
              </a:rPr>
              <a:t>した。</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dirty="0">
                <a:solidFill>
                  <a:schemeClr val="tx1"/>
                </a:solidFill>
                <a:latin typeface="Meiryo UI" panose="020B0604030504040204" pitchFamily="50" charset="-128"/>
                <a:ea typeface="Meiryo UI" panose="020B0604030504040204" pitchFamily="50" charset="-128"/>
              </a:rPr>
              <a:t>　高度経済成長期を通じて市場の</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dirty="0">
                <a:solidFill>
                  <a:schemeClr val="tx1"/>
                </a:solidFill>
                <a:latin typeface="Meiryo UI" panose="020B0604030504040204" pitchFamily="50" charset="-128"/>
                <a:ea typeface="Meiryo UI" panose="020B0604030504040204" pitchFamily="50" charset="-128"/>
              </a:rPr>
              <a:t>　飽和が広まり、</a:t>
            </a:r>
            <a:r>
              <a:rPr lang="ja-JP" altLang="en-US" sz="1015" b="1" dirty="0">
                <a:solidFill>
                  <a:schemeClr val="tx1"/>
                </a:solidFill>
                <a:latin typeface="Meiryo UI" panose="020B0604030504040204" pitchFamily="50" charset="-128"/>
                <a:ea typeface="Meiryo UI" panose="020B0604030504040204" pitchFamily="50" charset="-128"/>
              </a:rPr>
              <a:t>「作れば売れる」という</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時代から「いかに商品を売るか」が</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問われる時代へと転じた</a:t>
            </a:r>
            <a:r>
              <a:rPr lang="ja-JP" altLang="en-US" sz="1015" dirty="0">
                <a:solidFill>
                  <a:schemeClr val="tx1"/>
                </a:solidFill>
                <a:latin typeface="Meiryo UI" panose="020B0604030504040204" pitchFamily="50" charset="-128"/>
                <a:ea typeface="Meiryo UI" panose="020B0604030504040204" pitchFamily="50" charset="-128"/>
              </a:rPr>
              <a:t>。</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研究開発部門が重要</a:t>
            </a:r>
            <a:r>
              <a:rPr lang="ja-JP" altLang="en-US" sz="1015" dirty="0">
                <a:solidFill>
                  <a:schemeClr val="tx1"/>
                </a:solidFill>
                <a:latin typeface="Meiryo UI" panose="020B0604030504040204" pitchFamily="50" charset="-128"/>
                <a:ea typeface="Meiryo UI" panose="020B0604030504040204" pitchFamily="50" charset="-128"/>
              </a:rPr>
              <a:t>となり、</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dirty="0">
                <a:solidFill>
                  <a:schemeClr val="tx1"/>
                </a:solidFill>
                <a:latin typeface="Meiryo UI" panose="020B0604030504040204" pitchFamily="50" charset="-128"/>
                <a:ea typeface="Meiryo UI" panose="020B0604030504040204" pitchFamily="50" charset="-128"/>
              </a:rPr>
              <a:t>　人口が多く、大学などが集まる都市</a:t>
            </a:r>
            <a:endParaRPr lang="en-US" altLang="ja-JP" sz="1015"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dirty="0">
                <a:solidFill>
                  <a:schemeClr val="tx1"/>
                </a:solidFill>
                <a:latin typeface="Meiryo UI" panose="020B0604030504040204" pitchFamily="50" charset="-128"/>
                <a:ea typeface="Meiryo UI" panose="020B0604030504040204" pitchFamily="50" charset="-128"/>
              </a:rPr>
              <a:t>　</a:t>
            </a:r>
            <a:r>
              <a:rPr lang="ja-JP" altLang="en-US" sz="1015" dirty="0" err="1">
                <a:solidFill>
                  <a:schemeClr val="tx1"/>
                </a:solidFill>
                <a:latin typeface="Meiryo UI" panose="020B0604030504040204" pitchFamily="50" charset="-128"/>
                <a:ea typeface="Meiryo UI" panose="020B0604030504040204" pitchFamily="50" charset="-128"/>
              </a:rPr>
              <a:t>ほど</a:t>
            </a:r>
            <a:r>
              <a:rPr lang="ja-JP" altLang="en-US" sz="1015" dirty="0">
                <a:solidFill>
                  <a:schemeClr val="tx1"/>
                </a:solidFill>
                <a:latin typeface="Meiryo UI" panose="020B0604030504040204" pitchFamily="50" charset="-128"/>
                <a:ea typeface="Meiryo UI" panose="020B0604030504040204" pitchFamily="50" charset="-128"/>
              </a:rPr>
              <a:t>その条件を満たすことになった。</a:t>
            </a:r>
            <a:r>
              <a:rPr lang="en-US" altLang="ja-JP" sz="1015" dirty="0">
                <a:solidFill>
                  <a:schemeClr val="bg1"/>
                </a:solidFill>
                <a:latin typeface="Meiryo UI" panose="020B0604030504040204" pitchFamily="50" charset="-128"/>
                <a:ea typeface="Meiryo UI" panose="020B0604030504040204" pitchFamily="50" charset="-128"/>
              </a:rPr>
              <a:t>4</a:t>
            </a:r>
            <a:endParaRPr lang="ja-JP" altLang="en-US" sz="1015" b="1"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09036" y="5058509"/>
            <a:ext cx="8221139" cy="93462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dirty="0">
                <a:solidFill>
                  <a:schemeClr val="tx1"/>
                </a:solidFill>
                <a:latin typeface="Meiryo UI" panose="020B0604030504040204" pitchFamily="50" charset="-128"/>
                <a:ea typeface="Meiryo UI" panose="020B0604030504040204" pitchFamily="50" charset="-128"/>
              </a:rPr>
              <a:t>戦中から占領期にかけて</a:t>
            </a:r>
            <a:r>
              <a:rPr lang="ja-JP" altLang="en-US" sz="1015" b="1" dirty="0">
                <a:solidFill>
                  <a:schemeClr val="tx1"/>
                </a:solidFill>
                <a:latin typeface="Meiryo UI" panose="020B0604030504040204" pitchFamily="50" charset="-128"/>
                <a:ea typeface="Meiryo UI" panose="020B0604030504040204" pitchFamily="50" charset="-128"/>
              </a:rPr>
              <a:t>政府の経済統制が強化され、業界団体の本部が東京に集められるとともに、大企業の本社機能は政治権力の中心である</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東京へ移転・集中した。</a:t>
            </a:r>
            <a:r>
              <a:rPr lang="en-US" altLang="ja-JP" sz="1015" b="1" dirty="0">
                <a:solidFill>
                  <a:schemeClr val="bg1"/>
                </a:solidFill>
                <a:latin typeface="Meiryo UI" panose="020B0604030504040204" pitchFamily="50" charset="-128"/>
                <a:ea typeface="Meiryo UI" panose="020B0604030504040204" pitchFamily="50" charset="-128"/>
              </a:rPr>
              <a:t>2</a:t>
            </a: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a:t>
            </a:r>
            <a:r>
              <a:rPr lang="ja-JP" altLang="en-US" sz="1015" dirty="0">
                <a:solidFill>
                  <a:schemeClr val="tx1"/>
                </a:solidFill>
                <a:latin typeface="Meiryo UI" panose="020B0604030504040204" pitchFamily="50" charset="-128"/>
                <a:ea typeface="Meiryo UI" panose="020B0604030504040204" pitchFamily="50" charset="-128"/>
              </a:rPr>
              <a:t>中曽根政権時代の行政改革や民営化政策の下で</a:t>
            </a:r>
            <a:r>
              <a:rPr lang="ja-JP" altLang="en-US" sz="1015" dirty="0" err="1">
                <a:solidFill>
                  <a:schemeClr val="tx1"/>
                </a:solidFill>
                <a:latin typeface="Meiryo UI" panose="020B0604030504040204" pitchFamily="50" charset="-128"/>
                <a:ea typeface="Meiryo UI" panose="020B0604030504040204" pitchFamily="50" charset="-128"/>
              </a:rPr>
              <a:t>、</a:t>
            </a:r>
            <a:r>
              <a:rPr lang="ja-JP" altLang="en-US" sz="1015" dirty="0">
                <a:solidFill>
                  <a:schemeClr val="tx1"/>
                </a:solidFill>
                <a:latin typeface="Meiryo UI" panose="020B0604030504040204" pitchFamily="50" charset="-128"/>
                <a:ea typeface="Meiryo UI" panose="020B0604030504040204" pitchFamily="50" charset="-128"/>
              </a:rPr>
              <a:t>準公的な諮問委員会が政治的リーダーや官僚周辺に組織され、</a:t>
            </a:r>
            <a:r>
              <a:rPr lang="ja-JP" altLang="en-US" sz="1015" b="1" dirty="0">
                <a:solidFill>
                  <a:schemeClr val="tx1"/>
                </a:solidFill>
                <a:latin typeface="Meiryo UI" panose="020B0604030504040204" pitchFamily="50" charset="-128"/>
                <a:ea typeface="Meiryo UI" panose="020B0604030504040204" pitchFamily="50" charset="-128"/>
              </a:rPr>
              <a:t>企業や自治体がこうした政策</a:t>
            </a:r>
            <a:endParaRPr lang="en-US" altLang="ja-JP" sz="1015" b="1" dirty="0">
              <a:solidFill>
                <a:schemeClr val="tx1"/>
              </a:solidFill>
              <a:latin typeface="Meiryo UI" panose="020B0604030504040204" pitchFamily="50" charset="-128"/>
              <a:ea typeface="Meiryo UI" panose="020B0604030504040204" pitchFamily="50" charset="-128"/>
            </a:endParaRP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　ネットワークへの接近をはかるため、さらに東京へのアクセスを強めた。</a:t>
            </a:r>
            <a:r>
              <a:rPr lang="en-US" altLang="ja-JP" sz="1015" b="1" dirty="0">
                <a:solidFill>
                  <a:schemeClr val="bg1"/>
                </a:solidFill>
                <a:latin typeface="Meiryo UI" panose="020B0604030504040204" pitchFamily="50" charset="-128"/>
                <a:ea typeface="Meiryo UI" panose="020B0604030504040204" pitchFamily="50" charset="-128"/>
              </a:rPr>
              <a:t>2</a:t>
            </a:r>
            <a:endParaRPr lang="en-US" altLang="ja-JP" sz="1015" dirty="0">
              <a:solidFill>
                <a:schemeClr val="bg1"/>
              </a:solidFill>
              <a:latin typeface="Meiryo UI" panose="020B0604030504040204" pitchFamily="50" charset="-128"/>
              <a:ea typeface="Meiryo UI" panose="020B0604030504040204" pitchFamily="50" charset="-128"/>
            </a:endParaRPr>
          </a:p>
          <a:p>
            <a:pPr>
              <a:lnSpc>
                <a:spcPts val="1108"/>
              </a:lnSpc>
            </a:pPr>
            <a:r>
              <a:rPr lang="ja-JP" altLang="en-US" sz="1015" dirty="0">
                <a:solidFill>
                  <a:prstClr val="black"/>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許認可を受ける上では、中央省庁の集まる東京に拠点を持っていたほうが都合がよい</a:t>
            </a:r>
            <a:r>
              <a:rPr lang="ja-JP" altLang="en-US" sz="1015" dirty="0">
                <a:solidFill>
                  <a:schemeClr val="tx1"/>
                </a:solidFill>
                <a:latin typeface="Meiryo UI" panose="020B0604030504040204" pitchFamily="50" charset="-128"/>
                <a:ea typeface="Meiryo UI" panose="020B0604030504040204" pitchFamily="50" charset="-128"/>
              </a:rPr>
              <a:t>。</a:t>
            </a:r>
            <a:r>
              <a:rPr lang="en-US" altLang="ja-JP" sz="1015" dirty="0">
                <a:solidFill>
                  <a:schemeClr val="bg1"/>
                </a:solidFill>
                <a:latin typeface="Meiryo UI" panose="020B0604030504040204" pitchFamily="50" charset="-128"/>
                <a:ea typeface="Meiryo UI" panose="020B0604030504040204" pitchFamily="50" charset="-128"/>
              </a:rPr>
              <a:t>4</a:t>
            </a:r>
          </a:p>
          <a:p>
            <a:pPr>
              <a:lnSpc>
                <a:spcPts val="1108"/>
              </a:lnSpc>
            </a:pPr>
            <a:r>
              <a:rPr lang="ja-JP" altLang="en-US" sz="1015" b="1" dirty="0">
                <a:solidFill>
                  <a:schemeClr val="tx1"/>
                </a:solidFill>
                <a:latin typeface="Meiryo UI" panose="020B0604030504040204" pitchFamily="50" charset="-128"/>
                <a:ea typeface="Meiryo UI" panose="020B0604030504040204" pitchFamily="50" charset="-128"/>
              </a:rPr>
              <a:t>○大阪府が大阪市域に権限を持たず、広域的な都市整備をガバナンスする体制を欠いていた。</a:t>
            </a:r>
          </a:p>
        </p:txBody>
      </p:sp>
      <p:sp>
        <p:nvSpPr>
          <p:cNvPr id="21" name="正方形/長方形 20"/>
          <p:cNvSpPr/>
          <p:nvPr/>
        </p:nvSpPr>
        <p:spPr>
          <a:xfrm>
            <a:off x="513058" y="5977325"/>
            <a:ext cx="8217187" cy="560923"/>
          </a:xfrm>
          <a:prstGeom prst="rect">
            <a:avLst/>
          </a:prstGeom>
        </p:spPr>
        <p:txBody>
          <a:bodyPr wrap="square">
            <a:spAutoFit/>
          </a:bodyPr>
          <a:lstStyle/>
          <a:p>
            <a:pPr marL="164127" indent="-164127">
              <a:defRPr/>
            </a:pPr>
            <a:r>
              <a:rPr lang="ja-JP" altLang="en-US" sz="1015" dirty="0">
                <a:solidFill>
                  <a:prstClr val="black"/>
                </a:solidFill>
                <a:latin typeface="Meiryo UI" panose="020B0604030504040204" pitchFamily="50" charset="-128"/>
                <a:ea typeface="Meiryo UI" panose="020B0604030504040204" pitchFamily="50" charset="-128"/>
              </a:rPr>
              <a:t>以下の参考文献をもとに作成。</a:t>
            </a:r>
            <a:endParaRPr lang="en-US" altLang="ja-JP" sz="1015" dirty="0">
              <a:solidFill>
                <a:prstClr val="black"/>
              </a:solidFill>
              <a:latin typeface="Meiryo UI" panose="020B0604030504040204" pitchFamily="50" charset="-128"/>
              <a:ea typeface="Meiryo UI" panose="020B0604030504040204" pitchFamily="50" charset="-128"/>
            </a:endParaRPr>
          </a:p>
          <a:p>
            <a:pPr marL="164127" indent="-164127">
              <a:defRPr/>
            </a:pPr>
            <a:r>
              <a:rPr lang="ja-JP" altLang="en-US" sz="1015" dirty="0">
                <a:latin typeface="Meiryo UI" panose="020B0604030504040204" pitchFamily="50" charset="-128"/>
                <a:ea typeface="Meiryo UI" panose="020B0604030504040204" pitchFamily="50" charset="-128"/>
              </a:rPr>
              <a:t>　八田達夫「都心回帰の経済学」　　加茂利夫「世界都市」　　サスキア・サッセン「グローバルシティ　ニューヨーク・ロンドン・東京から世界を読む」</a:t>
            </a:r>
            <a:endParaRPr lang="en-US" altLang="ja-JP" sz="1015" dirty="0">
              <a:latin typeface="Meiryo UI" panose="020B0604030504040204" pitchFamily="50" charset="-128"/>
              <a:ea typeface="Meiryo UI" panose="020B0604030504040204" pitchFamily="50" charset="-128"/>
            </a:endParaRPr>
          </a:p>
          <a:p>
            <a:pPr marL="164127" indent="-164127">
              <a:defRPr/>
            </a:pPr>
            <a:r>
              <a:rPr lang="ja-JP" altLang="en-US" sz="1015" dirty="0">
                <a:latin typeface="Meiryo UI" panose="020B0604030504040204" pitchFamily="50" charset="-128"/>
                <a:ea typeface="Meiryo UI" panose="020B0604030504040204" pitchFamily="50" charset="-128"/>
              </a:rPr>
              <a:t>　山口覚、水田憲志、金子直樹、吉田雄介、中窪啓介、矢島巌「図説　京阪神の地理」　　堺屋太一「三度目の日本」</a:t>
            </a:r>
            <a:endParaRPr lang="en-US" altLang="ja-JP" sz="1015" dirty="0">
              <a:latin typeface="Meiryo UI" panose="020B0604030504040204" pitchFamily="50" charset="-128"/>
              <a:ea typeface="Meiryo UI" panose="020B0604030504040204" pitchFamily="50" charset="-128"/>
            </a:endParaRPr>
          </a:p>
        </p:txBody>
      </p:sp>
      <p:sp>
        <p:nvSpPr>
          <p:cNvPr id="22" name="正方形/長方形 21"/>
          <p:cNvSpPr/>
          <p:nvPr/>
        </p:nvSpPr>
        <p:spPr>
          <a:xfrm>
            <a:off x="509036" y="835288"/>
            <a:ext cx="1856851" cy="272456"/>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64127" indent="-164127" algn="ctr">
              <a:defRPr/>
            </a:pPr>
            <a:endParaRPr lang="en-US" altLang="ja-JP" sz="1015" b="1" kern="1100" spc="-175"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529720" y="838199"/>
            <a:ext cx="3854529" cy="278773"/>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127" indent="-164127" algn="ctr">
              <a:defRPr/>
            </a:pPr>
            <a:r>
              <a:rPr lang="ja-JP" altLang="en-US" sz="1015" b="1" dirty="0">
                <a:solidFill>
                  <a:schemeClr val="bg1"/>
                </a:solidFill>
                <a:latin typeface="Meiryo UI" panose="020B0604030504040204" pitchFamily="50" charset="-128"/>
                <a:ea typeface="Meiryo UI" panose="020B0604030504040204" pitchFamily="50" charset="-128"/>
              </a:rPr>
              <a:t>グローバル社会の進展と東京の世界都市化</a:t>
            </a:r>
            <a:endParaRPr lang="en-US" altLang="ja-JP" sz="1015" b="1"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6511717" y="835287"/>
            <a:ext cx="2218458" cy="283113"/>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127" indent="-164127" algn="ctr">
              <a:defRPr/>
            </a:pPr>
            <a:r>
              <a:rPr lang="ja-JP" altLang="en-US" sz="1015" b="1" dirty="0">
                <a:solidFill>
                  <a:schemeClr val="bg1"/>
                </a:solidFill>
                <a:latin typeface="Meiryo UI" panose="020B0604030504040204" pitchFamily="50" charset="-128"/>
                <a:ea typeface="Meiryo UI" panose="020B0604030504040204" pitchFamily="50" charset="-128"/>
              </a:rPr>
              <a:t>研究開発機能等の東京への集積</a:t>
            </a:r>
            <a:endParaRPr lang="en-US" altLang="ja-JP" sz="1015" b="1" dirty="0">
              <a:solidFill>
                <a:schemeClr val="bg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09036" y="4791235"/>
            <a:ext cx="8221209" cy="265846"/>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127" indent="-164127" algn="ctr">
              <a:defRPr/>
            </a:pPr>
            <a:r>
              <a:rPr lang="ja-JP" altLang="en-US" sz="1015" b="1" dirty="0">
                <a:solidFill>
                  <a:schemeClr val="bg1"/>
                </a:solidFill>
                <a:latin typeface="Meiryo UI" panose="020B0604030504040204" pitchFamily="50" charset="-128"/>
                <a:ea typeface="Meiryo UI" panose="020B0604030504040204" pitchFamily="50" charset="-128"/>
              </a:rPr>
              <a:t>政治、行政の集権化と大都市制度の影響</a:t>
            </a:r>
            <a:endParaRPr lang="en-US" altLang="ja-JP" sz="1015" b="1" dirty="0">
              <a:solidFill>
                <a:schemeClr val="bg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2529720" y="2871613"/>
            <a:ext cx="3854530" cy="265846"/>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127" indent="-164127" algn="ctr">
              <a:defRPr/>
            </a:pPr>
            <a:r>
              <a:rPr lang="ja-JP" altLang="en-US" sz="1015" b="1" dirty="0">
                <a:solidFill>
                  <a:schemeClr val="bg1"/>
                </a:solidFill>
                <a:latin typeface="Meiryo UI" panose="020B0604030504040204" pitchFamily="50" charset="-128"/>
                <a:ea typeface="Meiryo UI" panose="020B0604030504040204" pitchFamily="50" charset="-128"/>
              </a:rPr>
              <a:t>情報化社会の進展と東京への集約</a:t>
            </a:r>
          </a:p>
        </p:txBody>
      </p:sp>
      <p:sp>
        <p:nvSpPr>
          <p:cNvPr id="14" name="正方形/長方形 13"/>
          <p:cNvSpPr/>
          <p:nvPr/>
        </p:nvSpPr>
        <p:spPr bwMode="gray">
          <a:xfrm>
            <a:off x="369278" y="852554"/>
            <a:ext cx="2178421" cy="26584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64127" indent="-164127" algn="ctr">
              <a:defRPr/>
            </a:pPr>
            <a:r>
              <a:rPr lang="ja-JP" altLang="en-US" sz="1015" b="1" kern="1100" spc="-120" dirty="0">
                <a:solidFill>
                  <a:schemeClr val="bg1"/>
                </a:solidFill>
                <a:latin typeface="Meiryo UI" panose="020B0604030504040204" pitchFamily="50" charset="-128"/>
                <a:ea typeface="Meiryo UI" panose="020B0604030504040204" pitchFamily="50" charset="-128"/>
              </a:rPr>
              <a:t>交通インフラの発展と大阪の整備遅滞</a:t>
            </a:r>
            <a:endParaRPr lang="en-US" altLang="ja-JP" sz="1015" b="1" kern="1100" spc="-120" dirty="0">
              <a:solidFill>
                <a:schemeClr val="bg1"/>
              </a:solidFill>
              <a:latin typeface="Meiryo UI" panose="020B0604030504040204" pitchFamily="50" charset="-128"/>
              <a:ea typeface="Meiryo UI" panose="020B0604030504040204" pitchFamily="50" charset="-128"/>
            </a:endParaRPr>
          </a:p>
        </p:txBody>
      </p:sp>
      <p:sp>
        <p:nvSpPr>
          <p:cNvPr id="20"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45</a:t>
            </a:fld>
            <a:endParaRPr kumimoji="1" lang="ja-JP" altLang="en-US" dirty="0"/>
          </a:p>
        </p:txBody>
      </p:sp>
      <p:sp>
        <p:nvSpPr>
          <p:cNvPr id="28" name="正方形/長方形 27"/>
          <p:cNvSpPr/>
          <p:nvPr/>
        </p:nvSpPr>
        <p:spPr>
          <a:xfrm>
            <a:off x="2892158" y="6521435"/>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1118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60675" y="939396"/>
          <a:ext cx="8822652" cy="3687124"/>
        </p:xfrm>
        <a:graphic>
          <a:graphicData uri="http://schemas.openxmlformats.org/drawingml/2006/table">
            <a:tbl>
              <a:tblPr firstRow="1" bandRow="1">
                <a:tableStyleId>{5C22544A-7EE6-4342-B048-85BDC9FD1C3A}</a:tableStyleId>
              </a:tblPr>
              <a:tblGrid>
                <a:gridCol w="1499176">
                  <a:extLst>
                    <a:ext uri="{9D8B030D-6E8A-4147-A177-3AD203B41FA5}">
                      <a16:colId xmlns:a16="http://schemas.microsoft.com/office/drawing/2014/main" val="2407050833"/>
                    </a:ext>
                  </a:extLst>
                </a:gridCol>
                <a:gridCol w="1553544">
                  <a:extLst>
                    <a:ext uri="{9D8B030D-6E8A-4147-A177-3AD203B41FA5}">
                      <a16:colId xmlns:a16="http://schemas.microsoft.com/office/drawing/2014/main" val="2370074004"/>
                    </a:ext>
                  </a:extLst>
                </a:gridCol>
                <a:gridCol w="755213">
                  <a:extLst>
                    <a:ext uri="{9D8B030D-6E8A-4147-A177-3AD203B41FA5}">
                      <a16:colId xmlns:a16="http://schemas.microsoft.com/office/drawing/2014/main" val="2113060985"/>
                    </a:ext>
                  </a:extLst>
                </a:gridCol>
                <a:gridCol w="5014719">
                  <a:extLst>
                    <a:ext uri="{9D8B030D-6E8A-4147-A177-3AD203B41FA5}">
                      <a16:colId xmlns:a16="http://schemas.microsoft.com/office/drawing/2014/main" val="2587953928"/>
                    </a:ext>
                  </a:extLst>
                </a:gridCol>
              </a:tblGrid>
              <a:tr h="436098">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計画名称</a:t>
                      </a:r>
                      <a:endParaRPr kumimoji="1" lang="en-US" altLang="ja-JP" sz="1100" dirty="0">
                        <a:latin typeface="Meiryo UI" panose="020B0604030504040204" pitchFamily="50" charset="-128"/>
                        <a:ea typeface="Meiryo UI" panose="020B0604030504040204" pitchFamily="50" charset="-128"/>
                      </a:endParaRPr>
                    </a:p>
                    <a:p>
                      <a:pPr algn="ctr">
                        <a:lnSpc>
                          <a:spcPts val="1500"/>
                        </a:lnSpc>
                      </a:pPr>
                      <a:r>
                        <a:rPr kumimoji="1" lang="ja-JP" altLang="en-US" sz="1100" dirty="0">
                          <a:latin typeface="Meiryo UI" panose="020B0604030504040204" pitchFamily="50" charset="-128"/>
                          <a:ea typeface="Meiryo UI" panose="020B0604030504040204" pitchFamily="50" charset="-128"/>
                        </a:rPr>
                        <a:t>（閣議決定）</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背景</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目標年次</a:t>
                      </a:r>
                    </a:p>
                  </a:txBody>
                  <a:tcPr marL="84406" marR="84406" marT="42203" marB="42203" anchor="ctr"/>
                </a:tc>
                <a:tc>
                  <a:txBody>
                    <a:bodyPr/>
                    <a:lstStyle/>
                    <a:p>
                      <a:pPr algn="ctr">
                        <a:lnSpc>
                          <a:spcPts val="1500"/>
                        </a:lnSpc>
                      </a:pPr>
                      <a:r>
                        <a:rPr kumimoji="1" lang="ja-JP" altLang="en-US" sz="1100" dirty="0">
                          <a:latin typeface="Meiryo UI" panose="020B0604030504040204" pitchFamily="50" charset="-128"/>
                          <a:ea typeface="Meiryo UI" panose="020B0604030504040204" pitchFamily="50" charset="-128"/>
                        </a:rPr>
                        <a:t>ポイント</a:t>
                      </a:r>
                    </a:p>
                  </a:txBody>
                  <a:tcPr marL="84406" marR="84406" marT="42203" marB="42203" anchor="ctr"/>
                </a:tc>
                <a:extLst>
                  <a:ext uri="{0D108BD9-81ED-4DB2-BD59-A6C34878D82A}">
                    <a16:rowId xmlns:a16="http://schemas.microsoft.com/office/drawing/2014/main" val="3805163036"/>
                  </a:ext>
                </a:extLst>
              </a:tr>
              <a:tr h="963637">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全国総合開発計画</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1962</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①高度成長経済への移行</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②過大都市問題、所得格差拡大</a:t>
                      </a:r>
                    </a:p>
                    <a:p>
                      <a:pPr>
                        <a:lnSpc>
                          <a:spcPts val="1500"/>
                        </a:lnSpc>
                      </a:pPr>
                      <a:r>
                        <a:rPr kumimoji="1" lang="ja-JP" altLang="en-US" sz="1100" dirty="0">
                          <a:latin typeface="Meiryo UI" panose="020B0604030504040204" pitchFamily="50" charset="-128"/>
                          <a:ea typeface="Meiryo UI" panose="020B0604030504040204" pitchFamily="50" charset="-128"/>
                        </a:rPr>
                        <a:t>③所得倍増計画</a:t>
                      </a:r>
                    </a:p>
                  </a:txBody>
                  <a:tcPr marL="84406" marR="84406" marT="42203" marB="42203"/>
                </a:tc>
                <a:tc>
                  <a:txBody>
                    <a:bodyPr/>
                    <a:lstStyle/>
                    <a:p>
                      <a:pPr>
                        <a:lnSpc>
                          <a:spcPts val="1500"/>
                        </a:lnSpc>
                      </a:pPr>
                      <a:r>
                        <a:rPr kumimoji="1" lang="en-US" altLang="ja-JP" sz="1100" dirty="0">
                          <a:latin typeface="Meiryo UI" panose="020B0604030504040204" pitchFamily="50" charset="-128"/>
                          <a:ea typeface="Meiryo UI" panose="020B0604030504040204" pitchFamily="50" charset="-128"/>
                        </a:rPr>
                        <a:t>1970</a:t>
                      </a:r>
                      <a:r>
                        <a:rPr kumimoji="1" lang="ja-JP" altLang="en-US" sz="1100" dirty="0">
                          <a:latin typeface="Meiryo UI" panose="020B0604030504040204" pitchFamily="50" charset="-128"/>
                          <a:ea typeface="Meiryo UI" panose="020B0604030504040204" pitchFamily="50" charset="-128"/>
                        </a:rPr>
                        <a:t>年</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日本経済の高度成長が始まると、産業の集中する</a:t>
                      </a:r>
                      <a:r>
                        <a:rPr kumimoji="1" lang="ja-JP" altLang="en-US" sz="1100" b="1" dirty="0">
                          <a:latin typeface="Meiryo UI" panose="020B0604030504040204" pitchFamily="50" charset="-128"/>
                          <a:ea typeface="Meiryo UI" panose="020B0604030504040204" pitchFamily="50" charset="-128"/>
                        </a:rPr>
                        <a:t>太平洋ベルト地帯とそれ以外の地域との所得格差が拡大</a:t>
                      </a:r>
                      <a:r>
                        <a:rPr kumimoji="1" lang="ja-JP" altLang="en-US" sz="1100" dirty="0">
                          <a:latin typeface="Meiryo UI" panose="020B0604030504040204" pitchFamily="50" charset="-128"/>
                          <a:ea typeface="Meiryo UI" panose="020B0604030504040204" pitchFamily="50" charset="-128"/>
                        </a:rPr>
                        <a:t>し、国民所得倍増計画（</a:t>
                      </a:r>
                      <a:r>
                        <a:rPr kumimoji="1" lang="en-US" altLang="ja-JP" sz="1100" dirty="0">
                          <a:latin typeface="Meiryo UI" panose="020B0604030504040204" pitchFamily="50" charset="-128"/>
                          <a:ea typeface="Meiryo UI" panose="020B0604030504040204" pitchFamily="50" charset="-128"/>
                        </a:rPr>
                        <a:t>1960</a:t>
                      </a:r>
                      <a:r>
                        <a:rPr kumimoji="1" lang="ja-JP" altLang="en-US" sz="1100" dirty="0">
                          <a:latin typeface="Meiryo UI" panose="020B0604030504040204" pitchFamily="50" charset="-128"/>
                          <a:ea typeface="Meiryo UI" panose="020B0604030504040204" pitchFamily="50" charset="-128"/>
                        </a:rPr>
                        <a:t>年）策定時における後進地域からの強い批判に応えるために策定。拠点開発方式で地方に</a:t>
                      </a:r>
                      <a:r>
                        <a:rPr kumimoji="1" lang="ja-JP" altLang="en-US" sz="1100" b="1" dirty="0">
                          <a:latin typeface="Meiryo UI" panose="020B0604030504040204" pitchFamily="50" charset="-128"/>
                          <a:ea typeface="Meiryo UI" panose="020B0604030504040204" pitchFamily="50" charset="-128"/>
                        </a:rPr>
                        <a:t>臨海工業地帯などの工業開発拠点を整備</a:t>
                      </a:r>
                    </a:p>
                  </a:txBody>
                  <a:tcPr marL="84406" marR="84406" marT="42203" marB="42203"/>
                </a:tc>
                <a:extLst>
                  <a:ext uri="{0D108BD9-81ED-4DB2-BD59-A6C34878D82A}">
                    <a16:rowId xmlns:a16="http://schemas.microsoft.com/office/drawing/2014/main" val="1164071300"/>
                  </a:ext>
                </a:extLst>
              </a:tr>
              <a:tr h="1139483">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新全国総合開発計画</a:t>
                      </a:r>
                      <a:endParaRPr kumimoji="1" lang="en-US" altLang="ja-JP" sz="1100" dirty="0">
                        <a:latin typeface="Meiryo UI" panose="020B0604030504040204" pitchFamily="50" charset="-128"/>
                        <a:ea typeface="Meiryo UI" panose="020B0604030504040204" pitchFamily="50" charset="-128"/>
                      </a:endParaRPr>
                    </a:p>
                    <a:p>
                      <a:pPr>
                        <a:lnSpc>
                          <a:spcPts val="1500"/>
                        </a:lnSpc>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1969</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30</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①高度成長経済</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②人口、産業の大都市集中（三大都市圏）</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③情報化、国際化、科学革新の進展</a:t>
                      </a:r>
                    </a:p>
                  </a:txBody>
                  <a:tcPr marL="84406" marR="84406" marT="42203" marB="42203"/>
                </a:tc>
                <a:tc>
                  <a:txBody>
                    <a:bodyPr/>
                    <a:lstStyle/>
                    <a:p>
                      <a:pPr>
                        <a:lnSpc>
                          <a:spcPts val="1500"/>
                        </a:lnSpc>
                      </a:pPr>
                      <a:r>
                        <a:rPr kumimoji="1" lang="en-US" altLang="ja-JP" sz="1100" dirty="0">
                          <a:latin typeface="Meiryo UI" panose="020B0604030504040204" pitchFamily="50" charset="-128"/>
                          <a:ea typeface="Meiryo UI" panose="020B0604030504040204" pitchFamily="50" charset="-128"/>
                        </a:rPr>
                        <a:t>1985</a:t>
                      </a:r>
                      <a:r>
                        <a:rPr kumimoji="1" lang="ja-JP" altLang="en-US" sz="1100" dirty="0">
                          <a:latin typeface="Meiryo UI" panose="020B0604030504040204" pitchFamily="50" charset="-128"/>
                          <a:ea typeface="Meiryo UI" panose="020B0604030504040204" pitchFamily="50" charset="-128"/>
                        </a:rPr>
                        <a:t>年</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予想を上回る高度成長の下、</a:t>
                      </a:r>
                      <a:r>
                        <a:rPr kumimoji="1" lang="ja-JP" altLang="en-US" sz="1100" b="1" dirty="0">
                          <a:latin typeface="Meiryo UI" panose="020B0604030504040204" pitchFamily="50" charset="-128"/>
                          <a:ea typeface="Meiryo UI" panose="020B0604030504040204" pitchFamily="50" charset="-128"/>
                        </a:rPr>
                        <a:t>大都市への人口、産業の集中が続き</a:t>
                      </a:r>
                      <a:r>
                        <a:rPr kumimoji="1" lang="ja-JP" altLang="en-US" sz="1100" dirty="0">
                          <a:latin typeface="Meiryo UI" panose="020B0604030504040204" pitchFamily="50" charset="-128"/>
                          <a:ea typeface="Meiryo UI" panose="020B0604030504040204" pitchFamily="50" charset="-128"/>
                        </a:rPr>
                        <a:t>、一方、地方の農山村では</a:t>
                      </a:r>
                      <a:r>
                        <a:rPr kumimoji="1" lang="ja-JP" altLang="en-US" sz="1100" b="1" dirty="0">
                          <a:latin typeface="Meiryo UI" panose="020B0604030504040204" pitchFamily="50" charset="-128"/>
                          <a:ea typeface="Meiryo UI" panose="020B0604030504040204" pitchFamily="50" charset="-128"/>
                        </a:rPr>
                        <a:t>過疎問題</a:t>
                      </a:r>
                      <a:r>
                        <a:rPr kumimoji="1" lang="ja-JP" altLang="en-US" sz="1100" dirty="0">
                          <a:latin typeface="Meiryo UI" panose="020B0604030504040204" pitchFamily="50" charset="-128"/>
                          <a:ea typeface="Meiryo UI" panose="020B0604030504040204" pitchFamily="50" charset="-128"/>
                        </a:rPr>
                        <a:t>が生じた。「開発可能性の全国土への拡大･均衡化」が目標になり、高速交通と通信の全国的ネットワークを整備し、遠隔地に大規模工業基地等の生産基地を配置することにより、全国土の利用が均衡のとれたものになるとした。</a:t>
                      </a:r>
                    </a:p>
                  </a:txBody>
                  <a:tcPr marL="84406" marR="84406" marT="42203" marB="42203"/>
                </a:tc>
                <a:extLst>
                  <a:ext uri="{0D108BD9-81ED-4DB2-BD59-A6C34878D82A}">
                    <a16:rowId xmlns:a16="http://schemas.microsoft.com/office/drawing/2014/main" val="1283793441"/>
                  </a:ext>
                </a:extLst>
              </a:tr>
              <a:tr h="963637">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次全国総合開発計画</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1977</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日）</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①安定成長経済</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②人口、産業の地方分散の兆し</a:t>
                      </a:r>
                    </a:p>
                    <a:p>
                      <a:pPr marL="174625" indent="-174625">
                        <a:lnSpc>
                          <a:spcPts val="1500"/>
                        </a:lnSpc>
                      </a:pPr>
                      <a:r>
                        <a:rPr kumimoji="1" lang="ja-JP" altLang="en-US" sz="1100" dirty="0">
                          <a:latin typeface="Meiryo UI" panose="020B0604030504040204" pitchFamily="50" charset="-128"/>
                          <a:ea typeface="Meiryo UI" panose="020B0604030504040204" pitchFamily="50" charset="-128"/>
                        </a:rPr>
                        <a:t>③国土資源、エネルギー等の有限性の顕在化</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概ね</a:t>
                      </a:r>
                      <a:endParaRPr kumimoji="1" lang="en-US" altLang="ja-JP" sz="1100" dirty="0">
                        <a:latin typeface="Meiryo UI" panose="020B0604030504040204" pitchFamily="50" charset="-128"/>
                        <a:ea typeface="Meiryo UI" panose="020B0604030504040204" pitchFamily="50" charset="-128"/>
                      </a:endParaRPr>
                    </a:p>
                    <a:p>
                      <a:pPr>
                        <a:lnSpc>
                          <a:spcPts val="1500"/>
                        </a:lnSpc>
                      </a:pP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年間</a:t>
                      </a:r>
                    </a:p>
                  </a:txBody>
                  <a:tcPr marL="84406" marR="84406" marT="42203" marB="42203"/>
                </a:tc>
                <a:tc>
                  <a:txBody>
                    <a:bodyPr/>
                    <a:lstStyle/>
                    <a:p>
                      <a:pPr>
                        <a:lnSpc>
                          <a:spcPts val="15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大都市への人口と産業の集中を抑制</a:t>
                      </a:r>
                      <a:r>
                        <a:rPr kumimoji="1" lang="ja-JP" altLang="en-US" sz="1100" dirty="0">
                          <a:latin typeface="Meiryo UI" panose="020B0604030504040204" pitchFamily="50" charset="-128"/>
                          <a:ea typeface="Meiryo UI" panose="020B0604030504040204" pitchFamily="50" charset="-128"/>
                        </a:rPr>
                        <a:t>し、一方、地方を振興し、過密過疎問題に対処しながら、全国土の利用の均衡を図りつつ、人間居住の総合的環境の形成を図る」という「定住構想」を選択した。</a:t>
                      </a:r>
                    </a:p>
                    <a:p>
                      <a:pPr>
                        <a:lnSpc>
                          <a:spcPts val="1500"/>
                        </a:lnSpc>
                      </a:pPr>
                      <a:r>
                        <a:rPr kumimoji="1" lang="en-US" altLang="ja-JP" sz="1100" dirty="0">
                          <a:latin typeface="Meiryo UI" panose="020B0604030504040204" pitchFamily="50" charset="-128"/>
                          <a:ea typeface="Meiryo UI" panose="020B0604030504040204" pitchFamily="50" charset="-128"/>
                        </a:rPr>
                        <a:t>1975</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80</a:t>
                      </a:r>
                      <a:r>
                        <a:rPr kumimoji="1" lang="ja-JP" altLang="en-US" sz="1100" dirty="0">
                          <a:latin typeface="Meiryo UI" panose="020B0604030504040204" pitchFamily="50" charset="-128"/>
                          <a:ea typeface="Meiryo UI" panose="020B0604030504040204" pitchFamily="50" charset="-128"/>
                        </a:rPr>
                        <a:t>年の</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年間には東京都を除く</a:t>
                      </a:r>
                      <a:r>
                        <a:rPr kumimoji="1" lang="en-US" altLang="ja-JP" sz="1100" dirty="0">
                          <a:latin typeface="Meiryo UI" panose="020B0604030504040204" pitchFamily="50" charset="-128"/>
                          <a:ea typeface="Meiryo UI" panose="020B0604030504040204" pitchFamily="50" charset="-128"/>
                        </a:rPr>
                        <a:t>46</a:t>
                      </a:r>
                      <a:r>
                        <a:rPr kumimoji="1" lang="ja-JP" altLang="en-US" sz="1100" dirty="0">
                          <a:latin typeface="Meiryo UI" panose="020B0604030504040204" pitchFamily="50" charset="-128"/>
                          <a:ea typeface="Meiryo UI" panose="020B0604030504040204" pitchFamily="50" charset="-128"/>
                        </a:rPr>
                        <a:t>道府県が全て人口増加を記録するなど、</a:t>
                      </a:r>
                      <a:r>
                        <a:rPr kumimoji="1" lang="ja-JP" altLang="en-US" sz="1100" b="1" dirty="0">
                          <a:latin typeface="Meiryo UI" panose="020B0604030504040204" pitchFamily="50" charset="-128"/>
                          <a:ea typeface="Meiryo UI" panose="020B0604030504040204" pitchFamily="50" charset="-128"/>
                        </a:rPr>
                        <a:t>人口の地方定住とあいまって三全総が掲げた定住構想は一定の進展</a:t>
                      </a:r>
                      <a:r>
                        <a:rPr kumimoji="1" lang="ja-JP" altLang="en-US" sz="1100" dirty="0">
                          <a:latin typeface="Meiryo UI" panose="020B0604030504040204" pitchFamily="50" charset="-128"/>
                          <a:ea typeface="Meiryo UI" panose="020B0604030504040204" pitchFamily="50" charset="-128"/>
                        </a:rPr>
                        <a:t>を見た。</a:t>
                      </a:r>
                    </a:p>
                  </a:txBody>
                  <a:tcPr marL="84406" marR="84406" marT="42203" marB="42203"/>
                </a:tc>
                <a:extLst>
                  <a:ext uri="{0D108BD9-81ED-4DB2-BD59-A6C34878D82A}">
                    <a16:rowId xmlns:a16="http://schemas.microsoft.com/office/drawing/2014/main" val="467077209"/>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1901833806"/>
              </p:ext>
            </p:extLst>
          </p:nvPr>
        </p:nvGraphicFramePr>
        <p:xfrm>
          <a:off x="160675" y="5081666"/>
          <a:ext cx="8822652" cy="1207531"/>
        </p:xfrm>
        <a:graphic>
          <a:graphicData uri="http://schemas.openxmlformats.org/drawingml/2006/table">
            <a:tbl>
              <a:tblPr firstRow="1" bandRow="1">
                <a:tableStyleId>{5C22544A-7EE6-4342-B048-85BDC9FD1C3A}</a:tableStyleId>
              </a:tblPr>
              <a:tblGrid>
                <a:gridCol w="1499176">
                  <a:extLst>
                    <a:ext uri="{9D8B030D-6E8A-4147-A177-3AD203B41FA5}">
                      <a16:colId xmlns:a16="http://schemas.microsoft.com/office/drawing/2014/main" val="3564186071"/>
                    </a:ext>
                  </a:extLst>
                </a:gridCol>
                <a:gridCol w="1553544">
                  <a:extLst>
                    <a:ext uri="{9D8B030D-6E8A-4147-A177-3AD203B41FA5}">
                      <a16:colId xmlns:a16="http://schemas.microsoft.com/office/drawing/2014/main" val="2934583230"/>
                    </a:ext>
                  </a:extLst>
                </a:gridCol>
                <a:gridCol w="755213">
                  <a:extLst>
                    <a:ext uri="{9D8B030D-6E8A-4147-A177-3AD203B41FA5}">
                      <a16:colId xmlns:a16="http://schemas.microsoft.com/office/drawing/2014/main" val="3275219043"/>
                    </a:ext>
                  </a:extLst>
                </a:gridCol>
                <a:gridCol w="5014719">
                  <a:extLst>
                    <a:ext uri="{9D8B030D-6E8A-4147-A177-3AD203B41FA5}">
                      <a16:colId xmlns:a16="http://schemas.microsoft.com/office/drawing/2014/main" val="2801842579"/>
                    </a:ext>
                  </a:extLst>
                </a:gridCol>
              </a:tblGrid>
              <a:tr h="1139483">
                <a:tc>
                  <a:txBody>
                    <a:bodyPr/>
                    <a:lstStyle/>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第</a:t>
                      </a:r>
                      <a:r>
                        <a:rPr kumimoji="1" lang="en-US" altLang="ja-JP" sz="1100" b="0" dirty="0">
                          <a:solidFill>
                            <a:schemeClr val="tx1"/>
                          </a:solidFill>
                          <a:latin typeface="Meiryo UI" panose="020B0604030504040204" pitchFamily="50" charset="-128"/>
                          <a:ea typeface="Meiryo UI" panose="020B0604030504040204" pitchFamily="50" charset="-128"/>
                        </a:rPr>
                        <a:t>4</a:t>
                      </a:r>
                      <a:r>
                        <a:rPr kumimoji="1" lang="ja-JP" altLang="en-US" sz="1100" b="0" dirty="0">
                          <a:solidFill>
                            <a:schemeClr val="tx1"/>
                          </a:solidFill>
                          <a:latin typeface="Meiryo UI" panose="020B0604030504040204" pitchFamily="50" charset="-128"/>
                          <a:ea typeface="Meiryo UI" panose="020B0604030504040204" pitchFamily="50" charset="-128"/>
                        </a:rPr>
                        <a:t>次全国総合開発計画</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1987</a:t>
                      </a:r>
                      <a:r>
                        <a:rPr kumimoji="1" lang="ja-JP" altLang="en-US" sz="1100" b="0" dirty="0">
                          <a:solidFill>
                            <a:schemeClr val="tx1"/>
                          </a:solidFill>
                          <a:latin typeface="Meiryo UI" panose="020B0604030504040204" pitchFamily="50" charset="-128"/>
                          <a:ea typeface="Meiryo UI" panose="020B0604030504040204" pitchFamily="50" charset="-128"/>
                        </a:rPr>
                        <a:t>年</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月</a:t>
                      </a:r>
                      <a:r>
                        <a:rPr kumimoji="1" lang="en-US" altLang="ja-JP" sz="1100" b="0" dirty="0">
                          <a:solidFill>
                            <a:schemeClr val="tx1"/>
                          </a:solidFill>
                          <a:latin typeface="Meiryo UI" panose="020B0604030504040204" pitchFamily="50" charset="-128"/>
                          <a:ea typeface="Meiryo UI" panose="020B0604030504040204" pitchFamily="50" charset="-128"/>
                        </a:rPr>
                        <a:t>30</a:t>
                      </a:r>
                      <a:r>
                        <a:rPr kumimoji="1" lang="ja-JP" altLang="en-US" sz="1100" b="0" dirty="0">
                          <a:solidFill>
                            <a:schemeClr val="tx1"/>
                          </a:solidFill>
                          <a:latin typeface="Meiryo UI" panose="020B0604030504040204" pitchFamily="50" charset="-128"/>
                          <a:ea typeface="Meiryo UI" panose="020B0604030504040204" pitchFamily="50" charset="-128"/>
                        </a:rPr>
                        <a:t>日）</a:t>
                      </a:r>
                    </a:p>
                  </a:txBody>
                  <a:tcPr marL="84406" marR="84406" marT="42203" marB="42203">
                    <a:solidFill>
                      <a:schemeClr val="accent1">
                        <a:lumMod val="40000"/>
                        <a:lumOff val="60000"/>
                      </a:schemeClr>
                    </a:solidFill>
                  </a:tcPr>
                </a:tc>
                <a:tc>
                  <a:txBody>
                    <a:bodyPr/>
                    <a:lstStyle/>
                    <a:p>
                      <a:pPr marL="174625" indent="-174625">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①人口、諸機能の東京一極集中</a:t>
                      </a:r>
                    </a:p>
                    <a:p>
                      <a:pPr marL="174625" indent="-174625">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②産業構造の急速な変化等による地方圏での雇用問題の深刻化</a:t>
                      </a:r>
                    </a:p>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③本格的国際化の進展</a:t>
                      </a:r>
                    </a:p>
                  </a:txBody>
                  <a:tcPr marL="84406" marR="84406" marT="42203" marB="42203">
                    <a:solidFill>
                      <a:schemeClr val="accent1">
                        <a:lumMod val="40000"/>
                        <a:lumOff val="60000"/>
                      </a:schemeClr>
                    </a:solidFill>
                  </a:tcPr>
                </a:tc>
                <a:tc>
                  <a:txBody>
                    <a:bodyPr/>
                    <a:lstStyle/>
                    <a:p>
                      <a:pPr>
                        <a:lnSpc>
                          <a:spcPts val="1500"/>
                        </a:lnSpc>
                      </a:pPr>
                      <a:r>
                        <a:rPr kumimoji="1" lang="ja-JP" altLang="en-US" sz="1100" b="0" dirty="0">
                          <a:solidFill>
                            <a:schemeClr val="tx1"/>
                          </a:solidFill>
                          <a:latin typeface="Meiryo UI" panose="020B0604030504040204" pitchFamily="50" charset="-128"/>
                          <a:ea typeface="Meiryo UI" panose="020B0604030504040204" pitchFamily="50" charset="-128"/>
                        </a:rPr>
                        <a:t>概ね</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en-US" altLang="ja-JP" sz="1100" b="0" dirty="0">
                          <a:solidFill>
                            <a:schemeClr val="tx1"/>
                          </a:solidFill>
                          <a:latin typeface="Meiryo UI" panose="020B0604030504040204" pitchFamily="50" charset="-128"/>
                          <a:ea typeface="Meiryo UI" panose="020B0604030504040204" pitchFamily="50" charset="-128"/>
                        </a:rPr>
                        <a:t>2000</a:t>
                      </a:r>
                      <a:r>
                        <a:rPr kumimoji="1" lang="ja-JP" altLang="en-US" sz="1100" b="0" dirty="0">
                          <a:solidFill>
                            <a:schemeClr val="tx1"/>
                          </a:solidFill>
                          <a:latin typeface="Meiryo UI" panose="020B0604030504040204" pitchFamily="50" charset="-128"/>
                          <a:ea typeface="Meiryo UI" panose="020B0604030504040204" pitchFamily="50" charset="-128"/>
                        </a:rPr>
                        <a:t>年</a:t>
                      </a:r>
                    </a:p>
                  </a:txBody>
                  <a:tcPr marL="84406" marR="84406" marT="42203" marB="42203">
                    <a:solidFill>
                      <a:schemeClr val="accent1">
                        <a:lumMod val="40000"/>
                        <a:lumOff val="60000"/>
                      </a:schemeClr>
                    </a:solidFill>
                  </a:tcPr>
                </a:tc>
                <a:tc>
                  <a:txBody>
                    <a:bodyPr/>
                    <a:lstStyle/>
                    <a:p>
                      <a:pPr>
                        <a:lnSpc>
                          <a:spcPts val="1500"/>
                        </a:lnSpc>
                      </a:pPr>
                      <a:r>
                        <a:rPr kumimoji="1" lang="ja-JP" altLang="en-US" sz="1100" b="1" dirty="0">
                          <a:solidFill>
                            <a:schemeClr val="tx1"/>
                          </a:solidFill>
                          <a:latin typeface="Meiryo UI" panose="020B0604030504040204" pitchFamily="50" charset="-128"/>
                          <a:ea typeface="Meiryo UI" panose="020B0604030504040204" pitchFamily="50" charset="-128"/>
                        </a:rPr>
                        <a:t>東京圏</a:t>
                      </a:r>
                      <a:r>
                        <a:rPr kumimoji="1" lang="ja-JP" altLang="en-US" sz="1100" b="0" dirty="0">
                          <a:solidFill>
                            <a:schemeClr val="tx1"/>
                          </a:solidFill>
                          <a:latin typeface="Meiryo UI" panose="020B0604030504040204" pitchFamily="50" charset="-128"/>
                          <a:ea typeface="Meiryo UI" panose="020B0604030504040204" pitchFamily="50" charset="-128"/>
                        </a:rPr>
                        <a:t>は、我が国の首都としてのみならず、金融、情報等の面で世界の中枢的都市の一つとして、</a:t>
                      </a:r>
                      <a:r>
                        <a:rPr kumimoji="1" lang="ja-JP" altLang="en-US" sz="1100" b="1" dirty="0">
                          <a:solidFill>
                            <a:schemeClr val="tx1"/>
                          </a:solidFill>
                          <a:latin typeface="Meiryo UI" panose="020B0604030504040204" pitchFamily="50" charset="-128"/>
                          <a:ea typeface="Meiryo UI" panose="020B0604030504040204" pitchFamily="50" charset="-128"/>
                        </a:rPr>
                        <a:t>我が国及び国際経済社会の発展に寄与</a:t>
                      </a:r>
                      <a:r>
                        <a:rPr kumimoji="1" lang="ja-JP" altLang="en-US" sz="1100" b="0" dirty="0">
                          <a:solidFill>
                            <a:schemeClr val="tx1"/>
                          </a:solidFill>
                          <a:latin typeface="Meiryo UI" panose="020B0604030504040204" pitchFamily="50" charset="-128"/>
                          <a:ea typeface="Meiryo UI" panose="020B0604030504040204" pitchFamily="50" charset="-128"/>
                        </a:rPr>
                        <a:t>する。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nSpc>
                          <a:spcPts val="1500"/>
                        </a:lnSpc>
                      </a:pPr>
                      <a:endParaRPr kumimoji="1" lang="en-US" altLang="ja-JP" sz="1100" b="1" i="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100" b="1" i="0" dirty="0">
                          <a:solidFill>
                            <a:schemeClr val="tx1"/>
                          </a:solidFill>
                          <a:latin typeface="Meiryo UI" panose="020B0604030504040204" pitchFamily="50" charset="-128"/>
                          <a:ea typeface="Meiryo UI" panose="020B0604030504040204" pitchFamily="50" charset="-128"/>
                        </a:rPr>
                        <a:t>関西圏</a:t>
                      </a:r>
                      <a:r>
                        <a:rPr kumimoji="1" lang="ja-JP" altLang="en-US" sz="1100" b="0" dirty="0">
                          <a:solidFill>
                            <a:schemeClr val="tx1"/>
                          </a:solidFill>
                          <a:latin typeface="Meiryo UI" panose="020B0604030504040204" pitchFamily="50" charset="-128"/>
                          <a:ea typeface="Meiryo UI" panose="020B0604030504040204" pitchFamily="50" charset="-128"/>
                        </a:rPr>
                        <a:t>は、東京圏に次ぐ諸機能の集積を持つことから、その特性を生かして独自の全国的、世界的な中枢機能を担う。</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84406" marR="84406" marT="42203" marB="42203">
                    <a:solidFill>
                      <a:schemeClr val="accent1">
                        <a:lumMod val="40000"/>
                        <a:lumOff val="60000"/>
                      </a:schemeClr>
                    </a:solidFill>
                  </a:tcPr>
                </a:tc>
                <a:extLst>
                  <a:ext uri="{0D108BD9-81ED-4DB2-BD59-A6C34878D82A}">
                    <a16:rowId xmlns:a16="http://schemas.microsoft.com/office/drawing/2014/main" val="1759884949"/>
                  </a:ext>
                </a:extLst>
              </a:tr>
            </a:tbl>
          </a:graphicData>
        </a:graphic>
      </p:graphicFrame>
      <p:sp>
        <p:nvSpPr>
          <p:cNvPr id="4" name="二等辺三角形 3"/>
          <p:cNvSpPr/>
          <p:nvPr/>
        </p:nvSpPr>
        <p:spPr>
          <a:xfrm flipV="1">
            <a:off x="3143672" y="4797152"/>
            <a:ext cx="2310063" cy="1556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9"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46</a:t>
            </a:fld>
            <a:endParaRPr kumimoji="1" lang="ja-JP" altLang="en-US" dirty="0"/>
          </a:p>
        </p:txBody>
      </p:sp>
      <p:sp>
        <p:nvSpPr>
          <p:cNvPr id="10" name="正方形/長方形 9"/>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参考資料４－６　（弱み）東京一極集中（６）　＜東京一極集中の要因②＞</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1" name="正方形/長方形 10"/>
          <p:cNvSpPr/>
          <p:nvPr/>
        </p:nvSpPr>
        <p:spPr>
          <a:xfrm>
            <a:off x="2920002" y="6511340"/>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39421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122549" y="726232"/>
            <a:ext cx="8884477" cy="688843"/>
          </a:xfrm>
          <a:prstGeom prst="rect">
            <a:avLst/>
          </a:prstGeom>
          <a:solidFill>
            <a:schemeClr val="accent1">
              <a:lumMod val="20000"/>
              <a:lumOff val="80000"/>
            </a:schemeClr>
          </a:solidFill>
          <a:ln w="28575" cmpd="dbl">
            <a:solidFill>
              <a:schemeClr val="tx1"/>
            </a:solidFill>
          </a:ln>
        </p:spPr>
        <p:txBody>
          <a:bodyPr wrap="square" rtlCol="0">
            <a:spAutoFit/>
          </a:bodyPr>
          <a:lstStyle/>
          <a:p>
            <a:pPr marL="167058" indent="-167058"/>
            <a:r>
              <a:rPr lang="ja-JP" altLang="en-US" sz="1292" dirty="0">
                <a:latin typeface="UD デジタル 教科書体 NK-R" panose="02020400000000000000" pitchFamily="18" charset="-128"/>
                <a:ea typeface="UD デジタル 教科書体 NK-R" panose="02020400000000000000" pitchFamily="18" charset="-128"/>
              </a:rPr>
              <a:t>➢大阪の国際特許出願件数は、東京に次いで全国で</a:t>
            </a:r>
            <a:r>
              <a:rPr lang="en-US" altLang="ja-JP" sz="1292" dirty="0">
                <a:latin typeface="UD デジタル 教科書体 NK-R" panose="02020400000000000000" pitchFamily="18" charset="-128"/>
                <a:ea typeface="UD デジタル 教科書体 NK-R" panose="02020400000000000000" pitchFamily="18" charset="-128"/>
              </a:rPr>
              <a:t>2</a:t>
            </a:r>
            <a:r>
              <a:rPr lang="ja-JP" altLang="en-US" sz="1292" dirty="0">
                <a:latin typeface="UD デジタル 教科書体 NK-R" panose="02020400000000000000" pitchFamily="18" charset="-128"/>
                <a:ea typeface="UD デジタル 教科書体 NK-R" panose="02020400000000000000" pitchFamily="18" charset="-128"/>
              </a:rPr>
              <a:t>番目。海外進出の意欲が高いことが窺える。一方で東京とは出願件数に大きな開きがあり、経年でみても伸び悩んでいる状況。</a:t>
            </a:r>
          </a:p>
          <a:p>
            <a:r>
              <a:rPr lang="ja-JP" altLang="en-US" sz="1292" dirty="0">
                <a:latin typeface="UD デジタル 教科書体 NK-R" panose="02020400000000000000" pitchFamily="18" charset="-128"/>
                <a:ea typeface="UD デジタル 教科書体 NK-R" panose="02020400000000000000" pitchFamily="18" charset="-128"/>
              </a:rPr>
              <a:t>➢大阪府内企業の研究開発に係る投資は弱含みとなっており、</a:t>
            </a:r>
            <a:r>
              <a:rPr lang="en-US" altLang="ja-JP" sz="1292" dirty="0">
                <a:latin typeface="UD デジタル 教科書体 NK-R" panose="02020400000000000000" pitchFamily="18" charset="-128"/>
                <a:ea typeface="UD デジタル 教科書体 NK-R" panose="02020400000000000000" pitchFamily="18" charset="-128"/>
              </a:rPr>
              <a:t>2016</a:t>
            </a:r>
            <a:r>
              <a:rPr lang="ja-JP" altLang="en-US" sz="1292" dirty="0">
                <a:latin typeface="UD デジタル 教科書体 NK-R" panose="02020400000000000000" pitchFamily="18" charset="-128"/>
                <a:ea typeface="UD デジタル 教科書体 NK-R" panose="02020400000000000000" pitchFamily="18" charset="-128"/>
              </a:rPr>
              <a:t>年は約</a:t>
            </a:r>
            <a:r>
              <a:rPr lang="en-US" altLang="ja-JP" sz="1292" dirty="0">
                <a:latin typeface="UD デジタル 教科書体 NK-R" panose="02020400000000000000" pitchFamily="18" charset="-128"/>
                <a:ea typeface="UD デジタル 教科書体 NK-R" panose="02020400000000000000" pitchFamily="18" charset="-128"/>
              </a:rPr>
              <a:t>1.5</a:t>
            </a:r>
            <a:r>
              <a:rPr lang="ja-JP" altLang="en-US" sz="1292" dirty="0">
                <a:latin typeface="UD デジタル 教科書体 NK-R" panose="02020400000000000000" pitchFamily="18" charset="-128"/>
                <a:ea typeface="UD デジタル 教科書体 NK-R" panose="02020400000000000000" pitchFamily="18" charset="-128"/>
              </a:rPr>
              <a:t>兆円と前年比</a:t>
            </a:r>
            <a:r>
              <a:rPr lang="en-US" altLang="ja-JP" sz="1292" dirty="0">
                <a:latin typeface="UD デジタル 教科書体 NK-R" panose="02020400000000000000" pitchFamily="18" charset="-128"/>
                <a:ea typeface="UD デジタル 教科書体 NK-R" panose="02020400000000000000" pitchFamily="18" charset="-128"/>
              </a:rPr>
              <a:t>3.6</a:t>
            </a:r>
            <a:r>
              <a:rPr lang="ja-JP" altLang="en-US" sz="1292" dirty="0">
                <a:latin typeface="UD デジタル 教科書体 NK-R" panose="02020400000000000000" pitchFamily="18" charset="-128"/>
                <a:ea typeface="UD デジタル 教科書体 NK-R" panose="02020400000000000000" pitchFamily="18" charset="-128"/>
              </a:rPr>
              <a:t>％の増加。</a:t>
            </a:r>
          </a:p>
        </p:txBody>
      </p:sp>
      <p:sp>
        <p:nvSpPr>
          <p:cNvPr id="11" name="テキスト ボックス 1"/>
          <p:cNvSpPr txBox="1"/>
          <p:nvPr/>
        </p:nvSpPr>
        <p:spPr>
          <a:xfrm>
            <a:off x="376011" y="2099556"/>
            <a:ext cx="446186" cy="30919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
          <p:cNvSpPr txBox="1"/>
          <p:nvPr/>
        </p:nvSpPr>
        <p:spPr>
          <a:xfrm>
            <a:off x="4309496" y="2142878"/>
            <a:ext cx="865661" cy="2474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54891" y="1639496"/>
            <a:ext cx="3940560" cy="461665"/>
          </a:xfrm>
          <a:prstGeom prst="rect">
            <a:avLst/>
          </a:prstGeom>
        </p:spPr>
        <p:txBody>
          <a:bodyPr wrap="square">
            <a:spAutoFit/>
          </a:bodyPr>
          <a:lstStyle/>
          <a:p>
            <a:pPr marL="164127" indent="-164127"/>
            <a:r>
              <a:rPr lang="ja-JP" altLang="en-US" sz="1292"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 </a:t>
            </a:r>
          </a:p>
          <a:p>
            <a:pPr marL="164127" indent="-164127"/>
            <a:r>
              <a:rPr lang="ja-JP" altLang="en-US" sz="1108" dirty="0">
                <a:latin typeface="Meiryo UI" panose="020B0604030504040204" pitchFamily="50" charset="-128"/>
                <a:ea typeface="Meiryo UI" panose="020B0604030504040204" pitchFamily="50" charset="-128"/>
                <a:cs typeface="Meiryo UI" panose="020B0604030504040204" pitchFamily="50" charset="-128"/>
              </a:rPr>
              <a:t>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p>
        </p:txBody>
      </p:sp>
      <p:sp>
        <p:nvSpPr>
          <p:cNvPr id="14" name="正方形/長方形 13"/>
          <p:cNvSpPr/>
          <p:nvPr/>
        </p:nvSpPr>
        <p:spPr>
          <a:xfrm>
            <a:off x="4243027" y="1639496"/>
            <a:ext cx="4419714" cy="440313"/>
          </a:xfrm>
          <a:prstGeom prst="rect">
            <a:avLst/>
          </a:prstGeom>
        </p:spPr>
        <p:txBody>
          <a:bodyPr wrap="square">
            <a:spAutoFit/>
          </a:bodyPr>
          <a:lstStyle/>
          <a:p>
            <a:pPr marL="164127" indent="-164127"/>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出典：地域経済分析システムより経済産業省「企業活動基本調査</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4891" y="6106149"/>
            <a:ext cx="7710395" cy="262829"/>
          </a:xfrm>
          <a:prstGeom prst="rect">
            <a:avLst/>
          </a:prstGeom>
          <a:noFill/>
        </p:spPr>
        <p:txBody>
          <a:bodyPr wrap="square" rtlCol="0">
            <a:spAutoFit/>
          </a:bodyPr>
          <a:lstStyle/>
          <a:p>
            <a:r>
              <a:rPr lang="en-US" altLang="ja-JP" sz="1108"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108" dirty="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108"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108" dirty="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lang="ja-JP" altLang="en-US" sz="1662"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p:cNvGraphicFramePr>
            <a:graphicFrameLocks/>
          </p:cNvGraphicFramePr>
          <p:nvPr/>
        </p:nvGraphicFramePr>
        <p:xfrm>
          <a:off x="99308" y="2401679"/>
          <a:ext cx="4220309" cy="35648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p:cNvGraphicFramePr>
            <a:graphicFrameLocks/>
          </p:cNvGraphicFramePr>
          <p:nvPr/>
        </p:nvGraphicFramePr>
        <p:xfrm>
          <a:off x="4564787" y="2390296"/>
          <a:ext cx="4220778" cy="3896389"/>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0" y="0"/>
            <a:ext cx="9144000" cy="404664"/>
          </a:xfrm>
          <a:prstGeom prst="rect">
            <a:avLst/>
          </a:prstGeom>
          <a:solidFill>
            <a:schemeClr val="accent5">
              <a:lumMod val="75000"/>
            </a:schemeClr>
          </a:solidFill>
          <a:ln w="25400" cap="flat" cmpd="sng" algn="ctr">
            <a:noFill/>
            <a:prstDash val="solid"/>
          </a:ln>
          <a:effectLst/>
        </p:spPr>
        <p:txBody>
          <a:bodyPr anchor="ctr"/>
          <a:lstStyle/>
          <a:p>
            <a:pPr lvl="0">
              <a:defRPr/>
            </a:pPr>
            <a:r>
              <a:rPr kumimoji="0" lang="ja-JP" altLang="en-US" sz="1500" kern="0" dirty="0">
                <a:solidFill>
                  <a:schemeClr val="bg1"/>
                </a:solidFill>
                <a:latin typeface="UD デジタル 教科書体 NP-B" panose="02020700000000000000" pitchFamily="18" charset="-128"/>
                <a:ea typeface="UD デジタル 教科書体 NP-B" panose="02020700000000000000" pitchFamily="18" charset="-128"/>
                <a:cs typeface="Meiryo UI" pitchFamily="50" charset="-128"/>
              </a:rPr>
              <a:t>参考資料４－７　（弱み）イノベーションの促進</a:t>
            </a:r>
            <a:endParaRPr kumimoji="0" lang="ja-JP" altLang="en-US" sz="1500" b="1" i="0" u="none" strike="noStrike" kern="0" cap="none" spc="0" normalizeH="0" baseline="0" noProof="0" dirty="0">
              <a:ln>
                <a:noFill/>
              </a:ln>
              <a:solidFill>
                <a:schemeClr val="bg1"/>
              </a:solidFill>
              <a:effectLst/>
              <a:uLnTx/>
              <a:uFillTx/>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7" name="正方形/長方形 16"/>
          <p:cNvSpPr/>
          <p:nvPr/>
        </p:nvSpPr>
        <p:spPr>
          <a:xfrm>
            <a:off x="3011837" y="6516895"/>
            <a:ext cx="6132163" cy="261610"/>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出典：</a:t>
            </a:r>
            <a:r>
              <a:rPr lang="en-US" altLang="ja-JP" sz="1100" dirty="0">
                <a:latin typeface="Meiryo UI" panose="020B0604030504040204" pitchFamily="50" charset="-128"/>
                <a:ea typeface="Meiryo UI" panose="020B0604030504040204" pitchFamily="50" charset="-128"/>
              </a:rPr>
              <a:t>2020.3</a:t>
            </a:r>
            <a:r>
              <a:rPr lang="ja-JP" altLang="en-US" sz="1100" dirty="0">
                <a:latin typeface="Meiryo UI" panose="020B0604030504040204" pitchFamily="50" charset="-128"/>
                <a:ea typeface="Meiryo UI" panose="020B0604030504040204" pitchFamily="50" charset="-128"/>
              </a:rPr>
              <a:t>大阪府・大阪市「万博のインパクトを活かした大阪の将来に向けたビジョン」資料編</a:t>
            </a:r>
            <a:endParaRPr lang="en-US" altLang="ja-JP" sz="1100" dirty="0">
              <a:latin typeface="Meiryo UI" panose="020B0604030504040204" pitchFamily="50" charset="-128"/>
              <a:ea typeface="Meiryo UI" panose="020B0604030504040204" pitchFamily="50" charset="-128"/>
            </a:endParaRPr>
          </a:p>
        </p:txBody>
      </p:sp>
      <p:sp>
        <p:nvSpPr>
          <p:cNvPr id="19" name="スライド番号プレースホルダー 3"/>
          <p:cNvSpPr>
            <a:spLocks noGrp="1"/>
          </p:cNvSpPr>
          <p:nvPr>
            <p:ph type="sldNum" sz="quarter" idx="12"/>
          </p:nvPr>
        </p:nvSpPr>
        <p:spPr>
          <a:xfrm>
            <a:off x="6903665" y="6446657"/>
            <a:ext cx="2133600" cy="365125"/>
          </a:xfrm>
        </p:spPr>
        <p:txBody>
          <a:bodyPr/>
          <a:lstStyle/>
          <a:p>
            <a:fld id="{E1D027E3-62E2-4B97-AB12-56BECFBE21C1}" type="slidenum">
              <a:rPr kumimoji="1" lang="ja-JP" altLang="en-US" smtClean="0"/>
              <a:pPr/>
              <a:t>47</a:t>
            </a:fld>
            <a:endParaRPr kumimoji="1" lang="ja-JP" altLang="en-US" dirty="0"/>
          </a:p>
        </p:txBody>
      </p:sp>
    </p:spTree>
    <p:extLst>
      <p:ext uri="{BB962C8B-B14F-4D97-AF65-F5344CB8AC3E}">
        <p14:creationId xmlns:p14="http://schemas.microsoft.com/office/powerpoint/2010/main" val="125041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pPr algn="l"/>
            <a:r>
              <a:rPr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２　国内における大阪のポジション（１）　＜国内の主要都市との比較＞</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正方形/長方形 15"/>
          <p:cNvSpPr/>
          <p:nvPr/>
        </p:nvSpPr>
        <p:spPr>
          <a:xfrm>
            <a:off x="33260" y="508297"/>
            <a:ext cx="9074644" cy="21074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a:t>
            </a:r>
            <a:r>
              <a:rPr kumimoji="1" lang="ja-JP" altLang="en-US" sz="14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国内主要都市</a:t>
            </a:r>
            <a:r>
              <a:rPr lang="ja-JP" altLang="en-US" sz="1400" b="1" dirty="0">
                <a:solidFill>
                  <a:prstClr val="black"/>
                </a:solidFill>
                <a:latin typeface="UD デジタル 教科書体 NP-B" panose="02020700000000000000" pitchFamily="18" charset="-128"/>
                <a:ea typeface="UD デジタル 教科書体 NP-B" panose="02020700000000000000" pitchFamily="18" charset="-128"/>
              </a:rPr>
              <a:t>の特徴</a:t>
            </a:r>
            <a:r>
              <a:rPr kumimoji="1" lang="en-US" altLang="ja-JP" sz="14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a:t>
            </a: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lang="en-US" altLang="ja-JP" b="1" dirty="0">
              <a:solidFill>
                <a:prstClr val="black"/>
              </a:solidFill>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⇒東京一極集中の中、東京との差は大きいが、諸外国の大都市も参考に、どのように大阪を発展させていくのか。</a:t>
            </a:r>
            <a:endParaRPr kumimoji="1"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aphicFrame>
        <p:nvGraphicFramePr>
          <p:cNvPr id="4" name="表 3">
            <a:extLst>
              <a:ext uri="{FF2B5EF4-FFF2-40B4-BE49-F238E27FC236}">
                <a16:creationId xmlns:a16="http://schemas.microsoft.com/office/drawing/2014/main" id="{53CEB18C-A990-4544-8704-2D2819682677}"/>
              </a:ext>
            </a:extLst>
          </p:cNvPr>
          <p:cNvGraphicFramePr>
            <a:graphicFrameLocks noGrp="1"/>
          </p:cNvGraphicFramePr>
          <p:nvPr>
            <p:extLst>
              <p:ext uri="{D42A27DB-BD31-4B8C-83A1-F6EECF244321}">
                <p14:modId xmlns:p14="http://schemas.microsoft.com/office/powerpoint/2010/main" val="1201745277"/>
              </p:ext>
            </p:extLst>
          </p:nvPr>
        </p:nvGraphicFramePr>
        <p:xfrm>
          <a:off x="33257" y="2682941"/>
          <a:ext cx="9037524" cy="4081553"/>
        </p:xfrm>
        <a:graphic>
          <a:graphicData uri="http://schemas.openxmlformats.org/drawingml/2006/table">
            <a:tbl>
              <a:tblPr>
                <a:tableStyleId>{5C22544A-7EE6-4342-B048-85BDC9FD1C3A}</a:tableStyleId>
              </a:tblPr>
              <a:tblGrid>
                <a:gridCol w="840773">
                  <a:extLst>
                    <a:ext uri="{9D8B030D-6E8A-4147-A177-3AD203B41FA5}">
                      <a16:colId xmlns:a16="http://schemas.microsoft.com/office/drawing/2014/main" val="1523280748"/>
                    </a:ext>
                  </a:extLst>
                </a:gridCol>
                <a:gridCol w="640956">
                  <a:extLst>
                    <a:ext uri="{9D8B030D-6E8A-4147-A177-3AD203B41FA5}">
                      <a16:colId xmlns:a16="http://schemas.microsoft.com/office/drawing/2014/main" val="192943473"/>
                    </a:ext>
                  </a:extLst>
                </a:gridCol>
                <a:gridCol w="640956">
                  <a:extLst>
                    <a:ext uri="{9D8B030D-6E8A-4147-A177-3AD203B41FA5}">
                      <a16:colId xmlns:a16="http://schemas.microsoft.com/office/drawing/2014/main" val="4213840348"/>
                    </a:ext>
                  </a:extLst>
                </a:gridCol>
                <a:gridCol w="640956">
                  <a:extLst>
                    <a:ext uri="{9D8B030D-6E8A-4147-A177-3AD203B41FA5}">
                      <a16:colId xmlns:a16="http://schemas.microsoft.com/office/drawing/2014/main" val="3652568449"/>
                    </a:ext>
                  </a:extLst>
                </a:gridCol>
                <a:gridCol w="640956">
                  <a:extLst>
                    <a:ext uri="{9D8B030D-6E8A-4147-A177-3AD203B41FA5}">
                      <a16:colId xmlns:a16="http://schemas.microsoft.com/office/drawing/2014/main" val="3021681876"/>
                    </a:ext>
                  </a:extLst>
                </a:gridCol>
                <a:gridCol w="640956">
                  <a:extLst>
                    <a:ext uri="{9D8B030D-6E8A-4147-A177-3AD203B41FA5}">
                      <a16:colId xmlns:a16="http://schemas.microsoft.com/office/drawing/2014/main" val="1100142578"/>
                    </a:ext>
                  </a:extLst>
                </a:gridCol>
                <a:gridCol w="640956">
                  <a:extLst>
                    <a:ext uri="{9D8B030D-6E8A-4147-A177-3AD203B41FA5}">
                      <a16:colId xmlns:a16="http://schemas.microsoft.com/office/drawing/2014/main" val="278398551"/>
                    </a:ext>
                  </a:extLst>
                </a:gridCol>
                <a:gridCol w="640956">
                  <a:extLst>
                    <a:ext uri="{9D8B030D-6E8A-4147-A177-3AD203B41FA5}">
                      <a16:colId xmlns:a16="http://schemas.microsoft.com/office/drawing/2014/main" val="2419307459"/>
                    </a:ext>
                  </a:extLst>
                </a:gridCol>
                <a:gridCol w="640956">
                  <a:extLst>
                    <a:ext uri="{9D8B030D-6E8A-4147-A177-3AD203B41FA5}">
                      <a16:colId xmlns:a16="http://schemas.microsoft.com/office/drawing/2014/main" val="799347245"/>
                    </a:ext>
                  </a:extLst>
                </a:gridCol>
                <a:gridCol w="640956">
                  <a:extLst>
                    <a:ext uri="{9D8B030D-6E8A-4147-A177-3AD203B41FA5}">
                      <a16:colId xmlns:a16="http://schemas.microsoft.com/office/drawing/2014/main" val="2548119143"/>
                    </a:ext>
                  </a:extLst>
                </a:gridCol>
                <a:gridCol w="640956">
                  <a:extLst>
                    <a:ext uri="{9D8B030D-6E8A-4147-A177-3AD203B41FA5}">
                      <a16:colId xmlns:a16="http://schemas.microsoft.com/office/drawing/2014/main" val="3254101234"/>
                    </a:ext>
                  </a:extLst>
                </a:gridCol>
                <a:gridCol w="640956">
                  <a:extLst>
                    <a:ext uri="{9D8B030D-6E8A-4147-A177-3AD203B41FA5}">
                      <a16:colId xmlns:a16="http://schemas.microsoft.com/office/drawing/2014/main" val="112238096"/>
                    </a:ext>
                  </a:extLst>
                </a:gridCol>
                <a:gridCol w="640956">
                  <a:extLst>
                    <a:ext uri="{9D8B030D-6E8A-4147-A177-3AD203B41FA5}">
                      <a16:colId xmlns:a16="http://schemas.microsoft.com/office/drawing/2014/main" val="982316598"/>
                    </a:ext>
                  </a:extLst>
                </a:gridCol>
                <a:gridCol w="505279">
                  <a:extLst>
                    <a:ext uri="{9D8B030D-6E8A-4147-A177-3AD203B41FA5}">
                      <a16:colId xmlns:a16="http://schemas.microsoft.com/office/drawing/2014/main" val="1011084878"/>
                    </a:ext>
                  </a:extLst>
                </a:gridCol>
              </a:tblGrid>
              <a:tr h="347080">
                <a:tc rowSpan="2">
                  <a:txBody>
                    <a:bodyPr/>
                    <a:lstStyle/>
                    <a:p>
                      <a:pPr algn="ctr" fontAlgn="t"/>
                      <a:r>
                        <a:rPr lang="ja-JP" altLang="en-US" sz="1800" b="0" u="none" strike="noStrike" dirty="0">
                          <a:effectLst/>
                          <a:latin typeface="Meiryo UI" panose="020B0604030504040204" pitchFamily="50" charset="-128"/>
                          <a:ea typeface="Meiryo UI" panose="020B0604030504040204" pitchFamily="50" charset="-128"/>
                        </a:rPr>
                        <a:t>　</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rowSpan="2">
                  <a:txBody>
                    <a:bodyPr/>
                    <a:lstStyle/>
                    <a:p>
                      <a:pPr algn="ctr" rtl="0" fontAlgn="ctr"/>
                      <a:r>
                        <a:rPr lang="ja-JP" altLang="en-US" sz="1400" b="1" u="none" strike="noStrike" dirty="0">
                          <a:effectLst/>
                          <a:latin typeface="Meiryo UI" panose="020B0604030504040204" pitchFamily="50" charset="-128"/>
                          <a:ea typeface="Meiryo UI" panose="020B0604030504040204" pitchFamily="50" charset="-128"/>
                        </a:rPr>
                        <a:t>大阪府</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2">
                  <a:txBody>
                    <a:bodyPr/>
                    <a:lstStyle/>
                    <a:p>
                      <a:pPr algn="ctr" fontAlgn="t"/>
                      <a:r>
                        <a:rPr lang="ja-JP" altLang="en-US" sz="1800" b="0" u="none" strike="noStrike" dirty="0">
                          <a:effectLst/>
                          <a:latin typeface="Meiryo UI" panose="020B0604030504040204" pitchFamily="50" charset="-128"/>
                          <a:ea typeface="Meiryo UI" panose="020B0604030504040204" pitchFamily="50" charset="-128"/>
                        </a:rPr>
                        <a:t>　</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rowSpan="2">
                  <a:txBody>
                    <a:bodyPr/>
                    <a:lstStyle/>
                    <a:p>
                      <a:pPr algn="ctr" rtl="0" fontAlgn="ctr"/>
                      <a:r>
                        <a:rPr lang="ja-JP" altLang="en-US" sz="1400" b="1" u="none" strike="noStrike" dirty="0">
                          <a:effectLst/>
                          <a:latin typeface="Meiryo UI" panose="020B0604030504040204" pitchFamily="50" charset="-128"/>
                          <a:ea typeface="Meiryo UI" panose="020B0604030504040204" pitchFamily="50" charset="-128"/>
                        </a:rPr>
                        <a:t>東京都</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2">
                  <a:txBody>
                    <a:bodyPr/>
                    <a:lstStyle/>
                    <a:p>
                      <a:pPr algn="ctr" fontAlgn="t"/>
                      <a:r>
                        <a:rPr lang="ja-JP" altLang="en-US" sz="1800" b="0" u="none" strike="noStrike">
                          <a:effectLst/>
                          <a:latin typeface="Meiryo UI" panose="020B0604030504040204" pitchFamily="50" charset="-128"/>
                          <a:ea typeface="Meiryo UI" panose="020B0604030504040204" pitchFamily="50" charset="-128"/>
                        </a:rPr>
                        <a:t>　</a:t>
                      </a:r>
                      <a:endParaRPr lang="ja-JP" altLang="en-US" sz="18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rowSpan="2">
                  <a:txBody>
                    <a:bodyPr/>
                    <a:lstStyle/>
                    <a:p>
                      <a:pPr algn="ctr" rtl="0"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rPr>
                        <a:t>愛知県</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2">
                  <a:txBody>
                    <a:bodyPr/>
                    <a:lstStyle/>
                    <a:p>
                      <a:pPr algn="ctr" fontAlgn="t"/>
                      <a:r>
                        <a:rPr lang="ja-JP" altLang="en-US" sz="1800" b="0" u="none" strike="noStrike" dirty="0">
                          <a:solidFill>
                            <a:srgbClr val="FF0000"/>
                          </a:solidFill>
                          <a:effectLst/>
                          <a:latin typeface="Meiryo UI" panose="020B0604030504040204" pitchFamily="50" charset="-128"/>
                          <a:ea typeface="Meiryo UI" panose="020B0604030504040204" pitchFamily="50" charset="-128"/>
                        </a:rPr>
                        <a:t>　</a:t>
                      </a:r>
                      <a:endParaRPr lang="ja-JP" altLang="en-US" sz="1800" b="0" i="0" u="none" strike="noStrike" dirty="0">
                        <a:solidFill>
                          <a:srgbClr val="FF0000"/>
                        </a:solidFill>
                        <a:effectLst/>
                        <a:latin typeface="Meiryo UI" panose="020B0604030504040204" pitchFamily="50" charset="-128"/>
                        <a:ea typeface="Meiryo UI" panose="020B0604030504040204" pitchFamily="50" charset="-128"/>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rowSpan="2">
                  <a:txBody>
                    <a:bodyPr/>
                    <a:lstStyle/>
                    <a:p>
                      <a:pPr algn="ctr" rtl="0"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rPr>
                        <a:t>福岡県</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2">
                  <a:txBody>
                    <a:bodyPr/>
                    <a:lstStyle/>
                    <a:p>
                      <a:pPr algn="ctr" fontAlgn="t"/>
                      <a:r>
                        <a:rPr lang="ja-JP" altLang="en-US" sz="1800" b="0" u="none" strike="noStrike">
                          <a:solidFill>
                            <a:srgbClr val="FF0000"/>
                          </a:solidFill>
                          <a:effectLst/>
                          <a:latin typeface="Meiryo UI" panose="020B0604030504040204" pitchFamily="50" charset="-128"/>
                          <a:ea typeface="Meiryo UI" panose="020B0604030504040204" pitchFamily="50" charset="-128"/>
                        </a:rPr>
                        <a:t>　</a:t>
                      </a:r>
                      <a:endParaRPr lang="ja-JP" altLang="en-US" sz="1800" b="0" i="0" u="none" strike="noStrike">
                        <a:solidFill>
                          <a:srgbClr val="FF0000"/>
                        </a:solidFill>
                        <a:effectLst/>
                        <a:latin typeface="Meiryo UI" panose="020B0604030504040204" pitchFamily="50" charset="-128"/>
                        <a:ea typeface="Meiryo UI" panose="020B0604030504040204" pitchFamily="50" charset="-128"/>
                      </a:endParaRP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rowSpan="2">
                  <a:txBody>
                    <a:bodyPr/>
                    <a:lstStyle/>
                    <a:p>
                      <a:pPr algn="ctr" rtl="0" fontAlgn="ctr"/>
                      <a:r>
                        <a:rPr lang="ja-JP" altLang="en-US" sz="1200" b="0" u="none" strike="noStrike">
                          <a:effectLst/>
                          <a:latin typeface="Meiryo UI" panose="020B0604030504040204" pitchFamily="50" charset="-128"/>
                          <a:ea typeface="Meiryo UI" panose="020B0604030504040204" pitchFamily="50" charset="-128"/>
                        </a:rPr>
                        <a:t>年度</a:t>
                      </a: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0203440"/>
                  </a:ext>
                </a:extLst>
              </a:tr>
              <a:tr h="372384">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200" b="0" u="none" strike="noStrike" dirty="0">
                          <a:effectLst/>
                          <a:latin typeface="Meiryo UI" panose="020B0604030504040204" pitchFamily="50" charset="-128"/>
                          <a:ea typeface="Meiryo UI" panose="020B0604030504040204" pitchFamily="50" charset="-128"/>
                        </a:rPr>
                        <a:t>大阪市</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ctr"/>
                      <a:r>
                        <a:rPr lang="ja-JP" altLang="en-US" sz="1200" b="0" u="none" strike="noStrike" dirty="0">
                          <a:effectLst/>
                          <a:latin typeface="Meiryo UI" panose="020B0604030504040204" pitchFamily="50" charset="-128"/>
                          <a:ea typeface="Meiryo UI" panose="020B0604030504040204" pitchFamily="50" charset="-128"/>
                        </a:rPr>
                        <a:t>シェア</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vMerge="1">
                  <a:txBody>
                    <a:bodyPr/>
                    <a:lstStyle/>
                    <a:p>
                      <a:endParaRPr kumimoji="1" lang="ja-JP" altLang="en-US"/>
                    </a:p>
                  </a:txBody>
                  <a:tcPr/>
                </a:tc>
                <a:tc>
                  <a:txBody>
                    <a:bodyPr/>
                    <a:lstStyle/>
                    <a:p>
                      <a:pPr algn="ctr" rtl="0" fontAlgn="ctr"/>
                      <a:r>
                        <a:rPr lang="ja-JP" altLang="en-US" sz="1200" b="0" u="none" strike="noStrike" dirty="0">
                          <a:effectLst/>
                          <a:latin typeface="Meiryo UI" panose="020B0604030504040204" pitchFamily="50" charset="-128"/>
                          <a:ea typeface="Meiryo UI" panose="020B0604030504040204" pitchFamily="50" charset="-128"/>
                        </a:rPr>
                        <a:t>特別区部</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ctr"/>
                      <a:r>
                        <a:rPr lang="ja-JP" altLang="en-US" sz="1200" b="0" u="none" strike="noStrike" dirty="0">
                          <a:effectLst/>
                          <a:latin typeface="Meiryo UI" panose="020B0604030504040204" pitchFamily="50" charset="-128"/>
                          <a:ea typeface="Meiryo UI" panose="020B0604030504040204" pitchFamily="50" charset="-128"/>
                        </a:rPr>
                        <a:t>シェア</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vMerge="1">
                  <a:txBody>
                    <a:bodyPr/>
                    <a:lstStyle/>
                    <a:p>
                      <a:endParaRPr kumimoji="1" lang="ja-JP" altLang="en-US"/>
                    </a:p>
                  </a:txBody>
                  <a:tcPr/>
                </a:tc>
                <a:tc>
                  <a:txBody>
                    <a:bodyPr/>
                    <a:lstStyle/>
                    <a:p>
                      <a:pPr algn="ctr" rtl="0" fontAlgn="ctr"/>
                      <a:r>
                        <a:rPr lang="ja-JP" altLang="en-US" sz="1200" b="0" u="none" strike="noStrike" dirty="0">
                          <a:solidFill>
                            <a:schemeClr val="tx1"/>
                          </a:solidFill>
                          <a:effectLst/>
                          <a:latin typeface="Meiryo UI" panose="020B0604030504040204" pitchFamily="50" charset="-128"/>
                          <a:ea typeface="Meiryo UI" panose="020B0604030504040204" pitchFamily="50" charset="-128"/>
                        </a:rPr>
                        <a:t>名古屋市</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ctr"/>
                      <a:r>
                        <a:rPr lang="ja-JP" altLang="en-US" sz="1200" b="0" u="none" strike="noStrike" dirty="0">
                          <a:solidFill>
                            <a:schemeClr val="tx1"/>
                          </a:solidFill>
                          <a:effectLst/>
                          <a:latin typeface="Meiryo UI" panose="020B0604030504040204" pitchFamily="50" charset="-128"/>
                          <a:ea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vMerge="1">
                  <a:txBody>
                    <a:bodyPr/>
                    <a:lstStyle/>
                    <a:p>
                      <a:endParaRPr kumimoji="1" lang="ja-JP" altLang="en-US"/>
                    </a:p>
                  </a:txBody>
                  <a:tcPr/>
                </a:tc>
                <a:tc>
                  <a:txBody>
                    <a:bodyPr/>
                    <a:lstStyle/>
                    <a:p>
                      <a:pPr algn="ctr" rtl="0" fontAlgn="ctr"/>
                      <a:r>
                        <a:rPr lang="ja-JP" altLang="en-US" sz="1200" b="0" u="none" strike="noStrike" dirty="0">
                          <a:solidFill>
                            <a:schemeClr val="tx1"/>
                          </a:solidFill>
                          <a:effectLst/>
                          <a:latin typeface="Meiryo UI" panose="020B0604030504040204" pitchFamily="50" charset="-128"/>
                          <a:ea typeface="Meiryo UI" panose="020B0604030504040204" pitchFamily="50" charset="-128"/>
                        </a:rPr>
                        <a:t>福岡市</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rtl="0" fontAlgn="ctr"/>
                      <a:r>
                        <a:rPr lang="ja-JP" altLang="en-US" sz="1200" b="0" u="none" strike="noStrike" dirty="0">
                          <a:solidFill>
                            <a:schemeClr val="tx1"/>
                          </a:solidFill>
                          <a:effectLst/>
                          <a:latin typeface="Meiryo UI" panose="020B0604030504040204" pitchFamily="50" charset="-128"/>
                          <a:ea typeface="Meiryo UI" panose="020B0604030504040204" pitchFamily="50" charset="-128"/>
                        </a:rPr>
                        <a:t>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vMerge="1">
                  <a:txBody>
                    <a:bodyPr/>
                    <a:lstStyle/>
                    <a:p>
                      <a:endParaRPr kumimoji="1" lang="ja-JP" altLang="en-US"/>
                    </a:p>
                  </a:txBody>
                  <a:tcPr/>
                </a:tc>
                <a:extLst>
                  <a:ext uri="{0D108BD9-81ED-4DB2-BD59-A6C34878D82A}">
                    <a16:rowId xmlns:a16="http://schemas.microsoft.com/office/drawing/2014/main" val="3496920446"/>
                  </a:ext>
                </a:extLst>
              </a:tr>
              <a:tr h="261373">
                <a:tc>
                  <a:txBody>
                    <a:bodyPr/>
                    <a:lstStyle/>
                    <a:p>
                      <a:pPr algn="dist" rtl="0" fontAlgn="ctr"/>
                      <a:r>
                        <a:rPr lang="ja-JP" altLang="en-US" sz="1200" b="0" u="none" strike="noStrike" dirty="0">
                          <a:effectLst/>
                          <a:latin typeface="Meiryo UI" panose="020B0604030504040204" pitchFamily="50" charset="-128"/>
                          <a:ea typeface="Meiryo UI" panose="020B0604030504040204" pitchFamily="50" charset="-128"/>
                        </a:rPr>
                        <a:t>面積</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1,905㎢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225㎢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11.8%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2,194㎢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628㎢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28.6%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5,173</a:t>
                      </a: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327</a:t>
                      </a: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4,987</a:t>
                      </a: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343</a:t>
                      </a: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2019</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7176390"/>
                  </a:ext>
                </a:extLst>
              </a:tr>
              <a:tr h="460894">
                <a:tc>
                  <a:txBody>
                    <a:bodyPr/>
                    <a:lstStyle/>
                    <a:p>
                      <a:pPr algn="dist" rtl="0" fontAlgn="ctr"/>
                      <a:r>
                        <a:rPr lang="ja-JP" altLang="en-US" sz="1200" b="0" u="none" strike="noStrike" dirty="0">
                          <a:effectLst/>
                          <a:latin typeface="Meiryo UI" panose="020B0604030504040204" pitchFamily="50" charset="-128"/>
                          <a:ea typeface="Meiryo UI" panose="020B0604030504040204" pitchFamily="50" charset="-128"/>
                        </a:rPr>
                        <a:t>夜間人口</a:t>
                      </a:r>
                      <a:endParaRPr lang="en-US" altLang="ja-JP" sz="1200" b="0" u="none" strike="noStrike" dirty="0">
                        <a:effectLst/>
                        <a:latin typeface="Meiryo UI" panose="020B0604030504040204" pitchFamily="50" charset="-128"/>
                        <a:ea typeface="Meiryo UI" panose="020B0604030504040204" pitchFamily="50" charset="-128"/>
                      </a:endParaRPr>
                    </a:p>
                    <a:p>
                      <a:pPr algn="ctr" rtl="0"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（千人）</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8,839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2,691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30.4%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13,515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9,273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68.6%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7,483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2,296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30.7%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5,102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1,539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30.2%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2015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2016436"/>
                  </a:ext>
                </a:extLst>
              </a:tr>
              <a:tr h="494744">
                <a:tc>
                  <a:txBody>
                    <a:bodyPr/>
                    <a:lstStyle/>
                    <a:p>
                      <a:pPr algn="ctr" rtl="0" fontAlgn="ctr"/>
                      <a:r>
                        <a:rPr lang="ja-JP" altLang="en-US" sz="1200" b="0" u="none" strike="noStrike" dirty="0">
                          <a:effectLst/>
                          <a:latin typeface="Meiryo UI" panose="020B0604030504040204" pitchFamily="50" charset="-128"/>
                          <a:ea typeface="Meiryo UI" panose="020B0604030504040204" pitchFamily="50" charset="-128"/>
                        </a:rPr>
                        <a:t>昼夜間人口比率</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104</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u="none" strike="noStrike" dirty="0">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132</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118</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130</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101</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113</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a:t>
                      </a:r>
                      <a:r>
                        <a:rPr lang="ja-JP" altLang="en-US"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2015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585646"/>
                  </a:ext>
                </a:extLst>
              </a:tr>
              <a:tr h="494744">
                <a:tc>
                  <a:txBody>
                    <a:bodyPr/>
                    <a:lstStyle/>
                    <a:p>
                      <a:pPr algn="dist" rtl="0" fontAlgn="ctr"/>
                      <a:r>
                        <a:rPr lang="ja-JP" altLang="en-US" sz="1200" b="0" u="none" strike="noStrike" dirty="0">
                          <a:effectLst/>
                          <a:latin typeface="Meiryo UI" panose="020B0604030504040204" pitchFamily="50" charset="-128"/>
                          <a:ea typeface="Meiryo UI" panose="020B0604030504040204" pitchFamily="50" charset="-128"/>
                        </a:rPr>
                        <a:t>名目域内</a:t>
                      </a:r>
                      <a:endParaRPr lang="en-US" altLang="ja-JP" sz="1200" b="0" u="none" strike="noStrike" dirty="0">
                        <a:effectLst/>
                        <a:latin typeface="Meiryo UI" panose="020B0604030504040204" pitchFamily="50" charset="-128"/>
                        <a:ea typeface="Meiryo UI" panose="020B0604030504040204" pitchFamily="50" charset="-128"/>
                      </a:endParaRPr>
                    </a:p>
                    <a:p>
                      <a:pPr algn="dist" rtl="0" fontAlgn="ctr"/>
                      <a:r>
                        <a:rPr lang="ja-JP" altLang="en-US" sz="1200" b="0" u="none" strike="noStrike" dirty="0">
                          <a:effectLst/>
                          <a:latin typeface="Meiryo UI" panose="020B0604030504040204" pitchFamily="50" charset="-128"/>
                          <a:ea typeface="Meiryo UI" panose="020B0604030504040204" pitchFamily="50" charset="-128"/>
                        </a:rPr>
                        <a:t>総生産</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40.2</a:t>
                      </a:r>
                    </a:p>
                    <a:p>
                      <a:pPr algn="r" rtl="0" fontAlgn="ctr"/>
                      <a:r>
                        <a:rPr lang="ja-JP" altLang="en-US" sz="1100" b="0" u="none" strike="noStrike" dirty="0">
                          <a:effectLst/>
                          <a:latin typeface="Meiryo UI" panose="020B0604030504040204" pitchFamily="50" charset="-128"/>
                          <a:ea typeface="Meiryo UI" panose="020B0604030504040204" pitchFamily="50" charset="-128"/>
                        </a:rPr>
                        <a:t>兆円</a:t>
                      </a:r>
                      <a:endParaRPr lang="en-US" altLang="ja-JP" sz="1100" b="0" u="none" strike="noStrike" dirty="0">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20.2</a:t>
                      </a:r>
                    </a:p>
                    <a:p>
                      <a:pPr algn="r" rtl="0" fontAlgn="ctr"/>
                      <a:r>
                        <a:rPr lang="ja-JP" altLang="en-US" sz="1100" b="0" u="none" strike="noStrike" dirty="0">
                          <a:effectLst/>
                          <a:latin typeface="Meiryo UI" panose="020B0604030504040204" pitchFamily="50" charset="-128"/>
                          <a:ea typeface="Meiryo UI" panose="020B0604030504040204" pitchFamily="50" charset="-128"/>
                        </a:rPr>
                        <a:t>兆円</a:t>
                      </a:r>
                      <a:endParaRPr lang="en-US" altLang="ja-JP" sz="1100" b="0" u="none" strike="noStrike" dirty="0">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50.2%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dirty="0">
                          <a:effectLst/>
                          <a:latin typeface="Meiryo UI" panose="020B0604030504040204" pitchFamily="50" charset="-128"/>
                          <a:ea typeface="Meiryo UI" panose="020B0604030504040204" pitchFamily="50" charset="-128"/>
                        </a:rPr>
                        <a:t>107.0</a:t>
                      </a:r>
                    </a:p>
                    <a:p>
                      <a:pPr algn="r" rtl="0" fontAlgn="ctr"/>
                      <a:r>
                        <a:rPr lang="ja-JP" altLang="en-US" sz="1100" b="0" u="none" strike="noStrike" dirty="0">
                          <a:effectLst/>
                          <a:latin typeface="Meiryo UI" panose="020B0604030504040204" pitchFamily="50" charset="-128"/>
                          <a:ea typeface="Meiryo UI" panose="020B0604030504040204" pitchFamily="50" charset="-128"/>
                        </a:rPr>
                        <a:t>兆円</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b="0" u="none" strike="noStrike" dirty="0">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40.9</a:t>
                      </a:r>
                    </a:p>
                    <a:p>
                      <a:pPr algn="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兆円</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13.6</a:t>
                      </a:r>
                    </a:p>
                    <a:p>
                      <a:pPr algn="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兆円</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33.2%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19.8</a:t>
                      </a:r>
                    </a:p>
                    <a:p>
                      <a:pPr algn="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兆円</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7.8</a:t>
                      </a:r>
                    </a:p>
                    <a:p>
                      <a:pPr algn="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兆円</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39.6%</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altLang="ja-JP" sz="1100" b="0" u="none" strike="noStrike">
                          <a:effectLst/>
                          <a:latin typeface="Meiryo UI" panose="020B0604030504040204" pitchFamily="50" charset="-128"/>
                          <a:ea typeface="Meiryo UI" panose="020B0604030504040204" pitchFamily="50" charset="-128"/>
                        </a:rPr>
                        <a:t>2018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2002531"/>
                  </a:ext>
                </a:extLst>
              </a:tr>
              <a:tr h="1650334">
                <a:tc>
                  <a:txBody>
                    <a:bodyPr/>
                    <a:lstStyle/>
                    <a:p>
                      <a:pPr algn="dist" rtl="0"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産業構造</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売上高上位の産業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２位：製造業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３位：建設業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企業数上位の産業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２位：宿泊業、飲食サービス業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３位：製造業</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hMerge="1">
                  <a:txBody>
                    <a:bodyPr/>
                    <a:lstStyle/>
                    <a:p>
                      <a:pPr algn="ctr"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gridSpan="3">
                  <a:txBody>
                    <a:bodyPr/>
                    <a:lstStyle/>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売上高上位の産業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２位：製造業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３位：金融業、保険業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企業数上位の産業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２位：宿泊業、飲食サービス業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３位：不動産業、物品賃貸業</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hMerge="1">
                  <a:txBody>
                    <a:bodyPr/>
                    <a:lstStyle/>
                    <a:p>
                      <a:pPr algn="ctr"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gridSpan="3">
                  <a:txBody>
                    <a:bodyPr/>
                    <a:lstStyle/>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売上高上位の産業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１位：製造業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３位：運輸業、郵便業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endParaRPr lang="en-US" altLang="ja-JP" sz="1100" b="0"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企業数上位の産業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２位：製造業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３位：宿泊業、飲食サービス業</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hMerge="1">
                  <a:txBody>
                    <a:bodyPr/>
                    <a:lstStyle/>
                    <a:p>
                      <a:pPr algn="ctr"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gridSpan="3">
                  <a:txBody>
                    <a:bodyPr/>
                    <a:lstStyle/>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売上高上位の産業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２位：製造業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３位：医療、福祉</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1" i="0" u="sng" strike="noStrike" dirty="0">
                          <a:solidFill>
                            <a:srgbClr val="000000"/>
                          </a:solidFill>
                          <a:effectLst/>
                          <a:latin typeface="Meiryo UI" panose="020B0604030504040204" pitchFamily="50" charset="-128"/>
                          <a:ea typeface="Meiryo UI" panose="020B0604030504040204" pitchFamily="50" charset="-128"/>
                        </a:rPr>
                        <a:t>企業数上位の産業</a:t>
                      </a:r>
                      <a:endParaRPr lang="en-US" altLang="ja-JP" sz="1100" b="1" i="0" u="sng"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１位：卸売業、小売業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２位：宿泊業、飲食サービス業</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３位：建設業</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r"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hMerge="1">
                  <a:txBody>
                    <a:bodyPr/>
                    <a:lstStyle/>
                    <a:p>
                      <a:pPr algn="ctr"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tc>
                <a:tc>
                  <a:txBody>
                    <a:bodyPr/>
                    <a:lstStyle/>
                    <a:p>
                      <a:pPr algn="r" rtl="0" fontAlgn="ct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1290927"/>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2441727690"/>
              </p:ext>
            </p:extLst>
          </p:nvPr>
        </p:nvGraphicFramePr>
        <p:xfrm>
          <a:off x="179512" y="822330"/>
          <a:ext cx="8728252" cy="1424160"/>
        </p:xfrm>
        <a:graphic>
          <a:graphicData uri="http://schemas.openxmlformats.org/drawingml/2006/table">
            <a:tbl>
              <a:tblPr firstRow="1" bandRow="1">
                <a:tableStyleId>{5940675A-B579-460E-94D1-54222C63F5DA}</a:tableStyleId>
              </a:tblPr>
              <a:tblGrid>
                <a:gridCol w="696795">
                  <a:extLst>
                    <a:ext uri="{9D8B030D-6E8A-4147-A177-3AD203B41FA5}">
                      <a16:colId xmlns:a16="http://schemas.microsoft.com/office/drawing/2014/main" val="2249678852"/>
                    </a:ext>
                  </a:extLst>
                </a:gridCol>
                <a:gridCol w="8031457">
                  <a:extLst>
                    <a:ext uri="{9D8B030D-6E8A-4147-A177-3AD203B41FA5}">
                      <a16:colId xmlns:a16="http://schemas.microsoft.com/office/drawing/2014/main" val="1869405091"/>
                    </a:ext>
                  </a:extLst>
                </a:gridCol>
              </a:tblGrid>
              <a:tr h="204139">
                <a:tc>
                  <a:txBody>
                    <a:bodyPr/>
                    <a:lstStyle/>
                    <a:p>
                      <a:pPr algn="ct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大　阪</a:t>
                      </a:r>
                    </a:p>
                  </a:txBody>
                  <a:tcPr anchor="ctr">
                    <a:solidFill>
                      <a:schemeClr val="accent5">
                        <a:lumMod val="40000"/>
                        <a:lumOff val="60000"/>
                      </a:schemeClr>
                    </a:solidFill>
                  </a:tcPr>
                </a:tc>
                <a:tc>
                  <a:txBody>
                    <a:bodyPr/>
                    <a:lstStyle/>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大阪市を中心に京阪神に都市圏が広がり、バランスのとれた産業構造、過去からの商都としての歴史やアジアとのつながり、交通・アクセスの分野で高い評価を受けている。</a:t>
                      </a:r>
                    </a:p>
                  </a:txBody>
                  <a:tcPr marL="72000" marR="72000" marT="36000" marB="36000" anchor="ctr">
                    <a:solidFill>
                      <a:schemeClr val="bg1"/>
                    </a:solidFill>
                  </a:tcPr>
                </a:tc>
                <a:extLst>
                  <a:ext uri="{0D108BD9-81ED-4DB2-BD59-A6C34878D82A}">
                    <a16:rowId xmlns:a16="http://schemas.microsoft.com/office/drawing/2014/main" val="1286158453"/>
                  </a:ext>
                </a:extLst>
              </a:tr>
              <a:tr h="204139">
                <a:tc>
                  <a:txBody>
                    <a:bodyPr/>
                    <a:lstStyle/>
                    <a:p>
                      <a:pPr algn="ct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東　京</a:t>
                      </a:r>
                    </a:p>
                  </a:txBody>
                  <a:tcPr anchor="ctr">
                    <a:solidFill>
                      <a:schemeClr val="accent5">
                        <a:lumMod val="40000"/>
                        <a:lumOff val="60000"/>
                      </a:schemeClr>
                    </a:solidFill>
                  </a:tcPr>
                </a:tc>
                <a:tc>
                  <a:txBody>
                    <a:bodyPr/>
                    <a:lstStyle/>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経済や研究・開発、文化・交流、交通・アクセスの分野で世界的に高い評価を受け、ロンドンやニューヨークのような世界都市。</a:t>
                      </a:r>
                    </a:p>
                  </a:txBody>
                  <a:tcPr marL="72000" marR="72000" marT="36000" marB="36000">
                    <a:solidFill>
                      <a:schemeClr val="bg1"/>
                    </a:solidFill>
                  </a:tcPr>
                </a:tc>
                <a:extLst>
                  <a:ext uri="{0D108BD9-81ED-4DB2-BD59-A6C34878D82A}">
                    <a16:rowId xmlns:a16="http://schemas.microsoft.com/office/drawing/2014/main" val="2139806999"/>
                  </a:ext>
                </a:extLst>
              </a:tr>
              <a:tr h="0">
                <a:tc>
                  <a:txBody>
                    <a:bodyPr/>
                    <a:lstStyle/>
                    <a:p>
                      <a:pPr algn="ct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愛　知</a:t>
                      </a:r>
                    </a:p>
                  </a:txBody>
                  <a:tcPr anchor="ctr">
                    <a:solidFill>
                      <a:schemeClr val="accent5">
                        <a:lumMod val="40000"/>
                        <a:lumOff val="60000"/>
                      </a:schemeClr>
                    </a:solidFill>
                  </a:tcPr>
                </a:tc>
                <a:tc>
                  <a:txBody>
                    <a:bodyPr/>
                    <a:lstStyle/>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製造業を中心に発展、とりわけ自動車産業。研究・開発や交通・アクセスでも高い評価を受け、リニアを契機に更なる発展。</a:t>
                      </a:r>
                    </a:p>
                  </a:txBody>
                  <a:tcPr marL="72000" marR="72000" marT="36000" marB="36000">
                    <a:solidFill>
                      <a:schemeClr val="bg1"/>
                    </a:solidFill>
                  </a:tcPr>
                </a:tc>
                <a:extLst>
                  <a:ext uri="{0D108BD9-81ED-4DB2-BD59-A6C34878D82A}">
                    <a16:rowId xmlns:a16="http://schemas.microsoft.com/office/drawing/2014/main" val="67609292"/>
                  </a:ext>
                </a:extLst>
              </a:tr>
              <a:tr h="0">
                <a:tc>
                  <a:txBody>
                    <a:bodyPr/>
                    <a:lstStyle/>
                    <a:p>
                      <a:pPr algn="ctr"/>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福　岡</a:t>
                      </a:r>
                    </a:p>
                  </a:txBody>
                  <a:tcPr anchor="ctr">
                    <a:solidFill>
                      <a:schemeClr val="accent5">
                        <a:lumMod val="40000"/>
                        <a:lumOff val="60000"/>
                      </a:schemeClr>
                    </a:solidFill>
                  </a:tcPr>
                </a:tc>
                <a:tc>
                  <a:txBody>
                    <a:bodyPr/>
                    <a:lstStyle/>
                    <a:p>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アジアに近い地理的優位性、多様な産業集積などの強みを活かし発展、生活・居住面で高い評価を受け、交通・アクセスなど他分野のバランスも良い。</a:t>
                      </a:r>
                    </a:p>
                  </a:txBody>
                  <a:tcPr marL="72000" marR="72000" marT="36000" marB="36000">
                    <a:solidFill>
                      <a:schemeClr val="bg1"/>
                    </a:solidFill>
                  </a:tcPr>
                </a:tc>
                <a:extLst>
                  <a:ext uri="{0D108BD9-81ED-4DB2-BD59-A6C34878D82A}">
                    <a16:rowId xmlns:a16="http://schemas.microsoft.com/office/drawing/2014/main" val="2569433934"/>
                  </a:ext>
                </a:extLst>
              </a:tr>
            </a:tbl>
          </a:graphicData>
        </a:graphic>
      </p:graphicFrame>
      <p:sp>
        <p:nvSpPr>
          <p:cNvPr id="12" name="スライド番号プレースホルダー 3"/>
          <p:cNvSpPr txBox="1">
            <a:spLocks/>
          </p:cNvSpPr>
          <p:nvPr/>
        </p:nvSpPr>
        <p:spPr>
          <a:xfrm>
            <a:off x="6938287" y="6385988"/>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844083">
              <a:defRPr/>
            </a:pPr>
            <a:fld id="{CC704986-EAFB-4803-9212-E5F17E3F2655}" type="slidenum">
              <a:rPr lang="ja-JP" altLang="en-US" smtClean="0">
                <a:solidFill>
                  <a:prstClr val="black">
                    <a:tint val="75000"/>
                  </a:prstClr>
                </a:solidFill>
                <a:latin typeface="Calibri"/>
                <a:ea typeface="ＭＳ Ｐゴシック" panose="020B0600070205080204" pitchFamily="50" charset="-128"/>
              </a:rPr>
              <a:pPr defTabSz="844083">
                <a:defRPr/>
              </a:pPr>
              <a:t>4</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3664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033" y="3643354"/>
            <a:ext cx="4429861" cy="3386046"/>
          </a:xfrm>
          <a:prstGeom prst="rect">
            <a:avLst/>
          </a:prstGeom>
          <a:scene3d>
            <a:camera prst="orthographicFront">
              <a:rot lat="2400000" lon="0" rev="0"/>
            </a:camera>
            <a:lightRig rig="threePt" dir="t"/>
          </a:scene3d>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38568" y="1022793"/>
            <a:ext cx="4469285" cy="2431312"/>
          </a:xfrm>
          <a:prstGeom prst="rect">
            <a:avLst/>
          </a:prstGeom>
          <a:scene3d>
            <a:camera prst="orthographicFront">
              <a:rot lat="2400000" lon="0" rev="0"/>
            </a:camera>
            <a:lightRig rig="threePt" dir="t"/>
          </a:scene3d>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0421" y="139984"/>
            <a:ext cx="4247473" cy="3168352"/>
          </a:xfrm>
          <a:prstGeom prst="rect">
            <a:avLst/>
          </a:prstGeom>
          <a:scene3d>
            <a:camera prst="orthographicFront">
              <a:rot lat="2400000" lon="0" rev="0"/>
            </a:camera>
            <a:lightRig rig="threePt" dir="t"/>
          </a:scene3d>
        </p:spPr>
      </p:pic>
      <p:graphicFrame>
        <p:nvGraphicFramePr>
          <p:cNvPr id="26630" name="グラフ 9"/>
          <p:cNvGraphicFramePr>
            <a:graphicFrameLocks/>
          </p:cNvGraphicFramePr>
          <p:nvPr>
            <p:extLst>
              <p:ext uri="{D42A27DB-BD31-4B8C-83A1-F6EECF244321}">
                <p14:modId xmlns:p14="http://schemas.microsoft.com/office/powerpoint/2010/main" val="3610038688"/>
              </p:ext>
            </p:extLst>
          </p:nvPr>
        </p:nvGraphicFramePr>
        <p:xfrm>
          <a:off x="-35099" y="-369608"/>
          <a:ext cx="4416425" cy="3312972"/>
        </p:xfrm>
        <a:graphic>
          <a:graphicData uri="http://schemas.openxmlformats.org/presentationml/2006/ole">
            <mc:AlternateContent xmlns:mc="http://schemas.openxmlformats.org/markup-compatibility/2006">
              <mc:Choice xmlns:v="urn:schemas-microsoft-com:vml" Requires="v">
                <p:oleObj spid="_x0000_s1200" r:id="rId6" imgW="3773751" imgH="2737341" progId="Excel.Chart.8">
                  <p:embed/>
                </p:oleObj>
              </mc:Choice>
              <mc:Fallback>
                <p:oleObj r:id="rId6" imgW="3773751" imgH="2737341" progId="Excel.Chart.8">
                  <p:embed/>
                  <p:pic>
                    <p:nvPicPr>
                      <p:cNvPr id="26630" name="グラフ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99" y="-369608"/>
                        <a:ext cx="4416425" cy="3312972"/>
                      </a:xfrm>
                      <a:prstGeom prst="rect">
                        <a:avLst/>
                      </a:prstGeom>
                      <a:noFill/>
                      <a:ln>
                        <a:noFill/>
                      </a:ln>
                    </p:spPr>
                  </p:pic>
                </p:oleObj>
              </mc:Fallback>
            </mc:AlternateContent>
          </a:graphicData>
        </a:graphic>
      </p:graphicFrame>
      <p:sp>
        <p:nvSpPr>
          <p:cNvPr id="3" name="正方形/長方形 2"/>
          <p:cNvSpPr/>
          <p:nvPr/>
        </p:nvSpPr>
        <p:spPr>
          <a:xfrm>
            <a:off x="1872728" y="1628800"/>
            <a:ext cx="675075" cy="31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HGPｺﾞｼｯｸE" pitchFamily="50" charset="-128"/>
                <a:ea typeface="HGPｺﾞｼｯｸE" pitchFamily="50" charset="-128"/>
              </a:rPr>
              <a:t>大阪市</a:t>
            </a:r>
          </a:p>
        </p:txBody>
      </p:sp>
      <p:pic>
        <p:nvPicPr>
          <p:cNvPr id="11" name="図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583708" y="3679548"/>
            <a:ext cx="4592938" cy="3281862"/>
          </a:xfrm>
          <a:prstGeom prst="rect">
            <a:avLst/>
          </a:prstGeom>
          <a:scene3d>
            <a:camera prst="orthographicFront">
              <a:rot lat="2400000" lon="0" rev="0"/>
            </a:camera>
            <a:lightRig rig="threePt" dir="t"/>
          </a:scene3d>
        </p:spPr>
      </p:pic>
      <p:sp>
        <p:nvSpPr>
          <p:cNvPr id="18" name="正方形/長方形 17"/>
          <p:cNvSpPr/>
          <p:nvPr/>
        </p:nvSpPr>
        <p:spPr>
          <a:xfrm>
            <a:off x="135098" y="6376528"/>
            <a:ext cx="4512978" cy="459887"/>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名古屋市を中心に集積があるが、三河地方にも集積</a:t>
            </a:r>
          </a:p>
        </p:txBody>
      </p:sp>
      <p:sp>
        <p:nvSpPr>
          <p:cNvPr id="30" name="正方形/長方形 29"/>
          <p:cNvSpPr/>
          <p:nvPr/>
        </p:nvSpPr>
        <p:spPr>
          <a:xfrm>
            <a:off x="4703890" y="6376527"/>
            <a:ext cx="4387993" cy="459887"/>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福岡市を中心に集積があるが、北九州市にも集積</a:t>
            </a:r>
          </a:p>
        </p:txBody>
      </p:sp>
      <p:graphicFrame>
        <p:nvGraphicFramePr>
          <p:cNvPr id="26639" name="オブジェクト 7"/>
          <p:cNvGraphicFramePr>
            <a:graphicFrameLocks/>
          </p:cNvGraphicFramePr>
          <p:nvPr>
            <p:extLst>
              <p:ext uri="{D42A27DB-BD31-4B8C-83A1-F6EECF244321}">
                <p14:modId xmlns:p14="http://schemas.microsoft.com/office/powerpoint/2010/main" val="3146313610"/>
              </p:ext>
            </p:extLst>
          </p:nvPr>
        </p:nvGraphicFramePr>
        <p:xfrm>
          <a:off x="3745837" y="-99391"/>
          <a:ext cx="5794715" cy="3600400"/>
        </p:xfrm>
        <a:graphic>
          <a:graphicData uri="http://schemas.openxmlformats.org/presentationml/2006/ole">
            <mc:AlternateContent xmlns:mc="http://schemas.openxmlformats.org/markup-compatibility/2006">
              <mc:Choice xmlns:v="urn:schemas-microsoft-com:vml" Requires="v">
                <p:oleObj spid="_x0000_s1201" name="ワークシート" r:id="rId9" imgW="4934025" imgH="3381206" progId="Excel.Sheet.8">
                  <p:embed/>
                </p:oleObj>
              </mc:Choice>
              <mc:Fallback>
                <p:oleObj name="ワークシート" r:id="rId9" imgW="4934025" imgH="3381206" progId="Excel.Sheet.8">
                  <p:embed/>
                  <p:pic>
                    <p:nvPicPr>
                      <p:cNvPr id="26639" name="オブジェクト 7"/>
                      <p:cNvPicPr>
                        <a:picLocks noChangeArrowheads="1"/>
                      </p:cNvPicPr>
                      <p:nvPr/>
                    </p:nvPicPr>
                    <p:blipFill>
                      <a:blip r:embed="rId10"/>
                      <a:srcRect/>
                      <a:stretch>
                        <a:fillRect/>
                      </a:stretch>
                    </p:blipFill>
                    <p:spPr bwMode="auto">
                      <a:xfrm>
                        <a:off x="3745837" y="-99391"/>
                        <a:ext cx="5794715" cy="3600400"/>
                      </a:xfrm>
                      <a:prstGeom prst="rect">
                        <a:avLst/>
                      </a:prstGeom>
                      <a:noFill/>
                      <a:ln>
                        <a:noFill/>
                      </a:ln>
                    </p:spPr>
                  </p:pic>
                </p:oleObj>
              </mc:Fallback>
            </mc:AlternateContent>
          </a:graphicData>
        </a:graphic>
      </p:graphicFrame>
      <p:sp>
        <p:nvSpPr>
          <p:cNvPr id="22" name="正方形/長方形 21"/>
          <p:cNvSpPr/>
          <p:nvPr/>
        </p:nvSpPr>
        <p:spPr>
          <a:xfrm>
            <a:off x="6660232" y="2036761"/>
            <a:ext cx="675075" cy="31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HGPｺﾞｼｯｸE" pitchFamily="50" charset="-128"/>
                <a:ea typeface="HGPｺﾞｼｯｸE" pitchFamily="50" charset="-128"/>
              </a:rPr>
              <a:t>23</a:t>
            </a:r>
            <a:r>
              <a:rPr lang="ja-JP" altLang="en-US" sz="1200" dirty="0">
                <a:solidFill>
                  <a:schemeClr val="tx1"/>
                </a:solidFill>
                <a:latin typeface="HGPｺﾞｼｯｸE" pitchFamily="50" charset="-128"/>
                <a:ea typeface="HGPｺﾞｼｯｸE" pitchFamily="50" charset="-128"/>
              </a:rPr>
              <a:t>区</a:t>
            </a:r>
            <a:endParaRPr kumimoji="1" lang="ja-JP" altLang="en-US" sz="1200" dirty="0">
              <a:solidFill>
                <a:schemeClr val="tx1"/>
              </a:solidFill>
              <a:latin typeface="HGPｺﾞｼｯｸE" pitchFamily="50" charset="-128"/>
              <a:ea typeface="HGPｺﾞｼｯｸE" pitchFamily="50" charset="-128"/>
            </a:endParaRPr>
          </a:p>
        </p:txBody>
      </p:sp>
      <p:graphicFrame>
        <p:nvGraphicFramePr>
          <p:cNvPr id="26642" name="グラフ 11"/>
          <p:cNvGraphicFramePr>
            <a:graphicFrameLocks/>
          </p:cNvGraphicFramePr>
          <p:nvPr>
            <p:extLst>
              <p:ext uri="{D42A27DB-BD31-4B8C-83A1-F6EECF244321}">
                <p14:modId xmlns:p14="http://schemas.microsoft.com/office/powerpoint/2010/main" val="622052926"/>
              </p:ext>
            </p:extLst>
          </p:nvPr>
        </p:nvGraphicFramePr>
        <p:xfrm>
          <a:off x="343977" y="3215405"/>
          <a:ext cx="2474663" cy="2449451"/>
        </p:xfrm>
        <a:graphic>
          <a:graphicData uri="http://schemas.openxmlformats.org/presentationml/2006/ole">
            <mc:AlternateContent xmlns:mc="http://schemas.openxmlformats.org/markup-compatibility/2006">
              <mc:Choice xmlns:v="urn:schemas-microsoft-com:vml" Requires="v">
                <p:oleObj spid="_x0000_s1202" r:id="rId11" imgW="2475191" imgH="2450804" progId="Excel.Chart.8">
                  <p:embed/>
                </p:oleObj>
              </mc:Choice>
              <mc:Fallback>
                <p:oleObj r:id="rId11" imgW="2475191" imgH="2450804" progId="Excel.Chart.8">
                  <p:embed/>
                  <p:pic>
                    <p:nvPicPr>
                      <p:cNvPr id="26642" name="グラフ 1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977" y="3215405"/>
                        <a:ext cx="2474663" cy="244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43" name="グラフ 12"/>
          <p:cNvGraphicFramePr>
            <a:graphicFrameLocks/>
          </p:cNvGraphicFramePr>
          <p:nvPr>
            <p:extLst>
              <p:ext uri="{D42A27DB-BD31-4B8C-83A1-F6EECF244321}">
                <p14:modId xmlns:p14="http://schemas.microsoft.com/office/powerpoint/2010/main" val="3965922763"/>
              </p:ext>
            </p:extLst>
          </p:nvPr>
        </p:nvGraphicFramePr>
        <p:xfrm>
          <a:off x="1773511" y="3982092"/>
          <a:ext cx="1972326" cy="1823667"/>
        </p:xfrm>
        <a:graphic>
          <a:graphicData uri="http://schemas.openxmlformats.org/presentationml/2006/ole">
            <mc:AlternateContent xmlns:mc="http://schemas.openxmlformats.org/markup-compatibility/2006">
              <mc:Choice xmlns:v="urn:schemas-microsoft-com:vml" Requires="v">
                <p:oleObj spid="_x0000_s1203" r:id="rId13" imgW="1969179" imgH="1822862" progId="Excel.Chart.8">
                  <p:embed/>
                </p:oleObj>
              </mc:Choice>
              <mc:Fallback>
                <p:oleObj r:id="rId13" imgW="1969179" imgH="1822862" progId="Excel.Chart.8">
                  <p:embed/>
                  <p:pic>
                    <p:nvPicPr>
                      <p:cNvPr id="26643" name="グラフ 1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73511" y="3982092"/>
                        <a:ext cx="1972326" cy="182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正方形/長方形 22"/>
          <p:cNvSpPr/>
          <p:nvPr/>
        </p:nvSpPr>
        <p:spPr>
          <a:xfrm>
            <a:off x="1458067" y="4848194"/>
            <a:ext cx="828000" cy="31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HGPｺﾞｼｯｸE" pitchFamily="50" charset="-128"/>
                <a:ea typeface="HGPｺﾞｼｯｸE" pitchFamily="50" charset="-128"/>
              </a:rPr>
              <a:t>名古屋市</a:t>
            </a:r>
            <a:endParaRPr kumimoji="1" lang="ja-JP" altLang="en-US" sz="1200" dirty="0">
              <a:solidFill>
                <a:schemeClr val="tx1"/>
              </a:solidFill>
              <a:latin typeface="HGPｺﾞｼｯｸE" pitchFamily="50" charset="-128"/>
              <a:ea typeface="HGPｺﾞｼｯｸE" pitchFamily="50" charset="-128"/>
            </a:endParaRPr>
          </a:p>
        </p:txBody>
      </p:sp>
      <p:graphicFrame>
        <p:nvGraphicFramePr>
          <p:cNvPr id="31" name="グラフ 11"/>
          <p:cNvGraphicFramePr>
            <a:graphicFrameLocks/>
          </p:cNvGraphicFramePr>
          <p:nvPr>
            <p:extLst>
              <p:ext uri="{D42A27DB-BD31-4B8C-83A1-F6EECF244321}">
                <p14:modId xmlns:p14="http://schemas.microsoft.com/office/powerpoint/2010/main" val="1311413712"/>
              </p:ext>
            </p:extLst>
          </p:nvPr>
        </p:nvGraphicFramePr>
        <p:xfrm>
          <a:off x="4882464" y="3448971"/>
          <a:ext cx="2474663" cy="2449451"/>
        </p:xfrm>
        <a:graphic>
          <a:graphicData uri="http://schemas.openxmlformats.org/presentationml/2006/ole">
            <mc:AlternateContent xmlns:mc="http://schemas.openxmlformats.org/markup-compatibility/2006">
              <mc:Choice xmlns:v="urn:schemas-microsoft-com:vml" Requires="v">
                <p:oleObj spid="_x0000_s1204" r:id="rId11" imgW="2475191" imgH="2450804" progId="Excel.Chart.8">
                  <p:embed/>
                </p:oleObj>
              </mc:Choice>
              <mc:Fallback>
                <p:oleObj r:id="rId11" imgW="2475191" imgH="2450804" progId="Excel.Chart.8">
                  <p:embed/>
                  <p:pic>
                    <p:nvPicPr>
                      <p:cNvPr id="31" name="グラフ 1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2464" y="3448971"/>
                        <a:ext cx="2474663" cy="244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グラフ 12"/>
          <p:cNvGraphicFramePr>
            <a:graphicFrameLocks/>
          </p:cNvGraphicFramePr>
          <p:nvPr>
            <p:extLst>
              <p:ext uri="{D42A27DB-BD31-4B8C-83A1-F6EECF244321}">
                <p14:modId xmlns:p14="http://schemas.microsoft.com/office/powerpoint/2010/main" val="1099846433"/>
              </p:ext>
            </p:extLst>
          </p:nvPr>
        </p:nvGraphicFramePr>
        <p:xfrm>
          <a:off x="6319065" y="3673285"/>
          <a:ext cx="1643393" cy="1493468"/>
        </p:xfrm>
        <a:graphic>
          <a:graphicData uri="http://schemas.openxmlformats.org/presentationml/2006/ole">
            <mc:AlternateContent xmlns:mc="http://schemas.openxmlformats.org/markup-compatibility/2006">
              <mc:Choice xmlns:v="urn:schemas-microsoft-com:vml" Requires="v">
                <p:oleObj spid="_x0000_s1205" r:id="rId13" imgW="1969179" imgH="1822862" progId="Excel.Chart.8">
                  <p:embed/>
                </p:oleObj>
              </mc:Choice>
              <mc:Fallback>
                <p:oleObj r:id="rId13" imgW="1969179" imgH="1822862" progId="Excel.Chart.8">
                  <p:embed/>
                  <p:pic>
                    <p:nvPicPr>
                      <p:cNvPr id="32" name="グラフ 1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9065" y="3673285"/>
                        <a:ext cx="1643393" cy="1493468"/>
                      </a:xfrm>
                      <a:prstGeom prst="rect">
                        <a:avLst/>
                      </a:prstGeom>
                      <a:noFill/>
                      <a:ln>
                        <a:noFill/>
                      </a:ln>
                    </p:spPr>
                  </p:pic>
                </p:oleObj>
              </mc:Fallback>
            </mc:AlternateContent>
          </a:graphicData>
        </a:graphic>
      </p:graphicFrame>
      <p:sp>
        <p:nvSpPr>
          <p:cNvPr id="33" name="正方形/長方形 32"/>
          <p:cNvSpPr/>
          <p:nvPr/>
        </p:nvSpPr>
        <p:spPr>
          <a:xfrm>
            <a:off x="5750514" y="5059839"/>
            <a:ext cx="828000" cy="31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HGPｺﾞｼｯｸE" pitchFamily="50" charset="-128"/>
                <a:ea typeface="HGPｺﾞｼｯｸE" pitchFamily="50" charset="-128"/>
              </a:rPr>
              <a:t>福岡市</a:t>
            </a:r>
            <a:endParaRPr kumimoji="1" lang="ja-JP" altLang="en-US" sz="1200" dirty="0">
              <a:solidFill>
                <a:schemeClr val="tx1"/>
              </a:solidFill>
              <a:latin typeface="HGPｺﾞｼｯｸE" pitchFamily="50" charset="-128"/>
              <a:ea typeface="HGPｺﾞｼｯｸE" pitchFamily="50" charset="-128"/>
            </a:endParaRPr>
          </a:p>
        </p:txBody>
      </p:sp>
      <p:sp>
        <p:nvSpPr>
          <p:cNvPr id="34" name="正方形/長方形 33"/>
          <p:cNvSpPr/>
          <p:nvPr/>
        </p:nvSpPr>
        <p:spPr>
          <a:xfrm>
            <a:off x="6762274" y="4422625"/>
            <a:ext cx="828000" cy="31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HGPｺﾞｼｯｸE" pitchFamily="50" charset="-128"/>
                <a:ea typeface="HGPｺﾞｼｯｸE" pitchFamily="50" charset="-128"/>
              </a:rPr>
              <a:t>北九州市</a:t>
            </a:r>
            <a:endParaRPr kumimoji="1" lang="ja-JP" altLang="en-US" sz="1200" dirty="0">
              <a:solidFill>
                <a:schemeClr val="tx1"/>
              </a:solidFill>
              <a:latin typeface="HGPｺﾞｼｯｸE" pitchFamily="50" charset="-128"/>
              <a:ea typeface="HGPｺﾞｼｯｸE" pitchFamily="50" charset="-128"/>
            </a:endParaRPr>
          </a:p>
        </p:txBody>
      </p:sp>
      <p:sp>
        <p:nvSpPr>
          <p:cNvPr id="35" name="タイトル 1">
            <a:extLst>
              <a:ext uri="{FF2B5EF4-FFF2-40B4-BE49-F238E27FC236}">
                <a16:creationId xmlns:a16="http://schemas.microsoft.com/office/drawing/2014/main" id="{148567FC-C3BF-469F-9F84-8C069FA6F99B}"/>
              </a:ext>
            </a:extLst>
          </p:cNvPr>
          <p:cNvSpPr txBox="1">
            <a:spLocks/>
          </p:cNvSpPr>
          <p:nvPr/>
        </p:nvSpPr>
        <p:spPr>
          <a:xfrm>
            <a:off x="0" y="689"/>
            <a:ext cx="9144000" cy="398814"/>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・国内主要都市の集積と広がり（イメージ図）</a:t>
            </a:r>
          </a:p>
        </p:txBody>
      </p:sp>
      <p:sp>
        <p:nvSpPr>
          <p:cNvPr id="26638" name="テキスト ボックス 6"/>
          <p:cNvSpPr txBox="1">
            <a:spLocks noChangeArrowheads="1"/>
          </p:cNvSpPr>
          <p:nvPr/>
        </p:nvSpPr>
        <p:spPr bwMode="auto">
          <a:xfrm>
            <a:off x="5042377" y="75938"/>
            <a:ext cx="40495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l" eaLnBrk="1" hangingPunct="1"/>
            <a:r>
              <a:rPr lang="ja-JP" altLang="en-US" sz="1200" dirty="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GDP</a:t>
            </a:r>
            <a:r>
              <a:rPr lang="ja-JP" altLang="en-US" sz="1200" dirty="0">
                <a:solidFill>
                  <a:schemeClr val="bg1"/>
                </a:solidFill>
                <a:latin typeface="Meiryo UI" panose="020B0604030504040204" pitchFamily="50" charset="-128"/>
                <a:ea typeface="Meiryo UI" panose="020B0604030504040204" pitchFamily="50" charset="-128"/>
              </a:rPr>
              <a:t>、事業所数、通勤圏で都市の集積や広がりをイメージ化</a:t>
            </a:r>
          </a:p>
        </p:txBody>
      </p:sp>
      <p:sp>
        <p:nvSpPr>
          <p:cNvPr id="26629" name="テキスト ボックス 8"/>
          <p:cNvSpPr txBox="1">
            <a:spLocks noChangeArrowheads="1"/>
          </p:cNvSpPr>
          <p:nvPr/>
        </p:nvSpPr>
        <p:spPr bwMode="gray">
          <a:xfrm>
            <a:off x="55807" y="3902220"/>
            <a:ext cx="1368425" cy="368300"/>
          </a:xfrm>
          <a:prstGeom prst="rect">
            <a:avLst/>
          </a:prstGeom>
          <a:solidFill>
            <a:schemeClr val="bg1"/>
          </a:solidFill>
          <a:ln>
            <a:noFill/>
          </a:ln>
        </p:spPr>
        <p:txBody>
          <a:bodyPr anchor="ctr">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eaLnBrk="1" hangingPunct="1"/>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名古屋圏</a:t>
            </a:r>
            <a:r>
              <a:rPr lang="en-US" altLang="ja-JP" sz="1800" b="1" dirty="0">
                <a:solidFill>
                  <a:srgbClr val="000000"/>
                </a:solidFill>
                <a:latin typeface="Meiryo UI" panose="020B0604030504040204" pitchFamily="50" charset="-128"/>
                <a:ea typeface="Meiryo UI" panose="020B0604030504040204" pitchFamily="50" charset="-128"/>
              </a:rPr>
              <a:t>】</a:t>
            </a:r>
            <a:endParaRPr lang="ja-JP" altLang="en-US" sz="1800" b="1" dirty="0">
              <a:solidFill>
                <a:srgbClr val="000000"/>
              </a:solidFill>
              <a:latin typeface="Meiryo UI" panose="020B0604030504040204" pitchFamily="50" charset="-128"/>
              <a:ea typeface="Meiryo UI" panose="020B0604030504040204" pitchFamily="50" charset="-128"/>
            </a:endParaRPr>
          </a:p>
        </p:txBody>
      </p:sp>
      <p:sp>
        <p:nvSpPr>
          <p:cNvPr id="26627" name="テキスト ボックス 6"/>
          <p:cNvSpPr txBox="1">
            <a:spLocks noChangeArrowheads="1"/>
          </p:cNvSpPr>
          <p:nvPr/>
        </p:nvSpPr>
        <p:spPr bwMode="gray">
          <a:xfrm>
            <a:off x="165220" y="700324"/>
            <a:ext cx="1368425" cy="368300"/>
          </a:xfrm>
          <a:prstGeom prst="rect">
            <a:avLst/>
          </a:prstGeom>
          <a:solidFill>
            <a:schemeClr val="bg1"/>
          </a:solidFill>
          <a:ln>
            <a:noFill/>
          </a:ln>
        </p:spPr>
        <p:txBody>
          <a:bodyPr anchor="ctr">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eaLnBrk="1" hangingPunct="1"/>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大阪圏</a:t>
            </a:r>
            <a:r>
              <a:rPr lang="en-US" altLang="ja-JP" sz="1800" b="1" dirty="0">
                <a:solidFill>
                  <a:srgbClr val="000000"/>
                </a:solidFill>
                <a:latin typeface="Meiryo UI" panose="020B0604030504040204" pitchFamily="50" charset="-128"/>
                <a:ea typeface="Meiryo UI" panose="020B0604030504040204" pitchFamily="50" charset="-128"/>
              </a:rPr>
              <a:t>】</a:t>
            </a:r>
            <a:endParaRPr lang="ja-JP" altLang="en-US" sz="1800" b="1" dirty="0">
              <a:solidFill>
                <a:srgbClr val="000000"/>
              </a:solidFill>
              <a:latin typeface="Meiryo UI" panose="020B0604030504040204" pitchFamily="50" charset="-128"/>
              <a:ea typeface="Meiryo UI" panose="020B0604030504040204" pitchFamily="50" charset="-128"/>
            </a:endParaRPr>
          </a:p>
        </p:txBody>
      </p:sp>
      <p:sp>
        <p:nvSpPr>
          <p:cNvPr id="26628" name="テキスト ボックス 7"/>
          <p:cNvSpPr txBox="1">
            <a:spLocks noChangeArrowheads="1"/>
          </p:cNvSpPr>
          <p:nvPr/>
        </p:nvSpPr>
        <p:spPr bwMode="gray">
          <a:xfrm>
            <a:off x="4761523" y="715026"/>
            <a:ext cx="1130699" cy="369332"/>
          </a:xfrm>
          <a:prstGeom prst="rect">
            <a:avLst/>
          </a:prstGeom>
          <a:solidFill>
            <a:schemeClr val="bg1"/>
          </a:solidFill>
          <a:ln>
            <a:noFill/>
          </a:ln>
        </p:spPr>
        <p:txBody>
          <a:bodyPr wrap="square" anchor="ctr">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eaLnBrk="1" hangingPunct="1"/>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東京圏</a:t>
            </a:r>
            <a:r>
              <a:rPr lang="en-US" altLang="ja-JP" sz="1800" b="1" dirty="0">
                <a:solidFill>
                  <a:srgbClr val="000000"/>
                </a:solidFill>
                <a:latin typeface="Meiryo UI" panose="020B0604030504040204" pitchFamily="50" charset="-128"/>
                <a:ea typeface="Meiryo UI" panose="020B0604030504040204" pitchFamily="50" charset="-128"/>
              </a:rPr>
              <a:t>】</a:t>
            </a:r>
            <a:endParaRPr lang="ja-JP" altLang="en-US" sz="1800" b="1" dirty="0">
              <a:solidFill>
                <a:srgbClr val="000000"/>
              </a:solidFill>
              <a:latin typeface="Meiryo UI" panose="020B0604030504040204" pitchFamily="50" charset="-128"/>
              <a:ea typeface="Meiryo UI" panose="020B0604030504040204" pitchFamily="50" charset="-128"/>
            </a:endParaRPr>
          </a:p>
        </p:txBody>
      </p:sp>
      <p:sp>
        <p:nvSpPr>
          <p:cNvPr id="29" name="テキスト ボックス 8"/>
          <p:cNvSpPr txBox="1">
            <a:spLocks noChangeArrowheads="1"/>
          </p:cNvSpPr>
          <p:nvPr/>
        </p:nvSpPr>
        <p:spPr bwMode="gray">
          <a:xfrm>
            <a:off x="4773838" y="3918374"/>
            <a:ext cx="1132013" cy="369332"/>
          </a:xfrm>
          <a:prstGeom prst="rect">
            <a:avLst/>
          </a:prstGeom>
          <a:solidFill>
            <a:schemeClr val="bg1"/>
          </a:solidFill>
          <a:ln>
            <a:noFill/>
          </a:ln>
        </p:spPr>
        <p:txBody>
          <a:bodyPr wrap="square" anchor="ctr">
            <a:spAutoFit/>
          </a:bodyP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eaLnBrk="1" hangingPunct="1"/>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福岡圏</a:t>
            </a:r>
            <a:r>
              <a:rPr lang="en-US" altLang="ja-JP" sz="1800" b="1" dirty="0">
                <a:solidFill>
                  <a:srgbClr val="000000"/>
                </a:solidFill>
                <a:latin typeface="Meiryo UI" panose="020B0604030504040204" pitchFamily="50" charset="-128"/>
                <a:ea typeface="Meiryo UI" panose="020B0604030504040204" pitchFamily="50" charset="-128"/>
              </a:rPr>
              <a:t>】</a:t>
            </a:r>
            <a:endParaRPr lang="ja-JP" altLang="en-US" sz="1800" b="1" dirty="0">
              <a:solidFill>
                <a:srgbClr val="000000"/>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6792" y="390763"/>
            <a:ext cx="7288515" cy="338554"/>
          </a:xfrm>
          <a:prstGeom prst="rect">
            <a:avLst/>
          </a:prstGeom>
          <a:noFill/>
        </p:spPr>
        <p:txBody>
          <a:bodyPr wrap="square" rtlCol="0">
            <a:spAutoFit/>
          </a:bodyPr>
          <a:lstStyle/>
          <a:p>
            <a:pPr>
              <a:spcBef>
                <a:spcPct val="50000"/>
              </a:spcBef>
            </a:pPr>
            <a:r>
              <a:rPr lang="ja-JP" altLang="en-US" sz="1600" b="1" dirty="0">
                <a:solidFill>
                  <a:prstClr val="black"/>
                </a:solidFill>
                <a:latin typeface="Meiryo UI" pitchFamily="50" charset="-128"/>
                <a:ea typeface="Meiryo UI" pitchFamily="50" charset="-128"/>
                <a:cs typeface="Meiryo UI" pitchFamily="50" charset="-128"/>
              </a:rPr>
              <a:t>⇒　</a:t>
            </a:r>
            <a:r>
              <a:rPr lang="ja-JP" altLang="en-US" sz="1600" b="1" dirty="0">
                <a:solidFill>
                  <a:prstClr val="black"/>
                </a:solidFill>
                <a:latin typeface="UD デジタル 教科書体 NP-B" panose="02020700000000000000" pitchFamily="18" charset="-128"/>
                <a:ea typeface="UD デジタル 教科書体 NP-B" panose="02020700000000000000" pitchFamily="18" charset="-128"/>
                <a:cs typeface="Meiryo UI" pitchFamily="50" charset="-128"/>
              </a:rPr>
              <a:t>都市の集積と広がりの状況は、それぞれの都市によって様々</a:t>
            </a:r>
            <a:endParaRPr lang="en-US" altLang="ja-JP" sz="1600" b="1" dirty="0">
              <a:solidFill>
                <a:prstClr val="black"/>
              </a:solidFill>
              <a:latin typeface="UD デジタル 教科書体 NP-B" panose="02020700000000000000" pitchFamily="18" charset="-128"/>
              <a:ea typeface="UD デジタル 教科書体 NP-B" panose="02020700000000000000" pitchFamily="18" charset="-128"/>
              <a:cs typeface="Meiryo UI" pitchFamily="50" charset="-128"/>
            </a:endParaRPr>
          </a:p>
        </p:txBody>
      </p:sp>
      <p:sp>
        <p:nvSpPr>
          <p:cNvPr id="17" name="正方形/長方形 16"/>
          <p:cNvSpPr/>
          <p:nvPr/>
        </p:nvSpPr>
        <p:spPr>
          <a:xfrm>
            <a:off x="4703890" y="3108779"/>
            <a:ext cx="4365398" cy="646732"/>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東京</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23</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区に極めて高い集積</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endParaRPr>
          </a:p>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横浜市、川崎市、さいたま市等周辺に大きな広がり</a:t>
            </a:r>
          </a:p>
        </p:txBody>
      </p:sp>
      <p:sp>
        <p:nvSpPr>
          <p:cNvPr id="24" name="スライド番号プレースホルダー 1"/>
          <p:cNvSpPr txBox="1">
            <a:spLocks/>
          </p:cNvSpPr>
          <p:nvPr/>
        </p:nvSpPr>
        <p:spPr>
          <a:xfrm>
            <a:off x="7164288" y="6453336"/>
            <a:ext cx="1905000" cy="457200"/>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tx1">
                    <a:tint val="75000"/>
                  </a:schemeClr>
                </a:solidFill>
                <a:latin typeface="Arial" charset="0"/>
                <a:ea typeface="ＭＳ Ｐゴシック" charset="-128"/>
                <a:cs typeface="+mn-cs"/>
              </a:defRPr>
            </a:lvl1pPr>
            <a:lvl2pPr marL="457200" algn="ctr" rtl="0" fontAlgn="base">
              <a:spcBef>
                <a:spcPct val="0"/>
              </a:spcBef>
              <a:spcAft>
                <a:spcPct val="0"/>
              </a:spcAft>
              <a:defRPr kumimoji="1" sz="3200"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sz="3200"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sz="3200"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sz="3200" kern="1200">
                <a:solidFill>
                  <a:schemeClr val="tx1"/>
                </a:solidFill>
                <a:latin typeface="Arial" charset="0"/>
                <a:ea typeface="ＭＳ Ｐゴシック" charset="-128"/>
                <a:cs typeface="+mn-cs"/>
              </a:defRPr>
            </a:lvl5pPr>
            <a:lvl6pPr marL="2286000" algn="l" defTabSz="914400" rtl="0" eaLnBrk="1" latinLnBrk="0" hangingPunct="1">
              <a:defRPr kumimoji="1" sz="3200" kern="1200">
                <a:solidFill>
                  <a:schemeClr val="tx1"/>
                </a:solidFill>
                <a:latin typeface="Arial" charset="0"/>
                <a:ea typeface="ＭＳ Ｐゴシック" charset="-128"/>
                <a:cs typeface="+mn-cs"/>
              </a:defRPr>
            </a:lvl6pPr>
            <a:lvl7pPr marL="2743200" algn="l" defTabSz="914400" rtl="0" eaLnBrk="1" latinLnBrk="0" hangingPunct="1">
              <a:defRPr kumimoji="1" sz="3200" kern="1200">
                <a:solidFill>
                  <a:schemeClr val="tx1"/>
                </a:solidFill>
                <a:latin typeface="Arial" charset="0"/>
                <a:ea typeface="ＭＳ Ｐゴシック" charset="-128"/>
                <a:cs typeface="+mn-cs"/>
              </a:defRPr>
            </a:lvl7pPr>
            <a:lvl8pPr marL="3200400" algn="l" defTabSz="914400" rtl="0" eaLnBrk="1" latinLnBrk="0" hangingPunct="1">
              <a:defRPr kumimoji="1" sz="3200" kern="1200">
                <a:solidFill>
                  <a:schemeClr val="tx1"/>
                </a:solidFill>
                <a:latin typeface="Arial" charset="0"/>
                <a:ea typeface="ＭＳ Ｐゴシック" charset="-128"/>
                <a:cs typeface="+mn-cs"/>
              </a:defRPr>
            </a:lvl8pPr>
            <a:lvl9pPr marL="3657600" algn="l" defTabSz="914400" rtl="0" eaLnBrk="1" latinLnBrk="0" hangingPunct="1">
              <a:defRPr kumimoji="1" sz="3200" kern="1200">
                <a:solidFill>
                  <a:schemeClr val="tx1"/>
                </a:solidFill>
                <a:latin typeface="Arial" charset="0"/>
                <a:ea typeface="ＭＳ Ｐゴシック" charset="-128"/>
                <a:cs typeface="+mn-cs"/>
              </a:defRPr>
            </a:lvl9pPr>
          </a:lstStyle>
          <a:p>
            <a:pPr>
              <a:defRPr/>
            </a:pPr>
            <a:fld id="{36CE20AC-421B-4A8B-B86D-76DBFC732D75}" type="slidenum">
              <a:rPr lang="en-US" altLang="ja-JP" smtClean="0">
                <a:solidFill>
                  <a:prstClr val="black">
                    <a:tint val="75000"/>
                  </a:prstClr>
                </a:solidFill>
              </a:rPr>
              <a:pPr>
                <a:defRPr/>
              </a:pPr>
              <a:t>5</a:t>
            </a:fld>
            <a:endParaRPr lang="en-US" altLang="ja-JP" dirty="0">
              <a:solidFill>
                <a:prstClr val="black">
                  <a:tint val="75000"/>
                </a:prstClr>
              </a:solidFill>
            </a:endParaRPr>
          </a:p>
        </p:txBody>
      </p:sp>
      <p:sp>
        <p:nvSpPr>
          <p:cNvPr id="2" name="正方形/長方形 1"/>
          <p:cNvSpPr/>
          <p:nvPr/>
        </p:nvSpPr>
        <p:spPr>
          <a:xfrm>
            <a:off x="135098" y="3108779"/>
            <a:ext cx="4512978" cy="636588"/>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大阪市に大きな集積</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endParaRPr>
          </a:p>
          <a:p>
            <a:pPr marL="177800" indent="-177800" algn="l">
              <a:buFont typeface="Wingdings" panose="05000000000000000000" pitchFamily="2" charset="2"/>
              <a:buChar char="Ø"/>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cs typeface="Meiryo UI" pitchFamily="50" charset="-128"/>
              </a:rPr>
              <a:t>市域を越えて府域、さらに京阪神へ広がり</a:t>
            </a:r>
          </a:p>
        </p:txBody>
      </p:sp>
    </p:spTree>
    <p:extLst>
      <p:ext uri="{BB962C8B-B14F-4D97-AF65-F5344CB8AC3E}">
        <p14:creationId xmlns:p14="http://schemas.microsoft.com/office/powerpoint/2010/main" val="321364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098E7418-EA91-4DC9-A2FD-3A1F5D3F33CA}"/>
              </a:ext>
            </a:extLst>
          </p:cNvPr>
          <p:cNvGrpSpPr/>
          <p:nvPr/>
        </p:nvGrpSpPr>
        <p:grpSpPr>
          <a:xfrm>
            <a:off x="4572000" y="3383415"/>
            <a:ext cx="5045500" cy="3715923"/>
            <a:chOff x="4572000" y="3383415"/>
            <a:chExt cx="5045500" cy="3715923"/>
          </a:xfrm>
        </p:grpSpPr>
        <p:grpSp>
          <p:nvGrpSpPr>
            <p:cNvPr id="5" name="グループ化 4"/>
            <p:cNvGrpSpPr/>
            <p:nvPr/>
          </p:nvGrpSpPr>
          <p:grpSpPr>
            <a:xfrm>
              <a:off x="4685297" y="3520292"/>
              <a:ext cx="4932203" cy="3579046"/>
              <a:chOff x="4685297" y="3520292"/>
              <a:chExt cx="4932203" cy="3579046"/>
            </a:xfrm>
          </p:grpSpPr>
          <p:pic>
            <p:nvPicPr>
              <p:cNvPr id="4" name="図 3"/>
              <p:cNvPicPr>
                <a:picLocks noChangeAspect="1"/>
              </p:cNvPicPr>
              <p:nvPr/>
            </p:nvPicPr>
            <p:blipFill>
              <a:blip r:embed="rId2"/>
              <a:stretch>
                <a:fillRect/>
              </a:stretch>
            </p:blipFill>
            <p:spPr>
              <a:xfrm>
                <a:off x="4685297" y="3520292"/>
                <a:ext cx="4388534" cy="3291401"/>
              </a:xfrm>
              <a:prstGeom prst="rect">
                <a:avLst/>
              </a:prstGeom>
            </p:spPr>
          </p:pic>
          <p:sp>
            <p:nvSpPr>
              <p:cNvPr id="3" name="正方形/長方形 2"/>
              <p:cNvSpPr/>
              <p:nvPr/>
            </p:nvSpPr>
            <p:spPr bwMode="gray">
              <a:xfrm>
                <a:off x="8907764" y="6595282"/>
                <a:ext cx="709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416CB3A5-728A-4E5D-A5F6-D2A6E7D66B2D}"/>
                </a:ext>
              </a:extLst>
            </p:cNvPr>
            <p:cNvSpPr/>
            <p:nvPr/>
          </p:nvSpPr>
          <p:spPr bwMode="gray">
            <a:xfrm>
              <a:off x="4572000" y="3383415"/>
              <a:ext cx="452278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p:cNvPicPr>
            <a:picLocks noChangeAspect="1"/>
          </p:cNvPicPr>
          <p:nvPr/>
        </p:nvPicPr>
        <p:blipFill rotWithShape="1">
          <a:blip r:embed="rId3"/>
          <a:srcRect l="53321" t="25391" r="20668" b="22438"/>
          <a:stretch/>
        </p:blipFill>
        <p:spPr>
          <a:xfrm>
            <a:off x="6652558" y="476672"/>
            <a:ext cx="2255206" cy="2543104"/>
          </a:xfrm>
          <a:prstGeom prst="rect">
            <a:avLst/>
          </a:prstGeom>
        </p:spPr>
      </p:pic>
      <p:sp>
        <p:nvSpPr>
          <p:cNvPr id="7" name="角丸四角形 6"/>
          <p:cNvSpPr/>
          <p:nvPr/>
        </p:nvSpPr>
        <p:spPr>
          <a:xfrm>
            <a:off x="184292" y="565876"/>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大　　　阪</a:t>
            </a:r>
          </a:p>
        </p:txBody>
      </p:sp>
      <p:graphicFrame>
        <p:nvGraphicFramePr>
          <p:cNvPr id="8" name="表 7"/>
          <p:cNvGraphicFramePr>
            <a:graphicFrameLocks noGrp="1"/>
          </p:cNvGraphicFramePr>
          <p:nvPr>
            <p:extLst>
              <p:ext uri="{D42A27DB-BD31-4B8C-83A1-F6EECF244321}">
                <p14:modId xmlns:p14="http://schemas.microsoft.com/office/powerpoint/2010/main" val="1588391717"/>
              </p:ext>
            </p:extLst>
          </p:nvPr>
        </p:nvGraphicFramePr>
        <p:xfrm>
          <a:off x="297589" y="1208929"/>
          <a:ext cx="4658781" cy="937688"/>
        </p:xfrm>
        <a:graphic>
          <a:graphicData uri="http://schemas.openxmlformats.org/drawingml/2006/table">
            <a:tbl>
              <a:tblPr firstRow="1" bandRow="1">
                <a:tableStyleId>{BDBED569-4797-4DF1-A0F4-6AAB3CD982D8}</a:tableStyleId>
              </a:tblPr>
              <a:tblGrid>
                <a:gridCol w="1096927">
                  <a:extLst>
                    <a:ext uri="{9D8B030D-6E8A-4147-A177-3AD203B41FA5}">
                      <a16:colId xmlns:a16="http://schemas.microsoft.com/office/drawing/2014/main" val="334839310"/>
                    </a:ext>
                  </a:extLst>
                </a:gridCol>
                <a:gridCol w="1096927">
                  <a:extLst>
                    <a:ext uri="{9D8B030D-6E8A-4147-A177-3AD203B41FA5}">
                      <a16:colId xmlns:a16="http://schemas.microsoft.com/office/drawing/2014/main" val="713728825"/>
                    </a:ext>
                  </a:extLst>
                </a:gridCol>
                <a:gridCol w="1096927">
                  <a:extLst>
                    <a:ext uri="{9D8B030D-6E8A-4147-A177-3AD203B41FA5}">
                      <a16:colId xmlns:a16="http://schemas.microsoft.com/office/drawing/2014/main" val="977820794"/>
                    </a:ext>
                  </a:extLst>
                </a:gridCol>
                <a:gridCol w="1368000">
                  <a:extLst>
                    <a:ext uri="{9D8B030D-6E8A-4147-A177-3AD203B41FA5}">
                      <a16:colId xmlns:a16="http://schemas.microsoft.com/office/drawing/2014/main" val="710248435"/>
                    </a:ext>
                  </a:extLst>
                </a:gridCol>
              </a:tblGrid>
              <a:tr h="258682">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名目域内総生産</a:t>
                      </a:r>
                    </a:p>
                  </a:txBody>
                  <a:tcPr marL="84406" marR="84406" marT="42203" marB="42203" anchor="ctr"/>
                </a:tc>
                <a:extLst>
                  <a:ext uri="{0D108BD9-81ED-4DB2-BD59-A6C34878D82A}">
                    <a16:rowId xmlns:a16="http://schemas.microsoft.com/office/drawing/2014/main" val="4062331811"/>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大阪府</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884</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1,905</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40.2</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2113604235"/>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大阪市</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269</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225</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20.2</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4037214063"/>
                  </a:ext>
                </a:extLst>
              </a:tr>
            </a:tbl>
          </a:graphicData>
        </a:graphic>
      </p:graphicFrame>
      <p:sp>
        <p:nvSpPr>
          <p:cNvPr id="9" name="正方形/長方形 8"/>
          <p:cNvSpPr/>
          <p:nvPr/>
        </p:nvSpPr>
        <p:spPr>
          <a:xfrm>
            <a:off x="221293" y="2359490"/>
            <a:ext cx="8839836" cy="605306"/>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defTabSz="844083">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とは異なる個性・新たな価値観をもって、世界で存在感を発揮する「東西二極の一極」として、平時にも非常時にも日本の未来を支え、けん引する成長エンジンの役割を果たすことをめざす（副首都ビジョン）</a:t>
            </a:r>
          </a:p>
        </p:txBody>
      </p:sp>
      <p:sp>
        <p:nvSpPr>
          <p:cNvPr id="13" name="スライド番号プレースホルダー 3"/>
          <p:cNvSpPr>
            <a:spLocks noGrp="1"/>
          </p:cNvSpPr>
          <p:nvPr>
            <p:ph type="sldNum" sz="quarter" idx="12"/>
          </p:nvPr>
        </p:nvSpPr>
        <p:spPr>
          <a:xfrm>
            <a:off x="7125311" y="6547181"/>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6</a:t>
            </a:fld>
            <a:endParaRPr lang="ja-JP" altLang="en-US" dirty="0">
              <a:solidFill>
                <a:prstClr val="black">
                  <a:tint val="75000"/>
                </a:prstClr>
              </a:solidFill>
              <a:latin typeface="Calibri"/>
              <a:ea typeface="ＭＳ Ｐゴシック" panose="020B0600070205080204" pitchFamily="50" charset="-128"/>
            </a:endParaRPr>
          </a:p>
        </p:txBody>
      </p:sp>
      <p:sp>
        <p:nvSpPr>
          <p:cNvPr id="14" name="テキスト ボックス 13"/>
          <p:cNvSpPr txBox="1"/>
          <p:nvPr/>
        </p:nvSpPr>
        <p:spPr>
          <a:xfrm>
            <a:off x="6970076" y="506060"/>
            <a:ext cx="2007665" cy="276999"/>
          </a:xfrm>
          <a:prstGeom prst="rect">
            <a:avLst/>
          </a:prstGeom>
          <a:noFill/>
        </p:spPr>
        <p:txBody>
          <a:bodyPr wrap="none" rtlCol="0">
            <a:spAutoFit/>
          </a:bodyPr>
          <a:lstStyle/>
          <a:p>
            <a:r>
              <a:rPr lang="ja-JP" altLang="en-US" sz="1200" dirty="0"/>
              <a:t>地図データ　</a:t>
            </a:r>
            <a:r>
              <a:rPr kumimoji="1" lang="ja-JP" altLang="en-US" sz="1200" dirty="0"/>
              <a:t>🄫</a:t>
            </a:r>
            <a:r>
              <a:rPr kumimoji="1" lang="en-US" altLang="ja-JP" sz="1200" dirty="0"/>
              <a:t>2022 Google</a:t>
            </a:r>
            <a:endParaRPr kumimoji="1" lang="ja-JP" altLang="en-US" sz="1200" dirty="0"/>
          </a:p>
        </p:txBody>
      </p:sp>
      <p:sp>
        <p:nvSpPr>
          <p:cNvPr id="15" name="角丸四角形吹き出し 14"/>
          <p:cNvSpPr/>
          <p:nvPr/>
        </p:nvSpPr>
        <p:spPr>
          <a:xfrm>
            <a:off x="10252450" y="12261"/>
            <a:ext cx="1944216" cy="1296144"/>
          </a:xfrm>
          <a:prstGeom prst="wedgeRoundRectCallout">
            <a:avLst>
              <a:gd name="adj1" fmla="val -99751"/>
              <a:gd name="adj2" fmla="val 9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権利表記は消さないこと！</a:t>
            </a:r>
          </a:p>
        </p:txBody>
      </p:sp>
      <p:sp>
        <p:nvSpPr>
          <p:cNvPr id="12" name="タイトル 1">
            <a:extLst>
              <a:ext uri="{FF2B5EF4-FFF2-40B4-BE49-F238E27FC236}">
                <a16:creationId xmlns:a16="http://schemas.microsoft.com/office/drawing/2014/main" id="{148567FC-C3BF-469F-9F84-8C069FA6F99B}"/>
              </a:ext>
            </a:extLst>
          </p:cNvPr>
          <p:cNvSpPr txBox="1">
            <a:spLocks/>
          </p:cNvSpPr>
          <p:nvPr/>
        </p:nvSpPr>
        <p:spPr>
          <a:xfrm>
            <a:off x="0" y="-8064"/>
            <a:ext cx="9144000" cy="398814"/>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・国内の主要都市（大阪）</a:t>
            </a:r>
          </a:p>
        </p:txBody>
      </p:sp>
      <p:sp>
        <p:nvSpPr>
          <p:cNvPr id="16" name="正方形/長方形 15">
            <a:extLst>
              <a:ext uri="{FF2B5EF4-FFF2-40B4-BE49-F238E27FC236}">
                <a16:creationId xmlns:a16="http://schemas.microsoft.com/office/drawing/2014/main" id="{E2DECCC8-D9A1-4FCA-B33F-53F889CE42CE}"/>
              </a:ext>
            </a:extLst>
          </p:cNvPr>
          <p:cNvSpPr/>
          <p:nvPr/>
        </p:nvSpPr>
        <p:spPr>
          <a:xfrm>
            <a:off x="6614946" y="58053"/>
            <a:ext cx="2647686"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出典：各種資料から副首都推進局作成</a:t>
            </a:r>
          </a:p>
        </p:txBody>
      </p:sp>
      <p:pic>
        <p:nvPicPr>
          <p:cNvPr id="6" name="図 5"/>
          <p:cNvPicPr>
            <a:picLocks noChangeAspect="1"/>
          </p:cNvPicPr>
          <p:nvPr/>
        </p:nvPicPr>
        <p:blipFill rotWithShape="1">
          <a:blip r:embed="rId4"/>
          <a:srcRect r="51077" b="12604"/>
          <a:stretch/>
        </p:blipFill>
        <p:spPr>
          <a:xfrm>
            <a:off x="119698" y="3164039"/>
            <a:ext cx="3516198" cy="1921145"/>
          </a:xfrm>
          <a:prstGeom prst="rect">
            <a:avLst/>
          </a:prstGeom>
        </p:spPr>
      </p:pic>
      <p:pic>
        <p:nvPicPr>
          <p:cNvPr id="11" name="図 10"/>
          <p:cNvPicPr>
            <a:picLocks noChangeAspect="1"/>
          </p:cNvPicPr>
          <p:nvPr/>
        </p:nvPicPr>
        <p:blipFill>
          <a:blip r:embed="rId5"/>
          <a:stretch>
            <a:fillRect/>
          </a:stretch>
        </p:blipFill>
        <p:spPr>
          <a:xfrm>
            <a:off x="3773767" y="3232647"/>
            <a:ext cx="2690778" cy="2106453"/>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781" y="608199"/>
            <a:ext cx="1117025" cy="1661745"/>
          </a:xfrm>
          <a:prstGeom prst="rect">
            <a:avLst/>
          </a:prstGeom>
        </p:spPr>
      </p:pic>
      <p:sp>
        <p:nvSpPr>
          <p:cNvPr id="17" name="テキスト ボックス 16"/>
          <p:cNvSpPr txBox="1"/>
          <p:nvPr/>
        </p:nvSpPr>
        <p:spPr>
          <a:xfrm>
            <a:off x="402072" y="5085184"/>
            <a:ext cx="2951449" cy="253916"/>
          </a:xfrm>
          <a:prstGeom prst="rect">
            <a:avLst/>
          </a:prstGeom>
          <a:noFill/>
        </p:spPr>
        <p:txBody>
          <a:bodyPr wrap="none" rtlCol="0">
            <a:spAutoFit/>
          </a:bodyPr>
          <a:lstStyle/>
          <a:p>
            <a:r>
              <a:rPr lang="ja-JP" altLang="en-US" sz="1050" dirty="0"/>
              <a:t>提供：公益社団法人</a:t>
            </a:r>
            <a:r>
              <a:rPr lang="en-US" altLang="ja-JP" sz="1050" dirty="0"/>
              <a:t>2025</a:t>
            </a:r>
            <a:r>
              <a:rPr lang="ja-JP" altLang="en-US" sz="1050" dirty="0"/>
              <a:t>年日本国際博覧会協会</a:t>
            </a:r>
            <a:endParaRPr kumimoji="1" lang="ja-JP" altLang="en-US" sz="1050" dirty="0"/>
          </a:p>
        </p:txBody>
      </p:sp>
      <p:sp>
        <p:nvSpPr>
          <p:cNvPr id="10" name="正方形/長方形 9"/>
          <p:cNvSpPr/>
          <p:nvPr/>
        </p:nvSpPr>
        <p:spPr>
          <a:xfrm>
            <a:off x="139443" y="5561490"/>
            <a:ext cx="4432558" cy="11078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○特徴的な施策</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・府市一体での成長戦略等の策定</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（大阪の成長戦略、グランドデザイン・大阪、大阪スマートシティ戦略、等）</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・府市一体条例の制定</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・府市一体条例に基づく副首都推進本部（大阪府市）会議の設置、</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事務の委託、機関等の共同設置</a:t>
            </a:r>
            <a:endParaRPr lang="en-US" altLang="ja-JP" sz="1108" dirty="0">
              <a:solidFill>
                <a:prstClr val="black"/>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3F602CD-3D68-443E-807E-FBC8767C3BBE}"/>
              </a:ext>
            </a:extLst>
          </p:cNvPr>
          <p:cNvSpPr/>
          <p:nvPr/>
        </p:nvSpPr>
        <p:spPr>
          <a:xfrm>
            <a:off x="7262778" y="3603264"/>
            <a:ext cx="2192172"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831"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31" kern="0" dirty="0">
                <a:latin typeface="Meiryo UI" panose="020B0604030504040204" pitchFamily="50" charset="-128"/>
                <a:ea typeface="Meiryo UI" panose="020B0604030504040204" pitchFamily="50" charset="-128"/>
                <a:cs typeface="Meiryo UI" panose="020B0604030504040204" pitchFamily="50" charset="-128"/>
              </a:rPr>
              <a:t>出典：第１回　意見交換会参考資料</a:t>
            </a:r>
          </a:p>
        </p:txBody>
      </p:sp>
    </p:spTree>
    <p:extLst>
      <p:ext uri="{BB962C8B-B14F-4D97-AF65-F5344CB8AC3E}">
        <p14:creationId xmlns:p14="http://schemas.microsoft.com/office/powerpoint/2010/main" val="139549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8064"/>
            <a:ext cx="9144000" cy="398814"/>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・国内の主要都市（東京）</a:t>
            </a:r>
          </a:p>
        </p:txBody>
      </p:sp>
      <p:sp>
        <p:nvSpPr>
          <p:cNvPr id="7" name="角丸四角形 6"/>
          <p:cNvSpPr/>
          <p:nvPr/>
        </p:nvSpPr>
        <p:spPr>
          <a:xfrm>
            <a:off x="207881" y="581126"/>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東　　　京</a:t>
            </a:r>
          </a:p>
        </p:txBody>
      </p:sp>
      <p:graphicFrame>
        <p:nvGraphicFramePr>
          <p:cNvPr id="8" name="表 7"/>
          <p:cNvGraphicFramePr>
            <a:graphicFrameLocks noGrp="1"/>
          </p:cNvGraphicFramePr>
          <p:nvPr>
            <p:extLst>
              <p:ext uri="{D42A27DB-BD31-4B8C-83A1-F6EECF244321}">
                <p14:modId xmlns:p14="http://schemas.microsoft.com/office/powerpoint/2010/main" val="2163507021"/>
              </p:ext>
            </p:extLst>
          </p:nvPr>
        </p:nvGraphicFramePr>
        <p:xfrm>
          <a:off x="328308" y="1267176"/>
          <a:ext cx="4658781" cy="937688"/>
        </p:xfrm>
        <a:graphic>
          <a:graphicData uri="http://schemas.openxmlformats.org/drawingml/2006/table">
            <a:tbl>
              <a:tblPr firstRow="1" bandRow="1">
                <a:tableStyleId>{BDBED569-4797-4DF1-A0F4-6AAB3CD982D8}</a:tableStyleId>
              </a:tblPr>
              <a:tblGrid>
                <a:gridCol w="1096927">
                  <a:extLst>
                    <a:ext uri="{9D8B030D-6E8A-4147-A177-3AD203B41FA5}">
                      <a16:colId xmlns:a16="http://schemas.microsoft.com/office/drawing/2014/main" val="334839310"/>
                    </a:ext>
                  </a:extLst>
                </a:gridCol>
                <a:gridCol w="1096927">
                  <a:extLst>
                    <a:ext uri="{9D8B030D-6E8A-4147-A177-3AD203B41FA5}">
                      <a16:colId xmlns:a16="http://schemas.microsoft.com/office/drawing/2014/main" val="713728825"/>
                    </a:ext>
                  </a:extLst>
                </a:gridCol>
                <a:gridCol w="1096927">
                  <a:extLst>
                    <a:ext uri="{9D8B030D-6E8A-4147-A177-3AD203B41FA5}">
                      <a16:colId xmlns:a16="http://schemas.microsoft.com/office/drawing/2014/main" val="977820794"/>
                    </a:ext>
                  </a:extLst>
                </a:gridCol>
                <a:gridCol w="1368000">
                  <a:extLst>
                    <a:ext uri="{9D8B030D-6E8A-4147-A177-3AD203B41FA5}">
                      <a16:colId xmlns:a16="http://schemas.microsoft.com/office/drawing/2014/main" val="710248435"/>
                    </a:ext>
                  </a:extLst>
                </a:gridCol>
              </a:tblGrid>
              <a:tr h="258682">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名目域内総生産</a:t>
                      </a:r>
                    </a:p>
                  </a:txBody>
                  <a:tcPr marL="84406" marR="84406" marT="42203" marB="42203" anchor="ctr"/>
                </a:tc>
                <a:extLst>
                  <a:ext uri="{0D108BD9-81ED-4DB2-BD59-A6C34878D82A}">
                    <a16:rowId xmlns:a16="http://schemas.microsoft.com/office/drawing/2014/main" val="4062331811"/>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東京都</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1,352</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2,194</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107</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2113604235"/>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特別区部</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927</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628</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037214063"/>
                  </a:ext>
                </a:extLst>
              </a:tr>
            </a:tbl>
          </a:graphicData>
        </a:graphic>
      </p:graphicFrame>
      <p:sp>
        <p:nvSpPr>
          <p:cNvPr id="10" name="正方形/長方形 9"/>
          <p:cNvSpPr/>
          <p:nvPr/>
        </p:nvSpPr>
        <p:spPr>
          <a:xfrm>
            <a:off x="203668" y="5848244"/>
            <a:ext cx="8479523" cy="10081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60" indent="-86460" defTabSz="844083"/>
            <a:r>
              <a:rPr lang="ja-JP" altLang="en-US" sz="1050" dirty="0">
                <a:solidFill>
                  <a:prstClr val="black"/>
                </a:solidFill>
                <a:latin typeface="Meiryo UI" panose="020B0604030504040204" pitchFamily="50" charset="-128"/>
                <a:ea typeface="Meiryo UI" panose="020B0604030504040204" pitchFamily="50" charset="-128"/>
              </a:rPr>
              <a:t>○特徴的な施策</a:t>
            </a:r>
            <a:endParaRPr lang="en-US" altLang="ja-JP" sz="1050" dirty="0">
              <a:solidFill>
                <a:prstClr val="black"/>
              </a:solidFill>
              <a:latin typeface="Meiryo UI" panose="020B0604030504040204" pitchFamily="50" charset="-128"/>
              <a:ea typeface="Meiryo UI" panose="020B0604030504040204" pitchFamily="50" charset="-128"/>
            </a:endParaRPr>
          </a:p>
          <a:p>
            <a:pPr marL="177800" indent="-177800" defTabSz="844083"/>
            <a:r>
              <a:rPr lang="ja-JP" altLang="en-US" sz="1050" dirty="0">
                <a:solidFill>
                  <a:prstClr val="black"/>
                </a:solidFill>
                <a:latin typeface="Meiryo UI" panose="020B0604030504040204" pitchFamily="50" charset="-128"/>
                <a:ea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rPr>
              <a:t>DX</a:t>
            </a:r>
            <a:r>
              <a:rPr lang="ja-JP" altLang="en-US" sz="1050" dirty="0">
                <a:solidFill>
                  <a:prstClr val="black"/>
                </a:solidFill>
                <a:latin typeface="Meiryo UI" panose="020B0604030504040204" pitchFamily="50" charset="-128"/>
                <a:ea typeface="Meiryo UI" panose="020B0604030504040204" pitchFamily="50" charset="-128"/>
              </a:rPr>
              <a:t>社会実装プロジェクト：スタートアップと民間企業の意思決定権者が出会える「ピッチイベント」の開催と</a:t>
            </a:r>
            <a:r>
              <a:rPr lang="en-US" altLang="ja-JP" sz="1050" dirty="0">
                <a:solidFill>
                  <a:prstClr val="black"/>
                </a:solidFill>
                <a:latin typeface="Meiryo UI" panose="020B0604030504040204" pitchFamily="50" charset="-128"/>
                <a:ea typeface="Meiryo UI" panose="020B0604030504040204" pitchFamily="50" charset="-128"/>
              </a:rPr>
              <a:t>DX</a:t>
            </a:r>
            <a:r>
              <a:rPr lang="ja-JP" altLang="en-US" sz="1050" dirty="0">
                <a:solidFill>
                  <a:prstClr val="black"/>
                </a:solidFill>
                <a:latin typeface="Meiryo UI" panose="020B0604030504040204" pitchFamily="50" charset="-128"/>
                <a:ea typeface="Meiryo UI" panose="020B0604030504040204" pitchFamily="50" charset="-128"/>
              </a:rPr>
              <a:t>専門家による「ピッチイベント」前後の様々な支援を通じて、スタートアップの</a:t>
            </a:r>
            <a:r>
              <a:rPr lang="en-US" altLang="ja-JP" sz="1050" dirty="0">
                <a:solidFill>
                  <a:prstClr val="black"/>
                </a:solidFill>
                <a:latin typeface="Meiryo UI" panose="020B0604030504040204" pitchFamily="50" charset="-128"/>
                <a:ea typeface="Meiryo UI" panose="020B0604030504040204" pitchFamily="50" charset="-128"/>
              </a:rPr>
              <a:t>DX</a:t>
            </a:r>
            <a:r>
              <a:rPr lang="ja-JP" altLang="en-US" sz="1050" dirty="0">
                <a:solidFill>
                  <a:prstClr val="black"/>
                </a:solidFill>
                <a:latin typeface="Meiryo UI" panose="020B0604030504040204" pitchFamily="50" charset="-128"/>
                <a:ea typeface="Meiryo UI" panose="020B0604030504040204" pitchFamily="50" charset="-128"/>
              </a:rPr>
              <a:t>製品・サービス等の本格導入を後押し</a:t>
            </a:r>
            <a:endParaRPr lang="en-US" altLang="ja-JP" sz="1050"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050" dirty="0">
                <a:solidFill>
                  <a:prstClr val="black"/>
                </a:solidFill>
                <a:latin typeface="Meiryo UI" panose="020B0604030504040204" pitchFamily="50" charset="-128"/>
                <a:ea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rPr>
              <a:t>TOKYO</a:t>
            </a:r>
            <a:r>
              <a:rPr lang="ja-JP" altLang="en-US" sz="1050" dirty="0">
                <a:solidFill>
                  <a:prstClr val="black"/>
                </a:solidFill>
                <a:latin typeface="Meiryo UI" panose="020B0604030504040204" pitchFamily="50" charset="-128"/>
                <a:ea typeface="Meiryo UI" panose="020B0604030504040204" pitchFamily="50" charset="-128"/>
              </a:rPr>
              <a:t>テレワーク」アプリ：サテライトオフィスの検索、セミナー等の検索予約、勤怠管理等を行える東京都公式アプリ</a:t>
            </a:r>
            <a:endParaRPr lang="en-US" altLang="ja-JP" sz="1050"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050" dirty="0">
                <a:solidFill>
                  <a:prstClr val="black"/>
                </a:solidFill>
                <a:latin typeface="Meiryo UI" panose="020B0604030504040204" pitchFamily="50" charset="-128"/>
                <a:ea typeface="Meiryo UI" panose="020B0604030504040204" pitchFamily="50" charset="-128"/>
              </a:rPr>
              <a:t>　・東京デジタルファースト条例：行政手続きを原則デジタル化する旨を規定</a:t>
            </a:r>
            <a:endParaRPr lang="en-US" altLang="ja-JP" sz="1050"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050" dirty="0">
                <a:solidFill>
                  <a:prstClr val="black"/>
                </a:solidFill>
                <a:latin typeface="Meiryo UI" panose="020B0604030504040204" pitchFamily="50" charset="-128"/>
                <a:ea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rPr>
              <a:t>TOKYO</a:t>
            </a:r>
            <a:r>
              <a:rPr lang="ja-JP" altLang="en-US" sz="1050" dirty="0">
                <a:solidFill>
                  <a:prstClr val="black"/>
                </a:solidFill>
                <a:latin typeface="Meiryo UI" panose="020B0604030504040204" pitchFamily="50" charset="-128"/>
                <a:ea typeface="Meiryo UI" panose="020B0604030504040204" pitchFamily="50" charset="-128"/>
              </a:rPr>
              <a:t>メンターカフェ：女性がネット上で気軽に相談できる場所の提供</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13"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a:solidFill>
                  <a:prstClr val="black">
                    <a:tint val="75000"/>
                  </a:prstClr>
                </a:solidFill>
                <a:latin typeface="Calibri"/>
                <a:ea typeface="ＭＳ Ｐゴシック" panose="020B0600070205080204" pitchFamily="50" charset="-128"/>
              </a:rPr>
              <a:pPr defTabSz="844083">
                <a:defRPr/>
              </a:pPr>
              <a:t>7</a:t>
            </a:fld>
            <a:endParaRPr lang="ja-JP" altLang="en-US" dirty="0">
              <a:solidFill>
                <a:prstClr val="black">
                  <a:tint val="75000"/>
                </a:prstClr>
              </a:solidFill>
              <a:latin typeface="Calibri"/>
              <a:ea typeface="ＭＳ Ｐゴシック" panose="020B0600070205080204" pitchFamily="50" charset="-128"/>
            </a:endParaRPr>
          </a:p>
        </p:txBody>
      </p:sp>
      <p:pic>
        <p:nvPicPr>
          <p:cNvPr id="2" name="図 1"/>
          <p:cNvPicPr>
            <a:picLocks noChangeAspect="1"/>
          </p:cNvPicPr>
          <p:nvPr/>
        </p:nvPicPr>
        <p:blipFill rotWithShape="1">
          <a:blip r:embed="rId2"/>
          <a:srcRect l="49446" t="40156" r="21775" b="34049"/>
          <a:stretch/>
        </p:blipFill>
        <p:spPr>
          <a:xfrm>
            <a:off x="5163348" y="495859"/>
            <a:ext cx="3744416" cy="1886929"/>
          </a:xfrm>
          <a:prstGeom prst="rect">
            <a:avLst/>
          </a:prstGeom>
        </p:spPr>
      </p:pic>
      <p:sp>
        <p:nvSpPr>
          <p:cNvPr id="14" name="テキスト ボックス 13"/>
          <p:cNvSpPr txBox="1"/>
          <p:nvPr/>
        </p:nvSpPr>
        <p:spPr>
          <a:xfrm>
            <a:off x="7013413" y="2063914"/>
            <a:ext cx="2007665" cy="276999"/>
          </a:xfrm>
          <a:prstGeom prst="rect">
            <a:avLst/>
          </a:prstGeom>
          <a:noFill/>
        </p:spPr>
        <p:txBody>
          <a:bodyPr wrap="none" rtlCol="0">
            <a:spAutoFit/>
          </a:bodyPr>
          <a:lstStyle/>
          <a:p>
            <a:r>
              <a:rPr lang="ja-JP" altLang="en-US" sz="1200" dirty="0"/>
              <a:t>地図データ　</a:t>
            </a:r>
            <a:r>
              <a:rPr kumimoji="1" lang="ja-JP" altLang="en-US" sz="1200" dirty="0"/>
              <a:t>🄫</a:t>
            </a:r>
            <a:r>
              <a:rPr kumimoji="1" lang="en-US" altLang="ja-JP" sz="1200" dirty="0"/>
              <a:t>2022 Google</a:t>
            </a:r>
            <a:endParaRPr kumimoji="1" lang="ja-JP" altLang="en-US" sz="1200" dirty="0"/>
          </a:p>
        </p:txBody>
      </p:sp>
      <p:sp>
        <p:nvSpPr>
          <p:cNvPr id="15" name="角丸四角形吹き出し 14"/>
          <p:cNvSpPr/>
          <p:nvPr/>
        </p:nvSpPr>
        <p:spPr>
          <a:xfrm>
            <a:off x="10260632" y="1597958"/>
            <a:ext cx="1944216" cy="1296144"/>
          </a:xfrm>
          <a:prstGeom prst="wedgeRoundRectCallout">
            <a:avLst>
              <a:gd name="adj1" fmla="val -99751"/>
              <a:gd name="adj2" fmla="val 9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権利表記は消さないこと！</a:t>
            </a:r>
          </a:p>
        </p:txBody>
      </p:sp>
      <p:pic>
        <p:nvPicPr>
          <p:cNvPr id="4" name="図 3">
            <a:extLst>
              <a:ext uri="{FF2B5EF4-FFF2-40B4-BE49-F238E27FC236}">
                <a16:creationId xmlns:a16="http://schemas.microsoft.com/office/drawing/2014/main" id="{BCC78232-FBD8-4F05-9EED-047A43709C61}"/>
              </a:ext>
            </a:extLst>
          </p:cNvPr>
          <p:cNvPicPr>
            <a:picLocks noChangeAspect="1"/>
          </p:cNvPicPr>
          <p:nvPr/>
        </p:nvPicPr>
        <p:blipFill rotWithShape="1">
          <a:blip r:embed="rId3"/>
          <a:srcRect l="21651" t="13067" r="21650" b="15001"/>
          <a:stretch/>
        </p:blipFill>
        <p:spPr>
          <a:xfrm>
            <a:off x="236236" y="2895916"/>
            <a:ext cx="4131928" cy="2948633"/>
          </a:xfrm>
          <a:prstGeom prst="rect">
            <a:avLst/>
          </a:prstGeom>
        </p:spPr>
      </p:pic>
      <p:pic>
        <p:nvPicPr>
          <p:cNvPr id="12" name="図 11">
            <a:extLst>
              <a:ext uri="{FF2B5EF4-FFF2-40B4-BE49-F238E27FC236}">
                <a16:creationId xmlns:a16="http://schemas.microsoft.com/office/drawing/2014/main" id="{6077683F-D359-442C-AE7B-F03E0F9642D9}"/>
              </a:ext>
            </a:extLst>
          </p:cNvPr>
          <p:cNvPicPr>
            <a:picLocks noChangeAspect="1"/>
          </p:cNvPicPr>
          <p:nvPr/>
        </p:nvPicPr>
        <p:blipFill rotWithShape="1">
          <a:blip r:embed="rId4"/>
          <a:srcRect l="21651" t="13068" r="21650" b="15000"/>
          <a:stretch/>
        </p:blipFill>
        <p:spPr>
          <a:xfrm>
            <a:off x="4551264" y="2895916"/>
            <a:ext cx="4131927" cy="2948633"/>
          </a:xfrm>
          <a:prstGeom prst="rect">
            <a:avLst/>
          </a:prstGeom>
        </p:spPr>
      </p:pic>
      <p:sp>
        <p:nvSpPr>
          <p:cNvPr id="9" name="正方形/長方形 8"/>
          <p:cNvSpPr/>
          <p:nvPr/>
        </p:nvSpPr>
        <p:spPr>
          <a:xfrm>
            <a:off x="251520" y="2337802"/>
            <a:ext cx="8839836" cy="582730"/>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defTabSz="844083">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大都市東京の責務として、地球規模の大きな課題に果敢に挑戦し克服する中で、成長と成熟が両立した持続可能な都市・東京を創り上げていく（「未来の東京」戦略）</a:t>
            </a:r>
          </a:p>
        </p:txBody>
      </p:sp>
      <p:sp>
        <p:nvSpPr>
          <p:cNvPr id="16" name="正方形/長方形 15">
            <a:extLst>
              <a:ext uri="{FF2B5EF4-FFF2-40B4-BE49-F238E27FC236}">
                <a16:creationId xmlns:a16="http://schemas.microsoft.com/office/drawing/2014/main" id="{C58C5FC5-6957-4A18-A62C-9A3AC4A4C422}"/>
              </a:ext>
            </a:extLst>
          </p:cNvPr>
          <p:cNvSpPr/>
          <p:nvPr/>
        </p:nvSpPr>
        <p:spPr>
          <a:xfrm>
            <a:off x="6614946" y="58053"/>
            <a:ext cx="2647686"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出典：各種資料から副首都推進局作成</a:t>
            </a:r>
          </a:p>
        </p:txBody>
      </p:sp>
    </p:spTree>
    <p:extLst>
      <p:ext uri="{BB962C8B-B14F-4D97-AF65-F5344CB8AC3E}">
        <p14:creationId xmlns:p14="http://schemas.microsoft.com/office/powerpoint/2010/main" val="250028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8CA327-BF6A-40E1-8747-FD2C443A6261}"/>
              </a:ext>
            </a:extLst>
          </p:cNvPr>
          <p:cNvPicPr>
            <a:picLocks noChangeAspect="1"/>
          </p:cNvPicPr>
          <p:nvPr/>
        </p:nvPicPr>
        <p:blipFill>
          <a:blip r:embed="rId2"/>
          <a:stretch>
            <a:fillRect/>
          </a:stretch>
        </p:blipFill>
        <p:spPr>
          <a:xfrm>
            <a:off x="-7720917" y="2853136"/>
            <a:ext cx="3851920" cy="2714723"/>
          </a:xfrm>
          <a:prstGeom prst="rect">
            <a:avLst/>
          </a:prstGeom>
        </p:spPr>
      </p:pic>
      <p:sp>
        <p:nvSpPr>
          <p:cNvPr id="10" name="正方形/長方形 9"/>
          <p:cNvSpPr/>
          <p:nvPr/>
        </p:nvSpPr>
        <p:spPr>
          <a:xfrm>
            <a:off x="139442" y="6021288"/>
            <a:ext cx="8839837" cy="7017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○特徴的な施策</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・あいち産業</a:t>
            </a:r>
            <a:r>
              <a:rPr lang="en-US" altLang="ja-JP" sz="1108" dirty="0">
                <a:solidFill>
                  <a:prstClr val="black"/>
                </a:solidFill>
                <a:latin typeface="Meiryo UI" panose="020B0604030504040204" pitchFamily="50" charset="-128"/>
                <a:ea typeface="Meiryo UI" panose="020B0604030504040204" pitchFamily="50" charset="-128"/>
              </a:rPr>
              <a:t>DX</a:t>
            </a:r>
            <a:r>
              <a:rPr lang="ja-JP" altLang="en-US" sz="1108" dirty="0">
                <a:solidFill>
                  <a:prstClr val="black"/>
                </a:solidFill>
                <a:latin typeface="Meiryo UI" panose="020B0604030504040204" pitchFamily="50" charset="-128"/>
                <a:ea typeface="Meiryo UI" panose="020B0604030504040204" pitchFamily="50" charset="-128"/>
              </a:rPr>
              <a:t>推進コンソーシアム（愛知県）：産学金行政が連携し、県内企業がデジタルトランスフォーメーションへの理解を深め、実践することを促す</a:t>
            </a:r>
            <a:endParaRPr lang="en-US" altLang="ja-JP" sz="1108" dirty="0">
              <a:solidFill>
                <a:prstClr val="black"/>
              </a:solidFill>
              <a:latin typeface="Meiryo UI" panose="020B0604030504040204" pitchFamily="50" charset="-128"/>
              <a:ea typeface="Meiryo UI" panose="020B0604030504040204" pitchFamily="50" charset="-128"/>
            </a:endParaRPr>
          </a:p>
          <a:p>
            <a:pPr marL="86460" indent="-86460" defTabSz="844083"/>
            <a:r>
              <a:rPr lang="ja-JP" altLang="en-US" sz="1108" dirty="0">
                <a:solidFill>
                  <a:prstClr val="black"/>
                </a:solidFill>
                <a:latin typeface="Meiryo UI" panose="020B0604030504040204" pitchFamily="50" charset="-128"/>
                <a:ea typeface="Meiryo UI" panose="020B0604030504040204" pitchFamily="50" charset="-128"/>
              </a:rPr>
              <a:t>　・ナゴヤ イノベーターズ ガレージ（名古屋市）：名古屋経済圏の更なる発展を図るため、企業の新たな価値の創出を促進するイノベーション拠点</a:t>
            </a:r>
            <a:endParaRPr lang="en-US" altLang="ja-JP" sz="1108"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a:srcRect l="45571" t="23422" r="16795" b="20469"/>
          <a:stretch/>
        </p:blipFill>
        <p:spPr>
          <a:xfrm>
            <a:off x="5724128" y="476672"/>
            <a:ext cx="3323590" cy="2785950"/>
          </a:xfrm>
          <a:prstGeom prst="rect">
            <a:avLst/>
          </a:prstGeom>
        </p:spPr>
      </p:pic>
      <p:sp>
        <p:nvSpPr>
          <p:cNvPr id="7" name="角丸四角形 6"/>
          <p:cNvSpPr/>
          <p:nvPr/>
        </p:nvSpPr>
        <p:spPr>
          <a:xfrm>
            <a:off x="207882" y="488864"/>
            <a:ext cx="2288614" cy="5246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846" b="1" dirty="0">
                <a:solidFill>
                  <a:prstClr val="white"/>
                </a:solidFill>
                <a:latin typeface="Meiryo UI" panose="020B0604030504040204" pitchFamily="50" charset="-128"/>
                <a:ea typeface="Meiryo UI" panose="020B0604030504040204" pitchFamily="50" charset="-128"/>
              </a:rPr>
              <a:t>愛　　　知</a:t>
            </a:r>
          </a:p>
        </p:txBody>
      </p:sp>
      <p:graphicFrame>
        <p:nvGraphicFramePr>
          <p:cNvPr id="8" name="表 7"/>
          <p:cNvGraphicFramePr>
            <a:graphicFrameLocks noGrp="1"/>
          </p:cNvGraphicFramePr>
          <p:nvPr>
            <p:extLst>
              <p:ext uri="{D42A27DB-BD31-4B8C-83A1-F6EECF244321}">
                <p14:modId xmlns:p14="http://schemas.microsoft.com/office/powerpoint/2010/main" val="2461687221"/>
              </p:ext>
            </p:extLst>
          </p:nvPr>
        </p:nvGraphicFramePr>
        <p:xfrm>
          <a:off x="240092" y="1137913"/>
          <a:ext cx="4658781" cy="937688"/>
        </p:xfrm>
        <a:graphic>
          <a:graphicData uri="http://schemas.openxmlformats.org/drawingml/2006/table">
            <a:tbl>
              <a:tblPr firstRow="1" bandRow="1">
                <a:tableStyleId>{BDBED569-4797-4DF1-A0F4-6AAB3CD982D8}</a:tableStyleId>
              </a:tblPr>
              <a:tblGrid>
                <a:gridCol w="1096927">
                  <a:extLst>
                    <a:ext uri="{9D8B030D-6E8A-4147-A177-3AD203B41FA5}">
                      <a16:colId xmlns:a16="http://schemas.microsoft.com/office/drawing/2014/main" val="334839310"/>
                    </a:ext>
                  </a:extLst>
                </a:gridCol>
                <a:gridCol w="1096927">
                  <a:extLst>
                    <a:ext uri="{9D8B030D-6E8A-4147-A177-3AD203B41FA5}">
                      <a16:colId xmlns:a16="http://schemas.microsoft.com/office/drawing/2014/main" val="713728825"/>
                    </a:ext>
                  </a:extLst>
                </a:gridCol>
                <a:gridCol w="1096927">
                  <a:extLst>
                    <a:ext uri="{9D8B030D-6E8A-4147-A177-3AD203B41FA5}">
                      <a16:colId xmlns:a16="http://schemas.microsoft.com/office/drawing/2014/main" val="977820794"/>
                    </a:ext>
                  </a:extLst>
                </a:gridCol>
                <a:gridCol w="1368000">
                  <a:extLst>
                    <a:ext uri="{9D8B030D-6E8A-4147-A177-3AD203B41FA5}">
                      <a16:colId xmlns:a16="http://schemas.microsoft.com/office/drawing/2014/main" val="710248435"/>
                    </a:ext>
                  </a:extLst>
                </a:gridCol>
              </a:tblGrid>
              <a:tr h="258682">
                <a:tc>
                  <a:txBody>
                    <a:body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人口</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面積</a:t>
                      </a:r>
                    </a:p>
                  </a:txBody>
                  <a:tcPr marL="84406" marR="84406" marT="42203" marB="42203" anchor="ctr"/>
                </a:tc>
                <a:tc>
                  <a:txBody>
                    <a:bodyPr/>
                    <a:lstStyle/>
                    <a:p>
                      <a:pPr algn="ctr"/>
                      <a:r>
                        <a:rPr kumimoji="1" lang="ja-JP" altLang="en-US" sz="1300" dirty="0">
                          <a:latin typeface="Meiryo UI" panose="020B0604030504040204" pitchFamily="50" charset="-128"/>
                          <a:ea typeface="Meiryo UI" panose="020B0604030504040204" pitchFamily="50" charset="-128"/>
                        </a:rPr>
                        <a:t>名目域内総生産</a:t>
                      </a:r>
                    </a:p>
                  </a:txBody>
                  <a:tcPr marL="84406" marR="84406" marT="42203" marB="42203" anchor="ctr"/>
                </a:tc>
                <a:extLst>
                  <a:ext uri="{0D108BD9-81ED-4DB2-BD59-A6C34878D82A}">
                    <a16:rowId xmlns:a16="http://schemas.microsoft.com/office/drawing/2014/main" val="4062331811"/>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愛知県</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748</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5,173</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40.9</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2113604235"/>
                  </a:ext>
                </a:extLst>
              </a:tr>
              <a:tr h="327581">
                <a:tc>
                  <a:txBody>
                    <a:bodyPr/>
                    <a:lstStyle/>
                    <a:p>
                      <a:pPr algn="ctr"/>
                      <a:r>
                        <a:rPr kumimoji="1" lang="ja-JP" altLang="en-US" sz="1300" b="1" dirty="0">
                          <a:latin typeface="Meiryo UI" panose="020B0604030504040204" pitchFamily="50" charset="-128"/>
                          <a:ea typeface="Meiryo UI" panose="020B0604030504040204" pitchFamily="50" charset="-128"/>
                        </a:rPr>
                        <a:t>名古屋市</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230</a:t>
                      </a:r>
                      <a:r>
                        <a:rPr kumimoji="1" lang="ja-JP" altLang="en-US" sz="1300" dirty="0">
                          <a:latin typeface="Meiryo UI" panose="020B0604030504040204" pitchFamily="50" charset="-128"/>
                          <a:ea typeface="Meiryo UI" panose="020B0604030504040204" pitchFamily="50" charset="-128"/>
                        </a:rPr>
                        <a:t>万人</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327</a:t>
                      </a:r>
                      <a:r>
                        <a:rPr kumimoji="1" lang="ja-JP" altLang="en-US" sz="13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300" dirty="0">
                          <a:latin typeface="Meiryo UI" panose="020B0604030504040204" pitchFamily="50" charset="-128"/>
                          <a:ea typeface="Meiryo UI" panose="020B0604030504040204" pitchFamily="50" charset="-128"/>
                        </a:rPr>
                        <a:t>13.6</a:t>
                      </a:r>
                      <a:r>
                        <a:rPr kumimoji="1" lang="ja-JP" altLang="en-US" sz="1300" dirty="0">
                          <a:latin typeface="Meiryo UI" panose="020B0604030504040204" pitchFamily="50" charset="-128"/>
                          <a:ea typeface="Meiryo UI" panose="020B0604030504040204" pitchFamily="50" charset="-128"/>
                        </a:rPr>
                        <a:t>兆円</a:t>
                      </a:r>
                    </a:p>
                  </a:txBody>
                  <a:tcPr marL="84406" marR="84406" marT="42203" marB="42203" anchor="ctr"/>
                </a:tc>
                <a:extLst>
                  <a:ext uri="{0D108BD9-81ED-4DB2-BD59-A6C34878D82A}">
                    <a16:rowId xmlns:a16="http://schemas.microsoft.com/office/drawing/2014/main" val="4037214063"/>
                  </a:ext>
                </a:extLst>
              </a:tr>
            </a:tbl>
          </a:graphicData>
        </a:graphic>
      </p:graphicFrame>
      <p:sp>
        <p:nvSpPr>
          <p:cNvPr id="9" name="正方形/長方形 8"/>
          <p:cNvSpPr/>
          <p:nvPr/>
        </p:nvSpPr>
        <p:spPr>
          <a:xfrm>
            <a:off x="154091" y="2184800"/>
            <a:ext cx="8839836" cy="1285841"/>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defTabSz="844083">
              <a:lnSpc>
                <a:spcPts val="1680"/>
              </a:lnSpc>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リニアを生かし、世界の中で存在感を発揮する中京大都市圏」「日本の成長をリードする産業の革新・創造拠点」「安心安全で、誰もが夢と希望を抱き、活躍する社会」（愛知県あいちビジョン２０２０より　めざすべき愛知の姿）</a:t>
            </a:r>
          </a:p>
          <a:p>
            <a:pPr marL="182563" indent="-182563" defTabSz="844083">
              <a:lnSpc>
                <a:spcPts val="1680"/>
              </a:lnSpc>
              <a:buFont typeface="Wingdings" panose="05000000000000000000" pitchFamily="2" charset="2"/>
              <a:buChar char="Ø"/>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人権が尊重され、誰もがいきいきと暮らし、活躍できるまち」「安心して子育てができ、子どもや若者が豊かに育つまち」「人が支え合い災害に強く安心・安全に暮らせるまち」「快適な都市環境と自然が調和したまち」「魅力と活力にあふれ、世界から人や企業をひきつける、開かれたまち」（名古屋市総合計画２０２３より　めざす都市像）</a:t>
            </a:r>
          </a:p>
        </p:txBody>
      </p:sp>
      <p:sp>
        <p:nvSpPr>
          <p:cNvPr id="13" name="スライド番号プレースホルダー 3"/>
          <p:cNvSpPr>
            <a:spLocks noGrp="1"/>
          </p:cNvSpPr>
          <p:nvPr>
            <p:ph type="sldNum" sz="quarter" idx="12"/>
          </p:nvPr>
        </p:nvSpPr>
        <p:spPr>
          <a:xfrm>
            <a:off x="6938287" y="6385988"/>
            <a:ext cx="1969477" cy="337038"/>
          </a:xfrm>
        </p:spPr>
        <p:txBody>
          <a:bodyPr/>
          <a:lstStyle/>
          <a:p>
            <a:pPr defTabSz="844083">
              <a:defRPr/>
            </a:pPr>
            <a:fld id="{CC704986-EAFB-4803-9212-E5F17E3F2655}" type="slidenum">
              <a:rPr lang="ja-JP" altLang="en-US" smtClean="0">
                <a:solidFill>
                  <a:prstClr val="black">
                    <a:tint val="75000"/>
                  </a:prstClr>
                </a:solidFill>
                <a:latin typeface="Calibri"/>
                <a:ea typeface="ＭＳ Ｐゴシック" panose="020B0600070205080204" pitchFamily="50" charset="-128"/>
              </a:rPr>
              <a:pPr defTabSz="844083">
                <a:defRPr/>
              </a:pPr>
              <a:t>8</a:t>
            </a:fld>
            <a:endParaRPr lang="ja-JP" altLang="en-US" dirty="0">
              <a:solidFill>
                <a:prstClr val="black">
                  <a:tint val="75000"/>
                </a:prstClr>
              </a:solidFill>
              <a:latin typeface="Calibri"/>
              <a:ea typeface="ＭＳ Ｐゴシック" panose="020B0600070205080204" pitchFamily="50" charset="-128"/>
            </a:endParaRPr>
          </a:p>
        </p:txBody>
      </p:sp>
      <p:sp>
        <p:nvSpPr>
          <p:cNvPr id="14" name="テキスト ボックス 13"/>
          <p:cNvSpPr txBox="1"/>
          <p:nvPr/>
        </p:nvSpPr>
        <p:spPr>
          <a:xfrm>
            <a:off x="7136335" y="539238"/>
            <a:ext cx="2007665" cy="276999"/>
          </a:xfrm>
          <a:prstGeom prst="rect">
            <a:avLst/>
          </a:prstGeom>
          <a:noFill/>
        </p:spPr>
        <p:txBody>
          <a:bodyPr wrap="none" rtlCol="0">
            <a:spAutoFit/>
          </a:bodyPr>
          <a:lstStyle/>
          <a:p>
            <a:r>
              <a:rPr lang="ja-JP" altLang="en-US" sz="1200" dirty="0"/>
              <a:t>地図データ　</a:t>
            </a:r>
            <a:r>
              <a:rPr kumimoji="1" lang="ja-JP" altLang="en-US" sz="1200" dirty="0"/>
              <a:t>🄫</a:t>
            </a:r>
            <a:r>
              <a:rPr kumimoji="1" lang="en-US" altLang="ja-JP" sz="1200" dirty="0"/>
              <a:t>2022 Google</a:t>
            </a:r>
            <a:endParaRPr kumimoji="1" lang="ja-JP" altLang="en-US" sz="1200" dirty="0"/>
          </a:p>
        </p:txBody>
      </p:sp>
      <p:sp>
        <p:nvSpPr>
          <p:cNvPr id="15" name="角丸四角形吹き出し 14"/>
          <p:cNvSpPr/>
          <p:nvPr/>
        </p:nvSpPr>
        <p:spPr>
          <a:xfrm>
            <a:off x="10422457" y="125838"/>
            <a:ext cx="1944216" cy="1296144"/>
          </a:xfrm>
          <a:prstGeom prst="wedgeRoundRectCallout">
            <a:avLst>
              <a:gd name="adj1" fmla="val -99751"/>
              <a:gd name="adj2" fmla="val 9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権利表記は消さないこと！</a:t>
            </a:r>
          </a:p>
        </p:txBody>
      </p:sp>
      <p:sp>
        <p:nvSpPr>
          <p:cNvPr id="17" name="タイトル 1">
            <a:extLst>
              <a:ext uri="{FF2B5EF4-FFF2-40B4-BE49-F238E27FC236}">
                <a16:creationId xmlns:a16="http://schemas.microsoft.com/office/drawing/2014/main" id="{53DFB33E-3811-444E-B122-75604EC4D5D7}"/>
              </a:ext>
            </a:extLst>
          </p:cNvPr>
          <p:cNvSpPr txBox="1">
            <a:spLocks/>
          </p:cNvSpPr>
          <p:nvPr/>
        </p:nvSpPr>
        <p:spPr>
          <a:xfrm>
            <a:off x="0" y="-8064"/>
            <a:ext cx="9144000" cy="398814"/>
          </a:xfrm>
          <a:prstGeom prst="rect">
            <a:avLst/>
          </a:prstGeom>
          <a:solidFill>
            <a:schemeClr val="accent1"/>
          </a:solidFill>
        </p:spPr>
        <p:txBody>
          <a:bodyPr vert="horz" lIns="84406" tIns="42203" rIns="84406" bIns="42203"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r>
              <a:rPr lang="ja-JP" altLang="en-US" sz="1600" b="1" dirty="0">
                <a:solidFill>
                  <a:prstClr val="white"/>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・国内の主要都市（愛知）</a:t>
            </a:r>
          </a:p>
        </p:txBody>
      </p:sp>
      <p:pic>
        <p:nvPicPr>
          <p:cNvPr id="3" name="図 2"/>
          <p:cNvPicPr>
            <a:picLocks noChangeAspect="1"/>
          </p:cNvPicPr>
          <p:nvPr/>
        </p:nvPicPr>
        <p:blipFill>
          <a:blip r:embed="rId4"/>
          <a:stretch>
            <a:fillRect/>
          </a:stretch>
        </p:blipFill>
        <p:spPr>
          <a:xfrm>
            <a:off x="4773199" y="3470642"/>
            <a:ext cx="4330176" cy="2360684"/>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53" y="3655764"/>
            <a:ext cx="4632585" cy="2219470"/>
          </a:xfrm>
          <a:prstGeom prst="rect">
            <a:avLst/>
          </a:prstGeom>
        </p:spPr>
      </p:pic>
      <p:sp>
        <p:nvSpPr>
          <p:cNvPr id="16" name="正方形/長方形 15">
            <a:extLst>
              <a:ext uri="{FF2B5EF4-FFF2-40B4-BE49-F238E27FC236}">
                <a16:creationId xmlns:a16="http://schemas.microsoft.com/office/drawing/2014/main" id="{036A00FE-CB9B-4FC3-9241-1CCCC6F66F35}"/>
              </a:ext>
            </a:extLst>
          </p:cNvPr>
          <p:cNvSpPr/>
          <p:nvPr/>
        </p:nvSpPr>
        <p:spPr>
          <a:xfrm>
            <a:off x="6614946" y="58053"/>
            <a:ext cx="2647686" cy="332308"/>
          </a:xfrm>
          <a:prstGeom prst="rect">
            <a:avLst/>
          </a:prstGeom>
          <a:noFill/>
          <a:ln w="25400" cap="flat" cmpd="sng" algn="ctr">
            <a:noFill/>
            <a:prstDash val="solid"/>
          </a:ln>
          <a:effectLst/>
        </p:spPr>
        <p:txBody>
          <a:bodyPr lIns="66462" tIns="66462" rIns="66462" bIns="66462" rtlCol="0" anchor="t"/>
          <a:lstStyle/>
          <a:p>
            <a:pPr defTabSz="844083">
              <a:defRPr/>
            </a:pPr>
            <a:r>
              <a:rPr kumimoji="0" lang="en-US" altLang="ja-JP"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出典：各種資料から副首都推進局作成</a:t>
            </a:r>
          </a:p>
        </p:txBody>
      </p:sp>
    </p:spTree>
    <p:extLst>
      <p:ext uri="{BB962C8B-B14F-4D97-AF65-F5344CB8AC3E}">
        <p14:creationId xmlns:p14="http://schemas.microsoft.com/office/powerpoint/2010/main" val="34571100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17156</Words>
  <Application>Microsoft Office PowerPoint</Application>
  <PresentationFormat>画面に合わせる (4:3)</PresentationFormat>
  <Paragraphs>1638</Paragraphs>
  <Slides>48</Slides>
  <Notes>3</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2</vt:i4>
      </vt:variant>
      <vt:variant>
        <vt:lpstr>スライド タイトル</vt:lpstr>
      </vt:variant>
      <vt:variant>
        <vt:i4>48</vt:i4>
      </vt:variant>
    </vt:vector>
  </HeadingPairs>
  <TitlesOfParts>
    <vt:vector size="68" baseType="lpstr">
      <vt:lpstr>HGPｺﾞｼｯｸE</vt:lpstr>
      <vt:lpstr>HGP創英角ｺﾞｼｯｸUB</vt:lpstr>
      <vt:lpstr>HG丸ｺﾞｼｯｸM-PRO</vt:lpstr>
      <vt:lpstr>Meiryo UI</vt:lpstr>
      <vt:lpstr>ＭＳ Ｐゴシック</vt:lpstr>
      <vt:lpstr>ＭＳ Ｐゴシック 本文</vt:lpstr>
      <vt:lpstr>ＭＳ Ｐ明朝</vt:lpstr>
      <vt:lpstr>新細明體</vt:lpstr>
      <vt:lpstr>UD デジタル 教科書体 NK-R</vt:lpstr>
      <vt:lpstr>UD デジタル 教科書体 NP-B</vt:lpstr>
      <vt:lpstr>UD デジタル 教科書体 N-R</vt:lpstr>
      <vt:lpstr>メイリオ</vt:lpstr>
      <vt:lpstr>Arial</vt:lpstr>
      <vt:lpstr>Calibri</vt:lpstr>
      <vt:lpstr>Marlett</vt:lpstr>
      <vt:lpstr>Times New Roman</vt:lpstr>
      <vt:lpstr>Wingdings</vt:lpstr>
      <vt:lpstr>Office ​​テーマ</vt:lpstr>
      <vt:lpstr>Microsoft Excel グラフ</vt:lpstr>
      <vt:lpstr>ワークシート</vt:lpstr>
      <vt:lpstr>都市分析</vt:lpstr>
      <vt:lpstr>目　　　　　次</vt:lpstr>
      <vt:lpstr>１　主な分析概要</vt:lpstr>
      <vt:lpstr>PowerPoint プレゼンテーション</vt:lpstr>
      <vt:lpstr>２　国内における大阪のポジション（１）　＜国内の主要都市との比較＞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　参考資料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2022-01-19T06:10:05Z</dcterms:created>
  <dcterms:modified xsi:type="dcterms:W3CDTF">2022-01-19T06:10:45Z</dcterms:modified>
</cp:coreProperties>
</file>