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27"/>
  </p:notesMasterIdLst>
  <p:sldIdLst>
    <p:sldId id="1272" r:id="rId2"/>
    <p:sldId id="1283" r:id="rId3"/>
    <p:sldId id="1285" r:id="rId4"/>
    <p:sldId id="1288" r:id="rId5"/>
    <p:sldId id="880" r:id="rId6"/>
    <p:sldId id="881" r:id="rId7"/>
    <p:sldId id="844" r:id="rId8"/>
    <p:sldId id="845" r:id="rId9"/>
    <p:sldId id="846" r:id="rId10"/>
    <p:sldId id="847" r:id="rId11"/>
    <p:sldId id="1273" r:id="rId12"/>
    <p:sldId id="1274" r:id="rId13"/>
    <p:sldId id="1275" r:id="rId14"/>
    <p:sldId id="1276" r:id="rId15"/>
    <p:sldId id="1277" r:id="rId16"/>
    <p:sldId id="1286" r:id="rId17"/>
    <p:sldId id="882" r:id="rId18"/>
    <p:sldId id="883" r:id="rId19"/>
    <p:sldId id="856" r:id="rId20"/>
    <p:sldId id="857" r:id="rId21"/>
    <p:sldId id="1279" r:id="rId22"/>
    <p:sldId id="1287" r:id="rId23"/>
    <p:sldId id="885" r:id="rId24"/>
    <p:sldId id="877" r:id="rId25"/>
    <p:sldId id="1271" r:id="rId26"/>
  </p:sldIdLst>
  <p:sldSz cx="9906000" cy="6858000" type="A4"/>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333" autoAdjust="0"/>
  </p:normalViewPr>
  <p:slideViewPr>
    <p:cSldViewPr>
      <p:cViewPr varScale="1">
        <p:scale>
          <a:sx n="73" d="100"/>
          <a:sy n="73" d="100"/>
        </p:scale>
        <p:origin x="1296" y="6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'[Microsoft PowerPoint 内のグラフ]3-1_3'!$A$61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内のグラフ]3-1_3'!$B$61:$L$61</c:f>
              <c:numCache>
                <c:formatCode>#,##0</c:formatCode>
                <c:ptCount val="11"/>
                <c:pt idx="0">
                  <c:v>6767</c:v>
                </c:pt>
                <c:pt idx="1">
                  <c:v>7761</c:v>
                </c:pt>
                <c:pt idx="2">
                  <c:v>8748</c:v>
                </c:pt>
                <c:pt idx="3">
                  <c:v>6933</c:v>
                </c:pt>
                <c:pt idx="4">
                  <c:v>6151</c:v>
                </c:pt>
                <c:pt idx="5">
                  <c:v>6187</c:v>
                </c:pt>
                <c:pt idx="6">
                  <c:v>6192</c:v>
                </c:pt>
                <c:pt idx="7">
                  <c:v>6504</c:v>
                </c:pt>
                <c:pt idx="8">
                  <c:v>6778</c:v>
                </c:pt>
                <c:pt idx="9">
                  <c:v>6484</c:v>
                </c:pt>
                <c:pt idx="10">
                  <c:v>6512</c:v>
                </c:pt>
              </c:numCache>
            </c:numRef>
          </c:val>
          <c:smooth val="0"/>
          <c:extLst>
            <c:ext xmlns:c16="http://schemas.microsoft.com/office/drawing/2014/chart" uri="{C3380CC4-5D6E-409C-BE32-E72D297353CC}">
              <c16:uniqueId val="{00000000-3559-4410-8935-DB027EA67F86}"/>
            </c:ext>
          </c:extLst>
        </c:ser>
        <c:ser>
          <c:idx val="1"/>
          <c:order val="1"/>
          <c:tx>
            <c:strRef>
              <c:f>'[Microsoft PowerPoint 内のグラフ]3-1_3'!$A$62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内のグラフ]3-1_3'!$B$62:$L$62</c:f>
              <c:numCache>
                <c:formatCode>#,##0</c:formatCode>
                <c:ptCount val="11"/>
                <c:pt idx="0">
                  <c:v>15365</c:v>
                </c:pt>
                <c:pt idx="1">
                  <c:v>18394</c:v>
                </c:pt>
                <c:pt idx="2">
                  <c:v>21412</c:v>
                </c:pt>
                <c:pt idx="3">
                  <c:v>22861</c:v>
                </c:pt>
                <c:pt idx="4">
                  <c:v>22117</c:v>
                </c:pt>
                <c:pt idx="5">
                  <c:v>23822</c:v>
                </c:pt>
                <c:pt idx="6">
                  <c:v>24269</c:v>
                </c:pt>
                <c:pt idx="7">
                  <c:v>25124</c:v>
                </c:pt>
                <c:pt idx="8">
                  <c:v>25331</c:v>
                </c:pt>
                <c:pt idx="9">
                  <c:v>28323</c:v>
                </c:pt>
                <c:pt idx="10">
                  <c:v>26795</c:v>
                </c:pt>
              </c:numCache>
            </c:numRef>
          </c:val>
          <c:smooth val="0"/>
          <c:extLst>
            <c:ext xmlns:c16="http://schemas.microsoft.com/office/drawing/2014/chart" uri="{C3380CC4-5D6E-409C-BE32-E72D297353CC}">
              <c16:uniqueId val="{00000001-3559-4410-8935-DB027EA67F86}"/>
            </c:ext>
          </c:extLst>
        </c:ser>
        <c:ser>
          <c:idx val="2"/>
          <c:order val="2"/>
          <c:tx>
            <c:strRef>
              <c:f>'[Microsoft PowerPoint 内のグラフ]3-1_3'!$A$63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内のグラフ]3-1_3'!$B$63:$L$63</c:f>
              <c:numCache>
                <c:formatCode>#,##0</c:formatCode>
                <c:ptCount val="11"/>
                <c:pt idx="0">
                  <c:v>2286</c:v>
                </c:pt>
                <c:pt idx="1">
                  <c:v>2922</c:v>
                </c:pt>
                <c:pt idx="2">
                  <c:v>2782</c:v>
                </c:pt>
                <c:pt idx="3">
                  <c:v>2750</c:v>
                </c:pt>
                <c:pt idx="4">
                  <c:v>2772</c:v>
                </c:pt>
                <c:pt idx="5">
                  <c:v>2845</c:v>
                </c:pt>
                <c:pt idx="6">
                  <c:v>2890</c:v>
                </c:pt>
                <c:pt idx="7">
                  <c:v>3094</c:v>
                </c:pt>
                <c:pt idx="8">
                  <c:v>2952</c:v>
                </c:pt>
                <c:pt idx="9">
                  <c:v>2831</c:v>
                </c:pt>
                <c:pt idx="10">
                  <c:v>2791</c:v>
                </c:pt>
              </c:numCache>
            </c:numRef>
          </c:val>
          <c:smooth val="0"/>
          <c:extLst>
            <c:ext xmlns:c16="http://schemas.microsoft.com/office/drawing/2014/chart" uri="{C3380CC4-5D6E-409C-BE32-E72D297353CC}">
              <c16:uniqueId val="{00000002-3559-4410-8935-DB027EA67F86}"/>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4046031"/>
        <c:crosses val="autoZero"/>
        <c:crossBetween val="between"/>
      </c:valAx>
      <c:spPr>
        <a:noFill/>
        <a:ln>
          <a:noFill/>
        </a:ln>
        <a:effectLst/>
      </c:spPr>
    </c:plotArea>
    <c:legend>
      <c:legendPos val="b"/>
      <c:layout>
        <c:manualLayout>
          <c:xMode val="edge"/>
          <c:yMode val="edge"/>
          <c:x val="0.40122019953008548"/>
          <c:y val="0.76985621028316609"/>
          <c:w val="0.51620352260309232"/>
          <c:h val="0.114647678014600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(2019)'!$A$10</c:f>
              <c:strCache>
                <c:ptCount val="1"/>
                <c:pt idx="0">
                  <c:v>事業所数（左目盛）</c:v>
                </c:pt>
              </c:strCache>
            </c:strRef>
          </c:tx>
          <c:spPr>
            <a:pattFill prst="pct80">
              <a:fgClr>
                <a:srgbClr val="0070C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 (2019)'!$B$9:$D$9</c:f>
              <c:strCache>
                <c:ptCount val="3"/>
                <c:pt idx="0">
                  <c:v>大阪府</c:v>
                </c:pt>
                <c:pt idx="1">
                  <c:v>東京都</c:v>
                </c:pt>
                <c:pt idx="2">
                  <c:v>愛知県</c:v>
                </c:pt>
              </c:strCache>
            </c:strRef>
          </c:cat>
          <c:val>
            <c:numRef>
              <c:f>'グラフ (2019)'!$B$10:$D$10</c:f>
              <c:numCache>
                <c:formatCode>#,##0_);[Red]\(#,##0\)</c:formatCode>
                <c:ptCount val="3"/>
                <c:pt idx="0">
                  <c:v>15357</c:v>
                </c:pt>
                <c:pt idx="1">
                  <c:v>9794</c:v>
                </c:pt>
                <c:pt idx="2">
                  <c:v>14944</c:v>
                </c:pt>
              </c:numCache>
            </c:numRef>
          </c:val>
          <c:extLst>
            <c:ext xmlns:c16="http://schemas.microsoft.com/office/drawing/2014/chart" uri="{C3380CC4-5D6E-409C-BE32-E72D297353CC}">
              <c16:uniqueId val="{00000000-04B3-49A4-92DF-A22CDEB03781}"/>
            </c:ext>
          </c:extLst>
        </c:ser>
        <c:ser>
          <c:idx val="1"/>
          <c:order val="1"/>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04B3-49A4-92DF-A22CDEB03781}"/>
            </c:ext>
          </c:extLst>
        </c:ser>
        <c:ser>
          <c:idx val="2"/>
          <c:order val="2"/>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04B3-49A4-92DF-A22CDEB03781}"/>
            </c:ext>
          </c:extLst>
        </c:ser>
        <c:dLbls>
          <c:showLegendKey val="0"/>
          <c:showVal val="0"/>
          <c:showCatName val="0"/>
          <c:showSerName val="0"/>
          <c:showPercent val="0"/>
          <c:showBubbleSize val="0"/>
        </c:dLbls>
        <c:gapWidth val="117"/>
        <c:axId val="1361077760"/>
        <c:axId val="1"/>
      </c:barChart>
      <c:barChart>
        <c:barDir val="col"/>
        <c:grouping val="clustered"/>
        <c:varyColors val="0"/>
        <c:ser>
          <c:idx val="3"/>
          <c:order val="3"/>
          <c:tx>
            <c:strRef>
              <c:f>'グラフ (2019)'!$A$11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4B3-49A4-92DF-A22CDEB03781}"/>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4B3-49A4-92DF-A22CDEB03781}"/>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4B3-49A4-92DF-A22CDEB03781}"/>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(2019)'!$B$11:$D$11</c:f>
              <c:numCache>
                <c:formatCode>#,##0_);[Red]\(#,##0\)</c:formatCode>
                <c:ptCount val="3"/>
                <c:pt idx="0">
                  <c:v>3564.6170000000002</c:v>
                </c:pt>
                <c:pt idx="1">
                  <c:v>1639.501</c:v>
                </c:pt>
                <c:pt idx="2">
                  <c:v>4575.6670000000004</c:v>
                </c:pt>
              </c:numCache>
            </c:numRef>
          </c:val>
          <c:extLst>
            <c:ext xmlns:c16="http://schemas.microsoft.com/office/drawing/2014/chart" uri="{C3380CC4-5D6E-409C-BE32-E72D297353CC}">
              <c16:uniqueId val="{00000006-04B3-49A4-92DF-A22CDEB03781}"/>
            </c:ext>
          </c:extLst>
        </c:ser>
        <c:dLbls>
          <c:showLegendKey val="0"/>
          <c:showVal val="0"/>
          <c:showCatName val="0"/>
          <c:showSerName val="0"/>
          <c:showPercent val="0"/>
          <c:showBubbleSize val="0"/>
        </c:dLbls>
        <c:gapWidth val="294"/>
        <c:axId val="3"/>
        <c:axId val="4"/>
      </c:barChart>
      <c:catAx>
        <c:axId val="13610777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77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Sheet1!$A$13</c:f>
              <c:strCache>
                <c:ptCount val="1"/>
                <c:pt idx="0">
                  <c:v>茨城県</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Sheet1!$B$12:$F$12</c:f>
              <c:strCache>
                <c:ptCount val="5"/>
                <c:pt idx="0">
                  <c:v>R2.9</c:v>
                </c:pt>
                <c:pt idx="1">
                  <c:v>R2.12</c:v>
                </c:pt>
                <c:pt idx="2">
                  <c:v>R3.3</c:v>
                </c:pt>
                <c:pt idx="3">
                  <c:v>R3.6</c:v>
                </c:pt>
                <c:pt idx="4">
                  <c:v>R3.9</c:v>
                </c:pt>
              </c:strCache>
            </c:strRef>
          </c:cat>
          <c:val>
            <c:numRef>
              <c:f>Sheet1!$B$13:$F$13</c:f>
              <c:numCache>
                <c:formatCode>General</c:formatCode>
                <c:ptCount val="5"/>
                <c:pt idx="0">
                  <c:v>445</c:v>
                </c:pt>
                <c:pt idx="1">
                  <c:v>832</c:v>
                </c:pt>
                <c:pt idx="2">
                  <c:v>1222</c:v>
                </c:pt>
                <c:pt idx="3">
                  <c:v>1637</c:v>
                </c:pt>
                <c:pt idx="4">
                  <c:v>2158</c:v>
                </c:pt>
              </c:numCache>
            </c:numRef>
          </c:val>
          <c:smooth val="0"/>
          <c:extLst>
            <c:ext xmlns:c16="http://schemas.microsoft.com/office/drawing/2014/chart" uri="{C3380CC4-5D6E-409C-BE32-E72D297353CC}">
              <c16:uniqueId val="{00000000-4A73-414E-A679-9058D3F000C5}"/>
            </c:ext>
          </c:extLst>
        </c:ser>
        <c:ser>
          <c:idx val="1"/>
          <c:order val="1"/>
          <c:tx>
            <c:strRef>
              <c:f>Sheet1!$A$14</c:f>
              <c:strCache>
                <c:ptCount val="1"/>
                <c:pt idx="0">
                  <c:v>埼玉県</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Sheet1!$B$12:$F$12</c:f>
              <c:strCache>
                <c:ptCount val="5"/>
                <c:pt idx="0">
                  <c:v>R2.9</c:v>
                </c:pt>
                <c:pt idx="1">
                  <c:v>R2.12</c:v>
                </c:pt>
                <c:pt idx="2">
                  <c:v>R3.3</c:v>
                </c:pt>
                <c:pt idx="3">
                  <c:v>R3.6</c:v>
                </c:pt>
                <c:pt idx="4">
                  <c:v>R3.9</c:v>
                </c:pt>
              </c:strCache>
            </c:strRef>
          </c:cat>
          <c:val>
            <c:numRef>
              <c:f>Sheet1!$B$14:$F$14</c:f>
              <c:numCache>
                <c:formatCode>General</c:formatCode>
                <c:ptCount val="5"/>
                <c:pt idx="0">
                  <c:v>474</c:v>
                </c:pt>
                <c:pt idx="1">
                  <c:v>783</c:v>
                </c:pt>
                <c:pt idx="2">
                  <c:v>1241</c:v>
                </c:pt>
                <c:pt idx="3">
                  <c:v>1708</c:v>
                </c:pt>
                <c:pt idx="4">
                  <c:v>2305</c:v>
                </c:pt>
              </c:numCache>
            </c:numRef>
          </c:val>
          <c:smooth val="0"/>
          <c:extLst>
            <c:ext xmlns:c16="http://schemas.microsoft.com/office/drawing/2014/chart" uri="{C3380CC4-5D6E-409C-BE32-E72D297353CC}">
              <c16:uniqueId val="{00000001-4A73-414E-A679-9058D3F000C5}"/>
            </c:ext>
          </c:extLst>
        </c:ser>
        <c:ser>
          <c:idx val="2"/>
          <c:order val="2"/>
          <c:tx>
            <c:strRef>
              <c:f>Sheet1!$A$15</c:f>
              <c:strCache>
                <c:ptCount val="1"/>
                <c:pt idx="0">
                  <c:v>千葉県</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Sheet1!$B$12:$F$12</c:f>
              <c:strCache>
                <c:ptCount val="5"/>
                <c:pt idx="0">
                  <c:v>R2.9</c:v>
                </c:pt>
                <c:pt idx="1">
                  <c:v>R2.12</c:v>
                </c:pt>
                <c:pt idx="2">
                  <c:v>R3.3</c:v>
                </c:pt>
                <c:pt idx="3">
                  <c:v>R3.6</c:v>
                </c:pt>
                <c:pt idx="4">
                  <c:v>R3.9</c:v>
                </c:pt>
              </c:strCache>
            </c:strRef>
          </c:cat>
          <c:val>
            <c:numRef>
              <c:f>Sheet1!$B$15:$F$15</c:f>
              <c:numCache>
                <c:formatCode>General</c:formatCode>
                <c:ptCount val="5"/>
                <c:pt idx="0">
                  <c:v>784</c:v>
                </c:pt>
                <c:pt idx="1">
                  <c:v>1260</c:v>
                </c:pt>
                <c:pt idx="2">
                  <c:v>1661</c:v>
                </c:pt>
                <c:pt idx="3">
                  <c:v>2122</c:v>
                </c:pt>
                <c:pt idx="4">
                  <c:v>2607</c:v>
                </c:pt>
              </c:numCache>
            </c:numRef>
          </c:val>
          <c:smooth val="0"/>
          <c:extLst>
            <c:ext xmlns:c16="http://schemas.microsoft.com/office/drawing/2014/chart" uri="{C3380CC4-5D6E-409C-BE32-E72D297353CC}">
              <c16:uniqueId val="{00000002-4A73-414E-A679-9058D3F000C5}"/>
            </c:ext>
          </c:extLst>
        </c:ser>
        <c:ser>
          <c:idx val="3"/>
          <c:order val="3"/>
          <c:tx>
            <c:strRef>
              <c:f>Sheet1!$A$16</c:f>
              <c:strCache>
                <c:ptCount val="1"/>
                <c:pt idx="0">
                  <c:v>東京都</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Sheet1!$B$12:$F$12</c:f>
              <c:strCache>
                <c:ptCount val="5"/>
                <c:pt idx="0">
                  <c:v>R2.9</c:v>
                </c:pt>
                <c:pt idx="1">
                  <c:v>R2.12</c:v>
                </c:pt>
                <c:pt idx="2">
                  <c:v>R3.3</c:v>
                </c:pt>
                <c:pt idx="3">
                  <c:v>R3.6</c:v>
                </c:pt>
                <c:pt idx="4">
                  <c:v>R3.9</c:v>
                </c:pt>
              </c:strCache>
            </c:strRef>
          </c:cat>
          <c:val>
            <c:numRef>
              <c:f>Sheet1!$B$16:$F$16</c:f>
              <c:numCache>
                <c:formatCode>General</c:formatCode>
                <c:ptCount val="5"/>
                <c:pt idx="0">
                  <c:v>686</c:v>
                </c:pt>
                <c:pt idx="1">
                  <c:v>1016</c:v>
                </c:pt>
                <c:pt idx="2">
                  <c:v>1417</c:v>
                </c:pt>
                <c:pt idx="3">
                  <c:v>1751</c:v>
                </c:pt>
                <c:pt idx="4">
                  <c:v>2138</c:v>
                </c:pt>
              </c:numCache>
            </c:numRef>
          </c:val>
          <c:smooth val="0"/>
          <c:extLst>
            <c:ext xmlns:c16="http://schemas.microsoft.com/office/drawing/2014/chart" uri="{C3380CC4-5D6E-409C-BE32-E72D297353CC}">
              <c16:uniqueId val="{00000003-4A73-414E-A679-9058D3F000C5}"/>
            </c:ext>
          </c:extLst>
        </c:ser>
        <c:ser>
          <c:idx val="4"/>
          <c:order val="4"/>
          <c:tx>
            <c:strRef>
              <c:f>Sheet1!$A$17</c:f>
              <c:strCache>
                <c:ptCount val="1"/>
                <c:pt idx="0">
                  <c:v>愛知県</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Sheet1!$B$12:$F$12</c:f>
              <c:strCache>
                <c:ptCount val="5"/>
                <c:pt idx="0">
                  <c:v>R2.9</c:v>
                </c:pt>
                <c:pt idx="1">
                  <c:v>R2.12</c:v>
                </c:pt>
                <c:pt idx="2">
                  <c:v>R3.3</c:v>
                </c:pt>
                <c:pt idx="3">
                  <c:v>R3.6</c:v>
                </c:pt>
                <c:pt idx="4">
                  <c:v>R3.9</c:v>
                </c:pt>
              </c:strCache>
            </c:strRef>
          </c:cat>
          <c:val>
            <c:numRef>
              <c:f>Sheet1!$B$17:$F$17</c:f>
              <c:numCache>
                <c:formatCode>General</c:formatCode>
                <c:ptCount val="5"/>
                <c:pt idx="0">
                  <c:v>718</c:v>
                </c:pt>
                <c:pt idx="1">
                  <c:v>1250</c:v>
                </c:pt>
                <c:pt idx="2">
                  <c:v>2027</c:v>
                </c:pt>
                <c:pt idx="3">
                  <c:v>2559</c:v>
                </c:pt>
                <c:pt idx="4">
                  <c:v>3314</c:v>
                </c:pt>
              </c:numCache>
            </c:numRef>
          </c:val>
          <c:smooth val="0"/>
          <c:extLst>
            <c:ext xmlns:c16="http://schemas.microsoft.com/office/drawing/2014/chart" uri="{C3380CC4-5D6E-409C-BE32-E72D297353CC}">
              <c16:uniqueId val="{00000004-4A73-414E-A679-9058D3F000C5}"/>
            </c:ext>
          </c:extLst>
        </c:ser>
        <c:ser>
          <c:idx val="5"/>
          <c:order val="5"/>
          <c:tx>
            <c:strRef>
              <c:f>Sheet1!$A$18</c:f>
              <c:strCache>
                <c:ptCount val="1"/>
                <c:pt idx="0">
                  <c:v>大阪府</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Sheet1!$B$12:$F$12</c:f>
              <c:strCache>
                <c:ptCount val="5"/>
                <c:pt idx="0">
                  <c:v>R2.9</c:v>
                </c:pt>
                <c:pt idx="1">
                  <c:v>R2.12</c:v>
                </c:pt>
                <c:pt idx="2">
                  <c:v>R3.3</c:v>
                </c:pt>
                <c:pt idx="3">
                  <c:v>R3.6</c:v>
                </c:pt>
                <c:pt idx="4">
                  <c:v>R3.9</c:v>
                </c:pt>
              </c:strCache>
            </c:strRef>
          </c:cat>
          <c:val>
            <c:numRef>
              <c:f>Sheet1!$B$18:$F$18</c:f>
              <c:numCache>
                <c:formatCode>General</c:formatCode>
                <c:ptCount val="5"/>
                <c:pt idx="0">
                  <c:v>449</c:v>
                </c:pt>
                <c:pt idx="1">
                  <c:v>779</c:v>
                </c:pt>
                <c:pt idx="2">
                  <c:v>1194</c:v>
                </c:pt>
                <c:pt idx="3">
                  <c:v>1521</c:v>
                </c:pt>
                <c:pt idx="4">
                  <c:v>1999</c:v>
                </c:pt>
              </c:numCache>
            </c:numRef>
          </c:val>
          <c:smooth val="0"/>
          <c:extLst>
            <c:ext xmlns:c16="http://schemas.microsoft.com/office/drawing/2014/chart" uri="{C3380CC4-5D6E-409C-BE32-E72D297353CC}">
              <c16:uniqueId val="{00000005-4A73-414E-A679-9058D3F000C5}"/>
            </c:ext>
          </c:extLst>
        </c:ser>
        <c:dLbls>
          <c:showLegendKey val="0"/>
          <c:showVal val="0"/>
          <c:showCatName val="0"/>
          <c:showSerName val="0"/>
          <c:showPercent val="0"/>
          <c:showBubbleSize val="0"/>
        </c:dLbls>
        <c:marker val="1"/>
        <c:smooth val="0"/>
        <c:axId val="451202784"/>
        <c:axId val="751405384"/>
      </c:lineChart>
      <c:catAx>
        <c:axId val="45120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51405384"/>
        <c:crosses val="autoZero"/>
        <c:auto val="1"/>
        <c:lblAlgn val="ctr"/>
        <c:lblOffset val="100"/>
        <c:noMultiLvlLbl val="0"/>
      </c:catAx>
      <c:valAx>
        <c:axId val="751405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1202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4307045" cy="340361"/>
          </a:xfrm>
          <a:prstGeom prst="rect">
            <a:avLst/>
          </a:prstGeom>
        </p:spPr>
        <p:txBody>
          <a:bodyPr vert="horz" lIns="91406" tIns="45701" rIns="91406" bIns="45701"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70" y="2"/>
            <a:ext cx="4307045" cy="340361"/>
          </a:xfrm>
          <a:prstGeom prst="rect">
            <a:avLst/>
          </a:prstGeom>
        </p:spPr>
        <p:txBody>
          <a:bodyPr vert="horz" lIns="91406" tIns="45701" rIns="91406" bIns="45701" rtlCol="0"/>
          <a:lstStyle>
            <a:lvl1pPr algn="r">
              <a:defRPr sz="1200"/>
            </a:lvl1pPr>
          </a:lstStyle>
          <a:p>
            <a:fld id="{0A66455E-E89B-4B0C-BB9B-CAD7FEF3CB85}" type="datetimeFigureOut">
              <a:rPr kumimoji="1" lang="ja-JP" altLang="en-US" smtClean="0"/>
              <a:t>2022/1/19</a:t>
            </a:fld>
            <a:endParaRPr kumimoji="1" lang="ja-JP" altLang="en-US"/>
          </a:p>
        </p:txBody>
      </p:sp>
      <p:sp>
        <p:nvSpPr>
          <p:cNvPr id="4" name="スライド イメージ プレースホルダー 3"/>
          <p:cNvSpPr>
            <a:spLocks noGrp="1" noRot="1" noChangeAspect="1"/>
          </p:cNvSpPr>
          <p:nvPr>
            <p:ph type="sldImg" idx="2"/>
          </p:nvPr>
        </p:nvSpPr>
        <p:spPr>
          <a:xfrm>
            <a:off x="3127375" y="511175"/>
            <a:ext cx="3684588" cy="2552700"/>
          </a:xfrm>
          <a:prstGeom prst="rect">
            <a:avLst/>
          </a:prstGeom>
          <a:noFill/>
          <a:ln w="12700">
            <a:solidFill>
              <a:prstClr val="black"/>
            </a:solidFill>
          </a:ln>
        </p:spPr>
        <p:txBody>
          <a:bodyPr vert="horz" lIns="91406" tIns="45701" rIns="91406" bIns="45701"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1"/>
          </a:xfrm>
          <a:prstGeom prst="rect">
            <a:avLst/>
          </a:prstGeom>
        </p:spPr>
        <p:txBody>
          <a:bodyPr vert="horz" lIns="91406" tIns="45701" rIns="91406" bIns="4570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465266"/>
            <a:ext cx="4307045" cy="340361"/>
          </a:xfrm>
          <a:prstGeom prst="rect">
            <a:avLst/>
          </a:prstGeom>
        </p:spPr>
        <p:txBody>
          <a:bodyPr vert="horz" lIns="91406" tIns="45701" rIns="91406" bIns="4570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70" y="6465266"/>
            <a:ext cx="4307045" cy="340361"/>
          </a:xfrm>
          <a:prstGeom prst="rect">
            <a:avLst/>
          </a:prstGeom>
        </p:spPr>
        <p:txBody>
          <a:bodyPr vert="horz" lIns="91406" tIns="45701" rIns="91406" bIns="45701" rtlCol="0" anchor="b"/>
          <a:lstStyle>
            <a:lvl1pPr algn="r">
              <a:defRPr sz="1200"/>
            </a:lvl1pPr>
          </a:lstStyle>
          <a:p>
            <a:fld id="{3973ACBA-DDC5-436C-AF39-5836989FF3DA}" type="slidenum">
              <a:rPr kumimoji="1" lang="ja-JP" altLang="en-US" smtClean="0"/>
              <a:t>‹#›</a:t>
            </a:fld>
            <a:endParaRPr kumimoji="1" lang="ja-JP" altLang="en-US"/>
          </a:p>
        </p:txBody>
      </p:sp>
    </p:spTree>
    <p:extLst>
      <p:ext uri="{BB962C8B-B14F-4D97-AF65-F5344CB8AC3E}">
        <p14:creationId xmlns:p14="http://schemas.microsoft.com/office/powerpoint/2010/main" val="1322052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273832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17</a:t>
            </a:fld>
            <a:endParaRPr kumimoji="1" lang="ja-JP" altLang="en-US"/>
          </a:p>
        </p:txBody>
      </p:sp>
    </p:spTree>
    <p:extLst>
      <p:ext uri="{BB962C8B-B14F-4D97-AF65-F5344CB8AC3E}">
        <p14:creationId xmlns:p14="http://schemas.microsoft.com/office/powerpoint/2010/main" val="426660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18</a:t>
            </a:fld>
            <a:endParaRPr kumimoji="1" lang="ja-JP" altLang="en-US"/>
          </a:p>
        </p:txBody>
      </p:sp>
    </p:spTree>
    <p:extLst>
      <p:ext uri="{BB962C8B-B14F-4D97-AF65-F5344CB8AC3E}">
        <p14:creationId xmlns:p14="http://schemas.microsoft.com/office/powerpoint/2010/main" val="3725961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20</a:t>
            </a:fld>
            <a:endParaRPr kumimoji="1" lang="ja-JP" altLang="en-US"/>
          </a:p>
        </p:txBody>
      </p:sp>
    </p:spTree>
    <p:extLst>
      <p:ext uri="{BB962C8B-B14F-4D97-AF65-F5344CB8AC3E}">
        <p14:creationId xmlns:p14="http://schemas.microsoft.com/office/powerpoint/2010/main" val="404542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22</a:t>
            </a:fld>
            <a:endParaRPr kumimoji="1" lang="ja-JP" altLang="en-US"/>
          </a:p>
        </p:txBody>
      </p:sp>
    </p:spTree>
    <p:extLst>
      <p:ext uri="{BB962C8B-B14F-4D97-AF65-F5344CB8AC3E}">
        <p14:creationId xmlns:p14="http://schemas.microsoft.com/office/powerpoint/2010/main" val="356590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23</a:t>
            </a:fld>
            <a:endParaRPr kumimoji="1" lang="ja-JP" altLang="en-US"/>
          </a:p>
        </p:txBody>
      </p:sp>
    </p:spTree>
    <p:extLst>
      <p:ext uri="{BB962C8B-B14F-4D97-AF65-F5344CB8AC3E}">
        <p14:creationId xmlns:p14="http://schemas.microsoft.com/office/powerpoint/2010/main" val="88645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9613" y="754063"/>
            <a:ext cx="5438775" cy="37655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154AD5B-4E08-44F9-A660-7B92ED9DC52F}" type="slidenum">
              <a:rPr kumimoji="1" lang="ja-JP" altLang="en-US" smtClean="0"/>
              <a:t>24</a:t>
            </a:fld>
            <a:endParaRPr kumimoji="1" lang="ja-JP" altLang="en-US" dirty="0"/>
          </a:p>
        </p:txBody>
      </p:sp>
    </p:spTree>
    <p:extLst>
      <p:ext uri="{BB962C8B-B14F-4D97-AF65-F5344CB8AC3E}">
        <p14:creationId xmlns:p14="http://schemas.microsoft.com/office/powerpoint/2010/main" val="396099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a:t>
            </a:fld>
            <a:endParaRPr kumimoji="1" lang="ja-JP" altLang="en-US"/>
          </a:p>
        </p:txBody>
      </p:sp>
    </p:spTree>
    <p:extLst>
      <p:ext uri="{BB962C8B-B14F-4D97-AF65-F5344CB8AC3E}">
        <p14:creationId xmlns:p14="http://schemas.microsoft.com/office/powerpoint/2010/main" val="18848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a:t>
            </a:fld>
            <a:endParaRPr kumimoji="1" lang="ja-JP" altLang="en-US"/>
          </a:p>
        </p:txBody>
      </p:sp>
    </p:spTree>
    <p:extLst>
      <p:ext uri="{BB962C8B-B14F-4D97-AF65-F5344CB8AC3E}">
        <p14:creationId xmlns:p14="http://schemas.microsoft.com/office/powerpoint/2010/main" val="219825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a:t>
            </a:fld>
            <a:endParaRPr kumimoji="1" lang="ja-JP" altLang="en-US"/>
          </a:p>
        </p:txBody>
      </p:sp>
    </p:spTree>
    <p:extLst>
      <p:ext uri="{BB962C8B-B14F-4D97-AF65-F5344CB8AC3E}">
        <p14:creationId xmlns:p14="http://schemas.microsoft.com/office/powerpoint/2010/main" val="202165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8</a:t>
            </a:fld>
            <a:endParaRPr kumimoji="1" lang="ja-JP" altLang="en-US"/>
          </a:p>
        </p:txBody>
      </p:sp>
    </p:spTree>
    <p:extLst>
      <p:ext uri="{BB962C8B-B14F-4D97-AF65-F5344CB8AC3E}">
        <p14:creationId xmlns:p14="http://schemas.microsoft.com/office/powerpoint/2010/main" val="988555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11</a:t>
            </a:fld>
            <a:endParaRPr kumimoji="1" lang="ja-JP" altLang="en-US"/>
          </a:p>
        </p:txBody>
      </p:sp>
    </p:spTree>
    <p:extLst>
      <p:ext uri="{BB962C8B-B14F-4D97-AF65-F5344CB8AC3E}">
        <p14:creationId xmlns:p14="http://schemas.microsoft.com/office/powerpoint/2010/main" val="17794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12</a:t>
            </a:fld>
            <a:endParaRPr kumimoji="1" lang="ja-JP" altLang="en-US"/>
          </a:p>
        </p:txBody>
      </p:sp>
    </p:spTree>
    <p:extLst>
      <p:ext uri="{BB962C8B-B14F-4D97-AF65-F5344CB8AC3E}">
        <p14:creationId xmlns:p14="http://schemas.microsoft.com/office/powerpoint/2010/main" val="319426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22144">
              <a:defRPr/>
            </a:pPr>
            <a:fld id="{3973ACBA-DDC5-436C-AF39-5836989FF3DA}" type="slidenum">
              <a:rPr lang="ja-JP" altLang="en-US">
                <a:solidFill>
                  <a:prstClr val="black"/>
                </a:solidFill>
                <a:latin typeface="Calibri"/>
                <a:ea typeface="ＭＳ Ｐゴシック" panose="020B0600070205080204" pitchFamily="50" charset="-128"/>
              </a:rPr>
              <a:pPr defTabSz="922144">
                <a:defRPr/>
              </a:pPr>
              <a:t>14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9798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16</a:t>
            </a:fld>
            <a:endParaRPr kumimoji="1" lang="ja-JP" altLang="en-US"/>
          </a:p>
        </p:txBody>
      </p:sp>
    </p:spTree>
    <p:extLst>
      <p:ext uri="{BB962C8B-B14F-4D97-AF65-F5344CB8AC3E}">
        <p14:creationId xmlns:p14="http://schemas.microsoft.com/office/powerpoint/2010/main" val="189651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175A861-F96E-4ADC-8871-6017A4468A7F}"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76779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1FCE298-0CBC-4532-862B-A24C0127E446}"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08211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5E8F96-B1BF-4EE1-935F-AEF48A82A40A}"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078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6E0F0B-A48E-4BB6-8A4D-12C0AED5EC01}"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2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3D28B5-D05D-4D9B-B617-F5D250236439}"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5350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1BA578-5481-4391-8627-CC64CE35CF47}"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44289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219FB9C-B5D6-4E81-8025-14B246522157}" type="datetime1">
              <a:rPr kumimoji="1" lang="ja-JP" altLang="en-US" smtClean="0"/>
              <a:t>2022/1/19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54214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2A89148-1C2A-40C8-BD2E-9BA7C27C9ECE}" type="datetime1">
              <a:rPr kumimoji="1" lang="ja-JP" altLang="en-US" smtClean="0"/>
              <a:t>2022/1/19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12629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09550A7-035C-4472-9BDA-4F10835552BB}" type="datetime1">
              <a:rPr kumimoji="1" lang="ja-JP" altLang="en-US" smtClean="0"/>
              <a:t>2022/1/19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77873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FA994E-0FF9-475A-BBA9-E08420135C12}"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0799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FAA28F7-BE73-46AA-BFDB-9FBBC51B9161}"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477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C63FC-5A72-4D9E-91DC-33AA766CF1AE}" type="datetime1">
              <a:rPr kumimoji="1" lang="ja-JP" altLang="en-US" smtClean="0"/>
              <a:t>2022/1/19</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1728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01378" y="2331054"/>
            <a:ext cx="8101623" cy="1093912"/>
          </a:xfrm>
        </p:spPr>
        <p:txBody>
          <a:bodyPr>
            <a:normAutofit/>
          </a:bodyPr>
          <a:lstStyle/>
          <a:p>
            <a:pPr>
              <a:spcBef>
                <a:spcPts val="600"/>
              </a:spcBef>
            </a:pPr>
            <a:r>
              <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a:t>
            </a:r>
            <a:r>
              <a:rPr lang="zh-TW"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到達点</a:t>
            </a:r>
            <a:r>
              <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分析</a:t>
            </a:r>
            <a:r>
              <a:rPr lang="en-US" altLang="ja-JP"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zh-TW"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経済成長面</a:t>
            </a:r>
          </a:p>
        </p:txBody>
      </p:sp>
      <p:cxnSp>
        <p:nvCxnSpPr>
          <p:cNvPr id="6" name="直線コネクタ 5"/>
          <p:cNvCxnSpPr/>
          <p:nvPr/>
        </p:nvCxnSpPr>
        <p:spPr>
          <a:xfrm>
            <a:off x="903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736977" y="404083"/>
            <a:ext cx="4680520" cy="523220"/>
          </a:xfrm>
          <a:prstGeom prst="rect">
            <a:avLst/>
          </a:prstGeom>
          <a:noFill/>
        </p:spPr>
        <p:txBody>
          <a:bodyPr wrap="square" rtlCol="0">
            <a:spAutoFit/>
          </a:bodyPr>
          <a:lstStyle/>
          <a:p>
            <a:r>
              <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2022.1.20</a:t>
            </a:r>
          </a:p>
          <a:p>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第２回「副首都ビジョン」のバージョンアップに向けた意見交換会</a:t>
            </a:r>
          </a:p>
        </p:txBody>
      </p:sp>
      <p:sp>
        <p:nvSpPr>
          <p:cNvPr id="8" name="正方形/長方形 7"/>
          <p:cNvSpPr/>
          <p:nvPr/>
        </p:nvSpPr>
        <p:spPr>
          <a:xfrm>
            <a:off x="7637767"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参考資料３</a:t>
            </a:r>
            <a:endPar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サブタイトル 4"/>
          <p:cNvSpPr>
            <a:spLocks noGrp="1"/>
          </p:cNvSpPr>
          <p:nvPr>
            <p:ph type="subTitle" idx="1"/>
          </p:nvPr>
        </p:nvSpPr>
        <p:spPr>
          <a:xfrm>
            <a:off x="3130511" y="4805485"/>
            <a:ext cx="3644979" cy="607629"/>
          </a:xfrm>
        </p:spPr>
        <p:txBody>
          <a:bodyPr>
            <a:noAutofit/>
          </a:bodyPr>
          <a:lstStyle/>
          <a:p>
            <a:r>
              <a:rPr lang="ja-JP" altLang="en-US" sz="2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副首都推進局作成資料</a:t>
            </a:r>
            <a:endParaRPr lang="ja-JP" altLang="en-US" sz="2400" dirty="0">
              <a:solidFill>
                <a:srgbClr val="002060"/>
              </a:solidFill>
            </a:endParaRPr>
          </a:p>
        </p:txBody>
      </p:sp>
      <p:sp>
        <p:nvSpPr>
          <p:cNvPr id="12" name="コンテンツ プレースホルダー 4"/>
          <p:cNvSpPr txBox="1">
            <a:spLocks/>
          </p:cNvSpPr>
          <p:nvPr/>
        </p:nvSpPr>
        <p:spPr>
          <a:xfrm>
            <a:off x="1116996" y="5432112"/>
            <a:ext cx="7672009" cy="1112988"/>
          </a:xfrm>
          <a:prstGeom prst="rect">
            <a:avLst/>
          </a:prstGeom>
          <a:solidFill>
            <a:schemeClr val="bg1"/>
          </a:solidFill>
          <a:ln w="25400" cap="flat" cmpd="sng" algn="ctr">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ja-JP"/>
            </a:defPPr>
            <a:lvl1pPr marL="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9pPr>
          </a:lstStyle>
          <a:p>
            <a:pPr>
              <a:lnSpc>
                <a:spcPts val="2200"/>
              </a:lnSpc>
              <a:spcBef>
                <a:spcPts val="1200"/>
              </a:spcBef>
              <a:defRPr/>
            </a:pPr>
            <a:r>
              <a:rPr lang="ja-JP" altLang="en-US" sz="1600" dirty="0">
                <a:solidFill>
                  <a:srgbClr val="FF0000"/>
                </a:solidFill>
                <a:latin typeface="Meiryo UI" panose="020B0604030504040204" pitchFamily="50" charset="-128"/>
                <a:ea typeface="Meiryo UI" panose="020B0604030504040204" pitchFamily="50" charset="-128"/>
                <a:cs typeface="Meiryo UI" pitchFamily="50" charset="-128"/>
              </a:rPr>
              <a:t>　　</a:t>
            </a:r>
            <a:r>
              <a:rPr lang="ja-JP" altLang="en-US" sz="1600" dirty="0">
                <a:solidFill>
                  <a:srgbClr val="002060"/>
                </a:solidFill>
                <a:latin typeface="Meiryo UI" panose="020B0604030504040204" pitchFamily="50" charset="-128"/>
                <a:ea typeface="Meiryo UI" panose="020B0604030504040204" pitchFamily="50" charset="-128"/>
                <a:cs typeface="Meiryo UI" pitchFamily="50" charset="-128"/>
              </a:rPr>
              <a:t>　本資料は、各部局と共同で作成したものではなく、有識者の意見も聞きながら、</a:t>
            </a:r>
            <a:endParaRPr lang="en-US" altLang="ja-JP" sz="1600" dirty="0">
              <a:solidFill>
                <a:srgbClr val="002060"/>
              </a:solidFill>
              <a:latin typeface="Meiryo UI" panose="020B0604030504040204" pitchFamily="50" charset="-128"/>
              <a:ea typeface="Meiryo UI" panose="020B0604030504040204" pitchFamily="50" charset="-128"/>
              <a:cs typeface="Meiryo UI" pitchFamily="50" charset="-128"/>
            </a:endParaRPr>
          </a:p>
          <a:p>
            <a:pPr>
              <a:lnSpc>
                <a:spcPts val="2200"/>
              </a:lnSpc>
              <a:spcBef>
                <a:spcPts val="1200"/>
              </a:spcBef>
              <a:defRPr/>
            </a:pPr>
            <a:r>
              <a:rPr lang="ja-JP" altLang="en-US" sz="1600" dirty="0">
                <a:solidFill>
                  <a:srgbClr val="002060"/>
                </a:solidFill>
                <a:latin typeface="Meiryo UI" panose="020B0604030504040204" pitchFamily="50" charset="-128"/>
                <a:ea typeface="Meiryo UI" panose="020B0604030504040204" pitchFamily="50" charset="-128"/>
                <a:cs typeface="Meiryo UI" pitchFamily="50" charset="-128"/>
              </a:rPr>
              <a:t>　　　副首都推進局において、意見交換会における議論の活性化を目的に作成したもの。</a:t>
            </a:r>
          </a:p>
        </p:txBody>
      </p:sp>
      <p:sp>
        <p:nvSpPr>
          <p:cNvPr id="9" name="正方形/長方形 8"/>
          <p:cNvSpPr/>
          <p:nvPr/>
        </p:nvSpPr>
        <p:spPr>
          <a:xfrm>
            <a:off x="-15552" y="0"/>
            <a:ext cx="9936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164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F27B7805-E4BB-49FB-A440-CBDC88B39912}"/>
              </a:ext>
            </a:extLst>
          </p:cNvPr>
          <p:cNvPicPr>
            <a:picLocks noChangeAspect="1"/>
          </p:cNvPicPr>
          <p:nvPr/>
        </p:nvPicPr>
        <p:blipFill>
          <a:blip r:embed="rId2"/>
          <a:stretch>
            <a:fillRect/>
          </a:stretch>
        </p:blipFill>
        <p:spPr>
          <a:xfrm>
            <a:off x="758228" y="5032679"/>
            <a:ext cx="2207174" cy="1406583"/>
          </a:xfrm>
          <a:prstGeom prst="rect">
            <a:avLst/>
          </a:prstGeom>
        </p:spPr>
      </p:pic>
      <p:sp>
        <p:nvSpPr>
          <p:cNvPr id="16" name="テキスト ボックス 15"/>
          <p:cNvSpPr txBox="1"/>
          <p:nvPr/>
        </p:nvSpPr>
        <p:spPr>
          <a:xfrm>
            <a:off x="38758" y="76299"/>
            <a:ext cx="3708066" cy="246221"/>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○イノベーションシティー（革新的都市）ランキング（</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nvGraphicFramePr>
        <p:xfrm>
          <a:off x="398137" y="602079"/>
          <a:ext cx="1602535" cy="3344061"/>
        </p:xfrm>
        <a:graphic>
          <a:graphicData uri="http://schemas.openxmlformats.org/drawingml/2006/table">
            <a:tbl>
              <a:tblPr firstRow="1" bandRow="1">
                <a:tableStyleId>{5C22544A-7EE6-4342-B048-85BDC9FD1C3A}</a:tableStyleId>
              </a:tblPr>
              <a:tblGrid>
                <a:gridCol w="450407">
                  <a:extLst>
                    <a:ext uri="{9D8B030D-6E8A-4147-A177-3AD203B41FA5}">
                      <a16:colId xmlns:a16="http://schemas.microsoft.com/office/drawing/2014/main" val="294688490"/>
                    </a:ext>
                  </a:extLst>
                </a:gridCol>
                <a:gridCol w="648072">
                  <a:extLst>
                    <a:ext uri="{9D8B030D-6E8A-4147-A177-3AD203B41FA5}">
                      <a16:colId xmlns:a16="http://schemas.microsoft.com/office/drawing/2014/main" val="4089179981"/>
                    </a:ext>
                  </a:extLst>
                </a:gridCol>
                <a:gridCol w="504056">
                  <a:extLst>
                    <a:ext uri="{9D8B030D-6E8A-4147-A177-3AD203B41FA5}">
                      <a16:colId xmlns:a16="http://schemas.microsoft.com/office/drawing/2014/main" val="1399192594"/>
                    </a:ext>
                  </a:extLst>
                </a:gridCol>
              </a:tblGrid>
              <a:tr h="235101">
                <a:tc>
                  <a:txBody>
                    <a:bodyPr/>
                    <a:lstStyle/>
                    <a:p>
                      <a:pPr algn="ctr"/>
                      <a:r>
                        <a:rPr kumimoji="1" lang="ja-JP" altLang="en-US" sz="800" dirty="0">
                          <a:latin typeface="+mj-ea"/>
                          <a:ea typeface="+mj-ea"/>
                        </a:rPr>
                        <a:t>順位</a:t>
                      </a:r>
                    </a:p>
                  </a:txBody>
                  <a:tcPr/>
                </a:tc>
                <a:tc>
                  <a:txBody>
                    <a:bodyPr/>
                    <a:lstStyle/>
                    <a:p>
                      <a:pPr algn="ctr"/>
                      <a:r>
                        <a:rPr kumimoji="1" lang="ja-JP" altLang="en-US" sz="800" dirty="0">
                          <a:latin typeface="+mj-ea"/>
                          <a:ea typeface="+mj-ea"/>
                        </a:rPr>
                        <a:t>都市</a:t>
                      </a:r>
                    </a:p>
                  </a:txBody>
                  <a:tcPr anchor="ctr"/>
                </a:tc>
                <a:tc>
                  <a:txBody>
                    <a:bodyPr/>
                    <a:lstStyle/>
                    <a:p>
                      <a:pPr algn="ctr"/>
                      <a:r>
                        <a:rPr kumimoji="1" lang="en-US" altLang="ja-JP" sz="800" dirty="0">
                          <a:latin typeface="+mj-ea"/>
                          <a:ea typeface="+mj-ea"/>
                        </a:rPr>
                        <a:t>2019</a:t>
                      </a:r>
                      <a:r>
                        <a:rPr kumimoji="1" lang="ja-JP" altLang="en-US" sz="800" dirty="0">
                          <a:latin typeface="+mj-ea"/>
                          <a:ea typeface="+mj-ea"/>
                        </a:rPr>
                        <a:t>比</a:t>
                      </a:r>
                    </a:p>
                  </a:txBody>
                  <a:tcPr anchor="ctr"/>
                </a:tc>
                <a:extLst>
                  <a:ext uri="{0D108BD9-81ED-4DB2-BD59-A6C34878D82A}">
                    <a16:rowId xmlns:a16="http://schemas.microsoft.com/office/drawing/2014/main" val="465621274"/>
                  </a:ext>
                </a:extLst>
              </a:tr>
              <a:tr h="186107">
                <a:tc>
                  <a:txBody>
                    <a:bodyPr/>
                    <a:lstStyle/>
                    <a:p>
                      <a:pPr algn="ctr"/>
                      <a:r>
                        <a:rPr kumimoji="1" lang="ja-JP" altLang="en-US" sz="800" dirty="0">
                          <a:latin typeface="+mj-ea"/>
                          <a:ea typeface="+mj-ea"/>
                        </a:rPr>
                        <a:t>１位</a:t>
                      </a:r>
                    </a:p>
                  </a:txBody>
                  <a:tcPr anchor="ctr"/>
                </a:tc>
                <a:tc>
                  <a:txBody>
                    <a:bodyPr/>
                    <a:lstStyle/>
                    <a:p>
                      <a:pPr algn="ctr"/>
                      <a:r>
                        <a:rPr kumimoji="1" lang="ja-JP" altLang="en-US" sz="800" b="0" dirty="0">
                          <a:latin typeface="+mj-ea"/>
                          <a:ea typeface="+mj-ea"/>
                        </a:rPr>
                        <a:t>東京</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1</a:t>
                      </a:r>
                      <a:endParaRPr kumimoji="1" lang="ja-JP" altLang="en-US" sz="800" b="0" dirty="0">
                        <a:latin typeface="+mj-ea"/>
                        <a:ea typeface="+mj-ea"/>
                      </a:endParaRPr>
                    </a:p>
                  </a:txBody>
                  <a:tcPr anchor="ctr"/>
                </a:tc>
                <a:extLst>
                  <a:ext uri="{0D108BD9-81ED-4DB2-BD59-A6C34878D82A}">
                    <a16:rowId xmlns:a16="http://schemas.microsoft.com/office/drawing/2014/main" val="3621190284"/>
                  </a:ext>
                </a:extLst>
              </a:tr>
              <a:tr h="186107">
                <a:tc>
                  <a:txBody>
                    <a:bodyPr/>
                    <a:lstStyle/>
                    <a:p>
                      <a:pPr algn="ctr"/>
                      <a:r>
                        <a:rPr kumimoji="1" lang="ja-JP" altLang="en-US" sz="800" dirty="0">
                          <a:latin typeface="+mj-ea"/>
                          <a:ea typeface="+mj-ea"/>
                        </a:rPr>
                        <a:t>２位</a:t>
                      </a:r>
                    </a:p>
                  </a:txBody>
                  <a:tcPr anchor="ctr">
                    <a:lnB w="38100" cap="flat" cmpd="sng" algn="ctr">
                      <a:solidFill>
                        <a:schemeClr val="bg1"/>
                      </a:solidFill>
                      <a:prstDash val="solid"/>
                      <a:round/>
                      <a:headEnd type="none" w="med" len="med"/>
                      <a:tailEnd type="none" w="med" len="med"/>
                    </a:lnB>
                  </a:tcPr>
                </a:tc>
                <a:tc>
                  <a:txBody>
                    <a:bodyPr/>
                    <a:lstStyle/>
                    <a:p>
                      <a:pPr algn="ctr"/>
                      <a:r>
                        <a:rPr kumimoji="1" lang="ja-JP" altLang="en-US" sz="800" b="0" dirty="0">
                          <a:latin typeface="+mj-ea"/>
                          <a:ea typeface="+mj-ea"/>
                        </a:rPr>
                        <a:t>ﾎﾞｽﾄﾝ</a:t>
                      </a:r>
                    </a:p>
                  </a:txBody>
                  <a:tcPr anchor="ctr">
                    <a:lnB w="38100" cap="flat" cmpd="sng" algn="ctr">
                      <a:solidFill>
                        <a:schemeClr val="bg1"/>
                      </a:solidFill>
                      <a:prstDash val="solid"/>
                      <a:round/>
                      <a:headEnd type="none" w="med" len="med"/>
                      <a:tailEnd type="none" w="med" len="med"/>
                    </a:lnB>
                  </a:tcPr>
                </a:tc>
                <a:tc>
                  <a:txBody>
                    <a:bodyPr/>
                    <a:lstStyle/>
                    <a:p>
                      <a:pPr algn="ctr"/>
                      <a:r>
                        <a:rPr kumimoji="1" lang="ja-JP" altLang="en-US" sz="800" b="0" dirty="0">
                          <a:latin typeface="+mj-ea"/>
                          <a:ea typeface="+mj-ea"/>
                        </a:rPr>
                        <a:t>＋</a:t>
                      </a:r>
                      <a:r>
                        <a:rPr kumimoji="1" lang="en-US" altLang="ja-JP" sz="800" b="0" dirty="0">
                          <a:latin typeface="+mj-ea"/>
                          <a:ea typeface="+mj-ea"/>
                        </a:rPr>
                        <a:t>6</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186107">
                <a:tc>
                  <a:txBody>
                    <a:bodyPr/>
                    <a:lstStyle/>
                    <a:p>
                      <a:pPr algn="ctr"/>
                      <a:r>
                        <a:rPr kumimoji="1" lang="ja-JP" altLang="en-US" sz="800" dirty="0">
                          <a:latin typeface="+mj-ea"/>
                          <a:ea typeface="+mj-ea"/>
                        </a:rPr>
                        <a:t>３位</a:t>
                      </a:r>
                    </a:p>
                  </a:txBody>
                  <a:tcPr anchor="ctr">
                    <a:lnT w="38100" cap="flat" cmpd="sng" algn="ctr">
                      <a:solidFill>
                        <a:schemeClr val="bg1"/>
                      </a:solidFill>
                      <a:prstDash val="solid"/>
                      <a:round/>
                      <a:headEnd type="none" w="med" len="med"/>
                      <a:tailEnd type="none" w="med" len="med"/>
                    </a:lnT>
                  </a:tcPr>
                </a:tc>
                <a:tc>
                  <a:txBody>
                    <a:bodyPr/>
                    <a:lstStyle/>
                    <a:p>
                      <a:pPr algn="ctr"/>
                      <a:r>
                        <a:rPr kumimoji="1" lang="ja-JP" altLang="en-US" sz="800" b="0" dirty="0">
                          <a:latin typeface="+mj-ea"/>
                          <a:ea typeface="+mj-ea"/>
                        </a:rPr>
                        <a:t>ﾆｭｰﾖｰｸ</a:t>
                      </a:r>
                    </a:p>
                  </a:txBody>
                  <a:tcPr anchor="ctr">
                    <a:lnT w="38100" cap="flat" cmpd="sng" algn="ctr">
                      <a:solidFill>
                        <a:schemeClr val="bg1"/>
                      </a:solidFill>
                      <a:prstDash val="solid"/>
                      <a:round/>
                      <a:headEnd type="none" w="med" len="med"/>
                      <a:tailEnd type="none" w="med" len="med"/>
                    </a:lnT>
                  </a:tcPr>
                </a:tc>
                <a:tc>
                  <a:txBody>
                    <a:bodyPr/>
                    <a:lstStyle/>
                    <a:p>
                      <a:pPr algn="ctr"/>
                      <a:r>
                        <a:rPr kumimoji="1" lang="ja-JP" altLang="en-US" sz="800" b="0" dirty="0">
                          <a:latin typeface="+mj-ea"/>
                          <a:ea typeface="+mj-ea"/>
                        </a:rPr>
                        <a:t>－</a:t>
                      </a:r>
                      <a:r>
                        <a:rPr kumimoji="1" lang="en-US" altLang="ja-JP" sz="800" b="0" dirty="0">
                          <a:latin typeface="+mj-ea"/>
                          <a:ea typeface="+mj-ea"/>
                        </a:rPr>
                        <a:t>2</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186107">
                <a:tc>
                  <a:txBody>
                    <a:bodyPr/>
                    <a:lstStyle/>
                    <a:p>
                      <a:pPr algn="ctr"/>
                      <a:r>
                        <a:rPr kumimoji="1" lang="ja-JP" altLang="en-US" sz="800" dirty="0">
                          <a:latin typeface="+mj-ea"/>
                          <a:ea typeface="+mj-ea"/>
                        </a:rPr>
                        <a:t>４位</a:t>
                      </a:r>
                    </a:p>
                  </a:txBody>
                  <a:tcPr anchor="ctr"/>
                </a:tc>
                <a:tc>
                  <a:txBody>
                    <a:bodyPr/>
                    <a:lstStyle/>
                    <a:p>
                      <a:pPr algn="ctr"/>
                      <a:r>
                        <a:rPr kumimoji="1" lang="ja-JP" altLang="en-US" sz="800" b="0" dirty="0">
                          <a:latin typeface="+mj-ea"/>
                          <a:ea typeface="+mj-ea"/>
                        </a:rPr>
                        <a:t>ｼﾄﾞﾆｰ</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11</a:t>
                      </a:r>
                      <a:endParaRPr kumimoji="1" lang="ja-JP" altLang="en-US" sz="800" b="0" dirty="0">
                        <a:latin typeface="+mj-ea"/>
                        <a:ea typeface="+mj-ea"/>
                      </a:endParaRPr>
                    </a:p>
                  </a:txBody>
                  <a:tcPr anchor="ctr"/>
                </a:tc>
                <a:extLst>
                  <a:ext uri="{0D108BD9-81ED-4DB2-BD59-A6C34878D82A}">
                    <a16:rowId xmlns:a16="http://schemas.microsoft.com/office/drawing/2014/main" val="3144300259"/>
                  </a:ext>
                </a:extLst>
              </a:tr>
              <a:tr h="186107">
                <a:tc>
                  <a:txBody>
                    <a:bodyPr/>
                    <a:lstStyle/>
                    <a:p>
                      <a:pPr algn="ctr"/>
                      <a:r>
                        <a:rPr kumimoji="1" lang="ja-JP" altLang="en-US" sz="800" dirty="0">
                          <a:latin typeface="+mj-ea"/>
                          <a:ea typeface="+mj-ea"/>
                        </a:rPr>
                        <a:t>５位</a:t>
                      </a:r>
                    </a:p>
                  </a:txBody>
                  <a:tcPr anchor="ctr"/>
                </a:tc>
                <a:tc>
                  <a:txBody>
                    <a:bodyPr/>
                    <a:lstStyle/>
                    <a:p>
                      <a:pPr algn="ctr"/>
                      <a:r>
                        <a:rPr kumimoji="1" lang="ja-JP" altLang="en-US" sz="800" b="0" dirty="0">
                          <a:latin typeface="+mj-ea"/>
                          <a:ea typeface="+mj-ea"/>
                        </a:rPr>
                        <a:t>ｼﾝｶﾞﾎﾟｰﾙ</a:t>
                      </a:r>
                    </a:p>
                  </a:txBody>
                  <a:tcPr anchor="ctr"/>
                </a:tc>
                <a:tc>
                  <a:txBody>
                    <a:bodyPr/>
                    <a:lstStyle/>
                    <a:p>
                      <a:pPr algn="ctr"/>
                      <a:r>
                        <a:rPr kumimoji="1" lang="en-US" altLang="ja-JP" sz="800" b="0" dirty="0">
                          <a:latin typeface="+mj-ea"/>
                          <a:ea typeface="+mj-ea"/>
                        </a:rPr>
                        <a:t>±</a:t>
                      </a:r>
                      <a:endParaRPr kumimoji="1" lang="ja-JP" altLang="en-US" sz="800" b="0" dirty="0">
                        <a:latin typeface="+mj-ea"/>
                        <a:ea typeface="+mj-ea"/>
                      </a:endParaRPr>
                    </a:p>
                  </a:txBody>
                  <a:tcPr anchor="ctr"/>
                </a:tc>
                <a:extLst>
                  <a:ext uri="{0D108BD9-81ED-4DB2-BD59-A6C34878D82A}">
                    <a16:rowId xmlns:a16="http://schemas.microsoft.com/office/drawing/2014/main" val="3334890125"/>
                  </a:ext>
                </a:extLst>
              </a:tr>
              <a:tr h="186107">
                <a:tc>
                  <a:txBody>
                    <a:bodyPr/>
                    <a:lstStyle/>
                    <a:p>
                      <a:pPr algn="ctr"/>
                      <a:r>
                        <a:rPr kumimoji="1" lang="ja-JP" altLang="en-US" sz="800" dirty="0">
                          <a:latin typeface="+mj-ea"/>
                          <a:ea typeface="+mj-ea"/>
                        </a:rPr>
                        <a:t>６位</a:t>
                      </a:r>
                    </a:p>
                  </a:txBody>
                  <a:tcPr anchor="ctr"/>
                </a:tc>
                <a:tc>
                  <a:txBody>
                    <a:bodyPr/>
                    <a:lstStyle/>
                    <a:p>
                      <a:pPr algn="ctr"/>
                      <a:r>
                        <a:rPr kumimoji="1" lang="ja-JP" altLang="en-US" sz="800" b="0" dirty="0">
                          <a:latin typeface="+mj-ea"/>
                          <a:ea typeface="+mj-ea"/>
                        </a:rPr>
                        <a:t>ﾀﾞﾗｽ･</a:t>
                      </a:r>
                      <a:endParaRPr kumimoji="1" lang="en-US" altLang="ja-JP" sz="800" b="0" dirty="0">
                        <a:latin typeface="+mj-ea"/>
                        <a:ea typeface="+mj-ea"/>
                      </a:endParaRPr>
                    </a:p>
                    <a:p>
                      <a:pPr algn="ctr"/>
                      <a:r>
                        <a:rPr kumimoji="1" lang="ja-JP" altLang="en-US" sz="800" b="0" dirty="0">
                          <a:latin typeface="+mj-ea"/>
                          <a:ea typeface="+mj-ea"/>
                        </a:rPr>
                        <a:t>ﾌｫｰﾄﾜｰｽ</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1667375629"/>
                  </a:ext>
                </a:extLst>
              </a:tr>
              <a:tr h="186107">
                <a:tc>
                  <a:txBody>
                    <a:bodyPr/>
                    <a:lstStyle/>
                    <a:p>
                      <a:pPr algn="ctr"/>
                      <a:r>
                        <a:rPr kumimoji="1" lang="ja-JP" altLang="en-US" sz="800" dirty="0">
                          <a:latin typeface="+mj-ea"/>
                          <a:ea typeface="+mj-ea"/>
                        </a:rPr>
                        <a:t>７位</a:t>
                      </a:r>
                    </a:p>
                  </a:txBody>
                  <a:tcPr anchor="ctr"/>
                </a:tc>
                <a:tc>
                  <a:txBody>
                    <a:bodyPr/>
                    <a:lstStyle/>
                    <a:p>
                      <a:pPr algn="ctr"/>
                      <a:r>
                        <a:rPr kumimoji="1" lang="ja-JP" altLang="en-US" sz="800" b="0" dirty="0">
                          <a:latin typeface="+mj-ea"/>
                          <a:ea typeface="+mj-ea"/>
                        </a:rPr>
                        <a:t>ｿｳﾙ</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4140729961"/>
                  </a:ext>
                </a:extLst>
              </a:tr>
              <a:tr h="186107">
                <a:tc>
                  <a:txBody>
                    <a:bodyPr/>
                    <a:lstStyle/>
                    <a:p>
                      <a:pPr algn="ctr"/>
                      <a:r>
                        <a:rPr kumimoji="1" lang="ja-JP" altLang="en-US" sz="800" dirty="0">
                          <a:latin typeface="+mj-ea"/>
                          <a:ea typeface="+mj-ea"/>
                        </a:rPr>
                        <a:t>８位</a:t>
                      </a:r>
                    </a:p>
                  </a:txBody>
                  <a:tcPr anchor="ctr"/>
                </a:tc>
                <a:tc>
                  <a:txBody>
                    <a:bodyPr/>
                    <a:lstStyle/>
                    <a:p>
                      <a:pPr algn="ctr"/>
                      <a:r>
                        <a:rPr kumimoji="1" lang="ja-JP" altLang="en-US" sz="800" b="0" dirty="0">
                          <a:latin typeface="+mj-ea"/>
                          <a:ea typeface="+mj-ea"/>
                        </a:rPr>
                        <a:t>ﾋｭｰｽﾄﾝ</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9</a:t>
                      </a:r>
                      <a:endParaRPr kumimoji="1" lang="ja-JP" altLang="en-US" sz="800" b="0" dirty="0">
                        <a:latin typeface="+mj-ea"/>
                        <a:ea typeface="+mj-ea"/>
                      </a:endParaRPr>
                    </a:p>
                  </a:txBody>
                  <a:tcPr anchor="ctr"/>
                </a:tc>
                <a:extLst>
                  <a:ext uri="{0D108BD9-81ED-4DB2-BD59-A6C34878D82A}">
                    <a16:rowId xmlns:a16="http://schemas.microsoft.com/office/drawing/2014/main" val="3080973495"/>
                  </a:ext>
                </a:extLst>
              </a:tr>
              <a:tr h="186107">
                <a:tc>
                  <a:txBody>
                    <a:bodyPr/>
                    <a:lstStyle/>
                    <a:p>
                      <a:pPr algn="ctr"/>
                      <a:r>
                        <a:rPr kumimoji="1" lang="ja-JP" altLang="en-US" sz="800" dirty="0">
                          <a:latin typeface="+mj-ea"/>
                          <a:ea typeface="+mj-ea"/>
                        </a:rPr>
                        <a:t>９位</a:t>
                      </a:r>
                    </a:p>
                  </a:txBody>
                  <a:tcPr anchor="ctr"/>
                </a:tc>
                <a:tc>
                  <a:txBody>
                    <a:bodyPr/>
                    <a:lstStyle/>
                    <a:p>
                      <a:pPr algn="ctr"/>
                      <a:r>
                        <a:rPr kumimoji="1" lang="ja-JP" altLang="en-US" sz="800" b="0" dirty="0">
                          <a:latin typeface="+mj-ea"/>
                          <a:ea typeface="+mj-ea"/>
                        </a:rPr>
                        <a:t>ｼｶｺﾞ</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2</a:t>
                      </a:r>
                      <a:endParaRPr kumimoji="1" lang="ja-JP" altLang="en-US" sz="800" b="0" dirty="0">
                        <a:latin typeface="+mj-ea"/>
                        <a:ea typeface="+mj-ea"/>
                      </a:endParaRPr>
                    </a:p>
                  </a:txBody>
                  <a:tcPr anchor="ctr"/>
                </a:tc>
                <a:extLst>
                  <a:ext uri="{0D108BD9-81ED-4DB2-BD59-A6C34878D82A}">
                    <a16:rowId xmlns:a16="http://schemas.microsoft.com/office/drawing/2014/main" val="2989795103"/>
                  </a:ext>
                </a:extLst>
              </a:tr>
              <a:tr h="186107">
                <a:tc>
                  <a:txBody>
                    <a:bodyPr/>
                    <a:lstStyle/>
                    <a:p>
                      <a:pPr algn="ctr"/>
                      <a:r>
                        <a:rPr kumimoji="1" lang="en-US" altLang="ja-JP" sz="800" dirty="0">
                          <a:latin typeface="+mj-ea"/>
                          <a:ea typeface="+mj-ea"/>
                        </a:rPr>
                        <a:t>10</a:t>
                      </a:r>
                      <a:r>
                        <a:rPr kumimoji="1" lang="ja-JP" altLang="en-US" sz="800" dirty="0">
                          <a:latin typeface="+mj-ea"/>
                          <a:ea typeface="+mj-ea"/>
                        </a:rPr>
                        <a:t>位</a:t>
                      </a:r>
                    </a:p>
                  </a:txBody>
                  <a:tcPr anchor="ctr"/>
                </a:tc>
                <a:tc>
                  <a:txBody>
                    <a:bodyPr/>
                    <a:lstStyle/>
                    <a:p>
                      <a:pPr algn="ctr"/>
                      <a:r>
                        <a:rPr kumimoji="1" lang="ja-JP" altLang="en-US" sz="800" b="0" dirty="0">
                          <a:latin typeface="+mj-ea"/>
                          <a:ea typeface="+mj-ea"/>
                        </a:rPr>
                        <a:t>ﾊﾟﾘ</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4</a:t>
                      </a:r>
                      <a:endParaRPr kumimoji="1" lang="ja-JP" altLang="en-US" sz="800" b="0" dirty="0">
                        <a:latin typeface="+mj-ea"/>
                        <a:ea typeface="+mj-ea"/>
                      </a:endParaRPr>
                    </a:p>
                  </a:txBody>
                  <a:tcPr anchor="ctr"/>
                </a:tc>
                <a:extLst>
                  <a:ext uri="{0D108BD9-81ED-4DB2-BD59-A6C34878D82A}">
                    <a16:rowId xmlns:a16="http://schemas.microsoft.com/office/drawing/2014/main" val="1773688426"/>
                  </a:ext>
                </a:extLst>
              </a:tr>
              <a:tr h="186107">
                <a:tc>
                  <a:txBody>
                    <a:bodyPr/>
                    <a:lstStyle/>
                    <a:p>
                      <a:pPr algn="ctr"/>
                      <a:r>
                        <a:rPr kumimoji="1" lang="ja-JP" altLang="en-US" sz="800" dirty="0">
                          <a:latin typeface="+mj-ea"/>
                          <a:ea typeface="+mj-ea"/>
                        </a:rPr>
                        <a:t>・・・</a:t>
                      </a:r>
                    </a:p>
                  </a:txBody>
                  <a:tcPr anchor="ctr"/>
                </a:tc>
                <a:tc>
                  <a:txBody>
                    <a:bodyPr/>
                    <a:lstStyle/>
                    <a:p>
                      <a:pPr algn="ctr"/>
                      <a:r>
                        <a:rPr kumimoji="1" lang="ja-JP" altLang="en-US" sz="800" b="0" dirty="0">
                          <a:latin typeface="+mj-ea"/>
                          <a:ea typeface="+mj-ea"/>
                        </a:rPr>
                        <a:t>・・・</a:t>
                      </a:r>
                    </a:p>
                  </a:txBody>
                  <a:tcPr anchor="ctr"/>
                </a:tc>
                <a:tc>
                  <a:txBody>
                    <a:bodyPr/>
                    <a:lstStyle/>
                    <a:p>
                      <a:pPr algn="ctr"/>
                      <a:r>
                        <a:rPr kumimoji="1" lang="ja-JP" altLang="en-US" sz="800" b="0" dirty="0">
                          <a:latin typeface="+mj-ea"/>
                          <a:ea typeface="+mj-ea"/>
                        </a:rPr>
                        <a:t>・・・</a:t>
                      </a:r>
                    </a:p>
                  </a:txBody>
                  <a:tcPr anchor="ctr"/>
                </a:tc>
                <a:extLst>
                  <a:ext uri="{0D108BD9-81ED-4DB2-BD59-A6C34878D82A}">
                    <a16:rowId xmlns:a16="http://schemas.microsoft.com/office/drawing/2014/main" val="1558955662"/>
                  </a:ext>
                </a:extLst>
              </a:tr>
              <a:tr h="186107">
                <a:tc>
                  <a:txBody>
                    <a:bodyPr/>
                    <a:lstStyle/>
                    <a:p>
                      <a:pPr algn="ctr"/>
                      <a:r>
                        <a:rPr kumimoji="1" lang="en-US" altLang="ja-JP" sz="800" dirty="0">
                          <a:latin typeface="+mj-ea"/>
                          <a:ea typeface="+mj-ea"/>
                        </a:rPr>
                        <a:t>30</a:t>
                      </a:r>
                      <a:r>
                        <a:rPr kumimoji="1" lang="ja-JP" altLang="en-US" sz="800" dirty="0">
                          <a:latin typeface="+mj-ea"/>
                          <a:ea typeface="+mj-ea"/>
                        </a:rPr>
                        <a:t>位</a:t>
                      </a:r>
                    </a:p>
                  </a:txBody>
                  <a:tcPr anchor="ctr"/>
                </a:tc>
                <a:tc>
                  <a:txBody>
                    <a:bodyPr/>
                    <a:lstStyle/>
                    <a:p>
                      <a:pPr algn="ctr"/>
                      <a:r>
                        <a:rPr kumimoji="1" lang="ja-JP" altLang="en-US" sz="800" b="0" dirty="0">
                          <a:latin typeface="+mj-ea"/>
                          <a:ea typeface="+mj-ea"/>
                        </a:rPr>
                        <a:t>大阪</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2462840477"/>
                  </a:ext>
                </a:extLst>
              </a:tr>
              <a:tr h="186107">
                <a:tc>
                  <a:txBody>
                    <a:bodyPr/>
                    <a:lstStyle/>
                    <a:p>
                      <a:pPr algn="ctr"/>
                      <a:r>
                        <a:rPr kumimoji="1" lang="en-US" altLang="ja-JP" sz="800" dirty="0">
                          <a:latin typeface="+mj-ea"/>
                          <a:ea typeface="+mj-ea"/>
                        </a:rPr>
                        <a:t>64</a:t>
                      </a:r>
                      <a:r>
                        <a:rPr kumimoji="1" lang="ja-JP" altLang="en-US" sz="800" dirty="0">
                          <a:latin typeface="+mj-ea"/>
                          <a:ea typeface="+mj-ea"/>
                        </a:rPr>
                        <a:t>位</a:t>
                      </a:r>
                    </a:p>
                  </a:txBody>
                  <a:tcPr anchor="ctr"/>
                </a:tc>
                <a:tc>
                  <a:txBody>
                    <a:bodyPr/>
                    <a:lstStyle/>
                    <a:p>
                      <a:pPr algn="ctr"/>
                      <a:r>
                        <a:rPr kumimoji="1" lang="ja-JP" altLang="en-US" sz="800" b="0" dirty="0">
                          <a:latin typeface="+mj-ea"/>
                          <a:ea typeface="+mj-ea"/>
                        </a:rPr>
                        <a:t>京都</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16</a:t>
                      </a:r>
                      <a:endParaRPr kumimoji="1" lang="ja-JP" altLang="en-US" sz="800" b="0" dirty="0">
                        <a:latin typeface="+mj-ea"/>
                        <a:ea typeface="+mj-ea"/>
                      </a:endParaRPr>
                    </a:p>
                  </a:txBody>
                  <a:tcPr anchor="ctr"/>
                </a:tc>
                <a:extLst>
                  <a:ext uri="{0D108BD9-81ED-4DB2-BD59-A6C34878D82A}">
                    <a16:rowId xmlns:a16="http://schemas.microsoft.com/office/drawing/2014/main" val="4217334114"/>
                  </a:ext>
                </a:extLst>
              </a:tr>
              <a:tr h="149471">
                <a:tc>
                  <a:txBody>
                    <a:bodyPr/>
                    <a:lstStyle/>
                    <a:p>
                      <a:pPr algn="ctr"/>
                      <a:r>
                        <a:rPr kumimoji="1" lang="en-US" altLang="ja-JP" sz="800" dirty="0">
                          <a:latin typeface="+mj-ea"/>
                          <a:ea typeface="+mj-ea"/>
                        </a:rPr>
                        <a:t>76</a:t>
                      </a:r>
                      <a:r>
                        <a:rPr kumimoji="1" lang="ja-JP" altLang="en-US" sz="800" dirty="0">
                          <a:latin typeface="+mj-ea"/>
                          <a:ea typeface="+mj-ea"/>
                        </a:rPr>
                        <a:t>位</a:t>
                      </a:r>
                    </a:p>
                  </a:txBody>
                  <a:tcPr anchor="ctr"/>
                </a:tc>
                <a:tc>
                  <a:txBody>
                    <a:bodyPr/>
                    <a:lstStyle/>
                    <a:p>
                      <a:pPr algn="ctr"/>
                      <a:r>
                        <a:rPr kumimoji="1" lang="ja-JP" altLang="en-US" sz="800" b="0" dirty="0">
                          <a:latin typeface="+mj-ea"/>
                          <a:ea typeface="+mj-ea"/>
                        </a:rPr>
                        <a:t>名古屋</a:t>
                      </a:r>
                    </a:p>
                  </a:txBody>
                  <a:tcPr anchor="ctr"/>
                </a:tc>
                <a:tc>
                  <a:txBody>
                    <a:bodyPr/>
                    <a:lstStyle/>
                    <a:p>
                      <a:pPr algn="ctr"/>
                      <a:r>
                        <a:rPr kumimoji="1" lang="ja-JP" altLang="en-US" sz="800" b="0" dirty="0">
                          <a:latin typeface="+mj-ea"/>
                          <a:ea typeface="+mj-ea"/>
                        </a:rPr>
                        <a:t>＋</a:t>
                      </a:r>
                      <a:r>
                        <a:rPr kumimoji="1" lang="en-US" altLang="ja-JP" sz="800" b="0" dirty="0">
                          <a:latin typeface="+mj-ea"/>
                          <a:ea typeface="+mj-ea"/>
                        </a:rPr>
                        <a:t>41</a:t>
                      </a:r>
                      <a:endParaRPr kumimoji="1" lang="ja-JP" altLang="en-US" sz="800" b="0" dirty="0">
                        <a:latin typeface="+mj-ea"/>
                        <a:ea typeface="+mj-ea"/>
                      </a:endParaRPr>
                    </a:p>
                  </a:txBody>
                  <a:tcPr anchor="ctr"/>
                </a:tc>
                <a:extLst>
                  <a:ext uri="{0D108BD9-81ED-4DB2-BD59-A6C34878D82A}">
                    <a16:rowId xmlns:a16="http://schemas.microsoft.com/office/drawing/2014/main" val="3310631746"/>
                  </a:ext>
                </a:extLst>
              </a:tr>
            </a:tbl>
          </a:graphicData>
        </a:graphic>
      </p:graphicFrame>
      <p:sp>
        <p:nvSpPr>
          <p:cNvPr id="2" name="正方形/長方形 1"/>
          <p:cNvSpPr/>
          <p:nvPr/>
        </p:nvSpPr>
        <p:spPr>
          <a:xfrm>
            <a:off x="407357" y="3338383"/>
            <a:ext cx="1602535" cy="21484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テキスト ボックス 5"/>
          <p:cNvSpPr txBox="1"/>
          <p:nvPr/>
        </p:nvSpPr>
        <p:spPr>
          <a:xfrm>
            <a:off x="3597730" y="99065"/>
            <a:ext cx="5506636" cy="400110"/>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○都道府県別イノベーション指標</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(2017-2019</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年の３年間）全企業に対する割合（推計値・％）</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母集団企業数が</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以上の自治体のみ比較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579167797"/>
              </p:ext>
            </p:extLst>
          </p:nvPr>
        </p:nvGraphicFramePr>
        <p:xfrm>
          <a:off x="4044128" y="486194"/>
          <a:ext cx="3970406" cy="3421743"/>
        </p:xfrm>
        <a:graphic>
          <a:graphicData uri="http://schemas.openxmlformats.org/drawingml/2006/table">
            <a:tbl>
              <a:tblPr firstRow="1" bandRow="1">
                <a:tableStyleId>{5C22544A-7EE6-4342-B048-85BDC9FD1C3A}</a:tableStyleId>
              </a:tblPr>
              <a:tblGrid>
                <a:gridCol w="750399">
                  <a:extLst>
                    <a:ext uri="{9D8B030D-6E8A-4147-A177-3AD203B41FA5}">
                      <a16:colId xmlns:a16="http://schemas.microsoft.com/office/drawing/2014/main" val="294688490"/>
                    </a:ext>
                  </a:extLst>
                </a:gridCol>
                <a:gridCol w="701976">
                  <a:extLst>
                    <a:ext uri="{9D8B030D-6E8A-4147-A177-3AD203B41FA5}">
                      <a16:colId xmlns:a16="http://schemas.microsoft.com/office/drawing/2014/main" val="1546444267"/>
                    </a:ext>
                  </a:extLst>
                </a:gridCol>
                <a:gridCol w="717831">
                  <a:extLst>
                    <a:ext uri="{9D8B030D-6E8A-4147-A177-3AD203B41FA5}">
                      <a16:colId xmlns:a16="http://schemas.microsoft.com/office/drawing/2014/main" val="2283207638"/>
                    </a:ext>
                  </a:extLst>
                </a:gridCol>
                <a:gridCol w="720080">
                  <a:extLst>
                    <a:ext uri="{9D8B030D-6E8A-4147-A177-3AD203B41FA5}">
                      <a16:colId xmlns:a16="http://schemas.microsoft.com/office/drawing/2014/main" val="1399192594"/>
                    </a:ext>
                  </a:extLst>
                </a:gridCol>
                <a:gridCol w="576064">
                  <a:extLst>
                    <a:ext uri="{9D8B030D-6E8A-4147-A177-3AD203B41FA5}">
                      <a16:colId xmlns:a16="http://schemas.microsoft.com/office/drawing/2014/main" val="3195360193"/>
                    </a:ext>
                  </a:extLst>
                </a:gridCol>
                <a:gridCol w="504056">
                  <a:extLst>
                    <a:ext uri="{9D8B030D-6E8A-4147-A177-3AD203B41FA5}">
                      <a16:colId xmlns:a16="http://schemas.microsoft.com/office/drawing/2014/main" val="1361600269"/>
                    </a:ext>
                  </a:extLst>
                </a:gridCol>
              </a:tblGrid>
              <a:tr h="623310">
                <a:tc>
                  <a:txBody>
                    <a:bodyPr/>
                    <a:lstStyle/>
                    <a:p>
                      <a:pPr algn="ctr"/>
                      <a:r>
                        <a:rPr kumimoji="1" lang="ja-JP" altLang="en-US" sz="800" dirty="0">
                          <a:latin typeface="+mj-ea"/>
                          <a:ea typeface="+mj-ea"/>
                        </a:rPr>
                        <a:t>都道府県</a:t>
                      </a:r>
                    </a:p>
                  </a:txBody>
                  <a:tcPr anchor="ctr"/>
                </a:tc>
                <a:tc>
                  <a:txBody>
                    <a:bodyPr/>
                    <a:lstStyle/>
                    <a:p>
                      <a:pPr algn="ctr"/>
                      <a:r>
                        <a:rPr kumimoji="1" lang="ja-JP" altLang="en-US" sz="800" dirty="0">
                          <a:latin typeface="+mj-ea"/>
                          <a:ea typeface="+mj-ea"/>
                        </a:rPr>
                        <a:t>母集団</a:t>
                      </a:r>
                      <a:endParaRPr kumimoji="1" lang="en-US" altLang="ja-JP" sz="800" dirty="0">
                        <a:latin typeface="+mj-ea"/>
                        <a:ea typeface="+mj-ea"/>
                      </a:endParaRPr>
                    </a:p>
                    <a:p>
                      <a:pPr algn="ctr"/>
                      <a:r>
                        <a:rPr kumimoji="1" lang="ja-JP" altLang="en-US" sz="800" dirty="0">
                          <a:latin typeface="+mj-ea"/>
                          <a:ea typeface="+mj-ea"/>
                        </a:rPr>
                        <a:t>企業数</a:t>
                      </a:r>
                      <a:r>
                        <a:rPr kumimoji="1" lang="en-US" altLang="ja-JP" sz="800" dirty="0">
                          <a:latin typeface="+mj-ea"/>
                          <a:ea typeface="+mj-ea"/>
                        </a:rPr>
                        <a:t>(</a:t>
                      </a:r>
                      <a:r>
                        <a:rPr kumimoji="1" lang="ja-JP" altLang="en-US" sz="800" dirty="0">
                          <a:latin typeface="+mj-ea"/>
                          <a:ea typeface="+mj-ea"/>
                        </a:rPr>
                        <a:t>社</a:t>
                      </a:r>
                      <a:r>
                        <a:rPr kumimoji="1" lang="en-US" altLang="ja-JP" sz="800" dirty="0">
                          <a:latin typeface="+mj-ea"/>
                          <a:ea typeface="+mj-ea"/>
                        </a:rPr>
                        <a:t>)</a:t>
                      </a:r>
                      <a:endParaRPr kumimoji="1" lang="ja-JP" altLang="en-US" sz="800" dirty="0">
                        <a:latin typeface="+mj-ea"/>
                        <a:ea typeface="+mj-ea"/>
                      </a:endParaRPr>
                    </a:p>
                  </a:txBody>
                  <a:tcPr anchor="ctr"/>
                </a:tc>
                <a:tc>
                  <a:txBody>
                    <a:bodyPr/>
                    <a:lstStyle/>
                    <a:p>
                      <a:pPr algn="ctr"/>
                      <a:r>
                        <a:rPr kumimoji="1" lang="ja-JP" altLang="en-US" sz="800" dirty="0">
                          <a:latin typeface="+mj-ea"/>
                          <a:ea typeface="+mj-ea"/>
                        </a:rPr>
                        <a:t>①ﾌﾟﾛﾀﾞｸﾄ･</a:t>
                      </a:r>
                      <a:endParaRPr kumimoji="1" lang="en-US" altLang="ja-JP" sz="800" dirty="0">
                        <a:latin typeface="+mj-ea"/>
                        <a:ea typeface="+mj-ea"/>
                      </a:endParaRPr>
                    </a:p>
                    <a:p>
                      <a:pPr algn="ctr"/>
                      <a:r>
                        <a:rPr kumimoji="1" lang="ja-JP" altLang="en-US" sz="800" dirty="0">
                          <a:latin typeface="+mj-ea"/>
                          <a:ea typeface="+mj-ea"/>
                        </a:rPr>
                        <a:t>ｲﾉﾍﾞｰｼｮﾝ</a:t>
                      </a:r>
                      <a:endParaRPr kumimoji="1" lang="en-US" altLang="ja-JP" sz="800" dirty="0">
                        <a:latin typeface="+mj-ea"/>
                        <a:ea typeface="+mj-ea"/>
                      </a:endParaRPr>
                    </a:p>
                    <a:p>
                      <a:pPr algn="ctr"/>
                      <a:r>
                        <a:rPr kumimoji="1" lang="ja-JP" altLang="en-US" sz="800" dirty="0">
                          <a:latin typeface="+mj-ea"/>
                          <a:ea typeface="+mj-ea"/>
                        </a:rPr>
                        <a:t>実現</a:t>
                      </a:r>
                      <a:r>
                        <a:rPr kumimoji="1" lang="en-US" altLang="ja-JP" sz="800" dirty="0">
                          <a:latin typeface="+mj-ea"/>
                          <a:ea typeface="+mj-ea"/>
                        </a:rPr>
                        <a:t>(%)</a:t>
                      </a:r>
                      <a:endParaRPr kumimoji="1" lang="ja-JP" altLang="en-US" sz="800" dirty="0">
                        <a:latin typeface="+mj-ea"/>
                        <a:ea typeface="+mj-ea"/>
                      </a:endParaRPr>
                    </a:p>
                  </a:txBody>
                  <a:tcPr anchor="ctr"/>
                </a:tc>
                <a:tc>
                  <a:txBody>
                    <a:bodyPr/>
                    <a:lstStyle/>
                    <a:p>
                      <a:pPr algn="ctr"/>
                      <a:r>
                        <a:rPr kumimoji="1" lang="ja-JP" altLang="en-US" sz="800" dirty="0">
                          <a:latin typeface="+mj-ea"/>
                          <a:ea typeface="+mj-ea"/>
                        </a:rPr>
                        <a:t>②ﾋﾞｼﾞﾈｽ･</a:t>
                      </a:r>
                      <a:endParaRPr kumimoji="1" lang="en-US" altLang="ja-JP" sz="800" dirty="0">
                        <a:latin typeface="+mj-ea"/>
                        <a:ea typeface="+mj-ea"/>
                      </a:endParaRPr>
                    </a:p>
                    <a:p>
                      <a:pPr algn="ctr"/>
                      <a:r>
                        <a:rPr kumimoji="1" lang="ja-JP" altLang="en-US" sz="800" dirty="0">
                          <a:latin typeface="+mj-ea"/>
                          <a:ea typeface="+mj-ea"/>
                        </a:rPr>
                        <a:t>ﾌﾟﾛｾｽ･</a:t>
                      </a:r>
                      <a:endParaRPr kumimoji="1" lang="en-US" altLang="ja-JP" sz="800" dirty="0">
                        <a:latin typeface="+mj-ea"/>
                        <a:ea typeface="+mj-ea"/>
                      </a:endParaRPr>
                    </a:p>
                    <a:p>
                      <a:pPr algn="ctr"/>
                      <a:r>
                        <a:rPr kumimoji="1" lang="ja-JP" altLang="en-US" sz="800" dirty="0">
                          <a:latin typeface="+mj-ea"/>
                          <a:ea typeface="+mj-ea"/>
                        </a:rPr>
                        <a:t>ｲﾉﾍﾞｰｼｮﾝ</a:t>
                      </a:r>
                      <a:endParaRPr kumimoji="1" lang="en-US" altLang="ja-JP" sz="800" dirty="0">
                        <a:latin typeface="+mj-ea"/>
                        <a:ea typeface="+mj-ea"/>
                      </a:endParaRPr>
                    </a:p>
                    <a:p>
                      <a:pPr algn="ctr"/>
                      <a:r>
                        <a:rPr kumimoji="1" lang="ja-JP" altLang="en-US" sz="800" dirty="0">
                          <a:latin typeface="+mj-ea"/>
                          <a:ea typeface="+mj-ea"/>
                        </a:rPr>
                        <a:t>実現</a:t>
                      </a:r>
                      <a:r>
                        <a:rPr kumimoji="1" lang="en-US" altLang="ja-JP" sz="800" dirty="0">
                          <a:latin typeface="+mj-ea"/>
                          <a:ea typeface="+mj-ea"/>
                        </a:rPr>
                        <a:t>(%)</a:t>
                      </a:r>
                      <a:endParaRPr kumimoji="1" lang="ja-JP" altLang="en-US" sz="800" dirty="0">
                        <a:latin typeface="+mj-ea"/>
                        <a:ea typeface="+mj-ea"/>
                      </a:endParaRPr>
                    </a:p>
                  </a:txBody>
                  <a:tcPr anchor="ctr"/>
                </a:tc>
                <a:tc>
                  <a:txBody>
                    <a:bodyPr/>
                    <a:lstStyle/>
                    <a:p>
                      <a:pPr algn="ctr"/>
                      <a:r>
                        <a:rPr kumimoji="1" lang="ja-JP" altLang="en-US" sz="800" dirty="0">
                          <a:latin typeface="+mj-ea"/>
                          <a:ea typeface="+mj-ea"/>
                        </a:rPr>
                        <a:t>③ｲﾉﾍﾞｰｼｮﾝ活動実行</a:t>
                      </a:r>
                      <a:r>
                        <a:rPr kumimoji="1" lang="en-US" altLang="ja-JP" sz="800" dirty="0">
                          <a:latin typeface="+mj-ea"/>
                          <a:ea typeface="+mj-ea"/>
                        </a:rPr>
                        <a:t>(%)</a:t>
                      </a:r>
                      <a:endParaRPr kumimoji="1" lang="ja-JP" altLang="en-US" sz="800" dirty="0">
                        <a:latin typeface="+mj-ea"/>
                        <a:ea typeface="+mj-ea"/>
                      </a:endParaRPr>
                    </a:p>
                  </a:txBody>
                  <a:tcPr anchor="ctr"/>
                </a:tc>
                <a:tc>
                  <a:txBody>
                    <a:bodyPr/>
                    <a:lstStyle/>
                    <a:p>
                      <a:pPr algn="ctr"/>
                      <a:r>
                        <a:rPr kumimoji="1" lang="ja-JP" altLang="en-US" sz="800" dirty="0">
                          <a:latin typeface="+mj-ea"/>
                          <a:ea typeface="+mj-ea"/>
                        </a:rPr>
                        <a:t>研究開発活動実行</a:t>
                      </a:r>
                      <a:r>
                        <a:rPr kumimoji="1" lang="en-US" altLang="ja-JP" sz="800" dirty="0">
                          <a:latin typeface="+mj-ea"/>
                          <a:ea typeface="+mj-ea"/>
                        </a:rPr>
                        <a:t>(%)</a:t>
                      </a:r>
                      <a:endParaRPr kumimoji="1" lang="ja-JP" altLang="en-US" sz="800" dirty="0">
                        <a:latin typeface="+mj-ea"/>
                        <a:ea typeface="+mj-ea"/>
                      </a:endParaRPr>
                    </a:p>
                  </a:txBody>
                  <a:tcPr anchor="ctr"/>
                </a:tc>
                <a:extLst>
                  <a:ext uri="{0D108BD9-81ED-4DB2-BD59-A6C34878D82A}">
                    <a16:rowId xmlns:a16="http://schemas.microsoft.com/office/drawing/2014/main" val="465621274"/>
                  </a:ext>
                </a:extLst>
              </a:tr>
              <a:tr h="254403">
                <a:tc>
                  <a:txBody>
                    <a:bodyPr/>
                    <a:lstStyle/>
                    <a:p>
                      <a:pPr algn="ctr"/>
                      <a:r>
                        <a:rPr kumimoji="1" lang="ja-JP" altLang="en-US" sz="800" dirty="0">
                          <a:latin typeface="+mj-ea"/>
                          <a:ea typeface="+mj-ea"/>
                        </a:rPr>
                        <a:t>東京都</a:t>
                      </a:r>
                    </a:p>
                  </a:txBody>
                  <a:tcPr anchor="ctr"/>
                </a:tc>
                <a:tc>
                  <a:txBody>
                    <a:bodyPr/>
                    <a:lstStyle/>
                    <a:p>
                      <a:pPr algn="ctr"/>
                      <a:r>
                        <a:rPr kumimoji="1" lang="en-US" altLang="ja-JP" sz="800" b="0" dirty="0">
                          <a:latin typeface="+mj-ea"/>
                          <a:ea typeface="+mj-ea"/>
                        </a:rPr>
                        <a:t>64,797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13%</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32%</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59%</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10%</a:t>
                      </a:r>
                      <a:endParaRPr kumimoji="1" lang="ja-JP" altLang="en-US" sz="800" b="0" dirty="0">
                        <a:latin typeface="+mj-ea"/>
                        <a:ea typeface="+mj-ea"/>
                      </a:endParaRPr>
                    </a:p>
                  </a:txBody>
                  <a:tcPr anchor="ctr"/>
                </a:tc>
                <a:extLst>
                  <a:ext uri="{0D108BD9-81ED-4DB2-BD59-A6C34878D82A}">
                    <a16:rowId xmlns:a16="http://schemas.microsoft.com/office/drawing/2014/main" val="3621190284"/>
                  </a:ext>
                </a:extLst>
              </a:tr>
              <a:tr h="254403">
                <a:tc>
                  <a:txBody>
                    <a:bodyPr/>
                    <a:lstStyle/>
                    <a:p>
                      <a:pPr algn="ctr"/>
                      <a:r>
                        <a:rPr kumimoji="1" lang="ja-JP" altLang="en-US" sz="800" dirty="0">
                          <a:latin typeface="+mj-ea"/>
                          <a:ea typeface="+mj-ea"/>
                        </a:rPr>
                        <a:t>大阪府</a:t>
                      </a: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800" b="0" dirty="0">
                          <a:latin typeface="+mj-ea"/>
                          <a:ea typeface="+mj-ea"/>
                        </a:rPr>
                        <a:t>34,154</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800" b="0" dirty="0">
                          <a:latin typeface="+mj-ea"/>
                          <a:ea typeface="+mj-ea"/>
                        </a:rPr>
                        <a:t>15%</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800" b="0" dirty="0">
                          <a:latin typeface="+mj-ea"/>
                          <a:ea typeface="+mj-ea"/>
                        </a:rPr>
                        <a:t>29%</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800" b="0" dirty="0">
                          <a:latin typeface="+mj-ea"/>
                          <a:ea typeface="+mj-ea"/>
                        </a:rPr>
                        <a:t>55%</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800" b="0" dirty="0">
                          <a:latin typeface="+mj-ea"/>
                          <a:ea typeface="+mj-ea"/>
                        </a:rPr>
                        <a:t>9%</a:t>
                      </a:r>
                      <a:endParaRPr kumimoji="1" lang="ja-JP" altLang="en-US" sz="800" b="0" dirty="0">
                        <a:latin typeface="+mj-ea"/>
                        <a:ea typeface="+mj-ea"/>
                      </a:endParaRPr>
                    </a:p>
                  </a:txBody>
                  <a:tcPr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254403">
                <a:tc>
                  <a:txBody>
                    <a:bodyPr/>
                    <a:lstStyle/>
                    <a:p>
                      <a:pPr algn="ctr"/>
                      <a:r>
                        <a:rPr kumimoji="1" lang="ja-JP" altLang="en-US" sz="800" dirty="0">
                          <a:latin typeface="+mj-ea"/>
                          <a:ea typeface="+mj-ea"/>
                        </a:rPr>
                        <a:t>愛知県</a:t>
                      </a: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800" b="0" dirty="0">
                          <a:latin typeface="+mj-ea"/>
                          <a:ea typeface="+mj-ea"/>
                        </a:rPr>
                        <a:t>28,540</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800" b="0" dirty="0">
                          <a:latin typeface="+mj-ea"/>
                          <a:ea typeface="+mj-ea"/>
                        </a:rPr>
                        <a:t>9%</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800" b="0" dirty="0">
                          <a:latin typeface="+mj-ea"/>
                          <a:ea typeface="+mj-ea"/>
                        </a:rPr>
                        <a:t>24%</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800" b="0" dirty="0">
                          <a:latin typeface="+mj-ea"/>
                          <a:ea typeface="+mj-ea"/>
                        </a:rPr>
                        <a:t>49%</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800" b="0" dirty="0">
                          <a:latin typeface="+mj-ea"/>
                          <a:ea typeface="+mj-ea"/>
                        </a:rPr>
                        <a:t>5%</a:t>
                      </a:r>
                      <a:endParaRPr kumimoji="1" lang="ja-JP" altLang="en-US" sz="800" b="0" dirty="0">
                        <a:latin typeface="+mj-ea"/>
                        <a:ea typeface="+mj-ea"/>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254403">
                <a:tc>
                  <a:txBody>
                    <a:bodyPr/>
                    <a:lstStyle/>
                    <a:p>
                      <a:pPr algn="ctr"/>
                      <a:r>
                        <a:rPr kumimoji="1" lang="ja-JP" altLang="en-US" sz="800" dirty="0">
                          <a:latin typeface="+mj-ea"/>
                          <a:ea typeface="+mj-ea"/>
                        </a:rPr>
                        <a:t>神奈川県</a:t>
                      </a:r>
                    </a:p>
                  </a:txBody>
                  <a:tcPr anchor="ctr"/>
                </a:tc>
                <a:tc>
                  <a:txBody>
                    <a:bodyPr/>
                    <a:lstStyle/>
                    <a:p>
                      <a:pPr algn="ctr"/>
                      <a:r>
                        <a:rPr kumimoji="1" lang="en-US" altLang="ja-JP" sz="800" b="0" dirty="0">
                          <a:latin typeface="+mj-ea"/>
                          <a:ea typeface="+mj-ea"/>
                        </a:rPr>
                        <a:t>21,689</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9%</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44%</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3144300259"/>
                  </a:ext>
                </a:extLst>
              </a:tr>
              <a:tr h="254403">
                <a:tc>
                  <a:txBody>
                    <a:bodyPr/>
                    <a:lstStyle/>
                    <a:p>
                      <a:pPr algn="ctr"/>
                      <a:r>
                        <a:rPr kumimoji="1" lang="ja-JP" altLang="en-US" sz="800" dirty="0">
                          <a:latin typeface="+mj-ea"/>
                          <a:ea typeface="+mj-ea"/>
                        </a:rPr>
                        <a:t>北海道</a:t>
                      </a:r>
                    </a:p>
                  </a:txBody>
                  <a:tcPr anchor="ctr"/>
                </a:tc>
                <a:tc>
                  <a:txBody>
                    <a:bodyPr/>
                    <a:lstStyle/>
                    <a:p>
                      <a:pPr algn="ctr"/>
                      <a:r>
                        <a:rPr kumimoji="1" lang="en-US" altLang="ja-JP" sz="800" b="0" dirty="0">
                          <a:latin typeface="+mj-ea"/>
                          <a:ea typeface="+mj-ea"/>
                        </a:rPr>
                        <a:t>19,727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16%</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38%</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a:t>
                      </a:r>
                      <a:endParaRPr kumimoji="1" lang="ja-JP" altLang="en-US" sz="800" b="0" dirty="0">
                        <a:latin typeface="+mj-ea"/>
                        <a:ea typeface="+mj-ea"/>
                      </a:endParaRPr>
                    </a:p>
                  </a:txBody>
                  <a:tcPr anchor="ctr"/>
                </a:tc>
                <a:extLst>
                  <a:ext uri="{0D108BD9-81ED-4DB2-BD59-A6C34878D82A}">
                    <a16:rowId xmlns:a16="http://schemas.microsoft.com/office/drawing/2014/main" val="3334890125"/>
                  </a:ext>
                </a:extLst>
              </a:tr>
              <a:tr h="254403">
                <a:tc>
                  <a:txBody>
                    <a:bodyPr/>
                    <a:lstStyle/>
                    <a:p>
                      <a:pPr algn="ctr"/>
                      <a:r>
                        <a:rPr kumimoji="1" lang="ja-JP" altLang="en-US" sz="800" dirty="0">
                          <a:latin typeface="+mj-ea"/>
                          <a:ea typeface="+mj-ea"/>
                        </a:rPr>
                        <a:t>埼玉県</a:t>
                      </a:r>
                    </a:p>
                  </a:txBody>
                  <a:tcPr anchor="ctr"/>
                </a:tc>
                <a:tc>
                  <a:txBody>
                    <a:bodyPr/>
                    <a:lstStyle/>
                    <a:p>
                      <a:pPr algn="ctr"/>
                      <a:r>
                        <a:rPr kumimoji="1" lang="en-US" altLang="ja-JP" sz="800" b="0" dirty="0">
                          <a:latin typeface="+mj-ea"/>
                          <a:ea typeface="+mj-ea"/>
                        </a:rPr>
                        <a:t>17,643</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6%</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21%</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44%</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a:t>
                      </a:r>
                      <a:endParaRPr kumimoji="1" lang="ja-JP" altLang="en-US" sz="800" b="0" dirty="0">
                        <a:latin typeface="+mj-ea"/>
                        <a:ea typeface="+mj-ea"/>
                      </a:endParaRPr>
                    </a:p>
                  </a:txBody>
                  <a:tcPr anchor="ctr"/>
                </a:tc>
                <a:extLst>
                  <a:ext uri="{0D108BD9-81ED-4DB2-BD59-A6C34878D82A}">
                    <a16:rowId xmlns:a16="http://schemas.microsoft.com/office/drawing/2014/main" val="1667375629"/>
                  </a:ext>
                </a:extLst>
              </a:tr>
              <a:tr h="254403">
                <a:tc>
                  <a:txBody>
                    <a:bodyPr/>
                    <a:lstStyle/>
                    <a:p>
                      <a:pPr algn="ctr"/>
                      <a:r>
                        <a:rPr kumimoji="1" lang="ja-JP" altLang="en-US" sz="800" dirty="0">
                          <a:latin typeface="+mj-ea"/>
                          <a:ea typeface="+mj-ea"/>
                        </a:rPr>
                        <a:t>福岡県</a:t>
                      </a:r>
                    </a:p>
                  </a:txBody>
                  <a:tcPr anchor="ctr"/>
                </a:tc>
                <a:tc>
                  <a:txBody>
                    <a:bodyPr/>
                    <a:lstStyle/>
                    <a:p>
                      <a:pPr algn="ctr"/>
                      <a:r>
                        <a:rPr kumimoji="1" lang="en-US" altLang="ja-JP" sz="800" b="0" dirty="0">
                          <a:latin typeface="+mj-ea"/>
                          <a:ea typeface="+mj-ea"/>
                        </a:rPr>
                        <a:t>16,675</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15%</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22%</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8%</a:t>
                      </a:r>
                      <a:endParaRPr kumimoji="1" lang="ja-JP" altLang="en-US" sz="800" b="0" dirty="0">
                        <a:latin typeface="+mj-ea"/>
                        <a:ea typeface="+mj-ea"/>
                      </a:endParaRPr>
                    </a:p>
                  </a:txBody>
                  <a:tcPr anchor="ctr"/>
                </a:tc>
                <a:extLst>
                  <a:ext uri="{0D108BD9-81ED-4DB2-BD59-A6C34878D82A}">
                    <a16:rowId xmlns:a16="http://schemas.microsoft.com/office/drawing/2014/main" val="4140729961"/>
                  </a:ext>
                </a:extLst>
              </a:tr>
              <a:tr h="254403">
                <a:tc>
                  <a:txBody>
                    <a:bodyPr/>
                    <a:lstStyle/>
                    <a:p>
                      <a:pPr algn="ctr"/>
                      <a:r>
                        <a:rPr kumimoji="1" lang="ja-JP" altLang="en-US" sz="800" dirty="0">
                          <a:latin typeface="+mj-ea"/>
                          <a:ea typeface="+mj-ea"/>
                        </a:rPr>
                        <a:t>兵庫県</a:t>
                      </a:r>
                    </a:p>
                  </a:txBody>
                  <a:tcPr anchor="ctr"/>
                </a:tc>
                <a:tc>
                  <a:txBody>
                    <a:bodyPr/>
                    <a:lstStyle/>
                    <a:p>
                      <a:pPr algn="ctr"/>
                      <a:r>
                        <a:rPr kumimoji="1" lang="en-US" altLang="ja-JP" sz="800" b="0" dirty="0">
                          <a:latin typeface="+mj-ea"/>
                          <a:ea typeface="+mj-ea"/>
                        </a:rPr>
                        <a:t>15,289</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11%</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20%</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51%</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8%</a:t>
                      </a:r>
                      <a:endParaRPr kumimoji="1" lang="ja-JP" altLang="en-US" sz="800" b="0" dirty="0">
                        <a:latin typeface="+mj-ea"/>
                        <a:ea typeface="+mj-ea"/>
                      </a:endParaRPr>
                    </a:p>
                  </a:txBody>
                  <a:tcPr anchor="ctr"/>
                </a:tc>
                <a:extLst>
                  <a:ext uri="{0D108BD9-81ED-4DB2-BD59-A6C34878D82A}">
                    <a16:rowId xmlns:a16="http://schemas.microsoft.com/office/drawing/2014/main" val="3080973495"/>
                  </a:ext>
                </a:extLst>
              </a:tr>
              <a:tr h="254403">
                <a:tc>
                  <a:txBody>
                    <a:bodyPr/>
                    <a:lstStyle/>
                    <a:p>
                      <a:pPr algn="ctr"/>
                      <a:r>
                        <a:rPr kumimoji="1" lang="ja-JP" altLang="en-US" sz="800" dirty="0">
                          <a:latin typeface="+mj-ea"/>
                          <a:ea typeface="+mj-ea"/>
                        </a:rPr>
                        <a:t>静岡県</a:t>
                      </a:r>
                    </a:p>
                  </a:txBody>
                  <a:tcPr anchor="ctr"/>
                </a:tc>
                <a:tc>
                  <a:txBody>
                    <a:bodyPr/>
                    <a:lstStyle/>
                    <a:p>
                      <a:pPr algn="ctr"/>
                      <a:r>
                        <a:rPr kumimoji="1" lang="en-US" altLang="ja-JP" sz="800" b="0" dirty="0">
                          <a:latin typeface="+mj-ea"/>
                          <a:ea typeface="+mj-ea"/>
                        </a:rPr>
                        <a:t>14,096</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9%</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21%</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42%</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2989795103"/>
                  </a:ext>
                </a:extLst>
              </a:tr>
              <a:tr h="254403">
                <a:tc>
                  <a:txBody>
                    <a:bodyPr/>
                    <a:lstStyle/>
                    <a:p>
                      <a:pPr algn="ctr"/>
                      <a:r>
                        <a:rPr kumimoji="1" lang="ja-JP" altLang="en-US" sz="800" dirty="0">
                          <a:latin typeface="+mj-ea"/>
                          <a:ea typeface="+mj-ea"/>
                        </a:rPr>
                        <a:t>千葉県</a:t>
                      </a:r>
                    </a:p>
                  </a:txBody>
                  <a:tcPr anchor="ctr"/>
                </a:tc>
                <a:tc>
                  <a:txBody>
                    <a:bodyPr/>
                    <a:lstStyle/>
                    <a:p>
                      <a:pPr algn="ctr"/>
                      <a:r>
                        <a:rPr kumimoji="1" lang="en-US" altLang="ja-JP" sz="800" b="0" dirty="0">
                          <a:latin typeface="+mj-ea"/>
                          <a:ea typeface="+mj-ea"/>
                        </a:rPr>
                        <a:t>13,523</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3%</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16%</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52%</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3%</a:t>
                      </a:r>
                      <a:endParaRPr kumimoji="1" lang="ja-JP" altLang="en-US" sz="800" b="0" dirty="0">
                        <a:latin typeface="+mj-ea"/>
                        <a:ea typeface="+mj-ea"/>
                      </a:endParaRPr>
                    </a:p>
                  </a:txBody>
                  <a:tcPr anchor="ctr"/>
                </a:tc>
                <a:extLst>
                  <a:ext uri="{0D108BD9-81ED-4DB2-BD59-A6C34878D82A}">
                    <a16:rowId xmlns:a16="http://schemas.microsoft.com/office/drawing/2014/main" val="1773688426"/>
                  </a:ext>
                </a:extLst>
              </a:tr>
              <a:tr h="254403">
                <a:tc>
                  <a:txBody>
                    <a:bodyPr/>
                    <a:lstStyle/>
                    <a:p>
                      <a:pPr algn="ctr"/>
                      <a:r>
                        <a:rPr kumimoji="1" lang="ja-JP" altLang="en-US" sz="800" dirty="0">
                          <a:latin typeface="+mj-ea"/>
                          <a:ea typeface="+mj-ea"/>
                        </a:rPr>
                        <a:t>広島県</a:t>
                      </a:r>
                    </a:p>
                  </a:txBody>
                  <a:tcPr anchor="ctr"/>
                </a:tc>
                <a:tc>
                  <a:txBody>
                    <a:bodyPr/>
                    <a:lstStyle/>
                    <a:p>
                      <a:pPr algn="ctr"/>
                      <a:r>
                        <a:rPr kumimoji="1" lang="en-US" altLang="ja-JP" sz="800" b="0" dirty="0">
                          <a:latin typeface="+mj-ea"/>
                          <a:ea typeface="+mj-ea"/>
                        </a:rPr>
                        <a:t>10,697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13%</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27%</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48%</a:t>
                      </a:r>
                      <a:endParaRPr kumimoji="1" lang="ja-JP" altLang="en-US" sz="800" b="0" dirty="0">
                        <a:latin typeface="+mj-ea"/>
                        <a:ea typeface="+mj-ea"/>
                      </a:endParaRPr>
                    </a:p>
                  </a:txBody>
                  <a:tcPr anchor="ctr"/>
                </a:tc>
                <a:tc>
                  <a:txBody>
                    <a:bodyPr/>
                    <a:lstStyle/>
                    <a:p>
                      <a:pPr algn="ctr"/>
                      <a:r>
                        <a:rPr kumimoji="1" lang="en-US" altLang="ja-JP" sz="800" b="0" dirty="0">
                          <a:latin typeface="+mj-ea"/>
                          <a:ea typeface="+mj-ea"/>
                        </a:rPr>
                        <a:t>7%</a:t>
                      </a:r>
                      <a:endParaRPr kumimoji="1" lang="ja-JP" altLang="en-US" sz="800" b="0" dirty="0">
                        <a:latin typeface="+mj-ea"/>
                        <a:ea typeface="+mj-ea"/>
                      </a:endParaRPr>
                    </a:p>
                  </a:txBody>
                  <a:tcPr anchor="ctr"/>
                </a:tc>
                <a:extLst>
                  <a:ext uri="{0D108BD9-81ED-4DB2-BD59-A6C34878D82A}">
                    <a16:rowId xmlns:a16="http://schemas.microsoft.com/office/drawing/2014/main" val="1558955662"/>
                  </a:ext>
                </a:extLst>
              </a:tr>
            </a:tbl>
          </a:graphicData>
        </a:graphic>
      </p:graphicFrame>
      <p:sp>
        <p:nvSpPr>
          <p:cNvPr id="8" name="正方形/長方形 7"/>
          <p:cNvSpPr/>
          <p:nvPr/>
        </p:nvSpPr>
        <p:spPr>
          <a:xfrm>
            <a:off x="5564736" y="1368509"/>
            <a:ext cx="642245"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正方形/長方形 8"/>
          <p:cNvSpPr/>
          <p:nvPr/>
        </p:nvSpPr>
        <p:spPr>
          <a:xfrm>
            <a:off x="6254871" y="1118621"/>
            <a:ext cx="642245"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正方形/長方形 9"/>
          <p:cNvSpPr/>
          <p:nvPr/>
        </p:nvSpPr>
        <p:spPr>
          <a:xfrm>
            <a:off x="5539493" y="2662920"/>
            <a:ext cx="642245"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正方形/長方形 10"/>
          <p:cNvSpPr/>
          <p:nvPr/>
        </p:nvSpPr>
        <p:spPr>
          <a:xfrm>
            <a:off x="6260456" y="1376152"/>
            <a:ext cx="642245"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3F6E87B-42C2-4ED4-84AC-96E50CC65178}"/>
              </a:ext>
            </a:extLst>
          </p:cNvPr>
          <p:cNvSpPr/>
          <p:nvPr/>
        </p:nvSpPr>
        <p:spPr>
          <a:xfrm>
            <a:off x="8085172" y="1493711"/>
            <a:ext cx="1635879" cy="632427"/>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①</a:t>
            </a:r>
            <a:r>
              <a:rPr lang="zh-TW" altLang="en-US" sz="800" b="1" dirty="0">
                <a:solidFill>
                  <a:schemeClr val="tx1"/>
                </a:solidFill>
              </a:rPr>
              <a:t>ﾌﾟﾛﾀﾞｸﾄ･ｲﾉﾍﾞｰｼｮﾝ実現</a:t>
            </a:r>
            <a:r>
              <a:rPr lang="ja-JP" altLang="en-US" sz="800" b="1" dirty="0">
                <a:solidFill>
                  <a:schemeClr val="tx1"/>
                </a:solidFill>
              </a:rPr>
              <a:t>（％）</a:t>
            </a:r>
            <a:endParaRPr lang="en-US" altLang="zh-TW" sz="800" b="1" dirty="0">
              <a:solidFill>
                <a:schemeClr val="tx1"/>
              </a:solidFill>
            </a:endParaRPr>
          </a:p>
          <a:p>
            <a:r>
              <a:rPr lang="ja-JP" altLang="en-US" sz="800" dirty="0">
                <a:solidFill>
                  <a:schemeClr val="tx1"/>
                </a:solidFill>
              </a:rPr>
              <a:t>→市場に導入した新しい又は改善</a:t>
            </a:r>
            <a:endParaRPr lang="en-US" altLang="ja-JP" sz="800" dirty="0">
              <a:solidFill>
                <a:schemeClr val="tx1"/>
              </a:solidFill>
            </a:endParaRPr>
          </a:p>
          <a:p>
            <a:r>
              <a:rPr lang="ja-JP" altLang="en-US" sz="800" dirty="0">
                <a:solidFill>
                  <a:schemeClr val="tx1"/>
                </a:solidFill>
              </a:rPr>
              <a:t>　した製品又はｻｰﾋﾞｽを実現した</a:t>
            </a:r>
            <a:endParaRPr lang="en-US" altLang="ja-JP" sz="800" dirty="0">
              <a:solidFill>
                <a:schemeClr val="tx1"/>
              </a:solidFill>
            </a:endParaRPr>
          </a:p>
          <a:p>
            <a:r>
              <a:rPr lang="ja-JP" altLang="en-US" sz="800" dirty="0">
                <a:solidFill>
                  <a:schemeClr val="tx1"/>
                </a:solidFill>
              </a:rPr>
              <a:t>　企業の割合</a:t>
            </a:r>
            <a:endParaRPr lang="en-US" altLang="zh-TW" sz="800" dirty="0">
              <a:solidFill>
                <a:schemeClr val="tx1"/>
              </a:solidFill>
            </a:endParaRPr>
          </a:p>
        </p:txBody>
      </p:sp>
      <p:sp>
        <p:nvSpPr>
          <p:cNvPr id="14" name="正方形/長方形 13">
            <a:extLst>
              <a:ext uri="{FF2B5EF4-FFF2-40B4-BE49-F238E27FC236}">
                <a16:creationId xmlns:a16="http://schemas.microsoft.com/office/drawing/2014/main" id="{43F6E87B-42C2-4ED4-84AC-96E50CC65178}"/>
              </a:ext>
            </a:extLst>
          </p:cNvPr>
          <p:cNvSpPr/>
          <p:nvPr/>
        </p:nvSpPr>
        <p:spPr>
          <a:xfrm>
            <a:off x="8109895" y="2241038"/>
            <a:ext cx="1635879" cy="725706"/>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②ﾋﾞｼﾞﾈｽ・ﾌﾟﾛｾｽ・</a:t>
            </a:r>
            <a:r>
              <a:rPr lang="zh-TW" altLang="en-US" sz="800" b="1" dirty="0">
                <a:solidFill>
                  <a:schemeClr val="tx1"/>
                </a:solidFill>
              </a:rPr>
              <a:t>ｲﾉﾍﾞｰｼｮﾝ実現</a:t>
            </a:r>
            <a:r>
              <a:rPr lang="ja-JP" altLang="en-US" sz="800" b="1" dirty="0">
                <a:solidFill>
                  <a:schemeClr val="tx1"/>
                </a:solidFill>
              </a:rPr>
              <a:t>（％）</a:t>
            </a:r>
            <a:endParaRPr lang="en-US" altLang="zh-TW" sz="800" b="1" dirty="0">
              <a:solidFill>
                <a:schemeClr val="tx1"/>
              </a:solidFill>
            </a:endParaRPr>
          </a:p>
          <a:p>
            <a:r>
              <a:rPr lang="ja-JP" altLang="en-US" sz="800" dirty="0">
                <a:solidFill>
                  <a:schemeClr val="tx1"/>
                </a:solidFill>
              </a:rPr>
              <a:t>→自社内に導入した新しい又は改</a:t>
            </a:r>
            <a:endParaRPr lang="en-US" altLang="ja-JP" sz="800" dirty="0">
              <a:solidFill>
                <a:schemeClr val="tx1"/>
              </a:solidFill>
            </a:endParaRPr>
          </a:p>
          <a:p>
            <a:r>
              <a:rPr lang="ja-JP" altLang="en-US" sz="800" dirty="0">
                <a:solidFill>
                  <a:schemeClr val="tx1"/>
                </a:solidFill>
              </a:rPr>
              <a:t>　</a:t>
            </a:r>
            <a:r>
              <a:rPr lang="ja-JP" altLang="en-US" sz="800" dirty="0" err="1">
                <a:solidFill>
                  <a:schemeClr val="tx1"/>
                </a:solidFill>
              </a:rPr>
              <a:t>善した</a:t>
            </a:r>
            <a:r>
              <a:rPr lang="ja-JP" altLang="en-US" sz="800" dirty="0">
                <a:solidFill>
                  <a:schemeClr val="tx1"/>
                </a:solidFill>
              </a:rPr>
              <a:t>ﾋﾞｼﾞﾈｽ・ﾌﾟﾛｾｽを実現した</a:t>
            </a:r>
            <a:endParaRPr lang="en-US" altLang="ja-JP" sz="800" dirty="0">
              <a:solidFill>
                <a:schemeClr val="tx1"/>
              </a:solidFill>
            </a:endParaRPr>
          </a:p>
          <a:p>
            <a:r>
              <a:rPr lang="ja-JP" altLang="en-US" sz="800" dirty="0">
                <a:solidFill>
                  <a:schemeClr val="tx1"/>
                </a:solidFill>
              </a:rPr>
              <a:t>　企業の割合</a:t>
            </a:r>
            <a:endParaRPr lang="en-US" altLang="zh-TW" sz="800" dirty="0">
              <a:solidFill>
                <a:schemeClr val="tx1"/>
              </a:solidFill>
            </a:endParaRPr>
          </a:p>
        </p:txBody>
      </p:sp>
      <p:sp>
        <p:nvSpPr>
          <p:cNvPr id="15" name="正方形/長方形 14">
            <a:extLst>
              <a:ext uri="{FF2B5EF4-FFF2-40B4-BE49-F238E27FC236}">
                <a16:creationId xmlns:a16="http://schemas.microsoft.com/office/drawing/2014/main" id="{43F6E87B-42C2-4ED4-84AC-96E50CC65178}"/>
              </a:ext>
            </a:extLst>
          </p:cNvPr>
          <p:cNvSpPr/>
          <p:nvPr/>
        </p:nvSpPr>
        <p:spPr>
          <a:xfrm>
            <a:off x="8127100" y="3079699"/>
            <a:ext cx="1635879" cy="789963"/>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③</a:t>
            </a:r>
            <a:r>
              <a:rPr lang="zh-TW" altLang="en-US" sz="800" b="1" dirty="0">
                <a:solidFill>
                  <a:schemeClr val="tx1"/>
                </a:solidFill>
              </a:rPr>
              <a:t>ｲﾉﾍﾞｰｼｮﾝ</a:t>
            </a:r>
            <a:r>
              <a:rPr lang="ja-JP" altLang="en-US" sz="800" b="1" dirty="0">
                <a:solidFill>
                  <a:schemeClr val="tx1"/>
                </a:solidFill>
              </a:rPr>
              <a:t>活動実行（％）</a:t>
            </a:r>
            <a:endParaRPr lang="en-US" altLang="zh-TW" sz="800" b="1" dirty="0">
              <a:solidFill>
                <a:schemeClr val="tx1"/>
              </a:solidFill>
            </a:endParaRPr>
          </a:p>
          <a:p>
            <a:r>
              <a:rPr lang="ja-JP" altLang="en-US" sz="800" dirty="0">
                <a:solidFill>
                  <a:schemeClr val="tx1"/>
                </a:solidFill>
              </a:rPr>
              <a:t>→ｲﾉﾍﾞｰｼｮﾝの実現に向けて活動</a:t>
            </a:r>
            <a:endParaRPr lang="en-US" altLang="ja-JP" sz="800" dirty="0">
              <a:solidFill>
                <a:schemeClr val="tx1"/>
              </a:solidFill>
            </a:endParaRPr>
          </a:p>
          <a:p>
            <a:r>
              <a:rPr lang="ja-JP" altLang="en-US" sz="800" dirty="0">
                <a:solidFill>
                  <a:schemeClr val="tx1"/>
                </a:solidFill>
              </a:rPr>
              <a:t>　を起こした企業の割合（例：従業</a:t>
            </a:r>
            <a:endParaRPr lang="en-US" altLang="ja-JP" sz="800" dirty="0">
              <a:solidFill>
                <a:schemeClr val="tx1"/>
              </a:solidFill>
            </a:endParaRPr>
          </a:p>
          <a:p>
            <a:r>
              <a:rPr lang="ja-JP" altLang="en-US" sz="800" dirty="0">
                <a:solidFill>
                  <a:schemeClr val="tx1"/>
                </a:solidFill>
              </a:rPr>
              <a:t>　員への教育訓練、ソフトウェア開</a:t>
            </a:r>
            <a:endParaRPr lang="en-US" altLang="ja-JP" sz="800" dirty="0">
              <a:solidFill>
                <a:schemeClr val="tx1"/>
              </a:solidFill>
            </a:endParaRPr>
          </a:p>
          <a:p>
            <a:r>
              <a:rPr lang="ja-JP" altLang="en-US" sz="800" dirty="0">
                <a:solidFill>
                  <a:schemeClr val="tx1"/>
                </a:solidFill>
              </a:rPr>
              <a:t>　発又はデータベース活動、研究</a:t>
            </a:r>
            <a:endParaRPr lang="en-US" altLang="ja-JP" sz="800" dirty="0">
              <a:solidFill>
                <a:schemeClr val="tx1"/>
              </a:solidFill>
            </a:endParaRPr>
          </a:p>
          <a:p>
            <a:r>
              <a:rPr lang="ja-JP" altLang="en-US" sz="800" dirty="0">
                <a:solidFill>
                  <a:schemeClr val="tx1"/>
                </a:solidFill>
              </a:rPr>
              <a:t>　開発、知的財産関連活動など）</a:t>
            </a:r>
          </a:p>
        </p:txBody>
      </p:sp>
      <p:sp>
        <p:nvSpPr>
          <p:cNvPr id="19" name="正方形/長方形 18">
            <a:extLst>
              <a:ext uri="{FF2B5EF4-FFF2-40B4-BE49-F238E27FC236}">
                <a16:creationId xmlns:a16="http://schemas.microsoft.com/office/drawing/2014/main" id="{43F6E87B-42C2-4ED4-84AC-96E50CC65178}"/>
              </a:ext>
            </a:extLst>
          </p:cNvPr>
          <p:cNvSpPr/>
          <p:nvPr/>
        </p:nvSpPr>
        <p:spPr>
          <a:xfrm>
            <a:off x="8086658" y="482383"/>
            <a:ext cx="1611156" cy="951446"/>
          </a:xfrm>
          <a:prstGeom prst="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企業数の多い都道府県で比較すると、大阪では、東京と同等の割合でイノベーションが実現している。</a:t>
            </a:r>
            <a:endParaRPr kumimoji="1" lang="ja-JP" altLang="en-US" sz="1100" dirty="0">
              <a:solidFill>
                <a:schemeClr val="tx1"/>
              </a:solidFill>
            </a:endParaRPr>
          </a:p>
        </p:txBody>
      </p:sp>
      <p:sp>
        <p:nvSpPr>
          <p:cNvPr id="22" name="テキスト ボックス 21"/>
          <p:cNvSpPr txBox="1"/>
          <p:nvPr/>
        </p:nvSpPr>
        <p:spPr>
          <a:xfrm>
            <a:off x="5954571" y="4877879"/>
            <a:ext cx="79295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869124" y="4899546"/>
            <a:ext cx="100811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21349" y="826899"/>
            <a:ext cx="1602535" cy="21484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テキスト ボックス 27"/>
          <p:cNvSpPr txBox="1"/>
          <p:nvPr/>
        </p:nvSpPr>
        <p:spPr>
          <a:xfrm>
            <a:off x="5954571" y="4339238"/>
            <a:ext cx="402470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○都道府県別のものづくり中小事業所数</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、付加価値額</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(2018)</a:t>
            </a:r>
          </a:p>
        </p:txBody>
      </p:sp>
      <p:sp>
        <p:nvSpPr>
          <p:cNvPr id="30" name="正方形/長方形 29">
            <a:extLst>
              <a:ext uri="{FF2B5EF4-FFF2-40B4-BE49-F238E27FC236}">
                <a16:creationId xmlns:a16="http://schemas.microsoft.com/office/drawing/2014/main" id="{43F6E87B-42C2-4ED4-84AC-96E50CC65178}"/>
              </a:ext>
            </a:extLst>
          </p:cNvPr>
          <p:cNvSpPr/>
          <p:nvPr/>
        </p:nvSpPr>
        <p:spPr>
          <a:xfrm>
            <a:off x="6351049" y="4579167"/>
            <a:ext cx="2994440" cy="2917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大阪の製造業における中小企業の事業所数は全国最多だが、</a:t>
            </a:r>
            <a:endParaRPr lang="en-US" altLang="ja-JP" sz="800" dirty="0">
              <a:solidFill>
                <a:schemeClr val="tx1"/>
              </a:solidFill>
            </a:endParaRPr>
          </a:p>
          <a:p>
            <a:r>
              <a:rPr lang="ja-JP" altLang="en-US" sz="800" dirty="0">
                <a:solidFill>
                  <a:schemeClr val="tx1"/>
                </a:solidFill>
              </a:rPr>
              <a:t>付加価値額は愛知県に後れをとる状況。</a:t>
            </a:r>
            <a:endParaRPr kumimoji="1" lang="ja-JP" altLang="en-US" sz="800" dirty="0">
              <a:solidFill>
                <a:schemeClr val="tx1"/>
              </a:solidFill>
            </a:endParaRPr>
          </a:p>
        </p:txBody>
      </p:sp>
      <p:sp>
        <p:nvSpPr>
          <p:cNvPr id="32" name="正方形/長方形 31">
            <a:extLst>
              <a:ext uri="{FF2B5EF4-FFF2-40B4-BE49-F238E27FC236}">
                <a16:creationId xmlns:a16="http://schemas.microsoft.com/office/drawing/2014/main" id="{43F6E87B-42C2-4ED4-84AC-96E50CC65178}"/>
              </a:ext>
            </a:extLst>
          </p:cNvPr>
          <p:cNvSpPr/>
          <p:nvPr/>
        </p:nvSpPr>
        <p:spPr>
          <a:xfrm>
            <a:off x="407357" y="340875"/>
            <a:ext cx="3190373" cy="2272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世界のトップイノベーション都市にはまだなれていない。</a:t>
            </a:r>
            <a:endParaRPr kumimoji="1" lang="ja-JP" altLang="en-US" sz="1000" dirty="0">
              <a:solidFill>
                <a:schemeClr val="tx1"/>
              </a:solidFill>
            </a:endParaRPr>
          </a:p>
        </p:txBody>
      </p:sp>
      <p:sp>
        <p:nvSpPr>
          <p:cNvPr id="31" name="テキスト ボックス 30">
            <a:extLst>
              <a:ext uri="{FF2B5EF4-FFF2-40B4-BE49-F238E27FC236}">
                <a16:creationId xmlns:a16="http://schemas.microsoft.com/office/drawing/2014/main" id="{D3452B36-B89C-4095-88E0-BA4FF730773A}"/>
              </a:ext>
            </a:extLst>
          </p:cNvPr>
          <p:cNvSpPr txBox="1"/>
          <p:nvPr/>
        </p:nvSpPr>
        <p:spPr>
          <a:xfrm>
            <a:off x="465463" y="3920118"/>
            <a:ext cx="2696572"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Innovation Cities™ Index 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5E9684DA-AB0D-418D-839D-40B8A091535B}"/>
              </a:ext>
            </a:extLst>
          </p:cNvPr>
          <p:cNvSpPr txBox="1"/>
          <p:nvPr/>
        </p:nvSpPr>
        <p:spPr>
          <a:xfrm>
            <a:off x="4216699" y="3907937"/>
            <a:ext cx="3797835"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文部科学省「全国イノベーション調査</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年調査統計報告」より作成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2433A3F1-203D-41F8-97D2-2E0AEBBFB59F}"/>
              </a:ext>
            </a:extLst>
          </p:cNvPr>
          <p:cNvSpPr txBox="1"/>
          <p:nvPr/>
        </p:nvSpPr>
        <p:spPr>
          <a:xfrm>
            <a:off x="6646375" y="6632609"/>
            <a:ext cx="416232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大阪の再生・成長に向けた新戦略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07E3BA3A-BB5D-4E36-B2E8-B926A8D62F2D}"/>
              </a:ext>
            </a:extLst>
          </p:cNvPr>
          <p:cNvSpPr/>
          <p:nvPr/>
        </p:nvSpPr>
        <p:spPr>
          <a:xfrm>
            <a:off x="2108595" y="2835843"/>
            <a:ext cx="1805048" cy="1069273"/>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③ネットワーク化された市場におけるイノベーション</a:t>
            </a:r>
            <a:endParaRPr lang="en-US" altLang="ja-JP" sz="800" b="1" dirty="0">
              <a:solidFill>
                <a:schemeClr val="tx1"/>
              </a:solidFill>
            </a:endParaRPr>
          </a:p>
          <a:p>
            <a:endParaRPr lang="ja-JP" altLang="en-US" sz="800" dirty="0">
              <a:solidFill>
                <a:schemeClr val="tx1"/>
              </a:solidFill>
            </a:endParaRPr>
          </a:p>
          <a:p>
            <a:r>
              <a:rPr lang="ja-JP" altLang="en-US" sz="800" dirty="0">
                <a:solidFill>
                  <a:schemeClr val="tx1"/>
                </a:solidFill>
              </a:rPr>
              <a:t>都市のパワーと世界市場とのネットワークについて評価。地理、輸出入などの経済学、テクノロジー、市場規模、地政学、および外交などの観点から評価。</a:t>
            </a:r>
            <a:endParaRPr lang="en-US" altLang="ja-JP" sz="800" dirty="0">
              <a:solidFill>
                <a:schemeClr val="tx1"/>
              </a:solidFill>
            </a:endParaRPr>
          </a:p>
        </p:txBody>
      </p:sp>
      <p:graphicFrame>
        <p:nvGraphicFramePr>
          <p:cNvPr id="40" name="グラフ 39">
            <a:extLst>
              <a:ext uri="{FF2B5EF4-FFF2-40B4-BE49-F238E27FC236}">
                <a16:creationId xmlns:a16="http://schemas.microsoft.com/office/drawing/2014/main" id="{4C2E9950-0924-4F24-B888-10D144D2F38F}"/>
              </a:ext>
            </a:extLst>
          </p:cNvPr>
          <p:cNvGraphicFramePr>
            <a:graphicFrameLocks/>
          </p:cNvGraphicFramePr>
          <p:nvPr>
            <p:extLst>
              <p:ext uri="{D42A27DB-BD31-4B8C-83A1-F6EECF244321}">
                <p14:modId xmlns:p14="http://schemas.microsoft.com/office/powerpoint/2010/main" val="1582610265"/>
              </p:ext>
            </p:extLst>
          </p:nvPr>
        </p:nvGraphicFramePr>
        <p:xfrm>
          <a:off x="5976001" y="4746316"/>
          <a:ext cx="3692785" cy="1974021"/>
        </p:xfrm>
        <a:graphic>
          <a:graphicData uri="http://schemas.openxmlformats.org/drawingml/2006/chart">
            <c:chart xmlns:c="http://schemas.openxmlformats.org/drawingml/2006/chart" xmlns:r="http://schemas.openxmlformats.org/officeDocument/2006/relationships" r:id="rId3"/>
          </a:graphicData>
        </a:graphic>
      </p:graphicFrame>
      <p:sp>
        <p:nvSpPr>
          <p:cNvPr id="41" name="正方形/長方形 40">
            <a:extLst>
              <a:ext uri="{FF2B5EF4-FFF2-40B4-BE49-F238E27FC236}">
                <a16:creationId xmlns:a16="http://schemas.microsoft.com/office/drawing/2014/main" id="{B40F1F05-AC24-4B00-8FC1-229B469D3EF0}"/>
              </a:ext>
            </a:extLst>
          </p:cNvPr>
          <p:cNvSpPr/>
          <p:nvPr/>
        </p:nvSpPr>
        <p:spPr>
          <a:xfrm>
            <a:off x="2113546" y="622311"/>
            <a:ext cx="1787425" cy="1020207"/>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①文化的なイノベーション</a:t>
            </a:r>
            <a:endParaRPr lang="en-US" altLang="ja-JP" sz="800" b="1" dirty="0">
              <a:solidFill>
                <a:schemeClr val="tx1"/>
              </a:solidFill>
            </a:endParaRPr>
          </a:p>
          <a:p>
            <a:endParaRPr lang="ja-JP" altLang="en-US" sz="800" dirty="0">
              <a:solidFill>
                <a:schemeClr val="tx1"/>
              </a:solidFill>
            </a:endParaRPr>
          </a:p>
          <a:p>
            <a:r>
              <a:rPr lang="ja-JP" altLang="en-US" sz="800" dirty="0">
                <a:solidFill>
                  <a:schemeClr val="tx1"/>
                </a:solidFill>
              </a:rPr>
              <a:t>都市文化について評価。アートコミュニティ、市民組織、美術館、音楽イベント、ギャラリー、政治的な抗議活動、本、メディア、情報の入手可能性、スポーツなどの観点から評価。</a:t>
            </a:r>
            <a:endParaRPr lang="en-US" altLang="ja-JP" sz="800" dirty="0">
              <a:solidFill>
                <a:schemeClr val="tx1"/>
              </a:solidFill>
            </a:endParaRPr>
          </a:p>
        </p:txBody>
      </p:sp>
      <p:sp>
        <p:nvSpPr>
          <p:cNvPr id="42" name="正方形/長方形 41">
            <a:extLst>
              <a:ext uri="{FF2B5EF4-FFF2-40B4-BE49-F238E27FC236}">
                <a16:creationId xmlns:a16="http://schemas.microsoft.com/office/drawing/2014/main" id="{58524665-3DC0-46DC-ACB1-0447B21C117D}"/>
              </a:ext>
            </a:extLst>
          </p:cNvPr>
          <p:cNvSpPr/>
          <p:nvPr/>
        </p:nvSpPr>
        <p:spPr>
          <a:xfrm>
            <a:off x="2126218" y="1728303"/>
            <a:ext cx="1787425" cy="1020207"/>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rPr>
              <a:t>②インフラにおけるイノベーション</a:t>
            </a:r>
            <a:endParaRPr lang="en-US" altLang="ja-JP" sz="800" b="1" dirty="0">
              <a:solidFill>
                <a:schemeClr val="tx1"/>
              </a:solidFill>
            </a:endParaRPr>
          </a:p>
          <a:p>
            <a:endParaRPr lang="ja-JP" altLang="en-US" sz="800" dirty="0">
              <a:solidFill>
                <a:schemeClr val="tx1"/>
              </a:solidFill>
            </a:endParaRPr>
          </a:p>
          <a:p>
            <a:r>
              <a:rPr lang="ja-JP" altLang="en-US" sz="800" dirty="0">
                <a:solidFill>
                  <a:schemeClr val="tx1"/>
                </a:solidFill>
              </a:rPr>
              <a:t>ソフト・ハードのインフラについて評価。大量輸送、財政、大学、病院、鉄道、道路、法律、商業、スタートアップ、医療、テレコミュニケーションなどの観点から評価。</a:t>
            </a:r>
            <a:endParaRPr lang="en-US" altLang="ja-JP" sz="800" dirty="0">
              <a:solidFill>
                <a:schemeClr val="tx1"/>
              </a:solidFill>
            </a:endParaRPr>
          </a:p>
        </p:txBody>
      </p:sp>
      <p:sp>
        <p:nvSpPr>
          <p:cNvPr id="3" name="スライド番号プレースホルダー 2"/>
          <p:cNvSpPr>
            <a:spLocks noGrp="1"/>
          </p:cNvSpPr>
          <p:nvPr>
            <p:ph type="sldNum" sz="quarter" idx="12"/>
          </p:nvPr>
        </p:nvSpPr>
        <p:spPr>
          <a:xfrm>
            <a:off x="7541970" y="6529498"/>
            <a:ext cx="2311400" cy="365125"/>
          </a:xfrm>
        </p:spPr>
        <p:txBody>
          <a:bodyPr/>
          <a:lstStyle/>
          <a:p>
            <a:fld id="{893290AE-011E-403C-A3C9-B3B44B5CA60C}" type="slidenum">
              <a:rPr kumimoji="1" lang="ja-JP" altLang="en-US" smtClean="0"/>
              <a:t>9</a:t>
            </a:fld>
            <a:endParaRPr kumimoji="1" lang="ja-JP" altLang="en-US" dirty="0"/>
          </a:p>
        </p:txBody>
      </p:sp>
      <p:sp>
        <p:nvSpPr>
          <p:cNvPr id="43" name="テキスト ボックス 42">
            <a:extLst>
              <a:ext uri="{FF2B5EF4-FFF2-40B4-BE49-F238E27FC236}">
                <a16:creationId xmlns:a16="http://schemas.microsoft.com/office/drawing/2014/main" id="{6E34DB25-D31F-46EB-B510-D92D45E2D738}"/>
              </a:ext>
            </a:extLst>
          </p:cNvPr>
          <p:cNvSpPr txBox="1"/>
          <p:nvPr/>
        </p:nvSpPr>
        <p:spPr>
          <a:xfrm>
            <a:off x="35789" y="4352099"/>
            <a:ext cx="594021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○企業規模別、産業別　プロダクトイノベーション実現率（うち右図は</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年のコロナ対応関連での実現率）</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C85F61E-F835-4F3B-AD02-20461A116BA4}"/>
              </a:ext>
            </a:extLst>
          </p:cNvPr>
          <p:cNvSpPr/>
          <p:nvPr/>
        </p:nvSpPr>
        <p:spPr>
          <a:xfrm>
            <a:off x="2357571" y="5228051"/>
            <a:ext cx="547624" cy="2148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大規模</a:t>
            </a:r>
          </a:p>
        </p:txBody>
      </p:sp>
      <p:sp>
        <p:nvSpPr>
          <p:cNvPr id="45" name="正方形/長方形 44">
            <a:extLst>
              <a:ext uri="{FF2B5EF4-FFF2-40B4-BE49-F238E27FC236}">
                <a16:creationId xmlns:a16="http://schemas.microsoft.com/office/drawing/2014/main" id="{905B6207-CEBA-4074-BF2A-D212FD1DB3A0}"/>
              </a:ext>
            </a:extLst>
          </p:cNvPr>
          <p:cNvSpPr/>
          <p:nvPr/>
        </p:nvSpPr>
        <p:spPr>
          <a:xfrm>
            <a:off x="2357966" y="5806564"/>
            <a:ext cx="547624" cy="2148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t>製造業</a:t>
            </a:r>
            <a:endParaRPr kumimoji="1" lang="ja-JP" altLang="en-US" sz="900" dirty="0"/>
          </a:p>
        </p:txBody>
      </p:sp>
      <p:sp>
        <p:nvSpPr>
          <p:cNvPr id="46" name="正方形/長方形 45">
            <a:extLst>
              <a:ext uri="{FF2B5EF4-FFF2-40B4-BE49-F238E27FC236}">
                <a16:creationId xmlns:a16="http://schemas.microsoft.com/office/drawing/2014/main" id="{71691E48-E676-4E96-B2C0-4226B362AB9A}"/>
              </a:ext>
            </a:extLst>
          </p:cNvPr>
          <p:cNvSpPr/>
          <p:nvPr/>
        </p:nvSpPr>
        <p:spPr>
          <a:xfrm>
            <a:off x="2357571" y="6032597"/>
            <a:ext cx="547624" cy="2148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中規模</a:t>
            </a:r>
          </a:p>
        </p:txBody>
      </p:sp>
      <p:sp>
        <p:nvSpPr>
          <p:cNvPr id="47" name="正方形/長方形 46">
            <a:extLst>
              <a:ext uri="{FF2B5EF4-FFF2-40B4-BE49-F238E27FC236}">
                <a16:creationId xmlns:a16="http://schemas.microsoft.com/office/drawing/2014/main" id="{D59A564B-5FC3-43D4-994F-4A9CE8498264}"/>
              </a:ext>
            </a:extLst>
          </p:cNvPr>
          <p:cNvSpPr/>
          <p:nvPr/>
        </p:nvSpPr>
        <p:spPr>
          <a:xfrm>
            <a:off x="2134109" y="6209995"/>
            <a:ext cx="726414" cy="1750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サービス業</a:t>
            </a:r>
          </a:p>
        </p:txBody>
      </p:sp>
      <p:sp>
        <p:nvSpPr>
          <p:cNvPr id="48" name="正方形/長方形 47">
            <a:extLst>
              <a:ext uri="{FF2B5EF4-FFF2-40B4-BE49-F238E27FC236}">
                <a16:creationId xmlns:a16="http://schemas.microsoft.com/office/drawing/2014/main" id="{6F406E53-008D-4952-B646-810110570645}"/>
              </a:ext>
            </a:extLst>
          </p:cNvPr>
          <p:cNvSpPr/>
          <p:nvPr/>
        </p:nvSpPr>
        <p:spPr>
          <a:xfrm>
            <a:off x="2178781" y="6360092"/>
            <a:ext cx="726414" cy="1750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小規模</a:t>
            </a:r>
          </a:p>
        </p:txBody>
      </p:sp>
      <p:sp>
        <p:nvSpPr>
          <p:cNvPr id="49" name="正方形/長方形 48">
            <a:extLst>
              <a:ext uri="{FF2B5EF4-FFF2-40B4-BE49-F238E27FC236}">
                <a16:creationId xmlns:a16="http://schemas.microsoft.com/office/drawing/2014/main" id="{760B1E0C-9522-4E26-99A2-9D5EDD7191D9}"/>
              </a:ext>
            </a:extLst>
          </p:cNvPr>
          <p:cNvSpPr/>
          <p:nvPr/>
        </p:nvSpPr>
        <p:spPr>
          <a:xfrm>
            <a:off x="285280" y="5911458"/>
            <a:ext cx="547624" cy="2148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全体</a:t>
            </a:r>
          </a:p>
        </p:txBody>
      </p:sp>
      <p:pic>
        <p:nvPicPr>
          <p:cNvPr id="21" name="図 20">
            <a:extLst>
              <a:ext uri="{FF2B5EF4-FFF2-40B4-BE49-F238E27FC236}">
                <a16:creationId xmlns:a16="http://schemas.microsoft.com/office/drawing/2014/main" id="{56327602-3FED-4CBB-8B6B-3BE290DCB0A4}"/>
              </a:ext>
            </a:extLst>
          </p:cNvPr>
          <p:cNvPicPr>
            <a:picLocks noChangeAspect="1"/>
          </p:cNvPicPr>
          <p:nvPr/>
        </p:nvPicPr>
        <p:blipFill>
          <a:blip r:embed="rId4"/>
          <a:stretch>
            <a:fillRect/>
          </a:stretch>
        </p:blipFill>
        <p:spPr>
          <a:xfrm>
            <a:off x="2997432" y="4586498"/>
            <a:ext cx="2697963" cy="2077771"/>
          </a:xfrm>
          <a:prstGeom prst="rect">
            <a:avLst/>
          </a:prstGeom>
        </p:spPr>
      </p:pic>
      <p:pic>
        <p:nvPicPr>
          <p:cNvPr id="50" name="図 49">
            <a:extLst>
              <a:ext uri="{FF2B5EF4-FFF2-40B4-BE49-F238E27FC236}">
                <a16:creationId xmlns:a16="http://schemas.microsoft.com/office/drawing/2014/main" id="{F7D4DF9F-2FDD-456A-AD15-31BC307E63F8}"/>
              </a:ext>
            </a:extLst>
          </p:cNvPr>
          <p:cNvPicPr>
            <a:picLocks noChangeAspect="1"/>
          </p:cNvPicPr>
          <p:nvPr/>
        </p:nvPicPr>
        <p:blipFill>
          <a:blip r:embed="rId5"/>
          <a:stretch>
            <a:fillRect/>
          </a:stretch>
        </p:blipFill>
        <p:spPr>
          <a:xfrm>
            <a:off x="513529" y="6604712"/>
            <a:ext cx="2275453" cy="194246"/>
          </a:xfrm>
          <a:prstGeom prst="rect">
            <a:avLst/>
          </a:prstGeom>
        </p:spPr>
      </p:pic>
      <p:sp>
        <p:nvSpPr>
          <p:cNvPr id="55" name="正方形/長方形 54">
            <a:extLst>
              <a:ext uri="{FF2B5EF4-FFF2-40B4-BE49-F238E27FC236}">
                <a16:creationId xmlns:a16="http://schemas.microsoft.com/office/drawing/2014/main" id="{932618DD-A7EE-499A-9F12-B2AA6FE535D2}"/>
              </a:ext>
            </a:extLst>
          </p:cNvPr>
          <p:cNvSpPr/>
          <p:nvPr/>
        </p:nvSpPr>
        <p:spPr>
          <a:xfrm>
            <a:off x="285280" y="4629599"/>
            <a:ext cx="2994440" cy="2917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製品やサービスにおけるイノベーション実現率は製造業のほうが高いが、直近のコロナ対応関連では、サービス業が上回る</a:t>
            </a:r>
            <a:endParaRPr kumimoji="1" lang="ja-JP" altLang="en-US" sz="800" dirty="0">
              <a:solidFill>
                <a:schemeClr val="tx1"/>
              </a:solidFill>
            </a:endParaRPr>
          </a:p>
        </p:txBody>
      </p:sp>
      <p:sp>
        <p:nvSpPr>
          <p:cNvPr id="56" name="テキスト ボックス 55">
            <a:extLst>
              <a:ext uri="{FF2B5EF4-FFF2-40B4-BE49-F238E27FC236}">
                <a16:creationId xmlns:a16="http://schemas.microsoft.com/office/drawing/2014/main" id="{5D43E13A-8691-44F6-980A-2B2695C3E77C}"/>
              </a:ext>
            </a:extLst>
          </p:cNvPr>
          <p:cNvSpPr txBox="1"/>
          <p:nvPr/>
        </p:nvSpPr>
        <p:spPr>
          <a:xfrm>
            <a:off x="2663956" y="6664269"/>
            <a:ext cx="3797835"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文部科学省「全国イノベーション調査</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年調査統計報告」より作成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4260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9189" y="388568"/>
            <a:ext cx="9866810" cy="6469432"/>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2" name="スライド番号プレースホルダー 1"/>
          <p:cNvSpPr>
            <a:spLocks noGrp="1"/>
          </p:cNvSpPr>
          <p:nvPr>
            <p:ph type="sldNum" sz="quarter" idx="12"/>
          </p:nvPr>
        </p:nvSpPr>
        <p:spPr>
          <a:xfrm>
            <a:off x="7594600" y="6492875"/>
            <a:ext cx="2311400" cy="365125"/>
          </a:xfrm>
        </p:spPr>
        <p:txBody>
          <a:bodyPr/>
          <a:lstStyle/>
          <a:p>
            <a:fld id="{893290AE-011E-403C-A3C9-B3B44B5CA60C}" type="slidenum">
              <a:rPr kumimoji="1" lang="ja-JP" altLang="en-US" smtClean="0"/>
              <a:t>10</a:t>
            </a:fld>
            <a:endParaRPr kumimoji="1" lang="ja-JP" altLang="en-US"/>
          </a:p>
        </p:txBody>
      </p:sp>
      <p:sp>
        <p:nvSpPr>
          <p:cNvPr id="3" name="角丸四角形 2"/>
          <p:cNvSpPr/>
          <p:nvPr/>
        </p:nvSpPr>
        <p:spPr>
          <a:xfrm>
            <a:off x="200985" y="823330"/>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3"/>
          <p:cNvSpPr/>
          <p:nvPr/>
        </p:nvSpPr>
        <p:spPr>
          <a:xfrm>
            <a:off x="5221938" y="623775"/>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5" name="角丸四角形 19">
            <a:extLst>
              <a:ext uri="{FF2B5EF4-FFF2-40B4-BE49-F238E27FC236}">
                <a16:creationId xmlns:a16="http://schemas.microsoft.com/office/drawing/2014/main" id="{DCCE6D10-80C5-4583-A693-ECCAA6063E26}"/>
              </a:ext>
            </a:extLst>
          </p:cNvPr>
          <p:cNvSpPr/>
          <p:nvPr/>
        </p:nvSpPr>
        <p:spPr>
          <a:xfrm>
            <a:off x="5227986" y="3404107"/>
            <a:ext cx="2101278"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6" name="正方形/長方形 5"/>
          <p:cNvSpPr/>
          <p:nvPr/>
        </p:nvSpPr>
        <p:spPr>
          <a:xfrm>
            <a:off x="0" y="-1"/>
            <a:ext cx="9906000" cy="558717"/>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②資本力（世界水準の都市ブランドの確立）</a:t>
            </a:r>
          </a:p>
        </p:txBody>
      </p:sp>
      <p:sp>
        <p:nvSpPr>
          <p:cNvPr id="7" name="タイトル 1"/>
          <p:cNvSpPr txBox="1"/>
          <p:nvPr/>
        </p:nvSpPr>
        <p:spPr>
          <a:xfrm>
            <a:off x="180160" y="1329489"/>
            <a:ext cx="4352542" cy="2862322"/>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「機能面」の取組みにより副首都としての基盤を整えたうえで、一層のグローバル競争力の強化のため、世界の主要都市に匹敵する水準（世界水準）に高めていくことが必要。</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大阪へ</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人・モノの流れを活発化させるため、都市の顔となるまちづくりや域内交通ネットワークの強化を進めるとともに、国際交通インフラの充実や広域交通ネットワーク（リニア中央新幹線、北陸新幹線）の早期全線開業を促進し、広域的なネットワークの結節点として国内外の都市との連携強化をめざす。（ハードインフラ）</a:t>
            </a:r>
          </a:p>
          <a:p>
            <a:pPr marL="285750" lvl="0" indent="-285750" algn="l">
              <a:lnSpc>
                <a:spcPts val="1600"/>
              </a:lnSpc>
              <a:spcBef>
                <a:spcPts val="1200"/>
              </a:spcBef>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なインバウンドのもと</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、さらなる</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都市ブランドの向上を図り、世界への発信力を高める。（ソフトインフラ）</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5130519" y="929409"/>
            <a:ext cx="4671174" cy="2475173"/>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大阪広域ベイエリアのまちづくりなど、広域的な視点で連携を進めることによる都市空間創造の動きとともに、うめきた</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期、大阪城東部、新大阪周辺地域など都心部エリアにおける新たなまちづくりが進行している。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月に「大阪都市計画局」を共同設置し、大阪の成長や発展を支える大都市のまちづくりについて、広域的な視点から府市一体で推進されている。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域内交通ネットワーク等の充実が図られている。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インバウンドについては、</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年を境に飛躍的に増加しており、都市ブランドの向上が進められている。</a:t>
            </a:r>
          </a:p>
          <a:p>
            <a:pPr marL="285750" indent="-285750" algn="l">
              <a:lnSpc>
                <a:spcPts val="1600"/>
              </a:lnSpc>
              <a:spcBef>
                <a:spcPts val="900"/>
              </a:spcBef>
              <a:buFont typeface="Wingdings" panose="05000000000000000000" pitchFamily="2" charset="2"/>
              <a:buChar char="Ø"/>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右矢印 8"/>
          <p:cNvSpPr/>
          <p:nvPr/>
        </p:nvSpPr>
        <p:spPr>
          <a:xfrm>
            <a:off x="4652946" y="3213830"/>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p:cNvSpPr txBox="1">
            <a:spLocks/>
          </p:cNvSpPr>
          <p:nvPr/>
        </p:nvSpPr>
        <p:spPr>
          <a:xfrm>
            <a:off x="5034354" y="3775276"/>
            <a:ext cx="4671174" cy="2822076"/>
          </a:xfrm>
          <a:prstGeom prst="rect">
            <a:avLst/>
          </a:prstGeom>
          <a:noFill/>
          <a:ln w="2540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都市の顔となるまちづくりに引き続き取り組むべきではないか。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今後、人口減少・高齢化が進む中で、どのような都市空間を創造していくべきか検討が必要ではないか。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コロナ禍による意識の変化も踏まえ、新たなテクノロジーも活用しながら身近な生活圏をどう充実させていくべきか検討が必要ではないか。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引き続き、域内交通ネットワーク等の充実・強化に取り組んでいく必要があるのではないか。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大阪・関西の強みである食やスポーツ、文化などを活かしたテーマで、京阪神で連携した体験型・交流型の要素を取り入れた付加価値が高いツーリズムの創出の検討が必要ではないか。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62228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3063" y="0"/>
            <a:ext cx="9892936" cy="6858000"/>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6" name="タイトル 1"/>
          <p:cNvSpPr txBox="1">
            <a:spLocks/>
          </p:cNvSpPr>
          <p:nvPr/>
        </p:nvSpPr>
        <p:spPr>
          <a:xfrm>
            <a:off x="50027" y="3761633"/>
            <a:ext cx="4451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○都市空間についての意識（充実してほしい空間）</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5304337" y="2456624"/>
            <a:ext cx="317014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569054" y="6547834"/>
            <a:ext cx="2311400" cy="365125"/>
          </a:xfrm>
        </p:spPr>
        <p:txBody>
          <a:bodyPr/>
          <a:lstStyle/>
          <a:p>
            <a:fld id="{893290AE-011E-403C-A3C9-B3B44B5CA60C}" type="slidenum">
              <a:rPr kumimoji="1" lang="ja-JP" altLang="en-US" smtClean="0"/>
              <a:t>11</a:t>
            </a:fld>
            <a:endParaRPr kumimoji="1" lang="ja-JP" altLang="en-US" dirty="0"/>
          </a:p>
        </p:txBody>
      </p:sp>
      <p:sp>
        <p:nvSpPr>
          <p:cNvPr id="40" name="テキスト ボックス 39"/>
          <p:cNvSpPr txBox="1"/>
          <p:nvPr/>
        </p:nvSpPr>
        <p:spPr>
          <a:xfrm>
            <a:off x="6171393" y="3490306"/>
            <a:ext cx="3540237"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出典：観光庁　訪日外国人消費動向調査</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参考表</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都道府県別集計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年暦年より作成</a:t>
            </a:r>
          </a:p>
        </p:txBody>
      </p:sp>
      <p:sp>
        <p:nvSpPr>
          <p:cNvPr id="41" name="正方形/長方形 40">
            <a:extLst>
              <a:ext uri="{FF2B5EF4-FFF2-40B4-BE49-F238E27FC236}">
                <a16:creationId xmlns:a16="http://schemas.microsoft.com/office/drawing/2014/main" id="{F41D3775-6423-4FF4-BF82-5E802AF80FED}"/>
              </a:ext>
            </a:extLst>
          </p:cNvPr>
          <p:cNvSpPr/>
          <p:nvPr/>
        </p:nvSpPr>
        <p:spPr>
          <a:xfrm>
            <a:off x="6238250" y="2506176"/>
            <a:ext cx="2146904" cy="1834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多くの訪日外国人が大阪・関西を訪れている</a:t>
            </a:r>
            <a:endParaRPr kumimoji="1" lang="ja-JP" altLang="en-US" sz="800" dirty="0">
              <a:solidFill>
                <a:schemeClr val="tx1"/>
              </a:solidFill>
            </a:endParaRPr>
          </a:p>
        </p:txBody>
      </p:sp>
      <p:sp>
        <p:nvSpPr>
          <p:cNvPr id="42" name="正方形/長方形 41">
            <a:extLst>
              <a:ext uri="{FF2B5EF4-FFF2-40B4-BE49-F238E27FC236}">
                <a16:creationId xmlns:a16="http://schemas.microsoft.com/office/drawing/2014/main" id="{F41D3775-6423-4FF4-BF82-5E802AF80FED}"/>
              </a:ext>
            </a:extLst>
          </p:cNvPr>
          <p:cNvSpPr/>
          <p:nvPr/>
        </p:nvSpPr>
        <p:spPr>
          <a:xfrm>
            <a:off x="128392" y="434554"/>
            <a:ext cx="1656256" cy="1849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世界で高い評価を受けている</a:t>
            </a:r>
            <a:endParaRPr kumimoji="1" lang="ja-JP" altLang="en-US" sz="800" dirty="0">
              <a:solidFill>
                <a:schemeClr val="tx1"/>
              </a:solidFill>
            </a:endParaRPr>
          </a:p>
        </p:txBody>
      </p:sp>
      <p:sp>
        <p:nvSpPr>
          <p:cNvPr id="32" name="タイトル 1">
            <a:extLst>
              <a:ext uri="{FF2B5EF4-FFF2-40B4-BE49-F238E27FC236}">
                <a16:creationId xmlns:a16="http://schemas.microsoft.com/office/drawing/2014/main" id="{F49C3A76-B35C-4261-8BE1-CC97A890862D}"/>
              </a:ext>
            </a:extLst>
          </p:cNvPr>
          <p:cNvSpPr txBox="1">
            <a:spLocks/>
          </p:cNvSpPr>
          <p:nvPr/>
        </p:nvSpPr>
        <p:spPr>
          <a:xfrm>
            <a:off x="90229" y="3048215"/>
            <a:ext cx="3837058" cy="29734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出典：英誌エコノミストの調査部門、エコノミスト・インテリジェンス・ユニット（</a:t>
            </a:r>
            <a:r>
              <a:rPr lang="en-US" altLang="ja-JP" sz="800" dirty="0">
                <a:latin typeface="+mn-ea"/>
                <a:ea typeface="+mn-ea"/>
                <a:cs typeface="Meiryo UI" panose="020B0604030504040204" pitchFamily="50" charset="-128"/>
              </a:rPr>
              <a:t>EIU)</a:t>
            </a:r>
            <a:r>
              <a:rPr lang="ja-JP" altLang="en-US" sz="800" dirty="0">
                <a:latin typeface="+mn-ea"/>
                <a:ea typeface="+mn-ea"/>
                <a:cs typeface="Meiryo UI" panose="020B0604030504040204" pitchFamily="50" charset="-128"/>
              </a:rPr>
              <a:t>の調査より作成</a:t>
            </a:r>
            <a:endParaRPr lang="en-US" altLang="ja-JP" sz="800" dirty="0">
              <a:latin typeface="+mn-ea"/>
              <a:ea typeface="+mn-ea"/>
              <a:cs typeface="Meiryo UI" panose="020B0604030504040204" pitchFamily="50" charset="-128"/>
            </a:endParaRPr>
          </a:p>
        </p:txBody>
      </p:sp>
      <p:sp>
        <p:nvSpPr>
          <p:cNvPr id="48" name="正方形/長方形 47">
            <a:extLst>
              <a:ext uri="{FF2B5EF4-FFF2-40B4-BE49-F238E27FC236}">
                <a16:creationId xmlns:a16="http://schemas.microsoft.com/office/drawing/2014/main" id="{43BC2425-F213-4CC1-A4A3-98965C7F4821}"/>
              </a:ext>
            </a:extLst>
          </p:cNvPr>
          <p:cNvSpPr/>
          <p:nvPr/>
        </p:nvSpPr>
        <p:spPr>
          <a:xfrm>
            <a:off x="6162752" y="2203932"/>
            <a:ext cx="2069360" cy="3585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訪日外国人都道府県ランキング</a:t>
            </a:r>
            <a:endParaRPr kumimoji="1" lang="en-US" altLang="ja-JP" sz="1000" b="1"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3"/>
          <a:stretch>
            <a:fillRect/>
          </a:stretch>
        </p:blipFill>
        <p:spPr>
          <a:xfrm>
            <a:off x="186902" y="4403232"/>
            <a:ext cx="3983743" cy="1946211"/>
          </a:xfrm>
          <a:prstGeom prst="rect">
            <a:avLst/>
          </a:prstGeom>
        </p:spPr>
      </p:pic>
      <p:sp>
        <p:nvSpPr>
          <p:cNvPr id="69" name="正方形/長方形 68">
            <a:extLst>
              <a:ext uri="{FF2B5EF4-FFF2-40B4-BE49-F238E27FC236}">
                <a16:creationId xmlns:a16="http://schemas.microsoft.com/office/drawing/2014/main" id="{43BC2425-F213-4CC1-A4A3-98965C7F4821}"/>
              </a:ext>
            </a:extLst>
          </p:cNvPr>
          <p:cNvSpPr/>
          <p:nvPr/>
        </p:nvSpPr>
        <p:spPr>
          <a:xfrm>
            <a:off x="4519737" y="3750245"/>
            <a:ext cx="2279653" cy="250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00" b="1" smtClean="0">
                <a:latin typeface="Meiryo UI" panose="020B0604030504040204" pitchFamily="50" charset="-128"/>
                <a:ea typeface="Meiryo UI" panose="020B0604030504040204" pitchFamily="50" charset="-128"/>
              </a:rPr>
              <a:t>○一人</a:t>
            </a:r>
            <a:r>
              <a:rPr lang="ja-JP" altLang="en-US" sz="1000" b="1">
                <a:latin typeface="Meiryo UI" panose="020B0604030504040204" pitchFamily="50" charset="-128"/>
                <a:ea typeface="Meiryo UI" panose="020B0604030504040204" pitchFamily="50" charset="-128"/>
              </a:rPr>
              <a:t>あ</a:t>
            </a:r>
            <a:r>
              <a:rPr lang="ja-JP" altLang="en-US" sz="1000" b="1" smtClean="0">
                <a:latin typeface="Meiryo UI" panose="020B0604030504040204" pitchFamily="50" charset="-128"/>
                <a:ea typeface="Meiryo UI" panose="020B0604030504040204" pitchFamily="50" charset="-128"/>
              </a:rPr>
              <a:t>たり</a:t>
            </a:r>
            <a:r>
              <a:rPr lang="ja-JP" altLang="en-US" sz="1000" b="1" dirty="0">
                <a:latin typeface="Meiryo UI" panose="020B0604030504040204" pitchFamily="50" charset="-128"/>
                <a:ea typeface="Meiryo UI" panose="020B0604030504040204" pitchFamily="50" charset="-128"/>
              </a:rPr>
              <a:t>の公園面積　　　　　　　　　　　　　</a:t>
            </a:r>
            <a:endParaRPr kumimoji="1" lang="en-US" altLang="ja-JP" sz="1000"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F41D3775-6423-4FF4-BF82-5E802AF80FED}"/>
              </a:ext>
            </a:extLst>
          </p:cNvPr>
          <p:cNvSpPr/>
          <p:nvPr/>
        </p:nvSpPr>
        <p:spPr>
          <a:xfrm>
            <a:off x="4573768" y="4010705"/>
            <a:ext cx="2674797" cy="33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大阪府は一人当たりの公園面積が他の都道府県と比べて低い水準</a:t>
            </a:r>
          </a:p>
        </p:txBody>
      </p:sp>
      <p:sp>
        <p:nvSpPr>
          <p:cNvPr id="74" name="正方形/長方形 73">
            <a:extLst>
              <a:ext uri="{FF2B5EF4-FFF2-40B4-BE49-F238E27FC236}">
                <a16:creationId xmlns:a16="http://schemas.microsoft.com/office/drawing/2014/main" id="{43BC2425-F213-4CC1-A4A3-98965C7F4821}"/>
              </a:ext>
            </a:extLst>
          </p:cNvPr>
          <p:cNvSpPr/>
          <p:nvPr/>
        </p:nvSpPr>
        <p:spPr>
          <a:xfrm>
            <a:off x="7356318" y="3685055"/>
            <a:ext cx="2051111" cy="3585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b="1" dirty="0">
                <a:latin typeface="Meiryo UI" panose="020B0604030504040204" pitchFamily="50" charset="-128"/>
                <a:ea typeface="Meiryo UI" panose="020B0604030504040204" pitchFamily="50" charset="-128"/>
              </a:rPr>
              <a:t>○</a:t>
            </a:r>
            <a:r>
              <a:rPr kumimoji="1" lang="en-US" altLang="ja-JP" sz="1000" b="1" dirty="0" smtClean="0">
                <a:latin typeface="Meiryo UI" panose="020B0604030504040204" pitchFamily="50" charset="-128"/>
                <a:ea typeface="Meiryo UI" panose="020B0604030504040204" pitchFamily="50" charset="-128"/>
              </a:rPr>
              <a:t>2020</a:t>
            </a:r>
            <a:r>
              <a:rPr kumimoji="1" lang="ja-JP" altLang="en-US" sz="1000" b="1" dirty="0" smtClean="0">
                <a:latin typeface="Meiryo UI" panose="020B0604030504040204" pitchFamily="50" charset="-128"/>
                <a:ea typeface="Meiryo UI" panose="020B0604030504040204" pitchFamily="50" charset="-128"/>
              </a:rPr>
              <a:t>年</a:t>
            </a:r>
            <a:r>
              <a:rPr kumimoji="1" lang="ja-JP" altLang="en-US" sz="1000" b="1" dirty="0">
                <a:latin typeface="Meiryo UI" panose="020B0604030504040204" pitchFamily="50" charset="-128"/>
                <a:ea typeface="Meiryo UI" panose="020B0604030504040204" pitchFamily="50" charset="-128"/>
              </a:rPr>
              <a:t>世界の主要都市の</a:t>
            </a:r>
            <a:endParaRPr kumimoji="1"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　</a:t>
            </a:r>
            <a:r>
              <a:rPr kumimoji="1" lang="ja-JP" altLang="en-US" sz="1000" b="1" dirty="0">
                <a:latin typeface="Meiryo UI" panose="020B0604030504040204" pitchFamily="50" charset="-128"/>
                <a:ea typeface="Meiryo UI" panose="020B0604030504040204" pitchFamily="50" charset="-128"/>
              </a:rPr>
              <a:t>都心部の緑被状況</a:t>
            </a:r>
            <a:endParaRPr kumimoji="1" lang="en-US" altLang="ja-JP" sz="1000" b="1" dirty="0">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F41D3775-6423-4FF4-BF82-5E802AF80FED}"/>
              </a:ext>
            </a:extLst>
          </p:cNvPr>
          <p:cNvSpPr/>
          <p:nvPr/>
        </p:nvSpPr>
        <p:spPr>
          <a:xfrm>
            <a:off x="7452250" y="4046459"/>
            <a:ext cx="2132697" cy="2541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大阪府（都心部）の緑被状況が世界主要都市と比べて低い水準</a:t>
            </a:r>
            <a:endParaRPr kumimoji="1" lang="ja-JP" altLang="en-US" sz="800" dirty="0">
              <a:solidFill>
                <a:schemeClr val="tx1"/>
              </a:solidFill>
            </a:endParaRPr>
          </a:p>
        </p:txBody>
      </p:sp>
      <p:sp>
        <p:nvSpPr>
          <p:cNvPr id="79" name="タイトル 1"/>
          <p:cNvSpPr txBox="1">
            <a:spLocks/>
          </p:cNvSpPr>
          <p:nvPr/>
        </p:nvSpPr>
        <p:spPr>
          <a:xfrm>
            <a:off x="3284" y="144327"/>
            <a:ext cx="382239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○世界で最も住みやすい都市ランキング</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140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a:extLst>
              <a:ext uri="{FF2B5EF4-FFF2-40B4-BE49-F238E27FC236}">
                <a16:creationId xmlns:a16="http://schemas.microsoft.com/office/drawing/2014/main" id="{F41D3775-6423-4FF4-BF82-5E802AF80FED}"/>
              </a:ext>
            </a:extLst>
          </p:cNvPr>
          <p:cNvSpPr/>
          <p:nvPr/>
        </p:nvSpPr>
        <p:spPr>
          <a:xfrm>
            <a:off x="185812" y="3980471"/>
            <a:ext cx="3984834" cy="3678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コロナ禍を経て、ゆとりある屋外空間の充実、自転車や徒歩で回遊できる空間の充実に対するニーズが高まっている</a:t>
            </a:r>
            <a:endParaRPr kumimoji="1" lang="ja-JP" altLang="en-US" sz="800" dirty="0">
              <a:solidFill>
                <a:schemeClr val="tx1"/>
              </a:solidFill>
            </a:endParaRPr>
          </a:p>
        </p:txBody>
      </p:sp>
      <p:sp>
        <p:nvSpPr>
          <p:cNvPr id="81" name="テキスト ボックス 80"/>
          <p:cNvSpPr txBox="1"/>
          <p:nvPr/>
        </p:nvSpPr>
        <p:spPr>
          <a:xfrm>
            <a:off x="151122" y="6350614"/>
            <a:ext cx="4368615" cy="46166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出典：第１回新しいまちづくりのグランドデザイン推進本部会議「まちづくりに関するデータ集」</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「全国の都市における生活・行動の変化」（</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調査時期：</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国土交通省都市局都市計画課都市計画調査室</a:t>
            </a:r>
          </a:p>
        </p:txBody>
      </p:sp>
      <p:pic>
        <p:nvPicPr>
          <p:cNvPr id="38" name="図 37">
            <a:extLst>
              <a:ext uri="{FF2B5EF4-FFF2-40B4-BE49-F238E27FC236}">
                <a16:creationId xmlns:a16="http://schemas.microsoft.com/office/drawing/2014/main" id="{536CB824-9CBF-4C34-ADB4-AE7B6318E872}"/>
              </a:ext>
            </a:extLst>
          </p:cNvPr>
          <p:cNvPicPr>
            <a:picLocks noChangeAspect="1"/>
          </p:cNvPicPr>
          <p:nvPr/>
        </p:nvPicPr>
        <p:blipFill rotWithShape="1">
          <a:blip r:embed="rId4"/>
          <a:srcRect l="56545" t="3332" r="28307" b="46873"/>
          <a:stretch/>
        </p:blipFill>
        <p:spPr>
          <a:xfrm>
            <a:off x="3893511" y="2489398"/>
            <a:ext cx="1169210" cy="962981"/>
          </a:xfrm>
          <a:prstGeom prst="rect">
            <a:avLst/>
          </a:prstGeom>
        </p:spPr>
      </p:pic>
      <p:sp>
        <p:nvSpPr>
          <p:cNvPr id="39"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3866373" y="3429000"/>
            <a:ext cx="2022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latin typeface="Meiryo UI" pitchFamily="50" charset="-128"/>
                <a:ea typeface="Meiryo UI" pitchFamily="50" charset="-128"/>
              </a:rPr>
              <a:t>出典：</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「世界の都市総合力ランキング」</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（森記念財団都市戦略研究所）より作成</a:t>
            </a:r>
            <a:endParaRPr lang="en-US" altLang="ja-JP" sz="800" b="1" dirty="0">
              <a:latin typeface="Meiryo UI" pitchFamily="50" charset="-128"/>
              <a:ea typeface="Meiryo UI" pitchFamily="50" charset="-128"/>
            </a:endParaRPr>
          </a:p>
        </p:txBody>
      </p:sp>
      <p:sp>
        <p:nvSpPr>
          <p:cNvPr id="44" name="タイトル 1"/>
          <p:cNvSpPr txBox="1">
            <a:spLocks/>
          </p:cNvSpPr>
          <p:nvPr/>
        </p:nvSpPr>
        <p:spPr>
          <a:xfrm>
            <a:off x="3885528" y="2276872"/>
            <a:ext cx="1990407" cy="251637"/>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○世界の都市総合ランキング</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8059257" y="875101"/>
            <a:ext cx="1757126" cy="1294041"/>
          </a:xfrm>
          <a:prstGeom prst="rect">
            <a:avLst/>
          </a:prstGeom>
        </p:spPr>
      </p:pic>
      <p:pic>
        <p:nvPicPr>
          <p:cNvPr id="4" name="図 3"/>
          <p:cNvPicPr>
            <a:picLocks noChangeAspect="1"/>
          </p:cNvPicPr>
          <p:nvPr/>
        </p:nvPicPr>
        <p:blipFill>
          <a:blip r:embed="rId6"/>
          <a:stretch>
            <a:fillRect/>
          </a:stretch>
        </p:blipFill>
        <p:spPr>
          <a:xfrm>
            <a:off x="128392" y="702913"/>
            <a:ext cx="3765981" cy="2344131"/>
          </a:xfrm>
          <a:prstGeom prst="rect">
            <a:avLst/>
          </a:prstGeom>
        </p:spPr>
      </p:pic>
      <p:sp>
        <p:nvSpPr>
          <p:cNvPr id="7" name="正方形/長方形 6"/>
          <p:cNvSpPr/>
          <p:nvPr/>
        </p:nvSpPr>
        <p:spPr>
          <a:xfrm>
            <a:off x="161307" y="1283145"/>
            <a:ext cx="3708000" cy="221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タイトル 1"/>
          <p:cNvSpPr txBox="1">
            <a:spLocks/>
          </p:cNvSpPr>
          <p:nvPr/>
        </p:nvSpPr>
        <p:spPr>
          <a:xfrm>
            <a:off x="3950783" y="191060"/>
            <a:ext cx="3162458" cy="285428"/>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○日本の都市特性評価</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（国内都市ランキング）</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a:xfrm>
            <a:off x="6814469" y="160863"/>
            <a:ext cx="3091530" cy="41945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対象都市は、東京を除く国内</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138</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の主要都市。（対象都市：政令指定都市、県庁所在市、人口</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17</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万人以上の都市）</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東京</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区は別途評価</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F41D3775-6423-4FF4-BF82-5E802AF80FED}"/>
              </a:ext>
            </a:extLst>
          </p:cNvPr>
          <p:cNvSpPr/>
          <p:nvPr/>
        </p:nvSpPr>
        <p:spPr>
          <a:xfrm>
            <a:off x="3999795" y="497897"/>
            <a:ext cx="4985653" cy="205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mn-ea"/>
              </a:rPr>
              <a:t>「交通・アクセス」については高い評価を得ているが、「生活・居住」は</a:t>
            </a:r>
            <a:r>
              <a:rPr lang="en-US" altLang="ja-JP" sz="800" dirty="0">
                <a:solidFill>
                  <a:schemeClr val="tx1"/>
                </a:solidFill>
                <a:latin typeface="+mn-ea"/>
              </a:rPr>
              <a:t>69</a:t>
            </a:r>
            <a:r>
              <a:rPr lang="ja-JP" altLang="en-US" sz="800" dirty="0">
                <a:solidFill>
                  <a:schemeClr val="tx1"/>
                </a:solidFill>
                <a:latin typeface="+mn-ea"/>
              </a:rPr>
              <a:t>位、「環境」は</a:t>
            </a:r>
            <a:r>
              <a:rPr lang="en-US" altLang="ja-JP" sz="800" dirty="0">
                <a:solidFill>
                  <a:schemeClr val="tx1"/>
                </a:solidFill>
                <a:latin typeface="+mn-ea"/>
              </a:rPr>
              <a:t>136</a:t>
            </a:r>
            <a:r>
              <a:rPr lang="ja-JP" altLang="en-US" sz="800" dirty="0">
                <a:solidFill>
                  <a:schemeClr val="tx1"/>
                </a:solidFill>
                <a:latin typeface="+mn-ea"/>
              </a:rPr>
              <a:t>位と低い。</a:t>
            </a:r>
            <a:endParaRPr kumimoji="1" lang="ja-JP" altLang="en-US" sz="800" dirty="0">
              <a:solidFill>
                <a:schemeClr val="tx1"/>
              </a:solidFill>
              <a:latin typeface="+mn-ea"/>
            </a:endParaRPr>
          </a:p>
        </p:txBody>
      </p:sp>
      <p:sp>
        <p:nvSpPr>
          <p:cNvPr id="51" name="タイトル 1"/>
          <p:cNvSpPr txBox="1">
            <a:spLocks/>
          </p:cNvSpPr>
          <p:nvPr/>
        </p:nvSpPr>
        <p:spPr>
          <a:xfrm>
            <a:off x="8127437" y="707958"/>
            <a:ext cx="721940" cy="1851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738" dirty="0">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大阪の評価</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45" name="図 44"/>
          <p:cNvPicPr>
            <a:picLocks noChangeAspect="1"/>
          </p:cNvPicPr>
          <p:nvPr/>
        </p:nvPicPr>
        <p:blipFill>
          <a:blip r:embed="rId7"/>
          <a:stretch>
            <a:fillRect/>
          </a:stretch>
        </p:blipFill>
        <p:spPr>
          <a:xfrm>
            <a:off x="3965635" y="708907"/>
            <a:ext cx="4130673" cy="1524415"/>
          </a:xfrm>
          <a:prstGeom prst="rect">
            <a:avLst/>
          </a:prstGeom>
        </p:spPr>
      </p:pic>
      <p:pic>
        <p:nvPicPr>
          <p:cNvPr id="5" name="図 4"/>
          <p:cNvPicPr>
            <a:picLocks noChangeAspect="1"/>
          </p:cNvPicPr>
          <p:nvPr/>
        </p:nvPicPr>
        <p:blipFill>
          <a:blip r:embed="rId8"/>
          <a:stretch>
            <a:fillRect/>
          </a:stretch>
        </p:blipFill>
        <p:spPr>
          <a:xfrm>
            <a:off x="6225058" y="2712357"/>
            <a:ext cx="3600000" cy="815346"/>
          </a:xfrm>
          <a:prstGeom prst="rect">
            <a:avLst/>
          </a:prstGeom>
        </p:spPr>
      </p:pic>
      <p:sp>
        <p:nvSpPr>
          <p:cNvPr id="54" name="正方形/長方形 53">
            <a:extLst>
              <a:ext uri="{FF2B5EF4-FFF2-40B4-BE49-F238E27FC236}">
                <a16:creationId xmlns:a16="http://schemas.microsoft.com/office/drawing/2014/main" id="{F41D3775-6423-4FF4-BF82-5E802AF80FED}"/>
              </a:ext>
            </a:extLst>
          </p:cNvPr>
          <p:cNvSpPr/>
          <p:nvPr/>
        </p:nvSpPr>
        <p:spPr>
          <a:xfrm>
            <a:off x="5124774" y="2514041"/>
            <a:ext cx="1046619" cy="274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近年、順位を下げつつある</a:t>
            </a:r>
          </a:p>
        </p:txBody>
      </p:sp>
      <p:sp>
        <p:nvSpPr>
          <p:cNvPr id="55" name="タイトル 1"/>
          <p:cNvSpPr txBox="1">
            <a:spLocks/>
          </p:cNvSpPr>
          <p:nvPr/>
        </p:nvSpPr>
        <p:spPr>
          <a:xfrm>
            <a:off x="4947410" y="3167651"/>
            <a:ext cx="1401346" cy="11939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左から順に</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7245266" y="2737786"/>
            <a:ext cx="432000" cy="7759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45742" y="1841667"/>
            <a:ext cx="3708000" cy="221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821834" y="2748985"/>
            <a:ext cx="432000" cy="7759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9"/>
          <a:srcRect l="52064" t="4549"/>
          <a:stretch/>
        </p:blipFill>
        <p:spPr>
          <a:xfrm>
            <a:off x="7306567" y="4308053"/>
            <a:ext cx="2313622" cy="2453658"/>
          </a:xfrm>
          <a:prstGeom prst="rect">
            <a:avLst/>
          </a:prstGeom>
        </p:spPr>
      </p:pic>
      <p:pic>
        <p:nvPicPr>
          <p:cNvPr id="52" name="図 51"/>
          <p:cNvPicPr>
            <a:picLocks noChangeAspect="1"/>
          </p:cNvPicPr>
          <p:nvPr/>
        </p:nvPicPr>
        <p:blipFill rotWithShape="1">
          <a:blip r:embed="rId9"/>
          <a:srcRect t="4549" r="48022"/>
          <a:stretch/>
        </p:blipFill>
        <p:spPr>
          <a:xfrm>
            <a:off x="4616579" y="4352313"/>
            <a:ext cx="2508679" cy="2453658"/>
          </a:xfrm>
          <a:prstGeom prst="rect">
            <a:avLst/>
          </a:prstGeom>
        </p:spPr>
      </p:pic>
      <p:sp>
        <p:nvSpPr>
          <p:cNvPr id="78" name="正方形/長方形 77"/>
          <p:cNvSpPr/>
          <p:nvPr/>
        </p:nvSpPr>
        <p:spPr>
          <a:xfrm>
            <a:off x="7478550" y="5683647"/>
            <a:ext cx="1946438" cy="241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478550" y="6155687"/>
            <a:ext cx="1946438" cy="2294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2380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 1">
            <a:extLst>
              <a:ext uri="{FF2B5EF4-FFF2-40B4-BE49-F238E27FC236}">
                <a16:creationId xmlns:a16="http://schemas.microsoft.com/office/drawing/2014/main" id="{5A90E2E7-5CEA-4D49-AC2F-25F46D2AD875}"/>
              </a:ext>
            </a:extLst>
          </p:cNvPr>
          <p:cNvSpPr txBox="1">
            <a:spLocks/>
          </p:cNvSpPr>
          <p:nvPr/>
        </p:nvSpPr>
        <p:spPr>
          <a:xfrm>
            <a:off x="128631" y="596493"/>
            <a:ext cx="5904489" cy="142565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人・モノ・情報・投資を呼び込める魅力を備えた都市空間の創造をめざし、大阪の顔となるまちづくりなどに取り組む。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府内市町村や近隣府県も含めた広域的な視点に立って都市空間の創造に取り組む。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リニア中央新幹線や北陸新幹線の早期全線開業を促進し、広域的なネットワークによる連携を強化。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関西国際空港の国際拠点空港としての機能強化を図るとともに、国際コンテナ戦略港湾阪神港の強化・利便性向上をめざす。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交通ネットワークの充実・強化に向けた高速道路・鉄道網の整備を進めるとともに、高速道路の戦略的かつシームレスな料金体系の実現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継改善などによる公共交通の利便性向上等に取り組む。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80379" y="334069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04005" y="3347363"/>
            <a:ext cx="226545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資本力②</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rPr>
              <a:t>）世界に誇れる都市空間の</a:t>
            </a:r>
            <a:r>
              <a:rPr lang="ja-JP" altLang="en-US" sz="1600" b="1" dirty="0" smtClean="0">
                <a:latin typeface="Meiryo UI" panose="020B0604030504040204" pitchFamily="50" charset="-128"/>
                <a:ea typeface="Meiryo UI" panose="020B0604030504040204" pitchFamily="50" charset="-128"/>
              </a:rPr>
              <a:t>創造</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個別個票</a:t>
            </a:r>
            <a:r>
              <a:rPr lang="en-US" altLang="ja-JP" sz="1600" b="1" dirty="0" smtClean="0">
                <a:latin typeface="Meiryo UI" panose="020B0604030504040204" pitchFamily="50" charset="-128"/>
                <a:ea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endParaRPr>
          </a:p>
        </p:txBody>
      </p:sp>
      <p:sp>
        <p:nvSpPr>
          <p:cNvPr id="59" name="タイトル 1"/>
          <p:cNvSpPr txBox="1">
            <a:spLocks/>
          </p:cNvSpPr>
          <p:nvPr/>
        </p:nvSpPr>
        <p:spPr>
          <a:xfrm>
            <a:off x="6021403" y="693239"/>
            <a:ext cx="3854882" cy="484492"/>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大阪都心における拠点形成や地域資源を活かした広域連携によるまちづくり等が進められている。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5893139" y="3436395"/>
            <a:ext cx="3722812" cy="1874944"/>
          </a:xfrm>
          <a:prstGeom prst="rect">
            <a:avLst/>
          </a:prstGeom>
        </p:spPr>
      </p:pic>
      <p:pic>
        <p:nvPicPr>
          <p:cNvPr id="25" name="図 24"/>
          <p:cNvPicPr>
            <a:picLocks noChangeAspect="1"/>
          </p:cNvPicPr>
          <p:nvPr/>
        </p:nvPicPr>
        <p:blipFill rotWithShape="1">
          <a:blip r:embed="rId4"/>
          <a:srcRect t="10757"/>
          <a:stretch/>
        </p:blipFill>
        <p:spPr>
          <a:xfrm>
            <a:off x="6368207" y="5342931"/>
            <a:ext cx="3306042" cy="1306605"/>
          </a:xfrm>
          <a:prstGeom prst="rect">
            <a:avLst/>
          </a:prstGeom>
        </p:spPr>
      </p:pic>
      <p:sp>
        <p:nvSpPr>
          <p:cNvPr id="26" name="タイトル 1">
            <a:extLst>
              <a:ext uri="{FF2B5EF4-FFF2-40B4-BE49-F238E27FC236}">
                <a16:creationId xmlns:a16="http://schemas.microsoft.com/office/drawing/2014/main" id="{F49C3A76-B35C-4261-8BE1-CC97A890862D}"/>
              </a:ext>
            </a:extLst>
          </p:cNvPr>
          <p:cNvSpPr txBox="1">
            <a:spLocks/>
          </p:cNvSpPr>
          <p:nvPr/>
        </p:nvSpPr>
        <p:spPr>
          <a:xfrm>
            <a:off x="5216655" y="6613390"/>
            <a:ext cx="4720735" cy="22839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出典：大阪の再生・成長に向けた新戦略データ集②（大阪経済や成長に向けた５つの重点分野関係）</a:t>
            </a:r>
          </a:p>
        </p:txBody>
      </p:sp>
      <p:sp>
        <p:nvSpPr>
          <p:cNvPr id="27" name="タイトル 1">
            <a:extLst>
              <a:ext uri="{FF2B5EF4-FFF2-40B4-BE49-F238E27FC236}">
                <a16:creationId xmlns:a16="http://schemas.microsoft.com/office/drawing/2014/main" id="{BA8EEC65-B27C-4504-80F1-FACACAE039C8}"/>
              </a:ext>
            </a:extLst>
          </p:cNvPr>
          <p:cNvSpPr txBox="1">
            <a:spLocks/>
          </p:cNvSpPr>
          <p:nvPr/>
        </p:nvSpPr>
        <p:spPr>
          <a:xfrm>
            <a:off x="4763881" y="3467840"/>
            <a:ext cx="1531145" cy="23871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期</a:t>
            </a:r>
          </a:p>
        </p:txBody>
      </p:sp>
      <p:sp>
        <p:nvSpPr>
          <p:cNvPr id="29" name="タイトル 1">
            <a:extLst>
              <a:ext uri="{FF2B5EF4-FFF2-40B4-BE49-F238E27FC236}">
                <a16:creationId xmlns:a16="http://schemas.microsoft.com/office/drawing/2014/main" id="{BA8EEC65-B27C-4504-80F1-FACACAE039C8}"/>
              </a:ext>
            </a:extLst>
          </p:cNvPr>
          <p:cNvSpPr txBox="1">
            <a:spLocks/>
          </p:cNvSpPr>
          <p:nvPr/>
        </p:nvSpPr>
        <p:spPr>
          <a:xfrm>
            <a:off x="4763881" y="5457425"/>
            <a:ext cx="1701287" cy="58808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○うめきた先行開発地区「グランフロント大阪」開業後の実績（</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開業）</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6104707" y="402530"/>
            <a:ext cx="1184597" cy="241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3" name="角丸四角形 32"/>
          <p:cNvSpPr/>
          <p:nvPr/>
        </p:nvSpPr>
        <p:spPr>
          <a:xfrm>
            <a:off x="226478" y="382885"/>
            <a:ext cx="3214354"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35" name="角丸四角形 31">
            <a:extLst>
              <a:ext uri="{FF2B5EF4-FFF2-40B4-BE49-F238E27FC236}">
                <a16:creationId xmlns:a16="http://schemas.microsoft.com/office/drawing/2014/main" id="{A35DC205-4EE4-4201-9A9B-F94A5B8C0108}"/>
              </a:ext>
            </a:extLst>
          </p:cNvPr>
          <p:cNvSpPr/>
          <p:nvPr/>
        </p:nvSpPr>
        <p:spPr>
          <a:xfrm>
            <a:off x="6085372" y="1214500"/>
            <a:ext cx="2252004" cy="3076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40" name="タイトル 1">
            <a:extLst>
              <a:ext uri="{FF2B5EF4-FFF2-40B4-BE49-F238E27FC236}">
                <a16:creationId xmlns:a16="http://schemas.microsoft.com/office/drawing/2014/main" id="{566BF1A1-2EB6-418F-85CB-1BBBE9A8E604}"/>
              </a:ext>
            </a:extLst>
          </p:cNvPr>
          <p:cNvSpPr txBox="1">
            <a:spLocks/>
          </p:cNvSpPr>
          <p:nvPr/>
        </p:nvSpPr>
        <p:spPr>
          <a:xfrm>
            <a:off x="6063281" y="1538385"/>
            <a:ext cx="3688274" cy="164404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都心部とともに、府域の中核となる拠点や、地域の個性・ポテンシャルを活かした特色ある生活圏等が形成され、連携する都市構造を形成すべきでないか。</a:t>
            </a:r>
          </a:p>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大都市近郊の立地ポテンシャルを活かした、大阪ならではの新しい郊外の姿を描くべきでないか。</a:t>
            </a:r>
          </a:p>
        </p:txBody>
      </p:sp>
      <p:sp>
        <p:nvSpPr>
          <p:cNvPr id="42" name="正方形/長方形 41">
            <a:extLst>
              <a:ext uri="{FF2B5EF4-FFF2-40B4-BE49-F238E27FC236}">
                <a16:creationId xmlns:a16="http://schemas.microsoft.com/office/drawing/2014/main" id="{DD0213B9-DF74-4A0A-9B8C-B0ECE5BB2F46}"/>
              </a:ext>
            </a:extLst>
          </p:cNvPr>
          <p:cNvSpPr/>
          <p:nvPr/>
        </p:nvSpPr>
        <p:spPr>
          <a:xfrm>
            <a:off x="4891753" y="3722745"/>
            <a:ext cx="971225" cy="4053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うめきた２期完成予定イメージ</a:t>
            </a:r>
            <a:endParaRPr kumimoji="1" lang="ja-JP" altLang="en-US" sz="800" dirty="0">
              <a:solidFill>
                <a:schemeClr val="tx1"/>
              </a:solidFill>
            </a:endParaRPr>
          </a:p>
        </p:txBody>
      </p:sp>
      <p:sp>
        <p:nvSpPr>
          <p:cNvPr id="43" name="正方形/長方形 42">
            <a:extLst>
              <a:ext uri="{FF2B5EF4-FFF2-40B4-BE49-F238E27FC236}">
                <a16:creationId xmlns:a16="http://schemas.microsoft.com/office/drawing/2014/main" id="{F19ED50A-88F3-4D5C-9889-9CF3FAE84D74}"/>
              </a:ext>
            </a:extLst>
          </p:cNvPr>
          <p:cNvSpPr/>
          <p:nvPr/>
        </p:nvSpPr>
        <p:spPr>
          <a:xfrm>
            <a:off x="4838618" y="6237754"/>
            <a:ext cx="1529590" cy="3187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先行開発地区においては開業以来、来場者数等が増加</a:t>
            </a:r>
          </a:p>
        </p:txBody>
      </p:sp>
      <p:sp>
        <p:nvSpPr>
          <p:cNvPr id="3" name="スライド番号プレースホルダー 2"/>
          <p:cNvSpPr>
            <a:spLocks noGrp="1"/>
          </p:cNvSpPr>
          <p:nvPr>
            <p:ph type="sldNum" sz="quarter" idx="12"/>
          </p:nvPr>
        </p:nvSpPr>
        <p:spPr>
          <a:xfrm>
            <a:off x="7577023" y="6533557"/>
            <a:ext cx="2311400" cy="365125"/>
          </a:xfrm>
        </p:spPr>
        <p:txBody>
          <a:bodyPr/>
          <a:lstStyle/>
          <a:p>
            <a:fld id="{893290AE-011E-403C-A3C9-B3B44B5CA60C}" type="slidenum">
              <a:rPr kumimoji="1" lang="ja-JP" altLang="en-US" smtClean="0"/>
              <a:t>12</a:t>
            </a:fld>
            <a:endParaRPr kumimoji="1" lang="ja-JP" altLang="en-US" dirty="0"/>
          </a:p>
        </p:txBody>
      </p:sp>
      <p:graphicFrame>
        <p:nvGraphicFramePr>
          <p:cNvPr id="44" name="表 43"/>
          <p:cNvGraphicFramePr>
            <a:graphicFrameLocks noGrp="1"/>
          </p:cNvGraphicFramePr>
          <p:nvPr/>
        </p:nvGraphicFramePr>
        <p:xfrm>
          <a:off x="117610" y="3662300"/>
          <a:ext cx="4683687" cy="3229879"/>
        </p:xfrm>
        <a:graphic>
          <a:graphicData uri="http://schemas.openxmlformats.org/drawingml/2006/table">
            <a:tbl>
              <a:tblPr bandRow="1">
                <a:tableStyleId>{5C22544A-7EE6-4342-B048-85BDC9FD1C3A}</a:tableStyleId>
              </a:tblPr>
              <a:tblGrid>
                <a:gridCol w="1030142">
                  <a:extLst>
                    <a:ext uri="{9D8B030D-6E8A-4147-A177-3AD203B41FA5}">
                      <a16:colId xmlns:a16="http://schemas.microsoft.com/office/drawing/2014/main" val="1520910211"/>
                    </a:ext>
                  </a:extLst>
                </a:gridCol>
                <a:gridCol w="3653545">
                  <a:extLst>
                    <a:ext uri="{9D8B030D-6E8A-4147-A177-3AD203B41FA5}">
                      <a16:colId xmlns:a16="http://schemas.microsoft.com/office/drawing/2014/main" val="3228948102"/>
                    </a:ext>
                  </a:extLst>
                </a:gridCol>
              </a:tblGrid>
              <a:tr h="400915">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期地区開発事業者募集開始</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18110722"/>
                  </a:ext>
                </a:extLst>
              </a:tr>
              <a:tr h="56779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期地区開発事業者決定</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新大阪周辺地域都市再生緊急整備地域検討協議会設置</a:t>
                      </a:r>
                      <a:endPar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60790156"/>
                  </a:ext>
                </a:extLst>
              </a:tr>
              <a:tr h="84384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新大阪駅周辺地域都市再生緊急整備地域まちづくり方針の骨格とりまとめ</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大阪広域ベイエリアまちづくり推進本部設置</a:t>
                      </a:r>
                      <a:endParaRPr lang="en-US" altLang="ja-JP" sz="12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大阪城東部地区まちづくり検討会設置</a:t>
                      </a:r>
                    </a:p>
                  </a:txBody>
                  <a:tcPr anchor="ctr"/>
                </a:tc>
                <a:extLst>
                  <a:ext uri="{0D108BD9-81ED-4DB2-BD59-A6C34878D82A}">
                    <a16:rowId xmlns:a16="http://schemas.microsoft.com/office/drawing/2014/main" val="451925296"/>
                  </a:ext>
                </a:extLst>
              </a:tr>
              <a:tr h="58307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期地区開発事業者による民間工事着手</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大阪城東部地区のまちづくりの方向性策定</a:t>
                      </a:r>
                      <a:endParaRPr lang="en-US" altLang="ja-JP" sz="12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森之宮周辺地区の都市再生緊急整備地域への追加指定</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519866210"/>
                  </a:ext>
                </a:extLst>
              </a:tr>
              <a:tr h="56779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marR="0" lvl="1" indent="-171450" algn="l" defTabSz="666750" rtl="0" eaLnBrk="1" fontAlgn="auto" latinLnBrk="0" hangingPunct="1">
                        <a:lnSpc>
                          <a:spcPct val="90000"/>
                        </a:lnSpc>
                        <a:spcBef>
                          <a:spcPct val="0"/>
                        </a:spcBef>
                        <a:spcAft>
                          <a:spcPct val="15000"/>
                        </a:spcAft>
                        <a:buClrTx/>
                        <a:buSzPct val="60000"/>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大阪広域ベイエリアまちづくりビジョン（案）とりまとめ</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71450" marR="0" lvl="1" indent="-171450" algn="l" defTabSz="666750" rtl="0" eaLnBrk="1" fontAlgn="auto" latinLnBrk="0" hangingPunct="1">
                        <a:lnSpc>
                          <a:spcPct val="90000"/>
                        </a:lnSpc>
                        <a:spcBef>
                          <a:spcPct val="0"/>
                        </a:spcBef>
                        <a:spcAft>
                          <a:spcPct val="15000"/>
                        </a:spcAft>
                        <a:buClrTx/>
                        <a:buSzPct val="60000"/>
                        <a:buFont typeface="Wingdings" panose="05000000000000000000" pitchFamily="2" charset="2"/>
                        <a:buChar char="l"/>
                        <a:tabLst/>
                        <a:defRPr/>
                      </a:pPr>
                      <a:r>
                        <a:rPr lang="ja-JP" altLang="en-US" sz="1200" noProof="0" dirty="0">
                          <a:solidFill>
                            <a:prstClr val="black">
                              <a:hueOff val="0"/>
                              <a:satOff val="0"/>
                              <a:lumOff val="0"/>
                              <a:alphaOff val="0"/>
                            </a:prstClr>
                          </a:solidFill>
                          <a:latin typeface="Meiryo UI" panose="020B0604030504040204" pitchFamily="50" charset="-128"/>
                          <a:ea typeface="Meiryo UI" panose="020B0604030504040204" pitchFamily="50" charset="-128"/>
                        </a:rPr>
                        <a:t>森之宮北地区地区計画決定</a:t>
                      </a:r>
                      <a:endPar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813886207"/>
                  </a:ext>
                </a:extLst>
              </a:tr>
            </a:tbl>
          </a:graphicData>
        </a:graphic>
      </p:graphicFrame>
    </p:spTree>
    <p:extLst>
      <p:ext uri="{BB962C8B-B14F-4D97-AF65-F5344CB8AC3E}">
        <p14:creationId xmlns:p14="http://schemas.microsoft.com/office/powerpoint/2010/main" val="128184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630210" y="6511922"/>
            <a:ext cx="2311400" cy="365125"/>
          </a:xfrm>
        </p:spPr>
        <p:txBody>
          <a:bodyPr/>
          <a:lstStyle/>
          <a:p>
            <a:fld id="{893290AE-011E-403C-A3C9-B3B44B5CA60C}" type="slidenum">
              <a:rPr kumimoji="1" lang="ja-JP" altLang="en-US" smtClean="0"/>
              <a:t>13</a:t>
            </a:fld>
            <a:endParaRPr kumimoji="1" lang="ja-JP" altLang="en-US" dirty="0"/>
          </a:p>
        </p:txBody>
      </p:sp>
      <p:sp>
        <p:nvSpPr>
          <p:cNvPr id="8" name="正方形/長方形 7"/>
          <p:cNvSpPr/>
          <p:nvPr/>
        </p:nvSpPr>
        <p:spPr>
          <a:xfrm>
            <a:off x="509303" y="-641736"/>
            <a:ext cx="4291232" cy="48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1000" dirty="0">
              <a:solidFill>
                <a:prstClr val="black"/>
              </a:solidFill>
            </a:endParaRPr>
          </a:p>
        </p:txBody>
      </p:sp>
      <p:sp>
        <p:nvSpPr>
          <p:cNvPr id="10" name="タイトル 1">
            <a:extLst>
              <a:ext uri="{FF2B5EF4-FFF2-40B4-BE49-F238E27FC236}">
                <a16:creationId xmlns:a16="http://schemas.microsoft.com/office/drawing/2014/main" id="{BA8EEC65-B27C-4504-80F1-FACACAE039C8}"/>
              </a:ext>
            </a:extLst>
          </p:cNvPr>
          <p:cNvSpPr txBox="1">
            <a:spLocks/>
          </p:cNvSpPr>
          <p:nvPr/>
        </p:nvSpPr>
        <p:spPr>
          <a:xfrm>
            <a:off x="5634479" y="3178610"/>
            <a:ext cx="2000015" cy="21064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○大阪広域ベイエリアまちづくり</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a:extLst>
              <a:ext uri="{FF2B5EF4-FFF2-40B4-BE49-F238E27FC236}">
                <a16:creationId xmlns:a16="http://schemas.microsoft.com/office/drawing/2014/main" id="{F49C3A76-B35C-4261-8BE1-CC97A890862D}"/>
              </a:ext>
            </a:extLst>
          </p:cNvPr>
          <p:cNvSpPr txBox="1">
            <a:spLocks/>
          </p:cNvSpPr>
          <p:nvPr/>
        </p:nvSpPr>
        <p:spPr>
          <a:xfrm>
            <a:off x="6088044" y="6611719"/>
            <a:ext cx="3300538" cy="14986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出典：大阪広域ベイエリアまちづくりビジョン（案</a:t>
            </a:r>
            <a:r>
              <a:rPr lang="ja-JP" altLang="en-US" sz="800" dirty="0" smtClean="0">
                <a:latin typeface="+mn-ea"/>
                <a:ea typeface="+mn-ea"/>
                <a:cs typeface="Meiryo UI" panose="020B0604030504040204" pitchFamily="50" charset="-128"/>
              </a:rPr>
              <a:t>）要約版より作成</a:t>
            </a:r>
            <a:endParaRPr lang="ja-JP" altLang="en-US" sz="800" dirty="0">
              <a:latin typeface="+mn-ea"/>
              <a:ea typeface="+mn-ea"/>
              <a:cs typeface="Meiryo UI" panose="020B0604030504040204" pitchFamily="50" charset="-128"/>
            </a:endParaRPr>
          </a:p>
        </p:txBody>
      </p:sp>
      <p:grpSp>
        <p:nvGrpSpPr>
          <p:cNvPr id="4" name="グループ化 3">
            <a:extLst>
              <a:ext uri="{FF2B5EF4-FFF2-40B4-BE49-F238E27FC236}">
                <a16:creationId xmlns:a16="http://schemas.microsoft.com/office/drawing/2014/main" id="{DDD3BFD3-E327-4BA7-AE37-C9884A4ABAF3}"/>
              </a:ext>
            </a:extLst>
          </p:cNvPr>
          <p:cNvGrpSpPr/>
          <p:nvPr/>
        </p:nvGrpSpPr>
        <p:grpSpPr>
          <a:xfrm>
            <a:off x="5527115" y="104620"/>
            <a:ext cx="4298139" cy="3045777"/>
            <a:chOff x="28853" y="3750801"/>
            <a:chExt cx="4298139" cy="3045777"/>
          </a:xfrm>
        </p:grpSpPr>
        <p:sp>
          <p:nvSpPr>
            <p:cNvPr id="23" name="タイトル 1">
              <a:extLst>
                <a:ext uri="{FF2B5EF4-FFF2-40B4-BE49-F238E27FC236}">
                  <a16:creationId xmlns:a16="http://schemas.microsoft.com/office/drawing/2014/main" id="{F49C3A76-B35C-4261-8BE1-CC97A890862D}"/>
                </a:ext>
              </a:extLst>
            </p:cNvPr>
            <p:cNvSpPr txBox="1">
              <a:spLocks/>
            </p:cNvSpPr>
            <p:nvPr/>
          </p:nvSpPr>
          <p:spPr>
            <a:xfrm>
              <a:off x="97204" y="6597183"/>
              <a:ext cx="3820997" cy="19939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出典：大阪城東部地区のまちづくりの方向性</a:t>
              </a:r>
              <a:r>
                <a:rPr lang="en-US" altLang="ja-JP" sz="800" dirty="0">
                  <a:latin typeface="+mn-ea"/>
                  <a:ea typeface="+mn-ea"/>
                  <a:cs typeface="Meiryo UI" panose="020B0604030504040204" pitchFamily="50" charset="-128"/>
                </a:rPr>
                <a:t>【</a:t>
              </a:r>
              <a:r>
                <a:rPr lang="ja-JP" altLang="en-US" sz="800" dirty="0">
                  <a:latin typeface="+mn-ea"/>
                  <a:ea typeface="+mn-ea"/>
                  <a:cs typeface="Meiryo UI" panose="020B0604030504040204" pitchFamily="50" charset="-128"/>
                </a:rPr>
                <a:t>概要</a:t>
              </a:r>
              <a:r>
                <a:rPr lang="en-US" altLang="ja-JP" sz="800" dirty="0">
                  <a:latin typeface="+mn-ea"/>
                  <a:ea typeface="+mn-ea"/>
                  <a:cs typeface="Meiryo UI" panose="020B0604030504040204" pitchFamily="50" charset="-128"/>
                </a:rPr>
                <a:t>】</a:t>
              </a:r>
              <a:endParaRPr lang="ja-JP" altLang="en-US" sz="800" dirty="0">
                <a:latin typeface="+mn-ea"/>
                <a:ea typeface="+mn-ea"/>
                <a:cs typeface="Meiryo UI" panose="020B0604030504040204" pitchFamily="50" charset="-128"/>
              </a:endParaRPr>
            </a:p>
          </p:txBody>
        </p:sp>
        <p:sp>
          <p:nvSpPr>
            <p:cNvPr id="21" name="タイトル 1">
              <a:extLst>
                <a:ext uri="{FF2B5EF4-FFF2-40B4-BE49-F238E27FC236}">
                  <a16:creationId xmlns:a16="http://schemas.microsoft.com/office/drawing/2014/main" id="{BA8EEC65-B27C-4504-80F1-FACACAE039C8}"/>
                </a:ext>
              </a:extLst>
            </p:cNvPr>
            <p:cNvSpPr txBox="1">
              <a:spLocks/>
            </p:cNvSpPr>
            <p:nvPr/>
          </p:nvSpPr>
          <p:spPr>
            <a:xfrm>
              <a:off x="28853" y="3750801"/>
              <a:ext cx="2078101" cy="19939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○大阪城東部地区のまちづくり</a:t>
              </a:r>
            </a:p>
          </p:txBody>
        </p:sp>
        <p:sp>
          <p:nvSpPr>
            <p:cNvPr id="29" name="正方形/長方形 28">
              <a:extLst>
                <a:ext uri="{FF2B5EF4-FFF2-40B4-BE49-F238E27FC236}">
                  <a16:creationId xmlns:a16="http://schemas.microsoft.com/office/drawing/2014/main" id="{F41D3775-6423-4FF4-BF82-5E802AF80FED}"/>
                </a:ext>
              </a:extLst>
            </p:cNvPr>
            <p:cNvSpPr/>
            <p:nvPr/>
          </p:nvSpPr>
          <p:spPr>
            <a:xfrm>
              <a:off x="139186" y="3994846"/>
              <a:ext cx="2076931" cy="2178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まちづくりコンセプト及び戦略</a:t>
              </a:r>
            </a:p>
          </p:txBody>
        </p:sp>
        <p:grpSp>
          <p:nvGrpSpPr>
            <p:cNvPr id="36" name="グループ化 35">
              <a:extLst>
                <a:ext uri="{FF2B5EF4-FFF2-40B4-BE49-F238E27FC236}">
                  <a16:creationId xmlns:a16="http://schemas.microsoft.com/office/drawing/2014/main" id="{CF115D96-4DD0-4DED-A9EF-97E0712C1F4B}"/>
                </a:ext>
              </a:extLst>
            </p:cNvPr>
            <p:cNvGrpSpPr/>
            <p:nvPr/>
          </p:nvGrpSpPr>
          <p:grpSpPr>
            <a:xfrm>
              <a:off x="162968" y="4212662"/>
              <a:ext cx="3947604" cy="2380500"/>
              <a:chOff x="28853" y="4405640"/>
              <a:chExt cx="4081719" cy="2187521"/>
            </a:xfrm>
          </p:grpSpPr>
          <p:pic>
            <p:nvPicPr>
              <p:cNvPr id="12" name="図 11"/>
              <p:cNvPicPr>
                <a:picLocks noChangeAspect="1"/>
              </p:cNvPicPr>
              <p:nvPr/>
            </p:nvPicPr>
            <p:blipFill>
              <a:blip r:embed="rId2"/>
              <a:stretch>
                <a:fillRect/>
              </a:stretch>
            </p:blipFill>
            <p:spPr>
              <a:xfrm>
                <a:off x="28853" y="4418621"/>
                <a:ext cx="4036268" cy="2174540"/>
              </a:xfrm>
              <a:prstGeom prst="rect">
                <a:avLst/>
              </a:prstGeom>
            </p:spPr>
          </p:pic>
          <p:sp>
            <p:nvSpPr>
              <p:cNvPr id="13" name="正方形/長方形 12">
                <a:extLst>
                  <a:ext uri="{FF2B5EF4-FFF2-40B4-BE49-F238E27FC236}">
                    <a16:creationId xmlns:a16="http://schemas.microsoft.com/office/drawing/2014/main" id="{F3A4AF1A-A3AE-4104-AC9E-F484B43A756F}"/>
                  </a:ext>
                </a:extLst>
              </p:cNvPr>
              <p:cNvSpPr/>
              <p:nvPr/>
            </p:nvSpPr>
            <p:spPr>
              <a:xfrm>
                <a:off x="2830514" y="4405640"/>
                <a:ext cx="1280058" cy="1412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図 10">
              <a:extLst>
                <a:ext uri="{FF2B5EF4-FFF2-40B4-BE49-F238E27FC236}">
                  <a16:creationId xmlns:a16="http://schemas.microsoft.com/office/drawing/2014/main" id="{3B36EC2C-A573-4650-8529-1C7804352E34}"/>
                </a:ext>
              </a:extLst>
            </p:cNvPr>
            <p:cNvPicPr>
              <a:picLocks noChangeAspect="1"/>
            </p:cNvPicPr>
            <p:nvPr/>
          </p:nvPicPr>
          <p:blipFill>
            <a:blip r:embed="rId3"/>
            <a:stretch>
              <a:fillRect/>
            </a:stretch>
          </p:blipFill>
          <p:spPr>
            <a:xfrm>
              <a:off x="2813154" y="4189428"/>
              <a:ext cx="1513838" cy="1621710"/>
            </a:xfrm>
            <a:prstGeom prst="rect">
              <a:avLst/>
            </a:prstGeom>
          </p:spPr>
        </p:pic>
      </p:grpSp>
      <p:grpSp>
        <p:nvGrpSpPr>
          <p:cNvPr id="3" name="グループ化 2">
            <a:extLst>
              <a:ext uri="{FF2B5EF4-FFF2-40B4-BE49-F238E27FC236}">
                <a16:creationId xmlns:a16="http://schemas.microsoft.com/office/drawing/2014/main" id="{F4137A71-AD72-4060-8863-EC2DF7E0904E}"/>
              </a:ext>
            </a:extLst>
          </p:cNvPr>
          <p:cNvGrpSpPr/>
          <p:nvPr/>
        </p:nvGrpSpPr>
        <p:grpSpPr>
          <a:xfrm>
            <a:off x="71987" y="100372"/>
            <a:ext cx="5526015" cy="3383524"/>
            <a:chOff x="4170250" y="149634"/>
            <a:chExt cx="5526015" cy="3383524"/>
          </a:xfrm>
        </p:grpSpPr>
        <p:pic>
          <p:nvPicPr>
            <p:cNvPr id="5" name="図 4">
              <a:extLst>
                <a:ext uri="{FF2B5EF4-FFF2-40B4-BE49-F238E27FC236}">
                  <a16:creationId xmlns:a16="http://schemas.microsoft.com/office/drawing/2014/main" id="{739AA789-D6F2-4F28-AE24-1B07C833348C}"/>
                </a:ext>
              </a:extLst>
            </p:cNvPr>
            <p:cNvPicPr>
              <a:picLocks noChangeAspect="1"/>
            </p:cNvPicPr>
            <p:nvPr/>
          </p:nvPicPr>
          <p:blipFill>
            <a:blip r:embed="rId4"/>
            <a:stretch>
              <a:fillRect/>
            </a:stretch>
          </p:blipFill>
          <p:spPr>
            <a:xfrm>
              <a:off x="4172287" y="589800"/>
              <a:ext cx="5523978" cy="2795002"/>
            </a:xfrm>
            <a:prstGeom prst="rect">
              <a:avLst/>
            </a:prstGeom>
          </p:spPr>
        </p:pic>
        <p:sp>
          <p:nvSpPr>
            <p:cNvPr id="31" name="タイトル 1">
              <a:extLst>
                <a:ext uri="{FF2B5EF4-FFF2-40B4-BE49-F238E27FC236}">
                  <a16:creationId xmlns:a16="http://schemas.microsoft.com/office/drawing/2014/main" id="{6208E697-5EDB-484D-A2D6-06D59E286BA0}"/>
                </a:ext>
              </a:extLst>
            </p:cNvPr>
            <p:cNvSpPr txBox="1">
              <a:spLocks/>
            </p:cNvSpPr>
            <p:nvPr/>
          </p:nvSpPr>
          <p:spPr>
            <a:xfrm>
              <a:off x="4170250" y="149634"/>
              <a:ext cx="3089993" cy="17821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○国際的な大都市にふさわしい拠点エリアと魅力形成</a:t>
              </a:r>
            </a:p>
          </p:txBody>
        </p:sp>
        <p:sp>
          <p:nvSpPr>
            <p:cNvPr id="32" name="正方形/長方形 31">
              <a:extLst>
                <a:ext uri="{FF2B5EF4-FFF2-40B4-BE49-F238E27FC236}">
                  <a16:creationId xmlns:a16="http://schemas.microsoft.com/office/drawing/2014/main" id="{60461467-DBAC-4B89-9EA0-A3617279CF65}"/>
                </a:ext>
              </a:extLst>
            </p:cNvPr>
            <p:cNvSpPr/>
            <p:nvPr/>
          </p:nvSpPr>
          <p:spPr>
            <a:xfrm>
              <a:off x="4261855" y="372006"/>
              <a:ext cx="4614929" cy="212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大阪市内の６エリアにおいて、拠点形成やストック・ポテンシャルを活かしたまちづくりが進められている</a:t>
              </a:r>
            </a:p>
          </p:txBody>
        </p:sp>
        <p:sp>
          <p:nvSpPr>
            <p:cNvPr id="33" name="タイトル 1">
              <a:extLst>
                <a:ext uri="{FF2B5EF4-FFF2-40B4-BE49-F238E27FC236}">
                  <a16:creationId xmlns:a16="http://schemas.microsoft.com/office/drawing/2014/main" id="{8042B87B-B033-4BFC-A875-0A79290A75F9}"/>
                </a:ext>
              </a:extLst>
            </p:cNvPr>
            <p:cNvSpPr txBox="1">
              <a:spLocks/>
            </p:cNvSpPr>
            <p:nvPr/>
          </p:nvSpPr>
          <p:spPr>
            <a:xfrm>
              <a:off x="4210291" y="3324163"/>
              <a:ext cx="5485974" cy="20899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出典：第１回新しいまちづくりのグランドデザイン推進本部会議「新しいまちづくりのグランドデザインの策定に向けて」</a:t>
              </a:r>
            </a:p>
          </p:txBody>
        </p:sp>
      </p:grpSp>
      <p:grpSp>
        <p:nvGrpSpPr>
          <p:cNvPr id="9" name="グループ化 8">
            <a:extLst>
              <a:ext uri="{FF2B5EF4-FFF2-40B4-BE49-F238E27FC236}">
                <a16:creationId xmlns:a16="http://schemas.microsoft.com/office/drawing/2014/main" id="{47AAAE0F-3B96-4143-B1BE-12DF673956F3}"/>
              </a:ext>
            </a:extLst>
          </p:cNvPr>
          <p:cNvGrpSpPr/>
          <p:nvPr/>
        </p:nvGrpSpPr>
        <p:grpSpPr>
          <a:xfrm>
            <a:off x="31511" y="3539117"/>
            <a:ext cx="5578609" cy="3135364"/>
            <a:chOff x="4126461" y="3688132"/>
            <a:chExt cx="5578609" cy="3135364"/>
          </a:xfrm>
        </p:grpSpPr>
        <p:pic>
          <p:nvPicPr>
            <p:cNvPr id="16" name="図 15">
              <a:extLst>
                <a:ext uri="{FF2B5EF4-FFF2-40B4-BE49-F238E27FC236}">
                  <a16:creationId xmlns:a16="http://schemas.microsoft.com/office/drawing/2014/main" id="{2A53FED1-C6D0-4262-A168-2F8F2F47AD8B}"/>
                </a:ext>
              </a:extLst>
            </p:cNvPr>
            <p:cNvPicPr>
              <a:picLocks noChangeAspect="1"/>
            </p:cNvPicPr>
            <p:nvPr/>
          </p:nvPicPr>
          <p:blipFill>
            <a:blip r:embed="rId5"/>
            <a:stretch>
              <a:fillRect/>
            </a:stretch>
          </p:blipFill>
          <p:spPr>
            <a:xfrm>
              <a:off x="4304928" y="4030352"/>
              <a:ext cx="5400142" cy="2588908"/>
            </a:xfrm>
            <a:prstGeom prst="rect">
              <a:avLst/>
            </a:prstGeom>
          </p:spPr>
        </p:pic>
        <p:sp>
          <p:nvSpPr>
            <p:cNvPr id="30" name="タイトル 1">
              <a:extLst>
                <a:ext uri="{FF2B5EF4-FFF2-40B4-BE49-F238E27FC236}">
                  <a16:creationId xmlns:a16="http://schemas.microsoft.com/office/drawing/2014/main" id="{D90C5E36-F309-4461-AED2-8D0E69957F2E}"/>
                </a:ext>
              </a:extLst>
            </p:cNvPr>
            <p:cNvSpPr txBox="1">
              <a:spLocks/>
            </p:cNvSpPr>
            <p:nvPr/>
          </p:nvSpPr>
          <p:spPr>
            <a:xfrm>
              <a:off x="4215829" y="6614501"/>
              <a:ext cx="5485974" cy="20899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出典：第１回新しいまちづくりのグランドデザイン推進本部会議「新しいまちづくりのグランドデザインの策定に向けて」</a:t>
              </a:r>
            </a:p>
          </p:txBody>
        </p:sp>
        <p:sp>
          <p:nvSpPr>
            <p:cNvPr id="34" name="タイトル 1">
              <a:extLst>
                <a:ext uri="{FF2B5EF4-FFF2-40B4-BE49-F238E27FC236}">
                  <a16:creationId xmlns:a16="http://schemas.microsoft.com/office/drawing/2014/main" id="{E528522D-D9D2-48B2-8D15-C6BB6A4C8AE5}"/>
                </a:ext>
              </a:extLst>
            </p:cNvPr>
            <p:cNvSpPr txBox="1">
              <a:spLocks/>
            </p:cNvSpPr>
            <p:nvPr/>
          </p:nvSpPr>
          <p:spPr>
            <a:xfrm>
              <a:off x="4126461" y="3688132"/>
              <a:ext cx="3089993" cy="17821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○広域連携による地域活性化</a:t>
              </a:r>
            </a:p>
          </p:txBody>
        </p:sp>
        <p:sp>
          <p:nvSpPr>
            <p:cNvPr id="35" name="正方形/長方形 34">
              <a:extLst>
                <a:ext uri="{FF2B5EF4-FFF2-40B4-BE49-F238E27FC236}">
                  <a16:creationId xmlns:a16="http://schemas.microsoft.com/office/drawing/2014/main" id="{3CFAB00E-B0DC-449B-BE29-A5C646ABCB4E}"/>
                </a:ext>
              </a:extLst>
            </p:cNvPr>
            <p:cNvSpPr/>
            <p:nvPr/>
          </p:nvSpPr>
          <p:spPr>
            <a:xfrm>
              <a:off x="4304928" y="3889386"/>
              <a:ext cx="4266676" cy="18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豊かな資源環境や歴史・文化・景観資源等を活かした広域連携の取組みについて検討を進める</a:t>
              </a:r>
            </a:p>
          </p:txBody>
        </p:sp>
      </p:grpSp>
      <p:pic>
        <p:nvPicPr>
          <p:cNvPr id="27" name="図 26">
            <a:extLst>
              <a:ext uri="{FF2B5EF4-FFF2-40B4-BE49-F238E27FC236}">
                <a16:creationId xmlns:a16="http://schemas.microsoft.com/office/drawing/2014/main" id="{EDF75ADA-1F1F-4508-B7D3-C411974E0A3E}"/>
              </a:ext>
            </a:extLst>
          </p:cNvPr>
          <p:cNvPicPr>
            <a:picLocks noChangeAspect="1"/>
          </p:cNvPicPr>
          <p:nvPr/>
        </p:nvPicPr>
        <p:blipFill>
          <a:blip r:embed="rId6"/>
          <a:stretch>
            <a:fillRect/>
          </a:stretch>
        </p:blipFill>
        <p:spPr>
          <a:xfrm>
            <a:off x="6057789" y="3177173"/>
            <a:ext cx="3666627" cy="3476505"/>
          </a:xfrm>
          <a:prstGeom prst="rect">
            <a:avLst/>
          </a:prstGeom>
        </p:spPr>
      </p:pic>
      <p:sp>
        <p:nvSpPr>
          <p:cNvPr id="28" name="正方形/長方形 27">
            <a:extLst>
              <a:ext uri="{FF2B5EF4-FFF2-40B4-BE49-F238E27FC236}">
                <a16:creationId xmlns:a16="http://schemas.microsoft.com/office/drawing/2014/main" id="{467F83B2-028A-457A-A7CC-61953DC488B8}"/>
              </a:ext>
            </a:extLst>
          </p:cNvPr>
          <p:cNvSpPr/>
          <p:nvPr/>
        </p:nvSpPr>
        <p:spPr>
          <a:xfrm>
            <a:off x="5674040" y="3392133"/>
            <a:ext cx="1007152" cy="4892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取組みのイメージ（みがく、つなぐ、広げる、育てる）</a:t>
            </a:r>
          </a:p>
        </p:txBody>
      </p:sp>
      <p:sp>
        <p:nvSpPr>
          <p:cNvPr id="6" name="正方形/長方形 5"/>
          <p:cNvSpPr/>
          <p:nvPr/>
        </p:nvSpPr>
        <p:spPr>
          <a:xfrm flipH="1">
            <a:off x="867116" y="1727790"/>
            <a:ext cx="45719"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 b="1" dirty="0" smtClean="0">
                <a:solidFill>
                  <a:srgbClr val="00B050"/>
                </a:solidFill>
              </a:rPr>
              <a:t>北</a:t>
            </a:r>
            <a:endParaRPr kumimoji="1" lang="ja-JP" altLang="en-US" sz="1000" b="1" dirty="0">
              <a:solidFill>
                <a:srgbClr val="00B050"/>
              </a:solidFill>
            </a:endParaRPr>
          </a:p>
        </p:txBody>
      </p:sp>
      <p:sp>
        <p:nvSpPr>
          <p:cNvPr id="37" name="正方形/長方形 36"/>
          <p:cNvSpPr/>
          <p:nvPr/>
        </p:nvSpPr>
        <p:spPr>
          <a:xfrm flipH="1">
            <a:off x="911555" y="1727790"/>
            <a:ext cx="45719"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 b="1" dirty="0">
                <a:solidFill>
                  <a:srgbClr val="00B050"/>
                </a:solidFill>
              </a:rPr>
              <a:t>陸</a:t>
            </a:r>
            <a:endParaRPr kumimoji="1" lang="ja-JP" altLang="en-US" sz="1000" b="1" dirty="0">
              <a:solidFill>
                <a:srgbClr val="00B050"/>
              </a:solidFill>
            </a:endParaRPr>
          </a:p>
        </p:txBody>
      </p:sp>
    </p:spTree>
    <p:extLst>
      <p:ext uri="{BB962C8B-B14F-4D97-AF65-F5344CB8AC3E}">
        <p14:creationId xmlns:p14="http://schemas.microsoft.com/office/powerpoint/2010/main" val="4024058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93445" y="344047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129675" y="640409"/>
            <a:ext cx="5543405" cy="2811026"/>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都市魅力の発展・進化・発信や、観光客受入環境の充実により、観光拠点としての機能強化を図るとともに、インバウンド客を関西のみならず国内各地へつなぐ「観光」ハブとしての機能を高める。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大阪が誇る文化や歴史、伝統芸能、スポーツ、芸術、食などの都市魅力を最大限活用し、国内外にアピールするとともに、大阪の都市魅力創造の好循環につながるよう取組みを進める。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文化・観光基盤を背景に、万博や</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のインパクトも活かしながら、大阪・関西において情報が生まれるとともに、広く情報が集まり、全国・世界へ発信する機能強化を図る。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到達点分析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lang="ja-JP" altLang="en-US" b="1" dirty="0">
                <a:solidFill>
                  <a:prstClr val="white"/>
                </a:solidFill>
                <a:latin typeface="Meiryo UI" panose="020B0604030504040204" pitchFamily="50" charset="-128"/>
                <a:ea typeface="Meiryo UI" panose="020B0604030504040204" pitchFamily="50" charset="-128"/>
              </a:rPr>
              <a:t>経済成長面</a:t>
            </a: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資本力②</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ⅱ</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）世界的な創造都市、国際エンターテイメント都市の</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確立</a:t>
            </a:r>
            <a:r>
              <a:rPr kumimoji="1" lang="en-US" altLang="ja-JP"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個別個票</a:t>
            </a:r>
            <a:r>
              <a:rPr kumimoji="1" lang="en-US" altLang="ja-JP"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7" name="タイトル 1"/>
          <p:cNvSpPr txBox="1">
            <a:spLocks/>
          </p:cNvSpPr>
          <p:nvPr/>
        </p:nvSpPr>
        <p:spPr>
          <a:xfrm>
            <a:off x="293445" y="3448746"/>
            <a:ext cx="226545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5" name="角丸四角形 31">
            <a:extLst>
              <a:ext uri="{FF2B5EF4-FFF2-40B4-BE49-F238E27FC236}">
                <a16:creationId xmlns:a16="http://schemas.microsoft.com/office/drawing/2014/main" id="{0C7F9946-401D-48BA-A851-87A0195B4518}"/>
              </a:ext>
            </a:extLst>
          </p:cNvPr>
          <p:cNvSpPr/>
          <p:nvPr/>
        </p:nvSpPr>
        <p:spPr>
          <a:xfrm>
            <a:off x="5710572" y="325882"/>
            <a:ext cx="1186644" cy="2123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8" name="角丸四角形 32">
            <a:extLst>
              <a:ext uri="{FF2B5EF4-FFF2-40B4-BE49-F238E27FC236}">
                <a16:creationId xmlns:a16="http://schemas.microsoft.com/office/drawing/2014/main" id="{5CB7D161-5660-459E-9818-B74A94FEDAA7}"/>
              </a:ext>
            </a:extLst>
          </p:cNvPr>
          <p:cNvSpPr/>
          <p:nvPr/>
        </p:nvSpPr>
        <p:spPr>
          <a:xfrm>
            <a:off x="267554" y="372788"/>
            <a:ext cx="3214354"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39" name="角丸四角形 31">
            <a:extLst>
              <a:ext uri="{FF2B5EF4-FFF2-40B4-BE49-F238E27FC236}">
                <a16:creationId xmlns:a16="http://schemas.microsoft.com/office/drawing/2014/main" id="{CF534A04-6E14-466F-8015-152A9640364B}"/>
              </a:ext>
            </a:extLst>
          </p:cNvPr>
          <p:cNvSpPr/>
          <p:nvPr/>
        </p:nvSpPr>
        <p:spPr>
          <a:xfrm>
            <a:off x="5817096" y="1225988"/>
            <a:ext cx="2304256" cy="2327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41" name="タイトル 1">
            <a:extLst>
              <a:ext uri="{FF2B5EF4-FFF2-40B4-BE49-F238E27FC236}">
                <a16:creationId xmlns:a16="http://schemas.microsoft.com/office/drawing/2014/main" id="{4DA64C9E-0979-4BB0-8D4F-F81B1C2BA83F}"/>
              </a:ext>
            </a:extLst>
          </p:cNvPr>
          <p:cNvSpPr txBox="1">
            <a:spLocks/>
          </p:cNvSpPr>
          <p:nvPr/>
        </p:nvSpPr>
        <p:spPr>
          <a:xfrm>
            <a:off x="5746551" y="1438107"/>
            <a:ext cx="3883239" cy="1964640"/>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アフターコロナ後の基盤を整えるなかで、ナイトカルチャーなどのおもてなし都市をどのように再スタートさせるか検討が必要ではないか。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体験型・交流型の要素を取り入れた付加価値が高いニューツーリズムの創出の検討が必要ではないか。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立地に伴う集客効果を各地に相乗的に波及させる必要があるのではないか。</a:t>
            </a:r>
          </a:p>
        </p:txBody>
      </p:sp>
      <p:sp>
        <p:nvSpPr>
          <p:cNvPr id="49" name="タイトル 1">
            <a:extLst>
              <a:ext uri="{FF2B5EF4-FFF2-40B4-BE49-F238E27FC236}">
                <a16:creationId xmlns:a16="http://schemas.microsoft.com/office/drawing/2014/main" id="{68A73932-C6F0-4D05-A158-AC7D68CEB722}"/>
              </a:ext>
            </a:extLst>
          </p:cNvPr>
          <p:cNvSpPr txBox="1">
            <a:spLocks/>
          </p:cNvSpPr>
          <p:nvPr/>
        </p:nvSpPr>
        <p:spPr>
          <a:xfrm>
            <a:off x="5673081" y="550325"/>
            <a:ext cx="3930986" cy="707886"/>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都市魅力の発展・進化や観光客受入環境の充実により、観光拠点としての機能強化が進められている。</a:t>
            </a:r>
          </a:p>
        </p:txBody>
      </p:sp>
      <p:sp>
        <p:nvSpPr>
          <p:cNvPr id="5" name="スライド番号プレースホルダー 4"/>
          <p:cNvSpPr>
            <a:spLocks noGrp="1"/>
          </p:cNvSpPr>
          <p:nvPr>
            <p:ph type="sldNum" sz="quarter" idx="12"/>
          </p:nvPr>
        </p:nvSpPr>
        <p:spPr>
          <a:xfrm>
            <a:off x="7566607" y="6504512"/>
            <a:ext cx="2311400" cy="365125"/>
          </a:xfrm>
        </p:spPr>
        <p:txBody>
          <a:bodyPr/>
          <a:lstStyle/>
          <a:p>
            <a:fld id="{893290AE-011E-403C-A3C9-B3B44B5CA60C}" type="slidenum">
              <a:rPr kumimoji="1" lang="ja-JP" altLang="en-US" smtClean="0"/>
              <a:t>14</a:t>
            </a:fld>
            <a:endParaRPr kumimoji="1" lang="ja-JP" altLang="en-US" dirty="0"/>
          </a:p>
        </p:txBody>
      </p:sp>
      <p:sp>
        <p:nvSpPr>
          <p:cNvPr id="50" name="正方形/長方形 49">
            <a:extLst>
              <a:ext uri="{FF2B5EF4-FFF2-40B4-BE49-F238E27FC236}">
                <a16:creationId xmlns:a16="http://schemas.microsoft.com/office/drawing/2014/main" id="{12BB05C3-F234-484D-B626-034276DF8214}"/>
              </a:ext>
            </a:extLst>
          </p:cNvPr>
          <p:cNvSpPr/>
          <p:nvPr/>
        </p:nvSpPr>
        <p:spPr>
          <a:xfrm>
            <a:off x="4792927" y="3483480"/>
            <a:ext cx="2159876" cy="37777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lnSpcReduction="10000"/>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夢洲における国際観光拠点の形成</a:t>
            </a:r>
            <a:endParaRPr kumimoji="1" lang="en-US" altLang="ja-JP" sz="1000" b="1"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92BFCBF8-C684-4716-9A5A-CCFD047F8F85}"/>
              </a:ext>
            </a:extLst>
          </p:cNvPr>
          <p:cNvSpPr/>
          <p:nvPr/>
        </p:nvSpPr>
        <p:spPr>
          <a:xfrm>
            <a:off x="7079617" y="3511560"/>
            <a:ext cx="1316055" cy="2180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夢洲まちづくりのイメージ</a:t>
            </a:r>
          </a:p>
        </p:txBody>
      </p:sp>
      <p:sp>
        <p:nvSpPr>
          <p:cNvPr id="58" name="タイトル 1">
            <a:extLst>
              <a:ext uri="{FF2B5EF4-FFF2-40B4-BE49-F238E27FC236}">
                <a16:creationId xmlns:a16="http://schemas.microsoft.com/office/drawing/2014/main" id="{F49C3A76-B35C-4261-8BE1-CC97A890862D}"/>
              </a:ext>
            </a:extLst>
          </p:cNvPr>
          <p:cNvSpPr txBox="1">
            <a:spLocks/>
          </p:cNvSpPr>
          <p:nvPr/>
        </p:nvSpPr>
        <p:spPr>
          <a:xfrm>
            <a:off x="7761312" y="6597171"/>
            <a:ext cx="1913466" cy="23720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出典：夢洲まちづくり基本方針より作成</a:t>
            </a:r>
          </a:p>
        </p:txBody>
      </p:sp>
      <p:grpSp>
        <p:nvGrpSpPr>
          <p:cNvPr id="6" name="グループ化 5"/>
          <p:cNvGrpSpPr/>
          <p:nvPr/>
        </p:nvGrpSpPr>
        <p:grpSpPr>
          <a:xfrm>
            <a:off x="4792928" y="3712078"/>
            <a:ext cx="4987666" cy="2895805"/>
            <a:chOff x="3870274" y="2857649"/>
            <a:chExt cx="4513881" cy="2797289"/>
          </a:xfrm>
        </p:grpSpPr>
        <p:sp>
          <p:nvSpPr>
            <p:cNvPr id="51" name="角丸四角形 50"/>
            <p:cNvSpPr/>
            <p:nvPr/>
          </p:nvSpPr>
          <p:spPr>
            <a:xfrm>
              <a:off x="3870274" y="3025765"/>
              <a:ext cx="2153773" cy="1166857"/>
            </a:xfrm>
            <a:prstGeom prst="roundRect">
              <a:avLst>
                <a:gd name="adj" fmla="val 4270"/>
              </a:avLst>
            </a:prstGeom>
            <a:solidFill>
              <a:srgbClr val="CCFFFF">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52" name="object 8"/>
            <p:cNvSpPr txBox="1"/>
            <p:nvPr/>
          </p:nvSpPr>
          <p:spPr>
            <a:xfrm>
              <a:off x="3910716" y="3080827"/>
              <a:ext cx="2060583" cy="1033616"/>
            </a:xfrm>
            <a:prstGeom prst="rect">
              <a:avLst/>
            </a:prstGeom>
          </p:spPr>
          <p:txBody>
            <a:bodyPr vert="horz" wrap="square" lIns="0" tIns="33020" rIns="0" bIns="0" rtlCol="0">
              <a:spAutoFit/>
            </a:bodyPr>
            <a:lstStyle/>
            <a:p>
              <a:pPr marL="12700">
                <a:lnSpc>
                  <a:spcPct val="100000"/>
                </a:lnSpc>
                <a:spcBef>
                  <a:spcPts val="600"/>
                </a:spcBef>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第１期</a:t>
              </a:r>
              <a:r>
                <a:rPr lang="en-US" altLang="ja-JP" sz="900" b="1" dirty="0">
                  <a:latin typeface="メイリオ" panose="020B0604030504040204" pitchFamily="50" charset="-128"/>
                  <a:ea typeface="メイリオ" panose="020B0604030504040204" pitchFamily="50" charset="-128"/>
                  <a:cs typeface="メイリオ"/>
                </a:rPr>
                <a:t>(70ha) 】 </a:t>
              </a: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統合型リゾート（</a:t>
              </a:r>
              <a:r>
                <a:rPr lang="en-US" altLang="ja-JP" sz="900" b="1" u="sng" dirty="0">
                  <a:latin typeface="メイリオ" panose="020B0604030504040204" pitchFamily="50" charset="-128"/>
                  <a:ea typeface="メイリオ" panose="020B0604030504040204" pitchFamily="50" charset="-128"/>
                  <a:cs typeface="メイリオ"/>
                </a:rPr>
                <a:t>IR</a:t>
              </a:r>
              <a:r>
                <a:rPr lang="ja-JP" altLang="en-US" sz="900" b="1" u="sng" dirty="0">
                  <a:latin typeface="メイリオ" panose="020B0604030504040204" pitchFamily="50" charset="-128"/>
                  <a:ea typeface="メイリオ" panose="020B0604030504040204" pitchFamily="50" charset="-128"/>
                  <a:cs typeface="メイリオ"/>
                </a:rPr>
                <a:t>）を中心とした</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pPr>
              <a:r>
                <a:rPr lang="en-US" altLang="ja-JP" sz="900"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魅力的なエンターテイメントの集積、国際競争力を有する</a:t>
              </a:r>
              <a:r>
                <a:rPr lang="en-US" altLang="ja-JP" sz="800" dirty="0">
                  <a:latin typeface="メイリオ" panose="020B0604030504040204" pitchFamily="50" charset="-128"/>
                  <a:ea typeface="メイリオ" panose="020B0604030504040204" pitchFamily="50" charset="-128"/>
                  <a:cs typeface="メイリオ"/>
                </a:rPr>
                <a:t>MICE</a:t>
              </a:r>
              <a:r>
                <a:rPr lang="ja-JP" altLang="en-US" sz="800" dirty="0">
                  <a:latin typeface="メイリオ" panose="020B0604030504040204" pitchFamily="50" charset="-128"/>
                  <a:ea typeface="メイリオ" panose="020B0604030504040204" pitchFamily="50" charset="-128"/>
                  <a:cs typeface="メイリオ"/>
                </a:rPr>
                <a:t>施設の整備や</a:t>
              </a:r>
              <a:r>
                <a:rPr lang="en-US" altLang="ja-JP" sz="800" dirty="0">
                  <a:latin typeface="メイリオ" panose="020B0604030504040204" pitchFamily="50" charset="-128"/>
                  <a:ea typeface="メイリオ" panose="020B0604030504040204" pitchFamily="50" charset="-128"/>
                  <a:cs typeface="メイリオ"/>
                </a:rPr>
                <a:t>ICT</a:t>
              </a:r>
              <a:r>
                <a:rPr lang="ja-JP" altLang="en-US" sz="800" dirty="0">
                  <a:latin typeface="メイリオ" panose="020B0604030504040204" pitchFamily="50" charset="-128"/>
                  <a:ea typeface="メイリオ" panose="020B0604030504040204" pitchFamily="50" charset="-128"/>
                  <a:cs typeface="メイリオ"/>
                </a:rPr>
                <a:t>等最先端技術を 活用したスマートなまちづくりによる国際観光拠点を形成する。</a:t>
              </a:r>
            </a:p>
          </p:txBody>
        </p:sp>
        <p:pic>
          <p:nvPicPr>
            <p:cNvPr id="54" name="図 53"/>
            <p:cNvPicPr>
              <a:picLocks noChangeAspect="1"/>
            </p:cNvPicPr>
            <p:nvPr/>
          </p:nvPicPr>
          <p:blipFill>
            <a:blip r:embed="rId3"/>
            <a:stretch>
              <a:fillRect/>
            </a:stretch>
          </p:blipFill>
          <p:spPr>
            <a:xfrm>
              <a:off x="6124778" y="2857649"/>
              <a:ext cx="2259377" cy="1622117"/>
            </a:xfrm>
            <a:prstGeom prst="rect">
              <a:avLst/>
            </a:prstGeom>
          </p:spPr>
        </p:pic>
        <p:sp>
          <p:nvSpPr>
            <p:cNvPr id="59" name="角丸四角形 58"/>
            <p:cNvSpPr/>
            <p:nvPr/>
          </p:nvSpPr>
          <p:spPr>
            <a:xfrm>
              <a:off x="3870274" y="4438133"/>
              <a:ext cx="2153773" cy="1216805"/>
            </a:xfrm>
            <a:prstGeom prst="roundRect">
              <a:avLst>
                <a:gd name="adj" fmla="val 4270"/>
              </a:avLst>
            </a:prstGeom>
            <a:solidFill>
              <a:srgbClr val="FFFF99">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60" name="角丸四角形 59"/>
            <p:cNvSpPr/>
            <p:nvPr/>
          </p:nvSpPr>
          <p:spPr>
            <a:xfrm>
              <a:off x="6147514" y="4438134"/>
              <a:ext cx="2100527" cy="1216804"/>
            </a:xfrm>
            <a:prstGeom prst="roundRect">
              <a:avLst>
                <a:gd name="adj" fmla="val 4270"/>
              </a:avLst>
            </a:prstGeom>
            <a:solidFill>
              <a:srgbClr val="FFCCCC">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61" name="object 8"/>
            <p:cNvSpPr txBox="1"/>
            <p:nvPr/>
          </p:nvSpPr>
          <p:spPr>
            <a:xfrm>
              <a:off x="3910717" y="4484603"/>
              <a:ext cx="2113330" cy="1141338"/>
            </a:xfrm>
            <a:prstGeom prst="rect">
              <a:avLst/>
            </a:prstGeom>
          </p:spPr>
          <p:txBody>
            <a:bodyPr vert="horz" wrap="square" lIns="0" tIns="33020" rIns="0" bIns="0" rtlCol="0">
              <a:spAutoFit/>
            </a:bodyPr>
            <a:lstStyle/>
            <a:p>
              <a:pPr marL="12700">
                <a:lnSpc>
                  <a:spcPct val="100000"/>
                </a:lnSpc>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第２期</a:t>
              </a:r>
              <a:r>
                <a:rPr lang="en-US" altLang="ja-JP" sz="900" b="1" dirty="0">
                  <a:latin typeface="メイリオ" panose="020B0604030504040204" pitchFamily="50" charset="-128"/>
                  <a:ea typeface="メイリオ" panose="020B0604030504040204" pitchFamily="50" charset="-128"/>
                  <a:cs typeface="メイリオ"/>
                </a:rPr>
                <a:t>(60ha) 】</a:t>
              </a: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万博の理念を継承したまちづくり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spcAft>
                  <a:spcPts val="600"/>
                </a:spcAft>
              </a:pPr>
              <a:r>
                <a:rPr lang="en-US" altLang="ja-JP" sz="900"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大規模なエンターテイメント・レクリエーション機能や</a:t>
              </a:r>
              <a:r>
                <a:rPr lang="ja-JP" altLang="en-US" sz="800" u="sng" dirty="0">
                  <a:latin typeface="メイリオ" panose="020B0604030504040204" pitchFamily="50" charset="-128"/>
                  <a:ea typeface="メイリオ" panose="020B0604030504040204" pitchFamily="50" charset="-128"/>
                  <a:cs typeface="メイリオ"/>
                </a:rPr>
                <a:t>万博の理念、最先端の取り組み及び第１期において創出されたにぎわいを継承したまちづくりを進める</a:t>
              </a:r>
              <a:r>
                <a:rPr lang="ja-JP" altLang="en-US" sz="800" dirty="0">
                  <a:latin typeface="メイリオ" panose="020B0604030504040204" pitchFamily="50" charset="-128"/>
                  <a:ea typeface="メイリオ" panose="020B0604030504040204" pitchFamily="50" charset="-128"/>
                  <a:cs typeface="メイリオ"/>
                </a:rPr>
                <a:t>ことで、第１期のまちづくりと合わせて国際観光拠点機能の更なる強化を図る。</a:t>
              </a:r>
              <a:endParaRPr lang="en-US" altLang="ja-JP" sz="900" spc="15" dirty="0">
                <a:latin typeface="メイリオ" panose="020B0604030504040204" pitchFamily="50" charset="-128"/>
                <a:ea typeface="メイリオ" panose="020B0604030504040204" pitchFamily="50" charset="-128"/>
                <a:cs typeface="メイリオ"/>
              </a:endParaRPr>
            </a:p>
          </p:txBody>
        </p:sp>
        <p:sp>
          <p:nvSpPr>
            <p:cNvPr id="62" name="object 8"/>
            <p:cNvSpPr txBox="1"/>
            <p:nvPr/>
          </p:nvSpPr>
          <p:spPr>
            <a:xfrm>
              <a:off x="6184409" y="4517237"/>
              <a:ext cx="2025748" cy="1033616"/>
            </a:xfrm>
            <a:prstGeom prst="rect">
              <a:avLst/>
            </a:prstGeom>
          </p:spPr>
          <p:txBody>
            <a:bodyPr vert="horz" wrap="square" lIns="0" tIns="33020" rIns="0" bIns="0" rtlCol="0">
              <a:spAutoFit/>
            </a:bodyPr>
            <a:lstStyle/>
            <a:p>
              <a:pPr marL="12700">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第３期（</a:t>
              </a:r>
              <a:r>
                <a:rPr lang="en-US" altLang="ja-JP" sz="900" b="1" dirty="0">
                  <a:latin typeface="メイリオ" panose="020B0604030504040204" pitchFamily="50" charset="-128"/>
                  <a:ea typeface="メイリオ" panose="020B0604030504040204" pitchFamily="50" charset="-128"/>
                  <a:cs typeface="メイリオ"/>
                </a:rPr>
                <a:t>40ha) 】 </a:t>
              </a:r>
            </a:p>
            <a:p>
              <a:pPr marL="12700"/>
              <a:r>
                <a:rPr lang="ja-JP" altLang="en-US" sz="900" b="1" u="sng" dirty="0">
                  <a:latin typeface="メイリオ" panose="020B0604030504040204" pitchFamily="50" charset="-128"/>
                  <a:ea typeface="メイリオ" panose="020B0604030504040204" pitchFamily="50" charset="-128"/>
                  <a:cs typeface="メイリオ"/>
                </a:rPr>
                <a:t>第１・２期の取り組みを活かした</a:t>
              </a:r>
              <a:endParaRPr lang="en-US" altLang="ja-JP" sz="900" b="1" u="sng" dirty="0">
                <a:latin typeface="メイリオ" panose="020B0604030504040204" pitchFamily="50" charset="-128"/>
                <a:ea typeface="メイリオ" panose="020B0604030504040204" pitchFamily="50" charset="-128"/>
                <a:cs typeface="メイリオ"/>
              </a:endParaRPr>
            </a:p>
            <a:p>
              <a:pPr marL="12700"/>
              <a:r>
                <a:rPr lang="ja-JP" altLang="en-US" sz="900" b="1" u="sng" dirty="0">
                  <a:latin typeface="メイリオ" panose="020B0604030504040204" pitchFamily="50" charset="-128"/>
                  <a:ea typeface="メイリオ" panose="020B0604030504040204" pitchFamily="50" charset="-128"/>
                  <a:cs typeface="メイリオ"/>
                </a:rPr>
                <a:t>長期滞在型のまちづくり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spcAft>
                  <a:spcPts val="600"/>
                </a:spcAft>
              </a:pPr>
              <a:r>
                <a:rPr lang="ja-JP" altLang="en-US" sz="900" b="1"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第１、２期で創出・醸成されたエンターテイメントや最先端技術等により、健康や長寿につながる長期滞在型の上質なリゾート空間を形成する。</a:t>
              </a:r>
            </a:p>
          </p:txBody>
        </p:sp>
      </p:grpSp>
      <p:graphicFrame>
        <p:nvGraphicFramePr>
          <p:cNvPr id="42" name="表 41"/>
          <p:cNvGraphicFramePr>
            <a:graphicFrameLocks noGrp="1"/>
          </p:cNvGraphicFramePr>
          <p:nvPr/>
        </p:nvGraphicFramePr>
        <p:xfrm>
          <a:off x="266756" y="3787836"/>
          <a:ext cx="4398212" cy="2927938"/>
        </p:xfrm>
        <a:graphic>
          <a:graphicData uri="http://schemas.openxmlformats.org/drawingml/2006/table">
            <a:tbl>
              <a:tblPr bandRow="1">
                <a:tableStyleId>{5C22544A-7EE6-4342-B048-85BDC9FD1C3A}</a:tableStyleId>
              </a:tblPr>
              <a:tblGrid>
                <a:gridCol w="869820">
                  <a:extLst>
                    <a:ext uri="{9D8B030D-6E8A-4147-A177-3AD203B41FA5}">
                      <a16:colId xmlns:a16="http://schemas.microsoft.com/office/drawing/2014/main" val="1520910211"/>
                    </a:ext>
                  </a:extLst>
                </a:gridCol>
                <a:gridCol w="3528392">
                  <a:extLst>
                    <a:ext uri="{9D8B030D-6E8A-4147-A177-3AD203B41FA5}">
                      <a16:colId xmlns:a16="http://schemas.microsoft.com/office/drawing/2014/main" val="3228948102"/>
                    </a:ext>
                  </a:extLst>
                </a:gridCol>
              </a:tblGrid>
              <a:tr h="541707">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夢洲</a:t>
                      </a: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まちづくり構想策定</a:t>
                      </a:r>
                      <a:endParaRPr lang="en-US" altLang="ja-JP" sz="12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ナイトカルチャー発掘・創出事業開始</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18110722"/>
                  </a:ext>
                </a:extLst>
              </a:tr>
              <a:tr h="492174">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夢洲まちづくり基本方針検討会設置</a:t>
                      </a:r>
                      <a:endParaRPr lang="en-US" altLang="ja-JP" sz="12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御堂筋将来ビジョンの策定</a:t>
                      </a:r>
                    </a:p>
                  </a:txBody>
                  <a:tcPr anchor="ctr"/>
                </a:tc>
                <a:extLst>
                  <a:ext uri="{0D108BD9-81ED-4DB2-BD59-A6C34878D82A}">
                    <a16:rowId xmlns:a16="http://schemas.microsoft.com/office/drawing/2014/main" val="4160790156"/>
                  </a:ext>
                </a:extLst>
              </a:tr>
              <a:tr h="112756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夢洲まちづくり基本方針策定</a:t>
                      </a:r>
                      <a:endParaRPr kumimoji="1" lang="en-US" altLang="ja-JP"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大阪府、大阪市、堺市観光施策の連携について検討開始</a:t>
                      </a:r>
                      <a:endParaRPr lang="en-US" altLang="ja-JP" sz="12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百舌鳥・古市古墳群の世界遺産登録</a:t>
                      </a:r>
                    </a:p>
                  </a:txBody>
                  <a:tcPr anchor="ctr"/>
                </a:tc>
                <a:extLst>
                  <a:ext uri="{0D108BD9-81ED-4DB2-BD59-A6C34878D82A}">
                    <a16:rowId xmlns:a16="http://schemas.microsoft.com/office/drawing/2014/main" val="451925296"/>
                  </a:ext>
                </a:extLst>
              </a:tr>
              <a:tr h="144016">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492174">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lvl="1" indent="-171450" defTabSz="666750">
                        <a:lnSpc>
                          <a:spcPct val="90000"/>
                        </a:lnSpc>
                        <a:spcBef>
                          <a:spcPct val="0"/>
                        </a:spcBef>
                        <a:spcAft>
                          <a:spcPct val="15000"/>
                        </a:spcAft>
                        <a:buSzPct val="60000"/>
                        <a:buFont typeface="Wingdings" panose="05000000000000000000" pitchFamily="2" charset="2"/>
                        <a:buChar char="l"/>
                        <a:defRPr/>
                      </a:pPr>
                      <a:r>
                        <a:rPr lang="ja-JP" altLang="en-US" sz="1200" dirty="0">
                          <a:solidFill>
                            <a:prstClr val="black">
                              <a:hueOff val="0"/>
                              <a:satOff val="0"/>
                              <a:lumOff val="0"/>
                              <a:alphaOff val="0"/>
                            </a:prstClr>
                          </a:solidFill>
                          <a:latin typeface="Meiryo UI" panose="020B0604030504040204" pitchFamily="50" charset="-128"/>
                          <a:ea typeface="Meiryo UI" panose="020B0604030504040204" pitchFamily="50" charset="-128"/>
                        </a:rPr>
                        <a:t>万博記念公園駅前周辺地区活性化事業の事業予定者の決定</a:t>
                      </a:r>
                      <a:endParaRPr kumimoji="1" lang="ja-JP" altLang="en-US" sz="12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813886207"/>
                  </a:ext>
                </a:extLst>
              </a:tr>
            </a:tbl>
          </a:graphicData>
        </a:graphic>
      </p:graphicFrame>
    </p:spTree>
    <p:extLst>
      <p:ext uri="{BB962C8B-B14F-4D97-AF65-F5344CB8AC3E}">
        <p14:creationId xmlns:p14="http://schemas.microsoft.com/office/powerpoint/2010/main" val="51376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55045" y="6520259"/>
            <a:ext cx="2311400" cy="365125"/>
          </a:xfrm>
        </p:spPr>
        <p:txBody>
          <a:bodyPr/>
          <a:lstStyle/>
          <a:p>
            <a:fld id="{893290AE-011E-403C-A3C9-B3B44B5CA60C}" type="slidenum">
              <a:rPr kumimoji="1" lang="ja-JP" altLang="en-US" smtClean="0"/>
              <a:t>15</a:t>
            </a:fld>
            <a:endParaRPr kumimoji="1" lang="ja-JP" altLang="en-US"/>
          </a:p>
        </p:txBody>
      </p:sp>
      <p:sp>
        <p:nvSpPr>
          <p:cNvPr id="26" name="正方形/長方形 25">
            <a:extLst>
              <a:ext uri="{FF2B5EF4-FFF2-40B4-BE49-F238E27FC236}">
                <a16:creationId xmlns:a16="http://schemas.microsoft.com/office/drawing/2014/main" id="{12BB05C3-F234-484D-B626-034276DF8214}"/>
              </a:ext>
            </a:extLst>
          </p:cNvPr>
          <p:cNvSpPr/>
          <p:nvPr/>
        </p:nvSpPr>
        <p:spPr>
          <a:xfrm>
            <a:off x="54428" y="129537"/>
            <a:ext cx="1293566" cy="301444"/>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御堂筋の魅力向上</a:t>
            </a:r>
            <a:endParaRPr lang="en-US" altLang="ja-JP" sz="1000"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12BB05C3-F234-484D-B626-034276DF8214}"/>
              </a:ext>
            </a:extLst>
          </p:cNvPr>
          <p:cNvSpPr/>
          <p:nvPr/>
        </p:nvSpPr>
        <p:spPr>
          <a:xfrm>
            <a:off x="5879" y="3429160"/>
            <a:ext cx="3201768" cy="324466"/>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○大阪城公園</a:t>
            </a:r>
            <a:r>
              <a:rPr kumimoji="1" lang="ja-JP" altLang="en-US" sz="1000" b="1" dirty="0">
                <a:latin typeface="Meiryo UI" panose="020B0604030504040204" pitchFamily="50" charset="-128"/>
                <a:ea typeface="Meiryo UI" panose="020B0604030504040204" pitchFamily="50" charset="-128"/>
              </a:rPr>
              <a:t>の世界的観光拠点化</a:t>
            </a:r>
            <a:endParaRPr lang="en-US" altLang="ja-JP" sz="1000" dirty="0">
              <a:latin typeface="Meiryo UI" panose="020B0604030504040204" pitchFamily="50" charset="-128"/>
              <a:ea typeface="Meiryo UI" panose="020B0604030504040204" pitchFamily="50" charset="-128"/>
            </a:endParaRPr>
          </a:p>
        </p:txBody>
      </p:sp>
      <p:sp>
        <p:nvSpPr>
          <p:cNvPr id="33" name="タイトル 1">
            <a:extLst>
              <a:ext uri="{FF2B5EF4-FFF2-40B4-BE49-F238E27FC236}">
                <a16:creationId xmlns:a16="http://schemas.microsoft.com/office/drawing/2014/main" id="{F49C3A76-B35C-4261-8BE1-CC97A890862D}"/>
              </a:ext>
            </a:extLst>
          </p:cNvPr>
          <p:cNvSpPr txBox="1">
            <a:spLocks/>
          </p:cNvSpPr>
          <p:nvPr/>
        </p:nvSpPr>
        <p:spPr>
          <a:xfrm>
            <a:off x="159763" y="3115663"/>
            <a:ext cx="3799594" cy="3203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出典：御堂筋将来ビジョン</a:t>
            </a:r>
            <a:r>
              <a:rPr lang="en-US" altLang="ja-JP" sz="800" dirty="0">
                <a:latin typeface="+mn-ea"/>
                <a:ea typeface="+mn-ea"/>
                <a:cs typeface="Meiryo UI" panose="020B0604030504040204" pitchFamily="50" charset="-128"/>
              </a:rPr>
              <a:t>【</a:t>
            </a:r>
            <a:r>
              <a:rPr lang="ja-JP" altLang="en-US" sz="800" dirty="0">
                <a:latin typeface="+mn-ea"/>
                <a:ea typeface="+mn-ea"/>
                <a:cs typeface="Meiryo UI" panose="020B0604030504040204" pitchFamily="50" charset="-128"/>
              </a:rPr>
              <a:t>概要版</a:t>
            </a:r>
            <a:r>
              <a:rPr lang="en-US" altLang="ja-JP" sz="800" dirty="0">
                <a:latin typeface="+mn-ea"/>
                <a:ea typeface="+mn-ea"/>
                <a:cs typeface="Meiryo UI" panose="020B0604030504040204" pitchFamily="50" charset="-128"/>
              </a:rPr>
              <a:t>】</a:t>
            </a:r>
            <a:endParaRPr lang="ja-JP" altLang="en-US" sz="800" dirty="0">
              <a:latin typeface="+mn-ea"/>
              <a:ea typeface="+mn-ea"/>
              <a:cs typeface="Meiryo UI" panose="020B0604030504040204" pitchFamily="50" charset="-128"/>
            </a:endParaRPr>
          </a:p>
        </p:txBody>
      </p:sp>
      <p:pic>
        <p:nvPicPr>
          <p:cNvPr id="6" name="図 5"/>
          <p:cNvPicPr>
            <a:picLocks noChangeAspect="1"/>
          </p:cNvPicPr>
          <p:nvPr/>
        </p:nvPicPr>
        <p:blipFill rotWithShape="1">
          <a:blip r:embed="rId2"/>
          <a:srcRect b="1047"/>
          <a:stretch/>
        </p:blipFill>
        <p:spPr>
          <a:xfrm>
            <a:off x="5195652" y="3920253"/>
            <a:ext cx="4479041" cy="2683968"/>
          </a:xfrm>
          <a:prstGeom prst="rect">
            <a:avLst/>
          </a:prstGeom>
        </p:spPr>
      </p:pic>
      <p:sp>
        <p:nvSpPr>
          <p:cNvPr id="48" name="タイトル 1">
            <a:extLst>
              <a:ext uri="{FF2B5EF4-FFF2-40B4-BE49-F238E27FC236}">
                <a16:creationId xmlns:a16="http://schemas.microsoft.com/office/drawing/2014/main" id="{F49C3A76-B35C-4261-8BE1-CC97A890862D}"/>
              </a:ext>
            </a:extLst>
          </p:cNvPr>
          <p:cNvSpPr txBox="1">
            <a:spLocks/>
          </p:cNvSpPr>
          <p:nvPr/>
        </p:nvSpPr>
        <p:spPr>
          <a:xfrm>
            <a:off x="5290104" y="6604221"/>
            <a:ext cx="3799594" cy="3203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出典：大阪府</a:t>
            </a:r>
            <a:r>
              <a:rPr lang="en-US" altLang="ja-JP" sz="800" dirty="0">
                <a:latin typeface="+mn-ea"/>
                <a:ea typeface="+mn-ea"/>
                <a:cs typeface="Meiryo UI" panose="020B0604030504040204" pitchFamily="50" charset="-128"/>
              </a:rPr>
              <a:t>HP</a:t>
            </a:r>
            <a:r>
              <a:rPr lang="ja-JP" altLang="en-US" sz="800" dirty="0">
                <a:latin typeface="+mn-ea"/>
                <a:ea typeface="+mn-ea"/>
                <a:cs typeface="Meiryo UI" panose="020B0604030504040204" pitchFamily="50" charset="-128"/>
              </a:rPr>
              <a:t>「最優秀提案者の提案概要」</a:t>
            </a:r>
          </a:p>
        </p:txBody>
      </p:sp>
      <p:grpSp>
        <p:nvGrpSpPr>
          <p:cNvPr id="13" name="グループ化 12"/>
          <p:cNvGrpSpPr/>
          <p:nvPr/>
        </p:nvGrpSpPr>
        <p:grpSpPr>
          <a:xfrm>
            <a:off x="200472" y="640594"/>
            <a:ext cx="4824536" cy="2449992"/>
            <a:chOff x="2066588" y="1457021"/>
            <a:chExt cx="8248650" cy="4457700"/>
          </a:xfrm>
        </p:grpSpPr>
        <p:pic>
          <p:nvPicPr>
            <p:cNvPr id="9" name="図 8"/>
            <p:cNvPicPr>
              <a:picLocks noChangeAspect="1"/>
            </p:cNvPicPr>
            <p:nvPr/>
          </p:nvPicPr>
          <p:blipFill>
            <a:blip r:embed="rId3"/>
            <a:stretch>
              <a:fillRect/>
            </a:stretch>
          </p:blipFill>
          <p:spPr>
            <a:xfrm>
              <a:off x="2066588" y="1457021"/>
              <a:ext cx="8248650" cy="4457700"/>
            </a:xfrm>
            <a:prstGeom prst="rect">
              <a:avLst/>
            </a:prstGeom>
          </p:spPr>
        </p:pic>
        <p:sp>
          <p:nvSpPr>
            <p:cNvPr id="10" name="正方形/長方形 9"/>
            <p:cNvSpPr/>
            <p:nvPr/>
          </p:nvSpPr>
          <p:spPr>
            <a:xfrm>
              <a:off x="2093393" y="1461926"/>
              <a:ext cx="4919308" cy="608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93576" y="2042546"/>
              <a:ext cx="2503303" cy="168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48">
            <a:extLst>
              <a:ext uri="{FF2B5EF4-FFF2-40B4-BE49-F238E27FC236}">
                <a16:creationId xmlns:a16="http://schemas.microsoft.com/office/drawing/2014/main" id="{8A97059A-9533-4C10-9AE2-FD5D7859D18E}"/>
              </a:ext>
            </a:extLst>
          </p:cNvPr>
          <p:cNvSpPr/>
          <p:nvPr/>
        </p:nvSpPr>
        <p:spPr>
          <a:xfrm>
            <a:off x="109785" y="459410"/>
            <a:ext cx="3394375" cy="4475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車中心から人中心のみちへと空間再編をめざす今後の御堂筋のあり方や公民連携の</a:t>
            </a:r>
            <a:r>
              <a:rPr lang="ja-JP" altLang="en-US" sz="800" dirty="0">
                <a:solidFill>
                  <a:schemeClr val="tx1"/>
                </a:solidFill>
              </a:rPr>
              <a:t>まちづくりのあり方など、今後の御堂筋がめざすべき姿を示した「御堂筋将来ビジョン」を策定</a:t>
            </a:r>
            <a:endParaRPr kumimoji="1" lang="ja-JP" altLang="en-US" sz="800" dirty="0">
              <a:solidFill>
                <a:schemeClr val="tx1"/>
              </a:solidFill>
            </a:endParaRPr>
          </a:p>
        </p:txBody>
      </p:sp>
      <p:sp>
        <p:nvSpPr>
          <p:cNvPr id="51" name="正方形/長方形 50">
            <a:extLst>
              <a:ext uri="{FF2B5EF4-FFF2-40B4-BE49-F238E27FC236}">
                <a16:creationId xmlns:a16="http://schemas.microsoft.com/office/drawing/2014/main" id="{38B4D28D-13E3-4270-AF14-16098E768828}"/>
              </a:ext>
            </a:extLst>
          </p:cNvPr>
          <p:cNvSpPr/>
          <p:nvPr/>
        </p:nvSpPr>
        <p:spPr>
          <a:xfrm>
            <a:off x="5195652" y="3645799"/>
            <a:ext cx="4173430" cy="2180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「大規模アリーナを中核とした大阪・関西を代表する新たなスポーツ・文化の拠点づくり」を推進</a:t>
            </a:r>
          </a:p>
        </p:txBody>
      </p:sp>
      <p:sp>
        <p:nvSpPr>
          <p:cNvPr id="61" name="正方形/長方形 60">
            <a:extLst>
              <a:ext uri="{FF2B5EF4-FFF2-40B4-BE49-F238E27FC236}">
                <a16:creationId xmlns:a16="http://schemas.microsoft.com/office/drawing/2014/main" id="{38B4D28D-13E3-4270-AF14-16098E768828}"/>
              </a:ext>
            </a:extLst>
          </p:cNvPr>
          <p:cNvSpPr/>
          <p:nvPr/>
        </p:nvSpPr>
        <p:spPr>
          <a:xfrm>
            <a:off x="173097" y="3688159"/>
            <a:ext cx="4442651" cy="249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⺠間主体の事業者が公園全体を総合的かつ戦略的に⼀体管理するパークマネジメント事業の導入により、入場者数が増加</a:t>
            </a:r>
            <a:endParaRPr kumimoji="1" lang="ja-JP" altLang="en-US" sz="800" dirty="0">
              <a:solidFill>
                <a:schemeClr val="tx1"/>
              </a:solidFill>
            </a:endParaRPr>
          </a:p>
        </p:txBody>
      </p:sp>
      <p:sp>
        <p:nvSpPr>
          <p:cNvPr id="62" name="正方形/長方形 61">
            <a:extLst>
              <a:ext uri="{FF2B5EF4-FFF2-40B4-BE49-F238E27FC236}">
                <a16:creationId xmlns:a16="http://schemas.microsoft.com/office/drawing/2014/main" id="{12BB05C3-F234-484D-B626-034276DF8214}"/>
              </a:ext>
            </a:extLst>
          </p:cNvPr>
          <p:cNvSpPr/>
          <p:nvPr/>
        </p:nvSpPr>
        <p:spPr>
          <a:xfrm>
            <a:off x="5097016" y="3371861"/>
            <a:ext cx="3201768" cy="3244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万博記念公園の世界的観光拠点化</a:t>
            </a:r>
            <a:endParaRPr lang="en-US" altLang="ja-JP" sz="10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175640" y="3991194"/>
            <a:ext cx="4766404" cy="2564020"/>
            <a:chOff x="88344" y="3915879"/>
            <a:chExt cx="4766404" cy="2473878"/>
          </a:xfrm>
        </p:grpSpPr>
        <p:pic>
          <p:nvPicPr>
            <p:cNvPr id="14" name="図 13"/>
            <p:cNvPicPr>
              <a:picLocks noChangeAspect="1"/>
            </p:cNvPicPr>
            <p:nvPr/>
          </p:nvPicPr>
          <p:blipFill>
            <a:blip r:embed="rId4"/>
            <a:stretch>
              <a:fillRect/>
            </a:stretch>
          </p:blipFill>
          <p:spPr>
            <a:xfrm>
              <a:off x="88344" y="3915879"/>
              <a:ext cx="4693174" cy="2473878"/>
            </a:xfrm>
            <a:prstGeom prst="rect">
              <a:avLst/>
            </a:prstGeom>
          </p:spPr>
        </p:pic>
        <p:sp>
          <p:nvSpPr>
            <p:cNvPr id="8" name="正方形/長方形 7"/>
            <p:cNvSpPr/>
            <p:nvPr/>
          </p:nvSpPr>
          <p:spPr>
            <a:xfrm>
              <a:off x="4615748" y="6166634"/>
              <a:ext cx="239000" cy="223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タイトル 1">
            <a:extLst>
              <a:ext uri="{FF2B5EF4-FFF2-40B4-BE49-F238E27FC236}">
                <a16:creationId xmlns:a16="http://schemas.microsoft.com/office/drawing/2014/main" id="{F49C3A76-B35C-4261-8BE1-CC97A890862D}"/>
              </a:ext>
            </a:extLst>
          </p:cNvPr>
          <p:cNvSpPr txBox="1">
            <a:spLocks/>
          </p:cNvSpPr>
          <p:nvPr/>
        </p:nvSpPr>
        <p:spPr>
          <a:xfrm>
            <a:off x="77476" y="6587003"/>
            <a:ext cx="3799594" cy="3203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出典：「豊かな大阪をめざした政策推進」平成</a:t>
            </a:r>
            <a:r>
              <a:rPr lang="en-US" altLang="ja-JP" sz="800" dirty="0">
                <a:latin typeface="+mn-ea"/>
                <a:ea typeface="+mn-ea"/>
                <a:cs typeface="Meiryo UI" panose="020B0604030504040204" pitchFamily="50" charset="-128"/>
              </a:rPr>
              <a:t>30</a:t>
            </a:r>
            <a:r>
              <a:rPr lang="ja-JP" altLang="en-US" sz="800" dirty="0">
                <a:latin typeface="+mn-ea"/>
                <a:ea typeface="+mn-ea"/>
                <a:cs typeface="Meiryo UI" panose="020B0604030504040204" pitchFamily="50" charset="-128"/>
              </a:rPr>
              <a:t>年</a:t>
            </a:r>
            <a:r>
              <a:rPr lang="en-US" altLang="ja-JP" sz="800" dirty="0">
                <a:latin typeface="+mn-ea"/>
                <a:ea typeface="+mn-ea"/>
                <a:cs typeface="Meiryo UI" panose="020B0604030504040204" pitchFamily="50" charset="-128"/>
              </a:rPr>
              <a:t>6</a:t>
            </a:r>
            <a:r>
              <a:rPr lang="ja-JP" altLang="en-US" sz="800" dirty="0">
                <a:latin typeface="+mn-ea"/>
                <a:ea typeface="+mn-ea"/>
                <a:cs typeface="Meiryo UI" panose="020B0604030504040204" pitchFamily="50" charset="-128"/>
              </a:rPr>
              <a:t>月</a:t>
            </a:r>
          </a:p>
        </p:txBody>
      </p:sp>
      <p:pic>
        <p:nvPicPr>
          <p:cNvPr id="25" name="図 24"/>
          <p:cNvPicPr>
            <a:picLocks noChangeAspect="1"/>
          </p:cNvPicPr>
          <p:nvPr/>
        </p:nvPicPr>
        <p:blipFill rotWithShape="1">
          <a:blip r:embed="rId5"/>
          <a:srcRect b="3102"/>
          <a:stretch/>
        </p:blipFill>
        <p:spPr>
          <a:xfrm>
            <a:off x="6905395" y="191949"/>
            <a:ext cx="2932660" cy="1823876"/>
          </a:xfrm>
          <a:prstGeom prst="rect">
            <a:avLst/>
          </a:prstGeom>
        </p:spPr>
      </p:pic>
      <p:sp>
        <p:nvSpPr>
          <p:cNvPr id="27" name="タイトル 1">
            <a:extLst>
              <a:ext uri="{FF2B5EF4-FFF2-40B4-BE49-F238E27FC236}">
                <a16:creationId xmlns:a16="http://schemas.microsoft.com/office/drawing/2014/main" id="{F49C3A76-B35C-4261-8BE1-CC97A890862D}"/>
              </a:ext>
            </a:extLst>
          </p:cNvPr>
          <p:cNvSpPr txBox="1">
            <a:spLocks/>
          </p:cNvSpPr>
          <p:nvPr/>
        </p:nvSpPr>
        <p:spPr>
          <a:xfrm>
            <a:off x="7452460" y="1980424"/>
            <a:ext cx="2453540" cy="3203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n-ea"/>
                <a:ea typeface="+mn-ea"/>
                <a:cs typeface="Meiryo UI" panose="020B0604030504040204" pitchFamily="50" charset="-128"/>
              </a:rPr>
              <a:t>出典：大阪府、大阪市及び堺市における観光施策の</a:t>
            </a:r>
            <a:endParaRPr lang="en-US" altLang="ja-JP" sz="800" dirty="0">
              <a:latin typeface="+mn-ea"/>
              <a:ea typeface="+mn-ea"/>
              <a:cs typeface="Meiryo UI" panose="020B0604030504040204" pitchFamily="50" charset="-128"/>
            </a:endParaRPr>
          </a:p>
          <a:p>
            <a:pPr algn="l">
              <a:spcBef>
                <a:spcPts val="0"/>
              </a:spcBef>
            </a:pPr>
            <a:r>
              <a:rPr lang="ja-JP" altLang="en-US" sz="800" dirty="0">
                <a:latin typeface="+mn-ea"/>
                <a:ea typeface="+mn-ea"/>
                <a:cs typeface="Meiryo UI" panose="020B0604030504040204" pitchFamily="50" charset="-128"/>
              </a:rPr>
              <a:t>　　　　連携について</a:t>
            </a:r>
            <a:r>
              <a:rPr lang="en-US" altLang="ja-JP" sz="800" dirty="0">
                <a:latin typeface="+mn-ea"/>
                <a:ea typeface="+mn-ea"/>
                <a:cs typeface="Meiryo UI" panose="020B0604030504040204" pitchFamily="50" charset="-128"/>
              </a:rPr>
              <a:t>【</a:t>
            </a:r>
            <a:r>
              <a:rPr lang="ja-JP" altLang="en-US" sz="800" dirty="0">
                <a:latin typeface="+mn-ea"/>
                <a:ea typeface="+mn-ea"/>
                <a:cs typeface="Meiryo UI" panose="020B0604030504040204" pitchFamily="50" charset="-128"/>
              </a:rPr>
              <a:t>報告</a:t>
            </a:r>
            <a:r>
              <a:rPr lang="en-US" altLang="ja-JP" sz="800" dirty="0">
                <a:latin typeface="+mn-ea"/>
                <a:ea typeface="+mn-ea"/>
                <a:cs typeface="Meiryo UI" panose="020B0604030504040204" pitchFamily="50" charset="-128"/>
              </a:rPr>
              <a:t>】</a:t>
            </a:r>
            <a:r>
              <a:rPr lang="ja-JP" altLang="en-US" sz="800" dirty="0">
                <a:latin typeface="+mn-ea"/>
                <a:ea typeface="+mn-ea"/>
                <a:cs typeface="Meiryo UI" panose="020B0604030504040204" pitchFamily="50" charset="-128"/>
              </a:rPr>
              <a:t>令和２年</a:t>
            </a:r>
            <a:r>
              <a:rPr lang="en-US" altLang="ja-JP" sz="800" dirty="0">
                <a:latin typeface="+mn-ea"/>
                <a:ea typeface="+mn-ea"/>
                <a:cs typeface="Meiryo UI" panose="020B0604030504040204" pitchFamily="50" charset="-128"/>
              </a:rPr>
              <a:t>1</a:t>
            </a:r>
            <a:r>
              <a:rPr lang="ja-JP" altLang="en-US" sz="800" dirty="0">
                <a:latin typeface="+mn-ea"/>
                <a:ea typeface="+mn-ea"/>
                <a:cs typeface="Meiryo UI" panose="020B0604030504040204" pitchFamily="50" charset="-128"/>
              </a:rPr>
              <a:t>月</a:t>
            </a:r>
          </a:p>
        </p:txBody>
      </p:sp>
      <p:sp>
        <p:nvSpPr>
          <p:cNvPr id="28" name="正方形/長方形 27">
            <a:extLst>
              <a:ext uri="{FF2B5EF4-FFF2-40B4-BE49-F238E27FC236}">
                <a16:creationId xmlns:a16="http://schemas.microsoft.com/office/drawing/2014/main" id="{B5C72DF7-B3D2-48BF-A10B-D53DE9F0FC57}"/>
              </a:ext>
            </a:extLst>
          </p:cNvPr>
          <p:cNvSpPr/>
          <p:nvPr/>
        </p:nvSpPr>
        <p:spPr>
          <a:xfrm>
            <a:off x="5211467" y="390258"/>
            <a:ext cx="1585109" cy="950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百舌鳥古墳群の価値を理解してもらい、保護意識の醸成に取り組むとともに、堺の魅力として広く情報を発信</a:t>
            </a:r>
            <a:endParaRPr lang="en-US" altLang="ja-JP" sz="800" dirty="0">
              <a:solidFill>
                <a:schemeClr val="tx1"/>
              </a:solidFill>
            </a:endParaRPr>
          </a:p>
          <a:p>
            <a:r>
              <a:rPr kumimoji="1" lang="en-US" altLang="ja-JP" sz="800" dirty="0">
                <a:solidFill>
                  <a:schemeClr val="tx1"/>
                </a:solidFill>
              </a:rPr>
              <a:t>2019</a:t>
            </a:r>
            <a:r>
              <a:rPr kumimoji="1" lang="ja-JP" altLang="en-US" sz="800" dirty="0">
                <a:solidFill>
                  <a:schemeClr val="tx1"/>
                </a:solidFill>
              </a:rPr>
              <a:t>年の世界遺産登録により、</a:t>
            </a:r>
            <a:r>
              <a:rPr kumimoji="1" lang="en-US" altLang="ja-JP" sz="800" dirty="0">
                <a:solidFill>
                  <a:schemeClr val="tx1"/>
                </a:solidFill>
              </a:rPr>
              <a:t>2018</a:t>
            </a:r>
            <a:r>
              <a:rPr kumimoji="1" lang="ja-JP" altLang="en-US" sz="800" dirty="0">
                <a:solidFill>
                  <a:schemeClr val="tx1"/>
                </a:solidFill>
              </a:rPr>
              <a:t>年と比較すると観光客が大幅に増加</a:t>
            </a:r>
          </a:p>
        </p:txBody>
      </p:sp>
      <p:sp>
        <p:nvSpPr>
          <p:cNvPr id="29" name="タイトル 1">
            <a:extLst>
              <a:ext uri="{FF2B5EF4-FFF2-40B4-BE49-F238E27FC236}">
                <a16:creationId xmlns:a16="http://schemas.microsoft.com/office/drawing/2014/main" id="{B11B479E-DA87-415B-BDB7-E2114563D168}"/>
              </a:ext>
            </a:extLst>
          </p:cNvPr>
          <p:cNvSpPr txBox="1">
            <a:spLocks/>
          </p:cNvSpPr>
          <p:nvPr/>
        </p:nvSpPr>
        <p:spPr>
          <a:xfrm>
            <a:off x="8096969" y="2553425"/>
            <a:ext cx="1672650" cy="88701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t>令和</a:t>
            </a:r>
            <a:r>
              <a:rPr lang="en-US" altLang="ja-JP" sz="800" dirty="0"/>
              <a:t>3</a:t>
            </a:r>
            <a:r>
              <a:rPr lang="ja-JP" altLang="en-US" sz="800" dirty="0"/>
              <a:t>年</a:t>
            </a:r>
            <a:r>
              <a:rPr lang="en-US" altLang="ja-JP" sz="800" dirty="0"/>
              <a:t>3</a:t>
            </a:r>
            <a:r>
              <a:rPr lang="ja-JP" altLang="en-US" sz="800" dirty="0"/>
              <a:t>月には、来訪するすべての方のゲートウェイとして、世界遺産「百舌鳥・古市古墳群」の価値や魅力を伝えるガイダンス機能等を備えた「百舌鳥古墳群ビジターセンター」が</a:t>
            </a:r>
            <a:r>
              <a:rPr lang="ja-JP" altLang="en-US" sz="800" dirty="0" smtClean="0"/>
              <a:t>オープン</a:t>
            </a:r>
            <a:endParaRPr lang="ja-JP" altLang="en-US" sz="800" dirty="0">
              <a:latin typeface="+mn-ea"/>
              <a:ea typeface="+mn-ea"/>
              <a:cs typeface="Meiryo UI" panose="020B0604030504040204" pitchFamily="50" charset="-128"/>
            </a:endParaRPr>
          </a:p>
        </p:txBody>
      </p:sp>
      <p:pic>
        <p:nvPicPr>
          <p:cNvPr id="30" name="図 29">
            <a:extLst>
              <a:ext uri="{FF2B5EF4-FFF2-40B4-BE49-F238E27FC236}">
                <a16:creationId xmlns:a16="http://schemas.microsoft.com/office/drawing/2014/main" id="{A3F2929D-AC3C-4EC4-8F8E-C7FFFF3FC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827" y="1999593"/>
            <a:ext cx="2369133" cy="1093750"/>
          </a:xfrm>
          <a:prstGeom prst="rect">
            <a:avLst/>
          </a:prstGeom>
        </p:spPr>
      </p:pic>
      <p:pic>
        <p:nvPicPr>
          <p:cNvPr id="31" name="図 30">
            <a:extLst>
              <a:ext uri="{FF2B5EF4-FFF2-40B4-BE49-F238E27FC236}">
                <a16:creationId xmlns:a16="http://schemas.microsoft.com/office/drawing/2014/main" id="{99A5C065-1DD4-4F06-9A3F-3E0A479236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06477" y="2782612"/>
            <a:ext cx="1302751" cy="658068"/>
          </a:xfrm>
          <a:prstGeom prst="rect">
            <a:avLst/>
          </a:prstGeom>
        </p:spPr>
      </p:pic>
      <p:sp>
        <p:nvSpPr>
          <p:cNvPr id="24" name="正方形/長方形 23">
            <a:extLst>
              <a:ext uri="{FF2B5EF4-FFF2-40B4-BE49-F238E27FC236}">
                <a16:creationId xmlns:a16="http://schemas.microsoft.com/office/drawing/2014/main" id="{12BB05C3-F234-484D-B626-034276DF8214}"/>
              </a:ext>
            </a:extLst>
          </p:cNvPr>
          <p:cNvSpPr/>
          <p:nvPr/>
        </p:nvSpPr>
        <p:spPr>
          <a:xfrm>
            <a:off x="5036901" y="94372"/>
            <a:ext cx="2652404" cy="259431"/>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百舌鳥・古市古墳群の世界遺産登録の効果</a:t>
            </a:r>
            <a:endParaRPr kumimoji="1" lang="en-US" altLang="ja-JP"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183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26126" y="388568"/>
            <a:ext cx="9836331" cy="6443306"/>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③</a:t>
            </a:r>
            <a:r>
              <a:rPr lang="ja-JP" altLang="en-US" sz="1600" b="1" dirty="0">
                <a:latin typeface="Meiryo UI" panose="020B0604030504040204" pitchFamily="50" charset="-128"/>
                <a:ea typeface="Meiryo UI" panose="020B0604030504040204" pitchFamily="50" charset="-128"/>
              </a:rPr>
              <a:t>人材力（内外から多様なプレーヤーが集い、活躍する場の創出）</a:t>
            </a:r>
          </a:p>
        </p:txBody>
      </p:sp>
      <p:sp>
        <p:nvSpPr>
          <p:cNvPr id="40" name="タイトル 1"/>
          <p:cNvSpPr txBox="1">
            <a:spLocks/>
          </p:cNvSpPr>
          <p:nvPr/>
        </p:nvSpPr>
        <p:spPr>
          <a:xfrm>
            <a:off x="4641767" y="1111636"/>
            <a:ext cx="4775729" cy="602280"/>
          </a:xfrm>
          <a:prstGeom prst="rect">
            <a:avLst/>
          </a:prstGeom>
          <a:noFill/>
          <a:ln>
            <a:no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多様な人々の新たなチャレンジを支援する取組みやビジネス環境の整備、公民連携の取組みなどが進められている。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右矢印 40"/>
          <p:cNvSpPr/>
          <p:nvPr/>
        </p:nvSpPr>
        <p:spPr>
          <a:xfrm>
            <a:off x="3889247" y="2276872"/>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18">
            <a:extLst>
              <a:ext uri="{FF2B5EF4-FFF2-40B4-BE49-F238E27FC236}">
                <a16:creationId xmlns:a16="http://schemas.microsoft.com/office/drawing/2014/main" id="{D0FE0995-ABA6-41F4-949F-DE3BF787E276}"/>
              </a:ext>
            </a:extLst>
          </p:cNvPr>
          <p:cNvSpPr/>
          <p:nvPr/>
        </p:nvSpPr>
        <p:spPr>
          <a:xfrm>
            <a:off x="200472" y="820568"/>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35" name="角丸四角形 19">
            <a:extLst>
              <a:ext uri="{FF2B5EF4-FFF2-40B4-BE49-F238E27FC236}">
                <a16:creationId xmlns:a16="http://schemas.microsoft.com/office/drawing/2014/main" id="{309A4DA9-ACA2-4A8F-9FB6-C928AD357A87}"/>
              </a:ext>
            </a:extLst>
          </p:cNvPr>
          <p:cNvSpPr/>
          <p:nvPr/>
        </p:nvSpPr>
        <p:spPr>
          <a:xfrm>
            <a:off x="4536594" y="820568"/>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38" name="タイトル 1">
            <a:extLst>
              <a:ext uri="{FF2B5EF4-FFF2-40B4-BE49-F238E27FC236}">
                <a16:creationId xmlns:a16="http://schemas.microsoft.com/office/drawing/2014/main" id="{99C41635-88CC-423F-A83D-0048FF65E4E9}"/>
              </a:ext>
            </a:extLst>
          </p:cNvPr>
          <p:cNvSpPr txBox="1">
            <a:spLocks/>
          </p:cNvSpPr>
          <p:nvPr/>
        </p:nvSpPr>
        <p:spPr>
          <a:xfrm>
            <a:off x="4552004" y="2102484"/>
            <a:ext cx="5153524" cy="4364265"/>
          </a:xfrm>
          <a:prstGeom prst="rect">
            <a:avLst/>
          </a:prstGeom>
          <a:noFill/>
          <a:ln w="25400">
            <a:solidFill>
              <a:schemeClr val="tx1"/>
            </a:solid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大阪は、多様な人材を内外から惹きつける都市としては、</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世界トップレベルや東京には及んでいない</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現状。</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多様性や労働の流動性が高いと生産性も高くなるという相関の可能性は数多く指摘されているが、大阪は、</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潜在労働力が活かしきれていない</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うえ、</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労働の流動性は関東圏よりも低く、時間あたり賃金も東京とは差があり</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、魅力的なビジネス環境が整備されているとは言い難い。</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世界では、第四次産業革命や人手不足を背景として、</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付加価値の源泉が資本から人材へ移行</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しつつある。</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イノベーションを生み出す人材の育成・集積という観点から</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、従来の雇用施策の側面を超え、</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都市の成長戦略として人材力を強化していく必要がある</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潜在労働力の存在も、伸びしろとして武器に変えながら</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転職・再チャレンジ、リスキリング、スタートアップ支援</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を含むビジネスがしやすい環境整備を加速させ、</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内外から多様なプレーヤーが集い、失敗を恐れず何度でもチャレンジできる仕組みづくり</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を行っていくことが重要ではないか。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また、現時点においても「民都・大阪」として、民の力を最大限に活かすための好循環が生まれていないため、</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フィランソロピーの促進</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をどのように図るか、さらなる検討が必要ではないか。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タイトル 1">
            <a:extLst>
              <a:ext uri="{FF2B5EF4-FFF2-40B4-BE49-F238E27FC236}">
                <a16:creationId xmlns:a16="http://schemas.microsoft.com/office/drawing/2014/main" id="{2732622D-B54D-4764-9250-7B9FDB316AEB}"/>
              </a:ext>
            </a:extLst>
          </p:cNvPr>
          <p:cNvSpPr txBox="1"/>
          <p:nvPr/>
        </p:nvSpPr>
        <p:spPr>
          <a:xfrm>
            <a:off x="305644" y="1412776"/>
            <a:ext cx="3583603" cy="2605842"/>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世界で、⾼度⼈材及び留学⽣を中⼼に「人材獲得競争」の様相を呈している中、多様な人材の育成や呼込みが必要。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⼤阪・関⻄に集積する⼤学（アカデミア）や研究機関の強みを活かしながら、多様な人材が活躍できるオープンでチャレンジングな環境づくりを進める。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営利・⾮営利問わず⺠間活動の促進に向けた取組みを進める。</a:t>
            </a:r>
          </a:p>
          <a:p>
            <a:pPr marL="285750" lvl="0" indent="-285750" algn="l">
              <a:lnSpc>
                <a:spcPts val="1600"/>
              </a:lnSpc>
              <a:spcBef>
                <a:spcPts val="1200"/>
              </a:spcBef>
              <a:buFont typeface="Wingdings" panose="05000000000000000000" pitchFamily="2" charset="2"/>
              <a:buChar char="p"/>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569150" y="6514475"/>
            <a:ext cx="2311400" cy="365125"/>
          </a:xfrm>
        </p:spPr>
        <p:txBody>
          <a:bodyPr/>
          <a:lstStyle/>
          <a:p>
            <a:fld id="{893290AE-011E-403C-A3C9-B3B44B5CA60C}" type="slidenum">
              <a:rPr kumimoji="1" lang="ja-JP" altLang="en-US" smtClean="0"/>
              <a:t>16</a:t>
            </a:fld>
            <a:endParaRPr kumimoji="1" lang="ja-JP" altLang="en-US" dirty="0"/>
          </a:p>
        </p:txBody>
      </p:sp>
      <p:sp>
        <p:nvSpPr>
          <p:cNvPr id="54" name="角丸四角形 19">
            <a:extLst>
              <a:ext uri="{FF2B5EF4-FFF2-40B4-BE49-F238E27FC236}">
                <a16:creationId xmlns:a16="http://schemas.microsoft.com/office/drawing/2014/main" id="{DCCE6D10-80C5-4583-A693-ECCAA6063E26}"/>
              </a:ext>
            </a:extLst>
          </p:cNvPr>
          <p:cNvSpPr/>
          <p:nvPr/>
        </p:nvSpPr>
        <p:spPr>
          <a:xfrm>
            <a:off x="4493132" y="1722276"/>
            <a:ext cx="2397091"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E1E0FF81-52F3-4B88-930C-92990093BC8E}"/>
              </a:ext>
            </a:extLst>
          </p:cNvPr>
          <p:cNvPicPr>
            <a:picLocks noChangeAspect="1"/>
          </p:cNvPicPr>
          <p:nvPr/>
        </p:nvPicPr>
        <p:blipFill>
          <a:blip r:embed="rId3"/>
          <a:stretch>
            <a:fillRect/>
          </a:stretch>
        </p:blipFill>
        <p:spPr>
          <a:xfrm>
            <a:off x="669301" y="4709328"/>
            <a:ext cx="3067824" cy="2000145"/>
          </a:xfrm>
          <a:prstGeom prst="rect">
            <a:avLst/>
          </a:prstGeom>
        </p:spPr>
      </p:pic>
      <p:sp>
        <p:nvSpPr>
          <p:cNvPr id="13" name="正方形/長方形 12">
            <a:extLst>
              <a:ext uri="{FF2B5EF4-FFF2-40B4-BE49-F238E27FC236}">
                <a16:creationId xmlns:a16="http://schemas.microsoft.com/office/drawing/2014/main" id="{61F08554-0393-498C-B8F6-4F5F97F9C830}"/>
              </a:ext>
            </a:extLst>
          </p:cNvPr>
          <p:cNvSpPr/>
          <p:nvPr/>
        </p:nvSpPr>
        <p:spPr>
          <a:xfrm>
            <a:off x="637311" y="4132568"/>
            <a:ext cx="3108857" cy="2360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多様性と生産性の相関関係は多く指摘されている</a:t>
            </a:r>
          </a:p>
        </p:txBody>
      </p:sp>
      <p:sp>
        <p:nvSpPr>
          <p:cNvPr id="14" name="正方形/長方形 13">
            <a:extLst>
              <a:ext uri="{FF2B5EF4-FFF2-40B4-BE49-F238E27FC236}">
                <a16:creationId xmlns:a16="http://schemas.microsoft.com/office/drawing/2014/main" id="{F499C41E-55D2-4CDA-9FDA-67E8CCEA7A27}"/>
              </a:ext>
            </a:extLst>
          </p:cNvPr>
          <p:cNvSpPr/>
          <p:nvPr/>
        </p:nvSpPr>
        <p:spPr>
          <a:xfrm>
            <a:off x="3408966" y="4808029"/>
            <a:ext cx="437129" cy="307777"/>
          </a:xfrm>
          <a:prstGeom prst="rect">
            <a:avLst/>
          </a:prstGeom>
        </p:spPr>
        <p:txBody>
          <a:bodyPr wrap="square">
            <a:spAutoFit/>
          </a:bodyPr>
          <a:lstStyle/>
          <a:p>
            <a:r>
              <a:rPr lang="ja-JP" altLang="en-US" sz="1400" b="1" dirty="0"/>
              <a:t>高</a:t>
            </a:r>
            <a:endParaRPr kumimoji="1" lang="en-US" altLang="ja-JP" sz="1400" b="1" dirty="0"/>
          </a:p>
        </p:txBody>
      </p:sp>
      <p:sp>
        <p:nvSpPr>
          <p:cNvPr id="15" name="正方形/長方形 14">
            <a:extLst>
              <a:ext uri="{FF2B5EF4-FFF2-40B4-BE49-F238E27FC236}">
                <a16:creationId xmlns:a16="http://schemas.microsoft.com/office/drawing/2014/main" id="{745C8FEB-B120-481E-AF3E-97AB0A774453}"/>
              </a:ext>
            </a:extLst>
          </p:cNvPr>
          <p:cNvSpPr/>
          <p:nvPr/>
        </p:nvSpPr>
        <p:spPr>
          <a:xfrm>
            <a:off x="3389567" y="6063281"/>
            <a:ext cx="437129" cy="307777"/>
          </a:xfrm>
          <a:prstGeom prst="rect">
            <a:avLst/>
          </a:prstGeom>
        </p:spPr>
        <p:txBody>
          <a:bodyPr wrap="square">
            <a:spAutoFit/>
          </a:bodyPr>
          <a:lstStyle/>
          <a:p>
            <a:r>
              <a:rPr lang="ja-JP" altLang="en-US" sz="1400" b="1" dirty="0"/>
              <a:t>低</a:t>
            </a:r>
            <a:endParaRPr kumimoji="1" lang="en-US" altLang="ja-JP" sz="1400" b="1" dirty="0"/>
          </a:p>
        </p:txBody>
      </p:sp>
      <p:sp>
        <p:nvSpPr>
          <p:cNvPr id="16" name="矢印: 上 15">
            <a:extLst>
              <a:ext uri="{FF2B5EF4-FFF2-40B4-BE49-F238E27FC236}">
                <a16:creationId xmlns:a16="http://schemas.microsoft.com/office/drawing/2014/main" id="{AE306FDF-9011-47A7-9DDF-0712C1CDF7B3}"/>
              </a:ext>
            </a:extLst>
          </p:cNvPr>
          <p:cNvSpPr/>
          <p:nvPr/>
        </p:nvSpPr>
        <p:spPr>
          <a:xfrm>
            <a:off x="3376880" y="5079884"/>
            <a:ext cx="437130" cy="971794"/>
          </a:xfrm>
          <a:prstGeom prst="upArrow">
            <a:avLst>
              <a:gd name="adj1" fmla="val 50000"/>
              <a:gd name="adj2" fmla="val 62401"/>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生産性</a:t>
            </a:r>
          </a:p>
        </p:txBody>
      </p:sp>
      <p:sp>
        <p:nvSpPr>
          <p:cNvPr id="17" name="右中かっこ 16">
            <a:extLst>
              <a:ext uri="{FF2B5EF4-FFF2-40B4-BE49-F238E27FC236}">
                <a16:creationId xmlns:a16="http://schemas.microsoft.com/office/drawing/2014/main" id="{0A958CBC-9F38-4110-9B42-D28FF61F862E}"/>
              </a:ext>
            </a:extLst>
          </p:cNvPr>
          <p:cNvSpPr/>
          <p:nvPr/>
        </p:nvSpPr>
        <p:spPr>
          <a:xfrm rot="5400000">
            <a:off x="1752403" y="5062448"/>
            <a:ext cx="108000" cy="1584176"/>
          </a:xfrm>
          <a:prstGeom prst="rightBrace">
            <a:avLst>
              <a:gd name="adj1" fmla="val 14132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0F1E1B5-73CD-4947-A4DF-DAE59366E2F3}"/>
              </a:ext>
            </a:extLst>
          </p:cNvPr>
          <p:cNvSpPr/>
          <p:nvPr/>
        </p:nvSpPr>
        <p:spPr>
          <a:xfrm>
            <a:off x="1070546" y="5944012"/>
            <a:ext cx="1631866" cy="253916"/>
          </a:xfrm>
          <a:prstGeom prst="rect">
            <a:avLst/>
          </a:prstGeom>
        </p:spPr>
        <p:txBody>
          <a:bodyPr wrap="square">
            <a:spAutoFit/>
          </a:bodyPr>
          <a:lstStyle/>
          <a:p>
            <a:r>
              <a:rPr kumimoji="1" lang="ja-JP" altLang="en-US" sz="1050" dirty="0"/>
              <a:t>多様性に取り組む企業</a:t>
            </a:r>
            <a:endParaRPr kumimoji="1" lang="en-US" altLang="ja-JP" sz="1050" dirty="0"/>
          </a:p>
        </p:txBody>
      </p:sp>
      <p:sp>
        <p:nvSpPr>
          <p:cNvPr id="19" name="正方形/長方形 18">
            <a:extLst>
              <a:ext uri="{FF2B5EF4-FFF2-40B4-BE49-F238E27FC236}">
                <a16:creationId xmlns:a16="http://schemas.microsoft.com/office/drawing/2014/main" id="{EFA561B2-B15E-4ACF-9574-80BAA8390A01}"/>
              </a:ext>
            </a:extLst>
          </p:cNvPr>
          <p:cNvSpPr/>
          <p:nvPr/>
        </p:nvSpPr>
        <p:spPr>
          <a:xfrm>
            <a:off x="2344169" y="4416506"/>
            <a:ext cx="1401999" cy="2532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800" dirty="0"/>
              <a:t>２つの推計方法のいずれも同様の値になる</a:t>
            </a:r>
          </a:p>
        </p:txBody>
      </p:sp>
      <p:cxnSp>
        <p:nvCxnSpPr>
          <p:cNvPr id="20" name="直線矢印コネクタ 19">
            <a:extLst>
              <a:ext uri="{FF2B5EF4-FFF2-40B4-BE49-F238E27FC236}">
                <a16:creationId xmlns:a16="http://schemas.microsoft.com/office/drawing/2014/main" id="{945B411F-3F48-4CFE-8622-AECD3FF70831}"/>
              </a:ext>
            </a:extLst>
          </p:cNvPr>
          <p:cNvCxnSpPr>
            <a:cxnSpLocks/>
          </p:cNvCxnSpPr>
          <p:nvPr/>
        </p:nvCxnSpPr>
        <p:spPr>
          <a:xfrm flipH="1">
            <a:off x="2372892" y="4666222"/>
            <a:ext cx="1" cy="505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5A4287EE-D5D1-41D5-9925-7E623C2826CC}"/>
              </a:ext>
            </a:extLst>
          </p:cNvPr>
          <p:cNvCxnSpPr>
            <a:cxnSpLocks/>
          </p:cNvCxnSpPr>
          <p:nvPr/>
        </p:nvCxnSpPr>
        <p:spPr>
          <a:xfrm>
            <a:off x="2377303" y="4667055"/>
            <a:ext cx="221188" cy="490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右中かっこ 21">
            <a:extLst>
              <a:ext uri="{FF2B5EF4-FFF2-40B4-BE49-F238E27FC236}">
                <a16:creationId xmlns:a16="http://schemas.microsoft.com/office/drawing/2014/main" id="{9744BF24-4281-45B8-9356-A521757D462F}"/>
              </a:ext>
            </a:extLst>
          </p:cNvPr>
          <p:cNvSpPr/>
          <p:nvPr/>
        </p:nvSpPr>
        <p:spPr>
          <a:xfrm rot="5400000" flipH="1">
            <a:off x="3012954" y="5417389"/>
            <a:ext cx="169046" cy="437129"/>
          </a:xfrm>
          <a:prstGeom prst="rightBrace">
            <a:avLst>
              <a:gd name="adj1" fmla="val 14132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0AA5719-67EB-4CFC-8AC4-E8F0412797CC}"/>
              </a:ext>
            </a:extLst>
          </p:cNvPr>
          <p:cNvSpPr/>
          <p:nvPr/>
        </p:nvSpPr>
        <p:spPr>
          <a:xfrm>
            <a:off x="2625531" y="5358263"/>
            <a:ext cx="943892" cy="253916"/>
          </a:xfrm>
          <a:prstGeom prst="rect">
            <a:avLst/>
          </a:prstGeom>
        </p:spPr>
        <p:txBody>
          <a:bodyPr wrap="square">
            <a:spAutoFit/>
          </a:bodyPr>
          <a:lstStyle/>
          <a:p>
            <a:r>
              <a:rPr kumimoji="1" lang="ja-JP" altLang="en-US" sz="1050" dirty="0"/>
              <a:t>取り組みなし</a:t>
            </a:r>
            <a:endParaRPr kumimoji="1" lang="en-US" altLang="ja-JP" sz="1050" dirty="0"/>
          </a:p>
        </p:txBody>
      </p:sp>
      <p:sp>
        <p:nvSpPr>
          <p:cNvPr id="24" name="テキスト ボックス 23">
            <a:extLst>
              <a:ext uri="{FF2B5EF4-FFF2-40B4-BE49-F238E27FC236}">
                <a16:creationId xmlns:a16="http://schemas.microsoft.com/office/drawing/2014/main" id="{9495910E-A2CD-4630-9EC9-076D0287385C}"/>
              </a:ext>
            </a:extLst>
          </p:cNvPr>
          <p:cNvSpPr txBox="1"/>
          <p:nvPr/>
        </p:nvSpPr>
        <p:spPr>
          <a:xfrm>
            <a:off x="375360" y="3857052"/>
            <a:ext cx="1968809"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○多様な人材と生産性との関係</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01071F08-BA6D-4F55-B60E-2460D51A891E}"/>
              </a:ext>
            </a:extLst>
          </p:cNvPr>
          <p:cNvSpPr txBox="1"/>
          <p:nvPr/>
        </p:nvSpPr>
        <p:spPr>
          <a:xfrm>
            <a:off x="1917931" y="6664156"/>
            <a:ext cx="2384516" cy="215444"/>
          </a:xfrm>
          <a:prstGeom prst="rect">
            <a:avLst/>
          </a:prstGeom>
          <a:noFill/>
        </p:spPr>
        <p:txBody>
          <a:bodyPr wrap="square" rtlCol="0">
            <a:spAutoFit/>
          </a:bodyPr>
          <a:lstStyle/>
          <a:p>
            <a:r>
              <a:rPr kumimoji="1" lang="ja-JP" altLang="en-US" sz="800" dirty="0"/>
              <a:t>出典：内閣府　令和元年度年次経済財政報告</a:t>
            </a:r>
          </a:p>
        </p:txBody>
      </p:sp>
      <p:cxnSp>
        <p:nvCxnSpPr>
          <p:cNvPr id="26" name="直線コネクタ 25"/>
          <p:cNvCxnSpPr/>
          <p:nvPr/>
        </p:nvCxnSpPr>
        <p:spPr>
          <a:xfrm>
            <a:off x="253930" y="3717032"/>
            <a:ext cx="4048517"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26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26126" y="0"/>
            <a:ext cx="9862457" cy="6831874"/>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5" name="角丸四角形 14"/>
          <p:cNvSpPr/>
          <p:nvPr/>
        </p:nvSpPr>
        <p:spPr>
          <a:xfrm>
            <a:off x="300825" y="2556153"/>
            <a:ext cx="5356921" cy="596740"/>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世界の都市総合力ランキング</a:t>
            </a:r>
            <a:r>
              <a:rPr lang="en-US" altLang="ja-JP" sz="800" dirty="0"/>
              <a:t>2021</a:t>
            </a:r>
            <a:r>
              <a:rPr lang="ja-JP" altLang="en-US" sz="800" dirty="0"/>
              <a:t>（森記念財団による世界</a:t>
            </a:r>
            <a:r>
              <a:rPr lang="en-US" altLang="ja-JP" sz="800" dirty="0"/>
              <a:t>48</a:t>
            </a:r>
            <a:r>
              <a:rPr lang="ja-JP" altLang="en-US" sz="800" dirty="0"/>
              <a:t>都市比較）では、分野別の評価に加えて、</a:t>
            </a:r>
            <a:endParaRPr lang="en-US" altLang="ja-JP" sz="800" dirty="0"/>
          </a:p>
          <a:p>
            <a:r>
              <a:rPr lang="ja-JP" altLang="en-US" sz="800" dirty="0"/>
              <a:t>世界の主要都市において会社を経営し、働き、観光し、暮らす人々の視点での評価も行っている。</a:t>
            </a:r>
            <a:endParaRPr lang="en-US" altLang="ja-JP" sz="800" dirty="0"/>
          </a:p>
          <a:p>
            <a:r>
              <a:rPr lang="ja-JP" altLang="en-US" sz="800" dirty="0"/>
              <a:t>評価にあたっては、経営者、高度人材、観光客、居住者を設定し、それぞれが重視する指標を抽出し、</a:t>
            </a:r>
            <a:endParaRPr lang="en-US" altLang="ja-JP" sz="800" dirty="0"/>
          </a:p>
          <a:p>
            <a:r>
              <a:rPr lang="ja-JP" altLang="en-US" sz="800" dirty="0"/>
              <a:t>抽出された指標のスコアを平均し、順位付けを行っている。</a:t>
            </a:r>
          </a:p>
        </p:txBody>
      </p:sp>
      <p:graphicFrame>
        <p:nvGraphicFramePr>
          <p:cNvPr id="3" name="表 2"/>
          <p:cNvGraphicFramePr>
            <a:graphicFrameLocks noGrp="1"/>
          </p:cNvGraphicFramePr>
          <p:nvPr>
            <p:extLst>
              <p:ext uri="{D42A27DB-BD31-4B8C-83A1-F6EECF244321}">
                <p14:modId xmlns:p14="http://schemas.microsoft.com/office/powerpoint/2010/main" val="2606525159"/>
              </p:ext>
            </p:extLst>
          </p:nvPr>
        </p:nvGraphicFramePr>
        <p:xfrm>
          <a:off x="228949" y="1083018"/>
          <a:ext cx="1421426" cy="1371600"/>
        </p:xfrm>
        <a:graphic>
          <a:graphicData uri="http://schemas.openxmlformats.org/drawingml/2006/table">
            <a:tbl>
              <a:tblPr firstRow="1" bandRow="1">
                <a:tableStyleId>{5C22544A-7EE6-4342-B048-85BDC9FD1C3A}</a:tableStyleId>
              </a:tblPr>
              <a:tblGrid>
                <a:gridCol w="499963">
                  <a:extLst>
                    <a:ext uri="{9D8B030D-6E8A-4147-A177-3AD203B41FA5}">
                      <a16:colId xmlns:a16="http://schemas.microsoft.com/office/drawing/2014/main" val="799159214"/>
                    </a:ext>
                  </a:extLst>
                </a:gridCol>
                <a:gridCol w="921463">
                  <a:extLst>
                    <a:ext uri="{9D8B030D-6E8A-4147-A177-3AD203B41FA5}">
                      <a16:colId xmlns:a16="http://schemas.microsoft.com/office/drawing/2014/main" val="3313133587"/>
                    </a:ext>
                  </a:extLst>
                </a:gridCol>
              </a:tblGrid>
              <a:tr h="226897">
                <a:tc>
                  <a:txBody>
                    <a:bodyPr/>
                    <a:lstStyle/>
                    <a:p>
                      <a:pPr algn="l"/>
                      <a:r>
                        <a:rPr kumimoji="1" lang="ja-JP" altLang="en-US" sz="900" dirty="0"/>
                        <a:t>順位</a:t>
                      </a:r>
                    </a:p>
                  </a:txBody>
                  <a:tcPr/>
                </a:tc>
                <a:tc>
                  <a:txBody>
                    <a:bodyPr/>
                    <a:lstStyle/>
                    <a:p>
                      <a:pPr algn="l"/>
                      <a:r>
                        <a:rPr kumimoji="1" lang="ja-JP" altLang="en-US" sz="900" dirty="0"/>
                        <a:t>都市</a:t>
                      </a:r>
                    </a:p>
                  </a:txBody>
                  <a:tcPr/>
                </a:tc>
                <a:extLst>
                  <a:ext uri="{0D108BD9-81ED-4DB2-BD59-A6C34878D82A}">
                    <a16:rowId xmlns:a16="http://schemas.microsoft.com/office/drawing/2014/main" val="2292313660"/>
                  </a:ext>
                </a:extLst>
              </a:tr>
              <a:tr h="226897">
                <a:tc>
                  <a:txBody>
                    <a:bodyPr/>
                    <a:lstStyle/>
                    <a:p>
                      <a:r>
                        <a:rPr kumimoji="1" lang="en-US" altLang="ja-JP" sz="900" dirty="0"/>
                        <a:t>1</a:t>
                      </a:r>
                      <a:r>
                        <a:rPr kumimoji="1" lang="ja-JP" altLang="en-US" sz="900" dirty="0"/>
                        <a:t>位</a:t>
                      </a:r>
                    </a:p>
                  </a:txBody>
                  <a:tcPr/>
                </a:tc>
                <a:tc>
                  <a:txBody>
                    <a:bodyPr/>
                    <a:lstStyle/>
                    <a:p>
                      <a:r>
                        <a:rPr kumimoji="1" lang="ja-JP" altLang="en-US" sz="900" dirty="0"/>
                        <a:t>ロンドン</a:t>
                      </a:r>
                    </a:p>
                  </a:txBody>
                  <a:tcPr/>
                </a:tc>
                <a:extLst>
                  <a:ext uri="{0D108BD9-81ED-4DB2-BD59-A6C34878D82A}">
                    <a16:rowId xmlns:a16="http://schemas.microsoft.com/office/drawing/2014/main" val="2899451683"/>
                  </a:ext>
                </a:extLst>
              </a:tr>
              <a:tr h="226897">
                <a:tc>
                  <a:txBody>
                    <a:bodyPr/>
                    <a:lstStyle/>
                    <a:p>
                      <a:r>
                        <a:rPr kumimoji="1" lang="en-US" altLang="ja-JP" sz="900" dirty="0"/>
                        <a:t>2</a:t>
                      </a:r>
                      <a:r>
                        <a:rPr kumimoji="1" lang="ja-JP" altLang="en-US" sz="900" dirty="0"/>
                        <a:t>位</a:t>
                      </a:r>
                    </a:p>
                  </a:txBody>
                  <a:tcPr/>
                </a:tc>
                <a:tc>
                  <a:txBody>
                    <a:bodyPr/>
                    <a:lstStyle/>
                    <a:p>
                      <a:r>
                        <a:rPr kumimoji="1" lang="ja-JP" altLang="en-US" sz="900" dirty="0"/>
                        <a:t>ニューヨーク</a:t>
                      </a:r>
                    </a:p>
                  </a:txBody>
                  <a:tcPr/>
                </a:tc>
                <a:extLst>
                  <a:ext uri="{0D108BD9-81ED-4DB2-BD59-A6C34878D82A}">
                    <a16:rowId xmlns:a16="http://schemas.microsoft.com/office/drawing/2014/main" val="1858565197"/>
                  </a:ext>
                </a:extLst>
              </a:tr>
              <a:tr h="226897">
                <a:tc>
                  <a:txBody>
                    <a:bodyPr/>
                    <a:lstStyle/>
                    <a:p>
                      <a:r>
                        <a:rPr kumimoji="1" lang="en-US" altLang="ja-JP" sz="900" dirty="0"/>
                        <a:t>3</a:t>
                      </a:r>
                      <a:r>
                        <a:rPr kumimoji="1" lang="ja-JP" altLang="en-US" sz="900" dirty="0"/>
                        <a:t>位</a:t>
                      </a:r>
                    </a:p>
                  </a:txBody>
                  <a:tcPr/>
                </a:tc>
                <a:tc>
                  <a:txBody>
                    <a:bodyPr/>
                    <a:lstStyle/>
                    <a:p>
                      <a:r>
                        <a:rPr kumimoji="1" lang="ja-JP" altLang="en-US" sz="900" dirty="0"/>
                        <a:t>シンガポール</a:t>
                      </a:r>
                    </a:p>
                  </a:txBody>
                  <a:tcPr/>
                </a:tc>
                <a:extLst>
                  <a:ext uri="{0D108BD9-81ED-4DB2-BD59-A6C34878D82A}">
                    <a16:rowId xmlns:a16="http://schemas.microsoft.com/office/drawing/2014/main" val="1485318269"/>
                  </a:ext>
                </a:extLst>
              </a:tr>
              <a:tr h="226897">
                <a:tc>
                  <a:txBody>
                    <a:bodyPr/>
                    <a:lstStyle/>
                    <a:p>
                      <a:r>
                        <a:rPr kumimoji="1" lang="en-US" altLang="ja-JP" sz="900" dirty="0"/>
                        <a:t>8</a:t>
                      </a:r>
                      <a:r>
                        <a:rPr kumimoji="1" lang="ja-JP" altLang="en-US" sz="900" dirty="0"/>
                        <a:t>位</a:t>
                      </a:r>
                    </a:p>
                  </a:txBody>
                  <a:tcPr/>
                </a:tc>
                <a:tc>
                  <a:txBody>
                    <a:bodyPr/>
                    <a:lstStyle/>
                    <a:p>
                      <a:r>
                        <a:rPr kumimoji="1" lang="ja-JP" altLang="en-US" sz="900" dirty="0"/>
                        <a:t>東京</a:t>
                      </a:r>
                    </a:p>
                  </a:txBody>
                  <a:tcPr/>
                </a:tc>
                <a:extLst>
                  <a:ext uri="{0D108BD9-81ED-4DB2-BD59-A6C34878D82A}">
                    <a16:rowId xmlns:a16="http://schemas.microsoft.com/office/drawing/2014/main" val="979020366"/>
                  </a:ext>
                </a:extLst>
              </a:tr>
              <a:tr h="226897">
                <a:tc>
                  <a:txBody>
                    <a:bodyPr/>
                    <a:lstStyle/>
                    <a:p>
                      <a:r>
                        <a:rPr kumimoji="1" lang="en-US" altLang="ja-JP" sz="900" dirty="0"/>
                        <a:t>38</a:t>
                      </a:r>
                      <a:r>
                        <a:rPr kumimoji="1" lang="ja-JP" altLang="en-US" sz="900" dirty="0"/>
                        <a:t>位</a:t>
                      </a:r>
                    </a:p>
                  </a:txBody>
                  <a:tcPr/>
                </a:tc>
                <a:tc>
                  <a:txBody>
                    <a:bodyPr/>
                    <a:lstStyle/>
                    <a:p>
                      <a:r>
                        <a:rPr kumimoji="1" lang="ja-JP" altLang="en-US" sz="900" dirty="0"/>
                        <a:t>大阪</a:t>
                      </a:r>
                    </a:p>
                  </a:txBody>
                  <a:tcPr/>
                </a:tc>
                <a:extLst>
                  <a:ext uri="{0D108BD9-81ED-4DB2-BD59-A6C34878D82A}">
                    <a16:rowId xmlns:a16="http://schemas.microsoft.com/office/drawing/2014/main" val="3973433657"/>
                  </a:ext>
                </a:extLst>
              </a:tr>
            </a:tbl>
          </a:graphicData>
        </a:graphic>
      </p:graphicFrame>
      <p:sp>
        <p:nvSpPr>
          <p:cNvPr id="17" name="角丸四角形 16"/>
          <p:cNvSpPr/>
          <p:nvPr/>
        </p:nvSpPr>
        <p:spPr>
          <a:xfrm>
            <a:off x="80896" y="823102"/>
            <a:ext cx="2240142" cy="252789"/>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t>経営者を惹きつける都市</a:t>
            </a:r>
          </a:p>
        </p:txBody>
      </p:sp>
      <p:sp>
        <p:nvSpPr>
          <p:cNvPr id="18" name="角丸四角形 17"/>
          <p:cNvSpPr/>
          <p:nvPr/>
        </p:nvSpPr>
        <p:spPr>
          <a:xfrm>
            <a:off x="1869466" y="821192"/>
            <a:ext cx="2252854" cy="269679"/>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t>高度人材を惹きつける都市</a:t>
            </a:r>
          </a:p>
        </p:txBody>
      </p:sp>
      <p:sp>
        <p:nvSpPr>
          <p:cNvPr id="20" name="角丸四角形 19"/>
          <p:cNvSpPr/>
          <p:nvPr/>
        </p:nvSpPr>
        <p:spPr>
          <a:xfrm>
            <a:off x="3772555" y="823342"/>
            <a:ext cx="1847529" cy="223457"/>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t>居住者を惹きつける都市</a:t>
            </a:r>
          </a:p>
        </p:txBody>
      </p:sp>
      <p:graphicFrame>
        <p:nvGraphicFramePr>
          <p:cNvPr id="21" name="表 20"/>
          <p:cNvGraphicFramePr>
            <a:graphicFrameLocks noGrp="1"/>
          </p:cNvGraphicFramePr>
          <p:nvPr>
            <p:extLst>
              <p:ext uri="{D42A27DB-BD31-4B8C-83A1-F6EECF244321}">
                <p14:modId xmlns:p14="http://schemas.microsoft.com/office/powerpoint/2010/main" val="1591150133"/>
              </p:ext>
            </p:extLst>
          </p:nvPr>
        </p:nvGraphicFramePr>
        <p:xfrm>
          <a:off x="2024788" y="1088235"/>
          <a:ext cx="1392995" cy="1371600"/>
        </p:xfrm>
        <a:graphic>
          <a:graphicData uri="http://schemas.openxmlformats.org/drawingml/2006/table">
            <a:tbl>
              <a:tblPr firstRow="1" bandRow="1">
                <a:tableStyleId>{5C22544A-7EE6-4342-B048-85BDC9FD1C3A}</a:tableStyleId>
              </a:tblPr>
              <a:tblGrid>
                <a:gridCol w="426649">
                  <a:extLst>
                    <a:ext uri="{9D8B030D-6E8A-4147-A177-3AD203B41FA5}">
                      <a16:colId xmlns:a16="http://schemas.microsoft.com/office/drawing/2014/main" val="799159214"/>
                    </a:ext>
                  </a:extLst>
                </a:gridCol>
                <a:gridCol w="966346">
                  <a:extLst>
                    <a:ext uri="{9D8B030D-6E8A-4147-A177-3AD203B41FA5}">
                      <a16:colId xmlns:a16="http://schemas.microsoft.com/office/drawing/2014/main" val="3313133587"/>
                    </a:ext>
                  </a:extLst>
                </a:gridCol>
              </a:tblGrid>
              <a:tr h="226897">
                <a:tc>
                  <a:txBody>
                    <a:bodyPr/>
                    <a:lstStyle/>
                    <a:p>
                      <a:pPr algn="l"/>
                      <a:r>
                        <a:rPr kumimoji="1" lang="ja-JP" altLang="en-US" sz="900" dirty="0"/>
                        <a:t>順位</a:t>
                      </a:r>
                    </a:p>
                  </a:txBody>
                  <a:tcPr/>
                </a:tc>
                <a:tc>
                  <a:txBody>
                    <a:bodyPr/>
                    <a:lstStyle/>
                    <a:p>
                      <a:pPr algn="l"/>
                      <a:r>
                        <a:rPr kumimoji="1" lang="ja-JP" altLang="en-US" sz="900" dirty="0"/>
                        <a:t>都市</a:t>
                      </a:r>
                    </a:p>
                  </a:txBody>
                  <a:tcPr/>
                </a:tc>
                <a:extLst>
                  <a:ext uri="{0D108BD9-81ED-4DB2-BD59-A6C34878D82A}">
                    <a16:rowId xmlns:a16="http://schemas.microsoft.com/office/drawing/2014/main" val="2292313660"/>
                  </a:ext>
                </a:extLst>
              </a:tr>
              <a:tr h="226897">
                <a:tc>
                  <a:txBody>
                    <a:bodyPr/>
                    <a:lstStyle/>
                    <a:p>
                      <a:r>
                        <a:rPr kumimoji="1" lang="en-US" altLang="ja-JP" sz="900" dirty="0"/>
                        <a:t>1</a:t>
                      </a:r>
                      <a:r>
                        <a:rPr kumimoji="1" lang="ja-JP" altLang="en-US" sz="900" dirty="0"/>
                        <a:t>位</a:t>
                      </a:r>
                    </a:p>
                  </a:txBody>
                  <a:tcPr/>
                </a:tc>
                <a:tc>
                  <a:txBody>
                    <a:bodyPr/>
                    <a:lstStyle/>
                    <a:p>
                      <a:r>
                        <a:rPr kumimoji="1" lang="ja-JP" altLang="en-US" sz="900" dirty="0"/>
                        <a:t>ロンドン</a:t>
                      </a:r>
                    </a:p>
                  </a:txBody>
                  <a:tcPr/>
                </a:tc>
                <a:extLst>
                  <a:ext uri="{0D108BD9-81ED-4DB2-BD59-A6C34878D82A}">
                    <a16:rowId xmlns:a16="http://schemas.microsoft.com/office/drawing/2014/main" val="2899451683"/>
                  </a:ext>
                </a:extLst>
              </a:tr>
              <a:tr h="226897">
                <a:tc>
                  <a:txBody>
                    <a:bodyPr/>
                    <a:lstStyle/>
                    <a:p>
                      <a:r>
                        <a:rPr kumimoji="1" lang="en-US" altLang="ja-JP" sz="900" dirty="0"/>
                        <a:t>2</a:t>
                      </a:r>
                      <a:r>
                        <a:rPr kumimoji="1" lang="ja-JP" altLang="en-US" sz="900" dirty="0"/>
                        <a:t>位</a:t>
                      </a:r>
                    </a:p>
                  </a:txBody>
                  <a:tcPr/>
                </a:tc>
                <a:tc>
                  <a:txBody>
                    <a:bodyPr/>
                    <a:lstStyle/>
                    <a:p>
                      <a:r>
                        <a:rPr kumimoji="1" lang="ja-JP" altLang="en-US" sz="900" dirty="0"/>
                        <a:t>パリ</a:t>
                      </a:r>
                    </a:p>
                  </a:txBody>
                  <a:tcPr/>
                </a:tc>
                <a:extLst>
                  <a:ext uri="{0D108BD9-81ED-4DB2-BD59-A6C34878D82A}">
                    <a16:rowId xmlns:a16="http://schemas.microsoft.com/office/drawing/2014/main" val="1858565197"/>
                  </a:ext>
                </a:extLst>
              </a:tr>
              <a:tr h="226897">
                <a:tc>
                  <a:txBody>
                    <a:bodyPr/>
                    <a:lstStyle/>
                    <a:p>
                      <a:r>
                        <a:rPr kumimoji="1" lang="en-US" altLang="ja-JP" sz="900" dirty="0"/>
                        <a:t>3</a:t>
                      </a:r>
                      <a:r>
                        <a:rPr kumimoji="1" lang="ja-JP" altLang="en-US" sz="900" dirty="0"/>
                        <a:t>位</a:t>
                      </a:r>
                    </a:p>
                  </a:txBody>
                  <a:tcPr/>
                </a:tc>
                <a:tc>
                  <a:txBody>
                    <a:bodyPr/>
                    <a:lstStyle/>
                    <a:p>
                      <a:r>
                        <a:rPr kumimoji="1" lang="ja-JP" altLang="en-US" sz="900" dirty="0"/>
                        <a:t>ニューヨーク</a:t>
                      </a:r>
                    </a:p>
                  </a:txBody>
                  <a:tcPr/>
                </a:tc>
                <a:extLst>
                  <a:ext uri="{0D108BD9-81ED-4DB2-BD59-A6C34878D82A}">
                    <a16:rowId xmlns:a16="http://schemas.microsoft.com/office/drawing/2014/main" val="1485318269"/>
                  </a:ext>
                </a:extLst>
              </a:tr>
              <a:tr h="226897">
                <a:tc>
                  <a:txBody>
                    <a:bodyPr/>
                    <a:lstStyle/>
                    <a:p>
                      <a:r>
                        <a:rPr kumimoji="1" lang="en-US" altLang="ja-JP" sz="900" dirty="0"/>
                        <a:t>4</a:t>
                      </a:r>
                      <a:r>
                        <a:rPr kumimoji="1" lang="ja-JP" altLang="en-US" sz="900" dirty="0"/>
                        <a:t>位</a:t>
                      </a:r>
                    </a:p>
                  </a:txBody>
                  <a:tcPr/>
                </a:tc>
                <a:tc>
                  <a:txBody>
                    <a:bodyPr/>
                    <a:lstStyle/>
                    <a:p>
                      <a:r>
                        <a:rPr kumimoji="1" lang="ja-JP" altLang="en-US" sz="900" dirty="0"/>
                        <a:t>東京</a:t>
                      </a:r>
                    </a:p>
                  </a:txBody>
                  <a:tcPr/>
                </a:tc>
                <a:extLst>
                  <a:ext uri="{0D108BD9-81ED-4DB2-BD59-A6C34878D82A}">
                    <a16:rowId xmlns:a16="http://schemas.microsoft.com/office/drawing/2014/main" val="979020366"/>
                  </a:ext>
                </a:extLst>
              </a:tr>
              <a:tr h="226897">
                <a:tc>
                  <a:txBody>
                    <a:bodyPr/>
                    <a:lstStyle/>
                    <a:p>
                      <a:r>
                        <a:rPr kumimoji="1" lang="en-US" altLang="ja-JP" sz="900" dirty="0"/>
                        <a:t>33</a:t>
                      </a:r>
                      <a:r>
                        <a:rPr kumimoji="1" lang="ja-JP" altLang="en-US" sz="900" dirty="0"/>
                        <a:t>位</a:t>
                      </a:r>
                    </a:p>
                  </a:txBody>
                  <a:tcPr/>
                </a:tc>
                <a:tc>
                  <a:txBody>
                    <a:bodyPr/>
                    <a:lstStyle/>
                    <a:p>
                      <a:r>
                        <a:rPr kumimoji="1" lang="ja-JP" altLang="en-US" sz="900" dirty="0"/>
                        <a:t>大阪</a:t>
                      </a:r>
                    </a:p>
                  </a:txBody>
                  <a:tcPr/>
                </a:tc>
                <a:extLst>
                  <a:ext uri="{0D108BD9-81ED-4DB2-BD59-A6C34878D82A}">
                    <a16:rowId xmlns:a16="http://schemas.microsoft.com/office/drawing/2014/main" val="3973433657"/>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067873259"/>
              </p:ext>
            </p:extLst>
          </p:nvPr>
        </p:nvGraphicFramePr>
        <p:xfrm>
          <a:off x="3734250" y="1112948"/>
          <a:ext cx="1387353" cy="1371600"/>
        </p:xfrm>
        <a:graphic>
          <a:graphicData uri="http://schemas.openxmlformats.org/drawingml/2006/table">
            <a:tbl>
              <a:tblPr firstRow="1" bandRow="1">
                <a:tableStyleId>{5C22544A-7EE6-4342-B048-85BDC9FD1C3A}</a:tableStyleId>
              </a:tblPr>
              <a:tblGrid>
                <a:gridCol w="415324">
                  <a:extLst>
                    <a:ext uri="{9D8B030D-6E8A-4147-A177-3AD203B41FA5}">
                      <a16:colId xmlns:a16="http://schemas.microsoft.com/office/drawing/2014/main" val="799159214"/>
                    </a:ext>
                  </a:extLst>
                </a:gridCol>
                <a:gridCol w="972029">
                  <a:extLst>
                    <a:ext uri="{9D8B030D-6E8A-4147-A177-3AD203B41FA5}">
                      <a16:colId xmlns:a16="http://schemas.microsoft.com/office/drawing/2014/main" val="3313133587"/>
                    </a:ext>
                  </a:extLst>
                </a:gridCol>
              </a:tblGrid>
              <a:tr h="165968">
                <a:tc>
                  <a:txBody>
                    <a:bodyPr/>
                    <a:lstStyle/>
                    <a:p>
                      <a:pPr algn="l"/>
                      <a:r>
                        <a:rPr kumimoji="1" lang="ja-JP" altLang="en-US" sz="900" dirty="0"/>
                        <a:t>順位</a:t>
                      </a:r>
                    </a:p>
                  </a:txBody>
                  <a:tcPr/>
                </a:tc>
                <a:tc>
                  <a:txBody>
                    <a:bodyPr/>
                    <a:lstStyle/>
                    <a:p>
                      <a:pPr algn="l"/>
                      <a:r>
                        <a:rPr kumimoji="1" lang="ja-JP" altLang="en-US" sz="900" dirty="0"/>
                        <a:t>都市</a:t>
                      </a:r>
                    </a:p>
                  </a:txBody>
                  <a:tcPr/>
                </a:tc>
                <a:extLst>
                  <a:ext uri="{0D108BD9-81ED-4DB2-BD59-A6C34878D82A}">
                    <a16:rowId xmlns:a16="http://schemas.microsoft.com/office/drawing/2014/main" val="2292313660"/>
                  </a:ext>
                </a:extLst>
              </a:tr>
              <a:tr h="165968">
                <a:tc>
                  <a:txBody>
                    <a:bodyPr/>
                    <a:lstStyle/>
                    <a:p>
                      <a:r>
                        <a:rPr kumimoji="1" lang="en-US" altLang="ja-JP" sz="900" dirty="0"/>
                        <a:t>1</a:t>
                      </a:r>
                      <a:r>
                        <a:rPr kumimoji="1" lang="ja-JP" altLang="en-US" sz="900" dirty="0"/>
                        <a:t>位</a:t>
                      </a:r>
                    </a:p>
                  </a:txBody>
                  <a:tcPr/>
                </a:tc>
                <a:tc>
                  <a:txBody>
                    <a:bodyPr/>
                    <a:lstStyle/>
                    <a:p>
                      <a:r>
                        <a:rPr kumimoji="1" lang="ja-JP" altLang="en-US" sz="900" dirty="0"/>
                        <a:t>メルボルン</a:t>
                      </a:r>
                    </a:p>
                  </a:txBody>
                  <a:tcPr/>
                </a:tc>
                <a:extLst>
                  <a:ext uri="{0D108BD9-81ED-4DB2-BD59-A6C34878D82A}">
                    <a16:rowId xmlns:a16="http://schemas.microsoft.com/office/drawing/2014/main" val="2899451683"/>
                  </a:ext>
                </a:extLst>
              </a:tr>
              <a:tr h="165968">
                <a:tc>
                  <a:txBody>
                    <a:bodyPr/>
                    <a:lstStyle/>
                    <a:p>
                      <a:r>
                        <a:rPr kumimoji="1" lang="en-US" altLang="ja-JP" sz="900" dirty="0"/>
                        <a:t>2</a:t>
                      </a:r>
                      <a:r>
                        <a:rPr kumimoji="1" lang="ja-JP" altLang="en-US" sz="900" dirty="0"/>
                        <a:t>位</a:t>
                      </a:r>
                    </a:p>
                  </a:txBody>
                  <a:tcPr/>
                </a:tc>
                <a:tc>
                  <a:txBody>
                    <a:bodyPr/>
                    <a:lstStyle/>
                    <a:p>
                      <a:r>
                        <a:rPr kumimoji="1" lang="ja-JP" altLang="en-US" sz="900" dirty="0"/>
                        <a:t>ベルリン</a:t>
                      </a:r>
                    </a:p>
                  </a:txBody>
                  <a:tcPr/>
                </a:tc>
                <a:extLst>
                  <a:ext uri="{0D108BD9-81ED-4DB2-BD59-A6C34878D82A}">
                    <a16:rowId xmlns:a16="http://schemas.microsoft.com/office/drawing/2014/main" val="1858565197"/>
                  </a:ext>
                </a:extLst>
              </a:tr>
              <a:tr h="165968">
                <a:tc>
                  <a:txBody>
                    <a:bodyPr/>
                    <a:lstStyle/>
                    <a:p>
                      <a:r>
                        <a:rPr kumimoji="1" lang="en-US" altLang="ja-JP" sz="900" dirty="0"/>
                        <a:t>3</a:t>
                      </a:r>
                      <a:r>
                        <a:rPr kumimoji="1" lang="ja-JP" altLang="en-US" sz="900" dirty="0"/>
                        <a:t>位</a:t>
                      </a:r>
                    </a:p>
                  </a:txBody>
                  <a:tcPr/>
                </a:tc>
                <a:tc>
                  <a:txBody>
                    <a:bodyPr/>
                    <a:lstStyle/>
                    <a:p>
                      <a:r>
                        <a:rPr kumimoji="1" lang="ja-JP" altLang="en-US" sz="900" dirty="0"/>
                        <a:t>ウィーン</a:t>
                      </a:r>
                    </a:p>
                  </a:txBody>
                  <a:tcPr/>
                </a:tc>
                <a:extLst>
                  <a:ext uri="{0D108BD9-81ED-4DB2-BD59-A6C34878D82A}">
                    <a16:rowId xmlns:a16="http://schemas.microsoft.com/office/drawing/2014/main" val="1485318269"/>
                  </a:ext>
                </a:extLst>
              </a:tr>
              <a:tr h="165968">
                <a:tc>
                  <a:txBody>
                    <a:bodyPr/>
                    <a:lstStyle/>
                    <a:p>
                      <a:r>
                        <a:rPr kumimoji="1" lang="en-US" altLang="ja-JP" sz="900" dirty="0"/>
                        <a:t>7</a:t>
                      </a:r>
                      <a:r>
                        <a:rPr kumimoji="1" lang="ja-JP" altLang="en-US" sz="900" dirty="0"/>
                        <a:t>位</a:t>
                      </a:r>
                    </a:p>
                  </a:txBody>
                  <a:tcPr/>
                </a:tc>
                <a:tc>
                  <a:txBody>
                    <a:bodyPr/>
                    <a:lstStyle/>
                    <a:p>
                      <a:r>
                        <a:rPr kumimoji="1" lang="ja-JP" altLang="en-US" sz="900" dirty="0"/>
                        <a:t>東京</a:t>
                      </a:r>
                    </a:p>
                  </a:txBody>
                  <a:tcPr/>
                </a:tc>
                <a:extLst>
                  <a:ext uri="{0D108BD9-81ED-4DB2-BD59-A6C34878D82A}">
                    <a16:rowId xmlns:a16="http://schemas.microsoft.com/office/drawing/2014/main" val="979020366"/>
                  </a:ext>
                </a:extLst>
              </a:tr>
              <a:tr h="165968">
                <a:tc>
                  <a:txBody>
                    <a:bodyPr/>
                    <a:lstStyle/>
                    <a:p>
                      <a:r>
                        <a:rPr kumimoji="1" lang="en-US" altLang="ja-JP" sz="900" dirty="0"/>
                        <a:t>25</a:t>
                      </a:r>
                      <a:r>
                        <a:rPr kumimoji="1" lang="ja-JP" altLang="en-US" sz="900" dirty="0"/>
                        <a:t>位</a:t>
                      </a:r>
                    </a:p>
                  </a:txBody>
                  <a:tcPr/>
                </a:tc>
                <a:tc>
                  <a:txBody>
                    <a:bodyPr/>
                    <a:lstStyle/>
                    <a:p>
                      <a:r>
                        <a:rPr kumimoji="1" lang="ja-JP" altLang="en-US" sz="900" dirty="0"/>
                        <a:t>大阪</a:t>
                      </a:r>
                    </a:p>
                  </a:txBody>
                  <a:tcPr/>
                </a:tc>
                <a:extLst>
                  <a:ext uri="{0D108BD9-81ED-4DB2-BD59-A6C34878D82A}">
                    <a16:rowId xmlns:a16="http://schemas.microsoft.com/office/drawing/2014/main" val="3973433657"/>
                  </a:ext>
                </a:extLst>
              </a:tr>
            </a:tbl>
          </a:graphicData>
        </a:graphic>
      </p:graphicFrame>
      <p:sp>
        <p:nvSpPr>
          <p:cNvPr id="4" name="大かっこ 3"/>
          <p:cNvSpPr/>
          <p:nvPr/>
        </p:nvSpPr>
        <p:spPr>
          <a:xfrm>
            <a:off x="226286" y="2626595"/>
            <a:ext cx="4726714" cy="46889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角丸四角形 23"/>
          <p:cNvSpPr/>
          <p:nvPr/>
        </p:nvSpPr>
        <p:spPr>
          <a:xfrm>
            <a:off x="2361027" y="3168526"/>
            <a:ext cx="3177707" cy="183798"/>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出典：森記念財団　世界の都市総合力ランキング</a:t>
            </a:r>
            <a:r>
              <a:rPr lang="en-US" altLang="ja-JP" sz="800" dirty="0"/>
              <a:t>2021</a:t>
            </a:r>
            <a:r>
              <a:rPr lang="ja-JP" altLang="en-US" sz="800" dirty="0"/>
              <a:t>より作成</a:t>
            </a:r>
          </a:p>
        </p:txBody>
      </p:sp>
      <p:sp>
        <p:nvSpPr>
          <p:cNvPr id="42" name="正方形/長方形 41">
            <a:extLst>
              <a:ext uri="{FF2B5EF4-FFF2-40B4-BE49-F238E27FC236}">
                <a16:creationId xmlns:a16="http://schemas.microsoft.com/office/drawing/2014/main" id="{1D7637C8-D5F6-4E0C-8997-482C09B30BD9}"/>
              </a:ext>
            </a:extLst>
          </p:cNvPr>
          <p:cNvSpPr/>
          <p:nvPr/>
        </p:nvSpPr>
        <p:spPr>
          <a:xfrm>
            <a:off x="194778" y="430225"/>
            <a:ext cx="5305948" cy="286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多様な人材を惹きつける都市として、大阪は世界トップレベルや東京には及んでいない</a:t>
            </a:r>
          </a:p>
        </p:txBody>
      </p:sp>
      <p:sp>
        <p:nvSpPr>
          <p:cNvPr id="5" name="正方形/長方形 4">
            <a:extLst>
              <a:ext uri="{FF2B5EF4-FFF2-40B4-BE49-F238E27FC236}">
                <a16:creationId xmlns:a16="http://schemas.microsoft.com/office/drawing/2014/main" id="{0D6CE1EB-A4AD-4002-BC7C-5A8A970DEBFE}"/>
              </a:ext>
            </a:extLst>
          </p:cNvPr>
          <p:cNvSpPr/>
          <p:nvPr/>
        </p:nvSpPr>
        <p:spPr>
          <a:xfrm>
            <a:off x="149784" y="2238169"/>
            <a:ext cx="1491443" cy="2264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14E847E-2439-4AB7-81D3-717E0A5F3082}"/>
              </a:ext>
            </a:extLst>
          </p:cNvPr>
          <p:cNvSpPr/>
          <p:nvPr/>
        </p:nvSpPr>
        <p:spPr>
          <a:xfrm>
            <a:off x="2035184" y="2245258"/>
            <a:ext cx="1380927" cy="19186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08AB1A16-1506-43C2-8AA7-F521ACAC6530}"/>
              </a:ext>
            </a:extLst>
          </p:cNvPr>
          <p:cNvSpPr/>
          <p:nvPr/>
        </p:nvSpPr>
        <p:spPr>
          <a:xfrm>
            <a:off x="3711778" y="2252674"/>
            <a:ext cx="1398781" cy="19186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569150" y="6514475"/>
            <a:ext cx="2311400" cy="365125"/>
          </a:xfrm>
        </p:spPr>
        <p:txBody>
          <a:bodyPr/>
          <a:lstStyle/>
          <a:p>
            <a:fld id="{893290AE-011E-403C-A3C9-B3B44B5CA60C}" type="slidenum">
              <a:rPr kumimoji="1" lang="ja-JP" altLang="en-US" smtClean="0"/>
              <a:t>17</a:t>
            </a:fld>
            <a:endParaRPr kumimoji="1" lang="ja-JP" altLang="en-US" dirty="0"/>
          </a:p>
        </p:txBody>
      </p:sp>
      <p:sp>
        <p:nvSpPr>
          <p:cNvPr id="36" name="テキスト ボックス 35">
            <a:extLst>
              <a:ext uri="{FF2B5EF4-FFF2-40B4-BE49-F238E27FC236}">
                <a16:creationId xmlns:a16="http://schemas.microsoft.com/office/drawing/2014/main" id="{45FF3F70-AB64-4AAE-AFA0-B9C1025E68EE}"/>
              </a:ext>
            </a:extLst>
          </p:cNvPr>
          <p:cNvSpPr txBox="1"/>
          <p:nvPr/>
        </p:nvSpPr>
        <p:spPr>
          <a:xfrm>
            <a:off x="100876" y="81846"/>
            <a:ext cx="2497800"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○様々な人材を惹きつける都市ランキング</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45FF3F70-AB64-4AAE-AFA0-B9C1025E68EE}"/>
              </a:ext>
            </a:extLst>
          </p:cNvPr>
          <p:cNvSpPr txBox="1"/>
          <p:nvPr/>
        </p:nvSpPr>
        <p:spPr>
          <a:xfrm>
            <a:off x="24365" y="3432729"/>
            <a:ext cx="5049812" cy="253916"/>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○都道府県別外国人労働者数</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3251536" y="6619592"/>
            <a:ext cx="3740134" cy="211200"/>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出典：厚生労働省「外国人雇用状況の届出状況（令和２年</a:t>
            </a:r>
            <a:r>
              <a:rPr lang="en-US" altLang="ja-JP" sz="800" dirty="0"/>
              <a:t>10</a:t>
            </a:r>
            <a:r>
              <a:rPr lang="ja-JP" altLang="en-US" sz="800" dirty="0"/>
              <a:t>月末現在）」</a:t>
            </a:r>
          </a:p>
        </p:txBody>
      </p:sp>
      <p:pic>
        <p:nvPicPr>
          <p:cNvPr id="16" name="図 15">
            <a:extLst>
              <a:ext uri="{FF2B5EF4-FFF2-40B4-BE49-F238E27FC236}">
                <a16:creationId xmlns:a16="http://schemas.microsoft.com/office/drawing/2014/main" id="{C1D5630F-365D-4388-B037-96633DE84159}"/>
              </a:ext>
            </a:extLst>
          </p:cNvPr>
          <p:cNvPicPr>
            <a:picLocks noChangeAspect="1"/>
          </p:cNvPicPr>
          <p:nvPr/>
        </p:nvPicPr>
        <p:blipFill>
          <a:blip r:embed="rId3"/>
          <a:stretch>
            <a:fillRect/>
          </a:stretch>
        </p:blipFill>
        <p:spPr>
          <a:xfrm>
            <a:off x="182024" y="3963972"/>
            <a:ext cx="3804210" cy="2581200"/>
          </a:xfrm>
          <a:prstGeom prst="rect">
            <a:avLst/>
          </a:prstGeom>
        </p:spPr>
      </p:pic>
      <p:sp>
        <p:nvSpPr>
          <p:cNvPr id="60" name="正方形/長方形 59">
            <a:extLst>
              <a:ext uri="{FF2B5EF4-FFF2-40B4-BE49-F238E27FC236}">
                <a16:creationId xmlns:a16="http://schemas.microsoft.com/office/drawing/2014/main" id="{04A41079-4E5D-4AE6-A648-0510ABF2673E}"/>
              </a:ext>
            </a:extLst>
          </p:cNvPr>
          <p:cNvSpPr/>
          <p:nvPr/>
        </p:nvSpPr>
        <p:spPr>
          <a:xfrm>
            <a:off x="2219694" y="4794533"/>
            <a:ext cx="790596" cy="38170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大阪</a:t>
            </a:r>
            <a:r>
              <a:rPr kumimoji="1" lang="en-US" altLang="ja-JP" sz="1000" dirty="0">
                <a:solidFill>
                  <a:schemeClr val="tx1"/>
                </a:solidFill>
              </a:rPr>
              <a:t>117,596</a:t>
            </a:r>
            <a:r>
              <a:rPr kumimoji="1" lang="ja-JP" altLang="en-US" sz="1000" dirty="0">
                <a:solidFill>
                  <a:schemeClr val="tx1"/>
                </a:solidFill>
              </a:rPr>
              <a:t>人</a:t>
            </a:r>
          </a:p>
        </p:txBody>
      </p:sp>
      <p:sp>
        <p:nvSpPr>
          <p:cNvPr id="61" name="正方形/長方形 60">
            <a:extLst>
              <a:ext uri="{FF2B5EF4-FFF2-40B4-BE49-F238E27FC236}">
                <a16:creationId xmlns:a16="http://schemas.microsoft.com/office/drawing/2014/main" id="{04128CEB-FD38-4FAD-8377-055F2E72976C}"/>
              </a:ext>
            </a:extLst>
          </p:cNvPr>
          <p:cNvSpPr/>
          <p:nvPr/>
        </p:nvSpPr>
        <p:spPr>
          <a:xfrm>
            <a:off x="1825172" y="4276129"/>
            <a:ext cx="790596" cy="38170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愛知</a:t>
            </a:r>
            <a:r>
              <a:rPr lang="en-US" altLang="ja-JP" sz="1000" dirty="0">
                <a:solidFill>
                  <a:schemeClr val="tx1"/>
                </a:solidFill>
              </a:rPr>
              <a:t>175,114</a:t>
            </a:r>
            <a:r>
              <a:rPr lang="ja-JP" altLang="en-US" sz="1000" dirty="0">
                <a:solidFill>
                  <a:schemeClr val="tx1"/>
                </a:solidFill>
              </a:rPr>
              <a:t>人</a:t>
            </a:r>
            <a:endParaRPr kumimoji="1" lang="ja-JP" altLang="en-US" sz="1000" dirty="0">
              <a:solidFill>
                <a:schemeClr val="tx1"/>
              </a:solidFill>
            </a:endParaRPr>
          </a:p>
        </p:txBody>
      </p:sp>
      <p:sp>
        <p:nvSpPr>
          <p:cNvPr id="62" name="正方形/長方形 61">
            <a:extLst>
              <a:ext uri="{FF2B5EF4-FFF2-40B4-BE49-F238E27FC236}">
                <a16:creationId xmlns:a16="http://schemas.microsoft.com/office/drawing/2014/main" id="{4BEA413B-B051-4A09-9858-4DE3B4310601}"/>
              </a:ext>
            </a:extLst>
          </p:cNvPr>
          <p:cNvSpPr/>
          <p:nvPr/>
        </p:nvSpPr>
        <p:spPr>
          <a:xfrm>
            <a:off x="1054828" y="3959033"/>
            <a:ext cx="790596" cy="38170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東京</a:t>
            </a:r>
            <a:r>
              <a:rPr kumimoji="1" lang="en-US" altLang="ja-JP" sz="1000" dirty="0">
                <a:solidFill>
                  <a:schemeClr val="tx1"/>
                </a:solidFill>
              </a:rPr>
              <a:t>496,954</a:t>
            </a:r>
            <a:r>
              <a:rPr kumimoji="1" lang="ja-JP" altLang="en-US" sz="1000" dirty="0">
                <a:solidFill>
                  <a:schemeClr val="tx1"/>
                </a:solidFill>
              </a:rPr>
              <a:t>人</a:t>
            </a:r>
          </a:p>
        </p:txBody>
      </p:sp>
      <p:pic>
        <p:nvPicPr>
          <p:cNvPr id="23" name="図 22">
            <a:extLst>
              <a:ext uri="{FF2B5EF4-FFF2-40B4-BE49-F238E27FC236}">
                <a16:creationId xmlns:a16="http://schemas.microsoft.com/office/drawing/2014/main" id="{4DA036A6-108E-4EE9-9709-3869A1C9B105}"/>
              </a:ext>
            </a:extLst>
          </p:cNvPr>
          <p:cNvPicPr>
            <a:picLocks noChangeAspect="1"/>
          </p:cNvPicPr>
          <p:nvPr/>
        </p:nvPicPr>
        <p:blipFill>
          <a:blip r:embed="rId4"/>
          <a:stretch>
            <a:fillRect/>
          </a:stretch>
        </p:blipFill>
        <p:spPr>
          <a:xfrm>
            <a:off x="4051629" y="3962199"/>
            <a:ext cx="2468952" cy="1437570"/>
          </a:xfrm>
          <a:prstGeom prst="rect">
            <a:avLst/>
          </a:prstGeom>
        </p:spPr>
      </p:pic>
      <p:sp>
        <p:nvSpPr>
          <p:cNvPr id="25" name="矢印: 上 24">
            <a:extLst>
              <a:ext uri="{FF2B5EF4-FFF2-40B4-BE49-F238E27FC236}">
                <a16:creationId xmlns:a16="http://schemas.microsoft.com/office/drawing/2014/main" id="{D85304C6-0149-4800-9182-731A5CE1AC34}"/>
              </a:ext>
            </a:extLst>
          </p:cNvPr>
          <p:cNvSpPr/>
          <p:nvPr/>
        </p:nvSpPr>
        <p:spPr>
          <a:xfrm rot="4073989">
            <a:off x="3397399" y="4131772"/>
            <a:ext cx="263427" cy="12162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3" name="表 62">
            <a:extLst>
              <a:ext uri="{FF2B5EF4-FFF2-40B4-BE49-F238E27FC236}">
                <a16:creationId xmlns:a16="http://schemas.microsoft.com/office/drawing/2014/main" id="{5E2B0824-BD11-4474-8307-D3F4F3444469}"/>
              </a:ext>
            </a:extLst>
          </p:cNvPr>
          <p:cNvGraphicFramePr>
            <a:graphicFrameLocks noGrp="1"/>
          </p:cNvGraphicFramePr>
          <p:nvPr>
            <p:extLst>
              <p:ext uri="{D42A27DB-BD31-4B8C-83A1-F6EECF244321}">
                <p14:modId xmlns:p14="http://schemas.microsoft.com/office/powerpoint/2010/main" val="434184025"/>
              </p:ext>
            </p:extLst>
          </p:nvPr>
        </p:nvGraphicFramePr>
        <p:xfrm>
          <a:off x="4087912" y="5417639"/>
          <a:ext cx="2356624" cy="1143000"/>
        </p:xfrm>
        <a:graphic>
          <a:graphicData uri="http://schemas.openxmlformats.org/drawingml/2006/table">
            <a:tbl>
              <a:tblPr firstRow="1" bandRow="1">
                <a:tableStyleId>{5C22544A-7EE6-4342-B048-85BDC9FD1C3A}</a:tableStyleId>
              </a:tblPr>
              <a:tblGrid>
                <a:gridCol w="444905">
                  <a:extLst>
                    <a:ext uri="{9D8B030D-6E8A-4147-A177-3AD203B41FA5}">
                      <a16:colId xmlns:a16="http://schemas.microsoft.com/office/drawing/2014/main" val="799159214"/>
                    </a:ext>
                  </a:extLst>
                </a:gridCol>
                <a:gridCol w="1911719">
                  <a:extLst>
                    <a:ext uri="{9D8B030D-6E8A-4147-A177-3AD203B41FA5}">
                      <a16:colId xmlns:a16="http://schemas.microsoft.com/office/drawing/2014/main" val="3313133587"/>
                    </a:ext>
                  </a:extLst>
                </a:gridCol>
              </a:tblGrid>
              <a:tr h="165968">
                <a:tc>
                  <a:txBody>
                    <a:bodyPr/>
                    <a:lstStyle/>
                    <a:p>
                      <a:pPr algn="l"/>
                      <a:r>
                        <a:rPr kumimoji="1" lang="ja-JP" altLang="en-US" sz="900" dirty="0"/>
                        <a:t>順位</a:t>
                      </a:r>
                    </a:p>
                  </a:txBody>
                  <a:tcPr/>
                </a:tc>
                <a:tc>
                  <a:txBody>
                    <a:bodyPr/>
                    <a:lstStyle/>
                    <a:p>
                      <a:pPr algn="l"/>
                      <a:r>
                        <a:rPr kumimoji="1" lang="ja-JP" altLang="en-US" sz="900" dirty="0"/>
                        <a:t>専門的・技術的分野の在留資格数</a:t>
                      </a:r>
                    </a:p>
                  </a:txBody>
                  <a:tcPr/>
                </a:tc>
                <a:extLst>
                  <a:ext uri="{0D108BD9-81ED-4DB2-BD59-A6C34878D82A}">
                    <a16:rowId xmlns:a16="http://schemas.microsoft.com/office/drawing/2014/main" val="2292313660"/>
                  </a:ext>
                </a:extLst>
              </a:tr>
              <a:tr h="165968">
                <a:tc>
                  <a:txBody>
                    <a:bodyPr/>
                    <a:lstStyle/>
                    <a:p>
                      <a:r>
                        <a:rPr kumimoji="1" lang="en-US" altLang="ja-JP" sz="900" dirty="0"/>
                        <a:t>1</a:t>
                      </a:r>
                      <a:r>
                        <a:rPr kumimoji="1" lang="ja-JP" altLang="en-US" sz="900" dirty="0"/>
                        <a:t>位</a:t>
                      </a:r>
                    </a:p>
                  </a:txBody>
                  <a:tcPr/>
                </a:tc>
                <a:tc>
                  <a:txBody>
                    <a:bodyPr/>
                    <a:lstStyle/>
                    <a:p>
                      <a:r>
                        <a:rPr kumimoji="1" lang="ja-JP" altLang="en-US" sz="900" dirty="0"/>
                        <a:t>東京都　　（</a:t>
                      </a:r>
                      <a:r>
                        <a:rPr kumimoji="1" lang="en-US" altLang="ja-JP" sz="900" dirty="0"/>
                        <a:t>167,805</a:t>
                      </a:r>
                      <a:r>
                        <a:rPr kumimoji="1" lang="ja-JP" altLang="en-US" sz="900" dirty="0"/>
                        <a:t>人   </a:t>
                      </a:r>
                      <a:r>
                        <a:rPr kumimoji="1" lang="en-US" altLang="ja-JP" sz="900" dirty="0"/>
                        <a:t>46.7%</a:t>
                      </a:r>
                      <a:r>
                        <a:rPr kumimoji="1" lang="ja-JP" altLang="en-US" sz="900" dirty="0"/>
                        <a:t>）</a:t>
                      </a:r>
                    </a:p>
                  </a:txBody>
                  <a:tcPr/>
                </a:tc>
                <a:extLst>
                  <a:ext uri="{0D108BD9-81ED-4DB2-BD59-A6C34878D82A}">
                    <a16:rowId xmlns:a16="http://schemas.microsoft.com/office/drawing/2014/main" val="2899451683"/>
                  </a:ext>
                </a:extLst>
              </a:tr>
              <a:tr h="165968">
                <a:tc>
                  <a:txBody>
                    <a:bodyPr/>
                    <a:lstStyle/>
                    <a:p>
                      <a:r>
                        <a:rPr kumimoji="1" lang="en-US" altLang="ja-JP" sz="900" dirty="0"/>
                        <a:t>2</a:t>
                      </a:r>
                      <a:r>
                        <a:rPr kumimoji="1" lang="ja-JP" altLang="en-US" sz="900" dirty="0"/>
                        <a:t>位</a:t>
                      </a:r>
                    </a:p>
                  </a:txBody>
                  <a:tcPr/>
                </a:tc>
                <a:tc>
                  <a:txBody>
                    <a:bodyPr/>
                    <a:lstStyle/>
                    <a:p>
                      <a:r>
                        <a:rPr kumimoji="1" lang="ja-JP" altLang="en-US" sz="900" dirty="0"/>
                        <a:t>大阪府　　（  </a:t>
                      </a:r>
                      <a:r>
                        <a:rPr kumimoji="1" lang="en-US" altLang="ja-JP" sz="900" dirty="0"/>
                        <a:t>28,768</a:t>
                      </a:r>
                      <a:r>
                        <a:rPr kumimoji="1" lang="ja-JP" altLang="en-US" sz="900" dirty="0"/>
                        <a:t>人     </a:t>
                      </a:r>
                      <a:r>
                        <a:rPr kumimoji="1" lang="en-US" altLang="ja-JP" sz="900" dirty="0"/>
                        <a:t>8.0%</a:t>
                      </a:r>
                      <a:r>
                        <a:rPr kumimoji="1" lang="ja-JP" altLang="en-US" sz="900" dirty="0"/>
                        <a:t>）  </a:t>
                      </a:r>
                    </a:p>
                  </a:txBody>
                  <a:tcPr/>
                </a:tc>
                <a:extLst>
                  <a:ext uri="{0D108BD9-81ED-4DB2-BD59-A6C34878D82A}">
                    <a16:rowId xmlns:a16="http://schemas.microsoft.com/office/drawing/2014/main" val="1858565197"/>
                  </a:ext>
                </a:extLst>
              </a:tr>
              <a:tr h="165968">
                <a:tc>
                  <a:txBody>
                    <a:bodyPr/>
                    <a:lstStyle/>
                    <a:p>
                      <a:r>
                        <a:rPr kumimoji="1" lang="en-US" altLang="ja-JP" sz="900" dirty="0"/>
                        <a:t>3</a:t>
                      </a:r>
                      <a:r>
                        <a:rPr kumimoji="1" lang="ja-JP" altLang="en-US" sz="900" dirty="0"/>
                        <a:t>位</a:t>
                      </a:r>
                    </a:p>
                  </a:txBody>
                  <a:tcPr/>
                </a:tc>
                <a:tc>
                  <a:txBody>
                    <a:bodyPr/>
                    <a:lstStyle/>
                    <a:p>
                      <a:r>
                        <a:rPr kumimoji="1" lang="ja-JP" altLang="en-US" sz="900" dirty="0"/>
                        <a:t>愛知県　　（  </a:t>
                      </a:r>
                      <a:r>
                        <a:rPr kumimoji="1" lang="en-US" altLang="ja-JP" sz="900" dirty="0"/>
                        <a:t>25,042</a:t>
                      </a:r>
                      <a:r>
                        <a:rPr kumimoji="1" lang="ja-JP" altLang="en-US" sz="900" dirty="0"/>
                        <a:t>人     </a:t>
                      </a:r>
                      <a:r>
                        <a:rPr kumimoji="1" lang="en-US" altLang="ja-JP" sz="900" dirty="0"/>
                        <a:t>7.0%</a:t>
                      </a:r>
                      <a:r>
                        <a:rPr kumimoji="1" lang="ja-JP" altLang="en-US" sz="900" dirty="0"/>
                        <a:t>）</a:t>
                      </a:r>
                    </a:p>
                  </a:txBody>
                  <a:tcPr/>
                </a:tc>
                <a:extLst>
                  <a:ext uri="{0D108BD9-81ED-4DB2-BD59-A6C34878D82A}">
                    <a16:rowId xmlns:a16="http://schemas.microsoft.com/office/drawing/2014/main" val="1485318269"/>
                  </a:ext>
                </a:extLst>
              </a:tr>
              <a:tr h="165968">
                <a:tc>
                  <a:txBody>
                    <a:bodyPr/>
                    <a:lstStyle/>
                    <a:p>
                      <a:r>
                        <a:rPr kumimoji="1" lang="ja-JP" altLang="en-US" sz="900" dirty="0"/>
                        <a:t>全国</a:t>
                      </a:r>
                    </a:p>
                  </a:txBody>
                  <a:tcPr/>
                </a:tc>
                <a:tc>
                  <a:txBody>
                    <a:bodyPr/>
                    <a:lstStyle/>
                    <a:p>
                      <a:r>
                        <a:rPr kumimoji="1" lang="ja-JP" altLang="en-US" sz="900" dirty="0"/>
                        <a:t>　　　　　 　（ </a:t>
                      </a:r>
                      <a:r>
                        <a:rPr kumimoji="1" lang="en-US" altLang="ja-JP" sz="900" dirty="0"/>
                        <a:t>359,520</a:t>
                      </a:r>
                      <a:r>
                        <a:rPr kumimoji="1" lang="ja-JP" altLang="en-US" sz="900" dirty="0"/>
                        <a:t>人 </a:t>
                      </a:r>
                      <a:r>
                        <a:rPr kumimoji="1" lang="en-US" altLang="ja-JP" sz="900" dirty="0"/>
                        <a:t>100.0%</a:t>
                      </a:r>
                      <a:r>
                        <a:rPr kumimoji="1" lang="ja-JP" altLang="en-US" sz="900" dirty="0"/>
                        <a:t>）</a:t>
                      </a:r>
                    </a:p>
                  </a:txBody>
                  <a:tcPr/>
                </a:tc>
                <a:extLst>
                  <a:ext uri="{0D108BD9-81ED-4DB2-BD59-A6C34878D82A}">
                    <a16:rowId xmlns:a16="http://schemas.microsoft.com/office/drawing/2014/main" val="3973433657"/>
                  </a:ext>
                </a:extLst>
              </a:tr>
            </a:tbl>
          </a:graphicData>
        </a:graphic>
      </p:graphicFrame>
      <p:sp>
        <p:nvSpPr>
          <p:cNvPr id="64" name="正方形/長方形 63">
            <a:extLst>
              <a:ext uri="{FF2B5EF4-FFF2-40B4-BE49-F238E27FC236}">
                <a16:creationId xmlns:a16="http://schemas.microsoft.com/office/drawing/2014/main" id="{EDD15609-EC70-4AB4-B6BB-AD8BDEA4E6E2}"/>
              </a:ext>
            </a:extLst>
          </p:cNvPr>
          <p:cNvSpPr/>
          <p:nvPr/>
        </p:nvSpPr>
        <p:spPr>
          <a:xfrm>
            <a:off x="4082258" y="5892280"/>
            <a:ext cx="2376036" cy="19186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角丸四角形 23">
            <a:extLst>
              <a:ext uri="{FF2B5EF4-FFF2-40B4-BE49-F238E27FC236}">
                <a16:creationId xmlns:a16="http://schemas.microsoft.com/office/drawing/2014/main" id="{43605C0B-4ED6-4F98-A7E3-77A6E9635427}"/>
              </a:ext>
            </a:extLst>
          </p:cNvPr>
          <p:cNvSpPr/>
          <p:nvPr/>
        </p:nvSpPr>
        <p:spPr>
          <a:xfrm>
            <a:off x="2713188" y="4159682"/>
            <a:ext cx="2397371" cy="221996"/>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en-US" altLang="ja-JP" sz="600" dirty="0"/>
              <a:t>※</a:t>
            </a:r>
            <a:r>
              <a:rPr lang="ja-JP" altLang="en-US" sz="600" dirty="0"/>
              <a:t>愛知県は、技能実習が全国１位</a:t>
            </a:r>
            <a:endParaRPr lang="en-US" altLang="ja-JP" sz="600" dirty="0"/>
          </a:p>
          <a:p>
            <a:r>
              <a:rPr lang="ja-JP" altLang="en-US" sz="600" dirty="0"/>
              <a:t>　身分に基づく在留資格も全国２位</a:t>
            </a:r>
          </a:p>
        </p:txBody>
      </p:sp>
      <p:pic>
        <p:nvPicPr>
          <p:cNvPr id="27" name="図 26">
            <a:extLst>
              <a:ext uri="{FF2B5EF4-FFF2-40B4-BE49-F238E27FC236}">
                <a16:creationId xmlns:a16="http://schemas.microsoft.com/office/drawing/2014/main" id="{5C66FA1E-E843-45A3-A053-000D214886DE}"/>
              </a:ext>
            </a:extLst>
          </p:cNvPr>
          <p:cNvPicPr>
            <a:picLocks noChangeAspect="1"/>
          </p:cNvPicPr>
          <p:nvPr/>
        </p:nvPicPr>
        <p:blipFill>
          <a:blip r:embed="rId5"/>
          <a:stretch>
            <a:fillRect/>
          </a:stretch>
        </p:blipFill>
        <p:spPr>
          <a:xfrm>
            <a:off x="5646418" y="847587"/>
            <a:ext cx="4178686" cy="2289734"/>
          </a:xfrm>
          <a:prstGeom prst="rect">
            <a:avLst/>
          </a:prstGeom>
        </p:spPr>
      </p:pic>
      <p:sp>
        <p:nvSpPr>
          <p:cNvPr id="66" name="角丸四角形 23">
            <a:extLst>
              <a:ext uri="{FF2B5EF4-FFF2-40B4-BE49-F238E27FC236}">
                <a16:creationId xmlns:a16="http://schemas.microsoft.com/office/drawing/2014/main" id="{6E219721-6C77-40E4-9F21-0A1414B1342F}"/>
              </a:ext>
            </a:extLst>
          </p:cNvPr>
          <p:cNvSpPr/>
          <p:nvPr/>
        </p:nvSpPr>
        <p:spPr>
          <a:xfrm>
            <a:off x="5500726" y="3193972"/>
            <a:ext cx="4557637" cy="183798"/>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出典：事業構想（内閣府「県民経済計算」、厚生労働省「賃金構造基本統計調査」より大和総研作成）</a:t>
            </a:r>
          </a:p>
        </p:txBody>
      </p:sp>
      <p:sp>
        <p:nvSpPr>
          <p:cNvPr id="67" name="正方形/長方形 66">
            <a:extLst>
              <a:ext uri="{FF2B5EF4-FFF2-40B4-BE49-F238E27FC236}">
                <a16:creationId xmlns:a16="http://schemas.microsoft.com/office/drawing/2014/main" id="{4E79DA0B-B4B9-49E7-B5E9-12B79A47F64F}"/>
              </a:ext>
            </a:extLst>
          </p:cNvPr>
          <p:cNvSpPr/>
          <p:nvPr/>
        </p:nvSpPr>
        <p:spPr>
          <a:xfrm>
            <a:off x="5632636" y="442738"/>
            <a:ext cx="4165655" cy="295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rPr>
              <a:t>1</a:t>
            </a:r>
            <a:r>
              <a:rPr lang="ja-JP" altLang="en-US" sz="1100" dirty="0">
                <a:solidFill>
                  <a:schemeClr val="tx1"/>
                </a:solidFill>
              </a:rPr>
              <a:t>人</a:t>
            </a:r>
            <a:r>
              <a:rPr lang="en-US" altLang="ja-JP" sz="1100" dirty="0">
                <a:solidFill>
                  <a:schemeClr val="tx1"/>
                </a:solidFill>
              </a:rPr>
              <a:t>1</a:t>
            </a:r>
            <a:r>
              <a:rPr lang="ja-JP" altLang="en-US" sz="1100" dirty="0">
                <a:solidFill>
                  <a:schemeClr val="tx1"/>
                </a:solidFill>
              </a:rPr>
              <a:t>時間当たり労働生産性や時間当たり賃金は東京と差がある</a:t>
            </a:r>
          </a:p>
        </p:txBody>
      </p:sp>
      <p:sp>
        <p:nvSpPr>
          <p:cNvPr id="68" name="テキスト ボックス 67">
            <a:extLst>
              <a:ext uri="{FF2B5EF4-FFF2-40B4-BE49-F238E27FC236}">
                <a16:creationId xmlns:a16="http://schemas.microsoft.com/office/drawing/2014/main" id="{54548EA9-1524-489A-A684-0B41B84ADFBB}"/>
              </a:ext>
            </a:extLst>
          </p:cNvPr>
          <p:cNvSpPr txBox="1"/>
          <p:nvPr/>
        </p:nvSpPr>
        <p:spPr>
          <a:xfrm>
            <a:off x="5538734" y="94359"/>
            <a:ext cx="3764172"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○都道府県別労働生産性と時間当たり賃金（平成</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矢印コネクタ 29">
            <a:extLst>
              <a:ext uri="{FF2B5EF4-FFF2-40B4-BE49-F238E27FC236}">
                <a16:creationId xmlns:a16="http://schemas.microsoft.com/office/drawing/2014/main" id="{F903E61B-3511-4C40-8A86-EB8C9762A94A}"/>
              </a:ext>
            </a:extLst>
          </p:cNvPr>
          <p:cNvCxnSpPr>
            <a:cxnSpLocks/>
          </p:cNvCxnSpPr>
          <p:nvPr/>
        </p:nvCxnSpPr>
        <p:spPr>
          <a:xfrm>
            <a:off x="7977336" y="1172191"/>
            <a:ext cx="144016" cy="330378"/>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69" name="正方形/長方形 68">
            <a:extLst>
              <a:ext uri="{FF2B5EF4-FFF2-40B4-BE49-F238E27FC236}">
                <a16:creationId xmlns:a16="http://schemas.microsoft.com/office/drawing/2014/main" id="{B9650C9D-2151-4E60-B158-054D8B0C2411}"/>
              </a:ext>
            </a:extLst>
          </p:cNvPr>
          <p:cNvSpPr/>
          <p:nvPr/>
        </p:nvSpPr>
        <p:spPr>
          <a:xfrm>
            <a:off x="7617295" y="942168"/>
            <a:ext cx="455351" cy="23002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大阪</a:t>
            </a:r>
          </a:p>
        </p:txBody>
      </p:sp>
      <p:sp>
        <p:nvSpPr>
          <p:cNvPr id="70" name="正方形/長方形 69">
            <a:extLst>
              <a:ext uri="{FF2B5EF4-FFF2-40B4-BE49-F238E27FC236}">
                <a16:creationId xmlns:a16="http://schemas.microsoft.com/office/drawing/2014/main" id="{17DB7478-68E5-4D98-970C-39916FCD1366}"/>
              </a:ext>
            </a:extLst>
          </p:cNvPr>
          <p:cNvSpPr/>
          <p:nvPr/>
        </p:nvSpPr>
        <p:spPr>
          <a:xfrm>
            <a:off x="8070235" y="1505334"/>
            <a:ext cx="107363" cy="159015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3" name="表 72">
            <a:extLst>
              <a:ext uri="{FF2B5EF4-FFF2-40B4-BE49-F238E27FC236}">
                <a16:creationId xmlns:a16="http://schemas.microsoft.com/office/drawing/2014/main" id="{DD55C90C-E441-42E5-851C-99131AF73A49}"/>
              </a:ext>
            </a:extLst>
          </p:cNvPr>
          <p:cNvGraphicFramePr>
            <a:graphicFrameLocks noGrp="1"/>
          </p:cNvGraphicFramePr>
          <p:nvPr>
            <p:extLst>
              <p:ext uri="{D42A27DB-BD31-4B8C-83A1-F6EECF244321}">
                <p14:modId xmlns:p14="http://schemas.microsoft.com/office/powerpoint/2010/main" val="2619838152"/>
              </p:ext>
            </p:extLst>
          </p:nvPr>
        </p:nvGraphicFramePr>
        <p:xfrm>
          <a:off x="6941891" y="4073109"/>
          <a:ext cx="2301002" cy="2514600"/>
        </p:xfrm>
        <a:graphic>
          <a:graphicData uri="http://schemas.openxmlformats.org/drawingml/2006/table">
            <a:tbl>
              <a:tblPr firstRow="1" bandRow="1">
                <a:tableStyleId>{5C22544A-7EE6-4342-B048-85BDC9FD1C3A}</a:tableStyleId>
              </a:tblPr>
              <a:tblGrid>
                <a:gridCol w="548872">
                  <a:extLst>
                    <a:ext uri="{9D8B030D-6E8A-4147-A177-3AD203B41FA5}">
                      <a16:colId xmlns:a16="http://schemas.microsoft.com/office/drawing/2014/main" val="799159214"/>
                    </a:ext>
                  </a:extLst>
                </a:gridCol>
                <a:gridCol w="925739">
                  <a:extLst>
                    <a:ext uri="{9D8B030D-6E8A-4147-A177-3AD203B41FA5}">
                      <a16:colId xmlns:a16="http://schemas.microsoft.com/office/drawing/2014/main" val="3313133587"/>
                    </a:ext>
                  </a:extLst>
                </a:gridCol>
                <a:gridCol w="826391">
                  <a:extLst>
                    <a:ext uri="{9D8B030D-6E8A-4147-A177-3AD203B41FA5}">
                      <a16:colId xmlns:a16="http://schemas.microsoft.com/office/drawing/2014/main" val="2083760942"/>
                    </a:ext>
                  </a:extLst>
                </a:gridCol>
              </a:tblGrid>
              <a:tr h="165968">
                <a:tc>
                  <a:txBody>
                    <a:bodyPr/>
                    <a:lstStyle/>
                    <a:p>
                      <a:pPr algn="ctr"/>
                      <a:r>
                        <a:rPr kumimoji="1" lang="ja-JP" altLang="en-US" sz="900" dirty="0"/>
                        <a:t>順位</a:t>
                      </a:r>
                    </a:p>
                  </a:txBody>
                  <a:tcPr/>
                </a:tc>
                <a:tc>
                  <a:txBody>
                    <a:bodyPr/>
                    <a:lstStyle/>
                    <a:p>
                      <a:pPr algn="ctr"/>
                      <a:r>
                        <a:rPr kumimoji="1" lang="ja-JP" altLang="en-US" sz="900" dirty="0"/>
                        <a:t>都道府県</a:t>
                      </a:r>
                    </a:p>
                  </a:txBody>
                  <a:tcPr/>
                </a:tc>
                <a:tc>
                  <a:txBody>
                    <a:bodyPr/>
                    <a:lstStyle/>
                    <a:p>
                      <a:pPr algn="ctr"/>
                      <a:r>
                        <a:rPr kumimoji="1" lang="ja-JP" altLang="en-US" sz="900" dirty="0"/>
                        <a:t>転職率</a:t>
                      </a:r>
                    </a:p>
                  </a:txBody>
                  <a:tcPr/>
                </a:tc>
                <a:extLst>
                  <a:ext uri="{0D108BD9-81ED-4DB2-BD59-A6C34878D82A}">
                    <a16:rowId xmlns:a16="http://schemas.microsoft.com/office/drawing/2014/main" val="2292313660"/>
                  </a:ext>
                </a:extLst>
              </a:tr>
              <a:tr h="165968">
                <a:tc>
                  <a:txBody>
                    <a:bodyPr/>
                    <a:lstStyle/>
                    <a:p>
                      <a:pPr algn="ctr"/>
                      <a:r>
                        <a:rPr kumimoji="1" lang="en-US" altLang="ja-JP" sz="900" dirty="0"/>
                        <a:t>1</a:t>
                      </a:r>
                      <a:r>
                        <a:rPr kumimoji="1" lang="ja-JP" altLang="en-US" sz="900" dirty="0"/>
                        <a:t>位</a:t>
                      </a:r>
                    </a:p>
                  </a:txBody>
                  <a:tcPr/>
                </a:tc>
                <a:tc>
                  <a:txBody>
                    <a:bodyPr/>
                    <a:lstStyle/>
                    <a:p>
                      <a:pPr algn="ctr"/>
                      <a:r>
                        <a:rPr kumimoji="1" lang="ja-JP" altLang="en-US" sz="900" dirty="0"/>
                        <a:t>沖縄県</a:t>
                      </a:r>
                    </a:p>
                  </a:txBody>
                  <a:tcPr/>
                </a:tc>
                <a:tc>
                  <a:txBody>
                    <a:bodyPr/>
                    <a:lstStyle/>
                    <a:p>
                      <a:pPr algn="ctr"/>
                      <a:r>
                        <a:rPr kumimoji="1" lang="en-US" altLang="ja-JP" sz="900" dirty="0"/>
                        <a:t>6.7%</a:t>
                      </a:r>
                      <a:endParaRPr kumimoji="1" lang="ja-JP" altLang="en-US" sz="900" dirty="0"/>
                    </a:p>
                  </a:txBody>
                  <a:tcPr/>
                </a:tc>
                <a:extLst>
                  <a:ext uri="{0D108BD9-81ED-4DB2-BD59-A6C34878D82A}">
                    <a16:rowId xmlns:a16="http://schemas.microsoft.com/office/drawing/2014/main" val="2899451683"/>
                  </a:ext>
                </a:extLst>
              </a:tr>
              <a:tr h="165968">
                <a:tc>
                  <a:txBody>
                    <a:bodyPr/>
                    <a:lstStyle/>
                    <a:p>
                      <a:pPr algn="ctr"/>
                      <a:r>
                        <a:rPr kumimoji="1" lang="en-US" altLang="ja-JP" sz="900" dirty="0"/>
                        <a:t>2</a:t>
                      </a:r>
                      <a:r>
                        <a:rPr kumimoji="1" lang="ja-JP" altLang="en-US" sz="900" dirty="0"/>
                        <a:t>位</a:t>
                      </a:r>
                    </a:p>
                  </a:txBody>
                  <a:tcPr/>
                </a:tc>
                <a:tc>
                  <a:txBody>
                    <a:bodyPr/>
                    <a:lstStyle/>
                    <a:p>
                      <a:pPr algn="ctr"/>
                      <a:r>
                        <a:rPr kumimoji="1" lang="ja-JP" altLang="en-US" sz="900" dirty="0"/>
                        <a:t>千葉県</a:t>
                      </a:r>
                    </a:p>
                  </a:txBody>
                  <a:tcPr/>
                </a:tc>
                <a:tc>
                  <a:txBody>
                    <a:bodyPr/>
                    <a:lstStyle/>
                    <a:p>
                      <a:pPr algn="ctr"/>
                      <a:r>
                        <a:rPr kumimoji="1" lang="en-US" altLang="ja-JP" sz="900" dirty="0"/>
                        <a:t>5.8%</a:t>
                      </a:r>
                      <a:endParaRPr kumimoji="1" lang="ja-JP" altLang="en-US" sz="900" dirty="0"/>
                    </a:p>
                  </a:txBody>
                  <a:tcPr/>
                </a:tc>
                <a:extLst>
                  <a:ext uri="{0D108BD9-81ED-4DB2-BD59-A6C34878D82A}">
                    <a16:rowId xmlns:a16="http://schemas.microsoft.com/office/drawing/2014/main" val="1858565197"/>
                  </a:ext>
                </a:extLst>
              </a:tr>
              <a:tr h="1659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3</a:t>
                      </a:r>
                      <a:r>
                        <a:rPr kumimoji="1" lang="ja-JP" altLang="en-US" sz="900" dirty="0"/>
                        <a:t>位</a:t>
                      </a:r>
                    </a:p>
                  </a:txBody>
                  <a:tcPr/>
                </a:tc>
                <a:tc>
                  <a:txBody>
                    <a:bodyPr/>
                    <a:lstStyle/>
                    <a:p>
                      <a:pPr algn="ctr"/>
                      <a:r>
                        <a:rPr kumimoji="1" lang="ja-JP" altLang="en-US" sz="900" dirty="0"/>
                        <a:t>東京都</a:t>
                      </a:r>
                    </a:p>
                  </a:txBody>
                  <a:tcPr/>
                </a:tc>
                <a:tc>
                  <a:txBody>
                    <a:bodyPr/>
                    <a:lstStyle/>
                    <a:p>
                      <a:pPr algn="ctr"/>
                      <a:r>
                        <a:rPr kumimoji="1" lang="en-US" altLang="ja-JP" sz="900" dirty="0"/>
                        <a:t>5.7%</a:t>
                      </a:r>
                      <a:endParaRPr kumimoji="1" lang="ja-JP" altLang="en-US" sz="900" dirty="0"/>
                    </a:p>
                  </a:txBody>
                  <a:tcPr/>
                </a:tc>
                <a:extLst>
                  <a:ext uri="{0D108BD9-81ED-4DB2-BD59-A6C34878D82A}">
                    <a16:rowId xmlns:a16="http://schemas.microsoft.com/office/drawing/2014/main" val="698009539"/>
                  </a:ext>
                </a:extLst>
              </a:tr>
              <a:tr h="165968">
                <a:tc>
                  <a:txBody>
                    <a:bodyPr/>
                    <a:lstStyle/>
                    <a:p>
                      <a:pPr algn="ctr"/>
                      <a:r>
                        <a:rPr kumimoji="1" lang="en-US" altLang="ja-JP" sz="900" dirty="0"/>
                        <a:t>4</a:t>
                      </a:r>
                      <a:r>
                        <a:rPr kumimoji="1" lang="ja-JP" altLang="en-US" sz="900" dirty="0"/>
                        <a:t>位</a:t>
                      </a:r>
                    </a:p>
                  </a:txBody>
                  <a:tcPr/>
                </a:tc>
                <a:tc>
                  <a:txBody>
                    <a:bodyPr/>
                    <a:lstStyle/>
                    <a:p>
                      <a:pPr algn="ctr"/>
                      <a:r>
                        <a:rPr kumimoji="1" lang="ja-JP" altLang="en-US" sz="900" dirty="0"/>
                        <a:t>埼玉県</a:t>
                      </a:r>
                    </a:p>
                  </a:txBody>
                  <a:tcPr/>
                </a:tc>
                <a:tc>
                  <a:txBody>
                    <a:bodyPr/>
                    <a:lstStyle/>
                    <a:p>
                      <a:pPr algn="ctr"/>
                      <a:r>
                        <a:rPr kumimoji="1" lang="en-US" altLang="ja-JP" sz="900" dirty="0"/>
                        <a:t>5.6%</a:t>
                      </a:r>
                      <a:endParaRPr kumimoji="1" lang="ja-JP" altLang="en-US" sz="900" dirty="0"/>
                    </a:p>
                  </a:txBody>
                  <a:tcPr/>
                </a:tc>
                <a:extLst>
                  <a:ext uri="{0D108BD9-81ED-4DB2-BD59-A6C34878D82A}">
                    <a16:rowId xmlns:a16="http://schemas.microsoft.com/office/drawing/2014/main" val="403741556"/>
                  </a:ext>
                </a:extLst>
              </a:tr>
              <a:tr h="165968">
                <a:tc>
                  <a:txBody>
                    <a:bodyPr/>
                    <a:lstStyle/>
                    <a:p>
                      <a:pPr algn="ctr"/>
                      <a:r>
                        <a:rPr kumimoji="1" lang="en-US" altLang="ja-JP" sz="900" dirty="0"/>
                        <a:t>5</a:t>
                      </a:r>
                      <a:r>
                        <a:rPr kumimoji="1" lang="ja-JP" altLang="en-US" sz="900" dirty="0"/>
                        <a:t>位</a:t>
                      </a:r>
                    </a:p>
                  </a:txBody>
                  <a:tcPr/>
                </a:tc>
                <a:tc>
                  <a:txBody>
                    <a:bodyPr/>
                    <a:lstStyle/>
                    <a:p>
                      <a:pPr algn="ctr"/>
                      <a:r>
                        <a:rPr kumimoji="1" lang="ja-JP" altLang="en-US" sz="900" dirty="0"/>
                        <a:t>福岡県</a:t>
                      </a:r>
                    </a:p>
                  </a:txBody>
                  <a:tcPr/>
                </a:tc>
                <a:tc>
                  <a:txBody>
                    <a:bodyPr/>
                    <a:lstStyle/>
                    <a:p>
                      <a:pPr algn="ctr"/>
                      <a:r>
                        <a:rPr kumimoji="1" lang="en-US" altLang="ja-JP" sz="900" dirty="0"/>
                        <a:t>5.5%</a:t>
                      </a:r>
                      <a:endParaRPr kumimoji="1" lang="ja-JP" altLang="en-US" sz="900" dirty="0"/>
                    </a:p>
                  </a:txBody>
                  <a:tcPr/>
                </a:tc>
                <a:extLst>
                  <a:ext uri="{0D108BD9-81ED-4DB2-BD59-A6C34878D82A}">
                    <a16:rowId xmlns:a16="http://schemas.microsoft.com/office/drawing/2014/main" val="1897079914"/>
                  </a:ext>
                </a:extLst>
              </a:tr>
              <a:tr h="165968">
                <a:tc>
                  <a:txBody>
                    <a:bodyPr/>
                    <a:lstStyle/>
                    <a:p>
                      <a:pPr algn="ctr"/>
                      <a:r>
                        <a:rPr kumimoji="1" lang="en-US" altLang="ja-JP" sz="900" dirty="0"/>
                        <a:t>6</a:t>
                      </a:r>
                      <a:r>
                        <a:rPr kumimoji="1" lang="ja-JP" altLang="en-US" sz="900" dirty="0"/>
                        <a:t>位</a:t>
                      </a:r>
                    </a:p>
                  </a:txBody>
                  <a:tcPr/>
                </a:tc>
                <a:tc>
                  <a:txBody>
                    <a:bodyPr/>
                    <a:lstStyle/>
                    <a:p>
                      <a:pPr algn="ctr"/>
                      <a:r>
                        <a:rPr kumimoji="1" lang="ja-JP" altLang="en-US" sz="900" dirty="0"/>
                        <a:t>神奈川県</a:t>
                      </a:r>
                    </a:p>
                  </a:txBody>
                  <a:tcPr/>
                </a:tc>
                <a:tc>
                  <a:txBody>
                    <a:bodyPr/>
                    <a:lstStyle/>
                    <a:p>
                      <a:pPr algn="ctr"/>
                      <a:r>
                        <a:rPr kumimoji="1" lang="en-US" altLang="ja-JP" sz="900" dirty="0"/>
                        <a:t>5.3%</a:t>
                      </a:r>
                      <a:endParaRPr kumimoji="1" lang="ja-JP" altLang="en-US" sz="900" dirty="0"/>
                    </a:p>
                  </a:txBody>
                  <a:tcPr/>
                </a:tc>
                <a:extLst>
                  <a:ext uri="{0D108BD9-81ED-4DB2-BD59-A6C34878D82A}">
                    <a16:rowId xmlns:a16="http://schemas.microsoft.com/office/drawing/2014/main" val="2860116428"/>
                  </a:ext>
                </a:extLst>
              </a:tr>
              <a:tr h="165968">
                <a:tc>
                  <a:txBody>
                    <a:bodyPr/>
                    <a:lstStyle/>
                    <a:p>
                      <a:pPr algn="ctr"/>
                      <a:endParaRPr kumimoji="1" lang="ja-JP" altLang="en-US" sz="900" dirty="0"/>
                    </a:p>
                  </a:txBody>
                  <a:tcPr/>
                </a:tc>
                <a:tc>
                  <a:txBody>
                    <a:bodyPr/>
                    <a:lstStyle/>
                    <a:p>
                      <a:pPr algn="ct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676358960"/>
                  </a:ext>
                </a:extLst>
              </a:tr>
              <a:tr h="165968">
                <a:tc>
                  <a:txBody>
                    <a:bodyPr/>
                    <a:lstStyle/>
                    <a:p>
                      <a:pPr algn="ctr"/>
                      <a:r>
                        <a:rPr kumimoji="1" lang="en-US" altLang="ja-JP" sz="900" dirty="0"/>
                        <a:t>12</a:t>
                      </a:r>
                      <a:r>
                        <a:rPr kumimoji="1" lang="ja-JP" altLang="en-US" sz="900" dirty="0"/>
                        <a:t>位</a:t>
                      </a:r>
                    </a:p>
                  </a:txBody>
                  <a:tcPr/>
                </a:tc>
                <a:tc>
                  <a:txBody>
                    <a:bodyPr/>
                    <a:lstStyle/>
                    <a:p>
                      <a:pPr algn="ctr"/>
                      <a:r>
                        <a:rPr kumimoji="1" lang="ja-JP" altLang="en-US" sz="900" dirty="0"/>
                        <a:t>大阪府</a:t>
                      </a:r>
                    </a:p>
                  </a:txBody>
                  <a:tcPr/>
                </a:tc>
                <a:tc>
                  <a:txBody>
                    <a:bodyPr/>
                    <a:lstStyle/>
                    <a:p>
                      <a:pPr algn="ctr"/>
                      <a:r>
                        <a:rPr kumimoji="1" lang="en-US" altLang="ja-JP" sz="900" dirty="0"/>
                        <a:t>5.1%</a:t>
                      </a:r>
                      <a:endParaRPr kumimoji="1" lang="ja-JP" altLang="en-US" sz="900" dirty="0"/>
                    </a:p>
                  </a:txBody>
                  <a:tcPr/>
                </a:tc>
                <a:extLst>
                  <a:ext uri="{0D108BD9-81ED-4DB2-BD59-A6C34878D82A}">
                    <a16:rowId xmlns:a16="http://schemas.microsoft.com/office/drawing/2014/main" val="1485318269"/>
                  </a:ext>
                </a:extLst>
              </a:tr>
              <a:tr h="165968">
                <a:tc>
                  <a:txBody>
                    <a:bodyPr/>
                    <a:lstStyle/>
                    <a:p>
                      <a:pPr algn="ctr"/>
                      <a:r>
                        <a:rPr kumimoji="1" lang="en-US" altLang="ja-JP" sz="900" dirty="0"/>
                        <a:t>―</a:t>
                      </a:r>
                      <a:endParaRPr kumimoji="1" lang="ja-JP" altLang="en-US" sz="900" dirty="0"/>
                    </a:p>
                  </a:txBody>
                  <a:tcPr/>
                </a:tc>
                <a:tc>
                  <a:txBody>
                    <a:bodyPr/>
                    <a:lstStyle/>
                    <a:p>
                      <a:pPr algn="ctr"/>
                      <a:r>
                        <a:rPr kumimoji="1" lang="ja-JP" altLang="en-US" sz="900" dirty="0"/>
                        <a:t>全国</a:t>
                      </a:r>
                    </a:p>
                  </a:txBody>
                  <a:tcPr/>
                </a:tc>
                <a:tc>
                  <a:txBody>
                    <a:bodyPr/>
                    <a:lstStyle/>
                    <a:p>
                      <a:pPr algn="ctr"/>
                      <a:r>
                        <a:rPr kumimoji="1" lang="en-US" altLang="ja-JP" sz="900" dirty="0"/>
                        <a:t>5.0%</a:t>
                      </a:r>
                      <a:endParaRPr kumimoji="1" lang="ja-JP" altLang="en-US" sz="900" dirty="0"/>
                    </a:p>
                  </a:txBody>
                  <a:tcPr/>
                </a:tc>
                <a:extLst>
                  <a:ext uri="{0D108BD9-81ED-4DB2-BD59-A6C34878D82A}">
                    <a16:rowId xmlns:a16="http://schemas.microsoft.com/office/drawing/2014/main" val="979020366"/>
                  </a:ext>
                </a:extLst>
              </a:tr>
              <a:tr h="165968">
                <a:tc>
                  <a:txBody>
                    <a:bodyPr/>
                    <a:lstStyle/>
                    <a:p>
                      <a:pPr algn="ctr"/>
                      <a:r>
                        <a:rPr kumimoji="1" lang="en-US" altLang="ja-JP" sz="900" dirty="0"/>
                        <a:t>23</a:t>
                      </a:r>
                      <a:r>
                        <a:rPr kumimoji="1" lang="ja-JP" altLang="en-US" sz="900" dirty="0"/>
                        <a:t>位</a:t>
                      </a:r>
                    </a:p>
                  </a:txBody>
                  <a:tcPr/>
                </a:tc>
                <a:tc>
                  <a:txBody>
                    <a:bodyPr/>
                    <a:lstStyle/>
                    <a:p>
                      <a:pPr algn="ctr"/>
                      <a:r>
                        <a:rPr kumimoji="1" lang="ja-JP" altLang="en-US" sz="900" dirty="0"/>
                        <a:t>愛知県</a:t>
                      </a:r>
                    </a:p>
                  </a:txBody>
                  <a:tcPr/>
                </a:tc>
                <a:tc>
                  <a:txBody>
                    <a:bodyPr/>
                    <a:lstStyle/>
                    <a:p>
                      <a:pPr algn="ctr"/>
                      <a:r>
                        <a:rPr kumimoji="1" lang="en-US" altLang="ja-JP" sz="900" dirty="0"/>
                        <a:t>4.7%</a:t>
                      </a:r>
                      <a:endParaRPr kumimoji="1" lang="ja-JP" altLang="en-US" sz="900" dirty="0"/>
                    </a:p>
                  </a:txBody>
                  <a:tcPr/>
                </a:tc>
                <a:extLst>
                  <a:ext uri="{0D108BD9-81ED-4DB2-BD59-A6C34878D82A}">
                    <a16:rowId xmlns:a16="http://schemas.microsoft.com/office/drawing/2014/main" val="3973433657"/>
                  </a:ext>
                </a:extLst>
              </a:tr>
            </a:tbl>
          </a:graphicData>
        </a:graphic>
      </p:graphicFrame>
      <p:sp>
        <p:nvSpPr>
          <p:cNvPr id="74" name="正方形/長方形 73">
            <a:extLst>
              <a:ext uri="{FF2B5EF4-FFF2-40B4-BE49-F238E27FC236}">
                <a16:creationId xmlns:a16="http://schemas.microsoft.com/office/drawing/2014/main" id="{92EE03C5-20FB-4142-83C2-55218F114EB1}"/>
              </a:ext>
            </a:extLst>
          </p:cNvPr>
          <p:cNvSpPr/>
          <p:nvPr/>
        </p:nvSpPr>
        <p:spPr>
          <a:xfrm>
            <a:off x="6921570" y="3703458"/>
            <a:ext cx="2341643" cy="286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転職率は関東圏や福岡県より低い</a:t>
            </a:r>
          </a:p>
        </p:txBody>
      </p:sp>
      <p:sp>
        <p:nvSpPr>
          <p:cNvPr id="75" name="正方形/長方形 74">
            <a:extLst>
              <a:ext uri="{FF2B5EF4-FFF2-40B4-BE49-F238E27FC236}">
                <a16:creationId xmlns:a16="http://schemas.microsoft.com/office/drawing/2014/main" id="{DD16CC1B-33BD-4AD6-A43F-503A9E69ED17}"/>
              </a:ext>
            </a:extLst>
          </p:cNvPr>
          <p:cNvSpPr/>
          <p:nvPr/>
        </p:nvSpPr>
        <p:spPr>
          <a:xfrm>
            <a:off x="6891923" y="5909673"/>
            <a:ext cx="2356624" cy="19186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CD7FE5FB-2089-475D-8D05-E9FAEDD033DE}"/>
              </a:ext>
            </a:extLst>
          </p:cNvPr>
          <p:cNvSpPr txBox="1"/>
          <p:nvPr/>
        </p:nvSpPr>
        <p:spPr>
          <a:xfrm>
            <a:off x="6634773" y="3434421"/>
            <a:ext cx="2327881"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○雇用の流動性／都道府県別転職率</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角丸四角形 23">
            <a:extLst>
              <a:ext uri="{FF2B5EF4-FFF2-40B4-BE49-F238E27FC236}">
                <a16:creationId xmlns:a16="http://schemas.microsoft.com/office/drawing/2014/main" id="{7BD74A5D-04A2-47FE-B359-4884287E861D}"/>
              </a:ext>
            </a:extLst>
          </p:cNvPr>
          <p:cNvSpPr/>
          <p:nvPr/>
        </p:nvSpPr>
        <p:spPr>
          <a:xfrm>
            <a:off x="6941891" y="6619592"/>
            <a:ext cx="2666063" cy="211200"/>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出典：</a:t>
            </a:r>
            <a:r>
              <a:rPr lang="ja-JP" altLang="en-US" sz="800" dirty="0" smtClean="0"/>
              <a:t>総務省「</a:t>
            </a:r>
            <a:r>
              <a:rPr lang="ja-JP" altLang="en-US" sz="800" dirty="0"/>
              <a:t>統計でみる都道府県の</a:t>
            </a:r>
            <a:r>
              <a:rPr lang="ja-JP" altLang="en-US" sz="800" dirty="0" smtClean="0"/>
              <a:t>すがた</a:t>
            </a:r>
            <a:r>
              <a:rPr lang="en-US" altLang="ja-JP" sz="800" dirty="0" smtClean="0"/>
              <a:t>2021</a:t>
            </a:r>
            <a:r>
              <a:rPr lang="ja-JP" altLang="en-US" sz="800" dirty="0" smtClean="0"/>
              <a:t>年」</a:t>
            </a:r>
            <a:endParaRPr lang="ja-JP" altLang="en-US" sz="800" dirty="0"/>
          </a:p>
        </p:txBody>
      </p:sp>
      <p:cxnSp>
        <p:nvCxnSpPr>
          <p:cNvPr id="79" name="直線コネクタ 78">
            <a:extLst>
              <a:ext uri="{FF2B5EF4-FFF2-40B4-BE49-F238E27FC236}">
                <a16:creationId xmlns:a16="http://schemas.microsoft.com/office/drawing/2014/main" id="{1FFE3B37-025A-4ADE-A6BE-14726310DF5A}"/>
              </a:ext>
            </a:extLst>
          </p:cNvPr>
          <p:cNvCxnSpPr/>
          <p:nvPr/>
        </p:nvCxnSpPr>
        <p:spPr>
          <a:xfrm>
            <a:off x="6721725" y="5842047"/>
            <a:ext cx="288032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81" name="正方形/長方形 80">
            <a:extLst>
              <a:ext uri="{FF2B5EF4-FFF2-40B4-BE49-F238E27FC236}">
                <a16:creationId xmlns:a16="http://schemas.microsoft.com/office/drawing/2014/main" id="{4B52E26A-BF6B-47D3-B0A0-10B795EC2246}"/>
              </a:ext>
            </a:extLst>
          </p:cNvPr>
          <p:cNvSpPr/>
          <p:nvPr/>
        </p:nvSpPr>
        <p:spPr>
          <a:xfrm>
            <a:off x="194778" y="3648715"/>
            <a:ext cx="6325803" cy="2711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大阪の外国人労働者数は東京や愛知に及ばないが、専門的・技術的分野の在留資格者数は全国２位</a:t>
            </a:r>
          </a:p>
        </p:txBody>
      </p:sp>
      <p:sp>
        <p:nvSpPr>
          <p:cNvPr id="43" name="正方形/長方形 42">
            <a:extLst>
              <a:ext uri="{FF2B5EF4-FFF2-40B4-BE49-F238E27FC236}">
                <a16:creationId xmlns:a16="http://schemas.microsoft.com/office/drawing/2014/main" id="{04A41079-4E5D-4AE6-A648-0510ABF2673E}"/>
              </a:ext>
            </a:extLst>
          </p:cNvPr>
          <p:cNvSpPr/>
          <p:nvPr/>
        </p:nvSpPr>
        <p:spPr>
          <a:xfrm>
            <a:off x="5889103" y="3895820"/>
            <a:ext cx="631477" cy="240067"/>
          </a:xfrm>
          <a:prstGeom prst="rect">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大阪府内</a:t>
            </a:r>
          </a:p>
        </p:txBody>
      </p:sp>
    </p:spTree>
    <p:extLst>
      <p:ext uri="{BB962C8B-B14F-4D97-AF65-F5344CB8AC3E}">
        <p14:creationId xmlns:p14="http://schemas.microsoft.com/office/powerpoint/2010/main" val="3976327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296847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53972" y="2968907"/>
            <a:ext cx="2450755"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a:t>
            </a:r>
            <a:r>
              <a:rPr lang="ja-JP" altLang="en-US" sz="1400" b="1" dirty="0" smtClean="0">
                <a:latin typeface="+mj-ea"/>
                <a:cs typeface="Meiryo UI" panose="020B0604030504040204" pitchFamily="50" charset="-128"/>
              </a:rPr>
              <a:t>経過（年度）</a:t>
            </a:r>
            <a:endParaRPr lang="ja-JP" altLang="en-US" sz="1400" b="1" dirty="0">
              <a:latin typeface="+mj-ea"/>
              <a:cs typeface="Meiryo UI" panose="020B0604030504040204" pitchFamily="50" charset="-128"/>
            </a:endParaRPr>
          </a:p>
        </p:txBody>
      </p:sp>
      <p:sp>
        <p:nvSpPr>
          <p:cNvPr id="30" name="正方形/長方形 29"/>
          <p:cNvSpPr/>
          <p:nvPr/>
        </p:nvSpPr>
        <p:spPr>
          <a:xfrm>
            <a:off x="0" y="0"/>
            <a:ext cx="9993560" cy="33225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③人材力 </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ⅰ</a:t>
            </a:r>
            <a:r>
              <a:rPr lang="ja-JP" altLang="en-US" sz="1400" b="1" dirty="0">
                <a:latin typeface="Meiryo UI" panose="020B0604030504040204" pitchFamily="50" charset="-128"/>
                <a:ea typeface="Meiryo UI" panose="020B0604030504040204" pitchFamily="50" charset="-128"/>
              </a:rPr>
              <a:t>）多様な人材が活躍できるオープンでチャレンジングな環境整備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p>
        </p:txBody>
      </p:sp>
      <p:graphicFrame>
        <p:nvGraphicFramePr>
          <p:cNvPr id="2" name="表 1"/>
          <p:cNvGraphicFramePr>
            <a:graphicFrameLocks noGrp="1"/>
          </p:cNvGraphicFramePr>
          <p:nvPr>
            <p:extLst>
              <p:ext uri="{D42A27DB-BD31-4B8C-83A1-F6EECF244321}">
                <p14:modId xmlns:p14="http://schemas.microsoft.com/office/powerpoint/2010/main" val="2905026573"/>
              </p:ext>
            </p:extLst>
          </p:nvPr>
        </p:nvGraphicFramePr>
        <p:xfrm>
          <a:off x="91830" y="3284362"/>
          <a:ext cx="4435459" cy="3386631"/>
        </p:xfrm>
        <a:graphic>
          <a:graphicData uri="http://schemas.openxmlformats.org/drawingml/2006/table">
            <a:tbl>
              <a:tblPr bandRow="1">
                <a:tableStyleId>{5C22544A-7EE6-4342-B048-85BDC9FD1C3A}</a:tableStyleId>
              </a:tblPr>
              <a:tblGrid>
                <a:gridCol w="1284925">
                  <a:extLst>
                    <a:ext uri="{9D8B030D-6E8A-4147-A177-3AD203B41FA5}">
                      <a16:colId xmlns:a16="http://schemas.microsoft.com/office/drawing/2014/main" val="1520910211"/>
                    </a:ext>
                  </a:extLst>
                </a:gridCol>
                <a:gridCol w="3150534">
                  <a:extLst>
                    <a:ext uri="{9D8B030D-6E8A-4147-A177-3AD203B41FA5}">
                      <a16:colId xmlns:a16="http://schemas.microsoft.com/office/drawing/2014/main" val="3228948102"/>
                    </a:ext>
                  </a:extLst>
                </a:gridCol>
              </a:tblGrid>
              <a:tr h="1280461">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大阪イノベーションハブ（</a:t>
                      </a:r>
                      <a:r>
                        <a:rPr kumimoji="1" lang="en-US" altLang="ja-JP" sz="1050" dirty="0">
                          <a:latin typeface="Meiryo UI" panose="020B0604030504040204" pitchFamily="50" charset="-128"/>
                          <a:ea typeface="Meiryo UI" panose="020B0604030504040204" pitchFamily="50" charset="-128"/>
                        </a:rPr>
                        <a:t>OIH</a:t>
                      </a:r>
                      <a:r>
                        <a:rPr kumimoji="1" lang="ja-JP" altLang="en-US" sz="1050" dirty="0">
                          <a:latin typeface="Meiryo UI" panose="020B0604030504040204" pitchFamily="50" charset="-128"/>
                          <a:ea typeface="Meiryo UI" panose="020B0604030504040204" pitchFamily="50" charset="-128"/>
                        </a:rPr>
                        <a:t>）の開設</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大阪外国企業誘致センター（</a:t>
                      </a:r>
                      <a:r>
                        <a:rPr kumimoji="1" lang="en-US" altLang="ja-JP" sz="1050" dirty="0">
                          <a:latin typeface="Meiryo UI" panose="020B0604030504040204" pitchFamily="50" charset="-128"/>
                          <a:ea typeface="Meiryo UI" panose="020B0604030504040204" pitchFamily="50" charset="-128"/>
                        </a:rPr>
                        <a:t>O-BIC</a:t>
                      </a:r>
                      <a:r>
                        <a:rPr kumimoji="1" lang="ja-JP" altLang="en-US" sz="1050" dirty="0">
                          <a:latin typeface="Meiryo UI" panose="020B0604030504040204" pitchFamily="50" charset="-128"/>
                          <a:ea typeface="Meiryo UI" panose="020B0604030504040204" pitchFamily="50" charset="-128"/>
                        </a:rPr>
                        <a:t>）による支援開始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関西圏国家戦略特区雇用労働相談センターによる支援開始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dirty="0">
                          <a:latin typeface="Meiryo UI" panose="020B0604030504040204" pitchFamily="50" charset="-128"/>
                          <a:ea typeface="Meiryo UI" panose="020B0604030504040204" pitchFamily="50" charset="-128"/>
                        </a:rPr>
                        <a:t>OSAKA</a:t>
                      </a:r>
                      <a:r>
                        <a:rPr kumimoji="1" lang="ja-JP" altLang="en-US" sz="1050" dirty="0">
                          <a:latin typeface="Meiryo UI" panose="020B0604030504040204" pitchFamily="50" charset="-128"/>
                          <a:ea typeface="Meiryo UI" panose="020B0604030504040204" pitchFamily="50" charset="-128"/>
                        </a:rPr>
                        <a:t>しごとフィールドによる就職支援や人材確保支援</a:t>
                      </a:r>
                    </a:p>
                  </a:txBody>
                  <a:tcPr anchor="ctr"/>
                </a:tc>
                <a:extLst>
                  <a:ext uri="{0D108BD9-81ED-4DB2-BD59-A6C34878D82A}">
                    <a16:rowId xmlns:a16="http://schemas.microsoft.com/office/drawing/2014/main" val="618110722"/>
                  </a:ext>
                </a:extLst>
              </a:tr>
              <a:tr h="30956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70014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a:latin typeface="Meiryo UI" panose="020B0604030504040204" pitchFamily="50" charset="-128"/>
                          <a:ea typeface="Meiryo UI" panose="020B0604030504040204" pitchFamily="50" charset="-128"/>
                        </a:rPr>
                        <a:t>大阪スタートアップ・エコシステム推進会議設置</a:t>
                      </a:r>
                      <a:endParaRPr kumimoji="1" lang="en-US" altLang="ja-JP" sz="105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a:latin typeface="Meiryo UI" panose="020B0604030504040204" pitchFamily="50" charset="-128"/>
                          <a:ea typeface="Meiryo UI" panose="020B0604030504040204" pitchFamily="50" charset="-128"/>
                        </a:rPr>
                        <a:t>大阪スタートアップ・エコシステムコンソーシアム設立</a:t>
                      </a: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r h="546990">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京阪神連携により、国の「スタートアップ・エコシステムグローバル拠点都市」に選定</a:t>
                      </a:r>
                    </a:p>
                  </a:txBody>
                  <a:tcPr anchor="ctr"/>
                </a:tc>
                <a:extLst>
                  <a:ext uri="{0D108BD9-81ED-4DB2-BD59-A6C34878D82A}">
                    <a16:rowId xmlns:a16="http://schemas.microsoft.com/office/drawing/2014/main" val="3519866210"/>
                  </a:ext>
                </a:extLst>
              </a:tr>
              <a:tr h="54946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17" name="タイトル 1"/>
          <p:cNvSpPr txBox="1">
            <a:spLocks/>
          </p:cNvSpPr>
          <p:nvPr/>
        </p:nvSpPr>
        <p:spPr>
          <a:xfrm>
            <a:off x="4052276" y="729274"/>
            <a:ext cx="5607231" cy="481927"/>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国の「スタートアップ・エコシステムグローバル拠点都市」に選定されるなど、新たな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チャレンジを支援する取組みが進められている。</a:t>
            </a:r>
          </a:p>
        </p:txBody>
      </p:sp>
      <p:sp>
        <p:nvSpPr>
          <p:cNvPr id="28" name="テキスト ボックス 27"/>
          <p:cNvSpPr txBox="1"/>
          <p:nvPr/>
        </p:nvSpPr>
        <p:spPr>
          <a:xfrm>
            <a:off x="4752293" y="3040407"/>
            <a:ext cx="4803125" cy="577081"/>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○多様な人材が活躍できるオープンでチャレンジングな環境に関する各指標</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（「大阪府」及び「大阪府＋京都府＋兵庫県の合計件数」を</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都道府県比較でみた場合の位置づけ）</a:t>
            </a:r>
          </a:p>
        </p:txBody>
      </p:sp>
      <p:sp>
        <p:nvSpPr>
          <p:cNvPr id="29" name="テキスト ボックス 28"/>
          <p:cNvSpPr txBox="1"/>
          <p:nvPr/>
        </p:nvSpPr>
        <p:spPr>
          <a:xfrm>
            <a:off x="4878130" y="6515447"/>
            <a:ext cx="5447550" cy="3693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内閣府「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Beyond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Limits. Unlock Our Potential.</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世界に伍するスタートアップ・エコシステム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拠点形成計画（追加修正版）　大阪・京都・神戸の連携</a:t>
            </a:r>
            <a:r>
              <a:rPr lang="ja-JP" altLang="en-US" sz="900">
                <a:latin typeface="Meiryo UI" panose="020B0604030504040204" pitchFamily="50" charset="-128"/>
                <a:ea typeface="Meiryo UI" panose="020B0604030504040204" pitchFamily="50" charset="-128"/>
                <a:cs typeface="Meiryo UI" panose="020B0604030504040204" pitchFamily="50" charset="-128"/>
              </a:rPr>
              <a:t>の</a:t>
            </a:r>
            <a:r>
              <a:rPr lang="ja-JP" altLang="en-US" sz="900" smtClean="0">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4980539" y="4265246"/>
            <a:ext cx="4871488" cy="2251097"/>
          </a:xfrm>
          <a:prstGeom prst="rect">
            <a:avLst/>
          </a:prstGeom>
        </p:spPr>
      </p:pic>
      <p:sp>
        <p:nvSpPr>
          <p:cNvPr id="5" name="正方形/長方形 4"/>
          <p:cNvSpPr/>
          <p:nvPr/>
        </p:nvSpPr>
        <p:spPr>
          <a:xfrm>
            <a:off x="8697416" y="4279853"/>
            <a:ext cx="1112359" cy="162687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6" name="正方形/長方形 35"/>
          <p:cNvSpPr/>
          <p:nvPr/>
        </p:nvSpPr>
        <p:spPr>
          <a:xfrm>
            <a:off x="4980539" y="4260087"/>
            <a:ext cx="4850074" cy="1853305"/>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吹き出し: 四角形 5">
            <a:extLst>
              <a:ext uri="{FF2B5EF4-FFF2-40B4-BE49-F238E27FC236}">
                <a16:creationId xmlns:a16="http://schemas.microsoft.com/office/drawing/2014/main" id="{EBEE2374-9D70-413D-ACD1-155804FA794B}"/>
              </a:ext>
            </a:extLst>
          </p:cNvPr>
          <p:cNvSpPr/>
          <p:nvPr/>
        </p:nvSpPr>
        <p:spPr>
          <a:xfrm>
            <a:off x="1270201" y="6113392"/>
            <a:ext cx="3572862" cy="557601"/>
          </a:xfrm>
          <a:prstGeom prst="wedgeRectCallout">
            <a:avLst>
              <a:gd name="adj1" fmla="val -20863"/>
              <a:gd name="adj2" fmla="val -65012"/>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●東京コンソーシアム（東京都、川崎市、横浜市、和光市、つくば市、茨城県等）</a:t>
            </a:r>
            <a:endParaRPr lang="en-US" altLang="ja-JP" sz="800" dirty="0"/>
          </a:p>
          <a:p>
            <a:r>
              <a:rPr kumimoji="1" lang="ja-JP" altLang="en-US" sz="800" dirty="0"/>
              <a:t>●</a:t>
            </a:r>
            <a:r>
              <a:rPr lang="en-US" altLang="ja-JP" sz="800" dirty="0"/>
              <a:t>Central Japan Startup Ecosystem Consortium</a:t>
            </a:r>
            <a:r>
              <a:rPr lang="ja-JP" altLang="en-US" sz="800" dirty="0"/>
              <a:t>（愛知県、名古屋市、浜松市等）</a:t>
            </a:r>
            <a:endParaRPr lang="en-US" altLang="ja-JP" sz="800" dirty="0"/>
          </a:p>
          <a:p>
            <a:r>
              <a:rPr lang="ja-JP" altLang="en-US" sz="800" dirty="0"/>
              <a:t>●大阪・京都・ひょうご神戸コンソーシアム （大阪市、京都市、神戸市等）</a:t>
            </a:r>
            <a:endParaRPr lang="en-US" altLang="ja-JP" sz="800" dirty="0"/>
          </a:p>
          <a:p>
            <a:r>
              <a:rPr lang="ja-JP" altLang="en-US" sz="800" dirty="0"/>
              <a:t>●福岡スタートアップ・コンソーシアム （福岡市等）</a:t>
            </a:r>
            <a:endParaRPr kumimoji="1" lang="ja-JP" altLang="en-US" sz="800" dirty="0"/>
          </a:p>
        </p:txBody>
      </p:sp>
      <p:sp>
        <p:nvSpPr>
          <p:cNvPr id="19" name="正方形/長方形 18">
            <a:extLst>
              <a:ext uri="{FF2B5EF4-FFF2-40B4-BE49-F238E27FC236}">
                <a16:creationId xmlns:a16="http://schemas.microsoft.com/office/drawing/2014/main" id="{B55EC9AB-DD5F-4831-976E-87CBCAE3B100}"/>
              </a:ext>
            </a:extLst>
          </p:cNvPr>
          <p:cNvSpPr/>
          <p:nvPr/>
        </p:nvSpPr>
        <p:spPr>
          <a:xfrm>
            <a:off x="4977274" y="3581857"/>
            <a:ext cx="4803761" cy="5770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スタートアップの数、資金調達、支援層、担い手、いずれも、大阪府は東京に次ぐレベルであるが、その差は大きく、京阪神として束ねてみた場合でも大きな差が開いている。</a:t>
            </a:r>
          </a:p>
        </p:txBody>
      </p:sp>
      <p:sp>
        <p:nvSpPr>
          <p:cNvPr id="21" name="タイトル 1">
            <a:extLst>
              <a:ext uri="{FF2B5EF4-FFF2-40B4-BE49-F238E27FC236}">
                <a16:creationId xmlns:a16="http://schemas.microsoft.com/office/drawing/2014/main" id="{852FAD5E-2EE4-46F4-840B-432BE1A471F2}"/>
              </a:ext>
            </a:extLst>
          </p:cNvPr>
          <p:cNvSpPr txBox="1"/>
          <p:nvPr/>
        </p:nvSpPr>
        <p:spPr>
          <a:xfrm>
            <a:off x="266756" y="728094"/>
            <a:ext cx="3365668" cy="2246769"/>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特区等を活用したビジネス環境の整備や創業など新たなチャレンジを⽀援する取組みや出会い・交流の場の創出を積極的に進める。</a:t>
            </a: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⾼度⼈材などの育成や確保、⼤阪での定着に努める。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ダイバーシティの考え⽅に⽴ち、⼥性や外国人⾼度専⾨⼈材など多様な⼈材が社会で活躍できる環境づくりに取り組む。　</a:t>
            </a:r>
          </a:p>
        </p:txBody>
      </p:sp>
      <p:sp>
        <p:nvSpPr>
          <p:cNvPr id="22" name="角丸四角形 18">
            <a:extLst>
              <a:ext uri="{FF2B5EF4-FFF2-40B4-BE49-F238E27FC236}">
                <a16:creationId xmlns:a16="http://schemas.microsoft.com/office/drawing/2014/main" id="{329302DD-E062-435C-A9C2-78BDFD001E75}"/>
              </a:ext>
            </a:extLst>
          </p:cNvPr>
          <p:cNvSpPr/>
          <p:nvPr/>
        </p:nvSpPr>
        <p:spPr>
          <a:xfrm>
            <a:off x="151238" y="372375"/>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3" name="角丸四角形 19">
            <a:extLst>
              <a:ext uri="{FF2B5EF4-FFF2-40B4-BE49-F238E27FC236}">
                <a16:creationId xmlns:a16="http://schemas.microsoft.com/office/drawing/2014/main" id="{32E2D5B5-3FAC-4E6F-B68C-570585CA5A8A}"/>
              </a:ext>
            </a:extLst>
          </p:cNvPr>
          <p:cNvSpPr/>
          <p:nvPr/>
        </p:nvSpPr>
        <p:spPr>
          <a:xfrm>
            <a:off x="4061724" y="413682"/>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26" name="タイトル 1">
            <a:extLst>
              <a:ext uri="{FF2B5EF4-FFF2-40B4-BE49-F238E27FC236}">
                <a16:creationId xmlns:a16="http://schemas.microsoft.com/office/drawing/2014/main" id="{ECA842DF-9464-498B-9721-088617C8EEDC}"/>
              </a:ext>
            </a:extLst>
          </p:cNvPr>
          <p:cNvSpPr txBox="1">
            <a:spLocks/>
          </p:cNvSpPr>
          <p:nvPr/>
        </p:nvSpPr>
        <p:spPr>
          <a:xfrm>
            <a:off x="4013831" y="1550396"/>
            <a:ext cx="5816782" cy="1438855"/>
          </a:xfrm>
          <a:prstGeom prst="rect">
            <a:avLst/>
          </a:prstGeom>
          <a:solidFill>
            <a:schemeClr val="bg1"/>
          </a:solid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現状はスタートアップに関しては東京一極集中状態。スタートアップのさらなる支援を</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通じ、多様な人材の活躍を促し、経済活性化だけでなく、若年人口の定着・流出阻止、</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事業環境の変化への対応、社会課題解決などにもつなげていくべきではないか。</a:t>
            </a:r>
          </a:p>
          <a:p>
            <a:pPr algn="l">
              <a:lnSpc>
                <a:spcPts val="1600"/>
              </a:lnSpc>
              <a:spcBef>
                <a:spcPts val="90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女性・高齢者の就業率、</a:t>
            </a:r>
            <a:r>
              <a:rPr lang="ja-JP" altLang="en-US" sz="12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者の実雇用率は、依然、全国を下回る。外国人労働</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者の呼び込みも東京とは差がある。潜在労働力を活かす支援策や魅力ある職場環境整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備により、内外から多様なプレーヤーが集い、活躍できる場を増やしていくべきではないか。</a:t>
            </a:r>
          </a:p>
        </p:txBody>
      </p:sp>
      <p:sp>
        <p:nvSpPr>
          <p:cNvPr id="7" name="スライド番号プレースホルダー 6"/>
          <p:cNvSpPr>
            <a:spLocks noGrp="1"/>
          </p:cNvSpPr>
          <p:nvPr>
            <p:ph type="sldNum" sz="quarter" idx="12"/>
          </p:nvPr>
        </p:nvSpPr>
        <p:spPr>
          <a:xfrm>
            <a:off x="7601905" y="6586052"/>
            <a:ext cx="2311400" cy="365125"/>
          </a:xfrm>
        </p:spPr>
        <p:txBody>
          <a:bodyPr/>
          <a:lstStyle/>
          <a:p>
            <a:fld id="{893290AE-011E-403C-A3C9-B3B44B5CA60C}" type="slidenum">
              <a:rPr kumimoji="1" lang="ja-JP" altLang="en-US" smtClean="0"/>
              <a:t>18</a:t>
            </a:fld>
            <a:endParaRPr kumimoji="1" lang="ja-JP" altLang="en-US" dirty="0"/>
          </a:p>
        </p:txBody>
      </p:sp>
      <p:sp>
        <p:nvSpPr>
          <p:cNvPr id="27" name="角丸四角形 19">
            <a:extLst>
              <a:ext uri="{FF2B5EF4-FFF2-40B4-BE49-F238E27FC236}">
                <a16:creationId xmlns:a16="http://schemas.microsoft.com/office/drawing/2014/main" id="{DCCE6D10-80C5-4583-A693-ECCAA6063E26}"/>
              </a:ext>
            </a:extLst>
          </p:cNvPr>
          <p:cNvSpPr/>
          <p:nvPr/>
        </p:nvSpPr>
        <p:spPr>
          <a:xfrm>
            <a:off x="4052277" y="1213391"/>
            <a:ext cx="2268876"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903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1000" y="-32340"/>
            <a:ext cx="9144000" cy="6917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9" name="スライド番号プレースホルダー 1"/>
          <p:cNvSpPr>
            <a:spLocks noGrp="1"/>
          </p:cNvSpPr>
          <p:nvPr>
            <p:ph type="sldNum" sz="quarter" idx="12"/>
          </p:nvPr>
        </p:nvSpPr>
        <p:spPr>
          <a:xfrm>
            <a:off x="7545288" y="6467205"/>
            <a:ext cx="2311400" cy="365125"/>
          </a:xfrm>
        </p:spPr>
        <p:txBody>
          <a:bodyPr/>
          <a:lstStyle/>
          <a:p>
            <a:fld id="{893290AE-011E-403C-A3C9-B3B44B5CA60C}" type="slidenum">
              <a:rPr kumimoji="1" lang="ja-JP" altLang="en-US" smtClean="0"/>
              <a:t>1</a:t>
            </a:fld>
            <a:endParaRPr kumimoji="1" lang="ja-JP" altLang="en-US"/>
          </a:p>
        </p:txBody>
      </p:sp>
      <p:sp>
        <p:nvSpPr>
          <p:cNvPr id="10" name="コンテンツ プレースホルダー 2"/>
          <p:cNvSpPr txBox="1">
            <a:spLocks/>
          </p:cNvSpPr>
          <p:nvPr/>
        </p:nvSpPr>
        <p:spPr>
          <a:xfrm>
            <a:off x="-231576" y="260648"/>
            <a:ext cx="2311400" cy="7522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800" dirty="0"/>
              <a:t>目次</a:t>
            </a:r>
          </a:p>
        </p:txBody>
      </p:sp>
      <p:sp>
        <p:nvSpPr>
          <p:cNvPr id="11" name="コンテンツ プレースホルダー 2"/>
          <p:cNvSpPr txBox="1">
            <a:spLocks/>
          </p:cNvSpPr>
          <p:nvPr/>
        </p:nvSpPr>
        <p:spPr>
          <a:xfrm>
            <a:off x="704528" y="750732"/>
            <a:ext cx="7920880" cy="48245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今後の議論のための論点</a:t>
            </a: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①産業・技術力（健康医療を基軸とした新たな価値の創出）</a:t>
            </a: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ⅰ</a:t>
            </a:r>
            <a:r>
              <a:rPr lang="ja-JP" altLang="en-US" sz="1800" dirty="0">
                <a:latin typeface="Meiryo UI" panose="020B0604030504040204" pitchFamily="50" charset="-128"/>
                <a:ea typeface="Meiryo UI" panose="020B0604030504040204" pitchFamily="50" charset="-128"/>
              </a:rPr>
              <a:t>）健康・医療関連分野の世界的なクラスター形成</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ⅱ</a:t>
            </a:r>
            <a:r>
              <a:rPr lang="ja-JP" altLang="en-US" sz="1800" dirty="0">
                <a:latin typeface="Meiryo UI" panose="020B0604030504040204" pitchFamily="50" charset="-128"/>
                <a:ea typeface="Meiryo UI" panose="020B0604030504040204" pitchFamily="50" charset="-128"/>
              </a:rPr>
              <a:t>）ものづくりの基盤を活かしたイノベーション促進</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②資本力（世界水準の都市ブランドの確立）</a:t>
            </a: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ⅰ</a:t>
            </a:r>
            <a:r>
              <a:rPr lang="ja-JP" altLang="en-US" sz="1800" dirty="0">
                <a:latin typeface="Meiryo UI" panose="020B0604030504040204" pitchFamily="50" charset="-128"/>
                <a:ea typeface="Meiryo UI" panose="020B0604030504040204" pitchFamily="50" charset="-128"/>
              </a:rPr>
              <a:t>）世界に誇れる都市空間の創造</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ⅱ</a:t>
            </a:r>
            <a:r>
              <a:rPr lang="ja-JP" altLang="en-US" sz="1800" dirty="0">
                <a:latin typeface="Meiryo UI" panose="020B0604030504040204" pitchFamily="50" charset="-128"/>
                <a:ea typeface="Meiryo UI" panose="020B0604030504040204" pitchFamily="50" charset="-128"/>
              </a:rPr>
              <a:t>）世界的な創造都市、国際エンターテインメント都市の確立</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③人材力（内外から多様なプレーヤーが集い、活躍する場の創出）</a:t>
            </a:r>
            <a:endParaRPr lang="en-US" altLang="ja-JP" sz="18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b="1"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ⅰ</a:t>
            </a:r>
            <a:r>
              <a:rPr lang="ja-JP" altLang="en-US" sz="1800" dirty="0">
                <a:latin typeface="Meiryo UI" panose="020B0604030504040204" pitchFamily="50" charset="-128"/>
                <a:ea typeface="Meiryo UI" panose="020B0604030504040204" pitchFamily="50" charset="-128"/>
              </a:rPr>
              <a:t>）多様な人材が活躍できるオープンでチャレンジングな環境整備</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rPr>
              <a:t>ⅱ</a:t>
            </a:r>
            <a:r>
              <a:rPr lang="ja-JP" altLang="en-US" sz="1800" dirty="0">
                <a:latin typeface="Meiryo UI" panose="020B0604030504040204" pitchFamily="50" charset="-128"/>
                <a:ea typeface="Meiryo UI" panose="020B0604030504040204" pitchFamily="50" charset="-128"/>
              </a:rPr>
              <a:t>）民間活動促進の仕組みづくり　</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ビジョン策定後、具体化が進んでいる取組み</a:t>
            </a:r>
            <a:r>
              <a:rPr lang="en-US" altLang="ja-JP" sz="1800" b="1" dirty="0">
                <a:latin typeface="Meiryo UI" panose="020B0604030504040204" pitchFamily="50" charset="-128"/>
                <a:ea typeface="Meiryo UI" panose="020B0604030504040204" pitchFamily="50" charset="-128"/>
              </a:rPr>
              <a:t>】</a:t>
            </a:r>
          </a:p>
          <a:p>
            <a:pPr marL="0" indent="0">
              <a:buNone/>
            </a:pPr>
            <a:r>
              <a:rPr lang="ja-JP" altLang="en-US" sz="1800" b="1"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大阪・関西万博の開催</a:t>
            </a:r>
            <a:endParaRPr lang="en-US" altLang="ja-JP" sz="1800" dirty="0">
              <a:latin typeface="Meiryo UI" panose="020B0604030504040204" pitchFamily="50" charset="-128"/>
              <a:ea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rPr>
              <a:t>●統合型リゾート（</a:t>
            </a:r>
            <a:r>
              <a:rPr lang="en-US" altLang="ja-JP" sz="1800" dirty="0">
                <a:latin typeface="Meiryo UI" panose="020B0604030504040204" pitchFamily="50" charset="-128"/>
                <a:ea typeface="Meiryo UI" panose="020B0604030504040204" pitchFamily="50" charset="-128"/>
              </a:rPr>
              <a:t>IR</a:t>
            </a:r>
            <a:r>
              <a:rPr lang="ja-JP" altLang="en-US" sz="1800" dirty="0">
                <a:latin typeface="Meiryo UI" panose="020B0604030504040204" pitchFamily="50" charset="-128"/>
                <a:ea typeface="Meiryo UI" panose="020B0604030504040204" pitchFamily="50" charset="-128"/>
              </a:rPr>
              <a:t>）の立地推進</a:t>
            </a:r>
            <a:endParaRPr lang="en-US" altLang="ja-JP" sz="1800" dirty="0">
              <a:latin typeface="Meiryo UI" panose="020B0604030504040204" pitchFamily="50" charset="-128"/>
              <a:ea typeface="Meiryo UI" panose="020B0604030504040204" pitchFamily="50" charset="-128"/>
            </a:endParaRPr>
          </a:p>
          <a:p>
            <a:pPr marL="0" indent="0">
              <a:buNone/>
            </a:pPr>
            <a:r>
              <a:rPr lang="ja-JP" altLang="en-US" sz="1800" dirty="0">
                <a:latin typeface="Meiryo UI" panose="020B0604030504040204" pitchFamily="50" charset="-128"/>
                <a:ea typeface="Meiryo UI" panose="020B0604030504040204" pitchFamily="50" charset="-128"/>
              </a:rPr>
              <a:t>●国際金融都市の実現に向けた取組み</a:t>
            </a:r>
            <a:endParaRPr lang="en-US" altLang="ja-JP" sz="18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sz="18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7161231" y="1412776"/>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ja-JP" altLang="en-US" sz="2000" dirty="0" smtClean="0">
                <a:latin typeface="+mj-ea"/>
                <a:cs typeface="Meiryo UI" panose="020B0604030504040204" pitchFamily="50" charset="-128"/>
              </a:rPr>
              <a:t>４</a:t>
            </a:r>
            <a:endParaRPr lang="ja-JP" altLang="en-US" sz="2000" dirty="0">
              <a:latin typeface="+mj-ea"/>
              <a:ea typeface="+mj-ea"/>
              <a:cs typeface="Meiryo UI" panose="020B0604030504040204" pitchFamily="50" charset="-128"/>
            </a:endParaRPr>
          </a:p>
        </p:txBody>
      </p:sp>
      <p:sp>
        <p:nvSpPr>
          <p:cNvPr id="7" name="テキスト ボックス 6"/>
          <p:cNvSpPr txBox="1"/>
          <p:nvPr/>
        </p:nvSpPr>
        <p:spPr>
          <a:xfrm>
            <a:off x="7161231" y="1724634"/>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ja-JP" altLang="en-US" sz="2000" dirty="0" smtClean="0">
                <a:latin typeface="+mj-ea"/>
                <a:cs typeface="Meiryo UI" panose="020B0604030504040204" pitchFamily="50" charset="-128"/>
              </a:rPr>
              <a:t>６</a:t>
            </a:r>
            <a:endParaRPr lang="ja-JP" altLang="en-US" sz="2000" dirty="0">
              <a:latin typeface="+mj-ea"/>
              <a:ea typeface="+mj-ea"/>
              <a:cs typeface="Meiryo UI" panose="020B0604030504040204" pitchFamily="50" charset="-128"/>
            </a:endParaRPr>
          </a:p>
        </p:txBody>
      </p:sp>
      <p:sp>
        <p:nvSpPr>
          <p:cNvPr id="8" name="テキスト ボックス 7"/>
          <p:cNvSpPr txBox="1"/>
          <p:nvPr/>
        </p:nvSpPr>
        <p:spPr>
          <a:xfrm>
            <a:off x="7161231" y="2102148"/>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ja-JP" altLang="en-US" sz="2000" dirty="0" smtClean="0">
                <a:latin typeface="+mj-ea"/>
                <a:cs typeface="Meiryo UI" panose="020B0604030504040204" pitchFamily="50" charset="-128"/>
              </a:rPr>
              <a:t>８</a:t>
            </a:r>
            <a:endParaRPr lang="ja-JP" altLang="en-US" sz="2000" dirty="0">
              <a:latin typeface="+mj-ea"/>
              <a:ea typeface="+mj-ea"/>
              <a:cs typeface="Meiryo UI" panose="020B0604030504040204" pitchFamily="50" charset="-128"/>
            </a:endParaRPr>
          </a:p>
        </p:txBody>
      </p:sp>
      <p:sp>
        <p:nvSpPr>
          <p:cNvPr id="12" name="テキスト ボックス 11"/>
          <p:cNvSpPr txBox="1"/>
          <p:nvPr/>
        </p:nvSpPr>
        <p:spPr>
          <a:xfrm>
            <a:off x="7161231" y="2636209"/>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10</a:t>
            </a:r>
            <a:endParaRPr lang="ja-JP" altLang="en-US" sz="2000" dirty="0">
              <a:latin typeface="+mj-ea"/>
              <a:ea typeface="+mj-ea"/>
              <a:cs typeface="Meiryo UI" panose="020B0604030504040204" pitchFamily="50" charset="-128"/>
            </a:endParaRPr>
          </a:p>
        </p:txBody>
      </p:sp>
      <p:sp>
        <p:nvSpPr>
          <p:cNvPr id="13" name="テキスト ボックス 12"/>
          <p:cNvSpPr txBox="1"/>
          <p:nvPr/>
        </p:nvSpPr>
        <p:spPr>
          <a:xfrm>
            <a:off x="7161231" y="2970215"/>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12</a:t>
            </a:r>
            <a:endParaRPr lang="ja-JP" altLang="en-US" sz="2000" dirty="0">
              <a:latin typeface="+mj-ea"/>
              <a:ea typeface="+mj-ea"/>
              <a:cs typeface="Meiryo UI" panose="020B0604030504040204" pitchFamily="50" charset="-128"/>
            </a:endParaRPr>
          </a:p>
        </p:txBody>
      </p:sp>
      <p:sp>
        <p:nvSpPr>
          <p:cNvPr id="15" name="テキスト ボックス 14"/>
          <p:cNvSpPr txBox="1"/>
          <p:nvPr/>
        </p:nvSpPr>
        <p:spPr>
          <a:xfrm>
            <a:off x="7161231" y="3346684"/>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14</a:t>
            </a:r>
            <a:endParaRPr lang="ja-JP" altLang="en-US" sz="2000" dirty="0">
              <a:latin typeface="+mj-ea"/>
              <a:ea typeface="+mj-ea"/>
              <a:cs typeface="Meiryo UI" panose="020B0604030504040204" pitchFamily="50" charset="-128"/>
            </a:endParaRPr>
          </a:p>
        </p:txBody>
      </p:sp>
      <p:sp>
        <p:nvSpPr>
          <p:cNvPr id="16" name="テキスト ボックス 15"/>
          <p:cNvSpPr txBox="1"/>
          <p:nvPr/>
        </p:nvSpPr>
        <p:spPr>
          <a:xfrm>
            <a:off x="7191928" y="3961539"/>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16</a:t>
            </a:r>
            <a:endParaRPr lang="ja-JP" altLang="en-US" sz="2000" dirty="0">
              <a:latin typeface="+mj-ea"/>
              <a:ea typeface="+mj-ea"/>
              <a:cs typeface="Meiryo UI" panose="020B0604030504040204" pitchFamily="50" charset="-128"/>
            </a:endParaRPr>
          </a:p>
        </p:txBody>
      </p:sp>
      <p:sp>
        <p:nvSpPr>
          <p:cNvPr id="17" name="テキスト ボックス 16"/>
          <p:cNvSpPr txBox="1"/>
          <p:nvPr/>
        </p:nvSpPr>
        <p:spPr>
          <a:xfrm>
            <a:off x="7191928" y="4308887"/>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18</a:t>
            </a:r>
            <a:endParaRPr lang="ja-JP" altLang="en-US" sz="2000" dirty="0">
              <a:latin typeface="+mj-ea"/>
              <a:ea typeface="+mj-ea"/>
              <a:cs typeface="Meiryo UI" panose="020B0604030504040204" pitchFamily="50" charset="-128"/>
            </a:endParaRPr>
          </a:p>
        </p:txBody>
      </p:sp>
      <p:sp>
        <p:nvSpPr>
          <p:cNvPr id="18" name="テキスト ボックス 17"/>
          <p:cNvSpPr txBox="1"/>
          <p:nvPr/>
        </p:nvSpPr>
        <p:spPr>
          <a:xfrm>
            <a:off x="7191928" y="4726442"/>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a:latin typeface="+mj-ea"/>
                <a:cs typeface="Meiryo UI" panose="020B0604030504040204" pitchFamily="50" charset="-128"/>
              </a:rPr>
              <a:t>20</a:t>
            </a:r>
            <a:endParaRPr lang="ja-JP" altLang="en-US" sz="2000" dirty="0">
              <a:latin typeface="+mj-ea"/>
              <a:ea typeface="+mj-ea"/>
              <a:cs typeface="Meiryo UI" panose="020B0604030504040204" pitchFamily="50" charset="-128"/>
            </a:endParaRPr>
          </a:p>
        </p:txBody>
      </p:sp>
      <p:sp>
        <p:nvSpPr>
          <p:cNvPr id="19" name="テキスト ボックス 18"/>
          <p:cNvSpPr txBox="1"/>
          <p:nvPr/>
        </p:nvSpPr>
        <p:spPr>
          <a:xfrm>
            <a:off x="7191928" y="5651526"/>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22</a:t>
            </a:r>
            <a:endParaRPr lang="ja-JP" altLang="en-US" sz="2000" dirty="0">
              <a:latin typeface="+mj-ea"/>
              <a:ea typeface="+mj-ea"/>
              <a:cs typeface="Meiryo UI" panose="020B0604030504040204" pitchFamily="50" charset="-128"/>
            </a:endParaRPr>
          </a:p>
        </p:txBody>
      </p:sp>
      <p:sp>
        <p:nvSpPr>
          <p:cNvPr id="20" name="テキスト ボックス 19"/>
          <p:cNvSpPr txBox="1"/>
          <p:nvPr/>
        </p:nvSpPr>
        <p:spPr>
          <a:xfrm>
            <a:off x="7191928" y="6007779"/>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23</a:t>
            </a:r>
            <a:endParaRPr lang="ja-JP" altLang="en-US" sz="2000" dirty="0">
              <a:latin typeface="+mj-ea"/>
              <a:ea typeface="+mj-ea"/>
              <a:cs typeface="Meiryo UI" panose="020B0604030504040204" pitchFamily="50" charset="-128"/>
            </a:endParaRPr>
          </a:p>
        </p:txBody>
      </p:sp>
      <p:sp>
        <p:nvSpPr>
          <p:cNvPr id="21" name="テキスト ボックス 20"/>
          <p:cNvSpPr txBox="1"/>
          <p:nvPr/>
        </p:nvSpPr>
        <p:spPr>
          <a:xfrm>
            <a:off x="7185559" y="6335748"/>
            <a:ext cx="2246676" cy="400110"/>
          </a:xfrm>
          <a:prstGeom prst="rect">
            <a:avLst/>
          </a:prstGeom>
          <a:noFill/>
        </p:spPr>
        <p:txBody>
          <a:bodyPr wrap="square" rtlCol="0">
            <a:spAutoFit/>
          </a:bodyPr>
          <a:lstStyle/>
          <a:p>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a:t>
            </a:r>
            <a:r>
              <a:rPr lang="en-US" altLang="ja-JP" sz="2000" dirty="0" smtClean="0">
                <a:latin typeface="+mj-ea"/>
                <a:cs typeface="Meiryo UI" panose="020B0604030504040204" pitchFamily="50" charset="-128"/>
              </a:rPr>
              <a:t>24</a:t>
            </a:r>
            <a:endParaRPr lang="ja-JP" altLang="en-US" sz="2000" dirty="0">
              <a:latin typeface="+mj-ea"/>
              <a:ea typeface="+mj-ea"/>
              <a:cs typeface="Meiryo UI" panose="020B0604030504040204" pitchFamily="50" charset="-128"/>
            </a:endParaRPr>
          </a:p>
        </p:txBody>
      </p:sp>
      <p:sp>
        <p:nvSpPr>
          <p:cNvPr id="22" name="テキスト ボックス 21"/>
          <p:cNvSpPr txBox="1"/>
          <p:nvPr/>
        </p:nvSpPr>
        <p:spPr>
          <a:xfrm>
            <a:off x="7185559" y="692696"/>
            <a:ext cx="2246676" cy="400110"/>
          </a:xfrm>
          <a:prstGeom prst="rect">
            <a:avLst/>
          </a:prstGeom>
          <a:noFill/>
        </p:spPr>
        <p:txBody>
          <a:bodyPr wrap="square" rtlCol="0">
            <a:spAutoFit/>
          </a:bodyPr>
          <a:lstStyle/>
          <a:p>
            <a:r>
              <a:rPr lang="ja-JP" altLang="en-US" sz="2000" dirty="0" smtClean="0">
                <a:latin typeface="+mj-ea"/>
                <a:ea typeface="+mj-ea"/>
                <a:cs typeface="Meiryo UI" panose="020B0604030504040204" pitchFamily="50" charset="-128"/>
              </a:rPr>
              <a:t>・・</a:t>
            </a:r>
            <a:r>
              <a:rPr lang="ja-JP" altLang="en-US" sz="2000" dirty="0">
                <a:latin typeface="+mj-ea"/>
                <a:ea typeface="+mj-ea"/>
                <a:cs typeface="Meiryo UI" panose="020B0604030504040204" pitchFamily="50" charset="-128"/>
              </a:rPr>
              <a:t>・・</a:t>
            </a:r>
            <a:r>
              <a:rPr lang="ja-JP" altLang="en-US" sz="2000" dirty="0">
                <a:latin typeface="+mj-ea"/>
                <a:cs typeface="Meiryo UI" panose="020B0604030504040204" pitchFamily="50" charset="-128"/>
              </a:rPr>
              <a:t>・・・・・・・・・ ２</a:t>
            </a:r>
            <a:endParaRPr lang="ja-JP" altLang="en-US" sz="2000" dirty="0">
              <a:latin typeface="+mj-ea"/>
              <a:ea typeface="+mj-ea"/>
              <a:cs typeface="Meiryo UI" panose="020B0604030504040204" pitchFamily="50" charset="-128"/>
            </a:endParaRPr>
          </a:p>
        </p:txBody>
      </p:sp>
    </p:spTree>
    <p:extLst>
      <p:ext uri="{BB962C8B-B14F-4D97-AF65-F5344CB8AC3E}">
        <p14:creationId xmlns:p14="http://schemas.microsoft.com/office/powerpoint/2010/main" val="203590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a:extLst>
              <a:ext uri="{FF2B5EF4-FFF2-40B4-BE49-F238E27FC236}">
                <a16:creationId xmlns:a16="http://schemas.microsoft.com/office/drawing/2014/main" id="{5C1DB40A-4444-4CE9-88CB-10E0A69405F2}"/>
              </a:ext>
            </a:extLst>
          </p:cNvPr>
          <p:cNvGraphicFramePr>
            <a:graphicFrameLocks/>
          </p:cNvGraphicFramePr>
          <p:nvPr>
            <p:extLst>
              <p:ext uri="{D42A27DB-BD31-4B8C-83A1-F6EECF244321}">
                <p14:modId xmlns:p14="http://schemas.microsoft.com/office/powerpoint/2010/main" val="3132340420"/>
              </p:ext>
            </p:extLst>
          </p:nvPr>
        </p:nvGraphicFramePr>
        <p:xfrm>
          <a:off x="5621150" y="605821"/>
          <a:ext cx="3868293" cy="2831396"/>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217183" y="74772"/>
            <a:ext cx="4057521"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○スタートアップ</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・エコシステムランキング</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か国</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地域中）</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BB910CAD-065C-4D16-8CE9-8E891A1A1A05}"/>
              </a:ext>
            </a:extLst>
          </p:cNvPr>
          <p:cNvPicPr>
            <a:picLocks noChangeAspect="1"/>
          </p:cNvPicPr>
          <p:nvPr/>
        </p:nvPicPr>
        <p:blipFill>
          <a:blip r:embed="rId3"/>
          <a:stretch>
            <a:fillRect/>
          </a:stretch>
        </p:blipFill>
        <p:spPr>
          <a:xfrm>
            <a:off x="6193396" y="3941897"/>
            <a:ext cx="3073649" cy="2390053"/>
          </a:xfrm>
          <a:prstGeom prst="rect">
            <a:avLst/>
          </a:prstGeom>
        </p:spPr>
      </p:pic>
      <p:sp>
        <p:nvSpPr>
          <p:cNvPr id="47" name="正方形/長方形 46">
            <a:extLst>
              <a:ext uri="{FF2B5EF4-FFF2-40B4-BE49-F238E27FC236}">
                <a16:creationId xmlns:a16="http://schemas.microsoft.com/office/drawing/2014/main" id="{43F6E87B-42C2-4ED4-84AC-96E50CC65178}"/>
              </a:ext>
            </a:extLst>
          </p:cNvPr>
          <p:cNvSpPr/>
          <p:nvPr/>
        </p:nvSpPr>
        <p:spPr>
          <a:xfrm>
            <a:off x="360403" y="826828"/>
            <a:ext cx="601857" cy="3146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国内順位</a:t>
            </a:r>
          </a:p>
        </p:txBody>
      </p:sp>
      <p:pic>
        <p:nvPicPr>
          <p:cNvPr id="48" name="図 47"/>
          <p:cNvPicPr>
            <a:picLocks noChangeAspect="1"/>
          </p:cNvPicPr>
          <p:nvPr/>
        </p:nvPicPr>
        <p:blipFill>
          <a:blip r:embed="rId4"/>
          <a:stretch>
            <a:fillRect/>
          </a:stretch>
        </p:blipFill>
        <p:spPr>
          <a:xfrm>
            <a:off x="365348" y="1189151"/>
            <a:ext cx="4334400" cy="1655387"/>
          </a:xfrm>
          <a:prstGeom prst="rect">
            <a:avLst/>
          </a:prstGeom>
        </p:spPr>
      </p:pic>
      <p:sp>
        <p:nvSpPr>
          <p:cNvPr id="49" name="正方形/長方形 48">
            <a:extLst>
              <a:ext uri="{FF2B5EF4-FFF2-40B4-BE49-F238E27FC236}">
                <a16:creationId xmlns:a16="http://schemas.microsoft.com/office/drawing/2014/main" id="{43F6E87B-42C2-4ED4-84AC-96E50CC65178}"/>
              </a:ext>
            </a:extLst>
          </p:cNvPr>
          <p:cNvSpPr/>
          <p:nvPr/>
        </p:nvSpPr>
        <p:spPr>
          <a:xfrm>
            <a:off x="1927038" y="846625"/>
            <a:ext cx="601857" cy="3103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世界順位</a:t>
            </a:r>
          </a:p>
        </p:txBody>
      </p:sp>
      <p:sp>
        <p:nvSpPr>
          <p:cNvPr id="50" name="正方形/長方形 49">
            <a:extLst>
              <a:ext uri="{FF2B5EF4-FFF2-40B4-BE49-F238E27FC236}">
                <a16:creationId xmlns:a16="http://schemas.microsoft.com/office/drawing/2014/main" id="{43F6E87B-42C2-4ED4-84AC-96E50CC65178}"/>
              </a:ext>
            </a:extLst>
          </p:cNvPr>
          <p:cNvSpPr/>
          <p:nvPr/>
        </p:nvSpPr>
        <p:spPr>
          <a:xfrm>
            <a:off x="2552961" y="858594"/>
            <a:ext cx="601857" cy="3103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昨年からの上昇幅</a:t>
            </a:r>
          </a:p>
        </p:txBody>
      </p:sp>
      <p:sp>
        <p:nvSpPr>
          <p:cNvPr id="19" name="正方形/長方形 18">
            <a:extLst>
              <a:ext uri="{FF2B5EF4-FFF2-40B4-BE49-F238E27FC236}">
                <a16:creationId xmlns:a16="http://schemas.microsoft.com/office/drawing/2014/main" id="{43F6E87B-42C2-4ED4-84AC-96E50CC65178}"/>
              </a:ext>
            </a:extLst>
          </p:cNvPr>
          <p:cNvSpPr/>
          <p:nvPr/>
        </p:nvSpPr>
        <p:spPr>
          <a:xfrm>
            <a:off x="320595" y="384672"/>
            <a:ext cx="3416948" cy="2251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大阪は昨年から大きく上昇するも、世界や東京との差はまだ大きい。</a:t>
            </a:r>
            <a:endParaRPr kumimoji="1" lang="ja-JP" altLang="en-US" sz="800" dirty="0">
              <a:solidFill>
                <a:schemeClr val="tx1"/>
              </a:solidFill>
            </a:endParaRPr>
          </a:p>
        </p:txBody>
      </p:sp>
      <p:sp>
        <p:nvSpPr>
          <p:cNvPr id="20" name="正方形/長方形 19">
            <a:extLst>
              <a:ext uri="{FF2B5EF4-FFF2-40B4-BE49-F238E27FC236}">
                <a16:creationId xmlns:a16="http://schemas.microsoft.com/office/drawing/2014/main" id="{43F6E87B-42C2-4ED4-84AC-96E50CC65178}"/>
              </a:ext>
            </a:extLst>
          </p:cNvPr>
          <p:cNvSpPr/>
          <p:nvPr/>
        </p:nvSpPr>
        <p:spPr>
          <a:xfrm>
            <a:off x="5840830" y="377159"/>
            <a:ext cx="2280522" cy="19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総じて関東圏と愛知県が多く、大阪と差がある</a:t>
            </a:r>
            <a:endParaRPr kumimoji="1" lang="ja-JP" altLang="en-US" sz="800" dirty="0">
              <a:solidFill>
                <a:schemeClr val="tx1"/>
              </a:solidFill>
            </a:endParaRPr>
          </a:p>
        </p:txBody>
      </p:sp>
      <p:sp>
        <p:nvSpPr>
          <p:cNvPr id="21" name="テキスト ボックス 20"/>
          <p:cNvSpPr txBox="1"/>
          <p:nvPr/>
        </p:nvSpPr>
        <p:spPr>
          <a:xfrm>
            <a:off x="5718284" y="83968"/>
            <a:ext cx="3175869"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○特定</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技能１号在留外国人数の上位都道府県の推移</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5957999" y="3437217"/>
            <a:ext cx="1584088"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留学生数の推移</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2F4CF3B9-B405-4A99-A5D3-CA1E82219E6D}"/>
              </a:ext>
            </a:extLst>
          </p:cNvPr>
          <p:cNvPicPr>
            <a:picLocks noChangeAspect="1"/>
          </p:cNvPicPr>
          <p:nvPr/>
        </p:nvPicPr>
        <p:blipFill>
          <a:blip r:embed="rId5"/>
          <a:stretch>
            <a:fillRect/>
          </a:stretch>
        </p:blipFill>
        <p:spPr>
          <a:xfrm>
            <a:off x="320595" y="3943599"/>
            <a:ext cx="2787537" cy="2334698"/>
          </a:xfrm>
          <a:prstGeom prst="rect">
            <a:avLst/>
          </a:prstGeom>
          <a:ln>
            <a:solidFill>
              <a:schemeClr val="tx1"/>
            </a:solidFill>
          </a:ln>
        </p:spPr>
      </p:pic>
      <p:sp>
        <p:nvSpPr>
          <p:cNvPr id="26" name="テキスト ボックス 25"/>
          <p:cNvSpPr txBox="1"/>
          <p:nvPr/>
        </p:nvSpPr>
        <p:spPr>
          <a:xfrm>
            <a:off x="119033" y="3357807"/>
            <a:ext cx="1896673"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○女性</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・高齢者の就業率の推移</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43F6E87B-42C2-4ED4-84AC-96E50CC65178}"/>
              </a:ext>
            </a:extLst>
          </p:cNvPr>
          <p:cNvSpPr/>
          <p:nvPr/>
        </p:nvSpPr>
        <p:spPr>
          <a:xfrm>
            <a:off x="343715" y="3642588"/>
            <a:ext cx="4803761" cy="21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mn-ea"/>
              </a:rPr>
              <a:t>大阪の女性や高齢者の就業率は</a:t>
            </a:r>
            <a:r>
              <a:rPr lang="en-US" altLang="ja-JP" sz="800" dirty="0">
                <a:solidFill>
                  <a:schemeClr val="tx1"/>
                </a:solidFill>
                <a:latin typeface="+mn-ea"/>
              </a:rPr>
              <a:t>2010</a:t>
            </a:r>
            <a:r>
              <a:rPr lang="ja-JP" altLang="en-US" sz="800" dirty="0">
                <a:solidFill>
                  <a:schemeClr val="tx1"/>
                </a:solidFill>
                <a:latin typeface="+mn-ea"/>
              </a:rPr>
              <a:t>年頃から上昇傾向にはあるが、いまだ全国を下回る</a:t>
            </a:r>
          </a:p>
        </p:txBody>
      </p:sp>
      <p:pic>
        <p:nvPicPr>
          <p:cNvPr id="28" name="図 27">
            <a:extLst>
              <a:ext uri="{FF2B5EF4-FFF2-40B4-BE49-F238E27FC236}">
                <a16:creationId xmlns:a16="http://schemas.microsoft.com/office/drawing/2014/main" id="{19BC68EA-D6AA-4110-8729-3F98F2589B9C}"/>
              </a:ext>
            </a:extLst>
          </p:cNvPr>
          <p:cNvPicPr>
            <a:picLocks noChangeAspect="1"/>
          </p:cNvPicPr>
          <p:nvPr/>
        </p:nvPicPr>
        <p:blipFill>
          <a:blip r:embed="rId6"/>
          <a:stretch>
            <a:fillRect/>
          </a:stretch>
        </p:blipFill>
        <p:spPr>
          <a:xfrm>
            <a:off x="3198056" y="3943599"/>
            <a:ext cx="2787537" cy="2334698"/>
          </a:xfrm>
          <a:prstGeom prst="rect">
            <a:avLst/>
          </a:prstGeom>
          <a:ln>
            <a:solidFill>
              <a:schemeClr val="tx1"/>
            </a:solidFill>
          </a:ln>
        </p:spPr>
      </p:pic>
      <p:sp>
        <p:nvSpPr>
          <p:cNvPr id="30" name="正方形/長方形 29">
            <a:extLst>
              <a:ext uri="{FF2B5EF4-FFF2-40B4-BE49-F238E27FC236}">
                <a16:creationId xmlns:a16="http://schemas.microsoft.com/office/drawing/2014/main" id="{43F6E87B-42C2-4ED4-84AC-96E50CC65178}"/>
              </a:ext>
            </a:extLst>
          </p:cNvPr>
          <p:cNvSpPr/>
          <p:nvPr/>
        </p:nvSpPr>
        <p:spPr>
          <a:xfrm>
            <a:off x="6071429" y="3692345"/>
            <a:ext cx="2448272" cy="215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大阪は２位のシェアを占めるが、東京との差は大きい</a:t>
            </a:r>
            <a:endParaRPr kumimoji="1" lang="ja-JP" altLang="en-US" sz="800" dirty="0">
              <a:solidFill>
                <a:schemeClr val="tx1"/>
              </a:solidFill>
            </a:endParaRPr>
          </a:p>
        </p:txBody>
      </p:sp>
      <p:sp>
        <p:nvSpPr>
          <p:cNvPr id="18" name="正方形/長方形 17">
            <a:extLst>
              <a:ext uri="{FF2B5EF4-FFF2-40B4-BE49-F238E27FC236}">
                <a16:creationId xmlns:a16="http://schemas.microsoft.com/office/drawing/2014/main" id="{43F6E87B-42C2-4ED4-84AC-96E50CC65178}"/>
              </a:ext>
            </a:extLst>
          </p:cNvPr>
          <p:cNvSpPr/>
          <p:nvPr/>
        </p:nvSpPr>
        <p:spPr>
          <a:xfrm>
            <a:off x="1151695" y="4037005"/>
            <a:ext cx="1125336" cy="2526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女性の就業率</a:t>
            </a:r>
          </a:p>
        </p:txBody>
      </p:sp>
      <p:sp>
        <p:nvSpPr>
          <p:cNvPr id="23" name="正方形/長方形 22">
            <a:extLst>
              <a:ext uri="{FF2B5EF4-FFF2-40B4-BE49-F238E27FC236}">
                <a16:creationId xmlns:a16="http://schemas.microsoft.com/office/drawing/2014/main" id="{43F6E87B-42C2-4ED4-84AC-96E50CC65178}"/>
              </a:ext>
            </a:extLst>
          </p:cNvPr>
          <p:cNvSpPr/>
          <p:nvPr/>
        </p:nvSpPr>
        <p:spPr>
          <a:xfrm>
            <a:off x="4020971" y="4037005"/>
            <a:ext cx="1349510" cy="225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高齢者の就業率</a:t>
            </a:r>
          </a:p>
        </p:txBody>
      </p:sp>
      <p:sp>
        <p:nvSpPr>
          <p:cNvPr id="24" name="テキスト ボックス 23">
            <a:extLst>
              <a:ext uri="{FF2B5EF4-FFF2-40B4-BE49-F238E27FC236}">
                <a16:creationId xmlns:a16="http://schemas.microsoft.com/office/drawing/2014/main" id="{40F74D20-26B9-44D5-AF3F-D5A0A97123FE}"/>
              </a:ext>
            </a:extLst>
          </p:cNvPr>
          <p:cNvSpPr txBox="1"/>
          <p:nvPr/>
        </p:nvSpPr>
        <p:spPr>
          <a:xfrm>
            <a:off x="1370526" y="3063220"/>
            <a:ext cx="3695242"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Startup Blink</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社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Global Startup Ecosystem Index 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8">
            <a:extLst>
              <a:ext uri="{FF2B5EF4-FFF2-40B4-BE49-F238E27FC236}">
                <a16:creationId xmlns:a16="http://schemas.microsoft.com/office/drawing/2014/main" id="{A47E6144-87E2-446D-B67E-97364CEF9B47}"/>
              </a:ext>
            </a:extLst>
          </p:cNvPr>
          <p:cNvSpPr txBox="1"/>
          <p:nvPr/>
        </p:nvSpPr>
        <p:spPr>
          <a:xfrm>
            <a:off x="7767606" y="3322486"/>
            <a:ext cx="2103461"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出典：出入国在留管理庁プレスリリース</a:t>
            </a:r>
          </a:p>
        </p:txBody>
      </p:sp>
      <p:sp>
        <p:nvSpPr>
          <p:cNvPr id="31" name="テキスト ボックス 30">
            <a:extLst>
              <a:ext uri="{FF2B5EF4-FFF2-40B4-BE49-F238E27FC236}">
                <a16:creationId xmlns:a16="http://schemas.microsoft.com/office/drawing/2014/main" id="{7096F8BA-658F-4F35-9407-7121E2F0C01A}"/>
              </a:ext>
            </a:extLst>
          </p:cNvPr>
          <p:cNvSpPr txBox="1"/>
          <p:nvPr/>
        </p:nvSpPr>
        <p:spPr>
          <a:xfrm>
            <a:off x="343715" y="6370047"/>
            <a:ext cx="2613216"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出典：総務省、各都道府県「労働力調査」より作成</a:t>
            </a:r>
          </a:p>
        </p:txBody>
      </p:sp>
      <p:sp>
        <p:nvSpPr>
          <p:cNvPr id="32" name="テキスト ボックス 31">
            <a:extLst>
              <a:ext uri="{FF2B5EF4-FFF2-40B4-BE49-F238E27FC236}">
                <a16:creationId xmlns:a16="http://schemas.microsoft.com/office/drawing/2014/main" id="{87BBCEB9-D1E3-4A77-946C-8A38C3931EA4}"/>
              </a:ext>
            </a:extLst>
          </p:cNvPr>
          <p:cNvSpPr txBox="1"/>
          <p:nvPr/>
        </p:nvSpPr>
        <p:spPr>
          <a:xfrm>
            <a:off x="6139658" y="6400824"/>
            <a:ext cx="2973891"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出典：（独）日本学生支援機構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年度外国人留学生在籍状況調査結果」</a:t>
            </a:r>
          </a:p>
        </p:txBody>
      </p:sp>
      <p:sp>
        <p:nvSpPr>
          <p:cNvPr id="2" name="スライド番号プレースホルダー 1"/>
          <p:cNvSpPr>
            <a:spLocks noGrp="1"/>
          </p:cNvSpPr>
          <p:nvPr>
            <p:ph type="sldNum" sz="quarter" idx="12"/>
          </p:nvPr>
        </p:nvSpPr>
        <p:spPr>
          <a:xfrm>
            <a:off x="7594600" y="6509534"/>
            <a:ext cx="2311400" cy="365125"/>
          </a:xfrm>
        </p:spPr>
        <p:txBody>
          <a:bodyPr/>
          <a:lstStyle/>
          <a:p>
            <a:fld id="{893290AE-011E-403C-A3C9-B3B44B5CA60C}" type="slidenum">
              <a:rPr kumimoji="1" lang="ja-JP" altLang="en-US" smtClean="0"/>
              <a:t>19</a:t>
            </a:fld>
            <a:endParaRPr kumimoji="1" lang="ja-JP" altLang="en-US" dirty="0"/>
          </a:p>
        </p:txBody>
      </p:sp>
      <p:sp>
        <p:nvSpPr>
          <p:cNvPr id="39" name="正方形/長方形 38">
            <a:extLst>
              <a:ext uri="{FF2B5EF4-FFF2-40B4-BE49-F238E27FC236}">
                <a16:creationId xmlns:a16="http://schemas.microsoft.com/office/drawing/2014/main" id="{9807FD9E-F2C1-4749-8988-4360C90551B4}"/>
              </a:ext>
            </a:extLst>
          </p:cNvPr>
          <p:cNvSpPr/>
          <p:nvPr/>
        </p:nvSpPr>
        <p:spPr>
          <a:xfrm>
            <a:off x="8977667" y="1351984"/>
            <a:ext cx="601857" cy="314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埼玉県</a:t>
            </a:r>
          </a:p>
        </p:txBody>
      </p:sp>
      <p:sp>
        <p:nvSpPr>
          <p:cNvPr id="40" name="正方形/長方形 39">
            <a:extLst>
              <a:ext uri="{FF2B5EF4-FFF2-40B4-BE49-F238E27FC236}">
                <a16:creationId xmlns:a16="http://schemas.microsoft.com/office/drawing/2014/main" id="{5B97C299-3F72-4822-BCCE-1153473EFCAA}"/>
              </a:ext>
            </a:extLst>
          </p:cNvPr>
          <p:cNvSpPr/>
          <p:nvPr/>
        </p:nvSpPr>
        <p:spPr>
          <a:xfrm>
            <a:off x="8990295" y="1503702"/>
            <a:ext cx="1067159" cy="362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東京都、茨城県</a:t>
            </a:r>
            <a:endParaRPr kumimoji="1" lang="ja-JP" altLang="en-US" sz="800" dirty="0">
              <a:solidFill>
                <a:schemeClr val="tx1"/>
              </a:solidFill>
            </a:endParaRPr>
          </a:p>
        </p:txBody>
      </p:sp>
      <p:sp>
        <p:nvSpPr>
          <p:cNvPr id="41" name="正方形/長方形 40">
            <a:extLst>
              <a:ext uri="{FF2B5EF4-FFF2-40B4-BE49-F238E27FC236}">
                <a16:creationId xmlns:a16="http://schemas.microsoft.com/office/drawing/2014/main" id="{7C25F696-0255-4787-ABC8-E71B64A96F6D}"/>
              </a:ext>
            </a:extLst>
          </p:cNvPr>
          <p:cNvSpPr/>
          <p:nvPr/>
        </p:nvSpPr>
        <p:spPr>
          <a:xfrm>
            <a:off x="8990295" y="1157502"/>
            <a:ext cx="601857" cy="314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千葉県</a:t>
            </a:r>
            <a:endParaRPr kumimoji="1" lang="ja-JP" altLang="en-US" sz="800" dirty="0">
              <a:solidFill>
                <a:schemeClr val="tx1"/>
              </a:solidFill>
            </a:endParaRPr>
          </a:p>
        </p:txBody>
      </p:sp>
      <p:sp>
        <p:nvSpPr>
          <p:cNvPr id="42" name="正方形/長方形 41">
            <a:extLst>
              <a:ext uri="{FF2B5EF4-FFF2-40B4-BE49-F238E27FC236}">
                <a16:creationId xmlns:a16="http://schemas.microsoft.com/office/drawing/2014/main" id="{0C6AAB64-D661-4B9F-9FB7-E4AAD243C54C}"/>
              </a:ext>
            </a:extLst>
          </p:cNvPr>
          <p:cNvSpPr/>
          <p:nvPr/>
        </p:nvSpPr>
        <p:spPr>
          <a:xfrm>
            <a:off x="8979661" y="1774832"/>
            <a:ext cx="601857" cy="314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大阪府</a:t>
            </a:r>
          </a:p>
        </p:txBody>
      </p:sp>
      <p:sp>
        <p:nvSpPr>
          <p:cNvPr id="44" name="正方形/長方形 43">
            <a:extLst>
              <a:ext uri="{FF2B5EF4-FFF2-40B4-BE49-F238E27FC236}">
                <a16:creationId xmlns:a16="http://schemas.microsoft.com/office/drawing/2014/main" id="{4FC18C56-64FA-42D6-960E-4A8FD0DC9F9E}"/>
              </a:ext>
            </a:extLst>
          </p:cNvPr>
          <p:cNvSpPr/>
          <p:nvPr/>
        </p:nvSpPr>
        <p:spPr>
          <a:xfrm>
            <a:off x="9020011" y="672300"/>
            <a:ext cx="601857" cy="314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愛知県</a:t>
            </a:r>
          </a:p>
        </p:txBody>
      </p:sp>
    </p:spTree>
    <p:extLst>
      <p:ext uri="{BB962C8B-B14F-4D97-AF65-F5344CB8AC3E}">
        <p14:creationId xmlns:p14="http://schemas.microsoft.com/office/powerpoint/2010/main" val="1956164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411423" y="302972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a:t>
            </a:r>
            <a:r>
              <a:rPr lang="ja-JP" altLang="en-US" sz="1400" b="1"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③人材力（</a:t>
            </a:r>
            <a:r>
              <a:rPr lang="en-US" altLang="ja-JP" b="1" dirty="0">
                <a:latin typeface="Meiryo UI" panose="020B0604030504040204" pitchFamily="50" charset="-128"/>
                <a:ea typeface="Meiryo UI" panose="020B0604030504040204" pitchFamily="50" charset="-128"/>
              </a:rPr>
              <a:t>ⅱ</a:t>
            </a:r>
            <a:r>
              <a:rPr lang="ja-JP" altLang="en-US" b="1" dirty="0">
                <a:latin typeface="Meiryo UI" panose="020B0604030504040204" pitchFamily="50" charset="-128"/>
                <a:ea typeface="Meiryo UI" panose="020B0604030504040204" pitchFamily="50" charset="-128"/>
              </a:rPr>
              <a:t>）民間活動促進の</a:t>
            </a:r>
            <a:r>
              <a:rPr lang="ja-JP" altLang="en-US" b="1" dirty="0" smtClean="0">
                <a:latin typeface="Meiryo UI" panose="020B0604030504040204" pitchFamily="50" charset="-128"/>
                <a:ea typeface="Meiryo UI" panose="020B0604030504040204" pitchFamily="50" charset="-128"/>
              </a:rPr>
              <a:t>仕組みづくり</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個別個票</a:t>
            </a:r>
            <a:r>
              <a:rPr lang="en-US" altLang="ja-JP" b="1" dirty="0" smtClean="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4029097" y="3374219"/>
            <a:ext cx="5605074" cy="3407418"/>
            <a:chOff x="4533200" y="3735888"/>
            <a:chExt cx="4770432" cy="3166500"/>
          </a:xfrm>
        </p:grpSpPr>
        <p:pic>
          <p:nvPicPr>
            <p:cNvPr id="37" name="図 36"/>
            <p:cNvPicPr>
              <a:picLocks noChangeAspect="1"/>
            </p:cNvPicPr>
            <p:nvPr/>
          </p:nvPicPr>
          <p:blipFill>
            <a:blip r:embed="rId3"/>
            <a:stretch>
              <a:fillRect/>
            </a:stretch>
          </p:blipFill>
          <p:spPr>
            <a:xfrm>
              <a:off x="4533200" y="3735888"/>
              <a:ext cx="4416278" cy="3166500"/>
            </a:xfrm>
            <a:prstGeom prst="rect">
              <a:avLst/>
            </a:prstGeom>
          </p:spPr>
        </p:pic>
        <p:sp>
          <p:nvSpPr>
            <p:cNvPr id="39" name="タイトル 1">
              <a:extLst>
                <a:ext uri="{FF2B5EF4-FFF2-40B4-BE49-F238E27FC236}">
                  <a16:creationId xmlns:a16="http://schemas.microsoft.com/office/drawing/2014/main" id="{F49C3A76-B35C-4261-8BE1-CC97A890862D}"/>
                </a:ext>
              </a:extLst>
            </p:cNvPr>
            <p:cNvSpPr txBox="1">
              <a:spLocks/>
            </p:cNvSpPr>
            <p:nvPr/>
          </p:nvSpPr>
          <p:spPr>
            <a:xfrm>
              <a:off x="6812089" y="6560411"/>
              <a:ext cx="2491543" cy="3203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出典：大阪市役所の点検・棚卸結果（</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2008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エントランスエリア入園者数グラフのみ副首都推進局作成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0" name="タイトル 1"/>
          <p:cNvSpPr txBox="1">
            <a:spLocks/>
          </p:cNvSpPr>
          <p:nvPr/>
        </p:nvSpPr>
        <p:spPr>
          <a:xfrm>
            <a:off x="211328" y="3014179"/>
            <a:ext cx="226545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8" name="正方形/長方形 37">
            <a:extLst>
              <a:ext uri="{FF2B5EF4-FFF2-40B4-BE49-F238E27FC236}">
                <a16:creationId xmlns:a16="http://schemas.microsoft.com/office/drawing/2014/main" id="{12BB05C3-F234-484D-B626-034276DF8214}"/>
              </a:ext>
            </a:extLst>
          </p:cNvPr>
          <p:cNvSpPr/>
          <p:nvPr/>
        </p:nvSpPr>
        <p:spPr>
          <a:xfrm>
            <a:off x="4007419" y="3043482"/>
            <a:ext cx="3976362" cy="3700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○天王寺公園エントランスエリア（てんしば）</a:t>
            </a:r>
            <a:endParaRPr lang="en-US" altLang="ja-JP" sz="1000" b="1" dirty="0">
              <a:latin typeface="Meiryo UI" panose="020B0604030504040204" pitchFamily="50" charset="-128"/>
              <a:ea typeface="Meiryo UI" panose="020B0604030504040204" pitchFamily="50" charset="-128"/>
            </a:endParaRPr>
          </a:p>
        </p:txBody>
      </p:sp>
      <p:sp>
        <p:nvSpPr>
          <p:cNvPr id="33" name="角丸四角形 31">
            <a:extLst>
              <a:ext uri="{FF2B5EF4-FFF2-40B4-BE49-F238E27FC236}">
                <a16:creationId xmlns:a16="http://schemas.microsoft.com/office/drawing/2014/main" id="{0C7F9946-401D-48BA-A851-87A0195B4518}"/>
              </a:ext>
            </a:extLst>
          </p:cNvPr>
          <p:cNvSpPr/>
          <p:nvPr/>
        </p:nvSpPr>
        <p:spPr>
          <a:xfrm>
            <a:off x="4976064" y="325240"/>
            <a:ext cx="1201072" cy="2069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4" name="角丸四角形 32">
            <a:extLst>
              <a:ext uri="{FF2B5EF4-FFF2-40B4-BE49-F238E27FC236}">
                <a16:creationId xmlns:a16="http://schemas.microsoft.com/office/drawing/2014/main" id="{5CB7D161-5660-459E-9818-B74A94FEDAA7}"/>
              </a:ext>
            </a:extLst>
          </p:cNvPr>
          <p:cNvSpPr/>
          <p:nvPr/>
        </p:nvSpPr>
        <p:spPr>
          <a:xfrm>
            <a:off x="354019" y="360056"/>
            <a:ext cx="3214354"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41" name="角丸四角形 31">
            <a:extLst>
              <a:ext uri="{FF2B5EF4-FFF2-40B4-BE49-F238E27FC236}">
                <a16:creationId xmlns:a16="http://schemas.microsoft.com/office/drawing/2014/main" id="{CF534A04-6E14-466F-8015-152A9640364B}"/>
              </a:ext>
            </a:extLst>
          </p:cNvPr>
          <p:cNvSpPr/>
          <p:nvPr/>
        </p:nvSpPr>
        <p:spPr>
          <a:xfrm>
            <a:off x="4944686" y="1465028"/>
            <a:ext cx="2240561" cy="2483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43" name="タイトル 1">
            <a:extLst>
              <a:ext uri="{FF2B5EF4-FFF2-40B4-BE49-F238E27FC236}">
                <a16:creationId xmlns:a16="http://schemas.microsoft.com/office/drawing/2014/main" id="{4DA64C9E-0979-4BB0-8D4F-F81B1C2BA83F}"/>
              </a:ext>
            </a:extLst>
          </p:cNvPr>
          <p:cNvSpPr txBox="1">
            <a:spLocks/>
          </p:cNvSpPr>
          <p:nvPr/>
        </p:nvSpPr>
        <p:spPr>
          <a:xfrm>
            <a:off x="4881935" y="494850"/>
            <a:ext cx="4983724" cy="1028487"/>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都道府県では全国初となる企業・大学等の一元窓口の設置や包括連携協定の取組みが推進されている。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民間活力の導入により天王寺公園エントランスエリアのリニューアル等魅力向上を図るまちづくりが行われている。</a:t>
            </a:r>
          </a:p>
        </p:txBody>
      </p:sp>
      <p:sp>
        <p:nvSpPr>
          <p:cNvPr id="31" name="正方形/長方形 30">
            <a:extLst>
              <a:ext uri="{FF2B5EF4-FFF2-40B4-BE49-F238E27FC236}">
                <a16:creationId xmlns:a16="http://schemas.microsoft.com/office/drawing/2014/main" id="{92BFCBF8-C684-4716-9A5A-CCFD047F8F85}"/>
              </a:ext>
            </a:extLst>
          </p:cNvPr>
          <p:cNvSpPr/>
          <p:nvPr/>
        </p:nvSpPr>
        <p:spPr>
          <a:xfrm>
            <a:off x="6544372" y="3132996"/>
            <a:ext cx="2651188" cy="216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民間活力の導入によりリニューアルし、入場者数が増加</a:t>
            </a:r>
          </a:p>
        </p:txBody>
      </p:sp>
      <p:sp>
        <p:nvSpPr>
          <p:cNvPr id="35" name="タイトル 1">
            <a:extLst>
              <a:ext uri="{FF2B5EF4-FFF2-40B4-BE49-F238E27FC236}">
                <a16:creationId xmlns:a16="http://schemas.microsoft.com/office/drawing/2014/main" id="{4DA64C9E-0979-4BB0-8D4F-F81B1C2BA83F}"/>
              </a:ext>
            </a:extLst>
          </p:cNvPr>
          <p:cNvSpPr txBox="1">
            <a:spLocks/>
          </p:cNvSpPr>
          <p:nvPr/>
        </p:nvSpPr>
        <p:spPr>
          <a:xfrm>
            <a:off x="4949938" y="1713406"/>
            <a:ext cx="4827598" cy="1233671"/>
          </a:xfrm>
          <a:prstGeom prst="rect">
            <a:avLst/>
          </a:prstGeom>
          <a:no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民間活力の導入など、民間のノウハウを活かしたまちづくりをさらに検討する必要があるのではないか。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「民都・大阪」として、民の力を最大限に活かすための好循環が生まれておらず、フィランソロピーの促進をどのように図るかさらなる検討が必要ではないか。</a:t>
            </a:r>
          </a:p>
        </p:txBody>
      </p:sp>
      <p:sp>
        <p:nvSpPr>
          <p:cNvPr id="3" name="スライド番号プレースホルダー 2"/>
          <p:cNvSpPr>
            <a:spLocks noGrp="1"/>
          </p:cNvSpPr>
          <p:nvPr>
            <p:ph type="sldNum" sz="quarter" idx="12"/>
          </p:nvPr>
        </p:nvSpPr>
        <p:spPr>
          <a:xfrm>
            <a:off x="7554259" y="6503332"/>
            <a:ext cx="2311400" cy="365125"/>
          </a:xfrm>
        </p:spPr>
        <p:txBody>
          <a:bodyPr/>
          <a:lstStyle/>
          <a:p>
            <a:fld id="{893290AE-011E-403C-A3C9-B3B44B5CA60C}" type="slidenum">
              <a:rPr kumimoji="1" lang="ja-JP" altLang="en-US" smtClean="0"/>
              <a:t>20</a:t>
            </a:fld>
            <a:endParaRPr kumimoji="1" lang="ja-JP" altLang="en-US" dirty="0"/>
          </a:p>
        </p:txBody>
      </p:sp>
      <p:graphicFrame>
        <p:nvGraphicFramePr>
          <p:cNvPr id="36" name="表 35"/>
          <p:cNvGraphicFramePr>
            <a:graphicFrameLocks noGrp="1"/>
          </p:cNvGraphicFramePr>
          <p:nvPr>
            <p:extLst>
              <p:ext uri="{D42A27DB-BD31-4B8C-83A1-F6EECF244321}">
                <p14:modId xmlns:p14="http://schemas.microsoft.com/office/powerpoint/2010/main" val="578876222"/>
              </p:ext>
            </p:extLst>
          </p:nvPr>
        </p:nvGraphicFramePr>
        <p:xfrm>
          <a:off x="296296" y="3332551"/>
          <a:ext cx="3596018" cy="3260761"/>
        </p:xfrm>
        <a:graphic>
          <a:graphicData uri="http://schemas.openxmlformats.org/drawingml/2006/table">
            <a:tbl>
              <a:tblPr bandRow="1">
                <a:tableStyleId>{5C22544A-7EE6-4342-B048-85BDC9FD1C3A}</a:tableStyleId>
              </a:tblPr>
              <a:tblGrid>
                <a:gridCol w="1041744">
                  <a:extLst>
                    <a:ext uri="{9D8B030D-6E8A-4147-A177-3AD203B41FA5}">
                      <a16:colId xmlns:a16="http://schemas.microsoft.com/office/drawing/2014/main" val="1520910211"/>
                    </a:ext>
                  </a:extLst>
                </a:gridCol>
                <a:gridCol w="2554274">
                  <a:extLst>
                    <a:ext uri="{9D8B030D-6E8A-4147-A177-3AD203B41FA5}">
                      <a16:colId xmlns:a16="http://schemas.microsoft.com/office/drawing/2014/main" val="3228948102"/>
                    </a:ext>
                  </a:extLst>
                </a:gridCol>
              </a:tblGrid>
              <a:tr h="950853">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rPr>
                        <a:t>民間事業者による天王寺公園エントランスエリア等の運営を開始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rPr>
                        <a:t>「民都・大阪」</a:t>
                      </a:r>
                      <a:r>
                        <a:rPr kumimoji="1" lang="ja-JP" altLang="en-US" sz="1200" dirty="0">
                          <a:solidFill>
                            <a:schemeClr val="tx1"/>
                          </a:solidFill>
                          <a:latin typeface="Meiryo UI" panose="020B0604030504040204" pitchFamily="50" charset="-128"/>
                          <a:ea typeface="Meiryo UI" panose="020B0604030504040204" pitchFamily="50" charset="-128"/>
                        </a:rPr>
                        <a:t>フィランソロピー会議</a:t>
                      </a:r>
                      <a:r>
                        <a:rPr kumimoji="1" lang="ja-JP" altLang="en-US" sz="1200" dirty="0" smtClean="0">
                          <a:solidFill>
                            <a:schemeClr val="tx1"/>
                          </a:solidFill>
                          <a:latin typeface="Meiryo UI" panose="020B0604030504040204" pitchFamily="50" charset="-128"/>
                          <a:ea typeface="Meiryo UI" panose="020B0604030504040204" pitchFamily="50" charset="-128"/>
                        </a:rPr>
                        <a:t>設置</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大阪府公民戦略連携デスク設置</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8110722"/>
                  </a:ext>
                </a:extLst>
              </a:tr>
              <a:tr h="60508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フィランソロピー大会</a:t>
                      </a:r>
                      <a:r>
                        <a:rPr kumimoji="1" lang="en-US" altLang="ja-JP" sz="1200" dirty="0">
                          <a:latin typeface="Meiryo UI" panose="020B0604030504040204" pitchFamily="50" charset="-128"/>
                          <a:ea typeface="Meiryo UI" panose="020B0604030504040204" pitchFamily="50" charset="-128"/>
                        </a:rPr>
                        <a:t>OSAKA2018</a:t>
                      </a:r>
                      <a:r>
                        <a:rPr kumimoji="1" lang="ja-JP" altLang="en-US" sz="1200" dirty="0">
                          <a:latin typeface="Meiryo UI" panose="020B0604030504040204" pitchFamily="50" charset="-128"/>
                          <a:ea typeface="Meiryo UI" panose="020B0604030504040204" pitchFamily="50" charset="-128"/>
                        </a:rPr>
                        <a:t>開催</a:t>
                      </a:r>
                    </a:p>
                    <a:p>
                      <a:pPr marL="171450" indent="-171450" algn="l">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フィランソロピー都市宣言</a:t>
                      </a:r>
                    </a:p>
                  </a:txBody>
                  <a:tcPr anchor="ctr"/>
                </a:tc>
                <a:extLst>
                  <a:ext uri="{0D108BD9-81ED-4DB2-BD59-A6C34878D82A}">
                    <a16:rowId xmlns:a16="http://schemas.microsoft.com/office/drawing/2014/main" val="4160790156"/>
                  </a:ext>
                </a:extLst>
              </a:tr>
              <a:tr h="469906">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rPr>
                        <a:t>フィランソロピー大会</a:t>
                      </a:r>
                      <a:r>
                        <a:rPr kumimoji="1" lang="en-US" altLang="ja-JP" sz="1200" dirty="0">
                          <a:latin typeface="Meiryo UI" panose="020B0604030504040204" pitchFamily="50" charset="-128"/>
                          <a:ea typeface="Meiryo UI" panose="020B0604030504040204" pitchFamily="50" charset="-128"/>
                        </a:rPr>
                        <a:t>OSAKA2019</a:t>
                      </a:r>
                      <a:r>
                        <a:rPr kumimoji="1" lang="ja-JP" altLang="en-US" sz="1200" dirty="0">
                          <a:latin typeface="Meiryo UI" panose="020B0604030504040204" pitchFamily="50" charset="-128"/>
                          <a:ea typeface="Meiryo UI" panose="020B0604030504040204" pitchFamily="50" charset="-128"/>
                        </a:rPr>
                        <a:t>開催</a:t>
                      </a:r>
                    </a:p>
                  </a:txBody>
                  <a:tcPr anchor="ctr"/>
                </a:tc>
                <a:extLst>
                  <a:ext uri="{0D108BD9-81ED-4DB2-BD59-A6C34878D82A}">
                    <a16:rowId xmlns:a16="http://schemas.microsoft.com/office/drawing/2014/main" val="451925296"/>
                  </a:ext>
                </a:extLst>
              </a:tr>
              <a:tr h="44223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70270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大阪府</a:t>
                      </a:r>
                      <a:r>
                        <a:rPr kumimoji="1" lang="ja-JP" altLang="en-US" sz="1200" dirty="0">
                          <a:latin typeface="Meiryo UI" panose="020B0604030504040204" pitchFamily="50" charset="-128"/>
                          <a:ea typeface="Meiryo UI" panose="020B0604030504040204" pitchFamily="50" charset="-128"/>
                        </a:rPr>
                        <a:t>・市町村公民連携推進協議会設立</a:t>
                      </a:r>
                    </a:p>
                  </a:txBody>
                  <a:tcPr anchor="ctr"/>
                </a:tc>
                <a:extLst>
                  <a:ext uri="{0D108BD9-81ED-4DB2-BD59-A6C34878D82A}">
                    <a16:rowId xmlns:a16="http://schemas.microsoft.com/office/drawing/2014/main" val="2813886207"/>
                  </a:ext>
                </a:extLst>
              </a:tr>
            </a:tbl>
          </a:graphicData>
        </a:graphic>
      </p:graphicFrame>
      <p:sp>
        <p:nvSpPr>
          <p:cNvPr id="19" name="タイトル 1"/>
          <p:cNvSpPr txBox="1"/>
          <p:nvPr/>
        </p:nvSpPr>
        <p:spPr>
          <a:xfrm>
            <a:off x="220143" y="538579"/>
            <a:ext cx="4624142" cy="2451953"/>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多様な人材の活躍を進めていくため、民間が自由に活動できる土壌が重要。大阪の「民都」としての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を活かし、更なる環境整備を進める。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規制改革等により民の活動を活発化させるとともに、公と民が手を携え、社会的課題の解決を図りながら、住民サービスの提供と経済活性化の実現をめざす公民連携の強化を図る。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将来の公益庁創設などの国制度に踏み込んだ改革を視野に、「フィランソロピーにおける国際的な拠点都市」をめざした取組みを進める。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4"/>
          <a:stretch>
            <a:fillRect/>
          </a:stretch>
        </p:blipFill>
        <p:spPr>
          <a:xfrm>
            <a:off x="4142428" y="4720730"/>
            <a:ext cx="2609963" cy="1484173"/>
          </a:xfrm>
          <a:prstGeom prst="rect">
            <a:avLst/>
          </a:prstGeom>
        </p:spPr>
      </p:pic>
    </p:spTree>
    <p:extLst>
      <p:ext uri="{BB962C8B-B14F-4D97-AF65-F5344CB8AC3E}">
        <p14:creationId xmlns:p14="http://schemas.microsoft.com/office/powerpoint/2010/main" val="2784849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355402" y="2712365"/>
            <a:ext cx="3308062" cy="1515473"/>
          </a:xfrm>
          <a:prstGeom prst="rect">
            <a:avLst/>
          </a:prstGeom>
        </p:spPr>
      </p:pic>
      <p:sp>
        <p:nvSpPr>
          <p:cNvPr id="4" name="スライド番号プレースホルダー 3"/>
          <p:cNvSpPr>
            <a:spLocks noGrp="1"/>
          </p:cNvSpPr>
          <p:nvPr>
            <p:ph type="sldNum" sz="quarter" idx="12"/>
          </p:nvPr>
        </p:nvSpPr>
        <p:spPr>
          <a:xfrm>
            <a:off x="7584876" y="6492875"/>
            <a:ext cx="2311400" cy="365125"/>
          </a:xfrm>
        </p:spPr>
        <p:txBody>
          <a:bodyPr/>
          <a:lstStyle/>
          <a:p>
            <a:fld id="{893290AE-011E-403C-A3C9-B3B44B5CA60C}" type="slidenum">
              <a:rPr kumimoji="1" lang="ja-JP" altLang="en-US" smtClean="0"/>
              <a:t>21</a:t>
            </a:fld>
            <a:endParaRPr kumimoji="1" lang="ja-JP" altLang="en-US"/>
          </a:p>
        </p:txBody>
      </p:sp>
      <p:pic>
        <p:nvPicPr>
          <p:cNvPr id="22" name="図 21"/>
          <p:cNvPicPr>
            <a:picLocks noChangeAspect="1"/>
          </p:cNvPicPr>
          <p:nvPr/>
        </p:nvPicPr>
        <p:blipFill rotWithShape="1">
          <a:blip r:embed="rId3"/>
          <a:srcRect l="77857"/>
          <a:stretch/>
        </p:blipFill>
        <p:spPr>
          <a:xfrm>
            <a:off x="243951" y="603908"/>
            <a:ext cx="1977780" cy="6018805"/>
          </a:xfrm>
          <a:prstGeom prst="rect">
            <a:avLst/>
          </a:prstGeom>
        </p:spPr>
      </p:pic>
      <p:sp>
        <p:nvSpPr>
          <p:cNvPr id="25" name="正方形/長方形 24">
            <a:extLst>
              <a:ext uri="{FF2B5EF4-FFF2-40B4-BE49-F238E27FC236}">
                <a16:creationId xmlns:a16="http://schemas.microsoft.com/office/drawing/2014/main" id="{12BB05C3-F234-484D-B626-034276DF8214}"/>
              </a:ext>
            </a:extLst>
          </p:cNvPr>
          <p:cNvSpPr/>
          <p:nvPr/>
        </p:nvSpPr>
        <p:spPr>
          <a:xfrm>
            <a:off x="180161" y="54746"/>
            <a:ext cx="2014676" cy="3244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○日本の寄付市場の現状</a:t>
            </a:r>
            <a:endParaRPr lang="en-US" altLang="ja-JP" sz="1000" b="1" dirty="0">
              <a:latin typeface="Meiryo UI" panose="020B0604030504040204" pitchFamily="50" charset="-128"/>
              <a:ea typeface="Meiryo UI" panose="020B0604030504040204" pitchFamily="50" charset="-128"/>
            </a:endParaRPr>
          </a:p>
        </p:txBody>
      </p:sp>
      <p:sp>
        <p:nvSpPr>
          <p:cNvPr id="26" name="AutoShape 23"/>
          <p:cNvSpPr>
            <a:spLocks noChangeArrowheads="1"/>
          </p:cNvSpPr>
          <p:nvPr/>
        </p:nvSpPr>
        <p:spPr bwMode="auto">
          <a:xfrm>
            <a:off x="237885" y="6614921"/>
            <a:ext cx="1595814" cy="212110"/>
          </a:xfrm>
          <a:prstGeom prst="flowChartProcess">
            <a:avLst/>
          </a:prstGeom>
          <a:noFill/>
          <a:ln w="9525">
            <a:noFill/>
            <a:miter lim="800000"/>
            <a:headEnd/>
            <a:tailEnd/>
          </a:ln>
          <a:effectLst/>
        </p:spPr>
        <p:txBody>
          <a:bodyPr wrap="none" anchor="ct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出典：寄付白書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a:extLst>
              <a:ext uri="{FF2B5EF4-FFF2-40B4-BE49-F238E27FC236}">
                <a16:creationId xmlns:a16="http://schemas.microsoft.com/office/drawing/2014/main" id="{12BB05C3-F234-484D-B626-034276DF8214}"/>
              </a:ext>
            </a:extLst>
          </p:cNvPr>
          <p:cNvSpPr/>
          <p:nvPr/>
        </p:nvSpPr>
        <p:spPr>
          <a:xfrm>
            <a:off x="2266158" y="4142073"/>
            <a:ext cx="3283148" cy="3710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kumimoji="1" lang="ja-JP" altLang="en-US" sz="1000" b="1" dirty="0">
                <a:latin typeface="Meiryo UI" panose="020B0604030504040204" pitchFamily="50" charset="-128"/>
                <a:ea typeface="Meiryo UI" panose="020B0604030504040204" pitchFamily="50" charset="-128"/>
              </a:rPr>
              <a:t>○企業等との連携による情報発信の取組み</a:t>
            </a:r>
            <a:endParaRPr lang="en-US" altLang="ja-JP" sz="10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203188" y="3545077"/>
            <a:ext cx="2382581"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○企業等との包括連携協定</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a:extLst>
              <a:ext uri="{FF2B5EF4-FFF2-40B4-BE49-F238E27FC236}">
                <a16:creationId xmlns:a16="http://schemas.microsoft.com/office/drawing/2014/main" id="{685A6E19-5FB6-4EB2-9B81-22A160928F71}"/>
              </a:ext>
            </a:extLst>
          </p:cNvPr>
          <p:cNvGraphicFramePr>
            <a:graphicFrameLocks noGrp="1"/>
          </p:cNvGraphicFramePr>
          <p:nvPr/>
        </p:nvGraphicFramePr>
        <p:xfrm>
          <a:off x="6360605" y="4159439"/>
          <a:ext cx="3218685" cy="2534574"/>
        </p:xfrm>
        <a:graphic>
          <a:graphicData uri="http://schemas.openxmlformats.org/drawingml/2006/table">
            <a:tbl>
              <a:tblPr firstRow="1" bandRow="1">
                <a:tableStyleId>{5C22544A-7EE6-4342-B048-85BDC9FD1C3A}</a:tableStyleId>
              </a:tblPr>
              <a:tblGrid>
                <a:gridCol w="854040">
                  <a:extLst>
                    <a:ext uri="{9D8B030D-6E8A-4147-A177-3AD203B41FA5}">
                      <a16:colId xmlns:a16="http://schemas.microsoft.com/office/drawing/2014/main" val="1208962154"/>
                    </a:ext>
                  </a:extLst>
                </a:gridCol>
                <a:gridCol w="788215">
                  <a:extLst>
                    <a:ext uri="{9D8B030D-6E8A-4147-A177-3AD203B41FA5}">
                      <a16:colId xmlns:a16="http://schemas.microsoft.com/office/drawing/2014/main" val="3452763648"/>
                    </a:ext>
                  </a:extLst>
                </a:gridCol>
                <a:gridCol w="788215">
                  <a:extLst>
                    <a:ext uri="{9D8B030D-6E8A-4147-A177-3AD203B41FA5}">
                      <a16:colId xmlns:a16="http://schemas.microsoft.com/office/drawing/2014/main" val="3081100354"/>
                    </a:ext>
                  </a:extLst>
                </a:gridCol>
                <a:gridCol w="788215">
                  <a:extLst>
                    <a:ext uri="{9D8B030D-6E8A-4147-A177-3AD203B41FA5}">
                      <a16:colId xmlns:a16="http://schemas.microsoft.com/office/drawing/2014/main" val="2151256716"/>
                    </a:ext>
                  </a:extLst>
                </a:gridCol>
              </a:tblGrid>
              <a:tr h="482774">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bg1"/>
                          </a:solidFill>
                        </a:rPr>
                        <a:t>大阪府</a:t>
                      </a:r>
                    </a:p>
                  </a:txBody>
                  <a:tcPr anchor="ctr"/>
                </a:tc>
                <a:tc>
                  <a:txBody>
                    <a:bodyPr/>
                    <a:lstStyle/>
                    <a:p>
                      <a:pPr algn="ctr"/>
                      <a:r>
                        <a:rPr kumimoji="1" lang="ja-JP" altLang="en-US" sz="1100" dirty="0">
                          <a:solidFill>
                            <a:schemeClr val="bg1"/>
                          </a:solidFill>
                        </a:rPr>
                        <a:t>大阪市</a:t>
                      </a:r>
                    </a:p>
                  </a:txBody>
                  <a:tcPr anchor="ctr"/>
                </a:tc>
                <a:tc>
                  <a:txBody>
                    <a:bodyPr/>
                    <a:lstStyle/>
                    <a:p>
                      <a:pPr algn="ctr"/>
                      <a:r>
                        <a:rPr kumimoji="1" lang="ja-JP" altLang="en-US" sz="1100" dirty="0">
                          <a:solidFill>
                            <a:schemeClr val="bg1"/>
                          </a:solidFill>
                        </a:rPr>
                        <a:t>堺市</a:t>
                      </a:r>
                    </a:p>
                  </a:txBody>
                  <a:tcPr anchor="ctr"/>
                </a:tc>
                <a:extLst>
                  <a:ext uri="{0D108BD9-81ED-4DB2-BD59-A6C34878D82A}">
                    <a16:rowId xmlns:a16="http://schemas.microsoft.com/office/drawing/2014/main" val="261285832"/>
                  </a:ext>
                </a:extLst>
              </a:tr>
              <a:tr h="512950">
                <a:tc>
                  <a:txBody>
                    <a:bodyPr/>
                    <a:lstStyle/>
                    <a:p>
                      <a:pPr algn="ctr"/>
                      <a:r>
                        <a:rPr kumimoji="1" lang="en-US" altLang="ja-JP" sz="1100" dirty="0">
                          <a:solidFill>
                            <a:schemeClr val="tx1"/>
                          </a:solidFill>
                        </a:rPr>
                        <a:t>2017</a:t>
                      </a:r>
                      <a:r>
                        <a:rPr kumimoji="1" lang="ja-JP" altLang="en-US" sz="1100" dirty="0">
                          <a:solidFill>
                            <a:schemeClr val="tx1"/>
                          </a:solidFill>
                        </a:rPr>
                        <a:t>年度</a:t>
                      </a:r>
                    </a:p>
                  </a:txBody>
                  <a:tcPr anchor="ctr"/>
                </a:tc>
                <a:tc>
                  <a:txBody>
                    <a:bodyPr/>
                    <a:lstStyle/>
                    <a:p>
                      <a:pPr algn="r"/>
                      <a:r>
                        <a:rPr kumimoji="1" lang="en-US" altLang="ja-JP" sz="1100" dirty="0">
                          <a:solidFill>
                            <a:schemeClr val="tx1"/>
                          </a:solidFill>
                        </a:rPr>
                        <a:t>29</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40</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10</a:t>
                      </a:r>
                      <a:r>
                        <a:rPr kumimoji="1" lang="ja-JP" altLang="en-US" sz="1100" dirty="0">
                          <a:solidFill>
                            <a:schemeClr val="tx1"/>
                          </a:solidFill>
                        </a:rPr>
                        <a:t>件</a:t>
                      </a:r>
                    </a:p>
                  </a:txBody>
                  <a:tcPr anchor="ctr"/>
                </a:tc>
                <a:extLst>
                  <a:ext uri="{0D108BD9-81ED-4DB2-BD59-A6C34878D82A}">
                    <a16:rowId xmlns:a16="http://schemas.microsoft.com/office/drawing/2014/main" val="1551209247"/>
                  </a:ext>
                </a:extLst>
              </a:tr>
              <a:tr h="512950">
                <a:tc>
                  <a:txBody>
                    <a:bodyPr/>
                    <a:lstStyle/>
                    <a:p>
                      <a:pPr algn="ctr"/>
                      <a:r>
                        <a:rPr kumimoji="1" lang="en-US" altLang="ja-JP" sz="1100" dirty="0">
                          <a:solidFill>
                            <a:schemeClr val="tx1"/>
                          </a:solidFill>
                        </a:rPr>
                        <a:t>2018</a:t>
                      </a:r>
                      <a:r>
                        <a:rPr kumimoji="1" lang="ja-JP" altLang="en-US" sz="1100" dirty="0">
                          <a:solidFill>
                            <a:schemeClr val="tx1"/>
                          </a:solidFill>
                        </a:rPr>
                        <a:t>年度</a:t>
                      </a:r>
                    </a:p>
                  </a:txBody>
                  <a:tcPr anchor="ctr"/>
                </a:tc>
                <a:tc>
                  <a:txBody>
                    <a:bodyPr/>
                    <a:lstStyle/>
                    <a:p>
                      <a:pPr algn="r"/>
                      <a:r>
                        <a:rPr kumimoji="1" lang="en-US" altLang="ja-JP" sz="1100" dirty="0">
                          <a:solidFill>
                            <a:schemeClr val="tx1"/>
                          </a:solidFill>
                        </a:rPr>
                        <a:t>39</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47</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13</a:t>
                      </a:r>
                      <a:r>
                        <a:rPr kumimoji="1" lang="ja-JP" altLang="en-US" sz="1100" dirty="0">
                          <a:solidFill>
                            <a:schemeClr val="tx1"/>
                          </a:solidFill>
                        </a:rPr>
                        <a:t>件</a:t>
                      </a:r>
                    </a:p>
                  </a:txBody>
                  <a:tcPr anchor="ctr"/>
                </a:tc>
                <a:extLst>
                  <a:ext uri="{0D108BD9-81ED-4DB2-BD59-A6C34878D82A}">
                    <a16:rowId xmlns:a16="http://schemas.microsoft.com/office/drawing/2014/main" val="47873173"/>
                  </a:ext>
                </a:extLst>
              </a:tr>
              <a:tr h="512950">
                <a:tc>
                  <a:txBody>
                    <a:bodyPr/>
                    <a:lstStyle/>
                    <a:p>
                      <a:pPr algn="ctr"/>
                      <a:r>
                        <a:rPr kumimoji="1" lang="en-US" altLang="ja-JP" sz="1100" dirty="0">
                          <a:solidFill>
                            <a:schemeClr val="tx1"/>
                          </a:solidFill>
                        </a:rPr>
                        <a:t>2019</a:t>
                      </a:r>
                      <a:r>
                        <a:rPr kumimoji="1" lang="ja-JP" altLang="en-US" sz="1100" dirty="0">
                          <a:solidFill>
                            <a:schemeClr val="tx1"/>
                          </a:solidFill>
                        </a:rPr>
                        <a:t>年度</a:t>
                      </a:r>
                    </a:p>
                  </a:txBody>
                  <a:tcPr anchor="ctr"/>
                </a:tc>
                <a:tc>
                  <a:txBody>
                    <a:bodyPr/>
                    <a:lstStyle/>
                    <a:p>
                      <a:pPr algn="r"/>
                      <a:r>
                        <a:rPr kumimoji="1" lang="en-US" altLang="ja-JP" sz="1100" dirty="0">
                          <a:solidFill>
                            <a:schemeClr val="tx1"/>
                          </a:solidFill>
                        </a:rPr>
                        <a:t>48</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65</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extLst>
                  <a:ext uri="{0D108BD9-81ED-4DB2-BD59-A6C34878D82A}">
                    <a16:rowId xmlns:a16="http://schemas.microsoft.com/office/drawing/2014/main" val="1519858818"/>
                  </a:ext>
                </a:extLst>
              </a:tr>
              <a:tr h="512950">
                <a:tc>
                  <a:txBody>
                    <a:bodyPr/>
                    <a:lstStyle/>
                    <a:p>
                      <a:pPr algn="ctr"/>
                      <a:r>
                        <a:rPr kumimoji="1" lang="en-US" altLang="ja-JP" sz="1100" dirty="0">
                          <a:solidFill>
                            <a:schemeClr val="tx1"/>
                          </a:solidFill>
                        </a:rPr>
                        <a:t>2020</a:t>
                      </a:r>
                      <a:r>
                        <a:rPr kumimoji="1" lang="ja-JP" altLang="en-US" sz="1100" dirty="0">
                          <a:solidFill>
                            <a:schemeClr val="tx1"/>
                          </a:solidFill>
                        </a:rPr>
                        <a:t>年度</a:t>
                      </a:r>
                    </a:p>
                  </a:txBody>
                  <a:tcPr anchor="ctr"/>
                </a:tc>
                <a:tc>
                  <a:txBody>
                    <a:bodyPr/>
                    <a:lstStyle/>
                    <a:p>
                      <a:pPr algn="r"/>
                      <a:r>
                        <a:rPr kumimoji="1" lang="en-US" altLang="ja-JP" sz="1100" dirty="0">
                          <a:solidFill>
                            <a:schemeClr val="tx1"/>
                          </a:solidFill>
                        </a:rPr>
                        <a:t>53</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71</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extLst>
                  <a:ext uri="{0D108BD9-81ED-4DB2-BD59-A6C34878D82A}">
                    <a16:rowId xmlns:a16="http://schemas.microsoft.com/office/drawing/2014/main" val="2379111519"/>
                  </a:ext>
                </a:extLst>
              </a:tr>
            </a:tbl>
          </a:graphicData>
        </a:graphic>
      </p:graphicFrame>
      <p:sp>
        <p:nvSpPr>
          <p:cNvPr id="38" name="正方形/長方形 37">
            <a:extLst>
              <a:ext uri="{FF2B5EF4-FFF2-40B4-BE49-F238E27FC236}">
                <a16:creationId xmlns:a16="http://schemas.microsoft.com/office/drawing/2014/main" id="{92BFCBF8-C684-4716-9A5A-CCFD047F8F85}"/>
              </a:ext>
            </a:extLst>
          </p:cNvPr>
          <p:cNvSpPr/>
          <p:nvPr/>
        </p:nvSpPr>
        <p:spPr>
          <a:xfrm>
            <a:off x="297082" y="338508"/>
            <a:ext cx="1536617" cy="176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日本の個人寄付総額は低い</a:t>
            </a:r>
            <a:endParaRPr kumimoji="1" lang="ja-JP" altLang="en-US" sz="800" dirty="0">
              <a:solidFill>
                <a:schemeClr val="tx1"/>
              </a:solidFill>
            </a:endParaRPr>
          </a:p>
        </p:txBody>
      </p:sp>
      <p:grpSp>
        <p:nvGrpSpPr>
          <p:cNvPr id="3" name="グループ化 2"/>
          <p:cNvGrpSpPr/>
          <p:nvPr/>
        </p:nvGrpSpPr>
        <p:grpSpPr>
          <a:xfrm>
            <a:off x="5795798" y="53771"/>
            <a:ext cx="3921098" cy="3655832"/>
            <a:chOff x="9895783" y="859130"/>
            <a:chExt cx="3921098" cy="3655832"/>
          </a:xfrm>
        </p:grpSpPr>
        <p:sp>
          <p:nvSpPr>
            <p:cNvPr id="15" name="正方形/長方形 14">
              <a:extLst>
                <a:ext uri="{FF2B5EF4-FFF2-40B4-BE49-F238E27FC236}">
                  <a16:creationId xmlns:a16="http://schemas.microsoft.com/office/drawing/2014/main" id="{12BB05C3-F234-484D-B626-034276DF8214}"/>
                </a:ext>
              </a:extLst>
            </p:cNvPr>
            <p:cNvSpPr/>
            <p:nvPr/>
          </p:nvSpPr>
          <p:spPr>
            <a:xfrm>
              <a:off x="9895783" y="859130"/>
              <a:ext cx="1554253" cy="29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公民連携の強化</a:t>
              </a:r>
              <a:endParaRPr lang="en-US" altLang="ja-JP" sz="10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4"/>
            <a:stretch>
              <a:fillRect/>
            </a:stretch>
          </p:blipFill>
          <p:spPr>
            <a:xfrm>
              <a:off x="9968988" y="1398150"/>
              <a:ext cx="3847893" cy="2836301"/>
            </a:xfrm>
            <a:prstGeom prst="rect">
              <a:avLst/>
            </a:prstGeom>
          </p:spPr>
        </p:pic>
        <p:sp>
          <p:nvSpPr>
            <p:cNvPr id="39" name="正方形/長方形 38">
              <a:extLst>
                <a:ext uri="{FF2B5EF4-FFF2-40B4-BE49-F238E27FC236}">
                  <a16:creationId xmlns:a16="http://schemas.microsoft.com/office/drawing/2014/main" id="{92BFCBF8-C684-4716-9A5A-CCFD047F8F85}"/>
                </a:ext>
              </a:extLst>
            </p:cNvPr>
            <p:cNvSpPr/>
            <p:nvPr/>
          </p:nvSpPr>
          <p:spPr>
            <a:xfrm>
              <a:off x="9986923" y="1140330"/>
              <a:ext cx="2521705" cy="1708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都道府県では全国初となる企業・大学等の一元窓口</a:t>
              </a:r>
            </a:p>
          </p:txBody>
        </p:sp>
        <p:sp>
          <p:nvSpPr>
            <p:cNvPr id="40" name="タイトル 1">
              <a:extLst>
                <a:ext uri="{FF2B5EF4-FFF2-40B4-BE49-F238E27FC236}">
                  <a16:creationId xmlns:a16="http://schemas.microsoft.com/office/drawing/2014/main" id="{F49C3A76-B35C-4261-8BE1-CC97A890862D}"/>
                </a:ext>
              </a:extLst>
            </p:cNvPr>
            <p:cNvSpPr txBox="1">
              <a:spLocks/>
            </p:cNvSpPr>
            <p:nvPr/>
          </p:nvSpPr>
          <p:spPr>
            <a:xfrm>
              <a:off x="9958119" y="4213626"/>
              <a:ext cx="993178" cy="30133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HP</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1" name="正方形/長方形 40">
            <a:extLst>
              <a:ext uri="{FF2B5EF4-FFF2-40B4-BE49-F238E27FC236}">
                <a16:creationId xmlns:a16="http://schemas.microsoft.com/office/drawing/2014/main" id="{92BFCBF8-C684-4716-9A5A-CCFD047F8F85}"/>
              </a:ext>
            </a:extLst>
          </p:cNvPr>
          <p:cNvSpPr/>
          <p:nvPr/>
        </p:nvSpPr>
        <p:spPr>
          <a:xfrm>
            <a:off x="2398425" y="4485033"/>
            <a:ext cx="2194535" cy="1470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大阪府全体で情報発信の取組みが進んでいる</a:t>
            </a:r>
          </a:p>
        </p:txBody>
      </p:sp>
      <p:sp>
        <p:nvSpPr>
          <p:cNvPr id="42" name="正方形/長方形 41">
            <a:extLst>
              <a:ext uri="{FF2B5EF4-FFF2-40B4-BE49-F238E27FC236}">
                <a16:creationId xmlns:a16="http://schemas.microsoft.com/office/drawing/2014/main" id="{92BFCBF8-C684-4716-9A5A-CCFD047F8F85}"/>
              </a:ext>
            </a:extLst>
          </p:cNvPr>
          <p:cNvSpPr/>
          <p:nvPr/>
        </p:nvSpPr>
        <p:spPr>
          <a:xfrm>
            <a:off x="6371500" y="3777420"/>
            <a:ext cx="3134781" cy="3477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rPr>
              <a:t>それぞれのニーズをマッチングし「</a:t>
            </a:r>
            <a:r>
              <a:rPr kumimoji="1" lang="en-US" altLang="ja-JP" sz="800" dirty="0">
                <a:solidFill>
                  <a:schemeClr val="tx1"/>
                </a:solidFill>
              </a:rPr>
              <a:t>win-win</a:t>
            </a:r>
            <a:r>
              <a:rPr kumimoji="1" lang="ja-JP" altLang="en-US" sz="800" dirty="0">
                <a:solidFill>
                  <a:schemeClr val="tx1"/>
                </a:solidFill>
              </a:rPr>
              <a:t>」の関係による公民連携の取組みの手法の一つとして企業等との包括連携協定を締結</a:t>
            </a:r>
          </a:p>
        </p:txBody>
      </p:sp>
      <p:pic>
        <p:nvPicPr>
          <p:cNvPr id="18" name="図 17"/>
          <p:cNvPicPr>
            <a:picLocks noChangeAspect="1"/>
          </p:cNvPicPr>
          <p:nvPr/>
        </p:nvPicPr>
        <p:blipFill>
          <a:blip r:embed="rId5"/>
          <a:stretch>
            <a:fillRect/>
          </a:stretch>
        </p:blipFill>
        <p:spPr>
          <a:xfrm>
            <a:off x="2278163" y="753926"/>
            <a:ext cx="3428036" cy="2036817"/>
          </a:xfrm>
          <a:prstGeom prst="rect">
            <a:avLst/>
          </a:prstGeom>
        </p:spPr>
      </p:pic>
      <p:sp>
        <p:nvSpPr>
          <p:cNvPr id="19" name="正方形/長方形 18">
            <a:extLst>
              <a:ext uri="{FF2B5EF4-FFF2-40B4-BE49-F238E27FC236}">
                <a16:creationId xmlns:a16="http://schemas.microsoft.com/office/drawing/2014/main" id="{12BB05C3-F234-484D-B626-034276DF8214}"/>
              </a:ext>
            </a:extLst>
          </p:cNvPr>
          <p:cNvSpPr/>
          <p:nvPr/>
        </p:nvSpPr>
        <p:spPr>
          <a:xfrm>
            <a:off x="2246282" y="17761"/>
            <a:ext cx="3242706" cy="3710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1000" b="1" dirty="0">
                <a:latin typeface="Meiryo UI" panose="020B0604030504040204" pitchFamily="50" charset="-128"/>
                <a:ea typeface="Meiryo UI" panose="020B0604030504040204" pitchFamily="50" charset="-128"/>
              </a:rPr>
              <a:t>○フィランソロピーの促進、⾮営利セクターの活性化</a:t>
            </a:r>
            <a:endParaRPr lang="en-US" altLang="ja-JP" sz="1000" b="1"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2BFCBF8-C684-4716-9A5A-CCFD047F8F85}"/>
              </a:ext>
            </a:extLst>
          </p:cNvPr>
          <p:cNvSpPr/>
          <p:nvPr/>
        </p:nvSpPr>
        <p:spPr>
          <a:xfrm>
            <a:off x="2341636" y="345619"/>
            <a:ext cx="3197119" cy="4095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フィランソロピーの促進により第２の動脈（フィランソロピー・キャピタル）を大阪に取り込み、非営利セクターの活性化を通じて、大阪が「フィランソロピーにおける国際的な拠点都市」をめざす</a:t>
            </a:r>
          </a:p>
        </p:txBody>
      </p:sp>
      <p:grpSp>
        <p:nvGrpSpPr>
          <p:cNvPr id="6" name="グループ化 5"/>
          <p:cNvGrpSpPr/>
          <p:nvPr/>
        </p:nvGrpSpPr>
        <p:grpSpPr>
          <a:xfrm>
            <a:off x="2323158" y="4671289"/>
            <a:ext cx="3880030" cy="1957442"/>
            <a:chOff x="2566785" y="3837399"/>
            <a:chExt cx="4249766" cy="2165799"/>
          </a:xfrm>
        </p:grpSpPr>
        <p:pic>
          <p:nvPicPr>
            <p:cNvPr id="33" name="図 32"/>
            <p:cNvPicPr>
              <a:picLocks noChangeAspect="1"/>
            </p:cNvPicPr>
            <p:nvPr/>
          </p:nvPicPr>
          <p:blipFill>
            <a:blip r:embed="rId6"/>
            <a:stretch>
              <a:fillRect/>
            </a:stretch>
          </p:blipFill>
          <p:spPr>
            <a:xfrm>
              <a:off x="2566785" y="3837399"/>
              <a:ext cx="4249766" cy="2165799"/>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5453" y="5301024"/>
              <a:ext cx="1006607" cy="631448"/>
            </a:xfrm>
            <a:prstGeom prst="rect">
              <a:avLst/>
            </a:prstGeom>
          </p:spPr>
        </p:pic>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9835" y="4638402"/>
              <a:ext cx="1004448" cy="592311"/>
            </a:xfrm>
            <a:prstGeom prst="rect">
              <a:avLst/>
            </a:prstGeom>
          </p:spPr>
        </p:pic>
      </p:grpSp>
      <p:sp>
        <p:nvSpPr>
          <p:cNvPr id="43" name="テキスト ボックス 42"/>
          <p:cNvSpPr txBox="1"/>
          <p:nvPr/>
        </p:nvSpPr>
        <p:spPr>
          <a:xfrm>
            <a:off x="4546777" y="4466018"/>
            <a:ext cx="1863011" cy="200055"/>
          </a:xfrm>
          <a:prstGeom prst="rect">
            <a:avLst/>
          </a:prstGeom>
          <a:noFill/>
        </p:spPr>
        <p:txBody>
          <a:bodyPr wrap="none" rtlCol="0">
            <a:spAutoFit/>
          </a:bodyPr>
          <a:lstStyle/>
          <a:p>
            <a:r>
              <a:rPr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OSAKA MEIKAN</a:t>
            </a:r>
            <a:r>
              <a:rPr kumimoji="1" lang="ja-JP" altLang="en-US" sz="700" dirty="0">
                <a:latin typeface="ＭＳ Ｐゴシック" panose="020B0600070205080204" pitchFamily="50" charset="-128"/>
                <a:ea typeface="ＭＳ Ｐゴシック" panose="020B0600070205080204" pitchFamily="50" charset="-128"/>
              </a:rPr>
              <a:t>」事業開始（</a:t>
            </a:r>
            <a:r>
              <a:rPr kumimoji="1" lang="en-US" altLang="ja-JP" sz="700" dirty="0">
                <a:latin typeface="ＭＳ Ｐゴシック" panose="020B0600070205080204" pitchFamily="50" charset="-128"/>
                <a:ea typeface="ＭＳ Ｐゴシック" panose="020B0600070205080204" pitchFamily="50" charset="-128"/>
              </a:rPr>
              <a:t>2017</a:t>
            </a:r>
            <a:r>
              <a:rPr kumimoji="1" lang="ja-JP" altLang="en-US" sz="700" dirty="0">
                <a:latin typeface="ＭＳ Ｐゴシック" panose="020B0600070205080204" pitchFamily="50" charset="-128"/>
                <a:ea typeface="ＭＳ Ｐゴシック" panose="020B0600070205080204" pitchFamily="50" charset="-128"/>
              </a:rPr>
              <a:t>年度</a:t>
            </a:r>
            <a:r>
              <a:rPr lang="ja-JP" altLang="en-US" sz="700" dirty="0">
                <a:latin typeface="ＭＳ Ｐゴシック" panose="020B0600070205080204" pitchFamily="50" charset="-128"/>
                <a:ea typeface="ＭＳ Ｐゴシック" panose="020B0600070205080204" pitchFamily="50" charset="-128"/>
              </a:rPr>
              <a:t> </a:t>
            </a:r>
            <a:r>
              <a:rPr lang="en-US" altLang="ja-JP" sz="700" dirty="0">
                <a:latin typeface="ＭＳ Ｐゴシック" panose="020B0600070205080204" pitchFamily="50" charset="-128"/>
                <a:ea typeface="ＭＳ Ｐゴシック" panose="020B0600070205080204" pitchFamily="50" charset="-128"/>
              </a:rPr>
              <a:t>3</a:t>
            </a:r>
            <a:r>
              <a:rPr lang="ja-JP" altLang="en-US" sz="700" dirty="0">
                <a:latin typeface="ＭＳ Ｐゴシック" panose="020B0600070205080204" pitchFamily="50" charset="-128"/>
                <a:ea typeface="ＭＳ Ｐゴシック" panose="020B0600070205080204" pitchFamily="50" charset="-128"/>
              </a:rPr>
              <a:t>月</a:t>
            </a:r>
            <a:r>
              <a:rPr kumimoji="1" lang="ja-JP" altLang="en-US" sz="700" dirty="0">
                <a:latin typeface="ＭＳ Ｐゴシック" panose="020B0600070205080204" pitchFamily="50" charset="-128"/>
                <a:ea typeface="ＭＳ Ｐゴシック" panose="020B0600070205080204" pitchFamily="50" charset="-128"/>
              </a:rPr>
              <a:t>）</a:t>
            </a:r>
          </a:p>
        </p:txBody>
      </p:sp>
      <p:sp>
        <p:nvSpPr>
          <p:cNvPr id="29" name="正方形/長方形 28"/>
          <p:cNvSpPr/>
          <p:nvPr/>
        </p:nvSpPr>
        <p:spPr>
          <a:xfrm>
            <a:off x="5198739" y="5773972"/>
            <a:ext cx="929339" cy="14819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5350546" y="5741517"/>
            <a:ext cx="700833" cy="246221"/>
          </a:xfrm>
          <a:prstGeom prst="rect">
            <a:avLst/>
          </a:prstGeom>
          <a:noFill/>
        </p:spPr>
        <p:txBody>
          <a:bodyPr wrap="none" rtlCol="0">
            <a:spAutoFit/>
          </a:bodyPr>
          <a:lstStyle/>
          <a:p>
            <a:r>
              <a:rPr kumimoji="1" lang="en-US" altLang="ja-JP" sz="500" dirty="0" smtClean="0">
                <a:solidFill>
                  <a:schemeClr val="bg1"/>
                </a:solidFill>
              </a:rPr>
              <a:t>2021.8</a:t>
            </a:r>
            <a:r>
              <a:rPr kumimoji="1" lang="ja-JP" altLang="en-US" sz="500" dirty="0" smtClean="0">
                <a:solidFill>
                  <a:schemeClr val="bg1"/>
                </a:solidFill>
              </a:rPr>
              <a:t>～ くまとり</a:t>
            </a:r>
            <a:r>
              <a:rPr kumimoji="1" lang="en-US" altLang="ja-JP" sz="500" dirty="0" smtClean="0">
                <a:solidFill>
                  <a:schemeClr val="bg1"/>
                </a:solidFill>
              </a:rPr>
              <a:t>TV</a:t>
            </a:r>
          </a:p>
          <a:p>
            <a:r>
              <a:rPr lang="ja-JP" altLang="en-US" sz="500" dirty="0">
                <a:solidFill>
                  <a:schemeClr val="bg1"/>
                </a:solidFill>
              </a:rPr>
              <a:t>　</a:t>
            </a:r>
            <a:r>
              <a:rPr lang="ja-JP" altLang="en-US" sz="500" dirty="0" smtClean="0">
                <a:solidFill>
                  <a:schemeClr val="bg1"/>
                </a:solidFill>
              </a:rPr>
              <a:t>　　　熊取市</a:t>
            </a:r>
            <a:endParaRPr kumimoji="1" lang="ja-JP" altLang="en-US" sz="500" dirty="0">
              <a:solidFill>
                <a:schemeClr val="bg1"/>
              </a:solidFill>
            </a:endParaRPr>
          </a:p>
        </p:txBody>
      </p:sp>
      <p:sp>
        <p:nvSpPr>
          <p:cNvPr id="32" name="正方形/長方形 31"/>
          <p:cNvSpPr/>
          <p:nvPr/>
        </p:nvSpPr>
        <p:spPr>
          <a:xfrm>
            <a:off x="2341636" y="6420836"/>
            <a:ext cx="926727" cy="1831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363888" y="6379986"/>
            <a:ext cx="1080120" cy="253916"/>
          </a:xfrm>
          <a:prstGeom prst="rect">
            <a:avLst/>
          </a:prstGeom>
          <a:noFill/>
        </p:spPr>
        <p:txBody>
          <a:bodyPr wrap="square" rtlCol="0">
            <a:spAutoFit/>
          </a:bodyPr>
          <a:lstStyle/>
          <a:p>
            <a:r>
              <a:rPr lang="en-US" altLang="ja-JP" sz="550" dirty="0" smtClean="0">
                <a:solidFill>
                  <a:schemeClr val="bg1"/>
                </a:solidFill>
              </a:rPr>
              <a:t>2017.8〜 OSAKA City TV</a:t>
            </a:r>
          </a:p>
          <a:p>
            <a:r>
              <a:rPr kumimoji="1" lang="en-US" altLang="ja-JP" sz="500" dirty="0">
                <a:solidFill>
                  <a:schemeClr val="bg1"/>
                </a:solidFill>
              </a:rPr>
              <a:t> </a:t>
            </a:r>
            <a:r>
              <a:rPr kumimoji="1" lang="en-US" altLang="ja-JP" sz="500" dirty="0" smtClean="0">
                <a:solidFill>
                  <a:schemeClr val="bg1"/>
                </a:solidFill>
              </a:rPr>
              <a:t>           </a:t>
            </a:r>
            <a:r>
              <a:rPr kumimoji="1" lang="ja-JP" altLang="en-US" sz="500" dirty="0" smtClean="0">
                <a:solidFill>
                  <a:schemeClr val="bg1"/>
                </a:solidFill>
              </a:rPr>
              <a:t>　　大阪市</a:t>
            </a:r>
            <a:endParaRPr kumimoji="1" lang="ja-JP" altLang="en-US" sz="500" dirty="0">
              <a:solidFill>
                <a:schemeClr val="bg1"/>
              </a:solidFill>
            </a:endParaRPr>
          </a:p>
        </p:txBody>
      </p:sp>
    </p:spTree>
    <p:extLst>
      <p:ext uri="{BB962C8B-B14F-4D97-AF65-F5344CB8AC3E}">
        <p14:creationId xmlns:p14="http://schemas.microsoft.com/office/powerpoint/2010/main" val="951309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E1BB878-9257-4E43-91A2-0915DA794BCF}"/>
              </a:ext>
            </a:extLst>
          </p:cNvPr>
          <p:cNvPicPr>
            <a:picLocks noChangeAspect="1"/>
          </p:cNvPicPr>
          <p:nvPr/>
        </p:nvPicPr>
        <p:blipFill>
          <a:blip r:embed="rId3"/>
          <a:stretch>
            <a:fillRect/>
          </a:stretch>
        </p:blipFill>
        <p:spPr>
          <a:xfrm>
            <a:off x="4353277" y="3278310"/>
            <a:ext cx="5455416" cy="3468934"/>
          </a:xfrm>
          <a:prstGeom prst="rect">
            <a:avLst/>
          </a:prstGeom>
        </p:spPr>
      </p:pic>
      <p:cxnSp>
        <p:nvCxnSpPr>
          <p:cNvPr id="49" name="直線コネクタ 48"/>
          <p:cNvCxnSpPr/>
          <p:nvPr/>
        </p:nvCxnSpPr>
        <p:spPr>
          <a:xfrm>
            <a:off x="245576" y="263691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タイトル 1"/>
          <p:cNvSpPr txBox="1">
            <a:spLocks/>
          </p:cNvSpPr>
          <p:nvPr/>
        </p:nvSpPr>
        <p:spPr>
          <a:xfrm>
            <a:off x="97307" y="830972"/>
            <a:ext cx="4396287" cy="142269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1200"/>
              </a:spcBef>
              <a:buFont typeface="Wingdings" panose="05000000000000000000" pitchFamily="2" charset="2"/>
              <a:buChar char="p"/>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月に開催が決定した</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年日本国際博覧会（大阪・関西万博）により、大阪の再生を確かなものとし、さらなる成長につなげて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政府、地元自治体及び経済界、オールジャパンの体制で開催に向け準備が進行。会場、アクセス、インフラの整備や必要な規制改革等が進みつつある。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600"/>
              </a:spcBef>
              <a:buFont typeface="Wingdings" panose="05000000000000000000" pitchFamily="2" charset="2"/>
              <a:buChar char="p"/>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年日本国際博覧会（大阪・関西万博）の開催に向け、大阪府・大阪市で一体的に取り組むため「万博推進局」を共同設置。</a:t>
            </a:r>
            <a:endParaRPr lang="ja-JP" altLang="en-US"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0" y="0"/>
            <a:ext cx="9906000" cy="39704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Meiryo UI" panose="020B0604030504040204" pitchFamily="50" charset="-128"/>
                <a:ea typeface="Meiryo UI" panose="020B0604030504040204" pitchFamily="50" charset="-128"/>
              </a:rPr>
              <a:t>　ビジョン策定後、具体化</a:t>
            </a:r>
            <a:r>
              <a:rPr lang="ja-JP" altLang="en-US" b="1" dirty="0">
                <a:latin typeface="Meiryo UI" panose="020B0604030504040204" pitchFamily="50" charset="-128"/>
                <a:ea typeface="Meiryo UI" panose="020B0604030504040204" pitchFamily="50" charset="-128"/>
              </a:rPr>
              <a:t>が進んでいる取組み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大阪・関西万博の開催</a:t>
            </a:r>
            <a:endParaRPr lang="en-US" altLang="ja-JP" b="1" dirty="0">
              <a:latin typeface="Meiryo UI" panose="020B0604030504040204" pitchFamily="50" charset="-128"/>
              <a:ea typeface="Meiryo UI" panose="020B0604030504040204" pitchFamily="50" charset="-128"/>
            </a:endParaRPr>
          </a:p>
        </p:txBody>
      </p:sp>
      <p:graphicFrame>
        <p:nvGraphicFramePr>
          <p:cNvPr id="54" name="表 53">
            <a:extLst>
              <a:ext uri="{FF2B5EF4-FFF2-40B4-BE49-F238E27FC236}">
                <a16:creationId xmlns:a16="http://schemas.microsoft.com/office/drawing/2014/main" id="{45E4F82F-96E2-4918-9A96-D87FC21D999F}"/>
              </a:ext>
            </a:extLst>
          </p:cNvPr>
          <p:cNvGraphicFramePr>
            <a:graphicFrameLocks noGrp="1"/>
          </p:cNvGraphicFramePr>
          <p:nvPr>
            <p:extLst>
              <p:ext uri="{D42A27DB-BD31-4B8C-83A1-F6EECF244321}">
                <p14:modId xmlns:p14="http://schemas.microsoft.com/office/powerpoint/2010/main" val="2655855710"/>
              </p:ext>
            </p:extLst>
          </p:nvPr>
        </p:nvGraphicFramePr>
        <p:xfrm>
          <a:off x="245576" y="3128419"/>
          <a:ext cx="3987344" cy="3468933"/>
        </p:xfrm>
        <a:graphic>
          <a:graphicData uri="http://schemas.openxmlformats.org/drawingml/2006/table">
            <a:tbl>
              <a:tblPr bandRow="1">
                <a:tableStyleId>{5C22544A-7EE6-4342-B048-85BDC9FD1C3A}</a:tableStyleId>
              </a:tblPr>
              <a:tblGrid>
                <a:gridCol w="633557">
                  <a:extLst>
                    <a:ext uri="{9D8B030D-6E8A-4147-A177-3AD203B41FA5}">
                      <a16:colId xmlns:a16="http://schemas.microsoft.com/office/drawing/2014/main" val="1520910211"/>
                    </a:ext>
                  </a:extLst>
                </a:gridCol>
                <a:gridCol w="3353787">
                  <a:extLst>
                    <a:ext uri="{9D8B030D-6E8A-4147-A177-3AD203B41FA5}">
                      <a16:colId xmlns:a16="http://schemas.microsoft.com/office/drawing/2014/main" val="3228948102"/>
                    </a:ext>
                  </a:extLst>
                </a:gridCol>
              </a:tblGrid>
              <a:tr h="46482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大阪・関西での開催が決定</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２０２５年日本国際博覧会協会の設立</a:t>
                      </a:r>
                    </a:p>
                  </a:txBody>
                  <a:tcPr anchor="ctr"/>
                </a:tc>
                <a:extLst>
                  <a:ext uri="{0D108BD9-81ED-4DB2-BD59-A6C34878D82A}">
                    <a16:rowId xmlns:a16="http://schemas.microsoft.com/office/drawing/2014/main" val="4160790156"/>
                  </a:ext>
                </a:extLst>
              </a:tr>
              <a:tr h="809124">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博覧会国際事務局への登録申請書の提出</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大阪府・大阪市により「万博のインパクトを活かした</a:t>
                      </a:r>
                    </a:p>
                    <a:p>
                      <a:pPr marL="0" indent="0" algn="l">
                        <a:buFont typeface="Arial" panose="020B0604020202020204" pitchFamily="34" charset="0"/>
                        <a:buNone/>
                      </a:pPr>
                      <a:r>
                        <a:rPr kumimoji="1" lang="ja-JP" altLang="en-US" sz="1050" dirty="0">
                          <a:latin typeface="Meiryo UI" panose="020B0604030504040204" pitchFamily="50" charset="-128"/>
                          <a:ea typeface="Meiryo UI" panose="020B0604030504040204" pitchFamily="50" charset="-128"/>
                        </a:rPr>
                        <a:t>　　大阪の将来に向けたビジョン」を策定</a:t>
                      </a:r>
                    </a:p>
                  </a:txBody>
                  <a:tcPr anchor="ctr"/>
                </a:tc>
                <a:extLst>
                  <a:ext uri="{0D108BD9-81ED-4DB2-BD59-A6C34878D82A}">
                    <a16:rowId xmlns:a16="http://schemas.microsoft.com/office/drawing/2014/main" val="451925296"/>
                  </a:ext>
                </a:extLst>
              </a:tr>
              <a:tr h="1007112">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ロゴマークの決定</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博覧会国際事務局総会での登録申請の承認</a:t>
                      </a: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基本方針の閣議決定、基本計画の策定</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大阪パビリオン推進委員会の設立</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大阪パビリオンにかかる出展参加基本構想策定</a:t>
                      </a:r>
                    </a:p>
                  </a:txBody>
                  <a:tcPr anchor="ctr"/>
                </a:tc>
                <a:extLst>
                  <a:ext uri="{0D108BD9-81ED-4DB2-BD59-A6C34878D82A}">
                    <a16:rowId xmlns:a16="http://schemas.microsoft.com/office/drawing/2014/main" val="3519866210"/>
                  </a:ext>
                </a:extLst>
              </a:tr>
              <a:tr h="1187876">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万博関連インフラ整備計画の決定（国）</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大阪パビリオン出展基本計画案（</a:t>
                      </a:r>
                      <a:r>
                        <a:rPr kumimoji="1" lang="en-US" altLang="ja-JP" sz="1050" dirty="0">
                          <a:latin typeface="Meiryo UI" panose="020B0604030504040204" pitchFamily="50" charset="-128"/>
                          <a:ea typeface="Meiryo UI" panose="020B0604030504040204" pitchFamily="50" charset="-128"/>
                        </a:rPr>
                        <a:t>ver.1</a:t>
                      </a:r>
                      <a:r>
                        <a:rPr kumimoji="1" lang="ja-JP" altLang="en-US" sz="1050" dirty="0">
                          <a:latin typeface="Meiryo UI" panose="020B0604030504040204" pitchFamily="50" charset="-128"/>
                          <a:ea typeface="Meiryo UI" panose="020B0604030504040204" pitchFamily="50" charset="-128"/>
                        </a:rPr>
                        <a:t>）の策定</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バーチャル大阪の一部公開</a:t>
                      </a:r>
                      <a:endParaRPr kumimoji="1" lang="en-US" altLang="ja-JP" sz="105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万博</a:t>
                      </a:r>
                      <a:r>
                        <a:rPr kumimoji="1" lang="ja-JP" altLang="en-US" sz="1050" dirty="0">
                          <a:latin typeface="Meiryo UI" panose="020B0604030504040204" pitchFamily="50" charset="-128"/>
                          <a:ea typeface="Meiryo UI" panose="020B0604030504040204" pitchFamily="50" charset="-128"/>
                        </a:rPr>
                        <a:t>関連ソフト・規制改革アクションプランの公表（国</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万博推進局の設置</a:t>
                      </a:r>
                      <a:endParaRPr kumimoji="1" lang="en-US" altLang="ja-JP" sz="105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13886207"/>
                  </a:ext>
                </a:extLst>
              </a:tr>
            </a:tbl>
          </a:graphicData>
        </a:graphic>
      </p:graphicFrame>
      <p:sp>
        <p:nvSpPr>
          <p:cNvPr id="53" name="タイトル 1">
            <a:extLst>
              <a:ext uri="{FF2B5EF4-FFF2-40B4-BE49-F238E27FC236}">
                <a16:creationId xmlns:a16="http://schemas.microsoft.com/office/drawing/2014/main" id="{6BDD6682-AF71-4984-8F27-F8DCE22C37D7}"/>
              </a:ext>
            </a:extLst>
          </p:cNvPr>
          <p:cNvSpPr txBox="1">
            <a:spLocks/>
          </p:cNvSpPr>
          <p:nvPr/>
        </p:nvSpPr>
        <p:spPr>
          <a:xfrm>
            <a:off x="97307" y="2777256"/>
            <a:ext cx="222249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300" b="1" dirty="0">
                <a:latin typeface="+mj-ea"/>
                <a:cs typeface="Meiryo UI" panose="020B0604030504040204" pitchFamily="50" charset="-128"/>
              </a:rPr>
              <a:t>■ 主な取組経過（年度）</a:t>
            </a:r>
          </a:p>
        </p:txBody>
      </p:sp>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9822" y="2823285"/>
            <a:ext cx="502705" cy="747851"/>
          </a:xfrm>
          <a:prstGeom prst="rect">
            <a:avLst/>
          </a:prstGeom>
        </p:spPr>
      </p:pic>
      <p:sp>
        <p:nvSpPr>
          <p:cNvPr id="2" name="スライド番号プレースホルダー 1"/>
          <p:cNvSpPr>
            <a:spLocks noGrp="1"/>
          </p:cNvSpPr>
          <p:nvPr>
            <p:ph type="sldNum" sz="quarter" idx="12"/>
          </p:nvPr>
        </p:nvSpPr>
        <p:spPr>
          <a:xfrm>
            <a:off x="7571508" y="6529568"/>
            <a:ext cx="2311400" cy="365125"/>
          </a:xfrm>
        </p:spPr>
        <p:txBody>
          <a:bodyPr/>
          <a:lstStyle/>
          <a:p>
            <a:fld id="{893290AE-011E-403C-A3C9-B3B44B5CA60C}" type="slidenum">
              <a:rPr kumimoji="1" lang="ja-JP" altLang="en-US" smtClean="0"/>
              <a:t>22</a:t>
            </a:fld>
            <a:endParaRPr kumimoji="1" lang="ja-JP" altLang="en-US" dirty="0"/>
          </a:p>
        </p:txBody>
      </p:sp>
      <p:sp>
        <p:nvSpPr>
          <p:cNvPr id="42" name="角丸四角形 19">
            <a:extLst>
              <a:ext uri="{FF2B5EF4-FFF2-40B4-BE49-F238E27FC236}">
                <a16:creationId xmlns:a16="http://schemas.microsoft.com/office/drawing/2014/main" id="{627F7136-0A49-4C45-BCC0-96C4D990B6F0}"/>
              </a:ext>
            </a:extLst>
          </p:cNvPr>
          <p:cNvSpPr/>
          <p:nvPr/>
        </p:nvSpPr>
        <p:spPr>
          <a:xfrm>
            <a:off x="200472" y="441625"/>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55" name="角丸四角形 19">
            <a:extLst>
              <a:ext uri="{FF2B5EF4-FFF2-40B4-BE49-F238E27FC236}">
                <a16:creationId xmlns:a16="http://schemas.microsoft.com/office/drawing/2014/main" id="{DCCE6D10-80C5-4583-A693-ECCAA6063E26}"/>
              </a:ext>
            </a:extLst>
          </p:cNvPr>
          <p:cNvSpPr/>
          <p:nvPr/>
        </p:nvSpPr>
        <p:spPr>
          <a:xfrm>
            <a:off x="4493594" y="450484"/>
            <a:ext cx="2200206"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44" name="タイトル 1">
            <a:extLst>
              <a:ext uri="{FF2B5EF4-FFF2-40B4-BE49-F238E27FC236}">
                <a16:creationId xmlns:a16="http://schemas.microsoft.com/office/drawing/2014/main" id="{566BF1A1-2EB6-418F-85CB-1BBBE9A8E604}"/>
              </a:ext>
            </a:extLst>
          </p:cNvPr>
          <p:cNvSpPr txBox="1">
            <a:spLocks/>
          </p:cNvSpPr>
          <p:nvPr/>
        </p:nvSpPr>
        <p:spPr>
          <a:xfrm>
            <a:off x="4525337" y="859600"/>
            <a:ext cx="5255597" cy="1644040"/>
          </a:xfrm>
          <a:prstGeom prst="rect">
            <a:avLst/>
          </a:prstGeom>
          <a:noFill/>
          <a:ln w="25400">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万博を一過性のものとせず、そのインパクトや有形・無形のレガシーを最大限に生かし、万博後</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の成長・発展、ひいては、それによる日本全体の成長・発展への起爆剤とすべき。</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そのために、「いのち輝く未来社会のデザイン」の具体化や「未来社会の実験場」の体現などを、会場のみならず大阪府全域で強力に推進する必要があり、内外から投資・人材を呼ぶ仕掛けづくりや大胆な規制改革によって、イノベーションを次々に生み出していく必要があるのではないか。</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3CCDBFFF-2911-4829-8DB5-84DECB25EEC7}"/>
              </a:ext>
            </a:extLst>
          </p:cNvPr>
          <p:cNvSpPr txBox="1"/>
          <p:nvPr/>
        </p:nvSpPr>
        <p:spPr>
          <a:xfrm>
            <a:off x="4381189" y="2882198"/>
            <a:ext cx="2888932"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○万博</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開催を契機とした大阪の成長・発展に向けて</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09210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72790" y="183906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65061" y="762945"/>
            <a:ext cx="4584977" cy="110163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大阪府・大阪市では、これまでに、</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区域整備の実施方針の策定や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事業者の公募・選定を行い、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月に大阪・夢洲地区特定複合観光施設区域の整備に関する計画（案）を策定</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を核とした夢洲の国際観光拠点の形成に向け、取組みが進められている。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0" y="-16407"/>
            <a:ext cx="9906000" cy="558717"/>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ビジョン策定後、具体化が進んでいる取組み</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統合型リゾート（</a:t>
            </a:r>
            <a:r>
              <a:rPr lang="en-US" altLang="ja-JP" sz="1600" b="1" dirty="0">
                <a:latin typeface="Meiryo UI" panose="020B0604030504040204" pitchFamily="50" charset="-128"/>
                <a:ea typeface="Meiryo UI" panose="020B0604030504040204" pitchFamily="50" charset="-128"/>
              </a:rPr>
              <a:t>IR</a:t>
            </a:r>
            <a:r>
              <a:rPr lang="ja-JP" altLang="en-US" sz="1600" b="1" dirty="0">
                <a:latin typeface="Meiryo UI" panose="020B0604030504040204" pitchFamily="50" charset="-128"/>
                <a:ea typeface="Meiryo UI" panose="020B0604030504040204" pitchFamily="50" charset="-128"/>
              </a:rPr>
              <a:t>）の立地推進</a:t>
            </a:r>
          </a:p>
        </p:txBody>
      </p:sp>
      <p:sp>
        <p:nvSpPr>
          <p:cNvPr id="3" name="スライド番号プレースホルダー 2"/>
          <p:cNvSpPr>
            <a:spLocks noGrp="1"/>
          </p:cNvSpPr>
          <p:nvPr>
            <p:ph type="sldNum" sz="quarter" idx="12"/>
          </p:nvPr>
        </p:nvSpPr>
        <p:spPr>
          <a:xfrm>
            <a:off x="7567001" y="6487723"/>
            <a:ext cx="2311400" cy="365125"/>
          </a:xfrm>
        </p:spPr>
        <p:txBody>
          <a:bodyPr/>
          <a:lstStyle/>
          <a:p>
            <a:fld id="{893290AE-011E-403C-A3C9-B3B44B5CA60C}" type="slidenum">
              <a:rPr kumimoji="1" lang="ja-JP" altLang="en-US" smtClean="0"/>
              <a:t>23</a:t>
            </a:fld>
            <a:endParaRPr kumimoji="1" lang="ja-JP" altLang="en-US" dirty="0"/>
          </a:p>
        </p:txBody>
      </p:sp>
      <p:sp>
        <p:nvSpPr>
          <p:cNvPr id="15" name="タイトル 1">
            <a:extLst>
              <a:ext uri="{FF2B5EF4-FFF2-40B4-BE49-F238E27FC236}">
                <a16:creationId xmlns:a16="http://schemas.microsoft.com/office/drawing/2014/main" id="{6BDD6682-AF71-4984-8F27-F8DCE22C37D7}"/>
              </a:ext>
            </a:extLst>
          </p:cNvPr>
          <p:cNvSpPr txBox="1">
            <a:spLocks/>
          </p:cNvSpPr>
          <p:nvPr/>
        </p:nvSpPr>
        <p:spPr>
          <a:xfrm>
            <a:off x="188353" y="1877324"/>
            <a:ext cx="222249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00" b="1" dirty="0">
                <a:latin typeface="+mj-ea"/>
                <a:cs typeface="Meiryo UI" panose="020B0604030504040204" pitchFamily="50" charset="-128"/>
              </a:rPr>
              <a:t>■ 主な取組経過（年度）</a:t>
            </a:r>
          </a:p>
        </p:txBody>
      </p:sp>
      <p:sp>
        <p:nvSpPr>
          <p:cNvPr id="21" name="角丸四角形 20"/>
          <p:cNvSpPr/>
          <p:nvPr/>
        </p:nvSpPr>
        <p:spPr>
          <a:xfrm>
            <a:off x="372446" y="569554"/>
            <a:ext cx="1184597" cy="241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23" name="角丸四角形 31">
            <a:extLst>
              <a:ext uri="{FF2B5EF4-FFF2-40B4-BE49-F238E27FC236}">
                <a16:creationId xmlns:a16="http://schemas.microsoft.com/office/drawing/2014/main" id="{A35DC205-4EE4-4201-9A9B-F94A5B8C0108}"/>
              </a:ext>
            </a:extLst>
          </p:cNvPr>
          <p:cNvSpPr/>
          <p:nvPr/>
        </p:nvSpPr>
        <p:spPr>
          <a:xfrm>
            <a:off x="4884164" y="600932"/>
            <a:ext cx="2157068" cy="3346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25" name="タイトル 1">
            <a:extLst>
              <a:ext uri="{FF2B5EF4-FFF2-40B4-BE49-F238E27FC236}">
                <a16:creationId xmlns:a16="http://schemas.microsoft.com/office/drawing/2014/main" id="{566BF1A1-2EB6-418F-85CB-1BBBE9A8E604}"/>
              </a:ext>
            </a:extLst>
          </p:cNvPr>
          <p:cNvSpPr txBox="1">
            <a:spLocks/>
          </p:cNvSpPr>
          <p:nvPr/>
        </p:nvSpPr>
        <p:spPr>
          <a:xfrm>
            <a:off x="4802290" y="967426"/>
            <a:ext cx="4896493" cy="823302"/>
          </a:xfrm>
          <a:prstGeom prst="rect">
            <a:avLst/>
          </a:prstGeom>
          <a:noFill/>
          <a:ln w="25400">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200"/>
              </a:lnSpc>
              <a:spcBef>
                <a:spcPts val="900"/>
              </a:spcBef>
              <a:buFont typeface="Wingdings" panose="05000000000000000000" pitchFamily="2" charset="2"/>
              <a:buChar char="Ø"/>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を核と</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した夢洲の国際</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観光拠点の形成に向け、</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取組んでいく</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必要</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200"/>
              </a:lnSpc>
              <a:spcBef>
                <a:spcPts val="900"/>
              </a:spcBef>
              <a:buFont typeface="Wingdings" panose="05000000000000000000" pitchFamily="2" charset="2"/>
              <a:buChar char="Ø"/>
            </a:pP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を起点とする経済効果を大阪にとどまらず、関西等に波及させる効果的な仕組みづくりの検討が必要ではないか。</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5F0C4688-9A9B-4CFD-982B-F3541510E7CB}"/>
              </a:ext>
            </a:extLst>
          </p:cNvPr>
          <p:cNvSpPr/>
          <p:nvPr/>
        </p:nvSpPr>
        <p:spPr>
          <a:xfrm>
            <a:off x="5359711" y="1906730"/>
            <a:ext cx="4330570" cy="34903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ja-JP" altLang="en-US">
              <a:solidFill>
                <a:schemeClr val="tx1"/>
              </a:solidFill>
            </a:endParaRPr>
          </a:p>
        </p:txBody>
      </p:sp>
      <p:graphicFrame>
        <p:nvGraphicFramePr>
          <p:cNvPr id="14" name="表 13">
            <a:extLst>
              <a:ext uri="{FF2B5EF4-FFF2-40B4-BE49-F238E27FC236}">
                <a16:creationId xmlns:a16="http://schemas.microsoft.com/office/drawing/2014/main" id="{45E4F82F-96E2-4918-9A96-D87FC21D999F}"/>
              </a:ext>
            </a:extLst>
          </p:cNvPr>
          <p:cNvGraphicFramePr>
            <a:graphicFrameLocks noGrp="1"/>
          </p:cNvGraphicFramePr>
          <p:nvPr/>
        </p:nvGraphicFramePr>
        <p:xfrm>
          <a:off x="272790" y="2130178"/>
          <a:ext cx="4969594" cy="1744082"/>
        </p:xfrm>
        <a:graphic>
          <a:graphicData uri="http://schemas.openxmlformats.org/drawingml/2006/table">
            <a:tbl>
              <a:tblPr bandRow="1">
                <a:tableStyleId>{5C22544A-7EE6-4342-B048-85BDC9FD1C3A}</a:tableStyleId>
              </a:tblPr>
              <a:tblGrid>
                <a:gridCol w="682906">
                  <a:extLst>
                    <a:ext uri="{9D8B030D-6E8A-4147-A177-3AD203B41FA5}">
                      <a16:colId xmlns:a16="http://schemas.microsoft.com/office/drawing/2014/main" val="1520910211"/>
                    </a:ext>
                  </a:extLst>
                </a:gridCol>
                <a:gridCol w="4286688">
                  <a:extLst>
                    <a:ext uri="{9D8B030D-6E8A-4147-A177-3AD203B41FA5}">
                      <a16:colId xmlns:a16="http://schemas.microsoft.com/office/drawing/2014/main" val="3228948102"/>
                    </a:ext>
                  </a:extLst>
                </a:gridCol>
              </a:tblGrid>
              <a:tr h="215573">
                <a:tc>
                  <a:txBody>
                    <a:bodyPr/>
                    <a:lstStyle/>
                    <a:p>
                      <a:pPr algn="ctr"/>
                      <a:r>
                        <a:rPr kumimoji="1" lang="en-US" altLang="ja-JP" sz="900" b="1" dirty="0">
                          <a:solidFill>
                            <a:schemeClr val="bg1"/>
                          </a:solidFill>
                          <a:latin typeface="Meiryo UI" panose="020B0604030504040204" pitchFamily="50" charset="-128"/>
                          <a:ea typeface="Meiryo UI" panose="020B0604030504040204" pitchFamily="50" charset="-128"/>
                        </a:rPr>
                        <a:t>2018</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特定複合観光施設区域整備法成立</a:t>
                      </a:r>
                    </a:p>
                  </a:txBody>
                  <a:tcPr anchor="ctr"/>
                </a:tc>
                <a:extLst>
                  <a:ext uri="{0D108BD9-81ED-4DB2-BD59-A6C34878D82A}">
                    <a16:rowId xmlns:a16="http://schemas.microsoft.com/office/drawing/2014/main" val="4160790156"/>
                  </a:ext>
                </a:extLst>
              </a:tr>
              <a:tr h="646719">
                <a:tc>
                  <a:txBody>
                    <a:bodyPr/>
                    <a:lstStyle/>
                    <a:p>
                      <a:pPr algn="ctr"/>
                      <a:r>
                        <a:rPr kumimoji="1" lang="en-US" altLang="ja-JP" sz="900" b="1" dirty="0">
                          <a:solidFill>
                            <a:schemeClr val="bg1"/>
                          </a:solidFill>
                          <a:latin typeface="Meiryo UI" panose="020B0604030504040204" pitchFamily="50" charset="-128"/>
                          <a:ea typeface="Meiryo UI" panose="020B0604030504040204" pitchFamily="50" charset="-128"/>
                        </a:rPr>
                        <a:t>2019</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大阪・夢洲地区特定複合観光施設区域整備実施方針（案）の公表</a:t>
                      </a:r>
                      <a:endParaRPr kumimoji="1" lang="en-US" altLang="ja-JP" sz="9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a:t>
                      </a:r>
                      <a:r>
                        <a:rPr kumimoji="1" lang="en-US" altLang="ja-JP" sz="900" dirty="0">
                          <a:latin typeface="Meiryo UI" panose="020B0604030504040204" pitchFamily="50" charset="-128"/>
                          <a:ea typeface="Meiryo UI" panose="020B0604030504040204" pitchFamily="50" charset="-128"/>
                        </a:rPr>
                        <a:t>IR</a:t>
                      </a:r>
                      <a:r>
                        <a:rPr kumimoji="1" lang="ja-JP" altLang="en-US" sz="900" dirty="0">
                          <a:latin typeface="Meiryo UI" panose="020B0604030504040204" pitchFamily="50" charset="-128"/>
                          <a:ea typeface="Meiryo UI" panose="020B0604030504040204" pitchFamily="50" charset="-128"/>
                        </a:rPr>
                        <a:t>基本構想の策定</a:t>
                      </a:r>
                      <a:endParaRPr kumimoji="1" lang="en-US" altLang="ja-JP" sz="9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en-US" altLang="ja-JP" sz="900" dirty="0">
                          <a:latin typeface="Meiryo UI" panose="020B0604030504040204" pitchFamily="50" charset="-128"/>
                          <a:ea typeface="Meiryo UI" panose="020B0604030504040204" pitchFamily="50" charset="-128"/>
                        </a:rPr>
                        <a:t>IR</a:t>
                      </a:r>
                      <a:r>
                        <a:rPr kumimoji="1" lang="ja-JP" altLang="en-US" sz="900" dirty="0">
                          <a:latin typeface="Meiryo UI" panose="020B0604030504040204" pitchFamily="50" charset="-128"/>
                          <a:ea typeface="Meiryo UI" panose="020B0604030504040204" pitchFamily="50" charset="-128"/>
                        </a:rPr>
                        <a:t>事業者の公募（</a:t>
                      </a:r>
                      <a:r>
                        <a:rPr kumimoji="1" lang="en-US" altLang="ja-JP" sz="900" dirty="0">
                          <a:latin typeface="Meiryo UI" panose="020B0604030504040204" pitchFamily="50" charset="-128"/>
                          <a:ea typeface="Meiryo UI" panose="020B0604030504040204" pitchFamily="50" charset="-128"/>
                        </a:rPr>
                        <a:t>RFP</a:t>
                      </a:r>
                      <a:r>
                        <a:rPr kumimoji="1" lang="ja-JP" altLang="en-US" sz="900" dirty="0">
                          <a:latin typeface="Meiryo UI" panose="020B0604030504040204" pitchFamily="50" charset="-128"/>
                          <a:ea typeface="Meiryo UI" panose="020B0604030504040204" pitchFamily="50" charset="-128"/>
                        </a:rPr>
                        <a:t>）を開始</a:t>
                      </a:r>
                    </a:p>
                  </a:txBody>
                  <a:tcPr anchor="ctr"/>
                </a:tc>
                <a:extLst>
                  <a:ext uri="{0D108BD9-81ED-4DB2-BD59-A6C34878D82A}">
                    <a16:rowId xmlns:a16="http://schemas.microsoft.com/office/drawing/2014/main" val="451925296"/>
                  </a:ext>
                </a:extLst>
              </a:tr>
              <a:tr h="359288">
                <a:tc>
                  <a:txBody>
                    <a:bodyPr/>
                    <a:lstStyle/>
                    <a:p>
                      <a:pPr algn="ctr"/>
                      <a:r>
                        <a:rPr kumimoji="1" lang="en-US" altLang="ja-JP" sz="900" b="1" dirty="0">
                          <a:solidFill>
                            <a:schemeClr val="bg1"/>
                          </a:solidFill>
                          <a:latin typeface="Meiryo UI" panose="020B0604030504040204" pitchFamily="50" charset="-128"/>
                          <a:ea typeface="Meiryo UI" panose="020B0604030504040204" pitchFamily="50" charset="-128"/>
                        </a:rPr>
                        <a:t>2020</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国の基本方針の策定</a:t>
                      </a:r>
                      <a:endParaRPr kumimoji="1" lang="en-US" altLang="ja-JP" sz="9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大阪・夢洲地区特定複合観光施設区域整備実施方針の確定</a:t>
                      </a:r>
                    </a:p>
                  </a:txBody>
                  <a:tcPr anchor="ctr"/>
                </a:tc>
                <a:extLst>
                  <a:ext uri="{0D108BD9-81ED-4DB2-BD59-A6C34878D82A}">
                    <a16:rowId xmlns:a16="http://schemas.microsoft.com/office/drawing/2014/main" val="3519866210"/>
                  </a:ext>
                </a:extLst>
              </a:tr>
              <a:tr h="503003">
                <a:tc>
                  <a:txBody>
                    <a:bodyPr/>
                    <a:lstStyle/>
                    <a:p>
                      <a:pPr algn="ctr"/>
                      <a:r>
                        <a:rPr kumimoji="1" lang="en-US" altLang="ja-JP" sz="900" b="1" dirty="0">
                          <a:solidFill>
                            <a:schemeClr val="bg1"/>
                          </a:solidFill>
                          <a:latin typeface="Meiryo UI" panose="020B0604030504040204" pitchFamily="50" charset="-128"/>
                          <a:ea typeface="Meiryo UI" panose="020B0604030504040204" pitchFamily="50" charset="-128"/>
                        </a:rPr>
                        <a:t>2021</a:t>
                      </a:r>
                      <a:r>
                        <a:rPr kumimoji="1" lang="ja-JP" altLang="en-US" sz="9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設置運営事業予定者（</a:t>
                      </a:r>
                      <a:r>
                        <a:rPr kumimoji="1" lang="en-US" altLang="ja-JP" sz="900" dirty="0">
                          <a:latin typeface="Meiryo UI" panose="020B0604030504040204" pitchFamily="50" charset="-128"/>
                          <a:ea typeface="Meiryo UI" panose="020B0604030504040204" pitchFamily="50" charset="-128"/>
                        </a:rPr>
                        <a:t>MGM</a:t>
                      </a:r>
                      <a:r>
                        <a:rPr kumimoji="1" lang="ja-JP" altLang="en-US" sz="900" dirty="0">
                          <a:latin typeface="Meiryo UI" panose="020B0604030504040204" pitchFamily="50" charset="-128"/>
                          <a:ea typeface="Meiryo UI" panose="020B0604030504040204" pitchFamily="50" charset="-128"/>
                        </a:rPr>
                        <a:t>・オリックスコンソーシアム）を選定</a:t>
                      </a:r>
                      <a:endParaRPr kumimoji="1" lang="en-US" altLang="ja-JP" sz="9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大阪・夢洲地区特定複合観光施設区域の整備に関する計画（案）の策定</a:t>
                      </a:r>
                    </a:p>
                  </a:txBody>
                  <a:tcPr anchor="ctr"/>
                </a:tc>
                <a:extLst>
                  <a:ext uri="{0D108BD9-81ED-4DB2-BD59-A6C34878D82A}">
                    <a16:rowId xmlns:a16="http://schemas.microsoft.com/office/drawing/2014/main" val="2813886207"/>
                  </a:ext>
                </a:extLst>
              </a:tr>
            </a:tbl>
          </a:graphicData>
        </a:graphic>
      </p:graphicFrame>
      <p:grpSp>
        <p:nvGrpSpPr>
          <p:cNvPr id="29" name="グループ化 28"/>
          <p:cNvGrpSpPr/>
          <p:nvPr/>
        </p:nvGrpSpPr>
        <p:grpSpPr>
          <a:xfrm>
            <a:off x="272790" y="1906018"/>
            <a:ext cx="9373742" cy="4874679"/>
            <a:chOff x="9524" y="-2522461"/>
            <a:chExt cx="9373742" cy="4874679"/>
          </a:xfrm>
        </p:grpSpPr>
        <p:sp>
          <p:nvSpPr>
            <p:cNvPr id="35" name="正方形/長方形 34"/>
            <p:cNvSpPr/>
            <p:nvPr/>
          </p:nvSpPr>
          <p:spPr>
            <a:xfrm>
              <a:off x="15279" y="-104956"/>
              <a:ext cx="4969594" cy="2457174"/>
            </a:xfrm>
            <a:prstGeom prst="rect">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800"/>
                </a:lnSpc>
              </a:pP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 </a:t>
              </a:r>
            </a:p>
            <a:p>
              <a:pPr>
                <a:lnSpc>
                  <a:spcPts val="1800"/>
                </a:lnSpc>
              </a:pPr>
              <a:r>
                <a:rPr lang="en-US" altLang="ja-JP" sz="900" dirty="0">
                  <a:latin typeface="Meiryo UI" panose="020B0604030504040204" pitchFamily="50" charset="-128"/>
                  <a:ea typeface="Meiryo UI" panose="020B0604030504040204" pitchFamily="50" charset="-128"/>
                </a:rPr>
                <a:t> </a:t>
              </a:r>
              <a:r>
                <a:rPr lang="ja-JP" altLang="ja-JP" sz="900" dirty="0">
                  <a:latin typeface="Meiryo UI" panose="020B0604030504040204" pitchFamily="50" charset="-128"/>
                  <a:ea typeface="Meiryo UI" panose="020B0604030504040204" pitchFamily="50" charset="-128"/>
                </a:rPr>
                <a:t>◆年間来場者数：</a:t>
              </a:r>
              <a:r>
                <a:rPr lang="ja-JP" altLang="en-US" sz="900" dirty="0">
                  <a:latin typeface="Meiryo UI" panose="020B0604030504040204" pitchFamily="50" charset="-128"/>
                  <a:ea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rPr>
                <a:t>2,000</a:t>
              </a:r>
              <a:r>
                <a:rPr lang="ja-JP" altLang="ja-JP" sz="900" dirty="0">
                  <a:latin typeface="Meiryo UI" panose="020B0604030504040204" pitchFamily="50" charset="-128"/>
                  <a:ea typeface="Meiryo UI" panose="020B0604030504040204" pitchFamily="50" charset="-128"/>
                </a:rPr>
                <a:t>万人</a:t>
              </a:r>
              <a:r>
                <a:rPr lang="en-US" altLang="ja-JP" sz="900" dirty="0">
                  <a:latin typeface="Meiryo UI" panose="020B0604030504040204" pitchFamily="50" charset="-128"/>
                  <a:ea typeface="Meiryo UI" panose="020B0604030504040204" pitchFamily="50" charset="-128"/>
                </a:rPr>
                <a:t>/</a:t>
              </a:r>
              <a:r>
                <a:rPr lang="ja-JP" altLang="ja-JP" sz="900" dirty="0">
                  <a:latin typeface="Meiryo UI" panose="020B0604030504040204" pitchFamily="50" charset="-128"/>
                  <a:ea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rPr>
                <a:t>（国内：約</a:t>
              </a:r>
              <a:r>
                <a:rPr lang="en-US" altLang="ja-JP" sz="900" dirty="0">
                  <a:latin typeface="Meiryo UI" panose="020B0604030504040204" pitchFamily="50" charset="-128"/>
                  <a:ea typeface="Meiryo UI" panose="020B0604030504040204" pitchFamily="50" charset="-128"/>
                </a:rPr>
                <a:t>1,400</a:t>
              </a:r>
              <a:r>
                <a:rPr lang="ja-JP" altLang="en-US" sz="900" dirty="0">
                  <a:latin typeface="Meiryo UI" panose="020B0604030504040204" pitchFamily="50" charset="-128"/>
                  <a:ea typeface="Meiryo UI" panose="020B0604030504040204" pitchFamily="50" charset="-128"/>
                </a:rPr>
                <a:t>万人</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年、国外：約</a:t>
              </a:r>
              <a:r>
                <a:rPr lang="en-US" altLang="ja-JP" sz="900" dirty="0">
                  <a:latin typeface="Meiryo UI" panose="020B0604030504040204" pitchFamily="50" charset="-128"/>
                  <a:ea typeface="Meiryo UI" panose="020B0604030504040204" pitchFamily="50" charset="-128"/>
                </a:rPr>
                <a:t>600</a:t>
              </a:r>
              <a:r>
                <a:rPr lang="ja-JP" altLang="en-US" sz="900" dirty="0">
                  <a:latin typeface="Meiryo UI" panose="020B0604030504040204" pitchFamily="50" charset="-128"/>
                  <a:ea typeface="Meiryo UI" panose="020B0604030504040204" pitchFamily="50" charset="-128"/>
                </a:rPr>
                <a:t>万人</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a:t>
              </a:r>
              <a:endParaRPr lang="en-US" altLang="ja-JP" sz="900" dirty="0">
                <a:latin typeface="Meiryo UI" panose="020B0604030504040204" pitchFamily="50" charset="-128"/>
                <a:ea typeface="Meiryo UI" panose="020B0604030504040204" pitchFamily="50" charset="-128"/>
              </a:endParaRPr>
            </a:p>
            <a:p>
              <a:pPr rtl="0" eaLnBrk="1" latinLnBrk="0" hangingPunct="1">
                <a:lnSpc>
                  <a:spcPts val="1800"/>
                </a:lnSpc>
              </a:pP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初期投資額</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約１兆</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800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億</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円</a:t>
              </a:r>
              <a:endParaRPr lang="ja-JP" altLang="ja-JP" sz="900" dirty="0">
                <a:effectLst/>
                <a:latin typeface="Meiryo UI" panose="020B0604030504040204" pitchFamily="50" charset="-128"/>
                <a:ea typeface="Meiryo UI" panose="020B0604030504040204" pitchFamily="50" charset="-128"/>
              </a:endParaRPr>
            </a:p>
            <a:p>
              <a:pPr>
                <a:lnSpc>
                  <a:spcPts val="1800"/>
                </a:lnSpc>
              </a:pP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900" kern="1200" dirty="0">
                  <a:solidFill>
                    <a:schemeClr val="tx1"/>
                  </a:solidFill>
                  <a:effectLst/>
                  <a:latin typeface="Meiryo UI" panose="020B0604030504040204" pitchFamily="50" charset="-128"/>
                  <a:ea typeface="Meiryo UI" panose="020B0604030504040204" pitchFamily="50" charset="-128"/>
                  <a:cs typeface="+mn-cs"/>
                </a:rPr>
                <a:t>◆</a:t>
              </a:r>
              <a:r>
                <a:rPr lang="ja-JP" altLang="en-US" sz="900" dirty="0">
                  <a:latin typeface="Meiryo UI" panose="020B0604030504040204" pitchFamily="50" charset="-128"/>
                  <a:ea typeface="Meiryo UI" panose="020B0604030504040204" pitchFamily="50" charset="-128"/>
                </a:rPr>
                <a:t>経済波及効果</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建設時</a:t>
              </a:r>
              <a:r>
                <a:rPr lang="en-US" altLang="ja-JP" sz="9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：約１兆</a:t>
              </a:r>
              <a:r>
                <a:rPr lang="en-US" altLang="ja-JP" sz="900" dirty="0">
                  <a:latin typeface="Meiryo UI" panose="020B0604030504040204" pitchFamily="50" charset="-128"/>
                  <a:ea typeface="Meiryo UI" panose="020B0604030504040204" pitchFamily="50" charset="-128"/>
                </a:rPr>
                <a:t>5,800</a:t>
              </a:r>
              <a:r>
                <a:rPr lang="ja-JP" altLang="en-US" sz="900" dirty="0">
                  <a:latin typeface="Meiryo UI" panose="020B0604030504040204" pitchFamily="50" charset="-128"/>
                  <a:ea typeface="Meiryo UI" panose="020B0604030504040204" pitchFamily="50" charset="-128"/>
                </a:rPr>
                <a:t>億円  ◆経済</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波及効果</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運営</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6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：約１兆</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1,400</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a:t>
              </a:r>
              <a:endParaRPr kumimoji="1" lang="en-US" altLang="ja-JP" sz="900" kern="1200" dirty="0">
                <a:solidFill>
                  <a:schemeClr val="tx1"/>
                </a:solidFill>
                <a:effectLst/>
                <a:latin typeface="Meiryo UI" panose="020B0604030504040204" pitchFamily="50" charset="-128"/>
                <a:ea typeface="Meiryo UI" panose="020B0604030504040204" pitchFamily="50" charset="-128"/>
                <a:cs typeface="+mn-cs"/>
              </a:endParaRPr>
            </a:p>
            <a:p>
              <a:pPr rtl="0" eaLnBrk="1" latinLnBrk="0" hangingPunct="1">
                <a:lnSpc>
                  <a:spcPts val="1600"/>
                </a:lnSpc>
              </a:pPr>
              <a:r>
                <a:rPr lang="ja-JP" altLang="en-US" sz="900" dirty="0">
                  <a:latin typeface="Meiryo UI" panose="020B0604030504040204" pitchFamily="50" charset="-128"/>
                  <a:ea typeface="Meiryo UI" panose="020B0604030504040204" pitchFamily="50" charset="-128"/>
                </a:rPr>
                <a:t> ◆雇用創出効果</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建設時</a:t>
              </a:r>
              <a:r>
                <a:rPr lang="en-US" altLang="ja-JP" sz="9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rPr>
                <a:t>11.6</a:t>
              </a:r>
              <a:r>
                <a:rPr lang="ja-JP" altLang="en-US" sz="900" dirty="0">
                  <a:latin typeface="Meiryo UI" panose="020B0604030504040204" pitchFamily="50" charset="-128"/>
                  <a:ea typeface="Meiryo UI" panose="020B0604030504040204" pitchFamily="50" charset="-128"/>
                </a:rPr>
                <a:t>万人　　　　 </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◆雇用創出効果</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運営</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6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：約</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9.3</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万人</a:t>
              </a:r>
              <a:r>
                <a:rPr kumimoji="1" lang="en-US" altLang="ja-JP" sz="9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900" kern="1200" dirty="0">
                  <a:solidFill>
                    <a:schemeClr val="tx1"/>
                  </a:solidFill>
                  <a:effectLst/>
                  <a:latin typeface="Meiryo UI" panose="020B0604030504040204" pitchFamily="50" charset="-128"/>
                  <a:ea typeface="Meiryo UI" panose="020B0604030504040204" pitchFamily="50" charset="-128"/>
                  <a:cs typeface="+mn-cs"/>
                </a:rPr>
                <a:t>年</a:t>
              </a:r>
              <a:endParaRPr kumimoji="1" lang="en-US" altLang="ja-JP" sz="900" kern="1200" dirty="0">
                <a:solidFill>
                  <a:schemeClr val="tx1"/>
                </a:solidFill>
                <a:effectLst/>
                <a:latin typeface="Meiryo UI" panose="020B0604030504040204" pitchFamily="50" charset="-128"/>
                <a:ea typeface="Meiryo UI" panose="020B0604030504040204" pitchFamily="50" charset="-128"/>
                <a:cs typeface="+mn-cs"/>
              </a:endParaRPr>
            </a:p>
            <a:p>
              <a:pPr rtl="0" eaLnBrk="1" latinLnBrk="0" hangingPunct="1">
                <a:lnSpc>
                  <a:spcPts val="1600"/>
                </a:lnSpc>
              </a:pPr>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近畿圏</a:t>
              </a:r>
              <a:endParaRPr lang="en-US" altLang="ja-JP" sz="800" dirty="0">
                <a:latin typeface="Meiryo UI" panose="020B0604030504040204" pitchFamily="50" charset="-128"/>
                <a:ea typeface="Meiryo UI" panose="020B0604030504040204" pitchFamily="50" charset="-128"/>
              </a:endParaRPr>
            </a:p>
            <a:p>
              <a:pPr rtl="0" eaLnBrk="1" latinLnBrk="0" hangingPunct="1">
                <a:lnSpc>
                  <a:spcPts val="1600"/>
                </a:lnSpc>
              </a:pPr>
              <a:endParaRPr lang="en-US" altLang="ja-JP" sz="800" dirty="0">
                <a:latin typeface="Meiryo UI" panose="020B0604030504040204" pitchFamily="50" charset="-128"/>
                <a:ea typeface="Meiryo UI" panose="020B0604030504040204" pitchFamily="50" charset="-128"/>
              </a:endParaRPr>
            </a:p>
            <a:p>
              <a:pPr rtl="0" eaLnBrk="1" latinLnBrk="0" hangingPunct="1">
                <a:lnSpc>
                  <a:spcPts val="1400"/>
                </a:lnSpc>
              </a:pPr>
              <a:r>
                <a:rPr lang="ja-JP" altLang="en-US" sz="900" dirty="0">
                  <a:latin typeface="Meiryo UI" panose="020B0604030504040204" pitchFamily="50" charset="-128"/>
                  <a:ea typeface="Meiryo UI" panose="020B0604030504040204" pitchFamily="50" charset="-128"/>
                </a:rPr>
                <a:t> ◆納付金等の収入見込額</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大阪府・大阪市合計</a:t>
              </a:r>
              <a:r>
                <a:rPr lang="en-US" altLang="ja-JP" sz="900" dirty="0">
                  <a:latin typeface="Meiryo UI" panose="020B0604030504040204" pitchFamily="50" charset="-128"/>
                  <a:ea typeface="Meiryo UI" panose="020B0604030504040204" pitchFamily="50" charset="-128"/>
                </a:rPr>
                <a:t>)</a:t>
              </a:r>
            </a:p>
            <a:p>
              <a:pPr rtl="0" eaLnBrk="1" latinLnBrk="0" hangingPunct="1">
                <a:lnSpc>
                  <a:spcPts val="1400"/>
                </a:lnSpc>
              </a:pPr>
              <a:r>
                <a:rPr lang="ja-JP" altLang="en-US" sz="900" dirty="0">
                  <a:latin typeface="Meiryo UI" panose="020B0604030504040204" pitchFamily="50" charset="-128"/>
                  <a:ea typeface="Meiryo UI" panose="020B0604030504040204" pitchFamily="50" charset="-128"/>
                </a:rPr>
                <a:t>　　：約</a:t>
              </a:r>
              <a:r>
                <a:rPr lang="en-US" altLang="ja-JP" sz="900" dirty="0">
                  <a:latin typeface="Meiryo UI" panose="020B0604030504040204" pitchFamily="50" charset="-128"/>
                  <a:ea typeface="Meiryo UI" panose="020B0604030504040204" pitchFamily="50" charset="-128"/>
                </a:rPr>
                <a:t>1,060</a:t>
              </a:r>
              <a:r>
                <a:rPr lang="ja-JP" altLang="en-US" sz="900" dirty="0">
                  <a:latin typeface="Meiryo UI" panose="020B0604030504040204" pitchFamily="50" charset="-128"/>
                  <a:ea typeface="Meiryo UI" panose="020B0604030504040204" pitchFamily="50" charset="-128"/>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a:t>
              </a:r>
              <a:endParaRPr lang="en-US" altLang="ja-JP" sz="900" dirty="0">
                <a:latin typeface="Meiryo UI" panose="020B0604030504040204" pitchFamily="50" charset="-128"/>
                <a:ea typeface="Meiryo UI" panose="020B0604030504040204" pitchFamily="50" charset="-128"/>
              </a:endParaRPr>
            </a:p>
            <a:p>
              <a:pPr rtl="0" eaLnBrk="1" latinLnBrk="0" hangingPunct="1">
                <a:lnSpc>
                  <a:spcPts val="1400"/>
                </a:lnSpc>
              </a:pPr>
              <a:r>
                <a:rPr lang="ja-JP" altLang="en-US" sz="900" dirty="0">
                  <a:latin typeface="Meiryo UI" panose="020B0604030504040204" pitchFamily="50" charset="-128"/>
                  <a:ea typeface="Meiryo UI" panose="020B0604030504040204" pitchFamily="50" charset="-128"/>
                </a:rPr>
                <a:t>　　（納付金：約</a:t>
              </a:r>
              <a:r>
                <a:rPr lang="en-US" altLang="ja-JP" sz="900" dirty="0">
                  <a:latin typeface="Meiryo UI" panose="020B0604030504040204" pitchFamily="50" charset="-128"/>
                  <a:ea typeface="Meiryo UI" panose="020B0604030504040204" pitchFamily="50" charset="-128"/>
                </a:rPr>
                <a:t>740</a:t>
              </a:r>
              <a:r>
                <a:rPr lang="ja-JP" altLang="en-US" sz="900" dirty="0">
                  <a:latin typeface="Meiryo UI" panose="020B0604030504040204" pitchFamily="50" charset="-128"/>
                  <a:ea typeface="Meiryo UI" panose="020B0604030504040204" pitchFamily="50" charset="-128"/>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年、入場料：約</a:t>
              </a:r>
              <a:r>
                <a:rPr lang="en-US" altLang="ja-JP" sz="900" dirty="0">
                  <a:latin typeface="Meiryo UI" panose="020B0604030504040204" pitchFamily="50" charset="-128"/>
                  <a:ea typeface="Meiryo UI" panose="020B0604030504040204" pitchFamily="50" charset="-128"/>
                </a:rPr>
                <a:t>320</a:t>
              </a:r>
              <a:r>
                <a:rPr lang="ja-JP" altLang="en-US" sz="900" dirty="0">
                  <a:latin typeface="Meiryo UI" panose="020B0604030504040204" pitchFamily="50" charset="-128"/>
                  <a:ea typeface="Meiryo UI" panose="020B0604030504040204" pitchFamily="50" charset="-128"/>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a:t>
              </a:r>
              <a:endParaRPr lang="en-US" altLang="ja-JP" sz="900" dirty="0">
                <a:latin typeface="Meiryo UI" panose="020B0604030504040204" pitchFamily="50" charset="-128"/>
                <a:ea typeface="Meiryo UI" panose="020B0604030504040204" pitchFamily="50" charset="-128"/>
              </a:endParaRPr>
            </a:p>
            <a:p>
              <a:pPr>
                <a:lnSpc>
                  <a:spcPts val="1400"/>
                </a:lnSpc>
              </a:pPr>
              <a:r>
                <a:rPr kumimoji="1" lang="ja-JP" altLang="en-US" sz="900" kern="1200" dirty="0">
                  <a:solidFill>
                    <a:schemeClr val="tx1"/>
                  </a:solidFill>
                  <a:effectLst/>
                  <a:latin typeface="Meiryo UI" panose="020B0604030504040204" pitchFamily="50" charset="-128"/>
                  <a:ea typeface="Meiryo UI" panose="020B0604030504040204" pitchFamily="50" charset="-128"/>
                </a:rPr>
                <a:t>　　⇒大阪府・大阪市で均等配分</a:t>
              </a:r>
              <a:endParaRPr kumimoji="1" lang="en-US" altLang="ja-JP" sz="900" kern="1200" dirty="0">
                <a:solidFill>
                  <a:schemeClr val="tx1"/>
                </a:solidFill>
                <a:effectLst/>
                <a:latin typeface="Meiryo UI" panose="020B0604030504040204" pitchFamily="50" charset="-128"/>
                <a:ea typeface="Meiryo UI" panose="020B0604030504040204" pitchFamily="50" charset="-128"/>
              </a:endParaRPr>
            </a:p>
            <a:p>
              <a:pPr>
                <a:lnSpc>
                  <a:spcPts val="1400"/>
                </a:lnSpc>
              </a:pPr>
              <a:r>
                <a:rPr lang="ja-JP" altLang="en-US" sz="900" dirty="0">
                  <a:latin typeface="Meiryo UI" panose="020B0604030504040204" pitchFamily="50" charset="-128"/>
                  <a:ea typeface="Meiryo UI" panose="020B0604030504040204" pitchFamily="50" charset="-128"/>
                </a:rPr>
                <a:t>　　（大阪府：約</a:t>
              </a:r>
              <a:r>
                <a:rPr lang="en-US" altLang="ja-JP" sz="900" dirty="0">
                  <a:latin typeface="Meiryo UI" panose="020B0604030504040204" pitchFamily="50" charset="-128"/>
                  <a:ea typeface="Meiryo UI" panose="020B0604030504040204" pitchFamily="50" charset="-128"/>
                </a:rPr>
                <a:t>530</a:t>
              </a:r>
              <a:r>
                <a:rPr lang="ja-JP" altLang="en-US" sz="900" dirty="0">
                  <a:latin typeface="Meiryo UI" panose="020B0604030504040204" pitchFamily="50" charset="-128"/>
                  <a:ea typeface="Meiryo UI" panose="020B0604030504040204" pitchFamily="50" charset="-128"/>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年、大阪市：約</a:t>
              </a:r>
              <a:r>
                <a:rPr lang="en-US" altLang="ja-JP" sz="900" dirty="0">
                  <a:latin typeface="Meiryo UI" panose="020B0604030504040204" pitchFamily="50" charset="-128"/>
                  <a:ea typeface="Meiryo UI" panose="020B0604030504040204" pitchFamily="50" charset="-128"/>
                </a:rPr>
                <a:t>530</a:t>
              </a:r>
              <a:r>
                <a:rPr lang="ja-JP" altLang="en-US" sz="900" dirty="0">
                  <a:latin typeface="Meiryo UI" panose="020B0604030504040204" pitchFamily="50" charset="-128"/>
                  <a:ea typeface="Meiryo UI" panose="020B0604030504040204" pitchFamily="50" charset="-128"/>
                </a:rPr>
                <a:t>億円</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年）</a:t>
              </a:r>
              <a:endParaRPr lang="en-US" altLang="ja-JP" sz="900" dirty="0">
                <a:latin typeface="Meiryo UI" panose="020B0604030504040204" pitchFamily="50" charset="-128"/>
                <a:ea typeface="Meiryo UI" panose="020B0604030504040204" pitchFamily="50" charset="-128"/>
              </a:endParaRPr>
            </a:p>
            <a:p>
              <a:pPr>
                <a:lnSpc>
                  <a:spcPts val="1400"/>
                </a:lnSpc>
              </a:pPr>
              <a:endParaRPr kumimoji="1" lang="en-US" altLang="ja-JP" sz="900" kern="1200" dirty="0">
                <a:solidFill>
                  <a:schemeClr val="tx1"/>
                </a:solidFill>
                <a:effectLst/>
                <a:latin typeface="Meiryo UI" panose="020B0604030504040204" pitchFamily="50" charset="-128"/>
                <a:ea typeface="Meiryo UI" panose="020B0604030504040204" pitchFamily="50" charset="-128"/>
              </a:endParaRPr>
            </a:p>
            <a:p>
              <a:pPr>
                <a:lnSpc>
                  <a:spcPts val="1200"/>
                </a:lnSpc>
              </a:pPr>
              <a:endParaRPr kumimoji="1" lang="en-US" altLang="ja-JP" sz="800" kern="1200" dirty="0">
                <a:solidFill>
                  <a:schemeClr val="tx1"/>
                </a:solidFill>
                <a:effectLst/>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3"/>
            <a:stretch>
              <a:fillRect/>
            </a:stretch>
          </p:blipFill>
          <p:spPr>
            <a:xfrm>
              <a:off x="3153986" y="1269262"/>
              <a:ext cx="1660259" cy="936104"/>
            </a:xfrm>
            <a:prstGeom prst="rect">
              <a:avLst/>
            </a:prstGeom>
            <a:ln>
              <a:noFill/>
            </a:ln>
          </p:spPr>
        </p:pic>
        <p:sp>
          <p:nvSpPr>
            <p:cNvPr id="27" name="タイトル 1"/>
            <p:cNvSpPr txBox="1">
              <a:spLocks/>
            </p:cNvSpPr>
            <p:nvPr/>
          </p:nvSpPr>
          <p:spPr>
            <a:xfrm>
              <a:off x="9524" y="-368006"/>
              <a:ext cx="4969594" cy="195512"/>
            </a:xfrm>
            <a:prstGeom prst="rect">
              <a:avLst/>
            </a:prstGeom>
            <a:solidFill>
              <a:schemeClr val="accent1">
                <a:lumMod val="50000"/>
              </a:schemeClr>
            </a:solidFill>
            <a:ln w="9525" cap="flat" cmpd="sng" algn="ctr">
              <a:no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lnSpc>
                  <a:spcPct val="114000"/>
                </a:lnSpc>
                <a:spcBef>
                  <a:spcPts val="0"/>
                </a:spcBef>
                <a:spcAft>
                  <a:spcPts val="0"/>
                </a:spcAft>
                <a:defRPr/>
              </a:pPr>
              <a:r>
                <a:rPr lang="en-US" altLang="ja-JP" sz="900" b="1" dirty="0">
                  <a:solidFill>
                    <a:sysClr val="window" lastClr="FFFFFF"/>
                  </a:solidFill>
                  <a:latin typeface="Meiryo UI" pitchFamily="50" charset="-128"/>
                  <a:ea typeface="Meiryo UI" pitchFamily="50" charset="-128"/>
                  <a:cs typeface="Meiryo UI" pitchFamily="50" charset="-128"/>
                </a:rPr>
                <a:t>IR</a:t>
              </a:r>
              <a:r>
                <a:rPr lang="ja-JP" altLang="en-US" sz="900" b="1" dirty="0">
                  <a:solidFill>
                    <a:sysClr val="window" lastClr="FFFFFF"/>
                  </a:solidFill>
                  <a:latin typeface="Meiryo UI" pitchFamily="50" charset="-128"/>
                  <a:ea typeface="Meiryo UI" pitchFamily="50" charset="-128"/>
                  <a:cs typeface="Meiryo UI" pitchFamily="50" charset="-128"/>
                </a:rPr>
                <a:t>区域整備による効果等</a:t>
              </a:r>
            </a:p>
          </p:txBody>
        </p:sp>
        <p:sp>
          <p:nvSpPr>
            <p:cNvPr id="30" name="タイトル 1"/>
            <p:cNvSpPr txBox="1">
              <a:spLocks/>
            </p:cNvSpPr>
            <p:nvPr/>
          </p:nvSpPr>
          <p:spPr>
            <a:xfrm>
              <a:off x="5091573" y="-2522461"/>
              <a:ext cx="4291693" cy="181007"/>
            </a:xfrm>
            <a:prstGeom prst="rect">
              <a:avLst/>
            </a:prstGeom>
            <a:solidFill>
              <a:schemeClr val="accent1">
                <a:lumMod val="50000"/>
              </a:schemeClr>
            </a:solidFill>
            <a:ln w="9525" cap="flat" cmpd="sng" algn="ctr">
              <a:no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lnSpc>
                  <a:spcPct val="114000"/>
                </a:lnSpc>
                <a:spcBef>
                  <a:spcPts val="0"/>
                </a:spcBef>
                <a:spcAft>
                  <a:spcPts val="0"/>
                </a:spcAft>
                <a:defRPr/>
              </a:pPr>
              <a:r>
                <a:rPr lang="en-US" altLang="ja-JP" sz="900" b="1" dirty="0">
                  <a:solidFill>
                    <a:sysClr val="window" lastClr="FFFFFF"/>
                  </a:solidFill>
                  <a:latin typeface="Meiryo UI" pitchFamily="50" charset="-128"/>
                  <a:ea typeface="Meiryo UI" pitchFamily="50" charset="-128"/>
                  <a:cs typeface="Meiryo UI" pitchFamily="50" charset="-128"/>
                </a:rPr>
                <a:t>IR</a:t>
              </a:r>
              <a:r>
                <a:rPr lang="ja-JP" altLang="en-US" sz="900" b="1" dirty="0">
                  <a:solidFill>
                    <a:sysClr val="window" lastClr="FFFFFF"/>
                  </a:solidFill>
                  <a:latin typeface="Meiryo UI" pitchFamily="50" charset="-128"/>
                  <a:ea typeface="Meiryo UI" pitchFamily="50" charset="-128"/>
                  <a:cs typeface="Meiryo UI" pitchFamily="50" charset="-128"/>
                </a:rPr>
                <a:t>施設の規模</a:t>
              </a:r>
            </a:p>
          </p:txBody>
        </p:sp>
        <p:sp>
          <p:nvSpPr>
            <p:cNvPr id="37" name="タイトル 1"/>
            <p:cNvSpPr txBox="1">
              <a:spLocks/>
            </p:cNvSpPr>
            <p:nvPr/>
          </p:nvSpPr>
          <p:spPr>
            <a:xfrm>
              <a:off x="5091572" y="1378906"/>
              <a:ext cx="4291693" cy="188430"/>
            </a:xfrm>
            <a:prstGeom prst="rect">
              <a:avLst/>
            </a:prstGeom>
            <a:solidFill>
              <a:schemeClr val="accent1">
                <a:lumMod val="50000"/>
              </a:schemeClr>
            </a:solidFill>
            <a:ln w="9525" cap="flat" cmpd="sng" algn="ctr">
              <a:noFill/>
              <a:prstDash val="soli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lnSpc>
                  <a:spcPct val="114000"/>
                </a:lnSpc>
                <a:spcBef>
                  <a:spcPts val="0"/>
                </a:spcBef>
                <a:spcAft>
                  <a:spcPts val="0"/>
                </a:spcAft>
                <a:defRPr/>
              </a:pPr>
              <a:r>
                <a:rPr lang="en-US" altLang="ja-JP" sz="900" b="1" dirty="0">
                  <a:solidFill>
                    <a:sysClr val="window" lastClr="FFFFFF"/>
                  </a:solidFill>
                  <a:latin typeface="Meiryo UI" pitchFamily="50" charset="-128"/>
                  <a:ea typeface="Meiryo UI" pitchFamily="50" charset="-128"/>
                  <a:cs typeface="Meiryo UI" pitchFamily="50" charset="-128"/>
                </a:rPr>
                <a:t>IR</a:t>
              </a:r>
              <a:r>
                <a:rPr lang="ja-JP" altLang="en-US" sz="900" b="1" dirty="0">
                  <a:solidFill>
                    <a:sysClr val="window" lastClr="FFFFFF"/>
                  </a:solidFill>
                  <a:latin typeface="Meiryo UI" pitchFamily="50" charset="-128"/>
                  <a:ea typeface="Meiryo UI" pitchFamily="50" charset="-128"/>
                  <a:cs typeface="Meiryo UI" pitchFamily="50" charset="-128"/>
                </a:rPr>
                <a:t>事業の工程</a:t>
              </a:r>
            </a:p>
          </p:txBody>
        </p:sp>
      </p:grpSp>
      <p:graphicFrame>
        <p:nvGraphicFramePr>
          <p:cNvPr id="7" name="表 6"/>
          <p:cNvGraphicFramePr>
            <a:graphicFrameLocks noGrp="1"/>
          </p:cNvGraphicFramePr>
          <p:nvPr/>
        </p:nvGraphicFramePr>
        <p:xfrm>
          <a:off x="5354838" y="2104416"/>
          <a:ext cx="4297391" cy="3593325"/>
        </p:xfrm>
        <a:graphic>
          <a:graphicData uri="http://schemas.openxmlformats.org/drawingml/2006/table">
            <a:tbl>
              <a:tblPr firstRow="1" bandRow="1">
                <a:tableStyleId>{5C22544A-7EE6-4342-B048-85BDC9FD1C3A}</a:tableStyleId>
              </a:tblPr>
              <a:tblGrid>
                <a:gridCol w="611970">
                  <a:extLst>
                    <a:ext uri="{9D8B030D-6E8A-4147-A177-3AD203B41FA5}">
                      <a16:colId xmlns:a16="http://schemas.microsoft.com/office/drawing/2014/main" val="2402858402"/>
                    </a:ext>
                  </a:extLst>
                </a:gridCol>
                <a:gridCol w="1080120">
                  <a:extLst>
                    <a:ext uri="{9D8B030D-6E8A-4147-A177-3AD203B41FA5}">
                      <a16:colId xmlns:a16="http://schemas.microsoft.com/office/drawing/2014/main" val="1791463648"/>
                    </a:ext>
                  </a:extLst>
                </a:gridCol>
                <a:gridCol w="720081">
                  <a:extLst>
                    <a:ext uri="{9D8B030D-6E8A-4147-A177-3AD203B41FA5}">
                      <a16:colId xmlns:a16="http://schemas.microsoft.com/office/drawing/2014/main" val="381739813"/>
                    </a:ext>
                  </a:extLst>
                </a:gridCol>
                <a:gridCol w="1885220">
                  <a:extLst>
                    <a:ext uri="{9D8B030D-6E8A-4147-A177-3AD203B41FA5}">
                      <a16:colId xmlns:a16="http://schemas.microsoft.com/office/drawing/2014/main" val="1385473789"/>
                    </a:ext>
                  </a:extLst>
                </a:gridCol>
              </a:tblGrid>
              <a:tr h="225682">
                <a:tc>
                  <a:txBody>
                    <a:bodyPr/>
                    <a:lstStyle/>
                    <a:p>
                      <a:pPr algn="ctr"/>
                      <a:r>
                        <a:rPr kumimoji="1" lang="ja-JP" altLang="en-US" sz="800" dirty="0">
                          <a:latin typeface="Meiryo UI" panose="020B0604030504040204" pitchFamily="50" charset="-128"/>
                          <a:ea typeface="Meiryo UI" panose="020B0604030504040204" pitchFamily="50" charset="-128"/>
                        </a:rPr>
                        <a:t>区分</a:t>
                      </a:r>
                      <a:endParaRPr kumimoji="1" lang="en-US" altLang="ja-JP" sz="8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施設種別</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延床面積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施設構成・規模</a:t>
                      </a:r>
                    </a:p>
                  </a:txBody>
                  <a:tcPr anchor="ctr"/>
                </a:tc>
                <a:extLst>
                  <a:ext uri="{0D108BD9-81ED-4DB2-BD59-A6C34878D82A}">
                    <a16:rowId xmlns:a16="http://schemas.microsoft.com/office/drawing/2014/main" val="769021457"/>
                  </a:ext>
                </a:extLst>
              </a:tr>
              <a:tr h="310476">
                <a:tc>
                  <a:txBody>
                    <a:bodyPr/>
                    <a:lstStyle/>
                    <a:p>
                      <a:pPr algn="ctr"/>
                      <a:r>
                        <a:rPr kumimoji="1" lang="ja-JP" altLang="en-US" sz="800" dirty="0">
                          <a:latin typeface="Meiryo UI" panose="020B0604030504040204" pitchFamily="50" charset="-128"/>
                          <a:ea typeface="Meiryo UI" panose="020B0604030504040204" pitchFamily="50" charset="-128"/>
                        </a:rPr>
                        <a:t>１号施設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国際会議場施設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3.7</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最大会議室 </a:t>
                      </a:r>
                      <a:r>
                        <a:rPr kumimoji="1" lang="en-US" altLang="ja-JP" sz="800" dirty="0">
                          <a:latin typeface="Meiryo UI" panose="020B0604030504040204" pitchFamily="50" charset="-128"/>
                          <a:ea typeface="Meiryo UI" panose="020B0604030504040204" pitchFamily="50" charset="-128"/>
                        </a:rPr>
                        <a:t>6,000</a:t>
                      </a:r>
                      <a:r>
                        <a:rPr kumimoji="1" lang="ja-JP" altLang="en-US" sz="800" dirty="0">
                          <a:latin typeface="Meiryo UI" panose="020B0604030504040204" pitchFamily="50" charset="-128"/>
                          <a:ea typeface="Meiryo UI" panose="020B0604030504040204" pitchFamily="50" charset="-128"/>
                        </a:rPr>
                        <a:t>人以上収容</a:t>
                      </a:r>
                    </a:p>
                  </a:txBody>
                  <a:tcPr anchor="ctr"/>
                </a:tc>
                <a:extLst>
                  <a:ext uri="{0D108BD9-81ED-4DB2-BD59-A6C34878D82A}">
                    <a16:rowId xmlns:a16="http://schemas.microsoft.com/office/drawing/2014/main" val="1809820802"/>
                  </a:ext>
                </a:extLst>
              </a:tr>
              <a:tr h="343145">
                <a:tc>
                  <a:txBody>
                    <a:bodyPr/>
                    <a:lstStyle/>
                    <a:p>
                      <a:pPr algn="ctr"/>
                      <a:r>
                        <a:rPr kumimoji="1" lang="ja-JP" altLang="en-US" sz="800" dirty="0">
                          <a:latin typeface="Meiryo UI" panose="020B0604030504040204" pitchFamily="50" charset="-128"/>
                          <a:ea typeface="Meiryo UI" panose="020B0604030504040204" pitchFamily="50" charset="-128"/>
                        </a:rPr>
                        <a:t>２号施設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展示等施設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3.1</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展示面積 ２万㎡</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関西イノベーションラボ</a:t>
                      </a:r>
                    </a:p>
                  </a:txBody>
                  <a:tcPr anchor="ctr"/>
                </a:tc>
                <a:extLst>
                  <a:ext uri="{0D108BD9-81ED-4DB2-BD59-A6C34878D82A}">
                    <a16:rowId xmlns:a16="http://schemas.microsoft.com/office/drawing/2014/main" val="2172256126"/>
                  </a:ext>
                </a:extLst>
              </a:tr>
              <a:tr h="435243">
                <a:tc>
                  <a:txBody>
                    <a:bodyPr/>
                    <a:lstStyle/>
                    <a:p>
                      <a:pPr algn="ctr"/>
                      <a:r>
                        <a:rPr kumimoji="1" lang="ja-JP" altLang="en-US" sz="800" dirty="0">
                          <a:latin typeface="Meiryo UI" panose="020B0604030504040204" pitchFamily="50" charset="-128"/>
                          <a:ea typeface="Meiryo UI" panose="020B0604030504040204" pitchFamily="50" charset="-128"/>
                        </a:rPr>
                        <a:t>３号施設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魅力増進施設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1.1</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ガーデンシアター</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関西ジャパンハウス</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三道体験スタジオ</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ジャパン・フードパビリオン</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関西アート</a:t>
                      </a:r>
                      <a:r>
                        <a:rPr kumimoji="1" lang="en-US" altLang="ja-JP" sz="800" dirty="0">
                          <a:latin typeface="Meiryo UI" panose="020B0604030504040204" pitchFamily="50" charset="-128"/>
                          <a:ea typeface="Meiryo UI" panose="020B0604030504040204" pitchFamily="50" charset="-128"/>
                        </a:rPr>
                        <a:t>&amp;</a:t>
                      </a:r>
                      <a:r>
                        <a:rPr kumimoji="1" lang="ja-JP" altLang="en-US" sz="800" dirty="0">
                          <a:latin typeface="Meiryo UI" panose="020B0604030504040204" pitchFamily="50" charset="-128"/>
                          <a:ea typeface="Meiryo UI" panose="020B0604030504040204" pitchFamily="50" charset="-128"/>
                        </a:rPr>
                        <a:t>カルチャーミュージアム</a:t>
                      </a:r>
                    </a:p>
                  </a:txBody>
                  <a:tcPr anchor="ctr"/>
                </a:tc>
                <a:extLst>
                  <a:ext uri="{0D108BD9-81ED-4DB2-BD59-A6C34878D82A}">
                    <a16:rowId xmlns:a16="http://schemas.microsoft.com/office/drawing/2014/main" val="4290721740"/>
                  </a:ext>
                </a:extLst>
              </a:tr>
              <a:tr h="343145">
                <a:tc>
                  <a:txBody>
                    <a:bodyPr/>
                    <a:lstStyle/>
                    <a:p>
                      <a:pPr algn="ctr"/>
                      <a:r>
                        <a:rPr kumimoji="1" lang="ja-JP" altLang="en-US" sz="800" dirty="0">
                          <a:latin typeface="Meiryo UI" panose="020B0604030504040204" pitchFamily="50" charset="-128"/>
                          <a:ea typeface="Meiryo UI" panose="020B0604030504040204" pitchFamily="50" charset="-128"/>
                        </a:rPr>
                        <a:t>４号施設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送客施設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1.3</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関西ツーリズムセンター</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バスターミナル、フェリーターミナル</a:t>
                      </a:r>
                    </a:p>
                  </a:txBody>
                  <a:tcPr anchor="ctr"/>
                </a:tc>
                <a:extLst>
                  <a:ext uri="{0D108BD9-81ED-4DB2-BD59-A6C34878D82A}">
                    <a16:rowId xmlns:a16="http://schemas.microsoft.com/office/drawing/2014/main" val="1046498885"/>
                  </a:ext>
                </a:extLst>
              </a:tr>
              <a:tr h="435243">
                <a:tc>
                  <a:txBody>
                    <a:bodyPr/>
                    <a:lstStyle/>
                    <a:p>
                      <a:pPr algn="ctr"/>
                      <a:r>
                        <a:rPr kumimoji="1" lang="ja-JP" altLang="en-US" sz="800" dirty="0">
                          <a:latin typeface="Meiryo UI" panose="020B0604030504040204" pitchFamily="50" charset="-128"/>
                          <a:ea typeface="Meiryo UI" panose="020B0604030504040204" pitchFamily="50" charset="-128"/>
                        </a:rPr>
                        <a:t>５号施設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宿泊施設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28.9</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客室 約</a:t>
                      </a:r>
                      <a:r>
                        <a:rPr kumimoji="1" lang="en-US" altLang="ja-JP" sz="800" dirty="0">
                          <a:latin typeface="Meiryo UI" panose="020B0604030504040204" pitchFamily="50" charset="-128"/>
                          <a:ea typeface="Meiryo UI" panose="020B0604030504040204" pitchFamily="50" charset="-128"/>
                        </a:rPr>
                        <a:t>2,500</a:t>
                      </a:r>
                      <a:r>
                        <a:rPr kumimoji="1" lang="ja-JP" altLang="en-US" sz="800" dirty="0">
                          <a:latin typeface="Meiryo UI" panose="020B0604030504040204" pitchFamily="50" charset="-128"/>
                          <a:ea typeface="Meiryo UI" panose="020B0604030504040204" pitchFamily="50" charset="-128"/>
                        </a:rPr>
                        <a:t>室</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レストラン、プール、フィットネス</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大浴場、バンケット 等</a:t>
                      </a:r>
                    </a:p>
                  </a:txBody>
                  <a:tcPr anchor="ctr"/>
                </a:tc>
                <a:extLst>
                  <a:ext uri="{0D108BD9-81ED-4DB2-BD59-A6C34878D82A}">
                    <a16:rowId xmlns:a16="http://schemas.microsoft.com/office/drawing/2014/main" val="3365500646"/>
                  </a:ext>
                </a:extLst>
              </a:tr>
              <a:tr h="243710">
                <a:tc rowSpan="2">
                  <a:txBody>
                    <a:bodyPr/>
                    <a:lstStyle/>
                    <a:p>
                      <a:pPr algn="ctr"/>
                      <a:r>
                        <a:rPr kumimoji="1" lang="ja-JP" altLang="en-US" sz="800" dirty="0">
                          <a:latin typeface="Meiryo UI" panose="020B0604030504040204" pitchFamily="50" charset="-128"/>
                          <a:ea typeface="Meiryo UI" panose="020B0604030504040204" pitchFamily="50" charset="-128"/>
                        </a:rPr>
                        <a:t>６号施設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エンターテイメント施設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1.3</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夢洲シアター</a:t>
                      </a:r>
                      <a:r>
                        <a:rPr kumimoji="1" lang="ja-JP" altLang="en-US" sz="800" baseline="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3,500</a:t>
                      </a:r>
                      <a:r>
                        <a:rPr kumimoji="1" lang="ja-JP" altLang="en-US" sz="800" dirty="0">
                          <a:latin typeface="Meiryo UI" panose="020B0604030504040204" pitchFamily="50" charset="-128"/>
                          <a:ea typeface="Meiryo UI" panose="020B0604030504040204" pitchFamily="50" charset="-128"/>
                        </a:rPr>
                        <a:t>席</a:t>
                      </a:r>
                    </a:p>
                  </a:txBody>
                  <a:tcPr anchor="ctr"/>
                </a:tc>
                <a:extLst>
                  <a:ext uri="{0D108BD9-81ED-4DB2-BD59-A6C34878D82A}">
                    <a16:rowId xmlns:a16="http://schemas.microsoft.com/office/drawing/2014/main" val="4226115451"/>
                  </a:ext>
                </a:extLst>
              </a:tr>
              <a:tr h="389937">
                <a:tc v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飲食・物販</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・サービス等施設</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31.0</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ja-JP" altLang="en-US" sz="800" dirty="0">
                          <a:latin typeface="Meiryo UI" panose="020B0604030504040204" pitchFamily="50" charset="-128"/>
                          <a:ea typeface="Meiryo UI" panose="020B0604030504040204" pitchFamily="50" charset="-128"/>
                        </a:rPr>
                        <a:t>飲食施設、物販施設</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駐車場、エネルギーセンター</a:t>
                      </a:r>
                      <a:r>
                        <a:rPr kumimoji="1" lang="ja-JP" altLang="en-US" sz="800" baseline="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等</a:t>
                      </a:r>
                    </a:p>
                  </a:txBody>
                  <a:tcPr anchor="ctr"/>
                </a:tc>
                <a:extLst>
                  <a:ext uri="{0D108BD9-81ED-4DB2-BD59-A6C34878D82A}">
                    <a16:rowId xmlns:a16="http://schemas.microsoft.com/office/drawing/2014/main" val="4127885346"/>
                  </a:ext>
                </a:extLst>
              </a:tr>
              <a:tr h="322402">
                <a:tc gridSpan="2">
                  <a:txBody>
                    <a:bodyPr/>
                    <a:lstStyle/>
                    <a:p>
                      <a:pPr algn="ctr"/>
                      <a:r>
                        <a:rPr kumimoji="1" lang="ja-JP" altLang="en-US" sz="800" dirty="0">
                          <a:latin typeface="Meiryo UI" panose="020B0604030504040204" pitchFamily="50" charset="-128"/>
                          <a:ea typeface="Meiryo UI" panose="020B0604030504040204" pitchFamily="50" charset="-128"/>
                        </a:rPr>
                        <a:t>カジノ施設</a:t>
                      </a:r>
                    </a:p>
                  </a:txBody>
                  <a:tcPr anchor="ctr"/>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約</a:t>
                      </a:r>
                      <a:r>
                        <a:rPr kumimoji="1" lang="en-US" altLang="ja-JP" sz="800" dirty="0">
                          <a:latin typeface="Meiryo UI" panose="020B0604030504040204" pitchFamily="50" charset="-128"/>
                          <a:ea typeface="Meiryo UI" panose="020B0604030504040204" pitchFamily="50" charset="-128"/>
                        </a:rPr>
                        <a:t>6.5</a:t>
                      </a:r>
                      <a:r>
                        <a:rPr kumimoji="1" lang="ja-JP" altLang="en-US" sz="800" dirty="0">
                          <a:latin typeface="Meiryo UI" panose="020B0604030504040204" pitchFamily="50" charset="-128"/>
                          <a:ea typeface="Meiryo UI" panose="020B0604030504040204" pitchFamily="50" charset="-128"/>
                        </a:rPr>
                        <a:t>万㎡</a:t>
                      </a:r>
                    </a:p>
                  </a:txBody>
                  <a:tcPr anchor="ctr"/>
                </a:tc>
                <a:tc>
                  <a:txBody>
                    <a:bodyPr/>
                    <a:lstStyle/>
                    <a:p>
                      <a:pPr algn="l"/>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うち、カジノ行為区画は総延床面積</a:t>
                      </a:r>
                      <a:endParaRPr kumimoji="1" lang="en-US" altLang="ja-JP" sz="8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　の３</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以内</a:t>
                      </a:r>
                    </a:p>
                  </a:txBody>
                  <a:tcPr anchor="ctr"/>
                </a:tc>
                <a:extLst>
                  <a:ext uri="{0D108BD9-81ED-4DB2-BD59-A6C34878D82A}">
                    <a16:rowId xmlns:a16="http://schemas.microsoft.com/office/drawing/2014/main" val="519412343"/>
                  </a:ext>
                </a:extLst>
              </a:tr>
              <a:tr h="243710">
                <a:tc gridSpan="2">
                  <a:txBody>
                    <a:bodyPr/>
                    <a:lstStyle/>
                    <a:p>
                      <a:pPr algn="ctr"/>
                      <a:r>
                        <a:rPr kumimoji="1" lang="ja-JP" altLang="en-US" sz="800" b="1" dirty="0">
                          <a:latin typeface="Meiryo UI" panose="020B0604030504040204" pitchFamily="50" charset="-128"/>
                          <a:ea typeface="Meiryo UI" panose="020B0604030504040204" pitchFamily="50" charset="-128"/>
                        </a:rPr>
                        <a:t>総延床面積</a:t>
                      </a:r>
                    </a:p>
                  </a:txBody>
                  <a:tcPr anchor="ctr"/>
                </a:tc>
                <a:tc hMerge="1">
                  <a:txBody>
                    <a:bodyPr/>
                    <a:lstStyle/>
                    <a:p>
                      <a:pPr algn="ct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b="1" dirty="0">
                          <a:latin typeface="Meiryo UI" panose="020B0604030504040204" pitchFamily="50" charset="-128"/>
                          <a:ea typeface="Meiryo UI" panose="020B0604030504040204" pitchFamily="50" charset="-128"/>
                        </a:rPr>
                        <a:t>約</a:t>
                      </a:r>
                      <a:r>
                        <a:rPr kumimoji="1" lang="en-US" altLang="ja-JP" sz="800" b="1" dirty="0">
                          <a:latin typeface="Meiryo UI" panose="020B0604030504040204" pitchFamily="50" charset="-128"/>
                          <a:ea typeface="Meiryo UI" panose="020B0604030504040204" pitchFamily="50" charset="-128"/>
                        </a:rPr>
                        <a:t>77</a:t>
                      </a:r>
                      <a:r>
                        <a:rPr kumimoji="1" lang="ja-JP" altLang="en-US" sz="800" b="1" dirty="0">
                          <a:latin typeface="Meiryo UI" panose="020B0604030504040204" pitchFamily="50" charset="-128"/>
                          <a:ea typeface="Meiryo UI" panose="020B0604030504040204" pitchFamily="50" charset="-128"/>
                        </a:rPr>
                        <a:t>万㎡</a:t>
                      </a:r>
                    </a:p>
                  </a:txBody>
                  <a:tcPr anchor="ctr"/>
                </a:tc>
                <a:tc>
                  <a:txBody>
                    <a:bodyPr/>
                    <a:lstStyle/>
                    <a:p>
                      <a:pPr algn="ct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74800741"/>
                  </a:ext>
                </a:extLst>
              </a:tr>
            </a:tbl>
          </a:graphicData>
        </a:graphic>
      </p:graphicFrame>
      <p:sp>
        <p:nvSpPr>
          <p:cNvPr id="32" name="タイトル 1">
            <a:extLst>
              <a:ext uri="{FF2B5EF4-FFF2-40B4-BE49-F238E27FC236}">
                <a16:creationId xmlns:a16="http://schemas.microsoft.com/office/drawing/2014/main" id="{6BDD6682-AF71-4984-8F27-F8DCE22C37D7}"/>
              </a:ext>
            </a:extLst>
          </p:cNvPr>
          <p:cNvSpPr txBox="1">
            <a:spLocks/>
          </p:cNvSpPr>
          <p:nvPr/>
        </p:nvSpPr>
        <p:spPr>
          <a:xfrm>
            <a:off x="5353921" y="6038968"/>
            <a:ext cx="4292610" cy="741729"/>
          </a:xfrm>
          <a:prstGeom prst="rect">
            <a:avLst/>
          </a:prstGeom>
          <a:solidFill>
            <a:schemeClr val="accent5">
              <a:lumMod val="20000"/>
              <a:lumOff val="80000"/>
            </a:schemeClr>
          </a:solidFill>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endParaRPr lang="en-US" altLang="ja-JP" sz="300" b="1" u="sng" dirty="0">
              <a:latin typeface="Meiryo UI" panose="020B0604030504040204" pitchFamily="50" charset="-128"/>
              <a:ea typeface="Meiryo UI" panose="020B0604030504040204" pitchFamily="50" charset="-128"/>
            </a:endParaRPr>
          </a:p>
          <a:p>
            <a:pPr algn="l">
              <a:spcBef>
                <a:spcPts val="0"/>
              </a:spcBef>
            </a:pPr>
            <a:r>
              <a:rPr lang="ja-JP" altLang="ja-JP" sz="900" b="1" dirty="0">
                <a:latin typeface="Meiryo UI" panose="020B0604030504040204" pitchFamily="50" charset="-128"/>
                <a:ea typeface="Meiryo UI" panose="020B0604030504040204" pitchFamily="50" charset="-128"/>
              </a:rPr>
              <a:t>◆</a:t>
            </a:r>
            <a:r>
              <a:rPr lang="ja-JP" altLang="en-US" sz="900" b="1" u="sng" dirty="0">
                <a:latin typeface="Meiryo UI" panose="020B0604030504040204" pitchFamily="50" charset="-128"/>
                <a:ea typeface="Meiryo UI" panose="020B0604030504040204" pitchFamily="50" charset="-128"/>
              </a:rPr>
              <a:t>開業時期：</a:t>
            </a:r>
            <a:r>
              <a:rPr lang="en-US" altLang="ja-JP" sz="900" b="1" u="sng" dirty="0">
                <a:latin typeface="Meiryo UI" panose="020B0604030504040204" pitchFamily="50" charset="-128"/>
                <a:ea typeface="Meiryo UI" panose="020B0604030504040204" pitchFamily="50" charset="-128"/>
              </a:rPr>
              <a:t>2029</a:t>
            </a:r>
            <a:r>
              <a:rPr lang="ja-JP" altLang="en-US" sz="900" b="1" u="sng" dirty="0">
                <a:latin typeface="Meiryo UI" panose="020B0604030504040204" pitchFamily="50" charset="-128"/>
                <a:ea typeface="Meiryo UI" panose="020B0604030504040204" pitchFamily="50" charset="-128"/>
              </a:rPr>
              <a:t>年秋～冬頃</a:t>
            </a:r>
            <a:endParaRPr lang="en-US" altLang="ja-JP" sz="900" b="1" u="sng" dirty="0">
              <a:latin typeface="Meiryo UI" panose="020B0604030504040204" pitchFamily="50" charset="-128"/>
              <a:ea typeface="Meiryo UI" panose="020B0604030504040204" pitchFamily="50" charset="-128"/>
            </a:endParaRPr>
          </a:p>
          <a:p>
            <a:pPr algn="l">
              <a:spcBef>
                <a:spcPts val="0"/>
              </a:spcBef>
            </a:pPr>
            <a:endParaRPr lang="en-US" altLang="ja-JP" sz="900" b="1" u="sng" dirty="0">
              <a:latin typeface="Meiryo UI" panose="020B0604030504040204" pitchFamily="50" charset="-128"/>
              <a:ea typeface="Meiryo UI" panose="020B0604030504040204" pitchFamily="50" charset="-128"/>
            </a:endParaRPr>
          </a:p>
          <a:p>
            <a:pPr algn="l">
              <a:spcBef>
                <a:spcPts val="0"/>
              </a:spcBef>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大阪府・市及び</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事業者は、世界最高水準の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及び早期開業による速やかな事業</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効果の発現が実現できるよう、公民連携して取り組む。</a:t>
            </a:r>
            <a:endParaRPr lang="ja-JP" altLang="en-US" sz="900" dirty="0">
              <a:latin typeface="+mj-ea"/>
              <a:cs typeface="Meiryo UI" panose="020B0604030504040204" pitchFamily="50" charset="-128"/>
            </a:endParaRPr>
          </a:p>
        </p:txBody>
      </p:sp>
    </p:spTree>
    <p:extLst>
      <p:ext uri="{BB962C8B-B14F-4D97-AF65-F5344CB8AC3E}">
        <p14:creationId xmlns:p14="http://schemas.microsoft.com/office/powerpoint/2010/main" val="113017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1"/>
          <p:cNvSpPr txBox="1">
            <a:spLocks/>
          </p:cNvSpPr>
          <p:nvPr/>
        </p:nvSpPr>
        <p:spPr>
          <a:xfrm>
            <a:off x="336208" y="2192103"/>
            <a:ext cx="1995003" cy="19463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17860">
              <a:defRPr/>
            </a:pPr>
            <a:r>
              <a:rPr lang="ja-JP" altLang="en-US" sz="1351" b="1" u="sng" dirty="0">
                <a:solidFill>
                  <a:prstClr val="black"/>
                </a:solidFill>
                <a:latin typeface="+mn-ea"/>
                <a:ea typeface="+mn-ea"/>
              </a:rPr>
              <a:t>めざす国際金融都市像</a:t>
            </a:r>
          </a:p>
        </p:txBody>
      </p:sp>
      <p:sp>
        <p:nvSpPr>
          <p:cNvPr id="62" name="正方形/長方形 61"/>
          <p:cNvSpPr/>
          <p:nvPr/>
        </p:nvSpPr>
        <p:spPr>
          <a:xfrm>
            <a:off x="341001" y="2454154"/>
            <a:ext cx="4451769" cy="43787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ja-JP" altLang="en-US" sz="1351" b="1" dirty="0">
                <a:latin typeface="+mn-ea"/>
              </a:rPr>
              <a:t> アジア・世界の活力を呼び込み</a:t>
            </a:r>
            <a:endParaRPr lang="en-US" altLang="ja-JP" sz="1351" b="1" dirty="0">
              <a:latin typeface="+mn-ea"/>
            </a:endParaRPr>
          </a:p>
          <a:p>
            <a:r>
              <a:rPr lang="ja-JP" altLang="en-US" sz="1351" b="1" dirty="0">
                <a:latin typeface="+mn-ea"/>
              </a:rPr>
              <a:t>　　　　　　　　　「金融をテコに発展するグローバル都市」</a:t>
            </a:r>
            <a:endParaRPr lang="en-US" altLang="ja-JP" sz="1351" b="1" dirty="0">
              <a:latin typeface="+mn-ea"/>
            </a:endParaRPr>
          </a:p>
        </p:txBody>
      </p:sp>
      <p:sp>
        <p:nvSpPr>
          <p:cNvPr id="64" name="正方形/長方形 63"/>
          <p:cNvSpPr/>
          <p:nvPr/>
        </p:nvSpPr>
        <p:spPr>
          <a:xfrm>
            <a:off x="5004007" y="2454154"/>
            <a:ext cx="4451769" cy="43787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ja-JP" altLang="en-US" sz="1351" b="1" dirty="0">
                <a:latin typeface="+mn-ea"/>
              </a:rPr>
              <a:t> 先駆けた取組みで世界に挑戦する</a:t>
            </a:r>
            <a:endParaRPr lang="en-US" altLang="ja-JP" sz="1351" b="1" dirty="0">
              <a:latin typeface="+mn-ea"/>
            </a:endParaRPr>
          </a:p>
          <a:p>
            <a:r>
              <a:rPr lang="ja-JP" altLang="en-US" sz="1351" b="1" dirty="0">
                <a:latin typeface="+mn-ea"/>
              </a:rPr>
              <a:t>　　　　　　　　　　　　　　　　「金融のフロントランナー都市」</a:t>
            </a:r>
            <a:endParaRPr lang="en-US" altLang="ja-JP" sz="1351" b="1" dirty="0">
              <a:latin typeface="+mn-ea"/>
            </a:endParaRPr>
          </a:p>
        </p:txBody>
      </p:sp>
      <p:sp>
        <p:nvSpPr>
          <p:cNvPr id="65" name="正方形/長方形 64"/>
          <p:cNvSpPr/>
          <p:nvPr/>
        </p:nvSpPr>
        <p:spPr>
          <a:xfrm>
            <a:off x="3402834" y="3229825"/>
            <a:ext cx="3058069" cy="2489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latin typeface="+mn-ea"/>
              </a:rPr>
              <a:t>２．金融のフロントランナー都市</a:t>
            </a:r>
          </a:p>
        </p:txBody>
      </p:sp>
      <p:sp>
        <p:nvSpPr>
          <p:cNvPr id="66" name="テキスト ボックス 65">
            <a:extLst>
              <a:ext uri="{FF2B5EF4-FFF2-40B4-BE49-F238E27FC236}">
                <a16:creationId xmlns:a16="http://schemas.microsoft.com/office/drawing/2014/main" id="{CF33E91A-D645-4F28-ACDE-0A3E99091C7E}"/>
              </a:ext>
            </a:extLst>
          </p:cNvPr>
          <p:cNvSpPr txBox="1"/>
          <p:nvPr/>
        </p:nvSpPr>
        <p:spPr>
          <a:xfrm>
            <a:off x="268316" y="2906720"/>
            <a:ext cx="2700253" cy="300210"/>
          </a:xfrm>
          <a:prstGeom prst="rect">
            <a:avLst/>
          </a:prstGeom>
          <a:noFill/>
          <a:ln>
            <a:noFill/>
          </a:ln>
        </p:spPr>
        <p:txBody>
          <a:bodyPr wrap="square" rtlCol="0">
            <a:spAutoFit/>
          </a:bodyPr>
          <a:lstStyle/>
          <a:p>
            <a:r>
              <a:rPr lang="ja-JP" altLang="en-US" sz="1351" b="1" u="sng" dirty="0">
                <a:latin typeface="+mn-ea"/>
              </a:rPr>
              <a:t>戦略の柱と重点取組み</a:t>
            </a:r>
            <a:endParaRPr lang="ja-JP" altLang="ja-JP" sz="1351" b="1" u="sng" dirty="0">
              <a:solidFill>
                <a:srgbClr val="FF0000"/>
              </a:solidFill>
              <a:latin typeface="+mn-ea"/>
            </a:endParaRPr>
          </a:p>
        </p:txBody>
      </p:sp>
      <p:sp>
        <p:nvSpPr>
          <p:cNvPr id="67" name="正方形/長方形 66"/>
          <p:cNvSpPr/>
          <p:nvPr/>
        </p:nvSpPr>
        <p:spPr>
          <a:xfrm>
            <a:off x="296106" y="3229825"/>
            <a:ext cx="3058069" cy="2489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latin typeface="+mn-ea"/>
              </a:rPr>
              <a:t>１．金融をテコに発展するグローバル都市</a:t>
            </a:r>
          </a:p>
        </p:txBody>
      </p:sp>
      <p:sp>
        <p:nvSpPr>
          <p:cNvPr id="69" name="テキスト ボックス 68"/>
          <p:cNvSpPr txBox="1"/>
          <p:nvPr/>
        </p:nvSpPr>
        <p:spPr>
          <a:xfrm>
            <a:off x="378471" y="3507807"/>
            <a:ext cx="2846213" cy="2088604"/>
          </a:xfrm>
          <a:prstGeom prst="rect">
            <a:avLst/>
          </a:prstGeom>
          <a:solidFill>
            <a:schemeClr val="bg1"/>
          </a:solidFill>
          <a:ln w="3175">
            <a:solidFill>
              <a:schemeClr val="tx1"/>
            </a:solidFill>
          </a:ln>
        </p:spPr>
        <p:txBody>
          <a:bodyPr wrap="square" lIns="48653" tIns="72980" rIns="48653" rtlCol="0">
            <a:noAutofit/>
          </a:bodyPr>
          <a:lstStyle/>
          <a:p>
            <a:r>
              <a:rPr lang="en-US" altLang="ja-JP" sz="900" b="1" dirty="0">
                <a:latin typeface="+mn-ea"/>
              </a:rPr>
              <a:t>(1)</a:t>
            </a:r>
            <a:r>
              <a:rPr lang="ja-JP" altLang="en-US" sz="900" b="1" dirty="0">
                <a:latin typeface="+mn-ea"/>
              </a:rPr>
              <a:t>魅力的なまちづくりに向けた金融面からの推進</a:t>
            </a:r>
            <a:endParaRPr lang="en-US" altLang="ja-JP" sz="900" b="1" dirty="0">
              <a:latin typeface="+mn-ea"/>
            </a:endParaRPr>
          </a:p>
          <a:p>
            <a:pPr marL="170276" indent="-308930">
              <a:defRPr/>
            </a:pPr>
            <a:r>
              <a:rPr lang="ja-JP" altLang="en-US" sz="900" kern="0" dirty="0">
                <a:latin typeface="+mn-ea"/>
                <a:cs typeface="Meiryo UI" pitchFamily="50" charset="-128"/>
              </a:rPr>
              <a:t>　　・万博を契機とした社会実験・実装プロジェクトへ資　金が国内外から流入する仕組みづくり　など</a:t>
            </a:r>
            <a:endParaRPr lang="en-US" altLang="ja-JP" sz="900" kern="0" dirty="0">
              <a:latin typeface="+mn-ea"/>
              <a:cs typeface="Meiryo UI" pitchFamily="50" charset="-128"/>
            </a:endParaRPr>
          </a:p>
          <a:p>
            <a:pPr marL="170276" indent="-308930">
              <a:defRPr/>
            </a:pPr>
            <a:r>
              <a:rPr lang="en-US" altLang="ja-JP" sz="900" b="1" kern="0" dirty="0">
                <a:latin typeface="+mn-ea"/>
                <a:cs typeface="Meiryo UI" pitchFamily="50" charset="-128"/>
              </a:rPr>
              <a:t>(2)</a:t>
            </a:r>
            <a:r>
              <a:rPr lang="ja-JP" altLang="en-US" sz="900" b="1" kern="0" dirty="0">
                <a:latin typeface="+mn-ea"/>
                <a:cs typeface="Meiryo UI" pitchFamily="50" charset="-128"/>
              </a:rPr>
              <a:t>スタートアップおよび地域活性化のための</a:t>
            </a:r>
            <a:endParaRPr lang="en-US" altLang="ja-JP" sz="900" b="1" kern="0" dirty="0">
              <a:latin typeface="+mn-ea"/>
              <a:cs typeface="Meiryo UI" pitchFamily="50" charset="-128"/>
            </a:endParaRPr>
          </a:p>
          <a:p>
            <a:pPr marL="72976" indent="-308930">
              <a:defRPr/>
            </a:pPr>
            <a:r>
              <a:rPr lang="ja-JP" altLang="en-US" sz="900" b="1" kern="0" dirty="0">
                <a:latin typeface="+mn-ea"/>
                <a:cs typeface="Meiryo UI" pitchFamily="50" charset="-128"/>
              </a:rPr>
              <a:t>　多様な資金調達の支援</a:t>
            </a:r>
            <a:endParaRPr lang="en-US" altLang="ja-JP" sz="900" b="1" kern="0" dirty="0">
              <a:latin typeface="+mn-ea"/>
              <a:cs typeface="Meiryo UI" pitchFamily="50" charset="-128"/>
            </a:endParaRPr>
          </a:p>
          <a:p>
            <a:pPr marL="170276" indent="-308930">
              <a:defRPr/>
            </a:pPr>
            <a:r>
              <a:rPr lang="ja-JP" altLang="en-US" sz="900" kern="0" dirty="0">
                <a:latin typeface="+mn-ea"/>
                <a:cs typeface="Meiryo UI" pitchFamily="50" charset="-128"/>
              </a:rPr>
              <a:t>　　・</a:t>
            </a:r>
            <a:r>
              <a:rPr lang="ja-JP" altLang="en-US" sz="900" kern="0" spc="-68" dirty="0">
                <a:latin typeface="+mn-ea"/>
                <a:cs typeface="Meiryo UI" pitchFamily="50" charset="-128"/>
              </a:rPr>
              <a:t>スタートアップに対するさらなる投資促進に向けた支援</a:t>
            </a:r>
            <a:endParaRPr lang="en-US" altLang="ja-JP" sz="900" kern="0" spc="-68" dirty="0">
              <a:latin typeface="+mn-ea"/>
              <a:cs typeface="Meiryo UI" pitchFamily="50" charset="-128"/>
            </a:endParaRPr>
          </a:p>
          <a:p>
            <a:pPr marL="170276" indent="-308930">
              <a:defRPr/>
            </a:pPr>
            <a:r>
              <a:rPr lang="ja-JP" altLang="en-US" sz="900" kern="0" dirty="0">
                <a:latin typeface="+mn-ea"/>
                <a:cs typeface="Meiryo UI" pitchFamily="50" charset="-128"/>
              </a:rPr>
              <a:t>　　・</a:t>
            </a:r>
            <a:r>
              <a:rPr lang="en-US" altLang="ja-JP" sz="900" kern="0" dirty="0">
                <a:latin typeface="+mn-ea"/>
                <a:cs typeface="Meiryo UI" pitchFamily="50" charset="-128"/>
              </a:rPr>
              <a:t>STO</a:t>
            </a:r>
            <a:r>
              <a:rPr lang="ja-JP" altLang="en-US" sz="900" kern="0" dirty="0">
                <a:latin typeface="+mn-ea"/>
                <a:cs typeface="Meiryo UI" pitchFamily="50" charset="-128"/>
              </a:rPr>
              <a:t>（</a:t>
            </a:r>
            <a:r>
              <a:rPr lang="en-US" altLang="ja-JP" sz="900" kern="0" dirty="0">
                <a:latin typeface="+mn-ea"/>
                <a:cs typeface="Meiryo UI" pitchFamily="50" charset="-128"/>
              </a:rPr>
              <a:t>※1</a:t>
            </a:r>
            <a:r>
              <a:rPr lang="ja-JP" altLang="en-US" sz="900" kern="0" dirty="0">
                <a:latin typeface="+mn-ea"/>
                <a:cs typeface="Meiryo UI" pitchFamily="50" charset="-128"/>
              </a:rPr>
              <a:t>）など新たな手法を活用した資金調達の促進に向けた取組み　など</a:t>
            </a:r>
            <a:endParaRPr lang="en-US" altLang="ja-JP" sz="900" kern="0" dirty="0">
              <a:latin typeface="+mn-ea"/>
              <a:cs typeface="Meiryo UI" pitchFamily="50" charset="-128"/>
            </a:endParaRPr>
          </a:p>
          <a:p>
            <a:pPr marL="170276" indent="-308930">
              <a:defRPr/>
            </a:pPr>
            <a:r>
              <a:rPr lang="en-US" altLang="ja-JP" sz="900" b="1" kern="0" dirty="0">
                <a:latin typeface="+mn-ea"/>
                <a:cs typeface="Meiryo UI" pitchFamily="50" charset="-128"/>
              </a:rPr>
              <a:t>(3)</a:t>
            </a:r>
            <a:r>
              <a:rPr lang="ja-JP" altLang="en-US" sz="900" b="1" kern="0" dirty="0">
                <a:latin typeface="+mn-ea"/>
                <a:cs typeface="Meiryo UI" pitchFamily="50" charset="-128"/>
              </a:rPr>
              <a:t>レジリエンス向上の観点による拠点機能の強化</a:t>
            </a:r>
            <a:endParaRPr lang="en-US" altLang="ja-JP" sz="900" b="1" kern="0" dirty="0">
              <a:latin typeface="+mn-ea"/>
              <a:cs typeface="Meiryo UI" pitchFamily="50" charset="-128"/>
            </a:endParaRPr>
          </a:p>
          <a:p>
            <a:pPr marL="170276" indent="-308930">
              <a:defRPr/>
            </a:pPr>
            <a:r>
              <a:rPr lang="ja-JP" altLang="en-US" sz="900" kern="0" dirty="0">
                <a:latin typeface="+mn-ea"/>
                <a:cs typeface="Meiryo UI" pitchFamily="50" charset="-128"/>
              </a:rPr>
              <a:t>　　・金融機関による</a:t>
            </a:r>
            <a:r>
              <a:rPr lang="en-US" altLang="ja-JP" sz="900" kern="0" dirty="0">
                <a:latin typeface="+mn-ea"/>
                <a:cs typeface="Meiryo UI" pitchFamily="50" charset="-128"/>
              </a:rPr>
              <a:t>BCP</a:t>
            </a:r>
            <a:r>
              <a:rPr lang="ja-JP" altLang="en-US" sz="900" kern="0" dirty="0">
                <a:latin typeface="+mn-ea"/>
                <a:cs typeface="Meiryo UI" pitchFamily="50" charset="-128"/>
              </a:rPr>
              <a:t>・デュアルオペレーション拠点の設置・機能拡充及び支援　など</a:t>
            </a:r>
            <a:endParaRPr lang="en-US" altLang="ja-JP" sz="900" kern="0" dirty="0">
              <a:latin typeface="+mn-ea"/>
              <a:cs typeface="Meiryo UI" pitchFamily="50" charset="-128"/>
            </a:endParaRPr>
          </a:p>
          <a:p>
            <a:pPr marL="170276" indent="-308930">
              <a:defRPr/>
            </a:pPr>
            <a:r>
              <a:rPr lang="en-US" altLang="ja-JP" sz="900" b="1" kern="0" dirty="0">
                <a:latin typeface="+mn-ea"/>
                <a:cs typeface="Meiryo UI" pitchFamily="50" charset="-128"/>
              </a:rPr>
              <a:t>(4) </a:t>
            </a:r>
            <a:r>
              <a:rPr lang="ja-JP" altLang="en-US" sz="900" b="1" kern="0" dirty="0">
                <a:latin typeface="+mn-ea"/>
                <a:cs typeface="Meiryo UI" pitchFamily="50" charset="-128"/>
              </a:rPr>
              <a:t>国内の金融市場の活性化</a:t>
            </a:r>
            <a:endParaRPr lang="en-US" altLang="ja-JP" sz="900" b="1" kern="0" dirty="0">
              <a:latin typeface="+mn-ea"/>
              <a:cs typeface="Meiryo UI" pitchFamily="50" charset="-128"/>
            </a:endParaRPr>
          </a:p>
          <a:p>
            <a:pPr marL="170276" indent="-308930">
              <a:defRPr/>
            </a:pPr>
            <a:r>
              <a:rPr lang="ja-JP" altLang="en-US" sz="900" kern="0" dirty="0">
                <a:latin typeface="+mn-ea"/>
                <a:cs typeface="Meiryo UI" pitchFamily="50" charset="-128"/>
              </a:rPr>
              <a:t>　　・</a:t>
            </a:r>
            <a:r>
              <a:rPr lang="ja-JP" altLang="en-US" sz="900" dirty="0">
                <a:latin typeface="+mn-ea"/>
              </a:rPr>
              <a:t>金融商品に係る所得課税の損益通算範囲の拡大等（デリバティブ取引の追加）に向けた働きかけ</a:t>
            </a:r>
            <a:r>
              <a:rPr lang="en-US" altLang="ja-JP" sz="900" kern="0" dirty="0">
                <a:latin typeface="+mn-ea"/>
                <a:cs typeface="Meiryo UI" pitchFamily="50" charset="-128"/>
              </a:rPr>
              <a:t>   </a:t>
            </a:r>
            <a:r>
              <a:rPr lang="ja-JP" altLang="en-US" sz="900" kern="0" dirty="0">
                <a:latin typeface="+mn-ea"/>
                <a:cs typeface="Meiryo UI" pitchFamily="50" charset="-128"/>
              </a:rPr>
              <a:t>　など</a:t>
            </a:r>
            <a:endParaRPr lang="en-US" altLang="ja-JP" sz="900" dirty="0">
              <a:latin typeface="+mn-ea"/>
            </a:endParaRPr>
          </a:p>
        </p:txBody>
      </p:sp>
      <p:sp>
        <p:nvSpPr>
          <p:cNvPr id="70" name="テキスト ボックス 69"/>
          <p:cNvSpPr txBox="1"/>
          <p:nvPr/>
        </p:nvSpPr>
        <p:spPr>
          <a:xfrm>
            <a:off x="3493099" y="3507807"/>
            <a:ext cx="2846213" cy="2088604"/>
          </a:xfrm>
          <a:prstGeom prst="rect">
            <a:avLst/>
          </a:prstGeom>
          <a:solidFill>
            <a:schemeClr val="bg1"/>
          </a:solidFill>
          <a:ln w="3175">
            <a:solidFill>
              <a:schemeClr val="tx1"/>
            </a:solidFill>
          </a:ln>
        </p:spPr>
        <p:txBody>
          <a:bodyPr wrap="square" lIns="48653" tIns="72980" rIns="48653" rtlCol="0">
            <a:noAutofit/>
          </a:bodyPr>
          <a:lstStyle/>
          <a:p>
            <a:pPr>
              <a:defRPr/>
            </a:pPr>
            <a:r>
              <a:rPr lang="ja-JP" altLang="en-US" sz="900" b="1" kern="0" dirty="0">
                <a:latin typeface="+mn-ea"/>
                <a:cs typeface="Meiryo UI" pitchFamily="50" charset="-128"/>
              </a:rPr>
              <a:t> </a:t>
            </a:r>
            <a:r>
              <a:rPr lang="en-US" altLang="ja-JP" sz="900" b="1" kern="0" dirty="0">
                <a:latin typeface="+mn-ea"/>
                <a:cs typeface="Meiryo UI" pitchFamily="50" charset="-128"/>
              </a:rPr>
              <a:t>(1) </a:t>
            </a:r>
            <a:r>
              <a:rPr lang="ja-JP" altLang="en-US" sz="900" b="1" kern="0" dirty="0">
                <a:latin typeface="+mn-ea"/>
                <a:cs typeface="Meiryo UI" pitchFamily="50" charset="-128"/>
              </a:rPr>
              <a:t>エッジの効いた先駆的な金融商品・市場の形成</a:t>
            </a:r>
            <a:endParaRPr lang="en-US" altLang="ja-JP" sz="900" kern="0" dirty="0">
              <a:latin typeface="+mn-ea"/>
              <a:cs typeface="Meiryo UI" pitchFamily="50" charset="-128"/>
            </a:endParaRPr>
          </a:p>
          <a:p>
            <a:pPr marL="194602" indent="-308930">
              <a:defRPr/>
            </a:pPr>
            <a:r>
              <a:rPr lang="ja-JP" altLang="en-US" sz="900" kern="0" dirty="0">
                <a:latin typeface="+mn-ea"/>
                <a:cs typeface="Meiryo UI" pitchFamily="50" charset="-128"/>
              </a:rPr>
              <a:t>　　 ・アジア随一のデリバティブ市場に向けた先駆的な商品群の展開　など</a:t>
            </a:r>
            <a:endParaRPr lang="en-US" altLang="ja-JP" sz="900" kern="0" dirty="0">
              <a:latin typeface="+mn-ea"/>
              <a:cs typeface="Meiryo UI" pitchFamily="50" charset="-128"/>
            </a:endParaRPr>
          </a:p>
          <a:p>
            <a:pPr marL="194602" indent="-308930">
              <a:defRPr/>
            </a:pPr>
            <a:r>
              <a:rPr lang="en-US" altLang="ja-JP" sz="900" b="1" kern="0" dirty="0">
                <a:latin typeface="+mn-ea"/>
                <a:cs typeface="Meiryo UI" pitchFamily="50" charset="-128"/>
              </a:rPr>
              <a:t> (2) </a:t>
            </a:r>
            <a:r>
              <a:rPr lang="ja-JP" altLang="en-US" sz="900" b="1" kern="0" dirty="0">
                <a:latin typeface="+mn-ea"/>
                <a:cs typeface="Meiryo UI" pitchFamily="50" charset="-128"/>
              </a:rPr>
              <a:t>サステナブル</a:t>
            </a:r>
            <a:r>
              <a:rPr lang="ja-JP" altLang="en-US" sz="900" b="1" kern="0" spc="-31" dirty="0">
                <a:latin typeface="+mn-ea"/>
                <a:cs typeface="Meiryo UI" pitchFamily="50" charset="-128"/>
              </a:rPr>
              <a:t>ファイナンス先進都市に向けた取組み </a:t>
            </a:r>
            <a:endParaRPr lang="en-US" altLang="ja-JP" sz="900" kern="0" spc="-31" dirty="0">
              <a:latin typeface="+mn-ea"/>
              <a:cs typeface="Meiryo UI" pitchFamily="50" charset="-128"/>
            </a:endParaRPr>
          </a:p>
          <a:p>
            <a:pPr marL="194602" indent="-308930">
              <a:defRPr/>
            </a:pPr>
            <a:r>
              <a:rPr lang="ja-JP" altLang="en-US" sz="900" kern="0" dirty="0">
                <a:latin typeface="+mn-ea"/>
                <a:cs typeface="Meiryo UI" pitchFamily="50" charset="-128"/>
              </a:rPr>
              <a:t>　 　・企業における</a:t>
            </a:r>
            <a:r>
              <a:rPr lang="en-US" altLang="ja-JP" sz="900" kern="0" dirty="0">
                <a:latin typeface="+mn-ea"/>
                <a:cs typeface="Meiryo UI" pitchFamily="50" charset="-128"/>
              </a:rPr>
              <a:t>SDGs</a:t>
            </a:r>
            <a:r>
              <a:rPr lang="ja-JP" altLang="en-US" sz="900" kern="0" dirty="0">
                <a:latin typeface="+mn-ea"/>
                <a:cs typeface="Meiryo UI" pitchFamily="50" charset="-128"/>
              </a:rPr>
              <a:t>債（ソーシャルボンド・グリーンボンド等）の発行促進　など</a:t>
            </a:r>
            <a:endParaRPr lang="en-US" altLang="ja-JP" sz="900" kern="0" dirty="0">
              <a:latin typeface="+mn-ea"/>
              <a:cs typeface="Meiryo UI" pitchFamily="50" charset="-128"/>
            </a:endParaRPr>
          </a:p>
          <a:p>
            <a:pPr marL="194602" indent="-308930">
              <a:defRPr/>
            </a:pPr>
            <a:r>
              <a:rPr lang="ja-JP" altLang="en-US" sz="900" b="1" kern="0" dirty="0">
                <a:latin typeface="+mn-ea"/>
                <a:cs typeface="Meiryo UI" pitchFamily="50" charset="-128"/>
              </a:rPr>
              <a:t> </a:t>
            </a:r>
            <a:r>
              <a:rPr lang="en-US" altLang="ja-JP" sz="900" b="1" kern="0" dirty="0">
                <a:latin typeface="+mn-ea"/>
                <a:cs typeface="Meiryo UI" pitchFamily="50" charset="-128"/>
              </a:rPr>
              <a:t>(3) </a:t>
            </a:r>
            <a:r>
              <a:rPr lang="ja-JP" altLang="en-US" sz="900" b="1" kern="0" dirty="0">
                <a:latin typeface="+mn-ea"/>
                <a:cs typeface="Meiryo UI" pitchFamily="50" charset="-128"/>
              </a:rPr>
              <a:t>金融サービスに関する規制の</a:t>
            </a:r>
            <a:endParaRPr lang="en-US" altLang="ja-JP" sz="900" b="1" kern="0" dirty="0">
              <a:latin typeface="+mn-ea"/>
              <a:cs typeface="Meiryo UI" pitchFamily="50" charset="-128"/>
            </a:endParaRPr>
          </a:p>
          <a:p>
            <a:pPr>
              <a:defRPr/>
            </a:pPr>
            <a:r>
              <a:rPr lang="ja-JP" altLang="en-US" sz="900" b="1" kern="0" dirty="0">
                <a:latin typeface="+mn-ea"/>
                <a:cs typeface="Meiryo UI" pitchFamily="50" charset="-128"/>
              </a:rPr>
              <a:t>　　見直しに向けた働きかけ </a:t>
            </a:r>
            <a:endParaRPr lang="en-US" altLang="ja-JP" sz="900" kern="0" dirty="0">
              <a:latin typeface="+mn-ea"/>
              <a:cs typeface="Meiryo UI" pitchFamily="50" charset="-128"/>
            </a:endParaRPr>
          </a:p>
          <a:p>
            <a:pPr marL="194602" indent="-308930">
              <a:defRPr/>
            </a:pPr>
            <a:r>
              <a:rPr lang="ja-JP" altLang="en-US" sz="900" kern="0" dirty="0">
                <a:latin typeface="+mn-ea"/>
                <a:cs typeface="Meiryo UI" pitchFamily="50" charset="-128"/>
              </a:rPr>
              <a:t> 　　・レギュラトリー・サンドボックス（</a:t>
            </a:r>
            <a:r>
              <a:rPr lang="en-US" altLang="ja-JP" sz="900" kern="0" dirty="0">
                <a:latin typeface="+mn-ea"/>
                <a:cs typeface="Meiryo UI" pitchFamily="50" charset="-128"/>
              </a:rPr>
              <a:t>※2</a:t>
            </a:r>
            <a:r>
              <a:rPr lang="ja-JP" altLang="en-US" sz="900" kern="0" dirty="0">
                <a:latin typeface="+mn-ea"/>
                <a:cs typeface="Meiryo UI" pitchFamily="50" charset="-128"/>
              </a:rPr>
              <a:t>）等の活用を通じた規制の見直しに係る働きかけ　など</a:t>
            </a:r>
            <a:endParaRPr lang="en-US" altLang="ja-JP" sz="900" kern="0" dirty="0">
              <a:latin typeface="+mn-ea"/>
              <a:cs typeface="Meiryo UI" pitchFamily="50" charset="-128"/>
            </a:endParaRPr>
          </a:p>
          <a:p>
            <a:pPr marL="194602" indent="-308930">
              <a:defRPr/>
            </a:pPr>
            <a:r>
              <a:rPr lang="ja-JP" altLang="en-US" sz="900" b="1" kern="0" dirty="0">
                <a:latin typeface="+mn-ea"/>
                <a:cs typeface="Meiryo UI" pitchFamily="50" charset="-128"/>
              </a:rPr>
              <a:t> </a:t>
            </a:r>
            <a:r>
              <a:rPr lang="en-US" altLang="ja-JP" sz="900" b="1" kern="0" dirty="0">
                <a:latin typeface="+mn-ea"/>
                <a:cs typeface="Meiryo UI" pitchFamily="50" charset="-128"/>
              </a:rPr>
              <a:t>(4) </a:t>
            </a:r>
            <a:r>
              <a:rPr lang="ja-JP" altLang="en-US" sz="900" b="1" kern="0" dirty="0">
                <a:latin typeface="+mn-ea"/>
                <a:cs typeface="Meiryo UI" pitchFamily="50" charset="-128"/>
              </a:rPr>
              <a:t>金融分野における高度人材の育成</a:t>
            </a:r>
            <a:endParaRPr lang="en-US" altLang="ja-JP" sz="900" kern="0" dirty="0">
              <a:latin typeface="+mn-ea"/>
              <a:cs typeface="Meiryo UI" pitchFamily="50" charset="-128"/>
            </a:endParaRPr>
          </a:p>
          <a:p>
            <a:pPr marL="194602" indent="-308930">
              <a:defRPr/>
            </a:pPr>
            <a:r>
              <a:rPr lang="ja-JP" altLang="en-US" sz="900" kern="0" spc="-31" dirty="0">
                <a:latin typeface="+mn-ea"/>
                <a:cs typeface="Meiryo UI" pitchFamily="50" charset="-128"/>
              </a:rPr>
              <a:t> 　　・</a:t>
            </a:r>
            <a:r>
              <a:rPr lang="ja-JP" altLang="en-US" sz="900" spc="-31" dirty="0">
                <a:latin typeface="+mn-ea"/>
                <a:cs typeface="Meiryo UI" pitchFamily="50" charset="-128"/>
              </a:rPr>
              <a:t>高等教育等における金融・起業・</a:t>
            </a:r>
            <a:r>
              <a:rPr lang="ja-JP" altLang="en-US" sz="900" spc="-62" dirty="0">
                <a:latin typeface="+mn-ea"/>
                <a:cs typeface="Meiryo UI" pitchFamily="50" charset="-128"/>
              </a:rPr>
              <a:t>テクノロジー等に関する人材育成</a:t>
            </a:r>
            <a:r>
              <a:rPr lang="ja-JP" altLang="en-US" sz="900" kern="0" dirty="0">
                <a:latin typeface="+mn-ea"/>
                <a:cs typeface="Meiryo UI" pitchFamily="50" charset="-128"/>
              </a:rPr>
              <a:t>　など</a:t>
            </a:r>
            <a:endParaRPr lang="en-US" altLang="ja-JP" sz="900" kern="0" dirty="0">
              <a:latin typeface="+mn-ea"/>
              <a:cs typeface="Meiryo UI" pitchFamily="50" charset="-128"/>
            </a:endParaRPr>
          </a:p>
        </p:txBody>
      </p:sp>
      <p:sp>
        <p:nvSpPr>
          <p:cNvPr id="71" name="テキスト ボックス 70"/>
          <p:cNvSpPr txBox="1"/>
          <p:nvPr/>
        </p:nvSpPr>
        <p:spPr>
          <a:xfrm>
            <a:off x="5364194" y="2989003"/>
            <a:ext cx="4573435" cy="202767"/>
          </a:xfrm>
          <a:prstGeom prst="rect">
            <a:avLst/>
          </a:prstGeom>
          <a:noFill/>
          <a:ln>
            <a:noFill/>
          </a:ln>
        </p:spPr>
        <p:txBody>
          <a:bodyPr wrap="square" lIns="72980" tIns="43253" rIns="72980" bIns="43253" rtlCol="0">
            <a:spAutoFit/>
          </a:bodyPr>
          <a:lstStyle/>
          <a:p>
            <a:pPr marL="121626" indent="-308930">
              <a:lnSpc>
                <a:spcPts val="878"/>
              </a:lnSpc>
            </a:pPr>
            <a:r>
              <a:rPr lang="en-US" altLang="ja-JP" sz="946" kern="1100" dirty="0">
                <a:latin typeface="+mn-ea"/>
                <a:cs typeface="Meiryo UI" panose="020B0604030504040204" pitchFamily="50" charset="-128"/>
              </a:rPr>
              <a:t>※</a:t>
            </a:r>
            <a:r>
              <a:rPr lang="ja-JP" altLang="en-US" sz="946" kern="1100" dirty="0">
                <a:latin typeface="+mn-ea"/>
                <a:cs typeface="Meiryo UI" panose="020B0604030504040204" pitchFamily="50" charset="-128"/>
              </a:rPr>
              <a:t>重点取組みは例（イメージ）であり、実現可能性や効果等を踏まえて今後検討</a:t>
            </a:r>
          </a:p>
        </p:txBody>
      </p:sp>
      <p:sp>
        <p:nvSpPr>
          <p:cNvPr id="72" name="テキスト ボックス 71">
            <a:extLst>
              <a:ext uri="{FF2B5EF4-FFF2-40B4-BE49-F238E27FC236}">
                <a16:creationId xmlns:a16="http://schemas.microsoft.com/office/drawing/2014/main" id="{CF33E91A-D645-4F28-ACDE-0A3E99091C7E}"/>
              </a:ext>
            </a:extLst>
          </p:cNvPr>
          <p:cNvSpPr txBox="1"/>
          <p:nvPr/>
        </p:nvSpPr>
        <p:spPr>
          <a:xfrm>
            <a:off x="268316" y="6088965"/>
            <a:ext cx="3526685" cy="715965"/>
          </a:xfrm>
          <a:prstGeom prst="rect">
            <a:avLst/>
          </a:prstGeom>
          <a:noFill/>
          <a:ln>
            <a:noFill/>
          </a:ln>
        </p:spPr>
        <p:txBody>
          <a:bodyPr wrap="square" rtlCol="0">
            <a:spAutoFit/>
          </a:bodyPr>
          <a:lstStyle/>
          <a:p>
            <a:r>
              <a:rPr lang="ja-JP" altLang="en-US" sz="1351" b="1" u="sng" dirty="0">
                <a:latin typeface="+mn-ea"/>
              </a:rPr>
              <a:t>取組み経過や</a:t>
            </a:r>
            <a:endParaRPr lang="en-US" altLang="ja-JP" sz="1351" b="1" u="sng" dirty="0">
              <a:latin typeface="+mn-ea"/>
            </a:endParaRPr>
          </a:p>
          <a:p>
            <a:r>
              <a:rPr lang="ja-JP" altLang="en-US" sz="1351" b="1" u="sng" dirty="0">
                <a:latin typeface="+mn-ea"/>
              </a:rPr>
              <a:t>今後のスケジュール</a:t>
            </a:r>
            <a:endParaRPr lang="en-US" altLang="ja-JP" sz="1351" b="1" u="sng" dirty="0">
              <a:latin typeface="+mn-ea"/>
            </a:endParaRPr>
          </a:p>
          <a:p>
            <a:r>
              <a:rPr lang="ja-JP" altLang="en-US" sz="1351" b="1" u="sng" dirty="0">
                <a:latin typeface="+mn-ea"/>
              </a:rPr>
              <a:t>（年度）</a:t>
            </a:r>
            <a:endParaRPr lang="ja-JP" altLang="ja-JP" sz="1351" b="1" u="sng" dirty="0">
              <a:latin typeface="+mn-ea"/>
            </a:endParaRPr>
          </a:p>
        </p:txBody>
      </p:sp>
      <p:sp>
        <p:nvSpPr>
          <p:cNvPr id="93" name="正方形/長方形 92"/>
          <p:cNvSpPr/>
          <p:nvPr/>
        </p:nvSpPr>
        <p:spPr>
          <a:xfrm>
            <a:off x="6516986" y="3229825"/>
            <a:ext cx="3058069" cy="2489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latin typeface="+mn-ea"/>
              </a:rPr>
              <a:t>１、２に共通する取組み</a:t>
            </a:r>
          </a:p>
        </p:txBody>
      </p:sp>
      <p:sp>
        <p:nvSpPr>
          <p:cNvPr id="94" name="テキスト ボックス 93"/>
          <p:cNvSpPr txBox="1"/>
          <p:nvPr/>
        </p:nvSpPr>
        <p:spPr>
          <a:xfrm>
            <a:off x="6606775" y="3507807"/>
            <a:ext cx="2846213" cy="2088605"/>
          </a:xfrm>
          <a:prstGeom prst="rect">
            <a:avLst/>
          </a:prstGeom>
          <a:solidFill>
            <a:schemeClr val="bg1"/>
          </a:solidFill>
          <a:ln>
            <a:solidFill>
              <a:schemeClr val="tx1"/>
            </a:solidFill>
          </a:ln>
        </p:spPr>
        <p:txBody>
          <a:bodyPr wrap="square" tIns="72980" rtlCol="0">
            <a:noAutofit/>
          </a:bodyPr>
          <a:lstStyle/>
          <a:p>
            <a:pPr marL="231698" indent="-231698">
              <a:buAutoNum type="arabicParenBoth"/>
            </a:pPr>
            <a:r>
              <a:rPr lang="ja-JP" altLang="en-US" sz="900" b="1" kern="0" dirty="0">
                <a:latin typeface="+mn-ea"/>
                <a:cs typeface="Meiryo UI" pitchFamily="50" charset="-128"/>
              </a:rPr>
              <a:t>外国人にとっても魅力的な</a:t>
            </a:r>
            <a:r>
              <a:rPr lang="ja-JP" altLang="en-US" sz="900" b="1" kern="0" spc="-31" dirty="0">
                <a:latin typeface="+mn-ea"/>
                <a:cs typeface="Meiryo UI" pitchFamily="50" charset="-128"/>
              </a:rPr>
              <a:t>住環境の整備</a:t>
            </a:r>
            <a:endParaRPr lang="en-US" altLang="ja-JP" sz="900" b="1" kern="0" spc="-31" dirty="0">
              <a:latin typeface="+mn-ea"/>
              <a:cs typeface="Meiryo UI" pitchFamily="50" charset="-128"/>
            </a:endParaRPr>
          </a:p>
          <a:p>
            <a:pPr lvl="0"/>
            <a:r>
              <a:rPr lang="ja-JP" altLang="en-US" sz="900" b="1" kern="0" spc="-31" dirty="0">
                <a:latin typeface="+mn-ea"/>
                <a:cs typeface="Meiryo UI" pitchFamily="50" charset="-128"/>
              </a:rPr>
              <a:t>　　</a:t>
            </a:r>
            <a:r>
              <a:rPr lang="ja-JP" altLang="en-US" sz="900" kern="0" dirty="0">
                <a:latin typeface="+mn-ea"/>
                <a:cs typeface="Meiryo UI" pitchFamily="50" charset="-128"/>
              </a:rPr>
              <a:t>・教育・医療等における環境整備　など</a:t>
            </a:r>
            <a:endParaRPr lang="en-US" altLang="ja-JP" sz="900" kern="0" dirty="0">
              <a:latin typeface="+mn-ea"/>
              <a:cs typeface="Meiryo UI" pitchFamily="50" charset="-128"/>
            </a:endParaRPr>
          </a:p>
          <a:p>
            <a:pPr lvl="0"/>
            <a:r>
              <a:rPr lang="en-US" altLang="ja-JP" sz="900" b="1" kern="0" dirty="0">
                <a:latin typeface="+mn-ea"/>
                <a:cs typeface="Meiryo UI" pitchFamily="50" charset="-128"/>
              </a:rPr>
              <a:t>(2)</a:t>
            </a:r>
            <a:r>
              <a:rPr lang="ja-JP" altLang="en-US" sz="900" b="1" kern="0" dirty="0">
                <a:latin typeface="+mn-ea"/>
                <a:cs typeface="Meiryo UI" pitchFamily="50" charset="-128"/>
              </a:rPr>
              <a:t>　国内外から企業・人を惹きつける</a:t>
            </a:r>
            <a:endParaRPr lang="en-US" altLang="ja-JP" sz="900" b="1" kern="0" dirty="0">
              <a:latin typeface="+mn-ea"/>
              <a:cs typeface="Meiryo UI" pitchFamily="50" charset="-128"/>
            </a:endParaRPr>
          </a:p>
          <a:p>
            <a:pPr lvl="0">
              <a:defRPr/>
            </a:pPr>
            <a:r>
              <a:rPr lang="ja-JP" altLang="en-US" sz="900" b="1" kern="0" dirty="0">
                <a:latin typeface="+mn-ea"/>
                <a:cs typeface="Meiryo UI" pitchFamily="50" charset="-128"/>
              </a:rPr>
              <a:t>　　　ビジネス環境の整備　　</a:t>
            </a:r>
            <a:endParaRPr lang="en-US" altLang="ja-JP" sz="900" b="1" kern="0" dirty="0">
              <a:latin typeface="+mn-ea"/>
              <a:cs typeface="Meiryo UI" pitchFamily="50" charset="-128"/>
            </a:endParaRPr>
          </a:p>
          <a:p>
            <a:pPr lvl="0">
              <a:defRPr/>
            </a:pPr>
            <a:r>
              <a:rPr lang="ja-JP" altLang="en-US" sz="900" kern="0" dirty="0">
                <a:latin typeface="+mn-ea"/>
                <a:cs typeface="Meiryo UI" pitchFamily="50" charset="-128"/>
              </a:rPr>
              <a:t>　　・高度外国人材などの受入の推進に向けた取組み</a:t>
            </a:r>
            <a:endParaRPr lang="en-US" altLang="ja-JP" sz="900" kern="0" dirty="0">
              <a:latin typeface="+mn-ea"/>
              <a:cs typeface="Meiryo UI" pitchFamily="50" charset="-128"/>
            </a:endParaRPr>
          </a:p>
          <a:p>
            <a:pPr lvl="0">
              <a:defRPr/>
            </a:pPr>
            <a:r>
              <a:rPr lang="en-US" altLang="ja-JP" sz="900" b="1" kern="0" dirty="0">
                <a:latin typeface="+mn-ea"/>
                <a:cs typeface="Meiryo UI" pitchFamily="50" charset="-128"/>
              </a:rPr>
              <a:t>(3)</a:t>
            </a:r>
            <a:r>
              <a:rPr lang="ja-JP" altLang="en-US" sz="900" b="1" kern="0" dirty="0">
                <a:latin typeface="+mn-ea"/>
                <a:cs typeface="Meiryo UI" pitchFamily="50" charset="-128"/>
              </a:rPr>
              <a:t>　情報発信・プロモーション</a:t>
            </a:r>
            <a:endParaRPr lang="en-US" altLang="ja-JP" sz="900" b="1" kern="0" dirty="0">
              <a:latin typeface="+mn-ea"/>
              <a:cs typeface="Meiryo UI" pitchFamily="50" charset="-128"/>
            </a:endParaRPr>
          </a:p>
          <a:p>
            <a:pPr marL="170276" indent="-308930">
              <a:defRPr/>
            </a:pPr>
            <a:r>
              <a:rPr lang="ja-JP" altLang="en-US" sz="900" b="1" kern="0" dirty="0">
                <a:latin typeface="+mn-ea"/>
                <a:cs typeface="Meiryo UI" pitchFamily="50" charset="-128"/>
              </a:rPr>
              <a:t>　　</a:t>
            </a:r>
            <a:r>
              <a:rPr lang="ja-JP" altLang="en-US" sz="900" kern="0" spc="-31" dirty="0">
                <a:latin typeface="+mn-ea"/>
                <a:cs typeface="Meiryo UI" pitchFamily="50" charset="-128"/>
              </a:rPr>
              <a:t>・</a:t>
            </a:r>
            <a:r>
              <a:rPr lang="ja-JP" altLang="en-US" sz="900" spc="-31" dirty="0">
                <a:latin typeface="+mn-ea"/>
                <a:cs typeface="Meiryo UI" pitchFamily="50" charset="-128"/>
              </a:rPr>
              <a:t>在外公館・政府系機関・自治体事務所・民間ネットワークなどを活用した戦略的な</a:t>
            </a:r>
            <a:r>
              <a:rPr lang="en-US" altLang="ja-JP" sz="900" spc="-31" dirty="0">
                <a:latin typeface="+mn-ea"/>
                <a:cs typeface="Meiryo UI" pitchFamily="50" charset="-128"/>
              </a:rPr>
              <a:t>PR</a:t>
            </a:r>
            <a:r>
              <a:rPr lang="ja-JP" altLang="en-US" sz="900" spc="-31" dirty="0">
                <a:latin typeface="+mn-ea"/>
                <a:cs typeface="Meiryo UI" pitchFamily="50" charset="-128"/>
              </a:rPr>
              <a:t>活動</a:t>
            </a:r>
            <a:r>
              <a:rPr lang="ja-JP" altLang="en-US" sz="900" kern="0" dirty="0">
                <a:latin typeface="+mn-ea"/>
                <a:cs typeface="Meiryo UI" pitchFamily="50" charset="-128"/>
              </a:rPr>
              <a:t> 　など</a:t>
            </a:r>
            <a:endParaRPr lang="en-US" altLang="ja-JP" sz="900" kern="0" dirty="0">
              <a:latin typeface="+mn-ea"/>
              <a:cs typeface="Meiryo UI" pitchFamily="50" charset="-128"/>
            </a:endParaRPr>
          </a:p>
          <a:p>
            <a:pPr marL="170276" indent="-308930">
              <a:defRPr/>
            </a:pPr>
            <a:r>
              <a:rPr lang="en-US" altLang="ja-JP" sz="900" b="1" kern="0" dirty="0">
                <a:latin typeface="+mn-ea"/>
                <a:cs typeface="Meiryo UI" pitchFamily="50" charset="-128"/>
              </a:rPr>
              <a:t>(4)</a:t>
            </a:r>
            <a:r>
              <a:rPr lang="ja-JP" altLang="en-US" sz="900" b="1" kern="0" dirty="0">
                <a:latin typeface="+mn-ea"/>
                <a:cs typeface="Meiryo UI" pitchFamily="50" charset="-128"/>
              </a:rPr>
              <a:t>海外との連携</a:t>
            </a:r>
            <a:endParaRPr lang="en-US" altLang="ja-JP" sz="900" b="1" kern="0" dirty="0">
              <a:latin typeface="+mn-ea"/>
              <a:cs typeface="Meiryo UI" pitchFamily="50" charset="-128"/>
            </a:endParaRPr>
          </a:p>
          <a:p>
            <a:pPr marL="170276" indent="-308930">
              <a:defRPr/>
            </a:pPr>
            <a:r>
              <a:rPr lang="ja-JP" altLang="en-US" sz="900" b="1" kern="0" dirty="0">
                <a:latin typeface="+mn-ea"/>
                <a:cs typeface="Meiryo UI" pitchFamily="50" charset="-128"/>
              </a:rPr>
              <a:t>　　</a:t>
            </a:r>
            <a:r>
              <a:rPr lang="ja-JP" altLang="en-US" sz="900" kern="0" dirty="0">
                <a:latin typeface="+mn-ea"/>
                <a:cs typeface="Meiryo UI" pitchFamily="50" charset="-128"/>
              </a:rPr>
              <a:t>・めざす国際金融都市像の実現に向けた連携先の検討　など</a:t>
            </a:r>
            <a:endParaRPr lang="en-US" altLang="ja-JP" sz="900" kern="0" dirty="0">
              <a:latin typeface="+mn-ea"/>
              <a:cs typeface="Meiryo UI" pitchFamily="50" charset="-128"/>
            </a:endParaRPr>
          </a:p>
          <a:p>
            <a:pPr marL="170276" indent="-308930">
              <a:defRPr/>
            </a:pPr>
            <a:r>
              <a:rPr lang="en-US" altLang="ja-JP" sz="900" b="1" kern="0" dirty="0">
                <a:latin typeface="+mn-ea"/>
                <a:cs typeface="Meiryo UI" pitchFamily="50" charset="-128"/>
              </a:rPr>
              <a:t>(</a:t>
            </a:r>
            <a:r>
              <a:rPr lang="ja-JP" altLang="en-US" sz="900" b="1" kern="0" dirty="0">
                <a:latin typeface="+mn-ea"/>
                <a:cs typeface="Meiryo UI" pitchFamily="50" charset="-128"/>
              </a:rPr>
              <a:t>５</a:t>
            </a:r>
            <a:r>
              <a:rPr lang="en-US" altLang="ja-JP" sz="900" b="1" kern="0" dirty="0">
                <a:latin typeface="+mn-ea"/>
                <a:cs typeface="Meiryo UI" pitchFamily="50" charset="-128"/>
              </a:rPr>
              <a:t>) </a:t>
            </a:r>
            <a:r>
              <a:rPr lang="ja-JP" altLang="en-US" sz="900" b="1" kern="0" spc="-31" dirty="0">
                <a:latin typeface="+mn-ea"/>
                <a:cs typeface="Meiryo UI" pitchFamily="50" charset="-128"/>
              </a:rPr>
              <a:t>大阪府市による先駆けたインパクトのある取組み</a:t>
            </a:r>
            <a:endParaRPr lang="en-US" altLang="ja-JP" sz="900" b="1" kern="0" spc="-31" dirty="0">
              <a:latin typeface="+mn-ea"/>
              <a:cs typeface="Meiryo UI" pitchFamily="50" charset="-128"/>
            </a:endParaRPr>
          </a:p>
          <a:p>
            <a:pPr marL="170276" indent="-308930">
              <a:defRPr/>
            </a:pPr>
            <a:r>
              <a:rPr lang="ja-JP" altLang="en-US" sz="900" b="1" kern="0" spc="-31" dirty="0">
                <a:latin typeface="+mn-ea"/>
                <a:cs typeface="Meiryo UI" pitchFamily="50" charset="-128"/>
              </a:rPr>
              <a:t>　　</a:t>
            </a:r>
            <a:r>
              <a:rPr lang="ja-JP" altLang="en-US" sz="900" kern="0" dirty="0">
                <a:latin typeface="+mn-ea"/>
                <a:cs typeface="Meiryo UI" pitchFamily="50" charset="-128"/>
              </a:rPr>
              <a:t>・金融庁と連携した各種手続支援のための英語対応ワンストップ窓口の設置 　など</a:t>
            </a:r>
            <a:endParaRPr lang="en-US" altLang="ja-JP" sz="900" dirty="0">
              <a:latin typeface="+mn-ea"/>
            </a:endParaRPr>
          </a:p>
        </p:txBody>
      </p:sp>
      <p:sp>
        <p:nvSpPr>
          <p:cNvPr id="106" name="テキスト ボックス 105"/>
          <p:cNvSpPr txBox="1"/>
          <p:nvPr/>
        </p:nvSpPr>
        <p:spPr>
          <a:xfrm>
            <a:off x="378471" y="5672454"/>
            <a:ext cx="9019500" cy="378456"/>
          </a:xfrm>
          <a:prstGeom prst="rect">
            <a:avLst/>
          </a:prstGeom>
          <a:noFill/>
          <a:ln>
            <a:noFill/>
          </a:ln>
        </p:spPr>
        <p:txBody>
          <a:bodyPr wrap="square" lIns="72980" tIns="43253" rIns="72980" bIns="43253" rtlCol="0">
            <a:spAutoFit/>
          </a:bodyPr>
          <a:lstStyle/>
          <a:p>
            <a:pPr marL="145951" indent="-308930">
              <a:spcBef>
                <a:spcPts val="203"/>
              </a:spcBef>
              <a:defRPr/>
            </a:pPr>
            <a:r>
              <a:rPr lang="en-US" altLang="ja-JP" sz="946" kern="0" dirty="0">
                <a:latin typeface="+mn-ea"/>
                <a:cs typeface="Meiryo UI" pitchFamily="50" charset="-128"/>
              </a:rPr>
              <a:t>※1 </a:t>
            </a:r>
            <a:r>
              <a:rPr lang="ja-JP" altLang="en-US" sz="946" kern="0" dirty="0">
                <a:latin typeface="+mn-ea"/>
                <a:cs typeface="Meiryo UI" pitchFamily="50" charset="-128"/>
              </a:rPr>
              <a:t>ブロックチェーン等の分散型台帳技術を利用し、有価証券に表示される権利を裏付けとするセキュリティトークンを発行して行う資金調達の総称</a:t>
            </a:r>
            <a:endParaRPr lang="en-US" altLang="ja-JP" sz="946" kern="0" dirty="0">
              <a:latin typeface="+mn-ea"/>
              <a:cs typeface="Meiryo UI" pitchFamily="50" charset="-128"/>
            </a:endParaRPr>
          </a:p>
          <a:p>
            <a:pPr marL="145951" indent="-308930">
              <a:defRPr/>
            </a:pPr>
            <a:r>
              <a:rPr lang="en-US" altLang="ja-JP" sz="946" kern="0" dirty="0">
                <a:latin typeface="+mn-ea"/>
                <a:cs typeface="Meiryo UI" pitchFamily="50" charset="-128"/>
              </a:rPr>
              <a:t>※2 </a:t>
            </a:r>
            <a:r>
              <a:rPr lang="ja-JP" altLang="en-US" sz="946" kern="0" dirty="0">
                <a:latin typeface="+mn-ea"/>
                <a:cs typeface="Meiryo UI" pitchFamily="50" charset="-128"/>
              </a:rPr>
              <a:t>新しい技術やビジネスモデルの社会実装に向け実証を行い、得られた情報やデータを用いて規制の見直しに繋げていく制度</a:t>
            </a:r>
          </a:p>
        </p:txBody>
      </p:sp>
      <p:sp>
        <p:nvSpPr>
          <p:cNvPr id="48" name="正方形/長方形 47"/>
          <p:cNvSpPr/>
          <p:nvPr/>
        </p:nvSpPr>
        <p:spPr>
          <a:xfrm>
            <a:off x="0" y="0"/>
            <a:ext cx="9906000" cy="39704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ビジョン策定後、具体化が進んでいる取組み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国際金融都市の実現に向けた取組み</a:t>
            </a:r>
            <a:endParaRPr lang="en-US" altLang="ja-JP"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650911" y="6526761"/>
            <a:ext cx="2311400" cy="365125"/>
          </a:xfrm>
        </p:spPr>
        <p:txBody>
          <a:bodyPr/>
          <a:lstStyle/>
          <a:p>
            <a:fld id="{893290AE-011E-403C-A3C9-B3B44B5CA60C}" type="slidenum">
              <a:rPr kumimoji="1" lang="ja-JP" altLang="en-US" smtClean="0"/>
              <a:t>24</a:t>
            </a:fld>
            <a:endParaRPr kumimoji="1" lang="ja-JP" altLang="en-US" dirty="0"/>
          </a:p>
        </p:txBody>
      </p:sp>
      <p:graphicFrame>
        <p:nvGraphicFramePr>
          <p:cNvPr id="3" name="表 2"/>
          <p:cNvGraphicFramePr>
            <a:graphicFrameLocks noGrp="1"/>
          </p:cNvGraphicFramePr>
          <p:nvPr/>
        </p:nvGraphicFramePr>
        <p:xfrm>
          <a:off x="2002314" y="6075158"/>
          <a:ext cx="7688143" cy="792480"/>
        </p:xfrm>
        <a:graphic>
          <a:graphicData uri="http://schemas.openxmlformats.org/drawingml/2006/table">
            <a:tbl>
              <a:tblPr firstRow="1" bandRow="1">
                <a:tableStyleId>{F5AB1C69-6EDB-4FF4-983F-18BD219EF322}</a:tableStyleId>
              </a:tblPr>
              <a:tblGrid>
                <a:gridCol w="1872208">
                  <a:extLst>
                    <a:ext uri="{9D8B030D-6E8A-4147-A177-3AD203B41FA5}">
                      <a16:colId xmlns:a16="http://schemas.microsoft.com/office/drawing/2014/main" val="2160964193"/>
                    </a:ext>
                  </a:extLst>
                </a:gridCol>
                <a:gridCol w="2736304">
                  <a:extLst>
                    <a:ext uri="{9D8B030D-6E8A-4147-A177-3AD203B41FA5}">
                      <a16:colId xmlns:a16="http://schemas.microsoft.com/office/drawing/2014/main" val="3032909954"/>
                    </a:ext>
                  </a:extLst>
                </a:gridCol>
                <a:gridCol w="1008112">
                  <a:extLst>
                    <a:ext uri="{9D8B030D-6E8A-4147-A177-3AD203B41FA5}">
                      <a16:colId xmlns:a16="http://schemas.microsoft.com/office/drawing/2014/main" val="735590960"/>
                    </a:ext>
                  </a:extLst>
                </a:gridCol>
                <a:gridCol w="1008112">
                  <a:extLst>
                    <a:ext uri="{9D8B030D-6E8A-4147-A177-3AD203B41FA5}">
                      <a16:colId xmlns:a16="http://schemas.microsoft.com/office/drawing/2014/main" val="2115997764"/>
                    </a:ext>
                  </a:extLst>
                </a:gridCol>
                <a:gridCol w="1063407">
                  <a:extLst>
                    <a:ext uri="{9D8B030D-6E8A-4147-A177-3AD203B41FA5}">
                      <a16:colId xmlns:a16="http://schemas.microsoft.com/office/drawing/2014/main" val="3490227762"/>
                    </a:ext>
                  </a:extLst>
                </a:gridCol>
              </a:tblGrid>
              <a:tr h="0">
                <a:tc>
                  <a:txBody>
                    <a:bodyPr/>
                    <a:lstStyle/>
                    <a:p>
                      <a:r>
                        <a:rPr kumimoji="1" lang="en-US" altLang="ja-JP" sz="1000" dirty="0"/>
                        <a:t>2020</a:t>
                      </a:r>
                      <a:endParaRPr kumimoji="1" lang="ja-JP" altLang="en-US" sz="1000" dirty="0"/>
                    </a:p>
                  </a:txBody>
                  <a:tcPr/>
                </a:tc>
                <a:tc>
                  <a:txBody>
                    <a:bodyPr/>
                    <a:lstStyle/>
                    <a:p>
                      <a:r>
                        <a:rPr kumimoji="1" lang="en-US" altLang="ja-JP" sz="1000" dirty="0"/>
                        <a:t>2021</a:t>
                      </a:r>
                      <a:endParaRPr kumimoji="1" lang="ja-JP" altLang="en-US" sz="1000" dirty="0"/>
                    </a:p>
                  </a:txBody>
                  <a:tcPr/>
                </a:tc>
                <a:tc>
                  <a:txBody>
                    <a:bodyPr/>
                    <a:lstStyle/>
                    <a:p>
                      <a:r>
                        <a:rPr kumimoji="1" lang="en-US" altLang="ja-JP" sz="1000" dirty="0"/>
                        <a:t>2022</a:t>
                      </a:r>
                      <a:r>
                        <a:rPr kumimoji="1" lang="ja-JP" altLang="en-US" sz="1000" dirty="0"/>
                        <a:t>～</a:t>
                      </a:r>
                      <a:r>
                        <a:rPr kumimoji="1" lang="en-US" altLang="ja-JP" sz="1000" dirty="0"/>
                        <a:t>25</a:t>
                      </a:r>
                      <a:endParaRPr kumimoji="1" lang="ja-JP" altLang="en-US" sz="1000" dirty="0"/>
                    </a:p>
                  </a:txBody>
                  <a:tcPr/>
                </a:tc>
                <a:tc>
                  <a:txBody>
                    <a:bodyPr/>
                    <a:lstStyle/>
                    <a:p>
                      <a:r>
                        <a:rPr kumimoji="1" lang="ja-JP" altLang="en-US" sz="1000" dirty="0"/>
                        <a:t>～</a:t>
                      </a:r>
                      <a:r>
                        <a:rPr kumimoji="1" lang="en-US" altLang="ja-JP" sz="1000" dirty="0"/>
                        <a:t>2030</a:t>
                      </a:r>
                      <a:endParaRPr kumimoji="1" lang="ja-JP" altLang="en-US" sz="1000" dirty="0"/>
                    </a:p>
                  </a:txBody>
                  <a:tcPr/>
                </a:tc>
                <a:tc>
                  <a:txBody>
                    <a:bodyPr/>
                    <a:lstStyle/>
                    <a:p>
                      <a:r>
                        <a:rPr kumimoji="1" lang="ja-JP" altLang="en-US" sz="1000" dirty="0"/>
                        <a:t>～</a:t>
                      </a:r>
                      <a:r>
                        <a:rPr kumimoji="1" lang="en-US" altLang="ja-JP" sz="1000" dirty="0"/>
                        <a:t>2050</a:t>
                      </a:r>
                      <a:endParaRPr kumimoji="1" lang="ja-JP" altLang="en-US" sz="1000" dirty="0"/>
                    </a:p>
                  </a:txBody>
                  <a:tcPr/>
                </a:tc>
                <a:extLst>
                  <a:ext uri="{0D108BD9-81ED-4DB2-BD59-A6C34878D82A}">
                    <a16:rowId xmlns:a16="http://schemas.microsoft.com/office/drawing/2014/main" val="3984044276"/>
                  </a:ext>
                </a:extLst>
              </a:tr>
              <a:tr h="480229">
                <a:tc>
                  <a:txBody>
                    <a:bodyPr/>
                    <a:lstStyle/>
                    <a:p>
                      <a:r>
                        <a:rPr kumimoji="1" lang="ja-JP" altLang="en-US" sz="1000" dirty="0"/>
                        <a:t>・</a:t>
                      </a:r>
                      <a:r>
                        <a:rPr kumimoji="1" lang="en-US" altLang="ja-JP" sz="1000" dirty="0"/>
                        <a:t>2021.3</a:t>
                      </a:r>
                      <a:r>
                        <a:rPr kumimoji="1" lang="en-US" altLang="ja-JP" sz="1000" baseline="0" dirty="0"/>
                        <a:t> </a:t>
                      </a:r>
                      <a:r>
                        <a:rPr kumimoji="1" lang="ja-JP" altLang="en-US" sz="1000" baseline="0" dirty="0"/>
                        <a:t>「国際金融都市</a:t>
                      </a:r>
                      <a:r>
                        <a:rPr kumimoji="1" lang="en-US" altLang="ja-JP" sz="1000" baseline="0" dirty="0"/>
                        <a:t>OSAKA</a:t>
                      </a:r>
                      <a:r>
                        <a:rPr kumimoji="1" lang="ja-JP" altLang="en-US" sz="1000" baseline="0" dirty="0"/>
                        <a:t>　　</a:t>
                      </a:r>
                      <a:endParaRPr kumimoji="1" lang="en-US" altLang="ja-JP" sz="1000" baseline="0" dirty="0"/>
                    </a:p>
                    <a:p>
                      <a:r>
                        <a:rPr kumimoji="1" lang="ja-JP" altLang="en-US" sz="1000" baseline="0" dirty="0"/>
                        <a:t>　　　　　推進委員会」設立総会</a:t>
                      </a:r>
                      <a:endParaRPr kumimoji="1" lang="ja-JP" altLang="en-US" sz="1000" dirty="0"/>
                    </a:p>
                  </a:txBody>
                  <a:tcPr/>
                </a:tc>
                <a:tc>
                  <a:txBody>
                    <a:bodyPr/>
                    <a:lstStyle/>
                    <a:p>
                      <a:r>
                        <a:rPr kumimoji="1" lang="en-US" altLang="ja-JP" sz="1000" dirty="0"/>
                        <a:t>2021.9  </a:t>
                      </a:r>
                      <a:r>
                        <a:rPr kumimoji="1" lang="ja-JP" altLang="en-US" sz="1000" dirty="0"/>
                        <a:t>戦略骨子を策定</a:t>
                      </a:r>
                      <a:endParaRPr kumimoji="1" lang="en-US" altLang="ja-JP" sz="1000" dirty="0"/>
                    </a:p>
                    <a:p>
                      <a:r>
                        <a:rPr kumimoji="1" lang="en-US" altLang="ja-JP" sz="1000" dirty="0"/>
                        <a:t>2021.12 </a:t>
                      </a:r>
                      <a:r>
                        <a:rPr kumimoji="1" lang="ja-JP" altLang="en-US" sz="1000" dirty="0"/>
                        <a:t>国際金融ﾜﾝｽﾄｯﾌﾟｻﾎﾟｰﾄｾﾝﾀｰ大阪開設</a:t>
                      </a:r>
                      <a:endParaRPr kumimoji="1" lang="en-US" altLang="ja-JP" sz="1000" dirty="0"/>
                    </a:p>
                    <a:p>
                      <a:r>
                        <a:rPr kumimoji="1" lang="en-US" altLang="ja-JP" sz="1000" dirty="0"/>
                        <a:t>2022.3</a:t>
                      </a:r>
                      <a:r>
                        <a:rPr kumimoji="1" lang="en-US" altLang="ja-JP" sz="1000" baseline="0" dirty="0"/>
                        <a:t>  </a:t>
                      </a:r>
                      <a:r>
                        <a:rPr kumimoji="1" lang="ja-JP" altLang="en-US" sz="1000" baseline="0" dirty="0"/>
                        <a:t>戦略策定（予定）</a:t>
                      </a:r>
                      <a:endParaRPr kumimoji="1" lang="ja-JP" altLang="en-US" sz="1000" dirty="0"/>
                    </a:p>
                  </a:txBody>
                  <a:tcPr/>
                </a:tc>
                <a:tc>
                  <a:txBody>
                    <a:bodyPr/>
                    <a:lstStyle/>
                    <a:p>
                      <a:r>
                        <a:rPr kumimoji="1" lang="ja-JP" altLang="en-US" sz="1000" dirty="0"/>
                        <a:t>短期取組期間</a:t>
                      </a:r>
                    </a:p>
                  </a:txBody>
                  <a:tcPr/>
                </a:tc>
                <a:tc>
                  <a:txBody>
                    <a:bodyPr/>
                    <a:lstStyle/>
                    <a:p>
                      <a:r>
                        <a:rPr kumimoji="1" lang="ja-JP" altLang="en-US" sz="1000" dirty="0"/>
                        <a:t>中期取組期間</a:t>
                      </a:r>
                    </a:p>
                  </a:txBody>
                  <a:tcPr/>
                </a:tc>
                <a:tc>
                  <a:txBody>
                    <a:bodyPr/>
                    <a:lstStyle/>
                    <a:p>
                      <a:r>
                        <a:rPr kumimoji="1" lang="ja-JP" altLang="en-US" sz="1000" dirty="0"/>
                        <a:t>最終年度</a:t>
                      </a:r>
                    </a:p>
                  </a:txBody>
                  <a:tcPr/>
                </a:tc>
                <a:extLst>
                  <a:ext uri="{0D108BD9-81ED-4DB2-BD59-A6C34878D82A}">
                    <a16:rowId xmlns:a16="http://schemas.microsoft.com/office/drawing/2014/main" val="3795161972"/>
                  </a:ext>
                </a:extLst>
              </a:tr>
            </a:tbl>
          </a:graphicData>
        </a:graphic>
      </p:graphicFrame>
      <p:sp>
        <p:nvSpPr>
          <p:cNvPr id="51" name="角丸四角形 19">
            <a:extLst>
              <a:ext uri="{FF2B5EF4-FFF2-40B4-BE49-F238E27FC236}">
                <a16:creationId xmlns:a16="http://schemas.microsoft.com/office/drawing/2014/main" id="{627F7136-0A49-4C45-BCC0-96C4D990B6F0}"/>
              </a:ext>
            </a:extLst>
          </p:cNvPr>
          <p:cNvSpPr/>
          <p:nvPr/>
        </p:nvSpPr>
        <p:spPr>
          <a:xfrm>
            <a:off x="200472" y="441625"/>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52" name="角丸四角形 19">
            <a:extLst>
              <a:ext uri="{FF2B5EF4-FFF2-40B4-BE49-F238E27FC236}">
                <a16:creationId xmlns:a16="http://schemas.microsoft.com/office/drawing/2014/main" id="{DCCE6D10-80C5-4583-A693-ECCAA6063E26}"/>
              </a:ext>
            </a:extLst>
          </p:cNvPr>
          <p:cNvSpPr/>
          <p:nvPr/>
        </p:nvSpPr>
        <p:spPr>
          <a:xfrm>
            <a:off x="4672629" y="425694"/>
            <a:ext cx="2200206"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378471" y="219210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タイトル 1">
            <a:extLst>
              <a:ext uri="{FF2B5EF4-FFF2-40B4-BE49-F238E27FC236}">
                <a16:creationId xmlns:a16="http://schemas.microsoft.com/office/drawing/2014/main" id="{566BF1A1-2EB6-418F-85CB-1BBBE9A8E604}"/>
              </a:ext>
            </a:extLst>
          </p:cNvPr>
          <p:cNvSpPr txBox="1">
            <a:spLocks/>
          </p:cNvSpPr>
          <p:nvPr/>
        </p:nvSpPr>
        <p:spPr>
          <a:xfrm>
            <a:off x="4808393" y="855485"/>
            <a:ext cx="5032879" cy="707886"/>
          </a:xfrm>
          <a:prstGeom prst="rect">
            <a:avLst/>
          </a:prstGeom>
          <a:noFill/>
          <a:ln w="25400">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戦略策定に基づく官民の具体的取組みにより、国際金融都市としてのプレゼンス向上や地域経済の成長発展をめざし、副首都としての機能強化にもつなげていくべきではないか。</a:t>
            </a:r>
          </a:p>
        </p:txBody>
      </p:sp>
      <p:sp>
        <p:nvSpPr>
          <p:cNvPr id="23" name="タイトル 1"/>
          <p:cNvSpPr txBox="1">
            <a:spLocks/>
          </p:cNvSpPr>
          <p:nvPr/>
        </p:nvSpPr>
        <p:spPr>
          <a:xfrm>
            <a:off x="151999" y="814796"/>
            <a:ext cx="4584977" cy="110163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な都市間競争の中、日本全体の成長力を高めるため、東京だけでなく国際競争力を持つ複数の金融都市が必要との観点から、</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国際金融都市</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OSAKA</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推進委員会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を設立し、取組みを開始。現在、</a:t>
            </a:r>
            <a:r>
              <a:rPr lang="ja-JP" altLang="en-US" sz="1200" dirty="0">
                <a:latin typeface="Meiryo UI" panose="020B0604030504040204" pitchFamily="50" charset="-128"/>
                <a:ea typeface="Meiryo UI" panose="020B0604030504040204" pitchFamily="50" charset="-128"/>
              </a:rPr>
              <a:t>ポストコロナに向けた大阪・関西経済の再生・成長の柱として、独自の個性・機能を持つ国際金融都市を形成し、東西二極の一極としての大阪のさらなる飛躍につなげていくため、</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月末に戦略を策定予定。</a:t>
            </a:r>
            <a:endParaRPr lang="ja-JP" altLang="en-US" sz="1200" strike="sngStrike"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478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2837747293"/>
              </p:ext>
            </p:extLst>
          </p:nvPr>
        </p:nvGraphicFramePr>
        <p:xfrm>
          <a:off x="174346" y="1883947"/>
          <a:ext cx="9525628" cy="4861626"/>
        </p:xfrm>
        <a:graphic>
          <a:graphicData uri="http://schemas.openxmlformats.org/drawingml/2006/table">
            <a:tbl>
              <a:tblPr firstRow="1" bandRow="1">
                <a:tableStyleId>{5940675A-B579-460E-94D1-54222C63F5DA}</a:tableStyleId>
              </a:tblPr>
              <a:tblGrid>
                <a:gridCol w="1178862">
                  <a:extLst>
                    <a:ext uri="{9D8B030D-6E8A-4147-A177-3AD203B41FA5}">
                      <a16:colId xmlns:a16="http://schemas.microsoft.com/office/drawing/2014/main" val="20000"/>
                    </a:ext>
                  </a:extLst>
                </a:gridCol>
                <a:gridCol w="8346766">
                  <a:extLst>
                    <a:ext uri="{9D8B030D-6E8A-4147-A177-3AD203B41FA5}">
                      <a16:colId xmlns:a16="http://schemas.microsoft.com/office/drawing/2014/main" val="20001"/>
                    </a:ext>
                  </a:extLst>
                </a:gridCol>
              </a:tblGrid>
              <a:tr h="220194">
                <a:tc>
                  <a:txBody>
                    <a:bodyPr/>
                    <a:lstStyle/>
                    <a:p>
                      <a:pPr algn="ctr">
                        <a:lnSpc>
                          <a:spcPts val="1200"/>
                        </a:lnSpc>
                        <a:spcBef>
                          <a:spcPts val="0"/>
                        </a:spcBef>
                      </a:pPr>
                      <a:r>
                        <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a:t>
                      </a: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a:solidFill>
                            <a:schemeClr val="bg1"/>
                          </a:solidFill>
                          <a:latin typeface="Meiryo UI"/>
                          <a:ea typeface="Meiryo UI"/>
                          <a:cs typeface="Meiryo UI"/>
                        </a:rPr>
                        <a:t>今後</a:t>
                      </a:r>
                      <a:r>
                        <a:rPr lang="ja-JP" altLang="en-US" sz="1200" b="1" dirty="0">
                          <a:solidFill>
                            <a:schemeClr val="bg1"/>
                          </a:solidFill>
                          <a:latin typeface="Meiryo UI"/>
                          <a:ea typeface="Meiryo UI"/>
                          <a:cs typeface="Meiryo UI"/>
                        </a:rPr>
                        <a:t>の議論のための論点</a:t>
                      </a:r>
                      <a:endParaRPr lang="en-US" altLang="ja-JP" sz="1200" b="1" dirty="0">
                        <a:solidFill>
                          <a:schemeClr val="bg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2285116">
                <a:tc>
                  <a:txBody>
                    <a:bodyPr/>
                    <a:lstStyle/>
                    <a:p>
                      <a:pPr algn="ctr">
                        <a:lnSpc>
                          <a:spcPts val="1200"/>
                        </a:lnSpc>
                        <a:spcBef>
                          <a:spcPts val="0"/>
                        </a:spcBef>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Bef>
                          <a:spcPts val="0"/>
                        </a:spcBef>
                      </a:pP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Bef>
                          <a:spcPts val="0"/>
                        </a:spcBef>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（新たな価値</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Bef>
                          <a:spcPts val="0"/>
                        </a:spcBef>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の創出）</a:t>
                      </a: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a:t>
                      </a:r>
                      <a:r>
                        <a:rPr lang="ja-JP" altLang="en-US" sz="1200" b="1" u="sng" dirty="0">
                          <a:solidFill>
                            <a:schemeClr val="tx1"/>
                          </a:solidFill>
                          <a:latin typeface="Meiryo UI"/>
                          <a:ea typeface="Meiryo UI"/>
                          <a:cs typeface="Meiryo UI"/>
                        </a:rPr>
                        <a:t>強いリーディング</a:t>
                      </a:r>
                      <a:r>
                        <a:rPr lang="ja-JP" altLang="en-US" sz="1200" dirty="0">
                          <a:solidFill>
                            <a:schemeClr val="tx1"/>
                          </a:solidFill>
                          <a:latin typeface="Meiryo UI"/>
                          <a:ea typeface="Meiryo UI"/>
                          <a:cs typeface="Meiryo UI"/>
                        </a:rPr>
                        <a:t>産業をどう育てるか。</a:t>
                      </a:r>
                      <a:endParaRPr lang="en-US" altLang="ja-JP" sz="1200" dirty="0">
                        <a:solidFill>
                          <a:schemeClr val="tx1"/>
                        </a:solidFill>
                        <a:latin typeface="Meiryo UI"/>
                        <a:ea typeface="Meiryo UI"/>
                        <a:cs typeface="Meiryo UI"/>
                      </a:endParaRPr>
                    </a:p>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○大阪を盛り上げてきた観光</a:t>
                      </a:r>
                      <a:r>
                        <a:rPr lang="ja-JP" altLang="en-US" sz="1200" dirty="0" smtClean="0">
                          <a:solidFill>
                            <a:schemeClr val="tx1"/>
                          </a:solidFill>
                          <a:latin typeface="Meiryo UI"/>
                          <a:ea typeface="Meiryo UI"/>
                          <a:cs typeface="Meiryo UI"/>
                        </a:rPr>
                        <a:t>産業は、</a:t>
                      </a:r>
                      <a:r>
                        <a:rPr lang="ja-JP" altLang="en-US" sz="1200" dirty="0">
                          <a:solidFill>
                            <a:schemeClr val="tx1"/>
                          </a:solidFill>
                          <a:latin typeface="Meiryo UI"/>
                          <a:ea typeface="Meiryo UI"/>
                          <a:cs typeface="Meiryo UI"/>
                        </a:rPr>
                        <a:t>コロナ</a:t>
                      </a:r>
                      <a:r>
                        <a:rPr lang="ja-JP" altLang="en-US" sz="1200" dirty="0" smtClean="0">
                          <a:solidFill>
                            <a:schemeClr val="tx1"/>
                          </a:solidFill>
                          <a:latin typeface="Meiryo UI"/>
                          <a:ea typeface="Meiryo UI"/>
                          <a:cs typeface="Meiryo UI"/>
                        </a:rPr>
                        <a:t>禍において、外的要因による変動要素が大きいことが改めて浮き彫りとなった。都市</a:t>
                      </a:r>
                      <a:r>
                        <a:rPr lang="ja-JP" altLang="en-US" sz="1200" dirty="0">
                          <a:solidFill>
                            <a:schemeClr val="tx1"/>
                          </a:solidFill>
                          <a:latin typeface="Meiryo UI"/>
                          <a:ea typeface="Meiryo UI"/>
                          <a:cs typeface="Meiryo UI"/>
                        </a:rPr>
                        <a:t>が成長するためには、</a:t>
                      </a:r>
                      <a:r>
                        <a:rPr lang="ja-JP" altLang="en-US" sz="1200" b="1" u="sng" dirty="0">
                          <a:solidFill>
                            <a:schemeClr val="tx1"/>
                          </a:solidFill>
                          <a:latin typeface="Meiryo UI"/>
                          <a:ea typeface="Meiryo UI"/>
                          <a:cs typeface="Meiryo UI"/>
                        </a:rPr>
                        <a:t>付加価値の高い「複数の産業」に強みを持ち</a:t>
                      </a:r>
                      <a:r>
                        <a:rPr lang="ja-JP" altLang="en-US" sz="1200" dirty="0">
                          <a:solidFill>
                            <a:schemeClr val="tx1"/>
                          </a:solidFill>
                          <a:latin typeface="Meiryo UI"/>
                          <a:ea typeface="Meiryo UI"/>
                          <a:cs typeface="Meiryo UI"/>
                        </a:rPr>
                        <a:t>、イノベーションを生み出し続ける強固な基盤が</a:t>
                      </a:r>
                      <a:r>
                        <a:rPr lang="ja-JP" altLang="en-US" sz="1200" dirty="0" smtClean="0">
                          <a:solidFill>
                            <a:schemeClr val="tx1"/>
                          </a:solidFill>
                          <a:latin typeface="Meiryo UI"/>
                          <a:ea typeface="Meiryo UI"/>
                          <a:cs typeface="Meiryo UI"/>
                        </a:rPr>
                        <a:t>必要になるのでは</a:t>
                      </a:r>
                      <a:r>
                        <a:rPr lang="ja-JP" altLang="en-US" sz="1200" dirty="0">
                          <a:solidFill>
                            <a:schemeClr val="tx1"/>
                          </a:solidFill>
                          <a:latin typeface="Meiryo UI"/>
                          <a:ea typeface="Meiryo UI"/>
                          <a:cs typeface="Meiryo UI"/>
                        </a:rPr>
                        <a:t>ないか。</a:t>
                      </a:r>
                    </a:p>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○コロナによる健康医療に対する意識の高まりや世界的な高齢化の進展等に</a:t>
                      </a:r>
                      <a:r>
                        <a:rPr lang="ja-JP" altLang="en-US" sz="1200" dirty="0" smtClean="0">
                          <a:solidFill>
                            <a:schemeClr val="tx1"/>
                          </a:solidFill>
                          <a:latin typeface="Meiryo UI"/>
                          <a:ea typeface="Meiryo UI"/>
                          <a:cs typeface="Meiryo UI"/>
                        </a:rPr>
                        <a:t>より市場の拡大が見込まれ、また、大阪</a:t>
                      </a:r>
                      <a:r>
                        <a:rPr lang="ja-JP" altLang="en-US" sz="1200" dirty="0">
                          <a:solidFill>
                            <a:schemeClr val="tx1"/>
                          </a:solidFill>
                          <a:latin typeface="Meiryo UI"/>
                          <a:ea typeface="Meiryo UI"/>
                          <a:cs typeface="Meiryo UI"/>
                        </a:rPr>
                        <a:t>・関西万博</a:t>
                      </a:r>
                      <a:r>
                        <a:rPr lang="ja-JP" altLang="en-US" sz="1200" dirty="0" smtClean="0">
                          <a:solidFill>
                            <a:schemeClr val="tx1"/>
                          </a:solidFill>
                          <a:latin typeface="Meiryo UI"/>
                          <a:ea typeface="Meiryo UI"/>
                          <a:cs typeface="Meiryo UI"/>
                        </a:rPr>
                        <a:t>の中心テーマである</a:t>
                      </a:r>
                      <a:r>
                        <a:rPr lang="ja-JP" altLang="en-US" sz="1200" b="1" u="sng" dirty="0" smtClean="0">
                          <a:solidFill>
                            <a:schemeClr val="tx1"/>
                          </a:solidFill>
                          <a:latin typeface="Meiryo UI"/>
                          <a:ea typeface="Meiryo UI"/>
                          <a:cs typeface="Meiryo UI"/>
                        </a:rPr>
                        <a:t>健康・医療関連分野は、大阪の産業にとって引き続き重要な分野。</a:t>
                      </a:r>
                      <a:r>
                        <a:rPr lang="ja-JP" altLang="en-US" sz="1200" b="0" u="none" dirty="0" smtClean="0">
                          <a:solidFill>
                            <a:schemeClr val="tx1"/>
                          </a:solidFill>
                          <a:latin typeface="Meiryo UI"/>
                          <a:ea typeface="Meiryo UI"/>
                          <a:cs typeface="Meiryo UI"/>
                        </a:rPr>
                        <a:t>ヘルスケア</a:t>
                      </a:r>
                      <a:r>
                        <a:rPr lang="ja-JP" altLang="en-US" sz="1200" b="0" u="none" dirty="0">
                          <a:solidFill>
                            <a:schemeClr val="tx1"/>
                          </a:solidFill>
                          <a:latin typeface="Meiryo UI"/>
                          <a:ea typeface="Meiryo UI"/>
                          <a:cs typeface="Meiryo UI"/>
                        </a:rPr>
                        <a:t>や健康づくりなどへもウィングを広げ</a:t>
                      </a:r>
                      <a:r>
                        <a:rPr lang="ja-JP" altLang="en-US" sz="1200" dirty="0" smtClean="0">
                          <a:solidFill>
                            <a:schemeClr val="tx1"/>
                          </a:solidFill>
                          <a:latin typeface="Meiryo UI"/>
                          <a:ea typeface="Meiryo UI"/>
                          <a:cs typeface="Meiryo UI"/>
                        </a:rPr>
                        <a:t>、</a:t>
                      </a:r>
                      <a:r>
                        <a:rPr lang="ja-JP" altLang="en-US" sz="1200" b="1" u="sng" dirty="0" smtClean="0">
                          <a:solidFill>
                            <a:schemeClr val="tx1"/>
                          </a:solidFill>
                          <a:latin typeface="Meiryo UI"/>
                          <a:ea typeface="Meiryo UI"/>
                          <a:cs typeface="Meiryo UI"/>
                        </a:rPr>
                        <a:t>裾野が広いリーディング</a:t>
                      </a:r>
                      <a:r>
                        <a:rPr lang="ja-JP" altLang="en-US" sz="1200" b="1" u="sng" dirty="0">
                          <a:solidFill>
                            <a:schemeClr val="tx1"/>
                          </a:solidFill>
                          <a:latin typeface="Meiryo UI"/>
                          <a:ea typeface="Meiryo UI"/>
                          <a:cs typeface="Meiryo UI"/>
                        </a:rPr>
                        <a:t>産業として発展</a:t>
                      </a:r>
                      <a:r>
                        <a:rPr lang="ja-JP" altLang="en-US" sz="1200" b="1" u="sng" dirty="0" smtClean="0">
                          <a:solidFill>
                            <a:schemeClr val="tx1"/>
                          </a:solidFill>
                          <a:latin typeface="Meiryo UI"/>
                          <a:ea typeface="Meiryo UI"/>
                          <a:cs typeface="Meiryo UI"/>
                        </a:rPr>
                        <a:t>させていくことが、大阪にとっては不可欠な取組み</a:t>
                      </a:r>
                      <a:r>
                        <a:rPr lang="ja-JP" altLang="en-US" sz="1200" dirty="0" smtClean="0">
                          <a:solidFill>
                            <a:schemeClr val="tx1"/>
                          </a:solidFill>
                          <a:latin typeface="Meiryo UI"/>
                          <a:ea typeface="Meiryo UI"/>
                          <a:cs typeface="Meiryo UI"/>
                        </a:rPr>
                        <a:t>と考えられるのではないか。</a:t>
                      </a:r>
                      <a:endParaRPr lang="ja-JP" altLang="en-US" sz="1200" dirty="0">
                        <a:solidFill>
                          <a:schemeClr val="tx1"/>
                        </a:solidFill>
                        <a:latin typeface="Meiryo UI"/>
                        <a:ea typeface="Meiryo UI"/>
                        <a:cs typeface="Meiryo UI"/>
                      </a:endParaRPr>
                    </a:p>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○環境に配慮したコロナからの経済回復をめざす「グリーンリカバリー」の動きを好機に、水素や蓄電池のような、大阪・関西のポテンシャルを生かせる</a:t>
                      </a:r>
                      <a:r>
                        <a:rPr lang="ja-JP" altLang="en-US" sz="1200" b="1" u="sng" dirty="0">
                          <a:solidFill>
                            <a:schemeClr val="tx1"/>
                          </a:solidFill>
                          <a:latin typeface="Meiryo UI"/>
                          <a:ea typeface="Meiryo UI"/>
                          <a:cs typeface="Meiryo UI"/>
                        </a:rPr>
                        <a:t>グリーン産業を育成していく必要</a:t>
                      </a:r>
                      <a:r>
                        <a:rPr lang="ja-JP" altLang="en-US" sz="1200" dirty="0">
                          <a:solidFill>
                            <a:schemeClr val="tx1"/>
                          </a:solidFill>
                          <a:latin typeface="Meiryo UI"/>
                          <a:ea typeface="Meiryo UI"/>
                          <a:cs typeface="Meiryo UI"/>
                        </a:rPr>
                        <a:t>があるのではないか。</a:t>
                      </a:r>
                    </a:p>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○未来社会</a:t>
                      </a:r>
                      <a:r>
                        <a:rPr lang="en-US" altLang="ja-JP" sz="1200" dirty="0">
                          <a:solidFill>
                            <a:schemeClr val="tx1"/>
                          </a:solidFill>
                          <a:latin typeface="Meiryo UI"/>
                          <a:ea typeface="Meiryo UI"/>
                          <a:cs typeface="Meiryo UI"/>
                        </a:rPr>
                        <a:t>Society 5.0</a:t>
                      </a:r>
                      <a:r>
                        <a:rPr lang="ja-JP" altLang="en-US" sz="1200" dirty="0">
                          <a:solidFill>
                            <a:schemeClr val="tx1"/>
                          </a:solidFill>
                          <a:latin typeface="Meiryo UI"/>
                          <a:ea typeface="Meiryo UI"/>
                          <a:cs typeface="Meiryo UI"/>
                        </a:rPr>
                        <a:t>に向け、</a:t>
                      </a:r>
                      <a:r>
                        <a:rPr lang="en-US" altLang="ja-JP" sz="1200" dirty="0">
                          <a:solidFill>
                            <a:schemeClr val="tx1"/>
                          </a:solidFill>
                          <a:latin typeface="Meiryo UI"/>
                          <a:ea typeface="Meiryo UI"/>
                          <a:cs typeface="Meiryo UI"/>
                        </a:rPr>
                        <a:t>AI</a:t>
                      </a:r>
                      <a:r>
                        <a:rPr lang="ja-JP" altLang="en-US" sz="1200" dirty="0">
                          <a:solidFill>
                            <a:schemeClr val="tx1"/>
                          </a:solidFill>
                          <a:latin typeface="Meiryo UI"/>
                          <a:ea typeface="Meiryo UI"/>
                          <a:cs typeface="Meiryo UI"/>
                        </a:rPr>
                        <a:t>・</a:t>
                      </a:r>
                      <a:r>
                        <a:rPr lang="en-US" altLang="ja-JP" sz="1200" dirty="0">
                          <a:solidFill>
                            <a:schemeClr val="tx1"/>
                          </a:solidFill>
                          <a:latin typeface="Meiryo UI"/>
                          <a:ea typeface="Meiryo UI"/>
                          <a:cs typeface="Meiryo UI"/>
                        </a:rPr>
                        <a:t>IoT</a:t>
                      </a:r>
                      <a:r>
                        <a:rPr lang="ja-JP" altLang="en-US" sz="1200" dirty="0">
                          <a:solidFill>
                            <a:schemeClr val="tx1"/>
                          </a:solidFill>
                          <a:latin typeface="Meiryo UI"/>
                          <a:ea typeface="Meiryo UI"/>
                          <a:cs typeface="Meiryo UI"/>
                        </a:rPr>
                        <a:t>等の先端技術の導入等を通じ、ものづくりに加え、</a:t>
                      </a:r>
                      <a:r>
                        <a:rPr lang="ja-JP" altLang="en-US" sz="1200" b="1" u="sng" dirty="0">
                          <a:solidFill>
                            <a:schemeClr val="tx1"/>
                          </a:solidFill>
                          <a:latin typeface="Meiryo UI"/>
                          <a:ea typeface="Meiryo UI"/>
                          <a:cs typeface="Meiryo UI"/>
                        </a:rPr>
                        <a:t>サービス業なども含めたイノベーションを加速</a:t>
                      </a:r>
                      <a:r>
                        <a:rPr lang="ja-JP" altLang="en-US" sz="1200" dirty="0">
                          <a:solidFill>
                            <a:schemeClr val="tx1"/>
                          </a:solidFill>
                          <a:latin typeface="Meiryo UI"/>
                          <a:ea typeface="Meiryo UI"/>
                          <a:cs typeface="Meiryo UI"/>
                        </a:rPr>
                        <a:t>する必要があるのではないか。</a:t>
                      </a:r>
                    </a:p>
                    <a:p>
                      <a:pPr marL="174625" marR="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○新産業・イノベーションの創出や育成にあたっては、</a:t>
                      </a:r>
                      <a:r>
                        <a:rPr lang="ja-JP" altLang="en-US" sz="1200" b="1" u="sng" dirty="0" smtClean="0">
                          <a:solidFill>
                            <a:schemeClr val="tx1"/>
                          </a:solidFill>
                          <a:latin typeface="Meiryo UI"/>
                          <a:ea typeface="Meiryo UI"/>
                          <a:cs typeface="Meiryo UI"/>
                        </a:rPr>
                        <a:t>経済圏や生活圏が</a:t>
                      </a:r>
                      <a:r>
                        <a:rPr lang="ja-JP" altLang="en-US" sz="1200" b="1" u="sng" dirty="0">
                          <a:solidFill>
                            <a:schemeClr val="tx1"/>
                          </a:solidFill>
                          <a:latin typeface="Meiryo UI"/>
                          <a:ea typeface="Meiryo UI"/>
                          <a:cs typeface="Meiryo UI"/>
                        </a:rPr>
                        <a:t>一体となっている兵庫県、さらには、結びつきが深い京阪神が連携</a:t>
                      </a:r>
                      <a:r>
                        <a:rPr lang="ja-JP" altLang="en-US" sz="1200" dirty="0">
                          <a:solidFill>
                            <a:schemeClr val="tx1"/>
                          </a:solidFill>
                          <a:latin typeface="Meiryo UI"/>
                          <a:ea typeface="Meiryo UI"/>
                          <a:cs typeface="Meiryo UI"/>
                        </a:rPr>
                        <a:t>し、お互いの強みを掛け合わせて相乗効果を生み出していくべきではないか。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9532">
                <a:tc>
                  <a:txBody>
                    <a:bodyPr/>
                    <a:lstStyle/>
                    <a:p>
                      <a:pPr algn="ctr">
                        <a:lnSpc>
                          <a:spcPts val="1500"/>
                        </a:lnSpc>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資本力</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ブランド）</a:t>
                      </a: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indent="-174625">
                        <a:lnSpc>
                          <a:spcPts val="1300"/>
                        </a:lnSpc>
                        <a:spcBef>
                          <a:spcPts val="300"/>
                        </a:spcBef>
                        <a:defRPr/>
                      </a:pPr>
                      <a:r>
                        <a:rPr lang="ja-JP" altLang="en-US" sz="1200" b="1" u="sng" baseline="0" dirty="0">
                          <a:solidFill>
                            <a:schemeClr val="tx1"/>
                          </a:solidFill>
                          <a:latin typeface="Meiryo UI"/>
                          <a:ea typeface="Meiryo UI"/>
                          <a:cs typeface="Meiryo UI"/>
                        </a:rPr>
                        <a:t>○一言で大阪を連想させる都市ブランド、</a:t>
                      </a:r>
                      <a:r>
                        <a:rPr lang="ja-JP" altLang="en-US" sz="1200" b="0" u="none" baseline="0" dirty="0">
                          <a:solidFill>
                            <a:schemeClr val="tx1"/>
                          </a:solidFill>
                          <a:latin typeface="Meiryo UI"/>
                          <a:ea typeface="Meiryo UI"/>
                          <a:cs typeface="Meiryo UI"/>
                        </a:rPr>
                        <a:t>世界から</a:t>
                      </a:r>
                      <a:r>
                        <a:rPr lang="ja-JP" altLang="en-US" sz="1200" b="0" u="none" baseline="0" dirty="0" smtClean="0">
                          <a:solidFill>
                            <a:schemeClr val="tx1"/>
                          </a:solidFill>
                          <a:latin typeface="Meiryo UI"/>
                          <a:ea typeface="Meiryo UI"/>
                          <a:cs typeface="Meiryo UI"/>
                        </a:rPr>
                        <a:t>選ばれる</a:t>
                      </a:r>
                      <a:r>
                        <a:rPr lang="ja-JP" altLang="en-US" sz="1200" b="0" u="none" baseline="0" dirty="0">
                          <a:solidFill>
                            <a:schemeClr val="tx1"/>
                          </a:solidFill>
                          <a:latin typeface="Meiryo UI"/>
                          <a:ea typeface="Meiryo UI"/>
                          <a:cs typeface="Meiryo UI"/>
                        </a:rPr>
                        <a:t>都市となるための、</a:t>
                      </a:r>
                      <a:r>
                        <a:rPr lang="ja-JP" altLang="en-US" sz="1200" b="1" u="sng" baseline="0" dirty="0">
                          <a:solidFill>
                            <a:schemeClr val="tx1"/>
                          </a:solidFill>
                          <a:latin typeface="Meiryo UI"/>
                          <a:ea typeface="Meiryo UI"/>
                          <a:cs typeface="Meiryo UI"/>
                        </a:rPr>
                        <a:t>オリジナルで強力なブランド</a:t>
                      </a:r>
                      <a:r>
                        <a:rPr lang="ja-JP" altLang="en-US" sz="1200" b="0" u="none" baseline="0" dirty="0">
                          <a:solidFill>
                            <a:schemeClr val="tx1"/>
                          </a:solidFill>
                          <a:latin typeface="Meiryo UI"/>
                          <a:ea typeface="Meiryo UI"/>
                          <a:cs typeface="Meiryo UI"/>
                        </a:rPr>
                        <a:t>をどう作っていくか。</a:t>
                      </a:r>
                      <a:endParaRPr lang="en-US" altLang="ja-JP" sz="1200" b="0" u="none" baseline="0" dirty="0">
                        <a:solidFill>
                          <a:schemeClr val="tx1"/>
                        </a:solidFill>
                        <a:latin typeface="Meiryo UI"/>
                        <a:ea typeface="Meiryo UI"/>
                        <a:cs typeface="Meiryo UI"/>
                      </a:endParaRPr>
                    </a:p>
                    <a:p>
                      <a:pPr marL="174625" indent="-174625">
                        <a:lnSpc>
                          <a:spcPts val="1300"/>
                        </a:lnSpc>
                        <a:spcBef>
                          <a:spcPts val="300"/>
                        </a:spcBef>
                        <a:defRPr/>
                      </a:pPr>
                      <a:r>
                        <a:rPr lang="ja-JP" altLang="en-US" sz="1200" b="0" u="none" baseline="0" dirty="0">
                          <a:solidFill>
                            <a:schemeClr val="tx1"/>
                          </a:solidFill>
                          <a:latin typeface="Meiryo UI"/>
                          <a:ea typeface="Meiryo UI"/>
                          <a:cs typeface="Meiryo UI"/>
                        </a:rPr>
                        <a:t>○</a:t>
                      </a:r>
                      <a:r>
                        <a:rPr lang="ja-JP" altLang="en-US" sz="1200" b="1" u="sng" baseline="0" dirty="0">
                          <a:solidFill>
                            <a:schemeClr val="tx1"/>
                          </a:solidFill>
                          <a:latin typeface="Meiryo UI"/>
                          <a:ea typeface="Meiryo UI"/>
                          <a:cs typeface="Meiryo UI"/>
                        </a:rPr>
                        <a:t>都市の顔となるまちづくり</a:t>
                      </a:r>
                      <a:r>
                        <a:rPr lang="ja-JP" altLang="en-US" sz="1200" b="0" u="none" baseline="0" dirty="0">
                          <a:solidFill>
                            <a:schemeClr val="tx1"/>
                          </a:solidFill>
                          <a:latin typeface="Meiryo UI"/>
                          <a:ea typeface="Meiryo UI"/>
                          <a:cs typeface="Meiryo UI"/>
                        </a:rPr>
                        <a:t>に引き続き取り組む一方で、コロナ禍による意識の変化も踏まえ、新たなテクノロジーも活用しながら</a:t>
                      </a:r>
                      <a:r>
                        <a:rPr lang="ja-JP" altLang="en-US" sz="1200" b="1" u="sng" baseline="0" dirty="0">
                          <a:solidFill>
                            <a:schemeClr val="tx1"/>
                          </a:solidFill>
                          <a:latin typeface="Meiryo UI"/>
                          <a:ea typeface="Meiryo UI"/>
                          <a:cs typeface="Meiryo UI"/>
                        </a:rPr>
                        <a:t>身近な生活圏をどう充実させていくべきか</a:t>
                      </a:r>
                      <a:r>
                        <a:rPr lang="ja-JP" altLang="en-US" sz="1200" b="0" u="none" baseline="0" dirty="0">
                          <a:solidFill>
                            <a:schemeClr val="tx1"/>
                          </a:solidFill>
                          <a:latin typeface="Meiryo UI"/>
                          <a:ea typeface="Meiryo UI"/>
                          <a:cs typeface="Meiryo UI"/>
                        </a:rPr>
                        <a:t>検討が必要ではないか。</a:t>
                      </a:r>
                    </a:p>
                    <a:p>
                      <a:pPr marL="174625" indent="-174625">
                        <a:lnSpc>
                          <a:spcPts val="1300"/>
                        </a:lnSpc>
                        <a:spcBef>
                          <a:spcPts val="300"/>
                        </a:spcBef>
                        <a:defRPr/>
                      </a:pPr>
                      <a:r>
                        <a:rPr lang="ja-JP" altLang="en-US" sz="1200" b="0" u="none" baseline="0" dirty="0">
                          <a:solidFill>
                            <a:schemeClr val="tx1"/>
                          </a:solidFill>
                          <a:latin typeface="Meiryo UI"/>
                          <a:ea typeface="Meiryo UI"/>
                          <a:cs typeface="Meiryo UI"/>
                        </a:rPr>
                        <a:t>○</a:t>
                      </a:r>
                      <a:r>
                        <a:rPr lang="ja-JP" altLang="en-US" sz="1200" b="1" u="sng" baseline="0" dirty="0">
                          <a:solidFill>
                            <a:schemeClr val="tx1"/>
                          </a:solidFill>
                          <a:latin typeface="Meiryo UI"/>
                          <a:ea typeface="Meiryo UI"/>
                          <a:cs typeface="Meiryo UI"/>
                        </a:rPr>
                        <a:t>京阪神で連携</a:t>
                      </a:r>
                      <a:r>
                        <a:rPr lang="ja-JP" altLang="en-US" sz="1200" b="0" u="none" baseline="0" dirty="0">
                          <a:solidFill>
                            <a:schemeClr val="tx1"/>
                          </a:solidFill>
                          <a:latin typeface="Meiryo UI"/>
                          <a:ea typeface="Meiryo UI"/>
                          <a:cs typeface="Meiryo UI"/>
                        </a:rPr>
                        <a:t>した</a:t>
                      </a:r>
                      <a:r>
                        <a:rPr lang="ja-JP" altLang="en-US" sz="1200" b="1" u="sng" baseline="0" dirty="0">
                          <a:solidFill>
                            <a:schemeClr val="tx1"/>
                          </a:solidFill>
                          <a:latin typeface="Meiryo UI"/>
                          <a:ea typeface="Meiryo UI"/>
                          <a:cs typeface="Meiryo UI"/>
                        </a:rPr>
                        <a:t>体験型・交流型の要素を取り入れた付加価値が高いツーリズムの創出</a:t>
                      </a:r>
                      <a:r>
                        <a:rPr lang="ja-JP" altLang="en-US" sz="1200" b="0" u="none" baseline="0" dirty="0">
                          <a:solidFill>
                            <a:schemeClr val="tx1"/>
                          </a:solidFill>
                          <a:latin typeface="Meiryo UI"/>
                          <a:ea typeface="Meiryo UI"/>
                          <a:cs typeface="Meiryo UI"/>
                        </a:rPr>
                        <a:t>が必要ではないか。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172578">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ﾁｬﾚﾝｼﾞ）</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○世界で、第四次産業革命や人手不足を背景として、付加価値の源泉が資本から人材へ移行しつつあるなか</a:t>
                      </a:r>
                      <a:r>
                        <a:rPr lang="ja-JP" altLang="en-US" sz="1200" b="1" u="sng" dirty="0">
                          <a:solidFill>
                            <a:schemeClr val="tx1"/>
                          </a:solidFill>
                          <a:latin typeface="Meiryo UI"/>
                          <a:ea typeface="Meiryo UI"/>
                          <a:cs typeface="Meiryo UI"/>
                        </a:rPr>
                        <a:t>、イノベーションを生み出す人材の育成や集積という観点から、</a:t>
                      </a:r>
                      <a:r>
                        <a:rPr lang="ja-JP" altLang="en-US" sz="1200" dirty="0">
                          <a:solidFill>
                            <a:schemeClr val="tx1"/>
                          </a:solidFill>
                          <a:latin typeface="Meiryo UI"/>
                          <a:ea typeface="Meiryo UI"/>
                          <a:cs typeface="Meiryo UI"/>
                        </a:rPr>
                        <a:t>従来の雇用施策の側面を超え、</a:t>
                      </a:r>
                      <a:r>
                        <a:rPr lang="ja-JP" altLang="en-US" sz="1200" b="1" u="sng" dirty="0">
                          <a:solidFill>
                            <a:schemeClr val="tx1"/>
                          </a:solidFill>
                          <a:latin typeface="Meiryo UI"/>
                          <a:ea typeface="Meiryo UI"/>
                          <a:cs typeface="Meiryo UI"/>
                        </a:rPr>
                        <a:t>都市の成長戦略として人材力を強化していく必要</a:t>
                      </a:r>
                      <a:r>
                        <a:rPr lang="ja-JP" altLang="en-US" sz="1200" dirty="0">
                          <a:solidFill>
                            <a:schemeClr val="tx1"/>
                          </a:solidFill>
                          <a:latin typeface="Meiryo UI"/>
                          <a:ea typeface="Meiryo UI"/>
                          <a:cs typeface="Meiryo UI"/>
                        </a:rPr>
                        <a:t>があるのではないか。</a:t>
                      </a:r>
                    </a:p>
                    <a:p>
                      <a:pPr marL="174625" marR="0" lvl="0" indent="-174625" algn="l" defTabSz="914400" rtl="0" eaLnBrk="1" fontAlgn="auto" latinLnBrk="0" hangingPunct="1">
                        <a:lnSpc>
                          <a:spcPts val="1300"/>
                        </a:lnSpc>
                        <a:spcBef>
                          <a:spcPts val="300"/>
                        </a:spcBef>
                        <a:spcAft>
                          <a:spcPts val="0"/>
                        </a:spcAft>
                        <a:buClrTx/>
                        <a:buSzTx/>
                        <a:buFontTx/>
                        <a:buNone/>
                        <a:tabLst/>
                        <a:defRPr/>
                      </a:pPr>
                      <a:r>
                        <a:rPr lang="ja-JP" altLang="en-US" sz="1200" dirty="0">
                          <a:solidFill>
                            <a:schemeClr val="tx1"/>
                          </a:solidFill>
                          <a:latin typeface="Meiryo UI"/>
                          <a:ea typeface="Meiryo UI"/>
                          <a:cs typeface="Meiryo UI"/>
                        </a:rPr>
                        <a:t>○潜在労働力の存在も、伸びしろとして武器に変えながら、</a:t>
                      </a:r>
                      <a:r>
                        <a:rPr lang="ja-JP" altLang="en-US" sz="1200" b="1" u="sng" dirty="0">
                          <a:solidFill>
                            <a:schemeClr val="tx1"/>
                          </a:solidFill>
                          <a:latin typeface="Meiryo UI"/>
                          <a:ea typeface="Meiryo UI"/>
                          <a:cs typeface="Meiryo UI"/>
                        </a:rPr>
                        <a:t>転職・再チャレンジ、リスキリング、スタートアップ支援を含む起業がしやすい環境整備を加速</a:t>
                      </a:r>
                      <a:r>
                        <a:rPr lang="ja-JP" altLang="en-US" sz="1200" dirty="0">
                          <a:solidFill>
                            <a:schemeClr val="tx1"/>
                          </a:solidFill>
                          <a:latin typeface="Meiryo UI"/>
                          <a:ea typeface="Meiryo UI"/>
                          <a:cs typeface="Meiryo UI"/>
                        </a:rPr>
                        <a:t>させ、内外から多様なプレーヤーが集い、</a:t>
                      </a:r>
                      <a:r>
                        <a:rPr lang="ja-JP" altLang="en-US" sz="1200" b="1" u="sng" dirty="0">
                          <a:solidFill>
                            <a:schemeClr val="tx1"/>
                          </a:solidFill>
                          <a:latin typeface="Meiryo UI"/>
                          <a:ea typeface="Meiryo UI"/>
                          <a:cs typeface="Meiryo UI"/>
                        </a:rPr>
                        <a:t>失敗を恐れず何度でもチャレンジできる仕組みづくり</a:t>
                      </a:r>
                      <a:r>
                        <a:rPr lang="ja-JP" altLang="en-US" sz="1200" dirty="0">
                          <a:solidFill>
                            <a:schemeClr val="tx1"/>
                          </a:solidFill>
                          <a:latin typeface="Meiryo UI"/>
                          <a:ea typeface="Meiryo UI"/>
                          <a:cs typeface="Meiryo UI"/>
                        </a:rPr>
                        <a:t>を行っていくことが重要ではないか。</a:t>
                      </a: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6" name="正方形/長方形 5"/>
          <p:cNvSpPr/>
          <p:nvPr/>
        </p:nvSpPr>
        <p:spPr>
          <a:xfrm>
            <a:off x="200472" y="37806"/>
            <a:ext cx="9144000" cy="404664"/>
          </a:xfrm>
          <a:prstGeom prst="rect">
            <a:avLst/>
          </a:prstGeom>
          <a:solidFill>
            <a:schemeClr val="bg1"/>
          </a:solidFill>
          <a:ln w="25400" cap="flat" cmpd="sng" algn="ctr">
            <a:noFill/>
            <a:prstDash val="solid"/>
          </a:ln>
          <a:effectLst/>
        </p:spPr>
        <p:txBody>
          <a:bodyPr anchor="ctr"/>
          <a:lstStyle/>
          <a:p>
            <a:pPr lvl="0">
              <a:defRPr/>
            </a:pPr>
            <a:r>
              <a:rPr kumimoji="0" lang="ja-JP" altLang="en-US" sz="2400" b="1" kern="0" dirty="0">
                <a:solidFill>
                  <a:srgbClr val="000000"/>
                </a:solidFill>
                <a:latin typeface="ＭＳ Ｐゴシック" pitchFamily="50" charset="-128"/>
                <a:ea typeface="Meiryo UI" pitchFamily="50" charset="-128"/>
                <a:cs typeface="Meiryo UI" pitchFamily="50" charset="-128"/>
              </a:rPr>
              <a:t>今後の議論のための論点</a:t>
            </a:r>
            <a:endParaRPr kumimoji="0" lang="en-US" altLang="ja-JP" sz="2400" b="1" kern="0" dirty="0">
              <a:solidFill>
                <a:srgbClr val="000000"/>
              </a:solidFill>
              <a:latin typeface="ＭＳ Ｐゴシック" pitchFamily="50" charset="-128"/>
              <a:ea typeface="Meiryo UI" pitchFamily="50" charset="-128"/>
              <a:cs typeface="Meiryo UI" pitchFamily="50" charset="-128"/>
            </a:endParaRPr>
          </a:p>
        </p:txBody>
      </p:sp>
      <p:sp>
        <p:nvSpPr>
          <p:cNvPr id="4" name="正方形/長方形 3"/>
          <p:cNvSpPr/>
          <p:nvPr/>
        </p:nvSpPr>
        <p:spPr>
          <a:xfrm>
            <a:off x="632520" y="442470"/>
            <a:ext cx="8595556" cy="1114323"/>
          </a:xfrm>
          <a:prstGeom prst="rect">
            <a:avLst/>
          </a:prstGeom>
          <a:solidFill>
            <a:schemeClr val="accent6">
              <a:lumMod val="40000"/>
              <a:lumOff val="60000"/>
            </a:schemeClr>
          </a:solidFill>
          <a:ln w="25400" cap="flat" cmpd="sng" algn="ctr">
            <a:noFill/>
            <a:prstDash val="sysDash"/>
          </a:ln>
          <a:effectLst/>
        </p:spPr>
        <p:txBody>
          <a:bodyPr anchor="ctr"/>
          <a:lstStyle/>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事務局として、以下のとおり、分野ごとの「今後の議論のための論点」を整理</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コロナや脱炭素等の新たな社会潮流や大阪の経済データ、国内外の各都市の分析も勘案したうえで、</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取組みとして「継続して取り組むべきもの」、「更に力点をおいて取り組むべきもの」、「軌道修正すべきもの」などに加えて、</a:t>
            </a:r>
          </a:p>
          <a:p>
            <a:pPr lvl="0">
              <a:defRPr/>
            </a:pPr>
            <a:r>
              <a:rPr kumimoji="0" lang="ja-JP" altLang="en-US" sz="1400" kern="0" dirty="0">
                <a:solidFill>
                  <a:srgbClr val="000000"/>
                </a:solidFill>
                <a:latin typeface="ＭＳ Ｐゴシック" pitchFamily="50" charset="-128"/>
                <a:ea typeface="Meiryo UI" pitchFamily="50" charset="-128"/>
                <a:cs typeface="Meiryo UI" pitchFamily="50" charset="-128"/>
              </a:rPr>
              <a:t>　　以下の分野ごとの論点にとらわれず、新しい意見やより幅広で横断的な意見についても、自由にご議論いただきたい。</a:t>
            </a:r>
          </a:p>
        </p:txBody>
      </p:sp>
      <p:sp>
        <p:nvSpPr>
          <p:cNvPr id="5" name="スライド番号プレースホルダー 2"/>
          <p:cNvSpPr>
            <a:spLocks noGrp="1"/>
          </p:cNvSpPr>
          <p:nvPr>
            <p:ph type="sldNum" sz="quarter" idx="12"/>
          </p:nvPr>
        </p:nvSpPr>
        <p:spPr>
          <a:xfrm>
            <a:off x="7572831" y="6512930"/>
            <a:ext cx="2311400" cy="365125"/>
          </a:xfrm>
        </p:spPr>
        <p:txBody>
          <a:bodyPr/>
          <a:lstStyle/>
          <a:p>
            <a:fld id="{893290AE-011E-403C-A3C9-B3B44B5CA60C}" type="slidenum">
              <a:rPr kumimoji="1" lang="ja-JP" altLang="en-US" smtClean="0"/>
              <a:t>2</a:t>
            </a:fld>
            <a:endParaRPr kumimoji="1" lang="ja-JP" altLang="en-US" dirty="0"/>
          </a:p>
        </p:txBody>
      </p:sp>
      <p:sp>
        <p:nvSpPr>
          <p:cNvPr id="7" name="正方形/長方形 6"/>
          <p:cNvSpPr/>
          <p:nvPr/>
        </p:nvSpPr>
        <p:spPr>
          <a:xfrm>
            <a:off x="3296816" y="1523806"/>
            <a:ext cx="7704856" cy="393128"/>
          </a:xfrm>
          <a:prstGeom prst="rect">
            <a:avLst/>
          </a:prstGeom>
          <a:noFill/>
          <a:ln w="25400" cap="flat" cmpd="sng" algn="ctr">
            <a:noFill/>
            <a:prstDash val="sysDash"/>
          </a:ln>
          <a:effectLst/>
        </p:spPr>
        <p:txBody>
          <a:bodyPr anchor="ctr"/>
          <a:lstStyle/>
          <a:p>
            <a:pPr lvl="0">
              <a:defRPr/>
            </a:pPr>
            <a:r>
              <a:rPr kumimoji="0" lang="en-US" altLang="ja-JP" sz="1000" kern="0" dirty="0">
                <a:solidFill>
                  <a:srgbClr val="000000"/>
                </a:solidFill>
                <a:latin typeface="ＭＳ Ｐゴシック" pitchFamily="50" charset="-128"/>
                <a:ea typeface="Meiryo UI" pitchFamily="50" charset="-128"/>
                <a:cs typeface="Meiryo UI" pitchFamily="50" charset="-128"/>
              </a:rPr>
              <a:t>※</a:t>
            </a:r>
            <a:r>
              <a:rPr kumimoji="0" lang="ja-JP" altLang="en-US" sz="1000" kern="0" dirty="0">
                <a:solidFill>
                  <a:srgbClr val="000000"/>
                </a:solidFill>
                <a:latin typeface="ＭＳ Ｐゴシック" pitchFamily="50" charset="-128"/>
                <a:ea typeface="Meiryo UI" pitchFamily="50" charset="-128"/>
                <a:cs typeface="Meiryo UI" pitchFamily="50" charset="-128"/>
              </a:rPr>
              <a:t>大阪・関西万博、統合型リゾート（</a:t>
            </a:r>
            <a:r>
              <a:rPr kumimoji="0" lang="en-US" altLang="ja-JP" sz="1000" kern="0" dirty="0">
                <a:solidFill>
                  <a:srgbClr val="000000"/>
                </a:solidFill>
                <a:latin typeface="ＭＳ Ｐゴシック" pitchFamily="50" charset="-128"/>
                <a:ea typeface="Meiryo UI" pitchFamily="50" charset="-128"/>
                <a:cs typeface="Meiryo UI" pitchFamily="50" charset="-128"/>
              </a:rPr>
              <a:t>IR</a:t>
            </a:r>
            <a:r>
              <a:rPr kumimoji="0" lang="ja-JP" altLang="en-US" sz="1000" kern="0" dirty="0">
                <a:solidFill>
                  <a:srgbClr val="000000"/>
                </a:solidFill>
                <a:latin typeface="ＭＳ Ｐゴシック" pitchFamily="50" charset="-128"/>
                <a:ea typeface="Meiryo UI" pitchFamily="50" charset="-128"/>
                <a:cs typeface="Meiryo UI" pitchFamily="50" charset="-128"/>
              </a:rPr>
              <a:t>）、国際金融都市に向けた取組みを活かしていく視点も踏まえていただきたい</a:t>
            </a:r>
            <a:endParaRPr kumimoji="0" lang="en-US" altLang="ja-JP" sz="1000" kern="0" dirty="0">
              <a:solidFill>
                <a:srgbClr val="000000"/>
              </a:solidFill>
              <a:latin typeface="ＭＳ Ｐゴシック" pitchFamily="50" charset="-128"/>
              <a:ea typeface="Meiryo UI" pitchFamily="50" charset="-128"/>
              <a:cs typeface="Meiryo UI" pitchFamily="50" charset="-128"/>
            </a:endParaRPr>
          </a:p>
          <a:p>
            <a:pPr lvl="0">
              <a:defRPr/>
            </a:pPr>
            <a:endParaRPr kumimoji="0" lang="en-US" altLang="ja-JP" sz="1000" kern="0" dirty="0">
              <a:solidFill>
                <a:srgbClr val="000000"/>
              </a:solidFill>
              <a:latin typeface="ＭＳ Ｐゴシック" pitchFamily="50" charset="-128"/>
              <a:ea typeface="Meiryo UI" pitchFamily="50" charset="-128"/>
              <a:cs typeface="Meiryo UI" pitchFamily="50" charset="-128"/>
            </a:endParaRPr>
          </a:p>
        </p:txBody>
      </p:sp>
    </p:spTree>
    <p:extLst>
      <p:ext uri="{BB962C8B-B14F-4D97-AF65-F5344CB8AC3E}">
        <p14:creationId xmlns:p14="http://schemas.microsoft.com/office/powerpoint/2010/main" val="6151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3</a:t>
            </a:fld>
            <a:endParaRPr kumimoji="1" lang="ja-JP" altLang="en-US"/>
          </a:p>
        </p:txBody>
      </p:sp>
    </p:spTree>
    <p:extLst>
      <p:ext uri="{BB962C8B-B14F-4D97-AF65-F5344CB8AC3E}">
        <p14:creationId xmlns:p14="http://schemas.microsoft.com/office/powerpoint/2010/main" val="265334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3064" y="388568"/>
            <a:ext cx="9871167" cy="6404118"/>
          </a:xfrm>
          <a:prstGeom prst="rect">
            <a:avLst/>
          </a:prstGeom>
          <a:solidFill>
            <a:schemeClr val="bg1"/>
          </a:solidFill>
          <a:ln w="63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200" dirty="0">
              <a:solidFill>
                <a:prstClr val="black"/>
              </a:solidFill>
            </a:endParaRPr>
          </a:p>
        </p:txBody>
      </p:sp>
      <p:sp>
        <p:nvSpPr>
          <p:cNvPr id="30" name="正方形/長方形 29"/>
          <p:cNvSpPr/>
          <p:nvPr/>
        </p:nvSpPr>
        <p:spPr>
          <a:xfrm>
            <a:off x="0" y="0"/>
            <a:ext cx="9906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 </a:t>
            </a:r>
            <a:r>
              <a:rPr lang="en-US" altLang="ja-JP" b="1" dirty="0">
                <a:latin typeface="Meiryo UI" panose="020B0604030504040204" pitchFamily="50" charset="-128"/>
                <a:ea typeface="Meiryo UI" panose="020B0604030504040204" pitchFamily="50" charset="-128"/>
              </a:rPr>
              <a:t>-</a:t>
            </a:r>
            <a:r>
              <a:rPr lang="ja-JP" altLang="en-US" sz="1600" b="1">
                <a:latin typeface="Meiryo UI" panose="020B0604030504040204" pitchFamily="50" charset="-128"/>
                <a:ea typeface="Meiryo UI" panose="020B0604030504040204" pitchFamily="50" charset="-128"/>
              </a:rPr>
              <a:t>➀</a:t>
            </a:r>
            <a:r>
              <a:rPr lang="ja-JP" altLang="en-US" sz="1600" b="1" smtClean="0">
                <a:latin typeface="Meiryo UI" panose="020B0604030504040204" pitchFamily="50" charset="-128"/>
                <a:ea typeface="Meiryo UI" panose="020B0604030504040204" pitchFamily="50" charset="-128"/>
              </a:rPr>
              <a:t>産業・技術力</a:t>
            </a:r>
            <a:r>
              <a:rPr lang="ja-JP" altLang="en-US" sz="1600" b="1" dirty="0">
                <a:latin typeface="Meiryo UI" panose="020B0604030504040204" pitchFamily="50" charset="-128"/>
                <a:ea typeface="Meiryo UI" panose="020B0604030504040204" pitchFamily="50" charset="-128"/>
              </a:rPr>
              <a:t>（健康医療を基軸とした新たな価値の創出）</a:t>
            </a:r>
          </a:p>
        </p:txBody>
      </p:sp>
      <p:sp>
        <p:nvSpPr>
          <p:cNvPr id="40" name="タイトル 1"/>
          <p:cNvSpPr txBox="1">
            <a:spLocks/>
          </p:cNvSpPr>
          <p:nvPr/>
        </p:nvSpPr>
        <p:spPr>
          <a:xfrm>
            <a:off x="4341852" y="1050600"/>
            <a:ext cx="5363676" cy="1271286"/>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9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大阪では、ライフサイエンス産業における世界的なクラスター形成に向けた取組みや、イノベーションの促進が進められている。国内では、イノベーションの創出エリアとして一定認知されている。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右矢印 40"/>
          <p:cNvSpPr/>
          <p:nvPr/>
        </p:nvSpPr>
        <p:spPr>
          <a:xfrm>
            <a:off x="3787252" y="2087236"/>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81563" y="676890"/>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0" name="角丸四角形 19"/>
          <p:cNvSpPr/>
          <p:nvPr/>
        </p:nvSpPr>
        <p:spPr>
          <a:xfrm>
            <a:off x="4273275" y="676890"/>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21" name="角丸四角形 19">
            <a:extLst>
              <a:ext uri="{FF2B5EF4-FFF2-40B4-BE49-F238E27FC236}">
                <a16:creationId xmlns:a16="http://schemas.microsoft.com/office/drawing/2014/main" id="{DCCE6D10-80C5-4583-A693-ECCAA6063E26}"/>
              </a:ext>
            </a:extLst>
          </p:cNvPr>
          <p:cNvSpPr/>
          <p:nvPr/>
        </p:nvSpPr>
        <p:spPr>
          <a:xfrm>
            <a:off x="4235311" y="1721699"/>
            <a:ext cx="2184028"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22" name="タイトル 1">
            <a:extLst>
              <a:ext uri="{FF2B5EF4-FFF2-40B4-BE49-F238E27FC236}">
                <a16:creationId xmlns:a16="http://schemas.microsoft.com/office/drawing/2014/main" id="{5D27730F-7C8F-4C56-BF04-F060C486BF63}"/>
              </a:ext>
            </a:extLst>
          </p:cNvPr>
          <p:cNvSpPr txBox="1">
            <a:spLocks/>
          </p:cNvSpPr>
          <p:nvPr/>
        </p:nvSpPr>
        <p:spPr>
          <a:xfrm>
            <a:off x="4273275" y="2087236"/>
            <a:ext cx="5363676" cy="4428740"/>
          </a:xfrm>
          <a:prstGeom prst="rect">
            <a:avLst/>
          </a:prstGeom>
          <a:noFill/>
          <a:ln w="2540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90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大阪で強いリーディング産業が育っているとはいえない。</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近年、大阪経済を盛り上げてきた観光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、コロナ禍において、外的要因による変動要素が大きいことが改めて浮き彫りとなった。都市が成長するためには、</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付加価値の高い「複数の産業」に強みを持ち</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、イノベーションを生み出し続ける強固な基盤が必要になるのではないか。</a:t>
            </a:r>
          </a:p>
          <a:p>
            <a:pPr marL="285750" indent="-285750" algn="l">
              <a:spcBef>
                <a:spcPts val="900"/>
              </a:spcBef>
              <a:buFont typeface="Wingdings" panose="05000000000000000000" pitchFamily="2" charset="2"/>
              <a:buChar char="Ø"/>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そのようななか、コロナ</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による健康医療に対する意識の高まりや世界的な高齢化の進展等により市場の拡大が見込まれ、また、大阪・関西万博の中心テーマである</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健康・医療関連分野は、大阪の産業にとって引き続き重要な分野。ヘルスケアや健康づくりなどへもウィングを広げ</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、裾野が広いリーディング産業として発展させていくことが、大阪にとっては不可欠な取組みと考えられるのではないか。</a:t>
            </a:r>
          </a:p>
          <a:p>
            <a:pPr marL="285750" indent="-285750" algn="l">
              <a:spcBef>
                <a:spcPts val="900"/>
              </a:spcBef>
              <a:buFont typeface="Wingdings" panose="05000000000000000000" pitchFamily="2" charset="2"/>
              <a:buChar char="Ø"/>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、加えて、今後、世界的に成長が期待される産業を積極的に育成する観点から、特に、環境に配慮したコロナからの経済回復をめざす「グリーンリカバリー」の動きを好機に、</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水素や</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蓄電池</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のような</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大阪・関西のポテンシャルを生かせるグリーン産業を育成していく必要</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イノベーションの創出についても、世界トップ都市や東京との差は大きい。未来社会</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に向け、</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u="sng"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等の先端技術の導入等を通じ、ものづくりに加え、サービス業なども含めたイノベーションを加速する必要</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90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新産業・イノベーションの創出や育成にあたっては、</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経済圏や生活圏が</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一体となっている兵庫県、さらに</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は結びつきが深い京阪神が連携</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、世界最先端の産業拠点クラスター、研究機関等のお互いの強みを掛け合わせて相乗効果を生み出していくべきではないか。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a:extLst>
              <a:ext uri="{FF2B5EF4-FFF2-40B4-BE49-F238E27FC236}">
                <a16:creationId xmlns:a16="http://schemas.microsoft.com/office/drawing/2014/main" id="{AAC3C6C9-7DF4-42B3-B1C1-D42C222BAE01}"/>
              </a:ext>
            </a:extLst>
          </p:cNvPr>
          <p:cNvSpPr txBox="1"/>
          <p:nvPr/>
        </p:nvSpPr>
        <p:spPr>
          <a:xfrm>
            <a:off x="338556" y="1247067"/>
            <a:ext cx="3382044" cy="3529171"/>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次世代産業や⾼付加価値型の産業の育成に注⼒しリーディング産業の育成を進める。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「ライフサイエンス」分野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中心とした裾野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の広い健康医療関連産業の育成を進め、次世代のリーディング産業として着実に発展させる。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層の厚いものづくりの基盤を活かし、その高付加価値化を進めるとともに、イノベーションの創出に取り組む。</a:t>
            </a:r>
          </a:p>
          <a:p>
            <a:pPr marL="285750" lvl="0" indent="-285750" algn="l">
              <a:lnSpc>
                <a:spcPts val="1600"/>
              </a:lnSpc>
              <a:spcBef>
                <a:spcPts val="1200"/>
              </a:spcBef>
              <a:buFont typeface="Wingdings" panose="05000000000000000000" pitchFamily="2" charset="2"/>
              <a:buChar char="p"/>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572831" y="6512930"/>
            <a:ext cx="2311400" cy="365125"/>
          </a:xfrm>
        </p:spPr>
        <p:txBody>
          <a:bodyPr/>
          <a:lstStyle/>
          <a:p>
            <a:fld id="{893290AE-011E-403C-A3C9-B3B44B5CA60C}" type="slidenum">
              <a:rPr kumimoji="1" lang="ja-JP" altLang="en-US" smtClean="0"/>
              <a:t>4</a:t>
            </a:fld>
            <a:endParaRPr kumimoji="1" lang="ja-JP" altLang="en-US" dirty="0"/>
          </a:p>
        </p:txBody>
      </p:sp>
    </p:spTree>
    <p:extLst>
      <p:ext uri="{BB962C8B-B14F-4D97-AF65-F5344CB8AC3E}">
        <p14:creationId xmlns:p14="http://schemas.microsoft.com/office/powerpoint/2010/main" val="126702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9189" y="0"/>
            <a:ext cx="9823268" cy="6828715"/>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pic>
        <p:nvPicPr>
          <p:cNvPr id="12" name="図 11"/>
          <p:cNvPicPr>
            <a:picLocks noChangeAspect="1"/>
          </p:cNvPicPr>
          <p:nvPr/>
        </p:nvPicPr>
        <p:blipFill>
          <a:blip r:embed="rId3"/>
          <a:stretch>
            <a:fillRect/>
          </a:stretch>
        </p:blipFill>
        <p:spPr>
          <a:xfrm>
            <a:off x="388422" y="781463"/>
            <a:ext cx="5532109" cy="2468655"/>
          </a:xfrm>
          <a:prstGeom prst="rect">
            <a:avLst/>
          </a:prstGeom>
        </p:spPr>
      </p:pic>
      <p:pic>
        <p:nvPicPr>
          <p:cNvPr id="13" name="図 12"/>
          <p:cNvPicPr>
            <a:picLocks noChangeAspect="1"/>
          </p:cNvPicPr>
          <p:nvPr/>
        </p:nvPicPr>
        <p:blipFill>
          <a:blip r:embed="rId4"/>
          <a:stretch>
            <a:fillRect/>
          </a:stretch>
        </p:blipFill>
        <p:spPr>
          <a:xfrm>
            <a:off x="7833346" y="5046582"/>
            <a:ext cx="1767139" cy="1508865"/>
          </a:xfrm>
          <a:prstGeom prst="rect">
            <a:avLst/>
          </a:prstGeom>
        </p:spPr>
      </p:pic>
      <p:sp>
        <p:nvSpPr>
          <p:cNvPr id="15" name="角丸四角形 14"/>
          <p:cNvSpPr/>
          <p:nvPr/>
        </p:nvSpPr>
        <p:spPr>
          <a:xfrm>
            <a:off x="307678" y="3248674"/>
            <a:ext cx="5313625" cy="300573"/>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a:t>出典：第１回副首都ビジョンのバージョンアップに向けた意見交換会　若林座長提出資料</a:t>
            </a:r>
            <a:endParaRPr kumimoji="1" lang="en-US" altLang="ja-JP" sz="900" dirty="0"/>
          </a:p>
        </p:txBody>
      </p:sp>
      <p:sp>
        <p:nvSpPr>
          <p:cNvPr id="16" name="角丸四角形 15"/>
          <p:cNvSpPr/>
          <p:nvPr/>
        </p:nvSpPr>
        <p:spPr>
          <a:xfrm>
            <a:off x="7678639" y="4635125"/>
            <a:ext cx="2746135" cy="253916"/>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dirty="0"/>
              <a:t>大阪の順位推移</a:t>
            </a:r>
            <a:endParaRPr kumimoji="1" lang="en-US" altLang="ja-JP" sz="1100" dirty="0"/>
          </a:p>
        </p:txBody>
      </p:sp>
      <p:sp>
        <p:nvSpPr>
          <p:cNvPr id="18" name="角丸四角形 17"/>
          <p:cNvSpPr/>
          <p:nvPr/>
        </p:nvSpPr>
        <p:spPr>
          <a:xfrm>
            <a:off x="7796148" y="5156817"/>
            <a:ext cx="1914285" cy="436348"/>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100" dirty="0"/>
              <a:t>2015</a:t>
            </a:r>
            <a:r>
              <a:rPr lang="ja-JP" altLang="en-US" sz="1100" dirty="0"/>
              <a:t>　　→　　　→　　　</a:t>
            </a:r>
            <a:r>
              <a:rPr lang="en-US" altLang="ja-JP" sz="1100" dirty="0"/>
              <a:t>2021</a:t>
            </a:r>
            <a:endParaRPr kumimoji="1" lang="en-US" altLang="ja-JP" sz="1100" dirty="0"/>
          </a:p>
        </p:txBody>
      </p:sp>
      <p:sp>
        <p:nvSpPr>
          <p:cNvPr id="23" name="正方形/長方形 22">
            <a:extLst>
              <a:ext uri="{FF2B5EF4-FFF2-40B4-BE49-F238E27FC236}">
                <a16:creationId xmlns:a16="http://schemas.microsoft.com/office/drawing/2014/main" id="{E06C4B21-F87A-4FD1-ADB3-BC7A012D5ED4}"/>
              </a:ext>
            </a:extLst>
          </p:cNvPr>
          <p:cNvSpPr/>
          <p:nvPr/>
        </p:nvSpPr>
        <p:spPr>
          <a:xfrm>
            <a:off x="313566" y="340034"/>
            <a:ext cx="5606966" cy="4210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関東は情報通信、金融、専門業といった知識集約型、中部は自動車関連産業に強み。関西は電気機械などに強みを持つが、産業分布は概ね全国平均並みであり、けん引役が不在の産業構造。</a:t>
            </a:r>
          </a:p>
        </p:txBody>
      </p:sp>
      <p:sp>
        <p:nvSpPr>
          <p:cNvPr id="24" name="正方形/長方形 23">
            <a:extLst>
              <a:ext uri="{FF2B5EF4-FFF2-40B4-BE49-F238E27FC236}">
                <a16:creationId xmlns:a16="http://schemas.microsoft.com/office/drawing/2014/main" id="{345705DE-1CEF-4772-BB88-64FBC048C320}"/>
              </a:ext>
            </a:extLst>
          </p:cNvPr>
          <p:cNvSpPr/>
          <p:nvPr/>
        </p:nvSpPr>
        <p:spPr>
          <a:xfrm>
            <a:off x="7538628" y="3878284"/>
            <a:ext cx="2311400" cy="1163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世界の都市総合力ランキング</a:t>
            </a:r>
            <a:r>
              <a:rPr lang="en-US" altLang="ja-JP" sz="1050" dirty="0">
                <a:solidFill>
                  <a:schemeClr val="tx1"/>
                </a:solidFill>
              </a:rPr>
              <a:t>2021</a:t>
            </a:r>
            <a:r>
              <a:rPr lang="ja-JP" altLang="en-US" sz="1050" dirty="0">
                <a:solidFill>
                  <a:schemeClr val="tx1"/>
                </a:solidFill>
              </a:rPr>
              <a:t>（世界</a:t>
            </a:r>
            <a:r>
              <a:rPr lang="en-US" altLang="ja-JP" sz="1050" dirty="0">
                <a:solidFill>
                  <a:schemeClr val="tx1"/>
                </a:solidFill>
              </a:rPr>
              <a:t>48</a:t>
            </a:r>
            <a:r>
              <a:rPr lang="ja-JP" altLang="en-US" sz="1050" dirty="0">
                <a:solidFill>
                  <a:schemeClr val="tx1"/>
                </a:solidFill>
              </a:rPr>
              <a:t>都市比較）における「研究・開発」部門では、大阪</a:t>
            </a:r>
            <a:r>
              <a:rPr lang="en-US" altLang="ja-JP" sz="1050" dirty="0">
                <a:solidFill>
                  <a:schemeClr val="tx1"/>
                </a:solidFill>
              </a:rPr>
              <a:t>18</a:t>
            </a:r>
            <a:r>
              <a:rPr lang="ja-JP" altLang="en-US" sz="1050" dirty="0">
                <a:solidFill>
                  <a:schemeClr val="tx1"/>
                </a:solidFill>
              </a:rPr>
              <a:t>位（前回</a:t>
            </a:r>
            <a:r>
              <a:rPr lang="en-US" altLang="ja-JP" sz="1050" dirty="0">
                <a:solidFill>
                  <a:schemeClr val="tx1"/>
                </a:solidFill>
              </a:rPr>
              <a:t>18</a:t>
            </a:r>
            <a:r>
              <a:rPr lang="ja-JP" altLang="en-US" sz="1050" dirty="0">
                <a:solidFill>
                  <a:schemeClr val="tx1"/>
                </a:solidFill>
              </a:rPr>
              <a:t>位）、東京</a:t>
            </a:r>
            <a:r>
              <a:rPr lang="en-US" altLang="ja-JP" sz="1050" dirty="0">
                <a:solidFill>
                  <a:schemeClr val="tx1"/>
                </a:solidFill>
              </a:rPr>
              <a:t>4</a:t>
            </a:r>
            <a:r>
              <a:rPr lang="ja-JP" altLang="en-US" sz="1050" dirty="0">
                <a:solidFill>
                  <a:schemeClr val="tx1"/>
                </a:solidFill>
              </a:rPr>
              <a:t>位（前回</a:t>
            </a:r>
            <a:r>
              <a:rPr lang="en-US" altLang="ja-JP" sz="1050" dirty="0">
                <a:solidFill>
                  <a:schemeClr val="tx1"/>
                </a:solidFill>
              </a:rPr>
              <a:t>3</a:t>
            </a:r>
            <a:r>
              <a:rPr lang="ja-JP" altLang="en-US" sz="1050" dirty="0">
                <a:solidFill>
                  <a:schemeClr val="tx1"/>
                </a:solidFill>
              </a:rPr>
              <a:t>位）、福岡</a:t>
            </a:r>
            <a:r>
              <a:rPr lang="en-US" altLang="ja-JP" sz="1050" dirty="0">
                <a:solidFill>
                  <a:schemeClr val="tx1"/>
                </a:solidFill>
              </a:rPr>
              <a:t>33</a:t>
            </a:r>
            <a:r>
              <a:rPr lang="ja-JP" altLang="en-US" sz="1050" dirty="0">
                <a:solidFill>
                  <a:schemeClr val="tx1"/>
                </a:solidFill>
              </a:rPr>
              <a:t>位（前回</a:t>
            </a:r>
            <a:r>
              <a:rPr lang="en-US" altLang="ja-JP" sz="1050" dirty="0">
                <a:solidFill>
                  <a:schemeClr val="tx1"/>
                </a:solidFill>
              </a:rPr>
              <a:t>34</a:t>
            </a:r>
            <a:r>
              <a:rPr lang="ja-JP" altLang="en-US" sz="1050" dirty="0">
                <a:solidFill>
                  <a:schemeClr val="tx1"/>
                </a:solidFill>
              </a:rPr>
              <a:t>位）。年々順位を下げている。</a:t>
            </a:r>
          </a:p>
          <a:p>
            <a:r>
              <a:rPr lang="ja-JP" altLang="en-US" sz="1050" dirty="0">
                <a:solidFill>
                  <a:schemeClr val="tx1"/>
                </a:solidFill>
              </a:rPr>
              <a:t>東京や世界トップ都市との差は大きい。</a:t>
            </a:r>
          </a:p>
        </p:txBody>
      </p:sp>
      <p:sp>
        <p:nvSpPr>
          <p:cNvPr id="26" name="テキスト ボックス 25">
            <a:extLst>
              <a:ext uri="{FF2B5EF4-FFF2-40B4-BE49-F238E27FC236}">
                <a16:creationId xmlns:a16="http://schemas.microsoft.com/office/drawing/2014/main" id="{45FF3F70-AB64-4AAE-AFA0-B9C1025E68EE}"/>
              </a:ext>
            </a:extLst>
          </p:cNvPr>
          <p:cNvSpPr txBox="1"/>
          <p:nvPr/>
        </p:nvSpPr>
        <p:spPr>
          <a:xfrm>
            <a:off x="128464" y="62070"/>
            <a:ext cx="1654620" cy="253916"/>
          </a:xfrm>
          <a:prstGeom prst="rect">
            <a:avLst/>
          </a:prstGeom>
          <a:noFill/>
        </p:spPr>
        <p:txBody>
          <a:bodyPr wrap="none" rtlCol="0">
            <a:spAutoFit/>
          </a:bodyPr>
          <a:lstStyle/>
          <a:p>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○各地域</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の産業特化係数</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2621EB51-F434-448D-A79C-01C75B586A08}"/>
              </a:ext>
            </a:extLst>
          </p:cNvPr>
          <p:cNvSpPr txBox="1"/>
          <p:nvPr/>
        </p:nvSpPr>
        <p:spPr>
          <a:xfrm>
            <a:off x="7538628" y="3454311"/>
            <a:ext cx="2073003" cy="415498"/>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○世界の都市総合ランキング</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「研究・開発分野」の大阪の順位</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14">
            <a:extLst>
              <a:ext uri="{FF2B5EF4-FFF2-40B4-BE49-F238E27FC236}">
                <a16:creationId xmlns:a16="http://schemas.microsoft.com/office/drawing/2014/main" id="{DA109EE5-BC2F-4B0D-99A1-3CC24F0352A5}"/>
              </a:ext>
            </a:extLst>
          </p:cNvPr>
          <p:cNvSpPr/>
          <p:nvPr/>
        </p:nvSpPr>
        <p:spPr>
          <a:xfrm>
            <a:off x="7283037" y="6555154"/>
            <a:ext cx="3277339" cy="290205"/>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a:t>出典：森記念財団　世界の都市総合ランキング</a:t>
            </a:r>
            <a:endParaRPr kumimoji="1" lang="en-US" altLang="ja-JP" sz="900" dirty="0"/>
          </a:p>
        </p:txBody>
      </p:sp>
      <p:sp>
        <p:nvSpPr>
          <p:cNvPr id="52" name="テキスト ボックス 51">
            <a:extLst>
              <a:ext uri="{FF2B5EF4-FFF2-40B4-BE49-F238E27FC236}">
                <a16:creationId xmlns:a16="http://schemas.microsoft.com/office/drawing/2014/main" id="{2621EB51-F434-448D-A79C-01C75B586A08}"/>
              </a:ext>
            </a:extLst>
          </p:cNvPr>
          <p:cNvSpPr txBox="1"/>
          <p:nvPr/>
        </p:nvSpPr>
        <p:spPr>
          <a:xfrm>
            <a:off x="128464" y="3508296"/>
            <a:ext cx="4873450" cy="407804"/>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○関西の水素・燃料電池関連産業におけるポテンシャル</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年関西の製造業事業所数の全国シェアと水素・燃料電池に関連する品目例示）</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64B34737-790B-4750-B3E7-63F3242EEA53}"/>
              </a:ext>
            </a:extLst>
          </p:cNvPr>
          <p:cNvSpPr txBox="1"/>
          <p:nvPr/>
        </p:nvSpPr>
        <p:spPr>
          <a:xfrm>
            <a:off x="391375" y="6629915"/>
            <a:ext cx="6309875" cy="215444"/>
          </a:xfrm>
          <a:prstGeom prst="rect">
            <a:avLst/>
          </a:prstGeom>
          <a:noFill/>
        </p:spPr>
        <p:txBody>
          <a:bodyPr wrap="square" rtlCol="0">
            <a:spAutoFit/>
          </a:bodyPr>
          <a:lstStyle/>
          <a:p>
            <a:r>
              <a:rPr kumimoji="1" lang="ja-JP" altLang="en-US" sz="800" dirty="0"/>
              <a:t>出展：令和２年３月　関西広域連合「将来における関西圏の水素サプライチェーン構想」</a:t>
            </a:r>
          </a:p>
        </p:txBody>
      </p:sp>
      <p:sp>
        <p:nvSpPr>
          <p:cNvPr id="30" name="スライド番号プレースホルダー 3"/>
          <p:cNvSpPr>
            <a:spLocks noGrp="1"/>
          </p:cNvSpPr>
          <p:nvPr>
            <p:ph type="sldNum" sz="quarter" idx="12"/>
          </p:nvPr>
        </p:nvSpPr>
        <p:spPr>
          <a:xfrm>
            <a:off x="7594600" y="6492875"/>
            <a:ext cx="2311400" cy="365125"/>
          </a:xfrm>
        </p:spPr>
        <p:txBody>
          <a:bodyPr/>
          <a:lstStyle/>
          <a:p>
            <a:fld id="{893290AE-011E-403C-A3C9-B3B44B5CA60C}" type="slidenum">
              <a:rPr kumimoji="1" lang="ja-JP" altLang="en-US" smtClean="0"/>
              <a:t>5</a:t>
            </a:fld>
            <a:endParaRPr kumimoji="1" lang="ja-JP" altLang="en-US" dirty="0"/>
          </a:p>
        </p:txBody>
      </p:sp>
      <p:pic>
        <p:nvPicPr>
          <p:cNvPr id="3" name="図 2">
            <a:extLst>
              <a:ext uri="{FF2B5EF4-FFF2-40B4-BE49-F238E27FC236}">
                <a16:creationId xmlns:a16="http://schemas.microsoft.com/office/drawing/2014/main" id="{758BB537-F623-474E-9651-ABD444A300BE}"/>
              </a:ext>
            </a:extLst>
          </p:cNvPr>
          <p:cNvPicPr>
            <a:picLocks noChangeAspect="1"/>
          </p:cNvPicPr>
          <p:nvPr/>
        </p:nvPicPr>
        <p:blipFill>
          <a:blip r:embed="rId5"/>
          <a:stretch>
            <a:fillRect/>
          </a:stretch>
        </p:blipFill>
        <p:spPr>
          <a:xfrm>
            <a:off x="427624" y="4314917"/>
            <a:ext cx="4122378" cy="2313510"/>
          </a:xfrm>
          <a:prstGeom prst="rect">
            <a:avLst/>
          </a:prstGeom>
        </p:spPr>
      </p:pic>
      <p:sp>
        <p:nvSpPr>
          <p:cNvPr id="31" name="正方形/長方形 30">
            <a:extLst>
              <a:ext uri="{FF2B5EF4-FFF2-40B4-BE49-F238E27FC236}">
                <a16:creationId xmlns:a16="http://schemas.microsoft.com/office/drawing/2014/main" id="{4224161E-AF9D-4903-97BD-3752327B3FD2}"/>
              </a:ext>
            </a:extLst>
          </p:cNvPr>
          <p:cNvSpPr/>
          <p:nvPr/>
        </p:nvSpPr>
        <p:spPr>
          <a:xfrm>
            <a:off x="415857" y="3930444"/>
            <a:ext cx="4113707" cy="3400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関西圏の企業は、水素・燃料電池関連の部材・部品の提供に関して、ニーズに対応するポテンシャルを有している</a:t>
            </a:r>
          </a:p>
        </p:txBody>
      </p:sp>
      <p:sp>
        <p:nvSpPr>
          <p:cNvPr id="57" name="テキスト ボックス 56">
            <a:extLst>
              <a:ext uri="{FF2B5EF4-FFF2-40B4-BE49-F238E27FC236}">
                <a16:creationId xmlns:a16="http://schemas.microsoft.com/office/drawing/2014/main" id="{0CB9B14B-CC20-4BB2-A27B-2C0680BA01F3}"/>
              </a:ext>
            </a:extLst>
          </p:cNvPr>
          <p:cNvSpPr txBox="1"/>
          <p:nvPr/>
        </p:nvSpPr>
        <p:spPr>
          <a:xfrm>
            <a:off x="4857688" y="3480617"/>
            <a:ext cx="2810385" cy="415498"/>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○温室効果ガス削減目標の指標</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SBT</a:t>
            </a:r>
          </a:p>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認定取得済みの大阪本社企業</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(2021.12)</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7320E03F-1889-423E-A9B0-9B963A709451}"/>
              </a:ext>
            </a:extLst>
          </p:cNvPr>
          <p:cNvSpPr/>
          <p:nvPr/>
        </p:nvSpPr>
        <p:spPr>
          <a:xfrm>
            <a:off x="4851126" y="4972190"/>
            <a:ext cx="2428291" cy="15984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t>【</a:t>
            </a:r>
            <a:r>
              <a:rPr lang="ja-JP" altLang="en-US" sz="900" dirty="0"/>
              <a:t>建設業</a:t>
            </a:r>
            <a:r>
              <a:rPr lang="en-US" altLang="ja-JP" sz="900" dirty="0"/>
              <a:t>】</a:t>
            </a:r>
            <a:r>
              <a:rPr lang="ja-JP" altLang="en-US" sz="900" dirty="0"/>
              <a:t>積水ハウス、大和ハウス</a:t>
            </a:r>
            <a:endParaRPr lang="en-US" altLang="ja-JP" sz="900" dirty="0"/>
          </a:p>
          <a:p>
            <a:r>
              <a:rPr kumimoji="1" lang="en-US" altLang="ja-JP" sz="900" dirty="0"/>
              <a:t>【</a:t>
            </a:r>
            <a:r>
              <a:rPr kumimoji="1" lang="ja-JP" altLang="en-US" sz="900" dirty="0"/>
              <a:t>食料品</a:t>
            </a:r>
            <a:r>
              <a:rPr kumimoji="1" lang="en-US" altLang="ja-JP" sz="900" dirty="0"/>
              <a:t>】</a:t>
            </a:r>
            <a:r>
              <a:rPr kumimoji="1" lang="ja-JP" altLang="en-US" sz="900" dirty="0"/>
              <a:t>不二製油グループ</a:t>
            </a:r>
            <a:endParaRPr kumimoji="1" lang="en-US" altLang="ja-JP" sz="900" dirty="0"/>
          </a:p>
          <a:p>
            <a:r>
              <a:rPr lang="en-US" altLang="ja-JP" sz="900" dirty="0"/>
              <a:t>【</a:t>
            </a:r>
            <a:r>
              <a:rPr lang="ja-JP" altLang="en-US" sz="900" dirty="0"/>
              <a:t>化学</a:t>
            </a:r>
            <a:r>
              <a:rPr lang="en-US" altLang="ja-JP" sz="900" dirty="0"/>
              <a:t>】</a:t>
            </a:r>
            <a:r>
              <a:rPr lang="ja-JP" altLang="en-US" sz="900" dirty="0"/>
              <a:t>住友化学、積水化学工業</a:t>
            </a:r>
            <a:endParaRPr lang="en-US" altLang="ja-JP" sz="900" dirty="0"/>
          </a:p>
          <a:p>
            <a:r>
              <a:rPr lang="en-US" altLang="ja-JP" sz="900" dirty="0"/>
              <a:t>【</a:t>
            </a:r>
            <a:r>
              <a:rPr lang="ja-JP" altLang="en-US" sz="900" dirty="0"/>
              <a:t>医薬品</a:t>
            </a:r>
            <a:r>
              <a:rPr lang="en-US" altLang="ja-JP" sz="900" dirty="0"/>
              <a:t>】</a:t>
            </a:r>
            <a:r>
              <a:rPr lang="ja-JP" altLang="en-US" sz="900" dirty="0"/>
              <a:t>小野薬品、参天製薬</a:t>
            </a:r>
            <a:endParaRPr lang="en-US" altLang="ja-JP" sz="900" dirty="0"/>
          </a:p>
          <a:p>
            <a:r>
              <a:rPr lang="ja-JP" altLang="en-US" sz="900" dirty="0"/>
              <a:t>　　　　　　塩野義製薬、武田薬品</a:t>
            </a:r>
            <a:endParaRPr lang="en-US" altLang="ja-JP" sz="900" dirty="0"/>
          </a:p>
          <a:p>
            <a:r>
              <a:rPr lang="en-US" altLang="ja-JP" sz="900" dirty="0"/>
              <a:t>【</a:t>
            </a:r>
            <a:r>
              <a:rPr lang="ja-JP" altLang="en-US" sz="900" dirty="0"/>
              <a:t>ガラス</a:t>
            </a:r>
            <a:r>
              <a:rPr lang="en-US" altLang="ja-JP" sz="900" dirty="0"/>
              <a:t>】</a:t>
            </a:r>
            <a:r>
              <a:rPr lang="ja-JP" altLang="en-US" sz="900" dirty="0"/>
              <a:t>日本板硝子</a:t>
            </a:r>
            <a:endParaRPr lang="en-US" altLang="ja-JP" sz="900" dirty="0"/>
          </a:p>
          <a:p>
            <a:r>
              <a:rPr lang="en-US" altLang="ja-JP" sz="900" dirty="0"/>
              <a:t>【</a:t>
            </a:r>
            <a:r>
              <a:rPr lang="ja-JP" altLang="en-US" sz="900" dirty="0"/>
              <a:t>非鉄金属</a:t>
            </a:r>
            <a:r>
              <a:rPr lang="en-US" altLang="ja-JP" sz="900" dirty="0"/>
              <a:t>】</a:t>
            </a:r>
            <a:r>
              <a:rPr lang="ja-JP" altLang="en-US" sz="900" dirty="0"/>
              <a:t>住友電気工業</a:t>
            </a:r>
            <a:endParaRPr lang="en-US" altLang="ja-JP" sz="900" dirty="0"/>
          </a:p>
          <a:p>
            <a:r>
              <a:rPr lang="en-US" altLang="ja-JP" sz="900" dirty="0"/>
              <a:t>【</a:t>
            </a:r>
            <a:r>
              <a:rPr lang="ja-JP" altLang="en-US" sz="900" dirty="0"/>
              <a:t>電気機器</a:t>
            </a:r>
            <a:r>
              <a:rPr lang="en-US" altLang="ja-JP" sz="900" dirty="0"/>
              <a:t>】</a:t>
            </a:r>
            <a:r>
              <a:rPr lang="ja-JP" altLang="en-US" sz="900" dirty="0"/>
              <a:t>シャープ、パナソニック</a:t>
            </a:r>
            <a:endParaRPr lang="en-US" altLang="ja-JP" sz="900" dirty="0"/>
          </a:p>
          <a:p>
            <a:r>
              <a:rPr lang="en-US" altLang="ja-JP" sz="900" dirty="0"/>
              <a:t>【</a:t>
            </a:r>
            <a:r>
              <a:rPr lang="ja-JP" altLang="en-US" sz="900" dirty="0"/>
              <a:t>中小企業</a:t>
            </a:r>
            <a:r>
              <a:rPr lang="en-US" altLang="ja-JP" sz="900" dirty="0"/>
              <a:t>】E-</a:t>
            </a:r>
            <a:r>
              <a:rPr lang="en-US" altLang="ja-JP" sz="900" dirty="0" err="1"/>
              <a:t>konzal</a:t>
            </a:r>
            <a:r>
              <a:rPr lang="ja-JP" altLang="en-US" sz="900" dirty="0"/>
              <a:t>、</a:t>
            </a:r>
            <a:r>
              <a:rPr lang="en-US" altLang="ja-JP" sz="900" dirty="0"/>
              <a:t>OSW</a:t>
            </a:r>
            <a:r>
              <a:rPr lang="ja-JP" altLang="en-US" sz="900" dirty="0"/>
              <a:t>、浜田</a:t>
            </a:r>
            <a:endParaRPr lang="en-US" altLang="ja-JP" sz="900" dirty="0"/>
          </a:p>
          <a:p>
            <a:r>
              <a:rPr lang="ja-JP" altLang="en-US" sz="900" dirty="0"/>
              <a:t>　　　　　　　</a:t>
            </a:r>
            <a:r>
              <a:rPr lang="en-US" altLang="ja-JP" sz="900" dirty="0"/>
              <a:t>Drop</a:t>
            </a:r>
            <a:r>
              <a:rPr lang="ja-JP" altLang="en-US" sz="900" dirty="0"/>
              <a:t>、ﾘﾏﾃｯｸﾎｰﾙﾃﾞｲﾝｸﾞｽ</a:t>
            </a:r>
            <a:endParaRPr lang="en-US" altLang="ja-JP" sz="900" dirty="0"/>
          </a:p>
        </p:txBody>
      </p:sp>
      <p:sp>
        <p:nvSpPr>
          <p:cNvPr id="58" name="正方形/長方形 57">
            <a:extLst>
              <a:ext uri="{FF2B5EF4-FFF2-40B4-BE49-F238E27FC236}">
                <a16:creationId xmlns:a16="http://schemas.microsoft.com/office/drawing/2014/main" id="{D13F6056-9DD0-4759-9ED8-7BF00636DD46}"/>
              </a:ext>
            </a:extLst>
          </p:cNvPr>
          <p:cNvSpPr/>
          <p:nvPr/>
        </p:nvSpPr>
        <p:spPr>
          <a:xfrm>
            <a:off x="4851126" y="4201264"/>
            <a:ext cx="2428291" cy="741641"/>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b="1" dirty="0"/>
              <a:t>世界　　　　　　　 </a:t>
            </a:r>
            <a:r>
              <a:rPr lang="en-US" altLang="ja-JP" sz="1050" b="1" dirty="0"/>
              <a:t>1,054</a:t>
            </a:r>
            <a:r>
              <a:rPr lang="ja-JP" altLang="en-US" sz="1050" b="1" dirty="0"/>
              <a:t>社</a:t>
            </a:r>
            <a:endParaRPr lang="en-US" altLang="ja-JP" sz="1050" b="1" dirty="0"/>
          </a:p>
          <a:p>
            <a:r>
              <a:rPr lang="ja-JP" altLang="en-US" sz="1050" b="1" dirty="0"/>
              <a:t>うち　日本　　　　　</a:t>
            </a:r>
            <a:r>
              <a:rPr lang="en-US" altLang="ja-JP" sz="1050" b="1" dirty="0"/>
              <a:t>143</a:t>
            </a:r>
            <a:r>
              <a:rPr lang="ja-JP" altLang="en-US" sz="1050" b="1" dirty="0"/>
              <a:t>社（</a:t>
            </a:r>
            <a:r>
              <a:rPr lang="en-US" altLang="ja-JP" sz="1050" b="1" dirty="0"/>
              <a:t>13.6%)</a:t>
            </a:r>
          </a:p>
          <a:p>
            <a:r>
              <a:rPr lang="ja-JP" altLang="en-US" sz="1050" b="1" dirty="0"/>
              <a:t>日本のうち大阪      </a:t>
            </a:r>
            <a:r>
              <a:rPr lang="en-US" altLang="ja-JP" sz="1050" b="1" dirty="0"/>
              <a:t>20</a:t>
            </a:r>
            <a:r>
              <a:rPr lang="ja-JP" altLang="en-US" sz="1050" b="1" dirty="0"/>
              <a:t>社（日本の</a:t>
            </a:r>
            <a:r>
              <a:rPr lang="en-US" altLang="ja-JP" sz="1050" b="1" dirty="0"/>
              <a:t>14.0</a:t>
            </a:r>
            <a:r>
              <a:rPr lang="ja-JP" altLang="en-US" sz="1050" b="1" dirty="0"/>
              <a:t>％）</a:t>
            </a:r>
            <a:endParaRPr lang="en-US" altLang="ja-JP" sz="1050" b="1" dirty="0"/>
          </a:p>
          <a:p>
            <a:r>
              <a:rPr lang="en-US" altLang="ja-JP" sz="1050" dirty="0"/>
              <a:t>※</a:t>
            </a:r>
            <a:r>
              <a:rPr lang="ja-JP" altLang="en-US" sz="1050" dirty="0"/>
              <a:t>参考　大阪本社数は日本の約</a:t>
            </a:r>
            <a:r>
              <a:rPr lang="en-US" altLang="ja-JP" sz="1050" dirty="0"/>
              <a:t>10.8</a:t>
            </a:r>
            <a:r>
              <a:rPr lang="ja-JP" altLang="en-US" sz="1050" dirty="0"/>
              <a:t>％</a:t>
            </a:r>
            <a:endParaRPr lang="en-US" altLang="ja-JP" sz="1050" dirty="0"/>
          </a:p>
        </p:txBody>
      </p:sp>
      <p:sp>
        <p:nvSpPr>
          <p:cNvPr id="59" name="正方形/長方形 58">
            <a:extLst>
              <a:ext uri="{FF2B5EF4-FFF2-40B4-BE49-F238E27FC236}">
                <a16:creationId xmlns:a16="http://schemas.microsoft.com/office/drawing/2014/main" id="{768A6D00-4C9B-4FBD-ACAA-FB67779D70B4}"/>
              </a:ext>
            </a:extLst>
          </p:cNvPr>
          <p:cNvSpPr/>
          <p:nvPr/>
        </p:nvSpPr>
        <p:spPr>
          <a:xfrm>
            <a:off x="4824282" y="3907552"/>
            <a:ext cx="2577318" cy="2416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大阪には環境問題に積極的な企業が立地</a:t>
            </a:r>
          </a:p>
        </p:txBody>
      </p:sp>
      <p:sp>
        <p:nvSpPr>
          <p:cNvPr id="60" name="角丸四角形 14">
            <a:extLst>
              <a:ext uri="{FF2B5EF4-FFF2-40B4-BE49-F238E27FC236}">
                <a16:creationId xmlns:a16="http://schemas.microsoft.com/office/drawing/2014/main" id="{16419D07-BE31-4CB7-8798-7995152F8C0C}"/>
              </a:ext>
            </a:extLst>
          </p:cNvPr>
          <p:cNvSpPr/>
          <p:nvPr/>
        </p:nvSpPr>
        <p:spPr>
          <a:xfrm>
            <a:off x="4748514" y="6598350"/>
            <a:ext cx="2534523" cy="230365"/>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a:t>出典：環境省　</a:t>
            </a:r>
            <a:r>
              <a:rPr kumimoji="1" lang="en-US" altLang="ja-JP" sz="900" dirty="0"/>
              <a:t>SBT</a:t>
            </a:r>
            <a:r>
              <a:rPr kumimoji="1" lang="ja-JP" altLang="en-US" sz="900" dirty="0"/>
              <a:t>概要資料（令和</a:t>
            </a:r>
            <a:r>
              <a:rPr kumimoji="1" lang="en-US" altLang="ja-JP" sz="900" dirty="0"/>
              <a:t>3</a:t>
            </a:r>
            <a:r>
              <a:rPr kumimoji="1" lang="ja-JP" altLang="en-US" sz="900" dirty="0"/>
              <a:t>年</a:t>
            </a:r>
            <a:r>
              <a:rPr kumimoji="1" lang="en-US" altLang="ja-JP" sz="900" dirty="0"/>
              <a:t>12</a:t>
            </a:r>
            <a:r>
              <a:rPr kumimoji="1" lang="ja-JP" altLang="en-US" sz="900" dirty="0"/>
              <a:t>月更新）</a:t>
            </a:r>
            <a:endParaRPr kumimoji="1" lang="en-US" altLang="ja-JP" sz="900" dirty="0"/>
          </a:p>
          <a:p>
            <a:r>
              <a:rPr lang="ja-JP" altLang="en-US" sz="900" dirty="0"/>
              <a:t>　　　　</a:t>
            </a:r>
            <a:r>
              <a:rPr lang="en-US" altLang="ja-JP" sz="900" dirty="0"/>
              <a:t>※</a:t>
            </a:r>
            <a:r>
              <a:rPr lang="ja-JP" altLang="en-US" sz="900" dirty="0"/>
              <a:t>印のみ、大阪産業経済ﾘｻｰﾁｾﾝﾀｰより</a:t>
            </a:r>
            <a:endParaRPr kumimoji="1" lang="en-US" altLang="ja-JP" sz="900" dirty="0"/>
          </a:p>
        </p:txBody>
      </p:sp>
      <p:pic>
        <p:nvPicPr>
          <p:cNvPr id="7" name="図 6">
            <a:extLst>
              <a:ext uri="{FF2B5EF4-FFF2-40B4-BE49-F238E27FC236}">
                <a16:creationId xmlns:a16="http://schemas.microsoft.com/office/drawing/2014/main" id="{FA89F9F1-1ED8-4652-A7F6-A6F3CEDADD3B}"/>
              </a:ext>
            </a:extLst>
          </p:cNvPr>
          <p:cNvPicPr>
            <a:picLocks noChangeAspect="1"/>
          </p:cNvPicPr>
          <p:nvPr/>
        </p:nvPicPr>
        <p:blipFill>
          <a:blip r:embed="rId6"/>
          <a:stretch>
            <a:fillRect/>
          </a:stretch>
        </p:blipFill>
        <p:spPr>
          <a:xfrm>
            <a:off x="6131532" y="1008954"/>
            <a:ext cx="3587803" cy="2209125"/>
          </a:xfrm>
          <a:prstGeom prst="rect">
            <a:avLst/>
          </a:prstGeom>
        </p:spPr>
      </p:pic>
      <p:sp>
        <p:nvSpPr>
          <p:cNvPr id="61" name="角丸四角形 14">
            <a:extLst>
              <a:ext uri="{FF2B5EF4-FFF2-40B4-BE49-F238E27FC236}">
                <a16:creationId xmlns:a16="http://schemas.microsoft.com/office/drawing/2014/main" id="{59E85A01-AD82-44B6-9D3B-155711C2C940}"/>
              </a:ext>
            </a:extLst>
          </p:cNvPr>
          <p:cNvSpPr/>
          <p:nvPr/>
        </p:nvSpPr>
        <p:spPr>
          <a:xfrm>
            <a:off x="5983041" y="3186002"/>
            <a:ext cx="3568884" cy="321265"/>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a:t>出典：日経</a:t>
            </a:r>
            <a:r>
              <a:rPr kumimoji="1" lang="en-US" altLang="ja-JP" sz="900" dirty="0"/>
              <a:t>BP</a:t>
            </a:r>
            <a:r>
              <a:rPr kumimoji="1" lang="ja-JP" altLang="en-US" sz="900" dirty="0"/>
              <a:t>総合研究所</a:t>
            </a:r>
            <a:endParaRPr kumimoji="1" lang="en-US" altLang="ja-JP" sz="900" dirty="0"/>
          </a:p>
        </p:txBody>
      </p:sp>
      <p:sp>
        <p:nvSpPr>
          <p:cNvPr id="62" name="テキスト ボックス 61">
            <a:extLst>
              <a:ext uri="{FF2B5EF4-FFF2-40B4-BE49-F238E27FC236}">
                <a16:creationId xmlns:a16="http://schemas.microsoft.com/office/drawing/2014/main" id="{21DD9B6F-F765-4F66-B16A-D18C744E0A12}"/>
              </a:ext>
            </a:extLst>
          </p:cNvPr>
          <p:cNvSpPr txBox="1"/>
          <p:nvPr/>
        </p:nvSpPr>
        <p:spPr>
          <a:xfrm>
            <a:off x="5983040" y="113575"/>
            <a:ext cx="2629246"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○ヘルスケア産業の日本と海外の市場予測</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0E8659C3-638A-4AE4-8F48-85F1CE56B533}"/>
              </a:ext>
            </a:extLst>
          </p:cNvPr>
          <p:cNvSpPr/>
          <p:nvPr/>
        </p:nvSpPr>
        <p:spPr>
          <a:xfrm>
            <a:off x="6097406" y="367671"/>
            <a:ext cx="3731805" cy="5892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様々な国で寿命が延び、医療や健康管理などのニーズは高まると予測。また、、</a:t>
            </a:r>
            <a:r>
              <a:rPr lang="en-US" altLang="ja-JP" sz="1050" dirty="0">
                <a:solidFill>
                  <a:schemeClr val="tx1"/>
                </a:solidFill>
              </a:rPr>
              <a:t>IT</a:t>
            </a:r>
            <a:r>
              <a:rPr lang="ja-JP" altLang="en-US" sz="1050" dirty="0">
                <a:solidFill>
                  <a:schemeClr val="tx1"/>
                </a:solidFill>
              </a:rPr>
              <a:t>の進化等により、病気予防、生活支援サービス、介護、健康管理などの可能性も広がりを見せている。 </a:t>
            </a:r>
          </a:p>
        </p:txBody>
      </p:sp>
    </p:spTree>
    <p:extLst>
      <p:ext uri="{BB962C8B-B14F-4D97-AF65-F5344CB8AC3E}">
        <p14:creationId xmlns:p14="http://schemas.microsoft.com/office/powerpoint/2010/main" val="250877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320219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87210" y="3290393"/>
            <a:ext cx="2356927"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①産業・技術力 </a:t>
            </a:r>
            <a:r>
              <a:rPr lang="en-US" altLang="ja-JP" sz="1400" b="1" dirty="0">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a:t>
            </a:r>
            <a:r>
              <a:rPr lang="en-US" altLang="ja-JP" sz="1400" b="1">
                <a:latin typeface="Meiryo UI" panose="020B0604030504040204" pitchFamily="50" charset="-128"/>
                <a:ea typeface="Meiryo UI" panose="020B0604030504040204" pitchFamily="50" charset="-128"/>
              </a:rPr>
              <a:t>ⅰ</a:t>
            </a:r>
            <a:r>
              <a:rPr lang="ja-JP" altLang="en-US" sz="1400" b="1" dirty="0">
                <a:latin typeface="Meiryo UI" panose="020B0604030504040204" pitchFamily="50" charset="-128"/>
                <a:ea typeface="Meiryo UI" panose="020B0604030504040204" pitchFamily="50" charset="-128"/>
              </a:rPr>
              <a:t>）健康・医療関連分野の世界的なクラスター形成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p>
        </p:txBody>
      </p:sp>
      <p:graphicFrame>
        <p:nvGraphicFramePr>
          <p:cNvPr id="2" name="表 1"/>
          <p:cNvGraphicFramePr>
            <a:graphicFrameLocks noGrp="1"/>
          </p:cNvGraphicFramePr>
          <p:nvPr>
            <p:extLst>
              <p:ext uri="{D42A27DB-BD31-4B8C-83A1-F6EECF244321}">
                <p14:modId xmlns:p14="http://schemas.microsoft.com/office/powerpoint/2010/main" val="2410085268"/>
              </p:ext>
            </p:extLst>
          </p:nvPr>
        </p:nvGraphicFramePr>
        <p:xfrm>
          <a:off x="187210" y="3647833"/>
          <a:ext cx="2475601" cy="2906252"/>
        </p:xfrm>
        <a:graphic>
          <a:graphicData uri="http://schemas.openxmlformats.org/drawingml/2006/table">
            <a:tbl>
              <a:tblPr bandRow="1">
                <a:tableStyleId>{5C22544A-7EE6-4342-B048-85BDC9FD1C3A}</a:tableStyleId>
              </a:tblPr>
              <a:tblGrid>
                <a:gridCol w="685360">
                  <a:extLst>
                    <a:ext uri="{9D8B030D-6E8A-4147-A177-3AD203B41FA5}">
                      <a16:colId xmlns:a16="http://schemas.microsoft.com/office/drawing/2014/main" val="1520910211"/>
                    </a:ext>
                  </a:extLst>
                </a:gridCol>
                <a:gridCol w="1790241">
                  <a:extLst>
                    <a:ext uri="{9D8B030D-6E8A-4147-A177-3AD203B41FA5}">
                      <a16:colId xmlns:a16="http://schemas.microsoft.com/office/drawing/2014/main" val="3228948102"/>
                    </a:ext>
                  </a:extLst>
                </a:gridCol>
              </a:tblGrid>
              <a:tr h="597392">
                <a:tc>
                  <a:txBody>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「革新的な医薬品の開発迅速化」が関西圏国家戦略特区の区域計画に認定</a:t>
                      </a:r>
                    </a:p>
                  </a:txBody>
                  <a:tcPr anchor="ctr"/>
                </a:tc>
                <a:extLst>
                  <a:ext uri="{0D108BD9-81ED-4DB2-BD59-A6C34878D82A}">
                    <a16:rowId xmlns:a16="http://schemas.microsoft.com/office/drawing/2014/main" val="618110722"/>
                  </a:ext>
                </a:extLst>
              </a:tr>
              <a:tr h="49894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未来医療国際拠点（中之島）の「基本計画（案）」とりまとめ</a:t>
                      </a:r>
                    </a:p>
                  </a:txBody>
                  <a:tcPr anchor="ctr"/>
                </a:tc>
                <a:extLst>
                  <a:ext uri="{0D108BD9-81ED-4DB2-BD59-A6C34878D82A}">
                    <a16:rowId xmlns:a16="http://schemas.microsoft.com/office/drawing/2014/main" val="4160790156"/>
                  </a:ext>
                </a:extLst>
              </a:tr>
              <a:tr h="498948">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国立循環器病研究センター移転</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未来医療推進機構設立</a:t>
                      </a:r>
                    </a:p>
                  </a:txBody>
                  <a:tcPr anchor="ctr"/>
                </a:tc>
                <a:extLst>
                  <a:ext uri="{0D108BD9-81ED-4DB2-BD59-A6C34878D82A}">
                    <a16:rowId xmlns:a16="http://schemas.microsoft.com/office/drawing/2014/main" val="451925296"/>
                  </a:ext>
                </a:extLst>
              </a:tr>
              <a:tr h="131545">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indent="-171450" algn="l">
                        <a:buFont typeface="Arial" panose="020B0604020202020204" pitchFamily="34" charset="0"/>
                        <a:buChar char="•"/>
                      </a:pPr>
                      <a:endParaRPr kumimoji="1" lang="ja-JP" altLang="en-US"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r h="778359">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2021</a:t>
                      </a:r>
                      <a:r>
                        <a:rPr kumimoji="1" lang="ja-JP" altLang="en-US" sz="1200" b="1" dirty="0">
                          <a:solidFill>
                            <a:schemeClr val="bg1"/>
                          </a:solidFill>
                          <a:latin typeface="Meiryo UI" panose="020B0604030504040204" pitchFamily="50" charset="-128"/>
                          <a:ea typeface="Meiryo UI" panose="020B0604030504040204" pitchFamily="50" charset="-128"/>
                        </a:rPr>
                        <a:t>～</a:t>
                      </a: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dirty="0">
                          <a:latin typeface="Meiryo UI" panose="020B0604030504040204" pitchFamily="50" charset="-128"/>
                          <a:ea typeface="Meiryo UI" panose="020B0604030504040204" pitchFamily="50" charset="-128"/>
                        </a:rPr>
                        <a:t>2022</a:t>
                      </a:r>
                      <a:r>
                        <a:rPr kumimoji="1" lang="ja-JP" altLang="en-US" sz="1050" dirty="0">
                          <a:latin typeface="Meiryo UI" panose="020B0604030504040204" pitchFamily="50" charset="-128"/>
                          <a:ea typeface="Meiryo UI" panose="020B0604030504040204" pitchFamily="50" charset="-128"/>
                        </a:rPr>
                        <a:t>年</a:t>
                      </a:r>
                      <a:r>
                        <a:rPr kumimoji="1" lang="ja-JP" altLang="en-US" sz="1050" dirty="0">
                          <a:solidFill>
                            <a:schemeClr val="tx1"/>
                          </a:solidFill>
                          <a:latin typeface="Meiryo UI" panose="020B0604030504040204" pitchFamily="50" charset="-128"/>
                          <a:ea typeface="Meiryo UI" panose="020B0604030504040204" pitchFamily="50" charset="-128"/>
                        </a:rPr>
                        <a:t>夏頃</a:t>
                      </a:r>
                      <a:r>
                        <a:rPr kumimoji="1" lang="ja-JP" altLang="en-US" sz="1050" b="1"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国立健康・栄養研究所</a:t>
                      </a:r>
                      <a:r>
                        <a:rPr kumimoji="1" lang="ja-JP" altLang="en-US" sz="1050" b="0" dirty="0">
                          <a:solidFill>
                            <a:schemeClr val="tx1"/>
                          </a:solidFill>
                          <a:latin typeface="Meiryo UI" panose="020B0604030504040204" pitchFamily="50" charset="-128"/>
                          <a:ea typeface="Meiryo UI" panose="020B0604030504040204" pitchFamily="50" charset="-128"/>
                        </a:rPr>
                        <a:t>移転オープン</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dirty="0">
                          <a:solidFill>
                            <a:schemeClr val="tx1"/>
                          </a:solidFill>
                          <a:latin typeface="Meiryo UI" panose="020B0604030504040204" pitchFamily="50" charset="-128"/>
                          <a:ea typeface="Meiryo UI" panose="020B0604030504040204" pitchFamily="50" charset="-128"/>
                        </a:rPr>
                        <a:t>2024</a:t>
                      </a:r>
                      <a:r>
                        <a:rPr kumimoji="1" lang="ja-JP" altLang="en-US" sz="1050" b="0" dirty="0">
                          <a:solidFill>
                            <a:schemeClr val="tx1"/>
                          </a:solidFill>
                          <a:latin typeface="Meiryo UI" panose="020B0604030504040204" pitchFamily="50" charset="-128"/>
                          <a:ea typeface="Meiryo UI" panose="020B0604030504040204" pitchFamily="50" charset="-128"/>
                        </a:rPr>
                        <a:t>年春、</a:t>
                      </a:r>
                      <a:r>
                        <a:rPr kumimoji="1" lang="zh-CN" altLang="en-US" sz="1050" b="0" dirty="0">
                          <a:solidFill>
                            <a:schemeClr val="tx1"/>
                          </a:solidFill>
                          <a:latin typeface="Meiryo UI" panose="020B0604030504040204" pitchFamily="50" charset="-128"/>
                          <a:ea typeface="Meiryo UI" panose="020B0604030504040204" pitchFamily="50" charset="-128"/>
                        </a:rPr>
                        <a:t>未</a:t>
                      </a:r>
                      <a:r>
                        <a:rPr kumimoji="1" lang="zh-CN" altLang="en-US" sz="1050" dirty="0">
                          <a:solidFill>
                            <a:schemeClr val="tx1"/>
                          </a:solidFill>
                          <a:latin typeface="Meiryo UI" panose="020B0604030504040204" pitchFamily="50" charset="-128"/>
                          <a:ea typeface="Meiryo UI" panose="020B0604030504040204" pitchFamily="50" charset="-128"/>
                        </a:rPr>
                        <a:t>来医療国際拠点（中之島）</a:t>
                      </a:r>
                      <a:r>
                        <a:rPr kumimoji="1" lang="ja-JP" altLang="en-US" sz="1050" dirty="0">
                          <a:latin typeface="Meiryo UI" panose="020B0604030504040204" pitchFamily="50" charset="-128"/>
                          <a:ea typeface="Meiryo UI" panose="020B0604030504040204" pitchFamily="50" charset="-128"/>
                        </a:rPr>
                        <a:t>開業予定</a:t>
                      </a:r>
                    </a:p>
                  </a:txBody>
                  <a:tcPr anchor="ctr"/>
                </a:tc>
                <a:extLst>
                  <a:ext uri="{0D108BD9-81ED-4DB2-BD59-A6C34878D82A}">
                    <a16:rowId xmlns:a16="http://schemas.microsoft.com/office/drawing/2014/main" val="2813886207"/>
                  </a:ext>
                </a:extLst>
              </a:tr>
            </a:tbl>
          </a:graphicData>
        </a:graphic>
      </p:graphicFrame>
      <p:pic>
        <p:nvPicPr>
          <p:cNvPr id="10" name="オブジェクト 9"/>
          <p:cNvPicPr>
            <a:picLocks noChangeAspect="1"/>
          </p:cNvPicPr>
          <p:nvPr/>
        </p:nvPicPr>
        <p:blipFill>
          <a:blip r:embed="rId3" cstate="print"/>
          <a:stretch>
            <a:fillRect/>
          </a:stretch>
        </p:blipFill>
        <p:spPr>
          <a:xfrm>
            <a:off x="5304643" y="4214708"/>
            <a:ext cx="2356927" cy="2388808"/>
          </a:xfrm>
          <a:prstGeom prst="rect">
            <a:avLst/>
          </a:prstGeom>
        </p:spPr>
      </p:pic>
      <p:sp>
        <p:nvSpPr>
          <p:cNvPr id="11" name="テキスト ボックス 10"/>
          <p:cNvSpPr txBox="1"/>
          <p:nvPr/>
        </p:nvSpPr>
        <p:spPr>
          <a:xfrm>
            <a:off x="5105149" y="4099292"/>
            <a:ext cx="1224136"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5062905" y="3447931"/>
            <a:ext cx="4261803" cy="253916"/>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760150" y="3442207"/>
            <a:ext cx="2482627" cy="253916"/>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○医療機器生産額・全国シェア</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nvGraphicFramePr>
        <p:xfrm>
          <a:off x="7740154" y="4413442"/>
          <a:ext cx="1957488" cy="1728188"/>
        </p:xfrm>
        <a:graphic>
          <a:graphicData uri="http://schemas.openxmlformats.org/drawingml/2006/table">
            <a:tbl>
              <a:tblPr>
                <a:tableStyleId>{BC89EF96-8CEA-46FF-86C4-4CE0E7609802}</a:tableStyleId>
              </a:tblPr>
              <a:tblGrid>
                <a:gridCol w="146050">
                  <a:extLst>
                    <a:ext uri="{9D8B030D-6E8A-4147-A177-3AD203B41FA5}">
                      <a16:colId xmlns:a16="http://schemas.microsoft.com/office/drawing/2014/main" val="20000"/>
                    </a:ext>
                  </a:extLst>
                </a:gridCol>
                <a:gridCol w="569913">
                  <a:extLst>
                    <a:ext uri="{9D8B030D-6E8A-4147-A177-3AD203B41FA5}">
                      <a16:colId xmlns:a16="http://schemas.microsoft.com/office/drawing/2014/main" val="20001"/>
                    </a:ext>
                  </a:extLst>
                </a:gridCol>
                <a:gridCol w="658813">
                  <a:extLst>
                    <a:ext uri="{9D8B030D-6E8A-4147-A177-3AD203B41FA5}">
                      <a16:colId xmlns:a16="http://schemas.microsoft.com/office/drawing/2014/main" val="20002"/>
                    </a:ext>
                  </a:extLst>
                </a:gridCol>
                <a:gridCol w="582712">
                  <a:extLst>
                    <a:ext uri="{9D8B030D-6E8A-4147-A177-3AD203B41FA5}">
                      <a16:colId xmlns:a16="http://schemas.microsoft.com/office/drawing/2014/main" val="20003"/>
                    </a:ext>
                  </a:extLst>
                </a:gridCol>
              </a:tblGrid>
              <a:tr h="246884">
                <a:tc>
                  <a:txBody>
                    <a:bodyPr/>
                    <a:lstStyle/>
                    <a:p>
                      <a:pPr algn="l"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a:t>
                      </a:r>
                      <a:r>
                        <a:rPr lang="ja-JP" altLang="en-US" sz="7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3,587</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2,001</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1,575</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1,241</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a:t>
                      </a:r>
                    </a:p>
                  </a:txBody>
                  <a:tcPr marL="9525" marR="9525" marT="9525" marB="0" anchor="ct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solidFill>
                      <a:srgbClr val="F68222"/>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a:t>
                      </a:r>
                    </a:p>
                  </a:txBody>
                  <a:tcPr marL="9525" marR="9525" marT="9525" marB="0" anchor="ctr">
                    <a:solidFill>
                      <a:srgbClr val="F68222"/>
                    </a:solidFill>
                  </a:tcPr>
                </a:tc>
                <a:tc>
                  <a:txBody>
                    <a:bodyPr/>
                    <a:lstStyle/>
                    <a:p>
                      <a:pPr algn="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21" name="角丸四角形 18">
            <a:extLst>
              <a:ext uri="{FF2B5EF4-FFF2-40B4-BE49-F238E27FC236}">
                <a16:creationId xmlns:a16="http://schemas.microsoft.com/office/drawing/2014/main" id="{D3D1CC21-8355-44F4-936C-780AD4D0B7F1}"/>
              </a:ext>
            </a:extLst>
          </p:cNvPr>
          <p:cNvSpPr/>
          <p:nvPr/>
        </p:nvSpPr>
        <p:spPr>
          <a:xfrm>
            <a:off x="164425" y="332257"/>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2" name="角丸四角形 19">
            <a:extLst>
              <a:ext uri="{FF2B5EF4-FFF2-40B4-BE49-F238E27FC236}">
                <a16:creationId xmlns:a16="http://schemas.microsoft.com/office/drawing/2014/main" id="{627F7136-0A49-4C45-BCC0-96C4D990B6F0}"/>
              </a:ext>
            </a:extLst>
          </p:cNvPr>
          <p:cNvSpPr/>
          <p:nvPr/>
        </p:nvSpPr>
        <p:spPr>
          <a:xfrm>
            <a:off x="4116638" y="316283"/>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24" name="タイトル 1">
            <a:extLst>
              <a:ext uri="{FF2B5EF4-FFF2-40B4-BE49-F238E27FC236}">
                <a16:creationId xmlns:a16="http://schemas.microsoft.com/office/drawing/2014/main" id="{C3FD9F43-75D4-436F-A098-A2F7B7950D0A}"/>
              </a:ext>
            </a:extLst>
          </p:cNvPr>
          <p:cNvSpPr txBox="1">
            <a:spLocks/>
          </p:cNvSpPr>
          <p:nvPr/>
        </p:nvSpPr>
        <p:spPr>
          <a:xfrm>
            <a:off x="4019430" y="641330"/>
            <a:ext cx="5886570" cy="1028487"/>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国の「健康・医療戦略」の推進等により、ドラッグ・ラグの大幅な改善など、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我が国の創薬環境の整備が進められている。大阪でも、健都や未来医療</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国際拠点など世界的なクラスター形成に向けた取組みが進められている。</a:t>
            </a:r>
          </a:p>
          <a:p>
            <a:pPr algn="l">
              <a:lnSpc>
                <a:spcPts val="1600"/>
              </a:lnSpc>
              <a:spcBef>
                <a:spcPts val="9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大阪府の医薬品生産額は全国３位など、健康・医療分野は一定のシェア。</a:t>
            </a:r>
          </a:p>
        </p:txBody>
      </p:sp>
      <p:sp>
        <p:nvSpPr>
          <p:cNvPr id="25" name="テキスト ボックス 24">
            <a:extLst>
              <a:ext uri="{FF2B5EF4-FFF2-40B4-BE49-F238E27FC236}">
                <a16:creationId xmlns:a16="http://schemas.microsoft.com/office/drawing/2014/main" id="{6ABB260A-B45F-464F-B9F0-416197D58802}"/>
              </a:ext>
            </a:extLst>
          </p:cNvPr>
          <p:cNvSpPr txBox="1"/>
          <p:nvPr/>
        </p:nvSpPr>
        <p:spPr>
          <a:xfrm>
            <a:off x="2691272" y="3442069"/>
            <a:ext cx="2483372"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○我が国のドラッグ・ラグ（米国比較）</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26" name="表 25">
            <a:extLst>
              <a:ext uri="{FF2B5EF4-FFF2-40B4-BE49-F238E27FC236}">
                <a16:creationId xmlns:a16="http://schemas.microsoft.com/office/drawing/2014/main" id="{A56CDC62-ED9B-4AB9-9376-E0BBA4C3BBB0}"/>
              </a:ext>
            </a:extLst>
          </p:cNvPr>
          <p:cNvGraphicFramePr>
            <a:graphicFrameLocks noGrp="1"/>
          </p:cNvGraphicFramePr>
          <p:nvPr/>
        </p:nvGraphicFramePr>
        <p:xfrm>
          <a:off x="2751593" y="4062637"/>
          <a:ext cx="2234882" cy="2040125"/>
        </p:xfrm>
        <a:graphic>
          <a:graphicData uri="http://schemas.openxmlformats.org/drawingml/2006/table">
            <a:tbl>
              <a:tblPr firstRow="1" bandRow="1">
                <a:tableStyleId>{5C22544A-7EE6-4342-B048-85BDC9FD1C3A}</a:tableStyleId>
              </a:tblPr>
              <a:tblGrid>
                <a:gridCol w="601980">
                  <a:extLst>
                    <a:ext uri="{9D8B030D-6E8A-4147-A177-3AD203B41FA5}">
                      <a16:colId xmlns:a16="http://schemas.microsoft.com/office/drawing/2014/main" val="294688490"/>
                    </a:ext>
                  </a:extLst>
                </a:gridCol>
                <a:gridCol w="490855">
                  <a:extLst>
                    <a:ext uri="{9D8B030D-6E8A-4147-A177-3AD203B41FA5}">
                      <a16:colId xmlns:a16="http://schemas.microsoft.com/office/drawing/2014/main" val="4089179981"/>
                    </a:ext>
                  </a:extLst>
                </a:gridCol>
                <a:gridCol w="490855">
                  <a:extLst>
                    <a:ext uri="{9D8B030D-6E8A-4147-A177-3AD203B41FA5}">
                      <a16:colId xmlns:a16="http://schemas.microsoft.com/office/drawing/2014/main" val="2283207638"/>
                    </a:ext>
                  </a:extLst>
                </a:gridCol>
                <a:gridCol w="651192">
                  <a:extLst>
                    <a:ext uri="{9D8B030D-6E8A-4147-A177-3AD203B41FA5}">
                      <a16:colId xmlns:a16="http://schemas.microsoft.com/office/drawing/2014/main" val="1399192594"/>
                    </a:ext>
                  </a:extLst>
                </a:gridCol>
              </a:tblGrid>
              <a:tr h="219939">
                <a:tc>
                  <a:txBody>
                    <a:bodyPr/>
                    <a:lstStyle/>
                    <a:p>
                      <a:pPr algn="ctr"/>
                      <a:endParaRPr kumimoji="1" lang="ja-JP" altLang="en-US" sz="1050" dirty="0">
                        <a:latin typeface="+mj-ea"/>
                        <a:ea typeface="+mj-ea"/>
                      </a:endParaRPr>
                    </a:p>
                  </a:txBody>
                  <a:tcPr/>
                </a:tc>
                <a:tc>
                  <a:txBody>
                    <a:bodyPr/>
                    <a:lstStyle/>
                    <a:p>
                      <a:pPr algn="ctr"/>
                      <a:r>
                        <a:rPr kumimoji="1" lang="ja-JP" altLang="en-US" sz="1050" dirty="0">
                          <a:latin typeface="+mj-ea"/>
                          <a:ea typeface="+mj-ea"/>
                        </a:rPr>
                        <a:t>開発</a:t>
                      </a:r>
                      <a:endParaRPr kumimoji="1" lang="en-US" altLang="ja-JP" sz="1050" dirty="0">
                        <a:latin typeface="+mj-ea"/>
                        <a:ea typeface="+mj-ea"/>
                      </a:endParaRPr>
                    </a:p>
                    <a:p>
                      <a:pPr algn="ctr"/>
                      <a:r>
                        <a:rPr kumimoji="1" lang="ja-JP" altLang="en-US" sz="1050" dirty="0">
                          <a:latin typeface="+mj-ea"/>
                          <a:ea typeface="+mj-ea"/>
                        </a:rPr>
                        <a:t>ラグ</a:t>
                      </a:r>
                    </a:p>
                  </a:txBody>
                  <a:tcPr anchor="ctr"/>
                </a:tc>
                <a:tc>
                  <a:txBody>
                    <a:bodyPr/>
                    <a:lstStyle/>
                    <a:p>
                      <a:pPr algn="ctr"/>
                      <a:r>
                        <a:rPr kumimoji="1" lang="ja-JP" altLang="en-US" sz="1050" dirty="0">
                          <a:latin typeface="+mj-ea"/>
                          <a:ea typeface="+mj-ea"/>
                        </a:rPr>
                        <a:t>審査</a:t>
                      </a:r>
                      <a:endParaRPr kumimoji="1" lang="en-US" altLang="ja-JP" sz="1050" dirty="0">
                        <a:latin typeface="+mj-ea"/>
                        <a:ea typeface="+mj-ea"/>
                      </a:endParaRPr>
                    </a:p>
                    <a:p>
                      <a:pPr algn="ctr"/>
                      <a:r>
                        <a:rPr kumimoji="1" lang="ja-JP" altLang="en-US" sz="1050" dirty="0">
                          <a:latin typeface="+mj-ea"/>
                          <a:ea typeface="+mj-ea"/>
                        </a:rPr>
                        <a:t>ラグ</a:t>
                      </a:r>
                    </a:p>
                  </a:txBody>
                  <a:tcPr anchor="ctr"/>
                </a:tc>
                <a:tc>
                  <a:txBody>
                    <a:bodyPr/>
                    <a:lstStyle/>
                    <a:p>
                      <a:pPr algn="ctr"/>
                      <a:r>
                        <a:rPr kumimoji="1" lang="ja-JP" altLang="en-US" sz="1050" dirty="0">
                          <a:latin typeface="+mj-ea"/>
                          <a:ea typeface="+mj-ea"/>
                        </a:rPr>
                        <a:t>ドラッグ</a:t>
                      </a:r>
                      <a:endParaRPr kumimoji="1" lang="en-US" altLang="ja-JP" sz="1050" dirty="0">
                        <a:latin typeface="+mj-ea"/>
                        <a:ea typeface="+mj-ea"/>
                      </a:endParaRPr>
                    </a:p>
                    <a:p>
                      <a:pPr algn="ctr"/>
                      <a:r>
                        <a:rPr kumimoji="1" lang="ja-JP" altLang="en-US" sz="1050" dirty="0">
                          <a:latin typeface="+mj-ea"/>
                          <a:ea typeface="+mj-ea"/>
                        </a:rPr>
                        <a:t>ラグ</a:t>
                      </a:r>
                    </a:p>
                  </a:txBody>
                  <a:tcPr anchor="ctr"/>
                </a:tc>
                <a:extLst>
                  <a:ext uri="{0D108BD9-81ED-4DB2-BD59-A6C34878D82A}">
                    <a16:rowId xmlns:a16="http://schemas.microsoft.com/office/drawing/2014/main" val="465621274"/>
                  </a:ext>
                </a:extLst>
              </a:tr>
              <a:tr h="325729">
                <a:tc>
                  <a:txBody>
                    <a:bodyPr/>
                    <a:lstStyle/>
                    <a:p>
                      <a:pPr algn="ctr"/>
                      <a:r>
                        <a:rPr kumimoji="1" lang="en-US" altLang="ja-JP" sz="1050" dirty="0">
                          <a:latin typeface="+mj-ea"/>
                          <a:ea typeface="+mj-ea"/>
                        </a:rPr>
                        <a:t>2009</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1.5</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0.5</a:t>
                      </a:r>
                      <a:r>
                        <a:rPr kumimoji="1" lang="ja-JP" altLang="en-US" sz="1050" dirty="0">
                          <a:latin typeface="+mj-ea"/>
                          <a:ea typeface="+mj-ea"/>
                        </a:rPr>
                        <a:t>年</a:t>
                      </a:r>
                    </a:p>
                  </a:txBody>
                  <a:tcPr anchor="ctr"/>
                </a:tc>
                <a:tc>
                  <a:txBody>
                    <a:bodyPr/>
                    <a:lstStyle/>
                    <a:p>
                      <a:pPr algn="ctr"/>
                      <a:r>
                        <a:rPr kumimoji="1" lang="en-US" altLang="ja-JP" sz="1050" b="1" dirty="0">
                          <a:latin typeface="+mj-ea"/>
                          <a:ea typeface="+mj-ea"/>
                        </a:rPr>
                        <a:t>2.0</a:t>
                      </a:r>
                      <a:r>
                        <a:rPr kumimoji="1" lang="ja-JP" altLang="en-US" sz="1050" b="1" dirty="0">
                          <a:latin typeface="+mj-ea"/>
                          <a:ea typeface="+mj-ea"/>
                        </a:rPr>
                        <a:t>年</a:t>
                      </a:r>
                    </a:p>
                  </a:txBody>
                  <a:tcPr anchor="ctr"/>
                </a:tc>
                <a:extLst>
                  <a:ext uri="{0D108BD9-81ED-4DB2-BD59-A6C34878D82A}">
                    <a16:rowId xmlns:a16="http://schemas.microsoft.com/office/drawing/2014/main" val="3621190284"/>
                  </a:ext>
                </a:extLst>
              </a:tr>
              <a:tr h="325729">
                <a:tc>
                  <a:txBody>
                    <a:bodyPr/>
                    <a:lstStyle/>
                    <a:p>
                      <a:pPr algn="ctr"/>
                      <a:r>
                        <a:rPr kumimoji="1" lang="en-US" altLang="ja-JP" sz="1050" dirty="0">
                          <a:latin typeface="+mj-ea"/>
                          <a:ea typeface="+mj-ea"/>
                        </a:rPr>
                        <a:t>2014</a:t>
                      </a:r>
                      <a:r>
                        <a:rPr kumimoji="1" lang="ja-JP" altLang="en-US" sz="1050" dirty="0">
                          <a:latin typeface="+mj-ea"/>
                          <a:ea typeface="+mj-ea"/>
                        </a:rPr>
                        <a:t>年</a:t>
                      </a: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1050" dirty="0">
                          <a:latin typeface="+mj-ea"/>
                          <a:ea typeface="+mj-ea"/>
                        </a:rPr>
                        <a:t>1.1</a:t>
                      </a:r>
                      <a:r>
                        <a:rPr kumimoji="1" lang="ja-JP" altLang="en-US" sz="1050" dirty="0">
                          <a:latin typeface="+mj-ea"/>
                          <a:ea typeface="+mj-ea"/>
                        </a:rPr>
                        <a:t>年</a:t>
                      </a: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1050" dirty="0">
                          <a:latin typeface="+mj-ea"/>
                          <a:ea typeface="+mj-ea"/>
                        </a:rPr>
                        <a:t>0</a:t>
                      </a:r>
                      <a:r>
                        <a:rPr kumimoji="1" lang="ja-JP" altLang="en-US" sz="1050" dirty="0">
                          <a:latin typeface="+mj-ea"/>
                          <a:ea typeface="+mj-ea"/>
                        </a:rPr>
                        <a:t>年</a:t>
                      </a:r>
                    </a:p>
                  </a:txBody>
                  <a:tcPr anchor="ctr">
                    <a:lnB w="38100" cap="flat" cmpd="sng" algn="ctr">
                      <a:solidFill>
                        <a:schemeClr val="bg1"/>
                      </a:solidFill>
                      <a:prstDash val="solid"/>
                      <a:round/>
                      <a:headEnd type="none" w="med" len="med"/>
                      <a:tailEnd type="none" w="med" len="med"/>
                    </a:lnB>
                  </a:tcPr>
                </a:tc>
                <a:tc>
                  <a:txBody>
                    <a:bodyPr/>
                    <a:lstStyle/>
                    <a:p>
                      <a:pPr algn="ctr"/>
                      <a:r>
                        <a:rPr kumimoji="1" lang="en-US" altLang="ja-JP" sz="1050" b="1" dirty="0">
                          <a:latin typeface="+mj-ea"/>
                          <a:ea typeface="+mj-ea"/>
                        </a:rPr>
                        <a:t>1.1</a:t>
                      </a:r>
                      <a:r>
                        <a:rPr kumimoji="1" lang="ja-JP" altLang="en-US" sz="1050" b="1" dirty="0">
                          <a:latin typeface="+mj-ea"/>
                          <a:ea typeface="+mj-ea"/>
                        </a:rPr>
                        <a:t>年</a:t>
                      </a:r>
                    </a:p>
                  </a:txBody>
                  <a:tcPr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325729">
                <a:tc>
                  <a:txBody>
                    <a:bodyPr/>
                    <a:lstStyle/>
                    <a:p>
                      <a:pPr algn="ctr"/>
                      <a:r>
                        <a:rPr kumimoji="1" lang="en-US" altLang="ja-JP" sz="1050" dirty="0">
                          <a:latin typeface="+mj-ea"/>
                          <a:ea typeface="+mj-ea"/>
                        </a:rPr>
                        <a:t>2017</a:t>
                      </a:r>
                      <a:r>
                        <a:rPr kumimoji="1" lang="ja-JP" altLang="en-US" sz="1050" dirty="0">
                          <a:latin typeface="+mj-ea"/>
                          <a:ea typeface="+mj-ea"/>
                        </a:rPr>
                        <a:t>年</a:t>
                      </a: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1050" dirty="0">
                          <a:latin typeface="+mj-ea"/>
                          <a:ea typeface="+mj-ea"/>
                        </a:rPr>
                        <a:t>0.2</a:t>
                      </a:r>
                      <a:r>
                        <a:rPr kumimoji="1" lang="ja-JP" altLang="en-US" sz="1050" dirty="0">
                          <a:latin typeface="+mj-ea"/>
                          <a:ea typeface="+mj-ea"/>
                        </a:rPr>
                        <a:t>年</a:t>
                      </a: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1050" dirty="0">
                          <a:latin typeface="+mj-ea"/>
                          <a:ea typeface="+mj-ea"/>
                        </a:rPr>
                        <a:t>0.2</a:t>
                      </a:r>
                      <a:r>
                        <a:rPr kumimoji="1" lang="ja-JP" altLang="en-US" sz="1050" dirty="0">
                          <a:latin typeface="+mj-ea"/>
                          <a:ea typeface="+mj-ea"/>
                        </a:rPr>
                        <a:t>年</a:t>
                      </a:r>
                    </a:p>
                  </a:txBody>
                  <a:tcPr anchor="ctr">
                    <a:lnT w="38100" cap="flat" cmpd="sng" algn="ctr">
                      <a:solidFill>
                        <a:schemeClr val="bg1"/>
                      </a:solidFill>
                      <a:prstDash val="solid"/>
                      <a:round/>
                      <a:headEnd type="none" w="med" len="med"/>
                      <a:tailEnd type="none" w="med" len="med"/>
                    </a:lnT>
                  </a:tcPr>
                </a:tc>
                <a:tc>
                  <a:txBody>
                    <a:bodyPr/>
                    <a:lstStyle/>
                    <a:p>
                      <a:pPr algn="ctr"/>
                      <a:r>
                        <a:rPr kumimoji="1" lang="en-US" altLang="ja-JP" sz="1050" b="1" dirty="0">
                          <a:latin typeface="+mj-ea"/>
                          <a:ea typeface="+mj-ea"/>
                        </a:rPr>
                        <a:t>0.4</a:t>
                      </a:r>
                      <a:r>
                        <a:rPr kumimoji="1" lang="ja-JP" altLang="en-US" sz="1050" b="1" dirty="0">
                          <a:latin typeface="+mj-ea"/>
                          <a:ea typeface="+mj-ea"/>
                        </a:rPr>
                        <a:t>年</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325729">
                <a:tc>
                  <a:txBody>
                    <a:bodyPr/>
                    <a:lstStyle/>
                    <a:p>
                      <a:pPr algn="ctr"/>
                      <a:r>
                        <a:rPr kumimoji="1" lang="en-US" altLang="ja-JP" sz="1050" dirty="0">
                          <a:latin typeface="+mj-ea"/>
                          <a:ea typeface="+mj-ea"/>
                        </a:rPr>
                        <a:t>2018</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0.7</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0.2</a:t>
                      </a:r>
                      <a:r>
                        <a:rPr kumimoji="1" lang="ja-JP" altLang="en-US" sz="1050" dirty="0">
                          <a:latin typeface="+mj-ea"/>
                          <a:ea typeface="+mj-ea"/>
                        </a:rPr>
                        <a:t>年</a:t>
                      </a:r>
                    </a:p>
                  </a:txBody>
                  <a:tcPr anchor="ctr"/>
                </a:tc>
                <a:tc>
                  <a:txBody>
                    <a:bodyPr/>
                    <a:lstStyle/>
                    <a:p>
                      <a:pPr algn="ctr"/>
                      <a:r>
                        <a:rPr kumimoji="1" lang="en-US" altLang="ja-JP" sz="1050" b="1" dirty="0">
                          <a:latin typeface="+mj-ea"/>
                          <a:ea typeface="+mj-ea"/>
                        </a:rPr>
                        <a:t>0.9</a:t>
                      </a:r>
                      <a:r>
                        <a:rPr kumimoji="1" lang="ja-JP" altLang="en-US" sz="1050" b="1" dirty="0">
                          <a:latin typeface="+mj-ea"/>
                          <a:ea typeface="+mj-ea"/>
                        </a:rPr>
                        <a:t>年</a:t>
                      </a:r>
                    </a:p>
                  </a:txBody>
                  <a:tcPr anchor="ctr"/>
                </a:tc>
                <a:extLst>
                  <a:ext uri="{0D108BD9-81ED-4DB2-BD59-A6C34878D82A}">
                    <a16:rowId xmlns:a16="http://schemas.microsoft.com/office/drawing/2014/main" val="3144300259"/>
                  </a:ext>
                </a:extLst>
              </a:tr>
              <a:tr h="325729">
                <a:tc>
                  <a:txBody>
                    <a:bodyPr/>
                    <a:lstStyle/>
                    <a:p>
                      <a:pPr algn="ctr"/>
                      <a:r>
                        <a:rPr kumimoji="1" lang="en-US" altLang="ja-JP" sz="1050" dirty="0">
                          <a:latin typeface="+mj-ea"/>
                          <a:ea typeface="+mj-ea"/>
                        </a:rPr>
                        <a:t>2019</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0.5</a:t>
                      </a:r>
                      <a:r>
                        <a:rPr kumimoji="1" lang="ja-JP" altLang="en-US" sz="1050" dirty="0">
                          <a:latin typeface="+mj-ea"/>
                          <a:ea typeface="+mj-ea"/>
                        </a:rPr>
                        <a:t>年</a:t>
                      </a:r>
                    </a:p>
                  </a:txBody>
                  <a:tcPr anchor="ctr"/>
                </a:tc>
                <a:tc>
                  <a:txBody>
                    <a:bodyPr/>
                    <a:lstStyle/>
                    <a:p>
                      <a:pPr algn="ctr"/>
                      <a:r>
                        <a:rPr kumimoji="1" lang="en-US" altLang="ja-JP" sz="1050" dirty="0">
                          <a:latin typeface="+mj-ea"/>
                          <a:ea typeface="+mj-ea"/>
                        </a:rPr>
                        <a:t>0.1</a:t>
                      </a:r>
                      <a:r>
                        <a:rPr kumimoji="1" lang="ja-JP" altLang="en-US" sz="1050" dirty="0">
                          <a:latin typeface="+mj-ea"/>
                          <a:ea typeface="+mj-ea"/>
                        </a:rPr>
                        <a:t>年</a:t>
                      </a:r>
                    </a:p>
                  </a:txBody>
                  <a:tcPr anchor="ctr"/>
                </a:tc>
                <a:tc>
                  <a:txBody>
                    <a:bodyPr/>
                    <a:lstStyle/>
                    <a:p>
                      <a:pPr algn="ctr"/>
                      <a:r>
                        <a:rPr kumimoji="1" lang="en-US" altLang="ja-JP" sz="1050" b="1" dirty="0">
                          <a:latin typeface="+mj-ea"/>
                          <a:ea typeface="+mj-ea"/>
                        </a:rPr>
                        <a:t>0.6</a:t>
                      </a:r>
                      <a:r>
                        <a:rPr kumimoji="1" lang="ja-JP" altLang="en-US" sz="1050" b="1" dirty="0">
                          <a:latin typeface="+mj-ea"/>
                          <a:ea typeface="+mj-ea"/>
                        </a:rPr>
                        <a:t>年</a:t>
                      </a:r>
                    </a:p>
                  </a:txBody>
                  <a:tcPr anchor="ctr"/>
                </a:tc>
                <a:extLst>
                  <a:ext uri="{0D108BD9-81ED-4DB2-BD59-A6C34878D82A}">
                    <a16:rowId xmlns:a16="http://schemas.microsoft.com/office/drawing/2014/main" val="3310631746"/>
                  </a:ext>
                </a:extLst>
              </a:tr>
            </a:tbl>
          </a:graphicData>
        </a:graphic>
      </p:graphicFrame>
      <p:sp>
        <p:nvSpPr>
          <p:cNvPr id="27" name="正方形/長方形 26">
            <a:extLst>
              <a:ext uri="{FF2B5EF4-FFF2-40B4-BE49-F238E27FC236}">
                <a16:creationId xmlns:a16="http://schemas.microsoft.com/office/drawing/2014/main" id="{0FCE19A6-ABA9-406F-A838-E964D5CDA8AC}"/>
              </a:ext>
            </a:extLst>
          </p:cNvPr>
          <p:cNvSpPr/>
          <p:nvPr/>
        </p:nvSpPr>
        <p:spPr>
          <a:xfrm>
            <a:off x="2705811" y="6065271"/>
            <a:ext cx="2736304" cy="553998"/>
          </a:xfrm>
          <a:prstGeom prst="rect">
            <a:avLst/>
          </a:prstGeom>
        </p:spPr>
        <p:txBody>
          <a:bodyPr wrap="square">
            <a:spAutoFit/>
          </a:bodyPr>
          <a:lstStyle/>
          <a:p>
            <a:r>
              <a:rPr lang="en-US" altLang="ja-JP" sz="600" dirty="0"/>
              <a:t>※</a:t>
            </a:r>
            <a:r>
              <a:rPr lang="ja-JP" altLang="en-US" sz="600" dirty="0"/>
              <a:t>海外で既に承認されている薬が日本国内で承認</a:t>
            </a:r>
            <a:endParaRPr lang="en-US" altLang="ja-JP" sz="600" dirty="0"/>
          </a:p>
          <a:p>
            <a:r>
              <a:rPr lang="ja-JP" altLang="en-US" sz="600" dirty="0"/>
              <a:t>　　されるまでに、長い年月を要するという問題</a:t>
            </a:r>
            <a:endParaRPr lang="en-US" altLang="ja-JP" sz="600" dirty="0"/>
          </a:p>
          <a:p>
            <a:r>
              <a:rPr lang="ja-JP" altLang="en-US" sz="600" dirty="0"/>
              <a:t>　　・開発ラグ：国内で新規承認申請された新薬について、</a:t>
            </a:r>
            <a:endParaRPr lang="en-US" altLang="ja-JP" sz="600" dirty="0"/>
          </a:p>
          <a:p>
            <a:r>
              <a:rPr lang="ja-JP" altLang="en-US" sz="600" dirty="0"/>
              <a:t>　　　　　　　　　米国の申請時期との差の中央値</a:t>
            </a:r>
            <a:endParaRPr lang="en-US" altLang="ja-JP" sz="600" dirty="0"/>
          </a:p>
          <a:p>
            <a:r>
              <a:rPr lang="ja-JP" altLang="en-US" sz="600" dirty="0"/>
              <a:t>　　・審査ラグ：日米間の新薬の新規承認された総審査期間の差</a:t>
            </a:r>
          </a:p>
        </p:txBody>
      </p:sp>
      <p:sp>
        <p:nvSpPr>
          <p:cNvPr id="28" name="テキスト ボックス 27">
            <a:extLst>
              <a:ext uri="{FF2B5EF4-FFF2-40B4-BE49-F238E27FC236}">
                <a16:creationId xmlns:a16="http://schemas.microsoft.com/office/drawing/2014/main" id="{E5773516-1C9D-46DA-9789-00B0279C764E}"/>
              </a:ext>
            </a:extLst>
          </p:cNvPr>
          <p:cNvSpPr txBox="1"/>
          <p:nvPr/>
        </p:nvSpPr>
        <p:spPr>
          <a:xfrm>
            <a:off x="7454768" y="6342902"/>
            <a:ext cx="3963302" cy="2308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出典：大阪の再生・成長に向けた新戦略</a:t>
            </a:r>
          </a:p>
        </p:txBody>
      </p:sp>
      <p:sp>
        <p:nvSpPr>
          <p:cNvPr id="29" name="正方形/長方形 28">
            <a:extLst>
              <a:ext uri="{FF2B5EF4-FFF2-40B4-BE49-F238E27FC236}">
                <a16:creationId xmlns:a16="http://schemas.microsoft.com/office/drawing/2014/main" id="{851D3C7B-9E68-4670-BC03-2FAE92B6F61F}"/>
              </a:ext>
            </a:extLst>
          </p:cNvPr>
          <p:cNvSpPr/>
          <p:nvPr/>
        </p:nvSpPr>
        <p:spPr>
          <a:xfrm>
            <a:off x="5206012" y="3708215"/>
            <a:ext cx="4475784" cy="3465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chemeClr val="tx1"/>
                </a:solidFill>
              </a:rPr>
              <a:t>2018</a:t>
            </a:r>
            <a:r>
              <a:rPr lang="ja-JP" altLang="en-US" sz="1050" dirty="0">
                <a:solidFill>
                  <a:schemeClr val="tx1"/>
                </a:solidFill>
              </a:rPr>
              <a:t>年の大阪府の医薬品生産額の全国シェアは、</a:t>
            </a:r>
            <a:r>
              <a:rPr lang="en-US" altLang="ja-JP" sz="1050" dirty="0">
                <a:solidFill>
                  <a:schemeClr val="tx1"/>
                </a:solidFill>
              </a:rPr>
              <a:t>7.3%</a:t>
            </a:r>
            <a:r>
              <a:rPr lang="ja-JP" altLang="en-US" sz="1050" dirty="0">
                <a:solidFill>
                  <a:schemeClr val="tx1"/>
                </a:solidFill>
              </a:rPr>
              <a:t>で全国３位。</a:t>
            </a:r>
            <a:endParaRPr lang="en-US" altLang="ja-JP" sz="1050" dirty="0">
              <a:solidFill>
                <a:schemeClr val="tx1"/>
              </a:solidFill>
            </a:endParaRPr>
          </a:p>
          <a:p>
            <a:r>
              <a:rPr lang="ja-JP" altLang="en-US" sz="1050" dirty="0">
                <a:solidFill>
                  <a:schemeClr val="tx1"/>
                </a:solidFill>
              </a:rPr>
              <a:t>医療用機器生産額は、シェア</a:t>
            </a:r>
            <a:r>
              <a:rPr lang="en-US" altLang="ja-JP" sz="1050" dirty="0">
                <a:solidFill>
                  <a:schemeClr val="tx1"/>
                </a:solidFill>
              </a:rPr>
              <a:t>3.3%</a:t>
            </a:r>
            <a:r>
              <a:rPr lang="ja-JP" altLang="en-US" sz="1050" dirty="0">
                <a:solidFill>
                  <a:schemeClr val="tx1"/>
                </a:solidFill>
              </a:rPr>
              <a:t>で全国９位。</a:t>
            </a:r>
          </a:p>
        </p:txBody>
      </p:sp>
      <p:sp>
        <p:nvSpPr>
          <p:cNvPr id="32" name="タイトル 1">
            <a:extLst>
              <a:ext uri="{FF2B5EF4-FFF2-40B4-BE49-F238E27FC236}">
                <a16:creationId xmlns:a16="http://schemas.microsoft.com/office/drawing/2014/main" id="{5A736F56-13D9-4F6E-8804-CC16F777F84A}"/>
              </a:ext>
            </a:extLst>
          </p:cNvPr>
          <p:cNvSpPr txBox="1"/>
          <p:nvPr/>
        </p:nvSpPr>
        <p:spPr>
          <a:xfrm>
            <a:off x="151373" y="761236"/>
            <a:ext cx="3253103" cy="2451953"/>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世界最⾼⽔準の研究が進む再⽣医療や⾰新的創薬の産学連携による実⽤化・産業化の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⼤阪の強みである「ものづくり⼒」を活かした医療機器の開発促進、健康分野における新産業の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⼤阪の健康医療の先進都市に向けた⽅向性をまとめ、世界トップクラスのライフサイエンスクラスター形成などに向けた取組みを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4" name="テキスト ボックス 33">
            <a:extLst>
              <a:ext uri="{FF2B5EF4-FFF2-40B4-BE49-F238E27FC236}">
                <a16:creationId xmlns:a16="http://schemas.microsoft.com/office/drawing/2014/main" id="{BB16425F-BA43-4E78-A2F5-DE3D41561E2A}"/>
              </a:ext>
            </a:extLst>
          </p:cNvPr>
          <p:cNvSpPr txBox="1"/>
          <p:nvPr/>
        </p:nvSpPr>
        <p:spPr>
          <a:xfrm>
            <a:off x="2751593" y="6613353"/>
            <a:ext cx="2050561"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ホームページ資料より作成</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DC8F2B77-06AC-4DD1-A810-E3DADF55DE8B}"/>
              </a:ext>
            </a:extLst>
          </p:cNvPr>
          <p:cNvSpPr/>
          <p:nvPr/>
        </p:nvSpPr>
        <p:spPr>
          <a:xfrm>
            <a:off x="2751593" y="3712596"/>
            <a:ext cx="2311312" cy="3296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我が国のドラッグ・ラグは大幅に改善</a:t>
            </a:r>
          </a:p>
        </p:txBody>
      </p:sp>
      <p:sp>
        <p:nvSpPr>
          <p:cNvPr id="36" name="テキスト ボックス 35">
            <a:extLst>
              <a:ext uri="{FF2B5EF4-FFF2-40B4-BE49-F238E27FC236}">
                <a16:creationId xmlns:a16="http://schemas.microsoft.com/office/drawing/2014/main" id="{6E5B499C-EAB6-4A53-85C4-972FEE6D3D78}"/>
              </a:ext>
            </a:extLst>
          </p:cNvPr>
          <p:cNvSpPr txBox="1"/>
          <p:nvPr/>
        </p:nvSpPr>
        <p:spPr>
          <a:xfrm>
            <a:off x="7657716" y="4117630"/>
            <a:ext cx="1224136"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3" name="スライド番号プレースホルダー 2"/>
          <p:cNvSpPr>
            <a:spLocks noGrp="1"/>
          </p:cNvSpPr>
          <p:nvPr>
            <p:ph type="sldNum" sz="quarter" idx="12"/>
          </p:nvPr>
        </p:nvSpPr>
        <p:spPr>
          <a:xfrm>
            <a:off x="7506511" y="6518031"/>
            <a:ext cx="2311400" cy="365125"/>
          </a:xfrm>
        </p:spPr>
        <p:txBody>
          <a:bodyPr/>
          <a:lstStyle/>
          <a:p>
            <a:fld id="{893290AE-011E-403C-A3C9-B3B44B5CA60C}" type="slidenum">
              <a:rPr kumimoji="1" lang="ja-JP" altLang="en-US" smtClean="0"/>
              <a:t>6</a:t>
            </a:fld>
            <a:endParaRPr kumimoji="1" lang="ja-JP" altLang="en-US" dirty="0"/>
          </a:p>
        </p:txBody>
      </p:sp>
      <p:sp>
        <p:nvSpPr>
          <p:cNvPr id="31" name="タイトル 1"/>
          <p:cNvSpPr txBox="1">
            <a:spLocks/>
          </p:cNvSpPr>
          <p:nvPr/>
        </p:nvSpPr>
        <p:spPr>
          <a:xfrm>
            <a:off x="4056758" y="1968524"/>
            <a:ext cx="5697869" cy="1233671"/>
          </a:xfrm>
          <a:prstGeom prst="rect">
            <a:avLst/>
          </a:prstGeom>
          <a:solidFill>
            <a:schemeClr val="bg1"/>
          </a:solidFill>
          <a:ln>
            <a:solidFill>
              <a:schemeClr val="tx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世界で高齢化が今後確実に進むとみられる中、健康・医療関連分野は、</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薬品・医療機器等に留まらず、ヘルスケアサービスやまちづくりに至るまで、</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広い裾野を有し、ものづくりを得意とする大阪にとっても有望な市場。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900"/>
              </a:spcBef>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年の大阪・関西万博をインパクトに世界に発信し、リーディング産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業として更なる取組みを進めていく必要があるのではないか。</a:t>
            </a:r>
          </a:p>
        </p:txBody>
      </p:sp>
      <p:sp>
        <p:nvSpPr>
          <p:cNvPr id="37" name="角丸四角形 19">
            <a:extLst>
              <a:ext uri="{FF2B5EF4-FFF2-40B4-BE49-F238E27FC236}">
                <a16:creationId xmlns:a16="http://schemas.microsoft.com/office/drawing/2014/main" id="{DCCE6D10-80C5-4583-A693-ECCAA6063E26}"/>
              </a:ext>
            </a:extLst>
          </p:cNvPr>
          <p:cNvSpPr/>
          <p:nvPr/>
        </p:nvSpPr>
        <p:spPr>
          <a:xfrm>
            <a:off x="4129080" y="1632488"/>
            <a:ext cx="2200206"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509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384A43F-5089-4B14-B0F5-DD2990EEBB3B}"/>
              </a:ext>
            </a:extLst>
          </p:cNvPr>
          <p:cNvPicPr>
            <a:picLocks noChangeAspect="1"/>
          </p:cNvPicPr>
          <p:nvPr/>
        </p:nvPicPr>
        <p:blipFill>
          <a:blip r:embed="rId2"/>
          <a:stretch>
            <a:fillRect/>
          </a:stretch>
        </p:blipFill>
        <p:spPr>
          <a:xfrm>
            <a:off x="83817" y="485230"/>
            <a:ext cx="2688795" cy="2678552"/>
          </a:xfrm>
          <a:prstGeom prst="rect">
            <a:avLst/>
          </a:prstGeom>
        </p:spPr>
      </p:pic>
      <p:sp>
        <p:nvSpPr>
          <p:cNvPr id="19" name="テキスト ボックス 18"/>
          <p:cNvSpPr txBox="1"/>
          <p:nvPr/>
        </p:nvSpPr>
        <p:spPr>
          <a:xfrm>
            <a:off x="321180" y="198462"/>
            <a:ext cx="1970411" cy="246221"/>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○関西地域の産業クラスターの例</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52625" y="3459256"/>
            <a:ext cx="1829347" cy="246221"/>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○再生医療の市場規模の予測</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541314" y="205823"/>
            <a:ext cx="1802096" cy="246221"/>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○健康関連産業の裾野の広さ</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490506" y="3834441"/>
            <a:ext cx="4093491" cy="2740905"/>
          </a:xfrm>
          <a:prstGeom prst="rect">
            <a:avLst/>
          </a:prstGeom>
          <a:ln>
            <a:noFill/>
            <a:prstDash val="sysDash"/>
          </a:ln>
        </p:spPr>
      </p:pic>
      <p:pic>
        <p:nvPicPr>
          <p:cNvPr id="7" name="図 6"/>
          <p:cNvPicPr>
            <a:picLocks noChangeAspect="1"/>
          </p:cNvPicPr>
          <p:nvPr/>
        </p:nvPicPr>
        <p:blipFill>
          <a:blip r:embed="rId4"/>
          <a:stretch>
            <a:fillRect/>
          </a:stretch>
        </p:blipFill>
        <p:spPr>
          <a:xfrm>
            <a:off x="5110489" y="3767806"/>
            <a:ext cx="4550751" cy="2813940"/>
          </a:xfrm>
          <a:prstGeom prst="rect">
            <a:avLst/>
          </a:prstGeom>
        </p:spPr>
      </p:pic>
      <p:sp>
        <p:nvSpPr>
          <p:cNvPr id="21" name="テキスト ボックス 20"/>
          <p:cNvSpPr txBox="1"/>
          <p:nvPr/>
        </p:nvSpPr>
        <p:spPr>
          <a:xfrm>
            <a:off x="307240" y="3441059"/>
            <a:ext cx="1455848" cy="246221"/>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○再生医療の関連産業</a:t>
            </a:r>
            <a:endParaRPr kumimoji="1"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57050" y="3721678"/>
            <a:ext cx="4360402" cy="2891358"/>
          </a:xfrm>
          <a:prstGeom prst="rect">
            <a:avLst/>
          </a:prstGeom>
          <a:noFill/>
          <a:ln w="63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054600" y="3724526"/>
            <a:ext cx="4714565" cy="2910918"/>
          </a:xfrm>
          <a:prstGeom prst="rect">
            <a:avLst/>
          </a:prstGeom>
          <a:noFill/>
          <a:ln w="63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2FE83F1D-2600-4E6B-8EA7-1D78C02D58A1}"/>
              </a:ext>
            </a:extLst>
          </p:cNvPr>
          <p:cNvSpPr txBox="1"/>
          <p:nvPr/>
        </p:nvSpPr>
        <p:spPr>
          <a:xfrm>
            <a:off x="7629335" y="2979116"/>
            <a:ext cx="3233156" cy="3693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出典：健康・医療戦略推進本部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「アジア健康構想に向けた基本指針」</a:t>
            </a:r>
            <a:endParaRPr kumimoji="1" lang="ja-JP" altLang="en-US" sz="9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7ADE0EDF-7CF8-4246-88A9-906F1547720D}"/>
              </a:ext>
            </a:extLst>
          </p:cNvPr>
          <p:cNvSpPr/>
          <p:nvPr/>
        </p:nvSpPr>
        <p:spPr>
          <a:xfrm>
            <a:off x="6744995" y="550057"/>
            <a:ext cx="2999262" cy="3578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健康医療産業は市場の拡大が見込まれるうえ、関連産業の裾野が広い</a:t>
            </a:r>
          </a:p>
        </p:txBody>
      </p:sp>
      <p:pic>
        <p:nvPicPr>
          <p:cNvPr id="10" name="図 9">
            <a:extLst>
              <a:ext uri="{FF2B5EF4-FFF2-40B4-BE49-F238E27FC236}">
                <a16:creationId xmlns:a16="http://schemas.microsoft.com/office/drawing/2014/main" id="{DB6F7F96-97A5-4C47-90E6-9951963B38C3}"/>
              </a:ext>
            </a:extLst>
          </p:cNvPr>
          <p:cNvPicPr>
            <a:picLocks noChangeAspect="1"/>
          </p:cNvPicPr>
          <p:nvPr/>
        </p:nvPicPr>
        <p:blipFill>
          <a:blip r:embed="rId5"/>
          <a:stretch>
            <a:fillRect/>
          </a:stretch>
        </p:blipFill>
        <p:spPr>
          <a:xfrm>
            <a:off x="6744994" y="1054935"/>
            <a:ext cx="3161005" cy="1934816"/>
          </a:xfrm>
          <a:prstGeom prst="rect">
            <a:avLst/>
          </a:prstGeom>
        </p:spPr>
      </p:pic>
      <p:sp>
        <p:nvSpPr>
          <p:cNvPr id="33" name="テキスト ボックス 32">
            <a:extLst>
              <a:ext uri="{FF2B5EF4-FFF2-40B4-BE49-F238E27FC236}">
                <a16:creationId xmlns:a16="http://schemas.microsoft.com/office/drawing/2014/main" id="{226C29BD-F520-41B9-9407-3CCD2E2E597E}"/>
              </a:ext>
            </a:extLst>
          </p:cNvPr>
          <p:cNvSpPr txBox="1"/>
          <p:nvPr/>
        </p:nvSpPr>
        <p:spPr>
          <a:xfrm>
            <a:off x="321180" y="6647434"/>
            <a:ext cx="7236992"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（左右ともに）出典：経済産業省「第１回再生医療・遺伝子治療の産業化に向けた基盤技術開発事業（複数課題プログラム）中間評価検討会」　資料</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619282" y="6563217"/>
            <a:ext cx="2311400" cy="365125"/>
          </a:xfrm>
        </p:spPr>
        <p:txBody>
          <a:bodyPr/>
          <a:lstStyle/>
          <a:p>
            <a:fld id="{893290AE-011E-403C-A3C9-B3B44B5CA60C}" type="slidenum">
              <a:rPr kumimoji="1" lang="ja-JP" altLang="en-US" smtClean="0"/>
              <a:t>7</a:t>
            </a:fld>
            <a:endParaRPr kumimoji="1" lang="ja-JP" altLang="en-US" dirty="0"/>
          </a:p>
        </p:txBody>
      </p:sp>
      <p:graphicFrame>
        <p:nvGraphicFramePr>
          <p:cNvPr id="24" name="表 5">
            <a:extLst>
              <a:ext uri="{FF2B5EF4-FFF2-40B4-BE49-F238E27FC236}">
                <a16:creationId xmlns:a16="http://schemas.microsoft.com/office/drawing/2014/main" id="{072ADC2B-EA79-4BC0-86D9-8466FB86765E}"/>
              </a:ext>
            </a:extLst>
          </p:cNvPr>
          <p:cNvGraphicFramePr>
            <a:graphicFrameLocks noGrp="1"/>
          </p:cNvGraphicFramePr>
          <p:nvPr>
            <p:extLst>
              <p:ext uri="{D42A27DB-BD31-4B8C-83A1-F6EECF244321}">
                <p14:modId xmlns:p14="http://schemas.microsoft.com/office/powerpoint/2010/main" val="2099430171"/>
              </p:ext>
            </p:extLst>
          </p:nvPr>
        </p:nvGraphicFramePr>
        <p:xfrm>
          <a:off x="2734265" y="370127"/>
          <a:ext cx="3873590" cy="2978321"/>
        </p:xfrm>
        <a:graphic>
          <a:graphicData uri="http://schemas.openxmlformats.org/drawingml/2006/table">
            <a:tbl>
              <a:tblPr firstRow="1" bandRow="1">
                <a:tableStyleId>{5C22544A-7EE6-4342-B048-85BDC9FD1C3A}</a:tableStyleId>
              </a:tblPr>
              <a:tblGrid>
                <a:gridCol w="284309">
                  <a:extLst>
                    <a:ext uri="{9D8B030D-6E8A-4147-A177-3AD203B41FA5}">
                      <a16:colId xmlns:a16="http://schemas.microsoft.com/office/drawing/2014/main" val="512084097"/>
                    </a:ext>
                  </a:extLst>
                </a:gridCol>
                <a:gridCol w="1068222">
                  <a:extLst>
                    <a:ext uri="{9D8B030D-6E8A-4147-A177-3AD203B41FA5}">
                      <a16:colId xmlns:a16="http://schemas.microsoft.com/office/drawing/2014/main" val="2779961817"/>
                    </a:ext>
                  </a:extLst>
                </a:gridCol>
                <a:gridCol w="1224136">
                  <a:extLst>
                    <a:ext uri="{9D8B030D-6E8A-4147-A177-3AD203B41FA5}">
                      <a16:colId xmlns:a16="http://schemas.microsoft.com/office/drawing/2014/main" val="2428181105"/>
                    </a:ext>
                  </a:extLst>
                </a:gridCol>
                <a:gridCol w="432048">
                  <a:extLst>
                    <a:ext uri="{9D8B030D-6E8A-4147-A177-3AD203B41FA5}">
                      <a16:colId xmlns:a16="http://schemas.microsoft.com/office/drawing/2014/main" val="2603856887"/>
                    </a:ext>
                  </a:extLst>
                </a:gridCol>
                <a:gridCol w="360040">
                  <a:extLst>
                    <a:ext uri="{9D8B030D-6E8A-4147-A177-3AD203B41FA5}">
                      <a16:colId xmlns:a16="http://schemas.microsoft.com/office/drawing/2014/main" val="2833830083"/>
                    </a:ext>
                  </a:extLst>
                </a:gridCol>
                <a:gridCol w="504835">
                  <a:extLst>
                    <a:ext uri="{9D8B030D-6E8A-4147-A177-3AD203B41FA5}">
                      <a16:colId xmlns:a16="http://schemas.microsoft.com/office/drawing/2014/main" val="4107775332"/>
                    </a:ext>
                  </a:extLst>
                </a:gridCol>
              </a:tblGrid>
              <a:tr h="0">
                <a:tc>
                  <a:txBody>
                    <a:bodyPr/>
                    <a:lstStyle/>
                    <a:p>
                      <a:r>
                        <a:rPr kumimoji="1" lang="en-US" altLang="ja-JP" sz="600" dirty="0"/>
                        <a:t>No.</a:t>
                      </a:r>
                      <a:endParaRPr kumimoji="1" lang="ja-JP" altLang="en-US" sz="600" dirty="0"/>
                    </a:p>
                  </a:txBody>
                  <a:tcPr/>
                </a:tc>
                <a:tc>
                  <a:txBody>
                    <a:bodyPr/>
                    <a:lstStyle/>
                    <a:p>
                      <a:r>
                        <a:rPr kumimoji="1" lang="ja-JP" altLang="en-US" sz="600" dirty="0"/>
                        <a:t>クラスター</a:t>
                      </a:r>
                    </a:p>
                  </a:txBody>
                  <a:tcPr/>
                </a:tc>
                <a:tc>
                  <a:txBody>
                    <a:bodyPr/>
                    <a:lstStyle/>
                    <a:p>
                      <a:r>
                        <a:rPr kumimoji="1" lang="ja-JP" altLang="en-US" sz="600" dirty="0"/>
                        <a:t>エリア</a:t>
                      </a:r>
                    </a:p>
                  </a:txBody>
                  <a:tcPr/>
                </a:tc>
                <a:tc>
                  <a:txBody>
                    <a:bodyPr/>
                    <a:lstStyle/>
                    <a:p>
                      <a:r>
                        <a:rPr kumimoji="1" lang="ja-JP" altLang="en-US" sz="600" dirty="0"/>
                        <a:t>企業</a:t>
                      </a:r>
                    </a:p>
                  </a:txBody>
                  <a:tcPr/>
                </a:tc>
                <a:tc>
                  <a:txBody>
                    <a:bodyPr/>
                    <a:lstStyle/>
                    <a:p>
                      <a:r>
                        <a:rPr kumimoji="1" lang="ja-JP" altLang="en-US" sz="600" dirty="0"/>
                        <a:t>大学</a:t>
                      </a:r>
                    </a:p>
                  </a:txBody>
                  <a:tcPr/>
                </a:tc>
                <a:tc>
                  <a:txBody>
                    <a:bodyPr/>
                    <a:lstStyle/>
                    <a:p>
                      <a:r>
                        <a:rPr kumimoji="1" lang="ja-JP" altLang="en-US" sz="600" dirty="0"/>
                        <a:t>研究機関</a:t>
                      </a:r>
                    </a:p>
                  </a:txBody>
                  <a:tcPr/>
                </a:tc>
                <a:extLst>
                  <a:ext uri="{0D108BD9-81ED-4DB2-BD59-A6C34878D82A}">
                    <a16:rowId xmlns:a16="http://schemas.microsoft.com/office/drawing/2014/main" val="3124773178"/>
                  </a:ext>
                </a:extLst>
              </a:tr>
              <a:tr h="221024">
                <a:tc>
                  <a:txBody>
                    <a:bodyPr/>
                    <a:lstStyle/>
                    <a:p>
                      <a:r>
                        <a:rPr kumimoji="1" lang="en-US" altLang="ja-JP" sz="600" dirty="0"/>
                        <a:t>1</a:t>
                      </a:r>
                      <a:endParaRPr kumimoji="1" lang="ja-JP" altLang="en-US" sz="600" dirty="0"/>
                    </a:p>
                  </a:txBody>
                  <a:tcPr/>
                </a:tc>
                <a:tc>
                  <a:txBody>
                    <a:bodyPr/>
                    <a:lstStyle/>
                    <a:p>
                      <a:r>
                        <a:rPr kumimoji="1" lang="ja-JP" altLang="en-US" sz="600" dirty="0"/>
                        <a:t>長浜バイオクラスター</a:t>
                      </a:r>
                    </a:p>
                  </a:txBody>
                  <a:tcPr/>
                </a:tc>
                <a:tc>
                  <a:txBody>
                    <a:bodyPr/>
                    <a:lstStyle/>
                    <a:p>
                      <a:r>
                        <a:rPr kumimoji="1" lang="ja-JP" altLang="en-US" sz="600" dirty="0"/>
                        <a:t>長浜市全域（滋賀県）</a:t>
                      </a:r>
                      <a:endParaRPr kumimoji="1" lang="en-US" altLang="ja-JP" sz="600" dirty="0"/>
                    </a:p>
                  </a:txBody>
                  <a:tcPr/>
                </a:tc>
                <a:tc>
                  <a:txBody>
                    <a:bodyPr/>
                    <a:lstStyle/>
                    <a:p>
                      <a:r>
                        <a:rPr kumimoji="1" lang="en-US" altLang="ja-JP" sz="600" dirty="0"/>
                        <a:t>38</a:t>
                      </a:r>
                      <a:r>
                        <a:rPr kumimoji="1" lang="ja-JP" altLang="en-US" sz="600" dirty="0"/>
                        <a:t>社</a:t>
                      </a:r>
                    </a:p>
                  </a:txBody>
                  <a:tcPr/>
                </a:tc>
                <a:tc>
                  <a:txBody>
                    <a:bodyPr/>
                    <a:lstStyle/>
                    <a:p>
                      <a:r>
                        <a:rPr kumimoji="1" lang="en-US" altLang="ja-JP" sz="600" dirty="0"/>
                        <a:t>6</a:t>
                      </a:r>
                      <a:r>
                        <a:rPr kumimoji="1" lang="ja-JP" altLang="en-US" sz="600" dirty="0"/>
                        <a:t>校</a:t>
                      </a:r>
                    </a:p>
                  </a:txBody>
                  <a:tcPr/>
                </a:tc>
                <a:tc>
                  <a:txBody>
                    <a:bodyPr/>
                    <a:lstStyle/>
                    <a:p>
                      <a:r>
                        <a:rPr kumimoji="1" lang="en-US" altLang="ja-JP" sz="600" dirty="0"/>
                        <a:t>2</a:t>
                      </a:r>
                      <a:r>
                        <a:rPr kumimoji="1" lang="ja-JP" altLang="en-US" sz="600" dirty="0"/>
                        <a:t>機関</a:t>
                      </a:r>
                    </a:p>
                  </a:txBody>
                  <a:tcPr/>
                </a:tc>
                <a:extLst>
                  <a:ext uri="{0D108BD9-81ED-4DB2-BD59-A6C34878D82A}">
                    <a16:rowId xmlns:a16="http://schemas.microsoft.com/office/drawing/2014/main" val="2974604924"/>
                  </a:ext>
                </a:extLst>
              </a:tr>
              <a:tr h="255028">
                <a:tc>
                  <a:txBody>
                    <a:bodyPr/>
                    <a:lstStyle/>
                    <a:p>
                      <a:r>
                        <a:rPr kumimoji="1" lang="en-US" altLang="ja-JP" sz="600" dirty="0"/>
                        <a:t>2</a:t>
                      </a:r>
                    </a:p>
                  </a:txBody>
                  <a:tcPr/>
                </a:tc>
                <a:tc>
                  <a:txBody>
                    <a:bodyPr/>
                    <a:lstStyle/>
                    <a:p>
                      <a:r>
                        <a:rPr kumimoji="1" lang="ja-JP" altLang="en-US" sz="600" dirty="0"/>
                        <a:t>しが医工連携</a:t>
                      </a:r>
                      <a:endParaRPr kumimoji="1" lang="en-US" altLang="ja-JP" sz="600" dirty="0"/>
                    </a:p>
                    <a:p>
                      <a:r>
                        <a:rPr kumimoji="1" lang="ja-JP" altLang="en-US" sz="600" dirty="0"/>
                        <a:t>ものづくりクラスター</a:t>
                      </a:r>
                    </a:p>
                  </a:txBody>
                  <a:tcPr/>
                </a:tc>
                <a:tc>
                  <a:txBody>
                    <a:bodyPr/>
                    <a:lstStyle/>
                    <a:p>
                      <a:r>
                        <a:rPr kumimoji="1" lang="ja-JP" altLang="en-US" sz="600" dirty="0"/>
                        <a:t>滋賀県全域</a:t>
                      </a:r>
                    </a:p>
                  </a:txBody>
                  <a:tcPr/>
                </a:tc>
                <a:tc>
                  <a:txBody>
                    <a:bodyPr/>
                    <a:lstStyle/>
                    <a:p>
                      <a:r>
                        <a:rPr kumimoji="1" lang="en-US" altLang="ja-JP" sz="600" dirty="0"/>
                        <a:t>218</a:t>
                      </a:r>
                      <a:r>
                        <a:rPr kumimoji="1" lang="ja-JP" altLang="en-US" sz="600" dirty="0"/>
                        <a:t>社</a:t>
                      </a:r>
                    </a:p>
                  </a:txBody>
                  <a:tcPr/>
                </a:tc>
                <a:tc>
                  <a:txBody>
                    <a:bodyPr/>
                    <a:lstStyle/>
                    <a:p>
                      <a:r>
                        <a:rPr kumimoji="1" lang="en-US" altLang="ja-JP" sz="600" dirty="0"/>
                        <a:t>6</a:t>
                      </a:r>
                      <a:r>
                        <a:rPr kumimoji="1" lang="ja-JP" altLang="en-US" sz="600" dirty="0"/>
                        <a:t>校</a:t>
                      </a:r>
                    </a:p>
                  </a:txBody>
                  <a:tcPr/>
                </a:tc>
                <a:tc>
                  <a:txBody>
                    <a:bodyPr/>
                    <a:lstStyle/>
                    <a:p>
                      <a:r>
                        <a:rPr kumimoji="1" lang="en-US" altLang="ja-JP" sz="600" dirty="0"/>
                        <a:t>2</a:t>
                      </a:r>
                      <a:r>
                        <a:rPr kumimoji="1" lang="ja-JP" altLang="en-US" sz="600" dirty="0"/>
                        <a:t>機関</a:t>
                      </a:r>
                    </a:p>
                  </a:txBody>
                  <a:tcPr/>
                </a:tc>
                <a:extLst>
                  <a:ext uri="{0D108BD9-81ED-4DB2-BD59-A6C34878D82A}">
                    <a16:rowId xmlns:a16="http://schemas.microsoft.com/office/drawing/2014/main" val="281558973"/>
                  </a:ext>
                </a:extLst>
              </a:tr>
              <a:tr h="255028">
                <a:tc>
                  <a:txBody>
                    <a:bodyPr/>
                    <a:lstStyle/>
                    <a:p>
                      <a:r>
                        <a:rPr kumimoji="1" lang="en-US" altLang="ja-JP" sz="600" dirty="0"/>
                        <a:t>3</a:t>
                      </a:r>
                      <a:endParaRPr kumimoji="1" lang="ja-JP" altLang="en-US" sz="600" dirty="0"/>
                    </a:p>
                  </a:txBody>
                  <a:tcPr/>
                </a:tc>
                <a:tc>
                  <a:txBody>
                    <a:bodyPr/>
                    <a:lstStyle/>
                    <a:p>
                      <a:r>
                        <a:rPr kumimoji="1" lang="ja-JP" altLang="en-US" sz="600" dirty="0"/>
                        <a:t>京都市ライフイノベーション推進戦略</a:t>
                      </a:r>
                    </a:p>
                  </a:txBody>
                  <a:tcPr/>
                </a:tc>
                <a:tc>
                  <a:txBody>
                    <a:bodyPr/>
                    <a:lstStyle/>
                    <a:p>
                      <a:r>
                        <a:rPr kumimoji="1" lang="ja-JP" altLang="en-US" sz="600" dirty="0"/>
                        <a:t>京都市全域</a:t>
                      </a:r>
                    </a:p>
                  </a:txBody>
                  <a:tcPr/>
                </a:tc>
                <a:tc>
                  <a:txBody>
                    <a:bodyPr/>
                    <a:lstStyle/>
                    <a:p>
                      <a:r>
                        <a:rPr kumimoji="1" lang="en-US" altLang="ja-JP" sz="600" dirty="0"/>
                        <a:t>604</a:t>
                      </a:r>
                      <a:r>
                        <a:rPr kumimoji="1" lang="ja-JP" altLang="en-US" sz="600" dirty="0"/>
                        <a:t>社</a:t>
                      </a:r>
                    </a:p>
                  </a:txBody>
                  <a:tcPr/>
                </a:tc>
                <a:tc>
                  <a:txBody>
                    <a:bodyPr/>
                    <a:lstStyle/>
                    <a:p>
                      <a:r>
                        <a:rPr kumimoji="1" lang="en-US" altLang="ja-JP" sz="600" dirty="0"/>
                        <a:t>25</a:t>
                      </a:r>
                      <a:r>
                        <a:rPr kumimoji="1" lang="ja-JP" altLang="en-US" sz="600" dirty="0"/>
                        <a:t>校</a:t>
                      </a:r>
                    </a:p>
                  </a:txBody>
                  <a:tcPr/>
                </a:tc>
                <a:tc>
                  <a:txBody>
                    <a:bodyPr/>
                    <a:lstStyle/>
                    <a:p>
                      <a:r>
                        <a:rPr kumimoji="1" lang="en-US" altLang="ja-JP" sz="600" dirty="0"/>
                        <a:t>4</a:t>
                      </a:r>
                      <a:r>
                        <a:rPr kumimoji="1" lang="ja-JP" altLang="en-US" sz="600" dirty="0"/>
                        <a:t>機関</a:t>
                      </a:r>
                    </a:p>
                  </a:txBody>
                  <a:tcPr/>
                </a:tc>
                <a:extLst>
                  <a:ext uri="{0D108BD9-81ED-4DB2-BD59-A6C34878D82A}">
                    <a16:rowId xmlns:a16="http://schemas.microsoft.com/office/drawing/2014/main" val="83390801"/>
                  </a:ext>
                </a:extLst>
              </a:tr>
              <a:tr h="255028">
                <a:tc>
                  <a:txBody>
                    <a:bodyPr/>
                    <a:lstStyle/>
                    <a:p>
                      <a:r>
                        <a:rPr kumimoji="1" lang="en-US" altLang="ja-JP" sz="600" dirty="0"/>
                        <a:t>4</a:t>
                      </a:r>
                      <a:endParaRPr kumimoji="1" lang="ja-JP" altLang="en-US" sz="600" dirty="0"/>
                    </a:p>
                  </a:txBody>
                  <a:tcPr/>
                </a:tc>
                <a:tc>
                  <a:txBody>
                    <a:bodyPr/>
                    <a:lstStyle/>
                    <a:p>
                      <a:r>
                        <a:rPr kumimoji="1" lang="ja-JP" altLang="en-US" sz="600" dirty="0"/>
                        <a:t>関西文化学術研究都市</a:t>
                      </a:r>
                      <a:endParaRPr kumimoji="1" lang="en-US" altLang="ja-JP" sz="600" dirty="0"/>
                    </a:p>
                    <a:p>
                      <a:r>
                        <a:rPr kumimoji="1" lang="ja-JP" altLang="en-US" sz="600" dirty="0"/>
                        <a:t>（けいはんな学研都市）</a:t>
                      </a:r>
                    </a:p>
                  </a:txBody>
                  <a:tcPr/>
                </a:tc>
                <a:tc>
                  <a:txBody>
                    <a:bodyPr/>
                    <a:lstStyle/>
                    <a:p>
                      <a:r>
                        <a:rPr kumimoji="1" lang="ja-JP" altLang="en-US" sz="600" dirty="0"/>
                        <a:t>けいはんな学研都市</a:t>
                      </a:r>
                      <a:endParaRPr kumimoji="1" lang="en-US" altLang="ja-JP" sz="600" dirty="0"/>
                    </a:p>
                    <a:p>
                      <a:r>
                        <a:rPr kumimoji="1" lang="ja-JP" altLang="en-US" sz="600" dirty="0"/>
                        <a:t>（京都、大阪、奈良）</a:t>
                      </a:r>
                    </a:p>
                  </a:txBody>
                  <a:tcPr/>
                </a:tc>
                <a:tc>
                  <a:txBody>
                    <a:bodyPr/>
                    <a:lstStyle/>
                    <a:p>
                      <a:r>
                        <a:rPr kumimoji="1" lang="en-US" altLang="ja-JP" sz="600" dirty="0"/>
                        <a:t>98</a:t>
                      </a:r>
                      <a:r>
                        <a:rPr kumimoji="1" lang="ja-JP" altLang="en-US" sz="600" dirty="0"/>
                        <a:t>社</a:t>
                      </a:r>
                    </a:p>
                  </a:txBody>
                  <a:tcPr/>
                </a:tc>
                <a:tc>
                  <a:txBody>
                    <a:bodyPr/>
                    <a:lstStyle/>
                    <a:p>
                      <a:r>
                        <a:rPr kumimoji="1" lang="en-US" altLang="ja-JP" sz="600" dirty="0"/>
                        <a:t>9</a:t>
                      </a:r>
                      <a:r>
                        <a:rPr kumimoji="1" lang="ja-JP" altLang="en-US" sz="600" dirty="0"/>
                        <a:t>校</a:t>
                      </a:r>
                    </a:p>
                  </a:txBody>
                  <a:tcPr/>
                </a:tc>
                <a:tc>
                  <a:txBody>
                    <a:bodyPr/>
                    <a:lstStyle/>
                    <a:p>
                      <a:r>
                        <a:rPr kumimoji="1" lang="en-US" altLang="ja-JP" sz="600" dirty="0"/>
                        <a:t>8</a:t>
                      </a:r>
                      <a:r>
                        <a:rPr kumimoji="1" lang="ja-JP" altLang="en-US" sz="600" dirty="0"/>
                        <a:t>機関</a:t>
                      </a:r>
                    </a:p>
                  </a:txBody>
                  <a:tcPr/>
                </a:tc>
                <a:extLst>
                  <a:ext uri="{0D108BD9-81ED-4DB2-BD59-A6C34878D82A}">
                    <a16:rowId xmlns:a16="http://schemas.microsoft.com/office/drawing/2014/main" val="1986486226"/>
                  </a:ext>
                </a:extLst>
              </a:tr>
              <a:tr h="279868">
                <a:tc>
                  <a:txBody>
                    <a:bodyPr/>
                    <a:lstStyle/>
                    <a:p>
                      <a:r>
                        <a:rPr kumimoji="1" lang="en-US" altLang="ja-JP" sz="600" dirty="0"/>
                        <a:t>5</a:t>
                      </a:r>
                      <a:endParaRPr kumimoji="1" lang="ja-JP" altLang="en-US" sz="600" dirty="0"/>
                    </a:p>
                  </a:txBody>
                  <a:tcPr/>
                </a:tc>
                <a:tc>
                  <a:txBody>
                    <a:bodyPr/>
                    <a:lstStyle/>
                    <a:p>
                      <a:r>
                        <a:rPr kumimoji="1" lang="ja-JP" altLang="en-US" sz="600" dirty="0"/>
                        <a:t>大阪のライフサイエンス産業の集積</a:t>
                      </a:r>
                    </a:p>
                  </a:txBody>
                  <a:tcPr/>
                </a:tc>
                <a:tc>
                  <a:txBody>
                    <a:bodyPr/>
                    <a:lstStyle/>
                    <a:p>
                      <a:r>
                        <a:rPr kumimoji="1" lang="ja-JP" altLang="en-US" sz="600" dirty="0"/>
                        <a:t>彩都、健都、中之島、うめきた、道修町（大阪府）</a:t>
                      </a:r>
                    </a:p>
                  </a:txBody>
                  <a:tcPr/>
                </a:tc>
                <a:tc>
                  <a:txBody>
                    <a:bodyPr/>
                    <a:lstStyle/>
                    <a:p>
                      <a:r>
                        <a:rPr kumimoji="1" lang="en-US" altLang="ja-JP" sz="600" dirty="0"/>
                        <a:t>727</a:t>
                      </a:r>
                      <a:r>
                        <a:rPr kumimoji="1" lang="ja-JP" altLang="en-US" sz="600" dirty="0"/>
                        <a:t>社</a:t>
                      </a:r>
                    </a:p>
                  </a:txBody>
                  <a:tcPr/>
                </a:tc>
                <a:tc>
                  <a:txBody>
                    <a:bodyPr/>
                    <a:lstStyle/>
                    <a:p>
                      <a:r>
                        <a:rPr kumimoji="1" lang="en-US" altLang="ja-JP" sz="600" dirty="0"/>
                        <a:t>7</a:t>
                      </a:r>
                      <a:r>
                        <a:rPr kumimoji="1" lang="ja-JP" altLang="en-US" sz="600" dirty="0"/>
                        <a:t>校</a:t>
                      </a:r>
                    </a:p>
                  </a:txBody>
                  <a:tcPr/>
                </a:tc>
                <a:tc>
                  <a:txBody>
                    <a:bodyPr/>
                    <a:lstStyle/>
                    <a:p>
                      <a:r>
                        <a:rPr kumimoji="1" lang="en-US" altLang="ja-JP" sz="600" dirty="0"/>
                        <a:t>7</a:t>
                      </a:r>
                      <a:r>
                        <a:rPr kumimoji="1" lang="ja-JP" altLang="en-US" sz="600" dirty="0"/>
                        <a:t>機関</a:t>
                      </a:r>
                    </a:p>
                  </a:txBody>
                  <a:tcPr/>
                </a:tc>
                <a:extLst>
                  <a:ext uri="{0D108BD9-81ED-4DB2-BD59-A6C34878D82A}">
                    <a16:rowId xmlns:a16="http://schemas.microsoft.com/office/drawing/2014/main" val="1300578929"/>
                  </a:ext>
                </a:extLst>
              </a:tr>
              <a:tr h="282869">
                <a:tc>
                  <a:txBody>
                    <a:bodyPr/>
                    <a:lstStyle/>
                    <a:p>
                      <a:r>
                        <a:rPr kumimoji="1" lang="en-US" altLang="ja-JP" sz="600" dirty="0"/>
                        <a:t>6</a:t>
                      </a:r>
                      <a:endParaRPr kumimoji="1" lang="ja-JP" altLang="en-US" sz="600" dirty="0"/>
                    </a:p>
                  </a:txBody>
                  <a:tcPr/>
                </a:tc>
                <a:tc>
                  <a:txBody>
                    <a:bodyPr/>
                    <a:lstStyle/>
                    <a:p>
                      <a:r>
                        <a:rPr kumimoji="1" lang="ja-JP" altLang="en-US" sz="600" dirty="0"/>
                        <a:t>神戸医療産業都市</a:t>
                      </a:r>
                    </a:p>
                  </a:txBody>
                  <a:tcPr/>
                </a:tc>
                <a:tc>
                  <a:txBody>
                    <a:bodyPr/>
                    <a:lstStyle/>
                    <a:p>
                      <a:r>
                        <a:rPr kumimoji="1" lang="ja-JP" altLang="en-US" sz="600" dirty="0"/>
                        <a:t>ポートアイランド</a:t>
                      </a:r>
                      <a:endParaRPr kumimoji="1" lang="en-US" altLang="ja-JP" sz="600" dirty="0"/>
                    </a:p>
                    <a:p>
                      <a:r>
                        <a:rPr kumimoji="1" lang="ja-JP" altLang="en-US" sz="600" dirty="0"/>
                        <a:t>（神戸市</a:t>
                      </a:r>
                      <a:r>
                        <a:rPr kumimoji="1" lang="en-US" altLang="ja-JP" sz="600" dirty="0"/>
                        <a:t>)</a:t>
                      </a:r>
                    </a:p>
                  </a:txBody>
                  <a:tcPr/>
                </a:tc>
                <a:tc>
                  <a:txBody>
                    <a:bodyPr/>
                    <a:lstStyle/>
                    <a:p>
                      <a:r>
                        <a:rPr kumimoji="1" lang="en-US" altLang="ja-JP" sz="600" dirty="0"/>
                        <a:t>352</a:t>
                      </a:r>
                      <a:r>
                        <a:rPr kumimoji="1" lang="ja-JP" altLang="en-US" sz="600" dirty="0"/>
                        <a:t>社</a:t>
                      </a:r>
                      <a:r>
                        <a:rPr kumimoji="1" lang="en-US" altLang="ja-JP" sz="600" dirty="0"/>
                        <a:t>/</a:t>
                      </a:r>
                      <a:r>
                        <a:rPr kumimoji="1" lang="ja-JP" altLang="en-US" sz="600" dirty="0"/>
                        <a:t>団体</a:t>
                      </a:r>
                    </a:p>
                  </a:txBody>
                  <a:tcPr/>
                </a:tc>
                <a:tc>
                  <a:txBody>
                    <a:bodyPr/>
                    <a:lstStyle/>
                    <a:p>
                      <a:r>
                        <a:rPr kumimoji="1" lang="en-US" altLang="ja-JP" sz="600" dirty="0"/>
                        <a:t>7</a:t>
                      </a:r>
                      <a:r>
                        <a:rPr kumimoji="1" lang="ja-JP" altLang="en-US" sz="600" dirty="0"/>
                        <a:t>校</a:t>
                      </a:r>
                    </a:p>
                  </a:txBody>
                  <a:tcPr/>
                </a:tc>
                <a:tc>
                  <a:txBody>
                    <a:bodyPr/>
                    <a:lstStyle/>
                    <a:p>
                      <a:r>
                        <a:rPr kumimoji="1" lang="en-US" altLang="ja-JP" sz="600" dirty="0"/>
                        <a:t>6</a:t>
                      </a:r>
                      <a:r>
                        <a:rPr kumimoji="1" lang="ja-JP" altLang="en-US" sz="600" dirty="0"/>
                        <a:t>機関</a:t>
                      </a:r>
                    </a:p>
                  </a:txBody>
                  <a:tcPr/>
                </a:tc>
                <a:extLst>
                  <a:ext uri="{0D108BD9-81ED-4DB2-BD59-A6C34878D82A}">
                    <a16:rowId xmlns:a16="http://schemas.microsoft.com/office/drawing/2014/main" val="2614928726"/>
                  </a:ext>
                </a:extLst>
              </a:tr>
              <a:tr h="255028">
                <a:tc>
                  <a:txBody>
                    <a:bodyPr/>
                    <a:lstStyle/>
                    <a:p>
                      <a:r>
                        <a:rPr kumimoji="1" lang="en-US" altLang="ja-JP" sz="600" dirty="0"/>
                        <a:t>7</a:t>
                      </a:r>
                      <a:endParaRPr kumimoji="1" lang="ja-JP" altLang="en-US" sz="600" dirty="0"/>
                    </a:p>
                  </a:txBody>
                  <a:tcPr/>
                </a:tc>
                <a:tc>
                  <a:txBody>
                    <a:bodyPr/>
                    <a:lstStyle/>
                    <a:p>
                      <a:r>
                        <a:rPr kumimoji="1" lang="ja-JP" altLang="en-US" sz="600" dirty="0"/>
                        <a:t>播磨科学公園都市</a:t>
                      </a:r>
                    </a:p>
                  </a:txBody>
                  <a:tcPr/>
                </a:tc>
                <a:tc>
                  <a:txBody>
                    <a:bodyPr/>
                    <a:lstStyle/>
                    <a:p>
                      <a:r>
                        <a:rPr kumimoji="1" lang="ja-JP" altLang="en-US" sz="600" dirty="0"/>
                        <a:t>播磨科学公園都市</a:t>
                      </a:r>
                      <a:endParaRPr kumimoji="1" lang="en-US" altLang="ja-JP" sz="600" dirty="0"/>
                    </a:p>
                    <a:p>
                      <a:r>
                        <a:rPr kumimoji="1" lang="ja-JP" altLang="en-US" sz="600" dirty="0"/>
                        <a:t>（兵庫県）</a:t>
                      </a:r>
                    </a:p>
                  </a:txBody>
                  <a:tcPr/>
                </a:tc>
                <a:tc>
                  <a:txBody>
                    <a:bodyPr/>
                    <a:lstStyle/>
                    <a:p>
                      <a:r>
                        <a:rPr kumimoji="1" lang="en-US" altLang="ja-JP" sz="600" dirty="0"/>
                        <a:t>24</a:t>
                      </a:r>
                      <a:r>
                        <a:rPr kumimoji="1" lang="ja-JP" altLang="en-US" sz="600" dirty="0"/>
                        <a:t>社</a:t>
                      </a:r>
                    </a:p>
                  </a:txBody>
                  <a:tcPr/>
                </a:tc>
                <a:tc>
                  <a:txBody>
                    <a:bodyPr/>
                    <a:lstStyle/>
                    <a:p>
                      <a:r>
                        <a:rPr kumimoji="1" lang="en-US" altLang="ja-JP" sz="600" dirty="0"/>
                        <a:t>1</a:t>
                      </a:r>
                      <a:r>
                        <a:rPr kumimoji="1" lang="ja-JP" altLang="en-US" sz="600" dirty="0"/>
                        <a:t>校</a:t>
                      </a:r>
                    </a:p>
                  </a:txBody>
                  <a:tcPr/>
                </a:tc>
                <a:tc>
                  <a:txBody>
                    <a:bodyPr/>
                    <a:lstStyle/>
                    <a:p>
                      <a:r>
                        <a:rPr kumimoji="1" lang="en-US" altLang="ja-JP" sz="600" dirty="0"/>
                        <a:t>5</a:t>
                      </a:r>
                      <a:r>
                        <a:rPr kumimoji="1" lang="ja-JP" altLang="en-US" sz="600" dirty="0"/>
                        <a:t>機関</a:t>
                      </a:r>
                    </a:p>
                  </a:txBody>
                  <a:tcPr/>
                </a:tc>
                <a:extLst>
                  <a:ext uri="{0D108BD9-81ED-4DB2-BD59-A6C34878D82A}">
                    <a16:rowId xmlns:a16="http://schemas.microsoft.com/office/drawing/2014/main" val="4200793437"/>
                  </a:ext>
                </a:extLst>
              </a:tr>
              <a:tr h="255028">
                <a:tc>
                  <a:txBody>
                    <a:bodyPr/>
                    <a:lstStyle/>
                    <a:p>
                      <a:r>
                        <a:rPr kumimoji="1" lang="en-US" altLang="ja-JP" sz="600" dirty="0"/>
                        <a:t>8</a:t>
                      </a:r>
                      <a:endParaRPr kumimoji="1" lang="ja-JP" altLang="en-US" sz="600" dirty="0"/>
                    </a:p>
                  </a:txBody>
                  <a:tcPr/>
                </a:tc>
                <a:tc>
                  <a:txBody>
                    <a:bodyPr/>
                    <a:lstStyle/>
                    <a:p>
                      <a:r>
                        <a:rPr kumimoji="1" lang="ja-JP" altLang="en-US" sz="600" dirty="0"/>
                        <a:t>和歌山県健康産業イノベーション推進地域</a:t>
                      </a:r>
                    </a:p>
                  </a:txBody>
                  <a:tcPr/>
                </a:tc>
                <a:tc>
                  <a:txBody>
                    <a:bodyPr/>
                    <a:lstStyle/>
                    <a:p>
                      <a:r>
                        <a:rPr kumimoji="1" lang="ja-JP" altLang="en-US" sz="600" dirty="0"/>
                        <a:t>和歌山県</a:t>
                      </a:r>
                      <a:endParaRPr kumimoji="1" lang="en-US" altLang="ja-JP" sz="600" dirty="0"/>
                    </a:p>
                    <a:p>
                      <a:r>
                        <a:rPr kumimoji="1" lang="ja-JP" altLang="en-US" sz="600" dirty="0"/>
                        <a:t>紀北・紀中エリア</a:t>
                      </a:r>
                    </a:p>
                  </a:txBody>
                  <a:tcPr/>
                </a:tc>
                <a:tc>
                  <a:txBody>
                    <a:bodyPr/>
                    <a:lstStyle/>
                    <a:p>
                      <a:r>
                        <a:rPr kumimoji="1" lang="en-US" altLang="ja-JP" sz="600" dirty="0"/>
                        <a:t>40</a:t>
                      </a:r>
                      <a:r>
                        <a:rPr kumimoji="1" lang="ja-JP" altLang="en-US" sz="600" dirty="0"/>
                        <a:t>社</a:t>
                      </a:r>
                    </a:p>
                  </a:txBody>
                  <a:tcPr/>
                </a:tc>
                <a:tc>
                  <a:txBody>
                    <a:bodyPr/>
                    <a:lstStyle/>
                    <a:p>
                      <a:r>
                        <a:rPr kumimoji="1" lang="en-US" altLang="ja-JP" sz="600" dirty="0"/>
                        <a:t>5</a:t>
                      </a:r>
                      <a:r>
                        <a:rPr kumimoji="1" lang="ja-JP" altLang="en-US" sz="600" dirty="0"/>
                        <a:t>校</a:t>
                      </a:r>
                    </a:p>
                  </a:txBody>
                  <a:tcPr/>
                </a:tc>
                <a:tc>
                  <a:txBody>
                    <a:bodyPr/>
                    <a:lstStyle/>
                    <a:p>
                      <a:r>
                        <a:rPr kumimoji="1" lang="en-US" altLang="ja-JP" sz="600" dirty="0"/>
                        <a:t>4</a:t>
                      </a:r>
                      <a:r>
                        <a:rPr kumimoji="1" lang="ja-JP" altLang="en-US" sz="600" dirty="0"/>
                        <a:t>機関</a:t>
                      </a:r>
                    </a:p>
                  </a:txBody>
                  <a:tcPr/>
                </a:tc>
                <a:extLst>
                  <a:ext uri="{0D108BD9-81ED-4DB2-BD59-A6C34878D82A}">
                    <a16:rowId xmlns:a16="http://schemas.microsoft.com/office/drawing/2014/main" val="3341396851"/>
                  </a:ext>
                </a:extLst>
              </a:tr>
              <a:tr h="255028">
                <a:tc>
                  <a:txBody>
                    <a:bodyPr/>
                    <a:lstStyle/>
                    <a:p>
                      <a:r>
                        <a:rPr kumimoji="1" lang="en-US" altLang="ja-JP" sz="600" dirty="0"/>
                        <a:t>9</a:t>
                      </a:r>
                      <a:endParaRPr kumimoji="1" lang="ja-JP" altLang="en-US" sz="600" dirty="0"/>
                    </a:p>
                  </a:txBody>
                  <a:tcPr/>
                </a:tc>
                <a:tc>
                  <a:txBody>
                    <a:bodyPr/>
                    <a:lstStyle/>
                    <a:p>
                      <a:r>
                        <a:rPr kumimoji="1" lang="ja-JP" altLang="en-US" sz="600" dirty="0"/>
                        <a:t>産官学連携によるとっとり発バイオイノベーションの取組</a:t>
                      </a:r>
                    </a:p>
                  </a:txBody>
                  <a:tcPr/>
                </a:tc>
                <a:tc>
                  <a:txBody>
                    <a:bodyPr/>
                    <a:lstStyle/>
                    <a:p>
                      <a:r>
                        <a:rPr kumimoji="1" lang="ja-JP" altLang="en-US" sz="600" dirty="0"/>
                        <a:t>米子市・境港市</a:t>
                      </a:r>
                      <a:endParaRPr kumimoji="1" lang="en-US" altLang="ja-JP" sz="600" dirty="0"/>
                    </a:p>
                    <a:p>
                      <a:r>
                        <a:rPr kumimoji="1" lang="ja-JP" altLang="en-US" sz="600" dirty="0"/>
                        <a:t>（鳥取県）</a:t>
                      </a:r>
                    </a:p>
                  </a:txBody>
                  <a:tcPr/>
                </a:tc>
                <a:tc>
                  <a:txBody>
                    <a:bodyPr/>
                    <a:lstStyle/>
                    <a:p>
                      <a:r>
                        <a:rPr kumimoji="1" lang="en-US" altLang="ja-JP" sz="600" dirty="0"/>
                        <a:t>23</a:t>
                      </a:r>
                      <a:r>
                        <a:rPr kumimoji="1" lang="ja-JP" altLang="en-US" sz="600" dirty="0"/>
                        <a:t>社</a:t>
                      </a:r>
                    </a:p>
                  </a:txBody>
                  <a:tcPr/>
                </a:tc>
                <a:tc>
                  <a:txBody>
                    <a:bodyPr/>
                    <a:lstStyle/>
                    <a:p>
                      <a:r>
                        <a:rPr kumimoji="1" lang="en-US" altLang="ja-JP" sz="600" dirty="0"/>
                        <a:t>2</a:t>
                      </a:r>
                      <a:r>
                        <a:rPr kumimoji="1" lang="ja-JP" altLang="en-US" sz="600" dirty="0"/>
                        <a:t>校</a:t>
                      </a:r>
                    </a:p>
                  </a:txBody>
                  <a:tcPr/>
                </a:tc>
                <a:tc>
                  <a:txBody>
                    <a:bodyPr/>
                    <a:lstStyle/>
                    <a:p>
                      <a:r>
                        <a:rPr kumimoji="1" lang="en-US" altLang="ja-JP" sz="600" dirty="0"/>
                        <a:t>2</a:t>
                      </a:r>
                      <a:r>
                        <a:rPr kumimoji="1" lang="ja-JP" altLang="en-US" sz="600" dirty="0"/>
                        <a:t>機関</a:t>
                      </a:r>
                    </a:p>
                  </a:txBody>
                  <a:tcPr/>
                </a:tc>
                <a:extLst>
                  <a:ext uri="{0D108BD9-81ED-4DB2-BD59-A6C34878D82A}">
                    <a16:rowId xmlns:a16="http://schemas.microsoft.com/office/drawing/2014/main" val="2388894070"/>
                  </a:ext>
                </a:extLst>
              </a:tr>
              <a:tr h="255028">
                <a:tc>
                  <a:txBody>
                    <a:bodyPr/>
                    <a:lstStyle/>
                    <a:p>
                      <a:r>
                        <a:rPr kumimoji="1" lang="en-US" altLang="ja-JP" sz="600" dirty="0"/>
                        <a:t>10</a:t>
                      </a:r>
                      <a:endParaRPr kumimoji="1" lang="ja-JP" altLang="en-US" sz="600" dirty="0"/>
                    </a:p>
                  </a:txBody>
                  <a:tcPr/>
                </a:tc>
                <a:tc>
                  <a:txBody>
                    <a:bodyPr/>
                    <a:lstStyle/>
                    <a:p>
                      <a:r>
                        <a:rPr kumimoji="1" lang="ja-JP" altLang="en-US" sz="600" dirty="0"/>
                        <a:t>とくしま「健幸」</a:t>
                      </a:r>
                      <a:endParaRPr kumimoji="1" lang="en-US" altLang="ja-JP" sz="600" dirty="0"/>
                    </a:p>
                    <a:p>
                      <a:r>
                        <a:rPr kumimoji="1" lang="ja-JP" altLang="en-US" sz="600" dirty="0"/>
                        <a:t>イノベーション構想</a:t>
                      </a:r>
                    </a:p>
                  </a:txBody>
                  <a:tcPr/>
                </a:tc>
                <a:tc>
                  <a:txBody>
                    <a:bodyPr/>
                    <a:lstStyle/>
                    <a:p>
                      <a:r>
                        <a:rPr kumimoji="1" lang="ja-JP" altLang="en-US" sz="600" dirty="0"/>
                        <a:t>徳島県全域</a:t>
                      </a:r>
                    </a:p>
                  </a:txBody>
                  <a:tcPr/>
                </a:tc>
                <a:tc>
                  <a:txBody>
                    <a:bodyPr/>
                    <a:lstStyle/>
                    <a:p>
                      <a:r>
                        <a:rPr kumimoji="1" lang="en-US" altLang="ja-JP" sz="600" dirty="0"/>
                        <a:t>133</a:t>
                      </a:r>
                      <a:r>
                        <a:rPr kumimoji="1" lang="ja-JP" altLang="en-US" sz="600" dirty="0"/>
                        <a:t>社</a:t>
                      </a:r>
                    </a:p>
                  </a:txBody>
                  <a:tcPr/>
                </a:tc>
                <a:tc>
                  <a:txBody>
                    <a:bodyPr/>
                    <a:lstStyle/>
                    <a:p>
                      <a:r>
                        <a:rPr kumimoji="1" lang="en-US" altLang="ja-JP" sz="600" dirty="0"/>
                        <a:t>32</a:t>
                      </a:r>
                      <a:r>
                        <a:rPr kumimoji="1" lang="ja-JP" altLang="en-US" sz="600" dirty="0"/>
                        <a:t>校</a:t>
                      </a:r>
                    </a:p>
                  </a:txBody>
                  <a:tcPr/>
                </a:tc>
                <a:tc>
                  <a:txBody>
                    <a:bodyPr/>
                    <a:lstStyle/>
                    <a:p>
                      <a:r>
                        <a:rPr kumimoji="1" lang="en-US" altLang="ja-JP" sz="600" dirty="0"/>
                        <a:t>1</a:t>
                      </a:r>
                      <a:r>
                        <a:rPr kumimoji="1" lang="ja-JP" altLang="en-US" sz="600" dirty="0"/>
                        <a:t>機関</a:t>
                      </a:r>
                    </a:p>
                  </a:txBody>
                  <a:tcPr/>
                </a:tc>
                <a:extLst>
                  <a:ext uri="{0D108BD9-81ED-4DB2-BD59-A6C34878D82A}">
                    <a16:rowId xmlns:a16="http://schemas.microsoft.com/office/drawing/2014/main" val="3244294509"/>
                  </a:ext>
                </a:extLst>
              </a:tr>
            </a:tbl>
          </a:graphicData>
        </a:graphic>
      </p:graphicFrame>
      <p:sp>
        <p:nvSpPr>
          <p:cNvPr id="27" name="テキスト ボックス 26">
            <a:extLst>
              <a:ext uri="{FF2B5EF4-FFF2-40B4-BE49-F238E27FC236}">
                <a16:creationId xmlns:a16="http://schemas.microsoft.com/office/drawing/2014/main" id="{AAB95CA5-FC59-4986-8D17-4E1CC6D7AABE}"/>
              </a:ext>
            </a:extLst>
          </p:cNvPr>
          <p:cNvSpPr txBox="1"/>
          <p:nvPr/>
        </p:nvSpPr>
        <p:spPr>
          <a:xfrm>
            <a:off x="509636" y="3220163"/>
            <a:ext cx="3775780"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出典：関西広域連合ホームページ</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039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05174" y="307604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06708" y="3048898"/>
            <a:ext cx="311021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主な取組経過（年度）</a:t>
            </a:r>
          </a:p>
        </p:txBody>
      </p:sp>
      <p:sp>
        <p:nvSpPr>
          <p:cNvPr id="30" name="正方形/長方形 29"/>
          <p:cNvSpPr/>
          <p:nvPr/>
        </p:nvSpPr>
        <p:spPr>
          <a:xfrm>
            <a:off x="0" y="0"/>
            <a:ext cx="9906000" cy="2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経済成長面</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①産業・技術力 </a:t>
            </a:r>
            <a:r>
              <a:rPr lang="en-US" altLang="ja-JP" sz="1400" b="1" dirty="0">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a:t>
            </a:r>
            <a:r>
              <a:rPr lang="en-US" altLang="ja-JP" sz="1400" b="1">
                <a:latin typeface="Meiryo UI" panose="020B0604030504040204" pitchFamily="50" charset="-128"/>
                <a:ea typeface="Meiryo UI" panose="020B0604030504040204" pitchFamily="50" charset="-128"/>
              </a:rPr>
              <a:t>ⅱ</a:t>
            </a:r>
            <a:r>
              <a:rPr lang="ja-JP" altLang="en-US" sz="1400" b="1" dirty="0">
                <a:latin typeface="Meiryo UI" panose="020B0604030504040204" pitchFamily="50" charset="-128"/>
                <a:ea typeface="Meiryo UI" panose="020B0604030504040204" pitchFamily="50" charset="-128"/>
              </a:rPr>
              <a:t>）ものづくりの基盤を活かしたイノベーション促進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個別個票</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p>
        </p:txBody>
      </p:sp>
      <p:graphicFrame>
        <p:nvGraphicFramePr>
          <p:cNvPr id="2" name="表 1"/>
          <p:cNvGraphicFramePr>
            <a:graphicFrameLocks noGrp="1"/>
          </p:cNvGraphicFramePr>
          <p:nvPr>
            <p:extLst>
              <p:ext uri="{D42A27DB-BD31-4B8C-83A1-F6EECF244321}">
                <p14:modId xmlns:p14="http://schemas.microsoft.com/office/powerpoint/2010/main" val="345978603"/>
              </p:ext>
            </p:extLst>
          </p:nvPr>
        </p:nvGraphicFramePr>
        <p:xfrm>
          <a:off x="182663" y="3356702"/>
          <a:ext cx="4677976" cy="3095115"/>
        </p:xfrm>
        <a:graphic>
          <a:graphicData uri="http://schemas.openxmlformats.org/drawingml/2006/table">
            <a:tbl>
              <a:tblPr bandRow="1">
                <a:tableStyleId>{5C22544A-7EE6-4342-B048-85BDC9FD1C3A}</a:tableStyleId>
              </a:tblPr>
              <a:tblGrid>
                <a:gridCol w="722865">
                  <a:extLst>
                    <a:ext uri="{9D8B030D-6E8A-4147-A177-3AD203B41FA5}">
                      <a16:colId xmlns:a16="http://schemas.microsoft.com/office/drawing/2014/main" val="1520910211"/>
                    </a:ext>
                  </a:extLst>
                </a:gridCol>
                <a:gridCol w="3955111">
                  <a:extLst>
                    <a:ext uri="{9D8B030D-6E8A-4147-A177-3AD203B41FA5}">
                      <a16:colId xmlns:a16="http://schemas.microsoft.com/office/drawing/2014/main" val="3228948102"/>
                    </a:ext>
                  </a:extLst>
                </a:gridCol>
              </a:tblGrid>
              <a:tr h="825854">
                <a:tc>
                  <a:txBody>
                    <a:bodyPr/>
                    <a:lstStyle/>
                    <a:p>
                      <a:pPr algn="l"/>
                      <a:r>
                        <a:rPr kumimoji="1" lang="ja-JP" altLang="en-US" sz="1200" b="1" dirty="0">
                          <a:solidFill>
                            <a:schemeClr val="bg1"/>
                          </a:solidFill>
                          <a:latin typeface="Meiryo UI" panose="020B0604030504040204" pitchFamily="50" charset="-128"/>
                          <a:ea typeface="Meiryo UI" panose="020B0604030504040204" pitchFamily="50" charset="-128"/>
                        </a:rPr>
                        <a:t>～</a:t>
                      </a: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うめきた２期みどりとイノベーションの融合拠点形成推進協議会設立</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大阪イノベーションハブ（</a:t>
                      </a:r>
                      <a:r>
                        <a:rPr kumimoji="1" lang="en-US" altLang="ja-JP" sz="1050" dirty="0">
                          <a:latin typeface="Meiryo UI" panose="020B0604030504040204" pitchFamily="50" charset="-128"/>
                          <a:ea typeface="Meiryo UI" panose="020B0604030504040204" pitchFamily="50" charset="-128"/>
                        </a:rPr>
                        <a:t>OIH</a:t>
                      </a:r>
                      <a:r>
                        <a:rPr kumimoji="1" lang="ja-JP" altLang="en-US" sz="1050" dirty="0">
                          <a:latin typeface="Meiryo UI" panose="020B0604030504040204" pitchFamily="50" charset="-128"/>
                          <a:ea typeface="Meiryo UI" panose="020B0604030504040204" pitchFamily="50" charset="-128"/>
                        </a:rPr>
                        <a:t>）の開設</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大手・中堅企業向け「大阪ｽﾏｰﾄｴﾈﾙｷﾞｰﾊﾟｰﾄﾅｰｽﾞ」設立</a:t>
                      </a:r>
                    </a:p>
                  </a:txBody>
                  <a:tcPr anchor="ctr"/>
                </a:tc>
                <a:extLst>
                  <a:ext uri="{0D108BD9-81ED-4DB2-BD59-A6C34878D82A}">
                    <a16:rowId xmlns:a16="http://schemas.microsoft.com/office/drawing/2014/main" val="618110722"/>
                  </a:ext>
                </a:extLst>
              </a:tr>
              <a:tr h="980929">
                <a:tc>
                  <a:txBody>
                    <a:bodyPr/>
                    <a:lstStyle/>
                    <a:p>
                      <a:pPr algn="l"/>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イノベーションの促進に向けた実証事業検討チーム設置</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中小・ベンチャー企業向け「おおさかｽﾏｴﾈｲﾝﾀﾞｽﾄﾘｰﾈｯﾄﾜｰｸ」設立</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うめきた２期地区開発事業者決定</a:t>
                      </a:r>
                      <a:endParaRPr kumimoji="1" lang="en-US" altLang="ja-JP"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1288332">
                <a:tc>
                  <a:txBody>
                    <a:bodyPr/>
                    <a:lstStyle/>
                    <a:p>
                      <a:pPr algn="l"/>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実証事業推進チーム大阪（大阪府、大阪市、大阪商工会議所）を発足し支援拡充</a:t>
                      </a:r>
                      <a:endParaRPr kumimoji="1" lang="en-US" altLang="ja-JP" sz="105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泉北ニュータウンにおいて、自動運転機能を搭載した超小型モビリティによる実証実験を実施</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bl>
          </a:graphicData>
        </a:graphic>
      </p:graphicFrame>
      <p:sp>
        <p:nvSpPr>
          <p:cNvPr id="13" name="テキスト ボックス 12"/>
          <p:cNvSpPr txBox="1"/>
          <p:nvPr/>
        </p:nvSpPr>
        <p:spPr>
          <a:xfrm>
            <a:off x="4860639" y="5324866"/>
            <a:ext cx="4261803" cy="253916"/>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○都道府県別特許発明者数</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txBox="1"/>
          <p:nvPr/>
        </p:nvSpPr>
        <p:spPr>
          <a:xfrm>
            <a:off x="93385" y="466042"/>
            <a:ext cx="3400836" cy="2246769"/>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ものづくりを中⼼とした⼤阪・関⻄の豊富な産業集積について、イノベーションを⽀える産業インフラとして⾰新を図り、高付加価値化を進める。</a:t>
            </a:r>
          </a:p>
          <a:p>
            <a:pPr marL="285750" lvl="0" indent="-285750" algn="l">
              <a:lnSpc>
                <a:spcPts val="1600"/>
              </a:lnSpc>
              <a:spcBef>
                <a:spcPts val="1200"/>
              </a:spcBef>
              <a:buFont typeface="Wingdings" panose="05000000000000000000" pitchFamily="2" charset="2"/>
              <a:buChar char="p"/>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突破⼝となる、健康・医療関連の研究開発推進を中⼼として、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015911" y="640137"/>
            <a:ext cx="5512011" cy="707886"/>
          </a:xfrm>
          <a:prstGeom prst="rect">
            <a:avLst/>
          </a:prstGeom>
          <a:noFill/>
          <a:ln>
            <a:no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府内各拠点でのイノベーションプラットフォーム構築やハイエンドなものづくり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企業を支援する取組みが進められている。国の調査においても、国内では、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大阪はイノベーションを創出しているエリアであることがみてとれる。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266756" y="388094"/>
            <a:ext cx="576000" cy="216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現状</a:t>
            </a:r>
          </a:p>
        </p:txBody>
      </p:sp>
      <p:sp>
        <p:nvSpPr>
          <p:cNvPr id="19" name="テキスト ボックス 18"/>
          <p:cNvSpPr txBox="1"/>
          <p:nvPr/>
        </p:nvSpPr>
        <p:spPr>
          <a:xfrm>
            <a:off x="6542356" y="6623684"/>
            <a:ext cx="3442980" cy="230832"/>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年版」より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nvGraphicFramePr>
        <p:xfrm>
          <a:off x="5121316" y="5603894"/>
          <a:ext cx="3288068" cy="1034129"/>
        </p:xfrm>
        <a:graphic>
          <a:graphicData uri="http://schemas.openxmlformats.org/drawingml/2006/table">
            <a:tbl>
              <a:tblPr firstRow="1" bandRow="1">
                <a:tableStyleId>{5C22544A-7EE6-4342-B048-85BDC9FD1C3A}</a:tableStyleId>
              </a:tblPr>
              <a:tblGrid>
                <a:gridCol w="477367">
                  <a:extLst>
                    <a:ext uri="{9D8B030D-6E8A-4147-A177-3AD203B41FA5}">
                      <a16:colId xmlns:a16="http://schemas.microsoft.com/office/drawing/2014/main" val="1520910211"/>
                    </a:ext>
                  </a:extLst>
                </a:gridCol>
                <a:gridCol w="578453">
                  <a:extLst>
                    <a:ext uri="{9D8B030D-6E8A-4147-A177-3AD203B41FA5}">
                      <a16:colId xmlns:a16="http://schemas.microsoft.com/office/drawing/2014/main" val="3228948102"/>
                    </a:ext>
                  </a:extLst>
                </a:gridCol>
                <a:gridCol w="1080120">
                  <a:extLst>
                    <a:ext uri="{9D8B030D-6E8A-4147-A177-3AD203B41FA5}">
                      <a16:colId xmlns:a16="http://schemas.microsoft.com/office/drawing/2014/main" val="1328326952"/>
                    </a:ext>
                  </a:extLst>
                </a:gridCol>
                <a:gridCol w="1152128">
                  <a:extLst>
                    <a:ext uri="{9D8B030D-6E8A-4147-A177-3AD203B41FA5}">
                      <a16:colId xmlns:a16="http://schemas.microsoft.com/office/drawing/2014/main" val="319992845"/>
                    </a:ext>
                  </a:extLst>
                </a:gridCol>
              </a:tblGrid>
              <a:tr h="241649">
                <a:tc>
                  <a:txBody>
                    <a:bodyPr/>
                    <a:lstStyle/>
                    <a:p>
                      <a:pPr algn="ctr"/>
                      <a:endParaRPr kumimoji="1" lang="ja-JP" altLang="en-US" sz="700" b="1" dirty="0">
                        <a:solidFill>
                          <a:schemeClr val="bg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700" b="0" dirty="0">
                          <a:latin typeface="Meiryo UI" panose="020B0604030504040204" pitchFamily="50" charset="-128"/>
                          <a:ea typeface="Meiryo UI" panose="020B0604030504040204" pitchFamily="50" charset="-128"/>
                        </a:rPr>
                        <a:t>2018</a:t>
                      </a:r>
                      <a:r>
                        <a:rPr kumimoji="1" lang="ja-JP" altLang="en-US" sz="700" b="0" dirty="0">
                          <a:latin typeface="Meiryo UI" panose="020B0604030504040204" pitchFamily="50" charset="-128"/>
                          <a:ea typeface="Meiryo UI" panose="020B0604030504040204" pitchFamily="50" charset="-128"/>
                        </a:rPr>
                        <a:t>年</a:t>
                      </a:r>
                      <a:endParaRPr kumimoji="1" lang="en-US" altLang="ja-JP" sz="70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700" b="0" dirty="0">
                          <a:latin typeface="Meiryo UI" panose="020B0604030504040204" pitchFamily="50" charset="-128"/>
                          <a:ea typeface="Meiryo UI" panose="020B0604030504040204" pitchFamily="50" charset="-128"/>
                        </a:rPr>
                        <a:t>2019</a:t>
                      </a:r>
                      <a:r>
                        <a:rPr kumimoji="1" lang="ja-JP" altLang="en-US" sz="700" b="0" dirty="0">
                          <a:latin typeface="Meiryo UI" panose="020B0604030504040204" pitchFamily="50" charset="-128"/>
                          <a:ea typeface="Meiryo UI" panose="020B0604030504040204" pitchFamily="50" charset="-128"/>
                        </a:rPr>
                        <a:t>年（対前年比）</a:t>
                      </a:r>
                    </a:p>
                  </a:txBody>
                  <a:tcPr anchor="ctr"/>
                </a:tc>
                <a:tc>
                  <a:txBody>
                    <a:bodyPr/>
                    <a:lstStyle/>
                    <a:p>
                      <a:pPr algn="ctr"/>
                      <a:r>
                        <a:rPr kumimoji="1" lang="en-US" altLang="ja-JP" sz="700" b="0" dirty="0">
                          <a:latin typeface="Meiryo UI" panose="020B0604030504040204" pitchFamily="50" charset="-128"/>
                          <a:ea typeface="Meiryo UI" panose="020B0604030504040204" pitchFamily="50" charset="-128"/>
                        </a:rPr>
                        <a:t>2020</a:t>
                      </a:r>
                      <a:r>
                        <a:rPr kumimoji="1" lang="ja-JP" altLang="en-US" sz="700" b="0" dirty="0">
                          <a:latin typeface="Meiryo UI" panose="020B0604030504040204" pitchFamily="50" charset="-128"/>
                          <a:ea typeface="Meiryo UI" panose="020B0604030504040204" pitchFamily="50" charset="-128"/>
                        </a:rPr>
                        <a:t>年（対前年比）</a:t>
                      </a:r>
                    </a:p>
                  </a:txBody>
                  <a:tcPr anchor="ctr"/>
                </a:tc>
                <a:extLst>
                  <a:ext uri="{0D108BD9-81ED-4DB2-BD59-A6C34878D82A}">
                    <a16:rowId xmlns:a16="http://schemas.microsoft.com/office/drawing/2014/main" val="123449904"/>
                  </a:ext>
                </a:extLst>
              </a:tr>
              <a:tr h="153776">
                <a:tc>
                  <a:txBody>
                    <a:bodyPr/>
                    <a:lstStyle/>
                    <a:p>
                      <a:pPr algn="ctr"/>
                      <a:r>
                        <a:rPr kumimoji="1" lang="ja-JP" altLang="en-US" sz="700" b="1" dirty="0">
                          <a:solidFill>
                            <a:schemeClr val="bg1"/>
                          </a:solidFill>
                          <a:latin typeface="Meiryo UI" panose="020B0604030504040204" pitchFamily="50" charset="-128"/>
                          <a:ea typeface="Meiryo UI" panose="020B0604030504040204" pitchFamily="50" charset="-128"/>
                        </a:rPr>
                        <a:t>全国</a:t>
                      </a:r>
                    </a:p>
                  </a:txBody>
                  <a:tcPr anchor="ctr">
                    <a:solidFill>
                      <a:schemeClr val="accent1"/>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700" dirty="0">
                          <a:latin typeface="Meiryo UI" panose="020B0604030504040204" pitchFamily="50" charset="-128"/>
                          <a:ea typeface="Meiryo UI" panose="020B0604030504040204" pitchFamily="50" charset="-128"/>
                        </a:rPr>
                        <a:t>626,978</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606,077(97%)</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563,776(93%)</a:t>
                      </a: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18110722"/>
                  </a:ext>
                </a:extLst>
              </a:tr>
              <a:tr h="153776">
                <a:tc>
                  <a:txBody>
                    <a:bodyPr/>
                    <a:lstStyle/>
                    <a:p>
                      <a:pPr algn="ctr"/>
                      <a:r>
                        <a:rPr kumimoji="1" lang="ja-JP" altLang="en-US" sz="700" b="1" dirty="0">
                          <a:solidFill>
                            <a:schemeClr val="bg1"/>
                          </a:solidFill>
                          <a:latin typeface="Meiryo UI" panose="020B0604030504040204" pitchFamily="50" charset="-128"/>
                          <a:ea typeface="Meiryo UI" panose="020B0604030504040204" pitchFamily="50" charset="-128"/>
                        </a:rPr>
                        <a:t>大阪府</a:t>
                      </a:r>
                    </a:p>
                  </a:txBody>
                  <a:tcPr anchor="ctr">
                    <a:solidFill>
                      <a:schemeClr val="accent1"/>
                    </a:solidFill>
                  </a:tcP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70,799</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700" dirty="0">
                          <a:latin typeface="Meiryo UI" panose="020B0604030504040204" pitchFamily="50" charset="-128"/>
                          <a:ea typeface="Meiryo UI" panose="020B0604030504040204" pitchFamily="50" charset="-128"/>
                        </a:rPr>
                        <a:t>69,738(99%)</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64,716(93%)</a:t>
                      </a: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60790156"/>
                  </a:ext>
                </a:extLst>
              </a:tr>
              <a:tr h="153776">
                <a:tc>
                  <a:txBody>
                    <a:bodyPr/>
                    <a:lstStyle/>
                    <a:p>
                      <a:pPr algn="ctr"/>
                      <a:r>
                        <a:rPr kumimoji="1" lang="ja-JP" altLang="en-US" sz="700" b="1" dirty="0">
                          <a:solidFill>
                            <a:schemeClr val="bg1"/>
                          </a:solidFill>
                          <a:latin typeface="Meiryo UI" panose="020B0604030504040204" pitchFamily="50" charset="-128"/>
                          <a:ea typeface="Meiryo UI" panose="020B0604030504040204" pitchFamily="50" charset="-128"/>
                        </a:rPr>
                        <a:t>東京都</a:t>
                      </a:r>
                    </a:p>
                  </a:txBody>
                  <a:tcPr anchor="ctr">
                    <a:solidFill>
                      <a:schemeClr val="accent1"/>
                    </a:solidFill>
                  </a:tcP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234,261</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700" dirty="0">
                          <a:latin typeface="Meiryo UI" panose="020B0604030504040204" pitchFamily="50" charset="-128"/>
                          <a:ea typeface="Meiryo UI" panose="020B0604030504040204" pitchFamily="50" charset="-128"/>
                        </a:rPr>
                        <a:t>224,996(96%)</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211,095(94%)</a:t>
                      </a: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1925296"/>
                  </a:ext>
                </a:extLst>
              </a:tr>
              <a:tr h="153776">
                <a:tc>
                  <a:txBody>
                    <a:bodyPr/>
                    <a:lstStyle/>
                    <a:p>
                      <a:pPr algn="ctr"/>
                      <a:r>
                        <a:rPr kumimoji="1" lang="ja-JP" altLang="en-US" sz="700" b="1" dirty="0">
                          <a:solidFill>
                            <a:schemeClr val="bg1"/>
                          </a:solidFill>
                          <a:latin typeface="Meiryo UI" panose="020B0604030504040204" pitchFamily="50" charset="-128"/>
                          <a:ea typeface="Meiryo UI" panose="020B0604030504040204" pitchFamily="50" charset="-128"/>
                        </a:rPr>
                        <a:t>愛知県</a:t>
                      </a:r>
                    </a:p>
                  </a:txBody>
                  <a:tcPr anchor="ctr">
                    <a:solidFill>
                      <a:schemeClr val="accent1"/>
                    </a:solidFill>
                  </a:tcP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74,825</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72,571(97%)</a:t>
                      </a:r>
                      <a:endParaRPr kumimoji="1" lang="ja-JP" altLang="en-US" sz="700" dirty="0">
                        <a:latin typeface="Meiryo UI" panose="020B0604030504040204" pitchFamily="50" charset="-128"/>
                        <a:ea typeface="Meiryo UI" panose="020B0604030504040204" pitchFamily="50" charset="-128"/>
                      </a:endParaRPr>
                    </a:p>
                  </a:txBody>
                  <a:tcPr anchor="ctr"/>
                </a:tc>
                <a:tc>
                  <a:txBody>
                    <a:bodyPr/>
                    <a:lstStyle/>
                    <a:p>
                      <a:pPr marL="0" indent="0" algn="r">
                        <a:buFont typeface="Arial" panose="020B0604020202020204" pitchFamily="34" charset="0"/>
                        <a:buNone/>
                      </a:pPr>
                      <a:r>
                        <a:rPr kumimoji="1" lang="en-US" altLang="ja-JP" sz="700" dirty="0">
                          <a:latin typeface="Meiryo UI" panose="020B0604030504040204" pitchFamily="50" charset="-128"/>
                          <a:ea typeface="Meiryo UI" panose="020B0604030504040204" pitchFamily="50" charset="-128"/>
                        </a:rPr>
                        <a:t>65,251(90%)</a:t>
                      </a:r>
                      <a:endParaRPr kumimoji="1" lang="ja-JP" altLang="en-US" sz="7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9866210"/>
                  </a:ext>
                </a:extLst>
              </a:tr>
            </a:tbl>
          </a:graphicData>
        </a:graphic>
      </p:graphicFrame>
      <p:graphicFrame>
        <p:nvGraphicFramePr>
          <p:cNvPr id="25" name="グラフ 24"/>
          <p:cNvGraphicFramePr>
            <a:graphicFrameLocks/>
          </p:cNvGraphicFramePr>
          <p:nvPr>
            <p:extLst>
              <p:ext uri="{D42A27DB-BD31-4B8C-83A1-F6EECF244321}">
                <p14:modId xmlns:p14="http://schemas.microsoft.com/office/powerpoint/2010/main" val="1634210139"/>
              </p:ext>
            </p:extLst>
          </p:nvPr>
        </p:nvGraphicFramePr>
        <p:xfrm>
          <a:off x="4953000" y="3749852"/>
          <a:ext cx="4384201" cy="1869327"/>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25"/>
          <p:cNvSpPr txBox="1"/>
          <p:nvPr/>
        </p:nvSpPr>
        <p:spPr>
          <a:xfrm>
            <a:off x="4729769" y="3084934"/>
            <a:ext cx="4261803" cy="253916"/>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p>
        </p:txBody>
      </p:sp>
      <p:sp>
        <p:nvSpPr>
          <p:cNvPr id="21" name="テキスト ボックス 20"/>
          <p:cNvSpPr txBox="1"/>
          <p:nvPr/>
        </p:nvSpPr>
        <p:spPr>
          <a:xfrm>
            <a:off x="9115402" y="3748043"/>
            <a:ext cx="443597"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東京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9115401" y="4276365"/>
            <a:ext cx="443597"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大阪</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9115401" y="4505564"/>
            <a:ext cx="443597"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愛知</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18">
            <a:extLst>
              <a:ext uri="{FF2B5EF4-FFF2-40B4-BE49-F238E27FC236}">
                <a16:creationId xmlns:a16="http://schemas.microsoft.com/office/drawing/2014/main" id="{260DE76A-E3CE-48AD-B78F-88AB61B1BFF7}"/>
              </a:ext>
            </a:extLst>
          </p:cNvPr>
          <p:cNvSpPr/>
          <p:nvPr/>
        </p:nvSpPr>
        <p:spPr>
          <a:xfrm>
            <a:off x="151238" y="372375"/>
            <a:ext cx="3583602"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29" name="角丸四角形 19">
            <a:extLst>
              <a:ext uri="{FF2B5EF4-FFF2-40B4-BE49-F238E27FC236}">
                <a16:creationId xmlns:a16="http://schemas.microsoft.com/office/drawing/2014/main" id="{6439FD6B-F08B-4371-BCE6-0AE61DF04F9E}"/>
              </a:ext>
            </a:extLst>
          </p:cNvPr>
          <p:cNvSpPr/>
          <p:nvPr/>
        </p:nvSpPr>
        <p:spPr>
          <a:xfrm>
            <a:off x="3984786" y="353899"/>
            <a:ext cx="1672723"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取組状況</a:t>
            </a:r>
          </a:p>
        </p:txBody>
      </p:sp>
      <p:sp>
        <p:nvSpPr>
          <p:cNvPr id="34" name="タイトル 1">
            <a:extLst>
              <a:ext uri="{FF2B5EF4-FFF2-40B4-BE49-F238E27FC236}">
                <a16:creationId xmlns:a16="http://schemas.microsoft.com/office/drawing/2014/main" id="{D5101CF5-E848-4394-834A-7AF050D52648}"/>
              </a:ext>
            </a:extLst>
          </p:cNvPr>
          <p:cNvSpPr txBox="1">
            <a:spLocks/>
          </p:cNvSpPr>
          <p:nvPr/>
        </p:nvSpPr>
        <p:spPr>
          <a:xfrm>
            <a:off x="4058464" y="1600420"/>
            <a:ext cx="5767023" cy="1418081"/>
          </a:xfrm>
          <a:prstGeom prst="rect">
            <a:avLst/>
          </a:prstGeom>
          <a:solidFill>
            <a:schemeClr val="bg1"/>
          </a:solidFill>
          <a:ln>
            <a:solidFill>
              <a:schemeClr val="accent1"/>
            </a:solidFill>
          </a:ln>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一方、世界のトップ都市や東京との差は大きい。社会における</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の潮流も踏まえ、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未来社会</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の実現に向け、大阪に強みのあるものづくりの基盤を活かし、</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等の先端技術の導入などを通じて、企業の生産性向上や新事業創出・製</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品等の高付加価値化といったイノベーションを加速していく必要があるのではないか。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90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また、ものづくりに加え、サービス業等へもウィングを広げ、産業全体でイノベーション</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を起こしていく必要があるのではないか。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038EFB57-71CD-4142-BF2B-90EA5B67E8FD}"/>
              </a:ext>
            </a:extLst>
          </p:cNvPr>
          <p:cNvSpPr/>
          <p:nvPr/>
        </p:nvSpPr>
        <p:spPr>
          <a:xfrm>
            <a:off x="4953000" y="3360090"/>
            <a:ext cx="4688192"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大阪の国際特許出願件数は、東京に次いで２番目。海外進出の意欲が高いことが窺える。一方で、東京とは大きな開きがあり、経年でみても伸び悩んでいる。</a:t>
            </a:r>
          </a:p>
        </p:txBody>
      </p:sp>
      <p:sp>
        <p:nvSpPr>
          <p:cNvPr id="36" name="正方形/長方形 35">
            <a:extLst>
              <a:ext uri="{FF2B5EF4-FFF2-40B4-BE49-F238E27FC236}">
                <a16:creationId xmlns:a16="http://schemas.microsoft.com/office/drawing/2014/main" id="{5A9FB957-F732-47E9-AE94-E7F45CA901CF}"/>
              </a:ext>
            </a:extLst>
          </p:cNvPr>
          <p:cNvSpPr/>
          <p:nvPr/>
        </p:nvSpPr>
        <p:spPr>
          <a:xfrm>
            <a:off x="8481392" y="5622144"/>
            <a:ext cx="1328117" cy="8296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大阪の特許発明者数は全国と同様の減少傾向。</a:t>
            </a:r>
          </a:p>
        </p:txBody>
      </p:sp>
      <p:sp>
        <p:nvSpPr>
          <p:cNvPr id="3" name="スライド番号プレースホルダー 2"/>
          <p:cNvSpPr>
            <a:spLocks noGrp="1"/>
          </p:cNvSpPr>
          <p:nvPr>
            <p:ph type="sldNum" sz="quarter" idx="12"/>
          </p:nvPr>
        </p:nvSpPr>
        <p:spPr>
          <a:xfrm>
            <a:off x="7528112" y="6538419"/>
            <a:ext cx="2311400" cy="365125"/>
          </a:xfrm>
        </p:spPr>
        <p:txBody>
          <a:bodyPr/>
          <a:lstStyle/>
          <a:p>
            <a:fld id="{893290AE-011E-403C-A3C9-B3B44B5CA60C}" type="slidenum">
              <a:rPr kumimoji="1" lang="ja-JP" altLang="en-US" smtClean="0"/>
              <a:t>8</a:t>
            </a:fld>
            <a:endParaRPr kumimoji="1" lang="ja-JP" altLang="en-US" dirty="0"/>
          </a:p>
        </p:txBody>
      </p:sp>
      <p:sp>
        <p:nvSpPr>
          <p:cNvPr id="27" name="角丸四角形 19">
            <a:extLst>
              <a:ext uri="{FF2B5EF4-FFF2-40B4-BE49-F238E27FC236}">
                <a16:creationId xmlns:a16="http://schemas.microsoft.com/office/drawing/2014/main" id="{DCCE6D10-80C5-4583-A693-ECCAA6063E26}"/>
              </a:ext>
            </a:extLst>
          </p:cNvPr>
          <p:cNvSpPr/>
          <p:nvPr/>
        </p:nvSpPr>
        <p:spPr>
          <a:xfrm>
            <a:off x="4015911" y="1317202"/>
            <a:ext cx="2183607" cy="325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589476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10946</Words>
  <Application>Microsoft Office PowerPoint</Application>
  <PresentationFormat>A4 210 x 297 mm</PresentationFormat>
  <Paragraphs>1124</Paragraphs>
  <Slides>25</Slides>
  <Notes>15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Meiryo UI</vt:lpstr>
      <vt:lpstr>ＭＳ Ｐゴシック</vt:lpstr>
      <vt:lpstr>新細明體</vt:lpstr>
      <vt:lpstr>メイリオ</vt:lpstr>
      <vt:lpstr>Arial</vt:lpstr>
      <vt:lpstr>Calibri</vt:lpstr>
      <vt:lpstr>Wingdings</vt:lpstr>
      <vt:lpstr>Office ​​テーマ</vt:lpstr>
      <vt:lpstr>副首都ビジョン到達点分析 経済成長面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2022-01-19T03:14:20Z</dcterms:modified>
</cp:coreProperties>
</file>