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9"/>
  </p:notesMasterIdLst>
  <p:sldIdLst>
    <p:sldId id="400" r:id="rId2"/>
    <p:sldId id="377" r:id="rId3"/>
    <p:sldId id="423" r:id="rId4"/>
    <p:sldId id="424" r:id="rId5"/>
    <p:sldId id="344" r:id="rId6"/>
    <p:sldId id="345" r:id="rId7"/>
    <p:sldId id="346" r:id="rId8"/>
    <p:sldId id="347" r:id="rId9"/>
    <p:sldId id="348" r:id="rId10"/>
    <p:sldId id="349" r:id="rId11"/>
    <p:sldId id="350" r:id="rId12"/>
    <p:sldId id="383" r:id="rId13"/>
    <p:sldId id="384" r:id="rId14"/>
    <p:sldId id="385" r:id="rId15"/>
    <p:sldId id="386" r:id="rId16"/>
    <p:sldId id="387" r:id="rId17"/>
    <p:sldId id="389" r:id="rId18"/>
    <p:sldId id="390" r:id="rId19"/>
    <p:sldId id="394" r:id="rId20"/>
    <p:sldId id="391" r:id="rId21"/>
    <p:sldId id="392" r:id="rId22"/>
    <p:sldId id="393" r:id="rId23"/>
    <p:sldId id="352" r:id="rId24"/>
    <p:sldId id="353" r:id="rId25"/>
    <p:sldId id="355" r:id="rId26"/>
    <p:sldId id="382" r:id="rId27"/>
    <p:sldId id="358" r:id="rId28"/>
    <p:sldId id="361" r:id="rId29"/>
    <p:sldId id="379" r:id="rId30"/>
    <p:sldId id="380" r:id="rId31"/>
    <p:sldId id="381" r:id="rId32"/>
    <p:sldId id="357" r:id="rId33"/>
    <p:sldId id="374" r:id="rId34"/>
    <p:sldId id="303" r:id="rId35"/>
    <p:sldId id="408" r:id="rId36"/>
    <p:sldId id="396" r:id="rId37"/>
    <p:sldId id="409" r:id="rId38"/>
    <p:sldId id="410" r:id="rId39"/>
    <p:sldId id="397" r:id="rId40"/>
    <p:sldId id="398" r:id="rId41"/>
    <p:sldId id="399" r:id="rId42"/>
    <p:sldId id="425" r:id="rId43"/>
    <p:sldId id="418" r:id="rId44"/>
    <p:sldId id="419" r:id="rId45"/>
    <p:sldId id="420" r:id="rId46"/>
    <p:sldId id="421" r:id="rId47"/>
    <p:sldId id="422" r:id="rId4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E2F0D9"/>
    <a:srgbClr val="00B050"/>
    <a:srgbClr val="FFC000"/>
    <a:srgbClr val="FBE5D6"/>
    <a:srgbClr val="0070C0"/>
    <a:srgbClr val="1F4E79"/>
    <a:srgbClr val="FFE699"/>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35" autoAdjust="0"/>
    <p:restoredTop sz="94434" autoAdjust="0"/>
  </p:normalViewPr>
  <p:slideViewPr>
    <p:cSldViewPr snapToGrid="0">
      <p:cViewPr varScale="1">
        <p:scale>
          <a:sx n="69" d="100"/>
          <a:sy n="69" d="100"/>
        </p:scale>
        <p:origin x="1614" y="4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233818212701995E-2"/>
          <c:y val="5.8453116060797061E-2"/>
          <c:w val="0.85340602388433584"/>
          <c:h val="0.65170544628260618"/>
        </c:manualLayout>
      </c:layout>
      <c:barChart>
        <c:barDir val="col"/>
        <c:grouping val="stacked"/>
        <c:varyColors val="0"/>
        <c:ser>
          <c:idx val="0"/>
          <c:order val="0"/>
          <c:tx>
            <c:strRef>
              <c:f>Sheet1!$C$2</c:f>
              <c:strCache>
                <c:ptCount val="1"/>
                <c:pt idx="0">
                  <c:v>賛成</c:v>
                </c:pt>
              </c:strCache>
            </c:strRef>
          </c:tx>
          <c:spPr>
            <a:solidFill>
              <a:sysClr val="window" lastClr="FFFFFF"/>
            </a:solidFill>
            <a:ln w="6350">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Sheet1!$B$3:$B$9</c:f>
              <c:strCache>
                <c:ptCount val="7"/>
                <c:pt idx="0">
                  <c:v>18～19歳</c:v>
                </c:pt>
                <c:pt idx="1">
                  <c:v>20代</c:v>
                </c:pt>
                <c:pt idx="2">
                  <c:v>30代</c:v>
                </c:pt>
                <c:pt idx="3">
                  <c:v>40代</c:v>
                </c:pt>
                <c:pt idx="4">
                  <c:v>50代</c:v>
                </c:pt>
                <c:pt idx="5">
                  <c:v>60代</c:v>
                </c:pt>
                <c:pt idx="6">
                  <c:v>70代以上</c:v>
                </c:pt>
              </c:strCache>
            </c:strRef>
          </c:cat>
          <c:val>
            <c:numRef>
              <c:f>Sheet1!$C$3:$C$9</c:f>
              <c:numCache>
                <c:formatCode>General</c:formatCode>
                <c:ptCount val="7"/>
                <c:pt idx="0">
                  <c:v>46</c:v>
                </c:pt>
                <c:pt idx="1">
                  <c:v>48</c:v>
                </c:pt>
                <c:pt idx="2">
                  <c:v>56</c:v>
                </c:pt>
                <c:pt idx="3">
                  <c:v>56</c:v>
                </c:pt>
                <c:pt idx="4">
                  <c:v>52</c:v>
                </c:pt>
                <c:pt idx="5">
                  <c:v>51</c:v>
                </c:pt>
                <c:pt idx="6">
                  <c:v>44</c:v>
                </c:pt>
              </c:numCache>
            </c:numRef>
          </c:val>
          <c:extLst>
            <c:ext xmlns:c16="http://schemas.microsoft.com/office/drawing/2014/chart" uri="{C3380CC4-5D6E-409C-BE32-E72D297353CC}">
              <c16:uniqueId val="{00000000-AFA5-42BB-AC45-308D399448CC}"/>
            </c:ext>
          </c:extLst>
        </c:ser>
        <c:ser>
          <c:idx val="1"/>
          <c:order val="1"/>
          <c:tx>
            <c:strRef>
              <c:f>Sheet1!$D$2</c:f>
              <c:strCache>
                <c:ptCount val="1"/>
                <c:pt idx="0">
                  <c:v>反対</c:v>
                </c:pt>
              </c:strCache>
            </c:strRef>
          </c:tx>
          <c:spPr>
            <a:solidFill>
              <a:srgbClr val="C0504D"/>
            </a:solidFill>
            <a:ln w="6350">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Sheet1!$B$3:$B$9</c:f>
              <c:strCache>
                <c:ptCount val="7"/>
                <c:pt idx="0">
                  <c:v>18～19歳</c:v>
                </c:pt>
                <c:pt idx="1">
                  <c:v>20代</c:v>
                </c:pt>
                <c:pt idx="2">
                  <c:v>30代</c:v>
                </c:pt>
                <c:pt idx="3">
                  <c:v>40代</c:v>
                </c:pt>
                <c:pt idx="4">
                  <c:v>50代</c:v>
                </c:pt>
                <c:pt idx="5">
                  <c:v>60代</c:v>
                </c:pt>
                <c:pt idx="6">
                  <c:v>70代以上</c:v>
                </c:pt>
              </c:strCache>
            </c:strRef>
          </c:cat>
          <c:val>
            <c:numRef>
              <c:f>Sheet1!$D$3:$D$9</c:f>
              <c:numCache>
                <c:formatCode>General</c:formatCode>
                <c:ptCount val="7"/>
                <c:pt idx="0">
                  <c:v>54</c:v>
                </c:pt>
                <c:pt idx="1">
                  <c:v>52</c:v>
                </c:pt>
                <c:pt idx="2">
                  <c:v>44</c:v>
                </c:pt>
                <c:pt idx="3">
                  <c:v>44</c:v>
                </c:pt>
                <c:pt idx="4">
                  <c:v>48</c:v>
                </c:pt>
                <c:pt idx="5">
                  <c:v>49</c:v>
                </c:pt>
                <c:pt idx="6">
                  <c:v>56</c:v>
                </c:pt>
              </c:numCache>
            </c:numRef>
          </c:val>
          <c:extLst>
            <c:ext xmlns:c16="http://schemas.microsoft.com/office/drawing/2014/chart" uri="{C3380CC4-5D6E-409C-BE32-E72D297353CC}">
              <c16:uniqueId val="{00000001-AFA5-42BB-AC45-308D399448CC}"/>
            </c:ext>
          </c:extLst>
        </c:ser>
        <c:dLbls>
          <c:showLegendKey val="0"/>
          <c:showVal val="0"/>
          <c:showCatName val="0"/>
          <c:showSerName val="0"/>
          <c:showPercent val="0"/>
          <c:showBubbleSize val="0"/>
        </c:dLbls>
        <c:gapWidth val="75"/>
        <c:overlap val="100"/>
        <c:axId val="545149656"/>
        <c:axId val="545151624"/>
      </c:barChart>
      <c:catAx>
        <c:axId val="545149656"/>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45151624"/>
        <c:crosses val="autoZero"/>
        <c:auto val="1"/>
        <c:lblAlgn val="ctr"/>
        <c:lblOffset val="100"/>
        <c:noMultiLvlLbl val="0"/>
      </c:catAx>
      <c:valAx>
        <c:axId val="545151624"/>
        <c:scaling>
          <c:orientation val="minMax"/>
          <c:max val="100"/>
        </c:scaling>
        <c:delete val="0"/>
        <c:axPos val="l"/>
        <c:majorGridlines>
          <c:spPr>
            <a:ln w="6350" cap="flat" cmpd="sng" algn="ctr">
              <a:solidFill>
                <a:sysClr val="windowText" lastClr="000000"/>
              </a:solidFill>
              <a:round/>
            </a:ln>
            <a:effectLst/>
          </c:spPr>
        </c:majorGridlines>
        <c:numFmt formatCode="General" sourceLinked="1"/>
        <c:majorTickMark val="none"/>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10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45149656"/>
        <c:crosses val="autoZero"/>
        <c:crossBetween val="between"/>
        <c:majorUnit val="50"/>
      </c:valAx>
      <c:spPr>
        <a:noFill/>
        <a:ln w="6350">
          <a:solidFill>
            <a:sysClr val="windowText" lastClr="000000"/>
          </a:solidFill>
        </a:ln>
        <a:effectLst/>
      </c:spPr>
    </c:plotArea>
    <c:legend>
      <c:legendPos val="b"/>
      <c:legendEntry>
        <c:idx val="0"/>
        <c:txPr>
          <a:bodyPr rot="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Entry>
      <c:legendEntry>
        <c:idx val="1"/>
        <c:txPr>
          <a:bodyPr rot="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Entry>
      <c:layout>
        <c:manualLayout>
          <c:xMode val="edge"/>
          <c:yMode val="edge"/>
          <c:x val="0.31385478600630329"/>
          <c:y val="0.89876358024468761"/>
          <c:w val="0.3948816144563056"/>
          <c:h val="7.8125546806649168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282346540395432E-2"/>
          <c:y val="3.53484369602542E-2"/>
          <c:w val="0.86957034479923645"/>
          <c:h val="0.6444250957995491"/>
        </c:manualLayout>
      </c:layout>
      <c:barChart>
        <c:barDir val="col"/>
        <c:grouping val="stacked"/>
        <c:varyColors val="0"/>
        <c:ser>
          <c:idx val="0"/>
          <c:order val="0"/>
          <c:tx>
            <c:strRef>
              <c:f>Sheet1!$C$16</c:f>
              <c:strCache>
                <c:ptCount val="1"/>
                <c:pt idx="0">
                  <c:v>賛成</c:v>
                </c:pt>
              </c:strCache>
            </c:strRef>
          </c:tx>
          <c:spPr>
            <a:solidFill>
              <a:sysClr val="window" lastClr="FFFFFF"/>
            </a:solidFill>
            <a:ln w="6350">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Sheet1!$B$17:$B$22</c:f>
              <c:strCache>
                <c:ptCount val="6"/>
                <c:pt idx="0">
                  <c:v>維新</c:v>
                </c:pt>
                <c:pt idx="1">
                  <c:v>公明</c:v>
                </c:pt>
                <c:pt idx="2">
                  <c:v>自民</c:v>
                </c:pt>
                <c:pt idx="3">
                  <c:v>共産</c:v>
                </c:pt>
                <c:pt idx="4">
                  <c:v>立憲</c:v>
                </c:pt>
                <c:pt idx="5">
                  <c:v>支持政党なし</c:v>
                </c:pt>
              </c:strCache>
            </c:strRef>
          </c:cat>
          <c:val>
            <c:numRef>
              <c:f>Sheet1!$C$17:$C$22</c:f>
              <c:numCache>
                <c:formatCode>General</c:formatCode>
                <c:ptCount val="6"/>
                <c:pt idx="0">
                  <c:v>90</c:v>
                </c:pt>
                <c:pt idx="1">
                  <c:v>46</c:v>
                </c:pt>
                <c:pt idx="2">
                  <c:v>37</c:v>
                </c:pt>
                <c:pt idx="3">
                  <c:v>8</c:v>
                </c:pt>
                <c:pt idx="4">
                  <c:v>15</c:v>
                </c:pt>
                <c:pt idx="5">
                  <c:v>39</c:v>
                </c:pt>
              </c:numCache>
            </c:numRef>
          </c:val>
          <c:extLst>
            <c:ext xmlns:c16="http://schemas.microsoft.com/office/drawing/2014/chart" uri="{C3380CC4-5D6E-409C-BE32-E72D297353CC}">
              <c16:uniqueId val="{00000000-ADBC-4BBF-B230-A63DEDD3834C}"/>
            </c:ext>
          </c:extLst>
        </c:ser>
        <c:ser>
          <c:idx val="1"/>
          <c:order val="1"/>
          <c:tx>
            <c:strRef>
              <c:f>Sheet1!$D$16</c:f>
              <c:strCache>
                <c:ptCount val="1"/>
                <c:pt idx="0">
                  <c:v>反対</c:v>
                </c:pt>
              </c:strCache>
            </c:strRef>
          </c:tx>
          <c:spPr>
            <a:solidFill>
              <a:srgbClr val="C0504D"/>
            </a:solidFill>
            <a:ln w="6350">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Sheet1!$B$17:$B$22</c:f>
              <c:strCache>
                <c:ptCount val="6"/>
                <c:pt idx="0">
                  <c:v>維新</c:v>
                </c:pt>
                <c:pt idx="1">
                  <c:v>公明</c:v>
                </c:pt>
                <c:pt idx="2">
                  <c:v>自民</c:v>
                </c:pt>
                <c:pt idx="3">
                  <c:v>共産</c:v>
                </c:pt>
                <c:pt idx="4">
                  <c:v>立憲</c:v>
                </c:pt>
                <c:pt idx="5">
                  <c:v>支持政党なし</c:v>
                </c:pt>
              </c:strCache>
            </c:strRef>
          </c:cat>
          <c:val>
            <c:numRef>
              <c:f>Sheet1!$D$17:$D$22</c:f>
              <c:numCache>
                <c:formatCode>General</c:formatCode>
                <c:ptCount val="6"/>
                <c:pt idx="0">
                  <c:v>10</c:v>
                </c:pt>
                <c:pt idx="1">
                  <c:v>54</c:v>
                </c:pt>
                <c:pt idx="2">
                  <c:v>63</c:v>
                </c:pt>
                <c:pt idx="3">
                  <c:v>92</c:v>
                </c:pt>
                <c:pt idx="4">
                  <c:v>85</c:v>
                </c:pt>
                <c:pt idx="5">
                  <c:v>61</c:v>
                </c:pt>
              </c:numCache>
            </c:numRef>
          </c:val>
          <c:extLst>
            <c:ext xmlns:c16="http://schemas.microsoft.com/office/drawing/2014/chart" uri="{C3380CC4-5D6E-409C-BE32-E72D297353CC}">
              <c16:uniqueId val="{00000001-ADBC-4BBF-B230-A63DEDD3834C}"/>
            </c:ext>
          </c:extLst>
        </c:ser>
        <c:dLbls>
          <c:showLegendKey val="0"/>
          <c:showVal val="0"/>
          <c:showCatName val="0"/>
          <c:showSerName val="0"/>
          <c:showPercent val="0"/>
          <c:showBubbleSize val="0"/>
        </c:dLbls>
        <c:gapWidth val="90"/>
        <c:overlap val="100"/>
        <c:axId val="317631048"/>
        <c:axId val="317634328"/>
      </c:barChart>
      <c:catAx>
        <c:axId val="317631048"/>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7634328"/>
        <c:crosses val="autoZero"/>
        <c:auto val="1"/>
        <c:lblAlgn val="ctr"/>
        <c:lblOffset val="100"/>
        <c:noMultiLvlLbl val="0"/>
      </c:catAx>
      <c:valAx>
        <c:axId val="317634328"/>
        <c:scaling>
          <c:orientation val="minMax"/>
          <c:max val="100"/>
        </c:scaling>
        <c:delete val="0"/>
        <c:axPos val="l"/>
        <c:majorGridlines>
          <c:spPr>
            <a:ln w="6350" cap="flat" cmpd="sng" algn="ctr">
              <a:solidFill>
                <a:sysClr val="windowText" lastClr="000000"/>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17631048"/>
        <c:crosses val="autoZero"/>
        <c:crossBetween val="between"/>
        <c:majorUnit val="50"/>
      </c:valAx>
      <c:spPr>
        <a:noFill/>
        <a:ln w="6350">
          <a:solidFill>
            <a:sysClr val="windowText" lastClr="000000"/>
          </a:solidFill>
        </a:ln>
        <a:effectLst/>
      </c:spPr>
    </c:plotArea>
    <c:legend>
      <c:legendPos val="b"/>
      <c:layout>
        <c:manualLayout>
          <c:xMode val="edge"/>
          <c:yMode val="edge"/>
          <c:x val="0.30406170778010966"/>
          <c:y val="0.89482857707459718"/>
          <c:w val="0.3897358786229056"/>
          <c:h val="7.8125546806649168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51065502791904"/>
          <c:y val="6.2691029259254114E-2"/>
          <c:w val="0.52828080808080813"/>
          <c:h val="0.87461794148149175"/>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賛否の理由!$A$2:$A$5</c:f>
              <c:strCache>
                <c:ptCount val="4"/>
                <c:pt idx="0">
                  <c:v>行政の無駄の削減につながらない</c:v>
                </c:pt>
                <c:pt idx="1">
                  <c:v>住民サービスに格差が生じる</c:v>
                </c:pt>
                <c:pt idx="2">
                  <c:v>これまでの議論に納得できない</c:v>
                </c:pt>
                <c:pt idx="3">
                  <c:v>大阪市がなくなるから</c:v>
                </c:pt>
              </c:strCache>
            </c:strRef>
          </c:cat>
          <c:val>
            <c:numRef>
              <c:f>賛否の理由!$B$2:$B$5</c:f>
              <c:numCache>
                <c:formatCode>0%</c:formatCode>
                <c:ptCount val="4"/>
                <c:pt idx="0">
                  <c:v>0.16</c:v>
                </c:pt>
                <c:pt idx="1">
                  <c:v>0.18</c:v>
                </c:pt>
                <c:pt idx="2">
                  <c:v>0.21</c:v>
                </c:pt>
                <c:pt idx="3">
                  <c:v>0.34</c:v>
                </c:pt>
              </c:numCache>
            </c:numRef>
          </c:val>
          <c:extLst>
            <c:ext xmlns:c16="http://schemas.microsoft.com/office/drawing/2014/chart" uri="{C3380CC4-5D6E-409C-BE32-E72D297353CC}">
              <c16:uniqueId val="{00000000-D79E-4620-BD06-EF968C5AC461}"/>
            </c:ext>
          </c:extLst>
        </c:ser>
        <c:dLbls>
          <c:showLegendKey val="0"/>
          <c:showVal val="0"/>
          <c:showCatName val="0"/>
          <c:showSerName val="0"/>
          <c:showPercent val="0"/>
          <c:showBubbleSize val="0"/>
        </c:dLbls>
        <c:gapWidth val="182"/>
        <c:axId val="1604530256"/>
        <c:axId val="1604529424"/>
      </c:barChart>
      <c:catAx>
        <c:axId val="160453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crossAx val="1604529424"/>
        <c:crosses val="autoZero"/>
        <c:auto val="1"/>
        <c:lblAlgn val="ctr"/>
        <c:lblOffset val="100"/>
        <c:noMultiLvlLbl val="0"/>
      </c:catAx>
      <c:valAx>
        <c:axId val="160452942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04530256"/>
        <c:crosses val="autoZero"/>
        <c:crossBetween val="between"/>
      </c:valAx>
      <c:spPr>
        <a:noFill/>
        <a:ln>
          <a:noFill/>
        </a:ln>
        <a:effectLst/>
      </c:spPr>
    </c:plotArea>
    <c:plotVisOnly val="1"/>
    <c:dispBlanksAs val="gap"/>
    <c:showDLblsOverMax val="0"/>
  </c:chart>
  <c:spPr>
    <a:solidFill>
      <a:schemeClr val="accent2">
        <a:lumMod val="20000"/>
        <a:lumOff val="80000"/>
      </a:schemeClr>
    </a:solidFill>
    <a:ln>
      <a:noFill/>
    </a:ln>
    <a:effectLst/>
  </c:spPr>
  <c:txPr>
    <a:bodyPr/>
    <a:lstStyle/>
    <a:p>
      <a:pPr>
        <a:defRPr/>
      </a:pPr>
      <a:endParaRPr lang="ja-JP"/>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520565282971031"/>
          <c:y val="5.763893272665984E-2"/>
          <c:w val="0.57470544815794145"/>
          <c:h val="0.88472213454668036"/>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賛否の理由!$A$8:$A$11</c:f>
              <c:strCache>
                <c:ptCount val="4"/>
                <c:pt idx="0">
                  <c:v>住民サービスが充実する</c:v>
                </c:pt>
                <c:pt idx="1">
                  <c:v>地域に応じた政策が行える</c:v>
                </c:pt>
                <c:pt idx="2">
                  <c:v>大阪の経済成長につながる</c:v>
                </c:pt>
                <c:pt idx="3">
                  <c:v>行政の無駄が削減される</c:v>
                </c:pt>
              </c:strCache>
            </c:strRef>
          </c:cat>
          <c:val>
            <c:numRef>
              <c:f>賛否の理由!$B$8:$B$11</c:f>
              <c:numCache>
                <c:formatCode>0%</c:formatCode>
                <c:ptCount val="4"/>
                <c:pt idx="0">
                  <c:v>0.05</c:v>
                </c:pt>
                <c:pt idx="1">
                  <c:v>0.05</c:v>
                </c:pt>
                <c:pt idx="2">
                  <c:v>0.36</c:v>
                </c:pt>
                <c:pt idx="3">
                  <c:v>0.46</c:v>
                </c:pt>
              </c:numCache>
            </c:numRef>
          </c:val>
          <c:extLst>
            <c:ext xmlns:c16="http://schemas.microsoft.com/office/drawing/2014/chart" uri="{C3380CC4-5D6E-409C-BE32-E72D297353CC}">
              <c16:uniqueId val="{00000000-8C69-47F4-9427-46F1807CC42A}"/>
            </c:ext>
          </c:extLst>
        </c:ser>
        <c:dLbls>
          <c:showLegendKey val="0"/>
          <c:showVal val="0"/>
          <c:showCatName val="0"/>
          <c:showSerName val="0"/>
          <c:showPercent val="0"/>
          <c:showBubbleSize val="0"/>
        </c:dLbls>
        <c:gapWidth val="182"/>
        <c:axId val="1512186448"/>
        <c:axId val="1512186864"/>
      </c:barChart>
      <c:catAx>
        <c:axId val="1512186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crossAx val="1512186864"/>
        <c:crosses val="autoZero"/>
        <c:auto val="1"/>
        <c:lblAlgn val="ctr"/>
        <c:lblOffset val="100"/>
        <c:noMultiLvlLbl val="0"/>
      </c:catAx>
      <c:valAx>
        <c:axId val="151218686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12186448"/>
        <c:crosses val="autoZero"/>
        <c:crossBetween val="between"/>
      </c:valAx>
      <c:spPr>
        <a:noFill/>
        <a:ln>
          <a:noFill/>
        </a:ln>
        <a:effectLst/>
      </c:spPr>
    </c:plotArea>
    <c:plotVisOnly val="1"/>
    <c:dispBlanksAs val="gap"/>
    <c:showDLblsOverMax val="0"/>
  </c:chart>
  <c:spPr>
    <a:solidFill>
      <a:srgbClr val="FBE5D6"/>
    </a:solidFill>
    <a:ln>
      <a:noFill/>
    </a:ln>
    <a:effectLst/>
  </c:spPr>
  <c:txPr>
    <a:bodyPr/>
    <a:lstStyle/>
    <a:p>
      <a:pPr>
        <a:defRPr/>
      </a:pPr>
      <a:endParaRPr lang="ja-JP"/>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0" tIns="45708" rIns="91420"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20" tIns="45708" rIns="91420" bIns="45708" rtlCol="0"/>
          <a:lstStyle>
            <a:lvl1pPr algn="r">
              <a:defRPr sz="1200"/>
            </a:lvl1pPr>
          </a:lstStyle>
          <a:p>
            <a:fld id="{3E4BFBA4-00DC-4944-9311-4AF74D5B5666}" type="datetimeFigureOut">
              <a:rPr kumimoji="1" lang="ja-JP" altLang="en-US" smtClean="0"/>
              <a:t>2022/1/19</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20" tIns="45708" rIns="91420" bIns="45708" rtlCol="0" anchor="ctr"/>
          <a:lstStyle/>
          <a:p>
            <a:endParaRPr lang="ja-JP" altLang="en-US"/>
          </a:p>
        </p:txBody>
      </p:sp>
      <p:sp>
        <p:nvSpPr>
          <p:cNvPr id="5" name="ノート プレースホルダー 4"/>
          <p:cNvSpPr>
            <a:spLocks noGrp="1"/>
          </p:cNvSpPr>
          <p:nvPr>
            <p:ph type="body" sz="quarter" idx="3"/>
          </p:nvPr>
        </p:nvSpPr>
        <p:spPr>
          <a:xfrm>
            <a:off x="681038" y="4783141"/>
            <a:ext cx="5445125" cy="3913187"/>
          </a:xfrm>
          <a:prstGeom prst="rect">
            <a:avLst/>
          </a:prstGeom>
        </p:spPr>
        <p:txBody>
          <a:bodyPr vert="horz" lIns="91420" tIns="45708" rIns="91420"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6"/>
            <a:ext cx="2949575" cy="498475"/>
          </a:xfrm>
          <a:prstGeom prst="rect">
            <a:avLst/>
          </a:prstGeom>
        </p:spPr>
        <p:txBody>
          <a:bodyPr vert="horz" lIns="91420" tIns="45708" rIns="91420"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6"/>
            <a:ext cx="2949575" cy="498475"/>
          </a:xfrm>
          <a:prstGeom prst="rect">
            <a:avLst/>
          </a:prstGeom>
        </p:spPr>
        <p:txBody>
          <a:bodyPr vert="horz" lIns="91420" tIns="45708" rIns="91420" bIns="45708" rtlCol="0" anchor="b"/>
          <a:lstStyle>
            <a:lvl1pPr algn="r">
              <a:defRPr sz="1200"/>
            </a:lvl1pPr>
          </a:lstStyle>
          <a:p>
            <a:fld id="{44E389CD-8F5D-4C61-B891-4918E68F9D75}" type="slidenum">
              <a:rPr kumimoji="1" lang="ja-JP" altLang="en-US" smtClean="0"/>
              <a:t>‹#›</a:t>
            </a:fld>
            <a:endParaRPr kumimoji="1" lang="ja-JP" altLang="en-US"/>
          </a:p>
        </p:txBody>
      </p:sp>
    </p:spTree>
    <p:extLst>
      <p:ext uri="{BB962C8B-B14F-4D97-AF65-F5344CB8AC3E}">
        <p14:creationId xmlns:p14="http://schemas.microsoft.com/office/powerpoint/2010/main" val="13500081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6</a:t>
            </a:fld>
            <a:endParaRPr kumimoji="1" lang="ja-JP" altLang="en-US"/>
          </a:p>
        </p:txBody>
      </p:sp>
    </p:spTree>
    <p:extLst>
      <p:ext uri="{BB962C8B-B14F-4D97-AF65-F5344CB8AC3E}">
        <p14:creationId xmlns:p14="http://schemas.microsoft.com/office/powerpoint/2010/main" val="190595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26</a:t>
            </a:fld>
            <a:endParaRPr kumimoji="1" lang="ja-JP" altLang="en-US"/>
          </a:p>
        </p:txBody>
      </p:sp>
    </p:spTree>
    <p:extLst>
      <p:ext uri="{BB962C8B-B14F-4D97-AF65-F5344CB8AC3E}">
        <p14:creationId xmlns:p14="http://schemas.microsoft.com/office/powerpoint/2010/main" val="24111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27</a:t>
            </a:fld>
            <a:endParaRPr kumimoji="1" lang="ja-JP" altLang="en-US"/>
          </a:p>
        </p:txBody>
      </p:sp>
    </p:spTree>
    <p:extLst>
      <p:ext uri="{BB962C8B-B14F-4D97-AF65-F5344CB8AC3E}">
        <p14:creationId xmlns:p14="http://schemas.microsoft.com/office/powerpoint/2010/main" val="24861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28</a:t>
            </a:fld>
            <a:endParaRPr kumimoji="1" lang="ja-JP" altLang="en-US"/>
          </a:p>
        </p:txBody>
      </p:sp>
    </p:spTree>
    <p:extLst>
      <p:ext uri="{BB962C8B-B14F-4D97-AF65-F5344CB8AC3E}">
        <p14:creationId xmlns:p14="http://schemas.microsoft.com/office/powerpoint/2010/main" val="2824178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33</a:t>
            </a:fld>
            <a:endParaRPr kumimoji="1" lang="ja-JP" altLang="en-US"/>
          </a:p>
        </p:txBody>
      </p:sp>
    </p:spTree>
    <p:extLst>
      <p:ext uri="{BB962C8B-B14F-4D97-AF65-F5344CB8AC3E}">
        <p14:creationId xmlns:p14="http://schemas.microsoft.com/office/powerpoint/2010/main" val="4025851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35</a:t>
            </a:fld>
            <a:endParaRPr kumimoji="1" lang="ja-JP" altLang="en-US"/>
          </a:p>
        </p:txBody>
      </p:sp>
    </p:spTree>
    <p:extLst>
      <p:ext uri="{BB962C8B-B14F-4D97-AF65-F5344CB8AC3E}">
        <p14:creationId xmlns:p14="http://schemas.microsoft.com/office/powerpoint/2010/main" val="2595729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36</a:t>
            </a:fld>
            <a:endParaRPr kumimoji="1" lang="ja-JP" altLang="en-US"/>
          </a:p>
        </p:txBody>
      </p:sp>
    </p:spTree>
    <p:extLst>
      <p:ext uri="{BB962C8B-B14F-4D97-AF65-F5344CB8AC3E}">
        <p14:creationId xmlns:p14="http://schemas.microsoft.com/office/powerpoint/2010/main" val="3194320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43</a:t>
            </a:fld>
            <a:endParaRPr kumimoji="1" lang="ja-JP" altLang="en-US"/>
          </a:p>
        </p:txBody>
      </p:sp>
    </p:spTree>
    <p:extLst>
      <p:ext uri="{BB962C8B-B14F-4D97-AF65-F5344CB8AC3E}">
        <p14:creationId xmlns:p14="http://schemas.microsoft.com/office/powerpoint/2010/main" val="52216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13</a:t>
            </a:fld>
            <a:endParaRPr kumimoji="1" lang="ja-JP" altLang="en-US"/>
          </a:p>
        </p:txBody>
      </p:sp>
    </p:spTree>
    <p:extLst>
      <p:ext uri="{BB962C8B-B14F-4D97-AF65-F5344CB8AC3E}">
        <p14:creationId xmlns:p14="http://schemas.microsoft.com/office/powerpoint/2010/main" val="204330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14</a:t>
            </a:fld>
            <a:endParaRPr kumimoji="1" lang="ja-JP" altLang="en-US"/>
          </a:p>
        </p:txBody>
      </p:sp>
    </p:spTree>
    <p:extLst>
      <p:ext uri="{BB962C8B-B14F-4D97-AF65-F5344CB8AC3E}">
        <p14:creationId xmlns:p14="http://schemas.microsoft.com/office/powerpoint/2010/main" val="417556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16</a:t>
            </a:fld>
            <a:endParaRPr kumimoji="1" lang="ja-JP" altLang="en-US"/>
          </a:p>
        </p:txBody>
      </p:sp>
    </p:spTree>
    <p:extLst>
      <p:ext uri="{BB962C8B-B14F-4D97-AF65-F5344CB8AC3E}">
        <p14:creationId xmlns:p14="http://schemas.microsoft.com/office/powerpoint/2010/main" val="1451724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17</a:t>
            </a:fld>
            <a:endParaRPr kumimoji="1" lang="ja-JP" altLang="en-US"/>
          </a:p>
        </p:txBody>
      </p:sp>
    </p:spTree>
    <p:extLst>
      <p:ext uri="{BB962C8B-B14F-4D97-AF65-F5344CB8AC3E}">
        <p14:creationId xmlns:p14="http://schemas.microsoft.com/office/powerpoint/2010/main" val="52356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18</a:t>
            </a:fld>
            <a:endParaRPr kumimoji="1" lang="ja-JP" altLang="en-US"/>
          </a:p>
        </p:txBody>
      </p:sp>
    </p:spTree>
    <p:extLst>
      <p:ext uri="{BB962C8B-B14F-4D97-AF65-F5344CB8AC3E}">
        <p14:creationId xmlns:p14="http://schemas.microsoft.com/office/powerpoint/2010/main" val="2635038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19</a:t>
            </a:fld>
            <a:endParaRPr kumimoji="1" lang="ja-JP" altLang="en-US"/>
          </a:p>
        </p:txBody>
      </p:sp>
    </p:spTree>
    <p:extLst>
      <p:ext uri="{BB962C8B-B14F-4D97-AF65-F5344CB8AC3E}">
        <p14:creationId xmlns:p14="http://schemas.microsoft.com/office/powerpoint/2010/main" val="4109030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21</a:t>
            </a:fld>
            <a:endParaRPr kumimoji="1" lang="ja-JP" altLang="en-US"/>
          </a:p>
        </p:txBody>
      </p:sp>
    </p:spTree>
    <p:extLst>
      <p:ext uri="{BB962C8B-B14F-4D97-AF65-F5344CB8AC3E}">
        <p14:creationId xmlns:p14="http://schemas.microsoft.com/office/powerpoint/2010/main" val="366838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25</a:t>
            </a:fld>
            <a:endParaRPr kumimoji="1" lang="ja-JP" altLang="en-US"/>
          </a:p>
        </p:txBody>
      </p:sp>
    </p:spTree>
    <p:extLst>
      <p:ext uri="{BB962C8B-B14F-4D97-AF65-F5344CB8AC3E}">
        <p14:creationId xmlns:p14="http://schemas.microsoft.com/office/powerpoint/2010/main" val="3744830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BA3FFD5-09B4-4910-9402-81DD1ED6B322}" type="datetime1">
              <a:rPr kumimoji="1" lang="ja-JP" altLang="en-US" smtClean="0"/>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69914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77BE62-30A2-4E23-9445-C07C9E291F90}" type="datetime1">
              <a:rPr kumimoji="1" lang="ja-JP" altLang="en-US" smtClean="0"/>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020155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8835BC2-A03E-4D5A-8D28-23FF6A3AD99F}" type="datetime1">
              <a:rPr kumimoji="1" lang="ja-JP" altLang="en-US" smtClean="0"/>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209659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C3C948-54E9-4BCF-8E5B-D964A27B833F}" type="datetime1">
              <a:rPr kumimoji="1" lang="ja-JP" altLang="en-US" smtClean="0"/>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47139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B9F99E1-1074-4D30-B935-189360B2E33E}" type="datetime1">
              <a:rPr kumimoji="1" lang="ja-JP" altLang="en-US" smtClean="0"/>
              <a:t>2022/1/19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20983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242FA7D-36BE-4651-BC8B-8E0E48D7DD1F}" type="datetime1">
              <a:rPr kumimoji="1" lang="ja-JP" altLang="en-US" smtClean="0"/>
              <a:t>2022/1/19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289752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896159D-A633-43EE-A791-527486BD8312}" type="datetime1">
              <a:rPr kumimoji="1" lang="ja-JP" altLang="en-US" smtClean="0"/>
              <a:t>2022/1/19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99342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E754CB-28A6-477B-8429-7596BAAA1AA8}" type="datetime1">
              <a:rPr kumimoji="1" lang="ja-JP" altLang="en-US" smtClean="0"/>
              <a:t>2022/1/19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256445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0440F-2E05-4E90-8D1A-EB51B8DCD25E}" type="datetime1">
              <a:rPr kumimoji="1" lang="ja-JP" altLang="en-US" smtClean="0"/>
              <a:t>2022/1/19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4152982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2A6A81-639B-4D73-847C-310467B2DA1E}" type="datetime1">
              <a:rPr kumimoji="1" lang="ja-JP" altLang="en-US" smtClean="0"/>
              <a:t>2022/1/19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267955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A6947A2-A604-4F51-BFD9-4402AF3F05FD}" type="datetime1">
              <a:rPr kumimoji="1" lang="ja-JP" altLang="en-US" smtClean="0"/>
              <a:t>2022/1/19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298278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D027B-327E-4129-99D2-0B4D27E5BACC}" type="datetime1">
              <a:rPr kumimoji="1" lang="ja-JP" altLang="en-US" smtClean="0"/>
              <a:t>2022/1/19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3282654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tm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32042" y="2415511"/>
            <a:ext cx="7478421" cy="1009765"/>
          </a:xfrm>
        </p:spPr>
        <p:txBody>
          <a:bodyPr>
            <a:normAutofit/>
          </a:bodyPr>
          <a:lstStyle/>
          <a:p>
            <a:pPr>
              <a:spcBef>
                <a:spcPts val="554"/>
              </a:spcBef>
            </a:pPr>
            <a:r>
              <a:rPr lang="ja-JP" altLang="en-US" sz="25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a:t>
            </a:r>
            <a:r>
              <a:rPr lang="zh-TW" altLang="en-US" sz="25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到達点</a:t>
            </a:r>
            <a:r>
              <a:rPr lang="ja-JP" altLang="en-US" sz="25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分析</a:t>
            </a:r>
            <a:r>
              <a:rPr lang="en-US" altLang="ja-JP" sz="25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5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2585"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制度面</a:t>
            </a:r>
            <a:endParaRPr lang="ja-JP" altLang="en-US" sz="2585"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833539" y="3460120"/>
            <a:ext cx="74769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2889703" y="4699602"/>
            <a:ext cx="3364596" cy="560888"/>
          </a:xfrm>
        </p:spPr>
        <p:txBody>
          <a:bodyPr>
            <a:noAutofit/>
          </a:bodyPr>
          <a:lstStyle/>
          <a:p>
            <a:r>
              <a:rPr lang="ja-JP" altLang="en-US" sz="221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副首都推進局作成資料</a:t>
            </a:r>
            <a:endParaRPr lang="ja-JP" altLang="en-US" sz="2215" dirty="0">
              <a:solidFill>
                <a:srgbClr val="002060"/>
              </a:solidFill>
            </a:endParaRPr>
          </a:p>
        </p:txBody>
      </p:sp>
      <p:sp>
        <p:nvSpPr>
          <p:cNvPr id="7" name="テキスト ボックス 6"/>
          <p:cNvSpPr txBox="1"/>
          <p:nvPr/>
        </p:nvSpPr>
        <p:spPr>
          <a:xfrm>
            <a:off x="4372594" y="636769"/>
            <a:ext cx="4320480" cy="490006"/>
          </a:xfrm>
          <a:prstGeom prst="rect">
            <a:avLst/>
          </a:prstGeom>
          <a:noFill/>
        </p:spPr>
        <p:txBody>
          <a:bodyPr wrap="square" rtlCol="0">
            <a:spAutoFit/>
          </a:bodyPr>
          <a:lstStyle/>
          <a:p>
            <a:r>
              <a:rPr lang="en-US" altLang="ja-JP" sz="1292"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2022.1.20</a:t>
            </a:r>
          </a:p>
          <a:p>
            <a:r>
              <a:rPr lang="ja-JP" altLang="en-US" sz="1292"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第２回「副首都ビジョン」のバージョンアップに向けた意見交換会</a:t>
            </a:r>
          </a:p>
        </p:txBody>
      </p:sp>
      <p:sp>
        <p:nvSpPr>
          <p:cNvPr id="8" name="正方形/長方形 7"/>
          <p:cNvSpPr/>
          <p:nvPr/>
        </p:nvSpPr>
        <p:spPr>
          <a:xfrm>
            <a:off x="7050247" y="1140127"/>
            <a:ext cx="1387685" cy="38112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662"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sz="1662"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 ２</a:t>
            </a:r>
            <a:endParaRPr lang="ja-JP" altLang="en-US" sz="1662"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コンテンツ プレースホルダー 4"/>
          <p:cNvSpPr txBox="1">
            <a:spLocks/>
          </p:cNvSpPr>
          <p:nvPr/>
        </p:nvSpPr>
        <p:spPr>
          <a:xfrm>
            <a:off x="1031074" y="5278026"/>
            <a:ext cx="7081854" cy="1027374"/>
          </a:xfrm>
          <a:prstGeom prst="rect">
            <a:avLst/>
          </a:prstGeom>
          <a:solidFill>
            <a:schemeClr val="bg1"/>
          </a:solidFill>
          <a:ln w="25400" cap="flat" cmpd="sng" algn="ctr">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lIns="84406" tIns="42203" rIns="84406" bIns="42203" rtlCol="0" anchor="ctr">
            <a:normAutofit/>
          </a:bodyPr>
          <a:lstStyle>
            <a:defPPr>
              <a:defRPr lang="ja-JP"/>
            </a:defPPr>
            <a:lvl1pPr marL="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9pPr>
          </a:lstStyle>
          <a:p>
            <a:pPr>
              <a:lnSpc>
                <a:spcPts val="2031"/>
              </a:lnSpc>
              <a:spcBef>
                <a:spcPts val="1108"/>
              </a:spcBef>
              <a:defRPr/>
            </a:pPr>
            <a:r>
              <a:rPr lang="ja-JP" altLang="en-US" sz="1477" dirty="0">
                <a:solidFill>
                  <a:srgbClr val="002060"/>
                </a:solidFill>
                <a:latin typeface="Meiryo UI" panose="020B0604030504040204" pitchFamily="50" charset="-128"/>
                <a:ea typeface="Meiryo UI" panose="020B0604030504040204" pitchFamily="50" charset="-128"/>
                <a:cs typeface="Meiryo UI" pitchFamily="50" charset="-128"/>
              </a:rPr>
              <a:t>　　　本資料は、各部局と共同で作成したものではなく、有識者の意見も聞きながら、</a:t>
            </a:r>
            <a:endParaRPr lang="en-US" altLang="ja-JP" sz="1477" dirty="0">
              <a:solidFill>
                <a:srgbClr val="002060"/>
              </a:solidFill>
              <a:latin typeface="Meiryo UI" panose="020B0604030504040204" pitchFamily="50" charset="-128"/>
              <a:ea typeface="Meiryo UI" panose="020B0604030504040204" pitchFamily="50" charset="-128"/>
              <a:cs typeface="Meiryo UI" pitchFamily="50" charset="-128"/>
            </a:endParaRPr>
          </a:p>
          <a:p>
            <a:pPr>
              <a:lnSpc>
                <a:spcPts val="2031"/>
              </a:lnSpc>
              <a:spcBef>
                <a:spcPts val="1108"/>
              </a:spcBef>
              <a:defRPr/>
            </a:pPr>
            <a:r>
              <a:rPr lang="ja-JP" altLang="en-US" sz="1477" dirty="0">
                <a:solidFill>
                  <a:srgbClr val="002060"/>
                </a:solidFill>
                <a:latin typeface="Meiryo UI" panose="020B0604030504040204" pitchFamily="50" charset="-128"/>
                <a:ea typeface="Meiryo UI" panose="020B0604030504040204" pitchFamily="50" charset="-128"/>
                <a:cs typeface="Meiryo UI" pitchFamily="50" charset="-128"/>
              </a:rPr>
              <a:t>　　　副首都推進局において、意見交換会における議論の活性化を目的に作成したもの。</a:t>
            </a:r>
          </a:p>
        </p:txBody>
      </p:sp>
      <p:sp>
        <p:nvSpPr>
          <p:cNvPr id="11" name="正方形/長方形 10"/>
          <p:cNvSpPr/>
          <p:nvPr/>
        </p:nvSpPr>
        <p:spPr>
          <a:xfrm>
            <a:off x="-2852"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93120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0" y="342467"/>
            <a:ext cx="4499420" cy="3374565"/>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573016"/>
            <a:ext cx="4418299" cy="3313724"/>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8013" y="57721"/>
            <a:ext cx="4495038" cy="3371279"/>
          </a:xfrm>
          <a:prstGeom prst="rect">
            <a:avLst/>
          </a:prstGeom>
        </p:spPr>
      </p:pic>
      <p:sp>
        <p:nvSpPr>
          <p:cNvPr id="5" name="テキスト ボックス 4"/>
          <p:cNvSpPr txBox="1"/>
          <p:nvPr/>
        </p:nvSpPr>
        <p:spPr>
          <a:xfrm>
            <a:off x="0" y="10554"/>
            <a:ext cx="4009431" cy="276999"/>
          </a:xfrm>
          <a:prstGeom prst="rect">
            <a:avLst/>
          </a:prstGeom>
          <a:noFill/>
        </p:spPr>
        <p:txBody>
          <a:bodyPr wrap="none" rtlCol="0">
            <a:spAutoFit/>
          </a:bodyPr>
          <a:lstStyle/>
          <a:p>
            <a:r>
              <a:rPr kumimoji="1" lang="ja-JP" altLang="en-US" sz="1200" b="1" dirty="0" smtClean="0">
                <a:solidFill>
                  <a:srgbClr val="002060"/>
                </a:solidFill>
                <a:latin typeface="Meiryo UI" panose="020B0604030504040204" pitchFamily="50" charset="-128"/>
                <a:ea typeface="Meiryo UI" panose="020B0604030504040204" pitchFamily="50" charset="-128"/>
              </a:rPr>
              <a:t>参考：総合区素案　（平成２９年８月１０日）より抜粋</a:t>
            </a:r>
            <a:endParaRPr kumimoji="1" lang="ja-JP" altLang="en-US" sz="1200" b="1" dirty="0">
              <a:solidFill>
                <a:srgbClr val="002060"/>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013" y="3501010"/>
            <a:ext cx="4475415" cy="3356561"/>
          </a:xfrm>
          <a:prstGeom prst="rect">
            <a:avLst/>
          </a:prstGeom>
        </p:spPr>
      </p:pic>
      <p:sp>
        <p:nvSpPr>
          <p:cNvPr id="9" name="スライド番号プレースホルダー 1"/>
          <p:cNvSpPr txBox="1">
            <a:spLocks/>
          </p:cNvSpPr>
          <p:nvPr/>
        </p:nvSpPr>
        <p:spPr>
          <a:xfrm>
            <a:off x="7172914" y="65882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9</a:t>
            </a:r>
            <a:endParaRPr kumimoji="1" lang="ja-JP" altLang="en-US" sz="1800" dirty="0">
              <a:solidFill>
                <a:srgbClr val="002060"/>
              </a:solidFill>
            </a:endParaRPr>
          </a:p>
        </p:txBody>
      </p:sp>
    </p:spTree>
    <p:extLst>
      <p:ext uri="{BB962C8B-B14F-4D97-AF65-F5344CB8AC3E}">
        <p14:creationId xmlns:p14="http://schemas.microsoft.com/office/powerpoint/2010/main" val="279325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9"/>
            <a:ext cx="4571429" cy="3428572"/>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 y="3429427"/>
            <a:ext cx="4571430" cy="3428573"/>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29"/>
            <a:ext cx="4571430" cy="3428573"/>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392" y="3356992"/>
            <a:ext cx="4571430" cy="3428573"/>
          </a:xfrm>
          <a:prstGeom prst="rect">
            <a:avLst/>
          </a:prstGeom>
        </p:spPr>
      </p:pic>
      <p:sp>
        <p:nvSpPr>
          <p:cNvPr id="8" name="スライド番号プレースホルダー 1"/>
          <p:cNvSpPr txBox="1">
            <a:spLocks/>
          </p:cNvSpPr>
          <p:nvPr/>
        </p:nvSpPr>
        <p:spPr>
          <a:xfrm>
            <a:off x="7170824" y="657488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10</a:t>
            </a:r>
            <a:endParaRPr kumimoji="1" lang="ja-JP" altLang="en-US" sz="1800" dirty="0">
              <a:solidFill>
                <a:srgbClr val="002060"/>
              </a:solidFill>
            </a:endParaRPr>
          </a:p>
        </p:txBody>
      </p:sp>
    </p:spTree>
    <p:extLst>
      <p:ext uri="{BB962C8B-B14F-4D97-AF65-F5344CB8AC3E}">
        <p14:creationId xmlns:p14="http://schemas.microsoft.com/office/powerpoint/2010/main" val="938744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txBox="1">
            <a:spLocks/>
          </p:cNvSpPr>
          <p:nvPr/>
        </p:nvSpPr>
        <p:spPr>
          <a:xfrm>
            <a:off x="7170824" y="657488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11</a:t>
            </a:r>
            <a:endParaRPr kumimoji="1" lang="ja-JP" altLang="en-US" sz="1800" dirty="0">
              <a:solidFill>
                <a:srgbClr val="002060"/>
              </a:solidFill>
            </a:endParaRPr>
          </a:p>
        </p:txBody>
      </p:sp>
    </p:spTree>
    <p:extLst>
      <p:ext uri="{BB962C8B-B14F-4D97-AF65-F5344CB8AC3E}">
        <p14:creationId xmlns:p14="http://schemas.microsoft.com/office/powerpoint/2010/main" val="158537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正方形/長方形 541"/>
          <p:cNvSpPr/>
          <p:nvPr/>
        </p:nvSpPr>
        <p:spPr>
          <a:xfrm>
            <a:off x="15400" y="19420"/>
            <a:ext cx="9142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制度面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（２）</a:t>
            </a:r>
            <a:r>
              <a:rPr lang="ja-JP" altLang="en-US" sz="1600" b="1" spc="-15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543" name="角丸四角形 542"/>
          <p:cNvSpPr/>
          <p:nvPr/>
        </p:nvSpPr>
        <p:spPr>
          <a:xfrm>
            <a:off x="114024" y="822835"/>
            <a:ext cx="3143526" cy="3070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547" name="タイトル 1"/>
          <p:cNvSpPr txBox="1"/>
          <p:nvPr/>
        </p:nvSpPr>
        <p:spPr>
          <a:xfrm>
            <a:off x="114024" y="1329601"/>
            <a:ext cx="3671218" cy="3962367"/>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2000"/>
              </a:lnSpc>
              <a:spcBef>
                <a:spcPts val="1200"/>
              </a:spcBef>
              <a:buFont typeface="Wingdings" panose="05000000000000000000" pitchFamily="2" charset="2"/>
              <a:buChar char="p"/>
              <a:defRPr/>
            </a:pPr>
            <a:r>
              <a:rPr lang="ja-JP" altLang="en-US" sz="1400" dirty="0">
                <a:solidFill>
                  <a:srgbClr val="002060"/>
                </a:solidFill>
                <a:latin typeface="Meiryo UI" panose="020B0604030504040204" pitchFamily="50" charset="-128"/>
                <a:ea typeface="Meiryo UI" panose="020B0604030504040204" pitchFamily="50" charset="-128"/>
              </a:rPr>
              <a:t>人口減少、少子高齢化が進み、また、社会保障ニーズ</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の増大や行政課題が多様化する中、地域ニーズに沿った身近な行政サービスを展開できるよう、府内市町村において、中核市並みの基礎自治機能を担いうる行政運営体制の強化が</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必要。</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2000"/>
              </a:lnSpc>
              <a:spcBef>
                <a:spcPts val="1200"/>
              </a:spcBef>
              <a:buFont typeface="Wingdings" panose="05000000000000000000" pitchFamily="2" charset="2"/>
              <a:buChar char="p"/>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府の積極的なコーディネートにより、新たな連携を促す協議の場づくりや、基礎自治機能の在り方等に関する検討・研究、国への働きかけなどに</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取り組む。</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2000"/>
              </a:lnSpc>
              <a:spcBef>
                <a:spcPts val="1200"/>
              </a:spcBef>
              <a:buFont typeface="Wingdings" panose="05000000000000000000" pitchFamily="2" charset="2"/>
              <a:buChar char="p"/>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「市町村間連携」や「市町村合併」につなげていき、副首都に相応しい行政サービスを提供できる中核市並み</a:t>
            </a:r>
            <a:r>
              <a:rPr lang="ja-JP" altLang="en-US" sz="1400" dirty="0">
                <a:solidFill>
                  <a:srgbClr val="002060"/>
                </a:solidFill>
                <a:latin typeface="Meiryo UI" panose="020B0604030504040204" pitchFamily="50" charset="-128"/>
                <a:ea typeface="Meiryo UI" panose="020B0604030504040204" pitchFamily="50" charset="-128"/>
              </a:rPr>
              <a:t>の基礎自治</a:t>
            </a:r>
            <a:r>
              <a:rPr lang="ja-JP" altLang="en-US" sz="1400" dirty="0" smtClean="0">
                <a:solidFill>
                  <a:srgbClr val="002060"/>
                </a:solidFill>
                <a:latin typeface="Meiryo UI" panose="020B0604030504040204" pitchFamily="50" charset="-128"/>
                <a:ea typeface="Meiryo UI" panose="020B0604030504040204" pitchFamily="50" charset="-128"/>
              </a:rPr>
              <a:t>機能を発揮していく。</a:t>
            </a:r>
            <a:endParaRPr lang="ja-JP" altLang="en-US" sz="1400" dirty="0">
              <a:solidFill>
                <a:srgbClr val="002060"/>
              </a:solidFill>
              <a:latin typeface="Meiryo UI" panose="020B0604030504040204" pitchFamily="50" charset="-128"/>
              <a:ea typeface="Meiryo UI" panose="020B0604030504040204" pitchFamily="50" charset="-128"/>
            </a:endParaRPr>
          </a:p>
        </p:txBody>
      </p:sp>
      <p:sp>
        <p:nvSpPr>
          <p:cNvPr id="548" name="タイトル 1"/>
          <p:cNvSpPr txBox="1">
            <a:spLocks/>
          </p:cNvSpPr>
          <p:nvPr/>
        </p:nvSpPr>
        <p:spPr>
          <a:xfrm>
            <a:off x="4603071" y="1329600"/>
            <a:ext cx="4366963" cy="4428000"/>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Ø"/>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八尾市、寝屋川市、吹田市が中核市に移行し、中核市</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移行の取組みは一定進んだ。</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000"/>
              </a:lnSpc>
              <a:spcBef>
                <a:spcPts val="0"/>
              </a:spcBef>
              <a:buFont typeface="Wingdings" panose="05000000000000000000" pitchFamily="2" charset="2"/>
              <a:buChar char="Ø"/>
            </a:pP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基礎</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自治機能の維持・充実に関する研究会を</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行った</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次頁参照</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000"/>
              </a:lnSpc>
              <a:spcBef>
                <a:spcPts val="0"/>
              </a:spcBef>
              <a:buFont typeface="Wingdings" panose="05000000000000000000" pitchFamily="2" charset="2"/>
              <a:buChar char="Ø"/>
            </a:pP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副首都ビジョンが策定された平成</a:t>
            </a:r>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年以後の広域連携を見ると、一定進んでいるもの</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rPr>
              <a:t>従来から府内市町村で多用されて</a:t>
            </a:r>
            <a:r>
              <a:rPr lang="ja-JP" altLang="en-US" sz="1400" dirty="0" smtClean="0">
                <a:solidFill>
                  <a:srgbClr val="002060"/>
                </a:solidFill>
                <a:latin typeface="Meiryo UI" panose="020B0604030504040204" pitchFamily="50" charset="-128"/>
                <a:ea typeface="Meiryo UI" panose="020B0604030504040204" pitchFamily="50" charset="-128"/>
              </a:rPr>
              <a:t>いる消防や</a:t>
            </a:r>
            <a:r>
              <a:rPr lang="ja-JP" altLang="en-US" sz="1400" dirty="0">
                <a:solidFill>
                  <a:srgbClr val="002060"/>
                </a:solidFill>
                <a:latin typeface="Meiryo UI" panose="020B0604030504040204" pitchFamily="50" charset="-128"/>
                <a:ea typeface="Meiryo UI" panose="020B0604030504040204" pitchFamily="50" charset="-128"/>
              </a:rPr>
              <a:t>環境衛生等が多い</a:t>
            </a:r>
            <a:r>
              <a:rPr lang="ja-JP" altLang="en-US" sz="1400" dirty="0" smtClean="0">
                <a:solidFill>
                  <a:srgbClr val="002060"/>
                </a:solidFill>
                <a:latin typeface="Meiryo UI" panose="020B0604030504040204" pitchFamily="50" charset="-128"/>
                <a:ea typeface="Meiryo UI" panose="020B0604030504040204" pitchFamily="50" charset="-128"/>
              </a:rPr>
              <a:t>。</a:t>
            </a:r>
            <a:endParaRPr lang="en-US" altLang="ja-JP" sz="1400" dirty="0" smtClean="0">
              <a:solidFill>
                <a:srgbClr val="002060"/>
              </a:solidFill>
              <a:latin typeface="Meiryo UI" panose="020B0604030504040204" pitchFamily="50" charset="-128"/>
              <a:ea typeface="Meiryo UI" panose="020B0604030504040204" pitchFamily="50" charset="-128"/>
            </a:endParaRPr>
          </a:p>
          <a:p>
            <a:pPr marL="285750" indent="-285750" algn="l">
              <a:lnSpc>
                <a:spcPts val="1000"/>
              </a:lnSpc>
              <a:spcBef>
                <a:spcPts val="0"/>
              </a:spcBef>
              <a:buFont typeface="Wingdings" panose="05000000000000000000" pitchFamily="2" charset="2"/>
              <a:buChar char="Ø"/>
            </a:pPr>
            <a:endParaRPr lang="en-US" altLang="ja-JP" sz="1400" dirty="0" smtClean="0">
              <a:solidFill>
                <a:srgbClr val="002060"/>
              </a:solidFill>
              <a:latin typeface="Meiryo UI" panose="020B0604030504040204" pitchFamily="50" charset="-128"/>
              <a:ea typeface="Meiryo UI" panose="020B0604030504040204" pitchFamily="50" charset="-128"/>
            </a:endParaRPr>
          </a:p>
          <a:p>
            <a:pPr marL="285750" indent="-285750" algn="l">
              <a:spcBef>
                <a:spcPts val="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rPr>
              <a:t>一部</a:t>
            </a:r>
            <a:r>
              <a:rPr lang="ja-JP" altLang="en-US" sz="1400" dirty="0">
                <a:solidFill>
                  <a:srgbClr val="002060"/>
                </a:solidFill>
                <a:latin typeface="Meiryo UI" panose="020B0604030504040204" pitchFamily="50" charset="-128"/>
                <a:ea typeface="Meiryo UI" panose="020B0604030504040204" pitchFamily="50" charset="-128"/>
              </a:rPr>
              <a:t>では</a:t>
            </a:r>
            <a:r>
              <a:rPr lang="ja-JP" altLang="en-US" sz="1400" dirty="0" smtClean="0">
                <a:solidFill>
                  <a:srgbClr val="002060"/>
                </a:solidFill>
                <a:latin typeface="Meiryo UI" panose="020B0604030504040204" pitchFamily="50" charset="-128"/>
                <a:ea typeface="Meiryo UI" panose="020B0604030504040204" pitchFamily="50" charset="-128"/>
              </a:rPr>
              <a:t>、民間</a:t>
            </a:r>
            <a:r>
              <a:rPr lang="ja-JP" altLang="en-US" sz="1400" dirty="0">
                <a:solidFill>
                  <a:srgbClr val="002060"/>
                </a:solidFill>
                <a:latin typeface="Meiryo UI" panose="020B0604030504040204" pitchFamily="50" charset="-128"/>
                <a:ea typeface="Meiryo UI" panose="020B0604030504040204" pitchFamily="50" charset="-128"/>
              </a:rPr>
              <a:t>も含めた連携や自治体クラウド等、デジタル化の進展に伴う事例もあるが、府域への広がりまでは</a:t>
            </a:r>
            <a:r>
              <a:rPr lang="ja-JP" altLang="en-US" sz="1400" dirty="0" smtClean="0">
                <a:solidFill>
                  <a:srgbClr val="002060"/>
                </a:solidFill>
                <a:latin typeface="Meiryo UI" panose="020B0604030504040204" pitchFamily="50" charset="-128"/>
                <a:ea typeface="Meiryo UI" panose="020B0604030504040204" pitchFamily="50" charset="-128"/>
              </a:rPr>
              <a:t>見られない。</a:t>
            </a:r>
            <a:endParaRPr lang="en-US" altLang="ja-JP" sz="1400" dirty="0">
              <a:solidFill>
                <a:srgbClr val="002060"/>
              </a:solidFill>
              <a:latin typeface="Meiryo UI" panose="020B0604030504040204" pitchFamily="50" charset="-128"/>
              <a:ea typeface="Meiryo UI" panose="020B0604030504040204" pitchFamily="50" charset="-128"/>
            </a:endParaRPr>
          </a:p>
          <a:p>
            <a:pPr marL="285750" indent="-285750" algn="l">
              <a:lnSpc>
                <a:spcPts val="1000"/>
              </a:lnSpc>
              <a:spcBef>
                <a:spcPts val="0"/>
              </a:spcBef>
              <a:buFont typeface="Wingdings" panose="05000000000000000000" pitchFamily="2" charset="2"/>
              <a:buChar char="Ø"/>
            </a:pPr>
            <a:endParaRPr lang="en-US" altLang="ja-JP" sz="1400" dirty="0" smtClean="0">
              <a:solidFill>
                <a:srgbClr val="002060"/>
              </a:solidFill>
              <a:latin typeface="Meiryo UI" panose="020B0604030504040204" pitchFamily="50" charset="-128"/>
              <a:ea typeface="Meiryo UI" panose="020B0604030504040204" pitchFamily="50" charset="-128"/>
            </a:endParaRPr>
          </a:p>
          <a:p>
            <a:pPr marL="285750" indent="-285750" algn="l">
              <a:spcBef>
                <a:spcPts val="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rPr>
              <a:t>また、広域連携は地域ブロック単位が基本で、地域を</a:t>
            </a:r>
            <a:r>
              <a:rPr lang="ja-JP" altLang="en-US" sz="1400" dirty="0">
                <a:solidFill>
                  <a:srgbClr val="002060"/>
                </a:solidFill>
                <a:latin typeface="Meiryo UI" panose="020B0604030504040204" pitchFamily="50" charset="-128"/>
                <a:ea typeface="Meiryo UI" panose="020B0604030504040204" pitchFamily="50" charset="-128"/>
              </a:rPr>
              <a:t>越えた</a:t>
            </a:r>
            <a:r>
              <a:rPr lang="ja-JP" altLang="en-US" sz="1400" dirty="0" smtClean="0">
                <a:solidFill>
                  <a:srgbClr val="002060"/>
                </a:solidFill>
                <a:latin typeface="Meiryo UI" panose="020B0604030504040204" pitchFamily="50" charset="-128"/>
                <a:ea typeface="Meiryo UI" panose="020B0604030504040204" pitchFamily="50" charset="-128"/>
              </a:rPr>
              <a:t>連携は少ない。政令市が連携の枠組みに加わる例は、消防の関係で堺市に</a:t>
            </a:r>
            <a:r>
              <a:rPr lang="en-US" altLang="ja-JP" sz="1400" dirty="0" smtClean="0">
                <a:solidFill>
                  <a:srgbClr val="002060"/>
                </a:solidFill>
                <a:latin typeface="Meiryo UI" panose="020B0604030504040204" pitchFamily="50" charset="-128"/>
                <a:ea typeface="Meiryo UI" panose="020B0604030504040204" pitchFamily="50" charset="-128"/>
              </a:rPr>
              <a:t>1</a:t>
            </a:r>
            <a:r>
              <a:rPr lang="ja-JP" altLang="en-US" sz="1400" dirty="0" smtClean="0">
                <a:solidFill>
                  <a:srgbClr val="002060"/>
                </a:solidFill>
                <a:latin typeface="Meiryo UI" panose="020B0604030504040204" pitchFamily="50" charset="-128"/>
                <a:ea typeface="Meiryo UI" panose="020B0604030504040204" pitchFamily="50" charset="-128"/>
              </a:rPr>
              <a:t>件の実績があるのみで、広域連携における政令市の存在感は希薄。</a:t>
            </a:r>
            <a:endParaRPr lang="en-US" altLang="ja-JP" sz="1400" dirty="0" smtClean="0">
              <a:solidFill>
                <a:srgbClr val="002060"/>
              </a:solidFill>
              <a:latin typeface="Meiryo UI" panose="020B0604030504040204" pitchFamily="50" charset="-128"/>
              <a:ea typeface="Meiryo UI" panose="020B0604030504040204" pitchFamily="50" charset="-128"/>
            </a:endParaRPr>
          </a:p>
          <a:p>
            <a:pPr marL="285750" indent="-285750" algn="l">
              <a:lnSpc>
                <a:spcPts val="1000"/>
              </a:lnSpc>
              <a:spcBef>
                <a:spcPts val="0"/>
              </a:spcBef>
              <a:buFont typeface="Wingdings" panose="05000000000000000000" pitchFamily="2" charset="2"/>
              <a:buChar char="Ø"/>
            </a:pPr>
            <a:endParaRPr lang="en-US" altLang="ja-JP" sz="1400" dirty="0" smtClean="0">
              <a:solidFill>
                <a:srgbClr val="002060"/>
              </a:solidFill>
              <a:latin typeface="Meiryo UI" panose="020B0604030504040204" pitchFamily="50" charset="-128"/>
              <a:ea typeface="Meiryo UI" panose="020B0604030504040204" pitchFamily="50" charset="-128"/>
            </a:endParaRPr>
          </a:p>
          <a:p>
            <a:pPr marL="285750" indent="-285750" algn="l">
              <a:spcBef>
                <a:spcPts val="0"/>
              </a:spcBef>
              <a:buFont typeface="Wingdings" panose="05000000000000000000" pitchFamily="2" charset="2"/>
              <a:buChar char="Ø"/>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概して広域連携については大きな変化は見られず、市町村合併も進展はなかった。</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spcBef>
                <a:spcPts val="0"/>
              </a:spcBef>
              <a:buFont typeface="Wingdings" panose="05000000000000000000" pitchFamily="2" charset="2"/>
              <a:buChar char="Ø"/>
            </a:pPr>
            <a:endParaRPr lang="ja-JP" altLang="en-US" sz="1400" dirty="0">
              <a:solidFill>
                <a:srgbClr val="002060"/>
              </a:solidFill>
              <a:latin typeface="Meiryo UI" panose="020B0604030504040204" pitchFamily="50" charset="-128"/>
              <a:ea typeface="Meiryo UI" panose="020B0604030504040204" pitchFamily="50" charset="-128"/>
            </a:endParaRPr>
          </a:p>
        </p:txBody>
      </p:sp>
      <p:sp>
        <p:nvSpPr>
          <p:cNvPr id="549" name="右矢印 548"/>
          <p:cNvSpPr/>
          <p:nvPr/>
        </p:nvSpPr>
        <p:spPr>
          <a:xfrm>
            <a:off x="4003453" y="2609671"/>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1" name="角丸四角形 550"/>
          <p:cNvSpPr/>
          <p:nvPr/>
        </p:nvSpPr>
        <p:spPr>
          <a:xfrm>
            <a:off x="4603071" y="829474"/>
            <a:ext cx="1134055" cy="333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7156474" y="656907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12</a:t>
            </a:r>
            <a:endParaRPr kumimoji="1" lang="ja-JP" altLang="en-US" sz="1800" dirty="0">
              <a:solidFill>
                <a:srgbClr val="002060"/>
              </a:solidFill>
            </a:endParaRPr>
          </a:p>
        </p:txBody>
      </p:sp>
    </p:spTree>
    <p:extLst>
      <p:ext uri="{BB962C8B-B14F-4D97-AF65-F5344CB8AC3E}">
        <p14:creationId xmlns:p14="http://schemas.microsoft.com/office/powerpoint/2010/main" val="3144980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txBox="1">
            <a:spLocks/>
          </p:cNvSpPr>
          <p:nvPr/>
        </p:nvSpPr>
        <p:spPr>
          <a:xfrm>
            <a:off x="-24064" y="-24064"/>
            <a:ext cx="259434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主な取組</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経過（年度）</a:t>
            </a:r>
            <a:endPar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23">
            <a:extLst>
              <a:ext uri="{FF2B5EF4-FFF2-40B4-BE49-F238E27FC236}">
                <a16:creationId xmlns:a16="http://schemas.microsoft.com/office/drawing/2014/main" id="{B23E43A1-D28E-4C65-90EC-FDFF1591D5C2}"/>
              </a:ext>
            </a:extLst>
          </p:cNvPr>
          <p:cNvSpPr/>
          <p:nvPr/>
        </p:nvSpPr>
        <p:spPr>
          <a:xfrm>
            <a:off x="4203838" y="350242"/>
            <a:ext cx="2160000"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a:t>
            </a:r>
            <a:r>
              <a:rPr lang="ja-JP" altLang="en-US" sz="1400" dirty="0" smtClean="0">
                <a:latin typeface="Meiryo UI" panose="020B0604030504040204" pitchFamily="50" charset="-128"/>
                <a:ea typeface="Meiryo UI" panose="020B0604030504040204" pitchFamily="50" charset="-128"/>
              </a:rPr>
              <a:t>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48128" y="3032894"/>
            <a:ext cx="3717867"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p>
        </p:txBody>
      </p:sp>
      <p:grpSp>
        <p:nvGrpSpPr>
          <p:cNvPr id="4" name="グループ化 3"/>
          <p:cNvGrpSpPr/>
          <p:nvPr/>
        </p:nvGrpSpPr>
        <p:grpSpPr>
          <a:xfrm>
            <a:off x="79551" y="3286566"/>
            <a:ext cx="4124287" cy="3564000"/>
            <a:chOff x="79551" y="2191684"/>
            <a:chExt cx="4124287" cy="4009500"/>
          </a:xfrm>
        </p:grpSpPr>
        <p:sp>
          <p:nvSpPr>
            <p:cNvPr id="3" name="正方形/長方形 2">
              <a:extLst>
                <a:ext uri="{FF2B5EF4-FFF2-40B4-BE49-F238E27FC236}">
                  <a16:creationId xmlns:a16="http://schemas.microsoft.com/office/drawing/2014/main" id="{0E8F2FD2-76C0-4840-BF86-B02CA2B46E67}"/>
                </a:ext>
              </a:extLst>
            </p:cNvPr>
            <p:cNvSpPr/>
            <p:nvPr/>
          </p:nvSpPr>
          <p:spPr>
            <a:xfrm>
              <a:off x="88763" y="2191684"/>
              <a:ext cx="4115075" cy="40095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smtClean="0">
                  <a:solidFill>
                    <a:srgbClr val="002060"/>
                  </a:solidFill>
                  <a:latin typeface="Meiryo UI" panose="020B0604030504040204" pitchFamily="50" charset="-128"/>
                  <a:ea typeface="Meiryo UI" panose="020B0604030504040204" pitchFamily="50" charset="-128"/>
                </a:rPr>
                <a:t>「</a:t>
              </a:r>
              <a:r>
                <a:rPr kumimoji="1" lang="ja-JP" altLang="en-US" sz="1200" b="1" dirty="0">
                  <a:solidFill>
                    <a:srgbClr val="002060"/>
                  </a:solidFill>
                  <a:latin typeface="Meiryo UI" panose="020B0604030504040204" pitchFamily="50" charset="-128"/>
                  <a:ea typeface="Meiryo UI" panose="020B0604030504040204" pitchFamily="50" charset="-128"/>
                </a:rPr>
                <a:t>課題・将来見通しに関する研究会</a:t>
              </a:r>
              <a:r>
                <a:rPr kumimoji="1" lang="ja-JP" altLang="en-US" sz="1200" b="1" dirty="0" smtClean="0">
                  <a:solidFill>
                    <a:srgbClr val="002060"/>
                  </a:solidFill>
                  <a:latin typeface="Meiryo UI" panose="020B0604030504040204" pitchFamily="50" charset="-128"/>
                  <a:ea typeface="Meiryo UI" panose="020B0604030504040204" pitchFamily="50" charset="-128"/>
                </a:rPr>
                <a:t>」</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300"/>
                </a:lnSpc>
              </a:pP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dirty="0">
                  <a:solidFill>
                    <a:srgbClr val="002060"/>
                  </a:solidFill>
                  <a:latin typeface="Meiryo UI" panose="020B0604030504040204" pitchFamily="50" charset="-128"/>
                  <a:ea typeface="Meiryo UI" panose="020B0604030504040204" pitchFamily="50" charset="-128"/>
                </a:rPr>
                <a:t>府内市町村が直面すると想定される⾏政課題を</a:t>
              </a:r>
              <a:r>
                <a:rPr kumimoji="1" lang="ja-JP" altLang="en-US" sz="1050" dirty="0" smtClean="0">
                  <a:solidFill>
                    <a:srgbClr val="002060"/>
                  </a:solidFill>
                  <a:latin typeface="Meiryo UI" panose="020B0604030504040204" pitchFamily="50" charset="-128"/>
                  <a:ea typeface="Meiryo UI" panose="020B0604030504040204" pitchFamily="50" charset="-128"/>
                </a:rPr>
                <a:t>整理</a:t>
              </a:r>
              <a:endParaRPr kumimoji="1" lang="en-US" altLang="ja-JP" sz="1050" dirty="0" smtClean="0">
                <a:solidFill>
                  <a:srgbClr val="002060"/>
                </a:solidFill>
                <a:latin typeface="Meiryo UI" panose="020B0604030504040204" pitchFamily="50" charset="-128"/>
                <a:ea typeface="Meiryo UI" panose="020B0604030504040204" pitchFamily="50" charset="-128"/>
              </a:endParaRPr>
            </a:p>
            <a:p>
              <a:pPr marL="171450" indent="-171450">
                <a:lnSpc>
                  <a:spcPts val="1000"/>
                </a:lnSpc>
                <a:buFont typeface="Arial" panose="020B0604020202020204" pitchFamily="34" charset="0"/>
                <a:buChar char="•"/>
              </a:pPr>
              <a:endParaRPr kumimoji="1" lang="en-US" altLang="ja-JP" sz="1200" b="1" dirty="0">
                <a:solidFill>
                  <a:srgbClr val="002060"/>
                </a:solidFill>
                <a:latin typeface="Meiryo UI" panose="020B0604030504040204" pitchFamily="50" charset="-128"/>
                <a:ea typeface="Meiryo UI" panose="020B0604030504040204" pitchFamily="50" charset="-128"/>
              </a:endParaRPr>
            </a:p>
            <a:p>
              <a:r>
                <a:rPr kumimoji="1" lang="ja-JP" altLang="en-US" sz="1200" b="1" dirty="0">
                  <a:solidFill>
                    <a:srgbClr val="002060"/>
                  </a:solidFill>
                  <a:latin typeface="Meiryo UI" panose="020B0604030504040204" pitchFamily="50" charset="-128"/>
                  <a:ea typeface="Meiryo UI" panose="020B0604030504040204" pitchFamily="50" charset="-128"/>
                </a:rPr>
                <a:t>「広域連携に関する研究会</a:t>
              </a:r>
              <a:r>
                <a:rPr kumimoji="1" lang="ja-JP" altLang="en-US" sz="1200" b="1" dirty="0" smtClean="0">
                  <a:solidFill>
                    <a:srgbClr val="002060"/>
                  </a:solidFill>
                  <a:latin typeface="Meiryo UI" panose="020B0604030504040204" pitchFamily="50" charset="-128"/>
                  <a:ea typeface="Meiryo UI" panose="020B0604030504040204" pitchFamily="50" charset="-128"/>
                </a:rPr>
                <a:t>」</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300"/>
                </a:lnSpc>
              </a:pP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dirty="0" smtClean="0">
                  <a:solidFill>
                    <a:srgbClr val="002060"/>
                  </a:solidFill>
                  <a:latin typeface="Meiryo UI" panose="020B0604030504040204" pitchFamily="50" charset="-128"/>
                  <a:ea typeface="Meiryo UI" panose="020B0604030504040204" pitchFamily="50" charset="-128"/>
                </a:rPr>
                <a:t>連携の一般的な効果と課題を提示するとともに、モデル事例の提示や、連携に係る代表的な課題（「費用負担」「人的負担」「幹事団体の負担」）について、標準的な考え方や対応策を提示</a:t>
              </a:r>
              <a:endParaRPr kumimoji="1" lang="en-US" altLang="ja-JP" sz="1050" dirty="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100" dirty="0" smtClean="0">
                <a:solidFill>
                  <a:srgbClr val="002060"/>
                </a:solidFill>
                <a:latin typeface="Meiryo UI" panose="020B0604030504040204" pitchFamily="50" charset="-128"/>
                <a:ea typeface="Meiryo UI" panose="020B0604030504040204" pitchFamily="50" charset="-128"/>
              </a:endParaRPr>
            </a:p>
            <a:p>
              <a:r>
                <a:rPr kumimoji="1" lang="ja-JP" altLang="en-US" sz="900" dirty="0" smtClean="0">
                  <a:solidFill>
                    <a:srgbClr val="002060"/>
                  </a:solidFill>
                  <a:latin typeface="Meiryo UI" panose="020B0604030504040204" pitchFamily="50" charset="-128"/>
                  <a:ea typeface="Meiryo UI" panose="020B0604030504040204" pitchFamily="50" charset="-128"/>
                </a:rPr>
                <a:t>◆ 費用負担：実績割のほか、均等割も合理性</a:t>
              </a:r>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ja-JP" altLang="en-US" sz="900" dirty="0" smtClean="0">
                  <a:solidFill>
                    <a:srgbClr val="002060"/>
                  </a:solidFill>
                  <a:latin typeface="Meiryo UI" panose="020B0604030504040204" pitchFamily="50" charset="-128"/>
                  <a:ea typeface="Meiryo UI" panose="020B0604030504040204" pitchFamily="50" charset="-128"/>
                </a:rPr>
                <a:t>◆ 人的負担</a:t>
              </a:r>
              <a:r>
                <a:rPr kumimoji="1" lang="ja-JP" altLang="en-US" sz="900" dirty="0" smtClean="0">
                  <a:solidFill>
                    <a:srgbClr val="002060"/>
                  </a:solidFill>
                  <a:latin typeface="Meiryo UI" panose="020B0604030504040204" pitchFamily="50" charset="-128"/>
                  <a:ea typeface="Meiryo UI" panose="020B0604030504040204" pitchFamily="50" charset="-128"/>
                  <a:sym typeface="Wingdings" panose="05000000000000000000" pitchFamily="2" charset="2"/>
                </a:rPr>
                <a:t>：（職員配置の課題に対し）</a:t>
              </a:r>
              <a:r>
                <a:rPr kumimoji="1" lang="ja-JP" altLang="en-US" sz="900" dirty="0" smtClean="0">
                  <a:solidFill>
                    <a:srgbClr val="002060"/>
                  </a:solidFill>
                  <a:latin typeface="Meiryo UI" panose="020B0604030504040204" pitchFamily="50" charset="-128"/>
                  <a:ea typeface="Meiryo UI" panose="020B0604030504040204" pitchFamily="50" charset="-128"/>
                </a:rPr>
                <a:t>幹事団体の職員のみで構成の提案、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r>
                <a:rPr kumimoji="1" lang="ja-JP" altLang="en-US" sz="900" dirty="0">
                  <a:solidFill>
                    <a:srgbClr val="002060"/>
                  </a:solidFill>
                  <a:latin typeface="Meiryo UI" panose="020B0604030504040204" pitchFamily="50" charset="-128"/>
                  <a:ea typeface="Meiryo UI" panose="020B0604030504040204" pitchFamily="50" charset="-128"/>
                </a:rPr>
                <a:t>　</a:t>
              </a:r>
              <a:r>
                <a:rPr kumimoji="1" lang="ja-JP" altLang="en-US" sz="900" dirty="0" smtClean="0">
                  <a:solidFill>
                    <a:srgbClr val="002060"/>
                  </a:solidFill>
                  <a:latin typeface="Meiryo UI" panose="020B0604030504040204" pitchFamily="50" charset="-128"/>
                  <a:ea typeface="Meiryo UI" panose="020B0604030504040204" pitchFamily="50" charset="-128"/>
                </a:rPr>
                <a:t>　　　　　　　　 人件費の標準額の設定の提案</a:t>
              </a:r>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ja-JP" altLang="en-US" sz="900" dirty="0" smtClean="0">
                  <a:solidFill>
                    <a:srgbClr val="002060"/>
                  </a:solidFill>
                  <a:latin typeface="Meiryo UI" panose="020B0604030504040204" pitchFamily="50" charset="-128"/>
                  <a:ea typeface="Meiryo UI" panose="020B0604030504040204" pitchFamily="50" charset="-128"/>
                </a:rPr>
                <a:t>◆ 幹事団体：幹事団体へのインセンティブ強化（負担金の割合、振興補助金等）</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ja-JP" altLang="en-US" sz="1200" b="1" dirty="0">
                  <a:solidFill>
                    <a:srgbClr val="002060"/>
                  </a:solidFill>
                  <a:latin typeface="Meiryo UI" panose="020B0604030504040204" pitchFamily="50" charset="-128"/>
                  <a:ea typeface="Meiryo UI" panose="020B0604030504040204" pitchFamily="50" charset="-128"/>
                </a:rPr>
                <a:t>「合併に関する研究会</a:t>
              </a:r>
              <a:r>
                <a:rPr kumimoji="1" lang="ja-JP" altLang="en-US" sz="1200" b="1" dirty="0" smtClean="0">
                  <a:solidFill>
                    <a:srgbClr val="002060"/>
                  </a:solidFill>
                  <a:latin typeface="Meiryo UI" panose="020B0604030504040204" pitchFamily="50" charset="-128"/>
                  <a:ea typeface="Meiryo UI" panose="020B0604030504040204" pitchFamily="50" charset="-128"/>
                </a:rPr>
                <a:t>」</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300"/>
                </a:lnSpc>
              </a:pP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spc="-50" dirty="0" smtClean="0">
                  <a:solidFill>
                    <a:srgbClr val="002060"/>
                  </a:solidFill>
                  <a:latin typeface="Meiryo UI" panose="020B0604030504040204" pitchFamily="50" charset="-128"/>
                  <a:ea typeface="Meiryo UI" panose="020B0604030504040204" pitchFamily="50" charset="-128"/>
                </a:rPr>
                <a:t>一般的な合併の効果と課題を整理したうえで、大阪における合併が進まなかった理由を検証。今後考えられる合併の種類や特徴・課題について整理</a:t>
              </a:r>
              <a:endParaRPr kumimoji="1" lang="en-US" altLang="ja-JP" sz="1050" spc="-50" dirty="0" smtClean="0">
                <a:solidFill>
                  <a:srgbClr val="002060"/>
                </a:solidFill>
                <a:latin typeface="Meiryo UI" panose="020B0604030504040204" pitchFamily="50" charset="-128"/>
                <a:ea typeface="Meiryo UI" panose="020B0604030504040204" pitchFamily="50" charset="-128"/>
              </a:endParaRPr>
            </a:p>
            <a:p>
              <a:pPr>
                <a:lnSpc>
                  <a:spcPts val="500"/>
                </a:lnSpc>
              </a:pPr>
              <a:r>
                <a:rPr kumimoji="1" lang="en-US" altLang="ja-JP" sz="900" dirty="0" smtClean="0">
                  <a:solidFill>
                    <a:srgbClr val="002060"/>
                  </a:solidFill>
                  <a:latin typeface="Meiryo UI" panose="020B0604030504040204" pitchFamily="50" charset="-128"/>
                  <a:ea typeface="Meiryo UI" panose="020B0604030504040204" pitchFamily="50" charset="-128"/>
                </a:rPr>
                <a:t>      </a:t>
              </a:r>
            </a:p>
            <a:p>
              <a:r>
                <a:rPr kumimoji="1" lang="ja-JP" altLang="en-US" sz="900" dirty="0" smtClean="0">
                  <a:solidFill>
                    <a:srgbClr val="002060"/>
                  </a:solidFill>
                  <a:latin typeface="Meiryo UI" panose="020B0604030504040204" pitchFamily="50" charset="-128"/>
                  <a:ea typeface="Meiryo UI" panose="020B0604030504040204" pitchFamily="50" charset="-128"/>
                </a:rPr>
                <a:t>◆ 隣接</a:t>
              </a:r>
              <a:r>
                <a:rPr kumimoji="1" lang="ja-JP" altLang="en-US" sz="900" dirty="0">
                  <a:solidFill>
                    <a:srgbClr val="002060"/>
                  </a:solidFill>
                  <a:latin typeface="Meiryo UI" panose="020B0604030504040204" pitchFamily="50" charset="-128"/>
                  <a:ea typeface="Meiryo UI" panose="020B0604030504040204" pitchFamily="50" charset="-128"/>
                </a:rPr>
                <a:t>団体との</a:t>
              </a:r>
              <a:r>
                <a:rPr kumimoji="1" lang="ja-JP" altLang="en-US" sz="900" dirty="0" smtClean="0">
                  <a:solidFill>
                    <a:srgbClr val="002060"/>
                  </a:solidFill>
                  <a:latin typeface="Meiryo UI" panose="020B0604030504040204" pitchFamily="50" charset="-128"/>
                  <a:ea typeface="Meiryo UI" panose="020B0604030504040204" pitchFamily="50" charset="-128"/>
                </a:rPr>
                <a:t>合併：組み合わせによっては可能性</a:t>
              </a:r>
              <a:r>
                <a:rPr kumimoji="1" lang="ja-JP" altLang="en-US" sz="900" dirty="0">
                  <a:solidFill>
                    <a:srgbClr val="002060"/>
                  </a:solidFill>
                  <a:latin typeface="Meiryo UI" panose="020B0604030504040204" pitchFamily="50" charset="-128"/>
                  <a:ea typeface="Meiryo UI" panose="020B0604030504040204" pitchFamily="50" charset="-128"/>
                </a:rPr>
                <a:t>が高まる</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r>
                <a:rPr kumimoji="1" lang="ja-JP" altLang="en-US" sz="900" dirty="0" smtClean="0">
                  <a:solidFill>
                    <a:srgbClr val="002060"/>
                  </a:solidFill>
                  <a:latin typeface="Meiryo UI" panose="020B0604030504040204" pitchFamily="50" charset="-128"/>
                  <a:ea typeface="Meiryo UI" panose="020B0604030504040204" pitchFamily="50" charset="-128"/>
                </a:rPr>
                <a:t>◆ 大規模合併：スケールメリットがより大きくなる等の効果</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lvl="1"/>
              <a:r>
                <a:rPr kumimoji="1" lang="ja-JP" altLang="en-US" sz="900" dirty="0" smtClean="0">
                  <a:solidFill>
                    <a:srgbClr val="002060"/>
                  </a:solidFill>
                  <a:latin typeface="Meiryo UI" panose="020B0604030504040204" pitchFamily="50" charset="-128"/>
                  <a:ea typeface="Meiryo UI" panose="020B0604030504040204" pitchFamily="50" charset="-128"/>
                </a:rPr>
                <a:t>　   　　（調整が困難、組合せによっては行政運営が非効率</a:t>
              </a:r>
              <a:r>
                <a:rPr kumimoji="1" lang="en-US" altLang="ja-JP" sz="900" dirty="0" smtClean="0">
                  <a:solidFill>
                    <a:srgbClr val="002060"/>
                  </a:solidFill>
                  <a:latin typeface="Meiryo UI" panose="020B0604030504040204" pitchFamily="50" charset="-128"/>
                  <a:ea typeface="Meiryo UI" panose="020B0604030504040204" pitchFamily="50" charset="-128"/>
                </a:rPr>
                <a:t>)</a:t>
              </a:r>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ja-JP" altLang="en-US" sz="900" dirty="0" smtClean="0">
                  <a:solidFill>
                    <a:srgbClr val="002060"/>
                  </a:solidFill>
                  <a:latin typeface="Meiryo UI" panose="020B0604030504040204" pitchFamily="50" charset="-128"/>
                  <a:ea typeface="Meiryo UI" panose="020B0604030504040204" pitchFamily="50" charset="-128"/>
                </a:rPr>
                <a:t>◆ 飛び地合併・分割合併：効率化が図られない、一方で協議</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r>
                <a:rPr kumimoji="1" lang="en-US" altLang="ja-JP" sz="900" dirty="0">
                  <a:solidFill>
                    <a:srgbClr val="002060"/>
                  </a:solidFill>
                  <a:latin typeface="Meiryo UI" panose="020B0604030504040204" pitchFamily="50" charset="-128"/>
                  <a:ea typeface="Meiryo UI" panose="020B0604030504040204" pitchFamily="50" charset="-128"/>
                </a:rPr>
                <a:t> </a:t>
              </a:r>
              <a:r>
                <a:rPr kumimoji="1" lang="en-US" altLang="ja-JP" sz="900" dirty="0" smtClean="0">
                  <a:solidFill>
                    <a:srgbClr val="002060"/>
                  </a:solidFill>
                  <a:latin typeface="Meiryo UI" panose="020B0604030504040204" pitchFamily="50" charset="-128"/>
                  <a:ea typeface="Meiryo UI" panose="020B0604030504040204" pitchFamily="50" charset="-128"/>
                </a:rPr>
                <a:t>    </a:t>
              </a:r>
              <a:r>
                <a:rPr kumimoji="1" lang="ja-JP" altLang="en-US" sz="900" dirty="0">
                  <a:solidFill>
                    <a:srgbClr val="002060"/>
                  </a:solidFill>
                  <a:latin typeface="Meiryo UI" panose="020B0604030504040204" pitchFamily="50" charset="-128"/>
                  <a:ea typeface="Meiryo UI" panose="020B0604030504040204" pitchFamily="50" charset="-128"/>
                </a:rPr>
                <a:t>　</a:t>
              </a:r>
              <a:r>
                <a:rPr kumimoji="1" lang="ja-JP" altLang="en-US" sz="900" dirty="0" smtClean="0">
                  <a:solidFill>
                    <a:srgbClr val="002060"/>
                  </a:solidFill>
                  <a:latin typeface="Meiryo UI" panose="020B0604030504040204" pitchFamily="50" charset="-128"/>
                  <a:ea typeface="Meiryo UI" panose="020B0604030504040204" pitchFamily="50" charset="-128"/>
                </a:rPr>
                <a:t>　　　                     が調わない可能性等</a:t>
              </a:r>
              <a:endParaRPr kumimoji="1" lang="en-US" altLang="ja-JP" sz="900" dirty="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050" dirty="0" smtClean="0">
                <a:solidFill>
                  <a:srgbClr val="002060"/>
                </a:solidFill>
                <a:latin typeface="Meiryo UI" panose="020B0604030504040204" pitchFamily="50" charset="-128"/>
                <a:ea typeface="Meiryo UI" panose="020B0604030504040204" pitchFamily="50" charset="-128"/>
              </a:endParaRPr>
            </a:p>
            <a:p>
              <a:r>
                <a:rPr kumimoji="1" lang="en-US" altLang="ja-JP" sz="1000" dirty="0" smtClean="0">
                  <a:solidFill>
                    <a:srgbClr val="002060"/>
                  </a:solidFill>
                  <a:latin typeface="Meiryo UI" panose="020B0604030504040204" pitchFamily="50" charset="-128"/>
                  <a:ea typeface="Meiryo UI" panose="020B0604030504040204" pitchFamily="50" charset="-128"/>
                </a:rPr>
                <a:t>※</a:t>
              </a:r>
              <a:r>
                <a:rPr kumimoji="1" lang="ja-JP" altLang="en-US" sz="1000" dirty="0">
                  <a:solidFill>
                    <a:srgbClr val="002060"/>
                  </a:solidFill>
                  <a:latin typeface="Meiryo UI" panose="020B0604030504040204" pitchFamily="50" charset="-128"/>
                  <a:ea typeface="Meiryo UI" panose="020B0604030504040204" pitchFamily="50" charset="-128"/>
                </a:rPr>
                <a:t>その他、市町村独自の取組に関する研究会も設置</a:t>
              </a:r>
              <a:endParaRPr kumimoji="1" lang="en-US" altLang="ja-JP" sz="1000" dirty="0">
                <a:solidFill>
                  <a:srgbClr val="002060"/>
                </a:solidFill>
                <a:latin typeface="Meiryo UI" panose="020B0604030504040204" pitchFamily="50" charset="-128"/>
                <a:ea typeface="Meiryo UI" panose="020B0604030504040204" pitchFamily="50" charset="-128"/>
              </a:endParaRPr>
            </a:p>
          </p:txBody>
        </p:sp>
        <p:sp>
          <p:nvSpPr>
            <p:cNvPr id="2" name="大かっこ 1"/>
            <p:cNvSpPr/>
            <p:nvPr/>
          </p:nvSpPr>
          <p:spPr>
            <a:xfrm>
              <a:off x="113749" y="3618979"/>
              <a:ext cx="3925256" cy="729000"/>
            </a:xfrm>
            <a:prstGeom prst="bracketPair">
              <a:avLst>
                <a:gd name="adj" fmla="val 1193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1" name="大かっこ 20"/>
            <p:cNvSpPr/>
            <p:nvPr/>
          </p:nvSpPr>
          <p:spPr>
            <a:xfrm>
              <a:off x="79551" y="5125666"/>
              <a:ext cx="3683441" cy="810000"/>
            </a:xfrm>
            <a:prstGeom prst="bracketPair">
              <a:avLst>
                <a:gd name="adj" fmla="val 889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12"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13</a:t>
            </a:r>
            <a:endParaRPr kumimoji="1" lang="ja-JP" altLang="en-US" sz="1800" dirty="0">
              <a:solidFill>
                <a:srgbClr val="002060"/>
              </a:solidFill>
            </a:endParaRPr>
          </a:p>
        </p:txBody>
      </p:sp>
      <p:graphicFrame>
        <p:nvGraphicFramePr>
          <p:cNvPr id="11" name="表 10">
            <a:extLst>
              <a:ext uri="{FF2B5EF4-FFF2-40B4-BE49-F238E27FC236}">
                <a16:creationId xmlns:a16="http://schemas.microsoft.com/office/drawing/2014/main" id="{651ECBFD-4EC1-43D0-AED4-526B0D286568}"/>
              </a:ext>
            </a:extLst>
          </p:cNvPr>
          <p:cNvGraphicFramePr>
            <a:graphicFrameLocks noGrp="1"/>
          </p:cNvGraphicFramePr>
          <p:nvPr>
            <p:extLst>
              <p:ext uri="{D42A27DB-BD31-4B8C-83A1-F6EECF244321}">
                <p14:modId xmlns:p14="http://schemas.microsoft.com/office/powerpoint/2010/main" val="470298793"/>
              </p:ext>
            </p:extLst>
          </p:nvPr>
        </p:nvGraphicFramePr>
        <p:xfrm>
          <a:off x="79551" y="309153"/>
          <a:ext cx="3996099" cy="2662201"/>
        </p:xfrm>
        <a:graphic>
          <a:graphicData uri="http://schemas.openxmlformats.org/drawingml/2006/table">
            <a:tbl>
              <a:tblPr bandRow="1">
                <a:tableStyleId>{5C22544A-7EE6-4342-B048-85BDC9FD1C3A}</a:tableStyleId>
              </a:tblPr>
              <a:tblGrid>
                <a:gridCol w="582765">
                  <a:extLst>
                    <a:ext uri="{9D8B030D-6E8A-4147-A177-3AD203B41FA5}">
                      <a16:colId xmlns:a16="http://schemas.microsoft.com/office/drawing/2014/main" val="1520910211"/>
                    </a:ext>
                  </a:extLst>
                </a:gridCol>
                <a:gridCol w="3413334">
                  <a:extLst>
                    <a:ext uri="{9D8B030D-6E8A-4147-A177-3AD203B41FA5}">
                      <a16:colId xmlns:a16="http://schemas.microsoft.com/office/drawing/2014/main" val="3228948102"/>
                    </a:ext>
                  </a:extLst>
                </a:gridCol>
              </a:tblGrid>
              <a:tr h="400531">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b="0" dirty="0" smtClean="0">
                          <a:solidFill>
                            <a:srgbClr val="002060"/>
                          </a:solidFill>
                          <a:latin typeface="Meiryo UI" panose="020B0604030504040204" pitchFamily="50" charset="-128"/>
                          <a:ea typeface="Meiryo UI" panose="020B0604030504040204" pitchFamily="50" charset="-128"/>
                        </a:rPr>
                        <a:t>基礎自治機能の維持・充実に関する研究会設置</a:t>
                      </a:r>
                      <a:endParaRPr lang="en-US" altLang="ja-JP" sz="120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ja-JP" altLang="en-US" sz="1200" b="0" dirty="0" smtClean="0">
                          <a:solidFill>
                            <a:srgbClr val="002060"/>
                          </a:solidFill>
                          <a:latin typeface="Meiryo UI" panose="020B0604030504040204" pitchFamily="50" charset="-128"/>
                          <a:ea typeface="Meiryo UI" panose="020B0604030504040204" pitchFamily="50" charset="-128"/>
                        </a:rPr>
                        <a:t>　</a:t>
                      </a:r>
                      <a:r>
                        <a:rPr lang="ja-JP" altLang="en-US" sz="900" b="0" dirty="0" smtClean="0">
                          <a:solidFill>
                            <a:srgbClr val="002060"/>
                          </a:solidFill>
                          <a:latin typeface="Meiryo UI" panose="020B0604030504040204" pitchFamily="50" charset="-128"/>
                          <a:ea typeface="Meiryo UI" panose="020B0604030504040204" pitchFamily="50" charset="-128"/>
                        </a:rPr>
                        <a:t>（平成</a:t>
                      </a:r>
                      <a:r>
                        <a:rPr lang="en-US" altLang="ja-JP" sz="900" b="0" dirty="0" smtClean="0">
                          <a:solidFill>
                            <a:srgbClr val="002060"/>
                          </a:solidFill>
                          <a:latin typeface="Meiryo UI" panose="020B0604030504040204" pitchFamily="50" charset="-128"/>
                          <a:ea typeface="Meiryo UI" panose="020B0604030504040204" pitchFamily="50" charset="-128"/>
                        </a:rPr>
                        <a:t>29</a:t>
                      </a:r>
                      <a:r>
                        <a:rPr lang="ja-JP" altLang="en-US" sz="900" b="0" dirty="0" smtClean="0">
                          <a:solidFill>
                            <a:srgbClr val="002060"/>
                          </a:solidFill>
                          <a:latin typeface="Meiryo UI" panose="020B0604030504040204" pitchFamily="50" charset="-128"/>
                          <a:ea typeface="Meiryo UI" panose="020B0604030504040204" pitchFamily="50" charset="-128"/>
                        </a:rPr>
                        <a:t>年４月）</a:t>
                      </a:r>
                      <a:endParaRPr kumimoji="1" lang="ja-JP" altLang="en-US" sz="9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367951874"/>
                  </a:ext>
                </a:extLst>
              </a:tr>
              <a:tr h="1098936">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smtClean="0">
                          <a:solidFill>
                            <a:srgbClr val="002060"/>
                          </a:solidFill>
                          <a:latin typeface="Meiryo UI" panose="020B0604030504040204" pitchFamily="50" charset="-128"/>
                          <a:ea typeface="Meiryo UI" panose="020B0604030504040204" pitchFamily="50" charset="-128"/>
                        </a:rPr>
                        <a:t>八尾市が中核市に移行</a:t>
                      </a:r>
                      <a:r>
                        <a:rPr lang="ja-JP" altLang="en-US" sz="900" dirty="0" smtClean="0">
                          <a:solidFill>
                            <a:srgbClr val="002060"/>
                          </a:solidFill>
                          <a:latin typeface="Meiryo UI" panose="020B0604030504040204" pitchFamily="50" charset="-128"/>
                          <a:ea typeface="Meiryo UI" panose="020B0604030504040204" pitchFamily="50" charset="-128"/>
                        </a:rPr>
                        <a:t>（平成</a:t>
                      </a:r>
                      <a:r>
                        <a:rPr lang="en-US" altLang="ja-JP" sz="900" dirty="0" smtClean="0">
                          <a:solidFill>
                            <a:srgbClr val="002060"/>
                          </a:solidFill>
                          <a:latin typeface="Meiryo UI" panose="020B0604030504040204" pitchFamily="50" charset="-128"/>
                          <a:ea typeface="Meiryo UI" panose="020B0604030504040204" pitchFamily="50" charset="-128"/>
                        </a:rPr>
                        <a:t>30</a:t>
                      </a:r>
                      <a:r>
                        <a:rPr lang="ja-JP" altLang="en-US" sz="900" dirty="0" smtClean="0">
                          <a:solidFill>
                            <a:srgbClr val="002060"/>
                          </a:solidFill>
                          <a:latin typeface="Meiryo UI" panose="020B0604030504040204" pitchFamily="50" charset="-128"/>
                          <a:ea typeface="Meiryo UI" panose="020B0604030504040204" pitchFamily="50" charset="-128"/>
                        </a:rPr>
                        <a:t>年４月）</a:t>
                      </a:r>
                      <a:endParaRPr lang="en-US" altLang="ja-JP" sz="9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500"/>
                        </a:lnSpc>
                        <a:spcBef>
                          <a:spcPts val="0"/>
                        </a:spcBef>
                        <a:spcAft>
                          <a:spcPts val="0"/>
                        </a:spcAft>
                        <a:buClrTx/>
                        <a:buSzTx/>
                        <a:buFont typeface="Arial" panose="020B0604020202020204" pitchFamily="34" charset="0"/>
                        <a:buChar char="•"/>
                        <a:tabLst/>
                        <a:defRPr/>
                      </a:pPr>
                      <a:endParaRPr lang="en-US" altLang="ja-JP" sz="9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smtClean="0">
                          <a:solidFill>
                            <a:srgbClr val="002060"/>
                          </a:solidFill>
                          <a:latin typeface="Meiryo UI" panose="020B0604030504040204" pitchFamily="50" charset="-128"/>
                          <a:ea typeface="Meiryo UI" panose="020B0604030504040204" pitchFamily="50" charset="-128"/>
                        </a:rPr>
                        <a:t> 「課題・将来見通しに関する研究」とりまとめ</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ja-JP" altLang="en-US" sz="1200" dirty="0" smtClean="0">
                          <a:solidFill>
                            <a:srgbClr val="002060"/>
                          </a:solidFill>
                          <a:latin typeface="Meiryo UI" panose="020B0604030504040204" pitchFamily="50" charset="-128"/>
                          <a:ea typeface="Meiryo UI" panose="020B0604030504040204" pitchFamily="50" charset="-128"/>
                        </a:rPr>
                        <a:t>　</a:t>
                      </a:r>
                      <a:r>
                        <a:rPr lang="ja-JP" altLang="en-US" sz="900" dirty="0" smtClean="0">
                          <a:solidFill>
                            <a:srgbClr val="002060"/>
                          </a:solidFill>
                          <a:latin typeface="Meiryo UI" panose="020B0604030504040204" pitchFamily="50" charset="-128"/>
                          <a:ea typeface="Meiryo UI" panose="020B0604030504040204" pitchFamily="50" charset="-128"/>
                        </a:rPr>
                        <a:t>（平成３０年４月）</a:t>
                      </a:r>
                      <a:endParaRPr lang="en-US" altLang="ja-JP" sz="90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endParaRPr lang="en-US" altLang="ja-JP" sz="9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smtClean="0">
                          <a:solidFill>
                            <a:srgbClr val="002060"/>
                          </a:solidFill>
                          <a:latin typeface="Meiryo UI" panose="020B0604030504040204" pitchFamily="50" charset="-128"/>
                          <a:ea typeface="Meiryo UI" panose="020B0604030504040204" pitchFamily="50" charset="-128"/>
                        </a:rPr>
                        <a:t> 「広域連携に関する研究」、「合併に関する研究」</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ja-JP" altLang="en-US" sz="1200" dirty="0" smtClean="0">
                          <a:solidFill>
                            <a:srgbClr val="002060"/>
                          </a:solidFill>
                          <a:latin typeface="Meiryo UI" panose="020B0604030504040204" pitchFamily="50" charset="-128"/>
                          <a:ea typeface="Meiryo UI" panose="020B0604030504040204" pitchFamily="50" charset="-128"/>
                        </a:rPr>
                        <a:t>　　とりまとめ</a:t>
                      </a:r>
                      <a:r>
                        <a:rPr lang="ja-JP" altLang="en-US" sz="900" dirty="0" smtClean="0">
                          <a:solidFill>
                            <a:srgbClr val="002060"/>
                          </a:solidFill>
                          <a:latin typeface="Meiryo UI" panose="020B0604030504040204" pitchFamily="50" charset="-128"/>
                          <a:ea typeface="Meiryo UI" panose="020B0604030504040204" pitchFamily="50" charset="-128"/>
                        </a:rPr>
                        <a:t>（平成</a:t>
                      </a:r>
                      <a:r>
                        <a:rPr lang="en-US" altLang="ja-JP" sz="900" dirty="0" smtClean="0">
                          <a:solidFill>
                            <a:srgbClr val="002060"/>
                          </a:solidFill>
                          <a:latin typeface="Meiryo UI" panose="020B0604030504040204" pitchFamily="50" charset="-128"/>
                          <a:ea typeface="Meiryo UI" panose="020B0604030504040204" pitchFamily="50" charset="-128"/>
                        </a:rPr>
                        <a:t>30</a:t>
                      </a:r>
                      <a:r>
                        <a:rPr lang="ja-JP" altLang="en-US" sz="900" dirty="0" smtClean="0">
                          <a:solidFill>
                            <a:srgbClr val="002060"/>
                          </a:solidFill>
                          <a:latin typeface="Meiryo UI" panose="020B0604030504040204" pitchFamily="50" charset="-128"/>
                          <a:ea typeface="Meiryo UI" panose="020B0604030504040204" pitchFamily="50" charset="-128"/>
                        </a:rPr>
                        <a:t>年</a:t>
                      </a:r>
                      <a:r>
                        <a:rPr lang="en-US" altLang="ja-JP" sz="900" dirty="0" smtClean="0">
                          <a:solidFill>
                            <a:srgbClr val="002060"/>
                          </a:solidFill>
                          <a:latin typeface="Meiryo UI" panose="020B0604030504040204" pitchFamily="50" charset="-128"/>
                          <a:ea typeface="Meiryo UI" panose="020B0604030504040204" pitchFamily="50" charset="-128"/>
                        </a:rPr>
                        <a:t>12</a:t>
                      </a:r>
                      <a:r>
                        <a:rPr lang="ja-JP" altLang="en-US" sz="900" dirty="0" smtClean="0">
                          <a:solidFill>
                            <a:srgbClr val="002060"/>
                          </a:solidFill>
                          <a:latin typeface="Meiryo UI" panose="020B0604030504040204" pitchFamily="50" charset="-128"/>
                          <a:ea typeface="Meiryo UI" panose="020B0604030504040204" pitchFamily="50" charset="-128"/>
                        </a:rPr>
                        <a:t>月）</a:t>
                      </a:r>
                      <a:endParaRPr kumimoji="1" lang="ja-JP" altLang="en-US" sz="9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465715788"/>
                  </a:ext>
                </a:extLst>
              </a:tr>
              <a:tr h="644713">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smtClean="0">
                          <a:solidFill>
                            <a:srgbClr val="002060"/>
                          </a:solidFill>
                          <a:latin typeface="Meiryo UI" panose="020B0604030504040204" pitchFamily="50" charset="-128"/>
                          <a:ea typeface="Meiryo UI" panose="020B0604030504040204" pitchFamily="50" charset="-128"/>
                        </a:rPr>
                        <a:t>寝屋川市が中核市に移行</a:t>
                      </a:r>
                      <a:r>
                        <a:rPr lang="ja-JP" altLang="en-US" sz="900" dirty="0" smtClean="0">
                          <a:solidFill>
                            <a:srgbClr val="002060"/>
                          </a:solidFill>
                          <a:latin typeface="Meiryo UI" panose="020B0604030504040204" pitchFamily="50" charset="-128"/>
                          <a:ea typeface="Meiryo UI" panose="020B0604030504040204" pitchFamily="50" charset="-128"/>
                        </a:rPr>
                        <a:t>（平成</a:t>
                      </a:r>
                      <a:r>
                        <a:rPr lang="en-US" altLang="ja-JP" sz="900" dirty="0" smtClean="0">
                          <a:solidFill>
                            <a:srgbClr val="002060"/>
                          </a:solidFill>
                          <a:latin typeface="Meiryo UI" panose="020B0604030504040204" pitchFamily="50" charset="-128"/>
                          <a:ea typeface="Meiryo UI" panose="020B0604030504040204" pitchFamily="50" charset="-128"/>
                        </a:rPr>
                        <a:t>31</a:t>
                      </a:r>
                      <a:r>
                        <a:rPr lang="ja-JP" altLang="en-US" sz="900" dirty="0" smtClean="0">
                          <a:solidFill>
                            <a:srgbClr val="002060"/>
                          </a:solidFill>
                          <a:latin typeface="Meiryo UI" panose="020B0604030504040204" pitchFamily="50" charset="-128"/>
                          <a:ea typeface="Meiryo UI" panose="020B0604030504040204" pitchFamily="50" charset="-128"/>
                        </a:rPr>
                        <a:t>年４月）</a:t>
                      </a:r>
                      <a:endParaRPr lang="en-US" altLang="ja-JP" sz="9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500"/>
                        </a:lnSpc>
                        <a:spcBef>
                          <a:spcPts val="0"/>
                        </a:spcBef>
                        <a:spcAft>
                          <a:spcPts val="0"/>
                        </a:spcAft>
                        <a:buClrTx/>
                        <a:buSzTx/>
                        <a:buFont typeface="Arial" panose="020B0604020202020204" pitchFamily="34" charset="0"/>
                        <a:buChar char="•"/>
                        <a:tabLst/>
                        <a:defRPr/>
                      </a:pPr>
                      <a:endParaRPr lang="en-US" altLang="ja-JP" sz="9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smtClean="0">
                          <a:solidFill>
                            <a:srgbClr val="002060"/>
                          </a:solidFill>
                          <a:latin typeface="Meiryo UI" panose="020B0604030504040204" pitchFamily="50" charset="-128"/>
                          <a:ea typeface="Meiryo UI" panose="020B0604030504040204" pitchFamily="50" charset="-128"/>
                        </a:rPr>
                        <a:t>「市町村の単独の取組に関する研究」とりまとめ</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ja-JP" altLang="en-US" sz="1200" dirty="0" smtClean="0">
                          <a:solidFill>
                            <a:srgbClr val="002060"/>
                          </a:solidFill>
                          <a:latin typeface="Meiryo UI" panose="020B0604030504040204" pitchFamily="50" charset="-128"/>
                          <a:ea typeface="Meiryo UI" panose="020B0604030504040204" pitchFamily="50" charset="-128"/>
                        </a:rPr>
                        <a:t>　</a:t>
                      </a:r>
                      <a:r>
                        <a:rPr lang="ja-JP" altLang="en-US" sz="900" dirty="0" smtClean="0">
                          <a:solidFill>
                            <a:srgbClr val="002060"/>
                          </a:solidFill>
                          <a:latin typeface="Meiryo UI" panose="020B0604030504040204" pitchFamily="50" charset="-128"/>
                          <a:ea typeface="Meiryo UI" panose="020B0604030504040204" pitchFamily="50" charset="-128"/>
                        </a:rPr>
                        <a:t>（平成</a:t>
                      </a:r>
                      <a:r>
                        <a:rPr lang="en-US" altLang="ja-JP" sz="900" dirty="0" smtClean="0">
                          <a:solidFill>
                            <a:srgbClr val="002060"/>
                          </a:solidFill>
                          <a:latin typeface="Meiryo UI" panose="020B0604030504040204" pitchFamily="50" charset="-128"/>
                          <a:ea typeface="Meiryo UI" panose="020B0604030504040204" pitchFamily="50" charset="-128"/>
                        </a:rPr>
                        <a:t>31</a:t>
                      </a:r>
                      <a:r>
                        <a:rPr lang="ja-JP" altLang="en-US" sz="900" dirty="0" smtClean="0">
                          <a:solidFill>
                            <a:srgbClr val="002060"/>
                          </a:solidFill>
                          <a:latin typeface="Meiryo UI" panose="020B0604030504040204" pitchFamily="50" charset="-128"/>
                          <a:ea typeface="Meiryo UI" panose="020B0604030504040204" pitchFamily="50" charset="-128"/>
                        </a:rPr>
                        <a:t>年４月）</a:t>
                      </a:r>
                      <a:endParaRPr kumimoji="1" lang="ja-JP" altLang="en-US" sz="9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1460586517"/>
                  </a:ext>
                </a:extLst>
              </a:tr>
              <a:tr h="313483">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smtClean="0">
                          <a:solidFill>
                            <a:srgbClr val="002060"/>
                          </a:solidFill>
                          <a:latin typeface="Meiryo UI" panose="020B0604030504040204" pitchFamily="50" charset="-128"/>
                          <a:ea typeface="Meiryo UI" panose="020B0604030504040204" pitchFamily="50" charset="-128"/>
                        </a:rPr>
                        <a:t>吹田市が中核市に移行</a:t>
                      </a:r>
                      <a:r>
                        <a:rPr lang="ja-JP" altLang="en-US" sz="900" dirty="0" smtClean="0">
                          <a:solidFill>
                            <a:srgbClr val="002060"/>
                          </a:solidFill>
                          <a:latin typeface="Meiryo UI" panose="020B0604030504040204" pitchFamily="50" charset="-128"/>
                          <a:ea typeface="Meiryo UI" panose="020B0604030504040204" pitchFamily="50" charset="-128"/>
                        </a:rPr>
                        <a:t>（令和２年４月）</a:t>
                      </a:r>
                      <a:endParaRPr kumimoji="1" lang="ja-JP" altLang="en-US" sz="9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640634839"/>
                  </a:ext>
                </a:extLst>
              </a:tr>
            </a:tbl>
          </a:graphicData>
        </a:graphic>
      </p:graphicFrame>
      <p:sp>
        <p:nvSpPr>
          <p:cNvPr id="19" name="テキスト ボックス 18">
            <a:extLst>
              <a:ext uri="{FF2B5EF4-FFF2-40B4-BE49-F238E27FC236}">
                <a16:creationId xmlns:a16="http://schemas.microsoft.com/office/drawing/2014/main" id="{0A5DADFC-D40A-421B-A37B-95C546CBDDAE}"/>
              </a:ext>
            </a:extLst>
          </p:cNvPr>
          <p:cNvSpPr txBox="1"/>
          <p:nvPr/>
        </p:nvSpPr>
        <p:spPr>
          <a:xfrm>
            <a:off x="4203838" y="830328"/>
            <a:ext cx="4875229" cy="5581819"/>
          </a:xfrm>
          <a:prstGeom prst="rect">
            <a:avLst/>
          </a:prstGeom>
          <a:noFill/>
          <a:ln w="19050">
            <a:solidFill>
              <a:schemeClr val="tx1"/>
            </a:solidFill>
          </a:ln>
        </p:spPr>
        <p:txBody>
          <a:bodyPr wrap="square" rtlCol="0" anchor="ctr" anchorCtr="0">
            <a:noAutofit/>
          </a:bodyPr>
          <a:lstStyle/>
          <a:p>
            <a:pPr marL="285750" indent="-285750">
              <a:lnSpc>
                <a:spcPts val="2000"/>
              </a:lnSpc>
              <a:buFont typeface="Wingdings" panose="05000000000000000000" pitchFamily="2" charset="2"/>
              <a:buChar char="Ø"/>
            </a:pPr>
            <a:r>
              <a:rPr kumimoji="1" lang="ja-JP" altLang="en-US" sz="1400" b="1" dirty="0" smtClean="0">
                <a:solidFill>
                  <a:srgbClr val="002060"/>
                </a:solidFill>
                <a:latin typeface="Meiryo UI" panose="020B0604030504040204" pitchFamily="50" charset="-128"/>
                <a:ea typeface="Meiryo UI" panose="020B0604030504040204" pitchFamily="50" charset="-128"/>
              </a:rPr>
              <a:t>人口減少・超高齢化が進むなか、持続的にサービスを提供できるのか。</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marL="285750" indent="-285750">
              <a:lnSpc>
                <a:spcPts val="1000"/>
              </a:lnSpc>
              <a:buFont typeface="Wingdings" panose="05000000000000000000" pitchFamily="2" charset="2"/>
              <a:buChar char="Ø"/>
            </a:pP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Ø"/>
            </a:pPr>
            <a:r>
              <a:rPr kumimoji="1" lang="ja-JP" altLang="en-US" sz="1400" b="1" dirty="0">
                <a:solidFill>
                  <a:srgbClr val="002060"/>
                </a:solidFill>
                <a:latin typeface="Meiryo UI" panose="020B0604030504040204" pitchFamily="50" charset="-128"/>
                <a:ea typeface="Meiryo UI" panose="020B0604030504040204" pitchFamily="50" charset="-128"/>
              </a:rPr>
              <a:t>将来に</a:t>
            </a:r>
            <a:r>
              <a:rPr kumimoji="1" lang="ja-JP" altLang="en-US" sz="1400" b="1" dirty="0" smtClean="0">
                <a:solidFill>
                  <a:srgbClr val="002060"/>
                </a:solidFill>
                <a:latin typeface="Meiryo UI" panose="020B0604030504040204" pitchFamily="50" charset="-128"/>
                <a:ea typeface="Meiryo UI" panose="020B0604030504040204" pitchFamily="50" charset="-128"/>
              </a:rPr>
              <a:t>わたってサービスを提供するために、</a:t>
            </a:r>
            <a:r>
              <a:rPr kumimoji="1" lang="ja-JP" altLang="en-US" sz="1400" b="1" dirty="0">
                <a:solidFill>
                  <a:srgbClr val="002060"/>
                </a:solidFill>
                <a:latin typeface="Meiryo UI" panose="020B0604030504040204" pitchFamily="50" charset="-128"/>
                <a:ea typeface="Meiryo UI" panose="020B0604030504040204" pitchFamily="50" charset="-128"/>
              </a:rPr>
              <a:t>必要な広域連携さらには合併についても選択肢を否定せずに検討が必要ではないか</a:t>
            </a:r>
            <a:r>
              <a:rPr kumimoji="1" lang="ja-JP" altLang="en-US" sz="1400" b="1" dirty="0" smtClean="0">
                <a:solidFill>
                  <a:srgbClr val="002060"/>
                </a:solidFill>
                <a:latin typeface="Meiryo UI" panose="020B0604030504040204" pitchFamily="50" charset="-128"/>
                <a:ea typeface="Meiryo UI" panose="020B0604030504040204" pitchFamily="50" charset="-128"/>
              </a:rPr>
              <a:t>。</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smtClean="0">
                <a:solidFill>
                  <a:srgbClr val="002060"/>
                </a:solidFill>
                <a:latin typeface="Meiryo UI" panose="020B0604030504040204" pitchFamily="50" charset="-128"/>
                <a:ea typeface="Meiryo UI" panose="020B0604030504040204" pitchFamily="50" charset="-128"/>
              </a:rPr>
              <a:t>コロナ</a:t>
            </a:r>
            <a:r>
              <a:rPr kumimoji="1" lang="ja-JP" altLang="en-US" sz="1400" b="1" dirty="0">
                <a:solidFill>
                  <a:srgbClr val="002060"/>
                </a:solidFill>
                <a:latin typeface="Meiryo UI" panose="020B0604030504040204" pitchFamily="50" charset="-128"/>
                <a:ea typeface="Meiryo UI" panose="020B0604030504040204" pitchFamily="50" charset="-128"/>
              </a:rPr>
              <a:t>禍で表に出てきたリスクや生活圏の重要性（日常生活圏に加えて、通勤時や休日における人流等の生活実態）</a:t>
            </a:r>
            <a:r>
              <a:rPr kumimoji="1" lang="ja-JP" altLang="en-US" sz="1400" b="1" dirty="0" smtClean="0">
                <a:solidFill>
                  <a:srgbClr val="002060"/>
                </a:solidFill>
                <a:latin typeface="Meiryo UI" panose="020B0604030504040204" pitchFamily="50" charset="-128"/>
                <a:ea typeface="Meiryo UI" panose="020B0604030504040204" pitchFamily="50" charset="-128"/>
              </a:rPr>
              <a:t>を踏まえ、基礎</a:t>
            </a:r>
            <a:r>
              <a:rPr kumimoji="1" lang="ja-JP" altLang="en-US" sz="1400" b="1" dirty="0">
                <a:solidFill>
                  <a:srgbClr val="002060"/>
                </a:solidFill>
                <a:latin typeface="Meiryo UI" panose="020B0604030504040204" pitchFamily="50" charset="-128"/>
                <a:ea typeface="Meiryo UI" panose="020B0604030504040204" pitchFamily="50" charset="-128"/>
              </a:rPr>
              <a:t>自治の圏域の</a:t>
            </a:r>
            <a:r>
              <a:rPr kumimoji="1" lang="ja-JP" altLang="en-US" sz="1400" b="1" dirty="0" smtClean="0">
                <a:solidFill>
                  <a:srgbClr val="002060"/>
                </a:solidFill>
                <a:latin typeface="Meiryo UI" panose="020B0604030504040204" pitchFamily="50" charset="-128"/>
                <a:ea typeface="Meiryo UI" panose="020B0604030504040204" pitchFamily="50" charset="-128"/>
              </a:rPr>
              <a:t>在り方からも検討</a:t>
            </a:r>
            <a:r>
              <a:rPr kumimoji="1" lang="ja-JP" altLang="en-US" sz="1400" b="1" dirty="0">
                <a:solidFill>
                  <a:srgbClr val="002060"/>
                </a:solidFill>
                <a:latin typeface="Meiryo UI" panose="020B0604030504040204" pitchFamily="50" charset="-128"/>
                <a:ea typeface="Meiryo UI" panose="020B0604030504040204" pitchFamily="50" charset="-128"/>
              </a:rPr>
              <a:t>すべきではないか</a:t>
            </a:r>
            <a:r>
              <a:rPr kumimoji="1" lang="ja-JP" altLang="en-US" sz="1400" b="1" dirty="0" smtClean="0">
                <a:solidFill>
                  <a:srgbClr val="002060"/>
                </a:solidFill>
                <a:latin typeface="Meiryo UI" panose="020B0604030504040204" pitchFamily="50" charset="-128"/>
                <a:ea typeface="Meiryo UI" panose="020B0604030504040204" pitchFamily="50" charset="-128"/>
              </a:rPr>
              <a:t>。</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smtClean="0">
                <a:solidFill>
                  <a:srgbClr val="002060"/>
                </a:solidFill>
                <a:latin typeface="Meiryo UI" panose="020B0604030504040204" pitchFamily="50" charset="-128"/>
                <a:ea typeface="Meiryo UI" panose="020B0604030504040204" pitchFamily="50" charset="-128"/>
              </a:rPr>
              <a:t>人材確保をはじめ必要な体制をどのように維持・充実させるかという観点が重要ではないか。</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smtClean="0">
                <a:solidFill>
                  <a:srgbClr val="002060"/>
                </a:solidFill>
                <a:latin typeface="Meiryo UI" panose="020B0604030504040204" pitchFamily="50" charset="-128"/>
                <a:ea typeface="Meiryo UI" panose="020B0604030504040204" pitchFamily="50" charset="-128"/>
              </a:rPr>
              <a:t>あわせてデジタル化</a:t>
            </a:r>
            <a:r>
              <a:rPr kumimoji="1" lang="ja-JP" altLang="en-US" sz="1400" b="1" dirty="0">
                <a:solidFill>
                  <a:srgbClr val="002060"/>
                </a:solidFill>
                <a:latin typeface="Meiryo UI" panose="020B0604030504040204" pitchFamily="50" charset="-128"/>
                <a:ea typeface="Meiryo UI" panose="020B0604030504040204" pitchFamily="50" charset="-128"/>
              </a:rPr>
              <a:t>の進展</a:t>
            </a:r>
            <a:r>
              <a:rPr kumimoji="1" lang="ja-JP" altLang="en-US" sz="1400" b="1" dirty="0" smtClean="0">
                <a:solidFill>
                  <a:srgbClr val="002060"/>
                </a:solidFill>
                <a:latin typeface="Meiryo UI" panose="020B0604030504040204" pitchFamily="50" charset="-128"/>
                <a:ea typeface="Meiryo UI" panose="020B0604030504040204" pitchFamily="50" charset="-128"/>
              </a:rPr>
              <a:t>も考慮する必要があるのではないか。</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smtClean="0">
                <a:solidFill>
                  <a:srgbClr val="002060"/>
                </a:solidFill>
                <a:latin typeface="Meiryo UI" panose="020B0604030504040204" pitchFamily="50" charset="-128"/>
                <a:ea typeface="Meiryo UI" panose="020B0604030504040204" pitchFamily="50" charset="-128"/>
              </a:rPr>
              <a:t>全国</a:t>
            </a:r>
            <a:r>
              <a:rPr kumimoji="1" lang="ja-JP" altLang="en-US" sz="1400" b="1" dirty="0">
                <a:solidFill>
                  <a:srgbClr val="002060"/>
                </a:solidFill>
                <a:latin typeface="Meiryo UI" panose="020B0604030504040204" pitchFamily="50" charset="-128"/>
                <a:ea typeface="Meiryo UI" panose="020B0604030504040204" pitchFamily="50" charset="-128"/>
              </a:rPr>
              <a:t>の先進的な</a:t>
            </a:r>
            <a:r>
              <a:rPr kumimoji="1" lang="ja-JP" altLang="en-US" sz="1400" b="1" dirty="0" smtClean="0">
                <a:solidFill>
                  <a:srgbClr val="002060"/>
                </a:solidFill>
                <a:latin typeface="Meiryo UI" panose="020B0604030504040204" pitchFamily="50" charset="-128"/>
                <a:ea typeface="Meiryo UI" panose="020B0604030504040204" pitchFamily="50" charset="-128"/>
              </a:rPr>
              <a:t>取組みも</a:t>
            </a:r>
            <a:r>
              <a:rPr kumimoji="1" lang="ja-JP" altLang="en-US" sz="1400" b="1" dirty="0">
                <a:solidFill>
                  <a:srgbClr val="002060"/>
                </a:solidFill>
                <a:latin typeface="Meiryo UI" panose="020B0604030504040204" pitchFamily="50" charset="-128"/>
                <a:ea typeface="Meiryo UI" panose="020B0604030504040204" pitchFamily="50" charset="-128"/>
              </a:rPr>
              <a:t>参考に考えるべきではない</a:t>
            </a:r>
            <a:r>
              <a:rPr kumimoji="1" lang="ja-JP" altLang="en-US" sz="1400" b="1" dirty="0" smtClean="0">
                <a:solidFill>
                  <a:srgbClr val="002060"/>
                </a:solidFill>
                <a:latin typeface="Meiryo UI" panose="020B0604030504040204" pitchFamily="50" charset="-128"/>
                <a:ea typeface="Meiryo UI" panose="020B0604030504040204" pitchFamily="50" charset="-128"/>
              </a:rPr>
              <a:t>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smtClean="0">
                <a:solidFill>
                  <a:srgbClr val="002060"/>
                </a:solidFill>
                <a:latin typeface="Meiryo UI" panose="020B0604030504040204" pitchFamily="50" charset="-128"/>
                <a:ea typeface="Meiryo UI" panose="020B0604030504040204" pitchFamily="50" charset="-128"/>
              </a:rPr>
              <a:t>例えば、地域ブロックに加えて、大阪市</a:t>
            </a:r>
            <a:r>
              <a:rPr kumimoji="1" lang="ja-JP" altLang="en-US" sz="1400" b="1" dirty="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堺市との連携さらには大阪府との垂直連携のあり方も検討すべきではないか。</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marL="285750" indent="-285750">
              <a:lnSpc>
                <a:spcPts val="1500"/>
              </a:lnSpc>
              <a:buFont typeface="Wingdings" panose="05000000000000000000" pitchFamily="2" charset="2"/>
              <a:buChar char="Ø"/>
            </a:pP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Ø"/>
            </a:pPr>
            <a:r>
              <a:rPr kumimoji="1" lang="ja-JP" altLang="en-US" sz="1400" b="1" dirty="0" smtClean="0">
                <a:solidFill>
                  <a:srgbClr val="002060"/>
                </a:solidFill>
                <a:latin typeface="Meiryo UI" panose="020B0604030504040204" pitchFamily="50" charset="-128"/>
                <a:ea typeface="Meiryo UI" panose="020B0604030504040204" pitchFamily="50" charset="-128"/>
              </a:rPr>
              <a:t>必要に応じて、国による制度化も含めた効果的な仕組みを考えるべきではないか。</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3387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886700" cy="315910"/>
          </a:xfrm>
        </p:spPr>
        <p:txBody>
          <a:bodyPr>
            <a:noAutofit/>
          </a:bodyPr>
          <a:lstStyle/>
          <a:p>
            <a:r>
              <a:rPr lang="ja-JP" altLang="en-US" sz="1400" b="1" dirty="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 </a:t>
            </a:r>
            <a:r>
              <a:rPr lang="en-US" altLang="ja-JP" sz="1400" b="1" dirty="0" smtClean="0">
                <a:solidFill>
                  <a:srgbClr val="002060"/>
                </a:solidFill>
                <a:latin typeface="Meiryo UI" panose="020B0604030504040204" pitchFamily="50" charset="-128"/>
                <a:ea typeface="Meiryo UI" panose="020B0604030504040204" pitchFamily="50" charset="-128"/>
              </a:rPr>
              <a:t>2017</a:t>
            </a:r>
            <a:r>
              <a:rPr lang="ja-JP" altLang="en-US" sz="1400" b="1" dirty="0" smtClean="0">
                <a:solidFill>
                  <a:srgbClr val="002060"/>
                </a:solidFill>
                <a:latin typeface="Meiryo UI" panose="020B0604030504040204" pitchFamily="50" charset="-128"/>
                <a:ea typeface="Meiryo UI" panose="020B0604030504040204" pitchFamily="50" charset="-128"/>
              </a:rPr>
              <a:t>（平成</a:t>
            </a:r>
            <a:r>
              <a:rPr lang="en-US" altLang="ja-JP" sz="1400" b="1" dirty="0" smtClean="0">
                <a:solidFill>
                  <a:srgbClr val="002060"/>
                </a:solidFill>
                <a:latin typeface="Meiryo UI" panose="020B0604030504040204" pitchFamily="50" charset="-128"/>
                <a:ea typeface="Meiryo UI" panose="020B0604030504040204" pitchFamily="50" charset="-128"/>
              </a:rPr>
              <a:t>29</a:t>
            </a:r>
            <a:r>
              <a:rPr lang="ja-JP" altLang="en-US" sz="1400" b="1" dirty="0" smtClean="0">
                <a:solidFill>
                  <a:srgbClr val="002060"/>
                </a:solidFill>
                <a:latin typeface="Meiryo UI" panose="020B0604030504040204" pitchFamily="50" charset="-128"/>
                <a:ea typeface="Meiryo UI" panose="020B0604030504040204" pitchFamily="50" charset="-128"/>
              </a:rPr>
              <a:t>）年</a:t>
            </a:r>
            <a:r>
              <a:rPr lang="ja-JP" altLang="en-US" sz="1400" b="1" dirty="0">
                <a:solidFill>
                  <a:srgbClr val="002060"/>
                </a:solidFill>
                <a:latin typeface="Meiryo UI" panose="020B0604030504040204" pitchFamily="50" charset="-128"/>
                <a:ea typeface="Meiryo UI" panose="020B0604030504040204" pitchFamily="50" charset="-128"/>
              </a:rPr>
              <a:t>以降における広域連携の取組事例（市町村事務）</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
        <p:nvSpPr>
          <p:cNvPr id="6" name="正方形/長方形 5"/>
          <p:cNvSpPr/>
          <p:nvPr/>
        </p:nvSpPr>
        <p:spPr>
          <a:xfrm>
            <a:off x="628649" y="754633"/>
            <a:ext cx="7738111" cy="3328739"/>
          </a:xfrm>
          <a:prstGeom prst="rect">
            <a:avLst/>
          </a:prstGeom>
          <a:ln w="28575"/>
        </p:spPr>
        <p:style>
          <a:lnRef idx="2">
            <a:schemeClr val="accent1"/>
          </a:lnRef>
          <a:fillRef idx="1">
            <a:schemeClr val="lt1"/>
          </a:fillRef>
          <a:effectRef idx="0">
            <a:schemeClr val="accent1"/>
          </a:effectRef>
          <a:fontRef idx="minor">
            <a:schemeClr val="dk1"/>
          </a:fontRef>
        </p:style>
        <p:txBody>
          <a:bodyPr tIns="0" rtlCol="0" anchor="t"/>
          <a:lstStyle/>
          <a:p>
            <a:pPr algn="just">
              <a:lnSpc>
                <a:spcPct val="150000"/>
              </a:lnSpc>
              <a:spcAft>
                <a:spcPts val="0"/>
              </a:spcAft>
            </a:pPr>
            <a:r>
              <a:rPr lang="ja-JP" altLang="ja-JP"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各種事務（地方自治法に基づく事務の共同処理）</a:t>
            </a:r>
            <a:endPar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indent="66675" algn="just">
              <a:lnSpc>
                <a:spcPct val="150000"/>
              </a:lnSpc>
              <a:spcAft>
                <a:spcPts val="0"/>
              </a:spcAft>
            </a:pPr>
            <a:r>
              <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p>
          <a:p>
            <a:pPr algn="ctr"/>
            <a:endParaRPr kumimoji="1" lang="ja-JP" altLang="en-US" sz="1500" dirty="0">
              <a:solidFill>
                <a:srgbClr val="002060"/>
              </a:solidFill>
              <a:latin typeface="Meiryo UI" panose="020B0604030504040204" pitchFamily="50" charset="-128"/>
              <a:ea typeface="Meiryo UI" panose="020B0604030504040204" pitchFamily="50" charset="-128"/>
            </a:endParaRPr>
          </a:p>
        </p:txBody>
      </p:sp>
      <p:sp>
        <p:nvSpPr>
          <p:cNvPr id="7" name="正方形/長方形 6"/>
          <p:cNvSpPr>
            <a:spLocks/>
          </p:cNvSpPr>
          <p:nvPr/>
        </p:nvSpPr>
        <p:spPr>
          <a:xfrm>
            <a:off x="628650" y="4241412"/>
            <a:ext cx="7738110" cy="2586744"/>
          </a:xfrm>
          <a:prstGeom prst="rect">
            <a:avLst/>
          </a:prstGeom>
          <a:noFill/>
          <a:ln w="25400" cap="flat" cmpd="sng" algn="ctr">
            <a:solidFill>
              <a:schemeClr val="accent1"/>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各種事務（地方自治法に基づかないもの）</a:t>
            </a:r>
            <a:endParaRPr lang="ja-JP"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lnSpc>
                <a:spcPts val="800"/>
              </a:lnSpc>
              <a:spcAft>
                <a:spcPts val="0"/>
              </a:spcAft>
            </a:pPr>
            <a:r>
              <a:rPr lang="en-US"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endParaRPr lang="ja-JP"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1400"/>
              </a:lnSpc>
              <a:spcAft>
                <a:spcPts val="0"/>
              </a:spcAft>
            </a:pPr>
            <a:r>
              <a:rPr lang="ja-JP"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p>
        </p:txBody>
      </p:sp>
      <p:sp>
        <p:nvSpPr>
          <p:cNvPr id="8" name="スライド番号プレースホルダー 1"/>
          <p:cNvSpPr txBox="1">
            <a:spLocks/>
          </p:cNvSpPr>
          <p:nvPr/>
        </p:nvSpPr>
        <p:spPr>
          <a:xfrm>
            <a:off x="7178040" y="65849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14</a:t>
            </a:r>
            <a:endParaRPr kumimoji="1" lang="ja-JP" altLang="en-US" sz="1800" dirty="0">
              <a:solidFill>
                <a:srgbClr val="002060"/>
              </a:solidFill>
            </a:endParaRPr>
          </a:p>
        </p:txBody>
      </p:sp>
      <p:sp>
        <p:nvSpPr>
          <p:cNvPr id="3" name="正方形/長方形 2"/>
          <p:cNvSpPr/>
          <p:nvPr/>
        </p:nvSpPr>
        <p:spPr>
          <a:xfrm>
            <a:off x="480662" y="337885"/>
            <a:ext cx="5170170" cy="301543"/>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rgbClr val="002060"/>
                </a:solidFill>
                <a:latin typeface="Meiryo UI" panose="020B0604030504040204" pitchFamily="50" charset="-128"/>
                <a:ea typeface="Meiryo UI" panose="020B0604030504040204" pitchFamily="50" charset="-128"/>
              </a:rPr>
              <a:t>従来から府内市町村で多用されている消防や環境衛生等の事務が多い。</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599913264"/>
              </p:ext>
            </p:extLst>
          </p:nvPr>
        </p:nvGraphicFramePr>
        <p:xfrm>
          <a:off x="920093" y="1078151"/>
          <a:ext cx="7618817" cy="2963454"/>
        </p:xfrm>
        <a:graphic>
          <a:graphicData uri="http://schemas.openxmlformats.org/drawingml/2006/table">
            <a:tbl>
              <a:tblPr firstRow="1" bandRow="1">
                <a:tableStyleId>{5C22544A-7EE6-4342-B048-85BDC9FD1C3A}</a:tableStyleId>
              </a:tblPr>
              <a:tblGrid>
                <a:gridCol w="628190">
                  <a:extLst>
                    <a:ext uri="{9D8B030D-6E8A-4147-A177-3AD203B41FA5}">
                      <a16:colId xmlns:a16="http://schemas.microsoft.com/office/drawing/2014/main" val="1785065503"/>
                    </a:ext>
                  </a:extLst>
                </a:gridCol>
                <a:gridCol w="394138">
                  <a:extLst>
                    <a:ext uri="{9D8B030D-6E8A-4147-A177-3AD203B41FA5}">
                      <a16:colId xmlns:a16="http://schemas.microsoft.com/office/drawing/2014/main" val="340433979"/>
                    </a:ext>
                  </a:extLst>
                </a:gridCol>
                <a:gridCol w="6596489">
                  <a:extLst>
                    <a:ext uri="{9D8B030D-6E8A-4147-A177-3AD203B41FA5}">
                      <a16:colId xmlns:a16="http://schemas.microsoft.com/office/drawing/2014/main" val="4189074855"/>
                    </a:ext>
                  </a:extLst>
                </a:gridCol>
              </a:tblGrid>
              <a:tr h="211675">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29</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ja-JP" altLang="en-US" sz="1100" b="0" dirty="0" smtClean="0">
                          <a:solidFill>
                            <a:srgbClr val="002060"/>
                          </a:solidFill>
                          <a:latin typeface="Meiryo UI" panose="020B0604030504040204" pitchFamily="50" charset="-128"/>
                          <a:ea typeface="Meiryo UI" panose="020B0604030504040204" pitchFamily="50" charset="-128"/>
                        </a:rPr>
                        <a:t>４月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し尿処理（事務委託：島本</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→高槻</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727223"/>
                  </a:ext>
                </a:extLst>
              </a:tr>
              <a:tr h="211675">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31</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火葬場事務（事務委託：阪南</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泉南</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617109"/>
                  </a:ext>
                </a:extLst>
              </a:tr>
              <a:tr h="423351">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令和元年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10</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66675" algn="l">
                        <a:lnSpc>
                          <a:spcPct val="100000"/>
                        </a:lnSpc>
                        <a:spcAft>
                          <a:spcPts val="0"/>
                        </a:spcAft>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守口</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が大阪市・八尾市・松原市環境施設組合に加入し、大阪広域環境施設組合に名称変更</a:t>
                      </a:r>
                      <a:endPar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indent="66675" algn="l">
                        <a:lnSpc>
                          <a:spcPct val="100000"/>
                        </a:lnSpc>
                        <a:spcAft>
                          <a:spcPts val="0"/>
                        </a:spcAft>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守口</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の一般廃棄物の処理は、令和</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4</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日～開始</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106107"/>
                  </a:ext>
                </a:extLst>
              </a:tr>
              <a:tr h="211675">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令和元年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12</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一般廃棄物処理（連携協約：茨木</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・摂津</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令和５年度当初を目途に事務委託を開始予定</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3739068"/>
                  </a:ext>
                </a:extLst>
              </a:tr>
              <a:tr h="211675">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令和２年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排水設備工事指定業者に関する事務（事務委託：太子</a:t>
                      </a:r>
                      <a:r>
                        <a:rPr lang="ja-JP" altLang="en-US"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・河南</a:t>
                      </a:r>
                      <a:r>
                        <a:rPr lang="ja-JP" altLang="en-US"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・千早赤阪</a:t>
                      </a:r>
                      <a:r>
                        <a:rPr lang="ja-JP" altLang="en-US"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村</a:t>
                      </a:r>
                      <a:r>
                        <a:rPr lang="ja-JP" altLang="ja-JP"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→富田林</a:t>
                      </a:r>
                      <a:r>
                        <a:rPr lang="ja-JP" altLang="en-US"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0" spc="5"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256232"/>
                  </a:ext>
                </a:extLst>
              </a:tr>
              <a:tr h="423351">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令和２年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66675" algn="l">
                        <a:lnSpc>
                          <a:spcPct val="100000"/>
                        </a:lnSpc>
                        <a:spcAft>
                          <a:spcPts val="0"/>
                        </a:spcAft>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消防指令事務協議会の設置（岸和田</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・忠岡</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p>
                    <a:p>
                      <a:pPr indent="66675" algn="l">
                        <a:lnSpc>
                          <a:spcPct val="100000"/>
                        </a:lnSpc>
                        <a:spcAft>
                          <a:spcPts val="0"/>
                        </a:spcAft>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令和３年２月２６日～消防指令事務の共同運用を開始</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9143299"/>
                  </a:ext>
                </a:extLst>
              </a:tr>
              <a:tr h="635027">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２月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66675" algn="l">
                        <a:lnSpc>
                          <a:spcPct val="100000"/>
                        </a:lnSpc>
                        <a:spcAft>
                          <a:spcPts val="0"/>
                        </a:spcAft>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消防指令事務協議会の設置（豊中</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・吹田</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・池田</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・箕面</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・摂津</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p>
                    <a:p>
                      <a:pPr indent="66675" algn="l">
                        <a:lnSpc>
                          <a:spcPct val="100000"/>
                        </a:lnSpc>
                        <a:spcAft>
                          <a:spcPts val="0"/>
                        </a:spcAft>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令和６年４月１日～運用開始予定</a:t>
                      </a:r>
                    </a:p>
                    <a:p>
                      <a:pPr indent="66675" algn="l">
                        <a:lnSpc>
                          <a:spcPct val="100000"/>
                        </a:lnSpc>
                        <a:spcAft>
                          <a:spcPts val="0"/>
                        </a:spcAft>
                      </a:pP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令和６年４月１日　</a:t>
                      </a:r>
                      <a:r>
                        <a:rPr lang="ja-JP" altLang="ja-JP" sz="1100" b="0" kern="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消防通信指令事務協議会の解散（吹田</a:t>
                      </a:r>
                      <a:r>
                        <a:rPr lang="ja-JP" altLang="en-US" sz="1100" b="0" kern="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・摂津</a:t>
                      </a:r>
                      <a:r>
                        <a:rPr lang="ja-JP" altLang="en-US" sz="1100" b="0" kern="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921486"/>
                  </a:ext>
                </a:extLst>
              </a:tr>
              <a:tr h="211675">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３月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泉北水道企業団解散（泉大津</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・和泉</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・高石</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409745"/>
                  </a:ext>
                </a:extLst>
              </a:tr>
              <a:tr h="211675">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消防事務（事務委託：大阪狭山</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→堺</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4452615"/>
                  </a:ext>
                </a:extLst>
              </a:tr>
              <a:tr h="211675">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ja-JP" altLang="ja-JP" sz="1100" b="0" kern="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し尿及び浄化槽汚泥処理業務（事務委託：熊取</a:t>
                      </a:r>
                      <a:r>
                        <a:rPr lang="ja-JP" altLang="en-US" sz="1100" b="0" kern="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→泉佐野市田尻町清掃施設組合）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7383471"/>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2573666750"/>
              </p:ext>
            </p:extLst>
          </p:nvPr>
        </p:nvGraphicFramePr>
        <p:xfrm>
          <a:off x="920093" y="4547689"/>
          <a:ext cx="7618817" cy="2219824"/>
        </p:xfrm>
        <a:graphic>
          <a:graphicData uri="http://schemas.openxmlformats.org/drawingml/2006/table">
            <a:tbl>
              <a:tblPr firstRow="1" bandRow="1">
                <a:tableStyleId>{5C22544A-7EE6-4342-B048-85BDC9FD1C3A}</a:tableStyleId>
              </a:tblPr>
              <a:tblGrid>
                <a:gridCol w="628190">
                  <a:extLst>
                    <a:ext uri="{9D8B030D-6E8A-4147-A177-3AD203B41FA5}">
                      <a16:colId xmlns:a16="http://schemas.microsoft.com/office/drawing/2014/main" val="1785065503"/>
                    </a:ext>
                  </a:extLst>
                </a:gridCol>
                <a:gridCol w="394138">
                  <a:extLst>
                    <a:ext uri="{9D8B030D-6E8A-4147-A177-3AD203B41FA5}">
                      <a16:colId xmlns:a16="http://schemas.microsoft.com/office/drawing/2014/main" val="340433979"/>
                    </a:ext>
                  </a:extLst>
                </a:gridCol>
                <a:gridCol w="6596489">
                  <a:extLst>
                    <a:ext uri="{9D8B030D-6E8A-4147-A177-3AD203B41FA5}">
                      <a16:colId xmlns:a16="http://schemas.microsoft.com/office/drawing/2014/main" val="4189074855"/>
                    </a:ext>
                  </a:extLst>
                </a:gridCol>
              </a:tblGrid>
              <a:tr h="221504">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29</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ja-JP" altLang="en-US" sz="1100" b="0" dirty="0" smtClean="0">
                          <a:solidFill>
                            <a:srgbClr val="002060"/>
                          </a:solidFill>
                          <a:latin typeface="Meiryo UI" panose="020B0604030504040204" pitchFamily="50" charset="-128"/>
                          <a:ea typeface="Meiryo UI" panose="020B0604030504040204" pitchFamily="50" charset="-128"/>
                        </a:rPr>
                        <a:t>４月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ドクターカーの導入（枚方</a:t>
                      </a:r>
                      <a:r>
                        <a:rPr lang="ja-JP" altLang="en-US" sz="11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・寝屋川</a:t>
                      </a:r>
                      <a:r>
                        <a:rPr lang="ja-JP" altLang="en-US" sz="11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・交野</a:t>
                      </a:r>
                      <a:r>
                        <a:rPr lang="ja-JP" altLang="en-US" sz="11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727223"/>
                  </a:ext>
                </a:extLst>
              </a:tr>
              <a:tr h="221504">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29</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地域生活支援拠点等の整備（富田林</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・河内長野</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・大阪狭山</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617109"/>
                  </a:ext>
                </a:extLst>
              </a:tr>
              <a:tr h="221504">
                <a:tc>
                  <a:txBody>
                    <a:bodyPr/>
                    <a:lstStyle/>
                    <a:p>
                      <a:pPr algn="l"/>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29</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９</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66675" algn="l" defTabSz="914400" rtl="0" eaLnBrk="1" fontAlgn="auto" latinLnBrk="0" hangingPunct="1">
                        <a:lnSpc>
                          <a:spcPct val="100000"/>
                        </a:lnSpc>
                        <a:spcBef>
                          <a:spcPts val="0"/>
                        </a:spcBef>
                        <a:spcAft>
                          <a:spcPts val="0"/>
                        </a:spcAft>
                        <a:buClrTx/>
                        <a:buSzTx/>
                        <a:buFontTx/>
                        <a:buNone/>
                        <a:tabLst/>
                        <a:defRPr/>
                      </a:pPr>
                      <a:r>
                        <a:rPr lang="en-US"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し尿処理（私法上の委託：門真</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→四條畷</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106107"/>
                  </a:ext>
                </a:extLst>
              </a:tr>
              <a:tr h="221504">
                <a:tc>
                  <a:txBody>
                    <a:bodyPr/>
                    <a:lstStyle/>
                    <a:p>
                      <a:pPr algn="l"/>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30</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７</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使用済み小型電子機器等の再資源化（枚方</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・寝屋川</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3739068"/>
                  </a:ext>
                </a:extLst>
              </a:tr>
              <a:tr h="221504">
                <a:tc>
                  <a:txBody>
                    <a:bodyPr/>
                    <a:lstStyle/>
                    <a:p>
                      <a:pPr algn="l"/>
                      <a:r>
                        <a:rPr kumimoji="1"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kumimoji="1"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30</a:t>
                      </a:r>
                      <a:r>
                        <a:rPr kumimoji="1"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公共施設予約システムのクラウド化（藤井寺</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・長崎県）</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256232"/>
                  </a:ext>
                </a:extLst>
              </a:tr>
              <a:tr h="221504">
                <a:tc>
                  <a:txBody>
                    <a:bodyPr/>
                    <a:lstStyle/>
                    <a:p>
                      <a:pPr algn="l"/>
                      <a:r>
                        <a:rPr kumimoji="1"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kumimoji="1"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31</a:t>
                      </a:r>
                      <a:r>
                        <a:rPr kumimoji="1"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２</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66675" algn="l" defTabSz="914400" rtl="0" eaLnBrk="1" fontAlgn="auto" latinLnBrk="0" hangingPunct="1">
                        <a:lnSpc>
                          <a:spcPct val="100000"/>
                        </a:lnSpc>
                        <a:spcBef>
                          <a:spcPts val="0"/>
                        </a:spcBef>
                        <a:spcAft>
                          <a:spcPts val="0"/>
                        </a:spcAft>
                        <a:buClrTx/>
                        <a:buSzTx/>
                        <a:buFontTx/>
                        <a:buNone/>
                        <a:tabLst/>
                        <a:defRPr/>
                      </a:pP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自治体クラウドの導入（阪南</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・太子</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9143299"/>
                  </a:ext>
                </a:extLst>
              </a:tr>
              <a:tr h="221504">
                <a:tc>
                  <a:txBody>
                    <a:bodyPr/>
                    <a:lstStyle/>
                    <a:p>
                      <a:pPr algn="l"/>
                      <a:r>
                        <a:rPr kumimoji="1"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令和元年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12</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66675" algn="l" defTabSz="914400" rtl="0" eaLnBrk="1" fontAlgn="auto" latinLnBrk="0" hangingPunct="1">
                        <a:lnSpc>
                          <a:spcPct val="100000"/>
                        </a:lnSpc>
                        <a:spcBef>
                          <a:spcPts val="0"/>
                        </a:spcBef>
                        <a:spcAft>
                          <a:spcPts val="0"/>
                        </a:spcAft>
                        <a:buClrTx/>
                        <a:buSzTx/>
                        <a:buFontTx/>
                        <a:buNone/>
                        <a:tabLst/>
                        <a:defRPr/>
                      </a:pPr>
                      <a:r>
                        <a:rPr lang="ja-JP" altLang="ja-JP"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大阪市庭窪浄水場施設の共同化に向けた基本協定の締結（大阪市・守口</a:t>
                      </a:r>
                      <a:r>
                        <a:rPr lang="ja-JP" altLang="en-US"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05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05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令和６年４月～開始予定</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921486"/>
                  </a:ext>
                </a:extLst>
              </a:tr>
              <a:tr h="447792">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a:t>
                      </a: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２</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７</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400"/>
                        </a:lnSpc>
                        <a:spcAft>
                          <a:spcPts val="0"/>
                        </a:spcAft>
                      </a:pP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小売電気事業を行う「（株）能勢・豊能まちづくり」の設立</a:t>
                      </a:r>
                      <a:r>
                        <a:rPr lang="en-US" altLang="ja-JP" sz="11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p>
                    <a:p>
                      <a:pPr algn="l">
                        <a:lnSpc>
                          <a:spcPts val="1400"/>
                        </a:lnSpc>
                        <a:spcAft>
                          <a:spcPts val="0"/>
                        </a:spcAft>
                      </a:pP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（豊能</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・能勢</a:t>
                      </a:r>
                      <a:r>
                        <a:rPr lang="ja-JP" altLang="en-US"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一</a:t>
                      </a:r>
                      <a:r>
                        <a:rPr lang="en-US"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地域循環型まちづくり推進機構）</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409745"/>
                  </a:ext>
                </a:extLst>
              </a:tr>
              <a:tr h="221504">
                <a:tc>
                  <a:txBody>
                    <a:bodyPr/>
                    <a:lstStyle/>
                    <a:p>
                      <a:pPr algn="l"/>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３</a:t>
                      </a:r>
                      <a:r>
                        <a:rPr lang="ja-JP" altLang="ja-JP" sz="1100" b="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自治体クラウドの導入（島本</a:t>
                      </a:r>
                      <a:r>
                        <a:rPr lang="ja-JP" altLang="en-US"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・豊能</a:t>
                      </a:r>
                      <a:r>
                        <a:rPr lang="ja-JP" altLang="en-US"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・河南</a:t>
                      </a:r>
                      <a:r>
                        <a:rPr lang="ja-JP" altLang="en-US"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・千早赤阪</a:t>
                      </a:r>
                      <a:r>
                        <a:rPr lang="ja-JP" altLang="en-US"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村</a:t>
                      </a:r>
                      <a:r>
                        <a:rPr lang="ja-JP" altLang="ja-JP" sz="1100" kern="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4452615"/>
                  </a:ext>
                </a:extLst>
              </a:tr>
            </a:tbl>
          </a:graphicData>
        </a:graphic>
      </p:graphicFrame>
    </p:spTree>
    <p:extLst>
      <p:ext uri="{BB962C8B-B14F-4D97-AF65-F5344CB8AC3E}">
        <p14:creationId xmlns:p14="http://schemas.microsoft.com/office/powerpoint/2010/main" val="3233433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2882"/>
            <a:ext cx="7801410" cy="404661"/>
          </a:xfrm>
        </p:spPr>
        <p:txBody>
          <a:bodyPr>
            <a:noAutofit/>
          </a:bodyPr>
          <a:lstStyle/>
          <a:p>
            <a:r>
              <a:rPr lang="ja-JP" altLang="en-US" sz="1400" b="1" dirty="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 </a:t>
            </a:r>
            <a:r>
              <a:rPr kumimoji="1" lang="en-US" altLang="ja-JP" sz="1400" b="1" dirty="0" smtClean="0">
                <a:solidFill>
                  <a:srgbClr val="002060"/>
                </a:solidFill>
                <a:latin typeface="Meiryo UI" panose="020B0604030504040204" pitchFamily="50" charset="-128"/>
                <a:ea typeface="Meiryo UI" panose="020B0604030504040204" pitchFamily="50" charset="-128"/>
              </a:rPr>
              <a:t>2017</a:t>
            </a:r>
            <a:r>
              <a:rPr kumimoji="1" lang="ja-JP" altLang="en-US" sz="1400" b="1" dirty="0" smtClean="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平成</a:t>
            </a:r>
            <a:r>
              <a:rPr kumimoji="1" lang="en-US" altLang="ja-JP" sz="1400" b="1" dirty="0" smtClean="0">
                <a:solidFill>
                  <a:srgbClr val="002060"/>
                </a:solidFill>
                <a:latin typeface="Meiryo UI" panose="020B0604030504040204" pitchFamily="50" charset="-128"/>
                <a:ea typeface="Meiryo UI" panose="020B0604030504040204" pitchFamily="50" charset="-128"/>
              </a:rPr>
              <a:t>29</a:t>
            </a:r>
            <a:r>
              <a:rPr kumimoji="1" lang="ja-JP" altLang="en-US" sz="1400" b="1" dirty="0" smtClean="0">
                <a:solidFill>
                  <a:srgbClr val="002060"/>
                </a:solidFill>
                <a:latin typeface="Meiryo UI" panose="020B0604030504040204" pitchFamily="50" charset="-128"/>
                <a:ea typeface="Meiryo UI" panose="020B0604030504040204" pitchFamily="50" charset="-128"/>
              </a:rPr>
              <a:t>）年以降の地域</a:t>
            </a:r>
            <a:r>
              <a:rPr kumimoji="1" lang="ja-JP" altLang="en-US" sz="1400" b="1" dirty="0">
                <a:solidFill>
                  <a:srgbClr val="002060"/>
                </a:solidFill>
                <a:latin typeface="Meiryo UI" panose="020B0604030504040204" pitchFamily="50" charset="-128"/>
                <a:ea typeface="Meiryo UI" panose="020B0604030504040204" pitchFamily="50" charset="-128"/>
              </a:rPr>
              <a:t>別の広域連携（市町村事務）の実例</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542316832"/>
              </p:ext>
            </p:extLst>
          </p:nvPr>
        </p:nvGraphicFramePr>
        <p:xfrm>
          <a:off x="77001" y="852853"/>
          <a:ext cx="6810362" cy="5971028"/>
        </p:xfrm>
        <a:graphic>
          <a:graphicData uri="http://schemas.openxmlformats.org/drawingml/2006/table">
            <a:tbl>
              <a:tblPr firstRow="1" bandRow="1">
                <a:tableStyleId>{5C22544A-7EE6-4342-B048-85BDC9FD1C3A}</a:tableStyleId>
              </a:tblPr>
              <a:tblGrid>
                <a:gridCol w="2499359">
                  <a:extLst>
                    <a:ext uri="{9D8B030D-6E8A-4147-A177-3AD203B41FA5}">
                      <a16:colId xmlns:a16="http://schemas.microsoft.com/office/drawing/2014/main" val="2341958060"/>
                    </a:ext>
                  </a:extLst>
                </a:gridCol>
                <a:gridCol w="4311003">
                  <a:extLst>
                    <a:ext uri="{9D8B030D-6E8A-4147-A177-3AD203B41FA5}">
                      <a16:colId xmlns:a16="http://schemas.microsoft.com/office/drawing/2014/main" val="283943779"/>
                    </a:ext>
                  </a:extLst>
                </a:gridCol>
              </a:tblGrid>
              <a:tr h="229187">
                <a:tc>
                  <a:txBody>
                    <a:bodyPr/>
                    <a:lstStyle/>
                    <a:p>
                      <a:pPr algn="ctr"/>
                      <a:r>
                        <a:rPr kumimoji="1" lang="ja-JP" altLang="en-US" sz="1200" dirty="0">
                          <a:latin typeface="Meiryo UI" panose="020B0604030504040204" pitchFamily="50" charset="-128"/>
                          <a:ea typeface="Meiryo UI" panose="020B0604030504040204" pitchFamily="50" charset="-128"/>
                        </a:rPr>
                        <a:t>地域別</a:t>
                      </a:r>
                    </a:p>
                  </a:txBody>
                  <a:tcPr/>
                </a:tc>
                <a:tc>
                  <a:txBody>
                    <a:bodyPr/>
                    <a:lstStyle/>
                    <a:p>
                      <a:pPr algn="ctr"/>
                      <a:r>
                        <a:rPr kumimoji="1" lang="en-US" altLang="ja-JP" sz="1200" dirty="0">
                          <a:latin typeface="Meiryo UI" panose="020B0604030504040204" pitchFamily="50" charset="-128"/>
                          <a:ea typeface="Meiryo UI" panose="020B0604030504040204" pitchFamily="50" charset="-128"/>
                        </a:rPr>
                        <a:t>H29</a:t>
                      </a:r>
                      <a:r>
                        <a:rPr kumimoji="1" lang="ja-JP" altLang="en-US" sz="1200" dirty="0">
                          <a:latin typeface="Meiryo UI" panose="020B0604030504040204" pitchFamily="50" charset="-128"/>
                          <a:ea typeface="Meiryo UI" panose="020B0604030504040204" pitchFamily="50" charset="-128"/>
                        </a:rPr>
                        <a:t>以降の広域連携の例</a:t>
                      </a:r>
                    </a:p>
                  </a:txBody>
                  <a:tcPr/>
                </a:tc>
                <a:extLst>
                  <a:ext uri="{0D108BD9-81ED-4DB2-BD59-A6C34878D82A}">
                    <a16:rowId xmlns:a16="http://schemas.microsoft.com/office/drawing/2014/main" val="2258766166"/>
                  </a:ext>
                </a:extLst>
              </a:tr>
              <a:tr h="273987">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大阪市</a:t>
                      </a:r>
                    </a:p>
                  </a:txBody>
                  <a:tcPr anchor="ctr"/>
                </a:tc>
                <a:tc>
                  <a:txBody>
                    <a:bodyPr/>
                    <a:lstStyle/>
                    <a:p>
                      <a:pPr algn="l"/>
                      <a:r>
                        <a:rPr kumimoji="1" lang="ja-JP" altLang="en-US" sz="1200" dirty="0">
                          <a:solidFill>
                            <a:srgbClr val="002060"/>
                          </a:solidFill>
                        </a:rPr>
                        <a:t>なし</a:t>
                      </a:r>
                    </a:p>
                  </a:txBody>
                  <a:tcPr anchor="ctr"/>
                </a:tc>
                <a:extLst>
                  <a:ext uri="{0D108BD9-81ED-4DB2-BD59-A6C34878D82A}">
                    <a16:rowId xmlns:a16="http://schemas.microsoft.com/office/drawing/2014/main" val="4267099392"/>
                  </a:ext>
                </a:extLst>
              </a:tr>
              <a:tr h="821960">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豊能</a:t>
                      </a:r>
                      <a:r>
                        <a:rPr kumimoji="1" lang="ja-JP" altLang="en-US" sz="1200" dirty="0" smtClean="0">
                          <a:solidFill>
                            <a:srgbClr val="002060"/>
                          </a:solidFill>
                          <a:latin typeface="Meiryo UI" panose="020B0604030504040204" pitchFamily="50" charset="-128"/>
                          <a:ea typeface="Meiryo UI" panose="020B0604030504040204" pitchFamily="50" charset="-128"/>
                        </a:rPr>
                        <a:t>地域</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豊中市・池田市・箕面市</a:t>
                      </a:r>
                      <a:r>
                        <a:rPr kumimoji="1" lang="ja-JP" altLang="en-US" sz="1200" dirty="0" smtClean="0">
                          <a:solidFill>
                            <a:srgbClr val="002060"/>
                          </a:solidFill>
                          <a:latin typeface="Meiryo UI" panose="020B0604030504040204" pitchFamily="50" charset="-128"/>
                          <a:ea typeface="Meiryo UI" panose="020B0604030504040204" pitchFamily="50" charset="-128"/>
                        </a:rPr>
                        <a:t>・豊能町・</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能勢町</a:t>
                      </a:r>
                      <a:r>
                        <a:rPr kumimoji="1" lang="ja-JP" altLang="en-US" sz="1200" dirty="0">
                          <a:solidFill>
                            <a:srgbClr val="002060"/>
                          </a:solidFill>
                          <a:latin typeface="Meiryo UI" panose="020B0604030504040204" pitchFamily="50" charset="-128"/>
                          <a:ea typeface="Meiryo UI" panose="020B0604030504040204" pitchFamily="50" charset="-128"/>
                        </a:rPr>
                        <a:t>）　　　</a:t>
                      </a: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協議会：消防通信指令に関する事務の共同管理及び</a:t>
                      </a:r>
                      <a:r>
                        <a:rPr kumimoji="1" lang="ja-JP" altLang="en-US" sz="1200" dirty="0" smtClean="0">
                          <a:solidFill>
                            <a:srgbClr val="002060"/>
                          </a:solidFill>
                          <a:latin typeface="Meiryo UI" panose="020B0604030504040204" pitchFamily="50" charset="-128"/>
                          <a:ea typeface="Meiryo UI" panose="020B0604030504040204" pitchFamily="50" charset="-128"/>
                        </a:rPr>
                        <a:t>執行</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gn="l"/>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zh-TW" altLang="en-US" sz="1200" dirty="0">
                          <a:solidFill>
                            <a:srgbClr val="002060"/>
                          </a:solidFill>
                          <a:latin typeface="Meiryo UI" panose="020B0604030504040204" pitchFamily="50" charset="-128"/>
                          <a:ea typeface="Meiryo UI" panose="020B0604030504040204" pitchFamily="50" charset="-128"/>
                        </a:rPr>
                        <a:t>豊中市、吹田市、池田市、箕面市、摂津市</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事務委託：府から移譲される事務の一部（保安３法関連事務</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gn="l"/>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能勢町、豊中市）　等</a:t>
                      </a:r>
                    </a:p>
                  </a:txBody>
                  <a:tcPr anchor="ctr"/>
                </a:tc>
                <a:extLst>
                  <a:ext uri="{0D108BD9-81ED-4DB2-BD59-A6C34878D82A}">
                    <a16:rowId xmlns:a16="http://schemas.microsoft.com/office/drawing/2014/main" val="208340387"/>
                  </a:ext>
                </a:extLst>
              </a:tr>
              <a:tr h="639302">
                <a:tc>
                  <a:txBody>
                    <a:bodyPr/>
                    <a:lstStyle/>
                    <a:p>
                      <a:r>
                        <a:rPr kumimoji="1" lang="zh-TW" altLang="en-US" sz="1200" dirty="0">
                          <a:solidFill>
                            <a:srgbClr val="002060"/>
                          </a:solidFill>
                          <a:latin typeface="Meiryo UI" panose="020B0604030504040204" pitchFamily="50" charset="-128"/>
                          <a:ea typeface="Meiryo UI" panose="020B0604030504040204" pitchFamily="50" charset="-128"/>
                        </a:rPr>
                        <a:t>三島</a:t>
                      </a:r>
                      <a:r>
                        <a:rPr kumimoji="1" lang="zh-TW" altLang="en-US" sz="1200" dirty="0" smtClean="0">
                          <a:solidFill>
                            <a:srgbClr val="002060"/>
                          </a:solidFill>
                          <a:latin typeface="Meiryo UI" panose="020B0604030504040204" pitchFamily="50" charset="-128"/>
                          <a:ea typeface="Meiryo UI" panose="020B0604030504040204" pitchFamily="50" charset="-128"/>
                        </a:rPr>
                        <a:t>地域</a:t>
                      </a:r>
                      <a:endParaRPr kumimoji="1" lang="en-US" altLang="zh-TW"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吹田市・高槻市・茨木市</a:t>
                      </a:r>
                      <a:r>
                        <a:rPr kumimoji="1" lang="ja-JP" altLang="en-US" sz="1200" dirty="0" smtClean="0">
                          <a:solidFill>
                            <a:srgbClr val="002060"/>
                          </a:solidFill>
                          <a:latin typeface="Meiryo UI" panose="020B0604030504040204" pitchFamily="50" charset="-128"/>
                          <a:ea typeface="Meiryo UI" panose="020B0604030504040204" pitchFamily="50" charset="-128"/>
                        </a:rPr>
                        <a:t>・摂津市・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島本町</a:t>
                      </a: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zh-TW" altLang="en-US" sz="1200" dirty="0">
                          <a:solidFill>
                            <a:srgbClr val="002060"/>
                          </a:solidFill>
                          <a:latin typeface="Meiryo UI" panose="020B0604030504040204" pitchFamily="50" charset="-128"/>
                          <a:ea typeface="Meiryo UI" panose="020B0604030504040204" pitchFamily="50" charset="-128"/>
                        </a:rPr>
                        <a:t>　　　</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協議会：消防通信指令に関する事務の共同管理及び</a:t>
                      </a:r>
                      <a:r>
                        <a:rPr kumimoji="1" lang="ja-JP" altLang="en-US" sz="1200" dirty="0" smtClean="0">
                          <a:solidFill>
                            <a:srgbClr val="002060"/>
                          </a:solidFill>
                          <a:latin typeface="Meiryo UI" panose="020B0604030504040204" pitchFamily="50" charset="-128"/>
                          <a:ea typeface="Meiryo UI" panose="020B0604030504040204" pitchFamily="50" charset="-128"/>
                        </a:rPr>
                        <a:t>執行</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gn="l"/>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zh-TW" altLang="en-US" sz="1200" dirty="0">
                          <a:solidFill>
                            <a:srgbClr val="002060"/>
                          </a:solidFill>
                          <a:latin typeface="Meiryo UI" panose="020B0604030504040204" pitchFamily="50" charset="-128"/>
                          <a:ea typeface="Meiryo UI" panose="020B0604030504040204" pitchFamily="50" charset="-128"/>
                        </a:rPr>
                        <a:t>豊中市、吹田市、池田市、箕面市、摂津市</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事務委託：し尿処理事務（島本町、高槻市）　等</a:t>
                      </a:r>
                    </a:p>
                  </a:txBody>
                  <a:tcPr anchor="ctr"/>
                </a:tc>
                <a:extLst>
                  <a:ext uri="{0D108BD9-81ED-4DB2-BD59-A6C34878D82A}">
                    <a16:rowId xmlns:a16="http://schemas.microsoft.com/office/drawing/2014/main" val="11334977"/>
                  </a:ext>
                </a:extLst>
              </a:tr>
              <a:tr h="779419">
                <a:tc>
                  <a:txBody>
                    <a:bodyPr/>
                    <a:lstStyle/>
                    <a:p>
                      <a:r>
                        <a:rPr kumimoji="1" lang="zh-CN" altLang="en-US" sz="1200" dirty="0">
                          <a:solidFill>
                            <a:srgbClr val="002060"/>
                          </a:solidFill>
                          <a:latin typeface="Meiryo UI" panose="020B0604030504040204" pitchFamily="50" charset="-128"/>
                          <a:ea typeface="Meiryo UI" panose="020B0604030504040204" pitchFamily="50" charset="-128"/>
                        </a:rPr>
                        <a:t>北河内地域</a:t>
                      </a:r>
                      <a:r>
                        <a:rPr kumimoji="1" lang="ja-JP" altLang="en-US" sz="1200" dirty="0">
                          <a:solidFill>
                            <a:srgbClr val="002060"/>
                          </a:solidFill>
                          <a:latin typeface="Meiryo UI" panose="020B0604030504040204" pitchFamily="50" charset="-128"/>
                          <a:ea typeface="Meiryo UI" panose="020B0604030504040204" pitchFamily="50" charset="-128"/>
                        </a:rPr>
                        <a:t>　</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spc="-70" baseline="0" dirty="0">
                          <a:solidFill>
                            <a:srgbClr val="002060"/>
                          </a:solidFill>
                          <a:latin typeface="Meiryo UI" panose="020B0604030504040204" pitchFamily="50" charset="-128"/>
                          <a:ea typeface="Meiryo UI" panose="020B0604030504040204" pitchFamily="50" charset="-128"/>
                        </a:rPr>
                        <a:t>守口市・枚方市・寝屋川市</a:t>
                      </a:r>
                      <a:r>
                        <a:rPr kumimoji="1" lang="ja-JP" altLang="en-US" sz="1200" spc="-70" baseline="0" dirty="0" smtClean="0">
                          <a:solidFill>
                            <a:srgbClr val="002060"/>
                          </a:solidFill>
                          <a:latin typeface="Meiryo UI" panose="020B0604030504040204" pitchFamily="50" charset="-128"/>
                          <a:ea typeface="Meiryo UI" panose="020B0604030504040204" pitchFamily="50" charset="-128"/>
                        </a:rPr>
                        <a:t>・大東市</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門真市</a:t>
                      </a:r>
                      <a:r>
                        <a:rPr kumimoji="1" lang="ja-JP" altLang="en-US" sz="1200" dirty="0">
                          <a:solidFill>
                            <a:srgbClr val="002060"/>
                          </a:solidFill>
                          <a:latin typeface="Meiryo UI" panose="020B0604030504040204" pitchFamily="50" charset="-128"/>
                          <a:ea typeface="Meiryo UI" panose="020B0604030504040204" pitchFamily="50" charset="-128"/>
                        </a:rPr>
                        <a:t>・四條畷市</a:t>
                      </a:r>
                      <a:r>
                        <a:rPr kumimoji="1" lang="ja-JP" altLang="en-US" sz="1200" dirty="0" smtClean="0">
                          <a:solidFill>
                            <a:srgbClr val="002060"/>
                          </a:solidFill>
                          <a:latin typeface="Meiryo UI" panose="020B0604030504040204" pitchFamily="50" charset="-128"/>
                          <a:ea typeface="Meiryo UI" panose="020B0604030504040204" pitchFamily="50" charset="-128"/>
                        </a:rPr>
                        <a:t>・交野市</a:t>
                      </a: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zh-CN" altLang="en-US" sz="1200" dirty="0">
                          <a:solidFill>
                            <a:srgbClr val="002060"/>
                          </a:solidFill>
                          <a:latin typeface="Meiryo UI" panose="020B0604030504040204" pitchFamily="50" charset="-128"/>
                          <a:ea typeface="Meiryo UI" panose="020B0604030504040204" pitchFamily="50" charset="-128"/>
                        </a:rPr>
                        <a:t>　　</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rgbClr val="002060"/>
                          </a:solidFill>
                        </a:rPr>
                        <a:t>なし</a:t>
                      </a:r>
                    </a:p>
                  </a:txBody>
                  <a:tcPr anchor="ctr"/>
                </a:tc>
                <a:extLst>
                  <a:ext uri="{0D108BD9-81ED-4DB2-BD59-A6C34878D82A}">
                    <a16:rowId xmlns:a16="http://schemas.microsoft.com/office/drawing/2014/main" val="3800913556"/>
                  </a:ext>
                </a:extLst>
              </a:tr>
              <a:tr h="485067">
                <a:tc>
                  <a:txBody>
                    <a:bodyPr/>
                    <a:lstStyle/>
                    <a:p>
                      <a:r>
                        <a:rPr kumimoji="1" lang="zh-CN" altLang="en-US" sz="1200" dirty="0">
                          <a:solidFill>
                            <a:srgbClr val="002060"/>
                          </a:solidFill>
                          <a:latin typeface="Meiryo UI" panose="020B0604030504040204" pitchFamily="50" charset="-128"/>
                          <a:ea typeface="Meiryo UI" panose="020B0604030504040204" pitchFamily="50" charset="-128"/>
                        </a:rPr>
                        <a:t>中河内</a:t>
                      </a:r>
                      <a:r>
                        <a:rPr kumimoji="1" lang="zh-CN" altLang="en-US" sz="1200" dirty="0" smtClean="0">
                          <a:solidFill>
                            <a:srgbClr val="002060"/>
                          </a:solidFill>
                          <a:latin typeface="Meiryo UI" panose="020B0604030504040204" pitchFamily="50" charset="-128"/>
                          <a:ea typeface="Meiryo UI" panose="020B0604030504040204" pitchFamily="50" charset="-128"/>
                        </a:rPr>
                        <a:t>地域</a:t>
                      </a:r>
                      <a:endParaRPr kumimoji="1" lang="en-US" altLang="zh-CN"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八尾市・柏原市・東大阪市）　　　　　</a:t>
                      </a:r>
                      <a:r>
                        <a:rPr kumimoji="1" lang="zh-CN" altLang="en-US" sz="1200" dirty="0">
                          <a:solidFill>
                            <a:srgbClr val="002060"/>
                          </a:solidFill>
                          <a:latin typeface="Meiryo UI" panose="020B0604030504040204" pitchFamily="50" charset="-128"/>
                          <a:ea typeface="Meiryo UI" panose="020B0604030504040204" pitchFamily="50" charset="-128"/>
                        </a:rPr>
                        <a:t>　</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rgbClr val="002060"/>
                          </a:solidFill>
                        </a:rPr>
                        <a:t>なし</a:t>
                      </a:r>
                    </a:p>
                  </a:txBody>
                  <a:tcPr anchor="ctr"/>
                </a:tc>
                <a:extLst>
                  <a:ext uri="{0D108BD9-81ED-4DB2-BD59-A6C34878D82A}">
                    <a16:rowId xmlns:a16="http://schemas.microsoft.com/office/drawing/2014/main" val="3430257036"/>
                  </a:ext>
                </a:extLst>
              </a:tr>
              <a:tr h="1004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rgbClr val="002060"/>
                          </a:solidFill>
                          <a:latin typeface="Meiryo UI" panose="020B0604030504040204" pitchFamily="50" charset="-128"/>
                          <a:ea typeface="Meiryo UI" panose="020B0604030504040204" pitchFamily="50" charset="-128"/>
                        </a:rPr>
                        <a:t>南河内</a:t>
                      </a:r>
                      <a:r>
                        <a:rPr kumimoji="1" lang="ja-JP" altLang="en-US" sz="1200" b="0" dirty="0" smtClean="0">
                          <a:solidFill>
                            <a:srgbClr val="002060"/>
                          </a:solidFill>
                          <a:latin typeface="Meiryo UI" panose="020B0604030504040204" pitchFamily="50" charset="-128"/>
                          <a:ea typeface="Meiryo UI" panose="020B0604030504040204" pitchFamily="50" charset="-128"/>
                        </a:rPr>
                        <a:t>地域</a:t>
                      </a:r>
                      <a:endParaRPr kumimoji="1" lang="en-US" altLang="ja-JP" sz="120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002060"/>
                          </a:solidFill>
                          <a:latin typeface="Meiryo UI" panose="020B0604030504040204" pitchFamily="50" charset="-128"/>
                          <a:ea typeface="Meiryo UI" panose="020B0604030504040204" pitchFamily="50" charset="-128"/>
                        </a:rPr>
                        <a:t>（</a:t>
                      </a:r>
                      <a:r>
                        <a:rPr lang="ja-JP" altLang="en-US" sz="1200" b="0" dirty="0">
                          <a:solidFill>
                            <a:srgbClr val="002060"/>
                          </a:solidFill>
                          <a:latin typeface="Meiryo UI" panose="020B0604030504040204" pitchFamily="50" charset="-128"/>
                          <a:ea typeface="Meiryo UI" panose="020B0604030504040204" pitchFamily="50" charset="-128"/>
                        </a:rPr>
                        <a:t>富田林市・河内長野市・松原市</a:t>
                      </a:r>
                      <a:r>
                        <a:rPr lang="ja-JP" altLang="en-US" sz="1200" b="0" dirty="0" smtClean="0">
                          <a:solidFill>
                            <a:srgbClr val="002060"/>
                          </a:solidFill>
                          <a:latin typeface="Meiryo UI" panose="020B0604030504040204" pitchFamily="50" charset="-128"/>
                          <a:ea typeface="Meiryo UI" panose="020B0604030504040204" pitchFamily="50" charset="-128"/>
                        </a:rPr>
                        <a:t>・ </a:t>
                      </a:r>
                      <a:endParaRPr lang="en-US" altLang="ja-JP" sz="120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spc="-40" baseline="0" dirty="0" smtClean="0">
                          <a:solidFill>
                            <a:srgbClr val="002060"/>
                          </a:solidFill>
                          <a:latin typeface="Meiryo UI" panose="020B0604030504040204" pitchFamily="50" charset="-128"/>
                          <a:ea typeface="Meiryo UI" panose="020B0604030504040204" pitchFamily="50" charset="-128"/>
                        </a:rPr>
                        <a:t>   </a:t>
                      </a:r>
                      <a:r>
                        <a:rPr lang="ja-JP" altLang="en-US" sz="1200" b="0" spc="-40" baseline="0" dirty="0" smtClean="0">
                          <a:solidFill>
                            <a:srgbClr val="002060"/>
                          </a:solidFill>
                          <a:latin typeface="Meiryo UI" panose="020B0604030504040204" pitchFamily="50" charset="-128"/>
                          <a:ea typeface="Meiryo UI" panose="020B0604030504040204" pitchFamily="50" charset="-128"/>
                        </a:rPr>
                        <a:t>羽曳野市</a:t>
                      </a:r>
                      <a:r>
                        <a:rPr lang="ja-JP" altLang="en-US" sz="1200" b="0" spc="-40" baseline="0" dirty="0">
                          <a:solidFill>
                            <a:srgbClr val="002060"/>
                          </a:solidFill>
                          <a:latin typeface="Meiryo UI" panose="020B0604030504040204" pitchFamily="50" charset="-128"/>
                          <a:ea typeface="Meiryo UI" panose="020B0604030504040204" pitchFamily="50" charset="-128"/>
                        </a:rPr>
                        <a:t>・藤井寺市・大阪狭山市</a:t>
                      </a:r>
                      <a:r>
                        <a:rPr lang="ja-JP" altLang="en-US" sz="1200" b="0" dirty="0" smtClean="0">
                          <a:solidFill>
                            <a:srgbClr val="002060"/>
                          </a:solidFill>
                          <a:latin typeface="Meiryo UI" panose="020B0604030504040204" pitchFamily="50" charset="-128"/>
                          <a:ea typeface="Meiryo UI" panose="020B0604030504040204" pitchFamily="50" charset="-128"/>
                        </a:rPr>
                        <a:t>・</a:t>
                      </a:r>
                      <a:endParaRPr lang="en-US" altLang="ja-JP" sz="120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rgbClr val="002060"/>
                          </a:solidFill>
                          <a:latin typeface="Meiryo UI" panose="020B0604030504040204" pitchFamily="50" charset="-128"/>
                          <a:ea typeface="Meiryo UI" panose="020B0604030504040204" pitchFamily="50" charset="-128"/>
                        </a:rPr>
                        <a:t>   </a:t>
                      </a:r>
                      <a:r>
                        <a:rPr lang="ja-JP" altLang="en-US" sz="1200" b="0" dirty="0" smtClean="0">
                          <a:solidFill>
                            <a:srgbClr val="002060"/>
                          </a:solidFill>
                          <a:latin typeface="Meiryo UI" panose="020B0604030504040204" pitchFamily="50" charset="-128"/>
                          <a:ea typeface="Meiryo UI" panose="020B0604030504040204" pitchFamily="50" charset="-128"/>
                        </a:rPr>
                        <a:t>太子町</a:t>
                      </a:r>
                      <a:r>
                        <a:rPr lang="ja-JP" altLang="en-US" sz="1200" b="0" dirty="0">
                          <a:solidFill>
                            <a:srgbClr val="002060"/>
                          </a:solidFill>
                          <a:latin typeface="Meiryo UI" panose="020B0604030504040204" pitchFamily="50" charset="-128"/>
                          <a:ea typeface="Meiryo UI" panose="020B0604030504040204" pitchFamily="50" charset="-128"/>
                        </a:rPr>
                        <a:t>・河南町・千早赤阪村）</a:t>
                      </a:r>
                      <a:endParaRPr lang="en-US" altLang="ja-JP" sz="1200" b="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事務委託：排水設備工事指定業者に関する</a:t>
                      </a:r>
                      <a:r>
                        <a:rPr kumimoji="1" lang="ja-JP" altLang="en-US" sz="1200" dirty="0" smtClean="0">
                          <a:solidFill>
                            <a:srgbClr val="002060"/>
                          </a:solidFill>
                          <a:latin typeface="Meiryo UI" panose="020B0604030504040204" pitchFamily="50" charset="-128"/>
                          <a:ea typeface="Meiryo UI" panose="020B0604030504040204" pitchFamily="50" charset="-128"/>
                        </a:rPr>
                        <a:t>事務</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gn="l"/>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太子町、河南町、千早赤阪村、富田林市）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事務委託：消防事務（大阪狭山市、堺市）</a:t>
                      </a:r>
                    </a:p>
                  </a:txBody>
                  <a:tcPr anchor="ctr"/>
                </a:tc>
                <a:extLst>
                  <a:ext uri="{0D108BD9-81ED-4DB2-BD59-A6C34878D82A}">
                    <a16:rowId xmlns:a16="http://schemas.microsoft.com/office/drawing/2014/main" val="3880086734"/>
                  </a:ext>
                </a:extLst>
              </a:tr>
              <a:tr h="639302">
                <a:tc>
                  <a:txBody>
                    <a:bodyPr/>
                    <a:lstStyle/>
                    <a:p>
                      <a:r>
                        <a:rPr kumimoji="1" lang="ja-JP" altLang="en-US" sz="1200" b="0" dirty="0">
                          <a:solidFill>
                            <a:srgbClr val="002060"/>
                          </a:solidFill>
                          <a:latin typeface="Meiryo UI" panose="020B0604030504040204" pitchFamily="50" charset="-128"/>
                          <a:ea typeface="Meiryo UI" panose="020B0604030504040204" pitchFamily="50" charset="-128"/>
                        </a:rPr>
                        <a:t>泉北</a:t>
                      </a:r>
                      <a:r>
                        <a:rPr kumimoji="1" lang="ja-JP" altLang="en-US" sz="1200" b="0" dirty="0" smtClean="0">
                          <a:solidFill>
                            <a:srgbClr val="002060"/>
                          </a:solidFill>
                          <a:latin typeface="Meiryo UI" panose="020B0604030504040204" pitchFamily="50" charset="-128"/>
                          <a:ea typeface="Meiryo UI" panose="020B0604030504040204" pitchFamily="50" charset="-128"/>
                        </a:rPr>
                        <a:t>地域</a:t>
                      </a:r>
                      <a:endParaRPr kumimoji="1" lang="en-US" altLang="ja-JP" sz="1200" b="0" dirty="0" smtClean="0">
                        <a:solidFill>
                          <a:srgbClr val="002060"/>
                        </a:solidFill>
                        <a:latin typeface="Meiryo UI" panose="020B0604030504040204" pitchFamily="50" charset="-128"/>
                        <a:ea typeface="Meiryo UI" panose="020B0604030504040204" pitchFamily="50" charset="-128"/>
                      </a:endParaRPr>
                    </a:p>
                    <a:p>
                      <a:r>
                        <a:rPr kumimoji="1" lang="ja-JP" altLang="en-US" sz="1200" b="0" dirty="0" smtClean="0">
                          <a:solidFill>
                            <a:srgbClr val="002060"/>
                          </a:solidFill>
                          <a:latin typeface="Meiryo UI" panose="020B0604030504040204" pitchFamily="50" charset="-128"/>
                          <a:ea typeface="Meiryo UI" panose="020B0604030504040204" pitchFamily="50" charset="-128"/>
                        </a:rPr>
                        <a:t>（</a:t>
                      </a:r>
                      <a:r>
                        <a:rPr kumimoji="1" lang="ja-JP" altLang="en-US" sz="1200" b="0" dirty="0">
                          <a:solidFill>
                            <a:srgbClr val="002060"/>
                          </a:solidFill>
                          <a:latin typeface="Meiryo UI" panose="020B0604030504040204" pitchFamily="50" charset="-128"/>
                          <a:ea typeface="Meiryo UI" panose="020B0604030504040204" pitchFamily="50" charset="-128"/>
                        </a:rPr>
                        <a:t>堺市・泉大津市・和泉市</a:t>
                      </a:r>
                      <a:r>
                        <a:rPr kumimoji="1" lang="ja-JP" altLang="en-US" sz="1200" b="0" dirty="0" smtClean="0">
                          <a:solidFill>
                            <a:srgbClr val="002060"/>
                          </a:solidFill>
                          <a:latin typeface="Meiryo UI" panose="020B0604030504040204" pitchFamily="50" charset="-128"/>
                          <a:ea typeface="Meiryo UI" panose="020B0604030504040204" pitchFamily="50" charset="-128"/>
                        </a:rPr>
                        <a:t>・高石市・</a:t>
                      </a:r>
                      <a:endParaRPr kumimoji="1" lang="en-US" altLang="ja-JP" sz="1200" b="0" dirty="0" smtClean="0">
                        <a:solidFill>
                          <a:srgbClr val="002060"/>
                        </a:solidFill>
                        <a:latin typeface="Meiryo UI" panose="020B0604030504040204" pitchFamily="50" charset="-128"/>
                        <a:ea typeface="Meiryo UI" panose="020B0604030504040204" pitchFamily="50" charset="-128"/>
                      </a:endParaRPr>
                    </a:p>
                    <a:p>
                      <a:r>
                        <a:rPr kumimoji="1" lang="en-US" altLang="ja-JP" sz="1200" b="0" dirty="0" smtClean="0">
                          <a:solidFill>
                            <a:srgbClr val="002060"/>
                          </a:solidFill>
                          <a:latin typeface="Meiryo UI" panose="020B0604030504040204" pitchFamily="50" charset="-128"/>
                          <a:ea typeface="Meiryo UI" panose="020B0604030504040204" pitchFamily="50" charset="-128"/>
                        </a:rPr>
                        <a:t>   </a:t>
                      </a:r>
                      <a:r>
                        <a:rPr kumimoji="1" lang="ja-JP" altLang="en-US" sz="1200" b="0" dirty="0" smtClean="0">
                          <a:solidFill>
                            <a:srgbClr val="002060"/>
                          </a:solidFill>
                          <a:latin typeface="Meiryo UI" panose="020B0604030504040204" pitchFamily="50" charset="-128"/>
                          <a:ea typeface="Meiryo UI" panose="020B0604030504040204" pitchFamily="50" charset="-128"/>
                        </a:rPr>
                        <a:t>忠岡町</a:t>
                      </a:r>
                      <a:r>
                        <a:rPr kumimoji="1" lang="ja-JP" altLang="en-US" sz="1200" b="0" dirty="0">
                          <a:solidFill>
                            <a:srgbClr val="002060"/>
                          </a:solidFill>
                          <a:latin typeface="Meiryo UI" panose="020B0604030504040204" pitchFamily="50" charset="-128"/>
                          <a:ea typeface="Meiryo UI" panose="020B0604030504040204" pitchFamily="50" charset="-128"/>
                        </a:rPr>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eiryo UI" panose="020B0604030504040204" pitchFamily="50" charset="-128"/>
                          <a:ea typeface="Meiryo UI" panose="020B0604030504040204" pitchFamily="50" charset="-128"/>
                        </a:rPr>
                        <a:t>協議会：消防指令に関する事務の共同管理及び</a:t>
                      </a:r>
                      <a:r>
                        <a:rPr kumimoji="1" lang="ja-JP" altLang="en-US" sz="1200" dirty="0" smtClean="0">
                          <a:solidFill>
                            <a:srgbClr val="002060"/>
                          </a:solidFill>
                          <a:latin typeface="Meiryo UI" panose="020B0604030504040204" pitchFamily="50" charset="-128"/>
                          <a:ea typeface="Meiryo UI" panose="020B0604030504040204" pitchFamily="50" charset="-128"/>
                        </a:rPr>
                        <a:t>執行</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lang="zh-TW" altLang="en-US" sz="1200" b="0" i="0" u="none" strike="noStrike" dirty="0">
                          <a:solidFill>
                            <a:srgbClr val="002060"/>
                          </a:solidFill>
                          <a:effectLst/>
                          <a:latin typeface="Meiryo UI" panose="020B0604030504040204" pitchFamily="50" charset="-128"/>
                          <a:ea typeface="Meiryo UI" panose="020B0604030504040204" pitchFamily="50" charset="-128"/>
                        </a:rPr>
                        <a:t>岸和田市、忠岡町</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eiryo UI" panose="020B0604030504040204" pitchFamily="50" charset="-128"/>
                          <a:ea typeface="Meiryo UI" panose="020B0604030504040204" pitchFamily="50" charset="-128"/>
                        </a:rPr>
                        <a:t>事務委託：消防事務（大阪狭山市、堺市）</a:t>
                      </a:r>
                    </a:p>
                  </a:txBody>
                  <a:tcPr anchor="ctr"/>
                </a:tc>
                <a:extLst>
                  <a:ext uri="{0D108BD9-81ED-4DB2-BD59-A6C34878D82A}">
                    <a16:rowId xmlns:a16="http://schemas.microsoft.com/office/drawing/2014/main" val="2084020882"/>
                  </a:ext>
                </a:extLst>
              </a:tr>
              <a:tr h="1050165">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泉南</a:t>
                      </a:r>
                      <a:r>
                        <a:rPr kumimoji="1" lang="ja-JP" altLang="en-US" sz="1200" dirty="0" smtClean="0">
                          <a:solidFill>
                            <a:srgbClr val="002060"/>
                          </a:solidFill>
                          <a:latin typeface="Meiryo UI" panose="020B0604030504040204" pitchFamily="50" charset="-128"/>
                          <a:ea typeface="Meiryo UI" panose="020B0604030504040204" pitchFamily="50" charset="-128"/>
                        </a:rPr>
                        <a:t>地域</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岸和田市・貝塚市・泉佐野市</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泉南市</a:t>
                      </a:r>
                      <a:r>
                        <a:rPr kumimoji="1" lang="ja-JP" altLang="en-US" sz="1200" dirty="0">
                          <a:solidFill>
                            <a:srgbClr val="002060"/>
                          </a:solidFill>
                          <a:latin typeface="Meiryo UI" panose="020B0604030504040204" pitchFamily="50" charset="-128"/>
                          <a:ea typeface="Meiryo UI" panose="020B0604030504040204" pitchFamily="50" charset="-128"/>
                        </a:rPr>
                        <a:t>・阪南市・熊取町・田尻町</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岬町</a:t>
                      </a:r>
                      <a:r>
                        <a:rPr kumimoji="1" lang="ja-JP" altLang="en-US" sz="1200" dirty="0">
                          <a:solidFill>
                            <a:srgbClr val="002060"/>
                          </a:solidFill>
                          <a:latin typeface="Meiryo UI" panose="020B0604030504040204" pitchFamily="50" charset="-128"/>
                          <a:ea typeface="Meiryo UI" panose="020B0604030504040204" pitchFamily="50" charset="-128"/>
                        </a:rPr>
                        <a:t>）　　　　　　</a:t>
                      </a: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機関等共同設置：府から移譲される事務の一部（まちづくり</a:t>
                      </a:r>
                      <a:r>
                        <a:rPr kumimoji="1" lang="ja-JP" altLang="en-US" sz="1200" dirty="0" smtClean="0">
                          <a:solidFill>
                            <a:srgbClr val="002060"/>
                          </a:solidFill>
                          <a:latin typeface="Meiryo UI" panose="020B0604030504040204" pitchFamily="50" charset="-128"/>
                          <a:ea typeface="Meiryo UI" panose="020B0604030504040204" pitchFamily="50" charset="-128"/>
                        </a:rPr>
                        <a:t>）     </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gn="l"/>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泉南市、阪南市、田尻町、岬町）</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事務委託：火葬場事務（阪南市、泉南市）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事務委託：し尿及び浄化槽汚泥処理</a:t>
                      </a:r>
                      <a:r>
                        <a:rPr kumimoji="1" lang="ja-JP" altLang="en-US" sz="1200" dirty="0" smtClean="0">
                          <a:solidFill>
                            <a:srgbClr val="002060"/>
                          </a:solidFill>
                          <a:latin typeface="Meiryo UI" panose="020B0604030504040204" pitchFamily="50" charset="-128"/>
                          <a:ea typeface="Meiryo UI" panose="020B0604030504040204" pitchFamily="50" charset="-128"/>
                        </a:rPr>
                        <a:t>業務</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gn="l"/>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熊取町、</a:t>
                      </a:r>
                      <a:r>
                        <a:rPr kumimoji="1" lang="zh-TW" altLang="en-US" sz="1200" dirty="0">
                          <a:solidFill>
                            <a:srgbClr val="002060"/>
                          </a:solidFill>
                          <a:latin typeface="Meiryo UI" panose="020B0604030504040204" pitchFamily="50" charset="-128"/>
                          <a:ea typeface="Meiryo UI" panose="020B0604030504040204" pitchFamily="50" charset="-128"/>
                        </a:rPr>
                        <a:t>泉佐野市田尻町清掃施設組合</a:t>
                      </a:r>
                      <a:r>
                        <a:rPr kumimoji="1" lang="ja-JP" altLang="en-US" sz="1200" dirty="0">
                          <a:solidFill>
                            <a:srgbClr val="002060"/>
                          </a:solidFill>
                          <a:latin typeface="Meiryo UI" panose="020B0604030504040204" pitchFamily="50" charset="-128"/>
                          <a:ea typeface="Meiryo UI" panose="020B0604030504040204" pitchFamily="50" charset="-128"/>
                        </a:rPr>
                        <a:t>）　等</a:t>
                      </a:r>
                    </a:p>
                  </a:txBody>
                  <a:tcPr anchor="ctr"/>
                </a:tc>
                <a:extLst>
                  <a:ext uri="{0D108BD9-81ED-4DB2-BD59-A6C34878D82A}">
                    <a16:rowId xmlns:a16="http://schemas.microsoft.com/office/drawing/2014/main" val="118973573"/>
                  </a:ext>
                </a:extLst>
              </a:tr>
            </a:tbl>
          </a:graphicData>
        </a:graphic>
      </p:graphicFrame>
      <p:sp>
        <p:nvSpPr>
          <p:cNvPr id="7" name="正方形/長方形 6"/>
          <p:cNvSpPr/>
          <p:nvPr/>
        </p:nvSpPr>
        <p:spPr>
          <a:xfrm>
            <a:off x="270024" y="422466"/>
            <a:ext cx="8539123" cy="284316"/>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rgbClr val="002060"/>
                </a:solidFill>
                <a:latin typeface="Meiryo UI" panose="020B0604030504040204" pitchFamily="50" charset="-128"/>
                <a:ea typeface="Meiryo UI" panose="020B0604030504040204" pitchFamily="50" charset="-128"/>
              </a:rPr>
              <a:t>地域ブロック単位での連携が基本で、ブロックを越えた連携は少ない</a:t>
            </a:r>
            <a:r>
              <a:rPr kumimoji="1" lang="ja-JP" altLang="en-US" sz="1200" dirty="0">
                <a:solidFill>
                  <a:srgbClr val="002060"/>
                </a:solidFill>
                <a:latin typeface="Meiryo UI" panose="020B0604030504040204" pitchFamily="50" charset="-128"/>
                <a:ea typeface="Meiryo UI" panose="020B0604030504040204" pitchFamily="50" charset="-128"/>
              </a:rPr>
              <a:t>。</a:t>
            </a:r>
          </a:p>
        </p:txBody>
      </p:sp>
      <p:graphicFrame>
        <p:nvGraphicFramePr>
          <p:cNvPr id="3" name="表 2"/>
          <p:cNvGraphicFramePr>
            <a:graphicFrameLocks noGrp="1"/>
          </p:cNvGraphicFramePr>
          <p:nvPr>
            <p:extLst>
              <p:ext uri="{D42A27DB-BD31-4B8C-83A1-F6EECF244321}">
                <p14:modId xmlns:p14="http://schemas.microsoft.com/office/powerpoint/2010/main" val="1033813338"/>
              </p:ext>
            </p:extLst>
          </p:nvPr>
        </p:nvGraphicFramePr>
        <p:xfrm>
          <a:off x="7036720" y="852847"/>
          <a:ext cx="2069431" cy="5969249"/>
        </p:xfrm>
        <a:graphic>
          <a:graphicData uri="http://schemas.openxmlformats.org/drawingml/2006/table">
            <a:tbl>
              <a:tblPr firstRow="1" bandRow="1">
                <a:tableStyleId>{5C22544A-7EE6-4342-B048-85BDC9FD1C3A}</a:tableStyleId>
              </a:tblPr>
              <a:tblGrid>
                <a:gridCol w="2069431">
                  <a:extLst>
                    <a:ext uri="{9D8B030D-6E8A-4147-A177-3AD203B41FA5}">
                      <a16:colId xmlns:a16="http://schemas.microsoft.com/office/drawing/2014/main" val="1725530354"/>
                    </a:ext>
                  </a:extLst>
                </a:gridCol>
              </a:tblGrid>
              <a:tr h="281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（参考）指定都市の実績</a:t>
                      </a:r>
                      <a:r>
                        <a:rPr kumimoji="1" lang="ja-JP" altLang="en-US" sz="1050" dirty="0" smtClean="0">
                          <a:latin typeface="Meiryo UI" panose="020B0604030504040204" pitchFamily="50" charset="-128"/>
                          <a:ea typeface="Meiryo UI" panose="020B0604030504040204" pitchFamily="50" charset="-128"/>
                        </a:rPr>
                        <a:t>（注）</a:t>
                      </a:r>
                      <a:endParaRPr kumimoji="1" lang="ja-JP" altLang="en-US" sz="1200" dirty="0" smtClean="0">
                        <a:latin typeface="Meiryo UI" panose="020B0604030504040204" pitchFamily="50" charset="-128"/>
                        <a:ea typeface="Meiryo UI" panose="020B0604030504040204" pitchFamily="50" charset="-128"/>
                      </a:endParaRPr>
                    </a:p>
                  </a:txBody>
                  <a:tcPr marL="0" marR="0"/>
                </a:tc>
                <a:extLst>
                  <a:ext uri="{0D108BD9-81ED-4DB2-BD59-A6C34878D82A}">
                    <a16:rowId xmlns:a16="http://schemas.microsoft.com/office/drawing/2014/main" val="1758110668"/>
                  </a:ext>
                </a:extLst>
              </a:tr>
              <a:tr h="2770739">
                <a:tc>
                  <a:txBody>
                    <a:bodyPr/>
                    <a:lstStyle/>
                    <a:p>
                      <a:pPr algn="l"/>
                      <a:r>
                        <a:rPr kumimoji="1" lang="ja-JP" altLang="en-US" sz="1200" b="1" dirty="0" smtClean="0">
                          <a:solidFill>
                            <a:srgbClr val="002060"/>
                          </a:solidFill>
                          <a:latin typeface="Meiryo UI" panose="020B0604030504040204" pitchFamily="50" charset="-128"/>
                          <a:ea typeface="Meiryo UI" panose="020B0604030504040204" pitchFamily="50" charset="-128"/>
                        </a:rPr>
                        <a:t>大阪市が構成員の連携</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gn="l">
                        <a:lnSpc>
                          <a:spcPts val="500"/>
                        </a:lnSpc>
                      </a:pP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淀川左岸水防事務組合（</a:t>
                      </a:r>
                      <a:r>
                        <a:rPr kumimoji="1" lang="en-US" altLang="ja-JP" sz="1200" dirty="0" smtClean="0">
                          <a:solidFill>
                            <a:srgbClr val="002060"/>
                          </a:solidFill>
                          <a:latin typeface="Meiryo UI" panose="020B0604030504040204" pitchFamily="50" charset="-128"/>
                          <a:ea typeface="Meiryo UI" panose="020B0604030504040204" pitchFamily="50" charset="-128"/>
                        </a:rPr>
                        <a:t>8</a:t>
                      </a:r>
                      <a:r>
                        <a:rPr kumimoji="1" lang="ja-JP" altLang="en-US" sz="1200" dirty="0" smtClean="0">
                          <a:solidFill>
                            <a:srgbClr val="002060"/>
                          </a:solidFill>
                          <a:latin typeface="Meiryo UI" panose="020B0604030504040204" pitchFamily="50" charset="-128"/>
                          <a:ea typeface="Meiryo UI" panose="020B0604030504040204" pitchFamily="50" charset="-128"/>
                        </a:rPr>
                        <a:t>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大和川右岸水防事務組合（</a:t>
                      </a:r>
                      <a:r>
                        <a:rPr kumimoji="1" lang="en-US" altLang="ja-JP" sz="1200" dirty="0" smtClean="0">
                          <a:solidFill>
                            <a:srgbClr val="002060"/>
                          </a:solidFill>
                          <a:latin typeface="Meiryo UI" panose="020B0604030504040204" pitchFamily="50" charset="-128"/>
                          <a:ea typeface="Meiryo UI" panose="020B0604030504040204" pitchFamily="50" charset="-128"/>
                        </a:rPr>
                        <a:t>6</a:t>
                      </a:r>
                      <a:r>
                        <a:rPr kumimoji="1" lang="ja-JP" altLang="en-US" sz="1200" dirty="0" smtClean="0">
                          <a:solidFill>
                            <a:srgbClr val="002060"/>
                          </a:solidFill>
                          <a:latin typeface="Meiryo UI" panose="020B0604030504040204" pitchFamily="50" charset="-128"/>
                          <a:ea typeface="Meiryo UI" panose="020B0604030504040204" pitchFamily="50" charset="-128"/>
                        </a:rPr>
                        <a:t>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淀川右岸水防事務組合（</a:t>
                      </a:r>
                      <a:r>
                        <a:rPr kumimoji="1" lang="en-US" altLang="ja-JP" sz="1200" dirty="0" smtClean="0">
                          <a:solidFill>
                            <a:srgbClr val="002060"/>
                          </a:solidFill>
                          <a:latin typeface="Meiryo UI" panose="020B0604030504040204" pitchFamily="50" charset="-128"/>
                          <a:ea typeface="Meiryo UI" panose="020B0604030504040204" pitchFamily="50" charset="-128"/>
                        </a:rPr>
                        <a:t>6</a:t>
                      </a:r>
                      <a:r>
                        <a:rPr kumimoji="1" lang="ja-JP" altLang="en-US" sz="1200" dirty="0" smtClean="0">
                          <a:solidFill>
                            <a:srgbClr val="002060"/>
                          </a:solidFill>
                          <a:latin typeface="Meiryo UI" panose="020B0604030504040204" pitchFamily="50" charset="-128"/>
                          <a:ea typeface="Meiryo UI" panose="020B0604030504040204" pitchFamily="50" charset="-128"/>
                        </a:rPr>
                        <a:t>市１町）</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大阪広域環境施設組合</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4</a:t>
                      </a:r>
                      <a:r>
                        <a:rPr kumimoji="1" lang="ja-JP" altLang="en-US" sz="1200" dirty="0" smtClean="0">
                          <a:solidFill>
                            <a:srgbClr val="002060"/>
                          </a:solidFill>
                          <a:latin typeface="Meiryo UI" panose="020B0604030504040204" pitchFamily="50" charset="-128"/>
                          <a:ea typeface="Meiryo UI" panose="020B0604030504040204" pitchFamily="50" charset="-128"/>
                        </a:rPr>
                        <a:t>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大阪府後期高齢者医療広域連合</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（全市町村。法律設置）</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下水道の処理事務</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（東大阪市⇒大阪市）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35486481"/>
                  </a:ext>
                </a:extLst>
              </a:tr>
              <a:tr h="2917295">
                <a:tc>
                  <a:txBody>
                    <a:bodyPr/>
                    <a:lstStyle/>
                    <a:p>
                      <a:pPr marL="0" indent="0" algn="l">
                        <a:buFont typeface="Arial" panose="020B0604020202020204" pitchFamily="34" charset="0"/>
                        <a:buNone/>
                      </a:pPr>
                      <a:r>
                        <a:rPr kumimoji="1" lang="ja-JP" altLang="en-US" sz="1200" b="1" dirty="0" smtClean="0">
                          <a:solidFill>
                            <a:srgbClr val="002060"/>
                          </a:solidFill>
                          <a:latin typeface="Meiryo UI" panose="020B0604030504040204" pitchFamily="50" charset="-128"/>
                          <a:ea typeface="Meiryo UI" panose="020B0604030504040204" pitchFamily="50" charset="-128"/>
                        </a:rPr>
                        <a:t>堺市が構成員の連携</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marL="0" indent="0" algn="l">
                        <a:lnSpc>
                          <a:spcPts val="500"/>
                        </a:lnSpc>
                        <a:buFont typeface="Arial" panose="020B0604020202020204" pitchFamily="34" charset="0"/>
                        <a:buNone/>
                      </a:pP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大阪広域水道企業団</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42</a:t>
                      </a:r>
                      <a:r>
                        <a:rPr kumimoji="1" lang="ja-JP" altLang="en-US" sz="1200" dirty="0" smtClean="0">
                          <a:solidFill>
                            <a:srgbClr val="002060"/>
                          </a:solidFill>
                          <a:latin typeface="Meiryo UI" panose="020B0604030504040204" pitchFamily="50" charset="-128"/>
                          <a:ea typeface="Meiryo UI" panose="020B0604030504040204" pitchFamily="50" charset="-128"/>
                        </a:rPr>
                        <a:t>市町村）</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大阪府後期高齢者医療広域連合</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（全市町村。法律設置）</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下水道の処理事務</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（和泉市⇒堺市）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児童生徒の就学事務</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（大阪狭山市⇔堺市）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（和泉市⇒堺市）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消防事務</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（大阪狭山市⇒堺市）</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89879541"/>
                  </a:ext>
                </a:extLst>
              </a:tr>
            </a:tbl>
          </a:graphicData>
        </a:graphic>
      </p:graphicFrame>
      <p:sp>
        <p:nvSpPr>
          <p:cNvPr id="5" name="スライド番号プレースホルダー 1"/>
          <p:cNvSpPr txBox="1">
            <a:spLocks/>
          </p:cNvSpPr>
          <p:nvPr/>
        </p:nvSpPr>
        <p:spPr>
          <a:xfrm>
            <a:off x="7174530" y="659148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15</a:t>
            </a:r>
            <a:endParaRPr kumimoji="1" lang="ja-JP" altLang="en-US" sz="1800" dirty="0">
              <a:solidFill>
                <a:srgbClr val="002060"/>
              </a:solidFill>
            </a:endParaRPr>
          </a:p>
        </p:txBody>
      </p:sp>
      <p:sp>
        <p:nvSpPr>
          <p:cNvPr id="8" name="正方形/長方形 7"/>
          <p:cNvSpPr/>
          <p:nvPr/>
        </p:nvSpPr>
        <p:spPr>
          <a:xfrm>
            <a:off x="6941126" y="6540303"/>
            <a:ext cx="1654236" cy="35548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smtClean="0">
                <a:solidFill>
                  <a:schemeClr val="tx1"/>
                </a:solidFill>
                <a:latin typeface="Meiryo UI" panose="020B0604030504040204" pitchFamily="50" charset="-128"/>
                <a:ea typeface="Meiryo UI" panose="020B0604030504040204" pitchFamily="50" charset="-128"/>
              </a:rPr>
              <a:t>（注）</a:t>
            </a:r>
            <a:r>
              <a:rPr kumimoji="1" lang="en-US" altLang="ja-JP" sz="700" dirty="0" smtClean="0">
                <a:solidFill>
                  <a:schemeClr val="tx1"/>
                </a:solidFill>
                <a:latin typeface="Meiryo UI" panose="020B0604030504040204" pitchFamily="50" charset="-128"/>
                <a:ea typeface="Meiryo UI" panose="020B0604030504040204" pitchFamily="50" charset="-128"/>
              </a:rPr>
              <a:t>H29</a:t>
            </a:r>
            <a:r>
              <a:rPr kumimoji="1" lang="ja-JP" altLang="en-US" sz="700" dirty="0">
                <a:solidFill>
                  <a:schemeClr val="tx1"/>
                </a:solidFill>
                <a:latin typeface="Meiryo UI" panose="020B0604030504040204" pitchFamily="50" charset="-128"/>
                <a:ea typeface="Meiryo UI" panose="020B0604030504040204" pitchFamily="50" charset="-128"/>
              </a:rPr>
              <a:t>以前</a:t>
            </a:r>
            <a:r>
              <a:rPr kumimoji="1" lang="ja-JP" altLang="en-US" sz="700" dirty="0" smtClean="0">
                <a:solidFill>
                  <a:schemeClr val="tx1"/>
                </a:solidFill>
                <a:latin typeface="Meiryo UI" panose="020B0604030504040204" pitchFamily="50" charset="-128"/>
                <a:ea typeface="Meiryo UI" panose="020B0604030504040204" pitchFamily="50" charset="-128"/>
              </a:rPr>
              <a:t>のものも含め政令市の</a:t>
            </a:r>
            <a:endParaRPr kumimoji="1" lang="en-US" altLang="ja-JP" sz="700" dirty="0" smtClean="0">
              <a:solidFill>
                <a:schemeClr val="tx1"/>
              </a:solidFill>
              <a:latin typeface="Meiryo UI" panose="020B0604030504040204" pitchFamily="50" charset="-128"/>
              <a:ea typeface="Meiryo UI" panose="020B0604030504040204" pitchFamily="50" charset="-128"/>
            </a:endParaRPr>
          </a:p>
          <a:p>
            <a:r>
              <a:rPr kumimoji="1" lang="en-US" altLang="ja-JP" sz="700" dirty="0">
                <a:solidFill>
                  <a:schemeClr val="tx1"/>
                </a:solidFill>
                <a:latin typeface="Meiryo UI" panose="020B0604030504040204" pitchFamily="50" charset="-128"/>
                <a:ea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rPr>
              <a:t>        </a:t>
            </a:r>
            <a:r>
              <a:rPr kumimoji="1" lang="ja-JP" altLang="en-US" sz="700" dirty="0" smtClean="0">
                <a:solidFill>
                  <a:schemeClr val="tx1"/>
                </a:solidFill>
                <a:latin typeface="Meiryo UI" panose="020B0604030504040204" pitchFamily="50" charset="-128"/>
                <a:ea typeface="Meiryo UI" panose="020B0604030504040204" pitchFamily="50" charset="-128"/>
              </a:rPr>
              <a:t>広域連携を示している</a:t>
            </a:r>
            <a:endParaRPr kumimoji="1" lang="en-US" altLang="ja-JP" sz="7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9493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7A73A2-5A41-49DB-B552-E6FF50EB19B7}"/>
              </a:ext>
            </a:extLst>
          </p:cNvPr>
          <p:cNvSpPr txBox="1"/>
          <p:nvPr/>
        </p:nvSpPr>
        <p:spPr>
          <a:xfrm>
            <a:off x="2302964" y="3458010"/>
            <a:ext cx="1912703" cy="20005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出典：第</a:t>
            </a:r>
            <a:r>
              <a:rPr kumimoji="1" lang="en-US" altLang="ja-JP" sz="700" dirty="0">
                <a:latin typeface="Meiryo UI" panose="020B0604030504040204" pitchFamily="50" charset="-128"/>
                <a:ea typeface="Meiryo UI" panose="020B0604030504040204" pitchFamily="50" charset="-128"/>
              </a:rPr>
              <a:t>32</a:t>
            </a:r>
            <a:r>
              <a:rPr kumimoji="1" lang="ja-JP" altLang="en-US" sz="700" dirty="0">
                <a:latin typeface="Meiryo UI" panose="020B0604030504040204" pitchFamily="50" charset="-128"/>
                <a:ea typeface="Meiryo UI" panose="020B0604030504040204" pitchFamily="50" charset="-128"/>
              </a:rPr>
              <a:t>次地方制度調査会</a:t>
            </a:r>
            <a:r>
              <a:rPr kumimoji="1" lang="ja-JP" altLang="en-US" sz="700" dirty="0" smtClean="0">
                <a:latin typeface="Meiryo UI" panose="020B0604030504040204" pitchFamily="50" charset="-128"/>
                <a:ea typeface="Meiryo UI" panose="020B0604030504040204" pitchFamily="50" charset="-128"/>
              </a:rPr>
              <a:t>資料一部加工</a:t>
            </a:r>
            <a:endParaRPr kumimoji="1" lang="ja-JP" altLang="en-US" sz="700"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970624676"/>
              </p:ext>
            </p:extLst>
          </p:nvPr>
        </p:nvGraphicFramePr>
        <p:xfrm>
          <a:off x="232175" y="1080060"/>
          <a:ext cx="4073784" cy="2331603"/>
        </p:xfrm>
        <a:graphic>
          <a:graphicData uri="http://schemas.openxmlformats.org/drawingml/2006/table">
            <a:tbl>
              <a:tblPr firstRow="1" bandRow="1">
                <a:tableStyleId>{5C22544A-7EE6-4342-B048-85BDC9FD1C3A}</a:tableStyleId>
              </a:tblPr>
              <a:tblGrid>
                <a:gridCol w="450038">
                  <a:extLst>
                    <a:ext uri="{9D8B030D-6E8A-4147-A177-3AD203B41FA5}">
                      <a16:colId xmlns:a16="http://schemas.microsoft.com/office/drawing/2014/main" val="2654233755"/>
                    </a:ext>
                  </a:extLst>
                </a:gridCol>
                <a:gridCol w="982949">
                  <a:extLst>
                    <a:ext uri="{9D8B030D-6E8A-4147-A177-3AD203B41FA5}">
                      <a16:colId xmlns:a16="http://schemas.microsoft.com/office/drawing/2014/main" val="3429634863"/>
                    </a:ext>
                  </a:extLst>
                </a:gridCol>
                <a:gridCol w="957539">
                  <a:extLst>
                    <a:ext uri="{9D8B030D-6E8A-4147-A177-3AD203B41FA5}">
                      <a16:colId xmlns:a16="http://schemas.microsoft.com/office/drawing/2014/main" val="2310303358"/>
                    </a:ext>
                  </a:extLst>
                </a:gridCol>
                <a:gridCol w="957539">
                  <a:extLst>
                    <a:ext uri="{9D8B030D-6E8A-4147-A177-3AD203B41FA5}">
                      <a16:colId xmlns:a16="http://schemas.microsoft.com/office/drawing/2014/main" val="3405243837"/>
                    </a:ext>
                  </a:extLst>
                </a:gridCol>
                <a:gridCol w="725719">
                  <a:extLst>
                    <a:ext uri="{9D8B030D-6E8A-4147-A177-3AD203B41FA5}">
                      <a16:colId xmlns:a16="http://schemas.microsoft.com/office/drawing/2014/main" val="2366864548"/>
                    </a:ext>
                  </a:extLst>
                </a:gridCol>
              </a:tblGrid>
              <a:tr h="315603">
                <a:tc gridSpan="2">
                  <a:txBody>
                    <a:bodyPr/>
                    <a:lstStyle/>
                    <a:p>
                      <a:r>
                        <a:rPr kumimoji="1" lang="ja-JP" altLang="en-US" sz="1200" dirty="0">
                          <a:latin typeface="Meiryo UI" panose="020B0604030504040204" pitchFamily="50" charset="-128"/>
                          <a:ea typeface="Meiryo UI" panose="020B0604030504040204" pitchFamily="50" charset="-128"/>
                        </a:rPr>
                        <a:t>市町村数（時点）</a:t>
                      </a:r>
                    </a:p>
                  </a:txBody>
                  <a:tcPr/>
                </a:tc>
                <a:tc hMerge="1">
                  <a:txBody>
                    <a:bodyPr/>
                    <a:lstStyle/>
                    <a:p>
                      <a:endParaRPr kumimoji="1" lang="ja-JP" altLang="en-US"/>
                    </a:p>
                  </a:txBody>
                  <a:tcPr/>
                </a:tc>
                <a:tc>
                  <a:txBody>
                    <a:bodyPr/>
                    <a:lstStyle/>
                    <a:p>
                      <a:r>
                        <a:rPr kumimoji="1" lang="en-US" altLang="ja-JP" sz="1200" dirty="0">
                          <a:latin typeface="Meiryo UI" panose="020B0604030504040204" pitchFamily="50" charset="-128"/>
                          <a:ea typeface="Meiryo UI" panose="020B0604030504040204" pitchFamily="50" charset="-128"/>
                        </a:rPr>
                        <a:t>H11.3.31</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en-US" altLang="ja-JP" sz="1200" dirty="0">
                          <a:latin typeface="Meiryo UI" panose="020B0604030504040204" pitchFamily="50" charset="-128"/>
                          <a:ea typeface="Meiryo UI" panose="020B0604030504040204" pitchFamily="50" charset="-128"/>
                        </a:rPr>
                        <a:t>H31.4.1</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a:latin typeface="Meiryo UI" panose="020B0604030504040204" pitchFamily="50" charset="-128"/>
                          <a:ea typeface="Meiryo UI" panose="020B0604030504040204" pitchFamily="50" charset="-128"/>
                        </a:rPr>
                        <a:t>減少率</a:t>
                      </a:r>
                    </a:p>
                  </a:txBody>
                  <a:tcPr/>
                </a:tc>
                <a:extLst>
                  <a:ext uri="{0D108BD9-81ED-4DB2-BD59-A6C34878D82A}">
                    <a16:rowId xmlns:a16="http://schemas.microsoft.com/office/drawing/2014/main" val="3418655837"/>
                  </a:ext>
                </a:extLst>
              </a:tr>
              <a:tr h="288000">
                <a:tc gridSpan="2">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三大都市圏</a:t>
                      </a:r>
                    </a:p>
                  </a:txBody>
                  <a:tcPr/>
                </a:tc>
                <a:tc hMerge="1">
                  <a:txBody>
                    <a:bodyPr/>
                    <a:lstStyle/>
                    <a:p>
                      <a:endParaRPr kumimoji="1" lang="ja-JP" altLang="en-US"/>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731</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463</a:t>
                      </a:r>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36.7</a:t>
                      </a:r>
                      <a:r>
                        <a:rPr kumimoji="1" lang="ja-JP" altLang="en-US" sz="1200" dirty="0">
                          <a:solidFill>
                            <a:srgbClr val="002060"/>
                          </a:solidFill>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1811052718"/>
                  </a:ext>
                </a:extLst>
              </a:tr>
              <a:tr h="288000">
                <a:tc rowSpan="4">
                  <a:txBody>
                    <a:bodyPr/>
                    <a:lstStyle/>
                    <a:p>
                      <a:endParaRPr kumimoji="1" lang="ja-JP" altLang="en-US" sz="1400" dirty="0">
                        <a:solidFill>
                          <a:srgbClr val="002060"/>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うち東京都</a:t>
                      </a:r>
                    </a:p>
                  </a:txBody>
                  <a:tcPr>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40</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39</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2.5%</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15471410"/>
                  </a:ext>
                </a:extLst>
              </a:tr>
              <a:tr h="288000">
                <a:tc vMerge="1">
                  <a:txBody>
                    <a:bodyPr/>
                    <a:lstStyle/>
                    <a:p>
                      <a:endParaRPr kumimoji="1" lang="ja-JP" altLang="en-US"/>
                    </a:p>
                  </a:txBody>
                  <a:tcPr/>
                </a:tc>
                <a:tc>
                  <a:txBody>
                    <a:bodyPr/>
                    <a:lstStyle/>
                    <a:p>
                      <a:r>
                        <a:rPr kumimoji="1" lang="ja-JP" altLang="en-US" sz="1200" spc="-150" dirty="0" smtClean="0">
                          <a:solidFill>
                            <a:srgbClr val="002060"/>
                          </a:solidFill>
                          <a:latin typeface="Meiryo UI" panose="020B0604030504040204" pitchFamily="50" charset="-128"/>
                          <a:ea typeface="Meiryo UI" panose="020B0604030504040204" pitchFamily="50" charset="-128"/>
                        </a:rPr>
                        <a:t>うち神奈川県</a:t>
                      </a:r>
                      <a:endParaRPr kumimoji="1" lang="ja-JP" altLang="en-US" sz="1200" spc="-150" dirty="0">
                        <a:solidFill>
                          <a:srgbClr val="002060"/>
                        </a:solidFill>
                        <a:latin typeface="Meiryo UI" panose="020B0604030504040204" pitchFamily="50" charset="-128"/>
                        <a:ea typeface="Meiryo UI" panose="020B0604030504040204" pitchFamily="50" charset="-128"/>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solidFill>
                            <a:srgbClr val="002060"/>
                          </a:solidFill>
                          <a:latin typeface="Meiryo UI" panose="020B0604030504040204" pitchFamily="50" charset="-128"/>
                          <a:ea typeface="Meiryo UI" panose="020B0604030504040204" pitchFamily="50" charset="-128"/>
                        </a:rPr>
                        <a:t>37</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solidFill>
                            <a:srgbClr val="002060"/>
                          </a:solidFill>
                          <a:latin typeface="Meiryo UI" panose="020B0604030504040204" pitchFamily="50" charset="-128"/>
                          <a:ea typeface="Meiryo UI" panose="020B0604030504040204" pitchFamily="50" charset="-128"/>
                        </a:rPr>
                        <a:t>33</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solidFill>
                            <a:srgbClr val="002060"/>
                          </a:solidFill>
                          <a:latin typeface="Meiryo UI" panose="020B0604030504040204" pitchFamily="50" charset="-128"/>
                          <a:ea typeface="Meiryo UI" panose="020B0604030504040204" pitchFamily="50" charset="-128"/>
                        </a:rPr>
                        <a:t>10.8</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0046068"/>
                  </a:ext>
                </a:extLst>
              </a:tr>
              <a:tr h="288000">
                <a:tc vMerge="1">
                  <a:txBody>
                    <a:bodyPr/>
                    <a:lstStyle/>
                    <a:p>
                      <a:endParaRPr kumimoji="1" lang="ja-JP" altLang="en-US"/>
                    </a:p>
                  </a:txBody>
                  <a:tcP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うち愛知県</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88</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54</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38.6</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057698"/>
                  </a:ext>
                </a:extLst>
              </a:tr>
              <a:tr h="288000">
                <a:tc vMerge="1">
                  <a:txBody>
                    <a:bodyPr/>
                    <a:lstStyle/>
                    <a:p>
                      <a:endParaRPr kumimoji="1" lang="ja-JP" altLang="en-US"/>
                    </a:p>
                  </a:txBody>
                  <a:tcP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うち大阪府</a:t>
                      </a:r>
                    </a:p>
                  </a:txBody>
                  <a:tcPr>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44</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43</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2.3%</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0979202"/>
                  </a:ext>
                </a:extLst>
              </a:tr>
              <a:tr h="288000">
                <a:tc gridSpan="2">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三大都市圏以外</a:t>
                      </a:r>
                    </a:p>
                  </a:txBody>
                  <a:tcPr/>
                </a:tc>
                <a:tc hMerge="1">
                  <a:txBody>
                    <a:bodyPr/>
                    <a:lstStyle/>
                    <a:p>
                      <a:endParaRPr kumimoji="1" lang="ja-JP" altLang="en-US"/>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2501</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T w="38100" cap="flat" cmpd="sng" algn="ctr">
                      <a:solidFill>
                        <a:schemeClr val="tx1"/>
                      </a:solidFill>
                      <a:prstDash val="solid"/>
                      <a:round/>
                      <a:headEnd type="none" w="med" len="med"/>
                      <a:tailEnd type="none" w="med" len="med"/>
                    </a:lnT>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1255</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T w="38100" cap="flat" cmpd="sng" algn="ctr">
                      <a:solidFill>
                        <a:schemeClr val="tx1"/>
                      </a:solidFill>
                      <a:prstDash val="solid"/>
                      <a:round/>
                      <a:headEnd type="none" w="med" len="med"/>
                      <a:tailEnd type="none" w="med" len="med"/>
                    </a:lnT>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49.8</a:t>
                      </a:r>
                      <a:r>
                        <a:rPr kumimoji="1" lang="ja-JP" altLang="en-US" sz="1200" dirty="0">
                          <a:solidFill>
                            <a:srgbClr val="002060"/>
                          </a:solidFill>
                          <a:latin typeface="Meiryo UI" panose="020B0604030504040204" pitchFamily="50" charset="-128"/>
                          <a:ea typeface="Meiryo UI" panose="020B0604030504040204" pitchFamily="50" charset="-128"/>
                        </a:rPr>
                        <a:t>％</a:t>
                      </a: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81277566"/>
                  </a:ext>
                </a:extLst>
              </a:tr>
              <a:tr h="288000">
                <a:tc gridSpan="2">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合計</a:t>
                      </a:r>
                    </a:p>
                  </a:txBody>
                  <a:tcPr/>
                </a:tc>
                <a:tc hMerge="1">
                  <a:txBody>
                    <a:bodyPr/>
                    <a:lstStyle/>
                    <a:p>
                      <a:endParaRPr kumimoji="1" lang="ja-JP" altLang="en-US"/>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3232</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1718</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46.8</a:t>
                      </a:r>
                      <a:r>
                        <a:rPr kumimoji="1" lang="ja-JP" altLang="en-US" sz="1200" dirty="0">
                          <a:solidFill>
                            <a:srgbClr val="002060"/>
                          </a:solidFill>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78731582"/>
                  </a:ext>
                </a:extLst>
              </a:tr>
            </a:tbl>
          </a:graphicData>
        </a:graphic>
      </p:graphicFrame>
      <p:sp>
        <p:nvSpPr>
          <p:cNvPr id="3" name="テキスト ボックス 2"/>
          <p:cNvSpPr txBox="1"/>
          <p:nvPr/>
        </p:nvSpPr>
        <p:spPr>
          <a:xfrm>
            <a:off x="0" y="75109"/>
            <a:ext cx="1306768" cy="307777"/>
          </a:xfrm>
          <a:prstGeom prst="rect">
            <a:avLst/>
          </a:prstGeom>
          <a:noFill/>
        </p:spPr>
        <p:txBody>
          <a:bodyPr wrap="non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 合併の</a:t>
            </a:r>
            <a:r>
              <a:rPr kumimoji="1" lang="ja-JP" altLang="en-US" sz="1400" b="1" dirty="0">
                <a:solidFill>
                  <a:srgbClr val="002060"/>
                </a:solidFill>
                <a:latin typeface="Meiryo UI" panose="020B0604030504040204" pitchFamily="50" charset="-128"/>
                <a:ea typeface="Meiryo UI" panose="020B0604030504040204" pitchFamily="50" charset="-128"/>
              </a:rPr>
              <a:t>状況</a:t>
            </a:r>
          </a:p>
        </p:txBody>
      </p:sp>
      <p:sp>
        <p:nvSpPr>
          <p:cNvPr id="5" name="正方形/長方形 4"/>
          <p:cNvSpPr/>
          <p:nvPr/>
        </p:nvSpPr>
        <p:spPr>
          <a:xfrm>
            <a:off x="253166" y="610939"/>
            <a:ext cx="4052793" cy="297739"/>
          </a:xfrm>
          <a:prstGeom prst="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rgbClr val="002060"/>
                </a:solidFill>
                <a:latin typeface="Meiryo UI" panose="020B0604030504040204" pitchFamily="50" charset="-128"/>
                <a:ea typeface="Meiryo UI" panose="020B0604030504040204" pitchFamily="50" charset="-128"/>
              </a:rPr>
              <a:t>三大都市圏で</a:t>
            </a:r>
            <a:r>
              <a:rPr kumimoji="1" lang="ja-JP" altLang="en-US" sz="1200" dirty="0" smtClean="0">
                <a:solidFill>
                  <a:srgbClr val="002060"/>
                </a:solidFill>
                <a:latin typeface="Meiryo UI" panose="020B0604030504040204" pitchFamily="50" charset="-128"/>
                <a:ea typeface="Meiryo UI" panose="020B0604030504040204" pitchFamily="50" charset="-128"/>
              </a:rPr>
              <a:t>は、市町村</a:t>
            </a:r>
            <a:r>
              <a:rPr kumimoji="1" lang="ja-JP" altLang="en-US" sz="1200" dirty="0">
                <a:solidFill>
                  <a:srgbClr val="002060"/>
                </a:solidFill>
                <a:latin typeface="Meiryo UI" panose="020B0604030504040204" pitchFamily="50" charset="-128"/>
                <a:ea typeface="Meiryo UI" panose="020B0604030504040204" pitchFamily="50" charset="-128"/>
              </a:rPr>
              <a:t>合併</a:t>
            </a:r>
            <a:r>
              <a:rPr kumimoji="1" lang="ja-JP" altLang="en-US" sz="1200" dirty="0" smtClean="0">
                <a:solidFill>
                  <a:srgbClr val="002060"/>
                </a:solidFill>
                <a:latin typeface="Meiryo UI" panose="020B0604030504040204" pitchFamily="50" charset="-128"/>
                <a:ea typeface="Meiryo UI" panose="020B0604030504040204" pitchFamily="50" charset="-128"/>
              </a:rPr>
              <a:t>が進まない都府県が多かった。</a:t>
            </a:r>
            <a:endParaRPr kumimoji="1" lang="ja-JP" altLang="en-US" sz="1200" dirty="0">
              <a:solidFill>
                <a:srgbClr val="002060"/>
              </a:solidFill>
            </a:endParaRPr>
          </a:p>
        </p:txBody>
      </p:sp>
      <p:sp>
        <p:nvSpPr>
          <p:cNvPr id="10" name="スライド番号プレースホルダー 9"/>
          <p:cNvSpPr>
            <a:spLocks noGrp="1"/>
          </p:cNvSpPr>
          <p:nvPr>
            <p:ph type="sldNum" sz="quarter" idx="12"/>
          </p:nvPr>
        </p:nvSpPr>
        <p:spPr/>
        <p:txBody>
          <a:bodyPr/>
          <a:lstStyle/>
          <a:p>
            <a:fld id="{85D99361-5EDD-447A-942D-B81B3DF3E9BB}" type="slidenum">
              <a:rPr kumimoji="1" lang="ja-JP" altLang="en-US" smtClean="0"/>
              <a:t>17</a:t>
            </a:fld>
            <a:endParaRPr kumimoji="1" lang="ja-JP" altLang="en-US"/>
          </a:p>
        </p:txBody>
      </p:sp>
      <p:grpSp>
        <p:nvGrpSpPr>
          <p:cNvPr id="4" name="グループ化 3"/>
          <p:cNvGrpSpPr/>
          <p:nvPr/>
        </p:nvGrpSpPr>
        <p:grpSpPr>
          <a:xfrm>
            <a:off x="116944" y="3899367"/>
            <a:ext cx="4906222" cy="2371725"/>
            <a:chOff x="144342" y="3698989"/>
            <a:chExt cx="4906222" cy="2371725"/>
          </a:xfrm>
        </p:grpSpPr>
        <p:sp>
          <p:nvSpPr>
            <p:cNvPr id="17" name="コンテンツ プレースホルダー 2"/>
            <p:cNvSpPr txBox="1">
              <a:spLocks/>
            </p:cNvSpPr>
            <p:nvPr/>
          </p:nvSpPr>
          <p:spPr>
            <a:xfrm>
              <a:off x="144342" y="3698989"/>
              <a:ext cx="4608000" cy="23717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9pPr>
            </a:lstStyle>
            <a:p>
              <a:pPr algn="l"/>
              <a:r>
                <a:rPr lang="ja-JP" altLang="en-US" sz="1400" b="1" dirty="0" smtClean="0">
                  <a:solidFill>
                    <a:srgbClr val="002060"/>
                  </a:solidFill>
                  <a:latin typeface="Meiryo UI" panose="020B0604030504040204" pitchFamily="50" charset="-128"/>
                  <a:ea typeface="Meiryo UI" panose="020B0604030504040204" pitchFamily="50" charset="-128"/>
                </a:rPr>
                <a:t> ○ 大阪</a:t>
              </a:r>
              <a:r>
                <a:rPr lang="ja-JP" altLang="en-US" sz="1400" b="1" dirty="0">
                  <a:solidFill>
                    <a:srgbClr val="002060"/>
                  </a:solidFill>
                  <a:latin typeface="Meiryo UI" panose="020B0604030504040204" pitchFamily="50" charset="-128"/>
                  <a:ea typeface="Meiryo UI" panose="020B0604030504040204" pitchFamily="50" charset="-128"/>
                </a:rPr>
                <a:t>で合併が進まなかった</a:t>
              </a:r>
              <a:r>
                <a:rPr lang="ja-JP" altLang="en-US" sz="1400" b="1" dirty="0" smtClean="0">
                  <a:solidFill>
                    <a:srgbClr val="002060"/>
                  </a:solidFill>
                  <a:latin typeface="Meiryo UI" panose="020B0604030504040204" pitchFamily="50" charset="-128"/>
                  <a:ea typeface="Meiryo UI" panose="020B0604030504040204" pitchFamily="50" charset="-128"/>
                </a:rPr>
                <a:t>理由</a:t>
              </a:r>
              <a:endParaRPr lang="en-US" altLang="ja-JP" sz="1400" b="1" dirty="0" smtClean="0">
                <a:solidFill>
                  <a:srgbClr val="002060"/>
                </a:solidFill>
                <a:latin typeface="Meiryo UI" panose="020B0604030504040204" pitchFamily="50" charset="-128"/>
                <a:ea typeface="Meiryo UI" panose="020B0604030504040204" pitchFamily="50" charset="-128"/>
              </a:endParaRPr>
            </a:p>
            <a:p>
              <a:pPr algn="l">
                <a:lnSpc>
                  <a:spcPts val="500"/>
                </a:lnSpc>
                <a:spcBef>
                  <a:spcPts val="0"/>
                </a:spcBef>
              </a:pPr>
              <a:endParaRPr lang="en-US" altLang="ja-JP" sz="1400" b="1"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rPr>
                <a:t>　 ▶ 合併</a:t>
              </a:r>
              <a:r>
                <a:rPr lang="ja-JP" altLang="en-US" sz="1200" dirty="0">
                  <a:solidFill>
                    <a:srgbClr val="002060"/>
                  </a:solidFill>
                  <a:latin typeface="Meiryo UI" panose="020B0604030504040204" pitchFamily="50" charset="-128"/>
                  <a:ea typeface="Meiryo UI" panose="020B0604030504040204" pitchFamily="50" charset="-128"/>
                </a:rPr>
                <a:t>の意義やメリットが住民に十分に浸透しなかった。</a:t>
              </a:r>
              <a:endParaRPr lang="en-US" altLang="ja-JP" sz="1200"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rPr>
                <a:t>　 ▶ 府内</a:t>
              </a:r>
              <a:r>
                <a:rPr lang="ja-JP" altLang="en-US" sz="1200" dirty="0">
                  <a:solidFill>
                    <a:srgbClr val="002060"/>
                  </a:solidFill>
                  <a:latin typeface="Meiryo UI" panose="020B0604030504040204" pitchFamily="50" charset="-128"/>
                  <a:ea typeface="Meiryo UI" panose="020B0604030504040204" pitchFamily="50" charset="-128"/>
                </a:rPr>
                <a:t>市町村は、財政力が比較的高く、まだ自力で</a:t>
              </a:r>
              <a:r>
                <a:rPr lang="ja-JP" altLang="en-US" sz="1200" dirty="0" smtClean="0">
                  <a:solidFill>
                    <a:srgbClr val="002060"/>
                  </a:solidFill>
                  <a:latin typeface="Meiryo UI" panose="020B0604030504040204" pitchFamily="50" charset="-128"/>
                  <a:ea typeface="Meiryo UI" panose="020B0604030504040204" pitchFamily="50" charset="-128"/>
                </a:rPr>
                <a:t>やっていけると</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いう</a:t>
              </a:r>
              <a:r>
                <a:rPr lang="ja-JP" altLang="en-US" sz="1200" dirty="0">
                  <a:solidFill>
                    <a:srgbClr val="002060"/>
                  </a:solidFill>
                  <a:latin typeface="Meiryo UI" panose="020B0604030504040204" pitchFamily="50" charset="-128"/>
                  <a:ea typeface="Meiryo UI" panose="020B0604030504040204" pitchFamily="50" charset="-128"/>
                </a:rPr>
                <a:t>思いがあった。</a:t>
              </a: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 対等</a:t>
              </a:r>
              <a:r>
                <a:rPr lang="ja-JP" altLang="en-US" sz="1200" dirty="0">
                  <a:solidFill>
                    <a:srgbClr val="002060"/>
                  </a:solidFill>
                  <a:latin typeface="Meiryo UI" panose="020B0604030504040204" pitchFamily="50" charset="-128"/>
                  <a:ea typeface="Meiryo UI" panose="020B0604030504040204" pitchFamily="50" charset="-128"/>
                </a:rPr>
                <a:t>合併でも、大きい市が小さい市を吸収してしまうので</a:t>
              </a:r>
              <a:r>
                <a:rPr lang="ja-JP" altLang="en-US" sz="1200" dirty="0" smtClean="0">
                  <a:solidFill>
                    <a:srgbClr val="002060"/>
                  </a:solidFill>
                  <a:latin typeface="Meiryo UI" panose="020B0604030504040204" pitchFamily="50" charset="-128"/>
                  <a:ea typeface="Meiryo UI" panose="020B0604030504040204" pitchFamily="50" charset="-128"/>
                </a:rPr>
                <a:t>はない</a:t>
              </a:r>
              <a:r>
                <a:rPr lang="ja-JP" altLang="en-US" sz="1200" dirty="0">
                  <a:solidFill>
                    <a:srgbClr val="002060"/>
                  </a:solidFill>
                  <a:latin typeface="Meiryo UI" panose="020B0604030504040204" pitchFamily="50" charset="-128"/>
                  <a:ea typeface="Meiryo UI" panose="020B0604030504040204" pitchFamily="50" charset="-128"/>
                </a:rPr>
                <a:t>か</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と</a:t>
              </a:r>
              <a:r>
                <a:rPr lang="ja-JP" altLang="en-US" sz="1200" dirty="0">
                  <a:solidFill>
                    <a:srgbClr val="002060"/>
                  </a:solidFill>
                  <a:latin typeface="Meiryo UI" panose="020B0604030504040204" pitchFamily="50" charset="-128"/>
                  <a:ea typeface="Meiryo UI" panose="020B0604030504040204" pitchFamily="50" charset="-128"/>
                </a:rPr>
                <a:t>いう懸念があった。</a:t>
              </a:r>
              <a:endParaRPr lang="en-US" altLang="ja-JP" sz="1200"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rPr>
                <a:t>　 ▶ 住民</a:t>
              </a:r>
              <a:r>
                <a:rPr lang="ja-JP" altLang="en-US" sz="1200" dirty="0">
                  <a:solidFill>
                    <a:srgbClr val="002060"/>
                  </a:solidFill>
                  <a:latin typeface="Meiryo UI" panose="020B0604030504040204" pitchFamily="50" charset="-128"/>
                  <a:ea typeface="Meiryo UI" panose="020B0604030504040204" pitchFamily="50" charset="-128"/>
                </a:rPr>
                <a:t>には、国の水準より上積みされている行政サービス</a:t>
              </a:r>
              <a:r>
                <a:rPr lang="ja-JP" altLang="en-US" sz="1200" dirty="0" smtClean="0">
                  <a:solidFill>
                    <a:srgbClr val="002060"/>
                  </a:solidFill>
                  <a:latin typeface="Meiryo UI" panose="020B0604030504040204" pitchFamily="50" charset="-128"/>
                  <a:ea typeface="Meiryo UI" panose="020B0604030504040204" pitchFamily="50" charset="-128"/>
                </a:rPr>
                <a:t>が落ちると</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いう</a:t>
              </a:r>
              <a:r>
                <a:rPr lang="ja-JP" altLang="en-US" sz="1200" dirty="0">
                  <a:solidFill>
                    <a:srgbClr val="002060"/>
                  </a:solidFill>
                  <a:latin typeface="Meiryo UI" panose="020B0604030504040204" pitchFamily="50" charset="-128"/>
                  <a:ea typeface="Meiryo UI" panose="020B0604030504040204" pitchFamily="50" charset="-128"/>
                </a:rPr>
                <a:t>心配もあった。</a:t>
              </a:r>
            </a:p>
          </p:txBody>
        </p:sp>
        <p:sp>
          <p:nvSpPr>
            <p:cNvPr id="18" name="テキスト ボックス 17"/>
            <p:cNvSpPr txBox="1"/>
            <p:nvPr/>
          </p:nvSpPr>
          <p:spPr>
            <a:xfrm>
              <a:off x="2523983" y="5824583"/>
              <a:ext cx="2526581"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出典：大阪府市町村課「合併に関する研究」報告書</a:t>
              </a:r>
              <a:endParaRPr kumimoji="1" lang="ja-JP" altLang="en-US" sz="700" dirty="0">
                <a:latin typeface="Meiryo UI" panose="020B0604030504040204" pitchFamily="50" charset="-128"/>
                <a:ea typeface="Meiryo UI" panose="020B0604030504040204" pitchFamily="50" charset="-128"/>
              </a:endParaRPr>
            </a:p>
          </p:txBody>
        </p:sp>
      </p:grpSp>
      <p:sp>
        <p:nvSpPr>
          <p:cNvPr id="12"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16</a:t>
            </a:r>
            <a:endParaRPr kumimoji="1" lang="ja-JP" altLang="en-US" sz="1800" dirty="0">
              <a:solidFill>
                <a:srgbClr val="002060"/>
              </a:solidFill>
            </a:endParaRPr>
          </a:p>
        </p:txBody>
      </p:sp>
      <p:pic>
        <p:nvPicPr>
          <p:cNvPr id="7" name="図 6"/>
          <p:cNvPicPr>
            <a:picLocks noChangeAspect="1"/>
          </p:cNvPicPr>
          <p:nvPr/>
        </p:nvPicPr>
        <p:blipFill>
          <a:blip r:embed="rId3"/>
          <a:stretch>
            <a:fillRect/>
          </a:stretch>
        </p:blipFill>
        <p:spPr>
          <a:xfrm>
            <a:off x="4790882" y="302447"/>
            <a:ext cx="4321219" cy="6311126"/>
          </a:xfrm>
          <a:prstGeom prst="rect">
            <a:avLst/>
          </a:prstGeom>
        </p:spPr>
      </p:pic>
      <p:sp>
        <p:nvSpPr>
          <p:cNvPr id="14" name="正方形/長方形 13"/>
          <p:cNvSpPr/>
          <p:nvPr/>
        </p:nvSpPr>
        <p:spPr>
          <a:xfrm>
            <a:off x="5023166" y="313200"/>
            <a:ext cx="3856649" cy="2977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smtClean="0">
                <a:solidFill>
                  <a:srgbClr val="002060"/>
                </a:solidFill>
                <a:latin typeface="Meiryo UI" panose="020B0604030504040204" pitchFamily="50" charset="-128"/>
                <a:ea typeface="Meiryo UI" panose="020B0604030504040204" pitchFamily="50" charset="-128"/>
              </a:rPr>
              <a:t>政令市、中核市、施行時特例市の状況</a:t>
            </a:r>
            <a:r>
              <a:rPr kumimoji="1" lang="ja-JP" altLang="en-US" sz="800" b="1" dirty="0" smtClean="0">
                <a:solidFill>
                  <a:srgbClr val="002060"/>
                </a:solidFill>
                <a:latin typeface="Meiryo UI" panose="020B0604030504040204" pitchFamily="50" charset="-128"/>
                <a:ea typeface="Meiryo UI" panose="020B0604030504040204" pitchFamily="50" charset="-128"/>
              </a:rPr>
              <a:t>（令和</a:t>
            </a:r>
            <a:r>
              <a:rPr kumimoji="1" lang="en-US" altLang="ja-JP" sz="800" b="1" dirty="0" smtClean="0">
                <a:solidFill>
                  <a:srgbClr val="002060"/>
                </a:solidFill>
                <a:latin typeface="Meiryo UI" panose="020B0604030504040204" pitchFamily="50" charset="-128"/>
                <a:ea typeface="Meiryo UI" panose="020B0604030504040204" pitchFamily="50" charset="-128"/>
              </a:rPr>
              <a:t>3</a:t>
            </a:r>
            <a:r>
              <a:rPr kumimoji="1" lang="ja-JP" altLang="en-US" sz="800" b="1" dirty="0" smtClean="0">
                <a:solidFill>
                  <a:srgbClr val="002060"/>
                </a:solidFill>
                <a:latin typeface="Meiryo UI" panose="020B0604030504040204" pitchFamily="50" charset="-128"/>
                <a:ea typeface="Meiryo UI" panose="020B0604030504040204" pitchFamily="50" charset="-128"/>
              </a:rPr>
              <a:t>年</a:t>
            </a:r>
            <a:r>
              <a:rPr kumimoji="1" lang="en-US" altLang="ja-JP" sz="800" b="1" dirty="0" smtClean="0">
                <a:solidFill>
                  <a:srgbClr val="002060"/>
                </a:solidFill>
                <a:latin typeface="Meiryo UI" panose="020B0604030504040204" pitchFamily="50" charset="-128"/>
                <a:ea typeface="Meiryo UI" panose="020B0604030504040204" pitchFamily="50" charset="-128"/>
              </a:rPr>
              <a:t>11</a:t>
            </a:r>
            <a:r>
              <a:rPr kumimoji="1" lang="ja-JP" altLang="en-US" sz="800" b="1" dirty="0" smtClean="0">
                <a:solidFill>
                  <a:srgbClr val="002060"/>
                </a:solidFill>
                <a:latin typeface="Meiryo UI" panose="020B0604030504040204" pitchFamily="50" charset="-128"/>
                <a:ea typeface="Meiryo UI" panose="020B0604030504040204" pitchFamily="50" charset="-128"/>
              </a:rPr>
              <a:t>月１日現在）</a:t>
            </a:r>
            <a:endParaRPr kumimoji="1" lang="ja-JP" altLang="en-US" sz="800" b="1" dirty="0">
              <a:solidFill>
                <a:srgbClr val="002060"/>
              </a:solidFill>
            </a:endParaRPr>
          </a:p>
        </p:txBody>
      </p:sp>
      <p:sp>
        <p:nvSpPr>
          <p:cNvPr id="8" name="正方形/長方形 7"/>
          <p:cNvSpPr/>
          <p:nvPr/>
        </p:nvSpPr>
        <p:spPr>
          <a:xfrm>
            <a:off x="4648605" y="1080060"/>
            <a:ext cx="1602161" cy="1929723"/>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smtClean="0">
                <a:solidFill>
                  <a:srgbClr val="002060"/>
                </a:solidFill>
                <a:latin typeface="Meiryo UI" panose="020B0604030504040204" pitchFamily="50" charset="-128"/>
                <a:ea typeface="Meiryo UI" panose="020B0604030504040204" pitchFamily="50" charset="-128"/>
              </a:rPr>
              <a:t>大 阪 府</a:t>
            </a:r>
            <a:endParaRPr kumimoji="1" lang="en-US" altLang="ja-JP" sz="11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800" dirty="0" smtClean="0">
                <a:solidFill>
                  <a:srgbClr val="002060"/>
                </a:solidFill>
                <a:latin typeface="Meiryo UI" panose="020B0604030504040204" pitchFamily="50" charset="-128"/>
                <a:ea typeface="Meiryo UI" panose="020B0604030504040204" pitchFamily="50" charset="-128"/>
              </a:rPr>
              <a:t>■ 面　積</a:t>
            </a:r>
            <a:r>
              <a:rPr kumimoji="1" lang="ja-JP" altLang="en-US" sz="700" dirty="0" smtClean="0">
                <a:solidFill>
                  <a:srgbClr val="002060"/>
                </a:solidFill>
                <a:latin typeface="Meiryo UI" panose="020B0604030504040204" pitchFamily="50" charset="-128"/>
                <a:ea typeface="Meiryo UI" panose="020B0604030504040204" pitchFamily="50" charset="-128"/>
              </a:rPr>
              <a:t>　　 （</a:t>
            </a:r>
            <a:r>
              <a:rPr kumimoji="1" lang="en-US" altLang="ja-JP" sz="700" dirty="0" smtClean="0">
                <a:solidFill>
                  <a:srgbClr val="002060"/>
                </a:solidFill>
                <a:latin typeface="Meiryo UI" panose="020B0604030504040204" pitchFamily="50" charset="-128"/>
                <a:ea typeface="Meiryo UI" panose="020B0604030504040204" pitchFamily="50" charset="-128"/>
              </a:rPr>
              <a:t>R</a:t>
            </a:r>
            <a:r>
              <a:rPr kumimoji="1" lang="ja-JP" altLang="en-US" sz="700" dirty="0" smtClean="0">
                <a:solidFill>
                  <a:srgbClr val="002060"/>
                </a:solidFill>
                <a:latin typeface="Meiryo UI" panose="020B0604030504040204" pitchFamily="50" charset="-128"/>
                <a:ea typeface="Meiryo UI" panose="020B0604030504040204" pitchFamily="50" charset="-128"/>
              </a:rPr>
              <a:t>３</a:t>
            </a:r>
            <a:r>
              <a:rPr kumimoji="1" lang="en-US" altLang="ja-JP" sz="700" dirty="0" smtClean="0">
                <a:solidFill>
                  <a:srgbClr val="002060"/>
                </a:solidFill>
                <a:latin typeface="Meiryo UI" panose="020B0604030504040204" pitchFamily="50" charset="-128"/>
                <a:ea typeface="Meiryo UI" panose="020B0604030504040204" pitchFamily="50" charset="-128"/>
              </a:rPr>
              <a:t>.</a:t>
            </a:r>
            <a:r>
              <a:rPr kumimoji="1" lang="ja-JP" altLang="en-US" sz="700" dirty="0" smtClean="0">
                <a:solidFill>
                  <a:srgbClr val="002060"/>
                </a:solidFill>
                <a:latin typeface="Meiryo UI" panose="020B0604030504040204" pitchFamily="50" charset="-128"/>
                <a:ea typeface="Meiryo UI" panose="020B0604030504040204" pitchFamily="50" charset="-128"/>
              </a:rPr>
              <a:t>１</a:t>
            </a:r>
            <a:r>
              <a:rPr kumimoji="1" lang="en-US" altLang="ja-JP" sz="700" dirty="0" smtClean="0">
                <a:solidFill>
                  <a:srgbClr val="002060"/>
                </a:solidFill>
                <a:latin typeface="Meiryo UI" panose="020B0604030504040204" pitchFamily="50" charset="-128"/>
                <a:ea typeface="Meiryo UI" panose="020B0604030504040204" pitchFamily="50" charset="-128"/>
              </a:rPr>
              <a:t>.</a:t>
            </a:r>
            <a:r>
              <a:rPr kumimoji="1" lang="ja-JP" altLang="en-US" sz="700" dirty="0" smtClean="0">
                <a:solidFill>
                  <a:srgbClr val="002060"/>
                </a:solidFill>
                <a:latin typeface="Meiryo UI" panose="020B0604030504040204" pitchFamily="50" charset="-128"/>
                <a:ea typeface="Meiryo UI" panose="020B0604030504040204" pitchFamily="50" charset="-128"/>
              </a:rPr>
              <a:t>１現在）</a:t>
            </a:r>
            <a:endParaRPr kumimoji="1" lang="en-US" altLang="ja-JP" sz="700" dirty="0" smtClean="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700" dirty="0">
                <a:solidFill>
                  <a:srgbClr val="002060"/>
                </a:solidFill>
                <a:latin typeface="Meiryo UI" panose="020B0604030504040204" pitchFamily="50" charset="-128"/>
                <a:ea typeface="Meiryo UI" panose="020B0604030504040204" pitchFamily="50" charset="-128"/>
              </a:rPr>
              <a:t>行政</a:t>
            </a:r>
            <a:r>
              <a:rPr kumimoji="1" lang="ja-JP" altLang="en-US" sz="700" dirty="0" smtClean="0">
                <a:solidFill>
                  <a:srgbClr val="002060"/>
                </a:solidFill>
                <a:latin typeface="Meiryo UI" panose="020B0604030504040204" pitchFamily="50" charset="-128"/>
                <a:ea typeface="Meiryo UI" panose="020B0604030504040204" pitchFamily="50" charset="-128"/>
              </a:rPr>
              <a:t>区域面積　　    　</a:t>
            </a:r>
            <a:r>
              <a:rPr kumimoji="1" lang="en-US" altLang="ja-JP" sz="700" dirty="0" smtClean="0">
                <a:solidFill>
                  <a:srgbClr val="002060"/>
                </a:solidFill>
                <a:latin typeface="Meiryo UI" panose="020B0604030504040204" pitchFamily="50" charset="-128"/>
                <a:ea typeface="Meiryo UI" panose="020B0604030504040204" pitchFamily="50" charset="-128"/>
              </a:rPr>
              <a:t>1,904.87</a:t>
            </a:r>
            <a:r>
              <a:rPr kumimoji="1" lang="ja-JP" altLang="en-US" sz="700" dirty="0" smtClean="0">
                <a:solidFill>
                  <a:srgbClr val="002060"/>
                </a:solidFill>
                <a:latin typeface="Meiryo UI" panose="020B0604030504040204" pitchFamily="50" charset="-128"/>
                <a:ea typeface="Meiryo UI" panose="020B0604030504040204" pitchFamily="50" charset="-128"/>
              </a:rPr>
              <a:t>㎢</a:t>
            </a:r>
            <a:endParaRPr kumimoji="1" lang="en-US" altLang="ja-JP" sz="700" dirty="0" smtClean="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700" dirty="0" smtClean="0">
                <a:solidFill>
                  <a:srgbClr val="002060"/>
                </a:solidFill>
                <a:latin typeface="Meiryo UI" panose="020B0604030504040204" pitchFamily="50" charset="-128"/>
                <a:ea typeface="Meiryo UI" panose="020B0604030504040204" pitchFamily="50" charset="-128"/>
              </a:rPr>
              <a:t>市街化区域面積　    　 </a:t>
            </a:r>
            <a:r>
              <a:rPr kumimoji="1" lang="en-US" altLang="ja-JP" sz="700" dirty="0" smtClean="0">
                <a:solidFill>
                  <a:srgbClr val="002060"/>
                </a:solidFill>
                <a:latin typeface="Meiryo UI" panose="020B0604030504040204" pitchFamily="50" charset="-128"/>
                <a:ea typeface="Meiryo UI" panose="020B0604030504040204" pitchFamily="50" charset="-128"/>
              </a:rPr>
              <a:t>95,846ha</a:t>
            </a:r>
          </a:p>
          <a:p>
            <a:pPr>
              <a:lnSpc>
                <a:spcPts val="1300"/>
              </a:lnSpc>
            </a:pPr>
            <a:endParaRPr kumimoji="1" lang="en-US" altLang="ja-JP" sz="700" dirty="0" smtClean="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800" dirty="0" smtClean="0">
                <a:solidFill>
                  <a:srgbClr val="002060"/>
                </a:solidFill>
                <a:latin typeface="Meiryo UI" panose="020B0604030504040204" pitchFamily="50" charset="-128"/>
                <a:ea typeface="Meiryo UI" panose="020B0604030504040204" pitchFamily="50" charset="-128"/>
              </a:rPr>
              <a:t>■ 人口動態</a:t>
            </a:r>
            <a:r>
              <a:rPr kumimoji="1" lang="en-US" altLang="ja-JP" sz="700" dirty="0" smtClean="0">
                <a:solidFill>
                  <a:srgbClr val="002060"/>
                </a:solidFill>
                <a:latin typeface="Meiryo UI" panose="020B0604030504040204" pitchFamily="50" charset="-128"/>
                <a:ea typeface="Meiryo UI" panose="020B0604030504040204" pitchFamily="50" charset="-128"/>
              </a:rPr>
              <a:t>(R</a:t>
            </a:r>
            <a:r>
              <a:rPr kumimoji="1" lang="ja-JP" altLang="en-US" sz="700" dirty="0" smtClean="0">
                <a:solidFill>
                  <a:srgbClr val="002060"/>
                </a:solidFill>
                <a:latin typeface="Meiryo UI" panose="020B0604030504040204" pitchFamily="50" charset="-128"/>
                <a:ea typeface="Meiryo UI" panose="020B0604030504040204" pitchFamily="50" charset="-128"/>
              </a:rPr>
              <a:t>２</a:t>
            </a:r>
            <a:r>
              <a:rPr kumimoji="1" lang="en-US" altLang="ja-JP" sz="700" dirty="0" smtClean="0">
                <a:solidFill>
                  <a:srgbClr val="002060"/>
                </a:solidFill>
                <a:latin typeface="Meiryo UI" panose="020B0604030504040204" pitchFamily="50" charset="-128"/>
                <a:ea typeface="Meiryo UI" panose="020B0604030504040204" pitchFamily="50" charset="-128"/>
              </a:rPr>
              <a:t>.10.</a:t>
            </a:r>
            <a:r>
              <a:rPr kumimoji="1" lang="ja-JP" altLang="en-US" sz="700" dirty="0" smtClean="0">
                <a:solidFill>
                  <a:srgbClr val="002060"/>
                </a:solidFill>
                <a:latin typeface="Meiryo UI" panose="020B0604030504040204" pitchFamily="50" charset="-128"/>
                <a:ea typeface="Meiryo UI" panose="020B0604030504040204" pitchFamily="50" charset="-128"/>
              </a:rPr>
              <a:t>１</a:t>
            </a:r>
            <a:r>
              <a:rPr kumimoji="1" lang="en-US" altLang="ja-JP" sz="700" dirty="0" smtClean="0">
                <a:solidFill>
                  <a:srgbClr val="002060"/>
                </a:solidFill>
                <a:latin typeface="Meiryo UI" panose="020B0604030504040204" pitchFamily="50" charset="-128"/>
                <a:ea typeface="Meiryo UI" panose="020B0604030504040204" pitchFamily="50" charset="-128"/>
              </a:rPr>
              <a:t>(</a:t>
            </a:r>
            <a:r>
              <a:rPr kumimoji="1" lang="ja-JP" altLang="en-US" sz="700" dirty="0" smtClean="0">
                <a:solidFill>
                  <a:srgbClr val="002060"/>
                </a:solidFill>
                <a:latin typeface="Meiryo UI" panose="020B0604030504040204" pitchFamily="50" charset="-128"/>
                <a:ea typeface="Meiryo UI" panose="020B0604030504040204" pitchFamily="50" charset="-128"/>
              </a:rPr>
              <a:t>国調速報</a:t>
            </a:r>
            <a:r>
              <a:rPr kumimoji="1" lang="en-US" altLang="ja-JP" sz="700" dirty="0" smtClean="0">
                <a:solidFill>
                  <a:srgbClr val="002060"/>
                </a:solidFill>
                <a:latin typeface="Meiryo UI" panose="020B0604030504040204" pitchFamily="50" charset="-128"/>
                <a:ea typeface="Meiryo UI" panose="020B0604030504040204" pitchFamily="50" charset="-128"/>
              </a:rPr>
              <a:t>))</a:t>
            </a:r>
          </a:p>
          <a:p>
            <a:pPr>
              <a:lnSpc>
                <a:spcPts val="1300"/>
              </a:lnSpc>
            </a:pPr>
            <a:r>
              <a:rPr kumimoji="1" lang="ja-JP" altLang="en-US" sz="700" dirty="0" smtClean="0">
                <a:solidFill>
                  <a:srgbClr val="002060"/>
                </a:solidFill>
                <a:latin typeface="Meiryo UI" panose="020B0604030504040204" pitchFamily="50" charset="-128"/>
                <a:ea typeface="Meiryo UI" panose="020B0604030504040204" pitchFamily="50" charset="-128"/>
              </a:rPr>
              <a:t>人　 口                 </a:t>
            </a:r>
            <a:r>
              <a:rPr kumimoji="1" lang="en-US" altLang="ja-JP" sz="700" dirty="0" smtClean="0">
                <a:solidFill>
                  <a:srgbClr val="002060"/>
                </a:solidFill>
                <a:latin typeface="Meiryo UI" panose="020B0604030504040204" pitchFamily="50" charset="-128"/>
                <a:ea typeface="Meiryo UI" panose="020B0604030504040204" pitchFamily="50" charset="-128"/>
              </a:rPr>
              <a:t>8,842,523</a:t>
            </a:r>
            <a:r>
              <a:rPr kumimoji="1" lang="ja-JP" altLang="en-US" sz="700" dirty="0" smtClean="0">
                <a:solidFill>
                  <a:srgbClr val="002060"/>
                </a:solidFill>
                <a:latin typeface="Meiryo UI" panose="020B0604030504040204" pitchFamily="50" charset="-128"/>
                <a:ea typeface="Meiryo UI" panose="020B0604030504040204" pitchFamily="50" charset="-128"/>
              </a:rPr>
              <a:t>人</a:t>
            </a:r>
            <a:endParaRPr kumimoji="1" lang="en-US" altLang="ja-JP" sz="700" dirty="0" smtClean="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700" dirty="0" smtClean="0">
                <a:solidFill>
                  <a:srgbClr val="002060"/>
                </a:solidFill>
                <a:latin typeface="Meiryo UI" panose="020B0604030504040204" pitchFamily="50" charset="-128"/>
                <a:ea typeface="Meiryo UI" panose="020B0604030504040204" pitchFamily="50" charset="-128"/>
              </a:rPr>
              <a:t>世帯数              </a:t>
            </a:r>
            <a:r>
              <a:rPr kumimoji="1" lang="en-US" altLang="ja-JP" sz="700" dirty="0" smtClean="0">
                <a:solidFill>
                  <a:srgbClr val="002060"/>
                </a:solidFill>
                <a:latin typeface="Meiryo UI" panose="020B0604030504040204" pitchFamily="50" charset="-128"/>
                <a:ea typeface="Meiryo UI" panose="020B0604030504040204" pitchFamily="50" charset="-128"/>
              </a:rPr>
              <a:t>4,127,283</a:t>
            </a:r>
            <a:r>
              <a:rPr kumimoji="1" lang="ja-JP" altLang="en-US" sz="700" dirty="0" smtClean="0">
                <a:solidFill>
                  <a:srgbClr val="002060"/>
                </a:solidFill>
                <a:latin typeface="Meiryo UI" panose="020B0604030504040204" pitchFamily="50" charset="-128"/>
                <a:ea typeface="Meiryo UI" panose="020B0604030504040204" pitchFamily="50" charset="-128"/>
              </a:rPr>
              <a:t>世帯</a:t>
            </a:r>
            <a:r>
              <a:rPr kumimoji="1" lang="en-US" altLang="ja-JP" sz="700" dirty="0" smtClean="0">
                <a:solidFill>
                  <a:srgbClr val="002060"/>
                </a:solidFill>
                <a:latin typeface="Meiryo UI" panose="020B0604030504040204" pitchFamily="50" charset="-128"/>
                <a:ea typeface="Meiryo UI" panose="020B0604030504040204" pitchFamily="50" charset="-128"/>
              </a:rPr>
              <a:t>	</a:t>
            </a:r>
          </a:p>
          <a:p>
            <a:pPr>
              <a:lnSpc>
                <a:spcPts val="1300"/>
              </a:lnSpc>
            </a:pPr>
            <a:r>
              <a:rPr kumimoji="1" lang="ja-JP" altLang="en-US" sz="700" dirty="0" smtClean="0">
                <a:solidFill>
                  <a:srgbClr val="002060"/>
                </a:solidFill>
                <a:latin typeface="Meiryo UI" panose="020B0604030504040204" pitchFamily="50" charset="-128"/>
                <a:ea typeface="Meiryo UI" panose="020B0604030504040204" pitchFamily="50" charset="-128"/>
              </a:rPr>
              <a:t>人口密度                </a:t>
            </a:r>
            <a:r>
              <a:rPr kumimoji="1" lang="en-US" altLang="ja-JP" sz="700" dirty="0" smtClean="0">
                <a:solidFill>
                  <a:srgbClr val="002060"/>
                </a:solidFill>
                <a:latin typeface="Meiryo UI" panose="020B0604030504040204" pitchFamily="50" charset="-128"/>
                <a:ea typeface="Meiryo UI" panose="020B0604030504040204" pitchFamily="50" charset="-128"/>
              </a:rPr>
              <a:t>4,641</a:t>
            </a:r>
            <a:r>
              <a:rPr kumimoji="1" lang="ja-JP" altLang="en-US" sz="700" dirty="0" smtClean="0">
                <a:solidFill>
                  <a:srgbClr val="002060"/>
                </a:solidFill>
                <a:latin typeface="Meiryo UI" panose="020B0604030504040204" pitchFamily="50" charset="-128"/>
                <a:ea typeface="Meiryo UI" panose="020B0604030504040204" pitchFamily="50" charset="-128"/>
              </a:rPr>
              <a:t>人</a:t>
            </a:r>
            <a:r>
              <a:rPr kumimoji="1" lang="en-US" altLang="ja-JP" sz="700" dirty="0" smtClean="0">
                <a:solidFill>
                  <a:srgbClr val="002060"/>
                </a:solidFill>
                <a:latin typeface="Meiryo UI" panose="020B0604030504040204" pitchFamily="50" charset="-128"/>
                <a:ea typeface="Meiryo UI" panose="020B0604030504040204" pitchFamily="50" charset="-128"/>
              </a:rPr>
              <a:t>/</a:t>
            </a:r>
            <a:r>
              <a:rPr kumimoji="1" lang="ja-JP" altLang="en-US" sz="700" dirty="0" smtClean="0">
                <a:solidFill>
                  <a:srgbClr val="002060"/>
                </a:solidFill>
                <a:latin typeface="Meiryo UI" panose="020B0604030504040204" pitchFamily="50" charset="-128"/>
                <a:ea typeface="Meiryo UI" panose="020B0604030504040204" pitchFamily="50" charset="-128"/>
              </a:rPr>
              <a:t>㎢</a:t>
            </a:r>
            <a:endParaRPr kumimoji="1" lang="en-US" altLang="ja-JP" sz="700" dirty="0" smtClean="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700" dirty="0" smtClean="0">
                <a:solidFill>
                  <a:srgbClr val="002060"/>
                </a:solidFill>
                <a:latin typeface="Meiryo UI" panose="020B0604030504040204" pitchFamily="50" charset="-128"/>
                <a:ea typeface="Meiryo UI" panose="020B0604030504040204" pitchFamily="50" charset="-128"/>
              </a:rPr>
              <a:t>人口伸率                        </a:t>
            </a:r>
            <a:r>
              <a:rPr kumimoji="1" lang="en-US" altLang="ja-JP" sz="700" dirty="0" smtClean="0">
                <a:solidFill>
                  <a:srgbClr val="002060"/>
                </a:solidFill>
                <a:latin typeface="Meiryo UI" panose="020B0604030504040204" pitchFamily="50" charset="-128"/>
                <a:ea typeface="Meiryo UI" panose="020B0604030504040204" pitchFamily="50" charset="-128"/>
              </a:rPr>
              <a:t>0.0%</a:t>
            </a:r>
          </a:p>
          <a:p>
            <a:pPr>
              <a:lnSpc>
                <a:spcPts val="1300"/>
              </a:lnSpc>
            </a:pPr>
            <a:r>
              <a:rPr kumimoji="1" lang="ja-JP" altLang="en-US" sz="700" dirty="0" smtClean="0">
                <a:solidFill>
                  <a:srgbClr val="002060"/>
                </a:solidFill>
                <a:latin typeface="Meiryo UI" panose="020B0604030504040204" pitchFamily="50" charset="-128"/>
                <a:ea typeface="Meiryo UI" panose="020B0604030504040204" pitchFamily="50" charset="-128"/>
              </a:rPr>
              <a:t>高齢化率                          </a:t>
            </a:r>
            <a:r>
              <a:rPr kumimoji="1" lang="ja-JP" altLang="en-US" sz="700" dirty="0" err="1" smtClean="0">
                <a:solidFill>
                  <a:srgbClr val="002060"/>
                </a:solidFill>
                <a:latin typeface="Meiryo UI" panose="020B0604030504040204" pitchFamily="50" charset="-128"/>
                <a:ea typeface="Meiryo UI" panose="020B0604030504040204" pitchFamily="50" charset="-128"/>
              </a:rPr>
              <a:t>ー</a:t>
            </a:r>
            <a:r>
              <a:rPr kumimoji="1" lang="en-US" altLang="ja-JP" sz="700" dirty="0" smtClean="0">
                <a:solidFill>
                  <a:srgbClr val="002060"/>
                </a:solidFill>
                <a:latin typeface="Meiryo UI" panose="020B0604030504040204" pitchFamily="50" charset="-128"/>
                <a:ea typeface="Meiryo UI" panose="020B0604030504040204" pitchFamily="50" charset="-128"/>
              </a:rPr>
              <a:t>%</a:t>
            </a:r>
            <a:endParaRPr kumimoji="1" lang="ja-JP" altLang="en-US" sz="900"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5617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6200" y="-1"/>
            <a:ext cx="3528000" cy="324000"/>
          </a:xfrm>
          <a:prstGeom prst="rect">
            <a:avLst/>
          </a:prstGeom>
          <a:noFill/>
        </p:spPr>
        <p:txBody>
          <a:bodyPr wrap="none" rtlCol="0">
            <a:spAutoFit/>
          </a:bodyPr>
          <a:lstStyle/>
          <a:p>
            <a:pPr algn="ctr"/>
            <a:r>
              <a:rPr kumimoji="1" lang="ja-JP" altLang="en-US" sz="1400" b="1" dirty="0" smtClean="0">
                <a:solidFill>
                  <a:srgbClr val="002060"/>
                </a:solidFill>
                <a:latin typeface="Meiryo UI" panose="020B0604030504040204" pitchFamily="50" charset="-128"/>
                <a:ea typeface="Meiryo UI" panose="020B0604030504040204" pitchFamily="50" charset="-128"/>
              </a:rPr>
              <a:t>■ パーソントリップからみた生活実態の傾向</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p:txBody>
      </p:sp>
      <p:sp>
        <p:nvSpPr>
          <p:cNvPr id="13" name="スライド番号プレースホルダー 1"/>
          <p:cNvSpPr txBox="1">
            <a:spLocks/>
          </p:cNvSpPr>
          <p:nvPr/>
        </p:nvSpPr>
        <p:spPr>
          <a:xfrm>
            <a:off x="7162800" y="6575388"/>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17</a:t>
            </a:r>
            <a:endParaRPr kumimoji="1" lang="ja-JP" altLang="en-US" sz="1800" dirty="0">
              <a:solidFill>
                <a:srgbClr val="002060"/>
              </a:solidFill>
            </a:endParaRPr>
          </a:p>
        </p:txBody>
      </p:sp>
      <p:sp>
        <p:nvSpPr>
          <p:cNvPr id="11" name="正方形/長方形 10"/>
          <p:cNvSpPr/>
          <p:nvPr/>
        </p:nvSpPr>
        <p:spPr>
          <a:xfrm>
            <a:off x="4975543" y="6537283"/>
            <a:ext cx="3895487" cy="307777"/>
          </a:xfrm>
          <a:prstGeom prst="rect">
            <a:avLst/>
          </a:prstGeom>
        </p:spPr>
        <p:txBody>
          <a:bodyPr wrap="square">
            <a:spAutoFit/>
          </a:bodyPr>
          <a:lstStyle/>
          <a:p>
            <a:endParaRPr lang="ja-JP" altLang="en-US" sz="700" dirty="0">
              <a:solidFill>
                <a:srgbClr val="000000"/>
              </a:solidFill>
              <a:latin typeface="Meiryo UI" panose="020B0604030504040204" pitchFamily="50" charset="-128"/>
              <a:ea typeface="Meiryo UI" panose="020B0604030504040204" pitchFamily="50" charset="-128"/>
            </a:endParaRPr>
          </a:p>
          <a:p>
            <a:r>
              <a:rPr lang="ja-JP" altLang="en-US" sz="700" dirty="0" smtClean="0">
                <a:solidFill>
                  <a:srgbClr val="000000"/>
                </a:solidFill>
                <a:latin typeface="Meiryo UI" panose="020B0604030504040204" pitchFamily="50" charset="-128"/>
                <a:ea typeface="Meiryo UI" panose="020B0604030504040204" pitchFamily="50" charset="-128"/>
              </a:rPr>
              <a:t>出典：</a:t>
            </a:r>
            <a:r>
              <a:rPr lang="zh-TW" altLang="en-US" sz="700" dirty="0" smtClean="0">
                <a:solidFill>
                  <a:srgbClr val="000000"/>
                </a:solidFill>
                <a:latin typeface="Meiryo UI" panose="020B0604030504040204" pitchFamily="50" charset="-128"/>
                <a:ea typeface="Meiryo UI" panose="020B0604030504040204" pitchFamily="50" charset="-128"/>
              </a:rPr>
              <a:t>平成</a:t>
            </a:r>
            <a:r>
              <a:rPr lang="en-US" altLang="ja-JP" sz="700" dirty="0" smtClean="0">
                <a:solidFill>
                  <a:srgbClr val="000000"/>
                </a:solidFill>
                <a:latin typeface="Meiryo UI" panose="020B0604030504040204" pitchFamily="50" charset="-128"/>
                <a:ea typeface="Meiryo UI" panose="020B0604030504040204" pitchFamily="50" charset="-128"/>
              </a:rPr>
              <a:t>27</a:t>
            </a:r>
            <a:r>
              <a:rPr lang="zh-TW" altLang="en-US" sz="700" dirty="0" smtClean="0">
                <a:solidFill>
                  <a:srgbClr val="000000"/>
                </a:solidFill>
                <a:latin typeface="Meiryo UI" panose="020B0604030504040204" pitchFamily="50" charset="-128"/>
                <a:ea typeface="Meiryo UI" panose="020B0604030504040204" pitchFamily="50" charset="-128"/>
              </a:rPr>
              <a:t>年度</a:t>
            </a:r>
            <a:r>
              <a:rPr lang="zh-TW" altLang="en-US" sz="700" dirty="0">
                <a:solidFill>
                  <a:srgbClr val="000000"/>
                </a:solidFill>
                <a:latin typeface="Meiryo UI" panose="020B0604030504040204" pitchFamily="50" charset="-128"/>
                <a:ea typeface="Meiryo UI" panose="020B0604030504040204" pitchFamily="50" charset="-128"/>
              </a:rPr>
              <a:t>第１回大阪府都市計画審議会</a:t>
            </a:r>
            <a:r>
              <a:rPr lang="ja-JP" altLang="en-US" sz="700" dirty="0" smtClean="0">
                <a:solidFill>
                  <a:srgbClr val="000000"/>
                </a:solidFill>
                <a:latin typeface="Meiryo UI" panose="020B0604030504040204" pitchFamily="50" charset="-128"/>
                <a:ea typeface="Meiryo UI" panose="020B0604030504040204" pitchFamily="50" charset="-128"/>
              </a:rPr>
              <a:t>「</a:t>
            </a:r>
            <a:r>
              <a:rPr lang="ja-JP" altLang="en-US" sz="700" dirty="0">
                <a:solidFill>
                  <a:srgbClr val="000000"/>
                </a:solidFill>
                <a:latin typeface="Meiryo UI" panose="020B0604030504040204" pitchFamily="50" charset="-128"/>
                <a:ea typeface="Meiryo UI" panose="020B0604030504040204" pitchFamily="50" charset="-128"/>
              </a:rPr>
              <a:t>大阪府における都市計画のあり方</a:t>
            </a:r>
            <a:r>
              <a:rPr lang="ja-JP" altLang="en-US" sz="700" dirty="0" smtClean="0">
                <a:solidFill>
                  <a:srgbClr val="000000"/>
                </a:solidFill>
                <a:latin typeface="Meiryo UI" panose="020B0604030504040204" pitchFamily="50" charset="-128"/>
                <a:ea typeface="Meiryo UI" panose="020B0604030504040204" pitchFamily="50" charset="-128"/>
              </a:rPr>
              <a:t>」資料集</a:t>
            </a:r>
            <a:endParaRPr lang="ja-JP" altLang="en-US" sz="700" dirty="0">
              <a:latin typeface="Meiryo UI" panose="020B0604030504040204" pitchFamily="50" charset="-128"/>
              <a:ea typeface="Meiryo UI" panose="020B0604030504040204" pitchFamily="50" charset="-128"/>
            </a:endParaRPr>
          </a:p>
        </p:txBody>
      </p:sp>
      <p:grpSp>
        <p:nvGrpSpPr>
          <p:cNvPr id="14" name="グループ化 13"/>
          <p:cNvGrpSpPr/>
          <p:nvPr/>
        </p:nvGrpSpPr>
        <p:grpSpPr>
          <a:xfrm>
            <a:off x="4572758" y="738190"/>
            <a:ext cx="4289108" cy="5822868"/>
            <a:chOff x="4457700" y="528640"/>
            <a:chExt cx="4514850" cy="6129335"/>
          </a:xfrm>
        </p:grpSpPr>
        <p:pic>
          <p:nvPicPr>
            <p:cNvPr id="5" name="図 4"/>
            <p:cNvPicPr>
              <a:picLocks noChangeAspect="1"/>
            </p:cNvPicPr>
            <p:nvPr/>
          </p:nvPicPr>
          <p:blipFill rotWithShape="1">
            <a:blip r:embed="rId3"/>
            <a:srcRect l="6412" t="3928" r="21990" b="7679"/>
            <a:stretch/>
          </p:blipFill>
          <p:spPr>
            <a:xfrm>
              <a:off x="4529137" y="528640"/>
              <a:ext cx="4443413" cy="6129335"/>
            </a:xfrm>
            <a:prstGeom prst="rect">
              <a:avLst/>
            </a:prstGeom>
          </p:spPr>
        </p:pic>
        <p:sp>
          <p:nvSpPr>
            <p:cNvPr id="6" name="正方形/長方形 5"/>
            <p:cNvSpPr/>
            <p:nvPr/>
          </p:nvSpPr>
          <p:spPr>
            <a:xfrm>
              <a:off x="4457700" y="2733675"/>
              <a:ext cx="971550" cy="22955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grpSp>
      <p:pic>
        <p:nvPicPr>
          <p:cNvPr id="8" name="図 7"/>
          <p:cNvPicPr>
            <a:picLocks noChangeAspect="1"/>
          </p:cNvPicPr>
          <p:nvPr/>
        </p:nvPicPr>
        <p:blipFill>
          <a:blip r:embed="rId4"/>
          <a:stretch>
            <a:fillRect/>
          </a:stretch>
        </p:blipFill>
        <p:spPr>
          <a:xfrm>
            <a:off x="4650982" y="3094928"/>
            <a:ext cx="1035687" cy="1881388"/>
          </a:xfrm>
          <a:prstGeom prst="rect">
            <a:avLst/>
          </a:prstGeom>
        </p:spPr>
      </p:pic>
      <p:sp>
        <p:nvSpPr>
          <p:cNvPr id="16" name="テキスト ボックス 15"/>
          <p:cNvSpPr txBox="1"/>
          <p:nvPr/>
        </p:nvSpPr>
        <p:spPr>
          <a:xfrm>
            <a:off x="4572758" y="430413"/>
            <a:ext cx="3002745" cy="276999"/>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市町村間流動量の割合（</a:t>
            </a:r>
            <a:r>
              <a:rPr kumimoji="1" lang="ja-JP" altLang="en-US" sz="1200" dirty="0">
                <a:solidFill>
                  <a:srgbClr val="002060"/>
                </a:solidFill>
                <a:latin typeface="Meiryo UI" panose="020B0604030504040204" pitchFamily="50" charset="-128"/>
                <a:ea typeface="Meiryo UI" panose="020B0604030504040204" pitchFamily="50" charset="-128"/>
              </a:rPr>
              <a:t>休日・自由目的）</a:t>
            </a:r>
          </a:p>
        </p:txBody>
      </p:sp>
      <p:pic>
        <p:nvPicPr>
          <p:cNvPr id="15" name="図 14"/>
          <p:cNvPicPr>
            <a:picLocks noChangeAspect="1"/>
          </p:cNvPicPr>
          <p:nvPr/>
        </p:nvPicPr>
        <p:blipFill rotWithShape="1">
          <a:blip r:embed="rId5"/>
          <a:srcRect l="1900" r="18839" b="6079"/>
          <a:stretch/>
        </p:blipFill>
        <p:spPr>
          <a:xfrm>
            <a:off x="94214" y="595390"/>
            <a:ext cx="4329553" cy="5941893"/>
          </a:xfrm>
          <a:prstGeom prst="rect">
            <a:avLst/>
          </a:prstGeom>
        </p:spPr>
      </p:pic>
      <p:sp>
        <p:nvSpPr>
          <p:cNvPr id="12" name="テキスト ボックス 11"/>
          <p:cNvSpPr txBox="1"/>
          <p:nvPr/>
        </p:nvSpPr>
        <p:spPr>
          <a:xfrm>
            <a:off x="64120" y="430413"/>
            <a:ext cx="3329758" cy="276999"/>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市町村間流動量の大阪市への割合（</a:t>
            </a:r>
            <a:r>
              <a:rPr kumimoji="1" lang="ja-JP" altLang="en-US" sz="1200" dirty="0">
                <a:solidFill>
                  <a:srgbClr val="002060"/>
                </a:solidFill>
                <a:latin typeface="Meiryo UI" panose="020B0604030504040204" pitchFamily="50" charset="-128"/>
                <a:ea typeface="Meiryo UI" panose="020B0604030504040204" pitchFamily="50" charset="-128"/>
              </a:rPr>
              <a:t>出勤目的）</a:t>
            </a:r>
          </a:p>
        </p:txBody>
      </p:sp>
      <p:sp>
        <p:nvSpPr>
          <p:cNvPr id="17" name="正方形/長方形 16"/>
          <p:cNvSpPr/>
          <p:nvPr/>
        </p:nvSpPr>
        <p:spPr>
          <a:xfrm>
            <a:off x="4642967" y="3067049"/>
            <a:ext cx="1043702" cy="1909267"/>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3" name="テキスト ボックス 2"/>
          <p:cNvSpPr txBox="1"/>
          <p:nvPr/>
        </p:nvSpPr>
        <p:spPr>
          <a:xfrm>
            <a:off x="95042" y="4823192"/>
            <a:ext cx="1104790" cy="184666"/>
          </a:xfrm>
          <a:prstGeom prst="rect">
            <a:avLst/>
          </a:prstGeom>
          <a:noFill/>
        </p:spPr>
        <p:txBody>
          <a:bodyPr wrap="none" rtlCol="0">
            <a:spAutoFit/>
          </a:bodyPr>
          <a:lstStyle/>
          <a:p>
            <a:pPr algn="ctr"/>
            <a:r>
              <a:rPr kumimoji="1" lang="en-US" altLang="ja-JP" sz="600" dirty="0" smtClean="0">
                <a:latin typeface="Meiryo UI" panose="020B0604030504040204" pitchFamily="50" charset="-128"/>
                <a:ea typeface="Meiryo UI" panose="020B0604030504040204" pitchFamily="50" charset="-128"/>
              </a:rPr>
              <a:t>※</a:t>
            </a:r>
            <a:r>
              <a:rPr kumimoji="1" lang="ja-JP" altLang="en-US" sz="600" dirty="0" smtClean="0">
                <a:latin typeface="Meiryo UI" panose="020B0604030504040204" pitchFamily="50" charset="-128"/>
                <a:ea typeface="Meiryo UI" panose="020B0604030504040204" pitchFamily="50" charset="-128"/>
              </a:rPr>
              <a:t>堺市へのトリップのデータなし</a:t>
            </a:r>
          </a:p>
        </p:txBody>
      </p:sp>
    </p:spTree>
    <p:extLst>
      <p:ext uri="{BB962C8B-B14F-4D97-AF65-F5344CB8AC3E}">
        <p14:creationId xmlns:p14="http://schemas.microsoft.com/office/powerpoint/2010/main" val="536031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コンテンツ プレースホルダー 4"/>
          <p:cNvGraphicFramePr>
            <a:graphicFrameLocks/>
          </p:cNvGraphicFramePr>
          <p:nvPr>
            <p:extLst>
              <p:ext uri="{D42A27DB-BD31-4B8C-83A1-F6EECF244321}">
                <p14:modId xmlns:p14="http://schemas.microsoft.com/office/powerpoint/2010/main" val="2385167108"/>
              </p:ext>
            </p:extLst>
          </p:nvPr>
        </p:nvGraphicFramePr>
        <p:xfrm>
          <a:off x="276986" y="474688"/>
          <a:ext cx="8629757" cy="5682960"/>
        </p:xfrm>
        <a:graphic>
          <a:graphicData uri="http://schemas.openxmlformats.org/drawingml/2006/table">
            <a:tbl>
              <a:tblPr firstRow="1" bandRow="1">
                <a:tableStyleId>{5C22544A-7EE6-4342-B048-85BDC9FD1C3A}</a:tableStyleId>
              </a:tblPr>
              <a:tblGrid>
                <a:gridCol w="643391">
                  <a:extLst>
                    <a:ext uri="{9D8B030D-6E8A-4147-A177-3AD203B41FA5}">
                      <a16:colId xmlns:a16="http://schemas.microsoft.com/office/drawing/2014/main" val="3466505056"/>
                    </a:ext>
                  </a:extLst>
                </a:gridCol>
                <a:gridCol w="1866366">
                  <a:extLst>
                    <a:ext uri="{9D8B030D-6E8A-4147-A177-3AD203B41FA5}">
                      <a16:colId xmlns:a16="http://schemas.microsoft.com/office/drawing/2014/main" val="759978001"/>
                    </a:ext>
                  </a:extLst>
                </a:gridCol>
                <a:gridCol w="3060000">
                  <a:extLst>
                    <a:ext uri="{9D8B030D-6E8A-4147-A177-3AD203B41FA5}">
                      <a16:colId xmlns:a16="http://schemas.microsoft.com/office/drawing/2014/main" val="2340467685"/>
                    </a:ext>
                  </a:extLst>
                </a:gridCol>
                <a:gridCol w="3060000">
                  <a:extLst>
                    <a:ext uri="{9D8B030D-6E8A-4147-A177-3AD203B41FA5}">
                      <a16:colId xmlns:a16="http://schemas.microsoft.com/office/drawing/2014/main" val="2697194804"/>
                    </a:ext>
                  </a:extLst>
                </a:gridCol>
              </a:tblGrid>
              <a:tr h="360000">
                <a:tc>
                  <a:txBody>
                    <a:bodyPr/>
                    <a:lstStyle/>
                    <a:p>
                      <a:pPr algn="ctr"/>
                      <a:r>
                        <a:rPr kumimoji="1" lang="ja-JP" altLang="en-US" sz="1200" b="1" dirty="0" smtClean="0">
                          <a:latin typeface="Meiryo UI" panose="020B0604030504040204" pitchFamily="50" charset="-128"/>
                          <a:ea typeface="Meiryo UI" panose="020B0604030504040204" pitchFamily="50" charset="-128"/>
                        </a:rPr>
                        <a:t>地 域</a:t>
                      </a:r>
                      <a:endParaRPr kumimoji="1" lang="ja-JP" altLang="en-US" sz="1200" b="1"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特 徴（大阪市との交流）</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出勤目的（大阪市への通勤）</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休日・自由目的（大阪市・堺市への流動）</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731076037"/>
                  </a:ext>
                </a:extLst>
              </a:tr>
              <a:tr h="720000">
                <a:tc>
                  <a:txBody>
                    <a:bodyPr/>
                    <a:lstStyle/>
                    <a:p>
                      <a:pPr algn="ctr"/>
                      <a:r>
                        <a:rPr kumimoji="1" lang="ja-JP" altLang="en-US" sz="1200" b="1" dirty="0" smtClean="0">
                          <a:solidFill>
                            <a:srgbClr val="002060"/>
                          </a:solidFill>
                          <a:latin typeface="Meiryo UI" panose="020B0604030504040204" pitchFamily="50" charset="-128"/>
                          <a:ea typeface="Meiryo UI" panose="020B0604030504040204" pitchFamily="50" charset="-128"/>
                        </a:rPr>
                        <a:t>豊能　　　</a:t>
                      </a:r>
                    </a:p>
                  </a:txBody>
                  <a:tcPr anchor="ctr"/>
                </a:tc>
                <a:tc>
                  <a:txBody>
                    <a:bodyPr/>
                    <a:lstStyle/>
                    <a:p>
                      <a:pPr algn="ctr"/>
                      <a:r>
                        <a:rPr kumimoji="1" lang="ja-JP" altLang="en-US" sz="1200" dirty="0" smtClean="0">
                          <a:solidFill>
                            <a:srgbClr val="002060"/>
                          </a:solidFill>
                          <a:latin typeface="Meiryo UI" panose="020B0604030504040204" pitchFamily="50" charset="-128"/>
                          <a:ea typeface="Meiryo UI" panose="020B0604030504040204" pitchFamily="50" charset="-128"/>
                        </a:rPr>
                        <a:t>通勤・休日とも強め</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smtClean="0">
                          <a:solidFill>
                            <a:srgbClr val="002060"/>
                          </a:solidFill>
                          <a:latin typeface="Meiryo UI" panose="020B0604030504040204" pitchFamily="50" charset="-128"/>
                          <a:ea typeface="Meiryo UI" panose="020B0604030504040204" pitchFamily="50" charset="-128"/>
                        </a:rPr>
                        <a:t>大阪市域まで距離のある能勢町を除き、大阪市への人流の動きは比較的大きい。</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smtClean="0">
                          <a:solidFill>
                            <a:srgbClr val="002060"/>
                          </a:solidFill>
                          <a:latin typeface="Meiryo UI" panose="020B0604030504040204" pitchFamily="50" charset="-128"/>
                          <a:ea typeface="Meiryo UI" panose="020B0604030504040204" pitchFamily="50" charset="-128"/>
                        </a:rPr>
                        <a:t>豊能町・能勢町は隣接の兵庫県への人流も一定みられる。</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4945343"/>
                  </a:ext>
                </a:extLst>
              </a:tr>
              <a:tr h="720000">
                <a:tc>
                  <a:txBody>
                    <a:bodyPr/>
                    <a:lstStyle/>
                    <a:p>
                      <a:pPr algn="ctr"/>
                      <a:r>
                        <a:rPr kumimoji="1" lang="zh-TW" altLang="en-US" sz="1200" b="1" dirty="0" smtClean="0">
                          <a:solidFill>
                            <a:srgbClr val="002060"/>
                          </a:solidFill>
                          <a:latin typeface="Meiryo UI" panose="020B0604030504040204" pitchFamily="50" charset="-128"/>
                          <a:ea typeface="Meiryo UI" panose="020B0604030504040204" pitchFamily="50" charset="-128"/>
                        </a:rPr>
                        <a:t>三島</a:t>
                      </a:r>
                      <a:endParaRPr kumimoji="1" lang="en-US" altLang="zh-TW" sz="1200" b="1" dirty="0" smtClean="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solidFill>
                            <a:srgbClr val="002060"/>
                          </a:solidFill>
                          <a:latin typeface="Meiryo UI" panose="020B0604030504040204" pitchFamily="50" charset="-128"/>
                          <a:ea typeface="Meiryo UI" panose="020B0604030504040204" pitchFamily="50" charset="-128"/>
                        </a:rPr>
                        <a:t>通勤・休日とも強め</a:t>
                      </a:r>
                    </a:p>
                  </a:txBody>
                  <a:tcPr anchor="ctr"/>
                </a:tc>
                <a:tc>
                  <a:txBody>
                    <a:bodyPr/>
                    <a:lstStyle/>
                    <a:p>
                      <a:pPr algn="l"/>
                      <a:r>
                        <a:rPr kumimoji="1" lang="ja-JP" altLang="en-US" sz="1200" dirty="0" smtClean="0">
                          <a:solidFill>
                            <a:srgbClr val="002060"/>
                          </a:solidFill>
                          <a:latin typeface="Meiryo UI" panose="020B0604030504040204" pitchFamily="50" charset="-128"/>
                          <a:ea typeface="Meiryo UI" panose="020B0604030504040204" pitchFamily="50" charset="-128"/>
                        </a:rPr>
                        <a:t>全体的に大阪市への人流の動きは大きいが、高槻市は域内の人流の動きも比較的大きい。</a:t>
                      </a:r>
                    </a:p>
                  </a:txBody>
                  <a:tcPr anchor="ctr"/>
                </a:tc>
                <a:tc>
                  <a:txBody>
                    <a:bodyPr/>
                    <a:lstStyle/>
                    <a:p>
                      <a:pPr algn="l"/>
                      <a:r>
                        <a:rPr kumimoji="1" lang="ja-JP" altLang="en-US" sz="1200" dirty="0" smtClean="0">
                          <a:solidFill>
                            <a:srgbClr val="002060"/>
                          </a:solidFill>
                          <a:latin typeface="Meiryo UI" panose="020B0604030504040204" pitchFamily="50" charset="-128"/>
                          <a:ea typeface="Meiryo UI" panose="020B0604030504040204" pitchFamily="50" charset="-128"/>
                        </a:rPr>
                        <a:t>高槻市は域内人流の割合が高い。島本町は高槻市への人流とともに隣接の京都市への人流も一定みられる。</a:t>
                      </a:r>
                    </a:p>
                  </a:txBody>
                  <a:tcPr anchor="ctr"/>
                </a:tc>
                <a:extLst>
                  <a:ext uri="{0D108BD9-81ED-4DB2-BD59-A6C34878D82A}">
                    <a16:rowId xmlns:a16="http://schemas.microsoft.com/office/drawing/2014/main" val="4245627113"/>
                  </a:ext>
                </a:extLst>
              </a:tr>
              <a:tr h="900000">
                <a:tc>
                  <a:txBody>
                    <a:bodyPr/>
                    <a:lstStyle/>
                    <a:p>
                      <a:pPr algn="ctr"/>
                      <a:r>
                        <a:rPr kumimoji="1" lang="zh-CN" altLang="en-US" sz="1200" b="1" dirty="0" smtClean="0">
                          <a:solidFill>
                            <a:srgbClr val="002060"/>
                          </a:solidFill>
                          <a:latin typeface="Meiryo UI" panose="020B0604030504040204" pitchFamily="50" charset="-128"/>
                          <a:ea typeface="Meiryo UI" panose="020B0604030504040204" pitchFamily="50" charset="-128"/>
                        </a:rPr>
                        <a:t>北河内</a:t>
                      </a:r>
                      <a:endParaRPr kumimoji="1" lang="en-US" altLang="zh-CN" sz="1200" b="1" dirty="0" smtClean="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solidFill>
                            <a:srgbClr val="002060"/>
                          </a:solidFill>
                          <a:latin typeface="Meiryo UI" panose="020B0604030504040204" pitchFamily="50" charset="-128"/>
                          <a:ea typeface="Meiryo UI" panose="020B0604030504040204" pitchFamily="50" charset="-128"/>
                        </a:rPr>
                        <a:t>通勤・休日とも強め</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大阪市に近いほど大阪市への人流の動きが大きい一方で、交野市は相対的に小さい。枚方市は域内人流の動きも比較的大きい。</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全体的に大阪市への人流の動きが大きい。また、枚方市へは京都府を含め周辺市からの人流も一定みられる。</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938792656"/>
                  </a:ext>
                </a:extLst>
              </a:tr>
              <a:tr h="720000">
                <a:tc>
                  <a:txBody>
                    <a:bodyPr/>
                    <a:lstStyle/>
                    <a:p>
                      <a:pPr algn="ctr"/>
                      <a:r>
                        <a:rPr kumimoji="1" lang="zh-CN" altLang="en-US" sz="1200" b="1" dirty="0" smtClean="0">
                          <a:solidFill>
                            <a:srgbClr val="002060"/>
                          </a:solidFill>
                          <a:latin typeface="Meiryo UI" panose="020B0604030504040204" pitchFamily="50" charset="-128"/>
                          <a:ea typeface="Meiryo UI" panose="020B0604030504040204" pitchFamily="50" charset="-128"/>
                        </a:rPr>
                        <a:t>中河内</a:t>
                      </a:r>
                      <a:endParaRPr kumimoji="1" lang="en-US" altLang="zh-CN" sz="1200" b="1" dirty="0" smtClean="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solidFill>
                            <a:srgbClr val="002060"/>
                          </a:solidFill>
                          <a:latin typeface="Meiryo UI" panose="020B0604030504040204" pitchFamily="50" charset="-128"/>
                          <a:ea typeface="Meiryo UI" panose="020B0604030504040204" pitchFamily="50" charset="-128"/>
                        </a:rPr>
                        <a:t>通勤・休日とも強め</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柏原市から大阪市への人流の動きは比較的小さいが、松原市・八尾市は大きい。</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全体的に大阪市への人流の動きが大きい。</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321942620"/>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002060"/>
                          </a:solidFill>
                          <a:latin typeface="Meiryo UI" panose="020B0604030504040204" pitchFamily="50" charset="-128"/>
                          <a:ea typeface="Meiryo UI" panose="020B0604030504040204" pitchFamily="50" charset="-128"/>
                        </a:rPr>
                        <a:t>南河内</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solidFill>
                            <a:srgbClr val="002060"/>
                          </a:solidFill>
                          <a:latin typeface="Meiryo UI" panose="020B0604030504040204" pitchFamily="50" charset="-128"/>
                          <a:ea typeface="Meiryo UI" panose="020B0604030504040204" pitchFamily="50" charset="-128"/>
                        </a:rPr>
                        <a:t>通勤・休日とも強め</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町村部は相対的に大阪市への人流の動きが市に比べて小さい。</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大阪市への人流の動きとともに堺市への人流の動きも一定みられる。</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42322598"/>
                  </a:ext>
                </a:extLst>
              </a:tr>
              <a:tr h="720000">
                <a:tc>
                  <a:txBody>
                    <a:bodyPr/>
                    <a:lstStyle/>
                    <a:p>
                      <a:pPr algn="ctr"/>
                      <a:r>
                        <a:rPr kumimoji="1" lang="ja-JP" altLang="en-US" sz="1200" b="1" dirty="0" smtClean="0">
                          <a:solidFill>
                            <a:srgbClr val="002060"/>
                          </a:solidFill>
                          <a:latin typeface="Meiryo UI" panose="020B0604030504040204" pitchFamily="50" charset="-128"/>
                          <a:ea typeface="Meiryo UI" panose="020B0604030504040204" pitchFamily="50" charset="-128"/>
                        </a:rPr>
                        <a:t>泉北</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solidFill>
                            <a:srgbClr val="002060"/>
                          </a:solidFill>
                          <a:latin typeface="Meiryo UI" panose="020B0604030504040204" pitchFamily="50" charset="-128"/>
                          <a:ea typeface="Meiryo UI" panose="020B0604030504040204" pitchFamily="50" charset="-128"/>
                        </a:rPr>
                        <a:t>通勤・休日とも強め</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堺市から大阪市への人流の動きは大きいが、高石市・泉大津市は地域内では中位程度。和泉市・忠岡町は相対的に小さい。</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泉北地域内では大阪市より堺市への人流が顕著にみられる市もある。</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57269201"/>
                  </a:ext>
                </a:extLst>
              </a:tr>
              <a:tr h="720000">
                <a:tc>
                  <a:txBody>
                    <a:bodyPr/>
                    <a:lstStyle/>
                    <a:p>
                      <a:pPr algn="ctr"/>
                      <a:r>
                        <a:rPr kumimoji="1" lang="ja-JP" altLang="en-US" sz="1200" b="1" dirty="0" smtClean="0">
                          <a:solidFill>
                            <a:srgbClr val="002060"/>
                          </a:solidFill>
                          <a:latin typeface="Meiryo UI" panose="020B0604030504040204" pitchFamily="50" charset="-128"/>
                          <a:ea typeface="Meiryo UI" panose="020B0604030504040204" pitchFamily="50" charset="-128"/>
                        </a:rPr>
                        <a:t>泉南</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smtClean="0">
                          <a:solidFill>
                            <a:srgbClr val="002060"/>
                          </a:solidFill>
                          <a:latin typeface="Meiryo UI" panose="020B0604030504040204" pitchFamily="50" charset="-128"/>
                          <a:ea typeface="Meiryo UI" panose="020B0604030504040204" pitchFamily="50" charset="-128"/>
                        </a:rPr>
                        <a:t>通勤・休日とも</a:t>
                      </a:r>
                      <a:r>
                        <a:rPr kumimoji="1" lang="ja-JP" altLang="en-US" sz="1200" dirty="0" smtClean="0">
                          <a:solidFill>
                            <a:srgbClr val="002060"/>
                          </a:solidFill>
                          <a:latin typeface="Meiryo UI" panose="020B0604030504040204" pitchFamily="50" charset="-128"/>
                          <a:ea typeface="Meiryo UI" panose="020B0604030504040204" pitchFamily="50" charset="-128"/>
                        </a:rPr>
                        <a:t>弱め</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全体的に他の地域に比べ大阪市への人流の動きは小さい。</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岸和田市で大阪市への人流の動きが一定高まるが、他は相対的に小さい。また、堺市への人流の動きも一定みられる。岬町では隣接の和歌山市への人流も一定みられる。</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78176958"/>
                  </a:ext>
                </a:extLst>
              </a:tr>
            </a:tbl>
          </a:graphicData>
        </a:graphic>
      </p:graphicFrame>
      <p:sp>
        <p:nvSpPr>
          <p:cNvPr id="13" name="スライド番号プレースホルダー 1"/>
          <p:cNvSpPr txBox="1">
            <a:spLocks/>
          </p:cNvSpPr>
          <p:nvPr/>
        </p:nvSpPr>
        <p:spPr>
          <a:xfrm>
            <a:off x="7162800" y="6575388"/>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18</a:t>
            </a:r>
            <a:endParaRPr kumimoji="1" lang="ja-JP" altLang="en-US" sz="1800" dirty="0">
              <a:solidFill>
                <a:srgbClr val="002060"/>
              </a:solidFill>
            </a:endParaRPr>
          </a:p>
        </p:txBody>
      </p:sp>
      <p:sp>
        <p:nvSpPr>
          <p:cNvPr id="6" name="テキスト ボックス 5"/>
          <p:cNvSpPr txBox="1"/>
          <p:nvPr/>
        </p:nvSpPr>
        <p:spPr>
          <a:xfrm>
            <a:off x="-90099" y="0"/>
            <a:ext cx="2268000" cy="307777"/>
          </a:xfrm>
          <a:prstGeom prst="rect">
            <a:avLst/>
          </a:prstGeom>
          <a:noFill/>
        </p:spPr>
        <p:txBody>
          <a:bodyPr wrap="none" rtlCol="0">
            <a:spAutoFit/>
          </a:bodyPr>
          <a:lstStyle/>
          <a:p>
            <a:pPr algn="ctr"/>
            <a:r>
              <a:rPr kumimoji="1" lang="ja-JP" altLang="en-US" sz="1400" b="1" dirty="0" smtClean="0">
                <a:solidFill>
                  <a:srgbClr val="002060"/>
                </a:solidFill>
                <a:latin typeface="Meiryo UI" panose="020B0604030504040204" pitchFamily="50" charset="-128"/>
                <a:ea typeface="Meiryo UI" panose="020B0604030504040204" pitchFamily="50" charset="-128"/>
              </a:rPr>
              <a:t>■ 府内地域別でみた傾向</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9001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7707" y="500425"/>
            <a:ext cx="7886700" cy="658456"/>
          </a:xfrm>
        </p:spPr>
        <p:txBody>
          <a:bodyPr>
            <a:normAutofit/>
          </a:bodyPr>
          <a:lstStyle/>
          <a:p>
            <a:pPr algn="ctr"/>
            <a:r>
              <a:rPr kumimoji="1" lang="ja-JP" altLang="en-US" sz="2000" dirty="0" smtClean="0">
                <a:solidFill>
                  <a:srgbClr val="002060"/>
                </a:solidFill>
                <a:latin typeface="Meiryo UI" panose="020B0604030504040204" pitchFamily="50" charset="-128"/>
                <a:ea typeface="Meiryo UI" panose="020B0604030504040204" pitchFamily="50" charset="-128"/>
              </a:rPr>
              <a:t>目　　　次</a:t>
            </a:r>
            <a:endParaRPr kumimoji="1" lang="ja-JP" altLang="en-US" sz="2000" dirty="0">
              <a:solidFill>
                <a:srgbClr val="002060"/>
              </a:solidFill>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idx="1"/>
          </p:nvPr>
        </p:nvSpPr>
        <p:spPr>
          <a:xfrm>
            <a:off x="0" y="1732086"/>
            <a:ext cx="8474407" cy="5760989"/>
          </a:xfrm>
        </p:spPr>
        <p:txBody>
          <a:bodyPr>
            <a:noAutofit/>
          </a:bodyPr>
          <a:lstStyle/>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　今後の議論のための論点</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（１）副首都</a:t>
            </a:r>
            <a:r>
              <a:rPr lang="ja-JP" altLang="en-US" sz="2000" dirty="0">
                <a:solidFill>
                  <a:srgbClr val="002060"/>
                </a:solidFill>
                <a:latin typeface="Meiryo UI" panose="020B0604030504040204" pitchFamily="50" charset="-128"/>
                <a:ea typeface="Meiryo UI" panose="020B0604030504040204" pitchFamily="50" charset="-128"/>
              </a:rPr>
              <a:t>・大阪にふさわしい新たな大都市制度の</a:t>
            </a:r>
            <a:r>
              <a:rPr lang="ja-JP" altLang="en-US" sz="2000" dirty="0" smtClean="0">
                <a:solidFill>
                  <a:srgbClr val="002060"/>
                </a:solidFill>
                <a:latin typeface="Meiryo UI" panose="020B0604030504040204" pitchFamily="50" charset="-128"/>
                <a:ea typeface="Meiryo UI" panose="020B0604030504040204" pitchFamily="50" charset="-128"/>
              </a:rPr>
              <a:t>実現</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a:solidFill>
                  <a:srgbClr val="002060"/>
                </a:solidFill>
                <a:latin typeface="Meiryo UI" panose="020B0604030504040204" pitchFamily="50" charset="-128"/>
                <a:ea typeface="Meiryo UI" panose="020B0604030504040204" pitchFamily="50" charset="-128"/>
              </a:rPr>
              <a:t>　</a:t>
            </a:r>
            <a:r>
              <a:rPr lang="ja-JP" altLang="en-US" sz="2000" dirty="0" smtClean="0">
                <a:solidFill>
                  <a:srgbClr val="002060"/>
                </a:solidFill>
                <a:latin typeface="Meiryo UI" panose="020B0604030504040204" pitchFamily="50" charset="-128"/>
                <a:ea typeface="Meiryo UI" panose="020B0604030504040204" pitchFamily="50" charset="-128"/>
              </a:rPr>
              <a:t>　　　（</a:t>
            </a:r>
            <a:r>
              <a:rPr lang="ja-JP" altLang="en-US" sz="2000" dirty="0">
                <a:solidFill>
                  <a:srgbClr val="002060"/>
                </a:solidFill>
                <a:latin typeface="Meiryo UI" panose="020B0604030504040204" pitchFamily="50" charset="-128"/>
                <a:ea typeface="Meiryo UI" panose="020B0604030504040204" pitchFamily="50" charset="-128"/>
              </a:rPr>
              <a:t>大阪府・大阪市</a:t>
            </a:r>
            <a:r>
              <a:rPr lang="ja-JP" altLang="en-US" sz="2000" dirty="0" smtClean="0">
                <a:solidFill>
                  <a:srgbClr val="002060"/>
                </a:solidFill>
                <a:latin typeface="Meiryo UI" panose="020B0604030504040204" pitchFamily="50" charset="-128"/>
                <a:ea typeface="Meiryo UI" panose="020B0604030504040204" pitchFamily="50" charset="-128"/>
              </a:rPr>
              <a:t>）</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（２）副首都</a:t>
            </a:r>
            <a:r>
              <a:rPr lang="ja-JP" altLang="en-US" sz="2000" dirty="0">
                <a:solidFill>
                  <a:srgbClr val="002060"/>
                </a:solidFill>
                <a:latin typeface="Meiryo UI" panose="020B0604030504040204" pitchFamily="50" charset="-128"/>
                <a:ea typeface="Meiryo UI" panose="020B0604030504040204" pitchFamily="50" charset="-128"/>
              </a:rPr>
              <a:t>・大阪の住民生活を支える基礎自治</a:t>
            </a:r>
            <a:r>
              <a:rPr lang="ja-JP" altLang="en-US" sz="2000" dirty="0" smtClean="0">
                <a:solidFill>
                  <a:srgbClr val="002060"/>
                </a:solidFill>
                <a:latin typeface="Meiryo UI" panose="020B0604030504040204" pitchFamily="50" charset="-128"/>
                <a:ea typeface="Meiryo UI" panose="020B0604030504040204" pitchFamily="50" charset="-128"/>
              </a:rPr>
              <a:t>機能</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a:solidFill>
                  <a:srgbClr val="002060"/>
                </a:solidFill>
                <a:latin typeface="Meiryo UI" panose="020B0604030504040204" pitchFamily="50" charset="-128"/>
                <a:ea typeface="Meiryo UI" panose="020B0604030504040204" pitchFamily="50" charset="-128"/>
              </a:rPr>
              <a:t>　</a:t>
            </a:r>
            <a:r>
              <a:rPr lang="ja-JP" altLang="en-US" sz="2000" dirty="0" smtClean="0">
                <a:solidFill>
                  <a:srgbClr val="002060"/>
                </a:solidFill>
                <a:latin typeface="Meiryo UI" panose="020B0604030504040204" pitchFamily="50" charset="-128"/>
                <a:ea typeface="Meiryo UI" panose="020B0604030504040204" pitchFamily="50" charset="-128"/>
              </a:rPr>
              <a:t>　　　（</a:t>
            </a:r>
            <a:r>
              <a:rPr lang="ja-JP" altLang="en-US" sz="2000" dirty="0">
                <a:solidFill>
                  <a:srgbClr val="002060"/>
                </a:solidFill>
                <a:latin typeface="Meiryo UI" panose="020B0604030504040204" pitchFamily="50" charset="-128"/>
                <a:ea typeface="Meiryo UI" panose="020B0604030504040204" pitchFamily="50" charset="-128"/>
              </a:rPr>
              <a:t>府内市町村）の</a:t>
            </a:r>
            <a:r>
              <a:rPr lang="ja-JP" altLang="en-US" sz="2000" dirty="0" smtClean="0">
                <a:solidFill>
                  <a:srgbClr val="002060"/>
                </a:solidFill>
                <a:latin typeface="Meiryo UI" panose="020B0604030504040204" pitchFamily="50" charset="-128"/>
                <a:ea typeface="Meiryo UI" panose="020B0604030504040204" pitchFamily="50" charset="-128"/>
              </a:rPr>
              <a:t>充実</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2000" dirty="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（３）副首都</a:t>
            </a:r>
            <a:r>
              <a:rPr lang="ja-JP" altLang="en-US" sz="2000" dirty="0">
                <a:solidFill>
                  <a:srgbClr val="002060"/>
                </a:solidFill>
                <a:latin typeface="Meiryo UI" panose="020B0604030504040204" pitchFamily="50" charset="-128"/>
                <a:ea typeface="Meiryo UI" panose="020B0604030504040204" pitchFamily="50" charset="-128"/>
              </a:rPr>
              <a:t>（圏）（京阪神・関西）の都市機能を</a:t>
            </a:r>
            <a:r>
              <a:rPr lang="ja-JP" altLang="en-US" sz="2000" dirty="0" smtClean="0">
                <a:solidFill>
                  <a:srgbClr val="002060"/>
                </a:solidFill>
                <a:latin typeface="Meiryo UI" panose="020B0604030504040204" pitchFamily="50" charset="-128"/>
                <a:ea typeface="Meiryo UI" panose="020B0604030504040204" pitchFamily="50" charset="-128"/>
              </a:rPr>
              <a:t>支える</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a:solidFill>
                  <a:srgbClr val="002060"/>
                </a:solidFill>
                <a:latin typeface="Meiryo UI" panose="020B0604030504040204" pitchFamily="50" charset="-128"/>
                <a:ea typeface="Meiryo UI" panose="020B0604030504040204" pitchFamily="50" charset="-128"/>
              </a:rPr>
              <a:t>　</a:t>
            </a:r>
            <a:r>
              <a:rPr lang="ja-JP" altLang="en-US" sz="2000" dirty="0" smtClean="0">
                <a:solidFill>
                  <a:srgbClr val="002060"/>
                </a:solidFill>
                <a:latin typeface="Meiryo UI" panose="020B0604030504040204" pitchFamily="50" charset="-128"/>
                <a:ea typeface="Meiryo UI" panose="020B0604030504040204" pitchFamily="50" charset="-128"/>
              </a:rPr>
              <a:t>　　　 広域</a:t>
            </a:r>
            <a:r>
              <a:rPr lang="ja-JP" altLang="en-US" sz="2000" dirty="0">
                <a:solidFill>
                  <a:srgbClr val="002060"/>
                </a:solidFill>
                <a:latin typeface="Meiryo UI" panose="020B0604030504040204" pitchFamily="50" charset="-128"/>
                <a:ea typeface="Meiryo UI" panose="020B0604030504040204" pitchFamily="50" charset="-128"/>
              </a:rPr>
              <a:t>機能の</a:t>
            </a:r>
            <a:r>
              <a:rPr lang="ja-JP" altLang="en-US" sz="2000" dirty="0" smtClean="0">
                <a:solidFill>
                  <a:srgbClr val="002060"/>
                </a:solidFill>
                <a:latin typeface="Meiryo UI" panose="020B0604030504040204" pitchFamily="50" charset="-128"/>
                <a:ea typeface="Meiryo UI" panose="020B0604030504040204" pitchFamily="50" charset="-128"/>
              </a:rPr>
              <a:t>充実</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（４）国</a:t>
            </a:r>
            <a:r>
              <a:rPr lang="ja-JP" altLang="en-US" sz="2000" dirty="0">
                <a:solidFill>
                  <a:srgbClr val="002060"/>
                </a:solidFill>
                <a:latin typeface="Meiryo UI" panose="020B0604030504040204" pitchFamily="50" charset="-128"/>
                <a:ea typeface="Meiryo UI" panose="020B0604030504040204" pitchFamily="50" charset="-128"/>
              </a:rPr>
              <a:t>機関移転等の</a:t>
            </a:r>
            <a:r>
              <a:rPr lang="ja-JP" altLang="en-US" sz="2000" dirty="0" smtClean="0">
                <a:solidFill>
                  <a:srgbClr val="002060"/>
                </a:solidFill>
                <a:latin typeface="Meiryo UI" panose="020B0604030504040204" pitchFamily="50" charset="-128"/>
                <a:ea typeface="Meiryo UI" panose="020B0604030504040204" pitchFamily="50" charset="-128"/>
              </a:rPr>
              <a:t>働きかけ</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（５）副首都化</a:t>
            </a:r>
            <a:r>
              <a:rPr lang="ja-JP" altLang="en-US" sz="2000" dirty="0">
                <a:solidFill>
                  <a:srgbClr val="002060"/>
                </a:solidFill>
                <a:latin typeface="Meiryo UI" panose="020B0604030504040204" pitchFamily="50" charset="-128"/>
                <a:ea typeface="Meiryo UI" panose="020B0604030504040204" pitchFamily="50" charset="-128"/>
              </a:rPr>
              <a:t>の取組みを支援する仕組みの</a:t>
            </a:r>
            <a:r>
              <a:rPr lang="ja-JP" altLang="en-US" sz="2000" dirty="0" smtClean="0">
                <a:solidFill>
                  <a:srgbClr val="002060"/>
                </a:solidFill>
                <a:latin typeface="Meiryo UI" panose="020B0604030504040204" pitchFamily="50" charset="-128"/>
                <a:ea typeface="Meiryo UI" panose="020B0604030504040204" pitchFamily="50" charset="-128"/>
              </a:rPr>
              <a:t>働きかけ</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a:lnSpc>
                <a:spcPct val="100000"/>
              </a:lnSpc>
              <a:spcBef>
                <a:spcPts val="0"/>
              </a:spcBef>
            </a:pPr>
            <a:endParaRPr lang="ja-JP" altLang="en-US" sz="2000" dirty="0" smtClean="0">
              <a:solidFill>
                <a:srgbClr val="002060"/>
              </a:solidFill>
              <a:latin typeface="Meiryo UI" panose="020B0604030504040204" pitchFamily="50" charset="-128"/>
              <a:ea typeface="Meiryo UI" panose="020B0604030504040204" pitchFamily="50" charset="-128"/>
            </a:endParaRPr>
          </a:p>
        </p:txBody>
      </p:sp>
      <p:sp>
        <p:nvSpPr>
          <p:cNvPr id="5" name="コンテンツ プレースホルダー 2"/>
          <p:cNvSpPr txBox="1">
            <a:spLocks/>
          </p:cNvSpPr>
          <p:nvPr/>
        </p:nvSpPr>
        <p:spPr>
          <a:xfrm>
            <a:off x="6468612" y="1730451"/>
            <a:ext cx="2442523" cy="4936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　　 ２</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　　 </a:t>
            </a:r>
            <a:r>
              <a:rPr lang="ja-JP" altLang="en-US" sz="2000" dirty="0">
                <a:solidFill>
                  <a:srgbClr val="002060"/>
                </a:solidFill>
                <a:latin typeface="Meiryo UI" panose="020B0604030504040204" pitchFamily="50" charset="-128"/>
                <a:ea typeface="Meiryo UI" panose="020B0604030504040204" pitchFamily="50" charset="-128"/>
              </a:rPr>
              <a:t>４</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  １</a:t>
            </a:r>
            <a:r>
              <a:rPr lang="ja-JP" altLang="en-US" sz="2000" dirty="0">
                <a:solidFill>
                  <a:srgbClr val="002060"/>
                </a:solidFill>
                <a:latin typeface="Meiryo UI" panose="020B0604030504040204" pitchFamily="50" charset="-128"/>
                <a:ea typeface="Meiryo UI" panose="020B0604030504040204" pitchFamily="50" charset="-128"/>
              </a:rPr>
              <a:t>２</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a:t>
            </a:r>
            <a:r>
              <a:rPr lang="ja-JP" altLang="en-US" sz="2000" dirty="0">
                <a:solidFill>
                  <a:srgbClr val="002060"/>
                </a:solidFill>
                <a:latin typeface="Meiryo UI" panose="020B0604030504040204" pitchFamily="50" charset="-128"/>
                <a:ea typeface="Meiryo UI" panose="020B0604030504040204" pitchFamily="50" charset="-128"/>
              </a:rPr>
              <a:t>・・・・</a:t>
            </a:r>
            <a:r>
              <a:rPr lang="ja-JP" altLang="en-US" sz="2000" dirty="0" smtClean="0">
                <a:solidFill>
                  <a:srgbClr val="002060"/>
                </a:solidFill>
                <a:latin typeface="Meiryo UI" panose="020B0604030504040204" pitchFamily="50" charset="-128"/>
                <a:ea typeface="Meiryo UI" panose="020B0604030504040204" pitchFamily="50" charset="-128"/>
              </a:rPr>
              <a:t>・・・・・・　２２</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a:t>
            </a:r>
            <a:r>
              <a:rPr lang="ja-JP" altLang="en-US" sz="2000" dirty="0">
                <a:solidFill>
                  <a:srgbClr val="002060"/>
                </a:solidFill>
                <a:latin typeface="Meiryo UI" panose="020B0604030504040204" pitchFamily="50" charset="-128"/>
                <a:ea typeface="Meiryo UI" panose="020B0604030504040204" pitchFamily="50" charset="-128"/>
              </a:rPr>
              <a:t>・・・・・</a:t>
            </a:r>
            <a:r>
              <a:rPr lang="ja-JP" altLang="en-US" sz="2000" dirty="0" smtClean="0">
                <a:solidFill>
                  <a:srgbClr val="002060"/>
                </a:solidFill>
                <a:latin typeface="Meiryo UI" panose="020B0604030504040204" pitchFamily="50" charset="-128"/>
                <a:ea typeface="Meiryo UI" panose="020B0604030504040204" pitchFamily="50" charset="-128"/>
              </a:rPr>
              <a:t>・・・・・・　３４</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　４２</a:t>
            </a: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2000" dirty="0" smtClean="0">
              <a:solidFill>
                <a:srgbClr val="00206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2000" dirty="0" smtClean="0">
                <a:solidFill>
                  <a:srgbClr val="002060"/>
                </a:solidFill>
                <a:latin typeface="Meiryo UI" panose="020B0604030504040204" pitchFamily="50" charset="-128"/>
                <a:ea typeface="Meiryo UI" panose="020B0604030504040204" pitchFamily="50" charset="-128"/>
              </a:rPr>
              <a:t>　　　　　　　</a:t>
            </a:r>
            <a:endParaRPr lang="ja-JP" altLang="en-US" sz="2000" dirty="0">
              <a:solidFill>
                <a:srgbClr val="002060"/>
              </a:solidFill>
              <a:latin typeface="Meiryo UI" panose="020B0604030504040204" pitchFamily="50" charset="-128"/>
              <a:ea typeface="Meiryo UI" panose="020B0604030504040204" pitchFamily="50" charset="-128"/>
            </a:endParaRPr>
          </a:p>
        </p:txBody>
      </p:sp>
      <p:sp>
        <p:nvSpPr>
          <p:cNvPr id="6" name="スライド番号プレースホルダー 2"/>
          <p:cNvSpPr>
            <a:spLocks noGrp="1"/>
          </p:cNvSpPr>
          <p:nvPr>
            <p:ph type="sldNum" sz="quarter" idx="12"/>
          </p:nvPr>
        </p:nvSpPr>
        <p:spPr>
          <a:xfrm>
            <a:off x="7001664" y="6545024"/>
            <a:ext cx="2133600" cy="337038"/>
          </a:xfrm>
        </p:spPr>
        <p:txBody>
          <a:bodyPr/>
          <a:lstStyle/>
          <a:p>
            <a:r>
              <a:rPr kumimoji="1" lang="en-US" altLang="ja-JP" sz="1800" dirty="0" smtClean="0">
                <a:solidFill>
                  <a:srgbClr val="002060"/>
                </a:solidFill>
              </a:rPr>
              <a:t>1</a:t>
            </a:r>
            <a:endParaRPr kumimoji="1" lang="ja-JP" altLang="en-US" sz="1800" dirty="0">
              <a:solidFill>
                <a:srgbClr val="002060"/>
              </a:solidFill>
            </a:endParaRPr>
          </a:p>
        </p:txBody>
      </p:sp>
    </p:spTree>
    <p:extLst>
      <p:ext uri="{BB962C8B-B14F-4D97-AF65-F5344CB8AC3E}">
        <p14:creationId xmlns:p14="http://schemas.microsoft.com/office/powerpoint/2010/main" val="384000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68F9800-41BA-48F8-9122-D029A27AEDA6}"/>
              </a:ext>
            </a:extLst>
          </p:cNvPr>
          <p:cNvSpPr/>
          <p:nvPr/>
        </p:nvSpPr>
        <p:spPr>
          <a:xfrm>
            <a:off x="-46703" y="0"/>
            <a:ext cx="9261528" cy="14627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srgbClr val="002060"/>
                </a:solidFill>
                <a:latin typeface="Meiryo UI" panose="020B0604030504040204" pitchFamily="50" charset="-128"/>
                <a:ea typeface="Meiryo UI" panose="020B0604030504040204" pitchFamily="50" charset="-128"/>
              </a:rPr>
              <a:t> </a:t>
            </a:r>
            <a:r>
              <a:rPr kumimoji="1" lang="ja-JP" altLang="en-US" sz="1400" b="1" dirty="0" smtClean="0">
                <a:solidFill>
                  <a:srgbClr val="002060"/>
                </a:solidFill>
                <a:latin typeface="Meiryo UI" panose="020B0604030504040204" pitchFamily="50" charset="-128"/>
                <a:ea typeface="Meiryo UI" panose="020B0604030504040204" pitchFamily="50" charset="-128"/>
              </a:rPr>
              <a:t>■ 諸外国における身近な生活圏に関する事例</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コロナ</a:t>
            </a:r>
            <a:r>
              <a:rPr kumimoji="1" lang="ja-JP" altLang="en-US" sz="1200" dirty="0">
                <a:solidFill>
                  <a:srgbClr val="002060"/>
                </a:solidFill>
                <a:latin typeface="Meiryo UI" panose="020B0604030504040204" pitchFamily="50" charset="-128"/>
                <a:ea typeface="Meiryo UI" panose="020B0604030504040204" pitchFamily="50" charset="-128"/>
              </a:rPr>
              <a:t>禍を踏まえた「新たな日常</a:t>
            </a:r>
            <a:r>
              <a:rPr kumimoji="1" lang="ja-JP" altLang="en-US" sz="1200" dirty="0" smtClean="0">
                <a:solidFill>
                  <a:srgbClr val="002060"/>
                </a:solidFill>
                <a:latin typeface="Meiryo UI" panose="020B0604030504040204" pitchFamily="50" charset="-128"/>
                <a:ea typeface="Meiryo UI" panose="020B0604030504040204" pitchFamily="50" charset="-128"/>
              </a:rPr>
              <a:t>」への対応が必要となるなか、まちづくりにおいて近年ウェイトが増す要素</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ja-JP" altLang="en-US" sz="1050" b="1" dirty="0" smtClean="0">
                <a:solidFill>
                  <a:srgbClr val="002060"/>
                </a:solidFill>
                <a:latin typeface="Meiryo UI" panose="020B0604030504040204" pitchFamily="50" charset="-128"/>
                <a:ea typeface="Meiryo UI" panose="020B0604030504040204" pitchFamily="50" charset="-128"/>
              </a:rPr>
              <a:t>ソーシャル</a:t>
            </a:r>
            <a:r>
              <a:rPr kumimoji="1" lang="ja-JP" altLang="en-US" sz="1050" b="1" dirty="0">
                <a:solidFill>
                  <a:srgbClr val="002060"/>
                </a:solidFill>
                <a:latin typeface="Meiryo UI" panose="020B0604030504040204" pitchFamily="50" charset="-128"/>
                <a:ea typeface="Meiryo UI" panose="020B0604030504040204" pitchFamily="50" charset="-128"/>
              </a:rPr>
              <a:t>・ディスタンス</a:t>
            </a:r>
            <a:r>
              <a:rPr kumimoji="1" lang="ja-JP" altLang="en-US" sz="1050" dirty="0">
                <a:solidFill>
                  <a:srgbClr val="002060"/>
                </a:solidFill>
                <a:latin typeface="Meiryo UI" panose="020B0604030504040204" pitchFamily="50" charset="-128"/>
                <a:ea typeface="Meiryo UI" panose="020B0604030504040204" pitchFamily="50" charset="-128"/>
              </a:rPr>
              <a:t>：都市環境における「空間」の在り方</a:t>
            </a:r>
            <a:r>
              <a:rPr kumimoji="1" lang="ja-JP" altLang="en-US" sz="1050" dirty="0" smtClean="0">
                <a:solidFill>
                  <a:srgbClr val="002060"/>
                </a:solidFill>
                <a:latin typeface="Meiryo UI" panose="020B0604030504040204" pitchFamily="50" charset="-128"/>
                <a:ea typeface="Meiryo UI" panose="020B0604030504040204" pitchFamily="50" charset="-128"/>
              </a:rPr>
              <a:t>に影響</a:t>
            </a:r>
            <a:r>
              <a:rPr kumimoji="1" lang="ja-JP" altLang="en-US" sz="1050" dirty="0">
                <a:solidFill>
                  <a:srgbClr val="002060"/>
                </a:solidFill>
                <a:latin typeface="Meiryo UI" panose="020B0604030504040204" pitchFamily="50" charset="-128"/>
                <a:ea typeface="Meiryo UI" panose="020B0604030504040204" pitchFamily="50" charset="-128"/>
              </a:rPr>
              <a:t>　</a:t>
            </a:r>
            <a:r>
              <a:rPr kumimoji="1" lang="ja-JP" altLang="en-US" sz="1050" dirty="0" smtClean="0">
                <a:solidFill>
                  <a:srgbClr val="002060"/>
                </a:solidFill>
                <a:latin typeface="Meiryo UI" panose="020B0604030504040204" pitchFamily="50" charset="-128"/>
                <a:ea typeface="Meiryo UI" panose="020B0604030504040204" pitchFamily="50" charset="-128"/>
              </a:rPr>
              <a:t>　　　　　</a:t>
            </a:r>
            <a:r>
              <a:rPr kumimoji="1" lang="ja-JP" altLang="en-US" sz="1050" b="1" dirty="0" smtClean="0">
                <a:solidFill>
                  <a:srgbClr val="002060"/>
                </a:solidFill>
                <a:latin typeface="Meiryo UI" panose="020B0604030504040204" pitchFamily="50" charset="-128"/>
                <a:ea typeface="Meiryo UI" panose="020B0604030504040204" pitchFamily="50" charset="-128"/>
              </a:rPr>
              <a:t>オープンスペース</a:t>
            </a:r>
            <a:r>
              <a:rPr kumimoji="1" lang="ja-JP" altLang="en-US" sz="1050" dirty="0">
                <a:solidFill>
                  <a:srgbClr val="002060"/>
                </a:solidFill>
                <a:latin typeface="Meiryo UI" panose="020B0604030504040204" pitchFamily="50" charset="-128"/>
                <a:ea typeface="Meiryo UI" panose="020B0604030504040204" pitchFamily="50" charset="-128"/>
              </a:rPr>
              <a:t>：公園、広場、広い</a:t>
            </a:r>
            <a:r>
              <a:rPr kumimoji="1" lang="ja-JP" altLang="en-US" sz="1050" dirty="0" smtClean="0">
                <a:solidFill>
                  <a:srgbClr val="002060"/>
                </a:solidFill>
                <a:latin typeface="Meiryo UI" panose="020B0604030504040204" pitchFamily="50" charset="-128"/>
                <a:ea typeface="Meiryo UI" panose="020B0604030504040204" pitchFamily="50" charset="-128"/>
              </a:rPr>
              <a:t>プロムナード</a:t>
            </a:r>
            <a:r>
              <a:rPr kumimoji="1" lang="ja-JP" altLang="en-US" sz="1050" dirty="0">
                <a:solidFill>
                  <a:srgbClr val="002060"/>
                </a:solidFill>
                <a:latin typeface="Meiryo UI" panose="020B0604030504040204" pitchFamily="50" charset="-128"/>
                <a:ea typeface="Meiryo UI" panose="020B0604030504040204" pitchFamily="50" charset="-128"/>
              </a:rPr>
              <a:t>など</a:t>
            </a:r>
            <a:r>
              <a:rPr kumimoji="1" lang="ja-JP" altLang="en-US" sz="1050" dirty="0" smtClean="0">
                <a:solidFill>
                  <a:srgbClr val="002060"/>
                </a:solidFill>
                <a:latin typeface="Meiryo UI" panose="020B0604030504040204" pitchFamily="50" charset="-128"/>
                <a:ea typeface="Meiryo UI" panose="020B0604030504040204" pitchFamily="50" charset="-128"/>
              </a:rPr>
              <a:t>が重視</a:t>
            </a:r>
            <a:endParaRPr kumimoji="1" lang="en-US" altLang="ja-JP" sz="1050" dirty="0">
              <a:solidFill>
                <a:srgbClr val="002060"/>
              </a:solidFill>
              <a:latin typeface="Meiryo UI" panose="020B0604030504040204" pitchFamily="50" charset="-128"/>
              <a:ea typeface="Meiryo UI" panose="020B0604030504040204" pitchFamily="50" charset="-128"/>
            </a:endParaRPr>
          </a:p>
          <a:p>
            <a:r>
              <a:rPr kumimoji="1" lang="ja-JP" altLang="en-US" sz="1050" dirty="0" smtClean="0">
                <a:solidFill>
                  <a:srgbClr val="002060"/>
                </a:solidFill>
                <a:latin typeface="Meiryo UI" panose="020B0604030504040204" pitchFamily="50" charset="-128"/>
                <a:ea typeface="Meiryo UI" panose="020B0604030504040204" pitchFamily="50" charset="-128"/>
              </a:rPr>
              <a:t>　　　　　　　　</a:t>
            </a:r>
            <a:r>
              <a:rPr kumimoji="1" lang="ja-JP" altLang="en-US" sz="1050" b="1" dirty="0" smtClean="0">
                <a:solidFill>
                  <a:srgbClr val="002060"/>
                </a:solidFill>
                <a:latin typeface="Meiryo UI" panose="020B0604030504040204" pitchFamily="50" charset="-128"/>
                <a:ea typeface="Meiryo UI" panose="020B0604030504040204" pitchFamily="50" charset="-128"/>
              </a:rPr>
              <a:t>人々</a:t>
            </a:r>
            <a:r>
              <a:rPr kumimoji="1" lang="ja-JP" altLang="en-US" sz="1050" b="1" dirty="0">
                <a:solidFill>
                  <a:srgbClr val="002060"/>
                </a:solidFill>
                <a:latin typeface="Meiryo UI" panose="020B0604030504040204" pitchFamily="50" charset="-128"/>
                <a:ea typeface="Meiryo UI" panose="020B0604030504040204" pitchFamily="50" charset="-128"/>
              </a:rPr>
              <a:t>の移動手段</a:t>
            </a:r>
            <a:r>
              <a:rPr kumimoji="1" lang="ja-JP" altLang="en-US" sz="1050" dirty="0">
                <a:solidFill>
                  <a:srgbClr val="002060"/>
                </a:solidFill>
                <a:latin typeface="Meiryo UI" panose="020B0604030504040204" pitchFamily="50" charset="-128"/>
                <a:ea typeface="Meiryo UI" panose="020B0604030504040204" pitchFamily="50" charset="-128"/>
              </a:rPr>
              <a:t>：自動車ではなく自転車、徒歩を推進しようという</a:t>
            </a:r>
            <a:r>
              <a:rPr kumimoji="1" lang="ja-JP" altLang="en-US" sz="1050" dirty="0" smtClean="0">
                <a:solidFill>
                  <a:srgbClr val="002060"/>
                </a:solidFill>
                <a:latin typeface="Meiryo UI" panose="020B0604030504040204" pitchFamily="50" charset="-128"/>
                <a:ea typeface="Meiryo UI" panose="020B0604030504040204" pitchFamily="50" charset="-128"/>
              </a:rPr>
              <a:t>動き</a:t>
            </a:r>
            <a:r>
              <a:rPr kumimoji="1" lang="ja-JP" altLang="en-US" sz="1050" dirty="0">
                <a:solidFill>
                  <a:srgbClr val="002060"/>
                </a:solidFill>
                <a:latin typeface="Meiryo UI" panose="020B0604030504040204" pitchFamily="50" charset="-128"/>
                <a:ea typeface="Meiryo UI" panose="020B0604030504040204" pitchFamily="50" charset="-128"/>
              </a:rPr>
              <a:t>　</a:t>
            </a:r>
            <a:r>
              <a:rPr kumimoji="1" lang="ja-JP" altLang="en-US" sz="1050" dirty="0" smtClean="0">
                <a:solidFill>
                  <a:srgbClr val="002060"/>
                </a:solidFill>
                <a:latin typeface="Meiryo UI" panose="020B0604030504040204" pitchFamily="50" charset="-128"/>
                <a:ea typeface="Meiryo UI" panose="020B0604030504040204" pitchFamily="50" charset="-128"/>
              </a:rPr>
              <a:t>　　 </a:t>
            </a:r>
            <a:r>
              <a:rPr kumimoji="1" lang="ja-JP" altLang="en-US" sz="1050" b="1" dirty="0" smtClean="0">
                <a:solidFill>
                  <a:srgbClr val="002060"/>
                </a:solidFill>
                <a:latin typeface="Meiryo UI" panose="020B0604030504040204" pitchFamily="50" charset="-128"/>
                <a:ea typeface="Meiryo UI" panose="020B0604030504040204" pitchFamily="50" charset="-128"/>
              </a:rPr>
              <a:t>都市</a:t>
            </a:r>
            <a:r>
              <a:rPr kumimoji="1" lang="ja-JP" altLang="en-US" sz="1050" b="1" dirty="0">
                <a:solidFill>
                  <a:srgbClr val="002060"/>
                </a:solidFill>
                <a:latin typeface="Meiryo UI" panose="020B0604030504040204" pitchFamily="50" charset="-128"/>
                <a:ea typeface="Meiryo UI" panose="020B0604030504040204" pitchFamily="50" charset="-128"/>
              </a:rPr>
              <a:t>の住環境</a:t>
            </a:r>
            <a:r>
              <a:rPr kumimoji="1" lang="ja-JP" altLang="en-US" sz="1050" dirty="0">
                <a:solidFill>
                  <a:srgbClr val="002060"/>
                </a:solidFill>
                <a:latin typeface="Meiryo UI" panose="020B0604030504040204" pitchFamily="50" charset="-128"/>
                <a:ea typeface="Meiryo UI" panose="020B0604030504040204" pitchFamily="50" charset="-128"/>
              </a:rPr>
              <a:t>：移動の動線や周りの空間との関係に</a:t>
            </a:r>
            <a:r>
              <a:rPr kumimoji="1" lang="ja-JP" altLang="en-US" sz="1050" dirty="0" smtClean="0">
                <a:solidFill>
                  <a:srgbClr val="002060"/>
                </a:solidFill>
                <a:latin typeface="Meiryo UI" panose="020B0604030504040204" pitchFamily="50" charset="-128"/>
                <a:ea typeface="Meiryo UI" panose="020B0604030504040204" pitchFamily="50" charset="-128"/>
              </a:rPr>
              <a:t>ついて再考</a:t>
            </a:r>
            <a:endParaRPr kumimoji="1" lang="en-US" altLang="ja-JP" sz="1050" dirty="0">
              <a:solidFill>
                <a:srgbClr val="002060"/>
              </a:solidFill>
              <a:latin typeface="Meiryo UI" panose="020B0604030504040204" pitchFamily="50" charset="-128"/>
              <a:ea typeface="Meiryo UI" panose="020B0604030504040204" pitchFamily="50" charset="-128"/>
            </a:endParaRPr>
          </a:p>
          <a:p>
            <a:pPr lvl="1">
              <a:lnSpc>
                <a:spcPts val="500"/>
              </a:lnSpc>
            </a:pP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lvl="1">
              <a:lnSpc>
                <a:spcPts val="500"/>
              </a:lnSpc>
            </a:pP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lvl="1"/>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b="1" dirty="0">
                <a:solidFill>
                  <a:srgbClr val="002060"/>
                </a:solidFill>
                <a:latin typeface="Meiryo UI" panose="020B0604030504040204" pitchFamily="50" charset="-128"/>
                <a:ea typeface="Meiryo UI" panose="020B0604030504040204" pitchFamily="50" charset="-128"/>
              </a:rPr>
              <a:t>車を使わず徒歩移動を中心とした日常生活が可能な「まちづくり」を</a:t>
            </a:r>
            <a:r>
              <a:rPr kumimoji="1" lang="ja-JP" altLang="en-US" sz="1200" b="1" dirty="0" smtClean="0">
                <a:solidFill>
                  <a:srgbClr val="002060"/>
                </a:solidFill>
                <a:latin typeface="Meiryo UI" panose="020B0604030504040204" pitchFamily="50" charset="-128"/>
                <a:ea typeface="Meiryo UI" panose="020B0604030504040204" pitchFamily="50" charset="-128"/>
              </a:rPr>
              <a:t>掲げたモビリティ</a:t>
            </a:r>
            <a:r>
              <a:rPr kumimoji="1" lang="ja-JP" altLang="en-US" sz="1200" b="1" dirty="0">
                <a:solidFill>
                  <a:srgbClr val="002060"/>
                </a:solidFill>
                <a:latin typeface="Meiryo UI" panose="020B0604030504040204" pitchFamily="50" charset="-128"/>
                <a:ea typeface="Meiryo UI" panose="020B0604030504040204" pitchFamily="50" charset="-128"/>
              </a:rPr>
              <a:t>や都市空間の再編成の動き</a:t>
            </a:r>
          </a:p>
        </p:txBody>
      </p:sp>
      <p:sp>
        <p:nvSpPr>
          <p:cNvPr id="5" name="角丸四角形 4"/>
          <p:cNvSpPr/>
          <p:nvPr/>
        </p:nvSpPr>
        <p:spPr>
          <a:xfrm>
            <a:off x="642736" y="646507"/>
            <a:ext cx="7773464" cy="442598"/>
          </a:xfrm>
          <a:prstGeom prst="round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500" dirty="0"/>
          </a:p>
        </p:txBody>
      </p:sp>
      <p:graphicFrame>
        <p:nvGraphicFramePr>
          <p:cNvPr id="16" name="表 6">
            <a:extLst>
              <a:ext uri="{FF2B5EF4-FFF2-40B4-BE49-F238E27FC236}">
                <a16:creationId xmlns:a16="http://schemas.microsoft.com/office/drawing/2014/main" id="{B8512B1A-B42F-4275-89F5-AC7457FEF4DE}"/>
              </a:ext>
            </a:extLst>
          </p:cNvPr>
          <p:cNvGraphicFramePr>
            <a:graphicFrameLocks noGrp="1"/>
          </p:cNvGraphicFramePr>
          <p:nvPr>
            <p:extLst>
              <p:ext uri="{D42A27DB-BD31-4B8C-83A1-F6EECF244321}">
                <p14:modId xmlns:p14="http://schemas.microsoft.com/office/powerpoint/2010/main" val="3639302764"/>
              </p:ext>
            </p:extLst>
          </p:nvPr>
        </p:nvGraphicFramePr>
        <p:xfrm>
          <a:off x="121211" y="1505994"/>
          <a:ext cx="8925699" cy="5242560"/>
        </p:xfrm>
        <a:graphic>
          <a:graphicData uri="http://schemas.openxmlformats.org/drawingml/2006/table">
            <a:tbl>
              <a:tblPr firstRow="1" bandRow="1">
                <a:tableStyleId>{5C22544A-7EE6-4342-B048-85BDC9FD1C3A}</a:tableStyleId>
              </a:tblPr>
              <a:tblGrid>
                <a:gridCol w="2310900">
                  <a:extLst>
                    <a:ext uri="{9D8B030D-6E8A-4147-A177-3AD203B41FA5}">
                      <a16:colId xmlns:a16="http://schemas.microsoft.com/office/drawing/2014/main" val="3070117395"/>
                    </a:ext>
                  </a:extLst>
                </a:gridCol>
                <a:gridCol w="4618394">
                  <a:extLst>
                    <a:ext uri="{9D8B030D-6E8A-4147-A177-3AD203B41FA5}">
                      <a16:colId xmlns:a16="http://schemas.microsoft.com/office/drawing/2014/main" val="1701296010"/>
                    </a:ext>
                  </a:extLst>
                </a:gridCol>
                <a:gridCol w="1996405">
                  <a:extLst>
                    <a:ext uri="{9D8B030D-6E8A-4147-A177-3AD203B41FA5}">
                      <a16:colId xmlns:a16="http://schemas.microsoft.com/office/drawing/2014/main" val="3864344086"/>
                    </a:ext>
                  </a:extLst>
                </a:gridCol>
              </a:tblGrid>
              <a:tr h="0">
                <a:tc>
                  <a:txBody>
                    <a:bodyPr/>
                    <a:lstStyle/>
                    <a:p>
                      <a:pPr algn="ctr"/>
                      <a:r>
                        <a:rPr kumimoji="1" lang="ja-JP" altLang="en-US" sz="1200" dirty="0">
                          <a:latin typeface="Meiryo UI" panose="020B0604030504040204" pitchFamily="50" charset="-128"/>
                          <a:ea typeface="Meiryo UI" panose="020B0604030504040204" pitchFamily="50" charset="-128"/>
                        </a:rPr>
                        <a:t>都市・</a:t>
                      </a:r>
                      <a:r>
                        <a:rPr kumimoji="1" lang="ja-JP" altLang="en-US" sz="1200" dirty="0" smtClean="0">
                          <a:latin typeface="Meiryo UI" panose="020B0604030504040204" pitchFamily="50" charset="-128"/>
                          <a:ea typeface="Meiryo UI" panose="020B0604030504040204" pitchFamily="50" charset="-128"/>
                        </a:rPr>
                        <a:t>政策</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政策の概要</a:t>
                      </a:r>
                    </a:p>
                  </a:txBody>
                  <a:tcPr/>
                </a:tc>
                <a:tc>
                  <a:txBody>
                    <a:bodyPr/>
                    <a:lstStyle/>
                    <a:p>
                      <a:pPr algn="ctr"/>
                      <a:r>
                        <a:rPr kumimoji="1" lang="ja-JP" altLang="en-US" sz="1200" spc="-150" dirty="0" smtClean="0">
                          <a:latin typeface="Meiryo UI" panose="020B0604030504040204" pitchFamily="50" charset="-128"/>
                          <a:ea typeface="Meiryo UI" panose="020B0604030504040204" pitchFamily="50" charset="-128"/>
                        </a:rPr>
                        <a:t>パリ最大区との面積比較</a:t>
                      </a:r>
                      <a:endParaRPr kumimoji="1" lang="ja-JP" altLang="en-US" sz="1200" spc="-1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64723458"/>
                  </a:ext>
                </a:extLst>
              </a:tr>
              <a:tr h="1439003">
                <a:tc>
                  <a:txBody>
                    <a:bodyPr/>
                    <a:lstStyle/>
                    <a:p>
                      <a:r>
                        <a:rPr kumimoji="1" lang="ja-JP" altLang="en-US" sz="1200" b="1" dirty="0" smtClean="0">
                          <a:solidFill>
                            <a:srgbClr val="002060"/>
                          </a:solidFill>
                          <a:latin typeface="Meiryo UI" panose="020B0604030504040204" pitchFamily="50" charset="-128"/>
                          <a:ea typeface="Meiryo UI" panose="020B0604030504040204" pitchFamily="50" charset="-128"/>
                        </a:rPr>
                        <a:t>パリ</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a:solidFill>
                            <a:srgbClr val="002060"/>
                          </a:solidFill>
                          <a:latin typeface="Meiryo UI" panose="020B0604030504040204" pitchFamily="50" charset="-128"/>
                          <a:ea typeface="Meiryo UI" panose="020B0604030504040204" pitchFamily="50" charset="-128"/>
                        </a:rPr>
                        <a:t>15</a:t>
                      </a:r>
                      <a:r>
                        <a:rPr kumimoji="1" lang="ja-JP" altLang="en-US" sz="1200" dirty="0">
                          <a:solidFill>
                            <a:srgbClr val="002060"/>
                          </a:solidFill>
                          <a:latin typeface="Meiryo UI" panose="020B0604030504040204" pitchFamily="50" charset="-128"/>
                          <a:ea typeface="Meiryo UI" panose="020B0604030504040204" pitchFamily="50" charset="-128"/>
                        </a:rPr>
                        <a:t>分の街：</a:t>
                      </a:r>
                      <a:r>
                        <a:rPr kumimoji="1" lang="en-US" altLang="ja-JP" sz="1200" dirty="0" err="1">
                          <a:solidFill>
                            <a:srgbClr val="002060"/>
                          </a:solidFill>
                          <a:latin typeface="Meiryo UI" panose="020B0604030504040204" pitchFamily="50" charset="-128"/>
                          <a:ea typeface="Meiryo UI" panose="020B0604030504040204" pitchFamily="50" charset="-128"/>
                        </a:rPr>
                        <a:t>ville</a:t>
                      </a:r>
                      <a:r>
                        <a:rPr kumimoji="1" lang="en-US" altLang="ja-JP" sz="1200" dirty="0">
                          <a:solidFill>
                            <a:srgbClr val="002060"/>
                          </a:solidFill>
                          <a:latin typeface="Meiryo UI" panose="020B0604030504040204" pitchFamily="50" charset="-128"/>
                          <a:ea typeface="Meiryo UI" panose="020B0604030504040204" pitchFamily="50" charset="-128"/>
                        </a:rPr>
                        <a:t> du </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1/4d’heure</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構想</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txBody>
                  <a:tcPr/>
                </a:tc>
                <a:tc>
                  <a:txBody>
                    <a:bodyPr/>
                    <a:lstStyle/>
                    <a:p>
                      <a:pPr>
                        <a:lnSpc>
                          <a:spcPct val="100000"/>
                        </a:lnSpc>
                      </a:pPr>
                      <a:r>
                        <a:rPr kumimoji="1" lang="ja-JP" altLang="en-US" sz="1200" dirty="0">
                          <a:solidFill>
                            <a:srgbClr val="002060"/>
                          </a:solidFill>
                          <a:latin typeface="Meiryo UI" panose="020B0604030504040204" pitchFamily="50" charset="-128"/>
                          <a:ea typeface="Meiryo UI" panose="020B0604030504040204" pitchFamily="50" charset="-128"/>
                        </a:rPr>
                        <a:t>各区に必要な機能を備え、すべてのパリ市民が徒歩又は自転車で</a:t>
                      </a:r>
                      <a:r>
                        <a:rPr kumimoji="1" lang="en-US" altLang="ja-JP" sz="1200" dirty="0">
                          <a:solidFill>
                            <a:srgbClr val="002060"/>
                          </a:solidFill>
                          <a:latin typeface="Meiryo UI" panose="020B0604030504040204" pitchFamily="50" charset="-128"/>
                          <a:ea typeface="Meiryo UI" panose="020B0604030504040204" pitchFamily="50" charset="-128"/>
                        </a:rPr>
                        <a:t>15</a:t>
                      </a:r>
                      <a:r>
                        <a:rPr kumimoji="1" lang="ja-JP" altLang="en-US" sz="1200" dirty="0">
                          <a:solidFill>
                            <a:srgbClr val="002060"/>
                          </a:solidFill>
                          <a:latin typeface="Meiryo UI" panose="020B0604030504040204" pitchFamily="50" charset="-128"/>
                          <a:ea typeface="Meiryo UI" panose="020B0604030504040204" pitchFamily="50" charset="-128"/>
                        </a:rPr>
                        <a:t>分でアクセスできるエリア内に食料品店、公園、カフェ、スポーツ施設、医療機関、学校、職場などがそろうように</a:t>
                      </a:r>
                      <a:r>
                        <a:rPr kumimoji="1" lang="ja-JP" altLang="en-US" sz="1200" dirty="0" smtClean="0">
                          <a:solidFill>
                            <a:srgbClr val="002060"/>
                          </a:solidFill>
                          <a:latin typeface="Meiryo UI" panose="020B0604030504040204" pitchFamily="50" charset="-128"/>
                          <a:ea typeface="Meiryo UI" panose="020B0604030504040204" pitchFamily="50" charset="-128"/>
                        </a:rPr>
                        <a:t>する</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r>
                        <a:rPr kumimoji="1" lang="ja-JP" altLang="en-US" sz="1200" dirty="0">
                          <a:solidFill>
                            <a:srgbClr val="002060"/>
                          </a:solidFill>
                          <a:latin typeface="Meiryo UI" panose="020B0604030504040204" pitchFamily="50" charset="-128"/>
                          <a:ea typeface="Meiryo UI" panose="020B0604030504040204" pitchFamily="50" charset="-128"/>
                        </a:rPr>
                        <a:t>　</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u="sng" dirty="0" smtClean="0">
                          <a:solidFill>
                            <a:srgbClr val="002060"/>
                          </a:solidFill>
                          <a:latin typeface="Meiryo UI" panose="020B0604030504040204" pitchFamily="50" charset="-128"/>
                          <a:ea typeface="Meiryo UI" panose="020B0604030504040204" pitchFamily="50" charset="-128"/>
                        </a:rPr>
                        <a:t>（参考）パリ市の面積 </a:t>
                      </a:r>
                      <a:r>
                        <a:rPr kumimoji="1" lang="en-US" altLang="zh-CN" sz="1200" b="1" u="sng" dirty="0" smtClean="0">
                          <a:solidFill>
                            <a:srgbClr val="002060"/>
                          </a:solidFill>
                          <a:latin typeface="Meiryo UI" panose="020B0604030504040204" pitchFamily="50" charset="-128"/>
                          <a:ea typeface="Meiryo UI" panose="020B0604030504040204" pitchFamily="50" charset="-128"/>
                        </a:rPr>
                        <a:t>105㎢</a:t>
                      </a:r>
                      <a:r>
                        <a:rPr kumimoji="1" lang="zh-CN" altLang="en-US" sz="1200" b="1" u="sng" dirty="0" smtClean="0">
                          <a:solidFill>
                            <a:srgbClr val="002060"/>
                          </a:solidFill>
                          <a:latin typeface="Meiryo UI" panose="020B0604030504040204" pitchFamily="50" charset="-128"/>
                          <a:ea typeface="Meiryo UI" panose="020B0604030504040204" pitchFamily="50" charset="-128"/>
                        </a:rPr>
                        <a:t>　　</a:t>
                      </a:r>
                      <a:r>
                        <a:rPr kumimoji="1" lang="en-US" altLang="ja-JP" sz="1200" b="1" u="sng" dirty="0" smtClean="0">
                          <a:solidFill>
                            <a:srgbClr val="002060"/>
                          </a:solidFill>
                          <a:latin typeface="Meiryo UI" panose="020B0604030504040204" pitchFamily="50" charset="-128"/>
                          <a:ea typeface="Meiryo UI" panose="020B0604030504040204" pitchFamily="50" charset="-128"/>
                        </a:rPr>
                        <a:t>17</a:t>
                      </a:r>
                      <a:r>
                        <a:rPr kumimoji="1" lang="zh-CN" altLang="en-US" sz="1200" b="1" u="sng" dirty="0" smtClean="0">
                          <a:solidFill>
                            <a:srgbClr val="002060"/>
                          </a:solidFill>
                          <a:latin typeface="Meiryo UI" panose="020B0604030504040204" pitchFamily="50" charset="-128"/>
                          <a:ea typeface="Meiryo UI" panose="020B0604030504040204" pitchFamily="50" charset="-128"/>
                        </a:rPr>
                        <a:t>区（</a:t>
                      </a:r>
                      <a:r>
                        <a:rPr kumimoji="1" lang="en-US" altLang="zh-CN" sz="1200" b="1" u="sng" dirty="0" smtClean="0">
                          <a:solidFill>
                            <a:srgbClr val="002060"/>
                          </a:solidFill>
                          <a:latin typeface="Meiryo UI" panose="020B0604030504040204" pitchFamily="50" charset="-128"/>
                          <a:ea typeface="Meiryo UI" panose="020B0604030504040204" pitchFamily="50" charset="-128"/>
                        </a:rPr>
                        <a:t>2</a:t>
                      </a:r>
                      <a:r>
                        <a:rPr kumimoji="1" lang="ja-JP" altLang="en-US" sz="1200" b="1" u="sng" dirty="0" smtClean="0">
                          <a:solidFill>
                            <a:srgbClr val="002060"/>
                          </a:solidFill>
                          <a:latin typeface="Meiryo UI" panose="020B0604030504040204" pitchFamily="50" charset="-128"/>
                          <a:ea typeface="Meiryo UI" panose="020B0604030504040204" pitchFamily="50" charset="-128"/>
                        </a:rPr>
                        <a:t>～</a:t>
                      </a:r>
                      <a:r>
                        <a:rPr kumimoji="1" lang="en-US" altLang="ja-JP" sz="1200" b="1" u="sng" dirty="0" smtClean="0">
                          <a:solidFill>
                            <a:srgbClr val="002060"/>
                          </a:solidFill>
                          <a:latin typeface="Meiryo UI" panose="020B0604030504040204" pitchFamily="50" charset="-128"/>
                          <a:ea typeface="Meiryo UI" panose="020B0604030504040204" pitchFamily="50" charset="-128"/>
                        </a:rPr>
                        <a:t>9</a:t>
                      </a:r>
                      <a:r>
                        <a:rPr kumimoji="1" lang="zh-CN" altLang="en-US" sz="1200" b="1" u="sng" dirty="0" smtClean="0">
                          <a:solidFill>
                            <a:srgbClr val="002060"/>
                          </a:solidFill>
                          <a:latin typeface="Meiryo UI" panose="020B0604030504040204" pitchFamily="50" charset="-128"/>
                          <a:ea typeface="Meiryo UI" panose="020B0604030504040204" pitchFamily="50" charset="-128"/>
                        </a:rPr>
                        <a:t>㎢、</a:t>
                      </a:r>
                      <a:r>
                        <a:rPr kumimoji="1" lang="en-US" altLang="zh-CN" sz="1200" b="1" u="sng" dirty="0" smtClean="0">
                          <a:solidFill>
                            <a:srgbClr val="002060"/>
                          </a:solidFill>
                          <a:latin typeface="Meiryo UI" panose="020B0604030504040204" pitchFamily="50" charset="-128"/>
                          <a:ea typeface="Meiryo UI" panose="020B0604030504040204" pitchFamily="50" charset="-128"/>
                        </a:rPr>
                        <a:t>3.7</a:t>
                      </a:r>
                      <a:r>
                        <a:rPr kumimoji="1" lang="zh-CN" altLang="en-US" sz="1200" b="1" u="sng" dirty="0" smtClean="0">
                          <a:solidFill>
                            <a:srgbClr val="002060"/>
                          </a:solidFill>
                          <a:latin typeface="Meiryo UI" panose="020B0604030504040204" pitchFamily="50" charset="-128"/>
                          <a:ea typeface="Meiryo UI" panose="020B0604030504040204" pitchFamily="50" charset="-128"/>
                        </a:rPr>
                        <a:t>～</a:t>
                      </a:r>
                      <a:r>
                        <a:rPr kumimoji="1" lang="en-US" altLang="zh-CN" sz="1200" b="1" u="sng" dirty="0" smtClean="0">
                          <a:solidFill>
                            <a:srgbClr val="002060"/>
                          </a:solidFill>
                          <a:latin typeface="Meiryo UI" panose="020B0604030504040204" pitchFamily="50" charset="-128"/>
                          <a:ea typeface="Meiryo UI" panose="020B0604030504040204" pitchFamily="50" charset="-128"/>
                        </a:rPr>
                        <a:t>23</a:t>
                      </a:r>
                      <a:r>
                        <a:rPr kumimoji="1" lang="zh-CN" altLang="en-US" sz="1200" b="1" u="sng" dirty="0" smtClean="0">
                          <a:solidFill>
                            <a:srgbClr val="002060"/>
                          </a:solidFill>
                          <a:latin typeface="Meiryo UI" panose="020B0604030504040204" pitchFamily="50" charset="-128"/>
                          <a:ea typeface="Meiryo UI" panose="020B0604030504040204" pitchFamily="50" charset="-128"/>
                        </a:rPr>
                        <a:t>万人）</a:t>
                      </a:r>
                      <a:endParaRPr kumimoji="1" lang="ja-JP" altLang="en-US" sz="1200" b="1" u="sng" dirty="0" smtClean="0">
                        <a:solidFill>
                          <a:srgbClr val="002060"/>
                        </a:solidFill>
                        <a:latin typeface="Meiryo UI" panose="020B0604030504040204" pitchFamily="50" charset="-128"/>
                        <a:ea typeface="Meiryo UI" panose="020B0604030504040204" pitchFamily="50" charset="-128"/>
                      </a:endParaRPr>
                    </a:p>
                    <a:p>
                      <a:pPr>
                        <a:lnSpc>
                          <a:spcPts val="1000"/>
                        </a:lnSpc>
                      </a:pP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000" dirty="0" smtClean="0">
                          <a:solidFill>
                            <a:srgbClr val="002060"/>
                          </a:solidFill>
                          <a:latin typeface="Meiryo UI" panose="020B0604030504040204" pitchFamily="50" charset="-128"/>
                          <a:ea typeface="Meiryo UI" panose="020B0604030504040204" pitchFamily="50" charset="-128"/>
                        </a:rPr>
                        <a:t>（備考）</a:t>
                      </a:r>
                      <a:r>
                        <a:rPr kumimoji="1" lang="en-US" altLang="ja-JP" sz="1000" dirty="0" smtClean="0">
                          <a:solidFill>
                            <a:srgbClr val="002060"/>
                          </a:solidFill>
                          <a:latin typeface="Meiryo UI" panose="020B0604030504040204" pitchFamily="50" charset="-128"/>
                          <a:ea typeface="Meiryo UI" panose="020B0604030504040204" pitchFamily="50" charset="-128"/>
                        </a:rPr>
                        <a:t>6</a:t>
                      </a:r>
                      <a:r>
                        <a:rPr kumimoji="1" lang="ja-JP" altLang="en-US" sz="1000" dirty="0" smtClean="0">
                          <a:solidFill>
                            <a:srgbClr val="002060"/>
                          </a:solidFill>
                          <a:latin typeface="Meiryo UI" panose="020B0604030504040204" pitchFamily="50" charset="-128"/>
                          <a:ea typeface="Meiryo UI" panose="020B0604030504040204" pitchFamily="50" charset="-128"/>
                        </a:rPr>
                        <a:t>万台の駐車スペース廃止、すべての道路に自転車レーンを導入、</a:t>
                      </a:r>
                      <a:endParaRPr kumimoji="1" lang="en-US" altLang="ja-JP" sz="1000" dirty="0" smtClean="0">
                        <a:solidFill>
                          <a:srgbClr val="002060"/>
                        </a:solidFill>
                        <a:latin typeface="Meiryo UI" panose="020B0604030504040204" pitchFamily="50" charset="-128"/>
                        <a:ea typeface="Meiryo UI" panose="020B0604030504040204" pitchFamily="50" charset="-128"/>
                      </a:endParaRPr>
                    </a:p>
                    <a:p>
                      <a:r>
                        <a:rPr kumimoji="1" lang="ja-JP" altLang="en-US" sz="1000" dirty="0" smtClean="0">
                          <a:solidFill>
                            <a:srgbClr val="002060"/>
                          </a:solidFill>
                          <a:latin typeface="Meiryo UI" panose="020B0604030504040204" pitchFamily="50" charset="-128"/>
                          <a:ea typeface="Meiryo UI" panose="020B0604030504040204" pitchFamily="50" charset="-128"/>
                        </a:rPr>
                        <a:t>　　　　　　パリ中心地の主要道路は車両進入禁止</a:t>
                      </a:r>
                      <a:endParaRPr kumimoji="1" lang="en-US" altLang="ja-JP" sz="1000" dirty="0" smtClean="0">
                        <a:solidFill>
                          <a:srgbClr val="002060"/>
                        </a:solidFill>
                        <a:latin typeface="Meiryo UI" panose="020B0604030504040204" pitchFamily="50" charset="-128"/>
                        <a:ea typeface="Meiryo UI" panose="020B0604030504040204" pitchFamily="50" charset="-128"/>
                      </a:endParaRPr>
                    </a:p>
                  </a:txBody>
                  <a:tcPr/>
                </a:tc>
                <a:tc rowSpan="5">
                  <a:txBody>
                    <a:bodyPr/>
                    <a:lstStyle/>
                    <a:p>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パリ最大区の面積（</a:t>
                      </a:r>
                      <a:r>
                        <a:rPr kumimoji="1" lang="en-US" altLang="ja-JP" sz="1200" dirty="0" smtClean="0">
                          <a:solidFill>
                            <a:srgbClr val="002060"/>
                          </a:solidFill>
                          <a:latin typeface="Meiryo UI" panose="020B0604030504040204" pitchFamily="50" charset="-128"/>
                          <a:ea typeface="Meiryo UI" panose="020B0604030504040204" pitchFamily="50" charset="-128"/>
                        </a:rPr>
                        <a:t>9</a:t>
                      </a:r>
                      <a:r>
                        <a:rPr kumimoji="1" lang="ja-JP" altLang="en-US" sz="1200" dirty="0" smtClean="0">
                          <a:solidFill>
                            <a:srgbClr val="002060"/>
                          </a:solidFill>
                          <a:latin typeface="Meiryo UI" panose="020B0604030504040204" pitchFamily="50" charset="-128"/>
                          <a:ea typeface="Meiryo UI" panose="020B0604030504040204" pitchFamily="50" charset="-128"/>
                        </a:rPr>
                        <a:t>㎢）と同規模な府内市町村</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rgbClr val="002060"/>
                          </a:solidFill>
                          <a:latin typeface="Meiryo UI" panose="020B0604030504040204" pitchFamily="50" charset="-128"/>
                          <a:ea typeface="Meiryo UI" panose="020B0604030504040204" pitchFamily="50" charset="-128"/>
                        </a:rPr>
                        <a:t>　　</a:t>
                      </a:r>
                      <a:r>
                        <a:rPr kumimoji="1" lang="en-US" altLang="ja-JP" sz="1000" b="0" dirty="0" smtClean="0">
                          <a:solidFill>
                            <a:srgbClr val="002060"/>
                          </a:solidFill>
                          <a:latin typeface="Meiryo UI" panose="020B0604030504040204" pitchFamily="50" charset="-128"/>
                          <a:ea typeface="Meiryo UI" panose="020B0604030504040204" pitchFamily="50" charset="-128"/>
                        </a:rPr>
                        <a:t>※</a:t>
                      </a:r>
                      <a:r>
                        <a:rPr kumimoji="1" lang="ja-JP" altLang="en-US" sz="1000" b="0" dirty="0" smtClean="0">
                          <a:solidFill>
                            <a:srgbClr val="002060"/>
                          </a:solidFill>
                          <a:latin typeface="Meiryo UI" panose="020B0604030504040204" pitchFamily="50" charset="-128"/>
                          <a:ea typeface="Meiryo UI" panose="020B0604030504040204" pitchFamily="50" charset="-128"/>
                        </a:rPr>
                        <a:t>市街化区域面積で比較</a:t>
                      </a:r>
                      <a:endParaRPr kumimoji="1" lang="en-US" altLang="ja-JP" sz="100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rgbClr val="002060"/>
                          </a:solidFill>
                          <a:latin typeface="Meiryo UI" panose="020B0604030504040204" pitchFamily="50" charset="-128"/>
                          <a:ea typeface="Meiryo UI" panose="020B0604030504040204" pitchFamily="50" charset="-128"/>
                        </a:rPr>
                        <a:t>　　</a:t>
                      </a:r>
                      <a:r>
                        <a:rPr kumimoji="1" lang="en-US" altLang="ja-JP" sz="1000" b="0" dirty="0" smtClean="0">
                          <a:solidFill>
                            <a:srgbClr val="002060"/>
                          </a:solidFill>
                          <a:latin typeface="Meiryo UI" panose="020B0604030504040204" pitchFamily="50" charset="-128"/>
                          <a:ea typeface="Meiryo UI" panose="020B0604030504040204" pitchFamily="50" charset="-128"/>
                        </a:rPr>
                        <a:t>※</a:t>
                      </a:r>
                      <a:r>
                        <a:rPr kumimoji="1" lang="ja-JP" altLang="en-US" sz="1000" b="0" dirty="0" smtClean="0">
                          <a:solidFill>
                            <a:srgbClr val="002060"/>
                          </a:solidFill>
                          <a:latin typeface="Meiryo UI" panose="020B0604030504040204" pitchFamily="50" charset="-128"/>
                          <a:ea typeface="Meiryo UI" panose="020B0604030504040204" pitchFamily="50" charset="-128"/>
                        </a:rPr>
                        <a:t>（ ）内の数値は府内順位</a:t>
                      </a:r>
                      <a:endParaRPr kumimoji="1" lang="en-US" altLang="ja-JP" sz="1000" b="0" dirty="0" smtClean="0">
                        <a:solidFill>
                          <a:srgbClr val="002060"/>
                        </a:solidFill>
                        <a:latin typeface="Meiryo UI" panose="020B0604030504040204" pitchFamily="50" charset="-128"/>
                        <a:ea typeface="Meiryo UI" panose="020B0604030504040204" pitchFamily="50" charset="-128"/>
                      </a:endParaRPr>
                    </a:p>
                    <a:p>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大阪市</a:t>
                      </a:r>
                      <a:r>
                        <a:rPr kumimoji="1" lang="ja-JP" altLang="en-US" sz="1200" baseline="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211.5</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(1)</a:t>
                      </a:r>
                    </a:p>
                    <a:p>
                      <a:r>
                        <a:rPr kumimoji="1" lang="ja-JP" altLang="en-US" sz="1200" dirty="0" smtClean="0">
                          <a:solidFill>
                            <a:srgbClr val="002060"/>
                          </a:solidFill>
                          <a:latin typeface="Meiryo UI" panose="020B0604030504040204" pitchFamily="50" charset="-128"/>
                          <a:ea typeface="Meiryo UI" panose="020B0604030504040204" pitchFamily="50" charset="-128"/>
                        </a:rPr>
                        <a:t>　　</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ja-JP" altLang="en-US" sz="1200" baseline="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行政区で同規模</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東住吉区   </a:t>
                      </a:r>
                      <a:r>
                        <a:rPr kumimoji="1" lang="en-US" altLang="ja-JP" sz="1200" dirty="0" smtClean="0">
                          <a:solidFill>
                            <a:srgbClr val="002060"/>
                          </a:solidFill>
                          <a:latin typeface="Meiryo UI" panose="020B0604030504040204" pitchFamily="50" charset="-128"/>
                          <a:ea typeface="Meiryo UI" panose="020B0604030504040204" pitchFamily="50" charset="-128"/>
                        </a:rPr>
                        <a:t>9.8</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大正区      </a:t>
                      </a:r>
                      <a:r>
                        <a:rPr kumimoji="1" lang="en-US" altLang="ja-JP" sz="1200" dirty="0" smtClean="0">
                          <a:solidFill>
                            <a:srgbClr val="002060"/>
                          </a:solidFill>
                          <a:latin typeface="Meiryo UI" panose="020B0604030504040204" pitchFamily="50" charset="-128"/>
                          <a:ea typeface="Meiryo UI" panose="020B0604030504040204" pitchFamily="50" charset="-128"/>
                        </a:rPr>
                        <a:t>9.4</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住吉区      </a:t>
                      </a:r>
                      <a:r>
                        <a:rPr kumimoji="1" lang="en-US" altLang="ja-JP" sz="1200" dirty="0" smtClean="0">
                          <a:solidFill>
                            <a:srgbClr val="002060"/>
                          </a:solidFill>
                          <a:latin typeface="Meiryo UI" panose="020B0604030504040204" pitchFamily="50" charset="-128"/>
                          <a:ea typeface="Meiryo UI" panose="020B0604030504040204" pitchFamily="50" charset="-128"/>
                        </a:rPr>
                        <a:t>9.4</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中央区      </a:t>
                      </a:r>
                      <a:r>
                        <a:rPr kumimoji="1" lang="en-US" altLang="ja-JP" sz="1200" dirty="0" smtClean="0">
                          <a:solidFill>
                            <a:srgbClr val="002060"/>
                          </a:solidFill>
                          <a:latin typeface="Meiryo UI" panose="020B0604030504040204" pitchFamily="50" charset="-128"/>
                          <a:ea typeface="Meiryo UI" panose="020B0604030504040204" pitchFamily="50" charset="-128"/>
                        </a:rPr>
                        <a:t>8.9</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gn="ct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gn="ct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池田市    </a:t>
                      </a:r>
                      <a:r>
                        <a:rPr kumimoji="1" lang="en-US" altLang="ja-JP" sz="1200" dirty="0" smtClean="0">
                          <a:solidFill>
                            <a:srgbClr val="002060"/>
                          </a:solidFill>
                          <a:latin typeface="Meiryo UI" panose="020B0604030504040204" pitchFamily="50" charset="-128"/>
                          <a:ea typeface="Meiryo UI" panose="020B0604030504040204" pitchFamily="50" charset="-128"/>
                        </a:rPr>
                        <a:t>10.9</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(28)</a:t>
                      </a:r>
                    </a:p>
                    <a:p>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交野市      </a:t>
                      </a:r>
                      <a:r>
                        <a:rPr kumimoji="1" lang="en-US" altLang="ja-JP" sz="1200" dirty="0" smtClean="0">
                          <a:solidFill>
                            <a:srgbClr val="002060"/>
                          </a:solidFill>
                          <a:latin typeface="Meiryo UI" panose="020B0604030504040204" pitchFamily="50" charset="-128"/>
                          <a:ea typeface="Meiryo UI" panose="020B0604030504040204" pitchFamily="50" charset="-128"/>
                        </a:rPr>
                        <a:t>9.7</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(29)</a:t>
                      </a:r>
                    </a:p>
                    <a:p>
                      <a:r>
                        <a:rPr kumimoji="1" lang="ja-JP" altLang="en-US" sz="1200" dirty="0" smtClean="0">
                          <a:solidFill>
                            <a:srgbClr val="002060"/>
                          </a:solidFill>
                          <a:latin typeface="Meiryo UI" panose="020B0604030504040204" pitchFamily="50" charset="-128"/>
                          <a:ea typeface="Meiryo UI" panose="020B0604030504040204" pitchFamily="50" charset="-128"/>
                        </a:rPr>
                        <a:t>▶ 柏原市      </a:t>
                      </a:r>
                      <a:r>
                        <a:rPr kumimoji="1" lang="en-US" altLang="ja-JP" sz="1200" dirty="0" smtClean="0">
                          <a:solidFill>
                            <a:srgbClr val="002060"/>
                          </a:solidFill>
                          <a:latin typeface="Meiryo UI" panose="020B0604030504040204" pitchFamily="50" charset="-128"/>
                          <a:ea typeface="Meiryo UI" panose="020B0604030504040204" pitchFamily="50" charset="-128"/>
                        </a:rPr>
                        <a:t>9.3</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(30)</a:t>
                      </a:r>
                    </a:p>
                    <a:p>
                      <a:r>
                        <a:rPr kumimoji="1" lang="ja-JP" altLang="en-US" sz="1200" dirty="0" smtClean="0">
                          <a:solidFill>
                            <a:srgbClr val="002060"/>
                          </a:solidFill>
                          <a:latin typeface="Meiryo UI" panose="020B0604030504040204" pitchFamily="50" charset="-128"/>
                          <a:ea typeface="Meiryo UI" panose="020B0604030504040204" pitchFamily="50" charset="-128"/>
                        </a:rPr>
                        <a:t>▶ 熊取町      </a:t>
                      </a:r>
                      <a:r>
                        <a:rPr kumimoji="1" lang="en-US" altLang="ja-JP" sz="1200" dirty="0" smtClean="0">
                          <a:solidFill>
                            <a:srgbClr val="002060"/>
                          </a:solidFill>
                          <a:latin typeface="Meiryo UI" panose="020B0604030504040204" pitchFamily="50" charset="-128"/>
                          <a:ea typeface="Meiryo UI" panose="020B0604030504040204" pitchFamily="50" charset="-128"/>
                        </a:rPr>
                        <a:t>9.2</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(31)</a:t>
                      </a:r>
                    </a:p>
                    <a:p>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藤井寺市</a:t>
                      </a:r>
                      <a:r>
                        <a:rPr kumimoji="1" lang="ja-JP" altLang="en-US" sz="1200" baseline="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7.5</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(32)</a:t>
                      </a:r>
                    </a:p>
                    <a:p>
                      <a:pPr algn="ct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能勢町   </a:t>
                      </a:r>
                      <a:r>
                        <a:rPr kumimoji="1" lang="ja-JP" altLang="en-US" sz="1200" baseline="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1.0</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(43)</a:t>
                      </a:r>
                    </a:p>
                    <a:p>
                      <a:endParaRPr kumimoji="1" lang="en-US" altLang="ja-JP" sz="1200" dirty="0" smtClean="0">
                        <a:solidFill>
                          <a:srgbClr val="002060"/>
                        </a:solidFill>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30516702"/>
                  </a:ext>
                </a:extLst>
              </a:tr>
              <a:tr h="565478">
                <a:tc>
                  <a:txBody>
                    <a:bodyPr/>
                    <a:lstStyle/>
                    <a:p>
                      <a:r>
                        <a:rPr kumimoji="1" lang="ja-JP" altLang="en-US" sz="1200" b="1" dirty="0" smtClean="0">
                          <a:solidFill>
                            <a:srgbClr val="002060"/>
                          </a:solidFill>
                          <a:latin typeface="Meiryo UI" panose="020B0604030504040204" pitchFamily="50" charset="-128"/>
                          <a:ea typeface="Meiryo UI" panose="020B0604030504040204" pitchFamily="50" charset="-128"/>
                        </a:rPr>
                        <a:t>オタワ</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15</a:t>
                      </a:r>
                      <a:r>
                        <a:rPr kumimoji="1" lang="ja-JP" altLang="en-US" sz="1200" dirty="0">
                          <a:solidFill>
                            <a:srgbClr val="002060"/>
                          </a:solidFill>
                          <a:latin typeface="Meiryo UI" panose="020B0604030504040204" pitchFamily="50" charset="-128"/>
                          <a:ea typeface="Meiryo UI" panose="020B0604030504040204" pitchFamily="50" charset="-128"/>
                        </a:rPr>
                        <a:t>分</a:t>
                      </a:r>
                      <a:r>
                        <a:rPr kumimoji="1" lang="ja-JP" altLang="en-US" sz="1200" dirty="0" smtClean="0">
                          <a:solidFill>
                            <a:srgbClr val="002060"/>
                          </a:solidFill>
                          <a:latin typeface="Meiryo UI" panose="020B0604030504040204" pitchFamily="50" charset="-128"/>
                          <a:ea typeface="Meiryo UI" panose="020B0604030504040204" pitchFamily="50" charset="-128"/>
                        </a:rPr>
                        <a:t>ネイバーフッド</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txBody>
                  <a:tcPr/>
                </a:tc>
                <a:tc>
                  <a:txBody>
                    <a:bodyPr/>
                    <a:lstStyle/>
                    <a:p>
                      <a:pPr>
                        <a:lnSpc>
                          <a:spcPts val="1600"/>
                        </a:lnSpc>
                      </a:pPr>
                      <a:r>
                        <a:rPr kumimoji="1" lang="ja-JP" altLang="en-US" sz="1200" dirty="0">
                          <a:solidFill>
                            <a:srgbClr val="002060"/>
                          </a:solidFill>
                          <a:latin typeface="Meiryo UI" panose="020B0604030504040204" pitchFamily="50" charset="-128"/>
                          <a:ea typeface="Meiryo UI" panose="020B0604030504040204" pitchFamily="50" charset="-128"/>
                        </a:rPr>
                        <a:t>人々が日常の目的地のほとんど（学校、食料品店、公共交通機関）に到達できる住宅ハブを作成。公園、図書館</a:t>
                      </a:r>
                      <a:r>
                        <a:rPr kumimoji="1" lang="en-US" altLang="ja-JP" sz="1200" dirty="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自宅から徒歩</a:t>
                      </a:r>
                      <a:r>
                        <a:rPr kumimoji="1" lang="en-US" altLang="ja-JP" sz="1200" dirty="0">
                          <a:solidFill>
                            <a:srgbClr val="002060"/>
                          </a:solidFill>
                          <a:latin typeface="Meiryo UI" panose="020B0604030504040204" pitchFamily="50" charset="-128"/>
                          <a:ea typeface="Meiryo UI" panose="020B0604030504040204" pitchFamily="50" charset="-128"/>
                        </a:rPr>
                        <a:t>15</a:t>
                      </a:r>
                      <a:r>
                        <a:rPr kumimoji="1" lang="ja-JP" altLang="en-US" sz="1200" dirty="0">
                          <a:solidFill>
                            <a:srgbClr val="002060"/>
                          </a:solidFill>
                          <a:latin typeface="Meiryo UI" panose="020B0604030504040204" pitchFamily="50" charset="-128"/>
                          <a:ea typeface="Meiryo UI" panose="020B0604030504040204" pitchFamily="50" charset="-128"/>
                        </a:rPr>
                        <a:t>分以内。</a:t>
                      </a:r>
                    </a:p>
                  </a:txBody>
                  <a:tcPr/>
                </a:tc>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129227909"/>
                  </a:ext>
                </a:extLst>
              </a:tr>
              <a:tr h="828000">
                <a:tc>
                  <a:txBody>
                    <a:bodyPr/>
                    <a:lstStyle/>
                    <a:p>
                      <a:r>
                        <a:rPr kumimoji="1" lang="ja-JP" altLang="en-US" sz="1200" b="1" dirty="0" smtClean="0">
                          <a:solidFill>
                            <a:srgbClr val="002060"/>
                          </a:solidFill>
                          <a:latin typeface="Meiryo UI" panose="020B0604030504040204" pitchFamily="50" charset="-128"/>
                          <a:ea typeface="Meiryo UI" panose="020B0604030504040204" pitchFamily="50" charset="-128"/>
                        </a:rPr>
                        <a:t>メルボルン</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a:solidFill>
                            <a:srgbClr val="002060"/>
                          </a:solidFill>
                          <a:latin typeface="Meiryo UI" panose="020B0604030504040204" pitchFamily="50" charset="-128"/>
                          <a:ea typeface="Meiryo UI" panose="020B0604030504040204" pitchFamily="50" charset="-128"/>
                        </a:rPr>
                        <a:t>20</a:t>
                      </a:r>
                      <a:r>
                        <a:rPr kumimoji="1" lang="ja-JP" altLang="en-US" sz="1200" dirty="0">
                          <a:solidFill>
                            <a:srgbClr val="002060"/>
                          </a:solidFill>
                          <a:latin typeface="Meiryo UI" panose="020B0604030504040204" pitchFamily="50" charset="-128"/>
                          <a:ea typeface="Meiryo UI" panose="020B0604030504040204" pitchFamily="50" charset="-128"/>
                        </a:rPr>
                        <a:t>分生活圏：</a:t>
                      </a:r>
                      <a:r>
                        <a:rPr kumimoji="1" lang="en-US" altLang="ja-JP" sz="1200" dirty="0">
                          <a:solidFill>
                            <a:srgbClr val="002060"/>
                          </a:solidFill>
                          <a:latin typeface="Meiryo UI" panose="020B0604030504040204" pitchFamily="50" charset="-128"/>
                          <a:ea typeface="Meiryo UI" panose="020B0604030504040204" pitchFamily="50" charset="-128"/>
                        </a:rPr>
                        <a:t>20-minutes </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err="1" smtClean="0">
                          <a:solidFill>
                            <a:srgbClr val="002060"/>
                          </a:solidFill>
                          <a:latin typeface="Meiryo UI" panose="020B0604030504040204" pitchFamily="50" charset="-128"/>
                          <a:ea typeface="Meiryo UI" panose="020B0604030504040204" pitchFamily="50" charset="-128"/>
                        </a:rPr>
                        <a:t>neighbourhoods</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nSpc>
                          <a:spcPts val="1600"/>
                        </a:lnSpc>
                      </a:pPr>
                      <a:r>
                        <a:rPr kumimoji="1" lang="ja-JP" altLang="en-US" sz="1200" dirty="0">
                          <a:solidFill>
                            <a:srgbClr val="002060"/>
                          </a:solidFill>
                          <a:latin typeface="Meiryo UI" panose="020B0604030504040204" pitchFamily="50" charset="-128"/>
                          <a:ea typeface="Meiryo UI" panose="020B0604030504040204" pitchFamily="50" charset="-128"/>
                        </a:rPr>
                        <a:t>自宅から</a:t>
                      </a:r>
                      <a:r>
                        <a:rPr kumimoji="1" lang="en-US" altLang="ja-JP" sz="1200" dirty="0">
                          <a:solidFill>
                            <a:srgbClr val="002060"/>
                          </a:solidFill>
                          <a:latin typeface="Meiryo UI" panose="020B0604030504040204" pitchFamily="50" charset="-128"/>
                          <a:ea typeface="Meiryo UI" panose="020B0604030504040204" pitchFamily="50" charset="-128"/>
                        </a:rPr>
                        <a:t>20</a:t>
                      </a:r>
                      <a:r>
                        <a:rPr kumimoji="1" lang="ja-JP" altLang="en-US" sz="1200" dirty="0">
                          <a:solidFill>
                            <a:srgbClr val="002060"/>
                          </a:solidFill>
                          <a:latin typeface="Meiryo UI" panose="020B0604030504040204" pitchFamily="50" charset="-128"/>
                          <a:ea typeface="Meiryo UI" panose="020B0604030504040204" pitchFamily="50" charset="-128"/>
                        </a:rPr>
                        <a:t>分以内に生活の上で必要な施設（学校や会社、スーパー、病院、公園など）にアクセスできるとの</a:t>
                      </a:r>
                      <a:r>
                        <a:rPr kumimoji="1" lang="ja-JP" altLang="en-US" sz="1200" dirty="0" smtClean="0">
                          <a:solidFill>
                            <a:srgbClr val="002060"/>
                          </a:solidFill>
                          <a:latin typeface="Meiryo UI" panose="020B0604030504040204" pitchFamily="50" charset="-128"/>
                          <a:ea typeface="Meiryo UI" panose="020B0604030504040204" pitchFamily="50" charset="-128"/>
                        </a:rPr>
                        <a:t>考え方</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000"/>
                        </a:lnSpc>
                      </a:pPr>
                      <a:endParaRPr kumimoji="1" lang="en-US" altLang="ja-JP" sz="1050" dirty="0" smtClean="0">
                        <a:solidFill>
                          <a:srgbClr val="002060"/>
                        </a:solidFill>
                        <a:latin typeface="Meiryo UI" panose="020B0604030504040204" pitchFamily="50" charset="-128"/>
                        <a:ea typeface="Meiryo UI" panose="020B0604030504040204" pitchFamily="50" charset="-128"/>
                      </a:endParaRPr>
                    </a:p>
                    <a:p>
                      <a:r>
                        <a:rPr kumimoji="1" lang="ja-JP" altLang="en-US" sz="1000" dirty="0" smtClean="0">
                          <a:solidFill>
                            <a:srgbClr val="002060"/>
                          </a:solidFill>
                          <a:latin typeface="Meiryo UI" panose="020B0604030504040204" pitchFamily="50" charset="-128"/>
                          <a:ea typeface="Meiryo UI" panose="020B0604030504040204" pitchFamily="50" charset="-128"/>
                        </a:rPr>
                        <a:t>（備考）徒歩や自転車、電車やバスなどの公共交通機関での移動を念頭</a:t>
                      </a:r>
                      <a:endParaRPr kumimoji="1" lang="ja-JP" altLang="en-US" sz="1000" dirty="0">
                        <a:solidFill>
                          <a:srgbClr val="002060"/>
                        </a:solidFill>
                        <a:latin typeface="Meiryo UI" panose="020B0604030504040204" pitchFamily="50" charset="-128"/>
                        <a:ea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808531730"/>
                  </a:ext>
                </a:extLst>
              </a:tr>
              <a:tr h="1217955">
                <a:tc>
                  <a:txBody>
                    <a:bodyPr/>
                    <a:lstStyle/>
                    <a:p>
                      <a:r>
                        <a:rPr kumimoji="1" lang="ja-JP" altLang="en-US" sz="1200" b="1" dirty="0" smtClean="0">
                          <a:solidFill>
                            <a:srgbClr val="002060"/>
                          </a:solidFill>
                          <a:latin typeface="Meiryo UI" panose="020B0604030504040204" pitchFamily="50" charset="-128"/>
                          <a:ea typeface="Meiryo UI" panose="020B0604030504040204" pitchFamily="50" charset="-128"/>
                        </a:rPr>
                        <a:t>ポートランド</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20</a:t>
                      </a:r>
                      <a:r>
                        <a:rPr kumimoji="1" lang="ja-JP" altLang="en-US" sz="1200" dirty="0">
                          <a:solidFill>
                            <a:srgbClr val="002060"/>
                          </a:solidFill>
                          <a:latin typeface="Meiryo UI" panose="020B0604030504040204" pitchFamily="50" charset="-128"/>
                          <a:ea typeface="Meiryo UI" panose="020B0604030504040204" pitchFamily="50" charset="-128"/>
                        </a:rPr>
                        <a:t>分圏</a:t>
                      </a:r>
                      <a:r>
                        <a:rPr kumimoji="1" lang="ja-JP" altLang="en-US" sz="1200" dirty="0" smtClean="0">
                          <a:solidFill>
                            <a:srgbClr val="002060"/>
                          </a:solidFill>
                          <a:latin typeface="Meiryo UI" panose="020B0604030504040204" pitchFamily="50" charset="-128"/>
                          <a:ea typeface="Meiryo UI" panose="020B0604030504040204" pitchFamily="50" charset="-128"/>
                        </a:rPr>
                        <a:t>ネイバーフッド</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nSpc>
                          <a:spcPts val="1600"/>
                        </a:lnSpc>
                      </a:pPr>
                      <a:r>
                        <a:rPr kumimoji="1" lang="ja-JP" altLang="en-US" sz="1200" dirty="0">
                          <a:solidFill>
                            <a:srgbClr val="002060"/>
                          </a:solidFill>
                          <a:latin typeface="Meiryo UI" panose="020B0604030504040204" pitchFamily="50" charset="-128"/>
                          <a:ea typeface="Meiryo UI" panose="020B0604030504040204" pitchFamily="50" charset="-128"/>
                        </a:rPr>
                        <a:t>住民が徒歩や自転車、車いすによって安全に日常生活に必要なサービスへとアクセスできる範囲を徒歩</a:t>
                      </a:r>
                      <a:r>
                        <a:rPr kumimoji="1" lang="en-US" altLang="ja-JP" sz="1200" dirty="0">
                          <a:solidFill>
                            <a:srgbClr val="002060"/>
                          </a:solidFill>
                          <a:latin typeface="Meiryo UI" panose="020B0604030504040204" pitchFamily="50" charset="-128"/>
                          <a:ea typeface="Meiryo UI" panose="020B0604030504040204" pitchFamily="50" charset="-128"/>
                        </a:rPr>
                        <a:t>20</a:t>
                      </a:r>
                      <a:r>
                        <a:rPr kumimoji="1" lang="ja-JP" altLang="en-US" sz="1200" dirty="0">
                          <a:solidFill>
                            <a:srgbClr val="002060"/>
                          </a:solidFill>
                          <a:latin typeface="Meiryo UI" panose="020B0604030504040204" pitchFamily="50" charset="-128"/>
                          <a:ea typeface="Meiryo UI" panose="020B0604030504040204" pitchFamily="50" charset="-128"/>
                        </a:rPr>
                        <a:t>分圏域とし、日常生活に必要な機能がそろい、これらの都市サービス施設に近接した一定の密度を有している居住地を「</a:t>
                      </a:r>
                      <a:r>
                        <a:rPr kumimoji="1" lang="en-US" altLang="ja-JP" sz="1200" dirty="0">
                          <a:solidFill>
                            <a:srgbClr val="002060"/>
                          </a:solidFill>
                          <a:latin typeface="Meiryo UI" panose="020B0604030504040204" pitchFamily="50" charset="-128"/>
                          <a:ea typeface="Meiryo UI" panose="020B0604030504040204" pitchFamily="50" charset="-128"/>
                        </a:rPr>
                        <a:t>20</a:t>
                      </a:r>
                      <a:r>
                        <a:rPr kumimoji="1" lang="ja-JP" altLang="en-US" sz="1200" dirty="0">
                          <a:solidFill>
                            <a:srgbClr val="002060"/>
                          </a:solidFill>
                          <a:latin typeface="Meiryo UI" panose="020B0604030504040204" pitchFamily="50" charset="-128"/>
                          <a:ea typeface="Meiryo UI" panose="020B0604030504040204" pitchFamily="50" charset="-128"/>
                        </a:rPr>
                        <a:t>分圏ネイバーフッド」と</a:t>
                      </a:r>
                      <a:r>
                        <a:rPr kumimoji="1" lang="ja-JP" altLang="en-US" sz="1200" dirty="0" smtClean="0">
                          <a:solidFill>
                            <a:srgbClr val="002060"/>
                          </a:solidFill>
                          <a:latin typeface="Meiryo UI" panose="020B0604030504040204" pitchFamily="50" charset="-128"/>
                          <a:ea typeface="Meiryo UI" panose="020B0604030504040204" pitchFamily="50" charset="-128"/>
                        </a:rPr>
                        <a:t>設定</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000"/>
                        </a:lnSpc>
                      </a:pP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000" dirty="0" smtClean="0">
                          <a:solidFill>
                            <a:srgbClr val="002060"/>
                          </a:solidFill>
                          <a:latin typeface="Meiryo UI" panose="020B0604030504040204" pitchFamily="50" charset="-128"/>
                          <a:ea typeface="Meiryo UI" panose="020B0604030504040204" pitchFamily="50" charset="-128"/>
                        </a:rPr>
                        <a:t>（備考）特に</a:t>
                      </a:r>
                      <a:r>
                        <a:rPr kumimoji="1" lang="en-US" altLang="ja-JP" sz="1000" dirty="0" smtClean="0">
                          <a:solidFill>
                            <a:srgbClr val="002060"/>
                          </a:solidFill>
                          <a:latin typeface="Meiryo UI" panose="020B0604030504040204" pitchFamily="50" charset="-128"/>
                          <a:ea typeface="Meiryo UI" panose="020B0604030504040204" pitchFamily="50" charset="-128"/>
                        </a:rPr>
                        <a:t>7</a:t>
                      </a:r>
                      <a:r>
                        <a:rPr kumimoji="1" lang="ja-JP" altLang="en-US" sz="1000" dirty="0" err="1" smtClean="0">
                          <a:solidFill>
                            <a:srgbClr val="002060"/>
                          </a:solidFill>
                          <a:latin typeface="Meiryo UI" panose="020B0604030504040204" pitchFamily="50" charset="-128"/>
                          <a:ea typeface="Meiryo UI" panose="020B0604030504040204" pitchFamily="50" charset="-128"/>
                        </a:rPr>
                        <a:t>つの</a:t>
                      </a:r>
                      <a:r>
                        <a:rPr kumimoji="1" lang="ja-JP" altLang="en-US" sz="1000" dirty="0" smtClean="0">
                          <a:solidFill>
                            <a:srgbClr val="002060"/>
                          </a:solidFill>
                          <a:latin typeface="Meiryo UI" panose="020B0604030504040204" pitchFamily="50" charset="-128"/>
                          <a:ea typeface="Meiryo UI" panose="020B0604030504040204" pitchFamily="50" charset="-128"/>
                        </a:rPr>
                        <a:t>要素　①自転車専用道、②歩行空間、③公共交通、④公園、</a:t>
                      </a:r>
                      <a:endParaRPr kumimoji="1" lang="en-US" altLang="ja-JP" sz="1000" dirty="0" smtClean="0">
                        <a:solidFill>
                          <a:srgbClr val="002060"/>
                        </a:solidFill>
                        <a:latin typeface="Meiryo UI" panose="020B0604030504040204" pitchFamily="50" charset="-128"/>
                        <a:ea typeface="Meiryo UI" panose="020B0604030504040204" pitchFamily="50" charset="-128"/>
                      </a:endParaRPr>
                    </a:p>
                    <a:p>
                      <a:r>
                        <a:rPr kumimoji="1" lang="ja-JP" altLang="en-US" sz="1000" dirty="0" smtClean="0">
                          <a:solidFill>
                            <a:srgbClr val="002060"/>
                          </a:solidFill>
                          <a:latin typeface="Meiryo UI" panose="020B0604030504040204" pitchFamily="50" charset="-128"/>
                          <a:ea typeface="Meiryo UI" panose="020B0604030504040204" pitchFamily="50" charset="-128"/>
                        </a:rPr>
                        <a:t>　　　　　　⑤学校、⑥健康な食料品販売店、⑦商業サービス）へのアクセス性を分析</a:t>
                      </a:r>
                    </a:p>
                  </a:txBody>
                  <a:tcPr/>
                </a:tc>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635767093"/>
                  </a:ext>
                </a:extLst>
              </a:tr>
              <a:tr h="468444">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参考</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徒歩</a:t>
                      </a:r>
                      <a:r>
                        <a:rPr kumimoji="1" lang="en-US" altLang="ja-JP" sz="1200" dirty="0" smtClean="0">
                          <a:solidFill>
                            <a:srgbClr val="002060"/>
                          </a:solidFill>
                          <a:latin typeface="Meiryo UI" panose="020B0604030504040204" pitchFamily="50" charset="-128"/>
                          <a:ea typeface="Meiryo UI" panose="020B0604030504040204" pitchFamily="50" charset="-128"/>
                        </a:rPr>
                        <a:t>15</a:t>
                      </a:r>
                      <a:r>
                        <a:rPr kumimoji="1" lang="ja-JP" altLang="en-US" sz="1200" dirty="0" smtClean="0">
                          <a:solidFill>
                            <a:srgbClr val="002060"/>
                          </a:solidFill>
                          <a:latin typeface="Meiryo UI" panose="020B0604030504040204" pitchFamily="50" charset="-128"/>
                          <a:ea typeface="Meiryo UI" panose="020B0604030504040204" pitchFamily="50" charset="-128"/>
                        </a:rPr>
                        <a:t>分（半径</a:t>
                      </a:r>
                      <a:r>
                        <a:rPr kumimoji="1" lang="en-US" altLang="ja-JP" sz="1200" dirty="0" smtClean="0">
                          <a:solidFill>
                            <a:srgbClr val="002060"/>
                          </a:solidFill>
                          <a:latin typeface="Meiryo UI" panose="020B0604030504040204" pitchFamily="50" charset="-128"/>
                          <a:ea typeface="Meiryo UI" panose="020B0604030504040204" pitchFamily="50" charset="-128"/>
                        </a:rPr>
                        <a:t>1,200m</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en-US" altLang="ja-JP" sz="1200" dirty="0" smtClean="0">
                          <a:solidFill>
                            <a:srgbClr val="002060"/>
                          </a:solidFill>
                          <a:latin typeface="Meiryo UI" panose="020B0604030504040204" pitchFamily="50" charset="-128"/>
                          <a:ea typeface="Meiryo UI" panose="020B0604030504040204" pitchFamily="50" charset="-128"/>
                        </a:rPr>
                        <a:t>1.5㎢</a:t>
                      </a:r>
                    </a:p>
                    <a:p>
                      <a:r>
                        <a:rPr kumimoji="1" lang="ja-JP" altLang="en-US" sz="1200" dirty="0" smtClean="0">
                          <a:solidFill>
                            <a:srgbClr val="002060"/>
                          </a:solidFill>
                          <a:latin typeface="Meiryo UI" panose="020B0604030504040204" pitchFamily="50" charset="-128"/>
                          <a:ea typeface="Meiryo UI" panose="020B0604030504040204" pitchFamily="50" charset="-128"/>
                        </a:rPr>
                        <a:t>自転車</a:t>
                      </a:r>
                      <a:r>
                        <a:rPr kumimoji="1" lang="en-US" altLang="ja-JP" sz="1200" dirty="0" smtClean="0">
                          <a:solidFill>
                            <a:srgbClr val="002060"/>
                          </a:solidFill>
                          <a:latin typeface="Meiryo UI" panose="020B0604030504040204" pitchFamily="50" charset="-128"/>
                          <a:ea typeface="Meiryo UI" panose="020B0604030504040204" pitchFamily="50" charset="-128"/>
                        </a:rPr>
                        <a:t>15</a:t>
                      </a:r>
                      <a:r>
                        <a:rPr kumimoji="1" lang="ja-JP" altLang="en-US" sz="1200" dirty="0" smtClean="0">
                          <a:solidFill>
                            <a:srgbClr val="002060"/>
                          </a:solidFill>
                          <a:latin typeface="Meiryo UI" panose="020B0604030504040204" pitchFamily="50" charset="-128"/>
                          <a:ea typeface="Meiryo UI" panose="020B0604030504040204" pitchFamily="50" charset="-128"/>
                        </a:rPr>
                        <a:t>分（半径</a:t>
                      </a:r>
                      <a:r>
                        <a:rPr kumimoji="1" lang="en-US" altLang="ja-JP" sz="1200" dirty="0" smtClean="0">
                          <a:solidFill>
                            <a:srgbClr val="002060"/>
                          </a:solidFill>
                          <a:latin typeface="Meiryo UI" panose="020B0604030504040204" pitchFamily="50" charset="-128"/>
                          <a:ea typeface="Meiryo UI" panose="020B0604030504040204" pitchFamily="50" charset="-128"/>
                        </a:rPr>
                        <a:t>3,600m</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en-US" altLang="ja-JP" sz="1200" dirty="0" smtClean="0">
                          <a:solidFill>
                            <a:srgbClr val="002060"/>
                          </a:solidFill>
                          <a:latin typeface="Meiryo UI" panose="020B0604030504040204" pitchFamily="50" charset="-128"/>
                          <a:ea typeface="Meiryo UI" panose="020B0604030504040204" pitchFamily="50" charset="-128"/>
                        </a:rPr>
                        <a:t>13㎢</a:t>
                      </a:r>
                      <a:r>
                        <a:rPr kumimoji="1" lang="ja-JP" altLang="en-US" sz="600" dirty="0" smtClean="0">
                          <a:solidFill>
                            <a:srgbClr val="002060"/>
                          </a:solidFill>
                          <a:latin typeface="Meiryo UI" panose="020B0604030504040204" pitchFamily="50" charset="-128"/>
                          <a:ea typeface="Meiryo UI" panose="020B0604030504040204" pitchFamily="50" charset="-128"/>
                        </a:rPr>
                        <a:t>　</a:t>
                      </a:r>
                      <a:r>
                        <a:rPr kumimoji="1" lang="en-US" altLang="ja-JP" sz="600" dirty="0" smtClean="0">
                          <a:solidFill>
                            <a:srgbClr val="002060"/>
                          </a:solidFill>
                          <a:latin typeface="Meiryo UI" panose="020B0604030504040204" pitchFamily="50" charset="-128"/>
                          <a:ea typeface="Meiryo UI" panose="020B0604030504040204" pitchFamily="50" charset="-128"/>
                        </a:rPr>
                        <a:t>※CNU</a:t>
                      </a:r>
                      <a:r>
                        <a:rPr kumimoji="1" lang="ja-JP" altLang="en-US" sz="600" dirty="0" smtClean="0">
                          <a:solidFill>
                            <a:srgbClr val="002060"/>
                          </a:solidFill>
                          <a:latin typeface="Meiryo UI" panose="020B0604030504040204" pitchFamily="50" charset="-128"/>
                          <a:ea typeface="Meiryo UI" panose="020B0604030504040204" pitchFamily="50" charset="-128"/>
                        </a:rPr>
                        <a:t>（</a:t>
                      </a:r>
                      <a:r>
                        <a:rPr kumimoji="1" lang="en-US" altLang="ja-JP" sz="600" dirty="0" smtClean="0">
                          <a:solidFill>
                            <a:srgbClr val="002060"/>
                          </a:solidFill>
                          <a:latin typeface="Meiryo UI" panose="020B0604030504040204" pitchFamily="50" charset="-128"/>
                          <a:ea typeface="Meiryo UI" panose="020B0604030504040204" pitchFamily="50" charset="-128"/>
                        </a:rPr>
                        <a:t>Congress for New Urbanism</a:t>
                      </a:r>
                      <a:r>
                        <a:rPr kumimoji="1" lang="ja-JP" altLang="en-US" sz="600" dirty="0" smtClean="0">
                          <a:solidFill>
                            <a:srgbClr val="002060"/>
                          </a:solidFill>
                          <a:latin typeface="Meiryo UI" panose="020B0604030504040204" pitchFamily="50" charset="-128"/>
                          <a:ea typeface="Meiryo UI" panose="020B0604030504040204" pitchFamily="50" charset="-128"/>
                        </a:rPr>
                        <a:t>）の定義による</a:t>
                      </a:r>
                      <a:endParaRPr kumimoji="1" lang="ja-JP" altLang="en-US" sz="600" dirty="0">
                        <a:solidFill>
                          <a:srgbClr val="002060"/>
                        </a:solidFill>
                        <a:latin typeface="Meiryo UI" panose="020B0604030504040204" pitchFamily="50" charset="-128"/>
                        <a:ea typeface="Meiryo UI" panose="020B0604030504040204" pitchFamily="50" charset="-128"/>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74414308"/>
                  </a:ext>
                </a:extLst>
              </a:tr>
            </a:tbl>
          </a:graphicData>
        </a:graphic>
      </p:graphicFrame>
      <p:sp>
        <p:nvSpPr>
          <p:cNvPr id="12" name="角丸四角形 11"/>
          <p:cNvSpPr/>
          <p:nvPr/>
        </p:nvSpPr>
        <p:spPr>
          <a:xfrm>
            <a:off x="7114150" y="5009949"/>
            <a:ext cx="1872000" cy="684000"/>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2" name="角丸四角形 1"/>
          <p:cNvSpPr/>
          <p:nvPr/>
        </p:nvSpPr>
        <p:spPr>
          <a:xfrm>
            <a:off x="7581331" y="4444546"/>
            <a:ext cx="604793" cy="297028"/>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500" dirty="0" smtClean="0">
                <a:solidFill>
                  <a:srgbClr val="002060"/>
                </a:solidFill>
              </a:rPr>
              <a:t>～</a:t>
            </a:r>
            <a:endParaRPr kumimoji="1" lang="ja-JP" altLang="en-US" sz="1500" dirty="0">
              <a:solidFill>
                <a:srgbClr val="002060"/>
              </a:solidFill>
            </a:endParaRPr>
          </a:p>
        </p:txBody>
      </p:sp>
      <p:sp>
        <p:nvSpPr>
          <p:cNvPr id="9" name="角丸四角形 8"/>
          <p:cNvSpPr/>
          <p:nvPr/>
        </p:nvSpPr>
        <p:spPr>
          <a:xfrm>
            <a:off x="7581331" y="5962324"/>
            <a:ext cx="604793" cy="297028"/>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500" dirty="0" smtClean="0">
                <a:solidFill>
                  <a:srgbClr val="002060"/>
                </a:solidFill>
              </a:rPr>
              <a:t>～</a:t>
            </a:r>
            <a:endParaRPr kumimoji="1" lang="ja-JP" altLang="en-US" sz="1500" dirty="0">
              <a:solidFill>
                <a:srgbClr val="002060"/>
              </a:solidFill>
            </a:endParaRPr>
          </a:p>
        </p:txBody>
      </p:sp>
      <p:sp>
        <p:nvSpPr>
          <p:cNvPr id="10" name="角丸四角形 9"/>
          <p:cNvSpPr/>
          <p:nvPr/>
        </p:nvSpPr>
        <p:spPr>
          <a:xfrm>
            <a:off x="7222150" y="3374157"/>
            <a:ext cx="1656000" cy="1008000"/>
          </a:xfrm>
          <a:prstGeom prst="roundRect">
            <a:avLst>
              <a:gd name="adj" fmla="val 13959"/>
            </a:avLst>
          </a:prstGeom>
          <a:no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15" name="スライド番号プレースホルダー 1"/>
          <p:cNvSpPr txBox="1">
            <a:spLocks/>
          </p:cNvSpPr>
          <p:nvPr/>
        </p:nvSpPr>
        <p:spPr>
          <a:xfrm>
            <a:off x="7157425" y="658440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19</a:t>
            </a:r>
            <a:endParaRPr kumimoji="1" lang="ja-JP" altLang="en-US" sz="1800" dirty="0">
              <a:solidFill>
                <a:srgbClr val="002060"/>
              </a:solidFill>
            </a:endParaRPr>
          </a:p>
        </p:txBody>
      </p:sp>
      <p:sp>
        <p:nvSpPr>
          <p:cNvPr id="17" name="テキスト ボックス 16">
            <a:extLst>
              <a:ext uri="{FF2B5EF4-FFF2-40B4-BE49-F238E27FC236}">
                <a16:creationId xmlns:a16="http://schemas.microsoft.com/office/drawing/2014/main" id="{DE1960D1-18CC-4DB9-A831-A6EC31CDC052}"/>
              </a:ext>
            </a:extLst>
          </p:cNvPr>
          <p:cNvSpPr txBox="1"/>
          <p:nvPr/>
        </p:nvSpPr>
        <p:spPr>
          <a:xfrm>
            <a:off x="326301" y="6440777"/>
            <a:ext cx="6895849" cy="307777"/>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出典：</a:t>
            </a:r>
            <a:r>
              <a:rPr kumimoji="1" lang="en-US" altLang="ja-JP" sz="700" dirty="0">
                <a:latin typeface="Meiryo UI" panose="020B0604030504040204" pitchFamily="50" charset="-128"/>
                <a:ea typeface="Meiryo UI" panose="020B0604030504040204" pitchFamily="50" charset="-128"/>
              </a:rPr>
              <a:t>Global Research </a:t>
            </a:r>
            <a:r>
              <a:rPr kumimoji="1" lang="ja-JP" altLang="en-US" sz="700" dirty="0">
                <a:latin typeface="Meiryo UI" panose="020B0604030504040204" pitchFamily="50" charset="-128"/>
                <a:ea typeface="Meiryo UI" panose="020B0604030504040204" pitchFamily="50" charset="-128"/>
              </a:rPr>
              <a:t>海外都市計画・地方創生情報</a:t>
            </a:r>
            <a:r>
              <a:rPr kumimoji="1" lang="en-US" altLang="ja-JP" sz="700" dirty="0">
                <a:latin typeface="Meiryo UI" panose="020B0604030504040204" pitchFamily="50" charset="-128"/>
                <a:ea typeface="Meiryo UI" panose="020B0604030504040204" pitchFamily="50" charset="-128"/>
              </a:rPr>
              <a:t>2020.07.05</a:t>
            </a:r>
            <a:r>
              <a:rPr kumimoji="1" lang="ja-JP" altLang="en-US" sz="700" dirty="0">
                <a:latin typeface="Meiryo UI" panose="020B0604030504040204" pitchFamily="50" charset="-128"/>
                <a:ea typeface="Meiryo UI" panose="020B0604030504040204" pitchFamily="50" charset="-128"/>
              </a:rPr>
              <a:t>、</a:t>
            </a:r>
            <a:r>
              <a:rPr kumimoji="1" lang="en-US" altLang="ja-JP" sz="700" dirty="0">
                <a:latin typeface="Meiryo UI" panose="020B0604030504040204" pitchFamily="50" charset="-128"/>
                <a:ea typeface="Meiryo UI" panose="020B0604030504040204" pitchFamily="50" charset="-128"/>
              </a:rPr>
              <a:t>CBC</a:t>
            </a:r>
            <a:r>
              <a:rPr kumimoji="1" lang="ja-JP" altLang="en-US" sz="700" dirty="0">
                <a:latin typeface="Meiryo UI" panose="020B0604030504040204" pitchFamily="50" charset="-128"/>
                <a:ea typeface="Meiryo UI" panose="020B0604030504040204" pitchFamily="50" charset="-128"/>
              </a:rPr>
              <a:t>ニュース</a:t>
            </a:r>
            <a:r>
              <a:rPr kumimoji="1" lang="en-US" altLang="ja-JP" sz="700" dirty="0">
                <a:latin typeface="Meiryo UI" panose="020B0604030504040204" pitchFamily="50" charset="-128"/>
                <a:ea typeface="Meiryo UI" panose="020B0604030504040204" pitchFamily="50" charset="-128"/>
              </a:rPr>
              <a:t>2019</a:t>
            </a:r>
            <a:r>
              <a:rPr kumimoji="1" lang="ja-JP" altLang="en-US" sz="700" dirty="0">
                <a:latin typeface="Meiryo UI" panose="020B0604030504040204" pitchFamily="50" charset="-128"/>
                <a:ea typeface="Meiryo UI" panose="020B0604030504040204" pitchFamily="50" charset="-128"/>
              </a:rPr>
              <a:t>年</a:t>
            </a:r>
            <a:r>
              <a:rPr kumimoji="1" lang="en-US" altLang="ja-JP" sz="700" dirty="0">
                <a:latin typeface="Meiryo UI" panose="020B0604030504040204" pitchFamily="50" charset="-128"/>
                <a:ea typeface="Meiryo UI" panose="020B0604030504040204" pitchFamily="50" charset="-128"/>
              </a:rPr>
              <a:t>8</a:t>
            </a:r>
            <a:r>
              <a:rPr kumimoji="1" lang="ja-JP" altLang="en-US" sz="700" dirty="0">
                <a:latin typeface="Meiryo UI" panose="020B0604030504040204" pitchFamily="50" charset="-128"/>
                <a:ea typeface="Meiryo UI" panose="020B0604030504040204" pitchFamily="50" charset="-128"/>
              </a:rPr>
              <a:t>月</a:t>
            </a:r>
            <a:r>
              <a:rPr kumimoji="1" lang="en-US" altLang="ja-JP" sz="700" dirty="0">
                <a:latin typeface="Meiryo UI" panose="020B0604030504040204" pitchFamily="50" charset="-128"/>
                <a:ea typeface="Meiryo UI" panose="020B0604030504040204" pitchFamily="50" charset="-128"/>
              </a:rPr>
              <a:t>22</a:t>
            </a:r>
            <a:r>
              <a:rPr kumimoji="1" lang="ja-JP" altLang="en-US" sz="700" dirty="0" smtClean="0">
                <a:latin typeface="Meiryo UI" panose="020B0604030504040204" pitchFamily="50" charset="-128"/>
                <a:ea typeface="Meiryo UI" panose="020B0604030504040204" pitchFamily="50" charset="-128"/>
              </a:rPr>
              <a:t>日、</a:t>
            </a:r>
            <a:endParaRPr kumimoji="1" lang="en-US" altLang="ja-JP" sz="700" dirty="0" smtClean="0">
              <a:latin typeface="Meiryo UI" panose="020B0604030504040204" pitchFamily="50" charset="-128"/>
              <a:ea typeface="Meiryo UI" panose="020B0604030504040204" pitchFamily="50" charset="-128"/>
            </a:endParaRPr>
          </a:p>
          <a:p>
            <a:r>
              <a:rPr kumimoji="1" lang="en-US" altLang="ja-JP" sz="700" dirty="0">
                <a:latin typeface="Meiryo UI" panose="020B0604030504040204" pitchFamily="50" charset="-128"/>
                <a:ea typeface="Meiryo UI" panose="020B0604030504040204" pitchFamily="50" charset="-128"/>
              </a:rPr>
              <a:t> </a:t>
            </a:r>
            <a:r>
              <a:rPr kumimoji="1" lang="en-US" altLang="ja-JP" sz="700" dirty="0" smtClean="0">
                <a:latin typeface="Meiryo UI" panose="020B0604030504040204" pitchFamily="50" charset="-128"/>
                <a:ea typeface="Meiryo UI" panose="020B0604030504040204" pitchFamily="50" charset="-128"/>
              </a:rPr>
              <a:t>      </a:t>
            </a:r>
            <a:r>
              <a:rPr kumimoji="1" lang="ja-JP" altLang="en-US" sz="700" dirty="0" smtClean="0">
                <a:latin typeface="Meiryo UI" panose="020B0604030504040204" pitchFamily="50" charset="-128"/>
                <a:ea typeface="Meiryo UI" panose="020B0604030504040204" pitchFamily="50" charset="-128"/>
              </a:rPr>
              <a:t>「ポスト</a:t>
            </a:r>
            <a:r>
              <a:rPr kumimoji="1" lang="ja-JP" altLang="en-US" sz="700" dirty="0">
                <a:latin typeface="Meiryo UI" panose="020B0604030504040204" pitchFamily="50" charset="-128"/>
                <a:ea typeface="Meiryo UI" panose="020B0604030504040204" pitchFamily="50" charset="-128"/>
              </a:rPr>
              <a:t>・パンデミックの都市</a:t>
            </a:r>
            <a:r>
              <a:rPr kumimoji="1" lang="ja-JP" altLang="en-US" sz="700" dirty="0" smtClean="0">
                <a:latin typeface="Meiryo UI" panose="020B0604030504040204" pitchFamily="50" charset="-128"/>
                <a:ea typeface="Meiryo UI" panose="020B0604030504040204" pitchFamily="50" charset="-128"/>
              </a:rPr>
              <a:t>空間</a:t>
            </a:r>
            <a:r>
              <a:rPr kumimoji="1" lang="en-US" altLang="ja-JP" sz="700" dirty="0">
                <a:latin typeface="Meiryo UI" panose="020B0604030504040204" pitchFamily="50" charset="-128"/>
                <a:ea typeface="Meiryo UI" panose="020B0604030504040204" pitchFamily="50" charset="-128"/>
              </a:rPr>
              <a:t>-“15-minute neighborhood”</a:t>
            </a:r>
            <a:r>
              <a:rPr kumimoji="1" lang="ja-JP" altLang="en-US" sz="700" dirty="0">
                <a:latin typeface="Meiryo UI" panose="020B0604030504040204" pitchFamily="50" charset="-128"/>
                <a:ea typeface="Meiryo UI" panose="020B0604030504040204" pitchFamily="50" charset="-128"/>
              </a:rPr>
              <a:t>の空間像</a:t>
            </a:r>
            <a:r>
              <a:rPr kumimoji="1" lang="en-US" altLang="ja-JP" sz="700" dirty="0" smtClean="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」矢吹剣一（東京大学先端科学技術研究</a:t>
            </a:r>
            <a:r>
              <a:rPr kumimoji="1" lang="ja-JP" altLang="en-US" sz="700" dirty="0" smtClean="0">
                <a:latin typeface="Meiryo UI" panose="020B0604030504040204" pitchFamily="50" charset="-128"/>
                <a:ea typeface="Meiryo UI" panose="020B0604030504040204" pitchFamily="50" charset="-128"/>
              </a:rPr>
              <a:t>センター）（日本都市計画学会関西支部）　等</a:t>
            </a:r>
            <a:endParaRPr kumimoji="1" lang="ja-JP" altLang="en-US" sz="700" dirty="0"/>
          </a:p>
        </p:txBody>
      </p:sp>
    </p:spTree>
    <p:extLst>
      <p:ext uri="{BB962C8B-B14F-4D97-AF65-F5344CB8AC3E}">
        <p14:creationId xmlns:p14="http://schemas.microsoft.com/office/powerpoint/2010/main" val="558103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64048" y="6594034"/>
            <a:ext cx="4646828" cy="200055"/>
          </a:xfrm>
          <a:prstGeom prst="rect">
            <a:avLst/>
          </a:prstGeom>
          <a:solidFill>
            <a:schemeClr val="bg1"/>
          </a:solidFill>
        </p:spPr>
        <p:txBody>
          <a:bodyPr wrap="square">
            <a:spAutoFit/>
          </a:bodyPr>
          <a:lstStyle/>
          <a:p>
            <a:r>
              <a:rPr lang="ja-JP" altLang="en-US" sz="700" dirty="0" smtClean="0">
                <a:latin typeface="Meiryo UI" panose="020B0604030504040204" pitchFamily="50" charset="-128"/>
                <a:ea typeface="Meiryo UI" panose="020B0604030504040204" pitchFamily="50" charset="-128"/>
              </a:rPr>
              <a:t>出典：</a:t>
            </a:r>
            <a:r>
              <a:rPr lang="ja-JP" altLang="en-US" sz="700" dirty="0">
                <a:latin typeface="Meiryo UI" panose="020B0604030504040204" pitchFamily="50" charset="-128"/>
                <a:ea typeface="Meiryo UI" panose="020B0604030504040204" pitchFamily="50" charset="-128"/>
              </a:rPr>
              <a:t>国土交通省「国土の長期展望専門委員会最終とりまとめ参考資料」参照</a:t>
            </a:r>
          </a:p>
        </p:txBody>
      </p:sp>
      <p:sp>
        <p:nvSpPr>
          <p:cNvPr id="11" name="テキスト ボックス 10"/>
          <p:cNvSpPr txBox="1"/>
          <p:nvPr/>
        </p:nvSpPr>
        <p:spPr>
          <a:xfrm>
            <a:off x="26324" y="25287"/>
            <a:ext cx="6797169" cy="307777"/>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 生活圏</a:t>
            </a:r>
            <a:r>
              <a:rPr kumimoji="1" lang="ja-JP" altLang="en-US" sz="1400" b="1" dirty="0">
                <a:solidFill>
                  <a:srgbClr val="002060"/>
                </a:solidFill>
                <a:latin typeface="Meiryo UI" panose="020B0604030504040204" pitchFamily="50" charset="-128"/>
                <a:ea typeface="Meiryo UI" panose="020B0604030504040204" pitchFamily="50" charset="-128"/>
              </a:rPr>
              <a:t>に必要な施設やサービス</a:t>
            </a:r>
            <a:r>
              <a:rPr kumimoji="1" lang="ja-JP" altLang="en-US" sz="1400" b="1" dirty="0" smtClean="0">
                <a:solidFill>
                  <a:srgbClr val="002060"/>
                </a:solidFill>
                <a:latin typeface="Meiryo UI" panose="020B0604030504040204" pitchFamily="50" charset="-128"/>
                <a:ea typeface="Meiryo UI" panose="020B0604030504040204" pitchFamily="50" charset="-128"/>
              </a:rPr>
              <a:t>等（議論用のイメージ）</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360684" y="560743"/>
            <a:ext cx="8460000" cy="432000"/>
          </a:xfrm>
          <a:prstGeom prst="rect">
            <a:avLst/>
          </a:prstGeom>
          <a:solidFill>
            <a:schemeClr val="accent1">
              <a:lumMod val="20000"/>
              <a:lumOff val="80000"/>
            </a:schemeClr>
          </a:solidFill>
        </p:spPr>
        <p:txBody>
          <a:bodyPr wrap="square" anchor="ctr" anchorCtr="0">
            <a:noAutofit/>
          </a:bodyPr>
          <a:lstStyle/>
          <a:p>
            <a:r>
              <a:rPr lang="ja-JP" altLang="en-US" sz="1200" dirty="0" smtClean="0">
                <a:solidFill>
                  <a:srgbClr val="002060"/>
                </a:solidFill>
                <a:latin typeface="Meiryo UI" panose="020B0604030504040204" pitchFamily="50" charset="-128"/>
                <a:ea typeface="Meiryo UI" panose="020B0604030504040204" pitchFamily="50" charset="-128"/>
              </a:rPr>
              <a:t>　生活圏やデジタル化の進展を踏まえ、住民にどういったサービスをどのような範囲で提供していくのか改めて検討する必要。</a:t>
            </a:r>
            <a:endParaRPr lang="en-US" altLang="ja-JP" sz="1200" dirty="0">
              <a:solidFill>
                <a:srgbClr val="002060"/>
              </a:solidFill>
              <a:latin typeface="Meiryo UI" panose="020B0604030504040204" pitchFamily="50" charset="-128"/>
              <a:ea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1202727878"/>
              </p:ext>
            </p:extLst>
          </p:nvPr>
        </p:nvGraphicFramePr>
        <p:xfrm>
          <a:off x="478273" y="1196358"/>
          <a:ext cx="8342411" cy="5365541"/>
        </p:xfrm>
        <a:graphic>
          <a:graphicData uri="http://schemas.openxmlformats.org/drawingml/2006/table">
            <a:tbl>
              <a:tblPr firstRow="1" bandRow="1">
                <a:tableStyleId>{5C22544A-7EE6-4342-B048-85BDC9FD1C3A}</a:tableStyleId>
              </a:tblPr>
              <a:tblGrid>
                <a:gridCol w="450574">
                  <a:extLst>
                    <a:ext uri="{9D8B030D-6E8A-4147-A177-3AD203B41FA5}">
                      <a16:colId xmlns:a16="http://schemas.microsoft.com/office/drawing/2014/main" val="2013034553"/>
                    </a:ext>
                  </a:extLst>
                </a:gridCol>
                <a:gridCol w="3803374">
                  <a:extLst>
                    <a:ext uri="{9D8B030D-6E8A-4147-A177-3AD203B41FA5}">
                      <a16:colId xmlns:a16="http://schemas.microsoft.com/office/drawing/2014/main" val="3417594652"/>
                    </a:ext>
                  </a:extLst>
                </a:gridCol>
                <a:gridCol w="4088463">
                  <a:extLst>
                    <a:ext uri="{9D8B030D-6E8A-4147-A177-3AD203B41FA5}">
                      <a16:colId xmlns:a16="http://schemas.microsoft.com/office/drawing/2014/main" val="3178131239"/>
                    </a:ext>
                  </a:extLst>
                </a:gridCol>
              </a:tblGrid>
              <a:tr h="337790">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a:latin typeface="Meiryo UI" panose="020B0604030504040204" pitchFamily="50" charset="-128"/>
                          <a:ea typeface="Meiryo UI" panose="020B0604030504040204" pitchFamily="50" charset="-128"/>
                        </a:rPr>
                        <a:t>リアルの提供が必要</a:t>
                      </a:r>
                    </a:p>
                  </a:txBody>
                  <a:tcPr/>
                </a:tc>
                <a:tc>
                  <a:txBody>
                    <a:bodyPr/>
                    <a:lstStyle/>
                    <a:p>
                      <a:pPr algn="ctr"/>
                      <a:r>
                        <a:rPr kumimoji="1" lang="ja-JP" altLang="en-US" sz="1400" dirty="0">
                          <a:latin typeface="Meiryo UI" panose="020B0604030504040204" pitchFamily="50" charset="-128"/>
                          <a:ea typeface="Meiryo UI" panose="020B0604030504040204" pitchFamily="50" charset="-128"/>
                        </a:rPr>
                        <a:t>デジタル対応可能</a:t>
                      </a:r>
                    </a:p>
                  </a:txBody>
                  <a:tcPr/>
                </a:tc>
                <a:extLst>
                  <a:ext uri="{0D108BD9-81ED-4DB2-BD59-A6C34878D82A}">
                    <a16:rowId xmlns:a16="http://schemas.microsoft.com/office/drawing/2014/main" val="3866740068"/>
                  </a:ext>
                </a:extLst>
              </a:tr>
              <a:tr h="2529955">
                <a:tc>
                  <a:txBody>
                    <a:bodyPr/>
                    <a:lstStyle/>
                    <a:p>
                      <a:pPr algn="ctr"/>
                      <a:r>
                        <a:rPr kumimoji="1" lang="ja-JP" altLang="en-US" sz="1200" b="1" dirty="0">
                          <a:solidFill>
                            <a:srgbClr val="002060"/>
                          </a:solidFill>
                          <a:latin typeface="Meiryo UI" panose="020B0604030504040204" pitchFamily="50" charset="-128"/>
                          <a:ea typeface="Meiryo UI" panose="020B0604030504040204" pitchFamily="50" charset="-128"/>
                        </a:rPr>
                        <a:t>日常生活圏</a:t>
                      </a:r>
                    </a:p>
                  </a:txBody>
                  <a:tcPr vert="eaVert" anchor="ctr"/>
                </a:tc>
                <a:tc>
                  <a:txBody>
                    <a:bodyPr/>
                    <a:lstStyle/>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役所 （</a:t>
                      </a:r>
                      <a:r>
                        <a:rPr kumimoji="1" lang="ja-JP" altLang="en-US" sz="1200" dirty="0">
                          <a:solidFill>
                            <a:srgbClr val="002060"/>
                          </a:solidFill>
                          <a:latin typeface="Meiryo UI" panose="020B0604030504040204" pitchFamily="50" charset="-128"/>
                          <a:ea typeface="Meiryo UI" panose="020B0604030504040204" pitchFamily="50" charset="-128"/>
                        </a:rPr>
                        <a:t>保健福祉）</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保育所</a:t>
                      </a:r>
                      <a:endParaRPr kumimoji="1" lang="ja-JP" altLang="en-US"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小中学校</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交番</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地域消防</a:t>
                      </a:r>
                      <a:endParaRPr kumimoji="1" lang="ja-JP" altLang="en-US"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公共交通 （</a:t>
                      </a:r>
                      <a:r>
                        <a:rPr kumimoji="1" lang="ja-JP" altLang="en-US" sz="1200" dirty="0">
                          <a:solidFill>
                            <a:srgbClr val="002060"/>
                          </a:solidFill>
                          <a:latin typeface="Meiryo UI" panose="020B0604030504040204" pitchFamily="50" charset="-128"/>
                          <a:ea typeface="Meiryo UI" panose="020B0604030504040204" pitchFamily="50" charset="-128"/>
                        </a:rPr>
                        <a:t>鉄道バス）</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公園</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医療 （</a:t>
                      </a:r>
                      <a:r>
                        <a:rPr kumimoji="1" lang="ja-JP" altLang="en-US" sz="1200" dirty="0">
                          <a:solidFill>
                            <a:srgbClr val="002060"/>
                          </a:solidFill>
                          <a:latin typeface="Meiryo UI" panose="020B0604030504040204" pitchFamily="50" charset="-128"/>
                          <a:ea typeface="Meiryo UI" panose="020B0604030504040204" pitchFamily="50" charset="-128"/>
                        </a:rPr>
                        <a:t>診療所）</a:t>
                      </a: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福祉 （</a:t>
                      </a:r>
                      <a:r>
                        <a:rPr kumimoji="1" lang="ja-JP" altLang="en-US" sz="1200" dirty="0">
                          <a:solidFill>
                            <a:srgbClr val="002060"/>
                          </a:solidFill>
                          <a:latin typeface="Meiryo UI" panose="020B0604030504040204" pitchFamily="50" charset="-128"/>
                          <a:ea typeface="Meiryo UI" panose="020B0604030504040204" pitchFamily="50" charset="-128"/>
                        </a:rPr>
                        <a:t>訪問・通所）</a:t>
                      </a: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コンビニエンスストア</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清掃</a:t>
                      </a:r>
                      <a:r>
                        <a:rPr kumimoji="1" lang="ja-JP" altLang="en-US" sz="1200" dirty="0">
                          <a:solidFill>
                            <a:srgbClr val="002060"/>
                          </a:solidFill>
                          <a:latin typeface="Meiryo UI" panose="020B0604030504040204" pitchFamily="50" charset="-128"/>
                          <a:ea typeface="Meiryo UI" panose="020B0604030504040204" pitchFamily="50" charset="-128"/>
                        </a:rPr>
                        <a:t>ゴミ収集</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電力</a:t>
                      </a:r>
                      <a:r>
                        <a:rPr kumimoji="1" lang="ja-JP" altLang="en-US" sz="1200" dirty="0">
                          <a:solidFill>
                            <a:srgbClr val="002060"/>
                          </a:solidFill>
                          <a:latin typeface="Meiryo UI" panose="020B0604030504040204" pitchFamily="50" charset="-128"/>
                          <a:ea typeface="Meiryo UI" panose="020B0604030504040204" pitchFamily="50" charset="-128"/>
                        </a:rPr>
                        <a:t>、ガス、上下水道</a:t>
                      </a:r>
                    </a:p>
                  </a:txBody>
                  <a:tcPr/>
                </a:tc>
                <a:tc>
                  <a:txBody>
                    <a:bodyPr/>
                    <a:lstStyle/>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役所 （</a:t>
                      </a:r>
                      <a:r>
                        <a:rPr kumimoji="1" lang="ja-JP" altLang="en-US" sz="1200" dirty="0">
                          <a:solidFill>
                            <a:srgbClr val="002060"/>
                          </a:solidFill>
                          <a:latin typeface="Meiryo UI" panose="020B0604030504040204" pitchFamily="50" charset="-128"/>
                          <a:ea typeface="Meiryo UI" panose="020B0604030504040204" pitchFamily="50" charset="-128"/>
                        </a:rPr>
                        <a:t>窓口）</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図書館 （</a:t>
                      </a:r>
                      <a:r>
                        <a:rPr kumimoji="1" lang="ja-JP" altLang="en-US" sz="1200" dirty="0">
                          <a:solidFill>
                            <a:srgbClr val="002060"/>
                          </a:solidFill>
                          <a:latin typeface="Meiryo UI" panose="020B0604030504040204" pitchFamily="50" charset="-128"/>
                          <a:ea typeface="Meiryo UI" panose="020B0604030504040204" pitchFamily="50" charset="-128"/>
                        </a:rPr>
                        <a:t>デジタル書籍、相互利用）</a:t>
                      </a: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集会所</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公民館 （</a:t>
                      </a:r>
                      <a:r>
                        <a:rPr kumimoji="1" lang="ja-JP" altLang="en-US" sz="1200" dirty="0">
                          <a:solidFill>
                            <a:srgbClr val="002060"/>
                          </a:solidFill>
                          <a:latin typeface="Meiryo UI" panose="020B0604030504040204" pitchFamily="50" charset="-128"/>
                          <a:ea typeface="Meiryo UI" panose="020B0604030504040204" pitchFamily="50" charset="-128"/>
                        </a:rPr>
                        <a:t>リモート会議等）</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スーパー</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食料品店 （</a:t>
                      </a:r>
                      <a:r>
                        <a:rPr kumimoji="1" lang="ja-JP" altLang="en-US" sz="1200" dirty="0">
                          <a:solidFill>
                            <a:srgbClr val="002060"/>
                          </a:solidFill>
                          <a:latin typeface="Meiryo UI" panose="020B0604030504040204" pitchFamily="50" charset="-128"/>
                          <a:ea typeface="Meiryo UI" panose="020B0604030504040204" pitchFamily="50" charset="-128"/>
                        </a:rPr>
                        <a:t>ネットショッピング）</a:t>
                      </a: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銀行</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郵便局 （</a:t>
                      </a:r>
                      <a:r>
                        <a:rPr kumimoji="1" lang="ja-JP" altLang="en-US" sz="1200" dirty="0">
                          <a:solidFill>
                            <a:srgbClr val="002060"/>
                          </a:solidFill>
                          <a:latin typeface="Meiryo UI" panose="020B0604030504040204" pitchFamily="50" charset="-128"/>
                          <a:ea typeface="Meiryo UI" panose="020B0604030504040204" pitchFamily="50" charset="-128"/>
                        </a:rPr>
                        <a:t>ネットバンキング等）</a:t>
                      </a:r>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85311281"/>
                  </a:ext>
                </a:extLst>
              </a:tr>
              <a:tr h="758986">
                <a:tc>
                  <a:txBody>
                    <a:bodyPr/>
                    <a:lstStyle/>
                    <a:p>
                      <a:pPr algn="ctr"/>
                      <a:r>
                        <a:rPr kumimoji="1" lang="ja-JP" altLang="en-US" sz="1200" b="1" dirty="0">
                          <a:solidFill>
                            <a:srgbClr val="002060"/>
                          </a:solidFill>
                          <a:latin typeface="Meiryo UI" panose="020B0604030504040204" pitchFamily="50" charset="-128"/>
                          <a:ea typeface="Meiryo UI" panose="020B0604030504040204" pitchFamily="50" charset="-128"/>
                        </a:rPr>
                        <a:t>休日等</a:t>
                      </a:r>
                    </a:p>
                  </a:txBody>
                  <a:tcPr vert="eaVert" anchor="ctr"/>
                </a:tc>
                <a:tc>
                  <a:txBody>
                    <a:bodyPr/>
                    <a:lstStyle/>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宿泊施設</a:t>
                      </a: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        ○ 観光</a:t>
                      </a:r>
                      <a:r>
                        <a:rPr kumimoji="1" lang="ja-JP" altLang="en-US" sz="1200" dirty="0">
                          <a:solidFill>
                            <a:srgbClr val="002060"/>
                          </a:solidFill>
                          <a:latin typeface="Meiryo UI" panose="020B0604030504040204" pitchFamily="50" charset="-128"/>
                          <a:ea typeface="Meiryo UI" panose="020B0604030504040204" pitchFamily="50" charset="-128"/>
                        </a:rPr>
                        <a:t>施設</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レクリエーション</a:t>
                      </a:r>
                      <a:r>
                        <a:rPr kumimoji="1" lang="ja-JP" altLang="en-US" sz="1200" dirty="0">
                          <a:solidFill>
                            <a:srgbClr val="002060"/>
                          </a:solidFill>
                          <a:latin typeface="Meiryo UI" panose="020B0604030504040204" pitchFamily="50" charset="-128"/>
                          <a:ea typeface="Meiryo UI" panose="020B0604030504040204" pitchFamily="50" charset="-128"/>
                        </a:rPr>
                        <a:t>施設</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文化</a:t>
                      </a:r>
                      <a:r>
                        <a:rPr kumimoji="1" lang="ja-JP" altLang="en-US" sz="1200" dirty="0">
                          <a:solidFill>
                            <a:srgbClr val="002060"/>
                          </a:solidFill>
                          <a:latin typeface="Meiryo UI" panose="020B0604030504040204" pitchFamily="50" charset="-128"/>
                          <a:ea typeface="Meiryo UI" panose="020B0604030504040204" pitchFamily="50" charset="-128"/>
                        </a:rPr>
                        <a:t>施設</a:t>
                      </a:r>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nSpc>
                          <a:spcPts val="1800"/>
                        </a:lnSpc>
                      </a:pPr>
                      <a:r>
                        <a:rPr kumimoji="1" lang="ja-JP" altLang="en-US" sz="1200" dirty="0" smtClean="0">
                          <a:solidFill>
                            <a:srgbClr val="002060"/>
                          </a:solidFill>
                          <a:latin typeface="Meiryo UI" panose="020B0604030504040204" pitchFamily="50" charset="-128"/>
                          <a:ea typeface="Meiryo UI" panose="020B0604030504040204" pitchFamily="50" charset="-128"/>
                        </a:rPr>
                        <a:t>○ 大規模</a:t>
                      </a:r>
                      <a:r>
                        <a:rPr kumimoji="1" lang="ja-JP" altLang="en-US" sz="1200" dirty="0">
                          <a:solidFill>
                            <a:srgbClr val="002060"/>
                          </a:solidFill>
                          <a:latin typeface="Meiryo UI" panose="020B0604030504040204" pitchFamily="50" charset="-128"/>
                          <a:ea typeface="Meiryo UI" panose="020B0604030504040204" pitchFamily="50" charset="-128"/>
                        </a:rPr>
                        <a:t>集客</a:t>
                      </a:r>
                      <a:r>
                        <a:rPr kumimoji="1" lang="ja-JP" altLang="en-US" sz="1200" dirty="0" smtClean="0">
                          <a:solidFill>
                            <a:srgbClr val="002060"/>
                          </a:solidFill>
                          <a:latin typeface="Meiryo UI" panose="020B0604030504040204" pitchFamily="50" charset="-128"/>
                          <a:ea typeface="Meiryo UI" panose="020B0604030504040204" pitchFamily="50" charset="-128"/>
                        </a:rPr>
                        <a:t>施設 （</a:t>
                      </a:r>
                      <a:r>
                        <a:rPr kumimoji="1" lang="ja-JP" altLang="en-US" sz="1200" dirty="0">
                          <a:solidFill>
                            <a:srgbClr val="002060"/>
                          </a:solidFill>
                          <a:latin typeface="Meiryo UI" panose="020B0604030504040204" pitchFamily="50" charset="-128"/>
                          <a:ea typeface="Meiryo UI" panose="020B0604030504040204" pitchFamily="50" charset="-128"/>
                        </a:rPr>
                        <a:t>ネットショッピング）</a:t>
                      </a:r>
                    </a:p>
                  </a:txBody>
                  <a:tcPr/>
                </a:tc>
                <a:extLst>
                  <a:ext uri="{0D108BD9-81ED-4DB2-BD59-A6C34878D82A}">
                    <a16:rowId xmlns:a16="http://schemas.microsoft.com/office/drawing/2014/main" val="522844127"/>
                  </a:ext>
                </a:extLst>
              </a:tr>
              <a:tr h="1644471">
                <a:tc>
                  <a:txBody>
                    <a:bodyPr/>
                    <a:lstStyle/>
                    <a:p>
                      <a:pPr algn="ctr"/>
                      <a:r>
                        <a:rPr kumimoji="1" lang="ja-JP" altLang="en-US" sz="1200" b="1" dirty="0">
                          <a:solidFill>
                            <a:srgbClr val="002060"/>
                          </a:solidFill>
                          <a:latin typeface="Meiryo UI" panose="020B0604030504040204" pitchFamily="50" charset="-128"/>
                          <a:ea typeface="Meiryo UI" panose="020B0604030504040204" pitchFamily="50" charset="-128"/>
                        </a:rPr>
                        <a:t>高度な都市機能</a:t>
                      </a:r>
                    </a:p>
                  </a:txBody>
                  <a:tcPr vert="eaVert" anchor="ct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警察</a:t>
                      </a:r>
                      <a:r>
                        <a:rPr kumimoji="1" lang="ja-JP" altLang="en-US" sz="1200" dirty="0">
                          <a:solidFill>
                            <a:srgbClr val="002060"/>
                          </a:solidFill>
                          <a:latin typeface="Meiryo UI" panose="020B0604030504040204" pitchFamily="50" charset="-128"/>
                          <a:ea typeface="Meiryo UI" panose="020B0604030504040204" pitchFamily="50" charset="-128"/>
                        </a:rPr>
                        <a:t>、消防</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上下</a:t>
                      </a:r>
                      <a:r>
                        <a:rPr kumimoji="1" lang="ja-JP" altLang="en-US" sz="1200" dirty="0">
                          <a:solidFill>
                            <a:srgbClr val="002060"/>
                          </a:solidFill>
                          <a:latin typeface="Meiryo UI" panose="020B0604030504040204" pitchFamily="50" charset="-128"/>
                          <a:ea typeface="Meiryo UI" panose="020B0604030504040204" pitchFamily="50" charset="-128"/>
                        </a:rPr>
                        <a:t>水道処理施設</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公共交通 （</a:t>
                      </a:r>
                      <a:r>
                        <a:rPr kumimoji="1" lang="ja-JP" altLang="en-US" sz="1200" dirty="0">
                          <a:solidFill>
                            <a:srgbClr val="002060"/>
                          </a:solidFill>
                          <a:latin typeface="Meiryo UI" panose="020B0604030504040204" pitchFamily="50" charset="-128"/>
                          <a:ea typeface="Meiryo UI" panose="020B0604030504040204" pitchFamily="50" charset="-128"/>
                        </a:rPr>
                        <a:t>広域拠点）</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医療 （</a:t>
                      </a:r>
                      <a:r>
                        <a:rPr kumimoji="1" lang="ja-JP" altLang="en-US" sz="1200" dirty="0">
                          <a:solidFill>
                            <a:srgbClr val="002060"/>
                          </a:solidFill>
                          <a:latin typeface="Meiryo UI" panose="020B0604030504040204" pitchFamily="50" charset="-128"/>
                          <a:ea typeface="Meiryo UI" panose="020B0604030504040204" pitchFamily="50" charset="-128"/>
                        </a:rPr>
                        <a:t>救急・高度</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遠隔医療等も可能）</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ゴミ</a:t>
                      </a:r>
                      <a:r>
                        <a:rPr kumimoji="1" lang="ja-JP" altLang="en-US" sz="1200" dirty="0">
                          <a:solidFill>
                            <a:srgbClr val="002060"/>
                          </a:solidFill>
                          <a:latin typeface="Meiryo UI" panose="020B0604030504040204" pitchFamily="50" charset="-128"/>
                          <a:ea typeface="Meiryo UI" panose="020B0604030504040204" pitchFamily="50" charset="-128"/>
                        </a:rPr>
                        <a:t>処理場</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福祉</a:t>
                      </a:r>
                      <a:r>
                        <a:rPr kumimoji="1" lang="ja-JP" altLang="en-US" sz="1200" dirty="0">
                          <a:solidFill>
                            <a:srgbClr val="002060"/>
                          </a:solidFill>
                          <a:latin typeface="Meiryo UI" panose="020B0604030504040204" pitchFamily="50" charset="-128"/>
                          <a:ea typeface="Meiryo UI" panose="020B0604030504040204" pitchFamily="50" charset="-128"/>
                        </a:rPr>
                        <a:t>（施設）</a:t>
                      </a:r>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 大学</a:t>
                      </a:r>
                      <a:r>
                        <a:rPr kumimoji="1" lang="ja-JP" altLang="en-US" sz="1200" dirty="0">
                          <a:solidFill>
                            <a:srgbClr val="002060"/>
                          </a:solidFill>
                          <a:latin typeface="Meiryo UI" panose="020B0604030504040204" pitchFamily="50" charset="-128"/>
                          <a:ea typeface="Meiryo UI" panose="020B0604030504040204" pitchFamily="50" charset="-128"/>
                        </a:rPr>
                        <a:t>、高等教育</a:t>
                      </a:r>
                      <a:r>
                        <a:rPr kumimoji="1" lang="ja-JP" altLang="en-US" sz="1200" dirty="0" smtClean="0">
                          <a:solidFill>
                            <a:srgbClr val="002060"/>
                          </a:solidFill>
                          <a:latin typeface="Meiryo UI" panose="020B0604030504040204" pitchFamily="50" charset="-128"/>
                          <a:ea typeface="Meiryo UI" panose="020B0604030504040204" pitchFamily="50" charset="-128"/>
                        </a:rPr>
                        <a:t>機関（</a:t>
                      </a:r>
                      <a:r>
                        <a:rPr kumimoji="1" lang="ja-JP" altLang="en-US" sz="1200" dirty="0">
                          <a:solidFill>
                            <a:srgbClr val="002060"/>
                          </a:solidFill>
                          <a:latin typeface="Meiryo UI" panose="020B0604030504040204" pitchFamily="50" charset="-128"/>
                          <a:ea typeface="Meiryo UI" panose="020B0604030504040204" pitchFamily="50" charset="-128"/>
                        </a:rPr>
                        <a:t>リモートによる講義など）</a:t>
                      </a:r>
                    </a:p>
                    <a:p>
                      <a:pPr>
                        <a:lnSpc>
                          <a:spcPts val="1800"/>
                        </a:lnSpc>
                      </a:pP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938029216"/>
                  </a:ext>
                </a:extLst>
              </a:tr>
            </a:tbl>
          </a:graphicData>
        </a:graphic>
      </p:graphicFrame>
      <p:sp>
        <p:nvSpPr>
          <p:cNvPr id="7"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a:solidFill>
                  <a:srgbClr val="002060"/>
                </a:solidFill>
              </a:rPr>
              <a:t>20</a:t>
            </a:r>
            <a:endParaRPr kumimoji="1" lang="ja-JP" altLang="en-US" sz="1800" dirty="0">
              <a:solidFill>
                <a:srgbClr val="002060"/>
              </a:solidFill>
            </a:endParaRPr>
          </a:p>
        </p:txBody>
      </p:sp>
    </p:spTree>
    <p:extLst>
      <p:ext uri="{BB962C8B-B14F-4D97-AF65-F5344CB8AC3E}">
        <p14:creationId xmlns:p14="http://schemas.microsoft.com/office/powerpoint/2010/main" val="606748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5C6E55-5C87-4231-B327-1FEC78CFCFFD}"/>
              </a:ext>
            </a:extLst>
          </p:cNvPr>
          <p:cNvSpPr>
            <a:spLocks noGrp="1"/>
          </p:cNvSpPr>
          <p:nvPr>
            <p:ph type="title"/>
          </p:nvPr>
        </p:nvSpPr>
        <p:spPr>
          <a:xfrm>
            <a:off x="4809145" y="679287"/>
            <a:ext cx="4053568" cy="354466"/>
          </a:xfrm>
        </p:spPr>
        <p:txBody>
          <a:bodyPr>
            <a:noAutofit/>
          </a:bodyPr>
          <a:lstStyle/>
          <a:p>
            <a:r>
              <a:rPr lang="ja-JP" altLang="en-US" sz="1400" b="1" dirty="0" smtClean="0">
                <a:solidFill>
                  <a:srgbClr val="002060"/>
                </a:solidFill>
                <a:latin typeface="Meiryo UI" panose="020B0604030504040204" pitchFamily="50" charset="-128"/>
                <a:ea typeface="Meiryo UI" panose="020B0604030504040204" pitchFamily="50" charset="-128"/>
              </a:rPr>
              <a:t>② 職員</a:t>
            </a:r>
            <a:r>
              <a:rPr lang="ja-JP" altLang="en-US" sz="1400" b="1" dirty="0">
                <a:solidFill>
                  <a:srgbClr val="002060"/>
                </a:solidFill>
                <a:latin typeface="Meiryo UI" panose="020B0604030504040204" pitchFamily="50" charset="-128"/>
                <a:ea typeface="Meiryo UI" panose="020B0604030504040204" pitchFamily="50" charset="-128"/>
              </a:rPr>
              <a:t>（専門人材等）の</a:t>
            </a:r>
            <a:r>
              <a:rPr lang="ja-JP" altLang="en-US" sz="1400" b="1" dirty="0" smtClean="0">
                <a:solidFill>
                  <a:srgbClr val="002060"/>
                </a:solidFill>
                <a:latin typeface="Meiryo UI" panose="020B0604030504040204" pitchFamily="50" charset="-128"/>
                <a:ea typeface="Meiryo UI" panose="020B0604030504040204" pitchFamily="50" charset="-128"/>
              </a:rPr>
              <a:t>共同採用・活用</a:t>
            </a:r>
            <a:endParaRPr lang="ja-JP" altLang="en-US" sz="1400" b="1" dirty="0">
              <a:solidFill>
                <a:srgbClr val="002060"/>
              </a:solidFill>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E2C1FD36-288D-46F0-8B06-CF684E99EBE9}"/>
              </a:ext>
            </a:extLst>
          </p:cNvPr>
          <p:cNvPicPr>
            <a:picLocks noChangeAspect="1"/>
          </p:cNvPicPr>
          <p:nvPr/>
        </p:nvPicPr>
        <p:blipFill>
          <a:blip r:embed="rId2"/>
          <a:stretch>
            <a:fillRect/>
          </a:stretch>
        </p:blipFill>
        <p:spPr>
          <a:xfrm>
            <a:off x="4567237" y="3424237"/>
            <a:ext cx="9525" cy="9525"/>
          </a:xfrm>
          <a:prstGeom prst="rect">
            <a:avLst/>
          </a:prstGeom>
        </p:spPr>
      </p:pic>
      <p:pic>
        <p:nvPicPr>
          <p:cNvPr id="1026" name="Picture 2">
            <a:extLst>
              <a:ext uri="{FF2B5EF4-FFF2-40B4-BE49-F238E27FC236}">
                <a16:creationId xmlns:a16="http://schemas.microsoft.com/office/drawing/2014/main" id="{A42993C7-E0B7-4537-B513-FF7C0F144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B2F44098-EF86-416F-849B-BCC4719606E9}"/>
              </a:ext>
            </a:extLst>
          </p:cNvPr>
          <p:cNvSpPr/>
          <p:nvPr/>
        </p:nvSpPr>
        <p:spPr>
          <a:xfrm>
            <a:off x="4809145" y="1086441"/>
            <a:ext cx="4053568" cy="5057023"/>
          </a:xfrm>
          <a:prstGeom prst="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専門性を求められる人材については、複数</a:t>
            </a:r>
            <a:r>
              <a:rPr lang="ja-JP" altLang="en-US" sz="1200" dirty="0">
                <a:solidFill>
                  <a:srgbClr val="002060"/>
                </a:solidFill>
                <a:latin typeface="Meiryo UI" panose="020B0604030504040204" pitchFamily="50" charset="-128"/>
                <a:ea typeface="Meiryo UI" panose="020B0604030504040204" pitchFamily="50" charset="-128"/>
              </a:rPr>
              <a:t>の地方公共</a:t>
            </a:r>
            <a:r>
              <a:rPr lang="ja-JP" altLang="en-US" sz="1200" dirty="0" smtClean="0">
                <a:solidFill>
                  <a:srgbClr val="002060"/>
                </a:solidFill>
                <a:latin typeface="Meiryo UI" panose="020B0604030504040204" pitchFamily="50" charset="-128"/>
                <a:ea typeface="Meiryo UI" panose="020B0604030504040204" pitchFamily="50" charset="-128"/>
              </a:rPr>
              <a:t>団体</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en-US" altLang="ja-JP" sz="1200" dirty="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において職員を共同採用や活用</a:t>
            </a:r>
            <a:r>
              <a:rPr lang="ja-JP" altLang="en-US" sz="1200" dirty="0">
                <a:solidFill>
                  <a:srgbClr val="002060"/>
                </a:solidFill>
                <a:latin typeface="Meiryo UI" panose="020B0604030504040204" pitchFamily="50" charset="-128"/>
                <a:ea typeface="Meiryo UI" panose="020B0604030504040204" pitchFamily="50" charset="-128"/>
              </a:rPr>
              <a:t>する</a:t>
            </a:r>
            <a:r>
              <a:rPr lang="ja-JP" altLang="en-US" sz="1200" dirty="0" smtClean="0">
                <a:solidFill>
                  <a:srgbClr val="002060"/>
                </a:solidFill>
                <a:latin typeface="Meiryo UI" panose="020B0604030504040204" pitchFamily="50" charset="-128"/>
                <a:ea typeface="Meiryo UI" panose="020B0604030504040204" pitchFamily="50" charset="-128"/>
              </a:rPr>
              <a:t>取組がみられる。</a:t>
            </a:r>
            <a:endParaRPr lang="en-US" altLang="ja-JP" sz="1200" dirty="0" smtClean="0">
              <a:solidFill>
                <a:srgbClr val="002060"/>
              </a:solidFill>
              <a:latin typeface="Meiryo UI" panose="020B0604030504040204" pitchFamily="50" charset="-128"/>
              <a:ea typeface="Meiryo UI" panose="020B0604030504040204" pitchFamily="50" charset="-128"/>
            </a:endParaRPr>
          </a:p>
          <a:p>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b="1" spc="-150" dirty="0" smtClean="0">
                <a:solidFill>
                  <a:srgbClr val="002060"/>
                </a:solidFill>
                <a:latin typeface="Meiryo UI" panose="020B0604030504040204" pitchFamily="50" charset="-128"/>
                <a:ea typeface="Meiryo UI" panose="020B0604030504040204" pitchFamily="50" charset="-128"/>
              </a:rPr>
              <a:t>　　</a:t>
            </a:r>
            <a:r>
              <a:rPr lang="ja-JP" altLang="en-US" sz="1200" spc="-150" dirty="0" smtClean="0">
                <a:solidFill>
                  <a:srgbClr val="002060"/>
                </a:solidFill>
                <a:latin typeface="Meiryo UI" panose="020B0604030504040204" pitchFamily="50" charset="-128"/>
                <a:ea typeface="Meiryo UI" panose="020B0604030504040204" pitchFamily="50" charset="-128"/>
              </a:rPr>
              <a:t>＜広域</a:t>
            </a:r>
            <a:r>
              <a:rPr lang="ja-JP" altLang="en-US" sz="1200" spc="-150" dirty="0">
                <a:solidFill>
                  <a:srgbClr val="002060"/>
                </a:solidFill>
                <a:latin typeface="Meiryo UI" panose="020B0604030504040204" pitchFamily="50" charset="-128"/>
                <a:ea typeface="Meiryo UI" panose="020B0604030504040204" pitchFamily="50" charset="-128"/>
              </a:rPr>
              <a:t>連携による市町村</a:t>
            </a:r>
            <a:r>
              <a:rPr lang="ja-JP" altLang="en-US" sz="1200" spc="-150" dirty="0" smtClean="0">
                <a:solidFill>
                  <a:srgbClr val="002060"/>
                </a:solidFill>
                <a:latin typeface="Meiryo UI" panose="020B0604030504040204" pitchFamily="50" charset="-128"/>
                <a:ea typeface="Meiryo UI" panose="020B0604030504040204" pitchFamily="50" charset="-128"/>
              </a:rPr>
              <a:t>の専門・技術</a:t>
            </a:r>
            <a:r>
              <a:rPr lang="ja-JP" altLang="en-US" sz="1200" spc="-150" dirty="0">
                <a:solidFill>
                  <a:srgbClr val="002060"/>
                </a:solidFill>
                <a:latin typeface="Meiryo UI" panose="020B0604030504040204" pitchFamily="50" charset="-128"/>
                <a:ea typeface="Meiryo UI" panose="020B0604030504040204" pitchFamily="50" charset="-128"/>
              </a:rPr>
              <a:t>職員</a:t>
            </a:r>
            <a:r>
              <a:rPr lang="ja-JP" altLang="en-US" sz="1200" spc="-150" dirty="0" smtClean="0">
                <a:solidFill>
                  <a:srgbClr val="002060"/>
                </a:solidFill>
                <a:latin typeface="Meiryo UI" panose="020B0604030504040204" pitchFamily="50" charset="-128"/>
                <a:ea typeface="Meiryo UI" panose="020B0604030504040204" pitchFamily="50" charset="-128"/>
              </a:rPr>
              <a:t>不足</a:t>
            </a:r>
            <a:r>
              <a:rPr lang="ja-JP" altLang="en-US" sz="1200" spc="-150" dirty="0">
                <a:solidFill>
                  <a:srgbClr val="002060"/>
                </a:solidFill>
                <a:latin typeface="Meiryo UI" panose="020B0604030504040204" pitchFamily="50" charset="-128"/>
                <a:ea typeface="Meiryo UI" panose="020B0604030504040204" pitchFamily="50" charset="-128"/>
              </a:rPr>
              <a:t>対応</a:t>
            </a:r>
            <a:r>
              <a:rPr lang="ja-JP" altLang="en-US" sz="1200" spc="-150" dirty="0" smtClean="0">
                <a:solidFill>
                  <a:srgbClr val="002060"/>
                </a:solidFill>
                <a:latin typeface="Meiryo UI" panose="020B0604030504040204" pitchFamily="50" charset="-128"/>
                <a:ea typeface="Meiryo UI" panose="020B0604030504040204" pitchFamily="50" charset="-128"/>
              </a:rPr>
              <a:t>＞</a:t>
            </a:r>
            <a:endParaRPr lang="en-US" altLang="ja-JP" sz="1200" spc="-150" dirty="0" smtClean="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b="1" dirty="0">
                <a:solidFill>
                  <a:srgbClr val="002060"/>
                </a:solidFill>
                <a:latin typeface="Meiryo UI" panose="020B0604030504040204" pitchFamily="50" charset="-128"/>
                <a:ea typeface="Meiryo UI" panose="020B0604030504040204" pitchFamily="50" charset="-128"/>
              </a:rPr>
              <a:t>　</a:t>
            </a:r>
            <a:r>
              <a:rPr lang="ja-JP" altLang="en-US" sz="1200" b="1" dirty="0" smtClean="0">
                <a:solidFill>
                  <a:srgbClr val="002060"/>
                </a:solidFill>
                <a:latin typeface="Meiryo UI" panose="020B0604030504040204" pitchFamily="50" charset="-128"/>
                <a:ea typeface="Meiryo UI" panose="020B0604030504040204" pitchFamily="50" charset="-128"/>
              </a:rPr>
              <a:t>　▶ 職員</a:t>
            </a:r>
            <a:r>
              <a:rPr lang="ja-JP" altLang="en-US" sz="1200" b="1" dirty="0">
                <a:solidFill>
                  <a:srgbClr val="002060"/>
                </a:solidFill>
                <a:latin typeface="Meiryo UI" panose="020B0604030504040204" pitchFamily="50" charset="-128"/>
                <a:ea typeface="Meiryo UI" panose="020B0604030504040204" pitchFamily="50" charset="-128"/>
              </a:rPr>
              <a:t>採用試験の共同</a:t>
            </a:r>
            <a:r>
              <a:rPr lang="ja-JP" altLang="en-US" sz="1200" b="1" dirty="0" smtClean="0">
                <a:solidFill>
                  <a:srgbClr val="002060"/>
                </a:solidFill>
                <a:latin typeface="Meiryo UI" panose="020B0604030504040204" pitchFamily="50" charset="-128"/>
                <a:ea typeface="Meiryo UI" panose="020B0604030504040204" pitchFamily="50" charset="-128"/>
              </a:rPr>
              <a:t>実施</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b="1" dirty="0">
                <a:solidFill>
                  <a:srgbClr val="002060"/>
                </a:solidFill>
                <a:latin typeface="Meiryo UI" panose="020B0604030504040204" pitchFamily="50" charset="-128"/>
                <a:ea typeface="Meiryo UI" panose="020B0604030504040204" pitchFamily="50" charset="-128"/>
              </a:rPr>
              <a:t>　　　</a:t>
            </a:r>
            <a:r>
              <a:rPr lang="ja-JP" altLang="en-US" sz="1200" b="1" dirty="0" smtClean="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県</a:t>
            </a:r>
            <a:r>
              <a:rPr lang="ja-JP" altLang="en-US" sz="1200" dirty="0">
                <a:solidFill>
                  <a:srgbClr val="002060"/>
                </a:solidFill>
                <a:latin typeface="Meiryo UI" panose="020B0604030504040204" pitchFamily="50" charset="-128"/>
                <a:ea typeface="Meiryo UI" panose="020B0604030504040204" pitchFamily="50" charset="-128"/>
              </a:rPr>
              <a:t>と市町村が共同で土木技術職員の採用</a:t>
            </a:r>
            <a:r>
              <a:rPr lang="ja-JP" altLang="en-US" sz="1200" dirty="0" smtClean="0">
                <a:solidFill>
                  <a:srgbClr val="002060"/>
                </a:solidFill>
                <a:latin typeface="Meiryo UI" panose="020B0604030504040204" pitchFamily="50" charset="-128"/>
                <a:ea typeface="Meiryo UI" panose="020B0604030504040204" pitchFamily="50" charset="-128"/>
              </a:rPr>
              <a:t>試験（一次</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試験</a:t>
            </a:r>
            <a:r>
              <a:rPr lang="ja-JP" altLang="en-US" sz="1200" dirty="0">
                <a:solidFill>
                  <a:srgbClr val="002060"/>
                </a:solidFill>
                <a:latin typeface="Meiryo UI" panose="020B0604030504040204" pitchFamily="50" charset="-128"/>
                <a:ea typeface="Meiryo UI" panose="020B0604030504040204" pitchFamily="50" charset="-128"/>
              </a:rPr>
              <a:t>）を</a:t>
            </a:r>
            <a:r>
              <a:rPr lang="ja-JP" altLang="en-US" sz="1200" dirty="0" smtClean="0">
                <a:solidFill>
                  <a:srgbClr val="002060"/>
                </a:solidFill>
                <a:latin typeface="Meiryo UI" panose="020B0604030504040204" pitchFamily="50" charset="-128"/>
                <a:ea typeface="Meiryo UI" panose="020B0604030504040204" pitchFamily="50" charset="-128"/>
              </a:rPr>
              <a:t>実施。（</a:t>
            </a:r>
            <a:r>
              <a:rPr lang="ja-JP" altLang="en-US" sz="1200" dirty="0">
                <a:solidFill>
                  <a:srgbClr val="002060"/>
                </a:solidFill>
                <a:latin typeface="Meiryo UI" panose="020B0604030504040204" pitchFamily="50" charset="-128"/>
                <a:ea typeface="Meiryo UI" panose="020B0604030504040204" pitchFamily="50" charset="-128"/>
              </a:rPr>
              <a:t>二次試験は各団体）</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志願者</a:t>
            </a:r>
            <a:r>
              <a:rPr lang="ja-JP" altLang="en-US" sz="1200" dirty="0">
                <a:solidFill>
                  <a:srgbClr val="002060"/>
                </a:solidFill>
                <a:latin typeface="Meiryo UI" panose="020B0604030504040204" pitchFamily="50" charset="-128"/>
                <a:ea typeface="Meiryo UI" panose="020B0604030504040204" pitchFamily="50" charset="-128"/>
              </a:rPr>
              <a:t>は、採用を志望する自治体を、職種ごと</a:t>
            </a:r>
            <a:r>
              <a:rPr lang="ja-JP" altLang="en-US" sz="1200" dirty="0" smtClean="0">
                <a:solidFill>
                  <a:srgbClr val="002060"/>
                </a:solidFill>
                <a:latin typeface="Meiryo UI" panose="020B0604030504040204" pitchFamily="50" charset="-128"/>
                <a:ea typeface="Meiryo UI" panose="020B0604030504040204" pitchFamily="50" charset="-128"/>
              </a:rPr>
              <a:t>に第</a:t>
            </a:r>
            <a:r>
              <a:rPr lang="en-US" altLang="ja-JP" sz="1200" dirty="0" smtClean="0">
                <a:solidFill>
                  <a:srgbClr val="002060"/>
                </a:solidFill>
                <a:latin typeface="Meiryo UI" panose="020B0604030504040204" pitchFamily="50" charset="-128"/>
                <a:ea typeface="Meiryo UI" panose="020B0604030504040204" pitchFamily="50" charset="-128"/>
              </a:rPr>
              <a:t>1</a:t>
            </a:r>
            <a:r>
              <a:rPr lang="ja-JP" altLang="en-US" sz="1200" dirty="0" smtClean="0">
                <a:solidFill>
                  <a:srgbClr val="002060"/>
                </a:solidFill>
                <a:latin typeface="Meiryo UI" panose="020B0604030504040204" pitchFamily="50" charset="-128"/>
                <a:ea typeface="Meiryo UI" panose="020B0604030504040204" pitchFamily="50" charset="-128"/>
              </a:rPr>
              <a:t>志</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望</a:t>
            </a:r>
            <a:r>
              <a:rPr lang="ja-JP" altLang="en-US" sz="1200" dirty="0">
                <a:solidFill>
                  <a:srgbClr val="002060"/>
                </a:solidFill>
                <a:latin typeface="Meiryo UI" panose="020B0604030504040204" pitchFamily="50" charset="-128"/>
                <a:ea typeface="Meiryo UI" panose="020B0604030504040204" pitchFamily="50" charset="-128"/>
              </a:rPr>
              <a:t>から最大第</a:t>
            </a:r>
            <a:r>
              <a:rPr lang="en-US" altLang="ja-JP" sz="1200" dirty="0">
                <a:solidFill>
                  <a:srgbClr val="002060"/>
                </a:solidFill>
                <a:latin typeface="Meiryo UI" panose="020B0604030504040204" pitchFamily="50" charset="-128"/>
                <a:ea typeface="Meiryo UI" panose="020B0604030504040204" pitchFamily="50" charset="-128"/>
              </a:rPr>
              <a:t>3</a:t>
            </a:r>
            <a:r>
              <a:rPr lang="ja-JP" altLang="en-US" sz="1200" dirty="0">
                <a:solidFill>
                  <a:srgbClr val="002060"/>
                </a:solidFill>
                <a:latin typeface="Meiryo UI" panose="020B0604030504040204" pitchFamily="50" charset="-128"/>
                <a:ea typeface="Meiryo UI" panose="020B0604030504040204" pitchFamily="50" charset="-128"/>
              </a:rPr>
              <a:t>志望まで選択。筆記試験</a:t>
            </a:r>
            <a:r>
              <a:rPr lang="ja-JP" altLang="en-US" sz="1200" dirty="0" smtClean="0">
                <a:solidFill>
                  <a:srgbClr val="002060"/>
                </a:solidFill>
                <a:latin typeface="Meiryo UI" panose="020B0604030504040204" pitchFamily="50" charset="-128"/>
                <a:ea typeface="Meiryo UI" panose="020B0604030504040204" pitchFamily="50" charset="-128"/>
              </a:rPr>
              <a:t>の成績</a:t>
            </a:r>
            <a:r>
              <a:rPr lang="ja-JP" altLang="en-US" sz="1200" dirty="0">
                <a:solidFill>
                  <a:srgbClr val="002060"/>
                </a:solidFill>
                <a:latin typeface="Meiryo UI" panose="020B0604030504040204" pitchFamily="50" charset="-128"/>
                <a:ea typeface="Meiryo UI" panose="020B0604030504040204" pitchFamily="50" charset="-128"/>
              </a:rPr>
              <a:t>順に、</a:t>
            </a:r>
            <a:r>
              <a:rPr lang="ja-JP" altLang="en-US" sz="1200" dirty="0" smtClean="0">
                <a:solidFill>
                  <a:srgbClr val="002060"/>
                </a:solidFill>
                <a:latin typeface="Meiryo UI" panose="020B0604030504040204" pitchFamily="50" charset="-128"/>
                <a:ea typeface="Meiryo UI" panose="020B0604030504040204" pitchFamily="50" charset="-128"/>
              </a:rPr>
              <a:t>受</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験者</a:t>
            </a:r>
            <a:r>
              <a:rPr lang="ja-JP" altLang="en-US" sz="1200" dirty="0">
                <a:solidFill>
                  <a:srgbClr val="002060"/>
                </a:solidFill>
                <a:latin typeface="Meiryo UI" panose="020B0604030504040204" pitchFamily="50" charset="-128"/>
                <a:ea typeface="Meiryo UI" panose="020B0604030504040204" pitchFamily="50" charset="-128"/>
              </a:rPr>
              <a:t>が選択した志望自治体を</a:t>
            </a:r>
            <a:r>
              <a:rPr lang="ja-JP" altLang="en-US" sz="1200" dirty="0" smtClean="0">
                <a:solidFill>
                  <a:srgbClr val="002060"/>
                </a:solidFill>
                <a:latin typeface="Meiryo UI" panose="020B0604030504040204" pitchFamily="50" charset="-128"/>
                <a:ea typeface="Meiryo UI" panose="020B0604030504040204" pitchFamily="50" charset="-128"/>
              </a:rPr>
              <a:t>優先し</a:t>
            </a:r>
            <a:r>
              <a:rPr lang="ja-JP" altLang="en-US" sz="1200" dirty="0">
                <a:solidFill>
                  <a:srgbClr val="002060"/>
                </a:solidFill>
                <a:latin typeface="Meiryo UI" panose="020B0604030504040204" pitchFamily="50" charset="-128"/>
                <a:ea typeface="Meiryo UI" panose="020B0604030504040204" pitchFamily="50" charset="-128"/>
              </a:rPr>
              <a:t>、各自治体の</a:t>
            </a:r>
            <a:r>
              <a:rPr lang="ja-JP" altLang="en-US" sz="1200" dirty="0" smtClean="0">
                <a:solidFill>
                  <a:srgbClr val="002060"/>
                </a:solidFill>
                <a:latin typeface="Meiryo UI" panose="020B0604030504040204" pitchFamily="50" charset="-128"/>
                <a:ea typeface="Meiryo UI" panose="020B0604030504040204" pitchFamily="50" charset="-128"/>
              </a:rPr>
              <a:t>合格者</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を</a:t>
            </a:r>
            <a:r>
              <a:rPr lang="ja-JP" altLang="en-US" sz="1200" dirty="0">
                <a:solidFill>
                  <a:srgbClr val="002060"/>
                </a:solidFill>
                <a:latin typeface="Meiryo UI" panose="020B0604030504040204" pitchFamily="50" charset="-128"/>
                <a:ea typeface="Meiryo UI" panose="020B0604030504040204" pitchFamily="50" charset="-128"/>
              </a:rPr>
              <a:t>決定</a:t>
            </a:r>
            <a:r>
              <a:rPr lang="ja-JP" altLang="en-US" sz="1200" dirty="0" smtClean="0">
                <a:solidFill>
                  <a:srgbClr val="002060"/>
                </a:solidFill>
                <a:latin typeface="Meiryo UI" panose="020B0604030504040204" pitchFamily="50" charset="-128"/>
                <a:ea typeface="Meiryo UI" panose="020B0604030504040204" pitchFamily="50" charset="-128"/>
              </a:rPr>
              <a:t>。（</a:t>
            </a:r>
            <a:r>
              <a:rPr lang="ja-JP" altLang="en-US" sz="1200" dirty="0">
                <a:solidFill>
                  <a:srgbClr val="002060"/>
                </a:solidFill>
                <a:latin typeface="Meiryo UI" panose="020B0604030504040204" pitchFamily="50" charset="-128"/>
                <a:ea typeface="Meiryo UI" panose="020B0604030504040204" pitchFamily="50" charset="-128"/>
              </a:rPr>
              <a:t>奈良県及び県内市町村</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 </a:t>
            </a:r>
            <a:r>
              <a:rPr lang="ja-JP" altLang="en-US" sz="1200" b="1" dirty="0" smtClean="0">
                <a:solidFill>
                  <a:srgbClr val="002060"/>
                </a:solidFill>
                <a:latin typeface="Meiryo UI" panose="020B0604030504040204" pitchFamily="50" charset="-128"/>
                <a:ea typeface="Meiryo UI" panose="020B0604030504040204" pitchFamily="50" charset="-128"/>
              </a:rPr>
              <a:t>地方税徴収機構の設置</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smtClean="0">
                <a:solidFill>
                  <a:srgbClr val="002060"/>
                </a:solidFill>
                <a:latin typeface="Meiryo UI" panose="020B0604030504040204" pitchFamily="50" charset="-128"/>
                <a:ea typeface="Meiryo UI" panose="020B0604030504040204" pitchFamily="50" charset="-128"/>
              </a:rPr>
              <a:t>　　　　地方税</a:t>
            </a:r>
            <a:r>
              <a:rPr lang="ja-JP" altLang="en-US" sz="1200" dirty="0">
                <a:solidFill>
                  <a:srgbClr val="002060"/>
                </a:solidFill>
                <a:latin typeface="Meiryo UI" panose="020B0604030504040204" pitchFamily="50" charset="-128"/>
                <a:ea typeface="Meiryo UI" panose="020B0604030504040204" pitchFamily="50" charset="-128"/>
              </a:rPr>
              <a:t>徴収機構（任意組織）を設置し</a:t>
            </a:r>
            <a:r>
              <a:rPr lang="ja-JP" altLang="en-US" sz="1200" dirty="0" smtClean="0">
                <a:solidFill>
                  <a:srgbClr val="002060"/>
                </a:solidFill>
                <a:latin typeface="Meiryo UI" panose="020B0604030504040204" pitchFamily="50" charset="-128"/>
                <a:ea typeface="Meiryo UI" panose="020B0604030504040204" pitchFamily="50" charset="-128"/>
              </a:rPr>
              <a:t>、　地方税の</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smtClean="0">
                <a:solidFill>
                  <a:srgbClr val="002060"/>
                </a:solidFill>
                <a:latin typeface="Meiryo UI" panose="020B0604030504040204" pitchFamily="50" charset="-128"/>
                <a:ea typeface="Meiryo UI" panose="020B0604030504040204" pitchFamily="50" charset="-128"/>
              </a:rPr>
              <a:t>　　　滞納</a:t>
            </a:r>
            <a:r>
              <a:rPr lang="ja-JP" altLang="en-US" sz="1200" dirty="0">
                <a:solidFill>
                  <a:srgbClr val="002060"/>
                </a:solidFill>
                <a:latin typeface="Meiryo UI" panose="020B0604030504040204" pitchFamily="50" charset="-128"/>
                <a:ea typeface="Meiryo UI" panose="020B0604030504040204" pitchFamily="50" charset="-128"/>
              </a:rPr>
              <a:t>整理等を</a:t>
            </a:r>
            <a:r>
              <a:rPr lang="ja-JP" altLang="en-US" sz="1200" dirty="0" smtClean="0">
                <a:solidFill>
                  <a:srgbClr val="002060"/>
                </a:solidFill>
                <a:latin typeface="Meiryo UI" panose="020B0604030504040204" pitchFamily="50" charset="-128"/>
                <a:ea typeface="Meiryo UI" panose="020B0604030504040204" pitchFamily="50" charset="-128"/>
              </a:rPr>
              <a:t>実施。（大阪府・府内</a:t>
            </a:r>
            <a:r>
              <a:rPr lang="en-US" altLang="ja-JP" sz="1200" dirty="0">
                <a:solidFill>
                  <a:srgbClr val="002060"/>
                </a:solidFill>
                <a:latin typeface="Meiryo UI" panose="020B0604030504040204" pitchFamily="50" charset="-128"/>
                <a:ea typeface="Meiryo UI" panose="020B0604030504040204" pitchFamily="50" charset="-128"/>
              </a:rPr>
              <a:t>35</a:t>
            </a:r>
            <a:r>
              <a:rPr lang="ja-JP" altLang="en-US" sz="1200" dirty="0" smtClean="0">
                <a:solidFill>
                  <a:srgbClr val="002060"/>
                </a:solidFill>
                <a:latin typeface="Meiryo UI" panose="020B0604030504040204" pitchFamily="50" charset="-128"/>
                <a:ea typeface="Meiryo UI" panose="020B0604030504040204" pitchFamily="50" charset="-128"/>
              </a:rPr>
              <a:t>市町村　ほか）</a:t>
            </a:r>
            <a:endParaRPr lang="en-US" altLang="ja-JP" sz="1200" b="1" dirty="0" smtClean="0">
              <a:solidFill>
                <a:srgbClr val="002060"/>
              </a:solidFill>
              <a:latin typeface="Meiryo UI" panose="020B0604030504040204" pitchFamily="50" charset="-128"/>
              <a:ea typeface="Meiryo UI" panose="020B0604030504040204" pitchFamily="50" charset="-128"/>
            </a:endParaRPr>
          </a:p>
          <a:p>
            <a:r>
              <a:rPr lang="ja-JP" altLang="en-US" sz="1200" b="1" dirty="0" smtClean="0">
                <a:solidFill>
                  <a:srgbClr val="002060"/>
                </a:solidFill>
                <a:latin typeface="Meiryo UI" panose="020B0604030504040204" pitchFamily="50" charset="-128"/>
                <a:ea typeface="Meiryo UI" panose="020B0604030504040204" pitchFamily="50" charset="-128"/>
              </a:rPr>
              <a:t>　　</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b="1" dirty="0">
                <a:solidFill>
                  <a:srgbClr val="002060"/>
                </a:solidFill>
                <a:latin typeface="Meiryo UI" panose="020B0604030504040204" pitchFamily="50" charset="-128"/>
                <a:ea typeface="Meiryo UI" panose="020B0604030504040204" pitchFamily="50" charset="-128"/>
              </a:rPr>
              <a:t>　</a:t>
            </a:r>
            <a:r>
              <a:rPr lang="ja-JP" altLang="en-US" sz="1200" b="1" dirty="0" smtClean="0">
                <a:solidFill>
                  <a:srgbClr val="002060"/>
                </a:solidFill>
                <a:latin typeface="Meiryo UI" panose="020B0604030504040204" pitchFamily="50" charset="-128"/>
                <a:ea typeface="Meiryo UI" panose="020B0604030504040204" pitchFamily="50" charset="-128"/>
              </a:rPr>
              <a:t>　▶ 技術</a:t>
            </a:r>
            <a:r>
              <a:rPr lang="ja-JP" altLang="en-US" sz="1200" b="1" dirty="0">
                <a:solidFill>
                  <a:srgbClr val="002060"/>
                </a:solidFill>
                <a:latin typeface="Meiryo UI" panose="020B0604030504040204" pitchFamily="50" charset="-128"/>
                <a:ea typeface="Meiryo UI" panose="020B0604030504040204" pitchFamily="50" charset="-128"/>
              </a:rPr>
              <a:t>系職員のＯＢ⼈材登録</a:t>
            </a:r>
            <a:r>
              <a:rPr lang="ja-JP" altLang="en-US" sz="1200" b="1" dirty="0" smtClean="0">
                <a:solidFill>
                  <a:srgbClr val="002060"/>
                </a:solidFill>
                <a:latin typeface="Meiryo UI" panose="020B0604030504040204" pitchFamily="50" charset="-128"/>
                <a:ea typeface="Meiryo UI" panose="020B0604030504040204" pitchFamily="50" charset="-128"/>
              </a:rPr>
              <a:t>制度</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smtClean="0">
                <a:solidFill>
                  <a:srgbClr val="002060"/>
                </a:solidFill>
                <a:latin typeface="Meiryo UI" panose="020B0604030504040204" pitchFamily="50" charset="-128"/>
                <a:ea typeface="Meiryo UI" panose="020B0604030504040204" pitchFamily="50" charset="-128"/>
              </a:rPr>
              <a:t>　　　　連携中枢都市圏</a:t>
            </a:r>
            <a:r>
              <a:rPr lang="ja-JP" altLang="en-US" sz="1200" dirty="0">
                <a:solidFill>
                  <a:srgbClr val="002060"/>
                </a:solidFill>
                <a:latin typeface="Meiryo UI" panose="020B0604030504040204" pitchFamily="50" charset="-128"/>
                <a:ea typeface="Meiryo UI" panose="020B0604030504040204" pitchFamily="50" charset="-128"/>
              </a:rPr>
              <a:t>域内の各市町の技術系ＯＢ</a:t>
            </a:r>
            <a:r>
              <a:rPr lang="ja-JP" altLang="en-US" sz="1200" dirty="0" smtClean="0">
                <a:solidFill>
                  <a:srgbClr val="002060"/>
                </a:solidFill>
                <a:latin typeface="Meiryo UI" panose="020B0604030504040204" pitchFamily="50" charset="-128"/>
                <a:ea typeface="Meiryo UI" panose="020B0604030504040204" pitchFamily="50" charset="-128"/>
              </a:rPr>
              <a:t>職員</a:t>
            </a:r>
            <a:r>
              <a:rPr lang="ja-JP" altLang="en-US" sz="1200" dirty="0">
                <a:solidFill>
                  <a:srgbClr val="002060"/>
                </a:solidFill>
                <a:latin typeface="Meiryo UI" panose="020B0604030504040204" pitchFamily="50" charset="-128"/>
                <a:ea typeface="Meiryo UI" panose="020B0604030504040204" pitchFamily="50" charset="-128"/>
              </a:rPr>
              <a:t>の</a:t>
            </a:r>
            <a:r>
              <a:rPr lang="ja-JP" altLang="en-US" sz="1200" dirty="0" smtClean="0">
                <a:solidFill>
                  <a:srgbClr val="002060"/>
                </a:solidFill>
                <a:latin typeface="Meiryo UI" panose="020B0604030504040204" pitchFamily="50" charset="-128"/>
                <a:ea typeface="Meiryo UI" panose="020B0604030504040204" pitchFamily="50" charset="-128"/>
              </a:rPr>
              <a:t>情</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報をデータベース化</a:t>
            </a:r>
            <a:r>
              <a:rPr lang="ja-JP" altLang="en-US" sz="1200" dirty="0">
                <a:solidFill>
                  <a:srgbClr val="002060"/>
                </a:solidFill>
                <a:latin typeface="Meiryo UI" panose="020B0604030504040204" pitchFamily="50" charset="-128"/>
                <a:ea typeface="Meiryo UI" panose="020B0604030504040204" pitchFamily="50" charset="-128"/>
              </a:rPr>
              <a:t>した</a:t>
            </a:r>
            <a:r>
              <a:rPr lang="ja-JP" altLang="en-US" sz="1200" dirty="0" smtClean="0">
                <a:solidFill>
                  <a:srgbClr val="002060"/>
                </a:solidFill>
                <a:latin typeface="Meiryo UI" panose="020B0604030504040204" pitchFamily="50" charset="-128"/>
                <a:ea typeface="Meiryo UI" panose="020B0604030504040204" pitchFamily="50" charset="-128"/>
              </a:rPr>
              <a:t>ＯＢ人材</a:t>
            </a:r>
            <a:r>
              <a:rPr lang="ja-JP" altLang="en-US" sz="1200" dirty="0">
                <a:solidFill>
                  <a:srgbClr val="002060"/>
                </a:solidFill>
                <a:latin typeface="Meiryo UI" panose="020B0604030504040204" pitchFamily="50" charset="-128"/>
                <a:ea typeface="Meiryo UI" panose="020B0604030504040204" pitchFamily="50" charset="-128"/>
              </a:rPr>
              <a:t>名簿を</a:t>
            </a:r>
            <a:r>
              <a:rPr lang="ja-JP" altLang="en-US" sz="1200" dirty="0" smtClean="0">
                <a:solidFill>
                  <a:srgbClr val="002060"/>
                </a:solidFill>
                <a:latin typeface="Meiryo UI" panose="020B0604030504040204" pitchFamily="50" charset="-128"/>
                <a:ea typeface="Meiryo UI" panose="020B0604030504040204" pitchFamily="50" charset="-128"/>
              </a:rPr>
              <a:t>作成し</a:t>
            </a:r>
            <a:r>
              <a:rPr lang="ja-JP" altLang="en-US" sz="1200" dirty="0">
                <a:solidFill>
                  <a:srgbClr val="002060"/>
                </a:solidFill>
                <a:latin typeface="Meiryo UI" panose="020B0604030504040204" pitchFamily="50" charset="-128"/>
                <a:ea typeface="Meiryo UI" panose="020B0604030504040204" pitchFamily="50" charset="-128"/>
              </a:rPr>
              <a:t>、</a:t>
            </a:r>
            <a:r>
              <a:rPr lang="ja-JP" altLang="en-US" sz="1200" dirty="0" smtClean="0">
                <a:solidFill>
                  <a:srgbClr val="002060"/>
                </a:solidFill>
                <a:latin typeface="Meiryo UI" panose="020B0604030504040204" pitchFamily="50" charset="-128"/>
                <a:ea typeface="Meiryo UI" panose="020B0604030504040204" pitchFamily="50" charset="-128"/>
              </a:rPr>
              <a:t>各市町で</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情報</a:t>
            </a:r>
            <a:r>
              <a:rPr lang="ja-JP" altLang="en-US" sz="1200" dirty="0">
                <a:solidFill>
                  <a:srgbClr val="002060"/>
                </a:solidFill>
                <a:latin typeface="Meiryo UI" panose="020B0604030504040204" pitchFamily="50" charset="-128"/>
                <a:ea typeface="Meiryo UI" panose="020B0604030504040204" pitchFamily="50" charset="-128"/>
              </a:rPr>
              <a:t>共有・</a:t>
            </a:r>
            <a:r>
              <a:rPr lang="ja-JP" altLang="en-US" sz="1200" dirty="0" smtClean="0">
                <a:solidFill>
                  <a:srgbClr val="002060"/>
                </a:solidFill>
                <a:latin typeface="Meiryo UI" panose="020B0604030504040204" pitchFamily="50" charset="-128"/>
                <a:ea typeface="Meiryo UI" panose="020B0604030504040204" pitchFamily="50" charset="-128"/>
              </a:rPr>
              <a:t>活用。（</a:t>
            </a:r>
            <a:r>
              <a:rPr lang="ja-JP" altLang="en-US" sz="1200" dirty="0">
                <a:solidFill>
                  <a:srgbClr val="002060"/>
                </a:solidFill>
                <a:latin typeface="Meiryo UI" panose="020B0604030504040204" pitchFamily="50" charset="-128"/>
                <a:ea typeface="Meiryo UI" panose="020B0604030504040204" pitchFamily="50" charset="-128"/>
              </a:rPr>
              <a:t>広島広域都市圏</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a:t>
            </a:r>
            <a:endParaRPr lang="en-US" altLang="ja-JP" sz="1200" dirty="0">
              <a:solidFill>
                <a:srgbClr val="002060"/>
              </a:solidFill>
              <a:latin typeface="Meiryo UI" panose="020B0604030504040204" pitchFamily="50" charset="-128"/>
              <a:ea typeface="Meiryo UI" panose="020B0604030504040204" pitchFamily="50" charset="-128"/>
            </a:endParaRPr>
          </a:p>
          <a:p>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6824708" y="5943409"/>
            <a:ext cx="2092240" cy="200055"/>
          </a:xfrm>
          <a:prstGeom prst="rect">
            <a:avLst/>
          </a:prstGeom>
          <a:noFill/>
        </p:spPr>
        <p:txBody>
          <a:bodyPr wrap="none" rtlCol="0">
            <a:spAutoFit/>
          </a:bodyPr>
          <a:lstStyle/>
          <a:p>
            <a:pPr algn="ctr"/>
            <a:r>
              <a:rPr kumimoji="1" lang="ja-JP" altLang="en-US" sz="700" dirty="0" smtClean="0">
                <a:latin typeface="Meiryo UI" panose="020B0604030504040204" pitchFamily="50" charset="-128"/>
                <a:ea typeface="Meiryo UI" panose="020B0604030504040204" pitchFamily="50" charset="-128"/>
              </a:rPr>
              <a:t>出典：第</a:t>
            </a:r>
            <a:r>
              <a:rPr kumimoji="1" lang="en-US" altLang="ja-JP" sz="700" dirty="0" smtClean="0">
                <a:latin typeface="Meiryo UI" panose="020B0604030504040204" pitchFamily="50" charset="-128"/>
                <a:ea typeface="Meiryo UI" panose="020B0604030504040204" pitchFamily="50" charset="-128"/>
              </a:rPr>
              <a:t>32</a:t>
            </a:r>
            <a:r>
              <a:rPr kumimoji="1" lang="ja-JP" altLang="en-US" sz="700" dirty="0" smtClean="0">
                <a:latin typeface="Meiryo UI" panose="020B0604030504040204" pitchFamily="50" charset="-128"/>
                <a:ea typeface="Meiryo UI" panose="020B0604030504040204" pitchFamily="50" charset="-128"/>
              </a:rPr>
              <a:t>次地方制度調査会専門小委員会資料</a:t>
            </a:r>
          </a:p>
        </p:txBody>
      </p:sp>
      <p:pic>
        <p:nvPicPr>
          <p:cNvPr id="12" name="図 11"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18" y="721846"/>
            <a:ext cx="4381713" cy="6126413"/>
          </a:xfrm>
          <a:prstGeom prst="rect">
            <a:avLst/>
          </a:prstGeom>
        </p:spPr>
      </p:pic>
      <p:sp>
        <p:nvSpPr>
          <p:cNvPr id="13" name="テキスト ボックス 12"/>
          <p:cNvSpPr txBox="1"/>
          <p:nvPr/>
        </p:nvSpPr>
        <p:spPr>
          <a:xfrm>
            <a:off x="1547075" y="6678939"/>
            <a:ext cx="3602442"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出典：総務省自治体戦略</a:t>
            </a:r>
            <a:r>
              <a:rPr lang="en-US" altLang="ja-JP" sz="700" dirty="0">
                <a:latin typeface="Meiryo UI" panose="020B0604030504040204" pitchFamily="50" charset="-128"/>
                <a:ea typeface="Meiryo UI" panose="020B0604030504040204" pitchFamily="50" charset="-128"/>
              </a:rPr>
              <a:t>2040</a:t>
            </a:r>
            <a:r>
              <a:rPr lang="ja-JP" altLang="en-US" sz="700" dirty="0">
                <a:latin typeface="Meiryo UI" panose="020B0604030504040204" pitchFamily="50" charset="-128"/>
                <a:ea typeface="Meiryo UI" panose="020B0604030504040204" pitchFamily="50" charset="-128"/>
              </a:rPr>
              <a:t>構想研究会（第</a:t>
            </a:r>
            <a:r>
              <a:rPr lang="en-US" altLang="ja-JP" sz="700" dirty="0">
                <a:latin typeface="Meiryo UI" panose="020B0604030504040204" pitchFamily="50" charset="-128"/>
                <a:ea typeface="Meiryo UI" panose="020B0604030504040204" pitchFamily="50" charset="-128"/>
              </a:rPr>
              <a:t>8</a:t>
            </a:r>
            <a:r>
              <a:rPr lang="ja-JP" altLang="en-US" sz="700" dirty="0">
                <a:latin typeface="Meiryo UI" panose="020B0604030504040204" pitchFamily="50" charset="-128"/>
                <a:ea typeface="Meiryo UI" panose="020B0604030504040204" pitchFamily="50" charset="-128"/>
              </a:rPr>
              <a:t>回）資料（平成</a:t>
            </a:r>
            <a:r>
              <a:rPr lang="en-US" altLang="ja-JP" sz="700" dirty="0">
                <a:latin typeface="Meiryo UI" panose="020B0604030504040204" pitchFamily="50" charset="-128"/>
                <a:ea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rPr>
              <a:t>2</a:t>
            </a:r>
            <a:r>
              <a:rPr lang="ja-JP" altLang="en-US" sz="700" dirty="0">
                <a:latin typeface="Meiryo UI" panose="020B0604030504040204" pitchFamily="50" charset="-128"/>
                <a:ea typeface="Meiryo UI" panose="020B0604030504040204" pitchFamily="50" charset="-128"/>
              </a:rPr>
              <a:t>月）</a:t>
            </a:r>
            <a:endParaRPr kumimoji="1" lang="ja-JP" altLang="en-US" sz="700" dirty="0">
              <a:latin typeface="Meiryo UI" panose="020B0604030504040204" pitchFamily="50" charset="-128"/>
              <a:ea typeface="Meiryo UI" panose="020B0604030504040204" pitchFamily="50" charset="-128"/>
            </a:endParaRPr>
          </a:p>
        </p:txBody>
      </p:sp>
      <p:sp>
        <p:nvSpPr>
          <p:cNvPr id="16" name="タイトル 1">
            <a:extLst>
              <a:ext uri="{FF2B5EF4-FFF2-40B4-BE49-F238E27FC236}">
                <a16:creationId xmlns:a16="http://schemas.microsoft.com/office/drawing/2014/main" id="{E35C6E55-5C87-4231-B327-1FEC78CFCFFD}"/>
              </a:ext>
            </a:extLst>
          </p:cNvPr>
          <p:cNvSpPr txBox="1">
            <a:spLocks/>
          </p:cNvSpPr>
          <p:nvPr/>
        </p:nvSpPr>
        <p:spPr>
          <a:xfrm>
            <a:off x="248418" y="667255"/>
            <a:ext cx="4053568" cy="419186"/>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b="1" dirty="0" smtClean="0">
                <a:solidFill>
                  <a:srgbClr val="002060"/>
                </a:solidFill>
                <a:latin typeface="Meiryo UI" panose="020B0604030504040204" pitchFamily="50" charset="-128"/>
                <a:ea typeface="Meiryo UI" panose="020B0604030504040204" pitchFamily="50" charset="-128"/>
              </a:rPr>
              <a:t>① 地方公務員数の推移</a:t>
            </a:r>
            <a:endParaRPr lang="ja-JP" altLang="en-US" sz="1400" b="1" dirty="0">
              <a:solidFill>
                <a:srgbClr val="002060"/>
              </a:solidFill>
              <a:latin typeface="Meiryo UI" panose="020B0604030504040204" pitchFamily="50" charset="-128"/>
              <a:ea typeface="Meiryo UI" panose="020B0604030504040204" pitchFamily="50" charset="-128"/>
            </a:endParaRPr>
          </a:p>
        </p:txBody>
      </p:sp>
      <p:sp>
        <p:nvSpPr>
          <p:cNvPr id="17" name="タイトル 1">
            <a:extLst>
              <a:ext uri="{FF2B5EF4-FFF2-40B4-BE49-F238E27FC236}">
                <a16:creationId xmlns:a16="http://schemas.microsoft.com/office/drawing/2014/main" id="{E35C6E55-5C87-4231-B327-1FEC78CFCFFD}"/>
              </a:ext>
            </a:extLst>
          </p:cNvPr>
          <p:cNvSpPr txBox="1">
            <a:spLocks/>
          </p:cNvSpPr>
          <p:nvPr/>
        </p:nvSpPr>
        <p:spPr>
          <a:xfrm>
            <a:off x="-60157" y="-20839"/>
            <a:ext cx="4053568" cy="35446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b="1" dirty="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 行政運営体制の強化</a:t>
            </a:r>
            <a:endParaRPr lang="ja-JP" altLang="en-US" sz="1400" b="1" dirty="0">
              <a:solidFill>
                <a:srgbClr val="002060"/>
              </a:solidFill>
              <a:latin typeface="Meiryo UI" panose="020B0604030504040204" pitchFamily="50" charset="-128"/>
              <a:ea typeface="Meiryo UI" panose="020B0604030504040204" pitchFamily="50" charset="-128"/>
            </a:endParaRPr>
          </a:p>
        </p:txBody>
      </p:sp>
      <p:sp>
        <p:nvSpPr>
          <p:cNvPr id="18" name="スライド番号プレースホルダー 1"/>
          <p:cNvSpPr txBox="1">
            <a:spLocks/>
          </p:cNvSpPr>
          <p:nvPr/>
        </p:nvSpPr>
        <p:spPr>
          <a:xfrm>
            <a:off x="7183060" y="658340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21</a:t>
            </a:r>
            <a:endParaRPr kumimoji="1" lang="ja-JP" altLang="en-US" sz="1800" dirty="0">
              <a:solidFill>
                <a:srgbClr val="002060"/>
              </a:solidFill>
            </a:endParaRPr>
          </a:p>
        </p:txBody>
      </p:sp>
      <p:sp>
        <p:nvSpPr>
          <p:cNvPr id="14" name="正方形/長方形 13"/>
          <p:cNvSpPr/>
          <p:nvPr/>
        </p:nvSpPr>
        <p:spPr>
          <a:xfrm>
            <a:off x="309941" y="327170"/>
            <a:ext cx="3964749" cy="324821"/>
          </a:xfrm>
          <a:prstGeom prst="rect">
            <a:avLst/>
          </a:prstGeom>
          <a:solidFill>
            <a:schemeClr val="accent4"/>
          </a:solidFill>
        </p:spPr>
        <p:txBody>
          <a:bodyPr wrap="square" anchor="ctr" anchorCtr="0">
            <a:noAutofit/>
          </a:bodyPr>
          <a:lstStyle/>
          <a:p>
            <a:r>
              <a:rPr lang="ja-JP" altLang="en-US" sz="1200" dirty="0" smtClean="0">
                <a:solidFill>
                  <a:srgbClr val="002060"/>
                </a:solidFill>
                <a:latin typeface="Meiryo UI" panose="020B0604030504040204" pitchFamily="50" charset="-128"/>
                <a:ea typeface="Meiryo UI" panose="020B0604030504040204" pitchFamily="50" charset="-128"/>
              </a:rPr>
              <a:t>行政運営の効率化のため、職員の大幅な削減を続けてきた。</a:t>
            </a:r>
            <a:endParaRPr lang="en-US" altLang="ja-JP" sz="1200"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0465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正方形/長方形 541"/>
          <p:cNvSpPr/>
          <p:nvPr/>
        </p:nvSpPr>
        <p:spPr>
          <a:xfrm>
            <a:off x="2700" y="6720"/>
            <a:ext cx="9142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到達点</a:t>
            </a:r>
            <a:r>
              <a:rPr lang="ja-JP" altLang="en-US" b="1" dirty="0">
                <a:latin typeface="Meiryo UI" panose="020B0604030504040204" pitchFamily="50" charset="-128"/>
                <a:ea typeface="Meiryo UI" panose="020B0604030504040204" pitchFamily="50" charset="-128"/>
              </a:rPr>
              <a:t>分析 </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制度面 </a:t>
            </a:r>
            <a:r>
              <a:rPr lang="en-US" altLang="ja-JP"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３</a:t>
            </a:r>
            <a:r>
              <a:rPr lang="ja-JP" altLang="en-US" sz="1600" b="1" dirty="0" smtClean="0">
                <a:latin typeface="Meiryo UI" panose="020B0604030504040204" pitchFamily="50" charset="-128"/>
                <a:ea typeface="Meiryo UI" panose="020B0604030504040204" pitchFamily="50" charset="-128"/>
              </a:rPr>
              <a:t>）</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a:t>
            </a:r>
          </a:p>
        </p:txBody>
      </p:sp>
      <p:sp>
        <p:nvSpPr>
          <p:cNvPr id="547" name="タイトル 1"/>
          <p:cNvSpPr txBox="1"/>
          <p:nvPr/>
        </p:nvSpPr>
        <p:spPr>
          <a:xfrm>
            <a:off x="-3977" y="1028813"/>
            <a:ext cx="2899578" cy="2657138"/>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2500"/>
              </a:lnSpc>
              <a:spcBef>
                <a:spcPts val="1200"/>
              </a:spcBef>
              <a:buFont typeface="Wingdings" panose="05000000000000000000" pitchFamily="2" charset="2"/>
              <a:buChar char="p"/>
              <a:defRPr/>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大阪としての都市機能を強化したうえで、副首都圏としての京阪神や関西も視野に入れ、さらに、都市機能を充実できるよう、国からの事務・権限の移譲、そして事務・権限単位にとどまらない国機関の移転などに関西広域連合とも連携して段階的に取り組んでいく。</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8" name="タイトル 1"/>
          <p:cNvSpPr txBox="1">
            <a:spLocks/>
          </p:cNvSpPr>
          <p:nvPr/>
        </p:nvSpPr>
        <p:spPr>
          <a:xfrm>
            <a:off x="3437352" y="920068"/>
            <a:ext cx="5657600" cy="2340000"/>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800"/>
              </a:lnSpc>
              <a:spcBef>
                <a:spcPts val="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関西広域連合において、国出先機関の移管のほか、地方分権を進めるため、提案募集方式の見直しや地方分権改革の新たな手法等</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国に</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提案</a:t>
            </a: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（令和２年７月、</a:t>
            </a:r>
            <a:r>
              <a:rPr lang="en-US" altLang="ja-JP"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するも、国出先機関の移管をはじめ、分権に関する目立った進展はみられなかった。</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500"/>
              </a:lnSpc>
              <a:spcBef>
                <a:spcPts val="0"/>
              </a:spcBef>
            </a:pP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800"/>
              </a:lnSpc>
              <a:spcBef>
                <a:spcPts val="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関西広域連合の発足で、防災や医療などの連携は一定進んだが、成長を促す経済・産業分野での連携は限定的なものにとどまっている。</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500"/>
              </a:lnSpc>
              <a:spcBef>
                <a:spcPts val="0"/>
              </a:spcBef>
            </a:pP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800"/>
              </a:lnSpc>
              <a:spcBef>
                <a:spcPts val="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成長分野での連携強化を協議する「兵庫・大阪連携会議」の開催。</a:t>
            </a:r>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（令和３年</a:t>
            </a:r>
            <a:r>
              <a:rPr lang="en-US" altLang="ja-JP" sz="10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549" name="右矢印 548"/>
          <p:cNvSpPr/>
          <p:nvPr/>
        </p:nvSpPr>
        <p:spPr>
          <a:xfrm>
            <a:off x="2975773" y="1888081"/>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1" name="角丸四角形 550"/>
          <p:cNvSpPr/>
          <p:nvPr/>
        </p:nvSpPr>
        <p:spPr>
          <a:xfrm>
            <a:off x="3452345" y="620030"/>
            <a:ext cx="1134055"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553" name="タイトル 1">
            <a:extLst>
              <a:ext uri="{FF2B5EF4-FFF2-40B4-BE49-F238E27FC236}">
                <a16:creationId xmlns:a16="http://schemas.microsoft.com/office/drawing/2014/main" id="{8F9B27B7-805D-41F0-B385-212151CA3647}"/>
              </a:ext>
            </a:extLst>
          </p:cNvPr>
          <p:cNvSpPr txBox="1">
            <a:spLocks/>
          </p:cNvSpPr>
          <p:nvPr/>
        </p:nvSpPr>
        <p:spPr>
          <a:xfrm>
            <a:off x="3437352" y="3285306"/>
            <a:ext cx="5657600" cy="3348000"/>
          </a:xfrm>
          <a:prstGeom prst="rect">
            <a:avLst/>
          </a:prstGeom>
          <a:noFill/>
          <a:ln w="19050">
            <a:solidFill>
              <a:schemeClr val="tx1"/>
            </a:solidFill>
          </a:ln>
        </p:spPr>
        <p:txBody>
          <a:bodyPr vert="horz" wrap="square" lIns="91440" tIns="7200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500"/>
              </a:lnSpc>
              <a:spcBef>
                <a:spcPts val="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関西広域連合の活動のみにとどまらず、改めて府県を越えてどういう枠組みで取り組むべきか検討する必要があるのではないか。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500"/>
              </a:lnSpc>
              <a:spcBef>
                <a:spcPts val="60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とりわけ経済成長をけん引する分野を大阪を核に伸ばしていくような広域的な仕掛けが必要であり、そのための仕組みを検討するべきではないか。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500"/>
              </a:lnSpc>
              <a:spcBef>
                <a:spcPts val="60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将来的には関西全体も視野に入れつつ、まずは経済的な結びつきの強さや経済成長を支える様々な資源の分布を踏まえ、京阪神地域を中心とした連携を強化することが考えられるのではないか。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500"/>
              </a:lnSpc>
              <a:spcBef>
                <a:spcPts val="60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こうした取り組みを進めるための仕組みについて、国の参画を含め、諸外国の事例も参考にどのようなものが考えられるか検討を深めるべきではないか。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500"/>
              </a:lnSpc>
              <a:spcBef>
                <a:spcPts val="60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人口減少・超高齢化を踏まえ、医療・介護・福祉等の提供体制を維持・再構築するために、府県を越えた広域の枠組みについてどう考えるか。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500"/>
              </a:lnSpc>
              <a:spcBef>
                <a:spcPts val="60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我が国において、新型コロナウイルス感染症で浮き彫りになった諸課題などを踏まえ、国と地方の役割はどうあるべきかの検討</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必要ではないか。（</a:t>
            </a:r>
            <a:r>
              <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頁</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参照）</a:t>
            </a:r>
            <a:endParaRPr lang="en-US" altLang="ja-JP"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98783" y="620030"/>
            <a:ext cx="3168000"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latin typeface="Meiryo UI" panose="020B0604030504040204" pitchFamily="50" charset="-128"/>
                <a:ea typeface="Meiryo UI" panose="020B0604030504040204" pitchFamily="50" charset="-128"/>
              </a:rPr>
              <a:t>当初</a:t>
            </a:r>
            <a:r>
              <a:rPr lang="ja-JP" altLang="en-US" sz="1400" dirty="0" smtClean="0">
                <a:latin typeface="Meiryo UI" panose="020B0604030504040204" pitchFamily="50" charset="-128"/>
                <a:ea typeface="Meiryo UI" panose="020B0604030504040204" pitchFamily="50" charset="-128"/>
              </a:rPr>
              <a:t>ビジョンで示していた取組み</a:t>
            </a:r>
            <a:r>
              <a:rPr lang="ja-JP" altLang="en-US" sz="1400" dirty="0">
                <a:latin typeface="Meiryo UI" panose="020B0604030504040204" pitchFamily="50" charset="-128"/>
                <a:ea typeface="Meiryo UI" panose="020B0604030504040204" pitchFamily="50" charset="-128"/>
              </a:rPr>
              <a:t>の方向性</a:t>
            </a:r>
            <a:endParaRPr kumimoji="1" lang="ja-JP" altLang="en-US" sz="1400" dirty="0">
              <a:latin typeface="Meiryo UI" panose="020B0604030504040204" pitchFamily="50" charset="-128"/>
              <a:ea typeface="Meiryo UI" panose="020B0604030504040204" pitchFamily="50" charset="-128"/>
            </a:endParaRPr>
          </a:p>
        </p:txBody>
      </p:sp>
      <p:sp>
        <p:nvSpPr>
          <p:cNvPr id="12" name="角丸四角形 23">
            <a:extLst>
              <a:ext uri="{FF2B5EF4-FFF2-40B4-BE49-F238E27FC236}">
                <a16:creationId xmlns:a16="http://schemas.microsoft.com/office/drawing/2014/main" id="{B23E43A1-D28E-4C65-90EC-FDFF1591D5C2}"/>
              </a:ext>
            </a:extLst>
          </p:cNvPr>
          <p:cNvSpPr/>
          <p:nvPr/>
        </p:nvSpPr>
        <p:spPr>
          <a:xfrm>
            <a:off x="3452345" y="2960036"/>
            <a:ext cx="2160000"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13" name="スライド番号プレースホルダー 1"/>
          <p:cNvSpPr txBox="1">
            <a:spLocks/>
          </p:cNvSpPr>
          <p:nvPr/>
        </p:nvSpPr>
        <p:spPr>
          <a:xfrm>
            <a:off x="7124064" y="655770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22</a:t>
            </a:r>
            <a:endParaRPr kumimoji="1" lang="ja-JP" altLang="en-US" sz="1800" dirty="0">
              <a:solidFill>
                <a:srgbClr val="002060"/>
              </a:solidFill>
            </a:endParaRPr>
          </a:p>
        </p:txBody>
      </p:sp>
    </p:spTree>
    <p:extLst>
      <p:ext uri="{BB962C8B-B14F-4D97-AF65-F5344CB8AC3E}">
        <p14:creationId xmlns:p14="http://schemas.microsoft.com/office/powerpoint/2010/main" val="3407277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24064" y="-29845"/>
            <a:ext cx="2859898"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ja-JP" altLang="en-US" sz="1400" b="1" dirty="0" smtClean="0">
                <a:solidFill>
                  <a:srgbClr val="002060"/>
                </a:solidFill>
                <a:latin typeface="Meiryo UI" panose="020B0604030504040204" pitchFamily="50" charset="-128"/>
                <a:ea typeface="Meiryo UI" panose="020B0604030504040204" pitchFamily="50" charset="-128"/>
              </a:rPr>
              <a:t>■ 関西広域連合について</a:t>
            </a:r>
            <a:endParaRPr lang="ja-JP" altLang="en-US" sz="1400" b="1" dirty="0">
              <a:solidFill>
                <a:srgbClr val="002060"/>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246196" y="398232"/>
            <a:ext cx="8458635" cy="1271812"/>
            <a:chOff x="318387" y="693850"/>
            <a:chExt cx="8458635" cy="1271812"/>
          </a:xfrm>
        </p:grpSpPr>
        <p:sp>
          <p:nvSpPr>
            <p:cNvPr id="33" name="角丸四角形 32"/>
            <p:cNvSpPr/>
            <p:nvPr/>
          </p:nvSpPr>
          <p:spPr>
            <a:xfrm>
              <a:off x="318387" y="703518"/>
              <a:ext cx="8458635" cy="1262144"/>
            </a:xfrm>
            <a:prstGeom prst="roundRect">
              <a:avLst>
                <a:gd name="adj" fmla="val 5947"/>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6" name="正方形/長方形 5"/>
            <p:cNvSpPr/>
            <p:nvPr/>
          </p:nvSpPr>
          <p:spPr>
            <a:xfrm>
              <a:off x="408637" y="693850"/>
              <a:ext cx="8368385" cy="12427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2000"/>
                </a:lnSpc>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副首都圏としての京阪神や関西の都市</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を充実</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できるよう、国</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からの</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事務・権限の移譲、そして事務・権限単位</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にとどまらない</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国</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機関</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の移転など</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に関西広域</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連合とも連携</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して段階的に</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取り組みを推進</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そのうち、</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関西広域連合では、</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年の「広域</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行政のあり方</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検討会」を設置し、広域的な課題の解決に向けた議論を進めつつ、</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spc="-2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spc="-2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内閣府の「</a:t>
              </a:r>
              <a:r>
                <a:rPr lang="ja-JP" altLang="en-US" sz="1200" spc="-2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提案募集方式」</a:t>
              </a:r>
              <a:r>
                <a:rPr lang="ja-JP" altLang="en-US" sz="1200" spc="-2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を活用</a:t>
              </a:r>
              <a:r>
                <a:rPr lang="ja-JP" altLang="en-US" sz="1200" spc="-2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200" spc="-2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、事務</a:t>
              </a:r>
              <a:r>
                <a:rPr lang="ja-JP" altLang="en-US" sz="1200" spc="-2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・権限の移譲を進めるなど、関西広域</a:t>
              </a:r>
              <a:r>
                <a:rPr lang="ja-JP" altLang="en-US" sz="1200" spc="-2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の都市</a:t>
              </a:r>
              <a:r>
                <a:rPr lang="ja-JP" altLang="en-US" sz="1200" spc="-2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機能充実に</a:t>
              </a:r>
              <a:r>
                <a:rPr lang="ja-JP" altLang="en-US" sz="1200" spc="-2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向けた取り組みを推進。</a:t>
              </a:r>
              <a:endParaRPr lang="en-US" altLang="ja-JP" sz="1200" spc="-2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 name="グループ化 4"/>
          <p:cNvGrpSpPr/>
          <p:nvPr/>
        </p:nvGrpSpPr>
        <p:grpSpPr>
          <a:xfrm>
            <a:off x="24062" y="2095019"/>
            <a:ext cx="9072000" cy="4766150"/>
            <a:chOff x="205310" y="4449696"/>
            <a:chExt cx="8971949" cy="4766150"/>
          </a:xfrm>
        </p:grpSpPr>
        <p:grpSp>
          <p:nvGrpSpPr>
            <p:cNvPr id="7" name="グループ化 6"/>
            <p:cNvGrpSpPr/>
            <p:nvPr/>
          </p:nvGrpSpPr>
          <p:grpSpPr>
            <a:xfrm>
              <a:off x="205310" y="4449696"/>
              <a:ext cx="8971949" cy="4766150"/>
              <a:chOff x="149393" y="3862694"/>
              <a:chExt cx="9641137" cy="4766150"/>
            </a:xfrm>
          </p:grpSpPr>
          <p:sp>
            <p:nvSpPr>
              <p:cNvPr id="38" name="角丸四角形 37"/>
              <p:cNvSpPr/>
              <p:nvPr/>
            </p:nvSpPr>
            <p:spPr>
              <a:xfrm>
                <a:off x="149393" y="4056844"/>
                <a:ext cx="9641137" cy="4572000"/>
              </a:xfrm>
              <a:prstGeom prst="roundRect">
                <a:avLst>
                  <a:gd name="adj" fmla="val 2714"/>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39" name="角丸四角形 38"/>
              <p:cNvSpPr/>
              <p:nvPr/>
            </p:nvSpPr>
            <p:spPr>
              <a:xfrm>
                <a:off x="158333" y="3862694"/>
                <a:ext cx="1912924" cy="288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002060"/>
                    </a:solidFill>
                    <a:latin typeface="Meiryo UI" panose="020B0604030504040204" pitchFamily="50" charset="-128"/>
                    <a:ea typeface="Meiryo UI" panose="020B0604030504040204" pitchFamily="50" charset="-128"/>
                  </a:rPr>
                  <a:t>◆ 事業実績（一例）</a:t>
                </a:r>
                <a:endParaRPr lang="en-US" altLang="ja-JP" sz="1200" b="1" dirty="0">
                  <a:solidFill>
                    <a:srgbClr val="002060"/>
                  </a:solidFill>
                  <a:latin typeface="Meiryo UI" panose="020B0604030504040204" pitchFamily="50" charset="-128"/>
                  <a:ea typeface="Meiryo UI" panose="020B0604030504040204" pitchFamily="50" charset="-128"/>
                </a:endParaRPr>
              </a:p>
              <a:p>
                <a:endParaRPr lang="en-US" altLang="ja-JP" sz="1200" b="1" dirty="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a:t>
                </a:r>
                <a:endParaRPr lang="ja-JP" altLang="en-US" sz="1050" dirty="0">
                  <a:solidFill>
                    <a:srgbClr val="002060"/>
                  </a:solidFill>
                  <a:latin typeface="Meiryo UI" panose="020B0604030504040204" pitchFamily="50" charset="-128"/>
                  <a:ea typeface="Meiryo UI" panose="020B0604030504040204" pitchFamily="50" charset="-128"/>
                </a:endParaRPr>
              </a:p>
            </p:txBody>
          </p:sp>
        </p:grpSp>
        <p:sp>
          <p:nvSpPr>
            <p:cNvPr id="20" name="正方形/長方形 19"/>
            <p:cNvSpPr/>
            <p:nvPr/>
          </p:nvSpPr>
          <p:spPr>
            <a:xfrm>
              <a:off x="217219" y="4810538"/>
              <a:ext cx="2848818" cy="3447165"/>
            </a:xfrm>
            <a:prstGeom prst="rect">
              <a:avLst/>
            </a:prstGeom>
            <a:ln>
              <a:noFill/>
            </a:ln>
          </p:spPr>
          <p:txBody>
            <a:bodyPr wrap="square" anchor="ctr" anchorCtr="0">
              <a:noAutofit/>
            </a:bodyPr>
            <a:lstStyle/>
            <a:p>
              <a:pPr>
                <a:lnSpc>
                  <a:spcPts val="1400"/>
                </a:lnSpc>
              </a:pPr>
              <a:r>
                <a:rPr lang="ja-JP" altLang="en-US" sz="1200" b="1" dirty="0">
                  <a:solidFill>
                    <a:srgbClr val="002060"/>
                  </a:solidFill>
                  <a:latin typeface="Meiryo UI" panose="020B0604030504040204" pitchFamily="50" charset="-128"/>
                  <a:ea typeface="Meiryo UI" panose="020B0604030504040204" pitchFamily="50" charset="-128"/>
                </a:rPr>
                <a:t>○ 広域産業</a:t>
              </a:r>
              <a:r>
                <a:rPr lang="ja-JP" altLang="en-US" sz="1200" b="1" dirty="0" smtClean="0">
                  <a:solidFill>
                    <a:srgbClr val="002060"/>
                  </a:solidFill>
                  <a:latin typeface="Meiryo UI" panose="020B0604030504040204" pitchFamily="50" charset="-128"/>
                  <a:ea typeface="Meiryo UI" panose="020B0604030504040204" pitchFamily="50" charset="-128"/>
                </a:rPr>
                <a:t>振興</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・関西イノベーション国際戦略総合特</a:t>
              </a:r>
              <a:r>
                <a:rPr lang="ja-JP" altLang="en-US" sz="1050" dirty="0" smtClean="0">
                  <a:solidFill>
                    <a:srgbClr val="002060"/>
                  </a:solidFill>
                  <a:latin typeface="Meiryo UI" panose="020B0604030504040204" pitchFamily="50" charset="-128"/>
                  <a:ea typeface="Meiryo UI" panose="020B0604030504040204" pitchFamily="50" charset="-128"/>
                </a:rPr>
                <a:t>区、</a:t>
              </a: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en-US" altLang="ja-JP" sz="1050" dirty="0">
                  <a:solidFill>
                    <a:srgbClr val="002060"/>
                  </a:solidFill>
                  <a:latin typeface="Meiryo UI" panose="020B0604030504040204" pitchFamily="50" charset="-128"/>
                  <a:ea typeface="Meiryo UI" panose="020B0604030504040204" pitchFamily="50" charset="-128"/>
                </a:rPr>
                <a:t> </a:t>
              </a:r>
              <a:r>
                <a:rPr lang="en-US" altLang="ja-JP" sz="1050" dirty="0" smtClean="0">
                  <a:solidFill>
                    <a:srgbClr val="002060"/>
                  </a:solidFill>
                  <a:latin typeface="Meiryo UI" panose="020B0604030504040204" pitchFamily="50" charset="-128"/>
                  <a:ea typeface="Meiryo UI" panose="020B0604030504040204" pitchFamily="50" charset="-128"/>
                </a:rPr>
                <a:t>   </a:t>
              </a:r>
              <a:r>
                <a:rPr lang="ja-JP" altLang="en-US" sz="1050" dirty="0" smtClean="0">
                  <a:solidFill>
                    <a:srgbClr val="002060"/>
                  </a:solidFill>
                  <a:latin typeface="Meiryo UI" panose="020B0604030504040204" pitchFamily="50" charset="-128"/>
                  <a:ea typeface="Meiryo UI" panose="020B0604030504040204" pitchFamily="50" charset="-128"/>
                </a:rPr>
                <a:t>関西圏国家戦略特区の活用</a:t>
              </a:r>
            </a:p>
            <a:p>
              <a:pPr>
                <a:lnSpc>
                  <a:spcPts val="1400"/>
                </a:lnSpc>
              </a:pPr>
              <a:r>
                <a:rPr lang="en-US" altLang="ja-JP" sz="1050" dirty="0" smtClean="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・海外産業プロモーションの</a:t>
              </a:r>
              <a:r>
                <a:rPr lang="ja-JP" altLang="en-US" sz="1050" dirty="0" smtClean="0">
                  <a:solidFill>
                    <a:srgbClr val="002060"/>
                  </a:solidFill>
                  <a:latin typeface="Meiryo UI" panose="020B0604030504040204" pitchFamily="50" charset="-128"/>
                  <a:ea typeface="Meiryo UI" panose="020B0604030504040204" pitchFamily="50" charset="-128"/>
                </a:rPr>
                <a:t>実施</a:t>
              </a:r>
              <a:endParaRPr lang="en-US" altLang="ja-JP" sz="900" dirty="0" smtClean="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 </a:t>
              </a:r>
              <a:r>
                <a:rPr lang="ja-JP" altLang="en-US" sz="1200" b="1" dirty="0">
                  <a:solidFill>
                    <a:srgbClr val="002060"/>
                  </a:solidFill>
                  <a:latin typeface="Meiryo UI" panose="020B0604030504040204" pitchFamily="50" charset="-128"/>
                  <a:ea typeface="Meiryo UI" panose="020B0604030504040204" pitchFamily="50" charset="-128"/>
                </a:rPr>
                <a:t>広域</a:t>
              </a:r>
              <a:r>
                <a:rPr lang="ja-JP" altLang="en-US" sz="1200" b="1" dirty="0" smtClean="0">
                  <a:solidFill>
                    <a:srgbClr val="002060"/>
                  </a:solidFill>
                  <a:latin typeface="Meiryo UI" panose="020B0604030504040204" pitchFamily="50" charset="-128"/>
                  <a:ea typeface="Meiryo UI" panose="020B0604030504040204" pitchFamily="50" charset="-128"/>
                </a:rPr>
                <a:t>医療</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・ドクターヘリの共同</a:t>
              </a:r>
              <a:r>
                <a:rPr lang="ja-JP" altLang="en-US" sz="1050" dirty="0" smtClean="0">
                  <a:solidFill>
                    <a:srgbClr val="002060"/>
                  </a:solidFill>
                  <a:latin typeface="Meiryo UI" panose="020B0604030504040204" pitchFamily="50" charset="-128"/>
                  <a:ea typeface="Meiryo UI" panose="020B0604030504040204" pitchFamily="50" charset="-128"/>
                </a:rPr>
                <a:t>運航</a:t>
              </a:r>
              <a:endParaRPr lang="en-US" altLang="ja-JP" sz="900" dirty="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 </a:t>
              </a:r>
              <a:r>
                <a:rPr lang="ja-JP" altLang="en-US" sz="1200" b="1" dirty="0">
                  <a:solidFill>
                    <a:srgbClr val="002060"/>
                  </a:solidFill>
                  <a:latin typeface="Meiryo UI" panose="020B0604030504040204" pitchFamily="50" charset="-128"/>
                  <a:ea typeface="Meiryo UI" panose="020B0604030504040204" pitchFamily="50" charset="-128"/>
                </a:rPr>
                <a:t>広域</a:t>
              </a:r>
              <a:r>
                <a:rPr lang="ja-JP" altLang="en-US" sz="1200" b="1" dirty="0" smtClean="0">
                  <a:solidFill>
                    <a:srgbClr val="002060"/>
                  </a:solidFill>
                  <a:latin typeface="Meiryo UI" panose="020B0604030504040204" pitchFamily="50" charset="-128"/>
                  <a:ea typeface="Meiryo UI" panose="020B0604030504040204" pitchFamily="50" charset="-128"/>
                </a:rPr>
                <a:t>防災</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・東日本大震災におけるカウンターパート</a:t>
              </a:r>
              <a:r>
                <a:rPr lang="ja-JP" altLang="en-US" sz="1050" dirty="0" smtClean="0">
                  <a:solidFill>
                    <a:srgbClr val="002060"/>
                  </a:solidFill>
                  <a:latin typeface="Meiryo UI" panose="020B0604030504040204" pitchFamily="50" charset="-128"/>
                  <a:ea typeface="Meiryo UI" panose="020B0604030504040204" pitchFamily="50" charset="-128"/>
                </a:rPr>
                <a:t>方式</a:t>
              </a: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a:t>
              </a:r>
              <a:r>
                <a:rPr lang="ja-JP" altLang="en-US" sz="1050" dirty="0" smtClean="0">
                  <a:solidFill>
                    <a:srgbClr val="002060"/>
                  </a:solidFill>
                  <a:latin typeface="Meiryo UI" panose="020B0604030504040204" pitchFamily="50" charset="-128"/>
                  <a:ea typeface="Meiryo UI" panose="020B0604030504040204" pitchFamily="50" charset="-128"/>
                </a:rPr>
                <a:t>の支援</a:t>
              </a:r>
              <a:endParaRPr lang="ja-JP" altLang="en-US" sz="80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・新型コロナウイルスに関する国への要望・</a:t>
              </a:r>
              <a:r>
                <a:rPr lang="ja-JP" altLang="en-US" sz="1050" dirty="0" smtClean="0">
                  <a:solidFill>
                    <a:srgbClr val="002060"/>
                  </a:solidFill>
                  <a:latin typeface="Meiryo UI" panose="020B0604030504040204" pitchFamily="50" charset="-128"/>
                  <a:ea typeface="Meiryo UI" panose="020B0604030504040204" pitchFamily="50" charset="-128"/>
                </a:rPr>
                <a:t>提案</a:t>
              </a: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en-US" altLang="ja-JP" sz="1050" dirty="0">
                  <a:solidFill>
                    <a:srgbClr val="002060"/>
                  </a:solidFill>
                  <a:latin typeface="Meiryo UI" panose="020B0604030504040204" pitchFamily="50" charset="-128"/>
                  <a:ea typeface="Meiryo UI" panose="020B0604030504040204" pitchFamily="50" charset="-128"/>
                </a:rPr>
                <a:t> </a:t>
              </a:r>
              <a:r>
                <a:rPr lang="en-US" altLang="ja-JP" sz="1050" dirty="0" smtClean="0">
                  <a:solidFill>
                    <a:srgbClr val="002060"/>
                  </a:solidFill>
                  <a:latin typeface="Meiryo UI" panose="020B0604030504040204" pitchFamily="50" charset="-128"/>
                  <a:ea typeface="Meiryo UI" panose="020B0604030504040204" pitchFamily="50" charset="-128"/>
                </a:rPr>
                <a:t> </a:t>
              </a:r>
              <a:r>
                <a:rPr lang="ja-JP" altLang="en-US" sz="800" dirty="0" smtClean="0">
                  <a:solidFill>
                    <a:srgbClr val="002060"/>
                  </a:solidFill>
                  <a:latin typeface="Meiryo UI" panose="020B0604030504040204" pitchFamily="50" charset="-128"/>
                  <a:ea typeface="Meiryo UI" panose="020B0604030504040204" pitchFamily="50" charset="-128"/>
                </a:rPr>
                <a:t>（</a:t>
              </a:r>
              <a:r>
                <a:rPr lang="en-US" altLang="ja-JP" sz="800" dirty="0">
                  <a:solidFill>
                    <a:srgbClr val="002060"/>
                  </a:solidFill>
                  <a:latin typeface="Meiryo UI" panose="020B0604030504040204" pitchFamily="50" charset="-128"/>
                  <a:ea typeface="Meiryo UI" panose="020B0604030504040204" pitchFamily="50" charset="-128"/>
                </a:rPr>
                <a:t>2020</a:t>
              </a:r>
              <a:r>
                <a:rPr lang="ja-JP" altLang="en-US" sz="800" dirty="0">
                  <a:solidFill>
                    <a:srgbClr val="002060"/>
                  </a:solidFill>
                  <a:latin typeface="Meiryo UI" panose="020B0604030504040204" pitchFamily="50" charset="-128"/>
                  <a:ea typeface="Meiryo UI" panose="020B0604030504040204" pitchFamily="50" charset="-128"/>
                </a:rPr>
                <a:t>年３月以降４回</a:t>
              </a:r>
              <a:r>
                <a:rPr lang="ja-JP" altLang="en-US" sz="800" dirty="0" smtClean="0">
                  <a:solidFill>
                    <a:srgbClr val="002060"/>
                  </a:solidFill>
                  <a:latin typeface="Meiryo UI" panose="020B0604030504040204" pitchFamily="50" charset="-128"/>
                  <a:ea typeface="Meiryo UI" panose="020B0604030504040204" pitchFamily="50" charset="-128"/>
                </a:rPr>
                <a:t>）</a:t>
              </a:r>
              <a:endParaRPr lang="en-US" altLang="ja-JP" sz="800" dirty="0" smtClean="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 </a:t>
              </a:r>
              <a:r>
                <a:rPr lang="ja-JP" altLang="en-US" sz="1200" b="1" dirty="0">
                  <a:solidFill>
                    <a:srgbClr val="002060"/>
                  </a:solidFill>
                  <a:latin typeface="Meiryo UI" panose="020B0604030504040204" pitchFamily="50" charset="-128"/>
                  <a:ea typeface="Meiryo UI" panose="020B0604030504040204" pitchFamily="50" charset="-128"/>
                </a:rPr>
                <a:t>広域観光・文化振興・スポーツ</a:t>
              </a:r>
              <a:r>
                <a:rPr lang="ja-JP" altLang="en-US" sz="1200" b="1" dirty="0" smtClean="0">
                  <a:solidFill>
                    <a:srgbClr val="002060"/>
                  </a:solidFill>
                  <a:latin typeface="Meiryo UI" panose="020B0604030504040204" pitchFamily="50" charset="-128"/>
                  <a:ea typeface="Meiryo UI" panose="020B0604030504040204" pitchFamily="50" charset="-128"/>
                </a:rPr>
                <a:t>振興</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・関西観光・文化振興計画の</a:t>
              </a:r>
              <a:r>
                <a:rPr lang="ja-JP" altLang="en-US" sz="1050" dirty="0" smtClean="0">
                  <a:solidFill>
                    <a:srgbClr val="002060"/>
                  </a:solidFill>
                  <a:latin typeface="Meiryo UI" panose="020B0604030504040204" pitchFamily="50" charset="-128"/>
                  <a:ea typeface="Meiryo UI" panose="020B0604030504040204" pitchFamily="50" charset="-128"/>
                </a:rPr>
                <a:t>推進</a:t>
              </a:r>
              <a:endParaRPr lang="ja-JP" altLang="en-US" sz="90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・「東京オリンピック・パラリンピック」などに</a:t>
              </a:r>
              <a:r>
                <a:rPr lang="ja-JP" altLang="en-US" sz="1050" dirty="0" smtClean="0">
                  <a:solidFill>
                    <a:srgbClr val="002060"/>
                  </a:solidFill>
                  <a:latin typeface="Meiryo UI" panose="020B0604030504040204" pitchFamily="50" charset="-128"/>
                  <a:ea typeface="Meiryo UI" panose="020B0604030504040204" pitchFamily="50" charset="-128"/>
                </a:rPr>
                <a:t>向けた</a:t>
              </a: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smtClean="0">
                  <a:solidFill>
                    <a:srgbClr val="002060"/>
                  </a:solidFill>
                  <a:latin typeface="Meiryo UI" panose="020B0604030504040204" pitchFamily="50" charset="-128"/>
                  <a:ea typeface="Meiryo UI" panose="020B0604030504040204" pitchFamily="50" charset="-128"/>
                </a:rPr>
                <a:t>　　観光の</a:t>
              </a:r>
              <a:r>
                <a:rPr lang="ja-JP" altLang="en-US" sz="1050" dirty="0">
                  <a:solidFill>
                    <a:srgbClr val="002060"/>
                  </a:solidFill>
                  <a:latin typeface="Meiryo UI" panose="020B0604030504040204" pitchFamily="50" charset="-128"/>
                  <a:ea typeface="Meiryo UI" panose="020B0604030504040204" pitchFamily="50" charset="-128"/>
                </a:rPr>
                <a:t>取組の</a:t>
              </a:r>
              <a:r>
                <a:rPr lang="ja-JP" altLang="en-US" sz="1050" dirty="0" smtClean="0">
                  <a:solidFill>
                    <a:srgbClr val="002060"/>
                  </a:solidFill>
                  <a:latin typeface="Meiryo UI" panose="020B0604030504040204" pitchFamily="50" charset="-128"/>
                  <a:ea typeface="Meiryo UI" panose="020B0604030504040204" pitchFamily="50" charset="-128"/>
                </a:rPr>
                <a:t>推進</a:t>
              </a:r>
              <a:endParaRPr lang="en-US" altLang="ja-JP" sz="1050" dirty="0" smtClean="0">
                <a:solidFill>
                  <a:srgbClr val="002060"/>
                </a:solidFill>
                <a:latin typeface="Meiryo UI" panose="020B0604030504040204" pitchFamily="50" charset="-128"/>
                <a:ea typeface="Meiryo UI" panose="020B0604030504040204" pitchFamily="50" charset="-128"/>
              </a:endParaRPr>
            </a:p>
          </p:txBody>
        </p:sp>
      </p:grpSp>
      <p:pic>
        <p:nvPicPr>
          <p:cNvPr id="3" name="図 2"/>
          <p:cNvPicPr>
            <a:picLocks noChangeAspect="1"/>
          </p:cNvPicPr>
          <p:nvPr/>
        </p:nvPicPr>
        <p:blipFill>
          <a:blip r:embed="rId2"/>
          <a:stretch>
            <a:fillRect/>
          </a:stretch>
        </p:blipFill>
        <p:spPr>
          <a:xfrm>
            <a:off x="2815304" y="2749270"/>
            <a:ext cx="6189462" cy="3706505"/>
          </a:xfrm>
          <a:prstGeom prst="rect">
            <a:avLst/>
          </a:prstGeom>
        </p:spPr>
      </p:pic>
      <p:sp>
        <p:nvSpPr>
          <p:cNvPr id="17" name="スライド番号プレースホルダー 1"/>
          <p:cNvSpPr txBox="1">
            <a:spLocks/>
          </p:cNvSpPr>
          <p:nvPr/>
        </p:nvSpPr>
        <p:spPr>
          <a:xfrm>
            <a:off x="7160882" y="656418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23</a:t>
            </a:r>
            <a:endParaRPr kumimoji="1" lang="ja-JP" altLang="en-US" sz="1800" dirty="0">
              <a:solidFill>
                <a:srgbClr val="002060"/>
              </a:solidFill>
            </a:endParaRPr>
          </a:p>
        </p:txBody>
      </p:sp>
      <p:sp>
        <p:nvSpPr>
          <p:cNvPr id="19" name="角丸四角形 18"/>
          <p:cNvSpPr/>
          <p:nvPr/>
        </p:nvSpPr>
        <p:spPr>
          <a:xfrm>
            <a:off x="2724008" y="2451873"/>
            <a:ext cx="5220141" cy="2940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002060"/>
                </a:solidFill>
                <a:latin typeface="Meiryo UI" panose="020B0604030504040204" pitchFamily="50" charset="-128"/>
                <a:ea typeface="Meiryo UI" panose="020B0604030504040204" pitchFamily="50" charset="-128"/>
              </a:rPr>
              <a:t>○ 関西広域連合による新型コロナウイルス感染防止対策</a:t>
            </a:r>
            <a:endParaRPr lang="en-US" altLang="ja-JP" sz="1200" b="1" dirty="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a:t>
            </a:r>
            <a:endParaRPr lang="ja-JP" altLang="en-US" sz="1050" dirty="0">
              <a:solidFill>
                <a:srgbClr val="002060"/>
              </a:solidFill>
              <a:latin typeface="Meiryo UI" panose="020B0604030504040204" pitchFamily="50" charset="-128"/>
              <a:ea typeface="Meiryo UI" panose="020B0604030504040204" pitchFamily="50" charset="-128"/>
            </a:endParaRPr>
          </a:p>
        </p:txBody>
      </p:sp>
      <p:sp>
        <p:nvSpPr>
          <p:cNvPr id="22" name="角丸四角形 21"/>
          <p:cNvSpPr/>
          <p:nvPr/>
        </p:nvSpPr>
        <p:spPr>
          <a:xfrm>
            <a:off x="6543693" y="6419960"/>
            <a:ext cx="2684362" cy="195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700" dirty="0" smtClean="0">
                <a:solidFill>
                  <a:srgbClr val="002060"/>
                </a:solidFill>
                <a:latin typeface="Meiryo UI" panose="020B0604030504040204" pitchFamily="50" charset="-128"/>
                <a:ea typeface="Meiryo UI" panose="020B0604030504040204" pitchFamily="50" charset="-128"/>
              </a:rPr>
              <a:t>出典</a:t>
            </a:r>
            <a:r>
              <a:rPr lang="en-US" altLang="ja-JP" sz="700" dirty="0" smtClean="0">
                <a:solidFill>
                  <a:srgbClr val="002060"/>
                </a:solidFill>
                <a:latin typeface="Meiryo UI" panose="020B0604030504040204" pitchFamily="50" charset="-128"/>
                <a:ea typeface="Meiryo UI" panose="020B0604030504040204" pitchFamily="50" charset="-128"/>
              </a:rPr>
              <a:t>:</a:t>
            </a:r>
            <a:r>
              <a:rPr lang="ja-JP" altLang="en-US" sz="700" dirty="0" smtClean="0">
                <a:solidFill>
                  <a:srgbClr val="002060"/>
                </a:solidFill>
                <a:latin typeface="Meiryo UI" panose="020B0604030504040204" pitchFamily="50" charset="-128"/>
                <a:ea typeface="Meiryo UI" panose="020B0604030504040204" pitchFamily="50" charset="-128"/>
              </a:rPr>
              <a:t>広域防災の推進について（関西広域連合広域防災局作成）</a:t>
            </a:r>
            <a:endParaRPr lang="ja-JP" altLang="en-US" sz="700"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1084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54592" y="-49077"/>
            <a:ext cx="4968000" cy="288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dirty="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 関西広域連合に対する評価</a:t>
            </a:r>
            <a:endParaRPr lang="en-US" altLang="ja-JP" sz="1400" b="1" dirty="0">
              <a:solidFill>
                <a:srgbClr val="002060"/>
              </a:solidFill>
              <a:latin typeface="Meiryo UI" panose="020B0604030504040204" pitchFamily="50" charset="-128"/>
              <a:ea typeface="Meiryo UI" panose="020B0604030504040204" pitchFamily="50" charset="-128"/>
            </a:endParaRPr>
          </a:p>
          <a:p>
            <a:endParaRPr lang="en-US" altLang="ja-JP" sz="1400" b="1" dirty="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 </a:t>
            </a:r>
            <a:endParaRPr lang="ja-JP" altLang="en-US" sz="1100" dirty="0">
              <a:solidFill>
                <a:srgbClr val="002060"/>
              </a:solidFill>
              <a:latin typeface="Meiryo UI" panose="020B0604030504040204" pitchFamily="50" charset="-128"/>
              <a:ea typeface="Meiryo UI" panose="020B0604030504040204" pitchFamily="50" charset="-128"/>
            </a:endParaRPr>
          </a:p>
        </p:txBody>
      </p:sp>
      <p:sp>
        <p:nvSpPr>
          <p:cNvPr id="29" name="タイトル 1"/>
          <p:cNvSpPr txBox="1">
            <a:spLocks/>
          </p:cNvSpPr>
          <p:nvPr/>
        </p:nvSpPr>
        <p:spPr>
          <a:xfrm>
            <a:off x="300640" y="319480"/>
            <a:ext cx="8085850" cy="810236"/>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関西経済連合会</a:t>
            </a:r>
            <a:endPar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500"/>
              </a:lnSpc>
              <a:spcBef>
                <a:spcPts val="0"/>
              </a:spcBef>
            </a:pP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地方</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分権・広域行政・道州制に関する</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意見　　～</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地域の自立</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と繁栄</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の多極化に向けて</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から要約して掲載</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607013" y="4453998"/>
            <a:ext cx="1980000" cy="296961"/>
          </a:xfrm>
          <a:prstGeom prst="roundRect">
            <a:avLst>
              <a:gd name="adj" fmla="val 414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b="1" dirty="0" smtClean="0">
                <a:solidFill>
                  <a:srgbClr val="002060"/>
                </a:solidFill>
                <a:latin typeface="Meiryo UI" panose="020B0604030504040204" pitchFamily="50" charset="-128"/>
                <a:ea typeface="Meiryo UI" panose="020B0604030504040204" pitchFamily="50" charset="-128"/>
              </a:rPr>
              <a:t>② 関西の取り組み</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endParaRPr kumimoji="1" lang="en-US" altLang="ja-JP" sz="1200" b="1" dirty="0">
              <a:solidFill>
                <a:srgbClr val="002060"/>
              </a:solidFill>
              <a:latin typeface="Meiryo UI" panose="020B0604030504040204" pitchFamily="50" charset="-128"/>
              <a:ea typeface="Meiryo UI" panose="020B0604030504040204" pitchFamily="50" charset="-128"/>
            </a:endParaRPr>
          </a:p>
          <a:p>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endParaRPr kumimoji="1" lang="en-US" altLang="ja-JP" sz="1200" b="1" dirty="0" smtClean="0">
              <a:solidFill>
                <a:srgbClr val="002060"/>
              </a:solidFill>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696683" y="4728704"/>
            <a:ext cx="7920000" cy="2027852"/>
            <a:chOff x="4451150" y="4554328"/>
            <a:chExt cx="7920000" cy="2027852"/>
          </a:xfrm>
        </p:grpSpPr>
        <p:grpSp>
          <p:nvGrpSpPr>
            <p:cNvPr id="40" name="グループ化 39"/>
            <p:cNvGrpSpPr/>
            <p:nvPr/>
          </p:nvGrpSpPr>
          <p:grpSpPr>
            <a:xfrm>
              <a:off x="4451150" y="4554328"/>
              <a:ext cx="7920000" cy="2027852"/>
              <a:chOff x="4815951" y="2912999"/>
              <a:chExt cx="7920000" cy="2027852"/>
            </a:xfrm>
          </p:grpSpPr>
          <p:sp>
            <p:nvSpPr>
              <p:cNvPr id="41" name="角丸四角形 40"/>
              <p:cNvSpPr/>
              <p:nvPr/>
            </p:nvSpPr>
            <p:spPr>
              <a:xfrm>
                <a:off x="4815951" y="3032851"/>
                <a:ext cx="7920000" cy="1908000"/>
              </a:xfrm>
              <a:prstGeom prst="roundRect">
                <a:avLst>
                  <a:gd name="adj" fmla="val 9469"/>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42" name="角丸四角形 41"/>
              <p:cNvSpPr/>
              <p:nvPr/>
            </p:nvSpPr>
            <p:spPr>
              <a:xfrm>
                <a:off x="4815951" y="2912999"/>
                <a:ext cx="3060000" cy="252000"/>
              </a:xfrm>
              <a:prstGeom prst="roundRect">
                <a:avLst>
                  <a:gd name="adj" fmla="val 20743"/>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200" b="1" dirty="0">
                    <a:solidFill>
                      <a:schemeClr val="bg1"/>
                    </a:solidFill>
                    <a:latin typeface="Meiryo UI" panose="020B0604030504040204" pitchFamily="50" charset="-128"/>
                    <a:ea typeface="Meiryo UI" panose="020B0604030504040204" pitchFamily="50" charset="-128"/>
                  </a:rPr>
                  <a:t>＜関西広域連合の発展強化のための提案＞</a:t>
                </a:r>
              </a:p>
            </p:txBody>
          </p:sp>
        </p:grpSp>
        <p:sp>
          <p:nvSpPr>
            <p:cNvPr id="43" name="角丸四角形 42"/>
            <p:cNvSpPr/>
            <p:nvPr/>
          </p:nvSpPr>
          <p:spPr>
            <a:xfrm>
              <a:off x="4576252" y="4614186"/>
              <a:ext cx="7671544" cy="1908000"/>
            </a:xfrm>
            <a:prstGeom prst="roundRect">
              <a:avLst>
                <a:gd name="adj" fmla="val 9469"/>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r>
                <a:rPr kumimoji="1" lang="ja-JP" altLang="en-US" sz="1200" dirty="0" smtClean="0">
                  <a:solidFill>
                    <a:srgbClr val="002060"/>
                  </a:solidFill>
                  <a:latin typeface="Meiryo UI" panose="020B0604030504040204" pitchFamily="50" charset="-128"/>
                  <a:ea typeface="Meiryo UI" panose="020B0604030504040204" pitchFamily="50" charset="-128"/>
                </a:rPr>
                <a:t>▶ 産業</a:t>
              </a:r>
              <a:r>
                <a:rPr kumimoji="1" lang="ja-JP" altLang="en-US" sz="1200" dirty="0">
                  <a:solidFill>
                    <a:srgbClr val="002060"/>
                  </a:solidFill>
                  <a:latin typeface="Meiryo UI" panose="020B0604030504040204" pitchFamily="50" charset="-128"/>
                  <a:ea typeface="Meiryo UI" panose="020B0604030504040204" pitchFamily="50" charset="-128"/>
                </a:rPr>
                <a:t>振興</a:t>
              </a:r>
            </a:p>
            <a:p>
              <a:r>
                <a:rPr kumimoji="1" lang="ja-JP" altLang="en-US" sz="1200" dirty="0" smtClean="0">
                  <a:solidFill>
                    <a:srgbClr val="002060"/>
                  </a:solidFill>
                  <a:latin typeface="Meiryo UI" panose="020B0604030504040204" pitchFamily="50" charset="-128"/>
                  <a:ea typeface="Meiryo UI" panose="020B0604030504040204" pitchFamily="50" charset="-128"/>
                </a:rPr>
                <a:t>　関西</a:t>
              </a:r>
              <a:r>
                <a:rPr kumimoji="1" lang="ja-JP" altLang="en-US" sz="1200" dirty="0">
                  <a:solidFill>
                    <a:srgbClr val="002060"/>
                  </a:solidFill>
                  <a:latin typeface="Meiryo UI" panose="020B0604030504040204" pitchFamily="50" charset="-128"/>
                  <a:ea typeface="Meiryo UI" panose="020B0604030504040204" pitchFamily="50" charset="-128"/>
                </a:rPr>
                <a:t>広域連合が全体のビジョンを作成し、それに基づいて、府県の公設試・</a:t>
              </a:r>
              <a:r>
                <a:rPr kumimoji="1" lang="ja-JP" altLang="en-US" sz="1200" dirty="0" smtClean="0">
                  <a:solidFill>
                    <a:srgbClr val="002060"/>
                  </a:solidFill>
                  <a:latin typeface="Meiryo UI" panose="020B0604030504040204" pitchFamily="50" charset="-128"/>
                  <a:ea typeface="Meiryo UI" panose="020B0604030504040204" pitchFamily="50" charset="-128"/>
                </a:rPr>
                <a:t>支援機関の一体的</a:t>
              </a:r>
              <a:r>
                <a:rPr kumimoji="1" lang="ja-JP" altLang="en-US" sz="1200" dirty="0">
                  <a:solidFill>
                    <a:srgbClr val="002060"/>
                  </a:solidFill>
                  <a:latin typeface="Meiryo UI" panose="020B0604030504040204" pitchFamily="50" charset="-128"/>
                  <a:ea typeface="Meiryo UI" panose="020B0604030504040204" pitchFamily="50" charset="-128"/>
                </a:rPr>
                <a:t>運営（関西版</a:t>
              </a:r>
              <a:r>
                <a:rPr kumimoji="1" lang="ja-JP" altLang="en-US" sz="1200" dirty="0" smtClean="0">
                  <a:solidFill>
                    <a:srgbClr val="002060"/>
                  </a:solidFill>
                  <a:latin typeface="Meiryo UI" panose="020B0604030504040204" pitchFamily="50" charset="-128"/>
                  <a:ea typeface="Meiryo UI" panose="020B0604030504040204" pitchFamily="50" charset="-128"/>
                </a:rPr>
                <a:t>フラウンホー</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ファー</a:t>
              </a:r>
              <a:r>
                <a:rPr kumimoji="1" lang="ja-JP" altLang="en-US" sz="1200" dirty="0">
                  <a:solidFill>
                    <a:srgbClr val="002060"/>
                  </a:solidFill>
                  <a:latin typeface="Meiryo UI" panose="020B0604030504040204" pitchFamily="50" charset="-128"/>
                  <a:ea typeface="Meiryo UI" panose="020B0604030504040204" pitchFamily="50" charset="-128"/>
                </a:rPr>
                <a:t>）を通じ、国の機関、民間企業や団体</a:t>
              </a:r>
              <a:r>
                <a:rPr kumimoji="1" lang="ja-JP" altLang="en-US" sz="1200" dirty="0" smtClean="0">
                  <a:solidFill>
                    <a:srgbClr val="002060"/>
                  </a:solidFill>
                  <a:latin typeface="Meiryo UI" panose="020B0604030504040204" pitchFamily="50" charset="-128"/>
                  <a:ea typeface="Meiryo UI" panose="020B0604030504040204" pitchFamily="50" charset="-128"/>
                </a:rPr>
                <a:t>、大学</a:t>
              </a:r>
              <a:r>
                <a:rPr kumimoji="1" lang="ja-JP" altLang="en-US" sz="1200" dirty="0">
                  <a:solidFill>
                    <a:srgbClr val="002060"/>
                  </a:solidFill>
                  <a:latin typeface="Meiryo UI" panose="020B0604030504040204" pitchFamily="50" charset="-128"/>
                  <a:ea typeface="Meiryo UI" panose="020B0604030504040204" pitchFamily="50" charset="-128"/>
                </a:rPr>
                <a:t>等</a:t>
              </a:r>
              <a:r>
                <a:rPr kumimoji="1" lang="ja-JP" altLang="en-US" sz="1200" dirty="0" smtClean="0">
                  <a:solidFill>
                    <a:srgbClr val="002060"/>
                  </a:solidFill>
                  <a:latin typeface="Meiryo UI" panose="020B0604030504040204" pitchFamily="50" charset="-128"/>
                  <a:ea typeface="Meiryo UI" panose="020B0604030504040204" pitchFamily="50" charset="-128"/>
                </a:rPr>
                <a:t>と連携</a:t>
              </a:r>
              <a:r>
                <a:rPr kumimoji="1" lang="ja-JP" altLang="en-US" sz="1200" dirty="0">
                  <a:solidFill>
                    <a:srgbClr val="002060"/>
                  </a:solidFill>
                  <a:latin typeface="Meiryo UI" panose="020B0604030504040204" pitchFamily="50" charset="-128"/>
                  <a:ea typeface="Meiryo UI" panose="020B0604030504040204" pitchFamily="50" charset="-128"/>
                </a:rPr>
                <a:t>してイノベーション創出を</a:t>
              </a:r>
              <a:r>
                <a:rPr kumimoji="1" lang="ja-JP" altLang="en-US" sz="1200" dirty="0" smtClean="0">
                  <a:solidFill>
                    <a:srgbClr val="002060"/>
                  </a:solidFill>
                  <a:latin typeface="Meiryo UI" panose="020B0604030504040204" pitchFamily="50" charset="-128"/>
                  <a:ea typeface="Meiryo UI" panose="020B0604030504040204" pitchFamily="50" charset="-128"/>
                </a:rPr>
                <a:t>促す</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ja-JP" altLang="en-US"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観光</a:t>
              </a:r>
              <a:r>
                <a:rPr kumimoji="1" lang="ja-JP" altLang="en-US" sz="1200" dirty="0">
                  <a:solidFill>
                    <a:srgbClr val="002060"/>
                  </a:solidFill>
                  <a:latin typeface="Meiryo UI" panose="020B0604030504040204" pitchFamily="50" charset="-128"/>
                  <a:ea typeface="Meiryo UI" panose="020B0604030504040204" pitchFamily="50" charset="-128"/>
                </a:rPr>
                <a:t>振興</a:t>
              </a:r>
            </a:p>
            <a:p>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関西</a:t>
              </a:r>
              <a:r>
                <a:rPr kumimoji="1" lang="ja-JP" altLang="en-US" sz="1200" dirty="0">
                  <a:solidFill>
                    <a:srgbClr val="002060"/>
                  </a:solidFill>
                  <a:latin typeface="Meiryo UI" panose="020B0604030504040204" pitchFamily="50" charset="-128"/>
                  <a:ea typeface="Meiryo UI" panose="020B0604030504040204" pitchFamily="50" charset="-128"/>
                </a:rPr>
                <a:t>観光本部を中心に広域連携・官民連携を進めることで人材育成など独自</a:t>
              </a:r>
              <a:r>
                <a:rPr kumimoji="1" lang="ja-JP" altLang="en-US" sz="1200" dirty="0" smtClean="0">
                  <a:solidFill>
                    <a:srgbClr val="002060"/>
                  </a:solidFill>
                  <a:latin typeface="Meiryo UI" panose="020B0604030504040204" pitchFamily="50" charset="-128"/>
                  <a:ea typeface="Meiryo UI" panose="020B0604030504040204" pitchFamily="50" charset="-128"/>
                </a:rPr>
                <a:t>の取組を行い</a:t>
              </a:r>
              <a:r>
                <a:rPr kumimoji="1" lang="ja-JP" altLang="en-US" sz="1200" dirty="0">
                  <a:solidFill>
                    <a:srgbClr val="002060"/>
                  </a:solidFill>
                  <a:latin typeface="Meiryo UI" panose="020B0604030504040204" pitchFamily="50" charset="-128"/>
                  <a:ea typeface="Meiryo UI" panose="020B0604030504040204" pitchFamily="50" charset="-128"/>
                </a:rPr>
                <a:t>、インバウンド受入の先進</a:t>
              </a:r>
              <a:r>
                <a:rPr kumimoji="1" lang="ja-JP" altLang="en-US" sz="1200" dirty="0" smtClean="0">
                  <a:solidFill>
                    <a:srgbClr val="002060"/>
                  </a:solidFill>
                  <a:latin typeface="Meiryo UI" panose="020B0604030504040204" pitchFamily="50" charset="-128"/>
                  <a:ea typeface="Meiryo UI" panose="020B0604030504040204" pitchFamily="50" charset="-128"/>
                </a:rPr>
                <a:t>地域</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と</a:t>
              </a:r>
              <a:r>
                <a:rPr kumimoji="1" lang="ja-JP" altLang="en-US" sz="1200" dirty="0">
                  <a:solidFill>
                    <a:srgbClr val="002060"/>
                  </a:solidFill>
                  <a:latin typeface="Meiryo UI" panose="020B0604030504040204" pitchFamily="50" charset="-128"/>
                  <a:ea typeface="Meiryo UI" panose="020B0604030504040204" pitchFamily="50" charset="-128"/>
                </a:rPr>
                <a:t>なる。そのための独自財源も</a:t>
              </a:r>
              <a:r>
                <a:rPr kumimoji="1" lang="ja-JP" altLang="en-US" sz="1200" dirty="0" smtClean="0">
                  <a:solidFill>
                    <a:srgbClr val="002060"/>
                  </a:solidFill>
                  <a:latin typeface="Meiryo UI" panose="020B0604030504040204" pitchFamily="50" charset="-128"/>
                  <a:ea typeface="Meiryo UI" panose="020B0604030504040204" pitchFamily="50" charset="-128"/>
                </a:rPr>
                <a:t>確保（</a:t>
              </a:r>
              <a:r>
                <a:rPr kumimoji="1" lang="ja-JP" altLang="en-US" sz="1200" dirty="0">
                  <a:solidFill>
                    <a:srgbClr val="002060"/>
                  </a:solidFill>
                  <a:latin typeface="Meiryo UI" panose="020B0604030504040204" pitchFamily="50" charset="-128"/>
                  <a:ea typeface="Meiryo UI" panose="020B0604030504040204" pitchFamily="50" charset="-128"/>
                </a:rPr>
                <a:t>例</a:t>
              </a:r>
              <a:r>
                <a:rPr kumimoji="1" lang="ja-JP" altLang="en-US" sz="1200" dirty="0" smtClean="0">
                  <a:solidFill>
                    <a:srgbClr val="002060"/>
                  </a:solidFill>
                  <a:latin typeface="Meiryo UI" panose="020B0604030504040204" pitchFamily="50" charset="-128"/>
                  <a:ea typeface="Meiryo UI" panose="020B0604030504040204" pitchFamily="50" charset="-128"/>
                </a:rPr>
                <a:t>：出</a:t>
              </a:r>
              <a:r>
                <a:rPr kumimoji="1" lang="ja-JP" altLang="en-US" sz="1200" dirty="0">
                  <a:solidFill>
                    <a:srgbClr val="002060"/>
                  </a:solidFill>
                  <a:latin typeface="Meiryo UI" panose="020B0604030504040204" pitchFamily="50" charset="-128"/>
                  <a:ea typeface="Meiryo UI" panose="020B0604030504040204" pitchFamily="50" charset="-128"/>
                </a:rPr>
                <a:t>国税の一部地方譲与税化、関西広域連合への課税権の付与、等</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kumimoji="1" lang="ja-JP" altLang="en-US"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スポーツ</a:t>
              </a:r>
              <a:r>
                <a:rPr kumimoji="1" lang="ja-JP" altLang="en-US" sz="1200" dirty="0">
                  <a:solidFill>
                    <a:srgbClr val="002060"/>
                  </a:solidFill>
                  <a:latin typeface="Meiryo UI" panose="020B0604030504040204" pitchFamily="50" charset="-128"/>
                  <a:ea typeface="Meiryo UI" panose="020B0604030504040204" pitchFamily="50" charset="-128"/>
                </a:rPr>
                <a:t>振興</a:t>
              </a:r>
            </a:p>
            <a:p>
              <a:r>
                <a:rPr kumimoji="1" lang="ja-JP" altLang="en-US" sz="1200" dirty="0" smtClean="0">
                  <a:solidFill>
                    <a:srgbClr val="002060"/>
                  </a:solidFill>
                  <a:latin typeface="Meiryo UI" panose="020B0604030504040204" pitchFamily="50" charset="-128"/>
                  <a:ea typeface="Meiryo UI" panose="020B0604030504040204" pitchFamily="50" charset="-128"/>
                </a:rPr>
                <a:t>　経済界</a:t>
              </a:r>
              <a:r>
                <a:rPr kumimoji="1" lang="ja-JP" altLang="en-US" sz="1200" dirty="0">
                  <a:solidFill>
                    <a:srgbClr val="002060"/>
                  </a:solidFill>
                  <a:latin typeface="Meiryo UI" panose="020B0604030504040204" pitchFamily="50" charset="-128"/>
                  <a:ea typeface="Meiryo UI" panose="020B0604030504040204" pitchFamily="50" charset="-128"/>
                </a:rPr>
                <a:t>や大学・スポーツ関係者と共に、オール関西でスポーツ振興を推進する体制を</a:t>
              </a:r>
              <a:r>
                <a:rPr kumimoji="1" lang="ja-JP" altLang="en-US" sz="1200" dirty="0" smtClean="0">
                  <a:solidFill>
                    <a:srgbClr val="002060"/>
                  </a:solidFill>
                  <a:latin typeface="Meiryo UI" panose="020B0604030504040204" pitchFamily="50" charset="-128"/>
                  <a:ea typeface="Meiryo UI" panose="020B0604030504040204" pitchFamily="50" charset="-128"/>
                </a:rPr>
                <a:t>構築</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664325" y="903771"/>
            <a:ext cx="7920000" cy="1629579"/>
            <a:chOff x="4314507" y="1315462"/>
            <a:chExt cx="7920000" cy="1629579"/>
          </a:xfrm>
        </p:grpSpPr>
        <p:grpSp>
          <p:nvGrpSpPr>
            <p:cNvPr id="44" name="グループ化 43"/>
            <p:cNvGrpSpPr/>
            <p:nvPr/>
          </p:nvGrpSpPr>
          <p:grpSpPr>
            <a:xfrm>
              <a:off x="4314507" y="1315462"/>
              <a:ext cx="7920000" cy="1629579"/>
              <a:chOff x="4814244" y="2812528"/>
              <a:chExt cx="7920000" cy="1629579"/>
            </a:xfrm>
            <a:solidFill>
              <a:srgbClr val="FF0000"/>
            </a:solidFill>
          </p:grpSpPr>
          <p:sp>
            <p:nvSpPr>
              <p:cNvPr id="45" name="角丸四角形 44"/>
              <p:cNvSpPr/>
              <p:nvPr/>
            </p:nvSpPr>
            <p:spPr>
              <a:xfrm>
                <a:off x="4814244" y="2966107"/>
                <a:ext cx="7920000" cy="1476000"/>
              </a:xfrm>
              <a:prstGeom prst="roundRect">
                <a:avLst>
                  <a:gd name="adj" fmla="val 9469"/>
                </a:avLst>
              </a:prstGeom>
              <a:solidFill>
                <a:schemeClr val="accent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a:lnSpc>
                    <a:spcPts val="2000"/>
                  </a:lnSpc>
                </a:pPr>
                <a:endParaRPr kumimoji="1" lang="ja-JP" altLang="en-US" sz="1000" dirty="0">
                  <a:solidFill>
                    <a:srgbClr val="002060"/>
                  </a:solidFill>
                  <a:latin typeface="Meiryo UI" panose="020B0604030504040204" pitchFamily="50" charset="-128"/>
                  <a:ea typeface="Meiryo UI" panose="020B0604030504040204" pitchFamily="50" charset="-128"/>
                </a:endParaRPr>
              </a:p>
            </p:txBody>
          </p:sp>
          <p:sp>
            <p:nvSpPr>
              <p:cNvPr id="46" name="角丸四角形 45"/>
              <p:cNvSpPr/>
              <p:nvPr/>
            </p:nvSpPr>
            <p:spPr>
              <a:xfrm>
                <a:off x="4832954" y="2812528"/>
                <a:ext cx="900000" cy="252000"/>
              </a:xfrm>
              <a:prstGeom prst="roundRect">
                <a:avLst>
                  <a:gd name="adj" fmla="val 20743"/>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200" b="1" dirty="0" smtClean="0">
                    <a:solidFill>
                      <a:schemeClr val="bg1"/>
                    </a:solidFill>
                    <a:latin typeface="Meiryo UI" panose="020B0604030504040204" pitchFamily="50" charset="-128"/>
                    <a:ea typeface="Meiryo UI" panose="020B0604030504040204" pitchFamily="50" charset="-128"/>
                  </a:rPr>
                  <a:t>現状認識</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sp>
          <p:nvSpPr>
            <p:cNvPr id="47" name="角丸四角形 46"/>
            <p:cNvSpPr/>
            <p:nvPr/>
          </p:nvSpPr>
          <p:spPr>
            <a:xfrm>
              <a:off x="4403633" y="1620472"/>
              <a:ext cx="7497034" cy="1296000"/>
            </a:xfrm>
            <a:prstGeom prst="roundRect">
              <a:avLst>
                <a:gd name="adj" fmla="val 9469"/>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・中央集権の施策、東京一極集中により成長余地に</a:t>
              </a:r>
              <a:r>
                <a:rPr kumimoji="1" lang="ja-JP" altLang="en-US" sz="1200" dirty="0" smtClean="0">
                  <a:solidFill>
                    <a:srgbClr val="002060"/>
                  </a:solidFill>
                  <a:latin typeface="Meiryo UI" panose="020B0604030504040204" pitchFamily="50" charset="-128"/>
                  <a:ea typeface="Meiryo UI" panose="020B0604030504040204" pitchFamily="50" charset="-128"/>
                </a:rPr>
                <a:t>限界</a:t>
              </a:r>
              <a:endParaRPr kumimoji="1" lang="ja-JP" altLang="en-US" sz="1200"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・地方創生政策が画一的に行われており、地方の強みや個性を活かす方向性で</a:t>
              </a:r>
              <a:r>
                <a:rPr kumimoji="1" lang="ja-JP" altLang="en-US" sz="1200" dirty="0" smtClean="0">
                  <a:solidFill>
                    <a:srgbClr val="002060"/>
                  </a:solidFill>
                  <a:latin typeface="Meiryo UI" panose="020B0604030504040204" pitchFamily="50" charset="-128"/>
                  <a:ea typeface="Meiryo UI" panose="020B0604030504040204" pitchFamily="50" charset="-128"/>
                </a:rPr>
                <a:t>ない</a:t>
              </a:r>
              <a:endParaRPr kumimoji="1" lang="ja-JP" altLang="en-US" sz="1200"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・大括りでの権限移譲や税財源の地方への移管が進んでおらず、各地域が主体的</a:t>
              </a:r>
              <a:r>
                <a:rPr kumimoji="1" lang="ja-JP" altLang="en-US" sz="1200" dirty="0" smtClean="0">
                  <a:solidFill>
                    <a:srgbClr val="002060"/>
                  </a:solidFill>
                  <a:latin typeface="Meiryo UI" panose="020B0604030504040204" pitchFamily="50" charset="-128"/>
                  <a:ea typeface="Meiryo UI" panose="020B0604030504040204" pitchFamily="50" charset="-128"/>
                </a:rPr>
                <a:t>に独自</a:t>
              </a:r>
              <a:r>
                <a:rPr kumimoji="1" lang="ja-JP" altLang="en-US" sz="1200" dirty="0">
                  <a:solidFill>
                    <a:srgbClr val="002060"/>
                  </a:solidFill>
                  <a:latin typeface="Meiryo UI" panose="020B0604030504040204" pitchFamily="50" charset="-128"/>
                  <a:ea typeface="Meiryo UI" panose="020B0604030504040204" pitchFamily="50" charset="-128"/>
                </a:rPr>
                <a:t>の政策を実現できて</a:t>
              </a:r>
              <a:r>
                <a:rPr kumimoji="1" lang="ja-JP" altLang="en-US" sz="1200" dirty="0" smtClean="0">
                  <a:solidFill>
                    <a:srgbClr val="002060"/>
                  </a:solidFill>
                  <a:latin typeface="Meiryo UI" panose="020B0604030504040204" pitchFamily="50" charset="-128"/>
                  <a:ea typeface="Meiryo UI" panose="020B0604030504040204" pitchFamily="50" charset="-128"/>
                </a:rPr>
                <a:t>いない</a:t>
              </a:r>
              <a:endParaRPr kumimoji="1" lang="ja-JP" altLang="en-US" sz="1200"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・省庁縦割り・行政区域に基づいた施策により、地域の実情に応じた柔軟な</a:t>
              </a:r>
              <a:r>
                <a:rPr kumimoji="1" lang="ja-JP" altLang="en-US" sz="1200" dirty="0" smtClean="0">
                  <a:solidFill>
                    <a:srgbClr val="002060"/>
                  </a:solidFill>
                  <a:latin typeface="Meiryo UI" panose="020B0604030504040204" pitchFamily="50" charset="-128"/>
                  <a:ea typeface="Meiryo UI" panose="020B0604030504040204" pitchFamily="50" charset="-128"/>
                </a:rPr>
                <a:t>制度設計、きめ細かい対応ができない</a:t>
              </a:r>
            </a:p>
            <a:p>
              <a:pPr>
                <a:lnSpc>
                  <a:spcPts val="2000"/>
                </a:lnSpc>
              </a:pP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連携不足、府県間の競争、制度の違い等により、地域の資源がうまく活用されて</a:t>
              </a:r>
              <a:r>
                <a:rPr kumimoji="1" lang="ja-JP" altLang="en-US" sz="1200" dirty="0" smtClean="0">
                  <a:solidFill>
                    <a:srgbClr val="002060"/>
                  </a:solidFill>
                  <a:latin typeface="Meiryo UI" panose="020B0604030504040204" pitchFamily="50" charset="-128"/>
                  <a:ea typeface="Meiryo UI" panose="020B0604030504040204" pitchFamily="50" charset="-128"/>
                </a:rPr>
                <a:t>いない</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grpSp>
      <p:grpSp>
        <p:nvGrpSpPr>
          <p:cNvPr id="6" name="グループ化 5"/>
          <p:cNvGrpSpPr/>
          <p:nvPr/>
        </p:nvGrpSpPr>
        <p:grpSpPr>
          <a:xfrm>
            <a:off x="607013" y="2682283"/>
            <a:ext cx="7977312" cy="1606210"/>
            <a:chOff x="511477" y="3078075"/>
            <a:chExt cx="7977312" cy="1606210"/>
          </a:xfrm>
        </p:grpSpPr>
        <p:sp>
          <p:nvSpPr>
            <p:cNvPr id="36" name="角丸四角形 35"/>
            <p:cNvSpPr/>
            <p:nvPr/>
          </p:nvSpPr>
          <p:spPr>
            <a:xfrm>
              <a:off x="511477" y="3078075"/>
              <a:ext cx="1484324" cy="296961"/>
            </a:xfrm>
            <a:prstGeom prst="roundRect">
              <a:avLst>
                <a:gd name="adj" fmla="val 414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b="1" dirty="0" smtClean="0">
                  <a:solidFill>
                    <a:srgbClr val="002060"/>
                  </a:solidFill>
                  <a:latin typeface="Meiryo UI" panose="020B0604030504040204" pitchFamily="50" charset="-128"/>
                  <a:ea typeface="Meiryo UI" panose="020B0604030504040204" pitchFamily="50" charset="-128"/>
                </a:rPr>
                <a:t>① 国への</a:t>
              </a:r>
              <a:r>
                <a:rPr kumimoji="1" lang="ja-JP" altLang="en-US" sz="1200" b="1" dirty="0">
                  <a:solidFill>
                    <a:srgbClr val="002060"/>
                  </a:solidFill>
                  <a:latin typeface="Meiryo UI" panose="020B0604030504040204" pitchFamily="50" charset="-128"/>
                  <a:ea typeface="Meiryo UI" panose="020B0604030504040204" pitchFamily="50" charset="-128"/>
                </a:rPr>
                <a:t>提案</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endParaRPr kumimoji="1" lang="en-US" altLang="ja-JP" sz="1200" b="1" dirty="0">
                <a:solidFill>
                  <a:srgbClr val="002060"/>
                </a:solidFill>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568789" y="3341957"/>
              <a:ext cx="7920000" cy="1342328"/>
              <a:chOff x="4353763" y="3379839"/>
              <a:chExt cx="7920000" cy="1342328"/>
            </a:xfrm>
          </p:grpSpPr>
          <p:grpSp>
            <p:nvGrpSpPr>
              <p:cNvPr id="7" name="グループ化 6"/>
              <p:cNvGrpSpPr/>
              <p:nvPr/>
            </p:nvGrpSpPr>
            <p:grpSpPr>
              <a:xfrm>
                <a:off x="4353763" y="3379839"/>
                <a:ext cx="7920000" cy="1342328"/>
                <a:chOff x="4778120" y="2960337"/>
                <a:chExt cx="7920000" cy="1342328"/>
              </a:xfrm>
            </p:grpSpPr>
            <p:sp>
              <p:nvSpPr>
                <p:cNvPr id="31" name="角丸四角形 30"/>
                <p:cNvSpPr/>
                <p:nvPr/>
              </p:nvSpPr>
              <p:spPr>
                <a:xfrm>
                  <a:off x="4778120" y="3042665"/>
                  <a:ext cx="7920000" cy="1260000"/>
                </a:xfrm>
                <a:prstGeom prst="roundRect">
                  <a:avLst>
                    <a:gd name="adj" fmla="val 9469"/>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a:lnSpc>
                      <a:spcPts val="1500"/>
                    </a:lnSpc>
                  </a:pPr>
                  <a:endParaRPr kumimoji="1" lang="ja-JP" altLang="en-US" sz="1000" spc="-40" dirty="0">
                    <a:solidFill>
                      <a:srgbClr val="002060"/>
                    </a:solidFill>
                    <a:latin typeface="Meiryo UI" panose="020B0604030504040204" pitchFamily="50" charset="-128"/>
                    <a:ea typeface="Meiryo UI" panose="020B0604030504040204" pitchFamily="50" charset="-128"/>
                  </a:endParaRPr>
                </a:p>
              </p:txBody>
            </p:sp>
            <p:sp>
              <p:nvSpPr>
                <p:cNvPr id="35" name="角丸四角形 34"/>
                <p:cNvSpPr/>
                <p:nvPr/>
              </p:nvSpPr>
              <p:spPr>
                <a:xfrm>
                  <a:off x="4801132" y="2960337"/>
                  <a:ext cx="2808000" cy="252000"/>
                </a:xfrm>
                <a:prstGeom prst="roundRect">
                  <a:avLst>
                    <a:gd name="adj" fmla="val 20743"/>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200" b="1" dirty="0">
                      <a:solidFill>
                        <a:schemeClr val="bg1"/>
                      </a:solidFill>
                      <a:latin typeface="Meiryo UI" panose="020B0604030504040204" pitchFamily="50" charset="-128"/>
                      <a:ea typeface="Meiryo UI" panose="020B0604030504040204" pitchFamily="50" charset="-128"/>
                    </a:rPr>
                    <a:t>＜地方分権に向けて、求める制度改革＞</a:t>
                  </a:r>
                </a:p>
              </p:txBody>
            </p:sp>
          </p:grpSp>
          <p:sp>
            <p:nvSpPr>
              <p:cNvPr id="48" name="角丸四角形 47"/>
              <p:cNvSpPr/>
              <p:nvPr/>
            </p:nvSpPr>
            <p:spPr>
              <a:xfrm>
                <a:off x="4442889" y="3712564"/>
                <a:ext cx="7829123" cy="972000"/>
              </a:xfrm>
              <a:prstGeom prst="roundRect">
                <a:avLst>
                  <a:gd name="adj" fmla="val 9469"/>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・道州制を念頭に、人口減少・少子高齢化時代にふさわしい統治</a:t>
                </a:r>
                <a:r>
                  <a:rPr kumimoji="1" lang="ja-JP" altLang="en-US" sz="1200" dirty="0" smtClean="0">
                    <a:solidFill>
                      <a:srgbClr val="002060"/>
                    </a:solidFill>
                    <a:latin typeface="Meiryo UI" panose="020B0604030504040204" pitchFamily="50" charset="-128"/>
                    <a:ea typeface="Meiryo UI" panose="020B0604030504040204" pitchFamily="50" charset="-128"/>
                  </a:rPr>
                  <a:t>機構を考える場</a:t>
                </a:r>
                <a:r>
                  <a:rPr kumimoji="1" lang="ja-JP" altLang="en-US" sz="1200" dirty="0">
                    <a:solidFill>
                      <a:srgbClr val="002060"/>
                    </a:solidFill>
                    <a:latin typeface="Meiryo UI" panose="020B0604030504040204" pitchFamily="50" charset="-128"/>
                    <a:ea typeface="Meiryo UI" panose="020B0604030504040204" pitchFamily="50" charset="-128"/>
                  </a:rPr>
                  <a:t>の</a:t>
                </a:r>
                <a:r>
                  <a:rPr kumimoji="1" lang="ja-JP" altLang="en-US" sz="1200" dirty="0" smtClean="0">
                    <a:solidFill>
                      <a:srgbClr val="002060"/>
                    </a:solidFill>
                    <a:latin typeface="Meiryo UI" panose="020B0604030504040204" pitchFamily="50" charset="-128"/>
                    <a:ea typeface="Meiryo UI" panose="020B0604030504040204" pitchFamily="50" charset="-128"/>
                  </a:rPr>
                  <a:t>設置</a:t>
                </a:r>
                <a:endParaRPr kumimoji="1" lang="ja-JP" altLang="en-US" sz="1200"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・地方分権の視点による地方創生政策の</a:t>
                </a:r>
                <a:r>
                  <a:rPr kumimoji="1" lang="ja-JP" altLang="en-US" sz="1200" dirty="0" smtClean="0">
                    <a:solidFill>
                      <a:srgbClr val="002060"/>
                    </a:solidFill>
                    <a:latin typeface="Meiryo UI" panose="020B0604030504040204" pitchFamily="50" charset="-128"/>
                    <a:ea typeface="Meiryo UI" panose="020B0604030504040204" pitchFamily="50" charset="-128"/>
                  </a:rPr>
                  <a:t>見直し</a:t>
                </a:r>
                <a:endParaRPr kumimoji="1" lang="ja-JP" altLang="en-US" sz="1200"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・地方に安定した地方税収、国の関与が少ない財源を</a:t>
                </a:r>
                <a:r>
                  <a:rPr kumimoji="1" lang="ja-JP" altLang="en-US" sz="1200" dirty="0" smtClean="0">
                    <a:solidFill>
                      <a:srgbClr val="002060"/>
                    </a:solidFill>
                    <a:latin typeface="Meiryo UI" panose="020B0604030504040204" pitchFamily="50" charset="-128"/>
                    <a:ea typeface="Meiryo UI" panose="020B0604030504040204" pitchFamily="50" charset="-128"/>
                  </a:rPr>
                  <a:t>確保</a:t>
                </a:r>
                <a:endParaRPr kumimoji="1" lang="ja-JP" altLang="en-US" sz="1200"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spc="-40" dirty="0">
                    <a:solidFill>
                      <a:srgbClr val="002060"/>
                    </a:solidFill>
                    <a:latin typeface="Meiryo UI" panose="020B0604030504040204" pitchFamily="50" charset="-128"/>
                    <a:ea typeface="Meiryo UI" panose="020B0604030504040204" pitchFamily="50" charset="-128"/>
                  </a:rPr>
                  <a:t>地方法人二税に関し、企業活動の実態に対応するよう分割基準</a:t>
                </a:r>
                <a:r>
                  <a:rPr kumimoji="1" lang="ja-JP" altLang="en-US" sz="1200" spc="-40" dirty="0" smtClean="0">
                    <a:solidFill>
                      <a:srgbClr val="002060"/>
                    </a:solidFill>
                    <a:latin typeface="Meiryo UI" panose="020B0604030504040204" pitchFamily="50" charset="-128"/>
                    <a:ea typeface="Meiryo UI" panose="020B0604030504040204" pitchFamily="50" charset="-128"/>
                  </a:rPr>
                  <a:t>を見直すなどの対応を検討</a:t>
                </a:r>
                <a:endParaRPr kumimoji="1" lang="ja-JP" altLang="en-US" sz="1200" spc="-40" dirty="0">
                  <a:solidFill>
                    <a:srgbClr val="002060"/>
                  </a:solidFill>
                  <a:latin typeface="Meiryo UI" panose="020B0604030504040204" pitchFamily="50" charset="-128"/>
                  <a:ea typeface="Meiryo UI" panose="020B0604030504040204" pitchFamily="50" charset="-128"/>
                </a:endParaRPr>
              </a:p>
            </p:txBody>
          </p:sp>
        </p:grpSp>
      </p:grpSp>
      <p:sp>
        <p:nvSpPr>
          <p:cNvPr id="39" name="スライド番号プレースホルダー 1"/>
          <p:cNvSpPr txBox="1">
            <a:spLocks/>
          </p:cNvSpPr>
          <p:nvPr/>
        </p:nvSpPr>
        <p:spPr>
          <a:xfrm>
            <a:off x="7174510" y="6589418"/>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24</a:t>
            </a:r>
            <a:endParaRPr kumimoji="1" lang="ja-JP" altLang="en-US" sz="1800" dirty="0">
              <a:solidFill>
                <a:srgbClr val="002060"/>
              </a:solidFill>
            </a:endParaRPr>
          </a:p>
        </p:txBody>
      </p:sp>
    </p:spTree>
    <p:extLst>
      <p:ext uri="{BB962C8B-B14F-4D97-AF65-F5344CB8AC3E}">
        <p14:creationId xmlns:p14="http://schemas.microsoft.com/office/powerpoint/2010/main" val="2104871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テキスト ボックス 50"/>
          <p:cNvSpPr txBox="1"/>
          <p:nvPr/>
        </p:nvSpPr>
        <p:spPr>
          <a:xfrm>
            <a:off x="-60914" y="15906"/>
            <a:ext cx="5040560" cy="307777"/>
          </a:xfrm>
          <a:prstGeom prst="rect">
            <a:avLst/>
          </a:prstGeom>
          <a:noFill/>
        </p:spPr>
        <p:txBody>
          <a:bodyPr wrap="square" rtlCol="0">
            <a:spAutoFit/>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　関西経済の諸外国との比較</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4979646" y="6352837"/>
            <a:ext cx="4377766"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rPr>
              <a:t>：関西のライフサイエンスクラスタ～世界のイノベーティブ・フィールド～（近畿経済産業局）</a:t>
            </a:r>
            <a:endParaRPr kumimoji="1" lang="ja-JP" altLang="en-US" sz="700" dirty="0">
              <a:latin typeface="Meiryo UI" panose="020B0604030504040204" pitchFamily="50" charset="-128"/>
              <a:ea typeface="Meiryo UI" panose="020B0604030504040204" pitchFamily="50" charset="-128"/>
            </a:endParaRPr>
          </a:p>
        </p:txBody>
      </p:sp>
      <p:sp>
        <p:nvSpPr>
          <p:cNvPr id="102" name="正方形/長方形 101"/>
          <p:cNvSpPr/>
          <p:nvPr/>
        </p:nvSpPr>
        <p:spPr>
          <a:xfrm>
            <a:off x="398496" y="440805"/>
            <a:ext cx="7560000" cy="633454"/>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は、日本の中心に位置する</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人口約</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2,145</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GDP </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8,059</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ドルと</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いう巨大なマーケットを有して</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いる地域</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その</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経済規模は世界</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位となっている。</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145661" y="1371487"/>
            <a:ext cx="4431405" cy="4215120"/>
          </a:xfrm>
          <a:prstGeom prst="rect">
            <a:avLst/>
          </a:prstGeom>
        </p:spPr>
      </p:pic>
      <p:pic>
        <p:nvPicPr>
          <p:cNvPr id="7" name="図 6"/>
          <p:cNvPicPr>
            <a:picLocks noChangeAspect="1"/>
          </p:cNvPicPr>
          <p:nvPr/>
        </p:nvPicPr>
        <p:blipFill>
          <a:blip r:embed="rId4"/>
          <a:stretch>
            <a:fillRect/>
          </a:stretch>
        </p:blipFill>
        <p:spPr>
          <a:xfrm>
            <a:off x="4577066" y="1196530"/>
            <a:ext cx="4459691" cy="4629286"/>
          </a:xfrm>
          <a:prstGeom prst="rect">
            <a:avLst/>
          </a:prstGeom>
        </p:spPr>
      </p:pic>
      <p:pic>
        <p:nvPicPr>
          <p:cNvPr id="8" name="図 7"/>
          <p:cNvPicPr>
            <a:picLocks noChangeAspect="1"/>
          </p:cNvPicPr>
          <p:nvPr/>
        </p:nvPicPr>
        <p:blipFill>
          <a:blip r:embed="rId5"/>
          <a:stretch>
            <a:fillRect/>
          </a:stretch>
        </p:blipFill>
        <p:spPr>
          <a:xfrm>
            <a:off x="4995858" y="5896264"/>
            <a:ext cx="3339873" cy="455963"/>
          </a:xfrm>
          <a:prstGeom prst="rect">
            <a:avLst/>
          </a:prstGeom>
        </p:spPr>
      </p:pic>
      <p:sp>
        <p:nvSpPr>
          <p:cNvPr id="11" name="大かっこ 10"/>
          <p:cNvSpPr/>
          <p:nvPr/>
        </p:nvSpPr>
        <p:spPr>
          <a:xfrm>
            <a:off x="4805915" y="6352227"/>
            <a:ext cx="3678865" cy="20066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25</a:t>
            </a:r>
            <a:endParaRPr kumimoji="1" lang="ja-JP" altLang="en-US" sz="1800" dirty="0">
              <a:solidFill>
                <a:srgbClr val="002060"/>
              </a:solidFill>
            </a:endParaRPr>
          </a:p>
        </p:txBody>
      </p:sp>
    </p:spTree>
    <p:extLst>
      <p:ext uri="{BB962C8B-B14F-4D97-AF65-F5344CB8AC3E}">
        <p14:creationId xmlns:p14="http://schemas.microsoft.com/office/powerpoint/2010/main" val="388600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1434" y="3126198"/>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事業所の集積</a:t>
            </a:r>
            <a:endParaRPr kumimoji="1" lang="ja-JP" altLang="en-US" sz="18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テキスト ボックス 23"/>
          <p:cNvSpPr txBox="1"/>
          <p:nvPr/>
        </p:nvSpPr>
        <p:spPr>
          <a:xfrm>
            <a:off x="8331866" y="8044148"/>
            <a:ext cx="1124972" cy="291170"/>
          </a:xfrm>
          <a:prstGeom prst="rect">
            <a:avLst/>
          </a:prstGeom>
          <a:noFill/>
        </p:spPr>
        <p:txBody>
          <a:bodyPr wrap="square" rtlCol="0">
            <a:spAutoFit/>
          </a:bodyPr>
          <a:lstStyle/>
          <a:p>
            <a:pPr algn="r"/>
            <a:r>
              <a:rPr kumimoji="1" lang="ja-JP" altLang="en-US" sz="1292" dirty="0">
                <a:latin typeface="+mn-ea"/>
              </a:rPr>
              <a:t>３</a:t>
            </a:r>
          </a:p>
        </p:txBody>
      </p:sp>
      <p:graphicFrame>
        <p:nvGraphicFramePr>
          <p:cNvPr id="25" name="表 24"/>
          <p:cNvGraphicFramePr>
            <a:graphicFrameLocks noGrp="1"/>
          </p:cNvGraphicFramePr>
          <p:nvPr>
            <p:extLst>
              <p:ext uri="{D42A27DB-BD31-4B8C-83A1-F6EECF244321}">
                <p14:modId xmlns:p14="http://schemas.microsoft.com/office/powerpoint/2010/main" val="4031638887"/>
              </p:ext>
            </p:extLst>
          </p:nvPr>
        </p:nvGraphicFramePr>
        <p:xfrm>
          <a:off x="5279085" y="4329688"/>
          <a:ext cx="3294396" cy="2016368"/>
        </p:xfrm>
        <a:graphic>
          <a:graphicData uri="http://schemas.openxmlformats.org/drawingml/2006/table">
            <a:tbl>
              <a:tblPr firstRow="1" bandRow="1">
                <a:tableStyleId>{5940675A-B579-460E-94D1-54222C63F5DA}</a:tableStyleId>
              </a:tblPr>
              <a:tblGrid>
                <a:gridCol w="1008000">
                  <a:extLst>
                    <a:ext uri="{9D8B030D-6E8A-4147-A177-3AD203B41FA5}">
                      <a16:colId xmlns:a16="http://schemas.microsoft.com/office/drawing/2014/main" val="2767756333"/>
                    </a:ext>
                  </a:extLst>
                </a:gridCol>
                <a:gridCol w="1143198">
                  <a:extLst>
                    <a:ext uri="{9D8B030D-6E8A-4147-A177-3AD203B41FA5}">
                      <a16:colId xmlns:a16="http://schemas.microsoft.com/office/drawing/2014/main" val="2461699105"/>
                    </a:ext>
                  </a:extLst>
                </a:gridCol>
                <a:gridCol w="1143198">
                  <a:extLst>
                    <a:ext uri="{9D8B030D-6E8A-4147-A177-3AD203B41FA5}">
                      <a16:colId xmlns:a16="http://schemas.microsoft.com/office/drawing/2014/main" val="4004704341"/>
                    </a:ext>
                  </a:extLst>
                </a:gridCol>
              </a:tblGrid>
              <a:tr h="252000">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順位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solidFill>
                      <a:schemeClr val="accent2">
                        <a:lumMod val="60000"/>
                        <a:lumOff val="40000"/>
                      </a:schemeClr>
                    </a:solid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市名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solidFill>
                      <a:schemeClr val="accent2">
                        <a:lumMod val="60000"/>
                        <a:lumOff val="40000"/>
                      </a:schemeClr>
                    </a:solid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事業所数</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solidFill>
                      <a:schemeClr val="accent2">
                        <a:lumMod val="60000"/>
                        <a:lumOff val="40000"/>
                      </a:schemeClr>
                    </a:solidFill>
                  </a:tcPr>
                </a:tc>
                <a:extLst>
                  <a:ext uri="{0D108BD9-81ED-4DB2-BD59-A6C34878D82A}">
                    <a16:rowId xmlns:a16="http://schemas.microsoft.com/office/drawing/2014/main" val="2044813405"/>
                  </a:ext>
                </a:extLst>
              </a:tr>
              <a:tr h="252000">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第２位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大阪市</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198,329</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1383514721"/>
                  </a:ext>
                </a:extLst>
              </a:tr>
              <a:tr h="252000">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第７位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京都市</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74,336</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3686356521"/>
                  </a:ext>
                </a:extLst>
              </a:tr>
              <a:tr h="252000">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第８位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神戸市</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69,736</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2160631619"/>
                  </a:ext>
                </a:extLst>
              </a:tr>
              <a:tr h="252000">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第</a:t>
                      </a: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19</a:t>
                      </a: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堺市</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30,471</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3235883130"/>
                  </a:ext>
                </a:extLst>
              </a:tr>
              <a:tr h="252000">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第</a:t>
                      </a: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23</a:t>
                      </a: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東大阪市</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25,875</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394092251"/>
                  </a:ext>
                </a:extLst>
              </a:tr>
              <a:tr h="252000">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第２４位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姫路市</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24,442</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3123311233"/>
                  </a:ext>
                </a:extLst>
              </a:tr>
              <a:tr h="252000">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第４０位</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ctr"/>
                      <a:r>
                        <a:rPr kumimoji="1" lang="ja-JP" altLang="en-US" sz="1100" dirty="0" smtClean="0">
                          <a:solidFill>
                            <a:srgbClr val="002060"/>
                          </a:solidFill>
                          <a:latin typeface="UD デジタル 教科書体 NK-B" panose="02020700000000000000" pitchFamily="18" charset="-128"/>
                          <a:ea typeface="UD デジタル 教科書体 NK-B" panose="02020700000000000000" pitchFamily="18" charset="-128"/>
                        </a:rPr>
                        <a:t>尼崎市</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tc>
                  <a:txBody>
                    <a:bodyPr/>
                    <a:lstStyle/>
                    <a:p>
                      <a:pPr algn="r"/>
                      <a:r>
                        <a:rPr kumimoji="1" lang="en-US" altLang="ja-JP" sz="1100" dirty="0" smtClean="0">
                          <a:solidFill>
                            <a:srgbClr val="002060"/>
                          </a:solidFill>
                          <a:latin typeface="UD デジタル 教科書体 NK-B" panose="02020700000000000000" pitchFamily="18" charset="-128"/>
                          <a:ea typeface="UD デジタル 教科書体 NK-B" panose="02020700000000000000" pitchFamily="18" charset="-128"/>
                        </a:rPr>
                        <a:t>18,317</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986247255"/>
                  </a:ext>
                </a:extLst>
              </a:tr>
            </a:tbl>
          </a:graphicData>
        </a:graphic>
      </p:graphicFrame>
      <p:sp>
        <p:nvSpPr>
          <p:cNvPr id="26" name="正方形/長方形 25"/>
          <p:cNvSpPr/>
          <p:nvPr/>
        </p:nvSpPr>
        <p:spPr>
          <a:xfrm>
            <a:off x="5631362" y="3901526"/>
            <a:ext cx="2667743" cy="36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r>
              <a:rPr kumimoji="1" lang="en-US" altLang="ja-JP" sz="1050" b="1" dirty="0">
                <a:solidFill>
                  <a:srgbClr val="002060"/>
                </a:solidFill>
                <a:latin typeface="Meiryo UI" panose="020B0604030504040204" pitchFamily="50" charset="-128"/>
                <a:ea typeface="Meiryo UI" panose="020B0604030504040204" pitchFamily="50" charset="-128"/>
              </a:rPr>
              <a:t>【</a:t>
            </a:r>
            <a:r>
              <a:rPr kumimoji="1" lang="ja-JP" altLang="en-US" sz="1050" b="1" dirty="0">
                <a:solidFill>
                  <a:srgbClr val="002060"/>
                </a:solidFill>
                <a:latin typeface="Meiryo UI" panose="020B0604030504040204" pitchFamily="50" charset="-128"/>
                <a:ea typeface="Meiryo UI" panose="020B0604030504040204" pitchFamily="50" charset="-128"/>
              </a:rPr>
              <a:t>全国の市町村別ランキング</a:t>
            </a:r>
            <a:r>
              <a:rPr kumimoji="1" lang="en-US" altLang="ja-JP" sz="1050" b="1" dirty="0">
                <a:solidFill>
                  <a:srgbClr val="002060"/>
                </a:solidFill>
                <a:latin typeface="Meiryo UI" panose="020B0604030504040204" pitchFamily="50" charset="-128"/>
                <a:ea typeface="Meiryo UI" panose="020B0604030504040204" pitchFamily="50" charset="-128"/>
              </a:rPr>
              <a:t>】</a:t>
            </a:r>
          </a:p>
        </p:txBody>
      </p:sp>
      <p:grpSp>
        <p:nvGrpSpPr>
          <p:cNvPr id="5" name="グループ化 4"/>
          <p:cNvGrpSpPr/>
          <p:nvPr/>
        </p:nvGrpSpPr>
        <p:grpSpPr>
          <a:xfrm>
            <a:off x="4812624" y="6396067"/>
            <a:ext cx="4237175" cy="333305"/>
            <a:chOff x="4798848" y="6403892"/>
            <a:chExt cx="4237175" cy="333305"/>
          </a:xfrm>
        </p:grpSpPr>
        <p:grpSp>
          <p:nvGrpSpPr>
            <p:cNvPr id="4" name="グループ化 3"/>
            <p:cNvGrpSpPr/>
            <p:nvPr/>
          </p:nvGrpSpPr>
          <p:grpSpPr>
            <a:xfrm>
              <a:off x="4798848" y="6403892"/>
              <a:ext cx="4237175" cy="333305"/>
              <a:chOff x="4798848" y="6403892"/>
              <a:chExt cx="4237175" cy="333305"/>
            </a:xfrm>
          </p:grpSpPr>
          <p:sp>
            <p:nvSpPr>
              <p:cNvPr id="22" name="正方形/長方形 21"/>
              <p:cNvSpPr/>
              <p:nvPr/>
            </p:nvSpPr>
            <p:spPr>
              <a:xfrm>
                <a:off x="4798848" y="6547831"/>
                <a:ext cx="4237175" cy="18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a:defRPr/>
                </a:pPr>
                <a:r>
                  <a:rPr kumimoji="1" lang="en-US" altLang="ja-JP" sz="700" dirty="0">
                    <a:solidFill>
                      <a:prstClr val="black"/>
                    </a:solidFill>
                    <a:latin typeface="Meiryo UI" panose="020B0604030504040204" pitchFamily="50" charset="-128"/>
                    <a:ea typeface="Meiryo UI" panose="020B0604030504040204" pitchFamily="50" charset="-128"/>
                  </a:rPr>
                  <a:t>〔</a:t>
                </a:r>
                <a:r>
                  <a:rPr kumimoji="1" lang="ja-JP" altLang="en-US" sz="700" dirty="0">
                    <a:solidFill>
                      <a:prstClr val="black"/>
                    </a:solidFill>
                    <a:latin typeface="Meiryo UI" panose="020B0604030504040204" pitchFamily="50" charset="-128"/>
                    <a:ea typeface="Meiryo UI" panose="020B0604030504040204" pitchFamily="50" charset="-128"/>
                  </a:rPr>
                  <a:t>基準（約１</a:t>
                </a:r>
                <a:r>
                  <a:rPr kumimoji="1" lang="en-US" altLang="ja-JP" sz="700" dirty="0">
                    <a:solidFill>
                      <a:prstClr val="black"/>
                    </a:solidFill>
                    <a:latin typeface="Meiryo UI" panose="020B0604030504040204" pitchFamily="50" charset="-128"/>
                    <a:ea typeface="Meiryo UI" panose="020B0604030504040204" pitchFamily="50" charset="-128"/>
                  </a:rPr>
                  <a:t>km</a:t>
                </a:r>
                <a:r>
                  <a:rPr kumimoji="1" lang="ja-JP" altLang="en-US" sz="700" dirty="0">
                    <a:solidFill>
                      <a:prstClr val="black"/>
                    </a:solidFill>
                    <a:latin typeface="Meiryo UI" panose="020B0604030504040204" pitchFamily="50" charset="-128"/>
                    <a:ea typeface="Meiryo UI" panose="020B0604030504040204" pitchFamily="50" charset="-128"/>
                  </a:rPr>
                  <a:t>四方）地域メッシュ地図</a:t>
                </a:r>
                <a:r>
                  <a:rPr kumimoji="1" lang="en-US" altLang="ja-JP" sz="700" dirty="0">
                    <a:solidFill>
                      <a:prstClr val="black"/>
                    </a:solidFill>
                    <a:latin typeface="Meiryo UI" panose="020B0604030504040204" pitchFamily="50" charset="-128"/>
                    <a:ea typeface="Meiryo UI" panose="020B0604030504040204" pitchFamily="50" charset="-128"/>
                  </a:rPr>
                  <a:t>〕</a:t>
                </a:r>
                <a:r>
                  <a:rPr kumimoji="1" lang="ja-JP" altLang="en-US" sz="700" dirty="0">
                    <a:solidFill>
                      <a:prstClr val="black"/>
                    </a:solidFill>
                    <a:latin typeface="Meiryo UI" panose="020B0604030504040204" pitchFamily="50" charset="-128"/>
                    <a:ea typeface="Meiryo UI" panose="020B0604030504040204" pitchFamily="50" charset="-128"/>
                  </a:rPr>
                  <a:t>（平成</a:t>
                </a:r>
                <a:r>
                  <a:rPr kumimoji="1" lang="en-US" altLang="ja-JP" sz="700" dirty="0">
                    <a:solidFill>
                      <a:prstClr val="black"/>
                    </a:solidFill>
                    <a:latin typeface="Meiryo UI" panose="020B0604030504040204" pitchFamily="50" charset="-128"/>
                    <a:ea typeface="Meiryo UI" panose="020B0604030504040204" pitchFamily="50" charset="-128"/>
                  </a:rPr>
                  <a:t>28</a:t>
                </a:r>
                <a:r>
                  <a:rPr kumimoji="1" lang="ja-JP" altLang="en-US" sz="700" dirty="0">
                    <a:solidFill>
                      <a:prstClr val="black"/>
                    </a:solidFill>
                    <a:latin typeface="Meiryo UI" panose="020B0604030504040204" pitchFamily="50" charset="-128"/>
                    <a:ea typeface="Meiryo UI" panose="020B0604030504040204" pitchFamily="50" charset="-128"/>
                  </a:rPr>
                  <a:t>年経済センサスー経済調査に関するメッシュ統計結果）</a:t>
                </a:r>
                <a:endParaRPr kumimoji="1" lang="en-US" altLang="ja-JP" sz="700" dirty="0">
                  <a:solidFill>
                    <a:prstClr val="black"/>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295927" y="6403892"/>
                <a:ext cx="3263778"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：第１回兵庫・大阪連携会議</a:t>
                </a:r>
                <a:r>
                  <a:rPr kumimoji="1" lang="ja-JP" altLang="en-US" sz="700" dirty="0">
                    <a:solidFill>
                      <a:prstClr val="black"/>
                    </a:solidFill>
                    <a:latin typeface="Meiryo UI" panose="020B0604030504040204" pitchFamily="50" charset="-128"/>
                    <a:ea typeface="Meiryo UI" panose="020B0604030504040204" pitchFamily="50" charset="-128"/>
                  </a:rPr>
                  <a:t>資料「兵庫県との連携に向けた提案</a:t>
                </a:r>
                <a:r>
                  <a:rPr kumimoji="1" lang="ja-JP" altLang="en-US" sz="700" dirty="0" smtClean="0">
                    <a:solidFill>
                      <a:prstClr val="black"/>
                    </a:solidFill>
                    <a:latin typeface="Meiryo UI" panose="020B0604030504040204" pitchFamily="50" charset="-128"/>
                    <a:ea typeface="Meiryo UI" panose="020B0604030504040204" pitchFamily="50" charset="-128"/>
                  </a:rPr>
                  <a:t>」一部加工</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sp>
          <p:nvSpPr>
            <p:cNvPr id="28" name="大かっこ 27"/>
            <p:cNvSpPr/>
            <p:nvPr/>
          </p:nvSpPr>
          <p:spPr>
            <a:xfrm>
              <a:off x="4806035" y="6547831"/>
              <a:ext cx="3955473" cy="18936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9" name="正方形/長方形 28"/>
          <p:cNvSpPr/>
          <p:nvPr/>
        </p:nvSpPr>
        <p:spPr>
          <a:xfrm>
            <a:off x="-21434" y="-119123"/>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関西経済に占める京阪神の割合</a:t>
            </a:r>
            <a:endParaRPr kumimoji="1" lang="ja-JP" altLang="en-US" sz="18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テキスト ボックス 31"/>
          <p:cNvSpPr txBox="1"/>
          <p:nvPr/>
        </p:nvSpPr>
        <p:spPr>
          <a:xfrm>
            <a:off x="8610558" y="-1287010"/>
            <a:ext cx="1526378" cy="490006"/>
          </a:xfrm>
          <a:prstGeom prst="rect">
            <a:avLst/>
          </a:prstGeom>
          <a:noFill/>
        </p:spPr>
        <p:txBody>
          <a:bodyPr wrap="square" rtlCol="0">
            <a:spAutoFit/>
          </a:bodyPr>
          <a:lstStyle/>
          <a:p>
            <a:r>
              <a:rPr kumimoji="1" lang="ja-JP" altLang="en-US" sz="1292" dirty="0">
                <a:latin typeface="UD デジタル 教科書体 NK-B" panose="02020700000000000000" pitchFamily="18" charset="-128"/>
                <a:ea typeface="UD デジタル 教科書体 NK-B" panose="02020700000000000000" pitchFamily="18" charset="-128"/>
              </a:rPr>
              <a:t>◆総生産額（名目）</a:t>
            </a:r>
            <a:endParaRPr kumimoji="1" lang="en-US" altLang="ja-JP" sz="1292" dirty="0">
              <a:latin typeface="UD デジタル 教科書体 NK-B" panose="02020700000000000000" pitchFamily="18" charset="-128"/>
              <a:ea typeface="UD デジタル 教科書体 NK-B" panose="02020700000000000000" pitchFamily="18" charset="-128"/>
            </a:endParaRPr>
          </a:p>
        </p:txBody>
      </p:sp>
      <p:graphicFrame>
        <p:nvGraphicFramePr>
          <p:cNvPr id="33" name="表 32"/>
          <p:cNvGraphicFramePr>
            <a:graphicFrameLocks noGrp="1"/>
          </p:cNvGraphicFramePr>
          <p:nvPr>
            <p:extLst/>
          </p:nvPr>
        </p:nvGraphicFramePr>
        <p:xfrm>
          <a:off x="6797548" y="913757"/>
          <a:ext cx="1712352" cy="2233413"/>
        </p:xfrm>
        <a:graphic>
          <a:graphicData uri="http://schemas.openxmlformats.org/drawingml/2006/table">
            <a:tbl>
              <a:tblPr firstRow="1" bandRow="1">
                <a:tableStyleId>{5C22544A-7EE6-4342-B048-85BDC9FD1C3A}</a:tableStyleId>
              </a:tblPr>
              <a:tblGrid>
                <a:gridCol w="638463">
                  <a:extLst>
                    <a:ext uri="{9D8B030D-6E8A-4147-A177-3AD203B41FA5}">
                      <a16:colId xmlns:a16="http://schemas.microsoft.com/office/drawing/2014/main" val="3889039627"/>
                    </a:ext>
                  </a:extLst>
                </a:gridCol>
                <a:gridCol w="1073889">
                  <a:extLst>
                    <a:ext uri="{9D8B030D-6E8A-4147-A177-3AD203B41FA5}">
                      <a16:colId xmlns:a16="http://schemas.microsoft.com/office/drawing/2014/main" val="1202667282"/>
                    </a:ext>
                  </a:extLst>
                </a:gridCol>
              </a:tblGrid>
              <a:tr h="239319">
                <a:tc>
                  <a:txBody>
                    <a:bodyPr/>
                    <a:lstStyle/>
                    <a:p>
                      <a:pPr algn="ctr"/>
                      <a:r>
                        <a:rPr kumimoji="1" lang="ja-JP" altLang="en-US" sz="900" dirty="0" smtClean="0">
                          <a:latin typeface="Meiryo UI" panose="020B0604030504040204" pitchFamily="50" charset="-128"/>
                          <a:ea typeface="Meiryo UI" panose="020B0604030504040204" pitchFamily="50" charset="-128"/>
                        </a:rPr>
                        <a:t>都道府県</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900" dirty="0" smtClean="0">
                          <a:latin typeface="Meiryo UI" panose="020B0604030504040204" pitchFamily="50" charset="-128"/>
                          <a:ea typeface="Meiryo UI" panose="020B0604030504040204" pitchFamily="50" charset="-128"/>
                        </a:rPr>
                        <a:t>総生産額</a:t>
                      </a:r>
                      <a:r>
                        <a:rPr kumimoji="1" lang="ja-JP" altLang="en-US" sz="700" dirty="0" smtClean="0">
                          <a:latin typeface="Meiryo UI" panose="020B0604030504040204" pitchFamily="50" charset="-128"/>
                          <a:ea typeface="Meiryo UI" panose="020B0604030504040204" pitchFamily="50" charset="-128"/>
                        </a:rPr>
                        <a:t>（名目）</a:t>
                      </a:r>
                      <a:endParaRPr kumimoji="1" lang="ja-JP" altLang="en-US" sz="700" dirty="0">
                        <a:latin typeface="Meiryo UI" panose="020B0604030504040204" pitchFamily="50" charset="-128"/>
                        <a:ea typeface="Meiryo UI" panose="020B0604030504040204" pitchFamily="50" charset="-128"/>
                      </a:endParaRPr>
                    </a:p>
                  </a:txBody>
                  <a:tcPr marL="84406" marR="84406" marT="0" marB="0" anchor="ctr"/>
                </a:tc>
                <a:extLst>
                  <a:ext uri="{0D108BD9-81ED-4DB2-BD59-A6C34878D82A}">
                    <a16:rowId xmlns:a16="http://schemas.microsoft.com/office/drawing/2014/main" val="3647291252"/>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滋賀</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6,767,885</a:t>
                      </a:r>
                    </a:p>
                  </a:txBody>
                  <a:tcPr marL="84406" marR="84406" marT="0" marB="0" anchor="ctr"/>
                </a:tc>
                <a:extLst>
                  <a:ext uri="{0D108BD9-81ED-4DB2-BD59-A6C34878D82A}">
                    <a16:rowId xmlns:a16="http://schemas.microsoft.com/office/drawing/2014/main" val="4181163261"/>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京都</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10,665,508</a:t>
                      </a:r>
                    </a:p>
                  </a:txBody>
                  <a:tcPr marL="84406" marR="84406" marT="0" marB="0" anchor="ctr"/>
                </a:tc>
                <a:extLst>
                  <a:ext uri="{0D108BD9-81ED-4DB2-BD59-A6C34878D82A}">
                    <a16:rowId xmlns:a16="http://schemas.microsoft.com/office/drawing/2014/main" val="2257983344"/>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大阪</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40,195,600</a:t>
                      </a:r>
                    </a:p>
                  </a:txBody>
                  <a:tcPr marL="84406" marR="84406" marT="0" marB="0" anchor="ctr"/>
                </a:tc>
                <a:extLst>
                  <a:ext uri="{0D108BD9-81ED-4DB2-BD59-A6C34878D82A}">
                    <a16:rowId xmlns:a16="http://schemas.microsoft.com/office/drawing/2014/main" val="2760044736"/>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兵庫</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21,177,777</a:t>
                      </a:r>
                      <a:endParaRPr kumimoji="1" lang="ja-JP" altLang="en-US" sz="900" dirty="0">
                        <a:latin typeface="Meiryo UI" panose="020B0604030504040204" pitchFamily="50" charset="-128"/>
                        <a:ea typeface="Meiryo UI" panose="020B0604030504040204" pitchFamily="50" charset="-128"/>
                      </a:endParaRPr>
                    </a:p>
                  </a:txBody>
                  <a:tcPr marL="84406" marR="84406" marT="0" marB="0" anchor="ctr"/>
                </a:tc>
                <a:extLst>
                  <a:ext uri="{0D108BD9-81ED-4DB2-BD59-A6C34878D82A}">
                    <a16:rowId xmlns:a16="http://schemas.microsoft.com/office/drawing/2014/main" val="3122982945"/>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奈良</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3,722,814</a:t>
                      </a:r>
                    </a:p>
                  </a:txBody>
                  <a:tcPr marL="84406" marR="84406" marT="0" marB="0" anchor="ctr"/>
                </a:tc>
                <a:extLst>
                  <a:ext uri="{0D108BD9-81ED-4DB2-BD59-A6C34878D82A}">
                    <a16:rowId xmlns:a16="http://schemas.microsoft.com/office/drawing/2014/main" val="565583514"/>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和歌山</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3,604,365</a:t>
                      </a:r>
                    </a:p>
                  </a:txBody>
                  <a:tcPr marL="84406" marR="84406" marT="0" marB="0" anchor="ctr"/>
                </a:tc>
                <a:extLst>
                  <a:ext uri="{0D108BD9-81ED-4DB2-BD59-A6C34878D82A}">
                    <a16:rowId xmlns:a16="http://schemas.microsoft.com/office/drawing/2014/main" val="850970612"/>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鳥取</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1,908,004</a:t>
                      </a:r>
                    </a:p>
                  </a:txBody>
                  <a:tcPr marL="84406" marR="84406" marT="0" marB="0" anchor="ctr"/>
                </a:tc>
                <a:extLst>
                  <a:ext uri="{0D108BD9-81ED-4DB2-BD59-A6C34878D82A}">
                    <a16:rowId xmlns:a16="http://schemas.microsoft.com/office/drawing/2014/main" val="1959897444"/>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徳島</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3,173,285</a:t>
                      </a:r>
                    </a:p>
                  </a:txBody>
                  <a:tcPr marL="84406" marR="84406" marT="0" marB="0" anchor="ctr"/>
                </a:tc>
                <a:extLst>
                  <a:ext uri="{0D108BD9-81ED-4DB2-BD59-A6C34878D82A}">
                    <a16:rowId xmlns:a16="http://schemas.microsoft.com/office/drawing/2014/main" val="1889257444"/>
                  </a:ext>
                </a:extLst>
              </a:tr>
              <a:tr h="217409">
                <a:tc>
                  <a:txBody>
                    <a:bodyPr/>
                    <a:lstStyle/>
                    <a:p>
                      <a:pPr algn="ct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107,041,763</a:t>
                      </a:r>
                    </a:p>
                  </a:txBody>
                  <a:tcPr marL="84406" marR="84406" marT="0" marB="0" anchor="ctr"/>
                </a:tc>
                <a:extLst>
                  <a:ext uri="{0D108BD9-81ED-4DB2-BD59-A6C34878D82A}">
                    <a16:rowId xmlns:a16="http://schemas.microsoft.com/office/drawing/2014/main" val="882676684"/>
                  </a:ext>
                </a:extLst>
              </a:tr>
            </a:tbl>
          </a:graphicData>
        </a:graphic>
      </p:graphicFrame>
      <p:sp>
        <p:nvSpPr>
          <p:cNvPr id="36" name="テキスト ボックス 35"/>
          <p:cNvSpPr txBox="1"/>
          <p:nvPr/>
        </p:nvSpPr>
        <p:spPr>
          <a:xfrm>
            <a:off x="5914390" y="1518109"/>
            <a:ext cx="679520" cy="369332"/>
          </a:xfrm>
          <a:prstGeom prst="rect">
            <a:avLst/>
          </a:prstGeom>
          <a:noFill/>
        </p:spPr>
        <p:txBody>
          <a:bodyPr wrap="square" rtlCol="0">
            <a:spAutoFit/>
          </a:bodyPr>
          <a:lstStyle/>
          <a:p>
            <a:r>
              <a:rPr kumimoji="1" lang="ja-JP" altLang="en-US" sz="900" b="1" dirty="0">
                <a:solidFill>
                  <a:srgbClr val="002060"/>
                </a:solidFill>
                <a:latin typeface="Meiryo UI" panose="020B0604030504040204" pitchFamily="50" charset="-128"/>
                <a:ea typeface="Meiryo UI" panose="020B0604030504040204" pitchFamily="50" charset="-128"/>
              </a:rPr>
              <a:t>関西の</a:t>
            </a:r>
            <a:endParaRPr kumimoji="1" lang="en-US" altLang="ja-JP" sz="900" b="1" dirty="0">
              <a:solidFill>
                <a:srgbClr val="002060"/>
              </a:solidFill>
              <a:latin typeface="Meiryo UI" panose="020B0604030504040204" pitchFamily="50" charset="-128"/>
              <a:ea typeface="Meiryo UI" panose="020B0604030504040204" pitchFamily="50" charset="-128"/>
            </a:endParaRPr>
          </a:p>
          <a:p>
            <a:r>
              <a:rPr kumimoji="1" lang="ja-JP" altLang="en-US" sz="900" b="1" dirty="0" smtClean="0">
                <a:solidFill>
                  <a:srgbClr val="002060"/>
                </a:solidFill>
                <a:latin typeface="Meiryo UI" panose="020B0604030504040204" pitchFamily="50" charset="-128"/>
                <a:ea typeface="Meiryo UI" panose="020B0604030504040204" pitchFamily="50" charset="-128"/>
              </a:rPr>
              <a:t>約</a:t>
            </a:r>
            <a:r>
              <a:rPr kumimoji="1" lang="en-US" altLang="ja-JP" sz="900" b="1" dirty="0">
                <a:solidFill>
                  <a:srgbClr val="002060"/>
                </a:solidFill>
                <a:latin typeface="Meiryo UI" panose="020B0604030504040204" pitchFamily="50" charset="-128"/>
                <a:ea typeface="Meiryo UI" panose="020B0604030504040204" pitchFamily="50" charset="-128"/>
              </a:rPr>
              <a:t>79</a:t>
            </a:r>
            <a:r>
              <a:rPr kumimoji="1" lang="ja-JP" altLang="en-US" sz="900" b="1" dirty="0" smtClean="0">
                <a:solidFill>
                  <a:srgbClr val="002060"/>
                </a:solidFill>
                <a:latin typeface="Meiryo UI" panose="020B0604030504040204" pitchFamily="50" charset="-128"/>
                <a:ea typeface="Meiryo UI" panose="020B0604030504040204" pitchFamily="50" charset="-128"/>
              </a:rPr>
              <a:t>％</a:t>
            </a:r>
            <a:endParaRPr kumimoji="1" lang="ja-JP" altLang="en-US" sz="900" b="1" dirty="0">
              <a:solidFill>
                <a:srgbClr val="002060"/>
              </a:solidFill>
              <a:latin typeface="Meiryo UI" panose="020B0604030504040204" pitchFamily="50" charset="-128"/>
              <a:ea typeface="Meiryo UI" panose="020B0604030504040204" pitchFamily="50" charset="-128"/>
            </a:endParaRPr>
          </a:p>
        </p:txBody>
      </p:sp>
      <p:graphicFrame>
        <p:nvGraphicFramePr>
          <p:cNvPr id="39" name="表 38"/>
          <p:cNvGraphicFramePr>
            <a:graphicFrameLocks noGrp="1"/>
          </p:cNvGraphicFramePr>
          <p:nvPr>
            <p:extLst/>
          </p:nvPr>
        </p:nvGraphicFramePr>
        <p:xfrm>
          <a:off x="961707" y="872552"/>
          <a:ext cx="1768286" cy="2232000"/>
        </p:xfrm>
        <a:graphic>
          <a:graphicData uri="http://schemas.openxmlformats.org/drawingml/2006/table">
            <a:tbl>
              <a:tblPr firstRow="1" bandRow="1">
                <a:tableStyleId>{5C22544A-7EE6-4342-B048-85BDC9FD1C3A}</a:tableStyleId>
              </a:tblPr>
              <a:tblGrid>
                <a:gridCol w="644956">
                  <a:extLst>
                    <a:ext uri="{9D8B030D-6E8A-4147-A177-3AD203B41FA5}">
                      <a16:colId xmlns:a16="http://schemas.microsoft.com/office/drawing/2014/main" val="3889039627"/>
                    </a:ext>
                  </a:extLst>
                </a:gridCol>
                <a:gridCol w="1123330">
                  <a:extLst>
                    <a:ext uri="{9D8B030D-6E8A-4147-A177-3AD203B41FA5}">
                      <a16:colId xmlns:a16="http://schemas.microsoft.com/office/drawing/2014/main" val="1202667282"/>
                    </a:ext>
                  </a:extLst>
                </a:gridCol>
              </a:tblGrid>
              <a:tr h="223200">
                <a:tc>
                  <a:txBody>
                    <a:bodyPr/>
                    <a:lstStyle/>
                    <a:p>
                      <a:pPr algn="ctr"/>
                      <a:r>
                        <a:rPr kumimoji="1" lang="ja-JP" altLang="en-US" sz="900" dirty="0" smtClean="0">
                          <a:latin typeface="Meiryo UI" panose="020B0604030504040204" pitchFamily="50" charset="-128"/>
                          <a:ea typeface="Meiryo UI" panose="020B0604030504040204" pitchFamily="50" charset="-128"/>
                        </a:rPr>
                        <a:t>都道府県</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900" dirty="0" smtClean="0">
                          <a:latin typeface="Meiryo UI" panose="020B0604030504040204" pitchFamily="50" charset="-128"/>
                          <a:ea typeface="Meiryo UI" panose="020B0604030504040204" pitchFamily="50" charset="-128"/>
                        </a:rPr>
                        <a:t>人　口</a:t>
                      </a:r>
                      <a:endParaRPr kumimoji="1" lang="ja-JP" altLang="en-US" sz="7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647291252"/>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滋賀</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1,414</a:t>
                      </a:r>
                    </a:p>
                  </a:txBody>
                  <a:tcPr marL="84406" marR="84406" marT="42203" marB="42203"/>
                </a:tc>
                <a:extLst>
                  <a:ext uri="{0D108BD9-81ED-4DB2-BD59-A6C34878D82A}">
                    <a16:rowId xmlns:a16="http://schemas.microsoft.com/office/drawing/2014/main" val="4181163261"/>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京都</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2,583 </a:t>
                      </a:r>
                    </a:p>
                  </a:txBody>
                  <a:tcPr marL="84406" marR="84406" marT="42203" marB="42203"/>
                </a:tc>
                <a:extLst>
                  <a:ext uri="{0D108BD9-81ED-4DB2-BD59-A6C34878D82A}">
                    <a16:rowId xmlns:a16="http://schemas.microsoft.com/office/drawing/2014/main" val="2257983344"/>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大阪</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8,809 </a:t>
                      </a:r>
                    </a:p>
                  </a:txBody>
                  <a:tcPr marL="84406" marR="84406" marT="42203" marB="42203"/>
                </a:tc>
                <a:extLst>
                  <a:ext uri="{0D108BD9-81ED-4DB2-BD59-A6C34878D82A}">
                    <a16:rowId xmlns:a16="http://schemas.microsoft.com/office/drawing/2014/main" val="2760044736"/>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兵庫</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5,466</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extLst>
                  <a:ext uri="{0D108BD9-81ED-4DB2-BD59-A6C34878D82A}">
                    <a16:rowId xmlns:a16="http://schemas.microsoft.com/office/drawing/2014/main" val="3122982945"/>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奈良</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1,330</a:t>
                      </a:r>
                    </a:p>
                  </a:txBody>
                  <a:tcPr marL="84406" marR="84406" marT="42203" marB="42203"/>
                </a:tc>
                <a:extLst>
                  <a:ext uri="{0D108BD9-81ED-4DB2-BD59-A6C34878D82A}">
                    <a16:rowId xmlns:a16="http://schemas.microsoft.com/office/drawing/2014/main" val="565583514"/>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和歌山</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925 </a:t>
                      </a:r>
                    </a:p>
                  </a:txBody>
                  <a:tcPr marL="84406" marR="84406" marT="42203" marB="42203"/>
                </a:tc>
                <a:extLst>
                  <a:ext uri="{0D108BD9-81ED-4DB2-BD59-A6C34878D82A}">
                    <a16:rowId xmlns:a16="http://schemas.microsoft.com/office/drawing/2014/main" val="850970612"/>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鳥取</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556</a:t>
                      </a:r>
                    </a:p>
                  </a:txBody>
                  <a:tcPr marL="84406" marR="84406" marT="42203" marB="42203"/>
                </a:tc>
                <a:extLst>
                  <a:ext uri="{0D108BD9-81ED-4DB2-BD59-A6C34878D82A}">
                    <a16:rowId xmlns:a16="http://schemas.microsoft.com/office/drawing/2014/main" val="1959897444"/>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徳島</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728</a:t>
                      </a:r>
                    </a:p>
                  </a:txBody>
                  <a:tcPr marL="84406" marR="84406" marT="42203" marB="42203"/>
                </a:tc>
                <a:extLst>
                  <a:ext uri="{0D108BD9-81ED-4DB2-BD59-A6C34878D82A}">
                    <a16:rowId xmlns:a16="http://schemas.microsoft.com/office/drawing/2014/main" val="1889257444"/>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13,921</a:t>
                      </a:r>
                    </a:p>
                  </a:txBody>
                  <a:tcPr marL="84406" marR="84406" marT="42203" marB="42203"/>
                </a:tc>
                <a:extLst>
                  <a:ext uri="{0D108BD9-81ED-4DB2-BD59-A6C34878D82A}">
                    <a16:rowId xmlns:a16="http://schemas.microsoft.com/office/drawing/2014/main" val="882676684"/>
                  </a:ext>
                </a:extLst>
              </a:tr>
            </a:tbl>
          </a:graphicData>
        </a:graphic>
      </p:graphicFrame>
      <p:graphicFrame>
        <p:nvGraphicFramePr>
          <p:cNvPr id="46" name="表 45"/>
          <p:cNvGraphicFramePr>
            <a:graphicFrameLocks noGrp="1"/>
          </p:cNvGraphicFramePr>
          <p:nvPr>
            <p:extLst/>
          </p:nvPr>
        </p:nvGraphicFramePr>
        <p:xfrm>
          <a:off x="3893747" y="896682"/>
          <a:ext cx="1754588" cy="2232000"/>
        </p:xfrm>
        <a:graphic>
          <a:graphicData uri="http://schemas.openxmlformats.org/drawingml/2006/table">
            <a:tbl>
              <a:tblPr firstRow="1" bandRow="1">
                <a:tableStyleId>{5C22544A-7EE6-4342-B048-85BDC9FD1C3A}</a:tableStyleId>
              </a:tblPr>
              <a:tblGrid>
                <a:gridCol w="680700">
                  <a:extLst>
                    <a:ext uri="{9D8B030D-6E8A-4147-A177-3AD203B41FA5}">
                      <a16:colId xmlns:a16="http://schemas.microsoft.com/office/drawing/2014/main" val="3889039627"/>
                    </a:ext>
                  </a:extLst>
                </a:gridCol>
                <a:gridCol w="1073888">
                  <a:extLst>
                    <a:ext uri="{9D8B030D-6E8A-4147-A177-3AD203B41FA5}">
                      <a16:colId xmlns:a16="http://schemas.microsoft.com/office/drawing/2014/main" val="1202667282"/>
                    </a:ext>
                  </a:extLst>
                </a:gridCol>
              </a:tblGrid>
              <a:tr h="223200">
                <a:tc>
                  <a:txBody>
                    <a:bodyPr/>
                    <a:lstStyle/>
                    <a:p>
                      <a:pPr algn="ctr"/>
                      <a:r>
                        <a:rPr kumimoji="1" lang="ja-JP" altLang="en-US" sz="900" dirty="0" smtClean="0">
                          <a:latin typeface="Meiryo UI" panose="020B0604030504040204" pitchFamily="50" charset="-128"/>
                          <a:ea typeface="Meiryo UI" panose="020B0604030504040204" pitchFamily="50" charset="-128"/>
                        </a:rPr>
                        <a:t>都道府県</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900" dirty="0" smtClean="0">
                          <a:latin typeface="Meiryo UI" panose="020B0604030504040204" pitchFamily="50" charset="-128"/>
                          <a:ea typeface="Meiryo UI" panose="020B0604030504040204" pitchFamily="50" charset="-128"/>
                        </a:rPr>
                        <a:t>事業所数</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647291252"/>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滋賀</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56,655</a:t>
                      </a:r>
                    </a:p>
                  </a:txBody>
                  <a:tcPr marL="84406" marR="84406" marT="42203" marB="42203" anchor="ctr"/>
                </a:tc>
                <a:extLst>
                  <a:ext uri="{0D108BD9-81ED-4DB2-BD59-A6C34878D82A}">
                    <a16:rowId xmlns:a16="http://schemas.microsoft.com/office/drawing/2014/main" val="4181163261"/>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京都</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118,716</a:t>
                      </a:r>
                    </a:p>
                  </a:txBody>
                  <a:tcPr marL="84406" marR="84406" marT="42203" marB="42203"/>
                </a:tc>
                <a:extLst>
                  <a:ext uri="{0D108BD9-81ED-4DB2-BD59-A6C34878D82A}">
                    <a16:rowId xmlns:a16="http://schemas.microsoft.com/office/drawing/2014/main" val="2257983344"/>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大阪</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422,568</a:t>
                      </a:r>
                    </a:p>
                  </a:txBody>
                  <a:tcPr marL="84406" marR="84406" marT="42203" marB="42203"/>
                </a:tc>
                <a:extLst>
                  <a:ext uri="{0D108BD9-81ED-4DB2-BD59-A6C34878D82A}">
                    <a16:rowId xmlns:a16="http://schemas.microsoft.com/office/drawing/2014/main" val="2760044736"/>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兵庫</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222,343</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extLst>
                  <a:ext uri="{0D108BD9-81ED-4DB2-BD59-A6C34878D82A}">
                    <a16:rowId xmlns:a16="http://schemas.microsoft.com/office/drawing/2014/main" val="3122982945"/>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奈良</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48,235</a:t>
                      </a:r>
                    </a:p>
                  </a:txBody>
                  <a:tcPr marL="84406" marR="84406" marT="42203" marB="42203"/>
                </a:tc>
                <a:extLst>
                  <a:ext uri="{0D108BD9-81ED-4DB2-BD59-A6C34878D82A}">
                    <a16:rowId xmlns:a16="http://schemas.microsoft.com/office/drawing/2014/main" val="565583514"/>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和歌山</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48,218</a:t>
                      </a:r>
                    </a:p>
                  </a:txBody>
                  <a:tcPr marL="84406" marR="84406" marT="42203" marB="42203"/>
                </a:tc>
                <a:extLst>
                  <a:ext uri="{0D108BD9-81ED-4DB2-BD59-A6C34878D82A}">
                    <a16:rowId xmlns:a16="http://schemas.microsoft.com/office/drawing/2014/main" val="850970612"/>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鳥取</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26,446</a:t>
                      </a:r>
                    </a:p>
                  </a:txBody>
                  <a:tcPr marL="84406" marR="84406" marT="42203" marB="42203"/>
                </a:tc>
                <a:extLst>
                  <a:ext uri="{0D108BD9-81ED-4DB2-BD59-A6C34878D82A}">
                    <a16:rowId xmlns:a16="http://schemas.microsoft.com/office/drawing/2014/main" val="1959897444"/>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徳島</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37,021</a:t>
                      </a:r>
                    </a:p>
                  </a:txBody>
                  <a:tcPr marL="84406" marR="84406" marT="42203" marB="42203"/>
                </a:tc>
                <a:extLst>
                  <a:ext uri="{0D108BD9-81ED-4DB2-BD59-A6C34878D82A}">
                    <a16:rowId xmlns:a16="http://schemas.microsoft.com/office/drawing/2014/main" val="1889257444"/>
                  </a:ext>
                </a:extLst>
              </a:tr>
              <a:tr h="223200">
                <a:tc>
                  <a:txBody>
                    <a:bodyPr/>
                    <a:lstStyle/>
                    <a:p>
                      <a:pPr algn="ct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tc>
                  <a:txBody>
                    <a:bodyPr/>
                    <a:lstStyle/>
                    <a:p>
                      <a:pPr algn="r"/>
                      <a:r>
                        <a:rPr kumimoji="1" lang="en-US" altLang="ja-JP" sz="900" dirty="0" smtClean="0">
                          <a:latin typeface="Meiryo UI" panose="020B0604030504040204" pitchFamily="50" charset="-128"/>
                          <a:ea typeface="Meiryo UI" panose="020B0604030504040204" pitchFamily="50" charset="-128"/>
                        </a:rPr>
                        <a:t>685,615</a:t>
                      </a:r>
                    </a:p>
                  </a:txBody>
                  <a:tcPr marL="84406" marR="84406" marT="42203" marB="42203"/>
                </a:tc>
                <a:extLst>
                  <a:ext uri="{0D108BD9-81ED-4DB2-BD59-A6C34878D82A}">
                    <a16:rowId xmlns:a16="http://schemas.microsoft.com/office/drawing/2014/main" val="882676684"/>
                  </a:ext>
                </a:extLst>
              </a:tr>
            </a:tbl>
          </a:graphicData>
        </a:graphic>
      </p:graphicFrame>
      <p:sp>
        <p:nvSpPr>
          <p:cNvPr id="48" name="テキスト ボックス 47"/>
          <p:cNvSpPr txBox="1"/>
          <p:nvPr/>
        </p:nvSpPr>
        <p:spPr>
          <a:xfrm>
            <a:off x="3071282" y="1481668"/>
            <a:ext cx="823253" cy="369332"/>
          </a:xfrm>
          <a:prstGeom prst="rect">
            <a:avLst/>
          </a:prstGeom>
          <a:noFill/>
        </p:spPr>
        <p:txBody>
          <a:bodyPr wrap="square" rtlCol="0">
            <a:spAutoFit/>
          </a:bodyPr>
          <a:lstStyle/>
          <a:p>
            <a:r>
              <a:rPr kumimoji="1" lang="ja-JP" altLang="en-US" sz="900" b="1" dirty="0">
                <a:solidFill>
                  <a:srgbClr val="002060"/>
                </a:solidFill>
                <a:latin typeface="Meiryo UI" panose="020B0604030504040204" pitchFamily="50" charset="-128"/>
                <a:ea typeface="Meiryo UI" panose="020B0604030504040204" pitchFamily="50" charset="-128"/>
              </a:rPr>
              <a:t>関西の</a:t>
            </a:r>
            <a:endParaRPr kumimoji="1" lang="en-US" altLang="ja-JP" sz="900" b="1" dirty="0">
              <a:solidFill>
                <a:srgbClr val="002060"/>
              </a:solidFill>
              <a:latin typeface="Meiryo UI" panose="020B0604030504040204" pitchFamily="50" charset="-128"/>
              <a:ea typeface="Meiryo UI" panose="020B0604030504040204" pitchFamily="50" charset="-128"/>
            </a:endParaRPr>
          </a:p>
          <a:p>
            <a:r>
              <a:rPr kumimoji="1" lang="ja-JP" altLang="en-US" sz="900" b="1" dirty="0" smtClean="0">
                <a:solidFill>
                  <a:srgbClr val="002060"/>
                </a:solidFill>
                <a:latin typeface="Meiryo UI" panose="020B0604030504040204" pitchFamily="50" charset="-128"/>
                <a:ea typeface="Meiryo UI" panose="020B0604030504040204" pitchFamily="50" charset="-128"/>
              </a:rPr>
              <a:t>約</a:t>
            </a:r>
            <a:r>
              <a:rPr kumimoji="1" lang="en-US" altLang="ja-JP" sz="900" b="1" dirty="0">
                <a:solidFill>
                  <a:srgbClr val="002060"/>
                </a:solidFill>
                <a:latin typeface="Meiryo UI" panose="020B0604030504040204" pitchFamily="50" charset="-128"/>
                <a:ea typeface="Meiryo UI" panose="020B0604030504040204" pitchFamily="50" charset="-128"/>
              </a:rPr>
              <a:t>78</a:t>
            </a:r>
            <a:r>
              <a:rPr kumimoji="1" lang="ja-JP" altLang="en-US" sz="900" b="1" dirty="0" smtClean="0">
                <a:solidFill>
                  <a:srgbClr val="002060"/>
                </a:solidFill>
                <a:latin typeface="Meiryo UI" panose="020B0604030504040204" pitchFamily="50" charset="-128"/>
                <a:ea typeface="Meiryo UI" panose="020B0604030504040204" pitchFamily="50" charset="-128"/>
              </a:rPr>
              <a:t>％</a:t>
            </a:r>
            <a:endParaRPr kumimoji="1" lang="ja-JP" altLang="en-US" sz="900" b="1" dirty="0">
              <a:solidFill>
                <a:srgbClr val="002060"/>
              </a:solidFill>
              <a:latin typeface="Meiryo UI" panose="020B0604030504040204" pitchFamily="50" charset="-128"/>
              <a:ea typeface="Meiryo UI" panose="020B0604030504040204" pitchFamily="50" charset="-128"/>
            </a:endParaRPr>
          </a:p>
        </p:txBody>
      </p:sp>
      <p:cxnSp>
        <p:nvCxnSpPr>
          <p:cNvPr id="49" name="直線コネクタ 48"/>
          <p:cNvCxnSpPr/>
          <p:nvPr/>
        </p:nvCxnSpPr>
        <p:spPr>
          <a:xfrm flipV="1">
            <a:off x="3822118" y="2919675"/>
            <a:ext cx="1908000" cy="11888"/>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352932" y="3066054"/>
            <a:ext cx="1636429"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（出典：</a:t>
            </a:r>
            <a:r>
              <a:rPr kumimoji="1" lang="en-US" altLang="ja-JP" sz="700" dirty="0">
                <a:latin typeface="Meiryo UI" panose="020B0604030504040204" pitchFamily="50" charset="-128"/>
                <a:ea typeface="Meiryo UI" panose="020B0604030504040204" pitchFamily="50" charset="-128"/>
              </a:rPr>
              <a:t>2019</a:t>
            </a:r>
            <a:r>
              <a:rPr kumimoji="1" lang="ja-JP" altLang="en-US" sz="700" dirty="0" smtClean="0">
                <a:latin typeface="Meiryo UI" panose="020B0604030504040204" pitchFamily="50" charset="-128"/>
                <a:ea typeface="Meiryo UI" panose="020B0604030504040204" pitchFamily="50" charset="-128"/>
              </a:rPr>
              <a:t>年</a:t>
            </a:r>
            <a:r>
              <a:rPr kumimoji="1" lang="en-US" altLang="ja-JP" sz="700" dirty="0" smtClean="0">
                <a:latin typeface="Meiryo UI" panose="020B0604030504040204" pitchFamily="50" charset="-128"/>
                <a:ea typeface="Meiryo UI" panose="020B0604030504040204" pitchFamily="50" charset="-128"/>
              </a:rPr>
              <a:t>10</a:t>
            </a:r>
            <a:r>
              <a:rPr kumimoji="1" lang="ja-JP" altLang="en-US" sz="700" dirty="0" smtClean="0">
                <a:latin typeface="Meiryo UI" panose="020B0604030504040204" pitchFamily="50" charset="-128"/>
                <a:ea typeface="Meiryo UI" panose="020B0604030504040204" pitchFamily="50" charset="-128"/>
              </a:rPr>
              <a:t>月</a:t>
            </a:r>
            <a:r>
              <a:rPr kumimoji="1" lang="ja-JP" altLang="en-US" sz="700" dirty="0">
                <a:latin typeface="Meiryo UI" panose="020B0604030504040204" pitchFamily="50" charset="-128"/>
                <a:ea typeface="Meiryo UI" panose="020B0604030504040204" pitchFamily="50" charset="-128"/>
              </a:rPr>
              <a:t>人口推計）</a:t>
            </a:r>
            <a:endParaRPr kumimoji="1" lang="en-US" altLang="ja-JP" sz="7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3828804" y="3104343"/>
            <a:ext cx="1968268"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（出典：</a:t>
            </a:r>
            <a:r>
              <a:rPr kumimoji="1" lang="ja-JP" altLang="en-US" sz="700" dirty="0" smtClean="0">
                <a:latin typeface="Meiryo UI" panose="020B0604030504040204" pitchFamily="50" charset="-128"/>
                <a:ea typeface="Meiryo UI" panose="020B0604030504040204" pitchFamily="50" charset="-128"/>
              </a:rPr>
              <a:t>平成</a:t>
            </a:r>
            <a:r>
              <a:rPr kumimoji="1" lang="en-US" altLang="ja-JP" sz="700" dirty="0">
                <a:latin typeface="Meiryo UI" panose="020B0604030504040204" pitchFamily="50" charset="-128"/>
                <a:ea typeface="Meiryo UI" panose="020B0604030504040204" pitchFamily="50" charset="-128"/>
              </a:rPr>
              <a:t>28</a:t>
            </a:r>
            <a:r>
              <a:rPr kumimoji="1" lang="ja-JP" altLang="en-US" sz="700" dirty="0" smtClean="0">
                <a:latin typeface="Meiryo UI" panose="020B0604030504040204" pitchFamily="50" charset="-128"/>
                <a:ea typeface="Meiryo UI" panose="020B0604030504040204" pitchFamily="50" charset="-128"/>
              </a:rPr>
              <a:t>年</a:t>
            </a:r>
            <a:r>
              <a:rPr kumimoji="1" lang="ja-JP" altLang="en-US" sz="700" dirty="0">
                <a:latin typeface="Meiryo UI" panose="020B0604030504040204" pitchFamily="50" charset="-128"/>
                <a:ea typeface="Meiryo UI" panose="020B0604030504040204" pitchFamily="50" charset="-128"/>
              </a:rPr>
              <a:t>経済センサスー活動調査）</a:t>
            </a:r>
            <a:endParaRPr kumimoji="1" lang="en-US" altLang="ja-JP" sz="7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946285" y="3125230"/>
            <a:ext cx="1697453"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（出典：</a:t>
            </a:r>
            <a:r>
              <a:rPr kumimoji="1" lang="ja-JP" altLang="en-US" sz="700" dirty="0" smtClean="0">
                <a:latin typeface="Meiryo UI" panose="020B0604030504040204" pitchFamily="50" charset="-128"/>
                <a:ea typeface="Meiryo UI" panose="020B0604030504040204" pitchFamily="50" charset="-128"/>
              </a:rPr>
              <a:t>平成</a:t>
            </a:r>
            <a:r>
              <a:rPr kumimoji="1" lang="en-US" altLang="ja-JP" sz="700" dirty="0">
                <a:latin typeface="Meiryo UI" panose="020B0604030504040204" pitchFamily="50" charset="-128"/>
                <a:ea typeface="Meiryo UI" panose="020B0604030504040204" pitchFamily="50" charset="-128"/>
              </a:rPr>
              <a:t>30</a:t>
            </a:r>
            <a:r>
              <a:rPr kumimoji="1" lang="ja-JP" altLang="en-US" sz="700" dirty="0" smtClean="0">
                <a:latin typeface="Meiryo UI" panose="020B0604030504040204" pitchFamily="50" charset="-128"/>
                <a:ea typeface="Meiryo UI" panose="020B0604030504040204" pitchFamily="50" charset="-128"/>
              </a:rPr>
              <a:t>年度</a:t>
            </a:r>
            <a:r>
              <a:rPr kumimoji="1" lang="ja-JP" altLang="en-US" sz="700" dirty="0">
                <a:latin typeface="Meiryo UI" panose="020B0604030504040204" pitchFamily="50" charset="-128"/>
                <a:ea typeface="Meiryo UI" panose="020B0604030504040204" pitchFamily="50" charset="-128"/>
              </a:rPr>
              <a:t>県民</a:t>
            </a:r>
            <a:r>
              <a:rPr kumimoji="1" lang="ja-JP" altLang="en-US" sz="700" dirty="0" smtClean="0">
                <a:latin typeface="Meiryo UI" panose="020B0604030504040204" pitchFamily="50" charset="-128"/>
                <a:ea typeface="Meiryo UI" panose="020B0604030504040204" pitchFamily="50" charset="-128"/>
              </a:rPr>
              <a:t>経済計算）</a:t>
            </a:r>
            <a:endParaRPr kumimoji="1" lang="en-US" altLang="ja-JP" sz="700" dirty="0">
              <a:latin typeface="Meiryo UI" panose="020B0604030504040204" pitchFamily="50" charset="-128"/>
              <a:ea typeface="Meiryo UI" panose="020B0604030504040204" pitchFamily="50" charset="-128"/>
            </a:endParaRPr>
          </a:p>
        </p:txBody>
      </p:sp>
      <p:sp>
        <p:nvSpPr>
          <p:cNvPr id="40" name="正方形/長方形 39"/>
          <p:cNvSpPr/>
          <p:nvPr/>
        </p:nvSpPr>
        <p:spPr>
          <a:xfrm>
            <a:off x="937801" y="1330664"/>
            <a:ext cx="1800000" cy="68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1" name="右中かっこ 40"/>
          <p:cNvSpPr/>
          <p:nvPr/>
        </p:nvSpPr>
        <p:spPr>
          <a:xfrm flipH="1">
            <a:off x="749488" y="1304994"/>
            <a:ext cx="133622" cy="684000"/>
          </a:xfrm>
          <a:prstGeom prst="rightBrace">
            <a:avLst>
              <a:gd name="adj1" fmla="val 42701"/>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662"/>
          </a:p>
        </p:txBody>
      </p:sp>
      <p:sp>
        <p:nvSpPr>
          <p:cNvPr id="42" name="テキスト ボックス 41"/>
          <p:cNvSpPr txBox="1"/>
          <p:nvPr/>
        </p:nvSpPr>
        <p:spPr>
          <a:xfrm>
            <a:off x="94806" y="1503892"/>
            <a:ext cx="678774" cy="369332"/>
          </a:xfrm>
          <a:prstGeom prst="rect">
            <a:avLst/>
          </a:prstGeom>
          <a:noFill/>
        </p:spPr>
        <p:txBody>
          <a:bodyPr wrap="square" rtlCol="0">
            <a:spAutoFit/>
          </a:bodyPr>
          <a:lstStyle/>
          <a:p>
            <a:r>
              <a:rPr kumimoji="1" lang="ja-JP" altLang="en-US" sz="900" b="1" dirty="0">
                <a:solidFill>
                  <a:srgbClr val="002060"/>
                </a:solidFill>
                <a:latin typeface="Meiryo UI" panose="020B0604030504040204" pitchFamily="50" charset="-128"/>
                <a:ea typeface="Meiryo UI" panose="020B0604030504040204" pitchFamily="50" charset="-128"/>
              </a:rPr>
              <a:t>関西の</a:t>
            </a:r>
            <a:endParaRPr kumimoji="1" lang="en-US" altLang="ja-JP" sz="900" b="1" dirty="0">
              <a:solidFill>
                <a:srgbClr val="002060"/>
              </a:solidFill>
              <a:latin typeface="Meiryo UI" panose="020B0604030504040204" pitchFamily="50" charset="-128"/>
              <a:ea typeface="Meiryo UI" panose="020B0604030504040204" pitchFamily="50" charset="-128"/>
            </a:endParaRPr>
          </a:p>
          <a:p>
            <a:r>
              <a:rPr kumimoji="1" lang="ja-JP" altLang="en-US" sz="900" b="1" dirty="0" smtClean="0">
                <a:solidFill>
                  <a:srgbClr val="002060"/>
                </a:solidFill>
                <a:latin typeface="Meiryo UI" panose="020B0604030504040204" pitchFamily="50" charset="-128"/>
                <a:ea typeface="Meiryo UI" panose="020B0604030504040204" pitchFamily="50" charset="-128"/>
              </a:rPr>
              <a:t>約</a:t>
            </a:r>
            <a:r>
              <a:rPr kumimoji="1" lang="en-US" altLang="ja-JP" sz="900" b="1" dirty="0" smtClean="0">
                <a:solidFill>
                  <a:srgbClr val="002060"/>
                </a:solidFill>
                <a:latin typeface="Meiryo UI" panose="020B0604030504040204" pitchFamily="50" charset="-128"/>
                <a:ea typeface="Meiryo UI" panose="020B0604030504040204" pitchFamily="50" charset="-128"/>
              </a:rPr>
              <a:t>77</a:t>
            </a:r>
            <a:r>
              <a:rPr kumimoji="1" lang="ja-JP" altLang="en-US" sz="900" b="1" dirty="0" smtClean="0">
                <a:solidFill>
                  <a:srgbClr val="002060"/>
                </a:solidFill>
                <a:latin typeface="Meiryo UI" panose="020B0604030504040204" pitchFamily="50" charset="-128"/>
                <a:ea typeface="Meiryo UI" panose="020B0604030504040204" pitchFamily="50" charset="-128"/>
              </a:rPr>
              <a:t>％</a:t>
            </a:r>
            <a:endParaRPr kumimoji="1" lang="ja-JP" altLang="en-US" sz="900" b="1" dirty="0">
              <a:solidFill>
                <a:srgbClr val="002060"/>
              </a:solidFill>
              <a:latin typeface="Meiryo UI" panose="020B0604030504040204" pitchFamily="50" charset="-128"/>
              <a:ea typeface="Meiryo UI" panose="020B0604030504040204" pitchFamily="50" charset="-128"/>
            </a:endParaRPr>
          </a:p>
        </p:txBody>
      </p:sp>
      <p:cxnSp>
        <p:nvCxnSpPr>
          <p:cNvPr id="43" name="直線コネクタ 42"/>
          <p:cNvCxnSpPr/>
          <p:nvPr/>
        </p:nvCxnSpPr>
        <p:spPr>
          <a:xfrm flipV="1">
            <a:off x="893515" y="2860879"/>
            <a:ext cx="1908000" cy="11888"/>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258690" y="271963"/>
            <a:ext cx="2592000" cy="360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京都・兵庫</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・大阪合計は、関西全体の</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約７７％</a:t>
            </a:r>
            <a:endPar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東京と互角の人口規模</a:t>
            </a:r>
            <a:endPar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244531" y="564074"/>
            <a:ext cx="1616871" cy="4100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人口</a:t>
            </a:r>
            <a:endPar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3181050" y="280133"/>
            <a:ext cx="2592000" cy="360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京都・兵庫</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・大阪合計は、関西全体の</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約７８％</a:t>
            </a:r>
            <a:endPar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東京と互角の事業所数</a:t>
            </a:r>
            <a:endPar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6103410" y="280133"/>
            <a:ext cx="2592000" cy="360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京都・兵庫</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・大阪合計は、関西全体の</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約７９％</a:t>
            </a:r>
            <a:endPar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東京のおおよそ半数の純生産額</a:t>
            </a:r>
            <a:endPar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3143957" y="558110"/>
            <a:ext cx="1616871" cy="4100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05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事業所</a:t>
            </a:r>
            <a:endPar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4" name="正方形/長方形 63"/>
          <p:cNvSpPr/>
          <p:nvPr/>
        </p:nvSpPr>
        <p:spPr>
          <a:xfrm>
            <a:off x="3906710" y="1330849"/>
            <a:ext cx="1728000" cy="68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5" name="右中かっこ 64"/>
          <p:cNvSpPr/>
          <p:nvPr/>
        </p:nvSpPr>
        <p:spPr>
          <a:xfrm flipH="1">
            <a:off x="3722392" y="1311629"/>
            <a:ext cx="133622" cy="684000"/>
          </a:xfrm>
          <a:prstGeom prst="rightBrace">
            <a:avLst>
              <a:gd name="adj1" fmla="val 42701"/>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662"/>
          </a:p>
        </p:txBody>
      </p:sp>
      <p:sp>
        <p:nvSpPr>
          <p:cNvPr id="67" name="右中かっこ 66"/>
          <p:cNvSpPr/>
          <p:nvPr/>
        </p:nvSpPr>
        <p:spPr>
          <a:xfrm flipH="1">
            <a:off x="6572643" y="1352245"/>
            <a:ext cx="133622" cy="684000"/>
          </a:xfrm>
          <a:prstGeom prst="rightBrace">
            <a:avLst>
              <a:gd name="adj1" fmla="val 42701"/>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662"/>
          </a:p>
        </p:txBody>
      </p:sp>
      <p:sp>
        <p:nvSpPr>
          <p:cNvPr id="68" name="正方形/長方形 67"/>
          <p:cNvSpPr/>
          <p:nvPr/>
        </p:nvSpPr>
        <p:spPr>
          <a:xfrm>
            <a:off x="6063607" y="574870"/>
            <a:ext cx="1616871" cy="4100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05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総生産額（名目）</a:t>
            </a:r>
            <a:endPar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0" name="テキスト ボックス 69"/>
          <p:cNvSpPr txBox="1"/>
          <p:nvPr/>
        </p:nvSpPr>
        <p:spPr>
          <a:xfrm>
            <a:off x="2067131" y="695945"/>
            <a:ext cx="941959" cy="200055"/>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rPr>
              <a:t>（単位：千人）</a:t>
            </a:r>
            <a:endParaRPr kumimoji="1" lang="en-US" altLang="ja-JP" sz="700" dirty="0">
              <a:latin typeface="Meiryo UI" panose="020B0604030504040204" pitchFamily="50" charset="-128"/>
              <a:ea typeface="Meiryo UI" panose="020B0604030504040204" pitchFamily="50" charset="-128"/>
            </a:endParaRPr>
          </a:p>
        </p:txBody>
      </p:sp>
      <p:sp>
        <p:nvSpPr>
          <p:cNvPr id="71" name="正方形/長方形 70"/>
          <p:cNvSpPr/>
          <p:nvPr/>
        </p:nvSpPr>
        <p:spPr>
          <a:xfrm>
            <a:off x="6781900" y="1366146"/>
            <a:ext cx="1728000" cy="68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cxnSp>
        <p:nvCxnSpPr>
          <p:cNvPr id="72" name="直線コネクタ 71"/>
          <p:cNvCxnSpPr/>
          <p:nvPr/>
        </p:nvCxnSpPr>
        <p:spPr>
          <a:xfrm flipV="1">
            <a:off x="6665481" y="2908788"/>
            <a:ext cx="1908000" cy="11888"/>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7771761" y="728590"/>
            <a:ext cx="941959" cy="200055"/>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rPr>
              <a:t>（単位：</a:t>
            </a:r>
            <a:r>
              <a:rPr kumimoji="1" lang="ja-JP" altLang="en-US" sz="700" dirty="0">
                <a:latin typeface="Meiryo UI" panose="020B0604030504040204" pitchFamily="50" charset="-128"/>
                <a:ea typeface="Meiryo UI" panose="020B0604030504040204" pitchFamily="50" charset="-128"/>
              </a:rPr>
              <a:t>百万円</a:t>
            </a:r>
            <a:r>
              <a:rPr kumimoji="1" lang="ja-JP" altLang="en-US" sz="700" dirty="0" smtClean="0">
                <a:latin typeface="Meiryo UI" panose="020B0604030504040204" pitchFamily="50" charset="-128"/>
                <a:ea typeface="Meiryo UI" panose="020B0604030504040204" pitchFamily="50" charset="-128"/>
              </a:rPr>
              <a:t>）</a:t>
            </a:r>
            <a:endParaRPr kumimoji="1" lang="en-US" altLang="ja-JP" sz="700" dirty="0">
              <a:latin typeface="Meiryo UI" panose="020B0604030504040204" pitchFamily="50" charset="-128"/>
              <a:ea typeface="Meiryo UI" panose="020B0604030504040204" pitchFamily="50" charset="-128"/>
            </a:endParaRPr>
          </a:p>
        </p:txBody>
      </p:sp>
      <p:sp>
        <p:nvSpPr>
          <p:cNvPr id="50" name="スライド番号プレースホルダー 1"/>
          <p:cNvSpPr txBox="1">
            <a:spLocks/>
          </p:cNvSpPr>
          <p:nvPr/>
        </p:nvSpPr>
        <p:spPr>
          <a:xfrm>
            <a:off x="7170824" y="656787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26</a:t>
            </a:r>
            <a:endParaRPr kumimoji="1" lang="ja-JP" altLang="en-US" sz="1800" dirty="0">
              <a:solidFill>
                <a:srgbClr val="002060"/>
              </a:solidFill>
            </a:endParaRPr>
          </a:p>
        </p:txBody>
      </p:sp>
      <p:pic>
        <p:nvPicPr>
          <p:cNvPr id="3" name="図 2"/>
          <p:cNvPicPr>
            <a:picLocks noChangeAspect="1"/>
          </p:cNvPicPr>
          <p:nvPr/>
        </p:nvPicPr>
        <p:blipFill>
          <a:blip r:embed="rId3"/>
          <a:stretch>
            <a:fillRect/>
          </a:stretch>
        </p:blipFill>
        <p:spPr>
          <a:xfrm>
            <a:off x="932496" y="4215249"/>
            <a:ext cx="3698882" cy="2482463"/>
          </a:xfrm>
          <a:prstGeom prst="rect">
            <a:avLst/>
          </a:prstGeom>
        </p:spPr>
      </p:pic>
      <p:sp>
        <p:nvSpPr>
          <p:cNvPr id="13" name="正方形/長方形 12"/>
          <p:cNvSpPr/>
          <p:nvPr/>
        </p:nvSpPr>
        <p:spPr>
          <a:xfrm>
            <a:off x="141201" y="3813405"/>
            <a:ext cx="2361367" cy="4100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京阪神における事業所の集積状況</a:t>
            </a:r>
            <a:endPar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156674" y="3527562"/>
            <a:ext cx="4166539" cy="360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兵庫</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・大阪のベイエリアには、大きなポテンシャルがある　</a:t>
            </a:r>
          </a:p>
          <a:p>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県域を越え連続して多くの事業所が集積する、経済をけん引するエリア</a:t>
            </a:r>
          </a:p>
        </p:txBody>
      </p:sp>
      <p:pic>
        <p:nvPicPr>
          <p:cNvPr id="17" name="図 16"/>
          <p:cNvPicPr>
            <a:picLocks noChangeAspect="1"/>
          </p:cNvPicPr>
          <p:nvPr/>
        </p:nvPicPr>
        <p:blipFill>
          <a:blip r:embed="rId4"/>
          <a:stretch>
            <a:fillRect/>
          </a:stretch>
        </p:blipFill>
        <p:spPr>
          <a:xfrm>
            <a:off x="66779" y="5242340"/>
            <a:ext cx="1078753" cy="1484252"/>
          </a:xfrm>
          <a:prstGeom prst="rect">
            <a:avLst/>
          </a:prstGeom>
        </p:spPr>
      </p:pic>
    </p:spTree>
    <p:extLst>
      <p:ext uri="{BB962C8B-B14F-4D97-AF65-F5344CB8AC3E}">
        <p14:creationId xmlns:p14="http://schemas.microsoft.com/office/powerpoint/2010/main" val="31683200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4970712" y="6454044"/>
            <a:ext cx="2201059" cy="44009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一般</a:t>
            </a:r>
            <a:r>
              <a:rPr kumimoji="1" lang="ja-JP" altLang="en-US" sz="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財団法人アジア太平洋研究所</a:t>
            </a:r>
            <a:endParaRPr kumimoji="1" lang="ja-JP" altLang="en-US"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sz="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2011</a:t>
            </a:r>
            <a:r>
              <a:rPr kumimoji="1" lang="ja-JP" altLang="en-US" sz="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年関西地域間産業連関表の作成について」</a:t>
            </a:r>
            <a:endParaRPr kumimoji="1" lang="ja-JP" altLang="en-US"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97810" y="1422064"/>
            <a:ext cx="7492001" cy="5056153"/>
          </a:xfrm>
          <a:prstGeom prst="rect">
            <a:avLst/>
          </a:prstGeom>
        </p:spPr>
      </p:pic>
      <p:sp>
        <p:nvSpPr>
          <p:cNvPr id="31" name="テキスト ボックス 30"/>
          <p:cNvSpPr txBox="1"/>
          <p:nvPr/>
        </p:nvSpPr>
        <p:spPr>
          <a:xfrm>
            <a:off x="4612138" y="6241969"/>
            <a:ext cx="35192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：大阪府地域主権課「令和</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分権型</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大かっこ 2"/>
          <p:cNvSpPr/>
          <p:nvPr/>
        </p:nvSpPr>
        <p:spPr>
          <a:xfrm>
            <a:off x="4970711" y="6536444"/>
            <a:ext cx="1740007" cy="29042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420372" y="1150470"/>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大阪府</a:t>
            </a: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からみた各地域に対する域際収支</a:t>
            </a:r>
            <a:endParaRPr kumimoji="1" lang="ja-JP" altLang="en-US" sz="12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正方形/長方形 10"/>
          <p:cNvSpPr/>
          <p:nvPr/>
        </p:nvSpPr>
        <p:spPr>
          <a:xfrm>
            <a:off x="0" y="5515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近隣府県との経済の結びつき</a:t>
            </a:r>
            <a:endParaRPr kumimoji="1" lang="ja-JP" altLang="en-US" sz="18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420372" y="639055"/>
            <a:ext cx="7845323" cy="539784"/>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大阪府は、関西の各府県と経済面で強く結びつき、お互いに補完しあうことによって関西の経済を支えて</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スライド番号プレースホルダー 1"/>
          <p:cNvSpPr txBox="1">
            <a:spLocks/>
          </p:cNvSpPr>
          <p:nvPr/>
        </p:nvSpPr>
        <p:spPr>
          <a:xfrm>
            <a:off x="7171405" y="65677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27</a:t>
            </a:r>
            <a:endParaRPr kumimoji="1" lang="ja-JP" altLang="en-US" sz="1800" dirty="0">
              <a:solidFill>
                <a:srgbClr val="002060"/>
              </a:solidFill>
            </a:endParaRPr>
          </a:p>
        </p:txBody>
      </p:sp>
    </p:spTree>
    <p:extLst>
      <p:ext uri="{BB962C8B-B14F-4D97-AF65-F5344CB8AC3E}">
        <p14:creationId xmlns:p14="http://schemas.microsoft.com/office/powerpoint/2010/main" val="622566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234505" y="1766553"/>
            <a:ext cx="4358937" cy="4952902"/>
          </a:xfrm>
          <a:prstGeom prst="rect">
            <a:avLst/>
          </a:prstGeom>
        </p:spPr>
      </p:pic>
      <p:pic>
        <p:nvPicPr>
          <p:cNvPr id="14" name="図 13"/>
          <p:cNvPicPr>
            <a:picLocks noChangeAspect="1"/>
          </p:cNvPicPr>
          <p:nvPr/>
        </p:nvPicPr>
        <p:blipFill>
          <a:blip r:embed="rId3"/>
          <a:stretch>
            <a:fillRect/>
          </a:stretch>
        </p:blipFill>
        <p:spPr>
          <a:xfrm>
            <a:off x="4635795" y="1756892"/>
            <a:ext cx="4479080" cy="4963488"/>
          </a:xfrm>
          <a:prstGeom prst="rect">
            <a:avLst/>
          </a:prstGeom>
        </p:spPr>
      </p:pic>
      <p:sp>
        <p:nvSpPr>
          <p:cNvPr id="5" name="正方形/長方形 4"/>
          <p:cNvSpPr/>
          <p:nvPr/>
        </p:nvSpPr>
        <p:spPr>
          <a:xfrm>
            <a:off x="-1" y="-5799"/>
            <a:ext cx="463579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パーソントリップ調査結果からみた近隣府県との結びつき</a:t>
            </a:r>
            <a:endParaRPr kumimoji="1" lang="ja-JP" altLang="en-US" sz="18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p:cNvSpPr/>
          <p:nvPr/>
        </p:nvSpPr>
        <p:spPr>
          <a:xfrm>
            <a:off x="-1" y="476712"/>
            <a:ext cx="4635796" cy="11926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6" name="正方形/長方形 5"/>
          <p:cNvSpPr/>
          <p:nvPr/>
        </p:nvSpPr>
        <p:spPr>
          <a:xfrm>
            <a:off x="300378" y="697758"/>
            <a:ext cx="3983520" cy="774572"/>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nSpc>
                <a:spcPts val="1500"/>
              </a:lnSpc>
            </a:pPr>
            <a:r>
              <a:rPr lang="ja-JP" altLang="en-US" sz="105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通勤のパーソントリップを見ると、大阪市への通勤割合が</a:t>
            </a:r>
            <a:r>
              <a:rPr lang="en-US" altLang="ja-JP" sz="105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05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％を超える市町が過半であり、大阪都心を中心とし、兵庫、奈良の一部を含む一体の圏域を形成している。</a:t>
            </a:r>
            <a:endParaRPr lang="ja-JP" altLang="en-US" sz="105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34506" y="1415645"/>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周辺府県を含んだパーソントリップ（出勤目的）</a:t>
            </a:r>
            <a:endParaRPr kumimoji="1" lang="ja-JP" altLang="en-US" sz="12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正方形/長方形 8"/>
          <p:cNvSpPr/>
          <p:nvPr/>
        </p:nvSpPr>
        <p:spPr>
          <a:xfrm>
            <a:off x="4638191" y="697758"/>
            <a:ext cx="4107784" cy="78237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nSpc>
                <a:spcPts val="1500"/>
              </a:lnSpc>
            </a:pPr>
            <a:r>
              <a:rPr lang="ja-JP" altLang="en-US" sz="105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また、休日の自由トリップを見ると、隣接または近接した複数の市町村で形成される一定の圏域が切れ目なく連担している。</a:t>
            </a:r>
            <a:endParaRPr lang="ja-JP" altLang="en-US" sz="105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584277" y="1439753"/>
            <a:ext cx="3939342"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05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周辺</a:t>
            </a:r>
            <a:r>
              <a:rPr kumimoji="1" lang="ja-JP" altLang="en-US" sz="105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府県を含んだ</a:t>
            </a:r>
            <a:r>
              <a:rPr kumimoji="1" lang="ja-JP" altLang="en-US" sz="105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パーソントリップ（休日・自由目的）</a:t>
            </a:r>
            <a:endParaRPr kumimoji="1" lang="ja-JP" altLang="en-US" sz="12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28</a:t>
            </a:r>
            <a:endParaRPr kumimoji="1" lang="ja-JP" altLang="en-US" sz="1800" dirty="0">
              <a:solidFill>
                <a:srgbClr val="002060"/>
              </a:solidFill>
            </a:endParaRPr>
          </a:p>
        </p:txBody>
      </p:sp>
      <p:sp>
        <p:nvSpPr>
          <p:cNvPr id="12" name="正方形/長方形 11"/>
          <p:cNvSpPr/>
          <p:nvPr/>
        </p:nvSpPr>
        <p:spPr>
          <a:xfrm>
            <a:off x="2964119" y="6604116"/>
            <a:ext cx="5601659" cy="307777"/>
          </a:xfrm>
          <a:prstGeom prst="rect">
            <a:avLst/>
          </a:prstGeom>
        </p:spPr>
        <p:txBody>
          <a:bodyPr wrap="square">
            <a:spAutoFit/>
          </a:bodyPr>
          <a:lstStyle/>
          <a:p>
            <a:endParaRPr lang="ja-JP" altLang="en-US" sz="700" dirty="0">
              <a:solidFill>
                <a:srgbClr val="000000"/>
              </a:solidFill>
              <a:latin typeface="Meiryo UI" panose="020B0604030504040204" pitchFamily="50" charset="-128"/>
              <a:ea typeface="Meiryo UI" panose="020B0604030504040204" pitchFamily="50" charset="-128"/>
            </a:endParaRPr>
          </a:p>
          <a:p>
            <a:r>
              <a:rPr lang="ja-JP" altLang="en-US" sz="700" dirty="0" smtClean="0">
                <a:solidFill>
                  <a:srgbClr val="000000"/>
                </a:solidFill>
                <a:latin typeface="Meiryo UI" panose="020B0604030504040204" pitchFamily="50" charset="-128"/>
                <a:ea typeface="Meiryo UI" panose="020B0604030504040204" pitchFamily="50" charset="-128"/>
              </a:rPr>
              <a:t>出典：</a:t>
            </a:r>
            <a:r>
              <a:rPr lang="zh-TW" altLang="en-US" sz="700" dirty="0" smtClean="0">
                <a:solidFill>
                  <a:srgbClr val="000000"/>
                </a:solidFill>
                <a:latin typeface="Meiryo UI" panose="020B0604030504040204" pitchFamily="50" charset="-128"/>
                <a:ea typeface="Meiryo UI" panose="020B0604030504040204" pitchFamily="50" charset="-128"/>
              </a:rPr>
              <a:t>平成</a:t>
            </a:r>
            <a:r>
              <a:rPr lang="en-US" altLang="ja-JP" sz="700" dirty="0" smtClean="0">
                <a:solidFill>
                  <a:srgbClr val="000000"/>
                </a:solidFill>
                <a:latin typeface="Meiryo UI" panose="020B0604030504040204" pitchFamily="50" charset="-128"/>
                <a:ea typeface="Meiryo UI" panose="020B0604030504040204" pitchFamily="50" charset="-128"/>
              </a:rPr>
              <a:t>27</a:t>
            </a:r>
            <a:r>
              <a:rPr lang="zh-TW" altLang="en-US" sz="700" dirty="0" smtClean="0">
                <a:solidFill>
                  <a:srgbClr val="000000"/>
                </a:solidFill>
                <a:latin typeface="Meiryo UI" panose="020B0604030504040204" pitchFamily="50" charset="-128"/>
                <a:ea typeface="Meiryo UI" panose="020B0604030504040204" pitchFamily="50" charset="-128"/>
              </a:rPr>
              <a:t>年度</a:t>
            </a:r>
            <a:r>
              <a:rPr lang="zh-TW" altLang="en-US" sz="700" dirty="0">
                <a:solidFill>
                  <a:srgbClr val="000000"/>
                </a:solidFill>
                <a:latin typeface="Meiryo UI" panose="020B0604030504040204" pitchFamily="50" charset="-128"/>
                <a:ea typeface="Meiryo UI" panose="020B0604030504040204" pitchFamily="50" charset="-128"/>
              </a:rPr>
              <a:t>第１回大阪府都市計画審議会</a:t>
            </a:r>
            <a:r>
              <a:rPr lang="ja-JP" altLang="en-US" sz="700" dirty="0" smtClean="0">
                <a:solidFill>
                  <a:srgbClr val="000000"/>
                </a:solidFill>
                <a:latin typeface="Meiryo UI" panose="020B0604030504040204" pitchFamily="50" charset="-128"/>
                <a:ea typeface="Meiryo UI" panose="020B0604030504040204" pitchFamily="50" charset="-128"/>
              </a:rPr>
              <a:t>「</a:t>
            </a:r>
            <a:r>
              <a:rPr lang="ja-JP" altLang="en-US" sz="700" dirty="0">
                <a:solidFill>
                  <a:srgbClr val="000000"/>
                </a:solidFill>
                <a:latin typeface="Meiryo UI" panose="020B0604030504040204" pitchFamily="50" charset="-128"/>
                <a:ea typeface="Meiryo UI" panose="020B0604030504040204" pitchFamily="50" charset="-128"/>
              </a:rPr>
              <a:t>大阪府における都市計画のあり方</a:t>
            </a:r>
            <a:r>
              <a:rPr lang="ja-JP" altLang="en-US" sz="700" dirty="0" smtClean="0">
                <a:solidFill>
                  <a:srgbClr val="000000"/>
                </a:solidFill>
                <a:latin typeface="Meiryo UI" panose="020B0604030504040204" pitchFamily="50" charset="-128"/>
                <a:ea typeface="Meiryo UI" panose="020B0604030504040204" pitchFamily="50" charset="-128"/>
              </a:rPr>
              <a:t>」資料集</a:t>
            </a:r>
            <a:endParaRPr lang="ja-JP" altLang="en-US" sz="7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7820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ext uri="{D42A27DB-BD31-4B8C-83A1-F6EECF244321}">
                <p14:modId xmlns:p14="http://schemas.microsoft.com/office/powerpoint/2010/main" val="2315110360"/>
              </p:ext>
            </p:extLst>
          </p:nvPr>
        </p:nvGraphicFramePr>
        <p:xfrm>
          <a:off x="75104" y="2085348"/>
          <a:ext cx="9000000" cy="4752000"/>
        </p:xfrm>
        <a:graphic>
          <a:graphicData uri="http://schemas.openxmlformats.org/drawingml/2006/table">
            <a:tbl>
              <a:tblPr firstRow="1" bandRow="1">
                <a:tableStyleId>{5940675A-B579-460E-94D1-54222C63F5DA}</a:tableStyleId>
              </a:tblPr>
              <a:tblGrid>
                <a:gridCol w="1800000">
                  <a:extLst>
                    <a:ext uri="{9D8B030D-6E8A-4147-A177-3AD203B41FA5}">
                      <a16:colId xmlns:a16="http://schemas.microsoft.com/office/drawing/2014/main" val="20000"/>
                    </a:ext>
                  </a:extLst>
                </a:gridCol>
                <a:gridCol w="7200000">
                  <a:extLst>
                    <a:ext uri="{9D8B030D-6E8A-4147-A177-3AD203B41FA5}">
                      <a16:colId xmlns:a16="http://schemas.microsoft.com/office/drawing/2014/main" val="20001"/>
                    </a:ext>
                  </a:extLst>
                </a:gridCol>
              </a:tblGrid>
              <a:tr h="360000">
                <a:tc>
                  <a:txBody>
                    <a:bodyPr/>
                    <a:lstStyle/>
                    <a:p>
                      <a:pPr algn="ctr">
                        <a:lnSpc>
                          <a:spcPts val="1200"/>
                        </a:lnSpc>
                        <a:spcBef>
                          <a:spcPts val="0"/>
                        </a:spcBef>
                      </a:pP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 野</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1"/>
                    </a:solidFill>
                  </a:tcPr>
                </a:tc>
                <a:tc>
                  <a:txBody>
                    <a:bodyPr/>
                    <a:lstStyle/>
                    <a:p>
                      <a:pPr marL="174625" marR="0" indent="-174625" algn="ctr" defTabSz="914400" rtl="0" eaLnBrk="1" fontAlgn="auto" latinLnBrk="0" hangingPunct="1">
                        <a:lnSpc>
                          <a:spcPts val="1200"/>
                        </a:lnSpc>
                        <a:spcBef>
                          <a:spcPts val="0"/>
                        </a:spcBef>
                        <a:spcAft>
                          <a:spcPts val="0"/>
                        </a:spcAft>
                        <a:buClrTx/>
                        <a:buSzTx/>
                        <a:buFontTx/>
                        <a:buNone/>
                        <a:tabLst/>
                        <a:defRPr/>
                      </a:pPr>
                      <a:r>
                        <a:rPr lang="ja-JP" altLang="en-US" sz="1200" b="1" dirty="0" smtClean="0">
                          <a:solidFill>
                            <a:schemeClr val="bg1"/>
                          </a:solidFill>
                          <a:latin typeface="Meiryo UI"/>
                          <a:ea typeface="Meiryo UI"/>
                          <a:cs typeface="Meiryo UI"/>
                        </a:rPr>
                        <a:t>今後の議論のための論点</a:t>
                      </a:r>
                      <a:endParaRPr lang="en-US" altLang="ja-JP" sz="1200" b="1" dirty="0">
                        <a:solidFill>
                          <a:schemeClr val="bg1"/>
                        </a:solidFill>
                        <a:latin typeface="Meiryo UI"/>
                        <a:ea typeface="Meiryo UI"/>
                        <a:cs typeface="Meiryo UI"/>
                      </a:endParaRPr>
                    </a:p>
                  </a:txBody>
                  <a:tcPr marL="84406" marR="84406" marT="33231" marB="33231"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112721558"/>
                  </a:ext>
                </a:extLst>
              </a:tr>
              <a:tr h="1584000">
                <a:tc>
                  <a:txBody>
                    <a:bodyPr/>
                    <a:lstStyle/>
                    <a:p>
                      <a:pPr algn="ctr">
                        <a:lnSpc>
                          <a:spcPts val="1200"/>
                        </a:lnSpc>
                        <a:spcBef>
                          <a:spcPts val="0"/>
                        </a:spcBef>
                      </a:pPr>
                      <a:r>
                        <a:rPr kumimoji="1"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副首都・大阪にふさわしい</a:t>
                      </a:r>
                      <a:endParaRPr kumimoji="1"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spcBef>
                          <a:spcPts val="0"/>
                        </a:spcBef>
                      </a:pPr>
                      <a:r>
                        <a:rPr kumimoji="1"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新たな大都市制度の実現（大阪府・大阪市）</a:t>
                      </a:r>
                      <a:endParaRPr kumimoji="1" lang="ja-JP" altLang="en-US" sz="1200" b="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indent="-174625" algn="l" defTabSz="914400" rtl="0" eaLnBrk="1" fontAlgn="auto" latinLnBrk="0" hangingPunct="1">
                        <a:lnSpc>
                          <a:spcPts val="300"/>
                        </a:lnSpc>
                        <a:spcBef>
                          <a:spcPts val="0"/>
                        </a:spcBef>
                        <a:spcAft>
                          <a:spcPts val="0"/>
                        </a:spcAft>
                        <a:buClrTx/>
                        <a:buSzTx/>
                        <a:buFontTx/>
                        <a:buNone/>
                        <a:tabLst/>
                        <a:defRPr/>
                      </a:pPr>
                      <a:endParaRPr lang="en-US" altLang="ja-JP" sz="1200" dirty="0" smtClean="0">
                        <a:solidFill>
                          <a:srgbClr val="002060"/>
                        </a:solidFill>
                        <a:latin typeface="Meiryo UI"/>
                        <a:ea typeface="Meiryo UI"/>
                        <a:cs typeface="Meiryo UI"/>
                      </a:endParaRPr>
                    </a:p>
                    <a:p>
                      <a:pPr marL="174625" marR="0" indent="-174625"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rgbClr val="002060"/>
                          </a:solidFill>
                          <a:latin typeface="Meiryo UI"/>
                          <a:ea typeface="Meiryo UI"/>
                          <a:cs typeface="Meiryo UI"/>
                        </a:rPr>
                        <a:t>○ 府市一体条例（</a:t>
                      </a:r>
                      <a:r>
                        <a:rPr lang="en-US" altLang="ja-JP" sz="1200" dirty="0" smtClean="0">
                          <a:solidFill>
                            <a:srgbClr val="002060"/>
                          </a:solidFill>
                          <a:latin typeface="Meiryo UI"/>
                          <a:ea typeface="Meiryo UI"/>
                          <a:cs typeface="Meiryo UI"/>
                        </a:rPr>
                        <a:t>※</a:t>
                      </a:r>
                      <a:r>
                        <a:rPr lang="ja-JP" altLang="en-US" sz="1200" dirty="0" smtClean="0">
                          <a:solidFill>
                            <a:srgbClr val="002060"/>
                          </a:solidFill>
                          <a:latin typeface="Meiryo UI"/>
                          <a:ea typeface="Meiryo UI"/>
                          <a:cs typeface="Meiryo UI"/>
                        </a:rPr>
                        <a:t>）に基づき、さらに府市連携を強固にし</a:t>
                      </a:r>
                      <a:r>
                        <a:rPr lang="ja-JP" altLang="en-US" sz="1200" b="1" u="sng" dirty="0" smtClean="0">
                          <a:solidFill>
                            <a:srgbClr val="002060"/>
                          </a:solidFill>
                          <a:latin typeface="Meiryo UI"/>
                          <a:ea typeface="Meiryo UI"/>
                          <a:cs typeface="Meiryo UI"/>
                        </a:rPr>
                        <a:t>、府市一体で大阪の成長、まちづくりを強力に推し</a:t>
                      </a:r>
                      <a:endParaRPr lang="en-US" altLang="ja-JP" sz="1200" b="1" u="sng" dirty="0" smtClean="0">
                        <a:solidFill>
                          <a:srgbClr val="002060"/>
                        </a:solidFill>
                        <a:latin typeface="Meiryo UI"/>
                        <a:ea typeface="Meiryo UI"/>
                        <a:cs typeface="Meiryo UI"/>
                      </a:endParaRPr>
                    </a:p>
                    <a:p>
                      <a:pPr marL="174625" marR="0" indent="-174625" algn="l" defTabSz="914400" rtl="0" eaLnBrk="1" fontAlgn="auto" latinLnBrk="0" hangingPunct="1">
                        <a:lnSpc>
                          <a:spcPts val="1500"/>
                        </a:lnSpc>
                        <a:spcBef>
                          <a:spcPts val="0"/>
                        </a:spcBef>
                        <a:spcAft>
                          <a:spcPts val="0"/>
                        </a:spcAft>
                        <a:buClrTx/>
                        <a:buSzTx/>
                        <a:buFontTx/>
                        <a:buNone/>
                        <a:tabLst/>
                        <a:defRPr/>
                      </a:pPr>
                      <a:r>
                        <a:rPr lang="en-US" altLang="ja-JP" sz="1200" b="1" u="none" dirty="0" smtClean="0">
                          <a:solidFill>
                            <a:srgbClr val="002060"/>
                          </a:solidFill>
                          <a:latin typeface="Meiryo UI"/>
                          <a:ea typeface="Meiryo UI"/>
                          <a:cs typeface="Meiryo UI"/>
                        </a:rPr>
                        <a:t>   </a:t>
                      </a:r>
                      <a:r>
                        <a:rPr lang="en-US" altLang="ja-JP" sz="1200" b="1" u="sng" dirty="0" smtClean="0">
                          <a:solidFill>
                            <a:srgbClr val="002060"/>
                          </a:solidFill>
                          <a:latin typeface="Meiryo UI"/>
                          <a:ea typeface="Meiryo UI"/>
                          <a:cs typeface="Meiryo UI"/>
                        </a:rPr>
                        <a:t> </a:t>
                      </a:r>
                      <a:r>
                        <a:rPr lang="ja-JP" altLang="en-US" sz="1200" b="1" u="sng" dirty="0" smtClean="0">
                          <a:solidFill>
                            <a:srgbClr val="002060"/>
                          </a:solidFill>
                          <a:latin typeface="Meiryo UI"/>
                          <a:ea typeface="Meiryo UI"/>
                          <a:cs typeface="Meiryo UI"/>
                        </a:rPr>
                        <a:t>進めていく</a:t>
                      </a:r>
                      <a:r>
                        <a:rPr lang="ja-JP" altLang="en-US" sz="1200" dirty="0" smtClean="0">
                          <a:solidFill>
                            <a:srgbClr val="002060"/>
                          </a:solidFill>
                          <a:latin typeface="Meiryo UI"/>
                          <a:ea typeface="Meiryo UI"/>
                          <a:cs typeface="Meiryo UI"/>
                        </a:rPr>
                        <a:t>べきではないか。</a:t>
                      </a:r>
                      <a:endParaRPr lang="en-US" altLang="ja-JP" sz="1200" dirty="0" smtClean="0">
                        <a:solidFill>
                          <a:srgbClr val="002060"/>
                        </a:solidFill>
                        <a:latin typeface="Meiryo UI"/>
                        <a:ea typeface="Meiryo UI"/>
                        <a:cs typeface="Meiryo UI"/>
                      </a:endParaRPr>
                    </a:p>
                    <a:p>
                      <a:pPr marL="174625" marR="0" indent="-174625" algn="l" defTabSz="914400" rtl="0" eaLnBrk="1" fontAlgn="auto" latinLnBrk="0" hangingPunct="1">
                        <a:lnSpc>
                          <a:spcPts val="500"/>
                        </a:lnSpc>
                        <a:spcBef>
                          <a:spcPts val="0"/>
                        </a:spcBef>
                        <a:spcAft>
                          <a:spcPts val="0"/>
                        </a:spcAft>
                        <a:buClrTx/>
                        <a:buSzTx/>
                        <a:buFontTx/>
                        <a:buNone/>
                        <a:tabLst/>
                        <a:defRPr/>
                      </a:pPr>
                      <a:endParaRPr lang="ja-JP" altLang="en-US" sz="1200" dirty="0" smtClean="0">
                        <a:solidFill>
                          <a:srgbClr val="002060"/>
                        </a:solidFill>
                        <a:latin typeface="Meiryo UI"/>
                        <a:ea typeface="Meiryo UI"/>
                        <a:cs typeface="Meiryo UI"/>
                      </a:endParaRPr>
                    </a:p>
                    <a:p>
                      <a:pPr marL="174625" marR="0" indent="-174625"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rgbClr val="002060"/>
                          </a:solidFill>
                          <a:latin typeface="Meiryo UI"/>
                          <a:ea typeface="Meiryo UI"/>
                          <a:cs typeface="Meiryo UI"/>
                        </a:rPr>
                        <a:t>○ 府市一体で拠点開発や都市交通基盤の整備を推進していくことで、</a:t>
                      </a:r>
                      <a:r>
                        <a:rPr lang="ja-JP" altLang="en-US" sz="1200" b="1" u="sng" dirty="0" smtClean="0">
                          <a:solidFill>
                            <a:srgbClr val="002060"/>
                          </a:solidFill>
                          <a:latin typeface="Meiryo UI"/>
                          <a:ea typeface="Meiryo UI"/>
                          <a:cs typeface="Meiryo UI"/>
                        </a:rPr>
                        <a:t>大阪市民だけでなく、広く府民全体がその</a:t>
                      </a:r>
                      <a:endParaRPr lang="en-US" altLang="ja-JP" sz="1200" b="1" u="sng" dirty="0" smtClean="0">
                        <a:solidFill>
                          <a:srgbClr val="002060"/>
                        </a:solidFill>
                        <a:latin typeface="Meiryo UI"/>
                        <a:ea typeface="Meiryo UI"/>
                        <a:cs typeface="Meiryo UI"/>
                      </a:endParaRPr>
                    </a:p>
                    <a:p>
                      <a:pPr marL="174625" marR="0" indent="-174625" algn="l" defTabSz="914400" rtl="0" eaLnBrk="1" fontAlgn="auto" latinLnBrk="0" hangingPunct="1">
                        <a:lnSpc>
                          <a:spcPts val="1500"/>
                        </a:lnSpc>
                        <a:spcBef>
                          <a:spcPts val="0"/>
                        </a:spcBef>
                        <a:spcAft>
                          <a:spcPts val="0"/>
                        </a:spcAft>
                        <a:buClrTx/>
                        <a:buSzTx/>
                        <a:buFontTx/>
                        <a:buNone/>
                        <a:tabLst/>
                        <a:defRPr/>
                      </a:pPr>
                      <a:r>
                        <a:rPr lang="en-US" altLang="ja-JP" sz="1200" b="1" u="none" dirty="0" smtClean="0">
                          <a:solidFill>
                            <a:srgbClr val="002060"/>
                          </a:solidFill>
                          <a:latin typeface="Meiryo UI"/>
                          <a:ea typeface="Meiryo UI"/>
                          <a:cs typeface="Meiryo UI"/>
                        </a:rPr>
                        <a:t>   </a:t>
                      </a:r>
                      <a:r>
                        <a:rPr lang="en-US" altLang="ja-JP" sz="1200" b="1" u="sng" dirty="0" smtClean="0">
                          <a:solidFill>
                            <a:srgbClr val="002060"/>
                          </a:solidFill>
                          <a:latin typeface="Meiryo UI"/>
                          <a:ea typeface="Meiryo UI"/>
                          <a:cs typeface="Meiryo UI"/>
                        </a:rPr>
                        <a:t> </a:t>
                      </a:r>
                      <a:r>
                        <a:rPr lang="ja-JP" altLang="en-US" sz="1200" b="1" u="sng" dirty="0" smtClean="0">
                          <a:solidFill>
                            <a:srgbClr val="002060"/>
                          </a:solidFill>
                          <a:latin typeface="Meiryo UI"/>
                          <a:ea typeface="Meiryo UI"/>
                          <a:cs typeface="Meiryo UI"/>
                        </a:rPr>
                        <a:t>利便性を実感できるようにしていく</a:t>
                      </a:r>
                      <a:r>
                        <a:rPr lang="ja-JP" altLang="en-US" sz="1200" b="0" u="none" dirty="0" smtClean="0">
                          <a:solidFill>
                            <a:srgbClr val="002060"/>
                          </a:solidFill>
                          <a:latin typeface="Meiryo UI"/>
                          <a:ea typeface="Meiryo UI"/>
                          <a:cs typeface="Meiryo UI"/>
                        </a:rPr>
                        <a:t>こと</a:t>
                      </a:r>
                      <a:r>
                        <a:rPr lang="ja-JP" altLang="en-US" sz="1200" dirty="0" smtClean="0">
                          <a:solidFill>
                            <a:srgbClr val="002060"/>
                          </a:solidFill>
                          <a:latin typeface="Meiryo UI"/>
                          <a:ea typeface="Meiryo UI"/>
                          <a:cs typeface="Meiryo UI"/>
                        </a:rPr>
                        <a:t>が、今後の課題ではないか。</a:t>
                      </a:r>
                      <a:endParaRPr lang="en-US" altLang="ja-JP" sz="1200" dirty="0" smtClean="0">
                        <a:solidFill>
                          <a:srgbClr val="002060"/>
                        </a:solidFill>
                        <a:latin typeface="Meiryo UI"/>
                        <a:ea typeface="Meiryo UI"/>
                        <a:cs typeface="Meiryo UI"/>
                      </a:endParaRPr>
                    </a:p>
                    <a:p>
                      <a:pPr marL="174625" marR="0" indent="-174625" algn="l" defTabSz="914400" rtl="0" eaLnBrk="1" fontAlgn="auto" latinLnBrk="0" hangingPunct="1">
                        <a:lnSpc>
                          <a:spcPts val="500"/>
                        </a:lnSpc>
                        <a:spcBef>
                          <a:spcPts val="0"/>
                        </a:spcBef>
                        <a:spcAft>
                          <a:spcPts val="0"/>
                        </a:spcAft>
                        <a:buClrTx/>
                        <a:buSzTx/>
                        <a:buFontTx/>
                        <a:buNone/>
                        <a:tabLst/>
                        <a:defRPr/>
                      </a:pPr>
                      <a:endParaRPr lang="ja-JP" altLang="en-US" sz="1200" dirty="0" smtClean="0">
                        <a:solidFill>
                          <a:srgbClr val="002060"/>
                        </a:solidFill>
                        <a:latin typeface="Meiryo UI"/>
                        <a:ea typeface="Meiryo UI"/>
                        <a:cs typeface="Meiryo UI"/>
                      </a:endParaRPr>
                    </a:p>
                    <a:p>
                      <a:pPr marL="174625" marR="0" indent="-174625"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rgbClr val="002060"/>
                          </a:solidFill>
                          <a:latin typeface="Meiryo UI"/>
                          <a:ea typeface="Meiryo UI"/>
                          <a:cs typeface="Meiryo UI"/>
                        </a:rPr>
                        <a:t>○ 総合区制度をはじめ、</a:t>
                      </a:r>
                      <a:r>
                        <a:rPr lang="ja-JP" altLang="en-US" sz="1200" b="1" u="sng" dirty="0" smtClean="0">
                          <a:solidFill>
                            <a:srgbClr val="002060"/>
                          </a:solidFill>
                          <a:latin typeface="Meiryo UI"/>
                          <a:ea typeface="Meiryo UI"/>
                          <a:cs typeface="Meiryo UI"/>
                        </a:rPr>
                        <a:t>基礎自治機能の充実</a:t>
                      </a:r>
                      <a:r>
                        <a:rPr lang="ja-JP" altLang="en-US" sz="1200" dirty="0" smtClean="0">
                          <a:solidFill>
                            <a:srgbClr val="002060"/>
                          </a:solidFill>
                          <a:latin typeface="Meiryo UI"/>
                          <a:ea typeface="Meiryo UI"/>
                          <a:cs typeface="Meiryo UI"/>
                        </a:rPr>
                        <a:t>の観点から、取り組みを進めるべきではないか。</a:t>
                      </a:r>
                      <a:endParaRPr lang="ja-JP" altLang="en-US" sz="1200" dirty="0">
                        <a:solidFill>
                          <a:srgbClr val="002060"/>
                        </a:solidFill>
                        <a:latin typeface="Meiryo UI"/>
                        <a:ea typeface="Meiryo UI"/>
                        <a:cs typeface="Meiryo UI"/>
                      </a:endParaRPr>
                    </a:p>
                  </a:txBody>
                  <a:tcPr marL="84406" marR="84406" marT="33231" marB="33231">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2808000">
                <a:tc>
                  <a:txBody>
                    <a:bodyPr/>
                    <a:lstStyle/>
                    <a:p>
                      <a:pPr algn="ctr">
                        <a:lnSpc>
                          <a:spcPts val="1500"/>
                        </a:lnSpc>
                      </a:pPr>
                      <a:r>
                        <a:rPr kumimoji="1"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　　　　（府内市町村）の充実</a:t>
                      </a:r>
                      <a:endParaRPr kumimoji="1" lang="ja-JP" altLang="en-US" sz="1200" b="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indent="-174625">
                        <a:lnSpc>
                          <a:spcPts val="1600"/>
                        </a:lnSpc>
                        <a:spcBef>
                          <a:spcPts val="0"/>
                        </a:spcBef>
                        <a:defRPr/>
                      </a:pPr>
                      <a:r>
                        <a:rPr lang="ja-JP" altLang="en-US" sz="1200" b="0" u="none" baseline="0" dirty="0" smtClean="0">
                          <a:solidFill>
                            <a:srgbClr val="002060"/>
                          </a:solidFill>
                          <a:latin typeface="Meiryo UI"/>
                          <a:ea typeface="Meiryo UI"/>
                          <a:cs typeface="Meiryo UI"/>
                        </a:rPr>
                        <a:t>○ </a:t>
                      </a:r>
                      <a:r>
                        <a:rPr lang="ja-JP" altLang="en-US" sz="1200" b="1" u="sng" baseline="0" dirty="0" smtClean="0">
                          <a:solidFill>
                            <a:srgbClr val="002060"/>
                          </a:solidFill>
                          <a:latin typeface="Meiryo UI"/>
                          <a:ea typeface="Meiryo UI"/>
                          <a:cs typeface="Meiryo UI"/>
                        </a:rPr>
                        <a:t>人口減少・超高齢化</a:t>
                      </a:r>
                      <a:r>
                        <a:rPr lang="ja-JP" altLang="en-US" sz="1200" b="0" u="none" baseline="0" dirty="0" smtClean="0">
                          <a:solidFill>
                            <a:srgbClr val="002060"/>
                          </a:solidFill>
                          <a:latin typeface="Meiryo UI"/>
                          <a:ea typeface="Meiryo UI"/>
                          <a:cs typeface="Meiryo UI"/>
                        </a:rPr>
                        <a:t>が進むなか、持続的にサービスを提供できるのか。</a:t>
                      </a:r>
                      <a:endParaRPr lang="en-US" altLang="ja-JP" sz="1200" b="0" u="none" baseline="0" dirty="0" smtClean="0">
                        <a:solidFill>
                          <a:srgbClr val="002060"/>
                        </a:solidFill>
                        <a:latin typeface="Meiryo UI"/>
                        <a:ea typeface="Meiryo UI"/>
                        <a:cs typeface="Meiryo UI"/>
                      </a:endParaRPr>
                    </a:p>
                    <a:p>
                      <a:pPr marL="174625" indent="-174625">
                        <a:lnSpc>
                          <a:spcPts val="500"/>
                        </a:lnSpc>
                        <a:spcBef>
                          <a:spcPts val="0"/>
                        </a:spcBef>
                        <a:defRPr/>
                      </a:pPr>
                      <a:endParaRPr lang="ja-JP" altLang="en-US"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ja-JP" altLang="en-US" sz="1200" b="0" u="none" baseline="0" dirty="0" smtClean="0">
                          <a:solidFill>
                            <a:srgbClr val="002060"/>
                          </a:solidFill>
                          <a:latin typeface="Meiryo UI"/>
                          <a:ea typeface="Meiryo UI"/>
                          <a:cs typeface="Meiryo UI"/>
                        </a:rPr>
                        <a:t>○ </a:t>
                      </a:r>
                      <a:r>
                        <a:rPr lang="ja-JP" altLang="en-US" sz="1200" b="1" u="sng" baseline="0" dirty="0" smtClean="0">
                          <a:solidFill>
                            <a:srgbClr val="002060"/>
                          </a:solidFill>
                          <a:latin typeface="Meiryo UI"/>
                          <a:ea typeface="Meiryo UI"/>
                          <a:cs typeface="Meiryo UI"/>
                        </a:rPr>
                        <a:t>将来にわたってサービスを提供</a:t>
                      </a:r>
                      <a:r>
                        <a:rPr lang="ja-JP" altLang="en-US" sz="1200" b="0" u="none" baseline="0" dirty="0" smtClean="0">
                          <a:solidFill>
                            <a:srgbClr val="002060"/>
                          </a:solidFill>
                          <a:latin typeface="Meiryo UI"/>
                          <a:ea typeface="Meiryo UI"/>
                          <a:cs typeface="Meiryo UI"/>
                        </a:rPr>
                        <a:t>するために、必要な</a:t>
                      </a:r>
                      <a:r>
                        <a:rPr lang="ja-JP" altLang="en-US" sz="1200" b="1" u="sng" baseline="0" dirty="0" smtClean="0">
                          <a:solidFill>
                            <a:srgbClr val="002060"/>
                          </a:solidFill>
                          <a:latin typeface="Meiryo UI"/>
                          <a:ea typeface="Meiryo UI"/>
                          <a:cs typeface="Meiryo UI"/>
                        </a:rPr>
                        <a:t>広域</a:t>
                      </a:r>
                      <a:r>
                        <a:rPr lang="ja-JP" altLang="en-US" sz="1200" b="1" u="sng" baseline="0" dirty="0" smtClean="0">
                          <a:solidFill>
                            <a:srgbClr val="002060"/>
                          </a:solidFill>
                          <a:effectLst/>
                          <a:latin typeface="Meiryo UI"/>
                          <a:ea typeface="Meiryo UI"/>
                          <a:cs typeface="Meiryo UI"/>
                        </a:rPr>
                        <a:t>連携さらには合併についても選択肢を否定せずに検討</a:t>
                      </a:r>
                      <a:r>
                        <a:rPr lang="ja-JP" altLang="en-US" sz="1200" b="0" u="none" baseline="0" dirty="0" smtClean="0">
                          <a:solidFill>
                            <a:srgbClr val="002060"/>
                          </a:solidFill>
                          <a:latin typeface="Meiryo UI"/>
                          <a:ea typeface="Meiryo UI"/>
                          <a:cs typeface="Meiryo UI"/>
                        </a:rPr>
                        <a:t>が</a:t>
                      </a:r>
                      <a:endParaRPr lang="en-US" altLang="ja-JP"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en-US" altLang="ja-JP" sz="1200" b="0" u="none" baseline="0" dirty="0" smtClean="0">
                          <a:solidFill>
                            <a:srgbClr val="002060"/>
                          </a:solidFill>
                          <a:latin typeface="Meiryo UI"/>
                          <a:ea typeface="Meiryo UI"/>
                          <a:cs typeface="Meiryo UI"/>
                        </a:rPr>
                        <a:t>    </a:t>
                      </a:r>
                      <a:r>
                        <a:rPr lang="ja-JP" altLang="en-US" sz="1200" b="0" u="none" baseline="0" dirty="0" smtClean="0">
                          <a:solidFill>
                            <a:srgbClr val="002060"/>
                          </a:solidFill>
                          <a:latin typeface="Meiryo UI"/>
                          <a:ea typeface="Meiryo UI"/>
                          <a:cs typeface="Meiryo UI"/>
                        </a:rPr>
                        <a:t>必要ではないか。</a:t>
                      </a:r>
                      <a:endParaRPr lang="en-US" altLang="ja-JP" sz="1200" b="0" u="none" baseline="0" dirty="0" smtClean="0">
                        <a:solidFill>
                          <a:srgbClr val="002060"/>
                        </a:solidFill>
                        <a:latin typeface="Meiryo UI"/>
                        <a:ea typeface="Meiryo UI"/>
                        <a:cs typeface="Meiryo UI"/>
                      </a:endParaRPr>
                    </a:p>
                    <a:p>
                      <a:pPr marL="174625" indent="-174625">
                        <a:lnSpc>
                          <a:spcPts val="500"/>
                        </a:lnSpc>
                        <a:spcBef>
                          <a:spcPts val="0"/>
                        </a:spcBef>
                        <a:defRPr/>
                      </a:pPr>
                      <a:endParaRPr lang="ja-JP" altLang="en-US"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ja-JP" altLang="en-US" sz="1200" b="0" u="none" baseline="0" dirty="0" smtClean="0">
                          <a:solidFill>
                            <a:srgbClr val="002060"/>
                          </a:solidFill>
                          <a:latin typeface="Meiryo UI"/>
                          <a:ea typeface="Meiryo UI"/>
                          <a:cs typeface="Meiryo UI"/>
                        </a:rPr>
                        <a:t>　　・</a:t>
                      </a:r>
                      <a:r>
                        <a:rPr lang="ja-JP" altLang="en-US" sz="1200" b="1" u="sng" baseline="0" dirty="0" smtClean="0">
                          <a:solidFill>
                            <a:srgbClr val="002060"/>
                          </a:solidFill>
                          <a:latin typeface="Meiryo UI"/>
                          <a:ea typeface="Meiryo UI"/>
                          <a:cs typeface="Meiryo UI"/>
                        </a:rPr>
                        <a:t>コロナ禍で表に出てきたリスク</a:t>
                      </a:r>
                      <a:r>
                        <a:rPr lang="ja-JP" altLang="en-US" sz="1200" b="0" u="none" baseline="0" dirty="0" smtClean="0">
                          <a:solidFill>
                            <a:srgbClr val="002060"/>
                          </a:solidFill>
                          <a:latin typeface="Meiryo UI"/>
                          <a:ea typeface="Meiryo UI"/>
                          <a:cs typeface="Meiryo UI"/>
                        </a:rPr>
                        <a:t>や</a:t>
                      </a:r>
                      <a:r>
                        <a:rPr lang="ja-JP" altLang="en-US" sz="1200" b="1" u="sng" baseline="0" dirty="0" smtClean="0">
                          <a:solidFill>
                            <a:srgbClr val="002060"/>
                          </a:solidFill>
                          <a:latin typeface="Meiryo UI"/>
                          <a:ea typeface="Meiryo UI"/>
                          <a:cs typeface="Meiryo UI"/>
                        </a:rPr>
                        <a:t>生活圏の重要性</a:t>
                      </a:r>
                      <a:r>
                        <a:rPr lang="ja-JP" altLang="en-US" sz="1200" b="0" u="none" baseline="0" dirty="0" smtClean="0">
                          <a:solidFill>
                            <a:srgbClr val="002060"/>
                          </a:solidFill>
                          <a:latin typeface="Meiryo UI"/>
                          <a:ea typeface="Meiryo UI"/>
                          <a:cs typeface="Meiryo UI"/>
                        </a:rPr>
                        <a:t>（日常生活圏に加えて、通勤時や休日における人流等の</a:t>
                      </a:r>
                      <a:endParaRPr lang="en-US" altLang="ja-JP"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en-US" altLang="ja-JP" sz="1200" b="0" u="none" baseline="0" dirty="0" smtClean="0">
                          <a:solidFill>
                            <a:srgbClr val="002060"/>
                          </a:solidFill>
                          <a:latin typeface="Meiryo UI"/>
                          <a:ea typeface="Meiryo UI"/>
                          <a:cs typeface="Meiryo UI"/>
                        </a:rPr>
                        <a:t>     </a:t>
                      </a:r>
                      <a:r>
                        <a:rPr lang="ja-JP" altLang="en-US" sz="1200" b="0" u="none" baseline="0" dirty="0" smtClean="0">
                          <a:solidFill>
                            <a:srgbClr val="002060"/>
                          </a:solidFill>
                          <a:latin typeface="Meiryo UI"/>
                          <a:ea typeface="Meiryo UI"/>
                          <a:cs typeface="Meiryo UI"/>
                        </a:rPr>
                        <a:t>生活実態）を踏まえ、</a:t>
                      </a:r>
                      <a:r>
                        <a:rPr lang="ja-JP" altLang="en-US" sz="1200" b="1" u="sng" baseline="0" dirty="0" smtClean="0">
                          <a:solidFill>
                            <a:srgbClr val="002060"/>
                          </a:solidFill>
                          <a:latin typeface="Meiryo UI"/>
                          <a:ea typeface="Meiryo UI"/>
                          <a:cs typeface="Meiryo UI"/>
                        </a:rPr>
                        <a:t>基礎自治の圏域の在り方</a:t>
                      </a:r>
                      <a:r>
                        <a:rPr lang="ja-JP" altLang="en-US" sz="1200" b="0" u="none" baseline="0" dirty="0" smtClean="0">
                          <a:solidFill>
                            <a:srgbClr val="002060"/>
                          </a:solidFill>
                          <a:latin typeface="Meiryo UI"/>
                          <a:ea typeface="Meiryo UI"/>
                          <a:cs typeface="Meiryo UI"/>
                        </a:rPr>
                        <a:t>からも検討すべきではないか。</a:t>
                      </a:r>
                      <a:endParaRPr lang="en-US" altLang="ja-JP" sz="1200" b="0" u="none" baseline="0" dirty="0" smtClean="0">
                        <a:solidFill>
                          <a:srgbClr val="002060"/>
                        </a:solidFill>
                        <a:latin typeface="Meiryo UI"/>
                        <a:ea typeface="Meiryo UI"/>
                        <a:cs typeface="Meiryo UI"/>
                      </a:endParaRPr>
                    </a:p>
                    <a:p>
                      <a:pPr marL="174625" indent="-174625">
                        <a:lnSpc>
                          <a:spcPts val="500"/>
                        </a:lnSpc>
                        <a:spcBef>
                          <a:spcPts val="0"/>
                        </a:spcBef>
                        <a:defRPr/>
                      </a:pPr>
                      <a:endParaRPr lang="ja-JP" altLang="en-US"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ja-JP" altLang="en-US" sz="1200" b="0" u="none" baseline="0" dirty="0" smtClean="0">
                          <a:solidFill>
                            <a:srgbClr val="002060"/>
                          </a:solidFill>
                          <a:latin typeface="Meiryo UI"/>
                          <a:ea typeface="Meiryo UI"/>
                          <a:cs typeface="Meiryo UI"/>
                        </a:rPr>
                        <a:t>　　・</a:t>
                      </a:r>
                      <a:r>
                        <a:rPr lang="ja-JP" altLang="en-US" sz="1200" b="1" u="sng" baseline="0" dirty="0" smtClean="0">
                          <a:solidFill>
                            <a:srgbClr val="002060"/>
                          </a:solidFill>
                          <a:latin typeface="Meiryo UI"/>
                          <a:ea typeface="Meiryo UI"/>
                          <a:cs typeface="Meiryo UI"/>
                        </a:rPr>
                        <a:t>人材確保をはじめ必要な体制をどのように維持・充実</a:t>
                      </a:r>
                      <a:r>
                        <a:rPr lang="ja-JP" altLang="en-US" sz="1200" b="0" u="none" baseline="0" dirty="0" smtClean="0">
                          <a:solidFill>
                            <a:srgbClr val="002060"/>
                          </a:solidFill>
                          <a:latin typeface="Meiryo UI"/>
                          <a:ea typeface="Meiryo UI"/>
                          <a:cs typeface="Meiryo UI"/>
                        </a:rPr>
                        <a:t>させるかという観点が重要ではないか。</a:t>
                      </a:r>
                      <a:endParaRPr lang="en-US" altLang="ja-JP" sz="1200" b="0" u="none" baseline="0" dirty="0" smtClean="0">
                        <a:solidFill>
                          <a:srgbClr val="002060"/>
                        </a:solidFill>
                        <a:latin typeface="Meiryo UI"/>
                        <a:ea typeface="Meiryo UI"/>
                        <a:cs typeface="Meiryo UI"/>
                      </a:endParaRPr>
                    </a:p>
                    <a:p>
                      <a:pPr marL="174625" indent="-174625">
                        <a:lnSpc>
                          <a:spcPts val="500"/>
                        </a:lnSpc>
                        <a:spcBef>
                          <a:spcPts val="0"/>
                        </a:spcBef>
                        <a:defRPr/>
                      </a:pPr>
                      <a:endParaRPr lang="ja-JP" altLang="en-US"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ja-JP" altLang="en-US" sz="1200" b="0" u="none" baseline="0" dirty="0" smtClean="0">
                          <a:solidFill>
                            <a:srgbClr val="002060"/>
                          </a:solidFill>
                          <a:latin typeface="Meiryo UI"/>
                          <a:ea typeface="Meiryo UI"/>
                          <a:cs typeface="Meiryo UI"/>
                        </a:rPr>
                        <a:t>　　・あわせて</a:t>
                      </a:r>
                      <a:r>
                        <a:rPr lang="ja-JP" altLang="en-US" sz="1200" b="1" u="sng" baseline="0" dirty="0" smtClean="0">
                          <a:solidFill>
                            <a:srgbClr val="002060"/>
                          </a:solidFill>
                          <a:latin typeface="Meiryo UI"/>
                          <a:ea typeface="Meiryo UI"/>
                          <a:cs typeface="Meiryo UI"/>
                        </a:rPr>
                        <a:t>デジタル化の進展</a:t>
                      </a:r>
                      <a:r>
                        <a:rPr lang="ja-JP" altLang="en-US" sz="1200" b="0" u="none" baseline="0" dirty="0" smtClean="0">
                          <a:solidFill>
                            <a:srgbClr val="002060"/>
                          </a:solidFill>
                          <a:latin typeface="Meiryo UI"/>
                          <a:ea typeface="Meiryo UI"/>
                          <a:cs typeface="Meiryo UI"/>
                        </a:rPr>
                        <a:t>も考慮する必要があるのではないか。</a:t>
                      </a:r>
                      <a:endParaRPr lang="en-US" altLang="ja-JP" sz="1200" b="0" u="none" baseline="0" dirty="0" smtClean="0">
                        <a:solidFill>
                          <a:srgbClr val="002060"/>
                        </a:solidFill>
                        <a:latin typeface="Meiryo UI"/>
                        <a:ea typeface="Meiryo UI"/>
                        <a:cs typeface="Meiryo UI"/>
                      </a:endParaRPr>
                    </a:p>
                    <a:p>
                      <a:pPr marL="174625" indent="-174625">
                        <a:lnSpc>
                          <a:spcPts val="500"/>
                        </a:lnSpc>
                        <a:spcBef>
                          <a:spcPts val="0"/>
                        </a:spcBef>
                        <a:defRPr/>
                      </a:pPr>
                      <a:endParaRPr lang="ja-JP" altLang="en-US"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ja-JP" altLang="en-US" sz="1200" b="0" u="none" baseline="0" dirty="0" smtClean="0">
                          <a:solidFill>
                            <a:srgbClr val="002060"/>
                          </a:solidFill>
                          <a:latin typeface="Meiryo UI"/>
                          <a:ea typeface="Meiryo UI"/>
                          <a:cs typeface="Meiryo UI"/>
                        </a:rPr>
                        <a:t>　　・</a:t>
                      </a:r>
                      <a:r>
                        <a:rPr lang="ja-JP" altLang="en-US" sz="1200" b="1" u="sng" baseline="0" dirty="0" smtClean="0">
                          <a:solidFill>
                            <a:srgbClr val="002060"/>
                          </a:solidFill>
                          <a:latin typeface="Meiryo UI"/>
                          <a:ea typeface="Meiryo UI"/>
                          <a:cs typeface="Meiryo UI"/>
                        </a:rPr>
                        <a:t>全国の先進的な取組み</a:t>
                      </a:r>
                      <a:r>
                        <a:rPr lang="ja-JP" altLang="en-US" sz="1200" b="0" u="none" baseline="0" dirty="0" smtClean="0">
                          <a:solidFill>
                            <a:srgbClr val="002060"/>
                          </a:solidFill>
                          <a:latin typeface="Meiryo UI"/>
                          <a:ea typeface="Meiryo UI"/>
                          <a:cs typeface="Meiryo UI"/>
                        </a:rPr>
                        <a:t>も参考に考えるべきではないか。</a:t>
                      </a:r>
                      <a:endParaRPr lang="en-US" altLang="ja-JP" sz="1200" b="0" u="none" baseline="0" dirty="0" smtClean="0">
                        <a:solidFill>
                          <a:srgbClr val="002060"/>
                        </a:solidFill>
                        <a:latin typeface="Meiryo UI"/>
                        <a:ea typeface="Meiryo UI"/>
                        <a:cs typeface="Meiryo UI"/>
                      </a:endParaRPr>
                    </a:p>
                    <a:p>
                      <a:pPr marL="174625" indent="-174625">
                        <a:lnSpc>
                          <a:spcPts val="500"/>
                        </a:lnSpc>
                        <a:spcBef>
                          <a:spcPts val="0"/>
                        </a:spcBef>
                        <a:defRPr/>
                      </a:pPr>
                      <a:endParaRPr lang="ja-JP" altLang="en-US"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ja-JP" altLang="en-US" sz="1200" b="0" u="none" baseline="0" dirty="0" smtClean="0">
                          <a:solidFill>
                            <a:srgbClr val="002060"/>
                          </a:solidFill>
                          <a:latin typeface="Meiryo UI"/>
                          <a:ea typeface="Meiryo UI"/>
                          <a:cs typeface="Meiryo UI"/>
                        </a:rPr>
                        <a:t>　　・例えば、地域ブロックに加えて、</a:t>
                      </a:r>
                      <a:r>
                        <a:rPr lang="ja-JP" altLang="en-US" sz="1200" b="1" u="sng" baseline="0" dirty="0" smtClean="0">
                          <a:solidFill>
                            <a:srgbClr val="002060"/>
                          </a:solidFill>
                          <a:latin typeface="Meiryo UI"/>
                          <a:ea typeface="Meiryo UI"/>
                          <a:cs typeface="Meiryo UI"/>
                        </a:rPr>
                        <a:t>大阪市・堺市との連携</a:t>
                      </a:r>
                      <a:r>
                        <a:rPr lang="ja-JP" altLang="en-US" sz="1200" b="0" u="none" baseline="0" dirty="0" smtClean="0">
                          <a:solidFill>
                            <a:srgbClr val="002060"/>
                          </a:solidFill>
                          <a:latin typeface="Meiryo UI"/>
                          <a:ea typeface="Meiryo UI"/>
                          <a:cs typeface="Meiryo UI"/>
                        </a:rPr>
                        <a:t>さらには</a:t>
                      </a:r>
                      <a:r>
                        <a:rPr lang="ja-JP" altLang="en-US" sz="1200" b="1" u="sng" baseline="0" dirty="0" smtClean="0">
                          <a:solidFill>
                            <a:srgbClr val="002060"/>
                          </a:solidFill>
                          <a:latin typeface="Meiryo UI"/>
                          <a:ea typeface="Meiryo UI"/>
                          <a:cs typeface="Meiryo UI"/>
                        </a:rPr>
                        <a:t>大阪府との垂直連携のあり方</a:t>
                      </a:r>
                      <a:r>
                        <a:rPr lang="ja-JP" altLang="en-US" sz="1200" b="0" u="none" baseline="0" dirty="0" smtClean="0">
                          <a:solidFill>
                            <a:srgbClr val="002060"/>
                          </a:solidFill>
                          <a:latin typeface="Meiryo UI"/>
                          <a:ea typeface="Meiryo UI"/>
                          <a:cs typeface="Meiryo UI"/>
                        </a:rPr>
                        <a:t>も検討すべきでは</a:t>
                      </a:r>
                      <a:endParaRPr lang="en-US" altLang="ja-JP"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en-US" altLang="ja-JP" sz="1200" b="0" u="none" baseline="0" dirty="0" smtClean="0">
                          <a:solidFill>
                            <a:srgbClr val="002060"/>
                          </a:solidFill>
                          <a:latin typeface="Meiryo UI"/>
                          <a:ea typeface="Meiryo UI"/>
                          <a:cs typeface="Meiryo UI"/>
                        </a:rPr>
                        <a:t>     </a:t>
                      </a:r>
                      <a:r>
                        <a:rPr lang="ja-JP" altLang="en-US" sz="1200" b="0" u="none" baseline="0" dirty="0" smtClean="0">
                          <a:solidFill>
                            <a:srgbClr val="002060"/>
                          </a:solidFill>
                          <a:latin typeface="Meiryo UI"/>
                          <a:ea typeface="Meiryo UI"/>
                          <a:cs typeface="Meiryo UI"/>
                        </a:rPr>
                        <a:t>ないか。</a:t>
                      </a:r>
                      <a:endParaRPr lang="en-US" altLang="ja-JP" sz="1200" b="0" u="none" baseline="0" dirty="0" smtClean="0">
                        <a:solidFill>
                          <a:srgbClr val="002060"/>
                        </a:solidFill>
                        <a:latin typeface="Meiryo UI"/>
                        <a:ea typeface="Meiryo UI"/>
                        <a:cs typeface="Meiryo UI"/>
                      </a:endParaRPr>
                    </a:p>
                    <a:p>
                      <a:pPr marL="174625" indent="-174625">
                        <a:lnSpc>
                          <a:spcPts val="500"/>
                        </a:lnSpc>
                        <a:spcBef>
                          <a:spcPts val="0"/>
                        </a:spcBef>
                        <a:defRPr/>
                      </a:pPr>
                      <a:endParaRPr lang="ja-JP" altLang="en-US" sz="1200" b="0" u="none" baseline="0" dirty="0" smtClean="0">
                        <a:solidFill>
                          <a:srgbClr val="002060"/>
                        </a:solidFill>
                        <a:latin typeface="Meiryo UI"/>
                        <a:ea typeface="Meiryo UI"/>
                        <a:cs typeface="Meiryo UI"/>
                      </a:endParaRPr>
                    </a:p>
                    <a:p>
                      <a:pPr marL="174625" indent="-174625">
                        <a:lnSpc>
                          <a:spcPts val="1600"/>
                        </a:lnSpc>
                        <a:spcBef>
                          <a:spcPts val="0"/>
                        </a:spcBef>
                        <a:defRPr/>
                      </a:pPr>
                      <a:r>
                        <a:rPr lang="ja-JP" altLang="en-US" sz="1200" b="0" u="none" baseline="0" dirty="0" smtClean="0">
                          <a:solidFill>
                            <a:srgbClr val="002060"/>
                          </a:solidFill>
                          <a:latin typeface="Meiryo UI"/>
                          <a:ea typeface="Meiryo UI"/>
                          <a:cs typeface="Meiryo UI"/>
                        </a:rPr>
                        <a:t>○ 必要に応じて、</a:t>
                      </a:r>
                      <a:r>
                        <a:rPr lang="ja-JP" altLang="en-US" sz="1200" b="1" u="sng" baseline="0" dirty="0" smtClean="0">
                          <a:solidFill>
                            <a:srgbClr val="002060"/>
                          </a:solidFill>
                          <a:latin typeface="Meiryo UI"/>
                          <a:ea typeface="Meiryo UI"/>
                          <a:cs typeface="Meiryo UI"/>
                        </a:rPr>
                        <a:t>国による制度化も含めた効果的な仕組み</a:t>
                      </a:r>
                      <a:r>
                        <a:rPr lang="ja-JP" altLang="en-US" sz="1200" b="0" u="none" baseline="0" dirty="0" smtClean="0">
                          <a:solidFill>
                            <a:srgbClr val="002060"/>
                          </a:solidFill>
                          <a:latin typeface="Meiryo UI"/>
                          <a:ea typeface="Meiryo UI"/>
                          <a:cs typeface="Meiryo UI"/>
                        </a:rPr>
                        <a:t>を考えるべきではないか。</a:t>
                      </a:r>
                    </a:p>
                  </a:txBody>
                  <a:tcPr marL="84406" marR="84406" marT="33231" marB="33231"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8" name="正方形/長方形 7"/>
          <p:cNvSpPr/>
          <p:nvPr/>
        </p:nvSpPr>
        <p:spPr>
          <a:xfrm>
            <a:off x="39008" y="62983"/>
            <a:ext cx="9144000" cy="404664"/>
          </a:xfrm>
          <a:prstGeom prst="rect">
            <a:avLst/>
          </a:prstGeom>
          <a:no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今後の</a:t>
            </a:r>
            <a:r>
              <a:rPr kumimoji="0" lang="ja-JP" altLang="en-US" sz="2000" b="1" kern="0" dirty="0" smtClean="0">
                <a:latin typeface="ＭＳ Ｐゴシック" pitchFamily="50" charset="-128"/>
                <a:ea typeface="Meiryo UI" pitchFamily="50" charset="-128"/>
                <a:cs typeface="Meiryo UI" pitchFamily="50" charset="-128"/>
              </a:rPr>
              <a:t>議論のための論点</a:t>
            </a:r>
            <a:endParaRPr kumimoji="0" lang="en-US" altLang="ja-JP" sz="2000" b="1" kern="0" dirty="0">
              <a:latin typeface="ＭＳ Ｐゴシック" pitchFamily="50" charset="-128"/>
              <a:ea typeface="Meiryo UI" pitchFamily="50" charset="-128"/>
              <a:cs typeface="Meiryo UI" pitchFamily="50" charset="-128"/>
            </a:endParaRPr>
          </a:p>
        </p:txBody>
      </p:sp>
      <p:sp>
        <p:nvSpPr>
          <p:cNvPr id="6" name="正方形/長方形 5"/>
          <p:cNvSpPr/>
          <p:nvPr/>
        </p:nvSpPr>
        <p:spPr>
          <a:xfrm>
            <a:off x="168527" y="614778"/>
            <a:ext cx="8640000" cy="1224000"/>
          </a:xfrm>
          <a:prstGeom prst="rect">
            <a:avLst/>
          </a:prstGeom>
          <a:solidFill>
            <a:schemeClr val="accent2">
              <a:lumMod val="40000"/>
              <a:lumOff val="60000"/>
            </a:schemeClr>
          </a:solidFill>
          <a:ln w="25400" cap="flat" cmpd="sng" algn="ctr">
            <a:noFill/>
            <a:prstDash val="sysDash"/>
          </a:ln>
          <a:effectLst/>
        </p:spPr>
        <p:txBody>
          <a:bodyPr tIns="36000" bIns="36000" anchor="ctr"/>
          <a:lstStyle/>
          <a:p>
            <a:pPr lvl="0">
              <a:defRPr/>
            </a:pPr>
            <a:r>
              <a:rPr kumimoji="0" lang="ja-JP" altLang="en-US" sz="1400" kern="0" dirty="0" smtClean="0">
                <a:latin typeface="ＭＳ Ｐゴシック" pitchFamily="50" charset="-128"/>
                <a:ea typeface="Meiryo UI" pitchFamily="50" charset="-128"/>
                <a:cs typeface="Meiryo UI" pitchFamily="50" charset="-128"/>
              </a:rPr>
              <a:t>➢ 事務局として、以下のとおり、分野ごとの「今後の議論のための論点」を整理</a:t>
            </a:r>
            <a:endParaRPr kumimoji="0" lang="en-US" altLang="ja-JP" sz="1400" kern="0" dirty="0" smtClean="0">
              <a:latin typeface="ＭＳ Ｐゴシック" pitchFamily="50" charset="-128"/>
              <a:ea typeface="Meiryo UI" pitchFamily="50" charset="-128"/>
              <a:cs typeface="Meiryo UI" pitchFamily="50" charset="-128"/>
            </a:endParaRPr>
          </a:p>
          <a:p>
            <a:pPr lvl="0">
              <a:defRPr/>
            </a:pPr>
            <a:r>
              <a:rPr kumimoji="0" lang="ja-JP" altLang="en-US" sz="1400" kern="0" dirty="0" smtClean="0">
                <a:latin typeface="ＭＳ Ｐゴシック" pitchFamily="50" charset="-128"/>
                <a:ea typeface="Meiryo UI" pitchFamily="50" charset="-128"/>
                <a:cs typeface="Meiryo UI" pitchFamily="50" charset="-128"/>
              </a:rPr>
              <a:t>➢ コロナや脱炭素等の新たな社会潮流や大阪の経済データ、国内外の各都市の分析も勘案したうえで、</a:t>
            </a:r>
            <a:endParaRPr kumimoji="0" lang="en-US" altLang="ja-JP" sz="1400" kern="0" dirty="0" smtClean="0">
              <a:latin typeface="ＭＳ Ｐゴシック" pitchFamily="50" charset="-128"/>
              <a:ea typeface="Meiryo UI" pitchFamily="50" charset="-128"/>
              <a:cs typeface="Meiryo UI" pitchFamily="50" charset="-128"/>
            </a:endParaRPr>
          </a:p>
          <a:p>
            <a:pPr lvl="0">
              <a:defRPr/>
            </a:pPr>
            <a:r>
              <a:rPr kumimoji="0" lang="ja-JP" altLang="en-US" sz="1400" kern="0" dirty="0">
                <a:latin typeface="ＭＳ Ｐゴシック" pitchFamily="50" charset="-128"/>
                <a:ea typeface="Meiryo UI" pitchFamily="50" charset="-128"/>
                <a:cs typeface="Meiryo UI" pitchFamily="50" charset="-128"/>
              </a:rPr>
              <a:t>　</a:t>
            </a:r>
            <a:r>
              <a:rPr kumimoji="0" lang="ja-JP" altLang="en-US" sz="1400" kern="0" dirty="0" smtClean="0">
                <a:latin typeface="ＭＳ Ｐゴシック" pitchFamily="50" charset="-128"/>
                <a:ea typeface="Meiryo UI" pitchFamily="50" charset="-128"/>
                <a:cs typeface="Meiryo UI" pitchFamily="50" charset="-128"/>
              </a:rPr>
              <a:t>　取組みとして「継続して取り組</a:t>
            </a:r>
            <a:r>
              <a:rPr kumimoji="0" lang="ja-JP" altLang="en-US" sz="1400" kern="0" dirty="0">
                <a:latin typeface="ＭＳ Ｐゴシック" pitchFamily="50" charset="-128"/>
                <a:ea typeface="Meiryo UI" pitchFamily="50" charset="-128"/>
                <a:cs typeface="Meiryo UI" pitchFamily="50" charset="-128"/>
              </a:rPr>
              <a:t>む</a:t>
            </a:r>
            <a:r>
              <a:rPr kumimoji="0" lang="ja-JP" altLang="en-US" sz="1400" kern="0" dirty="0" smtClean="0">
                <a:latin typeface="ＭＳ Ｐゴシック" pitchFamily="50" charset="-128"/>
                <a:ea typeface="Meiryo UI" pitchFamily="50" charset="-128"/>
                <a:cs typeface="Meiryo UI" pitchFamily="50" charset="-128"/>
              </a:rPr>
              <a:t>べきもの」、「更に力点をおいて取り組むべきもの」、「軌道修正すべきもの」などに加えて、</a:t>
            </a:r>
            <a:endParaRPr kumimoji="0" lang="en-US" altLang="ja-JP" sz="1400" kern="0" dirty="0" smtClean="0">
              <a:latin typeface="ＭＳ Ｐゴシック" pitchFamily="50" charset="-128"/>
              <a:ea typeface="Meiryo UI" pitchFamily="50" charset="-128"/>
              <a:cs typeface="Meiryo UI" pitchFamily="50" charset="-128"/>
            </a:endParaRPr>
          </a:p>
          <a:p>
            <a:pPr lvl="0">
              <a:defRPr/>
            </a:pPr>
            <a:r>
              <a:rPr kumimoji="0" lang="ja-JP" altLang="en-US" sz="1400" kern="0" dirty="0">
                <a:latin typeface="ＭＳ Ｐゴシック" pitchFamily="50" charset="-128"/>
                <a:ea typeface="Meiryo UI" pitchFamily="50" charset="-128"/>
                <a:cs typeface="Meiryo UI" pitchFamily="50" charset="-128"/>
              </a:rPr>
              <a:t>　</a:t>
            </a:r>
            <a:r>
              <a:rPr kumimoji="0" lang="ja-JP" altLang="en-US" sz="1400" kern="0" dirty="0" smtClean="0">
                <a:latin typeface="ＭＳ Ｐゴシック" pitchFamily="50" charset="-128"/>
                <a:ea typeface="Meiryo UI" pitchFamily="50" charset="-128"/>
                <a:cs typeface="Meiryo UI" pitchFamily="50" charset="-128"/>
              </a:rPr>
              <a:t>　以下の分野ごとの論点にとらわれず、新しい意見やより幅広で横断的な意見についても、自由にご議論いただきたい。</a:t>
            </a:r>
            <a:endParaRPr kumimoji="0" lang="en-US" altLang="ja-JP" sz="1400" kern="0" dirty="0">
              <a:latin typeface="ＭＳ Ｐゴシック" pitchFamily="50" charset="-128"/>
              <a:ea typeface="Meiryo UI" pitchFamily="50" charset="-128"/>
              <a:cs typeface="Meiryo UI" pitchFamily="50" charset="-128"/>
            </a:endParaRPr>
          </a:p>
        </p:txBody>
      </p:sp>
      <p:sp>
        <p:nvSpPr>
          <p:cNvPr id="2" name="正方形/長方形 1"/>
          <p:cNvSpPr/>
          <p:nvPr/>
        </p:nvSpPr>
        <p:spPr>
          <a:xfrm>
            <a:off x="6359984" y="3630802"/>
            <a:ext cx="3152255" cy="3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700" dirty="0" smtClean="0">
                <a:solidFill>
                  <a:srgbClr val="002060"/>
                </a:solidFill>
                <a:latin typeface="Meiryo UI" panose="020B0604030504040204" pitchFamily="50" charset="-128"/>
                <a:ea typeface="Meiryo UI" panose="020B0604030504040204" pitchFamily="50" charset="-128"/>
              </a:rPr>
              <a:t>※ </a:t>
            </a:r>
            <a:r>
              <a:rPr kumimoji="1" lang="ja-JP" altLang="en-US" sz="700" dirty="0" smtClean="0">
                <a:solidFill>
                  <a:srgbClr val="002060"/>
                </a:solidFill>
                <a:latin typeface="Meiryo UI" panose="020B0604030504040204" pitchFamily="50" charset="-128"/>
                <a:ea typeface="Meiryo UI" panose="020B0604030504040204" pitchFamily="50" charset="-128"/>
              </a:rPr>
              <a:t>以下の二つの条例を総称して、「府市一体条例」と記載し</a:t>
            </a:r>
            <a:r>
              <a:rPr kumimoji="1" lang="ja-JP" altLang="en-US" sz="700" dirty="0">
                <a:solidFill>
                  <a:srgbClr val="002060"/>
                </a:solidFill>
                <a:latin typeface="Meiryo UI" panose="020B0604030504040204" pitchFamily="50" charset="-128"/>
                <a:ea typeface="Meiryo UI" panose="020B0604030504040204" pitchFamily="50" charset="-128"/>
              </a:rPr>
              <a:t>て</a:t>
            </a:r>
            <a:r>
              <a:rPr kumimoji="1" lang="ja-JP" altLang="en-US" sz="700" dirty="0" smtClean="0">
                <a:solidFill>
                  <a:srgbClr val="002060"/>
                </a:solidFill>
                <a:latin typeface="Meiryo UI" panose="020B0604030504040204" pitchFamily="50" charset="-128"/>
                <a:ea typeface="Meiryo UI" panose="020B0604030504040204" pitchFamily="50" charset="-128"/>
              </a:rPr>
              <a:t>います。</a:t>
            </a:r>
            <a:endParaRPr kumimoji="1" lang="en-US" altLang="ja-JP" sz="700" dirty="0" smtClean="0">
              <a:solidFill>
                <a:srgbClr val="002060"/>
              </a:solidFill>
              <a:latin typeface="Meiryo UI" panose="020B0604030504040204" pitchFamily="50" charset="-128"/>
              <a:ea typeface="Meiryo UI" panose="020B0604030504040204" pitchFamily="50" charset="-128"/>
            </a:endParaRPr>
          </a:p>
          <a:p>
            <a:r>
              <a:rPr kumimoji="1" lang="ja-JP" altLang="en-US" sz="700" dirty="0" smtClean="0">
                <a:solidFill>
                  <a:srgbClr val="002060"/>
                </a:solidFill>
                <a:latin typeface="Meiryo UI" panose="020B0604030504040204" pitchFamily="50" charset="-128"/>
                <a:ea typeface="Meiryo UI" panose="020B0604030504040204" pitchFamily="50" charset="-128"/>
              </a:rPr>
              <a:t>「大阪府及び大阪市における一体的な行政運営の推進に関する条例」</a:t>
            </a:r>
            <a:endParaRPr kumimoji="1" lang="en-US" altLang="ja-JP" sz="700" dirty="0" smtClean="0">
              <a:solidFill>
                <a:srgbClr val="002060"/>
              </a:solidFill>
              <a:latin typeface="Meiryo UI" panose="020B0604030504040204" pitchFamily="50" charset="-128"/>
              <a:ea typeface="Meiryo UI" panose="020B0604030504040204" pitchFamily="50" charset="-128"/>
            </a:endParaRPr>
          </a:p>
          <a:p>
            <a:r>
              <a:rPr kumimoji="1" lang="ja-JP" altLang="en-US" sz="700" dirty="0">
                <a:solidFill>
                  <a:srgbClr val="002060"/>
                </a:solidFill>
                <a:latin typeface="Meiryo UI" panose="020B0604030504040204" pitchFamily="50" charset="-128"/>
                <a:ea typeface="Meiryo UI" panose="020B0604030504040204" pitchFamily="50" charset="-128"/>
              </a:rPr>
              <a:t>「</a:t>
            </a:r>
            <a:r>
              <a:rPr kumimoji="1" lang="ja-JP" altLang="en-US" sz="700" dirty="0" smtClean="0">
                <a:solidFill>
                  <a:srgbClr val="002060"/>
                </a:solidFill>
                <a:latin typeface="Meiryo UI" panose="020B0604030504040204" pitchFamily="50" charset="-128"/>
                <a:ea typeface="Meiryo UI" panose="020B0604030504040204" pitchFamily="50" charset="-128"/>
              </a:rPr>
              <a:t>大阪市及び大阪府に</a:t>
            </a:r>
            <a:r>
              <a:rPr kumimoji="1" lang="ja-JP" altLang="en-US" sz="700" dirty="0">
                <a:solidFill>
                  <a:srgbClr val="002060"/>
                </a:solidFill>
                <a:latin typeface="Meiryo UI" panose="020B0604030504040204" pitchFamily="50" charset="-128"/>
                <a:ea typeface="Meiryo UI" panose="020B0604030504040204" pitchFamily="50" charset="-128"/>
              </a:rPr>
              <a:t>おける一体的な行政運営の推進に関する条例」</a:t>
            </a:r>
            <a:endParaRPr kumimoji="1" lang="ja-JP" altLang="en-US" sz="600" dirty="0">
              <a:solidFill>
                <a:srgbClr val="002060"/>
              </a:solidFill>
              <a:latin typeface="Meiryo UI" panose="020B0604030504040204" pitchFamily="50" charset="-128"/>
              <a:ea typeface="Meiryo UI" panose="020B0604030504040204" pitchFamily="50" charset="-128"/>
            </a:endParaRPr>
          </a:p>
        </p:txBody>
      </p:sp>
      <p:sp>
        <p:nvSpPr>
          <p:cNvPr id="5" name="スライド番号プレースホルダー 2"/>
          <p:cNvSpPr>
            <a:spLocks noGrp="1"/>
          </p:cNvSpPr>
          <p:nvPr>
            <p:ph type="sldNum" sz="quarter" idx="12"/>
          </p:nvPr>
        </p:nvSpPr>
        <p:spPr>
          <a:xfrm>
            <a:off x="7001664" y="6545024"/>
            <a:ext cx="2133600" cy="337038"/>
          </a:xfrm>
        </p:spPr>
        <p:txBody>
          <a:bodyPr/>
          <a:lstStyle/>
          <a:p>
            <a:r>
              <a:rPr kumimoji="1" lang="en-US" altLang="ja-JP" sz="1800" dirty="0" smtClean="0">
                <a:solidFill>
                  <a:srgbClr val="002060"/>
                </a:solidFill>
              </a:rPr>
              <a:t>2</a:t>
            </a:r>
            <a:endParaRPr kumimoji="1" lang="ja-JP" altLang="en-US" sz="1800" dirty="0">
              <a:solidFill>
                <a:srgbClr val="002060"/>
              </a:solidFill>
            </a:endParaRPr>
          </a:p>
        </p:txBody>
      </p:sp>
    </p:spTree>
    <p:extLst>
      <p:ext uri="{BB962C8B-B14F-4D97-AF65-F5344CB8AC3E}">
        <p14:creationId xmlns:p14="http://schemas.microsoft.com/office/powerpoint/2010/main" val="2277658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5799"/>
            <a:ext cx="3678865"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関西地域の産業クラスター</a:t>
            </a:r>
            <a:endParaRPr kumimoji="1" lang="ja-JP" altLang="en-US" sz="18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603366" y="476711"/>
            <a:ext cx="4635796" cy="121386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6" name="正方形/長方形 5"/>
          <p:cNvSpPr/>
          <p:nvPr/>
        </p:nvSpPr>
        <p:spPr>
          <a:xfrm>
            <a:off x="311580" y="594271"/>
            <a:ext cx="6120000" cy="612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には、優れた大学、研究機関、企業、支援機関等が集積した“産業クラスター”が</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とりわけ京阪神地区については、ライフサイエンスや医療分野の産業集積が顕著。</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11581" y="1112856"/>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パーソントリップ（休日・自由目的）</a:t>
            </a:r>
            <a:endParaRPr kumimoji="1"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262" y="1288186"/>
            <a:ext cx="5039833" cy="5060386"/>
          </a:xfrm>
          <a:prstGeom prst="rect">
            <a:avLst/>
          </a:prstGeom>
        </p:spPr>
      </p:pic>
      <p:graphicFrame>
        <p:nvGraphicFramePr>
          <p:cNvPr id="9" name="表 8"/>
          <p:cNvGraphicFramePr>
            <a:graphicFrameLocks noGrp="1"/>
          </p:cNvGraphicFramePr>
          <p:nvPr>
            <p:extLst>
              <p:ext uri="{D42A27DB-BD31-4B8C-83A1-F6EECF244321}">
                <p14:modId xmlns:p14="http://schemas.microsoft.com/office/powerpoint/2010/main" val="4190559677"/>
              </p:ext>
            </p:extLst>
          </p:nvPr>
        </p:nvGraphicFramePr>
        <p:xfrm>
          <a:off x="5061095" y="1350212"/>
          <a:ext cx="4051007" cy="4870840"/>
        </p:xfrm>
        <a:graphic>
          <a:graphicData uri="http://schemas.openxmlformats.org/drawingml/2006/table">
            <a:tbl>
              <a:tblPr firstRow="1" bandRow="1">
                <a:tableStyleId>{5C22544A-7EE6-4342-B048-85BDC9FD1C3A}</a:tableStyleId>
              </a:tblPr>
              <a:tblGrid>
                <a:gridCol w="382771">
                  <a:extLst>
                    <a:ext uri="{9D8B030D-6E8A-4147-A177-3AD203B41FA5}">
                      <a16:colId xmlns:a16="http://schemas.microsoft.com/office/drawing/2014/main" val="996700876"/>
                    </a:ext>
                  </a:extLst>
                </a:gridCol>
                <a:gridCol w="1871330">
                  <a:extLst>
                    <a:ext uri="{9D8B030D-6E8A-4147-A177-3AD203B41FA5}">
                      <a16:colId xmlns:a16="http://schemas.microsoft.com/office/drawing/2014/main" val="4143360137"/>
                    </a:ext>
                  </a:extLst>
                </a:gridCol>
                <a:gridCol w="1796906">
                  <a:extLst>
                    <a:ext uri="{9D8B030D-6E8A-4147-A177-3AD203B41FA5}">
                      <a16:colId xmlns:a16="http://schemas.microsoft.com/office/drawing/2014/main" val="2036315284"/>
                    </a:ext>
                  </a:extLst>
                </a:gridCol>
              </a:tblGrid>
              <a:tr h="370840">
                <a:tc>
                  <a:txBody>
                    <a:bodyPr/>
                    <a:lstStyle/>
                    <a:p>
                      <a:pPr algn="ctr"/>
                      <a:r>
                        <a:rPr lang="ja-JP" altLang="en-US" sz="1050" dirty="0">
                          <a:effectLst/>
                          <a:latin typeface="Meiryo UI" panose="020B0604030504040204" pitchFamily="50" charset="-128"/>
                          <a:ea typeface="Meiryo UI" panose="020B0604030504040204" pitchFamily="50" charset="-128"/>
                        </a:rPr>
                        <a:t>番号</a:t>
                      </a:r>
                    </a:p>
                  </a:txBody>
                  <a:tcPr marL="0" marR="0" marT="0" marB="0" anchor="ctr"/>
                </a:tc>
                <a:tc>
                  <a:txBody>
                    <a:bodyPr/>
                    <a:lstStyle/>
                    <a:p>
                      <a:pPr algn="ctr"/>
                      <a:r>
                        <a:rPr lang="ja-JP" altLang="en-US" sz="1050" dirty="0">
                          <a:effectLst/>
                          <a:latin typeface="Meiryo UI" panose="020B0604030504040204" pitchFamily="50" charset="-128"/>
                          <a:ea typeface="Meiryo UI" panose="020B0604030504040204" pitchFamily="50" charset="-128"/>
                        </a:rPr>
                        <a:t>クラスター</a:t>
                      </a:r>
                    </a:p>
                  </a:txBody>
                  <a:tcPr marL="0" marR="0" marT="0" marB="0" anchor="ctr"/>
                </a:tc>
                <a:tc>
                  <a:txBody>
                    <a:bodyPr/>
                    <a:lstStyle/>
                    <a:p>
                      <a:pPr algn="ctr"/>
                      <a:r>
                        <a:rPr lang="ja-JP" altLang="en-US" sz="1050" dirty="0">
                          <a:effectLst/>
                          <a:latin typeface="Meiryo UI" panose="020B0604030504040204" pitchFamily="50" charset="-128"/>
                          <a:ea typeface="Meiryo UI" panose="020B0604030504040204" pitchFamily="50" charset="-128"/>
                        </a:rPr>
                        <a:t>主なエリア（地域）</a:t>
                      </a:r>
                    </a:p>
                  </a:txBody>
                  <a:tcPr marL="0" marR="0" marT="0" marB="0" anchor="ctr"/>
                </a:tc>
                <a:extLst>
                  <a:ext uri="{0D108BD9-81ED-4DB2-BD59-A6C34878D82A}">
                    <a16:rowId xmlns:a16="http://schemas.microsoft.com/office/drawing/2014/main" val="1889078585"/>
                  </a:ext>
                </a:extLst>
              </a:tr>
              <a:tr h="432000">
                <a:tc>
                  <a:txBody>
                    <a:bodyPr/>
                    <a:lstStyle/>
                    <a:p>
                      <a:pPr algn="ctr"/>
                      <a:r>
                        <a:rPr lang="ja-JP" altLang="en-US" sz="1050" b="0" dirty="0" smtClean="0">
                          <a:solidFill>
                            <a:srgbClr val="002060"/>
                          </a:solidFill>
                          <a:effectLst/>
                          <a:latin typeface="Meiryo UI" panose="020B0604030504040204" pitchFamily="50" charset="-128"/>
                          <a:ea typeface="Meiryo UI" panose="020B0604030504040204" pitchFamily="50" charset="-128"/>
                        </a:rPr>
                        <a:t>１</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長浜バイオクラスター</a:t>
                      </a:r>
                    </a:p>
                  </a:txBody>
                  <a:tcPr marL="7200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長浜市内全域</a:t>
                      </a:r>
                      <a:br>
                        <a:rPr lang="ja-JP" altLang="en-US" sz="1050" dirty="0">
                          <a:solidFill>
                            <a:srgbClr val="002060"/>
                          </a:solidFill>
                          <a:effectLst/>
                          <a:latin typeface="Meiryo UI" panose="020B0604030504040204" pitchFamily="50" charset="-128"/>
                          <a:ea typeface="Meiryo UI" panose="020B0604030504040204" pitchFamily="50" charset="-128"/>
                        </a:rPr>
                      </a:br>
                      <a:r>
                        <a:rPr lang="ja-JP" altLang="en-US" sz="1050" dirty="0">
                          <a:solidFill>
                            <a:srgbClr val="002060"/>
                          </a:solidFill>
                          <a:effectLst/>
                          <a:latin typeface="Meiryo UI" panose="020B0604030504040204" pitchFamily="50" charset="-128"/>
                          <a:ea typeface="Meiryo UI" panose="020B0604030504040204" pitchFamily="50" charset="-128"/>
                        </a:rPr>
                        <a:t>（滋賀県）</a:t>
                      </a:r>
                    </a:p>
                  </a:txBody>
                  <a:tcPr marL="72000" marR="0" marT="0" marB="0" anchor="ctr"/>
                </a:tc>
                <a:extLst>
                  <a:ext uri="{0D108BD9-81ED-4DB2-BD59-A6C34878D82A}">
                    <a16:rowId xmlns:a16="http://schemas.microsoft.com/office/drawing/2014/main" val="1221648580"/>
                  </a:ext>
                </a:extLst>
              </a:tr>
              <a:tr h="43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2</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しが医工連携</a:t>
                      </a:r>
                      <a:r>
                        <a:rPr lang="ja-JP" altLang="en-US" sz="1050" dirty="0" smtClean="0">
                          <a:solidFill>
                            <a:srgbClr val="002060"/>
                          </a:solidFill>
                          <a:effectLst/>
                          <a:latin typeface="Meiryo UI" panose="020B0604030504040204" pitchFamily="50" charset="-128"/>
                          <a:ea typeface="Meiryo UI" panose="020B0604030504040204" pitchFamily="50" charset="-128"/>
                        </a:rPr>
                        <a:t>ものづくりクラスター</a:t>
                      </a:r>
                      <a:r>
                        <a:rPr lang="ja-JP" altLang="en-US" sz="1050" dirty="0">
                          <a:solidFill>
                            <a:srgbClr val="002060"/>
                          </a:solidFill>
                          <a:effectLst/>
                          <a:latin typeface="Meiryo UI" panose="020B0604030504040204" pitchFamily="50" charset="-128"/>
                          <a:ea typeface="Meiryo UI" panose="020B0604030504040204" pitchFamily="50" charset="-128"/>
                        </a:rPr>
                        <a:t>  </a:t>
                      </a:r>
                    </a:p>
                  </a:txBody>
                  <a:tcPr marL="7200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滋賀県内全域</a:t>
                      </a:r>
                    </a:p>
                  </a:txBody>
                  <a:tcPr marL="72000" marR="0" marT="0" marB="0" anchor="ctr"/>
                </a:tc>
                <a:extLst>
                  <a:ext uri="{0D108BD9-81ED-4DB2-BD59-A6C34878D82A}">
                    <a16:rowId xmlns:a16="http://schemas.microsoft.com/office/drawing/2014/main" val="978913996"/>
                  </a:ext>
                </a:extLst>
              </a:tr>
              <a:tr h="43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3</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京都市</a:t>
                      </a:r>
                      <a:r>
                        <a:rPr lang="ja-JP" altLang="en-US" sz="1050" dirty="0" smtClean="0">
                          <a:solidFill>
                            <a:srgbClr val="002060"/>
                          </a:solidFill>
                          <a:effectLst/>
                          <a:latin typeface="Meiryo UI" panose="020B0604030504040204" pitchFamily="50" charset="-128"/>
                          <a:ea typeface="Meiryo UI" panose="020B0604030504040204" pitchFamily="50" charset="-128"/>
                        </a:rPr>
                        <a:t>ライフイノベーション推進</a:t>
                      </a:r>
                      <a:endParaRPr lang="en-US" altLang="ja-JP" sz="1050" dirty="0" smtClean="0">
                        <a:solidFill>
                          <a:srgbClr val="002060"/>
                        </a:solidFill>
                        <a:effectLst/>
                        <a:latin typeface="Meiryo UI" panose="020B0604030504040204" pitchFamily="50" charset="-128"/>
                        <a:ea typeface="Meiryo UI" panose="020B0604030504040204" pitchFamily="50" charset="-128"/>
                      </a:endParaRPr>
                    </a:p>
                    <a:p>
                      <a:r>
                        <a:rPr lang="ja-JP" altLang="en-US" sz="1050" dirty="0" smtClean="0">
                          <a:solidFill>
                            <a:srgbClr val="002060"/>
                          </a:solidFill>
                          <a:effectLst/>
                          <a:latin typeface="Meiryo UI" panose="020B0604030504040204" pitchFamily="50" charset="-128"/>
                          <a:ea typeface="Meiryo UI" panose="020B0604030504040204" pitchFamily="50" charset="-128"/>
                        </a:rPr>
                        <a:t>戦略</a:t>
                      </a:r>
                      <a:endParaRPr lang="ja-JP" altLang="en-US" sz="1050" dirty="0">
                        <a:solidFill>
                          <a:srgbClr val="002060"/>
                        </a:solidFill>
                        <a:effectLst/>
                        <a:latin typeface="Meiryo UI" panose="020B0604030504040204" pitchFamily="50" charset="-128"/>
                        <a:ea typeface="Meiryo UI" panose="020B0604030504040204" pitchFamily="50" charset="-128"/>
                      </a:endParaRPr>
                    </a:p>
                  </a:txBody>
                  <a:tcPr marL="72000" marR="0" marT="0" marB="0" anchor="ctr"/>
                </a:tc>
                <a:tc>
                  <a:txBody>
                    <a:bodyPr/>
                    <a:lstStyle/>
                    <a:p>
                      <a:r>
                        <a:rPr lang="zh-CN" altLang="en-US" sz="1050" dirty="0">
                          <a:solidFill>
                            <a:srgbClr val="002060"/>
                          </a:solidFill>
                          <a:effectLst/>
                          <a:latin typeface="Meiryo UI" panose="020B0604030504040204" pitchFamily="50" charset="-128"/>
                          <a:ea typeface="Meiryo UI" panose="020B0604030504040204" pitchFamily="50" charset="-128"/>
                        </a:rPr>
                        <a:t>京都市内全域</a:t>
                      </a:r>
                    </a:p>
                  </a:txBody>
                  <a:tcPr marL="72000" marR="0" marT="0" marB="0" anchor="ctr"/>
                </a:tc>
                <a:extLst>
                  <a:ext uri="{0D108BD9-81ED-4DB2-BD59-A6C34878D82A}">
                    <a16:rowId xmlns:a16="http://schemas.microsoft.com/office/drawing/2014/main" val="638224201"/>
                  </a:ext>
                </a:extLst>
              </a:tr>
              <a:tr h="43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4</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関西文化学術研究都市</a:t>
                      </a:r>
                      <a:br>
                        <a:rPr lang="ja-JP" altLang="en-US" sz="1050" dirty="0">
                          <a:solidFill>
                            <a:srgbClr val="002060"/>
                          </a:solidFill>
                          <a:effectLst/>
                          <a:latin typeface="Meiryo UI" panose="020B0604030504040204" pitchFamily="50" charset="-128"/>
                          <a:ea typeface="Meiryo UI" panose="020B0604030504040204" pitchFamily="50" charset="-128"/>
                        </a:rPr>
                      </a:br>
                      <a:r>
                        <a:rPr lang="en-US" altLang="ja-JP" sz="1050" dirty="0">
                          <a:solidFill>
                            <a:srgbClr val="002060"/>
                          </a:solidFill>
                          <a:effectLst/>
                          <a:latin typeface="Meiryo UI" panose="020B0604030504040204" pitchFamily="50" charset="-128"/>
                          <a:ea typeface="Meiryo UI" panose="020B0604030504040204" pitchFamily="50" charset="-128"/>
                        </a:rPr>
                        <a:t>(</a:t>
                      </a:r>
                      <a:r>
                        <a:rPr lang="ja-JP" altLang="en-US" sz="1050" dirty="0" err="1">
                          <a:solidFill>
                            <a:srgbClr val="002060"/>
                          </a:solidFill>
                          <a:effectLst/>
                          <a:latin typeface="Meiryo UI" panose="020B0604030504040204" pitchFamily="50" charset="-128"/>
                          <a:ea typeface="Meiryo UI" panose="020B0604030504040204" pitchFamily="50" charset="-128"/>
                        </a:rPr>
                        <a:t>けいはんな</a:t>
                      </a:r>
                      <a:r>
                        <a:rPr lang="ja-JP" altLang="en-US" sz="1050" dirty="0">
                          <a:solidFill>
                            <a:srgbClr val="002060"/>
                          </a:solidFill>
                          <a:effectLst/>
                          <a:latin typeface="Meiryo UI" panose="020B0604030504040204" pitchFamily="50" charset="-128"/>
                          <a:ea typeface="Meiryo UI" panose="020B0604030504040204" pitchFamily="50" charset="-128"/>
                        </a:rPr>
                        <a:t>学研都市</a:t>
                      </a:r>
                      <a:r>
                        <a:rPr lang="en-US" altLang="ja-JP" sz="1050" dirty="0">
                          <a:solidFill>
                            <a:srgbClr val="002060"/>
                          </a:solidFill>
                          <a:effectLst/>
                          <a:latin typeface="Meiryo UI" panose="020B0604030504040204" pitchFamily="50" charset="-128"/>
                          <a:ea typeface="Meiryo UI" panose="020B0604030504040204" pitchFamily="50" charset="-128"/>
                        </a:rPr>
                        <a:t>)</a:t>
                      </a:r>
                    </a:p>
                  </a:txBody>
                  <a:tcPr marL="72000" marR="0" marT="0" marB="0" anchor="ctr"/>
                </a:tc>
                <a:tc>
                  <a:txBody>
                    <a:bodyPr/>
                    <a:lstStyle/>
                    <a:p>
                      <a:r>
                        <a:rPr lang="ja-JP" altLang="en-US" sz="1050" dirty="0" err="1">
                          <a:solidFill>
                            <a:srgbClr val="002060"/>
                          </a:solidFill>
                          <a:effectLst/>
                          <a:latin typeface="Meiryo UI" panose="020B0604030504040204" pitchFamily="50" charset="-128"/>
                          <a:ea typeface="Meiryo UI" panose="020B0604030504040204" pitchFamily="50" charset="-128"/>
                        </a:rPr>
                        <a:t>けいはんな</a:t>
                      </a:r>
                      <a:r>
                        <a:rPr lang="ja-JP" altLang="en-US" sz="1050" dirty="0">
                          <a:solidFill>
                            <a:srgbClr val="002060"/>
                          </a:solidFill>
                          <a:effectLst/>
                          <a:latin typeface="Meiryo UI" panose="020B0604030504040204" pitchFamily="50" charset="-128"/>
                          <a:ea typeface="Meiryo UI" panose="020B0604030504040204" pitchFamily="50" charset="-128"/>
                        </a:rPr>
                        <a:t>学研都市</a:t>
                      </a:r>
                      <a:br>
                        <a:rPr lang="ja-JP" altLang="en-US" sz="1050" dirty="0">
                          <a:solidFill>
                            <a:srgbClr val="002060"/>
                          </a:solidFill>
                          <a:effectLst/>
                          <a:latin typeface="Meiryo UI" panose="020B0604030504040204" pitchFamily="50" charset="-128"/>
                          <a:ea typeface="Meiryo UI" panose="020B0604030504040204" pitchFamily="50" charset="-128"/>
                        </a:rPr>
                      </a:br>
                      <a:r>
                        <a:rPr lang="ja-JP" altLang="en-US" sz="1050" dirty="0">
                          <a:solidFill>
                            <a:srgbClr val="002060"/>
                          </a:solidFill>
                          <a:effectLst/>
                          <a:latin typeface="Meiryo UI" panose="020B0604030504040204" pitchFamily="50" charset="-128"/>
                          <a:ea typeface="Meiryo UI" panose="020B0604030504040204" pitchFamily="50" charset="-128"/>
                        </a:rPr>
                        <a:t>（京都府、大阪府、奈良県）</a:t>
                      </a:r>
                    </a:p>
                  </a:txBody>
                  <a:tcPr marL="72000" marR="0" marT="0" marB="0" anchor="ctr"/>
                </a:tc>
                <a:extLst>
                  <a:ext uri="{0D108BD9-81ED-4DB2-BD59-A6C34878D82A}">
                    <a16:rowId xmlns:a16="http://schemas.microsoft.com/office/drawing/2014/main" val="3357555288"/>
                  </a:ext>
                </a:extLst>
              </a:tr>
              <a:tr h="61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5</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大阪のライフサイエンス産業</a:t>
                      </a:r>
                      <a:r>
                        <a:rPr lang="ja-JP" altLang="en-US" sz="1050" dirty="0" smtClean="0">
                          <a:solidFill>
                            <a:srgbClr val="002060"/>
                          </a:solidFill>
                          <a:effectLst/>
                          <a:latin typeface="Meiryo UI" panose="020B0604030504040204" pitchFamily="50" charset="-128"/>
                          <a:ea typeface="Meiryo UI" panose="020B0604030504040204" pitchFamily="50" charset="-128"/>
                        </a:rPr>
                        <a:t>の</a:t>
                      </a:r>
                      <a:endParaRPr lang="en-US" altLang="ja-JP" sz="1050" dirty="0" smtClean="0">
                        <a:solidFill>
                          <a:srgbClr val="002060"/>
                        </a:solidFill>
                        <a:effectLst/>
                        <a:latin typeface="Meiryo UI" panose="020B0604030504040204" pitchFamily="50" charset="-128"/>
                        <a:ea typeface="Meiryo UI" panose="020B0604030504040204" pitchFamily="50" charset="-128"/>
                      </a:endParaRPr>
                    </a:p>
                    <a:p>
                      <a:r>
                        <a:rPr lang="ja-JP" altLang="en-US" sz="1050" dirty="0" smtClean="0">
                          <a:solidFill>
                            <a:srgbClr val="002060"/>
                          </a:solidFill>
                          <a:effectLst/>
                          <a:latin typeface="Meiryo UI" panose="020B0604030504040204" pitchFamily="50" charset="-128"/>
                          <a:ea typeface="Meiryo UI" panose="020B0604030504040204" pitchFamily="50" charset="-128"/>
                        </a:rPr>
                        <a:t>集積</a:t>
                      </a:r>
                      <a:endParaRPr lang="ja-JP" altLang="en-US" sz="1050" dirty="0">
                        <a:solidFill>
                          <a:srgbClr val="002060"/>
                        </a:solidFill>
                        <a:effectLst/>
                        <a:latin typeface="Meiryo UI" panose="020B0604030504040204" pitchFamily="50" charset="-128"/>
                        <a:ea typeface="Meiryo UI" panose="020B0604030504040204" pitchFamily="50" charset="-128"/>
                      </a:endParaRPr>
                    </a:p>
                  </a:txBody>
                  <a:tcPr marL="7200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彩都、北大阪健康医療都市</a:t>
                      </a:r>
                      <a:r>
                        <a:rPr lang="en-US" altLang="ja-JP" sz="1050" dirty="0">
                          <a:solidFill>
                            <a:srgbClr val="002060"/>
                          </a:solidFill>
                          <a:effectLst/>
                          <a:latin typeface="Meiryo UI" panose="020B0604030504040204" pitchFamily="50" charset="-128"/>
                          <a:ea typeface="Meiryo UI" panose="020B0604030504040204" pitchFamily="50" charset="-128"/>
                        </a:rPr>
                        <a:t>〔</a:t>
                      </a:r>
                      <a:r>
                        <a:rPr lang="ja-JP" altLang="en-US" sz="1050" dirty="0">
                          <a:solidFill>
                            <a:srgbClr val="002060"/>
                          </a:solidFill>
                          <a:effectLst/>
                          <a:latin typeface="Meiryo UI" panose="020B0604030504040204" pitchFamily="50" charset="-128"/>
                          <a:ea typeface="Meiryo UI" panose="020B0604030504040204" pitchFamily="50" charset="-128"/>
                        </a:rPr>
                        <a:t>愛称：健都</a:t>
                      </a:r>
                      <a:r>
                        <a:rPr lang="en-US" altLang="ja-JP" sz="1050" dirty="0">
                          <a:solidFill>
                            <a:srgbClr val="002060"/>
                          </a:solidFill>
                          <a:effectLst/>
                          <a:latin typeface="Meiryo UI" panose="020B0604030504040204" pitchFamily="50" charset="-128"/>
                          <a:ea typeface="Meiryo UI" panose="020B0604030504040204" pitchFamily="50" charset="-128"/>
                        </a:rPr>
                        <a:t>〕</a:t>
                      </a:r>
                      <a:r>
                        <a:rPr lang="ja-JP" altLang="en-US" sz="1050" dirty="0" err="1">
                          <a:solidFill>
                            <a:srgbClr val="002060"/>
                          </a:solidFill>
                          <a:effectLst/>
                          <a:latin typeface="Meiryo UI" panose="020B0604030504040204" pitchFamily="50" charset="-128"/>
                          <a:ea typeface="Meiryo UI" panose="020B0604030504040204" pitchFamily="50" charset="-128"/>
                        </a:rPr>
                        <a:t>、</a:t>
                      </a:r>
                      <a:r>
                        <a:rPr lang="ja-JP" altLang="en-US" sz="1050" dirty="0">
                          <a:solidFill>
                            <a:srgbClr val="002060"/>
                          </a:solidFill>
                          <a:effectLst/>
                          <a:latin typeface="Meiryo UI" panose="020B0604030504040204" pitchFamily="50" charset="-128"/>
                          <a:ea typeface="Meiryo UI" panose="020B0604030504040204" pitchFamily="50" charset="-128"/>
                        </a:rPr>
                        <a:t>中之島、うめきた、道修町界隈（大阪府）</a:t>
                      </a:r>
                    </a:p>
                  </a:txBody>
                  <a:tcPr marL="72000" marR="0" marT="0" marB="0" anchor="ctr"/>
                </a:tc>
                <a:extLst>
                  <a:ext uri="{0D108BD9-81ED-4DB2-BD59-A6C34878D82A}">
                    <a16:rowId xmlns:a16="http://schemas.microsoft.com/office/drawing/2014/main" val="242483848"/>
                  </a:ext>
                </a:extLst>
              </a:tr>
              <a:tr h="43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6</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zh-TW" altLang="en-US" sz="1050" dirty="0">
                          <a:solidFill>
                            <a:srgbClr val="002060"/>
                          </a:solidFill>
                          <a:effectLst/>
                          <a:latin typeface="Meiryo UI" panose="020B0604030504040204" pitchFamily="50" charset="-128"/>
                          <a:ea typeface="Meiryo UI" panose="020B0604030504040204" pitchFamily="50" charset="-128"/>
                        </a:rPr>
                        <a:t>神戸医療産業都市</a:t>
                      </a:r>
                    </a:p>
                  </a:txBody>
                  <a:tcPr marL="7200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ポートアイランド</a:t>
                      </a:r>
                      <a:br>
                        <a:rPr lang="ja-JP" altLang="en-US" sz="1050" dirty="0">
                          <a:solidFill>
                            <a:srgbClr val="002060"/>
                          </a:solidFill>
                          <a:effectLst/>
                          <a:latin typeface="Meiryo UI" panose="020B0604030504040204" pitchFamily="50" charset="-128"/>
                          <a:ea typeface="Meiryo UI" panose="020B0604030504040204" pitchFamily="50" charset="-128"/>
                        </a:rPr>
                      </a:br>
                      <a:r>
                        <a:rPr lang="ja-JP" altLang="en-US" sz="1050" dirty="0">
                          <a:solidFill>
                            <a:srgbClr val="002060"/>
                          </a:solidFill>
                          <a:effectLst/>
                          <a:latin typeface="Meiryo UI" panose="020B0604030504040204" pitchFamily="50" charset="-128"/>
                          <a:ea typeface="Meiryo UI" panose="020B0604030504040204" pitchFamily="50" charset="-128"/>
                        </a:rPr>
                        <a:t>（神戸市）</a:t>
                      </a:r>
                    </a:p>
                  </a:txBody>
                  <a:tcPr marL="72000" marR="0" marT="0" marB="0" anchor="ctr"/>
                </a:tc>
                <a:extLst>
                  <a:ext uri="{0D108BD9-81ED-4DB2-BD59-A6C34878D82A}">
                    <a16:rowId xmlns:a16="http://schemas.microsoft.com/office/drawing/2014/main" val="2020138757"/>
                  </a:ext>
                </a:extLst>
              </a:tr>
              <a:tr h="43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7</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播磨科学公園都市</a:t>
                      </a:r>
                    </a:p>
                  </a:txBody>
                  <a:tcPr marL="72000" marR="0" marT="0" marB="0" anchor="ctr"/>
                </a:tc>
                <a:tc>
                  <a:txBody>
                    <a:bodyPr/>
                    <a:lstStyle/>
                    <a:p>
                      <a:r>
                        <a:rPr lang="zh-TW" altLang="en-US" sz="1050" dirty="0">
                          <a:solidFill>
                            <a:srgbClr val="002060"/>
                          </a:solidFill>
                          <a:effectLst/>
                          <a:latin typeface="Meiryo UI" panose="020B0604030504040204" pitchFamily="50" charset="-128"/>
                          <a:ea typeface="Meiryo UI" panose="020B0604030504040204" pitchFamily="50" charset="-128"/>
                        </a:rPr>
                        <a:t>播磨科学公園都市</a:t>
                      </a:r>
                      <a:br>
                        <a:rPr lang="zh-TW" altLang="en-US" sz="1050" dirty="0">
                          <a:solidFill>
                            <a:srgbClr val="002060"/>
                          </a:solidFill>
                          <a:effectLst/>
                          <a:latin typeface="Meiryo UI" panose="020B0604030504040204" pitchFamily="50" charset="-128"/>
                          <a:ea typeface="Meiryo UI" panose="020B0604030504040204" pitchFamily="50" charset="-128"/>
                        </a:rPr>
                      </a:br>
                      <a:r>
                        <a:rPr lang="zh-TW" altLang="en-US" sz="1050" dirty="0">
                          <a:solidFill>
                            <a:srgbClr val="002060"/>
                          </a:solidFill>
                          <a:effectLst/>
                          <a:latin typeface="Meiryo UI" panose="020B0604030504040204" pitchFamily="50" charset="-128"/>
                          <a:ea typeface="Meiryo UI" panose="020B0604030504040204" pitchFamily="50" charset="-128"/>
                        </a:rPr>
                        <a:t>（兵庫県）</a:t>
                      </a:r>
                    </a:p>
                  </a:txBody>
                  <a:tcPr marL="72000" marR="0" marT="0" marB="0" anchor="ctr"/>
                </a:tc>
                <a:extLst>
                  <a:ext uri="{0D108BD9-81ED-4DB2-BD59-A6C34878D82A}">
                    <a16:rowId xmlns:a16="http://schemas.microsoft.com/office/drawing/2014/main" val="4104520547"/>
                  </a:ext>
                </a:extLst>
              </a:tr>
              <a:tr h="43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8</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和歌山県特産農産物を活用した健康産業イノベーション推進地域</a:t>
                      </a:r>
                    </a:p>
                  </a:txBody>
                  <a:tcPr marL="7200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和歌山県紀北・紀中エリア</a:t>
                      </a:r>
                    </a:p>
                  </a:txBody>
                  <a:tcPr marL="72000" marR="0" marT="0" marB="0" anchor="ctr"/>
                </a:tc>
                <a:extLst>
                  <a:ext uri="{0D108BD9-81ED-4DB2-BD59-A6C34878D82A}">
                    <a16:rowId xmlns:a16="http://schemas.microsoft.com/office/drawing/2014/main" val="2817041032"/>
                  </a:ext>
                </a:extLst>
              </a:tr>
              <a:tr h="43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9</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産学官連携によるとっとり発バイオイノベーションの主な取組み</a:t>
                      </a:r>
                    </a:p>
                  </a:txBody>
                  <a:tcPr marL="7200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米子市・境港市</a:t>
                      </a:r>
                      <a:br>
                        <a:rPr lang="ja-JP" altLang="en-US" sz="1050" dirty="0">
                          <a:solidFill>
                            <a:srgbClr val="002060"/>
                          </a:solidFill>
                          <a:effectLst/>
                          <a:latin typeface="Meiryo UI" panose="020B0604030504040204" pitchFamily="50" charset="-128"/>
                          <a:ea typeface="Meiryo UI" panose="020B0604030504040204" pitchFamily="50" charset="-128"/>
                        </a:rPr>
                      </a:br>
                      <a:r>
                        <a:rPr lang="ja-JP" altLang="en-US" sz="1050" dirty="0">
                          <a:solidFill>
                            <a:srgbClr val="002060"/>
                          </a:solidFill>
                          <a:effectLst/>
                          <a:latin typeface="Meiryo UI" panose="020B0604030504040204" pitchFamily="50" charset="-128"/>
                          <a:ea typeface="Meiryo UI" panose="020B0604030504040204" pitchFamily="50" charset="-128"/>
                        </a:rPr>
                        <a:t>（鳥取県）</a:t>
                      </a:r>
                    </a:p>
                  </a:txBody>
                  <a:tcPr marL="72000" marR="0" marT="0" marB="0" anchor="ctr"/>
                </a:tc>
                <a:extLst>
                  <a:ext uri="{0D108BD9-81ED-4DB2-BD59-A6C34878D82A}">
                    <a16:rowId xmlns:a16="http://schemas.microsoft.com/office/drawing/2014/main" val="537579056"/>
                  </a:ext>
                </a:extLst>
              </a:tr>
              <a:tr h="432000">
                <a:tc>
                  <a:txBody>
                    <a:bodyPr/>
                    <a:lstStyle/>
                    <a:p>
                      <a:pPr algn="ctr"/>
                      <a:r>
                        <a:rPr lang="en-US" altLang="ja-JP" sz="1050" b="0" dirty="0">
                          <a:solidFill>
                            <a:srgbClr val="002060"/>
                          </a:solidFill>
                          <a:effectLst/>
                          <a:latin typeface="Meiryo UI" panose="020B0604030504040204" pitchFamily="50" charset="-128"/>
                          <a:ea typeface="Meiryo UI" panose="020B0604030504040204" pitchFamily="50" charset="-128"/>
                        </a:rPr>
                        <a:t>10</a:t>
                      </a:r>
                      <a:endParaRPr lang="ja-JP" altLang="en-US" sz="1050" b="0" dirty="0">
                        <a:solidFill>
                          <a:srgbClr val="002060"/>
                        </a:solidFill>
                        <a:effectLst/>
                        <a:latin typeface="Meiryo UI" panose="020B0604030504040204" pitchFamily="50" charset="-128"/>
                        <a:ea typeface="Meiryo UI" panose="020B0604030504040204" pitchFamily="50" charset="-128"/>
                      </a:endParaRPr>
                    </a:p>
                  </a:txBody>
                  <a:tcPr marL="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産学官連携による「糖尿病克服」の取組み</a:t>
                      </a:r>
                    </a:p>
                  </a:txBody>
                  <a:tcPr marL="72000" marR="0" marT="0" marB="0" anchor="ctr"/>
                </a:tc>
                <a:tc>
                  <a:txBody>
                    <a:bodyPr/>
                    <a:lstStyle/>
                    <a:p>
                      <a:r>
                        <a:rPr lang="ja-JP" altLang="en-US" sz="1050" dirty="0">
                          <a:solidFill>
                            <a:srgbClr val="002060"/>
                          </a:solidFill>
                          <a:effectLst/>
                          <a:latin typeface="Meiryo UI" panose="020B0604030504040204" pitchFamily="50" charset="-128"/>
                          <a:ea typeface="Meiryo UI" panose="020B0604030504040204" pitchFamily="50" charset="-128"/>
                        </a:rPr>
                        <a:t>徳島県内全域</a:t>
                      </a:r>
                    </a:p>
                  </a:txBody>
                  <a:tcPr marL="72000" marR="0" marT="0" marB="0" anchor="ctr"/>
                </a:tc>
                <a:extLst>
                  <a:ext uri="{0D108BD9-81ED-4DB2-BD59-A6C34878D82A}">
                    <a16:rowId xmlns:a16="http://schemas.microsoft.com/office/drawing/2014/main" val="1627811807"/>
                  </a:ext>
                </a:extLst>
              </a:tr>
            </a:tbl>
          </a:graphicData>
        </a:graphic>
      </p:graphicFrame>
      <p:sp>
        <p:nvSpPr>
          <p:cNvPr id="10" name="テキスト ボックス 9"/>
          <p:cNvSpPr txBox="1"/>
          <p:nvPr/>
        </p:nvSpPr>
        <p:spPr>
          <a:xfrm>
            <a:off x="3558495" y="6151328"/>
            <a:ext cx="3111529"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：関西広域連合ホームページ</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1" name="スライド番号プレースホルダー 1"/>
          <p:cNvSpPr txBox="1">
            <a:spLocks/>
          </p:cNvSpPr>
          <p:nvPr/>
        </p:nvSpPr>
        <p:spPr>
          <a:xfrm>
            <a:off x="7166451" y="657709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29</a:t>
            </a:r>
            <a:endParaRPr kumimoji="1" lang="ja-JP" altLang="en-US" sz="1800" dirty="0">
              <a:solidFill>
                <a:srgbClr val="002060"/>
              </a:solidFill>
            </a:endParaRPr>
          </a:p>
        </p:txBody>
      </p:sp>
    </p:spTree>
    <p:extLst>
      <p:ext uri="{BB962C8B-B14F-4D97-AF65-F5344CB8AC3E}">
        <p14:creationId xmlns:p14="http://schemas.microsoft.com/office/powerpoint/2010/main" val="1973985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5799"/>
            <a:ext cx="3678865"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defTabSz="914400">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関西地域の大学・産業クラスターの例</a:t>
            </a:r>
            <a:endParaRPr kumimoji="1" lang="ja-JP" altLang="en-US" sz="18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1" y="476712"/>
            <a:ext cx="4635796" cy="121386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32" y="644580"/>
            <a:ext cx="7048500" cy="6012371"/>
          </a:xfrm>
          <a:prstGeom prst="rect">
            <a:avLst/>
          </a:prstGeom>
        </p:spPr>
      </p:pic>
      <p:sp>
        <p:nvSpPr>
          <p:cNvPr id="10" name="テキスト ボックス 9"/>
          <p:cNvSpPr txBox="1"/>
          <p:nvPr/>
        </p:nvSpPr>
        <p:spPr>
          <a:xfrm>
            <a:off x="7245352" y="6456896"/>
            <a:ext cx="3111529"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700" dirty="0">
                <a:solidFill>
                  <a:prstClr val="black"/>
                </a:solidFill>
                <a:latin typeface="Meiryo UI" panose="020B0604030504040204" pitchFamily="50" charset="-128"/>
                <a:ea typeface="Meiryo UI" panose="020B0604030504040204" pitchFamily="50" charset="-128"/>
              </a:rPr>
              <a:t>INVEST </a:t>
            </a:r>
            <a:r>
              <a:rPr kumimoji="1" lang="en-US" altLang="ja-JP" sz="700" dirty="0" smtClean="0">
                <a:solidFill>
                  <a:prstClr val="black"/>
                </a:solidFill>
                <a:latin typeface="Meiryo UI" panose="020B0604030504040204" pitchFamily="50" charset="-128"/>
                <a:ea typeface="Meiryo UI" panose="020B0604030504040204" pitchFamily="50" charset="-128"/>
              </a:rPr>
              <a:t>OSAKA </a:t>
            </a:r>
            <a:r>
              <a:rPr kumimoji="1" lang="ja-JP" altLang="en-US" sz="700" dirty="0" smtClean="0">
                <a:solidFill>
                  <a:prstClr val="black"/>
                </a:solidFill>
                <a:latin typeface="Meiryo UI" panose="020B0604030504040204" pitchFamily="50" charset="-128"/>
                <a:ea typeface="Meiryo UI" panose="020B0604030504040204" pitchFamily="50" charset="-128"/>
              </a:rPr>
              <a:t>ホームページ</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30</a:t>
            </a:r>
            <a:endParaRPr kumimoji="1" lang="ja-JP" altLang="en-US" sz="1800" dirty="0">
              <a:solidFill>
                <a:srgbClr val="002060"/>
              </a:solidFill>
            </a:endParaRPr>
          </a:p>
        </p:txBody>
      </p:sp>
    </p:spTree>
    <p:extLst>
      <p:ext uri="{BB962C8B-B14F-4D97-AF65-F5344CB8AC3E}">
        <p14:creationId xmlns:p14="http://schemas.microsoft.com/office/powerpoint/2010/main" val="25506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91631" y="509360"/>
            <a:ext cx="8424823" cy="1925030"/>
            <a:chOff x="258343" y="866059"/>
            <a:chExt cx="5181589" cy="1925030"/>
          </a:xfrm>
        </p:grpSpPr>
        <p:sp>
          <p:nvSpPr>
            <p:cNvPr id="33" name="角丸四角形 32"/>
            <p:cNvSpPr/>
            <p:nvPr/>
          </p:nvSpPr>
          <p:spPr>
            <a:xfrm>
              <a:off x="258343" y="866059"/>
              <a:ext cx="5119990" cy="1800000"/>
            </a:xfrm>
            <a:prstGeom prst="roundRect">
              <a:avLst>
                <a:gd name="adj" fmla="val 5947"/>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6" name="正方形/長方形 5"/>
            <p:cNvSpPr/>
            <p:nvPr/>
          </p:nvSpPr>
          <p:spPr>
            <a:xfrm>
              <a:off x="258343" y="991089"/>
              <a:ext cx="5181589" cy="18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2000"/>
                </a:lnSpc>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観光・産業政策などを中心に、成長分野での連携強化を協議する「兵庫・大阪連携会議」の初会合が</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３年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日に開催</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大阪府の吉村知事と兵庫県の齋藤知事が出席し、</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年の大阪・関西万博に向け、ベイエリアの観光振興を促すため、両府県を</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結ぶ海上交通ルートを整備する方針で一致</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また、インバウンドの誘致やスタートアップの育成のほか、大阪府・大阪市などが進める「国際金融都市構想」などでの連携も模索し、</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ヒト、モノ、投資を呼び込む</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smtClean="0">
                  <a:solidFill>
                    <a:srgbClr val="002060"/>
                  </a:solidFill>
                  <a:latin typeface="Meiryo UI" panose="020B0604030504040204" pitchFamily="50" charset="-128"/>
                  <a:ea typeface="Meiryo UI" panose="020B0604030504040204" pitchFamily="50" charset="-128"/>
                </a:rPr>
                <a:t>▶ </a:t>
              </a:r>
              <a:r>
                <a:rPr lang="ja-JP" altLang="en-US" sz="1200" dirty="0">
                  <a:solidFill>
                    <a:srgbClr val="002060"/>
                  </a:solidFill>
                  <a:latin typeface="Meiryo UI" panose="020B0604030504040204" pitchFamily="50" charset="-128"/>
                  <a:ea typeface="Meiryo UI" panose="020B0604030504040204" pitchFamily="50" charset="-128"/>
                </a:rPr>
                <a:t>今後は、両知事が出席する会議を、年２回程度開催</a:t>
              </a:r>
              <a:r>
                <a:rPr lang="ja-JP" altLang="en-US" sz="1200" dirty="0" smtClean="0">
                  <a:solidFill>
                    <a:srgbClr val="002060"/>
                  </a:solidFill>
                  <a:latin typeface="Meiryo UI" panose="020B0604030504040204" pitchFamily="50" charset="-128"/>
                  <a:ea typeface="Meiryo UI" panose="020B0604030504040204" pitchFamily="50" charset="-128"/>
                </a:rPr>
                <a:t>予定</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9" name="グループ化 18"/>
          <p:cNvGrpSpPr/>
          <p:nvPr/>
        </p:nvGrpSpPr>
        <p:grpSpPr>
          <a:xfrm>
            <a:off x="5021955" y="2586736"/>
            <a:ext cx="3420001" cy="1511117"/>
            <a:chOff x="1897506" y="2077387"/>
            <a:chExt cx="2656828" cy="1462177"/>
          </a:xfrm>
        </p:grpSpPr>
        <p:grpSp>
          <p:nvGrpSpPr>
            <p:cNvPr id="7" name="グループ化 6"/>
            <p:cNvGrpSpPr/>
            <p:nvPr/>
          </p:nvGrpSpPr>
          <p:grpSpPr>
            <a:xfrm>
              <a:off x="1897506" y="2077387"/>
              <a:ext cx="2656828" cy="1462177"/>
              <a:chOff x="1967808" y="2678516"/>
              <a:chExt cx="2855001" cy="1462177"/>
            </a:xfrm>
          </p:grpSpPr>
          <p:sp>
            <p:nvSpPr>
              <p:cNvPr id="38" name="角丸四角形 37"/>
              <p:cNvSpPr/>
              <p:nvPr/>
            </p:nvSpPr>
            <p:spPr>
              <a:xfrm>
                <a:off x="1967808" y="2851832"/>
                <a:ext cx="2855001" cy="1288861"/>
              </a:xfrm>
              <a:prstGeom prst="roundRect">
                <a:avLst>
                  <a:gd name="adj" fmla="val 5947"/>
                </a:avLst>
              </a:prstGeom>
              <a:solidFill>
                <a:srgbClr val="E2F0D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39" name="角丸四角形 38"/>
              <p:cNvSpPr/>
              <p:nvPr/>
            </p:nvSpPr>
            <p:spPr>
              <a:xfrm>
                <a:off x="1973662" y="2678516"/>
                <a:ext cx="2013526" cy="2786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bg1"/>
                    </a:solidFill>
                    <a:latin typeface="Meiryo UI" panose="020B0604030504040204" pitchFamily="50" charset="-128"/>
                    <a:ea typeface="Meiryo UI" panose="020B0604030504040204" pitchFamily="50" charset="-128"/>
                  </a:rPr>
                  <a:t>◆ 第</a:t>
                </a:r>
                <a:r>
                  <a:rPr lang="en-US" altLang="ja-JP" sz="1200" b="1" dirty="0" smtClean="0">
                    <a:solidFill>
                      <a:schemeClr val="bg1"/>
                    </a:solidFill>
                    <a:latin typeface="Meiryo UI" panose="020B0604030504040204" pitchFamily="50" charset="-128"/>
                    <a:ea typeface="Meiryo UI" panose="020B0604030504040204" pitchFamily="50" charset="-128"/>
                  </a:rPr>
                  <a:t>1</a:t>
                </a:r>
                <a:r>
                  <a:rPr lang="ja-JP" altLang="en-US" sz="1200" b="1" dirty="0" smtClean="0">
                    <a:solidFill>
                      <a:schemeClr val="bg1"/>
                    </a:solidFill>
                    <a:latin typeface="Meiryo UI" panose="020B0604030504040204" pitchFamily="50" charset="-128"/>
                    <a:ea typeface="Meiryo UI" panose="020B0604030504040204" pitchFamily="50" charset="-128"/>
                  </a:rPr>
                  <a:t>回協議で確認された内容</a:t>
                </a:r>
                <a:endParaRPr lang="ja-JP" altLang="en-US" sz="1050" dirty="0">
                  <a:solidFill>
                    <a:schemeClr val="bg1"/>
                  </a:solidFill>
                  <a:latin typeface="Meiryo UI" panose="020B0604030504040204" pitchFamily="50" charset="-128"/>
                  <a:ea typeface="Meiryo UI" panose="020B0604030504040204" pitchFamily="50" charset="-128"/>
                </a:endParaRPr>
              </a:p>
            </p:txBody>
          </p:sp>
        </p:grpSp>
        <p:sp>
          <p:nvSpPr>
            <p:cNvPr id="20" name="正方形/長方形 19"/>
            <p:cNvSpPr/>
            <p:nvPr/>
          </p:nvSpPr>
          <p:spPr>
            <a:xfrm>
              <a:off x="1897507" y="2417822"/>
              <a:ext cx="2656827" cy="889467"/>
            </a:xfrm>
            <a:prstGeom prst="rect">
              <a:avLst/>
            </a:prstGeom>
            <a:ln>
              <a:noFill/>
            </a:ln>
          </p:spPr>
          <p:txBody>
            <a:bodyPr wrap="square" anchor="t" anchorCtr="0">
              <a:noAutofit/>
            </a:bodyPr>
            <a:lstStyle/>
            <a:p>
              <a:pPr>
                <a:lnSpc>
                  <a:spcPts val="1500"/>
                </a:lnSpc>
              </a:pPr>
              <a:r>
                <a:rPr lang="ja-JP" altLang="en-US" sz="1050" dirty="0" smtClean="0">
                  <a:solidFill>
                    <a:srgbClr val="002060"/>
                  </a:solidFill>
                  <a:latin typeface="Meiryo UI" panose="020B0604030504040204" pitchFamily="50" charset="-128"/>
                  <a:ea typeface="Meiryo UI" panose="020B0604030504040204" pitchFamily="50" charset="-128"/>
                </a:rPr>
                <a:t>▶ 「産業振興」と「観光振興」の分野で連携を推進していく</a:t>
              </a: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05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050" dirty="0" smtClean="0">
                  <a:solidFill>
                    <a:srgbClr val="002060"/>
                  </a:solidFill>
                  <a:latin typeface="Meiryo UI" panose="020B0604030504040204" pitchFamily="50" charset="-128"/>
                  <a:ea typeface="Meiryo UI" panose="020B0604030504040204" pitchFamily="50" charset="-128"/>
                </a:rPr>
                <a:t>（産業振興）</a:t>
              </a: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050" dirty="0" smtClean="0">
                  <a:solidFill>
                    <a:srgbClr val="002060"/>
                  </a:solidFill>
                  <a:latin typeface="Meiryo UI" panose="020B0604030504040204" pitchFamily="50" charset="-128"/>
                  <a:ea typeface="Meiryo UI" panose="020B0604030504040204" pitchFamily="50" charset="-128"/>
                </a:rPr>
                <a:t>　　スタートアップなどで連携を図り、ヒト、モノ、投資を呼び込む</a:t>
              </a:r>
              <a:r>
                <a:rPr lang="ja-JP" altLang="en-US" sz="1050" dirty="0">
                  <a:solidFill>
                    <a:srgbClr val="002060"/>
                  </a:solidFill>
                  <a:latin typeface="Meiryo UI" panose="020B0604030504040204" pitchFamily="50" charset="-128"/>
                  <a:ea typeface="Meiryo UI" panose="020B0604030504040204" pitchFamily="50" charset="-128"/>
                </a:rPr>
                <a:t>　</a:t>
              </a: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050" dirty="0" smtClean="0">
                  <a:solidFill>
                    <a:srgbClr val="002060"/>
                  </a:solidFill>
                  <a:latin typeface="Meiryo UI" panose="020B0604030504040204" pitchFamily="50" charset="-128"/>
                  <a:ea typeface="Meiryo UI" panose="020B0604030504040204" pitchFamily="50" charset="-128"/>
                </a:rPr>
                <a:t>（観光振興）</a:t>
              </a: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050" dirty="0">
                  <a:solidFill>
                    <a:srgbClr val="002060"/>
                  </a:solidFill>
                  <a:latin typeface="Meiryo UI" panose="020B0604030504040204" pitchFamily="50" charset="-128"/>
                  <a:ea typeface="Meiryo UI" panose="020B0604030504040204" pitchFamily="50" charset="-128"/>
                </a:rPr>
                <a:t>　</a:t>
              </a:r>
              <a:r>
                <a:rPr lang="ja-JP" altLang="en-US" sz="1050" dirty="0" smtClean="0">
                  <a:solidFill>
                    <a:srgbClr val="002060"/>
                  </a:solidFill>
                  <a:latin typeface="Meiryo UI" panose="020B0604030504040204" pitchFamily="50" charset="-128"/>
                  <a:ea typeface="Meiryo UI" panose="020B0604030504040204" pitchFamily="50" charset="-128"/>
                </a:rPr>
                <a:t>　観光メニューの充実や海上交通ルートの検討を進める</a:t>
              </a:r>
              <a:endParaRPr lang="ja-JP" altLang="en-US" sz="1050" dirty="0">
                <a:solidFill>
                  <a:srgbClr val="002060"/>
                </a:solidFill>
                <a:latin typeface="Meiryo UI" panose="020B0604030504040204" pitchFamily="50" charset="-128"/>
                <a:ea typeface="Meiryo UI" panose="020B0604030504040204" pitchFamily="50" charset="-128"/>
              </a:endParaRPr>
            </a:p>
            <a:p>
              <a:pPr>
                <a:lnSpc>
                  <a:spcPts val="1500"/>
                </a:lnSpc>
              </a:pPr>
              <a:endParaRPr lang="en-US" altLang="ja-JP" sz="1050" dirty="0" smtClean="0">
                <a:solidFill>
                  <a:srgbClr val="002060"/>
                </a:solidFill>
                <a:latin typeface="Meiryo UI" panose="020B0604030504040204" pitchFamily="50" charset="-128"/>
                <a:ea typeface="Meiryo UI" panose="020B0604030504040204" pitchFamily="50" charset="-128"/>
              </a:endParaRPr>
            </a:p>
            <a:p>
              <a:pPr>
                <a:lnSpc>
                  <a:spcPts val="1500"/>
                </a:lnSpc>
              </a:pPr>
              <a:endParaRPr lang="en-US" altLang="ja-JP" sz="1050" dirty="0" smtClean="0">
                <a:solidFill>
                  <a:srgbClr val="002060"/>
                </a:solidFill>
                <a:latin typeface="Meiryo UI" panose="020B0604030504040204" pitchFamily="50" charset="-128"/>
                <a:ea typeface="Meiryo UI" panose="020B0604030504040204" pitchFamily="50" charset="-128"/>
              </a:endParaRPr>
            </a:p>
          </p:txBody>
        </p:sp>
      </p:grpSp>
      <p:grpSp>
        <p:nvGrpSpPr>
          <p:cNvPr id="8" name="グループ化 7"/>
          <p:cNvGrpSpPr/>
          <p:nvPr/>
        </p:nvGrpSpPr>
        <p:grpSpPr>
          <a:xfrm>
            <a:off x="391631" y="2623940"/>
            <a:ext cx="4334578" cy="2659826"/>
            <a:chOff x="492072" y="1572277"/>
            <a:chExt cx="4334578" cy="2659826"/>
          </a:xfrm>
        </p:grpSpPr>
        <p:grpSp>
          <p:nvGrpSpPr>
            <p:cNvPr id="4" name="グループ化 3"/>
            <p:cNvGrpSpPr/>
            <p:nvPr/>
          </p:nvGrpSpPr>
          <p:grpSpPr>
            <a:xfrm>
              <a:off x="492072" y="1572277"/>
              <a:ext cx="3882325" cy="2543123"/>
              <a:chOff x="227599" y="2730439"/>
              <a:chExt cx="3323628" cy="2543123"/>
            </a:xfrm>
          </p:grpSpPr>
          <p:grpSp>
            <p:nvGrpSpPr>
              <p:cNvPr id="21" name="グループ化 20"/>
              <p:cNvGrpSpPr/>
              <p:nvPr/>
            </p:nvGrpSpPr>
            <p:grpSpPr>
              <a:xfrm>
                <a:off x="227599" y="2730439"/>
                <a:ext cx="3323628" cy="2543123"/>
                <a:chOff x="-1293530" y="3065145"/>
                <a:chExt cx="3322751" cy="2711186"/>
              </a:xfrm>
            </p:grpSpPr>
            <p:sp>
              <p:nvSpPr>
                <p:cNvPr id="25" name="角丸四角形 24"/>
                <p:cNvSpPr/>
                <p:nvPr/>
              </p:nvSpPr>
              <p:spPr>
                <a:xfrm>
                  <a:off x="-1293525" y="3236236"/>
                  <a:ext cx="3322746" cy="2540095"/>
                </a:xfrm>
                <a:prstGeom prst="roundRect">
                  <a:avLst>
                    <a:gd name="adj" fmla="val 5947"/>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24" name="角丸四角形 23"/>
                <p:cNvSpPr/>
                <p:nvPr/>
              </p:nvSpPr>
              <p:spPr>
                <a:xfrm>
                  <a:off x="-1293530" y="3065145"/>
                  <a:ext cx="2156783" cy="3070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bg1"/>
                      </a:solidFill>
                      <a:latin typeface="Meiryo UI" panose="020B0604030504040204" pitchFamily="50" charset="-128"/>
                      <a:ea typeface="Meiryo UI" panose="020B0604030504040204" pitchFamily="50" charset="-128"/>
                    </a:rPr>
                    <a:t>◆ 兵庫県・大阪府からの提案概要</a:t>
                  </a:r>
                  <a:endParaRPr lang="ja-JP" altLang="en-US" sz="1050" dirty="0">
                    <a:solidFill>
                      <a:schemeClr val="bg1"/>
                    </a:solidFill>
                    <a:latin typeface="Meiryo UI" panose="020B0604030504040204" pitchFamily="50" charset="-128"/>
                    <a:ea typeface="Meiryo UI" panose="020B0604030504040204" pitchFamily="50" charset="-128"/>
                  </a:endParaRPr>
                </a:p>
              </p:txBody>
            </p:sp>
          </p:grpSp>
          <p:sp>
            <p:nvSpPr>
              <p:cNvPr id="22" name="正方形/長方形 21"/>
              <p:cNvSpPr/>
              <p:nvPr/>
            </p:nvSpPr>
            <p:spPr>
              <a:xfrm>
                <a:off x="270382" y="3086097"/>
                <a:ext cx="2089545" cy="1118255"/>
              </a:xfrm>
              <a:prstGeom prst="rect">
                <a:avLst/>
              </a:prstGeom>
              <a:ln>
                <a:noFill/>
              </a:ln>
            </p:spPr>
            <p:txBody>
              <a:bodyPr wrap="square" anchor="ctr" anchorCtr="0">
                <a:spAutoFit/>
              </a:bodyPr>
              <a:lstStyle/>
              <a:p>
                <a:pPr>
                  <a:lnSpc>
                    <a:spcPts val="1500"/>
                  </a:lnSpc>
                </a:pPr>
                <a:r>
                  <a:rPr lang="ja-JP" altLang="en-US" sz="1200" dirty="0" smtClean="0">
                    <a:solidFill>
                      <a:srgbClr val="002060"/>
                    </a:solidFill>
                    <a:latin typeface="Meiryo UI" panose="020B0604030504040204" pitchFamily="50" charset="-128"/>
                    <a:ea typeface="Meiryo UI" panose="020B0604030504040204" pitchFamily="50" charset="-128"/>
                  </a:rPr>
                  <a:t>〇 兵庫県</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200" b="1"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200" dirty="0" smtClean="0">
                    <a:solidFill>
                      <a:srgbClr val="002060"/>
                    </a:solidFill>
                    <a:latin typeface="Meiryo UI" panose="020B0604030504040204" pitchFamily="50" charset="-128"/>
                    <a:ea typeface="Meiryo UI" panose="020B0604030504040204" pitchFamily="50" charset="-128"/>
                  </a:rPr>
                  <a:t>　▶ 海上</a:t>
                </a:r>
                <a:r>
                  <a:rPr lang="ja-JP" altLang="en-US" sz="1200" dirty="0">
                    <a:solidFill>
                      <a:srgbClr val="002060"/>
                    </a:solidFill>
                    <a:latin typeface="Meiryo UI" panose="020B0604030504040204" pitchFamily="50" charset="-128"/>
                    <a:ea typeface="Meiryo UI" panose="020B0604030504040204" pitchFamily="50" charset="-128"/>
                  </a:rPr>
                  <a:t>交通の充実</a:t>
                </a:r>
              </a:p>
              <a:p>
                <a:pPr>
                  <a:lnSpc>
                    <a:spcPts val="15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観光</a:t>
                </a:r>
                <a:r>
                  <a:rPr lang="ja-JP" altLang="en-US" sz="1200" dirty="0">
                    <a:solidFill>
                      <a:srgbClr val="002060"/>
                    </a:solidFill>
                    <a:latin typeface="Meiryo UI" panose="020B0604030504040204" pitchFamily="50" charset="-128"/>
                    <a:ea typeface="Meiryo UI" panose="020B0604030504040204" pitchFamily="50" charset="-128"/>
                  </a:rPr>
                  <a:t>連携の強化</a:t>
                </a:r>
              </a:p>
              <a:p>
                <a:pPr>
                  <a:lnSpc>
                    <a:spcPts val="15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スタートアップ</a:t>
                </a:r>
                <a:r>
                  <a:rPr lang="ja-JP" altLang="en-US" sz="1200" dirty="0">
                    <a:solidFill>
                      <a:srgbClr val="002060"/>
                    </a:solidFill>
                    <a:latin typeface="Meiryo UI" panose="020B0604030504040204" pitchFamily="50" charset="-128"/>
                    <a:ea typeface="Meiryo UI" panose="020B0604030504040204" pitchFamily="50" charset="-128"/>
                  </a:rPr>
                  <a:t>の創出、成長支援</a:t>
                </a:r>
              </a:p>
              <a:p>
                <a:pPr>
                  <a:lnSpc>
                    <a:spcPts val="15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成長</a:t>
                </a:r>
                <a:r>
                  <a:rPr lang="ja-JP" altLang="en-US" sz="1200" dirty="0">
                    <a:solidFill>
                      <a:srgbClr val="002060"/>
                    </a:solidFill>
                    <a:latin typeface="Meiryo UI" panose="020B0604030504040204" pitchFamily="50" charset="-128"/>
                    <a:ea typeface="Meiryo UI" panose="020B0604030504040204" pitchFamily="50" charset="-128"/>
                  </a:rPr>
                  <a:t>産業の</a:t>
                </a:r>
                <a:r>
                  <a:rPr lang="ja-JP" altLang="en-US" sz="1200" dirty="0" smtClean="0">
                    <a:solidFill>
                      <a:srgbClr val="002060"/>
                    </a:solidFill>
                    <a:latin typeface="Meiryo UI" panose="020B0604030504040204" pitchFamily="50" charset="-128"/>
                    <a:ea typeface="Meiryo UI" panose="020B0604030504040204" pitchFamily="50" charset="-128"/>
                  </a:rPr>
                  <a:t>育成</a:t>
                </a:r>
                <a:endParaRPr lang="ja-JP" altLang="en-US" sz="1200" dirty="0">
                  <a:solidFill>
                    <a:srgbClr val="002060"/>
                  </a:solidFill>
                  <a:latin typeface="Meiryo UI" panose="020B0604030504040204" pitchFamily="50" charset="-128"/>
                  <a:ea typeface="Meiryo UI" panose="020B0604030504040204" pitchFamily="50" charset="-128"/>
                </a:endParaRPr>
              </a:p>
            </p:txBody>
          </p:sp>
        </p:grpSp>
        <p:sp>
          <p:nvSpPr>
            <p:cNvPr id="30" name="正方形/長方形 29"/>
            <p:cNvSpPr/>
            <p:nvPr/>
          </p:nvSpPr>
          <p:spPr>
            <a:xfrm>
              <a:off x="542047" y="3113848"/>
              <a:ext cx="4284603" cy="1118255"/>
            </a:xfrm>
            <a:prstGeom prst="rect">
              <a:avLst/>
            </a:prstGeom>
            <a:ln>
              <a:noFill/>
            </a:ln>
          </p:spPr>
          <p:txBody>
            <a:bodyPr wrap="square" anchor="ctr" anchorCtr="0">
              <a:spAutoFit/>
            </a:bodyPr>
            <a:lstStyle/>
            <a:p>
              <a:pPr>
                <a:lnSpc>
                  <a:spcPts val="1500"/>
                </a:lnSpc>
              </a:pPr>
              <a:r>
                <a:rPr lang="ja-JP" altLang="en-US" sz="1200" dirty="0" smtClean="0">
                  <a:solidFill>
                    <a:srgbClr val="002060"/>
                  </a:solidFill>
                  <a:latin typeface="Meiryo UI" panose="020B0604030504040204" pitchFamily="50" charset="-128"/>
                  <a:ea typeface="Meiryo UI" panose="020B0604030504040204" pitchFamily="50" charset="-128"/>
                </a:rPr>
                <a:t>〇 大阪府</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200" dirty="0" smtClean="0">
                  <a:solidFill>
                    <a:srgbClr val="002060"/>
                  </a:solidFill>
                  <a:latin typeface="Meiryo UI" panose="020B0604030504040204" pitchFamily="50" charset="-128"/>
                  <a:ea typeface="Meiryo UI" panose="020B0604030504040204" pitchFamily="50" charset="-128"/>
                </a:rPr>
                <a:t>　▶ 万博をインパクト</a:t>
              </a:r>
              <a:r>
                <a:rPr lang="ja-JP" altLang="en-US" sz="1200" dirty="0">
                  <a:solidFill>
                    <a:srgbClr val="002060"/>
                  </a:solidFill>
                  <a:latin typeface="Meiryo UI" panose="020B0604030504040204" pitchFamily="50" charset="-128"/>
                  <a:ea typeface="Meiryo UI" panose="020B0604030504040204" pitchFamily="50" charset="-128"/>
                </a:rPr>
                <a:t>とした新産業創出</a:t>
              </a:r>
              <a:r>
                <a:rPr lang="ja-JP" altLang="en-US" sz="1200" dirty="0" smtClean="0">
                  <a:solidFill>
                    <a:srgbClr val="002060"/>
                  </a:solidFill>
                  <a:latin typeface="Meiryo UI" panose="020B0604030504040204" pitchFamily="50" charset="-128"/>
                  <a:ea typeface="Meiryo UI" panose="020B0604030504040204" pitchFamily="50" charset="-128"/>
                </a:rPr>
                <a:t>、育成</a:t>
              </a:r>
              <a:r>
                <a:rPr lang="ja-JP" altLang="en-US" sz="1200" dirty="0">
                  <a:solidFill>
                    <a:srgbClr val="002060"/>
                  </a:solidFill>
                  <a:latin typeface="Meiryo UI" panose="020B0604030504040204" pitchFamily="50" charset="-128"/>
                  <a:ea typeface="Meiryo UI" panose="020B0604030504040204" pitchFamily="50" charset="-128"/>
                </a:rPr>
                <a:t>に向けた連携</a:t>
              </a:r>
            </a:p>
            <a:p>
              <a:pPr>
                <a:lnSpc>
                  <a:spcPts val="1500"/>
                </a:lnSpc>
              </a:pPr>
              <a:r>
                <a:rPr lang="ja-JP" altLang="en-US" sz="1200" dirty="0" smtClean="0">
                  <a:solidFill>
                    <a:srgbClr val="002060"/>
                  </a:solidFill>
                  <a:latin typeface="Meiryo UI" panose="020B0604030504040204" pitchFamily="50" charset="-128"/>
                  <a:ea typeface="Meiryo UI" panose="020B0604030504040204" pitchFamily="50" charset="-128"/>
                </a:rPr>
                <a:t>　▶ 兵庫</a:t>
              </a:r>
              <a:r>
                <a:rPr lang="ja-JP" altLang="en-US" sz="1200" dirty="0">
                  <a:solidFill>
                    <a:srgbClr val="002060"/>
                  </a:solidFill>
                  <a:latin typeface="Meiryo UI" panose="020B0604030504040204" pitchFamily="50" charset="-128"/>
                  <a:ea typeface="Meiryo UI" panose="020B0604030504040204" pitchFamily="50" charset="-128"/>
                </a:rPr>
                <a:t>、大阪の観光の強みをミックスした連携</a:t>
              </a:r>
            </a:p>
            <a:p>
              <a:pPr>
                <a:lnSpc>
                  <a:spcPts val="1500"/>
                </a:lnSpc>
              </a:pPr>
              <a:r>
                <a:rPr lang="ja-JP" altLang="en-US" sz="1200" dirty="0" smtClean="0">
                  <a:solidFill>
                    <a:srgbClr val="002060"/>
                  </a:solidFill>
                  <a:latin typeface="Meiryo UI" panose="020B0604030504040204" pitchFamily="50" charset="-128"/>
                  <a:ea typeface="Meiryo UI" panose="020B0604030504040204" pitchFamily="50" charset="-128"/>
                </a:rPr>
                <a:t>　▶ 国際</a:t>
              </a:r>
              <a:r>
                <a:rPr lang="ja-JP" altLang="en-US" sz="1200" dirty="0">
                  <a:solidFill>
                    <a:srgbClr val="002060"/>
                  </a:solidFill>
                  <a:latin typeface="Meiryo UI" panose="020B0604030504040204" pitchFamily="50" charset="-128"/>
                  <a:ea typeface="Meiryo UI" panose="020B0604030504040204" pitchFamily="50" charset="-128"/>
                </a:rPr>
                <a:t>金融都市の実現に向けた連携</a:t>
              </a:r>
            </a:p>
            <a:p>
              <a:pPr>
                <a:lnSpc>
                  <a:spcPts val="1500"/>
                </a:lnSpc>
              </a:pPr>
              <a:endParaRPr lang="en-US" altLang="ja-JP" sz="1200" dirty="0" smtClean="0">
                <a:solidFill>
                  <a:srgbClr val="002060"/>
                </a:solidFill>
                <a:latin typeface="Meiryo UI" panose="020B0604030504040204" pitchFamily="50" charset="-128"/>
                <a:ea typeface="Meiryo UI" panose="020B0604030504040204" pitchFamily="50" charset="-128"/>
              </a:endParaRPr>
            </a:p>
          </p:txBody>
        </p:sp>
      </p:grpSp>
      <p:sp>
        <p:nvSpPr>
          <p:cNvPr id="31" name="正方形/長方形 30"/>
          <p:cNvSpPr/>
          <p:nvPr/>
        </p:nvSpPr>
        <p:spPr>
          <a:xfrm>
            <a:off x="0" y="-42439"/>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兵庫・大阪連携会議の概要</a:t>
            </a:r>
            <a:endParaRPr kumimoji="1" lang="ja-JP" altLang="en-US" sz="18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31</a:t>
            </a:r>
            <a:endParaRPr kumimoji="1" lang="ja-JP" altLang="en-US" sz="1800" dirty="0">
              <a:solidFill>
                <a:srgbClr val="002060"/>
              </a:solidFill>
            </a:endParaRPr>
          </a:p>
        </p:txBody>
      </p:sp>
    </p:spTree>
    <p:extLst>
      <p:ext uri="{BB962C8B-B14F-4D97-AF65-F5344CB8AC3E}">
        <p14:creationId xmlns:p14="http://schemas.microsoft.com/office/powerpoint/2010/main" val="2668742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4647482" y="708250"/>
            <a:ext cx="4320000"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ja-JP" altLang="en-US" sz="1400" b="1" dirty="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 「</a:t>
            </a:r>
            <a:r>
              <a:rPr lang="ja-JP" altLang="en-US" sz="1400" b="1" dirty="0">
                <a:solidFill>
                  <a:srgbClr val="002060"/>
                </a:solidFill>
                <a:latin typeface="Meiryo UI" panose="020B0604030504040204" pitchFamily="50" charset="-128"/>
                <a:ea typeface="Meiryo UI" panose="020B0604030504040204" pitchFamily="50" charset="-128"/>
              </a:rPr>
              <a:t>グランパリ</a:t>
            </a:r>
            <a:r>
              <a:rPr lang="ja-JP" altLang="en-US" sz="1400" b="1" dirty="0" smtClean="0">
                <a:solidFill>
                  <a:srgbClr val="002060"/>
                </a:solidFill>
                <a:latin typeface="Meiryo UI" panose="020B0604030504040204" pitchFamily="50" charset="-128"/>
                <a:ea typeface="Meiryo UI" panose="020B0604030504040204" pitchFamily="50" charset="-128"/>
              </a:rPr>
              <a:t>」について</a:t>
            </a:r>
            <a:endParaRPr lang="ja-JP" altLang="en-US" sz="1400" b="1" dirty="0">
              <a:solidFill>
                <a:srgbClr val="002060"/>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33210" y="712466"/>
            <a:ext cx="4300905" cy="3013262"/>
            <a:chOff x="4693554" y="683172"/>
            <a:chExt cx="4300905" cy="3013262"/>
          </a:xfrm>
        </p:grpSpPr>
        <p:sp>
          <p:nvSpPr>
            <p:cNvPr id="24" name="テキスト ボックス 23"/>
            <p:cNvSpPr txBox="1"/>
            <p:nvPr/>
          </p:nvSpPr>
          <p:spPr>
            <a:xfrm>
              <a:off x="4693554" y="683172"/>
              <a:ext cx="4300905"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ja-JP" altLang="en-US" sz="1400" b="1" dirty="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 「</a:t>
              </a:r>
              <a:r>
                <a:rPr lang="en-US" altLang="ja-JP" sz="1400" b="1" dirty="0" smtClean="0">
                  <a:solidFill>
                    <a:srgbClr val="002060"/>
                  </a:solidFill>
                  <a:latin typeface="Meiryo UI" panose="020B0604030504040204" pitchFamily="50" charset="-128"/>
                  <a:ea typeface="Meiryo UI" panose="020B0604030504040204" pitchFamily="50" charset="-128"/>
                </a:rPr>
                <a:t>LEP</a:t>
              </a:r>
              <a:r>
                <a:rPr lang="ja-JP" altLang="en-US" sz="1000" b="1" dirty="0">
                  <a:solidFill>
                    <a:srgbClr val="002060"/>
                  </a:solidFill>
                  <a:latin typeface="Meiryo UI" panose="020B0604030504040204" pitchFamily="50" charset="-128"/>
                  <a:ea typeface="Meiryo UI" panose="020B0604030504040204" pitchFamily="50" charset="-128"/>
                </a:rPr>
                <a:t>（ローカル・エンタープライズ・パートナーシップ）</a:t>
              </a:r>
              <a:r>
                <a:rPr lang="ja-JP" altLang="en-US" sz="1400" b="1" dirty="0">
                  <a:solidFill>
                    <a:srgbClr val="002060"/>
                  </a:solidFill>
                  <a:latin typeface="Meiryo UI" panose="020B0604030504040204" pitchFamily="50" charset="-128"/>
                  <a:ea typeface="Meiryo UI" panose="020B0604030504040204" pitchFamily="50" charset="-128"/>
                </a:rPr>
                <a:t>」に</a:t>
              </a:r>
              <a:r>
                <a:rPr lang="ja-JP" altLang="en-US" sz="1400" b="1" dirty="0" smtClean="0">
                  <a:solidFill>
                    <a:srgbClr val="002060"/>
                  </a:solidFill>
                  <a:latin typeface="Meiryo UI" panose="020B0604030504040204" pitchFamily="50" charset="-128"/>
                  <a:ea typeface="Meiryo UI" panose="020B0604030504040204" pitchFamily="50" charset="-128"/>
                </a:rPr>
                <a:t>ついて</a:t>
              </a:r>
              <a:endParaRPr lang="ja-JP" altLang="en-US" sz="1400" b="1" dirty="0">
                <a:solidFill>
                  <a:srgbClr val="002060"/>
                </a:solidFill>
                <a:latin typeface="Meiryo UI" panose="020B0604030504040204" pitchFamily="50" charset="-128"/>
                <a:ea typeface="Meiryo UI" panose="020B0604030504040204" pitchFamily="50" charset="-128"/>
              </a:endParaRPr>
            </a:p>
          </p:txBody>
        </p:sp>
        <p:sp>
          <p:nvSpPr>
            <p:cNvPr id="27" name="角丸四角形 26"/>
            <p:cNvSpPr/>
            <p:nvPr/>
          </p:nvSpPr>
          <p:spPr>
            <a:xfrm>
              <a:off x="4808912" y="1104240"/>
              <a:ext cx="4126966" cy="2520000"/>
            </a:xfrm>
            <a:prstGeom prst="roundRect">
              <a:avLst>
                <a:gd name="adj" fmla="val 5947"/>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28" name="正方形/長方形 27"/>
            <p:cNvSpPr/>
            <p:nvPr/>
          </p:nvSpPr>
          <p:spPr>
            <a:xfrm>
              <a:off x="4808912" y="1284434"/>
              <a:ext cx="4176000" cy="2412000"/>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LEP</a:t>
              </a:r>
              <a:r>
                <a:rPr lang="ja-JP" altLang="en-US" sz="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Local Enterprise Partnerships</a:t>
              </a:r>
              <a:r>
                <a:rPr lang="ja-JP" altLang="en-US" sz="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は、地域の経済開発促進を担う</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複数の地方自治体と民間企業等による官民連携のパートナーシップ</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で、通勤圏等をベースとした地域経済圏ごとに、イングランド全域をカ</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バーする形で３９が設置</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LEP</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が各地域の分析を行い、自らが成長戦略を作成。政府が実現</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性を含めて精査し、その結果に則って地域成長基金を割当て、優れ</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err="1"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戦略を有する地域がより多くの資金を獲得できる</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LEP</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は、地域における持続的な民間主導による成長と雇用創出で明</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確なビジョンと戦略的なリーダーシップを提供するものとされ、交通インフ</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ラ整備、地域成長ファンドの提案等、高度成長産業の支援等の役割</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が示されている</a:t>
              </a: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88095" y="1028547"/>
              <a:ext cx="939323" cy="252000"/>
            </a:xfrm>
            <a:prstGeom prst="roundRect">
              <a:avLst>
                <a:gd name="adj" fmla="val 20743"/>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200" b="1" dirty="0" smtClean="0">
                  <a:solidFill>
                    <a:schemeClr val="bg1"/>
                  </a:solidFill>
                  <a:latin typeface="Meiryo UI" panose="020B0604030504040204" pitchFamily="50" charset="-128"/>
                  <a:ea typeface="Meiryo UI" panose="020B0604030504040204" pitchFamily="50" charset="-128"/>
                </a:rPr>
                <a:t>◆ 概  要</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sp>
        <p:nvSpPr>
          <p:cNvPr id="31" name="正方形/長方形 30"/>
          <p:cNvSpPr/>
          <p:nvPr/>
        </p:nvSpPr>
        <p:spPr>
          <a:xfrm>
            <a:off x="4799067" y="1309841"/>
            <a:ext cx="4176000" cy="3096000"/>
          </a:xfrm>
          <a:prstGeom prst="rect">
            <a:avLst/>
          </a:prstGeom>
          <a:solidFill>
            <a:srgbClr val="DEEBF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グランパリは、世界の大都市と競いうるパリの経済成長を実現するため</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に、「グランパリ法」で定められた、パリ市、隣接３県及びその周辺のプ</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ロジェクトで、「イル・ド・フランス州」の重要な地域を公共交通機関で</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接続し、持続可能な経済開発を推進</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グランパリ法では、整備すべき公共交通機関のルートが大まかに示さ</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err="1"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れて</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いることと、サクレ台地開発に関係する自治体名が列挙されてい</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err="1"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のみ</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パリ南西に位置するサクレ台地を、科学技術研究の戦略拠点として</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開発。その他は拠点開発の方法（新駅周辺の先買い権等）が示</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されているだけで、具体的な開発イメージは示されていない</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国が保証する財源によるパリ中心部・主要ビジネス拠点・空港を結ぶ</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無人地下鉄の整備や、新駅周辺の集中的開発、スプロール防止の</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ための毎年７万戸の住宅建設、サクレ台地における研究都市の整備</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などが計画に位置付けられている</a:t>
            </a: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4799067" y="1057841"/>
            <a:ext cx="939323" cy="252000"/>
          </a:xfrm>
          <a:prstGeom prst="roundRect">
            <a:avLst>
              <a:gd name="adj" fmla="val 20743"/>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200" b="1" dirty="0" smtClean="0">
                <a:solidFill>
                  <a:schemeClr val="bg1"/>
                </a:solidFill>
                <a:latin typeface="Meiryo UI" panose="020B0604030504040204" pitchFamily="50" charset="-128"/>
                <a:ea typeface="Meiryo UI" panose="020B0604030504040204" pitchFamily="50" charset="-128"/>
              </a:rPr>
              <a:t>◆ 概  要</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223663" y="3998694"/>
            <a:ext cx="4320000"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ja-JP" altLang="en-US" sz="1400" b="1" dirty="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 「都市協定（シティディール）」について</a:t>
            </a:r>
            <a:endParaRPr lang="ja-JP" altLang="en-US" sz="1400" b="1" dirty="0">
              <a:solidFill>
                <a:srgbClr val="002060"/>
              </a:solidFill>
              <a:latin typeface="Meiryo UI" panose="020B0604030504040204" pitchFamily="50" charset="-128"/>
              <a:ea typeface="Meiryo UI" panose="020B0604030504040204" pitchFamily="50" charset="-128"/>
            </a:endParaRPr>
          </a:p>
        </p:txBody>
      </p:sp>
      <p:sp>
        <p:nvSpPr>
          <p:cNvPr id="34" name="角丸四角形 33"/>
          <p:cNvSpPr/>
          <p:nvPr/>
        </p:nvSpPr>
        <p:spPr>
          <a:xfrm>
            <a:off x="343722" y="4519299"/>
            <a:ext cx="4126966" cy="2160000"/>
          </a:xfrm>
          <a:prstGeom prst="roundRect">
            <a:avLst>
              <a:gd name="adj" fmla="val 5947"/>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35" name="正方形/長方形 34"/>
          <p:cNvSpPr/>
          <p:nvPr/>
        </p:nvSpPr>
        <p:spPr>
          <a:xfrm>
            <a:off x="341705" y="4599947"/>
            <a:ext cx="4176000" cy="2088000"/>
          </a:xfrm>
          <a:prstGeom prst="rect">
            <a:avLst/>
          </a:prstGeom>
          <a:solidFill>
            <a:srgbClr val="DEEBF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都市協定</a:t>
            </a:r>
            <a:r>
              <a:rPr lang="ja-JP" altLang="en-US" sz="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City Deal</a:t>
            </a:r>
            <a:r>
              <a:rPr lang="ja-JP" altLang="en-US" sz="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は都市の経済成長促進を狙いとする都市と</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政府の間の合意であり、政府から都市への権限と資金の移譲、及び</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都市の経済成長支援を目的とするその他の取り決め</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協定内容は各都市（圏）が自ら具体案を作成し、政府との交渉で</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決定。自治体のリーダーが政府と直接交渉して「お墨付き」を得るとい</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う、地方主導による政策立案の過程を経ていることが特徴</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都市協定は各都市のニーズに対応したオーダーメイドであり、都市が</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より良い経済成長を達成するのを支援するのに必要な権限、責任、</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柔軟性、自由度を付与するものとなっている</a:t>
            </a: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341705" y="4335242"/>
            <a:ext cx="939323" cy="252000"/>
          </a:xfrm>
          <a:prstGeom prst="roundRect">
            <a:avLst>
              <a:gd name="adj" fmla="val 20743"/>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1200" b="1" dirty="0" smtClean="0">
                <a:solidFill>
                  <a:schemeClr val="bg1"/>
                </a:solidFill>
                <a:latin typeface="Meiryo UI" panose="020B0604030504040204" pitchFamily="50" charset="-128"/>
                <a:ea typeface="Meiryo UI" panose="020B0604030504040204" pitchFamily="50" charset="-128"/>
              </a:rPr>
              <a:t>◆ 概  要</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47610" y="2475"/>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諸外国の大都市</a:t>
            </a:r>
            <a:r>
              <a:rPr kumimoji="1" lang="ja-JP" altLang="en-US"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における地域政策</a:t>
            </a:r>
            <a:endParaRPr kumimoji="1" lang="en-US" altLang="ja-JP"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スライド番号プレースホルダー 1"/>
          <p:cNvSpPr txBox="1">
            <a:spLocks/>
          </p:cNvSpPr>
          <p:nvPr/>
        </p:nvSpPr>
        <p:spPr>
          <a:xfrm>
            <a:off x="7177338" y="6570178"/>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32</a:t>
            </a:r>
            <a:endParaRPr kumimoji="1" lang="ja-JP" altLang="en-US" sz="1800" dirty="0">
              <a:solidFill>
                <a:srgbClr val="002060"/>
              </a:solidFill>
            </a:endParaRPr>
          </a:p>
        </p:txBody>
      </p:sp>
      <p:sp>
        <p:nvSpPr>
          <p:cNvPr id="17" name="テキスト ボックス 16"/>
          <p:cNvSpPr txBox="1"/>
          <p:nvPr/>
        </p:nvSpPr>
        <p:spPr>
          <a:xfrm>
            <a:off x="2626861" y="3713869"/>
            <a:ext cx="3111529"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Best Value Vol.34</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（価格総合研究所）</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2626860" y="6673174"/>
            <a:ext cx="3111529"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Best Value Vol.34</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（価格総合研究所）</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6266624" y="4419271"/>
            <a:ext cx="3111529"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：大都市圏の現状</a:t>
            </a:r>
            <a:r>
              <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諸外国の大都市圏の計画概要（国土交通省）</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66539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9AF6284-E444-4649-A581-D804430E7D6E}"/>
              </a:ext>
            </a:extLst>
          </p:cNvPr>
          <p:cNvSpPr txBox="1"/>
          <p:nvPr/>
        </p:nvSpPr>
        <p:spPr>
          <a:xfrm>
            <a:off x="5422606" y="4059803"/>
            <a:ext cx="3635832" cy="307777"/>
          </a:xfrm>
          <a:prstGeom prst="rect">
            <a:avLst/>
          </a:prstGeom>
          <a:noFill/>
        </p:spPr>
        <p:txBody>
          <a:bodyPr wrap="square" rtlCol="0">
            <a:spAutoFit/>
          </a:bodyPr>
          <a:lstStyle/>
          <a:p>
            <a:r>
              <a:rPr kumimoji="1" lang="ja-JP" altLang="en-US" sz="700" dirty="0" smtClean="0"/>
              <a:t>「経済</a:t>
            </a:r>
            <a:r>
              <a:rPr kumimoji="1" lang="ja-JP" altLang="en-US" sz="700" dirty="0"/>
              <a:t>財政運営と改革の基本</a:t>
            </a:r>
            <a:r>
              <a:rPr kumimoji="1" lang="ja-JP" altLang="en-US" sz="700" dirty="0" smtClean="0"/>
              <a:t>方針</a:t>
            </a:r>
            <a:r>
              <a:rPr kumimoji="1" lang="en-US" altLang="ja-JP" sz="700" dirty="0" smtClean="0"/>
              <a:t>2021</a:t>
            </a:r>
            <a:r>
              <a:rPr kumimoji="1" lang="ja-JP" altLang="en-US" sz="700" dirty="0" smtClean="0"/>
              <a:t>」（令和３年６月</a:t>
            </a:r>
            <a:r>
              <a:rPr kumimoji="1" lang="en-US" altLang="ja-JP" sz="700" dirty="0" smtClean="0"/>
              <a:t>18</a:t>
            </a:r>
            <a:r>
              <a:rPr kumimoji="1" lang="ja-JP" altLang="en-US" sz="700" dirty="0" smtClean="0"/>
              <a:t>日閣議決定）、</a:t>
            </a:r>
            <a:endParaRPr kumimoji="1" lang="en-US" altLang="ja-JP" sz="700" dirty="0" smtClean="0"/>
          </a:p>
          <a:p>
            <a:r>
              <a:rPr kumimoji="1" lang="en-US" altLang="ja-JP" sz="700" dirty="0"/>
              <a:t> </a:t>
            </a:r>
            <a:r>
              <a:rPr kumimoji="1" lang="en-US" altLang="ja-JP" sz="700" dirty="0" smtClean="0"/>
              <a:t>  NHK</a:t>
            </a:r>
            <a:r>
              <a:rPr kumimoji="1" lang="ja-JP" altLang="en-US" sz="700" dirty="0"/>
              <a:t>「「新型コロナ対応と地方自治」（視点・論点）」参照</a:t>
            </a:r>
            <a:endParaRPr kumimoji="1" lang="en-US" altLang="ja-JP" sz="700" dirty="0"/>
          </a:p>
        </p:txBody>
      </p:sp>
      <p:sp>
        <p:nvSpPr>
          <p:cNvPr id="13" name="角丸四角形 12"/>
          <p:cNvSpPr/>
          <p:nvPr/>
        </p:nvSpPr>
        <p:spPr>
          <a:xfrm>
            <a:off x="243683" y="736391"/>
            <a:ext cx="1134055"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Meiryo UI" panose="020B0604030504040204" pitchFamily="50" charset="-128"/>
                <a:ea typeface="Meiryo UI" panose="020B0604030504040204" pitchFamily="50" charset="-128"/>
              </a:rPr>
              <a:t>課 題</a:t>
            </a:r>
            <a:endParaRPr kumimoji="1" lang="ja-JP" altLang="en-US" sz="1200" dirty="0">
              <a:latin typeface="Meiryo UI" panose="020B0604030504040204" pitchFamily="50" charset="-128"/>
              <a:ea typeface="Meiryo UI" panose="020B0604030504040204" pitchFamily="50" charset="-128"/>
            </a:endParaRPr>
          </a:p>
        </p:txBody>
      </p:sp>
      <p:sp>
        <p:nvSpPr>
          <p:cNvPr id="2" name="正方形/長方形 1"/>
          <p:cNvSpPr/>
          <p:nvPr/>
        </p:nvSpPr>
        <p:spPr>
          <a:xfrm>
            <a:off x="243683" y="1047141"/>
            <a:ext cx="4572000" cy="4466555"/>
          </a:xfrm>
          <a:prstGeom prst="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285750" indent="-285750">
              <a:lnSpc>
                <a:spcPts val="2000"/>
              </a:lnSpc>
              <a:buFont typeface="Wingdings" panose="05000000000000000000" pitchFamily="2" charset="2"/>
              <a:buChar char="Ø"/>
            </a:pPr>
            <a:r>
              <a:rPr kumimoji="1" lang="ja-JP" altLang="en-US" sz="1200" b="1" dirty="0" smtClean="0">
                <a:solidFill>
                  <a:srgbClr val="002060"/>
                </a:solidFill>
                <a:latin typeface="Meiryo UI" panose="020B0604030504040204" pitchFamily="50" charset="-128"/>
                <a:ea typeface="Meiryo UI" panose="020B0604030504040204" pitchFamily="50" charset="-128"/>
              </a:rPr>
              <a:t>国</a:t>
            </a:r>
            <a:r>
              <a:rPr kumimoji="1" lang="ja-JP" altLang="en-US" sz="1200" b="1" dirty="0">
                <a:solidFill>
                  <a:srgbClr val="002060"/>
                </a:solidFill>
                <a:latin typeface="Meiryo UI" panose="020B0604030504040204" pitchFamily="50" charset="-128"/>
                <a:ea typeface="Meiryo UI" panose="020B0604030504040204" pitchFamily="50" charset="-128"/>
              </a:rPr>
              <a:t>、都道府県、市町村等の役割の</a:t>
            </a:r>
            <a:r>
              <a:rPr kumimoji="1" lang="ja-JP" altLang="en-US" sz="1200" b="1" dirty="0" smtClean="0">
                <a:solidFill>
                  <a:srgbClr val="002060"/>
                </a:solidFill>
                <a:latin typeface="Meiryo UI" panose="020B0604030504040204" pitchFamily="50" charset="-128"/>
                <a:ea typeface="Meiryo UI" panose="020B0604030504040204" pitchFamily="50" charset="-128"/>
              </a:rPr>
              <a:t>混在</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marL="285750" indent="-285750">
              <a:lnSpc>
                <a:spcPts val="500"/>
              </a:lnSpc>
              <a:buFont typeface="Wingdings" panose="05000000000000000000" pitchFamily="2" charset="2"/>
              <a:buChar char="Ø"/>
            </a:pPr>
            <a:endParaRPr kumimoji="1" lang="ja-JP" altLang="en-US" sz="1200" b="1"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smtClean="0">
                <a:solidFill>
                  <a:srgbClr val="002060"/>
                </a:solidFill>
                <a:latin typeface="Meiryo UI" panose="020B0604030504040204" pitchFamily="50" charset="-128"/>
                <a:ea typeface="Meiryo UI" panose="020B0604030504040204" pitchFamily="50" charset="-128"/>
              </a:rPr>
              <a:t>　・感染</a:t>
            </a:r>
            <a:r>
              <a:rPr kumimoji="1" lang="ja-JP" altLang="en-US" sz="1200" dirty="0">
                <a:solidFill>
                  <a:srgbClr val="002060"/>
                </a:solidFill>
                <a:latin typeface="Meiryo UI" panose="020B0604030504040204" pitchFamily="50" charset="-128"/>
                <a:ea typeface="Meiryo UI" panose="020B0604030504040204" pitchFamily="50" charset="-128"/>
              </a:rPr>
              <a:t>状況の把握（保健所（都道府県・</a:t>
            </a:r>
            <a:r>
              <a:rPr kumimoji="1" lang="ja-JP" altLang="en-US" sz="1200" dirty="0" smtClean="0">
                <a:solidFill>
                  <a:srgbClr val="002060"/>
                </a:solidFill>
                <a:latin typeface="Meiryo UI" panose="020B0604030504040204" pitchFamily="50" charset="-128"/>
                <a:ea typeface="Meiryo UI" panose="020B0604030504040204" pitchFamily="50" charset="-128"/>
              </a:rPr>
              <a:t>保健所設置</a:t>
            </a:r>
            <a:r>
              <a:rPr kumimoji="1" lang="ja-JP" altLang="en-US" sz="1200" dirty="0">
                <a:solidFill>
                  <a:srgbClr val="002060"/>
                </a:solidFill>
                <a:latin typeface="Meiryo UI" panose="020B0604030504040204" pitchFamily="50" charset="-128"/>
                <a:ea typeface="Meiryo UI" panose="020B0604030504040204" pitchFamily="50" charset="-128"/>
              </a:rPr>
              <a:t>市）が</a:t>
            </a:r>
            <a:r>
              <a:rPr kumimoji="1" lang="ja-JP" altLang="en-US" sz="1200" dirty="0" smtClean="0">
                <a:solidFill>
                  <a:srgbClr val="002060"/>
                </a:solidFill>
                <a:latin typeface="Meiryo UI" panose="020B0604030504040204" pitchFamily="50" charset="-128"/>
                <a:ea typeface="Meiryo UI" panose="020B0604030504040204" pitchFamily="50" charset="-128"/>
              </a:rPr>
              <a:t>担う</a:t>
            </a:r>
            <a:r>
              <a:rPr kumimoji="1" lang="ja-JP" altLang="en-US" sz="1200" dirty="0">
                <a:solidFill>
                  <a:srgbClr val="002060"/>
                </a:solidFill>
                <a:latin typeface="Meiryo UI" panose="020B0604030504040204" pitchFamily="50" charset="-128"/>
                <a:ea typeface="Meiryo UI" panose="020B0604030504040204" pitchFamily="50" charset="-128"/>
              </a:rPr>
              <a:t>。）</a:t>
            </a:r>
          </a:p>
          <a:p>
            <a:pPr>
              <a:lnSpc>
                <a:spcPts val="2000"/>
              </a:lnSpc>
            </a:pPr>
            <a:r>
              <a:rPr kumimoji="1" lang="ja-JP" altLang="en-US" sz="1200" dirty="0" smtClean="0">
                <a:solidFill>
                  <a:srgbClr val="002060"/>
                </a:solidFill>
                <a:latin typeface="Meiryo UI" panose="020B0604030504040204" pitchFamily="50" charset="-128"/>
                <a:ea typeface="Meiryo UI" panose="020B0604030504040204" pitchFamily="50" charset="-128"/>
              </a:rPr>
              <a:t>　・感染者</a:t>
            </a:r>
            <a:r>
              <a:rPr kumimoji="1" lang="ja-JP" altLang="en-US" sz="1200" dirty="0">
                <a:solidFill>
                  <a:srgbClr val="002060"/>
                </a:solidFill>
                <a:latin typeface="Meiryo UI" panose="020B0604030504040204" pitchFamily="50" charset="-128"/>
                <a:ea typeface="Meiryo UI" panose="020B0604030504040204" pitchFamily="50" charset="-128"/>
              </a:rPr>
              <a:t>に対する治療（医療機関が担い、</a:t>
            </a:r>
            <a:r>
              <a:rPr kumimoji="1" lang="ja-JP" altLang="en-US" sz="1200" dirty="0" smtClean="0">
                <a:solidFill>
                  <a:srgbClr val="002060"/>
                </a:solidFill>
                <a:latin typeface="Meiryo UI" panose="020B0604030504040204" pitchFamily="50" charset="-128"/>
                <a:ea typeface="Meiryo UI" panose="020B0604030504040204" pitchFamily="50" charset="-128"/>
              </a:rPr>
              <a:t>都道府県</a:t>
            </a:r>
            <a:r>
              <a:rPr kumimoji="1" lang="ja-JP" altLang="en-US" sz="1200" dirty="0">
                <a:solidFill>
                  <a:srgbClr val="002060"/>
                </a:solidFill>
                <a:latin typeface="Meiryo UI" panose="020B0604030504040204" pitchFamily="50" charset="-128"/>
                <a:ea typeface="Meiryo UI" panose="020B0604030504040204" pitchFamily="50" charset="-128"/>
              </a:rPr>
              <a:t>が医療</a:t>
            </a:r>
            <a:r>
              <a:rPr kumimoji="1" lang="ja-JP" altLang="en-US" sz="1200" dirty="0" smtClean="0">
                <a:solidFill>
                  <a:srgbClr val="002060"/>
                </a:solidFill>
                <a:latin typeface="Meiryo UI" panose="020B0604030504040204" pitchFamily="50" charset="-128"/>
                <a:ea typeface="Meiryo UI" panose="020B0604030504040204" pitchFamily="50" charset="-128"/>
              </a:rPr>
              <a:t>計画を</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立案</a:t>
            </a:r>
            <a:r>
              <a:rPr kumimoji="1" lang="ja-JP" altLang="en-US" sz="1200" dirty="0">
                <a:solidFill>
                  <a:srgbClr val="002060"/>
                </a:solidFill>
                <a:latin typeface="Meiryo UI" panose="020B0604030504040204" pitchFamily="50" charset="-128"/>
                <a:ea typeface="Meiryo UI" panose="020B0604030504040204" pitchFamily="50" charset="-128"/>
              </a:rPr>
              <a:t>、医療提供体制を整備。）</a:t>
            </a: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・感染</a:t>
            </a:r>
            <a:r>
              <a:rPr kumimoji="1" lang="ja-JP" altLang="en-US" sz="1200" dirty="0">
                <a:solidFill>
                  <a:srgbClr val="002060"/>
                </a:solidFill>
                <a:latin typeface="Meiryo UI" panose="020B0604030504040204" pitchFamily="50" charset="-128"/>
                <a:ea typeface="Meiryo UI" panose="020B0604030504040204" pitchFamily="50" charset="-128"/>
              </a:rPr>
              <a:t>の拡大を抑えるための対策（国・都道府県</a:t>
            </a:r>
            <a:r>
              <a:rPr kumimoji="1" lang="ja-JP" altLang="en-US" sz="1200" dirty="0" smtClean="0">
                <a:solidFill>
                  <a:srgbClr val="002060"/>
                </a:solidFill>
                <a:latin typeface="Meiryo UI" panose="020B0604030504040204" pitchFamily="50" charset="-128"/>
                <a:ea typeface="Meiryo UI" panose="020B0604030504040204" pitchFamily="50" charset="-128"/>
              </a:rPr>
              <a:t>・市町村</a:t>
            </a:r>
            <a:r>
              <a:rPr kumimoji="1" lang="ja-JP" altLang="en-US" sz="1200" dirty="0">
                <a:solidFill>
                  <a:srgbClr val="002060"/>
                </a:solidFill>
                <a:latin typeface="Meiryo UI" panose="020B0604030504040204" pitchFamily="50" charset="-128"/>
                <a:ea typeface="Meiryo UI" panose="020B0604030504040204" pitchFamily="50" charset="-128"/>
              </a:rPr>
              <a:t>や</a:t>
            </a:r>
            <a:r>
              <a:rPr kumimoji="1" lang="ja-JP" altLang="en-US" sz="1200" dirty="0" smtClean="0">
                <a:solidFill>
                  <a:srgbClr val="002060"/>
                </a:solidFill>
                <a:latin typeface="Meiryo UI" panose="020B0604030504040204" pitchFamily="50" charset="-128"/>
                <a:ea typeface="Meiryo UI" panose="020B0604030504040204" pitchFamily="50" charset="-128"/>
              </a:rPr>
              <a:t>民間</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医療</a:t>
            </a:r>
            <a:r>
              <a:rPr kumimoji="1" lang="ja-JP" altLang="en-US" sz="1200" dirty="0">
                <a:solidFill>
                  <a:srgbClr val="002060"/>
                </a:solidFill>
                <a:latin typeface="Meiryo UI" panose="020B0604030504040204" pitchFamily="50" charset="-128"/>
                <a:ea typeface="Meiryo UI" panose="020B0604030504040204" pitchFamily="50" charset="-128"/>
              </a:rPr>
              <a:t>機関等が重層的に対応</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Arial" panose="020B0604020202020204" pitchFamily="34" charset="0"/>
              <a:buChar char="•"/>
            </a:pPr>
            <a:endParaRPr kumimoji="1" lang="ja-JP" altLang="en-US" sz="1200" dirty="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Ø"/>
            </a:pPr>
            <a:r>
              <a:rPr kumimoji="1" lang="ja-JP" altLang="en-US" sz="1200" b="1" dirty="0" smtClean="0">
                <a:solidFill>
                  <a:srgbClr val="002060"/>
                </a:solidFill>
                <a:latin typeface="Meiryo UI" panose="020B0604030504040204" pitchFamily="50" charset="-128"/>
                <a:ea typeface="Meiryo UI" panose="020B0604030504040204" pitchFamily="50" charset="-128"/>
              </a:rPr>
              <a:t>医療</a:t>
            </a:r>
            <a:r>
              <a:rPr kumimoji="1" lang="ja-JP" altLang="en-US" sz="1200" b="1" dirty="0">
                <a:solidFill>
                  <a:srgbClr val="002060"/>
                </a:solidFill>
                <a:latin typeface="Meiryo UI" panose="020B0604030504040204" pitchFamily="50" charset="-128"/>
                <a:ea typeface="Meiryo UI" panose="020B0604030504040204" pitchFamily="50" charset="-128"/>
              </a:rPr>
              <a:t>提供体制の広域的対応の遅れ、特に大都市圏における広域的対応の</a:t>
            </a:r>
            <a:r>
              <a:rPr kumimoji="1" lang="ja-JP" altLang="en-US" sz="1200" b="1" dirty="0" smtClean="0">
                <a:solidFill>
                  <a:srgbClr val="002060"/>
                </a:solidFill>
                <a:latin typeface="Meiryo UI" panose="020B0604030504040204" pitchFamily="50" charset="-128"/>
                <a:ea typeface="Meiryo UI" panose="020B0604030504040204" pitchFamily="50" charset="-128"/>
              </a:rPr>
              <a:t>未進捗</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marL="285750" indent="-285750">
              <a:lnSpc>
                <a:spcPts val="500"/>
              </a:lnSpc>
              <a:buFont typeface="Wingdings" panose="05000000000000000000" pitchFamily="2" charset="2"/>
              <a:buChar char="Ø"/>
            </a:pPr>
            <a:endParaRPr kumimoji="1" lang="ja-JP" altLang="en-US" sz="1200" b="1"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smtClean="0">
                <a:solidFill>
                  <a:srgbClr val="002060"/>
                </a:solidFill>
                <a:latin typeface="Meiryo UI" panose="020B0604030504040204" pitchFamily="50" charset="-128"/>
                <a:ea typeface="Meiryo UI" panose="020B0604030504040204" pitchFamily="50" charset="-128"/>
              </a:rPr>
              <a:t>　・感染症</a:t>
            </a:r>
            <a:r>
              <a:rPr kumimoji="1" lang="ja-JP" altLang="en-US" sz="1200" dirty="0">
                <a:solidFill>
                  <a:srgbClr val="002060"/>
                </a:solidFill>
                <a:latin typeface="Meiryo UI" panose="020B0604030504040204" pitchFamily="50" charset="-128"/>
                <a:ea typeface="Meiryo UI" panose="020B0604030504040204" pitchFamily="50" charset="-128"/>
              </a:rPr>
              <a:t>は都道府県の区域を越えて拡大するのに</a:t>
            </a:r>
            <a:r>
              <a:rPr kumimoji="1" lang="ja-JP" altLang="en-US" sz="1200" dirty="0" smtClean="0">
                <a:solidFill>
                  <a:srgbClr val="002060"/>
                </a:solidFill>
                <a:latin typeface="Meiryo UI" panose="020B0604030504040204" pitchFamily="50" charset="-128"/>
                <a:ea typeface="Meiryo UI" panose="020B0604030504040204" pitchFamily="50" charset="-128"/>
              </a:rPr>
              <a:t>対し、都道府県を</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越える</a:t>
            </a:r>
            <a:r>
              <a:rPr kumimoji="1" lang="ja-JP" altLang="en-US" sz="1200" dirty="0">
                <a:solidFill>
                  <a:srgbClr val="002060"/>
                </a:solidFill>
                <a:latin typeface="Meiryo UI" panose="020B0604030504040204" pitchFamily="50" charset="-128"/>
                <a:ea typeface="Meiryo UI" panose="020B0604030504040204" pitchFamily="50" charset="-128"/>
              </a:rPr>
              <a:t>連携の仕組みが不在又は</a:t>
            </a:r>
            <a:r>
              <a:rPr kumimoji="1" lang="ja-JP" altLang="en-US" sz="1200" dirty="0" smtClean="0">
                <a:solidFill>
                  <a:srgbClr val="002060"/>
                </a:solidFill>
                <a:latin typeface="Meiryo UI" panose="020B0604030504040204" pitchFamily="50" charset="-128"/>
                <a:ea typeface="Meiryo UI" panose="020B0604030504040204" pitchFamily="50" charset="-128"/>
              </a:rPr>
              <a:t>不足</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Arial" panose="020B0604020202020204" pitchFamily="34" charset="0"/>
              <a:buChar char="•"/>
            </a:pPr>
            <a:endParaRPr kumimoji="1" lang="ja-JP" altLang="en-US" sz="1200" b="1" dirty="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Ø"/>
            </a:pPr>
            <a:r>
              <a:rPr kumimoji="1" lang="ja-JP" altLang="en-US" sz="1200" b="1" dirty="0" smtClean="0">
                <a:solidFill>
                  <a:srgbClr val="002060"/>
                </a:solidFill>
                <a:latin typeface="Meiryo UI" panose="020B0604030504040204" pitchFamily="50" charset="-128"/>
                <a:ea typeface="Meiryo UI" panose="020B0604030504040204" pitchFamily="50" charset="-128"/>
              </a:rPr>
              <a:t>公務員</a:t>
            </a:r>
            <a:r>
              <a:rPr kumimoji="1" lang="ja-JP" altLang="en-US" sz="1200" b="1" dirty="0">
                <a:solidFill>
                  <a:srgbClr val="002060"/>
                </a:solidFill>
                <a:latin typeface="Meiryo UI" panose="020B0604030504040204" pitchFamily="50" charset="-128"/>
                <a:ea typeface="Meiryo UI" panose="020B0604030504040204" pitchFamily="50" charset="-128"/>
              </a:rPr>
              <a:t>削減による対応能力の</a:t>
            </a:r>
            <a:r>
              <a:rPr kumimoji="1" lang="ja-JP" altLang="en-US" sz="1200" b="1" dirty="0" smtClean="0">
                <a:solidFill>
                  <a:srgbClr val="002060"/>
                </a:solidFill>
                <a:latin typeface="Meiryo UI" panose="020B0604030504040204" pitchFamily="50" charset="-128"/>
                <a:ea typeface="Meiryo UI" panose="020B0604030504040204" pitchFamily="50" charset="-128"/>
              </a:rPr>
              <a:t>不足</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marL="285750" indent="-285750">
              <a:lnSpc>
                <a:spcPts val="500"/>
              </a:lnSpc>
              <a:buFont typeface="Wingdings" panose="05000000000000000000" pitchFamily="2" charset="2"/>
              <a:buChar char="Ø"/>
            </a:pPr>
            <a:endParaRPr kumimoji="1" lang="ja-JP" altLang="en-US" sz="1200" b="1" dirty="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smtClean="0">
                <a:solidFill>
                  <a:srgbClr val="002060"/>
                </a:solidFill>
                <a:latin typeface="Meiryo UI" panose="020B0604030504040204" pitchFamily="50" charset="-128"/>
                <a:ea typeface="Meiryo UI" panose="020B0604030504040204" pitchFamily="50" charset="-128"/>
              </a:rPr>
              <a:t>　・地方</a:t>
            </a:r>
            <a:r>
              <a:rPr kumimoji="1" lang="ja-JP" altLang="en-US" sz="1200" dirty="0">
                <a:solidFill>
                  <a:srgbClr val="002060"/>
                </a:solidFill>
                <a:latin typeface="Meiryo UI" panose="020B0604030504040204" pitchFamily="50" charset="-128"/>
                <a:ea typeface="Meiryo UI" panose="020B0604030504040204" pitchFamily="50" charset="-128"/>
              </a:rPr>
              <a:t>公務員数は減少し、感染症へ対応できるような</a:t>
            </a:r>
            <a:r>
              <a:rPr kumimoji="1" lang="ja-JP" altLang="en-US" sz="1200" dirty="0" smtClean="0">
                <a:solidFill>
                  <a:srgbClr val="002060"/>
                </a:solidFill>
                <a:latin typeface="Meiryo UI" panose="020B0604030504040204" pitchFamily="50" charset="-128"/>
                <a:ea typeface="Meiryo UI" panose="020B0604030504040204" pitchFamily="50" charset="-128"/>
              </a:rPr>
              <a:t>専門性を備えた</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 職員</a:t>
            </a:r>
            <a:r>
              <a:rPr kumimoji="1" lang="ja-JP" altLang="en-US" sz="1200" dirty="0">
                <a:solidFill>
                  <a:srgbClr val="002060"/>
                </a:solidFill>
                <a:latin typeface="Meiryo UI" panose="020B0604030504040204" pitchFamily="50" charset="-128"/>
                <a:ea typeface="Meiryo UI" panose="020B0604030504040204" pitchFamily="50" charset="-128"/>
              </a:rPr>
              <a:t>が</a:t>
            </a:r>
            <a:r>
              <a:rPr kumimoji="1" lang="ja-JP" altLang="en-US" sz="1200" dirty="0" smtClean="0">
                <a:solidFill>
                  <a:srgbClr val="002060"/>
                </a:solidFill>
                <a:latin typeface="Meiryo UI" panose="020B0604030504040204" pitchFamily="50" charset="-128"/>
                <a:ea typeface="Meiryo UI" panose="020B0604030504040204" pitchFamily="50" charset="-128"/>
              </a:rPr>
              <a:t>不足</a:t>
            </a:r>
            <a:endParaRPr kumimoji="1" lang="ja-JP" altLang="en-US" sz="1400" dirty="0">
              <a:solidFill>
                <a:srgbClr val="002060"/>
              </a:solidFill>
            </a:endParaRPr>
          </a:p>
        </p:txBody>
      </p:sp>
      <p:sp>
        <p:nvSpPr>
          <p:cNvPr id="15" name="角丸四角形 14"/>
          <p:cNvSpPr/>
          <p:nvPr/>
        </p:nvSpPr>
        <p:spPr>
          <a:xfrm>
            <a:off x="5100788" y="713641"/>
            <a:ext cx="2621494" cy="333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取組み</a:t>
            </a:r>
            <a:r>
              <a:rPr lang="ja-JP" altLang="en-US" sz="1200" dirty="0" smtClean="0">
                <a:latin typeface="Meiryo UI" panose="020B0604030504040204" pitchFamily="50" charset="-128"/>
                <a:ea typeface="Meiryo UI" panose="020B0604030504040204" pitchFamily="50" charset="-128"/>
              </a:rPr>
              <a:t>状況、今後の検討課題</a:t>
            </a:r>
            <a:endParaRPr kumimoji="1" lang="ja-JP" altLang="en-US"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5098437" y="1080854"/>
            <a:ext cx="3960000" cy="2945236"/>
          </a:xfrm>
          <a:prstGeom prst="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000"/>
              </a:lnSpc>
              <a:buFont typeface="Wingdings" panose="05000000000000000000" pitchFamily="2" charset="2"/>
              <a:buChar char="Ø"/>
            </a:pPr>
            <a:r>
              <a:rPr kumimoji="1" lang="ja-JP" altLang="en-US" sz="1200" dirty="0">
                <a:solidFill>
                  <a:srgbClr val="002060"/>
                </a:solidFill>
                <a:latin typeface="Meiryo UI" panose="020B0604030504040204" pitchFamily="50" charset="-128"/>
                <a:ea typeface="Meiryo UI" panose="020B0604030504040204" pitchFamily="50" charset="-128"/>
              </a:rPr>
              <a:t>国と地⽅の新たな役割分担等（国と都道府県・⼤都市圏における都道府県間・都道府県と市町村の関係）については、感染症法改正、インフル特措法改正を行うとともに、今後地⽅制度調査会等において検討</a:t>
            </a:r>
            <a:r>
              <a:rPr kumimoji="1" lang="ja-JP" altLang="en-US" sz="1200" dirty="0" smtClean="0">
                <a:solidFill>
                  <a:srgbClr val="002060"/>
                </a:solidFill>
                <a:latin typeface="Meiryo UI" panose="020B0604030504040204" pitchFamily="50" charset="-128"/>
                <a:ea typeface="Meiryo UI" panose="020B0604030504040204" pitchFamily="50" charset="-128"/>
              </a:rPr>
              <a:t>予定</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285750" indent="-285750">
              <a:lnSpc>
                <a:spcPts val="500"/>
              </a:lnSpc>
              <a:buFont typeface="Wingdings" panose="05000000000000000000" pitchFamily="2" charset="2"/>
              <a:buChar char="Ø"/>
            </a:pPr>
            <a:endParaRPr kumimoji="1" lang="ja-JP" altLang="en-US" sz="1200" dirty="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Ø"/>
            </a:pPr>
            <a:r>
              <a:rPr kumimoji="1" lang="ja-JP" altLang="en-US" sz="1200" dirty="0">
                <a:solidFill>
                  <a:srgbClr val="002060"/>
                </a:solidFill>
                <a:latin typeface="Meiryo UI" panose="020B0604030504040204" pitchFamily="50" charset="-128"/>
                <a:ea typeface="Meiryo UI" panose="020B0604030504040204" pitchFamily="50" charset="-128"/>
              </a:rPr>
              <a:t>大都市圏における第３次医療圏を超えた医療機関・保健所サービスの提供等、広域的なマネジメントや地方自治体間の役割分担の明確化については、法整備を視野に入れつつ</a:t>
            </a:r>
            <a:r>
              <a:rPr kumimoji="1" lang="ja-JP" altLang="en-US" sz="1200" dirty="0" smtClean="0">
                <a:solidFill>
                  <a:srgbClr val="002060"/>
                </a:solidFill>
                <a:latin typeface="Meiryo UI" panose="020B0604030504040204" pitchFamily="50" charset="-128"/>
                <a:ea typeface="Meiryo UI" panose="020B0604030504040204" pitchFamily="50" charset="-128"/>
              </a:rPr>
              <a:t>検討予定</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285750" indent="-285750">
              <a:lnSpc>
                <a:spcPts val="500"/>
              </a:lnSpc>
              <a:buFont typeface="Wingdings" panose="05000000000000000000" pitchFamily="2" charset="2"/>
              <a:buChar char="Ø"/>
            </a:pPr>
            <a:endParaRPr kumimoji="1" lang="ja-JP" altLang="en-US" sz="1200" dirty="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Ø"/>
            </a:pPr>
            <a:r>
              <a:rPr kumimoji="1" lang="ja-JP" altLang="en-US" sz="1200" dirty="0">
                <a:solidFill>
                  <a:srgbClr val="002060"/>
                </a:solidFill>
                <a:latin typeface="Meiryo UI" panose="020B0604030504040204" pitchFamily="50" charset="-128"/>
                <a:ea typeface="Meiryo UI" panose="020B0604030504040204" pitchFamily="50" charset="-128"/>
              </a:rPr>
              <a:t>保健所・検疫所等の機能強化に関し、予算措置等が講じられて</a:t>
            </a:r>
            <a:r>
              <a:rPr kumimoji="1" lang="ja-JP" altLang="en-US" sz="1200" dirty="0" smtClean="0">
                <a:solidFill>
                  <a:srgbClr val="002060"/>
                </a:solidFill>
                <a:latin typeface="Meiryo UI" panose="020B0604030504040204" pitchFamily="50" charset="-128"/>
                <a:ea typeface="Meiryo UI" panose="020B0604030504040204" pitchFamily="50" charset="-128"/>
              </a:rPr>
              <a:t>いる</a:t>
            </a:r>
            <a:endParaRPr kumimoji="1" lang="en-US" altLang="ja-JP" sz="1200" dirty="0">
              <a:solidFill>
                <a:srgbClr val="002060"/>
              </a:solidFill>
              <a:latin typeface="Meiryo UI" panose="020B0604030504040204" pitchFamily="50" charset="-128"/>
              <a:ea typeface="Meiryo UI" panose="020B0604030504040204" pitchFamily="50" charset="-128"/>
            </a:endParaRPr>
          </a:p>
        </p:txBody>
      </p:sp>
      <p:sp>
        <p:nvSpPr>
          <p:cNvPr id="16"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33</a:t>
            </a:r>
            <a:endParaRPr kumimoji="1" lang="ja-JP" altLang="en-US" sz="1800" dirty="0">
              <a:solidFill>
                <a:srgbClr val="002060"/>
              </a:solidFill>
            </a:endParaRPr>
          </a:p>
        </p:txBody>
      </p:sp>
      <p:sp>
        <p:nvSpPr>
          <p:cNvPr id="12" name="正方形/長方形 11"/>
          <p:cNvSpPr/>
          <p:nvPr/>
        </p:nvSpPr>
        <p:spPr>
          <a:xfrm>
            <a:off x="47610" y="2475"/>
            <a:ext cx="571551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defTabSz="914400">
              <a:defRPr/>
            </a:pP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新型コロナウイルス感染症が浮き彫りにした地方自治の課題 </a:t>
            </a:r>
            <a:endParaRPr kumimoji="1" lang="en-US" altLang="ja-JP"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236054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正方形/長方形 541"/>
          <p:cNvSpPr/>
          <p:nvPr/>
        </p:nvSpPr>
        <p:spPr>
          <a:xfrm>
            <a:off x="15400" y="19420"/>
            <a:ext cx="9142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制度面 </a:t>
            </a:r>
            <a:r>
              <a:rPr lang="en-US" altLang="ja-JP" b="1" dirty="0">
                <a:latin typeface="Meiryo UI" panose="020B0604030504040204" pitchFamily="50" charset="-128"/>
                <a:ea typeface="Meiryo UI" panose="020B0604030504040204" pitchFamily="50" charset="-128"/>
              </a:rPr>
              <a:t>-</a:t>
            </a:r>
            <a:r>
              <a:rPr lang="ja-JP" altLang="en-US" sz="1600" b="1" spc="-15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（４）国機関移転等の働きかけ</a:t>
            </a:r>
          </a:p>
        </p:txBody>
      </p:sp>
      <p:sp>
        <p:nvSpPr>
          <p:cNvPr id="543" name="角丸四角形 542"/>
          <p:cNvSpPr/>
          <p:nvPr/>
        </p:nvSpPr>
        <p:spPr>
          <a:xfrm>
            <a:off x="114024" y="618795"/>
            <a:ext cx="3267351"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latin typeface="Meiryo UI" panose="020B0604030504040204" pitchFamily="50" charset="-128"/>
                <a:ea typeface="Meiryo UI" panose="020B0604030504040204" pitchFamily="50" charset="-128"/>
              </a:rPr>
              <a:t>当初ビジョンで示していた取組みの方向性</a:t>
            </a:r>
            <a:endParaRPr kumimoji="1" lang="ja-JP" altLang="en-US" sz="1400" dirty="0">
              <a:latin typeface="Meiryo UI" panose="020B0604030504040204" pitchFamily="50" charset="-128"/>
              <a:ea typeface="Meiryo UI" panose="020B0604030504040204" pitchFamily="50" charset="-128"/>
            </a:endParaRPr>
          </a:p>
        </p:txBody>
      </p:sp>
      <p:sp>
        <p:nvSpPr>
          <p:cNvPr id="547" name="タイトル 1"/>
          <p:cNvSpPr txBox="1"/>
          <p:nvPr/>
        </p:nvSpPr>
        <p:spPr>
          <a:xfrm>
            <a:off x="94147" y="954777"/>
            <a:ext cx="3307104" cy="598310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285750" indent="-285750">
              <a:lnSpc>
                <a:spcPts val="2000"/>
              </a:lnSpc>
              <a:buFont typeface="Wingdings" panose="05000000000000000000" pitchFamily="2" charset="2"/>
              <a:buChar char="Ø"/>
              <a:defRPr sz="1400">
                <a:latin typeface="Meiryo UI" panose="020B0604030504040204" pitchFamily="50" charset="-128"/>
                <a:ea typeface="Meiryo UI" panose="020B0604030504040204" pitchFamily="50" charset="-128"/>
                <a:cs typeface="Meiryo UI" panose="020B0604030504040204" pitchFamily="50" charset="-128"/>
              </a:defRPr>
            </a:lvl1pPr>
            <a:lvl2pPr marL="742950" lvl="1" indent="-285750">
              <a:lnSpc>
                <a:spcPts val="2000"/>
              </a:lnSpc>
              <a:buFont typeface="Arial" panose="020B0604020202020204" pitchFamily="34" charset="0"/>
              <a:buChar char="•"/>
              <a:defRPr sz="120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Font typeface="Wingdings" panose="05000000000000000000" pitchFamily="2" charset="2"/>
              <a:buChar char="p"/>
            </a:pPr>
            <a:r>
              <a:rPr lang="ja-JP" altLang="en-US" dirty="0">
                <a:solidFill>
                  <a:schemeClr val="tx1"/>
                </a:solidFill>
              </a:rPr>
              <a:t>国機関</a:t>
            </a:r>
            <a:r>
              <a:rPr lang="ja-JP" altLang="en-US" dirty="0" smtClean="0">
                <a:solidFill>
                  <a:schemeClr val="tx1"/>
                </a:solidFill>
              </a:rPr>
              <a:t>移転は</a:t>
            </a:r>
            <a:r>
              <a:rPr lang="ja-JP" altLang="en-US" dirty="0">
                <a:solidFill>
                  <a:schemeClr val="tx1"/>
                </a:solidFill>
              </a:rPr>
              <a:t>、東京一極集中の是正、バックアップ機能整備、国全体の競争力強化といった観点から国自体が主導すべきもの。その上で、副首都（圏）としての成長にかかる波及効果が見込まれる機能に関して、地方創生で大阪に移転が決まった機関や大阪・関西に既に拠点等のある機関を中心に、大阪・関西での国機関の拠点性の向上を関西広域連合や経済界と連携して求めていく</a:t>
            </a:r>
            <a:r>
              <a:rPr lang="ja-JP" altLang="en-US" dirty="0" smtClean="0">
                <a:solidFill>
                  <a:schemeClr val="tx1"/>
                </a:solidFill>
              </a:rPr>
              <a:t>。</a:t>
            </a:r>
            <a:endParaRPr lang="en-US" altLang="ja-JP" dirty="0" smtClean="0">
              <a:solidFill>
                <a:schemeClr val="tx1"/>
              </a:solidFill>
            </a:endParaRPr>
          </a:p>
          <a:p>
            <a:pPr>
              <a:lnSpc>
                <a:spcPts val="500"/>
              </a:lnSpc>
              <a:buFont typeface="Wingdings" panose="05000000000000000000" pitchFamily="2" charset="2"/>
              <a:buChar char="p"/>
            </a:pPr>
            <a:endParaRPr lang="en-US" altLang="ja-JP" dirty="0">
              <a:solidFill>
                <a:schemeClr val="tx1"/>
              </a:solidFill>
            </a:endParaRPr>
          </a:p>
          <a:p>
            <a:pPr>
              <a:buFont typeface="Wingdings" panose="05000000000000000000" pitchFamily="2" charset="2"/>
              <a:buChar char="p"/>
            </a:pPr>
            <a:r>
              <a:rPr lang="ja-JP" altLang="en-US" dirty="0">
                <a:solidFill>
                  <a:schemeClr val="tx1"/>
                </a:solidFill>
              </a:rPr>
              <a:t>バックアップ機能を果たす上で必要な国機関についても今後検討を進める（具体的な対象や働きかけについては、今後さらに検討）</a:t>
            </a:r>
            <a:r>
              <a:rPr lang="ja-JP" altLang="en-US" dirty="0" smtClean="0">
                <a:solidFill>
                  <a:schemeClr val="tx1"/>
                </a:solidFill>
              </a:rPr>
              <a:t>。</a:t>
            </a:r>
            <a:endParaRPr lang="en-US" altLang="ja-JP" dirty="0" smtClean="0">
              <a:solidFill>
                <a:schemeClr val="tx1"/>
              </a:solidFill>
            </a:endParaRPr>
          </a:p>
          <a:p>
            <a:pPr>
              <a:lnSpc>
                <a:spcPts val="500"/>
              </a:lnSpc>
              <a:buFont typeface="Wingdings" panose="05000000000000000000" pitchFamily="2" charset="2"/>
              <a:buChar char="p"/>
            </a:pPr>
            <a:endParaRPr lang="en-US" altLang="ja-JP" dirty="0">
              <a:solidFill>
                <a:schemeClr val="tx1"/>
              </a:solidFill>
            </a:endParaRPr>
          </a:p>
          <a:p>
            <a:pPr>
              <a:buFont typeface="Wingdings" panose="05000000000000000000" pitchFamily="2" charset="2"/>
              <a:buChar char="p"/>
            </a:pPr>
            <a:r>
              <a:rPr lang="ja-JP" altLang="en-US" dirty="0" smtClean="0">
                <a:solidFill>
                  <a:schemeClr val="tx1"/>
                </a:solidFill>
              </a:rPr>
              <a:t>対象機関の例として、以下のものがある</a:t>
            </a:r>
            <a:endParaRPr lang="en-US" altLang="ja-JP" dirty="0" smtClean="0">
              <a:solidFill>
                <a:schemeClr val="tx1"/>
              </a:solidFill>
            </a:endParaRPr>
          </a:p>
          <a:p>
            <a:pPr marL="0" indent="0">
              <a:buNone/>
            </a:pPr>
            <a:r>
              <a:rPr lang="ja-JP" altLang="en-US" sz="1200" dirty="0" smtClean="0">
                <a:solidFill>
                  <a:schemeClr val="tx1"/>
                </a:solidFill>
              </a:rPr>
              <a:t>　　　地方</a:t>
            </a:r>
            <a:r>
              <a:rPr lang="ja-JP" altLang="en-US" sz="1200" dirty="0">
                <a:solidFill>
                  <a:schemeClr val="tx1"/>
                </a:solidFill>
              </a:rPr>
              <a:t>創生</a:t>
            </a:r>
            <a:r>
              <a:rPr lang="ja-JP" altLang="en-US" sz="1200" dirty="0" smtClean="0">
                <a:solidFill>
                  <a:schemeClr val="tx1"/>
                </a:solidFill>
              </a:rPr>
              <a:t>で大阪に移転等が決まった機関</a:t>
            </a:r>
            <a:endParaRPr lang="en-US" altLang="ja-JP" sz="1200" dirty="0" smtClean="0">
              <a:solidFill>
                <a:schemeClr val="tx1"/>
              </a:solidFill>
            </a:endParaRPr>
          </a:p>
          <a:p>
            <a:pPr marL="0" indent="0">
              <a:buNone/>
            </a:pPr>
            <a:r>
              <a:rPr lang="ja-JP" altLang="en-US" sz="1200" dirty="0">
                <a:solidFill>
                  <a:schemeClr val="tx1"/>
                </a:solidFill>
              </a:rPr>
              <a:t>　</a:t>
            </a:r>
            <a:r>
              <a:rPr lang="ja-JP" altLang="en-US" sz="1200" dirty="0" smtClean="0">
                <a:solidFill>
                  <a:schemeClr val="tx1"/>
                </a:solidFill>
              </a:rPr>
              <a:t>　（国立健康・栄養研究所、工業所有権情報・</a:t>
            </a:r>
            <a:endParaRPr lang="en-US" altLang="ja-JP" sz="1200" dirty="0" smtClean="0">
              <a:solidFill>
                <a:schemeClr val="tx1"/>
              </a:solidFill>
            </a:endParaRPr>
          </a:p>
          <a:p>
            <a:pPr marL="0" indent="0">
              <a:buNone/>
            </a:pPr>
            <a:r>
              <a:rPr lang="ja-JP" altLang="en-US" sz="1200" dirty="0">
                <a:solidFill>
                  <a:schemeClr val="tx1"/>
                </a:solidFill>
              </a:rPr>
              <a:t>　</a:t>
            </a:r>
            <a:r>
              <a:rPr lang="ja-JP" altLang="en-US" sz="1200" dirty="0" smtClean="0">
                <a:solidFill>
                  <a:schemeClr val="tx1"/>
                </a:solidFill>
              </a:rPr>
              <a:t>　　研修館（</a:t>
            </a:r>
            <a:r>
              <a:rPr lang="en-US" altLang="ja-JP" sz="1200" dirty="0" smtClean="0">
                <a:solidFill>
                  <a:schemeClr val="tx1"/>
                </a:solidFill>
              </a:rPr>
              <a:t>INPIT</a:t>
            </a:r>
            <a:r>
              <a:rPr lang="ja-JP" altLang="en-US" sz="1200" dirty="0" smtClean="0">
                <a:solidFill>
                  <a:schemeClr val="tx1"/>
                </a:solidFill>
              </a:rPr>
              <a:t>）、中小企業庁）</a:t>
            </a:r>
            <a:endParaRPr lang="en-US" altLang="ja-JP" sz="1200" dirty="0" smtClean="0">
              <a:solidFill>
                <a:schemeClr val="tx1"/>
              </a:solidFill>
            </a:endParaRPr>
          </a:p>
          <a:p>
            <a:pPr marL="0" indent="0">
              <a:buNone/>
            </a:pPr>
            <a:r>
              <a:rPr lang="ja-JP" altLang="en-US" sz="1200" dirty="0" smtClean="0">
                <a:solidFill>
                  <a:schemeClr val="tx1"/>
                </a:solidFill>
              </a:rPr>
              <a:t>　　　大阪・関西で既に拠点等のある機関</a:t>
            </a:r>
            <a:endParaRPr lang="en-US" altLang="ja-JP" sz="1200" dirty="0" smtClean="0">
              <a:solidFill>
                <a:schemeClr val="tx1"/>
              </a:solidFill>
            </a:endParaRPr>
          </a:p>
          <a:p>
            <a:pPr marL="0" indent="0">
              <a:buNone/>
            </a:pPr>
            <a:r>
              <a:rPr lang="ja-JP" altLang="en-US" sz="1200" dirty="0">
                <a:solidFill>
                  <a:schemeClr val="tx1"/>
                </a:solidFill>
              </a:rPr>
              <a:t>　</a:t>
            </a:r>
            <a:r>
              <a:rPr lang="ja-JP" altLang="en-US" sz="1200" dirty="0" smtClean="0">
                <a:solidFill>
                  <a:schemeClr val="tx1"/>
                </a:solidFill>
              </a:rPr>
              <a:t>　（医薬品医療機器総合機構（</a:t>
            </a:r>
            <a:r>
              <a:rPr lang="en-US" altLang="ja-JP" sz="1200" dirty="0" smtClean="0">
                <a:solidFill>
                  <a:schemeClr val="tx1"/>
                </a:solidFill>
              </a:rPr>
              <a:t>PMDA</a:t>
            </a:r>
            <a:r>
              <a:rPr lang="ja-JP" altLang="en-US" sz="1200" dirty="0" smtClean="0">
                <a:solidFill>
                  <a:schemeClr val="tx1"/>
                </a:solidFill>
              </a:rPr>
              <a:t>）、日</a:t>
            </a:r>
            <a:endParaRPr lang="en-US" altLang="ja-JP" sz="1200" dirty="0" smtClean="0">
              <a:solidFill>
                <a:schemeClr val="tx1"/>
              </a:solidFill>
            </a:endParaRPr>
          </a:p>
          <a:p>
            <a:pPr marL="0" indent="0">
              <a:buNone/>
            </a:pPr>
            <a:r>
              <a:rPr lang="ja-JP" altLang="en-US" sz="1200" dirty="0">
                <a:solidFill>
                  <a:schemeClr val="tx1"/>
                </a:solidFill>
              </a:rPr>
              <a:t>　</a:t>
            </a:r>
            <a:r>
              <a:rPr lang="ja-JP" altLang="en-US" sz="1200" dirty="0" smtClean="0">
                <a:solidFill>
                  <a:schemeClr val="tx1"/>
                </a:solidFill>
              </a:rPr>
              <a:t>　　本医療研究開発機構（</a:t>
            </a:r>
            <a:r>
              <a:rPr lang="en-US" altLang="ja-JP" sz="1200" dirty="0" smtClean="0">
                <a:solidFill>
                  <a:schemeClr val="tx1"/>
                </a:solidFill>
              </a:rPr>
              <a:t>AMED</a:t>
            </a:r>
            <a:r>
              <a:rPr lang="ja-JP" altLang="en-US" sz="1200" dirty="0" smtClean="0">
                <a:solidFill>
                  <a:schemeClr val="tx1"/>
                </a:solidFill>
              </a:rPr>
              <a:t>）など）</a:t>
            </a:r>
            <a:endParaRPr lang="ja-JP" altLang="en-US" sz="1200" dirty="0">
              <a:solidFill>
                <a:schemeClr val="tx1"/>
              </a:solidFill>
            </a:endParaRPr>
          </a:p>
          <a:p>
            <a:pPr>
              <a:buFont typeface="Wingdings" panose="05000000000000000000" pitchFamily="2" charset="2"/>
              <a:buChar char="p"/>
            </a:pPr>
            <a:endParaRPr lang="en-US" altLang="ja-JP" dirty="0"/>
          </a:p>
        </p:txBody>
      </p:sp>
      <p:sp>
        <p:nvSpPr>
          <p:cNvPr id="549" name="右矢印 548"/>
          <p:cNvSpPr/>
          <p:nvPr/>
        </p:nvSpPr>
        <p:spPr>
          <a:xfrm>
            <a:off x="3439232" y="1712512"/>
            <a:ext cx="326623" cy="964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1" name="角丸四角形 550"/>
          <p:cNvSpPr/>
          <p:nvPr/>
        </p:nvSpPr>
        <p:spPr>
          <a:xfrm>
            <a:off x="3877154" y="618795"/>
            <a:ext cx="1134055"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13" name="正方形/長方形 12"/>
          <p:cNvSpPr/>
          <p:nvPr/>
        </p:nvSpPr>
        <p:spPr>
          <a:xfrm>
            <a:off x="169114" y="4127621"/>
            <a:ext cx="4401694" cy="120180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000"/>
              </a:lnSpc>
            </a:pPr>
            <a:endParaRPr lang="en-US" altLang="ja-JP" sz="1400" dirty="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643704" y="943731"/>
            <a:ext cx="5513696" cy="8178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nSpc>
                <a:spcPts val="2000"/>
              </a:lnSpc>
              <a:buFont typeface="Wingdings" panose="05000000000000000000" pitchFamily="2" charset="2"/>
              <a:buChar char="Ø"/>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移転等により一定の成果が出ているものもあるが、今後、副首都（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圏）としての成長にかかる波及効果や、大阪・関西で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の拠点性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向上のような成果が出るよう、関係者間で取組みを進めている。</a:t>
            </a:r>
            <a:endParaRPr lang="en-US" altLang="ja-JP" sz="1200" dirty="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endParaRPr lang="en-US" altLang="ja-JP" sz="1400" dirty="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000"/>
              </a:lnSpc>
              <a:buFont typeface="Wingdings" panose="05000000000000000000" pitchFamily="2" charset="2"/>
              <a:buChar char="Ø"/>
            </a:pPr>
            <a:endParaRPr lang="en-US" altLang="ja-JP" sz="1400" dirty="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1400" dirty="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3863505" y="4484461"/>
            <a:ext cx="2124000"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今後</a:t>
            </a:r>
            <a:r>
              <a:rPr kumimoji="1" lang="ja-JP" altLang="en-US" sz="1400" dirty="0" smtClean="0">
                <a:latin typeface="Meiryo UI" panose="020B0604030504040204" pitchFamily="50" charset="-128"/>
                <a:ea typeface="Meiryo UI" panose="020B0604030504040204" pitchFamily="50" charset="-128"/>
              </a:rPr>
              <a:t>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16" name="正方形/長方形 15"/>
          <p:cNvSpPr/>
          <p:nvPr/>
        </p:nvSpPr>
        <p:spPr>
          <a:xfrm>
            <a:off x="5087601" y="4124822"/>
            <a:ext cx="3742500" cy="120180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nSpc>
                <a:spcPts val="1000"/>
              </a:lnSpc>
              <a:buFont typeface="Wingdings" panose="05000000000000000000" pitchFamily="2" charset="2"/>
              <a:buChar char="n"/>
            </a:pPr>
            <a:endParaRPr lang="en-US" altLang="ja-JP" sz="1400" dirty="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931400" y="4896259"/>
            <a:ext cx="5171656" cy="16434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ts val="2000"/>
              </a:lnSpc>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移転や機能強化が行われた機関については、国や関係市町村、企業、大学や研究機関等</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とも緊密に</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連携協力してどのように施策内容を充実し、成果を出すか。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000"/>
              </a:lnSpc>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今後新たに国機関等の移転等や大阪・関西での機能強化を求めるに当たっては</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、意義や</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効果とともに、経済界や大学等研究機関、地元市町村などの意向を十分に検討することが必要ではないか。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p:cNvSpPr txBox="1">
            <a:spLocks/>
          </p:cNvSpPr>
          <p:nvPr/>
        </p:nvSpPr>
        <p:spPr>
          <a:xfrm>
            <a:off x="7127296" y="656111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34</a:t>
            </a:r>
            <a:endParaRPr kumimoji="1" lang="ja-JP" altLang="en-US" sz="1800" dirty="0">
              <a:solidFill>
                <a:srgbClr val="002060"/>
              </a:solidFill>
            </a:endParaRPr>
          </a:p>
        </p:txBody>
      </p:sp>
      <p:graphicFrame>
        <p:nvGraphicFramePr>
          <p:cNvPr id="2" name="表 1"/>
          <p:cNvGraphicFramePr>
            <a:graphicFrameLocks noGrp="1"/>
          </p:cNvGraphicFramePr>
          <p:nvPr>
            <p:extLst>
              <p:ext uri="{D42A27DB-BD31-4B8C-83A1-F6EECF244321}">
                <p14:modId xmlns:p14="http://schemas.microsoft.com/office/powerpoint/2010/main" val="1509932552"/>
              </p:ext>
            </p:extLst>
          </p:nvPr>
        </p:nvGraphicFramePr>
        <p:xfrm>
          <a:off x="4008308" y="1952989"/>
          <a:ext cx="5081101" cy="2315868"/>
        </p:xfrm>
        <a:graphic>
          <a:graphicData uri="http://schemas.openxmlformats.org/drawingml/2006/table">
            <a:tbl>
              <a:tblPr firstRow="1" bandRow="1">
                <a:tableStyleId>{5C22544A-7EE6-4342-B048-85BDC9FD1C3A}</a:tableStyleId>
              </a:tblPr>
              <a:tblGrid>
                <a:gridCol w="1396205">
                  <a:extLst>
                    <a:ext uri="{9D8B030D-6E8A-4147-A177-3AD203B41FA5}">
                      <a16:colId xmlns:a16="http://schemas.microsoft.com/office/drawing/2014/main" val="1019635129"/>
                    </a:ext>
                  </a:extLst>
                </a:gridCol>
                <a:gridCol w="1337481">
                  <a:extLst>
                    <a:ext uri="{9D8B030D-6E8A-4147-A177-3AD203B41FA5}">
                      <a16:colId xmlns:a16="http://schemas.microsoft.com/office/drawing/2014/main" val="2287823335"/>
                    </a:ext>
                  </a:extLst>
                </a:gridCol>
                <a:gridCol w="2347415">
                  <a:extLst>
                    <a:ext uri="{9D8B030D-6E8A-4147-A177-3AD203B41FA5}">
                      <a16:colId xmlns:a16="http://schemas.microsoft.com/office/drawing/2014/main" val="2925017740"/>
                    </a:ext>
                  </a:extLst>
                </a:gridCol>
              </a:tblGrid>
              <a:tr h="0">
                <a:tc>
                  <a:txBody>
                    <a:bodyPr/>
                    <a:lstStyle/>
                    <a:p>
                      <a:pPr algn="ctr"/>
                      <a:r>
                        <a:rPr kumimoji="1" lang="ja-JP" altLang="en-US" sz="1000" dirty="0" smtClean="0"/>
                        <a:t>移転等対象機関</a:t>
                      </a:r>
                      <a:endParaRPr kumimoji="1" lang="ja-JP" altLang="en-US" sz="1000" dirty="0"/>
                    </a:p>
                  </a:txBody>
                  <a:tcPr/>
                </a:tc>
                <a:tc>
                  <a:txBody>
                    <a:bodyPr/>
                    <a:lstStyle/>
                    <a:p>
                      <a:pPr algn="ctr"/>
                      <a:r>
                        <a:rPr kumimoji="1" lang="ja-JP" altLang="en-US" sz="1000" dirty="0" smtClean="0"/>
                        <a:t>結論</a:t>
                      </a:r>
                      <a:endParaRPr kumimoji="1" lang="ja-JP" altLang="en-US" sz="1000" dirty="0"/>
                    </a:p>
                  </a:txBody>
                  <a:tcPr/>
                </a:tc>
                <a:tc>
                  <a:txBody>
                    <a:bodyPr/>
                    <a:lstStyle/>
                    <a:p>
                      <a:pPr algn="ctr"/>
                      <a:r>
                        <a:rPr kumimoji="1" lang="ja-JP" altLang="en-US" sz="1000" dirty="0" smtClean="0"/>
                        <a:t>現状</a:t>
                      </a:r>
                      <a:endParaRPr kumimoji="1" lang="ja-JP" altLang="en-US" sz="1000" dirty="0"/>
                    </a:p>
                  </a:txBody>
                  <a:tcPr/>
                </a:tc>
                <a:extLst>
                  <a:ext uri="{0D108BD9-81ED-4DB2-BD59-A6C34878D82A}">
                    <a16:rowId xmlns:a16="http://schemas.microsoft.com/office/drawing/2014/main" val="2227448487"/>
                  </a:ext>
                </a:extLst>
              </a:tr>
              <a:tr h="370840">
                <a:tc>
                  <a:txBody>
                    <a:bodyPr/>
                    <a:lstStyle/>
                    <a:p>
                      <a:pPr algn="just">
                        <a:lnSpc>
                          <a:spcPts val="1200"/>
                        </a:lnSpc>
                        <a:spcAft>
                          <a:spcPts val="0"/>
                        </a:spcAft>
                      </a:pPr>
                      <a:r>
                        <a:rPr lang="ja-JP" sz="900" b="0" kern="100" dirty="0" smtClean="0">
                          <a:effectLst/>
                          <a:latin typeface="Meiryo UI" panose="020B0604030504040204" pitchFamily="50" charset="-128"/>
                          <a:ea typeface="Meiryo UI" panose="020B0604030504040204" pitchFamily="50" charset="-128"/>
                        </a:rPr>
                        <a:t>国立健康</a:t>
                      </a:r>
                      <a:r>
                        <a:rPr lang="ja-JP" sz="900" b="0" kern="100" dirty="0">
                          <a:effectLst/>
                          <a:latin typeface="Meiryo UI" panose="020B0604030504040204" pitchFamily="50" charset="-128"/>
                          <a:ea typeface="Meiryo UI" panose="020B0604030504040204" pitchFamily="50" charset="-128"/>
                        </a:rPr>
                        <a:t>・栄養</a:t>
                      </a:r>
                      <a:r>
                        <a:rPr lang="ja-JP" sz="900" b="0" kern="100" dirty="0" smtClean="0">
                          <a:effectLst/>
                          <a:latin typeface="Meiryo UI" panose="020B0604030504040204" pitchFamily="50" charset="-128"/>
                          <a:ea typeface="Meiryo UI" panose="020B0604030504040204" pitchFamily="50" charset="-128"/>
                        </a:rPr>
                        <a:t>研究所</a:t>
                      </a:r>
                      <a:endParaRPr lang="ja-JP" sz="9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r>
                        <a:rPr kumimoji="1" lang="ja-JP" altLang="en-US" sz="900" dirty="0" smtClean="0">
                          <a:latin typeface="Meiryo UI" panose="020B0604030504040204" pitchFamily="50" charset="-128"/>
                          <a:ea typeface="Meiryo UI" panose="020B0604030504040204" pitchFamily="50" charset="-128"/>
                        </a:rPr>
                        <a:t>全面移転</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smtClean="0">
                          <a:latin typeface="Meiryo UI" panose="020B0604030504040204" pitchFamily="50" charset="-128"/>
                          <a:ea typeface="Meiryo UI" panose="020B0604030504040204" pitchFamily="50" charset="-128"/>
                        </a:rPr>
                        <a:t>国循、厚労省、地元自治体等で関係機関で協議会設置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産学連携のためのセミナーの開催</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37863931"/>
                  </a:ext>
                </a:extLst>
              </a:tr>
              <a:tr h="370840">
                <a:tc>
                  <a:txBody>
                    <a:bodyPr/>
                    <a:lstStyle/>
                    <a:p>
                      <a:pPr algn="just">
                        <a:lnSpc>
                          <a:spcPts val="1200"/>
                        </a:lnSpc>
                        <a:spcAft>
                          <a:spcPts val="0"/>
                        </a:spcAft>
                      </a:pPr>
                      <a:r>
                        <a:rPr lang="ja-JP" sz="900" b="0" kern="100" dirty="0">
                          <a:effectLst/>
                          <a:latin typeface="Meiryo UI" panose="020B0604030504040204" pitchFamily="50" charset="-128"/>
                          <a:ea typeface="Meiryo UI" panose="020B0604030504040204" pitchFamily="50" charset="-128"/>
                        </a:rPr>
                        <a:t>中小</a:t>
                      </a:r>
                      <a:r>
                        <a:rPr lang="ja-JP" sz="900" b="0" kern="100" dirty="0" smtClean="0">
                          <a:effectLst/>
                          <a:latin typeface="Meiryo UI" panose="020B0604030504040204" pitchFamily="50" charset="-128"/>
                          <a:ea typeface="Meiryo UI" panose="020B0604030504040204" pitchFamily="50" charset="-128"/>
                        </a:rPr>
                        <a:t>企業庁</a:t>
                      </a:r>
                      <a:endParaRPr lang="ja-JP" sz="900" b="0" kern="100" dirty="0">
                        <a:effectLst/>
                        <a:latin typeface="Meiryo UI" panose="020B0604030504040204" pitchFamily="50" charset="-128"/>
                        <a:ea typeface="Meiryo UI" panose="020B0604030504040204" pitchFamily="50" charset="-128"/>
                      </a:endParaRPr>
                    </a:p>
                  </a:txBody>
                  <a:tcPr marL="68580" marR="68580" marT="0" marB="0" anchor="ctr"/>
                </a:tc>
                <a:tc>
                  <a:txBody>
                    <a:bodyPr/>
                    <a:lstStyle/>
                    <a:p>
                      <a:r>
                        <a:rPr kumimoji="1" lang="ja-JP" altLang="en-US" sz="900" dirty="0" smtClean="0">
                          <a:latin typeface="Meiryo UI" panose="020B0604030504040204" pitchFamily="50" charset="-128"/>
                          <a:ea typeface="Meiryo UI" panose="020B0604030504040204" pitchFamily="50" charset="-128"/>
                        </a:rPr>
                        <a:t>近畿経産局内に中小企業政策調査課設置</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r>
                        <a:rPr kumimoji="1" lang="ja-JP" altLang="en-US" sz="900" dirty="0" smtClean="0">
                          <a:latin typeface="Meiryo UI" panose="020B0604030504040204" pitchFamily="50" charset="-128"/>
                          <a:ea typeface="Meiryo UI" panose="020B0604030504040204" pitchFamily="50" charset="-128"/>
                        </a:rPr>
                        <a:t>調査活動の結果を情報共有（年</a:t>
                      </a:r>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回程度（コロナ前））</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44088316"/>
                  </a:ext>
                </a:extLst>
              </a:tr>
              <a:tr h="466748">
                <a:tc>
                  <a:txBody>
                    <a:bodyPr/>
                    <a:lstStyle/>
                    <a:p>
                      <a:pPr algn="just">
                        <a:lnSpc>
                          <a:spcPts val="1200"/>
                        </a:lnSpc>
                        <a:spcAft>
                          <a:spcPts val="0"/>
                        </a:spcAft>
                      </a:pPr>
                      <a:r>
                        <a:rPr lang="en-US" sz="900" b="0" kern="100" dirty="0" smtClean="0">
                          <a:effectLst/>
                          <a:latin typeface="Meiryo UI" panose="020B0604030504040204" pitchFamily="50" charset="-128"/>
                          <a:ea typeface="Meiryo UI" panose="020B0604030504040204" pitchFamily="50" charset="-128"/>
                        </a:rPr>
                        <a:t>INPIT</a:t>
                      </a:r>
                      <a:endParaRPr lang="ja-JP" sz="900" b="0" kern="100" dirty="0">
                        <a:effectLst/>
                        <a:latin typeface="Meiryo UI" panose="020B0604030504040204" pitchFamily="50" charset="-128"/>
                        <a:ea typeface="Meiryo UI" panose="020B0604030504040204" pitchFamily="50" charset="-128"/>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b="0" kern="100" dirty="0" smtClean="0">
                          <a:effectLst/>
                          <a:latin typeface="Meiryo UI" panose="020B0604030504040204" pitchFamily="50" charset="-128"/>
                          <a:ea typeface="Meiryo UI" panose="020B0604030504040204" pitchFamily="50" charset="-128"/>
                        </a:rPr>
                        <a:t>知財戦略、研修部の拠点設置</a:t>
                      </a:r>
                      <a:endParaRPr lang="ja-JP" altLang="ja-JP" sz="900" b="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tc>
                <a:tc>
                  <a:txBody>
                    <a:bodyPr/>
                    <a:lstStyle/>
                    <a:p>
                      <a:r>
                        <a:rPr kumimoji="1" lang="ja-JP" altLang="en-US" sz="900" dirty="0" smtClean="0">
                          <a:latin typeface="Meiryo UI" panose="020B0604030504040204" pitchFamily="50" charset="-128"/>
                          <a:ea typeface="Meiryo UI" panose="020B0604030504040204" pitchFamily="50" charset="-128"/>
                        </a:rPr>
                        <a:t>事業者への相談対応</a:t>
                      </a:r>
                    </a:p>
                    <a:p>
                      <a:r>
                        <a:rPr kumimoji="1" lang="ja-JP" altLang="en-US" sz="900" dirty="0" smtClean="0">
                          <a:latin typeface="Meiryo UI" panose="020B0604030504040204" pitchFamily="50" charset="-128"/>
                          <a:ea typeface="Meiryo UI" panose="020B0604030504040204" pitchFamily="50" charset="-128"/>
                        </a:rPr>
                        <a:t>知的財産に関するセミナーの開催</a:t>
                      </a:r>
                    </a:p>
                  </a:txBody>
                  <a:tcPr anchor="ctr"/>
                </a:tc>
                <a:extLst>
                  <a:ext uri="{0D108BD9-81ED-4DB2-BD59-A6C34878D82A}">
                    <a16:rowId xmlns:a16="http://schemas.microsoft.com/office/drawing/2014/main" val="1803437100"/>
                  </a:ext>
                </a:extLst>
              </a:tr>
              <a:tr h="320872">
                <a:tc>
                  <a:txBody>
                    <a:bodyPr/>
                    <a:lstStyle/>
                    <a:p>
                      <a:pPr algn="just">
                        <a:lnSpc>
                          <a:spcPts val="1200"/>
                        </a:lnSpc>
                        <a:spcAft>
                          <a:spcPts val="0"/>
                        </a:spcAft>
                      </a:pPr>
                      <a:r>
                        <a:rPr lang="en-US" altLang="ja-JP" sz="900" dirty="0" smtClean="0">
                          <a:solidFill>
                            <a:schemeClr val="tx1"/>
                          </a:solidFill>
                          <a:latin typeface="Meiryo UI" panose="020B0604030504040204" pitchFamily="50" charset="-128"/>
                          <a:ea typeface="Meiryo UI" panose="020B0604030504040204" pitchFamily="50" charset="-128"/>
                        </a:rPr>
                        <a:t>PMDA</a:t>
                      </a:r>
                      <a:r>
                        <a:rPr lang="ja-JP" altLang="en-US" sz="900" dirty="0" smtClean="0">
                          <a:solidFill>
                            <a:schemeClr val="tx1"/>
                          </a:solidFill>
                          <a:latin typeface="Meiryo UI" panose="020B0604030504040204" pitchFamily="50" charset="-128"/>
                          <a:ea typeface="Meiryo UI" panose="020B0604030504040204" pitchFamily="50" charset="-128"/>
                        </a:rPr>
                        <a:t>関西支部</a:t>
                      </a:r>
                      <a:endParaRPr lang="en-US" altLang="ja-JP" sz="900" dirty="0" smtClean="0">
                        <a:solidFill>
                          <a:schemeClr val="tx1"/>
                        </a:solidFill>
                        <a:latin typeface="Meiryo UI" panose="020B0604030504040204" pitchFamily="50" charset="-128"/>
                        <a:ea typeface="Meiryo UI" panose="020B0604030504040204" pitchFamily="50" charset="-128"/>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smtClean="0">
                          <a:solidFill>
                            <a:schemeClr val="tx1"/>
                          </a:solidFill>
                          <a:latin typeface="Meiryo UI" panose="020B0604030504040204" pitchFamily="50" charset="-128"/>
                          <a:ea typeface="Meiryo UI" panose="020B0604030504040204" pitchFamily="50" charset="-128"/>
                        </a:rPr>
                        <a:t>機能強化（革新的医薬品等開発迅速化）</a:t>
                      </a:r>
                      <a:endParaRPr lang="en-US" altLang="ja-JP" sz="900" dirty="0" smtClean="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900" dirty="0" smtClean="0">
                          <a:latin typeface="Meiryo UI" panose="020B0604030504040204" pitchFamily="50" charset="-128"/>
                          <a:ea typeface="Meiryo UI" panose="020B0604030504040204" pitchFamily="50" charset="-128"/>
                        </a:rPr>
                        <a:t>PMDA</a:t>
                      </a:r>
                      <a:r>
                        <a:rPr kumimoji="1" lang="ja-JP" altLang="en-US" sz="900" dirty="0" smtClean="0">
                          <a:latin typeface="Meiryo UI" panose="020B0604030504040204" pitchFamily="50" charset="-128"/>
                          <a:ea typeface="Meiryo UI" panose="020B0604030504040204" pitchFamily="50" charset="-128"/>
                        </a:rPr>
                        <a:t>関西支部における相談等</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12558937"/>
                  </a:ext>
                </a:extLst>
              </a:tr>
              <a:tr h="0">
                <a:tc>
                  <a:txBody>
                    <a:bodyPr/>
                    <a:lstStyle/>
                    <a:p>
                      <a:pPr algn="just">
                        <a:lnSpc>
                          <a:spcPts val="1200"/>
                        </a:lnSpc>
                        <a:spcAft>
                          <a:spcPts val="0"/>
                        </a:spcAft>
                      </a:pPr>
                      <a:r>
                        <a:rPr lang="en-US" altLang="ja-JP" sz="900" dirty="0" smtClean="0">
                          <a:solidFill>
                            <a:schemeClr val="tx1"/>
                          </a:solidFill>
                          <a:latin typeface="Meiryo UI" panose="020B0604030504040204" pitchFamily="50" charset="-128"/>
                          <a:ea typeface="Meiryo UI" panose="020B0604030504040204" pitchFamily="50" charset="-128"/>
                        </a:rPr>
                        <a:t>AMED</a:t>
                      </a:r>
                      <a:r>
                        <a:rPr lang="ja-JP" altLang="en-US" sz="900" dirty="0" smtClean="0">
                          <a:solidFill>
                            <a:schemeClr val="tx1"/>
                          </a:solidFill>
                          <a:latin typeface="Meiryo UI" panose="020B0604030504040204" pitchFamily="50" charset="-128"/>
                          <a:ea typeface="Meiryo UI" panose="020B0604030504040204" pitchFamily="50" charset="-128"/>
                        </a:rPr>
                        <a:t>創薬支援戦略部</a:t>
                      </a:r>
                      <a:endParaRPr lang="ja-JP" sz="9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r>
                        <a:rPr kumimoji="1" lang="ja-JP" altLang="en-US" sz="900" dirty="0" smtClean="0">
                          <a:latin typeface="Meiryo UI" panose="020B0604030504040204" pitchFamily="50" charset="-128"/>
                          <a:ea typeface="Meiryo UI" panose="020B0604030504040204" pitchFamily="50" charset="-128"/>
                        </a:rPr>
                        <a:t>創薬支援戦略部に西日本の国内事務所を設置</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r>
                        <a:rPr kumimoji="1" lang="ja-JP" altLang="en-US" sz="900" dirty="0" smtClean="0">
                          <a:latin typeface="Meiryo UI" panose="020B0604030504040204" pitchFamily="50" charset="-128"/>
                          <a:ea typeface="Meiryo UI" panose="020B0604030504040204" pitchFamily="50" charset="-128"/>
                        </a:rPr>
                        <a:t>創薬支援戦略部で採択された事業等の進捗管理等</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303878312"/>
                  </a:ext>
                </a:extLst>
              </a:tr>
            </a:tbl>
          </a:graphicData>
        </a:graphic>
      </p:graphicFrame>
    </p:spTree>
    <p:extLst>
      <p:ext uri="{BB962C8B-B14F-4D97-AF65-F5344CB8AC3E}">
        <p14:creationId xmlns:p14="http://schemas.microsoft.com/office/powerpoint/2010/main" val="399539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タイトル 1">
            <a:extLst>
              <a:ext uri="{FF2B5EF4-FFF2-40B4-BE49-F238E27FC236}">
                <a16:creationId xmlns:a16="http://schemas.microsoft.com/office/drawing/2014/main" id="{8F9B27B7-805D-41F0-B385-212151CA3647}"/>
              </a:ext>
            </a:extLst>
          </p:cNvPr>
          <p:cNvSpPr txBox="1">
            <a:spLocks/>
          </p:cNvSpPr>
          <p:nvPr/>
        </p:nvSpPr>
        <p:spPr>
          <a:xfrm>
            <a:off x="5088793" y="4969882"/>
            <a:ext cx="4001668" cy="1039314"/>
          </a:xfrm>
          <a:prstGeom prst="rect">
            <a:avLst/>
          </a:prstGeom>
          <a:noFill/>
          <a:ln>
            <a:noFill/>
          </a:ln>
        </p:spPr>
        <p:txBody>
          <a:bodyPr vert="horz" wrap="square" lIns="91440" tIns="45720" rIns="91440" bIns="45720"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5281699" y="589659"/>
            <a:ext cx="3758366" cy="246221"/>
          </a:xfrm>
          <a:prstGeom prst="rect">
            <a:avLst/>
          </a:prstGeom>
          <a:solidFill>
            <a:schemeClr val="bg1"/>
          </a:solidFill>
        </p:spPr>
        <p:txBody>
          <a:bodyPr wrap="square">
            <a:spAutoFit/>
          </a:bodyPr>
          <a:lstStyle/>
          <a:p>
            <a:pPr>
              <a:lnSpc>
                <a:spcPts val="1200"/>
              </a:lnSpc>
            </a:pP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35</a:t>
            </a:r>
            <a:endParaRPr kumimoji="1" lang="ja-JP" altLang="en-US" sz="1800" dirty="0">
              <a:solidFill>
                <a:srgbClr val="002060"/>
              </a:solidFill>
            </a:endParaRPr>
          </a:p>
        </p:txBody>
      </p:sp>
      <p:sp>
        <p:nvSpPr>
          <p:cNvPr id="4" name="正方形/長方形 3"/>
          <p:cNvSpPr/>
          <p:nvPr/>
        </p:nvSpPr>
        <p:spPr>
          <a:xfrm>
            <a:off x="5001557" y="721259"/>
            <a:ext cx="3886200" cy="3971128"/>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endParaRPr kumimoji="1" lang="ja-JP" altLang="en-US"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地元</a:t>
            </a:r>
            <a:r>
              <a:rPr kumimoji="1" lang="ja-JP" altLang="en-US" sz="1200" dirty="0">
                <a:solidFill>
                  <a:srgbClr val="002060"/>
                </a:solidFill>
                <a:latin typeface="Meiryo UI" panose="020B0604030504040204" pitchFamily="50" charset="-128"/>
                <a:ea typeface="Meiryo UI" panose="020B0604030504040204" pitchFamily="50" charset="-128"/>
              </a:rPr>
              <a:t>自治体（</a:t>
            </a:r>
            <a:r>
              <a:rPr kumimoji="1" lang="en-US" altLang="ja-JP"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　 ⇒　それぞれ</a:t>
            </a:r>
            <a:r>
              <a:rPr kumimoji="1" lang="en-US" altLang="ja-JP" sz="1200" dirty="0">
                <a:solidFill>
                  <a:srgbClr val="002060"/>
                </a:solidFill>
                <a:latin typeface="Meiryo UI" panose="020B0604030504040204" pitchFamily="50" charset="-128"/>
                <a:ea typeface="Meiryo UI" panose="020B0604030504040204" pitchFamily="50" charset="-128"/>
              </a:rPr>
              <a:t>3</a:t>
            </a:r>
            <a:r>
              <a:rPr kumimoji="1" lang="ja-JP" altLang="en-US" sz="1200" dirty="0">
                <a:solidFill>
                  <a:srgbClr val="002060"/>
                </a:solidFill>
                <a:latin typeface="Meiryo UI" panose="020B0604030504040204" pitchFamily="50" charset="-128"/>
                <a:ea typeface="Meiryo UI" panose="020B0604030504040204" pitchFamily="50" charset="-128"/>
              </a:rPr>
              <a:t>億円相当の支援</a:t>
            </a:r>
          </a:p>
          <a:p>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国</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法人</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　　⇒　建物賃料</a:t>
            </a:r>
            <a:r>
              <a:rPr kumimoji="1" lang="ja-JP" altLang="en-US" sz="1200" dirty="0">
                <a:solidFill>
                  <a:srgbClr val="002060"/>
                </a:solidFill>
                <a:latin typeface="Meiryo UI" panose="020B0604030504040204" pitchFamily="50" charset="-128"/>
                <a:ea typeface="Meiryo UI" panose="020B0604030504040204" pitchFamily="50" charset="-128"/>
              </a:rPr>
              <a:t>を負担</a:t>
            </a: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賃借料上限　入居後</a:t>
            </a:r>
            <a:r>
              <a:rPr kumimoji="1" lang="en-US" altLang="ja-JP" sz="1200" dirty="0">
                <a:solidFill>
                  <a:srgbClr val="002060"/>
                </a:solidFill>
                <a:latin typeface="Meiryo UI" panose="020B0604030504040204" pitchFamily="50" charset="-128"/>
                <a:ea typeface="Meiryo UI" panose="020B0604030504040204" pitchFamily="50" charset="-128"/>
              </a:rPr>
              <a:t>5</a:t>
            </a:r>
            <a:r>
              <a:rPr kumimoji="1" lang="ja-JP" altLang="en-US" sz="1200" dirty="0" smtClean="0">
                <a:solidFill>
                  <a:srgbClr val="002060"/>
                </a:solidFill>
                <a:latin typeface="Meiryo UI" panose="020B0604030504040204" pitchFamily="50" charset="-128"/>
                <a:ea typeface="Meiryo UI" panose="020B0604030504040204" pitchFamily="50" charset="-128"/>
              </a:rPr>
              <a:t>年間</a:t>
            </a:r>
            <a:r>
              <a:rPr kumimoji="1" lang="en-US" altLang="ja-JP" sz="1200" dirty="0" smtClean="0">
                <a:solidFill>
                  <a:srgbClr val="002060"/>
                </a:solidFill>
                <a:latin typeface="Meiryo UI" panose="020B0604030504040204" pitchFamily="50" charset="-128"/>
                <a:ea typeface="Meiryo UI" panose="020B0604030504040204" pitchFamily="50" charset="-128"/>
              </a:rPr>
              <a:t>1.65</a:t>
            </a:r>
            <a:r>
              <a:rPr kumimoji="1" lang="ja-JP" altLang="en-US" sz="1200" dirty="0">
                <a:solidFill>
                  <a:srgbClr val="002060"/>
                </a:solidFill>
                <a:latin typeface="Meiryo UI" panose="020B0604030504040204" pitchFamily="50" charset="-128"/>
                <a:ea typeface="Meiryo UI" panose="020B0604030504040204" pitchFamily="50" charset="-128"/>
              </a:rPr>
              <a:t>億円</a:t>
            </a:r>
            <a:r>
              <a:rPr kumimoji="1" lang="en-US" altLang="ja-JP" sz="1200" dirty="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年</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en-US" altLang="ja-JP" sz="1200" dirty="0" smtClean="0">
                <a:solidFill>
                  <a:srgbClr val="002060"/>
                </a:solidFill>
                <a:latin typeface="Meiryo UI" panose="020B0604030504040204" pitchFamily="50" charset="-128"/>
                <a:ea typeface="Meiryo UI" panose="020B0604030504040204" pitchFamily="50" charset="-128"/>
              </a:rPr>
              <a:t>          6</a:t>
            </a:r>
            <a:r>
              <a:rPr kumimoji="1" lang="ja-JP" altLang="en-US" sz="1200" dirty="0" smtClean="0">
                <a:solidFill>
                  <a:srgbClr val="002060"/>
                </a:solidFill>
                <a:latin typeface="Meiryo UI" panose="020B0604030504040204" pitchFamily="50" charset="-128"/>
                <a:ea typeface="Meiryo UI" panose="020B0604030504040204" pitchFamily="50" charset="-128"/>
              </a:rPr>
              <a:t>年目以降：</a:t>
            </a:r>
            <a:r>
              <a:rPr kumimoji="1" lang="en-US" altLang="ja-JP" sz="1200" dirty="0" smtClean="0">
                <a:solidFill>
                  <a:srgbClr val="002060"/>
                </a:solidFill>
                <a:latin typeface="Meiryo UI" panose="020B0604030504040204" pitchFamily="50" charset="-128"/>
                <a:ea typeface="Meiryo UI" panose="020B0604030504040204" pitchFamily="50" charset="-128"/>
              </a:rPr>
              <a:t>2.03</a:t>
            </a:r>
            <a:r>
              <a:rPr kumimoji="1" lang="ja-JP" altLang="en-US" sz="1200" dirty="0">
                <a:solidFill>
                  <a:srgbClr val="002060"/>
                </a:solidFill>
                <a:latin typeface="Meiryo UI" panose="020B0604030504040204" pitchFamily="50" charset="-128"/>
                <a:ea typeface="Meiryo UI" panose="020B0604030504040204" pitchFamily="50" charset="-128"/>
              </a:rPr>
              <a:t>億円</a:t>
            </a:r>
            <a:r>
              <a:rPr kumimoji="1" lang="en-US" altLang="ja-JP" sz="1200" dirty="0">
                <a:solidFill>
                  <a:srgbClr val="002060"/>
                </a:solidFill>
                <a:latin typeface="Meiryo UI" panose="020B0604030504040204" pitchFamily="50" charset="-128"/>
                <a:ea typeface="Meiryo UI" panose="020B0604030504040204" pitchFamily="50" charset="-128"/>
              </a:rPr>
              <a:t>/</a:t>
            </a:r>
            <a:r>
              <a:rPr kumimoji="1" lang="ja-JP" altLang="en-US" sz="1200" dirty="0">
                <a:solidFill>
                  <a:srgbClr val="002060"/>
                </a:solidFill>
                <a:latin typeface="Meiryo UI" panose="020B0604030504040204" pitchFamily="50" charset="-128"/>
                <a:ea typeface="Meiryo UI" panose="020B0604030504040204" pitchFamily="50" charset="-128"/>
              </a:rPr>
              <a:t>年</a:t>
            </a:r>
            <a:r>
              <a:rPr kumimoji="1" lang="ja-JP" altLang="en-US" sz="1200" dirty="0" smtClean="0">
                <a:solidFill>
                  <a:srgbClr val="002060"/>
                </a:solidFill>
                <a:latin typeface="Meiryo UI" panose="020B0604030504040204" pitchFamily="50" charset="-128"/>
                <a:ea typeface="Meiryo UI" panose="020B0604030504040204" pitchFamily="50" charset="-128"/>
              </a:rPr>
              <a:t>）</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endParaRPr kumimoji="1" lang="ja-JP" altLang="en-US" sz="1200" dirty="0">
              <a:solidFill>
                <a:srgbClr val="002060"/>
              </a:solidFill>
              <a:latin typeface="Meiryo UI" panose="020B0604030504040204" pitchFamily="50" charset="-128"/>
              <a:ea typeface="Meiryo UI" panose="020B0604030504040204" pitchFamily="50" charset="-128"/>
            </a:endParaRPr>
          </a:p>
          <a:p>
            <a:endParaRPr kumimoji="1" lang="ja-JP" altLang="en-US" sz="1200" dirty="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 大阪府</a:t>
            </a:r>
            <a:endParaRPr kumimoji="1" lang="ja-JP" altLang="en-US"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en-US" altLang="ja-JP" sz="1200" dirty="0">
                <a:solidFill>
                  <a:srgbClr val="002060"/>
                </a:solidFill>
                <a:latin typeface="Meiryo UI" panose="020B0604030504040204" pitchFamily="50" charset="-128"/>
                <a:ea typeface="Meiryo UI" panose="020B0604030504040204" pitchFamily="50" charset="-128"/>
              </a:rPr>
              <a:t>2</a:t>
            </a:r>
            <a:r>
              <a:rPr kumimoji="1" lang="ja-JP" altLang="en-US" sz="1200" dirty="0">
                <a:solidFill>
                  <a:srgbClr val="002060"/>
                </a:solidFill>
                <a:latin typeface="Meiryo UI" panose="020B0604030504040204" pitchFamily="50" charset="-128"/>
                <a:ea typeface="Meiryo UI" panose="020B0604030504040204" pitchFamily="50" charset="-128"/>
              </a:rPr>
              <a:t>億円相当の支援として、移転に伴う設備等の</a:t>
            </a:r>
            <a:r>
              <a:rPr kumimoji="1" lang="ja-JP" altLang="en-US" sz="1200" dirty="0" smtClean="0">
                <a:solidFill>
                  <a:srgbClr val="002060"/>
                </a:solidFill>
                <a:latin typeface="Meiryo UI" panose="020B0604030504040204" pitchFamily="50" charset="-128"/>
                <a:ea typeface="Meiryo UI" panose="020B0604030504040204" pitchFamily="50" charset="-128"/>
              </a:rPr>
              <a:t>費用に</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 対する</a:t>
            </a:r>
            <a:r>
              <a:rPr kumimoji="1" lang="ja-JP" altLang="en-US" sz="1200" dirty="0">
                <a:solidFill>
                  <a:srgbClr val="002060"/>
                </a:solidFill>
                <a:latin typeface="Meiryo UI" panose="020B0604030504040204" pitchFamily="50" charset="-128"/>
                <a:ea typeface="Meiryo UI" panose="020B0604030504040204" pitchFamily="50" charset="-128"/>
              </a:rPr>
              <a:t>補助（対象経費の</a:t>
            </a:r>
            <a:r>
              <a:rPr kumimoji="1" lang="en-US" altLang="ja-JP" sz="1200" dirty="0">
                <a:solidFill>
                  <a:srgbClr val="002060"/>
                </a:solidFill>
                <a:latin typeface="Meiryo UI" panose="020B0604030504040204" pitchFamily="50" charset="-128"/>
                <a:ea typeface="Meiryo UI" panose="020B0604030504040204" pitchFamily="50" charset="-128"/>
              </a:rPr>
              <a:t>50</a:t>
            </a:r>
            <a:r>
              <a:rPr kumimoji="1" lang="ja-JP" altLang="en-US" sz="1200" dirty="0">
                <a:solidFill>
                  <a:srgbClr val="002060"/>
                </a:solidFill>
                <a:latin typeface="Meiryo UI" panose="020B0604030504040204" pitchFamily="50" charset="-128"/>
                <a:ea typeface="Meiryo UI" panose="020B0604030504040204" pitchFamily="50" charset="-128"/>
              </a:rPr>
              <a:t>％を補助）</a:t>
            </a: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１億円相当の支援として、委託等連携事業の</a:t>
            </a:r>
            <a:r>
              <a:rPr kumimoji="1" lang="ja-JP" altLang="en-US" sz="1200" dirty="0" smtClean="0">
                <a:solidFill>
                  <a:srgbClr val="002060"/>
                </a:solidFill>
                <a:latin typeface="Meiryo UI" panose="020B0604030504040204" pitchFamily="50" charset="-128"/>
                <a:ea typeface="Meiryo UI" panose="020B0604030504040204" pitchFamily="50" charset="-128"/>
              </a:rPr>
              <a:t>遂行や</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円滑</a:t>
            </a:r>
            <a:r>
              <a:rPr kumimoji="1" lang="ja-JP" altLang="en-US" sz="1200" dirty="0">
                <a:solidFill>
                  <a:srgbClr val="002060"/>
                </a:solidFill>
                <a:latin typeface="Meiryo UI" panose="020B0604030504040204" pitchFamily="50" charset="-128"/>
                <a:ea typeface="Meiryo UI" panose="020B0604030504040204" pitchFamily="50" charset="-128"/>
              </a:rPr>
              <a:t>な移転のための人的支援（職種人数は検討）</a:t>
            </a: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このほか、研究所への委託等連携事業の実施</a:t>
            </a:r>
          </a:p>
          <a:p>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 吹田市</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摂津市</a:t>
            </a:r>
            <a:endParaRPr kumimoji="1" lang="ja-JP" altLang="en-US" sz="1200" dirty="0">
              <a:solidFill>
                <a:srgbClr val="002060"/>
              </a:solidFill>
              <a:latin typeface="Meiryo UI" panose="020B0604030504040204" pitchFamily="50" charset="-128"/>
              <a:ea typeface="Meiryo UI" panose="020B0604030504040204" pitchFamily="50" charset="-128"/>
            </a:endParaRPr>
          </a:p>
          <a:p>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土地貸付料の減額や移転に伴う設備等の</a:t>
            </a:r>
            <a:r>
              <a:rPr kumimoji="1" lang="ja-JP" altLang="en-US" sz="1200" dirty="0" smtClean="0">
                <a:solidFill>
                  <a:srgbClr val="002060"/>
                </a:solidFill>
                <a:latin typeface="Meiryo UI" panose="020B0604030504040204" pitchFamily="50" charset="-128"/>
                <a:ea typeface="Meiryo UI" panose="020B0604030504040204" pitchFamily="50" charset="-128"/>
              </a:rPr>
              <a:t>費用補助、</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人的</a:t>
            </a:r>
            <a:r>
              <a:rPr kumimoji="1" lang="ja-JP" altLang="en-US" sz="1200" dirty="0">
                <a:solidFill>
                  <a:srgbClr val="002060"/>
                </a:solidFill>
                <a:latin typeface="Meiryo UI" panose="020B0604030504040204" pitchFamily="50" charset="-128"/>
                <a:ea typeface="Meiryo UI" panose="020B0604030504040204" pitchFamily="50" charset="-128"/>
              </a:rPr>
              <a:t>支援等</a:t>
            </a:r>
          </a:p>
        </p:txBody>
      </p:sp>
      <p:sp>
        <p:nvSpPr>
          <p:cNvPr id="5" name="テキスト ボックス 4"/>
          <p:cNvSpPr txBox="1"/>
          <p:nvPr/>
        </p:nvSpPr>
        <p:spPr>
          <a:xfrm>
            <a:off x="4902980" y="97216"/>
            <a:ext cx="4515804" cy="492443"/>
          </a:xfrm>
          <a:prstGeom prst="rect">
            <a:avLst/>
          </a:prstGeom>
          <a:noFill/>
        </p:spPr>
        <p:txBody>
          <a:bodyPr wrap="square" rtlCol="0">
            <a:sp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 国立</a:t>
            </a:r>
            <a:r>
              <a:rPr kumimoji="1" lang="ja-JP" altLang="en-US" sz="1400" b="1" dirty="0">
                <a:solidFill>
                  <a:srgbClr val="002060"/>
                </a:solidFill>
                <a:latin typeface="Meiryo UI" panose="020B0604030504040204" pitchFamily="50" charset="-128"/>
                <a:ea typeface="Meiryo UI" panose="020B0604030504040204" pitchFamily="50" charset="-128"/>
              </a:rPr>
              <a:t>健康・栄養研究所の移転に関する対応</a:t>
            </a:r>
            <a:r>
              <a:rPr kumimoji="1" lang="ja-JP" altLang="en-US" sz="1400" b="1" dirty="0" smtClean="0">
                <a:solidFill>
                  <a:srgbClr val="002060"/>
                </a:solidFill>
                <a:latin typeface="Meiryo UI" panose="020B0604030504040204" pitchFamily="50" charset="-128"/>
                <a:ea typeface="Meiryo UI" panose="020B0604030504040204" pitchFamily="50" charset="-128"/>
              </a:rPr>
              <a:t>策</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r>
              <a:rPr kumimoji="1" lang="ja-JP" altLang="en-US" sz="1100" b="1" dirty="0" smtClean="0">
                <a:solidFill>
                  <a:srgbClr val="002060"/>
                </a:solidFill>
                <a:latin typeface="Meiryo UI" panose="020B0604030504040204" pitchFamily="50" charset="-128"/>
                <a:ea typeface="Meiryo UI" panose="020B0604030504040204" pitchFamily="50" charset="-128"/>
              </a:rPr>
              <a:t>　　（</a:t>
            </a:r>
            <a:r>
              <a:rPr kumimoji="1" lang="ja-JP" altLang="en-US" sz="1100" b="1" dirty="0">
                <a:solidFill>
                  <a:srgbClr val="002060"/>
                </a:solidFill>
                <a:latin typeface="Meiryo UI" panose="020B0604030504040204" pitchFamily="50" charset="-128"/>
                <a:ea typeface="Meiryo UI" panose="020B0604030504040204" pitchFamily="50" charset="-128"/>
              </a:rPr>
              <a:t>平成</a:t>
            </a:r>
            <a:r>
              <a:rPr kumimoji="1" lang="en-US" altLang="ja-JP" sz="1100" b="1" dirty="0">
                <a:solidFill>
                  <a:srgbClr val="002060"/>
                </a:solidFill>
                <a:latin typeface="Meiryo UI" panose="020B0604030504040204" pitchFamily="50" charset="-128"/>
                <a:ea typeface="Meiryo UI" panose="020B0604030504040204" pitchFamily="50" charset="-128"/>
              </a:rPr>
              <a:t>30</a:t>
            </a:r>
            <a:r>
              <a:rPr kumimoji="1" lang="ja-JP" altLang="en-US" sz="1100" b="1" dirty="0">
                <a:solidFill>
                  <a:srgbClr val="002060"/>
                </a:solidFill>
                <a:latin typeface="Meiryo UI" panose="020B0604030504040204" pitchFamily="50" charset="-128"/>
                <a:ea typeface="Meiryo UI" panose="020B0604030504040204" pitchFamily="50" charset="-128"/>
              </a:rPr>
              <a:t>年</a:t>
            </a:r>
            <a:r>
              <a:rPr kumimoji="1" lang="en-US" altLang="ja-JP" sz="1100" b="1" dirty="0">
                <a:solidFill>
                  <a:srgbClr val="002060"/>
                </a:solidFill>
                <a:latin typeface="Meiryo UI" panose="020B0604030504040204" pitchFamily="50" charset="-128"/>
                <a:ea typeface="Meiryo UI" panose="020B0604030504040204" pitchFamily="50" charset="-128"/>
              </a:rPr>
              <a:t>1</a:t>
            </a:r>
            <a:r>
              <a:rPr kumimoji="1" lang="ja-JP" altLang="en-US" sz="1100" b="1" dirty="0">
                <a:solidFill>
                  <a:srgbClr val="002060"/>
                </a:solidFill>
                <a:latin typeface="Meiryo UI" panose="020B0604030504040204" pitchFamily="50" charset="-128"/>
                <a:ea typeface="Meiryo UI" panose="020B0604030504040204" pitchFamily="50" charset="-128"/>
              </a:rPr>
              <a:t>月</a:t>
            </a:r>
            <a:r>
              <a:rPr kumimoji="1" lang="en-US" altLang="ja-JP" sz="1100" b="1" dirty="0">
                <a:solidFill>
                  <a:srgbClr val="002060"/>
                </a:solidFill>
                <a:latin typeface="Meiryo UI" panose="020B0604030504040204" pitchFamily="50" charset="-128"/>
                <a:ea typeface="Meiryo UI" panose="020B0604030504040204" pitchFamily="50" charset="-128"/>
              </a:rPr>
              <a:t>30</a:t>
            </a:r>
            <a:r>
              <a:rPr kumimoji="1" lang="ja-JP" altLang="en-US" sz="1100" b="1" dirty="0">
                <a:solidFill>
                  <a:srgbClr val="002060"/>
                </a:solidFill>
                <a:latin typeface="Meiryo UI" panose="020B0604030504040204" pitchFamily="50" charset="-128"/>
                <a:ea typeface="Meiryo UI" panose="020B0604030504040204" pitchFamily="50" charset="-128"/>
              </a:rPr>
              <a:t>日厚生労働省・法人・大阪府合意</a:t>
            </a:r>
            <a:r>
              <a:rPr kumimoji="1" lang="ja-JP" altLang="en-US" sz="1100" b="1" dirty="0" smtClean="0">
                <a:solidFill>
                  <a:srgbClr val="002060"/>
                </a:solidFill>
                <a:latin typeface="Meiryo UI" panose="020B0604030504040204" pitchFamily="50" charset="-128"/>
                <a:ea typeface="Meiryo UI" panose="020B0604030504040204" pitchFamily="50" charset="-128"/>
              </a:rPr>
              <a:t>）</a:t>
            </a:r>
            <a:endParaRPr kumimoji="1" lang="ja-JP" altLang="en-US" sz="1100" b="1" dirty="0">
              <a:solidFill>
                <a:srgbClr val="002060"/>
              </a:solidFill>
              <a:latin typeface="Meiryo UI" panose="020B0604030504040204" pitchFamily="50" charset="-128"/>
              <a:ea typeface="Meiryo UI" panose="020B0604030504040204" pitchFamily="50" charset="-128"/>
            </a:endParaRPr>
          </a:p>
        </p:txBody>
      </p:sp>
      <p:graphicFrame>
        <p:nvGraphicFramePr>
          <p:cNvPr id="10" name="表 9">
            <a:extLst>
              <a:ext uri="{FF2B5EF4-FFF2-40B4-BE49-F238E27FC236}">
                <a16:creationId xmlns:a16="http://schemas.microsoft.com/office/drawing/2014/main" id="{651ECBFD-4EC1-43D0-AED4-526B0D286568}"/>
              </a:ext>
            </a:extLst>
          </p:cNvPr>
          <p:cNvGraphicFramePr>
            <a:graphicFrameLocks noGrp="1"/>
          </p:cNvGraphicFramePr>
          <p:nvPr>
            <p:extLst>
              <p:ext uri="{D42A27DB-BD31-4B8C-83A1-F6EECF244321}">
                <p14:modId xmlns:p14="http://schemas.microsoft.com/office/powerpoint/2010/main" val="3913432130"/>
              </p:ext>
            </p:extLst>
          </p:nvPr>
        </p:nvGraphicFramePr>
        <p:xfrm>
          <a:off x="166544" y="522269"/>
          <a:ext cx="4540597" cy="5315005"/>
        </p:xfrm>
        <a:graphic>
          <a:graphicData uri="http://schemas.openxmlformats.org/drawingml/2006/table">
            <a:tbl>
              <a:tblPr bandRow="1">
                <a:tableStyleId>{5C22544A-7EE6-4342-B048-85BDC9FD1C3A}</a:tableStyleId>
              </a:tblPr>
              <a:tblGrid>
                <a:gridCol w="673428">
                  <a:extLst>
                    <a:ext uri="{9D8B030D-6E8A-4147-A177-3AD203B41FA5}">
                      <a16:colId xmlns:a16="http://schemas.microsoft.com/office/drawing/2014/main" val="1520910211"/>
                    </a:ext>
                  </a:extLst>
                </a:gridCol>
                <a:gridCol w="3867169">
                  <a:extLst>
                    <a:ext uri="{9D8B030D-6E8A-4147-A177-3AD203B41FA5}">
                      <a16:colId xmlns:a16="http://schemas.microsoft.com/office/drawing/2014/main" val="3228948102"/>
                    </a:ext>
                  </a:extLst>
                </a:gridCol>
              </a:tblGrid>
              <a:tr h="2103973">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2015</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lnSpc>
                          <a:spcPts val="1500"/>
                        </a:lnSpc>
                        <a:spcBef>
                          <a:spcPts val="0"/>
                        </a:spcBef>
                        <a:spcAft>
                          <a:spcPts val="0"/>
                        </a:spcAft>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内閣府まち・ひと・しごと創生推進本部 より提案募集要項提示</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27</a:t>
                      </a:r>
                      <a:r>
                        <a:rPr kumimoji="1" lang="ja-JP" altLang="en-US" sz="900" dirty="0" smtClean="0">
                          <a:solidFill>
                            <a:srgbClr val="002060"/>
                          </a:solidFill>
                          <a:latin typeface="Meiryo UI" panose="020B0604030504040204" pitchFamily="50" charset="-128"/>
                          <a:ea typeface="Meiryo UI" panose="020B0604030504040204" pitchFamily="50" charset="-128"/>
                        </a:rPr>
                        <a:t>年３月）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spcBef>
                          <a:spcPts val="0"/>
                        </a:spcBef>
                        <a:spcAft>
                          <a:spcPts val="0"/>
                        </a:spcAft>
                        <a:buFont typeface="Arial" panose="020B0604020202020204" pitchFamily="34" charset="0"/>
                        <a:buChar char="•"/>
                      </a:pPr>
                      <a:endParaRPr kumimoji="1" lang="ja-JP" altLang="en-US"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2000"/>
                        </a:lnSpc>
                        <a:spcBef>
                          <a:spcPts val="0"/>
                        </a:spcBef>
                        <a:spcAft>
                          <a:spcPts val="0"/>
                        </a:spcAft>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提案書提出</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27</a:t>
                      </a:r>
                      <a:r>
                        <a:rPr kumimoji="1" lang="ja-JP" altLang="en-US" sz="900" dirty="0" smtClean="0">
                          <a:solidFill>
                            <a:srgbClr val="002060"/>
                          </a:solidFill>
                          <a:latin typeface="Meiryo UI" panose="020B0604030504040204" pitchFamily="50" charset="-128"/>
                          <a:ea typeface="Meiryo UI" panose="020B0604030504040204" pitchFamily="50" charset="-128"/>
                        </a:rPr>
                        <a:t>年８月）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spcBef>
                          <a:spcPts val="0"/>
                        </a:spcBef>
                        <a:spcAft>
                          <a:spcPts val="0"/>
                        </a:spcAft>
                        <a:buFont typeface="Arial" panose="020B0604020202020204" pitchFamily="34" charset="0"/>
                        <a:buChar char="•"/>
                      </a:pP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1500"/>
                        </a:lnSpc>
                        <a:spcBef>
                          <a:spcPts val="0"/>
                        </a:spcBef>
                        <a:spcAft>
                          <a:spcPts val="0"/>
                        </a:spcAft>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経済産業省との意見交換（特許庁、</a:t>
                      </a:r>
                      <a:r>
                        <a:rPr kumimoji="1" lang="en-US" altLang="ja-JP" sz="1200" dirty="0" smtClean="0">
                          <a:solidFill>
                            <a:srgbClr val="002060"/>
                          </a:solidFill>
                          <a:latin typeface="Meiryo UI" panose="020B0604030504040204" pitchFamily="50" charset="-128"/>
                          <a:ea typeface="Meiryo UI" panose="020B0604030504040204" pitchFamily="50" charset="-128"/>
                        </a:rPr>
                        <a:t>INPIT</a:t>
                      </a:r>
                      <a:r>
                        <a:rPr kumimoji="1" lang="ja-JP" altLang="en-US" sz="1200" dirty="0" err="1" smtClean="0">
                          <a:solidFill>
                            <a:srgbClr val="002060"/>
                          </a:solidFill>
                          <a:latin typeface="Meiryo UI" panose="020B0604030504040204" pitchFamily="50" charset="-128"/>
                          <a:ea typeface="Meiryo UI" panose="020B0604030504040204" pitchFamily="50" charset="-128"/>
                        </a:rPr>
                        <a:t>、</a:t>
                      </a:r>
                      <a:r>
                        <a:rPr kumimoji="1" lang="ja-JP" altLang="en-US" sz="1200" dirty="0" smtClean="0">
                          <a:solidFill>
                            <a:srgbClr val="002060"/>
                          </a:solidFill>
                          <a:latin typeface="Meiryo UI" panose="020B0604030504040204" pitchFamily="50" charset="-128"/>
                          <a:ea typeface="Meiryo UI" panose="020B0604030504040204" pitchFamily="50" charset="-128"/>
                        </a:rPr>
                        <a:t>中企庁）</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28</a:t>
                      </a:r>
                      <a:r>
                        <a:rPr kumimoji="1" lang="ja-JP" altLang="en-US" sz="900" dirty="0" smtClean="0">
                          <a:solidFill>
                            <a:srgbClr val="002060"/>
                          </a:solidFill>
                          <a:latin typeface="Meiryo UI" panose="020B0604030504040204" pitchFamily="50" charset="-128"/>
                          <a:ea typeface="Meiryo UI" panose="020B0604030504040204" pitchFamily="50" charset="-128"/>
                        </a:rPr>
                        <a:t>年１月）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spcBef>
                          <a:spcPts val="0"/>
                        </a:spcBef>
                        <a:spcAft>
                          <a:spcPts val="0"/>
                        </a:spcAft>
                        <a:buFont typeface="Arial" panose="020B0604020202020204" pitchFamily="34" charset="0"/>
                        <a:buChar char="•"/>
                      </a:pPr>
                      <a:endParaRPr kumimoji="1" lang="ja-JP" altLang="en-US" sz="12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1500"/>
                        </a:lnSpc>
                        <a:spcBef>
                          <a:spcPts val="0"/>
                        </a:spcBef>
                        <a:spcAft>
                          <a:spcPts val="0"/>
                        </a:spcAft>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知事が厚生労働大臣に要望（国立健康・栄養研究所）</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28</a:t>
                      </a:r>
                      <a:r>
                        <a:rPr kumimoji="1" lang="ja-JP" altLang="en-US" sz="900" dirty="0" smtClean="0">
                          <a:solidFill>
                            <a:srgbClr val="002060"/>
                          </a:solidFill>
                          <a:latin typeface="Meiryo UI" panose="020B0604030504040204" pitchFamily="50" charset="-128"/>
                          <a:ea typeface="Meiryo UI" panose="020B0604030504040204" pitchFamily="50" charset="-128"/>
                        </a:rPr>
                        <a:t>年２月）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spcBef>
                          <a:spcPts val="0"/>
                        </a:spcBef>
                        <a:spcAft>
                          <a:spcPts val="0"/>
                        </a:spcAft>
                        <a:buFont typeface="Arial" panose="020B0604020202020204" pitchFamily="34" charset="0"/>
                        <a:buChar char="•"/>
                      </a:pP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「政府関係機関移転基本方針」決定</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28</a:t>
                      </a:r>
                      <a:r>
                        <a:rPr kumimoji="1" lang="ja-JP" altLang="en-US" sz="900" dirty="0" smtClean="0">
                          <a:solidFill>
                            <a:srgbClr val="002060"/>
                          </a:solidFill>
                          <a:latin typeface="Meiryo UI" panose="020B0604030504040204" pitchFamily="50" charset="-128"/>
                          <a:ea typeface="Meiryo UI" panose="020B0604030504040204" pitchFamily="50" charset="-128"/>
                        </a:rPr>
                        <a:t>年３月）</a:t>
                      </a:r>
                      <a:endParaRPr kumimoji="1" lang="ja-JP" altLang="en-US" sz="12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367951874"/>
                  </a:ext>
                </a:extLst>
              </a:tr>
              <a:tr h="1307805">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2016</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indent="0" algn="l">
                        <a:lnSpc>
                          <a:spcPts val="500"/>
                        </a:lnSpc>
                        <a:spcBef>
                          <a:spcPts val="0"/>
                        </a:spcBef>
                        <a:spcAft>
                          <a:spcPts val="0"/>
                        </a:spcAft>
                        <a:buFont typeface="Arial" panose="020B0604020202020204" pitchFamily="34" charset="0"/>
                        <a:buNone/>
                      </a:pPr>
                      <a:endParaRPr kumimoji="1" lang="ja-JP" altLang="en-US" sz="12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1500"/>
                        </a:lnSpc>
                        <a:spcBef>
                          <a:spcPts val="0"/>
                        </a:spcBef>
                        <a:spcAft>
                          <a:spcPts val="0"/>
                        </a:spcAft>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創生推進本部「今後の取組について」（中企庁、特許庁、</a:t>
                      </a:r>
                      <a:r>
                        <a:rPr kumimoji="1" lang="en-US" altLang="ja-JP" sz="1200" dirty="0" smtClean="0">
                          <a:solidFill>
                            <a:srgbClr val="002060"/>
                          </a:solidFill>
                          <a:latin typeface="Meiryo UI" panose="020B0604030504040204" pitchFamily="50" charset="-128"/>
                          <a:ea typeface="Meiryo UI" panose="020B0604030504040204" pitchFamily="50" charset="-128"/>
                        </a:rPr>
                        <a:t>INPIT</a:t>
                      </a: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28</a:t>
                      </a:r>
                      <a:r>
                        <a:rPr kumimoji="1" lang="ja-JP" altLang="en-US" sz="900" dirty="0" smtClean="0">
                          <a:solidFill>
                            <a:srgbClr val="002060"/>
                          </a:solidFill>
                          <a:latin typeface="Meiryo UI" panose="020B0604030504040204" pitchFamily="50" charset="-128"/>
                          <a:ea typeface="Meiryo UI" panose="020B0604030504040204" pitchFamily="50" charset="-128"/>
                        </a:rPr>
                        <a:t>年９月）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spcBef>
                          <a:spcPts val="0"/>
                        </a:spcBef>
                        <a:spcAft>
                          <a:spcPts val="0"/>
                        </a:spcAft>
                        <a:buFont typeface="Arial" panose="020B0604020202020204" pitchFamily="34" charset="0"/>
                        <a:buChar char="•"/>
                      </a:pP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1" lang="ja-JP" altLang="en-US" sz="1200" dirty="0" smtClean="0">
                          <a:solidFill>
                            <a:srgbClr val="002060"/>
                          </a:solidFill>
                          <a:latin typeface="Meiryo UI" panose="020B0604030504040204" pitchFamily="50" charset="-128"/>
                          <a:ea typeface="Meiryo UI" panose="020B0604030504040204" pitchFamily="50" charset="-128"/>
                        </a:rPr>
                        <a:t>国立健康・栄養研究所の府への移転に関する方針をとりまとめ（厚労省、（国研）医薬基盤・健康・栄養研究所、大阪府）</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29</a:t>
                      </a:r>
                      <a:r>
                        <a:rPr kumimoji="1" lang="ja-JP" altLang="en-US" sz="900" dirty="0" smtClean="0">
                          <a:solidFill>
                            <a:srgbClr val="002060"/>
                          </a:solidFill>
                          <a:latin typeface="Meiryo UI" panose="020B0604030504040204" pitchFamily="50" charset="-128"/>
                          <a:ea typeface="Meiryo UI" panose="020B0604030504040204" pitchFamily="50" charset="-128"/>
                        </a:rPr>
                        <a:t>年３月）</a:t>
                      </a:r>
                      <a:endParaRPr kumimoji="1" lang="ja-JP" altLang="en-US" sz="10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692198590"/>
                  </a:ext>
                </a:extLst>
              </a:tr>
              <a:tr h="1903227">
                <a:tc>
                  <a:txBody>
                    <a:bodyPr/>
                    <a:lstStyle/>
                    <a:p>
                      <a:pPr algn="ctr"/>
                      <a:r>
                        <a:rPr kumimoji="1" lang="en-US" altLang="ja-JP" sz="1200" b="1" dirty="0" smtClean="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lnSpc>
                          <a:spcPts val="500"/>
                        </a:lnSpc>
                        <a:spcBef>
                          <a:spcPts val="0"/>
                        </a:spcBef>
                        <a:spcAft>
                          <a:spcPts val="0"/>
                        </a:spcAft>
                        <a:buFont typeface="Arial" panose="020B0604020202020204" pitchFamily="34" charset="0"/>
                        <a:buChar char="•"/>
                      </a:pPr>
                      <a:endParaRPr kumimoji="1" lang="ja-JP" altLang="en-US"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1500"/>
                        </a:lnSpc>
                        <a:spcBef>
                          <a:spcPts val="0"/>
                        </a:spcBef>
                        <a:spcAft>
                          <a:spcPts val="0"/>
                        </a:spcAft>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近畿経済産業局に「中小企業政策調査課」が新設</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29</a:t>
                      </a:r>
                      <a:r>
                        <a:rPr kumimoji="1" lang="ja-JP" altLang="en-US" sz="900" dirty="0" smtClean="0">
                          <a:solidFill>
                            <a:srgbClr val="002060"/>
                          </a:solidFill>
                          <a:latin typeface="Meiryo UI" panose="020B0604030504040204" pitchFamily="50" charset="-128"/>
                          <a:ea typeface="Meiryo UI" panose="020B0604030504040204" pitchFamily="50" charset="-128"/>
                        </a:rPr>
                        <a:t>年４月）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spcBef>
                          <a:spcPts val="0"/>
                        </a:spcBef>
                        <a:spcAft>
                          <a:spcPts val="0"/>
                        </a:spcAft>
                        <a:buFont typeface="Arial" panose="020B0604020202020204" pitchFamily="34" charset="0"/>
                        <a:buChar char="•"/>
                      </a:pP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1500"/>
                        </a:lnSpc>
                        <a:spcBef>
                          <a:spcPts val="0"/>
                        </a:spcBef>
                        <a:spcAft>
                          <a:spcPts val="0"/>
                        </a:spcAft>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a:t>
                      </a:r>
                      <a:r>
                        <a:rPr kumimoji="1" lang="en-US" altLang="ja-JP" sz="1200" dirty="0" smtClean="0">
                          <a:solidFill>
                            <a:srgbClr val="002060"/>
                          </a:solidFill>
                          <a:latin typeface="Meiryo UI" panose="020B0604030504040204" pitchFamily="50" charset="-128"/>
                          <a:ea typeface="Meiryo UI" panose="020B0604030504040204" pitchFamily="50" charset="-128"/>
                        </a:rPr>
                        <a:t>INPIT</a:t>
                      </a:r>
                      <a:r>
                        <a:rPr kumimoji="1" lang="ja-JP" altLang="en-US" sz="1200" dirty="0" smtClean="0">
                          <a:solidFill>
                            <a:srgbClr val="002060"/>
                          </a:solidFill>
                          <a:latin typeface="Meiryo UI" panose="020B0604030504040204" pitchFamily="50" charset="-128"/>
                          <a:ea typeface="Meiryo UI" panose="020B0604030504040204" pitchFamily="50" charset="-128"/>
                        </a:rPr>
                        <a:t>近畿統括本部」がグランフロント大阪にオープン</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en-US" altLang="ja-JP" sz="1200" dirty="0" smtClean="0">
                          <a:solidFill>
                            <a:srgbClr val="002060"/>
                          </a:solidFill>
                          <a:latin typeface="Meiryo UI" panose="020B0604030504040204" pitchFamily="50" charset="-128"/>
                          <a:ea typeface="Meiryo UI" panose="020B0604030504040204" pitchFamily="50" charset="-128"/>
                        </a:rPr>
                        <a:t>  </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29</a:t>
                      </a:r>
                      <a:r>
                        <a:rPr kumimoji="1" lang="ja-JP" altLang="en-US" sz="900" dirty="0" smtClean="0">
                          <a:solidFill>
                            <a:srgbClr val="002060"/>
                          </a:solidFill>
                          <a:latin typeface="Meiryo UI" panose="020B0604030504040204" pitchFamily="50" charset="-128"/>
                          <a:ea typeface="Meiryo UI" panose="020B0604030504040204" pitchFamily="50" charset="-128"/>
                        </a:rPr>
                        <a:t>年７月）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spcBef>
                          <a:spcPts val="0"/>
                        </a:spcBef>
                        <a:spcAft>
                          <a:spcPts val="0"/>
                        </a:spcAft>
                        <a:buFont typeface="Arial" panose="020B0604020202020204" pitchFamily="34" charset="0"/>
                        <a:buChar char="•"/>
                      </a:pP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国立健康・栄養研究所の北大阪健康医療都市への移転に伴い増加が見込まれる運営上の負担への対応に関する方針をとりまとめ（厚労省、（国研）医薬基盤・健康・栄養研究所、大阪府）</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（平成</a:t>
                      </a:r>
                      <a:r>
                        <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30</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年１月）</a:t>
                      </a:r>
                      <a:endParaRPr kumimoji="1" lang="ja-JP" altLang="en-US" sz="1000" dirty="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618110722"/>
                  </a:ext>
                </a:extLst>
              </a:tr>
            </a:tbl>
          </a:graphicData>
        </a:graphic>
      </p:graphicFrame>
      <p:sp>
        <p:nvSpPr>
          <p:cNvPr id="11" name="タイトル 1"/>
          <p:cNvSpPr txBox="1">
            <a:spLocks/>
          </p:cNvSpPr>
          <p:nvPr/>
        </p:nvSpPr>
        <p:spPr>
          <a:xfrm>
            <a:off x="0" y="44258"/>
            <a:ext cx="2193450"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1125879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445550562"/>
              </p:ext>
            </p:extLst>
          </p:nvPr>
        </p:nvGraphicFramePr>
        <p:xfrm>
          <a:off x="0" y="430310"/>
          <a:ext cx="9144000" cy="6447743"/>
        </p:xfrm>
        <a:graphic>
          <a:graphicData uri="http://schemas.openxmlformats.org/drawingml/2006/table">
            <a:tbl>
              <a:tblPr firstRow="1" firstCol="1" bandRow="1">
                <a:tableStyleId>{5C22544A-7EE6-4342-B048-85BDC9FD1C3A}</a:tableStyleId>
              </a:tblPr>
              <a:tblGrid>
                <a:gridCol w="839972">
                  <a:extLst>
                    <a:ext uri="{9D8B030D-6E8A-4147-A177-3AD203B41FA5}">
                      <a16:colId xmlns:a16="http://schemas.microsoft.com/office/drawing/2014/main" val="2906826303"/>
                    </a:ext>
                  </a:extLst>
                </a:gridCol>
                <a:gridCol w="925033">
                  <a:extLst>
                    <a:ext uri="{9D8B030D-6E8A-4147-A177-3AD203B41FA5}">
                      <a16:colId xmlns:a16="http://schemas.microsoft.com/office/drawing/2014/main" val="1478904703"/>
                    </a:ext>
                  </a:extLst>
                </a:gridCol>
                <a:gridCol w="1839432">
                  <a:extLst>
                    <a:ext uri="{9D8B030D-6E8A-4147-A177-3AD203B41FA5}">
                      <a16:colId xmlns:a16="http://schemas.microsoft.com/office/drawing/2014/main" val="389558732"/>
                    </a:ext>
                  </a:extLst>
                </a:gridCol>
                <a:gridCol w="2009554">
                  <a:extLst>
                    <a:ext uri="{9D8B030D-6E8A-4147-A177-3AD203B41FA5}">
                      <a16:colId xmlns:a16="http://schemas.microsoft.com/office/drawing/2014/main" val="1021004035"/>
                    </a:ext>
                  </a:extLst>
                </a:gridCol>
                <a:gridCol w="1084521">
                  <a:extLst>
                    <a:ext uri="{9D8B030D-6E8A-4147-A177-3AD203B41FA5}">
                      <a16:colId xmlns:a16="http://schemas.microsoft.com/office/drawing/2014/main" val="3107715333"/>
                    </a:ext>
                  </a:extLst>
                </a:gridCol>
                <a:gridCol w="2445488">
                  <a:extLst>
                    <a:ext uri="{9D8B030D-6E8A-4147-A177-3AD203B41FA5}">
                      <a16:colId xmlns:a16="http://schemas.microsoft.com/office/drawing/2014/main" val="4229761324"/>
                    </a:ext>
                  </a:extLst>
                </a:gridCol>
              </a:tblGrid>
              <a:tr h="411051">
                <a:tc gridSpan="2">
                  <a:txBody>
                    <a:bodyPr/>
                    <a:lstStyle/>
                    <a:p>
                      <a:pPr algn="l">
                        <a:lnSpc>
                          <a:spcPts val="1200"/>
                        </a:lnSpc>
                        <a:spcAft>
                          <a:spcPts val="0"/>
                        </a:spcAft>
                      </a:pPr>
                      <a:r>
                        <a:rPr lang="ja-JP" sz="1200" b="0" kern="100" dirty="0">
                          <a:effectLst/>
                          <a:latin typeface="Meiryo UI" panose="020B0604030504040204" pitchFamily="50" charset="-128"/>
                          <a:ea typeface="Meiryo UI" panose="020B0604030504040204" pitchFamily="50" charset="-128"/>
                        </a:rPr>
                        <a:t>国への移転提案機関</a:t>
                      </a:r>
                      <a:r>
                        <a:rPr lang="ja-JP" sz="1200" b="0" kern="100" dirty="0" smtClean="0">
                          <a:effectLst/>
                          <a:latin typeface="Meiryo UI" panose="020B0604030504040204" pitchFamily="50" charset="-128"/>
                          <a:ea typeface="Meiryo UI" panose="020B0604030504040204" pitchFamily="50" charset="-128"/>
                        </a:rPr>
                        <a:t>・</a:t>
                      </a:r>
                      <a:endParaRPr lang="en-US" altLang="ja-JP" sz="1200" b="0" kern="100" dirty="0" smtClean="0">
                        <a:effectLst/>
                        <a:latin typeface="Meiryo UI" panose="020B0604030504040204" pitchFamily="50" charset="-128"/>
                        <a:ea typeface="Meiryo UI" panose="020B0604030504040204" pitchFamily="50" charset="-128"/>
                      </a:endParaRPr>
                    </a:p>
                    <a:p>
                      <a:pPr algn="l">
                        <a:lnSpc>
                          <a:spcPts val="1200"/>
                        </a:lnSpc>
                        <a:spcAft>
                          <a:spcPts val="0"/>
                        </a:spcAft>
                      </a:pPr>
                      <a:r>
                        <a:rPr lang="ja-JP" sz="1200" b="0" kern="100" dirty="0" smtClean="0">
                          <a:effectLst/>
                          <a:latin typeface="Meiryo UI" panose="020B0604030504040204" pitchFamily="50" charset="-128"/>
                          <a:ea typeface="Meiryo UI" panose="020B0604030504040204" pitchFamily="50" charset="-128"/>
                        </a:rPr>
                        <a:t>移転</a:t>
                      </a:r>
                      <a:r>
                        <a:rPr lang="ja-JP" sz="1200" b="0" kern="100" dirty="0">
                          <a:effectLst/>
                          <a:latin typeface="Meiryo UI" panose="020B0604030504040204" pitchFamily="50" charset="-128"/>
                          <a:ea typeface="Meiryo UI" panose="020B0604030504040204" pitchFamily="50" charset="-128"/>
                        </a:rPr>
                        <a:t>候補地</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tc>
                  <a:txBody>
                    <a:bodyPr/>
                    <a:lstStyle/>
                    <a:p>
                      <a:pPr algn="ctr">
                        <a:lnSpc>
                          <a:spcPts val="12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府の提案書</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200" b="0" kern="100" dirty="0">
                          <a:effectLst/>
                          <a:latin typeface="Meiryo UI" panose="020B0604030504040204" pitchFamily="50" charset="-128"/>
                          <a:ea typeface="Meiryo UI" panose="020B0604030504040204" pitchFamily="50" charset="-128"/>
                        </a:rPr>
                        <a:t>国の基本</a:t>
                      </a:r>
                      <a:r>
                        <a:rPr lang="ja-JP" sz="1200" b="0" kern="100" dirty="0" smtClean="0">
                          <a:effectLst/>
                          <a:latin typeface="Meiryo UI" panose="020B0604030504040204" pitchFamily="50" charset="-128"/>
                          <a:ea typeface="Meiryo UI" panose="020B0604030504040204" pitchFamily="50" charset="-128"/>
                        </a:rPr>
                        <a:t>方針（</a:t>
                      </a:r>
                      <a:r>
                        <a:rPr lang="en-US" sz="1200" b="0" kern="100" dirty="0" smtClean="0">
                          <a:effectLst/>
                          <a:latin typeface="Meiryo UI" panose="020B0604030504040204" pitchFamily="50" charset="-128"/>
                          <a:ea typeface="Meiryo UI" panose="020B0604030504040204" pitchFamily="50" charset="-128"/>
                        </a:rPr>
                        <a:t>H28.3</a:t>
                      </a:r>
                      <a:r>
                        <a:rPr lang="ja-JP" sz="1200" b="0" kern="100" dirty="0" smtClean="0">
                          <a:effectLst/>
                          <a:latin typeface="Meiryo UI" panose="020B0604030504040204" pitchFamily="50" charset="-128"/>
                          <a:ea typeface="Meiryo UI" panose="020B0604030504040204" pitchFamily="50" charset="-128"/>
                        </a:rPr>
                        <a:t>）</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200" b="0" kern="100" dirty="0" smtClean="0">
                          <a:effectLst/>
                          <a:latin typeface="Meiryo UI" panose="020B0604030504040204" pitchFamily="50" charset="-128"/>
                          <a:ea typeface="Meiryo UI" panose="020B0604030504040204" pitchFamily="50" charset="-128"/>
                        </a:rPr>
                        <a:t>結論</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実績・効果</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53950743"/>
                  </a:ext>
                </a:extLst>
              </a:tr>
              <a:tr h="2118402">
                <a:tc>
                  <a:txBody>
                    <a:bodyPr/>
                    <a:lstStyle/>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rPr>
                        <a:t>（国研）医薬基盤・健康・栄養</a:t>
                      </a:r>
                      <a:r>
                        <a:rPr lang="ja-JP" sz="1100" b="0" kern="100" dirty="0" smtClean="0">
                          <a:effectLst/>
                          <a:latin typeface="Meiryo UI" panose="020B0604030504040204" pitchFamily="50" charset="-128"/>
                          <a:ea typeface="Meiryo UI" panose="020B0604030504040204" pitchFamily="50" charset="-128"/>
                        </a:rPr>
                        <a:t>研究所（</a:t>
                      </a:r>
                      <a:r>
                        <a:rPr lang="ja-JP" sz="1100" b="0" kern="100" dirty="0">
                          <a:effectLst/>
                          <a:latin typeface="Meiryo UI" panose="020B0604030504040204" pitchFamily="50" charset="-128"/>
                          <a:ea typeface="Meiryo UI" panose="020B0604030504040204" pitchFamily="50" charset="-128"/>
                        </a:rPr>
                        <a:t>国立健康・栄養研究所）</a:t>
                      </a:r>
                      <a:endPar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rPr>
                        <a:t>吹田市</a:t>
                      </a:r>
                      <a:endParaRPr lang="ja-JP" sz="1200" b="0" kern="100" dirty="0">
                        <a:solidFill>
                          <a:srgbClr val="002060"/>
                        </a:solidFill>
                        <a:effectLst/>
                        <a:latin typeface="Meiryo UI" panose="020B0604030504040204" pitchFamily="50" charset="-128"/>
                        <a:ea typeface="Meiryo UI" panose="020B0604030504040204" pitchFamily="50" charset="-128"/>
                      </a:endParaRPr>
                    </a:p>
                  </a:txBody>
                  <a:tcPr marL="68580" marR="68580" marT="0" marB="0" anchor="ctr"/>
                </a:tc>
                <a:tc>
                  <a:txBody>
                    <a:bodyPr/>
                    <a:lstStyle/>
                    <a:p>
                      <a:pPr algn="l">
                        <a:lnSpc>
                          <a:spcPts val="1400"/>
                        </a:lnSpc>
                      </a:pPr>
                      <a:r>
                        <a:rPr lang="ja-JP" altLang="en-US" sz="1200" dirty="0" smtClean="0">
                          <a:solidFill>
                            <a:srgbClr val="002060"/>
                          </a:solidFill>
                          <a:latin typeface="Meiryo UI" panose="020B0604030504040204" pitchFamily="50" charset="-128"/>
                          <a:ea typeface="Meiryo UI" panose="020B0604030504040204" pitchFamily="50" charset="-128"/>
                        </a:rPr>
                        <a:t>・「健都」は「健康と医療」をコンセプトに研究機関、企業の研究施設等が集積し、イノベーションの創出を図っており、健栄研と連携が深まることで、研究の進展、施策効果の向上等が期待</a:t>
                      </a:r>
                      <a:endParaRPr lang="en-US" altLang="ja-JP" sz="1200" dirty="0" smtClean="0">
                        <a:solidFill>
                          <a:srgbClr val="002060"/>
                        </a:solidFill>
                        <a:latin typeface="Meiryo UI" panose="020B0604030504040204" pitchFamily="50" charset="-128"/>
                        <a:ea typeface="Meiryo UI" panose="020B0604030504040204" pitchFamily="50" charset="-128"/>
                      </a:endParaRPr>
                    </a:p>
                  </a:txBody>
                  <a:tcPr marL="68580" marR="68580" marT="0" marB="0" anchor="ctr"/>
                </a:tc>
                <a:tc>
                  <a:txBody>
                    <a:bodyPr/>
                    <a:lstStyle/>
                    <a:p>
                      <a:pPr algn="l">
                        <a:lnSpc>
                          <a:spcPts val="1400"/>
                        </a:lnSpc>
                      </a:pPr>
                      <a:r>
                        <a:rPr lang="ja-JP" altLang="en-US" sz="1200" dirty="0" smtClean="0">
                          <a:solidFill>
                            <a:srgbClr val="002060"/>
                          </a:solidFill>
                          <a:latin typeface="Meiryo UI" panose="020B0604030504040204" pitchFamily="50" charset="-128"/>
                          <a:ea typeface="Meiryo UI" panose="020B0604030504040204" pitchFamily="50" charset="-128"/>
                        </a:rPr>
                        <a:t>国立健康・栄養研究所の全部移転に向けて、移転の詳細や地元の受け入れ体制について、大阪府と厚生労働省・当該機関の間で調整</a:t>
                      </a:r>
                      <a:endParaRPr lang="en-US" altLang="ja-JP" sz="1200" dirty="0" smtClean="0">
                        <a:solidFill>
                          <a:srgbClr val="002060"/>
                        </a:solidFill>
                        <a:latin typeface="Meiryo UI" panose="020B0604030504040204" pitchFamily="50" charset="-128"/>
                        <a:ea typeface="Meiryo UI" panose="020B0604030504040204" pitchFamily="50" charset="-128"/>
                      </a:endParaRPr>
                    </a:p>
                  </a:txBody>
                  <a:tcPr marL="68580" marR="68580" marT="0" marB="0" anchor="ctr"/>
                </a:tc>
                <a:tc>
                  <a:txBody>
                    <a:bodyPr/>
                    <a:lstStyle/>
                    <a:p>
                      <a:pPr algn="l">
                        <a:lnSpc>
                          <a:spcPts val="1400"/>
                        </a:lnSpc>
                        <a:spcAft>
                          <a:spcPts val="0"/>
                        </a:spcAft>
                      </a:pPr>
                      <a:r>
                        <a:rPr lang="ja-JP" sz="1200" b="0" kern="100" dirty="0">
                          <a:solidFill>
                            <a:srgbClr val="002060"/>
                          </a:solidFill>
                          <a:effectLst/>
                          <a:latin typeface="Meiryo UI" panose="020B0604030504040204" pitchFamily="50" charset="-128"/>
                          <a:ea typeface="Meiryo UI" panose="020B0604030504040204" pitchFamily="50" charset="-128"/>
                        </a:rPr>
                        <a:t>国立健康・栄養研究所の全部</a:t>
                      </a:r>
                      <a:r>
                        <a:rPr lang="ja-JP" sz="1200" b="0" kern="100" dirty="0" smtClean="0">
                          <a:solidFill>
                            <a:srgbClr val="002060"/>
                          </a:solidFill>
                          <a:effectLst/>
                          <a:latin typeface="Meiryo UI" panose="020B0604030504040204" pitchFamily="50" charset="-128"/>
                          <a:ea typeface="Meiryo UI" panose="020B0604030504040204" pitchFamily="50" charset="-128"/>
                        </a:rPr>
                        <a:t>移転</a:t>
                      </a:r>
                      <a:endParaRPr lang="en-US" altLang="ja-JP" sz="1200" b="0" kern="100" dirty="0" smtClean="0">
                        <a:solidFill>
                          <a:srgbClr val="002060"/>
                        </a:solidFill>
                        <a:effectLst/>
                        <a:latin typeface="Meiryo UI" panose="020B0604030504040204" pitchFamily="50" charset="-128"/>
                        <a:ea typeface="Meiryo UI" panose="020B0604030504040204" pitchFamily="50" charset="-128"/>
                      </a:endParaRPr>
                    </a:p>
                    <a:p>
                      <a:pPr algn="l">
                        <a:lnSpc>
                          <a:spcPts val="1400"/>
                        </a:lnSpc>
                        <a:spcAft>
                          <a:spcPts val="0"/>
                        </a:spcAft>
                      </a:pPr>
                      <a:r>
                        <a:rPr lang="ja-JP" sz="900" b="0" kern="100" dirty="0" smtClean="0">
                          <a:solidFill>
                            <a:srgbClr val="002060"/>
                          </a:solidFill>
                          <a:effectLst/>
                          <a:latin typeface="Meiryo UI" panose="020B0604030504040204" pitchFamily="50" charset="-128"/>
                          <a:ea typeface="Meiryo UI" panose="020B0604030504040204" pitchFamily="50" charset="-128"/>
                        </a:rPr>
                        <a:t>（</a:t>
                      </a:r>
                      <a:r>
                        <a:rPr lang="en-US" sz="900" b="0" kern="100" dirty="0">
                          <a:solidFill>
                            <a:srgbClr val="002060"/>
                          </a:solidFill>
                          <a:effectLst/>
                          <a:latin typeface="Meiryo UI" panose="020B0604030504040204" pitchFamily="50" charset="-128"/>
                          <a:ea typeface="Meiryo UI" panose="020B0604030504040204" pitchFamily="50" charset="-128"/>
                        </a:rPr>
                        <a:t>R4 </a:t>
                      </a:r>
                      <a:r>
                        <a:rPr lang="ja-JP" sz="900" b="0" kern="100" dirty="0">
                          <a:solidFill>
                            <a:srgbClr val="002060"/>
                          </a:solidFill>
                          <a:effectLst/>
                          <a:latin typeface="Meiryo UI" panose="020B0604030504040204" pitchFamily="50" charset="-128"/>
                          <a:ea typeface="Meiryo UI" panose="020B0604030504040204" pitchFamily="50" charset="-128"/>
                        </a:rPr>
                        <a:t>春～夏頃）</a:t>
                      </a:r>
                      <a:endParaRPr lang="ja-JP" sz="9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＜めざす効果＞</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・国循とともに「健康・医療クラスター」の核となる機関と位置づけ</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・関係機関等と協議会を設置し、連携方策の調整や企業誘致を行い、革新的な健康医療産業の創出等につなげる</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・健康医療分野における産学連携を推進することでオープンイノベーションが加速化、府内市町村との連携による健康寿命延伸等のための取組を促進</a:t>
                      </a:r>
                      <a:endParaRPr lang="ja-JP" sz="12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35006783"/>
                  </a:ext>
                </a:extLst>
              </a:tr>
              <a:tr h="1684421">
                <a:tc>
                  <a:txBody>
                    <a:bodyPr/>
                    <a:lstStyle/>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rPr>
                        <a:t>中小企業庁</a:t>
                      </a:r>
                    </a:p>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rPr>
                        <a:t>（すべて）</a:t>
                      </a:r>
                      <a:endPar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rPr>
                        <a:t>大阪市</a:t>
                      </a:r>
                      <a:endParaRPr lang="ja-JP" sz="12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nSpc>
                          <a:spcPts val="1400"/>
                        </a:lnSpc>
                      </a:pPr>
                      <a:r>
                        <a:rPr lang="ja-JP" altLang="en-US" sz="1200" dirty="0" smtClean="0">
                          <a:solidFill>
                            <a:srgbClr val="002060"/>
                          </a:solidFill>
                          <a:latin typeface="Meiryo UI" panose="020B0604030504040204" pitchFamily="50" charset="-128"/>
                          <a:ea typeface="Meiryo UI" panose="020B0604030504040204" pitchFamily="50" charset="-128"/>
                        </a:rPr>
                        <a:t>・中小企業が集積し、経営環境の変化等がダイレクトに届き、現場に即した施策のスピーディーな立案・実施が期待</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dirty="0" smtClean="0">
                          <a:solidFill>
                            <a:srgbClr val="002060"/>
                          </a:solidFill>
                          <a:latin typeface="Meiryo UI" panose="020B0604030504040204" pitchFamily="50" charset="-128"/>
                          <a:ea typeface="Meiryo UI" panose="020B0604030504040204" pitchFamily="50" charset="-128"/>
                        </a:rPr>
                        <a:t>・中小企業の基本施策に当たり効率的・効果的な施策立案につながる</a:t>
                      </a:r>
                      <a:endParaRPr lang="ja-JP" altLang="en-US" sz="1200" dirty="0">
                        <a:solidFill>
                          <a:srgbClr val="002060"/>
                        </a:solidFill>
                        <a:latin typeface="Meiryo UI" panose="020B0604030504040204" pitchFamily="50" charset="-128"/>
                        <a:ea typeface="Meiryo UI" panose="020B0604030504040204" pitchFamily="50" charset="-128"/>
                      </a:endParaRPr>
                    </a:p>
                  </a:txBody>
                  <a:tcPr marL="68580" marR="68580" marT="0" marB="0" anchor="ctr"/>
                </a:tc>
                <a:tc>
                  <a:txBody>
                    <a:bodyPr/>
                    <a:lstStyle/>
                    <a:p>
                      <a:pPr algn="l">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・業界を横断した全国視点での中小企業政策の企画立案業務については、地方移転を行った場合、機能の維持・向上が期待できない</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・地方関連の執行業務の推進の観点から、経産局のワンストップサービス化等の推進に向けた機能強化を図る</a:t>
                      </a:r>
                      <a:r>
                        <a:rPr lang="ja-JP" altLang="en-US" sz="12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べき</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400"/>
                        </a:lnSpc>
                        <a:spcAft>
                          <a:spcPts val="0"/>
                        </a:spcAft>
                      </a:pPr>
                      <a:r>
                        <a:rPr lang="ja-JP" sz="1200" b="0" kern="100" dirty="0">
                          <a:solidFill>
                            <a:srgbClr val="002060"/>
                          </a:solidFill>
                          <a:effectLst/>
                          <a:latin typeface="Meiryo UI" panose="020B0604030504040204" pitchFamily="50" charset="-128"/>
                          <a:ea typeface="Meiryo UI" panose="020B0604030504040204" pitchFamily="50" charset="-128"/>
                        </a:rPr>
                        <a:t>近畿経済産業局に中小企業政策調査課を新設</a:t>
                      </a:r>
                    </a:p>
                    <a:p>
                      <a:pPr algn="l">
                        <a:lnSpc>
                          <a:spcPts val="1400"/>
                        </a:lnSpc>
                        <a:spcAft>
                          <a:spcPts val="0"/>
                        </a:spcAft>
                      </a:pPr>
                      <a:r>
                        <a:rPr lang="ja-JP" sz="900" b="0" kern="100" dirty="0">
                          <a:solidFill>
                            <a:srgbClr val="002060"/>
                          </a:solidFill>
                          <a:effectLst/>
                          <a:latin typeface="Meiryo UI" panose="020B0604030504040204" pitchFamily="50" charset="-128"/>
                          <a:ea typeface="Meiryo UI" panose="020B0604030504040204" pitchFamily="50" charset="-128"/>
                        </a:rPr>
                        <a:t>（</a:t>
                      </a:r>
                      <a:r>
                        <a:rPr lang="en-US" sz="900" b="0" kern="100" dirty="0">
                          <a:solidFill>
                            <a:srgbClr val="002060"/>
                          </a:solidFill>
                          <a:effectLst/>
                          <a:latin typeface="Meiryo UI" panose="020B0604030504040204" pitchFamily="50" charset="-128"/>
                          <a:ea typeface="Meiryo UI" panose="020B0604030504040204" pitchFamily="50" charset="-128"/>
                        </a:rPr>
                        <a:t>H29.4</a:t>
                      </a:r>
                      <a:r>
                        <a:rPr lang="ja-JP" sz="900" b="0" kern="100" dirty="0">
                          <a:solidFill>
                            <a:srgbClr val="002060"/>
                          </a:solidFill>
                          <a:effectLst/>
                          <a:latin typeface="Meiryo UI" panose="020B0604030504040204" pitchFamily="50" charset="-128"/>
                          <a:ea typeface="Meiryo UI" panose="020B0604030504040204" pitchFamily="50" charset="-128"/>
                        </a:rPr>
                        <a:t>）</a:t>
                      </a:r>
                      <a:endParaRPr lang="ja-JP" sz="9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＜実績効果＞</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・調査</a:t>
                      </a:r>
                      <a:r>
                        <a:rPr lang="ja-JP" altLang="en-US" sz="12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活動の結果に</a:t>
                      </a: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ついて、府の関係機関と定期的に情報共有</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967095273"/>
                  </a:ext>
                </a:extLst>
              </a:tr>
              <a:tr h="2081469">
                <a:tc>
                  <a:txBody>
                    <a:bodyPr/>
                    <a:lstStyle/>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rPr>
                        <a:t>（独）工業所有権情報・研修館</a:t>
                      </a:r>
                      <a:r>
                        <a:rPr lang="en-US" sz="1100" b="0" kern="100" dirty="0">
                          <a:effectLst/>
                          <a:latin typeface="Meiryo UI" panose="020B0604030504040204" pitchFamily="50" charset="-128"/>
                          <a:ea typeface="Meiryo UI" panose="020B0604030504040204" pitchFamily="50" charset="-128"/>
                        </a:rPr>
                        <a:t>(INPIT)</a:t>
                      </a:r>
                      <a:endParaRPr lang="ja-JP" sz="1100" b="0" kern="100" dirty="0">
                        <a:effectLst/>
                        <a:latin typeface="Meiryo UI" panose="020B0604030504040204" pitchFamily="50" charset="-128"/>
                        <a:ea typeface="Meiryo UI" panose="020B0604030504040204" pitchFamily="50" charset="-128"/>
                      </a:endParaRPr>
                    </a:p>
                    <a:p>
                      <a:pPr algn="just">
                        <a:lnSpc>
                          <a:spcPts val="1200"/>
                        </a:lnSpc>
                        <a:spcAft>
                          <a:spcPts val="0"/>
                        </a:spcAft>
                      </a:pPr>
                      <a:r>
                        <a:rPr lang="en-US" sz="1100" b="0" kern="100" dirty="0">
                          <a:effectLst/>
                          <a:latin typeface="Meiryo UI" panose="020B0604030504040204" pitchFamily="50" charset="-128"/>
                          <a:ea typeface="Meiryo UI" panose="020B0604030504040204" pitchFamily="50" charset="-128"/>
                        </a:rPr>
                        <a:t>(</a:t>
                      </a:r>
                      <a:r>
                        <a:rPr lang="ja-JP" sz="1100" b="0" kern="100" dirty="0">
                          <a:effectLst/>
                          <a:latin typeface="Meiryo UI" panose="020B0604030504040204" pitchFamily="50" charset="-128"/>
                          <a:ea typeface="Meiryo UI" panose="020B0604030504040204" pitchFamily="50" charset="-128"/>
                        </a:rPr>
                        <a:t>知財戦略、研修部の拠点設置</a:t>
                      </a:r>
                      <a:r>
                        <a:rPr lang="en-US" sz="1100" b="0" kern="100" dirty="0">
                          <a:effectLst/>
                          <a:latin typeface="Meiryo UI" panose="020B0604030504040204" pitchFamily="50" charset="-128"/>
                          <a:ea typeface="Meiryo UI" panose="020B0604030504040204" pitchFamily="50" charset="-128"/>
                        </a:rPr>
                        <a:t>)</a:t>
                      </a:r>
                      <a:endPar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rPr>
                        <a:t>大阪市</a:t>
                      </a:r>
                      <a:endParaRPr lang="en-US" altLang="ja-JP" sz="1200" b="0" kern="100" dirty="0" smtClean="0">
                        <a:solidFill>
                          <a:srgbClr val="002060"/>
                        </a:solidFill>
                        <a:effectLst/>
                        <a:latin typeface="Meiryo UI" panose="020B0604030504040204" pitchFamily="50" charset="-128"/>
                        <a:ea typeface="Meiryo UI" panose="020B0604030504040204" pitchFamily="50" charset="-128"/>
                      </a:endParaRPr>
                    </a:p>
                    <a:p>
                      <a:pPr algn="ctr">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東大阪市</a:t>
                      </a:r>
                      <a:endParaRPr lang="ja-JP" sz="12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400"/>
                        </a:lnSpc>
                      </a:pPr>
                      <a:r>
                        <a:rPr lang="ja-JP" altLang="en-US" sz="1200" dirty="0" smtClean="0">
                          <a:solidFill>
                            <a:srgbClr val="002060"/>
                          </a:solidFill>
                          <a:latin typeface="Meiryo UI" panose="020B0604030504040204" pitchFamily="50" charset="-128"/>
                          <a:ea typeface="Meiryo UI" panose="020B0604030504040204" pitchFamily="50" charset="-128"/>
                        </a:rPr>
                        <a:t>・起業やベンチャー支援のほか、企業が知財戦略を推進する基盤整備</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gn="l">
                        <a:lnSpc>
                          <a:spcPts val="1400"/>
                        </a:lnSpc>
                      </a:pPr>
                      <a:r>
                        <a:rPr lang="ja-JP" altLang="en-US" sz="1200" dirty="0" smtClean="0">
                          <a:solidFill>
                            <a:srgbClr val="002060"/>
                          </a:solidFill>
                          <a:latin typeface="Meiryo UI" panose="020B0604030504040204" pitchFamily="50" charset="-128"/>
                          <a:ea typeface="Meiryo UI" panose="020B0604030504040204" pitchFamily="50" charset="-128"/>
                        </a:rPr>
                        <a:t>・大学等研究機関との連携・交流</a:t>
                      </a:r>
                      <a:endParaRPr lang="en-US" altLang="ja-JP" sz="1200" dirty="0" smtClean="0">
                        <a:solidFill>
                          <a:srgbClr val="002060"/>
                        </a:solidFill>
                        <a:latin typeface="Meiryo UI" panose="020B0604030504040204" pitchFamily="50" charset="-128"/>
                        <a:ea typeface="Meiryo UI" panose="020B0604030504040204" pitchFamily="50" charset="-128"/>
                      </a:endParaRPr>
                    </a:p>
                  </a:txBody>
                  <a:tcPr marL="68580" marR="68580" marT="0" marB="0" anchor="ctr"/>
                </a:tc>
                <a:tc>
                  <a:txBody>
                    <a:bodyPr/>
                    <a:lstStyle/>
                    <a:p>
                      <a:pPr algn="just">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・地域企業に対する知財に関する支援業務の充実を目指す観点からは、</a:t>
                      </a:r>
                      <a:r>
                        <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INPIT</a:t>
                      </a: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におけるワンストップサービス化等の推進を図るべき。特に、近畿における特許出願件数の多さや事業所の集積度の高さなどから、大阪府において近畿の地方拠点を整備することは意義が大きい。</a:t>
                      </a:r>
                    </a:p>
                  </a:txBody>
                  <a:tcPr marL="68580" marR="68580" marT="0" marB="0" anchor="ctr"/>
                </a:tc>
                <a:tc>
                  <a:txBody>
                    <a:bodyPr/>
                    <a:lstStyle/>
                    <a:p>
                      <a:pPr algn="l">
                        <a:lnSpc>
                          <a:spcPts val="1400"/>
                        </a:lnSpc>
                        <a:spcAft>
                          <a:spcPts val="0"/>
                        </a:spcAft>
                      </a:pPr>
                      <a:r>
                        <a:rPr lang="en-US" sz="1200" b="0" kern="100" dirty="0">
                          <a:solidFill>
                            <a:srgbClr val="002060"/>
                          </a:solidFill>
                          <a:effectLst/>
                          <a:latin typeface="Meiryo UI" panose="020B0604030504040204" pitchFamily="50" charset="-128"/>
                          <a:ea typeface="Meiryo UI" panose="020B0604030504040204" pitchFamily="50" charset="-128"/>
                        </a:rPr>
                        <a:t>INPIT</a:t>
                      </a:r>
                      <a:r>
                        <a:rPr lang="ja-JP" sz="1200" b="0" kern="100" dirty="0">
                          <a:solidFill>
                            <a:srgbClr val="002060"/>
                          </a:solidFill>
                          <a:effectLst/>
                          <a:latin typeface="Meiryo UI" panose="020B0604030504040204" pitchFamily="50" charset="-128"/>
                          <a:ea typeface="Meiryo UI" panose="020B0604030504040204" pitchFamily="50" charset="-128"/>
                        </a:rPr>
                        <a:t>近畿統括本部がグランフロント大阪にオープン</a:t>
                      </a:r>
                      <a:r>
                        <a:rPr lang="ja-JP" sz="900" b="0" kern="100" dirty="0">
                          <a:solidFill>
                            <a:srgbClr val="002060"/>
                          </a:solidFill>
                          <a:effectLst/>
                          <a:latin typeface="Meiryo UI" panose="020B0604030504040204" pitchFamily="50" charset="-128"/>
                          <a:ea typeface="Meiryo UI" panose="020B0604030504040204" pitchFamily="50" charset="-128"/>
                        </a:rPr>
                        <a:t>（</a:t>
                      </a:r>
                      <a:r>
                        <a:rPr lang="en-US" sz="900" b="0" kern="100" dirty="0">
                          <a:solidFill>
                            <a:srgbClr val="002060"/>
                          </a:solidFill>
                          <a:effectLst/>
                          <a:latin typeface="Meiryo UI" panose="020B0604030504040204" pitchFamily="50" charset="-128"/>
                          <a:ea typeface="Meiryo UI" panose="020B0604030504040204" pitchFamily="50" charset="-128"/>
                        </a:rPr>
                        <a:t>H29.7</a:t>
                      </a:r>
                      <a:r>
                        <a:rPr lang="ja-JP" sz="900" b="0" kern="100" dirty="0">
                          <a:solidFill>
                            <a:srgbClr val="002060"/>
                          </a:solidFill>
                          <a:effectLst/>
                          <a:latin typeface="Meiryo UI" panose="020B0604030504040204" pitchFamily="50" charset="-128"/>
                          <a:ea typeface="Meiryo UI" panose="020B0604030504040204" pitchFamily="50" charset="-128"/>
                        </a:rPr>
                        <a:t>）</a:t>
                      </a:r>
                      <a:endParaRPr lang="ja-JP" sz="9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ts val="1400"/>
                        </a:lnSpc>
                        <a:spcBef>
                          <a:spcPts val="0"/>
                        </a:spcBef>
                        <a:spcAft>
                          <a:spcPts val="0"/>
                        </a:spcAft>
                        <a:buClrTx/>
                        <a:buSzTx/>
                        <a:buFontTx/>
                        <a:buNone/>
                        <a:tabLst/>
                        <a:defRPr/>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＜実績効果＞</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400"/>
                        </a:lnSpc>
                        <a:spcBef>
                          <a:spcPts val="0"/>
                        </a:spcBef>
                        <a:spcAft>
                          <a:spcPts val="0"/>
                        </a:spcAft>
                        <a:buClrTx/>
                        <a:buSzTx/>
                        <a:buFontTx/>
                        <a:buNone/>
                        <a:tabLst/>
                        <a:defRPr/>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・知財戦略エキスパートによるビジネス・知財総合戦略に関する専門的な支援（海外展開時の留意点等の高度・専門的相談が常時可能）</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・特許庁審査官による面接審査</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・企業経営における知財に関する相談、他機関と連携して支援</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spcAft>
                          <a:spcPts val="0"/>
                        </a:spcAft>
                      </a:pPr>
                      <a:r>
                        <a:rPr lang="ja-JP" altLang="en-US"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・セミナー開催や専門家派遣による助言・指導の実施により、総合的な支援体制の構築</a:t>
                      </a:r>
                      <a:endParaRPr lang="en-US" altLang="ja-JP" sz="1200" b="0" kern="100" dirty="0" smtClean="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15835424"/>
                  </a:ext>
                </a:extLst>
              </a:tr>
              <a:tr h="152400">
                <a:tc gridSpan="6">
                  <a:txBody>
                    <a:bodyPr/>
                    <a:lstStyle/>
                    <a:p>
                      <a:pPr algn="just">
                        <a:lnSpc>
                          <a:spcPts val="1200"/>
                        </a:lnSpc>
                        <a:spcAft>
                          <a:spcPts val="0"/>
                        </a:spcAft>
                      </a:pPr>
                      <a:endPar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solidFill>
                  </a:tcPr>
                </a:tc>
                <a:tc hMerge="1">
                  <a:txBody>
                    <a:bodyPr/>
                    <a:lstStyle/>
                    <a:p>
                      <a:endParaRPr kumimoji="1" lang="ja-JP" altLang="en-US"/>
                    </a:p>
                  </a:txBody>
                  <a:tcPr/>
                </a:tc>
                <a:tc hMerge="1">
                  <a:txBody>
                    <a:bodyPr/>
                    <a:lstStyle/>
                    <a:p>
                      <a:pPr algn="l"/>
                      <a:endParaRPr lang="en-US" altLang="ja-JP" sz="1200" dirty="0" smtClean="0">
                        <a:latin typeface="Meiryo UI" panose="020B0604030504040204" pitchFamily="50" charset="-128"/>
                        <a:ea typeface="Meiryo UI" panose="020B0604030504040204" pitchFamily="50" charset="-128"/>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pPr algn="just">
                        <a:lnSpc>
                          <a:spcPts val="1200"/>
                        </a:lnSpc>
                        <a:spcAft>
                          <a:spcPts val="0"/>
                        </a:spcAft>
                      </a:pPr>
                      <a:endParaRPr lang="ja-JP" altLang="en-US"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120060182"/>
                  </a:ext>
                </a:extLst>
              </a:tr>
            </a:tbl>
          </a:graphicData>
        </a:graphic>
      </p:graphicFrame>
      <p:sp>
        <p:nvSpPr>
          <p:cNvPr id="7" name="スライド番号プレースホルダー 1"/>
          <p:cNvSpPr txBox="1">
            <a:spLocks/>
          </p:cNvSpPr>
          <p:nvPr/>
        </p:nvSpPr>
        <p:spPr>
          <a:xfrm>
            <a:off x="7177094" y="6593378"/>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36</a:t>
            </a:r>
            <a:endParaRPr kumimoji="1" lang="ja-JP" altLang="en-US" sz="1800" dirty="0">
              <a:solidFill>
                <a:srgbClr val="002060"/>
              </a:solidFill>
            </a:endParaRPr>
          </a:p>
        </p:txBody>
      </p:sp>
      <p:sp>
        <p:nvSpPr>
          <p:cNvPr id="5" name="テキスト ボックス 4"/>
          <p:cNvSpPr txBox="1"/>
          <p:nvPr/>
        </p:nvSpPr>
        <p:spPr>
          <a:xfrm>
            <a:off x="26324" y="25287"/>
            <a:ext cx="6797169" cy="307777"/>
          </a:xfrm>
          <a:prstGeom prst="rect">
            <a:avLst/>
          </a:prstGeom>
          <a:noFill/>
        </p:spPr>
        <p:txBody>
          <a:bodyPr wrap="square" rtlCol="0">
            <a:spAutoFit/>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 地方</a:t>
            </a:r>
            <a:r>
              <a:rPr kumimoji="1" lang="ja-JP" altLang="en-US" sz="1400" b="1" dirty="0">
                <a:solidFill>
                  <a:srgbClr val="002060"/>
                </a:solidFill>
                <a:latin typeface="Meiryo UI" panose="020B0604030504040204" pitchFamily="50" charset="-128"/>
                <a:ea typeface="Meiryo UI" panose="020B0604030504040204" pitchFamily="50" charset="-128"/>
              </a:rPr>
              <a:t>創生で大阪に移転等が決まった機関</a:t>
            </a:r>
          </a:p>
        </p:txBody>
      </p:sp>
    </p:spTree>
    <p:extLst>
      <p:ext uri="{BB962C8B-B14F-4D97-AF65-F5344CB8AC3E}">
        <p14:creationId xmlns:p14="http://schemas.microsoft.com/office/powerpoint/2010/main" val="2882924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26549" y="545910"/>
            <a:ext cx="8617200" cy="6197790"/>
          </a:xfrm>
          <a:prstGeom prst="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ts val="2000"/>
              </a:lnSpc>
            </a:pPr>
            <a:r>
              <a:rPr lang="ja-JP" altLang="en-US"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〇 独立行政法人医薬品</a:t>
            </a:r>
            <a:r>
              <a:rPr lang="ja-JP" altLang="en-US"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医療機器総合機構関西支部</a:t>
            </a:r>
            <a:r>
              <a:rPr lang="en-US" altLang="ja-JP"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(PMDA</a:t>
            </a:r>
            <a:r>
              <a:rPr lang="ja-JP" altLang="en-US" sz="1200" b="1" kern="100" dirty="0" err="1">
                <a:solidFill>
                  <a:srgbClr val="002060"/>
                </a:solidFill>
                <a:latin typeface="Meiryo UI" panose="020B0604030504040204" pitchFamily="50" charset="-128"/>
                <a:ea typeface="Meiryo UI" panose="020B0604030504040204" pitchFamily="50" charset="-128"/>
                <a:cs typeface="Times New Roman" panose="02020603050405020304" pitchFamily="18" charset="0"/>
              </a:rPr>
              <a:t>ー</a:t>
            </a:r>
            <a:r>
              <a:rPr lang="en-US" altLang="ja-JP"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WEST</a:t>
            </a:r>
            <a:r>
              <a:rPr lang="en-US" altLang="ja-JP"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の機能強化</a:t>
            </a:r>
            <a:endParaRPr lang="en-US" altLang="ja-JP"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＜経過＞</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H25.10</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PMDA‐WEST</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がグランフロント（大阪市）に開設（関西イノベーション国際戦略総合特区の特例措置）</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H28.6</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東京本部と関西支部をつなぐテレビ会議システム（医薬品・医療機器等の開発から治験段階までの各種相談）</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ja-JP" altLang="en-US"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による対面助言の実施</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H29.11</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新たな相談内容の追加（開発段階の相談に加え、市販後の医薬品の安全対策等への相談対応を追加）</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R</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元</a:t>
            </a:r>
            <a:r>
              <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新た</a:t>
            </a:r>
            <a:r>
              <a:rPr lang="ja-JP" altLang="en-US"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な</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相談内容の追加（新医薬品、医療機器等の承認申請後の初回面談、医療機器等の全般相談等を追加）</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→大阪</a:t>
            </a:r>
            <a:r>
              <a:rPr lang="ja-JP" altLang="en-US"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・関西の大学、研究機関や企業が</a:t>
            </a:r>
            <a:r>
              <a:rPr lang="en-US"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PMDA</a:t>
            </a:r>
            <a:r>
              <a:rPr lang="ja-JP" altLang="en-US" sz="1200" kern="100" dirty="0" err="1">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への</a:t>
            </a:r>
            <a:r>
              <a:rPr lang="ja-JP" altLang="en-US"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相談等を身近で実施できる</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環境を整えたうえで、</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ja-JP" altLang="en-US"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大阪発</a:t>
            </a:r>
            <a:r>
              <a:rPr lang="ja-JP" altLang="en-US"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の革新的な医薬品・医療</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機器等</a:t>
            </a:r>
            <a:r>
              <a:rPr lang="ja-JP" altLang="en-US"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の開発を</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迅速化し、健康</a:t>
            </a:r>
            <a:r>
              <a:rPr lang="ja-JP" altLang="en-US"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・医療関連産業の成長促進等に</a:t>
            </a: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つなげていく</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endParaRPr lang="en-US" altLang="ja-JP"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ja-JP" altLang="en-US"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〇 国立研究開発法人</a:t>
            </a:r>
            <a:r>
              <a:rPr lang="zh-TW" altLang="en-US"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日本</a:t>
            </a:r>
            <a:r>
              <a:rPr lang="zh-TW" altLang="en-US"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医療研究開発機構（</a:t>
            </a:r>
            <a:r>
              <a:rPr lang="en-US" altLang="zh-TW"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AMED</a:t>
            </a:r>
            <a:r>
              <a:rPr lang="zh-TW" altLang="en-US"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の機能</a:t>
            </a:r>
            <a:r>
              <a:rPr lang="ja-JP" altLang="en-US"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強化</a:t>
            </a:r>
            <a:endParaRPr lang="en-US" altLang="ja-JP" sz="12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000"/>
              </a:lnSpc>
            </a:pP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ja-JP" altLang="en-US"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＜経過＞</a:t>
            </a:r>
            <a:endParaRPr lang="en-US" altLang="ja-JP" sz="1200"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lang="en-US" altLang="ja-JP" sz="1200" dirty="0" smtClean="0">
                <a:solidFill>
                  <a:srgbClr val="002060"/>
                </a:solidFill>
                <a:latin typeface="Meiryo UI" panose="020B0604030504040204" pitchFamily="50" charset="-128"/>
                <a:ea typeface="Meiryo UI" panose="020B0604030504040204" pitchFamily="50" charset="-128"/>
              </a:rPr>
              <a:t>  H25.4</a:t>
            </a:r>
            <a:r>
              <a:rPr lang="ja-JP" altLang="en-US" sz="1200" dirty="0" smtClean="0">
                <a:solidFill>
                  <a:srgbClr val="002060"/>
                </a:solidFill>
                <a:latin typeface="Meiryo UI" panose="020B0604030504040204" pitchFamily="50" charset="-128"/>
                <a:ea typeface="Meiryo UI" panose="020B0604030504040204" pitchFamily="50" charset="-128"/>
              </a:rPr>
              <a:t>　独立行政法人医療</a:t>
            </a:r>
            <a:r>
              <a:rPr lang="ja-JP" altLang="en-US" sz="1200" dirty="0">
                <a:solidFill>
                  <a:srgbClr val="002060"/>
                </a:solidFill>
                <a:latin typeface="Meiryo UI" panose="020B0604030504040204" pitchFamily="50" charset="-128"/>
                <a:ea typeface="Meiryo UI" panose="020B0604030504040204" pitchFamily="50" charset="-128"/>
              </a:rPr>
              <a:t>基盤研究所（所在</a:t>
            </a:r>
            <a:r>
              <a:rPr lang="ja-JP" altLang="en-US" sz="1200" dirty="0" smtClean="0">
                <a:solidFill>
                  <a:srgbClr val="002060"/>
                </a:solidFill>
                <a:latin typeface="Meiryo UI" panose="020B0604030504040204" pitchFamily="50" charset="-128"/>
                <a:ea typeface="Meiryo UI" panose="020B0604030504040204" pitchFamily="50" charset="-128"/>
              </a:rPr>
              <a:t>：大阪府茨木市（彩都））に創</a:t>
            </a:r>
            <a:r>
              <a:rPr lang="ja-JP" altLang="en-US" sz="1200" dirty="0">
                <a:solidFill>
                  <a:srgbClr val="002060"/>
                </a:solidFill>
                <a:latin typeface="Meiryo UI" panose="020B0604030504040204" pitchFamily="50" charset="-128"/>
                <a:ea typeface="Meiryo UI" panose="020B0604030504040204" pitchFamily="50" charset="-128"/>
              </a:rPr>
              <a:t>薬支援</a:t>
            </a:r>
            <a:r>
              <a:rPr lang="ja-JP" altLang="en-US" sz="1200" dirty="0" smtClean="0">
                <a:solidFill>
                  <a:srgbClr val="002060"/>
                </a:solidFill>
                <a:latin typeface="Meiryo UI" panose="020B0604030504040204" pitchFamily="50" charset="-128"/>
                <a:ea typeface="Meiryo UI" panose="020B0604030504040204" pitchFamily="50" charset="-128"/>
              </a:rPr>
              <a:t>戦略室</a:t>
            </a:r>
            <a:r>
              <a:rPr lang="ja-JP" altLang="en-US" sz="1200" dirty="0">
                <a:solidFill>
                  <a:srgbClr val="002060"/>
                </a:solidFill>
                <a:latin typeface="Meiryo UI" panose="020B0604030504040204" pitchFamily="50" charset="-128"/>
                <a:ea typeface="Meiryo UI" panose="020B0604030504040204" pitchFamily="50" charset="-128"/>
              </a:rPr>
              <a:t>を</a:t>
            </a:r>
            <a:r>
              <a:rPr lang="ja-JP" altLang="en-US" sz="1200" dirty="0" smtClean="0">
                <a:solidFill>
                  <a:srgbClr val="002060"/>
                </a:solidFill>
                <a:latin typeface="Meiryo UI" panose="020B0604030504040204" pitchFamily="50" charset="-128"/>
                <a:ea typeface="Meiryo UI" panose="020B0604030504040204" pitchFamily="50" charset="-128"/>
              </a:rPr>
              <a:t>設置</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lang="en-US" altLang="ja-JP" sz="1200" dirty="0" smtClean="0">
                <a:solidFill>
                  <a:srgbClr val="002060"/>
                </a:solidFill>
                <a:latin typeface="Meiryo UI" panose="020B0604030504040204" pitchFamily="50" charset="-128"/>
                <a:ea typeface="Meiryo UI" panose="020B0604030504040204" pitchFamily="50" charset="-128"/>
              </a:rPr>
              <a:t>  H27.4</a:t>
            </a:r>
            <a:r>
              <a:rPr lang="ja-JP" altLang="en-US" sz="1200" dirty="0" smtClean="0">
                <a:solidFill>
                  <a:srgbClr val="002060"/>
                </a:solidFill>
                <a:latin typeface="Meiryo UI" panose="020B0604030504040204" pitchFamily="50" charset="-128"/>
                <a:ea typeface="Meiryo UI" panose="020B0604030504040204" pitchFamily="50" charset="-128"/>
              </a:rPr>
              <a:t>　独法</a:t>
            </a:r>
            <a:r>
              <a:rPr lang="ja-JP" altLang="en-US" sz="1200" dirty="0">
                <a:solidFill>
                  <a:srgbClr val="002060"/>
                </a:solidFill>
                <a:latin typeface="Meiryo UI" panose="020B0604030504040204" pitchFamily="50" charset="-128"/>
                <a:ea typeface="Meiryo UI" panose="020B0604030504040204" pitchFamily="50" charset="-128"/>
              </a:rPr>
              <a:t>機構</a:t>
            </a:r>
            <a:r>
              <a:rPr lang="ja-JP" altLang="en-US" sz="1200" dirty="0" smtClean="0">
                <a:solidFill>
                  <a:srgbClr val="002060"/>
                </a:solidFill>
                <a:latin typeface="Meiryo UI" panose="020B0604030504040204" pitchFamily="50" charset="-128"/>
                <a:ea typeface="Meiryo UI" panose="020B0604030504040204" pitchFamily="50" charset="-128"/>
              </a:rPr>
              <a:t>改革により、創薬支援戦略室の機能が日本</a:t>
            </a:r>
            <a:r>
              <a:rPr lang="ja-JP" altLang="en-US" sz="1200" dirty="0">
                <a:solidFill>
                  <a:srgbClr val="002060"/>
                </a:solidFill>
                <a:latin typeface="Meiryo UI" panose="020B0604030504040204" pitchFamily="50" charset="-128"/>
                <a:ea typeface="Meiryo UI" panose="020B0604030504040204" pitchFamily="50" charset="-128"/>
              </a:rPr>
              <a:t>医療研究開発機構（</a:t>
            </a:r>
            <a:r>
              <a:rPr lang="en-US" altLang="ja-JP" sz="1200" dirty="0" smtClean="0">
                <a:solidFill>
                  <a:srgbClr val="002060"/>
                </a:solidFill>
                <a:latin typeface="Meiryo UI" panose="020B0604030504040204" pitchFamily="50" charset="-128"/>
                <a:ea typeface="Meiryo UI" panose="020B0604030504040204" pitchFamily="50" charset="-128"/>
              </a:rPr>
              <a:t>AMED</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（所在：東京都千代田区）の創薬支援戦略部へ移管</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創薬支援戦略部（創薬支援ネットワークの本部機能）の西日本統括部は大阪に置き、</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lang="en-US" altLang="ja-JP" sz="1200" dirty="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          </a:t>
            </a:r>
            <a:r>
              <a:rPr lang="ja-JP" altLang="en-US" sz="1200" dirty="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 </a:t>
            </a: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創薬支援戦略部長を配置。東西</a:t>
            </a:r>
            <a:r>
              <a:rPr lang="ja-JP" altLang="en-US" sz="1200" dirty="0">
                <a:solidFill>
                  <a:srgbClr val="002060"/>
                </a:solidFill>
                <a:latin typeface="Meiryo UI" panose="020B0604030504040204" pitchFamily="50" charset="-128"/>
                <a:ea typeface="Meiryo UI" panose="020B0604030504040204" pitchFamily="50" charset="-128"/>
              </a:rPr>
              <a:t>２</a:t>
            </a:r>
            <a:r>
              <a:rPr lang="ja-JP" altLang="en-US" sz="1200" dirty="0" smtClean="0">
                <a:solidFill>
                  <a:srgbClr val="002060"/>
                </a:solidFill>
                <a:latin typeface="Meiryo UI" panose="020B0604030504040204" pitchFamily="50" charset="-128"/>
                <a:ea typeface="Meiryo UI" panose="020B0604030504040204" pitchFamily="50" charset="-128"/>
              </a:rPr>
              <a:t>拠点の体制を維持</a:t>
            </a: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R4</a:t>
            </a:r>
            <a:r>
              <a:rPr lang="ja-JP" altLang="en-US" sz="1200" dirty="0" smtClean="0">
                <a:solidFill>
                  <a:srgbClr val="002060"/>
                </a:solidFill>
                <a:latin typeface="Meiryo UI" panose="020B0604030504040204" pitchFamily="50" charset="-128"/>
                <a:ea typeface="Meiryo UI" panose="020B0604030504040204" pitchFamily="50" charset="-128"/>
              </a:rPr>
              <a:t>現在　</a:t>
            </a:r>
            <a:r>
              <a:rPr lang="ja-JP" altLang="en-US" sz="1200" u="wavyHeavy" dirty="0" smtClean="0">
                <a:solidFill>
                  <a:srgbClr val="002060"/>
                </a:solidFill>
                <a:latin typeface="Meiryo UI" panose="020B0604030504040204" pitchFamily="50" charset="-128"/>
                <a:ea typeface="Meiryo UI" panose="020B0604030504040204" pitchFamily="50" charset="-128"/>
              </a:rPr>
              <a:t>西日本統括部は国内事務所の一つとして位置づけられている　</a:t>
            </a:r>
            <a:r>
              <a:rPr lang="ja-JP" altLang="en-US" sz="1200" dirty="0" smtClean="0">
                <a:solidFill>
                  <a:srgbClr val="002060"/>
                </a:solidFill>
                <a:latin typeface="Meiryo UI" panose="020B0604030504040204" pitchFamily="50" charset="-128"/>
                <a:ea typeface="Meiryo UI" panose="020B0604030504040204" pitchFamily="50" charset="-128"/>
              </a:rPr>
              <a:t>　　　　</a:t>
            </a:r>
            <a:endPar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000"/>
              </a:lnSpc>
            </a:pPr>
            <a:r>
              <a:rPr kumimoji="1" lang="ja-JP" altLang="en-US" sz="1200" dirty="0" smtClean="0">
                <a:solidFill>
                  <a:srgbClr val="002060"/>
                </a:solidFill>
                <a:latin typeface="Meiryo UI" panose="020B0604030504040204" pitchFamily="50" charset="-128"/>
                <a:ea typeface="Meiryo UI" panose="020B0604030504040204" pitchFamily="50" charset="-128"/>
              </a:rPr>
              <a:t>　    　　　</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a:lnSpc>
                <a:spcPts val="2000"/>
              </a:lnSpc>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健康・医療関連産業の成長促進等</a:t>
            </a:r>
            <a:r>
              <a:rPr kumimoji="1" lang="ja-JP" altLang="en-US" sz="1200" dirty="0" smtClean="0">
                <a:solidFill>
                  <a:srgbClr val="002060"/>
                </a:solidFill>
                <a:latin typeface="Meiryo UI" panose="020B0604030504040204" pitchFamily="50" charset="-128"/>
                <a:ea typeface="Meiryo UI" panose="020B0604030504040204" pitchFamily="50" charset="-128"/>
              </a:rPr>
              <a:t>にどのようにつなげていくのかが課題</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8"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37</a:t>
            </a:r>
            <a:endParaRPr kumimoji="1" lang="ja-JP" altLang="en-US" sz="1800" dirty="0">
              <a:solidFill>
                <a:srgbClr val="002060"/>
              </a:solidFill>
            </a:endParaRPr>
          </a:p>
        </p:txBody>
      </p:sp>
      <p:sp>
        <p:nvSpPr>
          <p:cNvPr id="5" name="テキスト ボックス 4"/>
          <p:cNvSpPr txBox="1"/>
          <p:nvPr/>
        </p:nvSpPr>
        <p:spPr>
          <a:xfrm>
            <a:off x="26324" y="25287"/>
            <a:ext cx="6797169" cy="307777"/>
          </a:xfrm>
          <a:prstGeom prst="rect">
            <a:avLst/>
          </a:prstGeom>
          <a:noFill/>
        </p:spPr>
        <p:txBody>
          <a:bodyPr wrap="square" rtlCol="0">
            <a:spAutoFit/>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 大阪</a:t>
            </a:r>
            <a:r>
              <a:rPr kumimoji="1" lang="ja-JP" altLang="en-US" sz="1400" b="1" dirty="0">
                <a:solidFill>
                  <a:srgbClr val="002060"/>
                </a:solidFill>
                <a:latin typeface="Meiryo UI" panose="020B0604030504040204" pitchFamily="50" charset="-128"/>
                <a:ea typeface="Meiryo UI" panose="020B0604030504040204" pitchFamily="50" charset="-128"/>
              </a:rPr>
              <a:t>・関西で既に拠点等のある機関</a:t>
            </a:r>
          </a:p>
        </p:txBody>
      </p:sp>
    </p:spTree>
    <p:extLst>
      <p:ext uri="{BB962C8B-B14F-4D97-AF65-F5344CB8AC3E}">
        <p14:creationId xmlns:p14="http://schemas.microsoft.com/office/powerpoint/2010/main" val="2766344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508" y="138727"/>
            <a:ext cx="9119492" cy="419685"/>
          </a:xfrm>
        </p:spPr>
        <p:txBody>
          <a:bodyPr>
            <a:noAutofit/>
          </a:bodyPr>
          <a:lstStyle/>
          <a:p>
            <a:r>
              <a:rPr lang="ja-JP" altLang="en-US" sz="1400" b="1" dirty="0" smtClean="0">
                <a:solidFill>
                  <a:srgbClr val="002060"/>
                </a:solidFill>
                <a:latin typeface="Meiryo UI" panose="020B0604030504040204" pitchFamily="50" charset="-128"/>
                <a:ea typeface="Meiryo UI" panose="020B0604030504040204" pitchFamily="50" charset="-128"/>
              </a:rPr>
              <a:t>■ 全面的</a:t>
            </a:r>
            <a:r>
              <a:rPr lang="ja-JP" altLang="en-US" sz="1400" b="1" dirty="0">
                <a:solidFill>
                  <a:srgbClr val="002060"/>
                </a:solidFill>
                <a:latin typeface="Meiryo UI" panose="020B0604030504040204" pitchFamily="50" charset="-128"/>
                <a:ea typeface="Meiryo UI" panose="020B0604030504040204" pitchFamily="50" charset="-128"/>
              </a:rPr>
              <a:t>に移転するもの又は新たな拠点の整備を行う中央省庁</a:t>
            </a:r>
            <a:r>
              <a:rPr lang="en-US" altLang="ja-JP" sz="1400" b="1" dirty="0">
                <a:solidFill>
                  <a:srgbClr val="002060"/>
                </a:solidFill>
                <a:latin typeface="Meiryo UI" panose="020B0604030504040204" pitchFamily="50" charset="-128"/>
                <a:ea typeface="Meiryo UI" panose="020B0604030504040204" pitchFamily="50" charset="-128"/>
              </a:rPr>
              <a:t>(</a:t>
            </a:r>
            <a:r>
              <a:rPr lang="ja-JP" altLang="en-US" sz="1400" b="1" dirty="0">
                <a:solidFill>
                  <a:srgbClr val="002060"/>
                </a:solidFill>
                <a:latin typeface="Meiryo UI" panose="020B0604030504040204" pitchFamily="50" charset="-128"/>
                <a:ea typeface="Meiryo UI" panose="020B0604030504040204" pitchFamily="50" charset="-128"/>
              </a:rPr>
              <a:t>文化庁、消費者庁、総務省統計局</a:t>
            </a:r>
            <a:r>
              <a:rPr lang="en-US" altLang="ja-JP" sz="1400" b="1" dirty="0" smtClean="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に係る移転の動き</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idx="1"/>
          </p:nvPr>
        </p:nvSpPr>
        <p:spPr>
          <a:xfrm>
            <a:off x="628650" y="1041534"/>
            <a:ext cx="8100000" cy="2340000"/>
          </a:xfr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nchor="ctr" anchorCtr="0">
            <a:noAutofit/>
          </a:bodyPr>
          <a:lstStyle/>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2017</a:t>
            </a:r>
            <a:r>
              <a:rPr lang="ja-JP" altLang="en-US" sz="1200" dirty="0" smtClean="0">
                <a:solidFill>
                  <a:srgbClr val="002060"/>
                </a:solidFill>
                <a:latin typeface="Meiryo UI" panose="020B0604030504040204" pitchFamily="50" charset="-128"/>
                <a:ea typeface="Meiryo UI" panose="020B0604030504040204" pitchFamily="50" charset="-128"/>
              </a:rPr>
              <a:t>（平成</a:t>
            </a:r>
            <a:r>
              <a:rPr lang="en-US" altLang="ja-JP" sz="1200" dirty="0" smtClean="0">
                <a:solidFill>
                  <a:srgbClr val="002060"/>
                </a:solidFill>
                <a:latin typeface="Meiryo UI" panose="020B0604030504040204" pitchFamily="50" charset="-128"/>
                <a:ea typeface="Meiryo UI" panose="020B0604030504040204" pitchFamily="50" charset="-128"/>
              </a:rPr>
              <a:t>29</a:t>
            </a:r>
            <a:r>
              <a:rPr lang="ja-JP" altLang="en-US" sz="1200" dirty="0" smtClean="0">
                <a:solidFill>
                  <a:srgbClr val="002060"/>
                </a:solidFill>
                <a:latin typeface="Meiryo UI" panose="020B0604030504040204" pitchFamily="50" charset="-128"/>
                <a:ea typeface="Meiryo UI" panose="020B0604030504040204" pitchFamily="50" charset="-128"/>
              </a:rPr>
              <a:t>）年</a:t>
            </a:r>
            <a:r>
              <a:rPr lang="en-US" altLang="ja-JP" sz="1200" dirty="0">
                <a:solidFill>
                  <a:srgbClr val="002060"/>
                </a:solidFill>
                <a:latin typeface="Meiryo UI" panose="020B0604030504040204" pitchFamily="50" charset="-128"/>
                <a:ea typeface="Meiryo UI" panose="020B0604030504040204" pitchFamily="50" charset="-128"/>
              </a:rPr>
              <a:t>4</a:t>
            </a:r>
            <a:r>
              <a:rPr lang="ja-JP" altLang="en-US" sz="1200" dirty="0">
                <a:solidFill>
                  <a:srgbClr val="002060"/>
                </a:solidFill>
                <a:latin typeface="Meiryo UI" panose="020B0604030504040204" pitchFamily="50" charset="-128"/>
                <a:ea typeface="Meiryo UI" panose="020B0604030504040204" pitchFamily="50" charset="-128"/>
              </a:rPr>
              <a:t>月「地域文化創生本部」を設置し、文化庁の一部を先行的に</a:t>
            </a:r>
            <a:r>
              <a:rPr lang="ja-JP" altLang="en-US" sz="1200" dirty="0" smtClean="0">
                <a:solidFill>
                  <a:srgbClr val="002060"/>
                </a:solidFill>
                <a:latin typeface="Meiryo UI" panose="020B0604030504040204" pitchFamily="50" charset="-128"/>
                <a:ea typeface="Meiryo UI" panose="020B0604030504040204" pitchFamily="50" charset="-128"/>
              </a:rPr>
              <a:t>移転</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500"/>
              </a:lnSpc>
              <a:spcBef>
                <a:spcPts val="0"/>
              </a:spcBef>
              <a:buNone/>
            </a:pPr>
            <a:endParaRPr lang="ja-JP" altLang="en-US" sz="1200" dirty="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文化</a:t>
            </a:r>
            <a:r>
              <a:rPr lang="ja-JP" altLang="en-US" sz="1200" dirty="0">
                <a:solidFill>
                  <a:srgbClr val="002060"/>
                </a:solidFill>
                <a:latin typeface="Meiryo UI" panose="020B0604030504040204" pitchFamily="50" charset="-128"/>
                <a:ea typeface="Meiryo UI" panose="020B0604030504040204" pitchFamily="50" charset="-128"/>
              </a:rPr>
              <a:t>芸術基本法の施行</a:t>
            </a:r>
            <a:r>
              <a:rPr lang="ja-JP" altLang="en-US" sz="1200" dirty="0" smtClean="0">
                <a:solidFill>
                  <a:srgbClr val="002060"/>
                </a:solidFill>
                <a:latin typeface="Meiryo UI" panose="020B0604030504040204" pitchFamily="50" charset="-128"/>
                <a:ea typeface="Meiryo UI" panose="020B0604030504040204" pitchFamily="50" charset="-128"/>
              </a:rPr>
              <a:t>（</a:t>
            </a:r>
            <a:r>
              <a:rPr lang="en-US" altLang="ja-JP" sz="1200" dirty="0" smtClean="0">
                <a:solidFill>
                  <a:srgbClr val="002060"/>
                </a:solidFill>
                <a:latin typeface="Meiryo UI" panose="020B0604030504040204" pitchFamily="50" charset="-128"/>
                <a:ea typeface="Meiryo UI" panose="020B0604030504040204" pitchFamily="50" charset="-128"/>
              </a:rPr>
              <a:t>2017</a:t>
            </a:r>
            <a:r>
              <a:rPr lang="ja-JP" altLang="en-US" sz="1200" dirty="0" smtClean="0">
                <a:solidFill>
                  <a:srgbClr val="002060"/>
                </a:solidFill>
                <a:latin typeface="Meiryo UI" panose="020B0604030504040204" pitchFamily="50" charset="-128"/>
                <a:ea typeface="Meiryo UI" panose="020B0604030504040204" pitchFamily="50" charset="-128"/>
              </a:rPr>
              <a:t>（平成</a:t>
            </a:r>
            <a:r>
              <a:rPr lang="en-US" altLang="ja-JP" sz="1200" dirty="0" smtClean="0">
                <a:solidFill>
                  <a:srgbClr val="002060"/>
                </a:solidFill>
                <a:latin typeface="Meiryo UI" panose="020B0604030504040204" pitchFamily="50" charset="-128"/>
                <a:ea typeface="Meiryo UI" panose="020B0604030504040204" pitchFamily="50" charset="-128"/>
              </a:rPr>
              <a:t>29</a:t>
            </a:r>
            <a:r>
              <a:rPr lang="ja-JP" altLang="en-US" sz="1200" dirty="0" smtClean="0">
                <a:solidFill>
                  <a:srgbClr val="002060"/>
                </a:solidFill>
                <a:latin typeface="Meiryo UI" panose="020B0604030504040204" pitchFamily="50" charset="-128"/>
                <a:ea typeface="Meiryo UI" panose="020B0604030504040204" pitchFamily="50" charset="-128"/>
              </a:rPr>
              <a:t>）年</a:t>
            </a:r>
            <a:r>
              <a:rPr lang="en-US" altLang="ja-JP" sz="1200" dirty="0">
                <a:solidFill>
                  <a:srgbClr val="002060"/>
                </a:solidFill>
                <a:latin typeface="Meiryo UI" panose="020B0604030504040204" pitchFamily="50" charset="-128"/>
                <a:ea typeface="Meiryo UI" panose="020B0604030504040204" pitchFamily="50" charset="-128"/>
              </a:rPr>
              <a:t>6</a:t>
            </a:r>
            <a:r>
              <a:rPr lang="ja-JP" altLang="en-US" sz="1200" dirty="0">
                <a:solidFill>
                  <a:srgbClr val="002060"/>
                </a:solidFill>
                <a:latin typeface="Meiryo UI" panose="020B0604030504040204" pitchFamily="50" charset="-128"/>
                <a:ea typeface="Meiryo UI" panose="020B0604030504040204" pitchFamily="50" charset="-128"/>
              </a:rPr>
              <a:t>月</a:t>
            </a:r>
            <a:r>
              <a:rPr lang="en-US" altLang="ja-JP" sz="1200" dirty="0">
                <a:solidFill>
                  <a:srgbClr val="002060"/>
                </a:solidFill>
                <a:latin typeface="Meiryo UI" panose="020B0604030504040204" pitchFamily="50" charset="-128"/>
                <a:ea typeface="Meiryo UI" panose="020B0604030504040204" pitchFamily="50" charset="-128"/>
              </a:rPr>
              <a:t>23</a:t>
            </a:r>
            <a:r>
              <a:rPr lang="ja-JP" altLang="en-US" sz="1200" dirty="0">
                <a:solidFill>
                  <a:srgbClr val="002060"/>
                </a:solidFill>
                <a:latin typeface="Meiryo UI" panose="020B0604030504040204" pitchFamily="50" charset="-128"/>
                <a:ea typeface="Meiryo UI" panose="020B0604030504040204" pitchFamily="50" charset="-128"/>
              </a:rPr>
              <a:t>日公布・施行）により、観光、まちづくり、国際交流</a:t>
            </a:r>
            <a:r>
              <a:rPr lang="ja-JP" altLang="en-US" sz="1200" dirty="0" smtClean="0">
                <a:solidFill>
                  <a:srgbClr val="002060"/>
                </a:solidFill>
                <a:latin typeface="Meiryo UI" panose="020B0604030504040204" pitchFamily="50" charset="-128"/>
                <a:ea typeface="Meiryo UI" panose="020B0604030504040204" pitchFamily="50" charset="-128"/>
              </a:rPr>
              <a:t>、福祉</a:t>
            </a:r>
            <a:r>
              <a:rPr lang="ja-JP" altLang="en-US" sz="1200" dirty="0">
                <a:solidFill>
                  <a:srgbClr val="002060"/>
                </a:solidFill>
                <a:latin typeface="Meiryo UI" panose="020B0604030504040204" pitchFamily="50" charset="-128"/>
                <a:ea typeface="Meiryo UI" panose="020B0604030504040204" pitchFamily="50" charset="-128"/>
              </a:rPr>
              <a:t>、教育</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産業</a:t>
            </a:r>
            <a:r>
              <a:rPr lang="ja-JP" altLang="en-US" sz="1200" dirty="0">
                <a:solidFill>
                  <a:srgbClr val="002060"/>
                </a:solidFill>
                <a:latin typeface="Meiryo UI" panose="020B0604030504040204" pitchFamily="50" charset="-128"/>
                <a:ea typeface="Meiryo UI" panose="020B0604030504040204" pitchFamily="50" charset="-128"/>
              </a:rPr>
              <a:t>その他の</a:t>
            </a:r>
            <a:r>
              <a:rPr lang="ja-JP" altLang="en-US" sz="1200" dirty="0" smtClean="0">
                <a:solidFill>
                  <a:srgbClr val="002060"/>
                </a:solidFill>
                <a:latin typeface="Meiryo UI" panose="020B0604030504040204" pitchFamily="50" charset="-128"/>
                <a:ea typeface="Meiryo UI" panose="020B0604030504040204" pitchFamily="50" charset="-128"/>
              </a:rPr>
              <a:t>分野</a:t>
            </a:r>
            <a:r>
              <a:rPr lang="ja-JP" altLang="en-US" sz="1200" dirty="0">
                <a:solidFill>
                  <a:srgbClr val="002060"/>
                </a:solidFill>
                <a:latin typeface="Meiryo UI" panose="020B0604030504040204" pitchFamily="50" charset="-128"/>
                <a:ea typeface="Meiryo UI" panose="020B0604030504040204" pitchFamily="50" charset="-128"/>
              </a:rPr>
              <a:t>における施策を同法の範囲に取り込むなど、文化庁の機能を</a:t>
            </a:r>
            <a:r>
              <a:rPr lang="ja-JP" altLang="en-US" sz="1200" dirty="0" smtClean="0">
                <a:solidFill>
                  <a:srgbClr val="002060"/>
                </a:solidFill>
                <a:latin typeface="Meiryo UI" panose="020B0604030504040204" pitchFamily="50" charset="-128"/>
                <a:ea typeface="Meiryo UI" panose="020B0604030504040204" pitchFamily="50" charset="-128"/>
              </a:rPr>
              <a:t>強化</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500"/>
              </a:lnSpc>
              <a:spcBef>
                <a:spcPts val="0"/>
              </a:spcBef>
              <a:buNone/>
            </a:pP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2017</a:t>
            </a:r>
            <a:r>
              <a:rPr lang="ja-JP" altLang="en-US" sz="1200" dirty="0">
                <a:solidFill>
                  <a:srgbClr val="002060"/>
                </a:solidFill>
                <a:latin typeface="Meiryo UI" panose="020B0604030504040204" pitchFamily="50" charset="-128"/>
                <a:ea typeface="Meiryo UI" panose="020B0604030504040204" pitchFamily="50" charset="-128"/>
              </a:rPr>
              <a:t>（平成</a:t>
            </a:r>
            <a:r>
              <a:rPr lang="en-US" altLang="ja-JP" sz="1200" dirty="0">
                <a:solidFill>
                  <a:srgbClr val="002060"/>
                </a:solidFill>
                <a:latin typeface="Meiryo UI" panose="020B0604030504040204" pitchFamily="50" charset="-128"/>
                <a:ea typeface="Meiryo UI" panose="020B0604030504040204" pitchFamily="50" charset="-128"/>
              </a:rPr>
              <a:t>29</a:t>
            </a:r>
            <a:r>
              <a:rPr lang="ja-JP" altLang="en-US" sz="1200" dirty="0">
                <a:solidFill>
                  <a:srgbClr val="002060"/>
                </a:solidFill>
                <a:latin typeface="Meiryo UI" panose="020B0604030504040204" pitchFamily="50" charset="-128"/>
                <a:ea typeface="Meiryo UI" panose="020B0604030504040204" pitchFamily="50" charset="-128"/>
              </a:rPr>
              <a:t>）年</a:t>
            </a:r>
            <a:r>
              <a:rPr lang="en-US" altLang="ja-JP" sz="1200" dirty="0">
                <a:solidFill>
                  <a:srgbClr val="002060"/>
                </a:solidFill>
                <a:latin typeface="Meiryo UI" panose="020B0604030504040204" pitchFamily="50" charset="-128"/>
                <a:ea typeface="Meiryo UI" panose="020B0604030504040204" pitchFamily="50" charset="-128"/>
              </a:rPr>
              <a:t>7</a:t>
            </a:r>
            <a:r>
              <a:rPr lang="ja-JP" altLang="en-US" sz="1200" dirty="0">
                <a:solidFill>
                  <a:srgbClr val="002060"/>
                </a:solidFill>
                <a:latin typeface="Meiryo UI" panose="020B0604030504040204" pitchFamily="50" charset="-128"/>
                <a:ea typeface="Meiryo UI" panose="020B0604030504040204" pitchFamily="50" charset="-128"/>
              </a:rPr>
              <a:t>月、遅くとも</a:t>
            </a:r>
            <a:r>
              <a:rPr lang="en-US" altLang="ja-JP" sz="1200" dirty="0">
                <a:solidFill>
                  <a:srgbClr val="002060"/>
                </a:solidFill>
                <a:latin typeface="Meiryo UI" panose="020B0604030504040204" pitchFamily="50" charset="-128"/>
                <a:ea typeface="Meiryo UI" panose="020B0604030504040204" pitchFamily="50" charset="-128"/>
              </a:rPr>
              <a:t>2021</a:t>
            </a:r>
            <a:r>
              <a:rPr lang="ja-JP" altLang="en-US" sz="1200" dirty="0">
                <a:solidFill>
                  <a:srgbClr val="002060"/>
                </a:solidFill>
                <a:latin typeface="Meiryo UI" panose="020B0604030504040204" pitchFamily="50" charset="-128"/>
                <a:ea typeface="Meiryo UI" panose="020B0604030504040204" pitchFamily="50" charset="-128"/>
              </a:rPr>
              <a:t>（平成</a:t>
            </a:r>
            <a:r>
              <a:rPr lang="en-US" altLang="ja-JP" sz="1200" dirty="0">
                <a:solidFill>
                  <a:srgbClr val="002060"/>
                </a:solidFill>
                <a:latin typeface="Meiryo UI" panose="020B0604030504040204" pitchFamily="50" charset="-128"/>
                <a:ea typeface="Meiryo UI" panose="020B0604030504040204" pitchFamily="50" charset="-128"/>
              </a:rPr>
              <a:t>33</a:t>
            </a:r>
            <a:r>
              <a:rPr lang="ja-JP" altLang="en-US" sz="1200" dirty="0">
                <a:solidFill>
                  <a:srgbClr val="002060"/>
                </a:solidFill>
                <a:latin typeface="Meiryo UI" panose="020B0604030504040204" pitchFamily="50" charset="-128"/>
                <a:ea typeface="Meiryo UI" panose="020B0604030504040204" pitchFamily="50" charset="-128"/>
              </a:rPr>
              <a:t>）年度中に現京都府警察本部本館に、職員数は全体</a:t>
            </a:r>
            <a:r>
              <a:rPr lang="ja-JP" altLang="en-US" sz="1200" dirty="0" smtClean="0">
                <a:solidFill>
                  <a:srgbClr val="002060"/>
                </a:solidFill>
                <a:latin typeface="Meiryo UI" panose="020B0604030504040204" pitchFamily="50" charset="-128"/>
                <a:ea typeface="Meiryo UI" panose="020B0604030504040204" pitchFamily="50" charset="-128"/>
              </a:rPr>
              <a:t>の７割</a:t>
            </a:r>
            <a:r>
              <a:rPr lang="ja-JP" altLang="en-US" sz="1200" dirty="0">
                <a:solidFill>
                  <a:srgbClr val="002060"/>
                </a:solidFill>
                <a:latin typeface="Meiryo UI" panose="020B0604030504040204" pitchFamily="50" charset="-128"/>
                <a:ea typeface="Meiryo UI" panose="020B0604030504040204" pitchFamily="50" charset="-128"/>
              </a:rPr>
              <a:t>を前提</a:t>
            </a:r>
            <a:r>
              <a:rPr lang="ja-JP" altLang="en-US" sz="1200" dirty="0" smtClean="0">
                <a:solidFill>
                  <a:srgbClr val="002060"/>
                </a:solidFill>
                <a:latin typeface="Meiryo UI" panose="020B0604030504040204" pitchFamily="50" charset="-128"/>
                <a:ea typeface="Meiryo UI" panose="020B0604030504040204" pitchFamily="50" charset="-128"/>
              </a:rPr>
              <a:t>に</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本格</a:t>
            </a:r>
            <a:r>
              <a:rPr lang="ja-JP" altLang="en-US" sz="1200" dirty="0">
                <a:solidFill>
                  <a:srgbClr val="002060"/>
                </a:solidFill>
                <a:latin typeface="Meiryo UI" panose="020B0604030504040204" pitchFamily="50" charset="-128"/>
                <a:ea typeface="Meiryo UI" panose="020B0604030504040204" pitchFamily="50" charset="-128"/>
              </a:rPr>
              <a:t>移転することが</a:t>
            </a:r>
            <a:r>
              <a:rPr lang="ja-JP" altLang="en-US" sz="1200" dirty="0" smtClean="0">
                <a:solidFill>
                  <a:srgbClr val="002060"/>
                </a:solidFill>
                <a:latin typeface="Meiryo UI" panose="020B0604030504040204" pitchFamily="50" charset="-128"/>
                <a:ea typeface="Meiryo UI" panose="020B0604030504040204" pitchFamily="50" charset="-128"/>
              </a:rPr>
              <a:t>決定</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500"/>
              </a:lnSpc>
              <a:spcBef>
                <a:spcPts val="0"/>
              </a:spcBef>
              <a:buNone/>
            </a:pPr>
            <a:endParaRPr lang="ja-JP" altLang="en-US" sz="1200" dirty="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2018</a:t>
            </a:r>
            <a:r>
              <a:rPr lang="ja-JP" altLang="en-US" sz="1200" dirty="0" smtClean="0">
                <a:solidFill>
                  <a:srgbClr val="002060"/>
                </a:solidFill>
                <a:latin typeface="Meiryo UI" panose="020B0604030504040204" pitchFamily="50" charset="-128"/>
                <a:ea typeface="Meiryo UI" panose="020B0604030504040204" pitchFamily="50" charset="-128"/>
              </a:rPr>
              <a:t>（平成</a:t>
            </a:r>
            <a:r>
              <a:rPr lang="en-US" altLang="ja-JP" sz="1200" dirty="0" smtClean="0">
                <a:solidFill>
                  <a:srgbClr val="002060"/>
                </a:solidFill>
                <a:latin typeface="Meiryo UI" panose="020B0604030504040204" pitchFamily="50" charset="-128"/>
                <a:ea typeface="Meiryo UI" panose="020B0604030504040204" pitchFamily="50" charset="-128"/>
              </a:rPr>
              <a:t>30</a:t>
            </a:r>
            <a:r>
              <a:rPr lang="ja-JP" altLang="en-US" sz="1200" dirty="0" smtClean="0">
                <a:solidFill>
                  <a:srgbClr val="002060"/>
                </a:solidFill>
                <a:latin typeface="Meiryo UI" panose="020B0604030504040204" pitchFamily="50" charset="-128"/>
                <a:ea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rPr>
              <a:t>6</a:t>
            </a:r>
            <a:r>
              <a:rPr lang="ja-JP" altLang="en-US" sz="1200" dirty="0" smtClean="0">
                <a:solidFill>
                  <a:srgbClr val="002060"/>
                </a:solidFill>
                <a:latin typeface="Meiryo UI" panose="020B0604030504040204" pitchFamily="50" charset="-128"/>
                <a:ea typeface="Meiryo UI" panose="020B0604030504040204" pitchFamily="50" charset="-128"/>
              </a:rPr>
              <a:t>月、文部</a:t>
            </a:r>
            <a:r>
              <a:rPr lang="ja-JP" altLang="en-US" sz="1200" dirty="0">
                <a:solidFill>
                  <a:srgbClr val="002060"/>
                </a:solidFill>
                <a:latin typeface="Meiryo UI" panose="020B0604030504040204" pitchFamily="50" charset="-128"/>
                <a:ea typeface="Meiryo UI" panose="020B0604030504040204" pitchFamily="50" charset="-128"/>
              </a:rPr>
              <a:t>科学省設置法の一部を改正する</a:t>
            </a:r>
            <a:r>
              <a:rPr lang="ja-JP" altLang="en-US" sz="1200" dirty="0" smtClean="0">
                <a:solidFill>
                  <a:srgbClr val="002060"/>
                </a:solidFill>
                <a:latin typeface="Meiryo UI" panose="020B0604030504040204" pitchFamily="50" charset="-128"/>
                <a:ea typeface="Meiryo UI" panose="020B0604030504040204" pitchFamily="50" charset="-128"/>
              </a:rPr>
              <a:t>法律</a:t>
            </a:r>
            <a:r>
              <a:rPr lang="ja-JP" altLang="en-US" sz="1200" dirty="0">
                <a:solidFill>
                  <a:srgbClr val="002060"/>
                </a:solidFill>
                <a:latin typeface="Meiryo UI" panose="020B0604030504040204" pitchFamily="50" charset="-128"/>
                <a:ea typeface="Meiryo UI" panose="020B0604030504040204" pitchFamily="50" charset="-128"/>
              </a:rPr>
              <a:t>成立</a:t>
            </a:r>
            <a:r>
              <a:rPr lang="ja-JP" altLang="en-US" sz="1200" dirty="0" smtClean="0">
                <a:solidFill>
                  <a:srgbClr val="002060"/>
                </a:solidFill>
                <a:latin typeface="Meiryo UI" panose="020B0604030504040204" pitchFamily="50" charset="-128"/>
                <a:ea typeface="Meiryo UI" panose="020B0604030504040204" pitchFamily="50" charset="-128"/>
              </a:rPr>
              <a:t>。京都</a:t>
            </a:r>
            <a:r>
              <a:rPr lang="ja-JP" altLang="en-US" sz="1200" dirty="0">
                <a:solidFill>
                  <a:srgbClr val="002060"/>
                </a:solidFill>
                <a:latin typeface="Meiryo UI" panose="020B0604030504040204" pitchFamily="50" charset="-128"/>
                <a:ea typeface="Meiryo UI" panose="020B0604030504040204" pitchFamily="50" charset="-128"/>
              </a:rPr>
              <a:t>への全面的な移転に向け</a:t>
            </a:r>
            <a:r>
              <a:rPr lang="ja-JP" altLang="en-US" sz="1200" dirty="0" smtClean="0">
                <a:solidFill>
                  <a:srgbClr val="002060"/>
                </a:solidFill>
                <a:latin typeface="Meiryo UI" panose="020B0604030504040204" pitchFamily="50" charset="-128"/>
                <a:ea typeface="Meiryo UI" panose="020B0604030504040204" pitchFamily="50" charset="-128"/>
              </a:rPr>
              <a:t>、抜本的組織</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再編</a:t>
            </a:r>
            <a:r>
              <a:rPr lang="ja-JP" altLang="en-US" sz="1200" dirty="0">
                <a:solidFill>
                  <a:srgbClr val="002060"/>
                </a:solidFill>
                <a:latin typeface="Meiryo UI" panose="020B0604030504040204" pitchFamily="50" charset="-128"/>
                <a:ea typeface="Meiryo UI" panose="020B0604030504040204" pitchFamily="50" charset="-128"/>
              </a:rPr>
              <a:t>（芸術に関する教育及び博物館に</a:t>
            </a:r>
            <a:r>
              <a:rPr lang="ja-JP" altLang="en-US" sz="1200" dirty="0" smtClean="0">
                <a:solidFill>
                  <a:srgbClr val="002060"/>
                </a:solidFill>
                <a:latin typeface="Meiryo UI" panose="020B0604030504040204" pitchFamily="50" charset="-128"/>
                <a:ea typeface="Meiryo UI" panose="020B0604030504040204" pitchFamily="50" charset="-128"/>
              </a:rPr>
              <a:t>関する事務等を文化庁へ移管）</a:t>
            </a:r>
            <a:r>
              <a:rPr lang="ja-JP" altLang="en-US" sz="1200" dirty="0">
                <a:solidFill>
                  <a:srgbClr val="002060"/>
                </a:solidFill>
                <a:latin typeface="Meiryo UI" panose="020B0604030504040204" pitchFamily="50" charset="-128"/>
                <a:ea typeface="Meiryo UI" panose="020B0604030504040204" pitchFamily="50" charset="-128"/>
              </a:rPr>
              <a:t>を</a:t>
            </a:r>
            <a:r>
              <a:rPr lang="ja-JP" altLang="en-US" sz="1200" dirty="0" smtClean="0">
                <a:solidFill>
                  <a:srgbClr val="002060"/>
                </a:solidFill>
                <a:latin typeface="Meiryo UI" panose="020B0604030504040204" pitchFamily="50" charset="-128"/>
                <a:ea typeface="Meiryo UI" panose="020B0604030504040204" pitchFamily="50" charset="-128"/>
              </a:rPr>
              <a:t>行う（</a:t>
            </a:r>
            <a:r>
              <a:rPr lang="en-US" altLang="ja-JP" sz="1200" dirty="0" smtClean="0">
                <a:solidFill>
                  <a:srgbClr val="002060"/>
                </a:solidFill>
                <a:latin typeface="Meiryo UI" panose="020B0604030504040204" pitchFamily="50" charset="-128"/>
                <a:ea typeface="Meiryo UI" panose="020B0604030504040204" pitchFamily="50" charset="-128"/>
              </a:rPr>
              <a:t>10</a:t>
            </a:r>
            <a:r>
              <a:rPr lang="ja-JP" altLang="en-US" sz="1200" dirty="0" smtClean="0">
                <a:solidFill>
                  <a:srgbClr val="002060"/>
                </a:solidFill>
                <a:latin typeface="Meiryo UI" panose="020B0604030504040204" pitchFamily="50" charset="-128"/>
                <a:ea typeface="Meiryo UI" panose="020B0604030504040204" pitchFamily="50" charset="-128"/>
              </a:rPr>
              <a:t>月施行）</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500"/>
              </a:lnSpc>
              <a:spcBef>
                <a:spcPts val="0"/>
              </a:spcBef>
              <a:buNone/>
            </a:pP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2020</a:t>
            </a:r>
            <a:r>
              <a:rPr lang="ja-JP" altLang="en-US" sz="1200" dirty="0" smtClean="0">
                <a:solidFill>
                  <a:srgbClr val="002060"/>
                </a:solidFill>
                <a:latin typeface="Meiryo UI" panose="020B0604030504040204" pitchFamily="50" charset="-128"/>
                <a:ea typeface="Meiryo UI" panose="020B0604030504040204" pitchFamily="50" charset="-128"/>
              </a:rPr>
              <a:t>（令和</a:t>
            </a:r>
            <a:r>
              <a:rPr lang="en-US" altLang="ja-JP" sz="1200" dirty="0" smtClean="0">
                <a:solidFill>
                  <a:srgbClr val="002060"/>
                </a:solidFill>
                <a:latin typeface="Meiryo UI" panose="020B0604030504040204" pitchFamily="50" charset="-128"/>
                <a:ea typeface="Meiryo UI" panose="020B0604030504040204" pitchFamily="50" charset="-128"/>
              </a:rPr>
              <a:t>2</a:t>
            </a:r>
            <a:r>
              <a:rPr lang="ja-JP" altLang="en-US" sz="1200" dirty="0" smtClean="0">
                <a:solidFill>
                  <a:srgbClr val="002060"/>
                </a:solidFill>
                <a:latin typeface="Meiryo UI" panose="020B0604030504040204" pitchFamily="50" charset="-128"/>
                <a:ea typeface="Meiryo UI" panose="020B0604030504040204" pitchFamily="50" charset="-128"/>
              </a:rPr>
              <a:t>）年</a:t>
            </a:r>
            <a:r>
              <a:rPr lang="en-US" altLang="ja-JP" sz="1200" dirty="0">
                <a:solidFill>
                  <a:srgbClr val="002060"/>
                </a:solidFill>
                <a:latin typeface="Meiryo UI" panose="020B0604030504040204" pitchFamily="50" charset="-128"/>
                <a:ea typeface="Meiryo UI" panose="020B0604030504040204" pitchFamily="50" charset="-128"/>
              </a:rPr>
              <a:t>2</a:t>
            </a:r>
            <a:r>
              <a:rPr lang="ja-JP" altLang="en-US" sz="1200" dirty="0">
                <a:solidFill>
                  <a:srgbClr val="002060"/>
                </a:solidFill>
                <a:latin typeface="Meiryo UI" panose="020B0604030504040204" pitchFamily="50" charset="-128"/>
                <a:ea typeface="Meiryo UI" panose="020B0604030504040204" pitchFamily="50" charset="-128"/>
              </a:rPr>
              <a:t>月</a:t>
            </a:r>
            <a:r>
              <a:rPr lang="ja-JP" altLang="en-US" sz="1200" dirty="0" smtClean="0">
                <a:solidFill>
                  <a:srgbClr val="002060"/>
                </a:solidFill>
                <a:latin typeface="Meiryo UI" panose="020B0604030504040204" pitchFamily="50" charset="-128"/>
                <a:ea typeface="Meiryo UI" panose="020B0604030504040204" pitchFamily="50" charset="-128"/>
              </a:rPr>
              <a:t>、京都府から工期延伸の報告。竣工</a:t>
            </a:r>
            <a:r>
              <a:rPr lang="ja-JP" altLang="en-US" sz="1200" dirty="0">
                <a:solidFill>
                  <a:srgbClr val="002060"/>
                </a:solidFill>
                <a:latin typeface="Meiryo UI" panose="020B0604030504040204" pitchFamily="50" charset="-128"/>
                <a:ea typeface="Meiryo UI" panose="020B0604030504040204" pitchFamily="50" charset="-128"/>
              </a:rPr>
              <a:t>は</a:t>
            </a:r>
            <a:r>
              <a:rPr lang="en-US" altLang="ja-JP" sz="1200" dirty="0">
                <a:solidFill>
                  <a:srgbClr val="002060"/>
                </a:solidFill>
                <a:latin typeface="Meiryo UI" panose="020B0604030504040204" pitchFamily="50" charset="-128"/>
                <a:ea typeface="Meiryo UI" panose="020B0604030504040204" pitchFamily="50" charset="-128"/>
              </a:rPr>
              <a:t>2022</a:t>
            </a:r>
            <a:r>
              <a:rPr lang="ja-JP" altLang="en-US" sz="1200" dirty="0">
                <a:solidFill>
                  <a:srgbClr val="002060"/>
                </a:solidFill>
                <a:latin typeface="Meiryo UI" panose="020B0604030504040204" pitchFamily="50" charset="-128"/>
                <a:ea typeface="Meiryo UI" panose="020B0604030504040204" pitchFamily="50" charset="-128"/>
              </a:rPr>
              <a:t>（令和４）年８月</a:t>
            </a:r>
            <a:r>
              <a:rPr lang="ja-JP" altLang="en-US" sz="1200" dirty="0" smtClean="0">
                <a:solidFill>
                  <a:srgbClr val="002060"/>
                </a:solidFill>
                <a:latin typeface="Meiryo UI" panose="020B0604030504040204" pitchFamily="50" charset="-128"/>
                <a:ea typeface="Meiryo UI" panose="020B0604030504040204" pitchFamily="50" charset="-128"/>
              </a:rPr>
              <a:t>下旬をめざし、文化庁の移転時期</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は改めて相談</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87293" y="708237"/>
            <a:ext cx="2611612" cy="307777"/>
          </a:xfrm>
          <a:prstGeom prst="rect">
            <a:avLst/>
          </a:prstGeom>
          <a:noFill/>
        </p:spPr>
        <p:txBody>
          <a:bodyPr wrap="none" rtlCol="0">
            <a:spAutoFit/>
          </a:bodyPr>
          <a:lstStyle/>
          <a:p>
            <a:pPr algn="ctr"/>
            <a:r>
              <a:rPr kumimoji="1" lang="ja-JP" altLang="en-US" sz="1400" b="1" dirty="0" smtClean="0">
                <a:solidFill>
                  <a:srgbClr val="002060"/>
                </a:solidFill>
                <a:latin typeface="Meiryo UI" panose="020B0604030504040204" pitchFamily="50" charset="-128"/>
                <a:ea typeface="Meiryo UI" panose="020B0604030504040204" pitchFamily="50" charset="-128"/>
              </a:rPr>
              <a:t>（１）文化庁</a:t>
            </a:r>
            <a:r>
              <a:rPr kumimoji="1" lang="en-US" altLang="ja-JP" sz="1400" b="1" dirty="0" smtClean="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京都府・京都市</a:t>
            </a:r>
            <a:r>
              <a:rPr kumimoji="1" lang="en-US" altLang="ja-JP" sz="1400" b="1" dirty="0" smtClean="0">
                <a:solidFill>
                  <a:srgbClr val="002060"/>
                </a:solidFill>
                <a:latin typeface="Meiryo UI" panose="020B0604030504040204" pitchFamily="50" charset="-128"/>
                <a:ea typeface="Meiryo UI" panose="020B0604030504040204" pitchFamily="50" charset="-128"/>
              </a:rPr>
              <a:t>】</a:t>
            </a:r>
            <a:endParaRPr kumimoji="1" lang="ja-JP" altLang="en-US" sz="1400" b="1" dirty="0" smtClean="0">
              <a:solidFill>
                <a:srgbClr val="002060"/>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187293" y="3524327"/>
            <a:ext cx="8541357" cy="1774916"/>
            <a:chOff x="187293" y="3251367"/>
            <a:chExt cx="8541357" cy="1774916"/>
          </a:xfrm>
        </p:grpSpPr>
        <p:sp>
          <p:nvSpPr>
            <p:cNvPr id="9" name="コンテンツ プレースホルダー 2"/>
            <p:cNvSpPr txBox="1">
              <a:spLocks/>
            </p:cNvSpPr>
            <p:nvPr/>
          </p:nvSpPr>
          <p:spPr>
            <a:xfrm>
              <a:off x="628650" y="3550283"/>
              <a:ext cx="8100000" cy="1476000"/>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2017</a:t>
              </a:r>
              <a:r>
                <a:rPr lang="ja-JP" altLang="en-US" sz="1200" dirty="0" smtClean="0">
                  <a:solidFill>
                    <a:srgbClr val="002060"/>
                  </a:solidFill>
                  <a:latin typeface="Meiryo UI" panose="020B0604030504040204" pitchFamily="50" charset="-128"/>
                  <a:ea typeface="Meiryo UI" panose="020B0604030504040204" pitchFamily="50" charset="-128"/>
                </a:rPr>
                <a:t>（平成</a:t>
              </a:r>
              <a:r>
                <a:rPr lang="en-US" altLang="ja-JP" sz="1200" dirty="0" smtClean="0">
                  <a:solidFill>
                    <a:srgbClr val="002060"/>
                  </a:solidFill>
                  <a:latin typeface="Meiryo UI" panose="020B0604030504040204" pitchFamily="50" charset="-128"/>
                  <a:ea typeface="Meiryo UI" panose="020B0604030504040204" pitchFamily="50" charset="-128"/>
                </a:rPr>
                <a:t>29</a:t>
              </a:r>
              <a:r>
                <a:rPr lang="ja-JP" altLang="en-US" sz="1200" dirty="0" smtClean="0">
                  <a:solidFill>
                    <a:srgbClr val="002060"/>
                  </a:solidFill>
                  <a:latin typeface="Meiryo UI" panose="020B0604030504040204" pitchFamily="50" charset="-128"/>
                  <a:ea typeface="Meiryo UI" panose="020B0604030504040204" pitchFamily="50" charset="-128"/>
                </a:rPr>
                <a:t>）年</a:t>
              </a:r>
              <a:r>
                <a:rPr lang="ja-JP" altLang="en-US" sz="1200" dirty="0">
                  <a:solidFill>
                    <a:srgbClr val="002060"/>
                  </a:solidFill>
                  <a:latin typeface="Meiryo UI" panose="020B0604030504040204" pitchFamily="50" charset="-128"/>
                  <a:ea typeface="Meiryo UI" panose="020B0604030504040204" pitchFamily="50" charset="-128"/>
                </a:rPr>
                <a:t>７月</a:t>
              </a:r>
              <a:r>
                <a:rPr lang="en-US" altLang="ja-JP" sz="1200" dirty="0">
                  <a:solidFill>
                    <a:srgbClr val="002060"/>
                  </a:solidFill>
                  <a:latin typeface="Meiryo UI" panose="020B0604030504040204" pitchFamily="50" charset="-128"/>
                  <a:ea typeface="Meiryo UI" panose="020B0604030504040204" pitchFamily="50" charset="-128"/>
                </a:rPr>
                <a:t>24</a:t>
              </a:r>
              <a:r>
                <a:rPr lang="ja-JP" altLang="en-US" sz="1200" dirty="0">
                  <a:solidFill>
                    <a:srgbClr val="002060"/>
                  </a:solidFill>
                  <a:latin typeface="Meiryo UI" panose="020B0604030504040204" pitchFamily="50" charset="-128"/>
                  <a:ea typeface="Meiryo UI" panose="020B0604030504040204" pitchFamily="50" charset="-128"/>
                </a:rPr>
                <a:t>日、実証に基づいた政策の分析・研究機能をベースとした消費者行政の</a:t>
              </a:r>
              <a:r>
                <a:rPr lang="ja-JP" altLang="en-US" sz="1200" dirty="0" smtClean="0">
                  <a:solidFill>
                    <a:srgbClr val="002060"/>
                  </a:solidFill>
                  <a:latin typeface="Meiryo UI" panose="020B0604030504040204" pitchFamily="50" charset="-128"/>
                  <a:ea typeface="Meiryo UI" panose="020B0604030504040204" pitchFamily="50" charset="-128"/>
                </a:rPr>
                <a:t>発展</a:t>
              </a:r>
              <a:r>
                <a:rPr lang="ja-JP" altLang="en-US" sz="1200" dirty="0">
                  <a:solidFill>
                    <a:srgbClr val="002060"/>
                  </a:solidFill>
                  <a:latin typeface="Meiryo UI" panose="020B0604030504040204" pitchFamily="50" charset="-128"/>
                  <a:ea typeface="Meiryo UI" panose="020B0604030504040204" pitchFamily="50" charset="-128"/>
                </a:rPr>
                <a:t>・</a:t>
              </a:r>
              <a:r>
                <a:rPr lang="ja-JP" altLang="en-US" sz="1200" dirty="0" smtClean="0">
                  <a:solidFill>
                    <a:srgbClr val="002060"/>
                  </a:solidFill>
                  <a:latin typeface="Meiryo UI" panose="020B0604030504040204" pitchFamily="50" charset="-128"/>
                  <a:ea typeface="Meiryo UI" panose="020B0604030504040204" pitchFamily="50" charset="-128"/>
                </a:rPr>
                <a:t>創造</a:t>
              </a:r>
              <a:r>
                <a:rPr lang="ja-JP" altLang="en-US" sz="1200" dirty="0">
                  <a:solidFill>
                    <a:srgbClr val="002060"/>
                  </a:solidFill>
                  <a:latin typeface="Meiryo UI" panose="020B0604030504040204" pitchFamily="50" charset="-128"/>
                  <a:ea typeface="Meiryo UI" panose="020B0604030504040204" pitchFamily="50" charset="-128"/>
                </a:rPr>
                <a:t>の拠点</a:t>
              </a:r>
              <a:r>
                <a:rPr lang="ja-JP" altLang="en-US" sz="1200" dirty="0" smtClean="0">
                  <a:solidFill>
                    <a:srgbClr val="002060"/>
                  </a:solidFill>
                  <a:latin typeface="Meiryo UI" panose="020B0604030504040204" pitchFamily="50" charset="-128"/>
                  <a:ea typeface="Meiryo UI" panose="020B0604030504040204" pitchFamily="50" charset="-128"/>
                </a:rPr>
                <a:t>として</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a:t>
              </a:r>
              <a:r>
                <a:rPr lang="ja-JP" altLang="en-US" sz="1200" dirty="0">
                  <a:solidFill>
                    <a:srgbClr val="002060"/>
                  </a:solidFill>
                  <a:latin typeface="Meiryo UI" panose="020B0604030504040204" pitchFamily="50" charset="-128"/>
                  <a:ea typeface="Meiryo UI" panose="020B0604030504040204" pitchFamily="50" charset="-128"/>
                </a:rPr>
                <a:t>消費者行政新未来創造オフィス」を</a:t>
              </a:r>
              <a:r>
                <a:rPr lang="ja-JP" altLang="en-US" sz="1200" dirty="0" smtClean="0">
                  <a:solidFill>
                    <a:srgbClr val="002060"/>
                  </a:solidFill>
                  <a:latin typeface="Meiryo UI" panose="020B0604030504040204" pitchFamily="50" charset="-128"/>
                  <a:ea typeface="Meiryo UI" panose="020B0604030504040204" pitchFamily="50" charset="-128"/>
                </a:rPr>
                <a:t>開設</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500"/>
                </a:lnSpc>
                <a:spcBef>
                  <a:spcPts val="0"/>
                </a:spcBef>
                <a:buNone/>
              </a:pPr>
              <a:endParaRPr lang="ja-JP" altLang="en-US" sz="1200" dirty="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理論的</a:t>
              </a:r>
              <a:r>
                <a:rPr lang="ja-JP" altLang="en-US" sz="1200" dirty="0">
                  <a:solidFill>
                    <a:srgbClr val="002060"/>
                  </a:solidFill>
                  <a:latin typeface="Meiryo UI" panose="020B0604030504040204" pitchFamily="50" charset="-128"/>
                  <a:ea typeface="Meiryo UI" panose="020B0604030504040204" pitchFamily="50" charset="-128"/>
                </a:rPr>
                <a:t>・先進的な調査・研究のほか、全国展開を見据えた９つのモデルプロジェクト（</a:t>
              </a:r>
              <a:r>
                <a:rPr lang="ja-JP" altLang="en-US" sz="1200" dirty="0" smtClean="0">
                  <a:solidFill>
                    <a:srgbClr val="002060"/>
                  </a:solidFill>
                  <a:latin typeface="Meiryo UI" panose="020B0604030504040204" pitchFamily="50" charset="-128"/>
                  <a:ea typeface="Meiryo UI" panose="020B0604030504040204" pitchFamily="50" charset="-128"/>
                </a:rPr>
                <a:t>新未来創造</a:t>
              </a:r>
              <a:r>
                <a:rPr lang="ja-JP" altLang="en-US" sz="1200" dirty="0">
                  <a:solidFill>
                    <a:srgbClr val="002060"/>
                  </a:solidFill>
                  <a:latin typeface="Meiryo UI" panose="020B0604030504040204" pitchFamily="50" charset="-128"/>
                  <a:ea typeface="Meiryo UI" panose="020B0604030504040204" pitchFamily="50" charset="-128"/>
                </a:rPr>
                <a:t>プロジェクト</a:t>
              </a:r>
              <a:r>
                <a:rPr lang="ja-JP" altLang="en-US" sz="1200" dirty="0" smtClean="0">
                  <a:solidFill>
                    <a:srgbClr val="002060"/>
                  </a:solidFill>
                  <a:latin typeface="Meiryo UI" panose="020B0604030504040204" pitchFamily="50" charset="-128"/>
                  <a:ea typeface="Meiryo UI" panose="020B0604030504040204" pitchFamily="50" charset="-128"/>
                </a:rPr>
                <a:t>）を実施</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500"/>
                </a:lnSpc>
                <a:spcBef>
                  <a:spcPts val="0"/>
                </a:spcBef>
                <a:buNone/>
              </a:pPr>
              <a:endParaRPr lang="ja-JP" altLang="en-US" sz="1200" dirty="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消費者庁</a:t>
              </a:r>
              <a:r>
                <a:rPr lang="ja-JP" altLang="en-US" sz="1200" dirty="0">
                  <a:solidFill>
                    <a:srgbClr val="002060"/>
                  </a:solidFill>
                  <a:latin typeface="Meiryo UI" panose="020B0604030504040204" pitchFamily="50" charset="-128"/>
                  <a:ea typeface="Meiryo UI" panose="020B0604030504040204" pitchFamily="50" charset="-128"/>
                </a:rPr>
                <a:t>の働き方改革の拠点も兼ね、テレワークやペーパーレスを</a:t>
              </a:r>
              <a:r>
                <a:rPr lang="ja-JP" altLang="en-US" sz="1200" dirty="0" smtClean="0">
                  <a:solidFill>
                    <a:srgbClr val="002060"/>
                  </a:solidFill>
                  <a:latin typeface="Meiryo UI" panose="020B0604030504040204" pitchFamily="50" charset="-128"/>
                  <a:ea typeface="Meiryo UI" panose="020B0604030504040204" pitchFamily="50" charset="-128"/>
                </a:rPr>
                <a:t>推進</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500"/>
                </a:lnSpc>
                <a:spcBef>
                  <a:spcPts val="0"/>
                </a:spcBef>
                <a:buNone/>
              </a:pPr>
              <a:endParaRPr lang="ja-JP" altLang="en-US" sz="1200" dirty="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a:solidFill>
                    <a:srgbClr val="002060"/>
                  </a:solidFill>
                  <a:latin typeface="Meiryo UI" panose="020B0604030504040204" pitchFamily="50" charset="-128"/>
                  <a:ea typeface="Meiryo UI" panose="020B0604030504040204" pitchFamily="50" charset="-128"/>
                </a:rPr>
                <a:t>2020</a:t>
              </a:r>
              <a:r>
                <a:rPr lang="ja-JP" altLang="en-US" sz="1200" dirty="0">
                  <a:solidFill>
                    <a:srgbClr val="002060"/>
                  </a:solidFill>
                  <a:latin typeface="Meiryo UI" panose="020B0604030504040204" pitchFamily="50" charset="-128"/>
                  <a:ea typeface="Meiryo UI" panose="020B0604030504040204" pitchFamily="50" charset="-128"/>
                </a:rPr>
                <a:t>（</a:t>
              </a:r>
              <a:r>
                <a:rPr lang="ja-JP" altLang="en-US" sz="1200" dirty="0" smtClean="0">
                  <a:solidFill>
                    <a:srgbClr val="002060"/>
                  </a:solidFill>
                  <a:latin typeface="Meiryo UI" panose="020B0604030504040204" pitchFamily="50" charset="-128"/>
                  <a:ea typeface="Meiryo UI" panose="020B0604030504040204" pitchFamily="50" charset="-128"/>
                </a:rPr>
                <a:t>令和２）</a:t>
              </a:r>
              <a:r>
                <a:rPr lang="ja-JP" altLang="en-US" sz="1200" dirty="0">
                  <a:solidFill>
                    <a:srgbClr val="002060"/>
                  </a:solidFill>
                  <a:latin typeface="Meiryo UI" panose="020B0604030504040204" pitchFamily="50" charset="-128"/>
                  <a:ea typeface="Meiryo UI" panose="020B0604030504040204" pitchFamily="50" charset="-128"/>
                </a:rPr>
                <a:t>年</a:t>
              </a:r>
              <a:r>
                <a:rPr lang="en-US" altLang="ja-JP" sz="1200" dirty="0">
                  <a:solidFill>
                    <a:srgbClr val="002060"/>
                  </a:solidFill>
                  <a:latin typeface="Meiryo UI" panose="020B0604030504040204" pitchFamily="50" charset="-128"/>
                  <a:ea typeface="Meiryo UI" panose="020B0604030504040204" pitchFamily="50" charset="-128"/>
                </a:rPr>
                <a:t>7</a:t>
              </a:r>
              <a:r>
                <a:rPr lang="ja-JP" altLang="en-US" sz="1200" dirty="0">
                  <a:solidFill>
                    <a:srgbClr val="002060"/>
                  </a:solidFill>
                  <a:latin typeface="Meiryo UI" panose="020B0604030504040204" pitchFamily="50" charset="-128"/>
                  <a:ea typeface="Meiryo UI" panose="020B0604030504040204" pitchFamily="50" charset="-128"/>
                </a:rPr>
                <a:t>月</a:t>
              </a:r>
              <a:r>
                <a:rPr lang="en-US" altLang="ja-JP" sz="1200" dirty="0">
                  <a:solidFill>
                    <a:srgbClr val="002060"/>
                  </a:solidFill>
                  <a:latin typeface="Meiryo UI" panose="020B0604030504040204" pitchFamily="50" charset="-128"/>
                  <a:ea typeface="Meiryo UI" panose="020B0604030504040204" pitchFamily="50" charset="-128"/>
                </a:rPr>
                <a:t>30</a:t>
              </a:r>
              <a:r>
                <a:rPr lang="ja-JP" altLang="en-US" sz="1200" dirty="0">
                  <a:solidFill>
                    <a:srgbClr val="002060"/>
                  </a:solidFill>
                  <a:latin typeface="Meiryo UI" panose="020B0604030504040204" pitchFamily="50" charset="-128"/>
                  <a:ea typeface="Meiryo UI" panose="020B0604030504040204" pitchFamily="50" charset="-128"/>
                </a:rPr>
                <a:t>日、新たな恒常的拠点として、「消費者庁新未来創造戦略本部」を設置</a:t>
              </a:r>
            </a:p>
          </p:txBody>
        </p:sp>
        <p:sp>
          <p:nvSpPr>
            <p:cNvPr id="10" name="テキスト ボックス 9"/>
            <p:cNvSpPr txBox="1"/>
            <p:nvPr/>
          </p:nvSpPr>
          <p:spPr>
            <a:xfrm>
              <a:off x="187293" y="3251367"/>
              <a:ext cx="2159566" cy="307777"/>
            </a:xfrm>
            <a:prstGeom prst="rect">
              <a:avLst/>
            </a:prstGeom>
            <a:noFill/>
          </p:spPr>
          <p:txBody>
            <a:bodyPr wrap="none" rtlCol="0">
              <a:spAutoFit/>
            </a:bodyPr>
            <a:lstStyle/>
            <a:p>
              <a:pPr algn="ctr"/>
              <a:r>
                <a:rPr kumimoji="1" lang="ja-JP" altLang="en-US" sz="1400" b="1" dirty="0" smtClean="0">
                  <a:solidFill>
                    <a:srgbClr val="002060"/>
                  </a:solidFill>
                  <a:latin typeface="Meiryo UI" panose="020B0604030504040204" pitchFamily="50" charset="-128"/>
                  <a:ea typeface="Meiryo UI" panose="020B0604030504040204" pitchFamily="50" charset="-128"/>
                </a:rPr>
                <a:t>（２）消費者庁</a:t>
              </a:r>
              <a:r>
                <a:rPr kumimoji="1" lang="en-US" altLang="ja-JP" sz="1400" b="1" dirty="0" smtClean="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徳島県</a:t>
              </a:r>
              <a:r>
                <a:rPr kumimoji="1" lang="en-US" altLang="ja-JP" sz="1400" b="1" dirty="0" smtClean="0">
                  <a:solidFill>
                    <a:srgbClr val="002060"/>
                  </a:solidFill>
                  <a:latin typeface="Meiryo UI" panose="020B0604030504040204" pitchFamily="50" charset="-128"/>
                  <a:ea typeface="Meiryo UI" panose="020B0604030504040204" pitchFamily="50" charset="-128"/>
                </a:rPr>
                <a:t>】</a:t>
              </a:r>
              <a:endParaRPr kumimoji="1" lang="ja-JP" altLang="en-US" sz="1400" b="1" dirty="0" smtClean="0">
                <a:solidFill>
                  <a:srgbClr val="002060"/>
                </a:solidFill>
                <a:latin typeface="Meiryo UI" panose="020B0604030504040204" pitchFamily="50" charset="-128"/>
                <a:ea typeface="Meiryo UI" panose="020B0604030504040204" pitchFamily="50" charset="-128"/>
              </a:endParaRPr>
            </a:p>
          </p:txBody>
        </p:sp>
      </p:grpSp>
      <p:grpSp>
        <p:nvGrpSpPr>
          <p:cNvPr id="5" name="グループ化 4"/>
          <p:cNvGrpSpPr/>
          <p:nvPr/>
        </p:nvGrpSpPr>
        <p:grpSpPr>
          <a:xfrm>
            <a:off x="187293" y="5420731"/>
            <a:ext cx="8541357" cy="1329857"/>
            <a:chOff x="187293" y="5284251"/>
            <a:chExt cx="8541357" cy="1329857"/>
          </a:xfrm>
        </p:grpSpPr>
        <p:sp>
          <p:nvSpPr>
            <p:cNvPr id="11" name="コンテンツ プレースホルダー 2"/>
            <p:cNvSpPr txBox="1">
              <a:spLocks/>
            </p:cNvSpPr>
            <p:nvPr/>
          </p:nvSpPr>
          <p:spPr>
            <a:xfrm>
              <a:off x="628650" y="5574306"/>
              <a:ext cx="8100000" cy="1039802"/>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2018</a:t>
              </a:r>
              <a:r>
                <a:rPr lang="ja-JP" altLang="en-US" sz="1200" dirty="0" smtClean="0">
                  <a:solidFill>
                    <a:srgbClr val="002060"/>
                  </a:solidFill>
                  <a:latin typeface="Meiryo UI" panose="020B0604030504040204" pitchFamily="50" charset="-128"/>
                  <a:ea typeface="Meiryo UI" panose="020B0604030504040204" pitchFamily="50" charset="-128"/>
                </a:rPr>
                <a:t>（平成</a:t>
              </a:r>
              <a:r>
                <a:rPr lang="en-US" altLang="ja-JP" sz="1200" dirty="0">
                  <a:solidFill>
                    <a:srgbClr val="002060"/>
                  </a:solidFill>
                  <a:latin typeface="Meiryo UI" panose="020B0604030504040204" pitchFamily="50" charset="-128"/>
                  <a:ea typeface="Meiryo UI" panose="020B0604030504040204" pitchFamily="50" charset="-128"/>
                </a:rPr>
                <a:t>30</a:t>
              </a:r>
              <a:r>
                <a:rPr lang="ja-JP" altLang="en-US" sz="1200" dirty="0" smtClean="0">
                  <a:solidFill>
                    <a:srgbClr val="002060"/>
                  </a:solidFill>
                  <a:latin typeface="Meiryo UI" panose="020B0604030504040204" pitchFamily="50" charset="-128"/>
                  <a:ea typeface="Meiryo UI" panose="020B0604030504040204" pitchFamily="50" charset="-128"/>
                </a:rPr>
                <a:t>年）度</a:t>
              </a:r>
              <a:r>
                <a:rPr lang="ja-JP" altLang="en-US" sz="1200" dirty="0">
                  <a:solidFill>
                    <a:srgbClr val="002060"/>
                  </a:solidFill>
                  <a:latin typeface="Meiryo UI" panose="020B0604030504040204" pitchFamily="50" charset="-128"/>
                  <a:ea typeface="Meiryo UI" panose="020B0604030504040204" pitchFamily="50" charset="-128"/>
                </a:rPr>
                <a:t>から南海和歌山市駅ビルに「統計データ利活用</a:t>
              </a:r>
              <a:r>
                <a:rPr lang="ja-JP" altLang="en-US" sz="1200" dirty="0" smtClean="0">
                  <a:solidFill>
                    <a:srgbClr val="002060"/>
                  </a:solidFill>
                  <a:latin typeface="Meiryo UI" panose="020B0604030504040204" pitchFamily="50" charset="-128"/>
                  <a:ea typeface="Meiryo UI" panose="020B0604030504040204" pitchFamily="50" charset="-128"/>
                </a:rPr>
                <a:t>センター」</a:t>
              </a:r>
              <a:r>
                <a:rPr lang="ja-JP" altLang="en-US" sz="1200" dirty="0">
                  <a:solidFill>
                    <a:srgbClr val="002060"/>
                  </a:solidFill>
                  <a:latin typeface="Meiryo UI" panose="020B0604030504040204" pitchFamily="50" charset="-128"/>
                  <a:ea typeface="Meiryo UI" panose="020B0604030504040204" pitchFamily="50" charset="-128"/>
                </a:rPr>
                <a:t>を設置し、ＩＣＴ</a:t>
              </a:r>
              <a:r>
                <a:rPr lang="ja-JP" altLang="en-US" sz="1200" dirty="0" smtClean="0">
                  <a:solidFill>
                    <a:srgbClr val="002060"/>
                  </a:solidFill>
                  <a:latin typeface="Meiryo UI" panose="020B0604030504040204" pitchFamily="50" charset="-128"/>
                  <a:ea typeface="Meiryo UI" panose="020B0604030504040204" pitchFamily="50" charset="-128"/>
                </a:rPr>
                <a:t>を活用</a:t>
              </a:r>
              <a:r>
                <a:rPr lang="ja-JP" altLang="en-US" sz="1200" dirty="0">
                  <a:solidFill>
                    <a:srgbClr val="002060"/>
                  </a:solidFill>
                  <a:latin typeface="Meiryo UI" panose="020B0604030504040204" pitchFamily="50" charset="-128"/>
                  <a:ea typeface="Meiryo UI" panose="020B0604030504040204" pitchFamily="50" charset="-128"/>
                </a:rPr>
                <a:t>して高度</a:t>
              </a:r>
              <a:r>
                <a:rPr lang="ja-JP" altLang="en-US" sz="1200" dirty="0" smtClean="0">
                  <a:solidFill>
                    <a:srgbClr val="002060"/>
                  </a:solidFill>
                  <a:latin typeface="Meiryo UI" panose="020B0604030504040204" pitchFamily="50" charset="-128"/>
                  <a:ea typeface="Meiryo UI" panose="020B0604030504040204" pitchFamily="50" charset="-128"/>
                </a:rPr>
                <a:t>なデータ解析</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　を</a:t>
              </a:r>
              <a:r>
                <a:rPr lang="ja-JP" altLang="en-US" sz="1200" dirty="0">
                  <a:solidFill>
                    <a:srgbClr val="002060"/>
                  </a:solidFill>
                  <a:latin typeface="Meiryo UI" panose="020B0604030504040204" pitchFamily="50" charset="-128"/>
                  <a:ea typeface="Meiryo UI" panose="020B0604030504040204" pitchFamily="50" charset="-128"/>
                </a:rPr>
                <a:t>実現する統計ミクロデータの提供を</a:t>
              </a:r>
              <a:r>
                <a:rPr lang="ja-JP" altLang="en-US" sz="1200" dirty="0" smtClean="0">
                  <a:solidFill>
                    <a:srgbClr val="002060"/>
                  </a:solidFill>
                  <a:latin typeface="Meiryo UI" panose="020B0604030504040204" pitchFamily="50" charset="-128"/>
                  <a:ea typeface="Meiryo UI" panose="020B0604030504040204" pitchFamily="50" charset="-128"/>
                </a:rPr>
                <a:t>開始</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0" indent="0">
                <a:lnSpc>
                  <a:spcPts val="500"/>
                </a:lnSpc>
                <a:spcBef>
                  <a:spcPts val="0"/>
                </a:spcBef>
                <a:buNone/>
              </a:pPr>
              <a:endParaRPr lang="ja-JP" altLang="en-US" sz="1200" dirty="0">
                <a:solidFill>
                  <a:srgbClr val="002060"/>
                </a:solidFill>
                <a:latin typeface="Meiryo UI" panose="020B0604030504040204" pitchFamily="50" charset="-128"/>
                <a:ea typeface="Meiryo UI" panose="020B0604030504040204" pitchFamily="50" charset="-128"/>
              </a:endParaRPr>
            </a:p>
            <a:p>
              <a:pPr marL="0" indent="0">
                <a:lnSpc>
                  <a:spcPts val="1700"/>
                </a:lnSpc>
                <a:spcBef>
                  <a:spcPts val="0"/>
                </a:spcBef>
                <a:buNone/>
              </a:pPr>
              <a:r>
                <a:rPr lang="ja-JP" altLang="en-US" sz="1200" dirty="0" smtClean="0">
                  <a:solidFill>
                    <a:srgbClr val="002060"/>
                  </a:solidFill>
                  <a:latin typeface="Meiryo UI" panose="020B0604030504040204" pitchFamily="50" charset="-128"/>
                  <a:ea typeface="Meiryo UI" panose="020B0604030504040204" pitchFamily="50" charset="-128"/>
                </a:rPr>
                <a:t>▶ 先行的</a:t>
              </a:r>
              <a:r>
                <a:rPr lang="ja-JP" altLang="en-US" sz="1200" dirty="0">
                  <a:solidFill>
                    <a:srgbClr val="002060"/>
                  </a:solidFill>
                  <a:latin typeface="Meiryo UI" panose="020B0604030504040204" pitchFamily="50" charset="-128"/>
                  <a:ea typeface="Meiryo UI" panose="020B0604030504040204" pitchFamily="50" charset="-128"/>
                </a:rPr>
                <a:t>な取組として、データサイエンスの普及や人材育成を柱とする統計データ利活用</a:t>
              </a:r>
              <a:r>
                <a:rPr lang="ja-JP" altLang="en-US" sz="1200" dirty="0" smtClean="0">
                  <a:solidFill>
                    <a:srgbClr val="002060"/>
                  </a:solidFill>
                  <a:latin typeface="Meiryo UI" panose="020B0604030504040204" pitchFamily="50" charset="-128"/>
                  <a:ea typeface="Meiryo UI" panose="020B0604030504040204" pitchFamily="50" charset="-128"/>
                </a:rPr>
                <a:t>促進プロジェクト</a:t>
              </a:r>
              <a:r>
                <a:rPr lang="ja-JP" altLang="en-US" sz="1200" dirty="0">
                  <a:solidFill>
                    <a:srgbClr val="002060"/>
                  </a:solidFill>
                  <a:latin typeface="Meiryo UI" panose="020B0604030504040204" pitchFamily="50" charset="-128"/>
                  <a:ea typeface="Meiryo UI" panose="020B0604030504040204" pitchFamily="50" charset="-128"/>
                </a:rPr>
                <a:t>等を</a:t>
              </a:r>
              <a:r>
                <a:rPr lang="ja-JP" altLang="en-US" sz="1200" dirty="0" smtClean="0">
                  <a:solidFill>
                    <a:srgbClr val="002060"/>
                  </a:solidFill>
                  <a:latin typeface="Meiryo UI" panose="020B0604030504040204" pitchFamily="50" charset="-128"/>
                  <a:ea typeface="Meiryo UI" panose="020B0604030504040204" pitchFamily="50" charset="-128"/>
                </a:rPr>
                <a:t>和歌山</a:t>
              </a:r>
              <a:r>
                <a:rPr lang="ja-JP" altLang="en-US" sz="1200" dirty="0">
                  <a:solidFill>
                    <a:srgbClr val="002060"/>
                  </a:solidFill>
                  <a:latin typeface="Meiryo UI" panose="020B0604030504040204" pitchFamily="50" charset="-128"/>
                  <a:ea typeface="Meiryo UI" panose="020B0604030504040204" pitchFamily="50" charset="-128"/>
                </a:rPr>
                <a:t>県内で</a:t>
              </a:r>
              <a:r>
                <a:rPr lang="ja-JP" altLang="en-US" sz="1200" dirty="0" smtClean="0">
                  <a:solidFill>
                    <a:srgbClr val="002060"/>
                  </a:solidFill>
                  <a:latin typeface="Meiryo UI" panose="020B0604030504040204" pitchFamily="50" charset="-128"/>
                  <a:ea typeface="Meiryo UI" panose="020B0604030504040204" pitchFamily="50" charset="-128"/>
                </a:rPr>
                <a:t>実施</a:t>
              </a:r>
              <a:endParaRPr lang="ja-JP" altLang="en-US" sz="1200" dirty="0">
                <a:solidFill>
                  <a:srgbClr val="002060"/>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87293" y="5284251"/>
              <a:ext cx="2698175" cy="307777"/>
            </a:xfrm>
            <a:prstGeom prst="rect">
              <a:avLst/>
            </a:prstGeom>
            <a:noFill/>
          </p:spPr>
          <p:txBody>
            <a:bodyPr wrap="none" rtlCol="0">
              <a:spAutoFit/>
            </a:bodyPr>
            <a:lstStyle/>
            <a:p>
              <a:pPr algn="ctr"/>
              <a:r>
                <a:rPr kumimoji="1" lang="ja-JP" altLang="en-US" sz="1400" b="1" dirty="0" smtClean="0">
                  <a:solidFill>
                    <a:srgbClr val="002060"/>
                  </a:solidFill>
                  <a:latin typeface="Meiryo UI" panose="020B0604030504040204" pitchFamily="50" charset="-128"/>
                  <a:ea typeface="Meiryo UI" panose="020B0604030504040204" pitchFamily="50" charset="-128"/>
                </a:rPr>
                <a:t>（３）総務省統計局</a:t>
              </a:r>
              <a:r>
                <a:rPr kumimoji="1" lang="en-US" altLang="ja-JP" sz="1400" b="1" dirty="0" smtClean="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和歌山県</a:t>
              </a:r>
              <a:r>
                <a:rPr kumimoji="1" lang="en-US" altLang="ja-JP" sz="1400" b="1" dirty="0" smtClean="0">
                  <a:solidFill>
                    <a:srgbClr val="002060"/>
                  </a:solidFill>
                  <a:latin typeface="Meiryo UI" panose="020B0604030504040204" pitchFamily="50" charset="-128"/>
                  <a:ea typeface="Meiryo UI" panose="020B0604030504040204" pitchFamily="50" charset="-128"/>
                </a:rPr>
                <a:t>】</a:t>
              </a:r>
              <a:endParaRPr kumimoji="1" lang="ja-JP" altLang="en-US" sz="1400" b="1" dirty="0" smtClean="0">
                <a:solidFill>
                  <a:srgbClr val="002060"/>
                </a:solidFill>
                <a:latin typeface="Meiryo UI" panose="020B0604030504040204" pitchFamily="50" charset="-128"/>
                <a:ea typeface="Meiryo UI" panose="020B0604030504040204" pitchFamily="50" charset="-128"/>
              </a:endParaRPr>
            </a:p>
          </p:txBody>
        </p:sp>
      </p:grpSp>
      <p:sp>
        <p:nvSpPr>
          <p:cNvPr id="13" name="スライド番号プレースホルダー 1"/>
          <p:cNvSpPr txBox="1">
            <a:spLocks/>
          </p:cNvSpPr>
          <p:nvPr/>
        </p:nvSpPr>
        <p:spPr>
          <a:xfrm>
            <a:off x="7162800" y="656870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38</a:t>
            </a:r>
            <a:endParaRPr kumimoji="1" lang="ja-JP" altLang="en-US" sz="1800" dirty="0">
              <a:solidFill>
                <a:srgbClr val="002060"/>
              </a:solidFill>
            </a:endParaRPr>
          </a:p>
        </p:txBody>
      </p:sp>
    </p:spTree>
    <p:extLst>
      <p:ext uri="{BB962C8B-B14F-4D97-AF65-F5344CB8AC3E}">
        <p14:creationId xmlns:p14="http://schemas.microsoft.com/office/powerpoint/2010/main" val="2145730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ext uri="{D42A27DB-BD31-4B8C-83A1-F6EECF244321}">
                <p14:modId xmlns:p14="http://schemas.microsoft.com/office/powerpoint/2010/main" val="1040697288"/>
              </p:ext>
            </p:extLst>
          </p:nvPr>
        </p:nvGraphicFramePr>
        <p:xfrm>
          <a:off x="39008" y="340536"/>
          <a:ext cx="9000000" cy="5904000"/>
        </p:xfrm>
        <a:graphic>
          <a:graphicData uri="http://schemas.openxmlformats.org/drawingml/2006/table">
            <a:tbl>
              <a:tblPr firstRow="1" bandRow="1">
                <a:tableStyleId>{5940675A-B579-460E-94D1-54222C63F5DA}</a:tableStyleId>
              </a:tblPr>
              <a:tblGrid>
                <a:gridCol w="1800000">
                  <a:extLst>
                    <a:ext uri="{9D8B030D-6E8A-4147-A177-3AD203B41FA5}">
                      <a16:colId xmlns:a16="http://schemas.microsoft.com/office/drawing/2014/main" val="20000"/>
                    </a:ext>
                  </a:extLst>
                </a:gridCol>
                <a:gridCol w="7200000">
                  <a:extLst>
                    <a:ext uri="{9D8B030D-6E8A-4147-A177-3AD203B41FA5}">
                      <a16:colId xmlns:a16="http://schemas.microsoft.com/office/drawing/2014/main" val="20001"/>
                    </a:ext>
                  </a:extLst>
                </a:gridCol>
              </a:tblGrid>
              <a:tr h="360000">
                <a:tc>
                  <a:txBody>
                    <a:bodyPr/>
                    <a:lstStyle/>
                    <a:p>
                      <a:pPr algn="ctr">
                        <a:lnSpc>
                          <a:spcPts val="1200"/>
                        </a:lnSpc>
                        <a:spcBef>
                          <a:spcPts val="0"/>
                        </a:spcBef>
                      </a:pP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 野</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1"/>
                    </a:solidFill>
                  </a:tcPr>
                </a:tc>
                <a:tc>
                  <a:txBody>
                    <a:bodyPr/>
                    <a:lstStyle/>
                    <a:p>
                      <a:pPr marL="174625" marR="0" indent="-174625" algn="ctr" defTabSz="914400" rtl="0" eaLnBrk="1" fontAlgn="auto" latinLnBrk="0" hangingPunct="1">
                        <a:lnSpc>
                          <a:spcPts val="1200"/>
                        </a:lnSpc>
                        <a:spcBef>
                          <a:spcPts val="0"/>
                        </a:spcBef>
                        <a:spcAft>
                          <a:spcPts val="0"/>
                        </a:spcAft>
                        <a:buClrTx/>
                        <a:buSzTx/>
                        <a:buFontTx/>
                        <a:buNone/>
                        <a:tabLst/>
                        <a:defRPr/>
                      </a:pPr>
                      <a:r>
                        <a:rPr lang="ja-JP" altLang="en-US" sz="1200" b="1" dirty="0" smtClean="0">
                          <a:solidFill>
                            <a:schemeClr val="bg1"/>
                          </a:solidFill>
                          <a:latin typeface="Meiryo UI"/>
                          <a:ea typeface="Meiryo UI"/>
                          <a:cs typeface="Meiryo UI"/>
                        </a:rPr>
                        <a:t>今後の議論のための論点</a:t>
                      </a:r>
                      <a:endParaRPr lang="en-US" altLang="ja-JP" sz="1200" b="1" dirty="0">
                        <a:solidFill>
                          <a:schemeClr val="bg1"/>
                        </a:solidFill>
                        <a:latin typeface="Meiryo UI"/>
                        <a:ea typeface="Meiryo UI"/>
                        <a:cs typeface="Meiryo UI"/>
                      </a:endParaRPr>
                    </a:p>
                  </a:txBody>
                  <a:tcPr marL="84406" marR="84406" marT="33231" marB="33231"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112721558"/>
                  </a:ext>
                </a:extLst>
              </a:tr>
              <a:tr h="2880000">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0" indent="0" algn="l">
                        <a:lnSpc>
                          <a:spcPts val="1600"/>
                        </a:lnSpc>
                        <a:spcBef>
                          <a:spcPts val="0"/>
                        </a:spcBef>
                        <a:buFont typeface="Wingdings" panose="05000000000000000000" pitchFamily="2" charset="2"/>
                        <a:buNone/>
                      </a:pP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関西広域連合の活動のみにとどまらず</a:t>
                      </a: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、改めて</a:t>
                      </a:r>
                      <a:r>
                        <a:rPr lang="ja-JP" altLang="en-US" sz="12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府県を越えてどういう枠組みで取り組むべきか</a:t>
                      </a: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検討する必要が</a:t>
                      </a: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あるのではないか。</a:t>
                      </a: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500"/>
                        </a:lnSpc>
                        <a:spcBef>
                          <a:spcPts val="0"/>
                        </a:spcBef>
                        <a:buFont typeface="Wingdings" panose="05000000000000000000" pitchFamily="2" charset="2"/>
                        <a:buNone/>
                      </a:pP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spc="-4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とりわけ</a:t>
                      </a:r>
                      <a:r>
                        <a:rPr lang="ja-JP" altLang="en-US" sz="1200" b="1" u="sng" spc="-4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経済成長をけん引する分野を大阪を核に伸ばしていく</a:t>
                      </a:r>
                      <a:r>
                        <a:rPr lang="ja-JP" altLang="en-US" sz="1200" b="0" spc="-4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ような広域的な仕掛けが必要であり、そのための仕組み</a:t>
                      </a:r>
                      <a:endParaRPr lang="en-US" altLang="ja-JP" sz="1200" b="0" spc="-4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en-US" altLang="ja-JP" sz="1200" b="0" spc="-4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spc="-4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を検討するべきではないか。</a:t>
                      </a:r>
                      <a:endParaRPr lang="en-US" altLang="ja-JP" sz="1200" b="0" spc="-4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500"/>
                        </a:lnSpc>
                        <a:spcBef>
                          <a:spcPts val="0"/>
                        </a:spcBef>
                        <a:buFont typeface="Wingdings" panose="05000000000000000000" pitchFamily="2" charset="2"/>
                        <a:buNone/>
                      </a:pPr>
                      <a:endParaRPr lang="en-US" altLang="ja-JP" sz="1200" b="0" spc="-4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将来的には関西全体も視野に入れつつ、まずは経済的な結びつきの強さや経済成長を支える様々な資源の分布</a:t>
                      </a: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を踏まえ、</a:t>
                      </a:r>
                      <a:r>
                        <a:rPr lang="ja-JP" altLang="en-US" sz="12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京阪神地域を中心とした連携</a:t>
                      </a: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を強化することが考えられるのではないか。</a:t>
                      </a: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500"/>
                        </a:lnSpc>
                        <a:spcBef>
                          <a:spcPts val="0"/>
                        </a:spcBef>
                        <a:buFont typeface="Wingdings" panose="05000000000000000000" pitchFamily="2" charset="2"/>
                        <a:buNone/>
                      </a:pP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こうした取組みを進めるための仕組みについて、</a:t>
                      </a:r>
                      <a:r>
                        <a:rPr lang="ja-JP" altLang="en-US" sz="12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国の参画を含め、諸外国の事例も参考にどのようなものが考え</a:t>
                      </a:r>
                      <a:endParaRPr lang="en-US" altLang="ja-JP" sz="12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en-US" altLang="ja-JP" sz="1200" b="1" u="none"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err="1"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られるか</a:t>
                      </a: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検討を深めるべきではないか。</a:t>
                      </a: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500"/>
                        </a:lnSpc>
                        <a:spcBef>
                          <a:spcPts val="0"/>
                        </a:spcBef>
                        <a:buFont typeface="Wingdings" panose="05000000000000000000" pitchFamily="2" charset="2"/>
                        <a:buNone/>
                      </a:pP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spc="-3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人口減少・超高齢化を踏まえ、</a:t>
                      </a:r>
                      <a:r>
                        <a:rPr lang="ja-JP" altLang="en-US" sz="1200" b="1" u="sng" spc="-3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医療・介護・福祉等の提供体制を維持・再構築</a:t>
                      </a:r>
                      <a:r>
                        <a:rPr lang="ja-JP" altLang="en-US" sz="1200" b="0" spc="-3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するために、府県を越えた広域の</a:t>
                      </a:r>
                      <a:endParaRPr lang="en-US" altLang="ja-JP" sz="1200" b="0" spc="-3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en-US" altLang="ja-JP" sz="1200" b="0" spc="-3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spc="-3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枠組みについてどう考えるか。</a:t>
                      </a:r>
                      <a:endParaRPr lang="en-US" altLang="ja-JP" sz="1200" b="0" spc="-3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500"/>
                        </a:lnSpc>
                        <a:spcBef>
                          <a:spcPts val="0"/>
                        </a:spcBef>
                        <a:buFont typeface="Wingdings" panose="05000000000000000000" pitchFamily="2" charset="2"/>
                        <a:buNone/>
                      </a:pPr>
                      <a:endParaRPr lang="en-US" altLang="ja-JP" sz="1200" b="0" spc="-30" baseline="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ts val="1600"/>
                        </a:lnSpc>
                        <a:spcBef>
                          <a:spcPts val="0"/>
                        </a:spcBef>
                        <a:buFont typeface="Wingdings" panose="05000000000000000000" pitchFamily="2" charset="2"/>
                        <a:buNone/>
                      </a:pP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我が国において、</a:t>
                      </a: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新型コロナウイルス感染症で浮き彫りになった諸課題などを踏まえ、国と地方の役割はどうある</a:t>
                      </a:r>
                      <a:r>
                        <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err="1"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べき</a:t>
                      </a: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か</a:t>
                      </a:r>
                      <a:r>
                        <a:rPr lang="ja-JP" altLang="en-US"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の検討が必要ではないか。</a:t>
                      </a:r>
                      <a:endParaRPr lang="en-US" altLang="ja-JP" sz="1200" b="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46288217"/>
                  </a:ext>
                </a:extLst>
              </a:tr>
              <a:tr h="1332000">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lvl="0" indent="-174625" algn="l" defTabSz="914400" rtl="0" eaLnBrk="1" fontAlgn="auto" latinLnBrk="0" hangingPunct="1">
                        <a:lnSpc>
                          <a:spcPts val="1600"/>
                        </a:lnSpc>
                        <a:spcBef>
                          <a:spcPts val="0"/>
                        </a:spcBef>
                        <a:spcAft>
                          <a:spcPts val="0"/>
                        </a:spcAft>
                        <a:buClrTx/>
                        <a:buSzTx/>
                        <a:buFontTx/>
                        <a:buNone/>
                        <a:tabLst/>
                        <a:defRPr/>
                      </a:pPr>
                      <a:r>
                        <a:rPr lang="ja-JP" altLang="en-US" sz="1200" dirty="0" smtClean="0">
                          <a:solidFill>
                            <a:srgbClr val="002060"/>
                          </a:solidFill>
                          <a:latin typeface="Meiryo UI"/>
                          <a:ea typeface="Meiryo UI"/>
                          <a:cs typeface="Meiryo UI"/>
                        </a:rPr>
                        <a:t>○</a:t>
                      </a:r>
                      <a:r>
                        <a:rPr lang="ja-JP" altLang="en-US" sz="1200" baseline="0" dirty="0" smtClean="0">
                          <a:solidFill>
                            <a:srgbClr val="002060"/>
                          </a:solidFill>
                          <a:latin typeface="Meiryo UI"/>
                          <a:ea typeface="Meiryo UI"/>
                          <a:cs typeface="Meiryo UI"/>
                        </a:rPr>
                        <a:t> </a:t>
                      </a:r>
                      <a:r>
                        <a:rPr lang="ja-JP" altLang="en-US" sz="1200" b="1" u="sng" dirty="0" smtClean="0">
                          <a:solidFill>
                            <a:srgbClr val="002060"/>
                          </a:solidFill>
                          <a:latin typeface="Meiryo UI"/>
                          <a:ea typeface="Meiryo UI"/>
                          <a:cs typeface="Meiryo UI"/>
                        </a:rPr>
                        <a:t>移転や機能強化が行われた機関</a:t>
                      </a:r>
                      <a:r>
                        <a:rPr lang="ja-JP" altLang="en-US" sz="1200" dirty="0" smtClean="0">
                          <a:solidFill>
                            <a:srgbClr val="002060"/>
                          </a:solidFill>
                          <a:latin typeface="Meiryo UI"/>
                          <a:ea typeface="Meiryo UI"/>
                          <a:cs typeface="Meiryo UI"/>
                        </a:rPr>
                        <a:t>については、</a:t>
                      </a:r>
                      <a:r>
                        <a:rPr lang="ja-JP" altLang="en-US" sz="1200" b="1" u="sng" dirty="0" smtClean="0">
                          <a:solidFill>
                            <a:srgbClr val="002060"/>
                          </a:solidFill>
                          <a:latin typeface="Meiryo UI"/>
                          <a:ea typeface="Meiryo UI"/>
                          <a:cs typeface="Meiryo UI"/>
                        </a:rPr>
                        <a:t>国や関係市町村、企業、大学や研究機関等とも緊密に連携協力</a:t>
                      </a:r>
                      <a:endParaRPr lang="en-US" altLang="ja-JP" sz="1200" b="1" u="sng" dirty="0" smtClean="0">
                        <a:solidFill>
                          <a:srgbClr val="002060"/>
                        </a:solidFill>
                        <a:latin typeface="Meiryo UI"/>
                        <a:ea typeface="Meiryo UI"/>
                        <a:cs typeface="Meiryo UI"/>
                      </a:endParaRPr>
                    </a:p>
                    <a:p>
                      <a:pPr marL="174625" marR="0" lvl="0" indent="-174625" algn="l" defTabSz="914400" rtl="0" eaLnBrk="1" fontAlgn="auto" latinLnBrk="0" hangingPunct="1">
                        <a:lnSpc>
                          <a:spcPts val="1600"/>
                        </a:lnSpc>
                        <a:spcBef>
                          <a:spcPts val="0"/>
                        </a:spcBef>
                        <a:spcAft>
                          <a:spcPts val="0"/>
                        </a:spcAft>
                        <a:buClrTx/>
                        <a:buSzTx/>
                        <a:buFontTx/>
                        <a:buNone/>
                        <a:tabLst/>
                        <a:defRPr/>
                      </a:pPr>
                      <a:r>
                        <a:rPr lang="en-US" altLang="ja-JP" sz="1200" b="1" u="none" dirty="0" smtClean="0">
                          <a:solidFill>
                            <a:srgbClr val="002060"/>
                          </a:solidFill>
                          <a:latin typeface="Meiryo UI"/>
                          <a:ea typeface="Meiryo UI"/>
                          <a:cs typeface="Meiryo UI"/>
                        </a:rPr>
                        <a:t>    </a:t>
                      </a:r>
                      <a:r>
                        <a:rPr lang="ja-JP" altLang="en-US" sz="1200" b="0" u="none" dirty="0" smtClean="0">
                          <a:solidFill>
                            <a:srgbClr val="002060"/>
                          </a:solidFill>
                          <a:latin typeface="Meiryo UI"/>
                          <a:ea typeface="Meiryo UI"/>
                          <a:cs typeface="Meiryo UI"/>
                        </a:rPr>
                        <a:t>してどのように</a:t>
                      </a:r>
                      <a:r>
                        <a:rPr lang="ja-JP" altLang="en-US" sz="1200" b="1" u="sng" dirty="0" smtClean="0">
                          <a:solidFill>
                            <a:srgbClr val="002060"/>
                          </a:solidFill>
                          <a:latin typeface="Meiryo UI"/>
                          <a:ea typeface="Meiryo UI"/>
                          <a:cs typeface="Meiryo UI"/>
                        </a:rPr>
                        <a:t>施策内容を充実し、成果を出すか</a:t>
                      </a:r>
                      <a:r>
                        <a:rPr lang="ja-JP" altLang="en-US" sz="1200" dirty="0" smtClean="0">
                          <a:solidFill>
                            <a:srgbClr val="002060"/>
                          </a:solidFill>
                          <a:latin typeface="Meiryo UI"/>
                          <a:ea typeface="Meiryo UI"/>
                          <a:cs typeface="Meiryo UI"/>
                        </a:rPr>
                        <a:t>。</a:t>
                      </a:r>
                      <a:endParaRPr lang="en-US" altLang="ja-JP" sz="1200" dirty="0" smtClean="0">
                        <a:solidFill>
                          <a:srgbClr val="002060"/>
                        </a:solidFill>
                        <a:latin typeface="Meiryo UI"/>
                        <a:ea typeface="Meiryo UI"/>
                        <a:cs typeface="Meiryo UI"/>
                      </a:endParaRPr>
                    </a:p>
                    <a:p>
                      <a:pPr marL="174625" marR="0" lvl="0" indent="-174625" algn="l" defTabSz="914400" rtl="0" eaLnBrk="1" fontAlgn="auto" latinLnBrk="0" hangingPunct="1">
                        <a:lnSpc>
                          <a:spcPts val="500"/>
                        </a:lnSpc>
                        <a:spcBef>
                          <a:spcPts val="0"/>
                        </a:spcBef>
                        <a:spcAft>
                          <a:spcPts val="0"/>
                        </a:spcAft>
                        <a:buClrTx/>
                        <a:buSzTx/>
                        <a:buFontTx/>
                        <a:buNone/>
                        <a:tabLst/>
                        <a:defRPr/>
                      </a:pPr>
                      <a:endParaRPr lang="en-US" altLang="ja-JP" sz="1200" dirty="0" smtClean="0">
                        <a:solidFill>
                          <a:srgbClr val="002060"/>
                        </a:solidFill>
                        <a:latin typeface="Meiryo UI"/>
                        <a:ea typeface="Meiryo UI"/>
                        <a:cs typeface="Meiryo UI"/>
                      </a:endParaRPr>
                    </a:p>
                    <a:p>
                      <a:pPr marL="174625" marR="0" lvl="0" indent="-174625" algn="l" defTabSz="914400" rtl="0" eaLnBrk="1" fontAlgn="auto" latinLnBrk="0" hangingPunct="1">
                        <a:lnSpc>
                          <a:spcPts val="500"/>
                        </a:lnSpc>
                        <a:spcBef>
                          <a:spcPts val="0"/>
                        </a:spcBef>
                        <a:spcAft>
                          <a:spcPts val="0"/>
                        </a:spcAft>
                        <a:buClrTx/>
                        <a:buSzTx/>
                        <a:buFontTx/>
                        <a:buNone/>
                        <a:tabLst/>
                        <a:defRPr/>
                      </a:pPr>
                      <a:endParaRPr lang="ja-JP" altLang="en-US" sz="1200" dirty="0" smtClean="0">
                        <a:solidFill>
                          <a:srgbClr val="002060"/>
                        </a:solidFill>
                        <a:latin typeface="Meiryo UI"/>
                        <a:ea typeface="Meiryo UI"/>
                        <a:cs typeface="Meiryo UI"/>
                      </a:endParaRPr>
                    </a:p>
                    <a:p>
                      <a:pPr marL="174625" marR="0" lvl="0" indent="-174625" algn="l" defTabSz="914400" rtl="0" eaLnBrk="1" fontAlgn="auto" latinLnBrk="0" hangingPunct="1">
                        <a:lnSpc>
                          <a:spcPts val="1600"/>
                        </a:lnSpc>
                        <a:spcBef>
                          <a:spcPts val="0"/>
                        </a:spcBef>
                        <a:spcAft>
                          <a:spcPts val="0"/>
                        </a:spcAft>
                        <a:buClrTx/>
                        <a:buSzTx/>
                        <a:buFontTx/>
                        <a:buNone/>
                        <a:tabLst/>
                        <a:defRPr/>
                      </a:pPr>
                      <a:r>
                        <a:rPr lang="ja-JP" altLang="en-US" sz="1200" dirty="0" smtClean="0">
                          <a:solidFill>
                            <a:srgbClr val="002060"/>
                          </a:solidFill>
                          <a:latin typeface="Meiryo UI"/>
                          <a:ea typeface="Meiryo UI"/>
                          <a:cs typeface="Meiryo UI"/>
                        </a:rPr>
                        <a:t>○</a:t>
                      </a:r>
                      <a:r>
                        <a:rPr lang="ja-JP" altLang="en-US" sz="1200" baseline="0" dirty="0" smtClean="0">
                          <a:solidFill>
                            <a:srgbClr val="002060"/>
                          </a:solidFill>
                          <a:latin typeface="Meiryo UI"/>
                          <a:ea typeface="Meiryo UI"/>
                          <a:cs typeface="Meiryo UI"/>
                        </a:rPr>
                        <a:t> </a:t>
                      </a:r>
                      <a:r>
                        <a:rPr lang="ja-JP" altLang="en-US" sz="1200" dirty="0" smtClean="0">
                          <a:solidFill>
                            <a:srgbClr val="002060"/>
                          </a:solidFill>
                          <a:latin typeface="Meiryo UI"/>
                          <a:ea typeface="Meiryo UI"/>
                          <a:cs typeface="Meiryo UI"/>
                        </a:rPr>
                        <a:t>今後</a:t>
                      </a:r>
                      <a:r>
                        <a:rPr lang="ja-JP" altLang="en-US" sz="1200" b="1" u="sng" dirty="0" smtClean="0">
                          <a:solidFill>
                            <a:srgbClr val="002060"/>
                          </a:solidFill>
                          <a:latin typeface="Meiryo UI"/>
                          <a:ea typeface="Meiryo UI"/>
                          <a:cs typeface="Meiryo UI"/>
                        </a:rPr>
                        <a:t>新たに国機関等の移転等や大阪・関西での機能強化</a:t>
                      </a:r>
                      <a:r>
                        <a:rPr lang="ja-JP" altLang="en-US" sz="1200" dirty="0" smtClean="0">
                          <a:solidFill>
                            <a:srgbClr val="002060"/>
                          </a:solidFill>
                          <a:latin typeface="Meiryo UI"/>
                          <a:ea typeface="Meiryo UI"/>
                          <a:cs typeface="Meiryo UI"/>
                        </a:rPr>
                        <a:t>を求めるに当たっては、</a:t>
                      </a:r>
                      <a:r>
                        <a:rPr lang="ja-JP" altLang="en-US" sz="1200" b="1" u="sng" dirty="0" smtClean="0">
                          <a:solidFill>
                            <a:srgbClr val="002060"/>
                          </a:solidFill>
                          <a:latin typeface="Meiryo UI"/>
                          <a:ea typeface="Meiryo UI"/>
                          <a:cs typeface="Meiryo UI"/>
                        </a:rPr>
                        <a:t>意義や効果とともに、経済界</a:t>
                      </a:r>
                      <a:endParaRPr lang="en-US" altLang="ja-JP" sz="1200" b="1" u="sng" dirty="0" smtClean="0">
                        <a:solidFill>
                          <a:srgbClr val="002060"/>
                        </a:solidFill>
                        <a:latin typeface="Meiryo UI"/>
                        <a:ea typeface="Meiryo UI"/>
                        <a:cs typeface="Meiryo UI"/>
                      </a:endParaRPr>
                    </a:p>
                    <a:p>
                      <a:pPr marL="174625" marR="0" lvl="0" indent="-174625" algn="l" defTabSz="914400" rtl="0" eaLnBrk="1" fontAlgn="auto" latinLnBrk="0" hangingPunct="1">
                        <a:lnSpc>
                          <a:spcPts val="1600"/>
                        </a:lnSpc>
                        <a:spcBef>
                          <a:spcPts val="0"/>
                        </a:spcBef>
                        <a:spcAft>
                          <a:spcPts val="0"/>
                        </a:spcAft>
                        <a:buClrTx/>
                        <a:buSzTx/>
                        <a:buFontTx/>
                        <a:buNone/>
                        <a:tabLst/>
                        <a:defRPr/>
                      </a:pPr>
                      <a:r>
                        <a:rPr lang="en-US" altLang="ja-JP" sz="1200" b="1" u="none" dirty="0" smtClean="0">
                          <a:solidFill>
                            <a:srgbClr val="002060"/>
                          </a:solidFill>
                          <a:latin typeface="Meiryo UI"/>
                          <a:ea typeface="Meiryo UI"/>
                          <a:cs typeface="Meiryo UI"/>
                        </a:rPr>
                        <a:t>    </a:t>
                      </a:r>
                      <a:r>
                        <a:rPr lang="ja-JP" altLang="en-US" sz="1200" b="1" u="sng" dirty="0" smtClean="0">
                          <a:solidFill>
                            <a:srgbClr val="002060"/>
                          </a:solidFill>
                          <a:latin typeface="Meiryo UI"/>
                          <a:ea typeface="Meiryo UI"/>
                          <a:cs typeface="Meiryo UI"/>
                        </a:rPr>
                        <a:t>や大学等研究機関、地元市町村などの意向を十分に検討</a:t>
                      </a:r>
                      <a:r>
                        <a:rPr lang="ja-JP" altLang="en-US" sz="1200" dirty="0" smtClean="0">
                          <a:solidFill>
                            <a:srgbClr val="002060"/>
                          </a:solidFill>
                          <a:latin typeface="Meiryo UI"/>
                          <a:ea typeface="Meiryo UI"/>
                          <a:cs typeface="Meiryo UI"/>
                        </a:rPr>
                        <a:t>することが必要ではないか。</a:t>
                      </a:r>
                    </a:p>
                  </a:txBody>
                  <a:tcPr marL="84406" marR="84406" marT="33231" marB="33231"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48590432"/>
                  </a:ext>
                </a:extLst>
              </a:tr>
              <a:tr h="1332000">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lvl="0" indent="-174625" algn="l" defTabSz="914400" rtl="0" eaLnBrk="1" fontAlgn="auto" latinLnBrk="0" hangingPunct="1">
                        <a:lnSpc>
                          <a:spcPts val="1600"/>
                        </a:lnSpc>
                        <a:spcBef>
                          <a:spcPts val="0"/>
                        </a:spcBef>
                        <a:spcAft>
                          <a:spcPts val="0"/>
                        </a:spcAft>
                        <a:buClrTx/>
                        <a:buSzTx/>
                        <a:buFontTx/>
                        <a:buNone/>
                        <a:tabLst/>
                        <a:defRPr/>
                      </a:pPr>
                      <a:r>
                        <a:rPr lang="ja-JP" altLang="en-US" sz="1200" dirty="0" smtClean="0">
                          <a:solidFill>
                            <a:srgbClr val="002060"/>
                          </a:solidFill>
                          <a:latin typeface="Meiryo UI"/>
                          <a:ea typeface="Meiryo UI"/>
                          <a:cs typeface="Meiryo UI"/>
                        </a:rPr>
                        <a:t>○</a:t>
                      </a:r>
                      <a:r>
                        <a:rPr lang="ja-JP" altLang="en-US" sz="1200" baseline="0" dirty="0" smtClean="0">
                          <a:solidFill>
                            <a:srgbClr val="002060"/>
                          </a:solidFill>
                          <a:latin typeface="Meiryo UI"/>
                          <a:ea typeface="Meiryo UI"/>
                          <a:cs typeface="Meiryo UI"/>
                        </a:rPr>
                        <a:t> </a:t>
                      </a:r>
                      <a:r>
                        <a:rPr lang="ja-JP" altLang="en-US" sz="1200" dirty="0" smtClean="0">
                          <a:solidFill>
                            <a:srgbClr val="002060"/>
                          </a:solidFill>
                          <a:latin typeface="Meiryo UI"/>
                          <a:ea typeface="Meiryo UI"/>
                          <a:cs typeface="Meiryo UI"/>
                        </a:rPr>
                        <a:t>首都機能のバックアップに関しては、経済分野の取組みは引き続き粘り強く</a:t>
                      </a:r>
                      <a:r>
                        <a:rPr lang="ja-JP" altLang="en-US" sz="1200" b="1" u="sng" dirty="0" smtClean="0">
                          <a:solidFill>
                            <a:srgbClr val="002060"/>
                          </a:solidFill>
                          <a:latin typeface="Meiryo UI"/>
                          <a:ea typeface="Meiryo UI"/>
                          <a:cs typeface="Meiryo UI"/>
                        </a:rPr>
                        <a:t>首都圏企業への働きかけ</a:t>
                      </a:r>
                      <a:r>
                        <a:rPr lang="ja-JP" altLang="en-US" sz="1200" dirty="0" smtClean="0">
                          <a:solidFill>
                            <a:srgbClr val="002060"/>
                          </a:solidFill>
                          <a:latin typeface="Meiryo UI"/>
                          <a:ea typeface="Meiryo UI"/>
                          <a:cs typeface="Meiryo UI"/>
                        </a:rPr>
                        <a:t>を行い、行政</a:t>
                      </a:r>
                      <a:endParaRPr lang="en-US" altLang="ja-JP" sz="1200" dirty="0" smtClean="0">
                        <a:solidFill>
                          <a:srgbClr val="002060"/>
                        </a:solidFill>
                        <a:latin typeface="Meiryo UI"/>
                        <a:ea typeface="Meiryo UI"/>
                        <a:cs typeface="Meiryo UI"/>
                      </a:endParaRPr>
                    </a:p>
                    <a:p>
                      <a:pPr marL="174625" marR="0" lvl="0" indent="-174625" algn="l" defTabSz="914400" rtl="0" eaLnBrk="1" fontAlgn="auto" latinLnBrk="0" hangingPunct="1">
                        <a:lnSpc>
                          <a:spcPts val="1600"/>
                        </a:lnSpc>
                        <a:spcBef>
                          <a:spcPts val="0"/>
                        </a:spcBef>
                        <a:spcAft>
                          <a:spcPts val="0"/>
                        </a:spcAft>
                        <a:buClrTx/>
                        <a:buSzTx/>
                        <a:buFontTx/>
                        <a:buNone/>
                        <a:tabLst/>
                        <a:defRPr/>
                      </a:pPr>
                      <a:r>
                        <a:rPr lang="en-US" altLang="ja-JP" sz="1200" dirty="0" smtClean="0">
                          <a:solidFill>
                            <a:srgbClr val="002060"/>
                          </a:solidFill>
                          <a:latin typeface="Meiryo UI"/>
                          <a:ea typeface="Meiryo UI"/>
                          <a:cs typeface="Meiryo UI"/>
                        </a:rPr>
                        <a:t>    </a:t>
                      </a:r>
                      <a:r>
                        <a:rPr lang="ja-JP" altLang="en-US" sz="1200" dirty="0" smtClean="0">
                          <a:solidFill>
                            <a:srgbClr val="002060"/>
                          </a:solidFill>
                          <a:latin typeface="Meiryo UI"/>
                          <a:ea typeface="Meiryo UI"/>
                          <a:cs typeface="Meiryo UI"/>
                        </a:rPr>
                        <a:t>分野に関しては、</a:t>
                      </a:r>
                      <a:r>
                        <a:rPr lang="ja-JP" altLang="en-US" sz="1200" b="1" u="sng" dirty="0" smtClean="0">
                          <a:solidFill>
                            <a:srgbClr val="002060"/>
                          </a:solidFill>
                          <a:latin typeface="Meiryo UI"/>
                          <a:ea typeface="Meiryo UI"/>
                          <a:cs typeface="Meiryo UI"/>
                        </a:rPr>
                        <a:t>次期国土形成計画</a:t>
                      </a:r>
                      <a:r>
                        <a:rPr lang="ja-JP" altLang="en-US" sz="1200" dirty="0" smtClean="0">
                          <a:solidFill>
                            <a:srgbClr val="002060"/>
                          </a:solidFill>
                          <a:latin typeface="Meiryo UI"/>
                          <a:ea typeface="Meiryo UI"/>
                          <a:cs typeface="Meiryo UI"/>
                        </a:rPr>
                        <a:t>において、</a:t>
                      </a:r>
                      <a:r>
                        <a:rPr lang="ja-JP" altLang="en-US" sz="1200" b="1" u="sng" dirty="0" smtClean="0">
                          <a:solidFill>
                            <a:srgbClr val="002060"/>
                          </a:solidFill>
                          <a:latin typeface="Meiryo UI"/>
                          <a:ea typeface="Meiryo UI"/>
                          <a:cs typeface="Meiryo UI"/>
                        </a:rPr>
                        <a:t>大阪・関西への首都機能のバックアップ</a:t>
                      </a:r>
                      <a:r>
                        <a:rPr lang="ja-JP" altLang="en-US" sz="1200" dirty="0" smtClean="0">
                          <a:solidFill>
                            <a:srgbClr val="002060"/>
                          </a:solidFill>
                          <a:latin typeface="Meiryo UI"/>
                          <a:ea typeface="Meiryo UI"/>
                          <a:cs typeface="Meiryo UI"/>
                        </a:rPr>
                        <a:t>が確実に位置づけられる</a:t>
                      </a:r>
                      <a:endParaRPr lang="en-US" altLang="ja-JP" sz="1200" dirty="0" smtClean="0">
                        <a:solidFill>
                          <a:srgbClr val="002060"/>
                        </a:solidFill>
                        <a:latin typeface="Meiryo UI"/>
                        <a:ea typeface="Meiryo UI"/>
                        <a:cs typeface="Meiryo UI"/>
                      </a:endParaRPr>
                    </a:p>
                    <a:p>
                      <a:pPr marL="174625" marR="0" lvl="0" indent="-174625" algn="l" defTabSz="914400" rtl="0" eaLnBrk="1" fontAlgn="auto" latinLnBrk="0" hangingPunct="1">
                        <a:lnSpc>
                          <a:spcPts val="1600"/>
                        </a:lnSpc>
                        <a:spcBef>
                          <a:spcPts val="0"/>
                        </a:spcBef>
                        <a:spcAft>
                          <a:spcPts val="0"/>
                        </a:spcAft>
                        <a:buClrTx/>
                        <a:buSzTx/>
                        <a:buFontTx/>
                        <a:buNone/>
                        <a:tabLst/>
                        <a:defRPr/>
                      </a:pPr>
                      <a:r>
                        <a:rPr lang="en-US" altLang="ja-JP" sz="1200" dirty="0" smtClean="0">
                          <a:solidFill>
                            <a:srgbClr val="002060"/>
                          </a:solidFill>
                          <a:latin typeface="Meiryo UI"/>
                          <a:ea typeface="Meiryo UI"/>
                          <a:cs typeface="Meiryo UI"/>
                        </a:rPr>
                        <a:t>    </a:t>
                      </a:r>
                      <a:r>
                        <a:rPr lang="ja-JP" altLang="en-US" sz="1200" dirty="0" smtClean="0">
                          <a:solidFill>
                            <a:srgbClr val="002060"/>
                          </a:solidFill>
                          <a:latin typeface="Meiryo UI"/>
                          <a:ea typeface="Meiryo UI"/>
                          <a:cs typeface="Meiryo UI"/>
                        </a:rPr>
                        <a:t>よう、取組みを強化していくべきではないか。</a:t>
                      </a:r>
                      <a:endParaRPr lang="en-US" altLang="ja-JP" sz="1200" dirty="0" smtClean="0">
                        <a:solidFill>
                          <a:srgbClr val="002060"/>
                        </a:solidFill>
                        <a:latin typeface="Meiryo UI"/>
                        <a:ea typeface="Meiryo UI"/>
                        <a:cs typeface="Meiryo UI"/>
                      </a:endParaRPr>
                    </a:p>
                    <a:p>
                      <a:pPr marL="174625" marR="0" lvl="0" indent="-174625" algn="l" defTabSz="914400" rtl="0" eaLnBrk="1" fontAlgn="auto" latinLnBrk="0" hangingPunct="1">
                        <a:lnSpc>
                          <a:spcPts val="500"/>
                        </a:lnSpc>
                        <a:spcBef>
                          <a:spcPts val="0"/>
                        </a:spcBef>
                        <a:spcAft>
                          <a:spcPts val="0"/>
                        </a:spcAft>
                        <a:buClrTx/>
                        <a:buSzTx/>
                        <a:buFontTx/>
                        <a:buNone/>
                        <a:tabLst/>
                        <a:defRPr/>
                      </a:pPr>
                      <a:endParaRPr lang="ja-JP" altLang="en-US" sz="1200" dirty="0" smtClean="0">
                        <a:solidFill>
                          <a:srgbClr val="002060"/>
                        </a:solidFill>
                        <a:latin typeface="Meiryo UI"/>
                        <a:ea typeface="Meiryo UI"/>
                        <a:cs typeface="Meiryo UI"/>
                      </a:endParaRPr>
                    </a:p>
                    <a:p>
                      <a:pPr marL="174625" marR="0" lvl="0" indent="-174625" algn="l" defTabSz="914400" rtl="0" eaLnBrk="1" fontAlgn="auto" latinLnBrk="0" hangingPunct="1">
                        <a:lnSpc>
                          <a:spcPts val="1600"/>
                        </a:lnSpc>
                        <a:spcBef>
                          <a:spcPts val="0"/>
                        </a:spcBef>
                        <a:spcAft>
                          <a:spcPts val="0"/>
                        </a:spcAft>
                        <a:buClrTx/>
                        <a:buSzTx/>
                        <a:buFontTx/>
                        <a:buNone/>
                        <a:tabLst/>
                        <a:defRPr/>
                      </a:pPr>
                      <a:r>
                        <a:rPr lang="ja-JP" altLang="en-US" sz="1200" dirty="0" smtClean="0">
                          <a:solidFill>
                            <a:srgbClr val="002060"/>
                          </a:solidFill>
                          <a:latin typeface="Meiryo UI"/>
                          <a:ea typeface="Meiryo UI"/>
                          <a:cs typeface="Meiryo UI"/>
                        </a:rPr>
                        <a:t>○ </a:t>
                      </a:r>
                      <a:r>
                        <a:rPr lang="ja-JP" altLang="en-US" sz="1200" b="1" u="sng" dirty="0" smtClean="0">
                          <a:solidFill>
                            <a:srgbClr val="002060"/>
                          </a:solidFill>
                          <a:latin typeface="Meiryo UI"/>
                          <a:ea typeface="Meiryo UI"/>
                          <a:cs typeface="Meiryo UI"/>
                        </a:rPr>
                        <a:t>大阪・関西を副首都（圏）に位置付ける仕組み</a:t>
                      </a:r>
                      <a:r>
                        <a:rPr lang="ja-JP" altLang="en-US" sz="1200" dirty="0" smtClean="0">
                          <a:solidFill>
                            <a:srgbClr val="002060"/>
                          </a:solidFill>
                          <a:latin typeface="Meiryo UI"/>
                          <a:ea typeface="Meiryo UI"/>
                          <a:cs typeface="Meiryo UI"/>
                        </a:rPr>
                        <a:t>が重要なのか、</a:t>
                      </a:r>
                      <a:r>
                        <a:rPr lang="ja-JP" altLang="en-US" sz="1200" b="1" u="sng" dirty="0" smtClean="0">
                          <a:solidFill>
                            <a:srgbClr val="002060"/>
                          </a:solidFill>
                          <a:latin typeface="Meiryo UI"/>
                          <a:ea typeface="Meiryo UI"/>
                          <a:cs typeface="Meiryo UI"/>
                        </a:rPr>
                        <a:t>大阪・関西を成長・発展させていく仕組み</a:t>
                      </a:r>
                      <a:r>
                        <a:rPr lang="ja-JP" altLang="en-US" sz="1200" dirty="0" smtClean="0">
                          <a:solidFill>
                            <a:srgbClr val="002060"/>
                          </a:solidFill>
                          <a:latin typeface="Meiryo UI"/>
                          <a:ea typeface="Meiryo UI"/>
                          <a:cs typeface="Meiryo UI"/>
                        </a:rPr>
                        <a:t>が</a:t>
                      </a:r>
                      <a:endParaRPr lang="en-US" altLang="ja-JP" sz="1200" dirty="0" smtClean="0">
                        <a:solidFill>
                          <a:srgbClr val="002060"/>
                        </a:solidFill>
                        <a:latin typeface="Meiryo UI"/>
                        <a:ea typeface="Meiryo UI"/>
                        <a:cs typeface="Meiryo UI"/>
                      </a:endParaRPr>
                    </a:p>
                    <a:p>
                      <a:pPr marL="174625" marR="0" lvl="0" indent="-174625" algn="l" defTabSz="914400" rtl="0" eaLnBrk="1" fontAlgn="auto" latinLnBrk="0" hangingPunct="1">
                        <a:lnSpc>
                          <a:spcPts val="1600"/>
                        </a:lnSpc>
                        <a:spcBef>
                          <a:spcPts val="0"/>
                        </a:spcBef>
                        <a:spcAft>
                          <a:spcPts val="0"/>
                        </a:spcAft>
                        <a:buClrTx/>
                        <a:buSzTx/>
                        <a:buFontTx/>
                        <a:buNone/>
                        <a:tabLst/>
                        <a:defRPr/>
                      </a:pPr>
                      <a:r>
                        <a:rPr lang="en-US" altLang="ja-JP" sz="1200" dirty="0" smtClean="0">
                          <a:solidFill>
                            <a:srgbClr val="002060"/>
                          </a:solidFill>
                          <a:latin typeface="Meiryo UI"/>
                          <a:ea typeface="Meiryo UI"/>
                          <a:cs typeface="Meiryo UI"/>
                        </a:rPr>
                        <a:t>    </a:t>
                      </a:r>
                      <a:r>
                        <a:rPr lang="ja-JP" altLang="en-US" sz="1200" dirty="0" smtClean="0">
                          <a:solidFill>
                            <a:srgbClr val="002060"/>
                          </a:solidFill>
                          <a:latin typeface="Meiryo UI"/>
                          <a:ea typeface="Meiryo UI"/>
                          <a:cs typeface="Meiryo UI"/>
                        </a:rPr>
                        <a:t>重要なのかの議論がまずは必要ではないか。その上で、取組みを進めていくべきではないか。</a:t>
                      </a:r>
                    </a:p>
                  </a:txBody>
                  <a:tcPr marL="84406" marR="84406" marT="33231" marB="33231"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8928132"/>
                  </a:ext>
                </a:extLst>
              </a:tr>
            </a:tbl>
          </a:graphicData>
        </a:graphic>
      </p:graphicFrame>
      <p:sp>
        <p:nvSpPr>
          <p:cNvPr id="5" name="スライド番号プレースホルダー 2"/>
          <p:cNvSpPr>
            <a:spLocks noGrp="1"/>
          </p:cNvSpPr>
          <p:nvPr>
            <p:ph type="sldNum" sz="quarter" idx="12"/>
          </p:nvPr>
        </p:nvSpPr>
        <p:spPr>
          <a:xfrm>
            <a:off x="7086105" y="6580665"/>
            <a:ext cx="2133600" cy="337038"/>
          </a:xfrm>
        </p:spPr>
        <p:txBody>
          <a:bodyPr/>
          <a:lstStyle/>
          <a:p>
            <a:r>
              <a:rPr kumimoji="1" lang="en-US" altLang="ja-JP" sz="1800" dirty="0" smtClean="0">
                <a:solidFill>
                  <a:srgbClr val="002060"/>
                </a:solidFill>
              </a:rPr>
              <a:t>3</a:t>
            </a:r>
            <a:endParaRPr kumimoji="1" lang="ja-JP" altLang="en-US" sz="1800" dirty="0">
              <a:solidFill>
                <a:srgbClr val="002060"/>
              </a:solidFill>
            </a:endParaRPr>
          </a:p>
        </p:txBody>
      </p:sp>
    </p:spTree>
    <p:extLst>
      <p:ext uri="{BB962C8B-B14F-4D97-AF65-F5344CB8AC3E}">
        <p14:creationId xmlns:p14="http://schemas.microsoft.com/office/powerpoint/2010/main" val="3704474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39</a:t>
            </a:r>
            <a:endParaRPr kumimoji="1" lang="ja-JP" altLang="en-US" sz="1800" dirty="0">
              <a:solidFill>
                <a:srgbClr val="002060"/>
              </a:solidFill>
            </a:endParaRPr>
          </a:p>
        </p:txBody>
      </p:sp>
      <p:sp>
        <p:nvSpPr>
          <p:cNvPr id="7" name="正方形/長方形 6"/>
          <p:cNvSpPr/>
          <p:nvPr/>
        </p:nvSpPr>
        <p:spPr>
          <a:xfrm>
            <a:off x="271345" y="500742"/>
            <a:ext cx="8640000" cy="12241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ja-JP" altLang="en-US" sz="1200" dirty="0" smtClean="0">
                <a:solidFill>
                  <a:srgbClr val="002060"/>
                </a:solidFill>
                <a:latin typeface="Meiryo UI" panose="020B0604030504040204" pitchFamily="50" charset="-128"/>
                <a:ea typeface="Meiryo UI" panose="020B0604030504040204" pitchFamily="50" charset="-128"/>
              </a:rPr>
              <a:t>▶ 基本的</a:t>
            </a:r>
            <a:r>
              <a:rPr lang="ja-JP" altLang="en-US" sz="1200" dirty="0">
                <a:solidFill>
                  <a:srgbClr val="002060"/>
                </a:solidFill>
                <a:latin typeface="Meiryo UI" panose="020B0604030504040204" pitchFamily="50" charset="-128"/>
                <a:ea typeface="Meiryo UI" panose="020B0604030504040204" pitchFamily="50" charset="-128"/>
              </a:rPr>
              <a:t>に、首都には「国会」が所在。「中央官庁」は、首都以外に配置の事例あり（分散事例あり）。国会、人口、経済</a:t>
            </a:r>
            <a:r>
              <a:rPr lang="ja-JP" altLang="en-US" sz="1200" dirty="0" smtClean="0">
                <a:solidFill>
                  <a:srgbClr val="002060"/>
                </a:solidFill>
                <a:latin typeface="Meiryo UI" panose="020B0604030504040204" pitchFamily="50" charset="-128"/>
                <a:ea typeface="Meiryo UI" panose="020B0604030504040204" pitchFamily="50" charset="-128"/>
              </a:rPr>
              <a:t>、主要</a:t>
            </a:r>
            <a:r>
              <a:rPr lang="ja-JP" altLang="en-US" sz="1200" dirty="0">
                <a:solidFill>
                  <a:srgbClr val="002060"/>
                </a:solidFill>
                <a:latin typeface="Meiryo UI" panose="020B0604030504040204" pitchFamily="50" charset="-128"/>
                <a:ea typeface="Meiryo UI" panose="020B0604030504040204" pitchFamily="50" charset="-128"/>
              </a:rPr>
              <a:t>空港等</a:t>
            </a:r>
            <a:r>
              <a:rPr lang="ja-JP" altLang="en-US" sz="1200" dirty="0" smtClean="0">
                <a:solidFill>
                  <a:srgbClr val="002060"/>
                </a:solidFill>
                <a:latin typeface="Meiryo UI" panose="020B0604030504040204" pitchFamily="50" charset="-128"/>
                <a:ea typeface="Meiryo UI" panose="020B0604030504040204" pitchFamily="50" charset="-128"/>
              </a:rPr>
              <a:t>が</a:t>
            </a:r>
            <a:endParaRPr lang="en-US" altLang="ja-JP" sz="1200" dirty="0" smtClean="0">
              <a:solidFill>
                <a:srgbClr val="002060"/>
              </a:solidFill>
              <a:latin typeface="Meiryo UI" panose="020B0604030504040204" pitchFamily="50" charset="-128"/>
              <a:ea typeface="Meiryo UI" panose="020B0604030504040204" pitchFamily="50" charset="-128"/>
            </a:endParaRPr>
          </a:p>
          <a:p>
            <a:pPr lvl="0" defTabSz="457200">
              <a:defRPr/>
            </a:pPr>
            <a:r>
              <a:rPr lang="en-US" altLang="ja-JP" sz="1200" dirty="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集中</a:t>
            </a:r>
            <a:r>
              <a:rPr lang="ja-JP" altLang="en-US" sz="1200" dirty="0">
                <a:solidFill>
                  <a:srgbClr val="002060"/>
                </a:solidFill>
                <a:latin typeface="Meiryo UI" panose="020B0604030504040204" pitchFamily="50" charset="-128"/>
                <a:ea typeface="Meiryo UI" panose="020B0604030504040204" pitchFamily="50" charset="-128"/>
              </a:rPr>
              <a:t>しているのは、東京・</a:t>
            </a:r>
            <a:r>
              <a:rPr lang="ja-JP" altLang="en-US" sz="1200" dirty="0" smtClean="0">
                <a:solidFill>
                  <a:srgbClr val="002060"/>
                </a:solidFill>
                <a:latin typeface="Meiryo UI" panose="020B0604030504040204" pitchFamily="50" charset="-128"/>
                <a:ea typeface="Meiryo UI" panose="020B0604030504040204" pitchFamily="50" charset="-128"/>
              </a:rPr>
              <a:t>パリ。</a:t>
            </a:r>
            <a:endParaRPr lang="en-US" altLang="ja-JP" sz="1200" dirty="0">
              <a:solidFill>
                <a:srgbClr val="002060"/>
              </a:solidFill>
              <a:latin typeface="Meiryo UI" panose="020B0604030504040204" pitchFamily="50" charset="-128"/>
              <a:ea typeface="Meiryo UI" panose="020B0604030504040204" pitchFamily="50" charset="-128"/>
            </a:endParaRPr>
          </a:p>
          <a:p>
            <a:pPr lvl="0" defTabSz="457200">
              <a:lnSpc>
                <a:spcPts val="500"/>
              </a:lnSpc>
              <a:defRPr/>
            </a:pPr>
            <a:endParaRPr lang="en-US" altLang="ja-JP" sz="1200" dirty="0" smtClean="0">
              <a:solidFill>
                <a:srgbClr val="002060"/>
              </a:solidFill>
              <a:latin typeface="Meiryo UI" panose="020B0604030504040204" pitchFamily="50" charset="-128"/>
              <a:ea typeface="Meiryo UI" panose="020B0604030504040204" pitchFamily="50" charset="-128"/>
            </a:endParaRPr>
          </a:p>
          <a:p>
            <a:pPr lvl="0" defTabSz="457200">
              <a:defRPr/>
            </a:pPr>
            <a:r>
              <a:rPr lang="ja-JP" altLang="en-US" sz="1200" dirty="0">
                <a:solidFill>
                  <a:srgbClr val="002060"/>
                </a:solidFill>
                <a:latin typeface="Meiryo UI" panose="020B0604030504040204" pitchFamily="50" charset="-128"/>
                <a:ea typeface="Meiryo UI" panose="020B0604030504040204" pitchFamily="50" charset="-128"/>
              </a:rPr>
              <a:t>▶</a:t>
            </a:r>
            <a:r>
              <a:rPr lang="ja-JP" altLang="en-US" sz="1200" dirty="0" smtClean="0">
                <a:solidFill>
                  <a:srgbClr val="002060"/>
                </a:solidFill>
                <a:latin typeface="Meiryo UI" panose="020B0604030504040204" pitchFamily="50" charset="-128"/>
                <a:ea typeface="Meiryo UI" panose="020B0604030504040204" pitchFamily="50" charset="-128"/>
              </a:rPr>
              <a:t> 日本</a:t>
            </a:r>
            <a:r>
              <a:rPr lang="ja-JP" altLang="en-US" sz="1200" dirty="0">
                <a:solidFill>
                  <a:srgbClr val="002060"/>
                </a:solidFill>
                <a:latin typeface="Meiryo UI" panose="020B0604030504040204" pitchFamily="50" charset="-128"/>
                <a:ea typeface="Meiryo UI" panose="020B0604030504040204" pitchFamily="50" charset="-128"/>
              </a:rPr>
              <a:t>は、他の先進国に比べ、政治・経済・人口が過度に東京に一極集中。</a:t>
            </a:r>
          </a:p>
          <a:p>
            <a:pPr lvl="0" defTabSz="457200">
              <a:lnSpc>
                <a:spcPts val="500"/>
              </a:lnSpc>
              <a:defRPr/>
            </a:pPr>
            <a:endParaRPr lang="en-US" altLang="ja-JP" sz="1200" dirty="0" smtClean="0">
              <a:solidFill>
                <a:srgbClr val="002060"/>
              </a:solidFill>
              <a:latin typeface="Meiryo UI" panose="020B0604030504040204" pitchFamily="50" charset="-128"/>
              <a:ea typeface="Meiryo UI" panose="020B0604030504040204" pitchFamily="50" charset="-128"/>
            </a:endParaRPr>
          </a:p>
          <a:p>
            <a:pPr lvl="0" defTabSz="457200">
              <a:defRPr/>
            </a:pPr>
            <a:r>
              <a:rPr lang="ja-JP" altLang="en-US" sz="1200" dirty="0">
                <a:solidFill>
                  <a:srgbClr val="002060"/>
                </a:solidFill>
                <a:latin typeface="Meiryo UI" panose="020B0604030504040204" pitchFamily="50" charset="-128"/>
                <a:ea typeface="Meiryo UI" panose="020B0604030504040204" pitchFamily="50" charset="-128"/>
              </a:rPr>
              <a:t>▶</a:t>
            </a:r>
            <a:r>
              <a:rPr lang="ja-JP" altLang="en-US" sz="1200" dirty="0" smtClean="0">
                <a:solidFill>
                  <a:srgbClr val="002060"/>
                </a:solidFill>
                <a:latin typeface="Meiryo UI" panose="020B0604030504040204" pitchFamily="50" charset="-128"/>
                <a:ea typeface="Meiryo UI" panose="020B0604030504040204" pitchFamily="50" charset="-128"/>
              </a:rPr>
              <a:t> こう</a:t>
            </a:r>
            <a:r>
              <a:rPr lang="ja-JP" altLang="en-US" sz="1200" dirty="0">
                <a:solidFill>
                  <a:srgbClr val="002060"/>
                </a:solidFill>
                <a:latin typeface="Meiryo UI" panose="020B0604030504040204" pitchFamily="50" charset="-128"/>
                <a:ea typeface="Meiryo UI" panose="020B0604030504040204" pitchFamily="50" charset="-128"/>
              </a:rPr>
              <a:t>した中、人口が過密する東京において、コロナが感染拡大したことにより、あらためて、危機事象発生時に</a:t>
            </a:r>
            <a:r>
              <a:rPr lang="ja-JP" altLang="en-US" sz="1200" dirty="0" smtClean="0">
                <a:solidFill>
                  <a:srgbClr val="002060"/>
                </a:solidFill>
                <a:latin typeface="Meiryo UI" panose="020B0604030504040204" pitchFamily="50" charset="-128"/>
                <a:ea typeface="Meiryo UI" panose="020B0604030504040204" pitchFamily="50" charset="-128"/>
              </a:rPr>
              <a:t>おける東京</a:t>
            </a:r>
            <a:r>
              <a:rPr lang="ja-JP" altLang="en-US" sz="1200" dirty="0">
                <a:solidFill>
                  <a:srgbClr val="002060"/>
                </a:solidFill>
                <a:latin typeface="Meiryo UI" panose="020B0604030504040204" pitchFamily="50" charset="-128"/>
                <a:ea typeface="Meiryo UI" panose="020B0604030504040204" pitchFamily="50" charset="-128"/>
              </a:rPr>
              <a:t>一極集中のリスク</a:t>
            </a:r>
            <a:r>
              <a:rPr lang="ja-JP" altLang="en-US" sz="1200" dirty="0" smtClean="0">
                <a:solidFill>
                  <a:srgbClr val="002060"/>
                </a:solidFill>
                <a:latin typeface="Meiryo UI" panose="020B0604030504040204" pitchFamily="50" charset="-128"/>
                <a:ea typeface="Meiryo UI" panose="020B0604030504040204" pitchFamily="50" charset="-128"/>
              </a:rPr>
              <a:t>が</a:t>
            </a:r>
            <a:endParaRPr lang="en-US" altLang="ja-JP" sz="1200" dirty="0" smtClean="0">
              <a:solidFill>
                <a:srgbClr val="002060"/>
              </a:solidFill>
              <a:latin typeface="Meiryo UI" panose="020B0604030504040204" pitchFamily="50" charset="-128"/>
              <a:ea typeface="Meiryo UI" panose="020B0604030504040204" pitchFamily="50" charset="-128"/>
            </a:endParaRPr>
          </a:p>
          <a:p>
            <a:pPr lvl="0" defTabSz="457200">
              <a:defRPr/>
            </a:pPr>
            <a:r>
              <a:rPr lang="en-US" altLang="ja-JP" sz="1200" dirty="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rPr>
              <a:t>顕在化</a:t>
            </a:r>
            <a:r>
              <a:rPr lang="ja-JP" altLang="en-US" sz="1200" dirty="0">
                <a:solidFill>
                  <a:srgbClr val="002060"/>
                </a:solidFill>
                <a:latin typeface="Meiryo UI" panose="020B0604030504040204" pitchFamily="50" charset="-128"/>
                <a:ea typeface="Meiryo UI" panose="020B0604030504040204" pitchFamily="50" charset="-128"/>
              </a:rPr>
              <a:t>。</a:t>
            </a:r>
          </a:p>
        </p:txBody>
      </p:sp>
      <p:pic>
        <p:nvPicPr>
          <p:cNvPr id="8" name="table"/>
          <p:cNvPicPr>
            <a:picLocks noChangeAspect="1"/>
          </p:cNvPicPr>
          <p:nvPr/>
        </p:nvPicPr>
        <p:blipFill>
          <a:blip r:embed="rId2"/>
          <a:stretch>
            <a:fillRect/>
          </a:stretch>
        </p:blipFill>
        <p:spPr>
          <a:xfrm>
            <a:off x="423021" y="1923076"/>
            <a:ext cx="8278074" cy="4500868"/>
          </a:xfrm>
          <a:prstGeom prst="rect">
            <a:avLst/>
          </a:prstGeom>
        </p:spPr>
      </p:pic>
      <p:sp>
        <p:nvSpPr>
          <p:cNvPr id="9" name="タイトル 1"/>
          <p:cNvSpPr txBox="1">
            <a:spLocks/>
          </p:cNvSpPr>
          <p:nvPr/>
        </p:nvSpPr>
        <p:spPr>
          <a:xfrm>
            <a:off x="73471" y="134485"/>
            <a:ext cx="3069969"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諸外国の首都機能等の立地</a:t>
            </a:r>
            <a:endPar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508720" y="6664288"/>
            <a:ext cx="2192375" cy="307777"/>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出典：第１回副首都推進本部会議資料に加筆・修正</a:t>
            </a:r>
            <a:endParaRPr kumimoji="1" lang="en-US" altLang="ja-JP" sz="700" dirty="0">
              <a:latin typeface="Meiryo UI" panose="020B0604030504040204" pitchFamily="50" charset="-128"/>
              <a:ea typeface="Meiryo UI" panose="020B0604030504040204" pitchFamily="50" charset="-128"/>
            </a:endParaRPr>
          </a:p>
          <a:p>
            <a:endParaRPr kumimoji="1" lang="ja-JP" altLang="en-US" sz="700" dirty="0">
              <a:latin typeface="Meiryo UI" panose="020B0604030504040204" pitchFamily="50" charset="-128"/>
              <a:ea typeface="Meiryo UI" panose="020B0604030504040204" pitchFamily="50" charset="-128"/>
            </a:endParaRPr>
          </a:p>
        </p:txBody>
      </p:sp>
      <p:sp>
        <p:nvSpPr>
          <p:cNvPr id="11" name="テキスト ボックス 4"/>
          <p:cNvSpPr txBox="1"/>
          <p:nvPr/>
        </p:nvSpPr>
        <p:spPr>
          <a:xfrm>
            <a:off x="363020" y="6422636"/>
            <a:ext cx="5833648" cy="2616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100" dirty="0"/>
              <a:t>※</a:t>
            </a:r>
            <a:r>
              <a:rPr kumimoji="1" lang="ja-JP" altLang="en-US" sz="1100" dirty="0"/>
              <a:t>　空港は旅客数、港湾はコンテナ貨物量がトップの施設がある都市（いずれも</a:t>
            </a:r>
            <a:r>
              <a:rPr kumimoji="1" lang="en-US" altLang="ja-JP" sz="1100" dirty="0"/>
              <a:t>2014</a:t>
            </a:r>
            <a:r>
              <a:rPr kumimoji="1" lang="ja-JP" altLang="en-US" sz="1100" dirty="0"/>
              <a:t>年）</a:t>
            </a:r>
          </a:p>
        </p:txBody>
      </p:sp>
      <p:sp>
        <p:nvSpPr>
          <p:cNvPr id="12" name="テキスト ボックス 2"/>
          <p:cNvSpPr txBox="1"/>
          <p:nvPr/>
        </p:nvSpPr>
        <p:spPr>
          <a:xfrm>
            <a:off x="5998410" y="6402678"/>
            <a:ext cx="1782860" cy="2616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　網掛け部分は首都以外</a:t>
            </a:r>
          </a:p>
        </p:txBody>
      </p:sp>
      <p:sp>
        <p:nvSpPr>
          <p:cNvPr id="13" name="正方形/長方形 12"/>
          <p:cNvSpPr/>
          <p:nvPr/>
        </p:nvSpPr>
        <p:spPr>
          <a:xfrm>
            <a:off x="7253616" y="6116054"/>
            <a:ext cx="720000" cy="30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itchFamily="50" charset="-128"/>
                <a:ea typeface="Meiryo UI" pitchFamily="50" charset="-128"/>
                <a:cs typeface="Meiryo UI" pitchFamily="50" charset="-128"/>
              </a:rPr>
              <a:t>ﾌｪﾘｸｽﾄｳ</a:t>
            </a:r>
          </a:p>
        </p:txBody>
      </p:sp>
    </p:spTree>
    <p:extLst>
      <p:ext uri="{BB962C8B-B14F-4D97-AF65-F5344CB8AC3E}">
        <p14:creationId xmlns:p14="http://schemas.microsoft.com/office/powerpoint/2010/main" val="731067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画面の領域"/>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185" y="631065"/>
            <a:ext cx="7984901" cy="5705341"/>
          </a:xfrm>
        </p:spPr>
      </p:pic>
      <p:sp>
        <p:nvSpPr>
          <p:cNvPr id="6" name="テキスト ボックス 5"/>
          <p:cNvSpPr txBox="1"/>
          <p:nvPr/>
        </p:nvSpPr>
        <p:spPr>
          <a:xfrm>
            <a:off x="618185" y="169400"/>
            <a:ext cx="1456437"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（参考）</a:t>
            </a:r>
          </a:p>
        </p:txBody>
      </p:sp>
      <p:sp>
        <p:nvSpPr>
          <p:cNvPr id="3" name="テキスト ボックス 2"/>
          <p:cNvSpPr txBox="1"/>
          <p:nvPr/>
        </p:nvSpPr>
        <p:spPr>
          <a:xfrm>
            <a:off x="5228823" y="6529589"/>
            <a:ext cx="184731" cy="369332"/>
          </a:xfrm>
          <a:prstGeom prst="rect">
            <a:avLst/>
          </a:prstGeom>
          <a:noFill/>
        </p:spPr>
        <p:txBody>
          <a:bodyPr wrap="none" rtlCol="0">
            <a:spAutoFit/>
          </a:bodyPr>
          <a:lstStyle/>
          <a:p>
            <a:endParaRPr kumimoji="1" lang="ja-JP" altLang="en-US" dirty="0"/>
          </a:p>
        </p:txBody>
      </p:sp>
      <p:sp>
        <p:nvSpPr>
          <p:cNvPr id="5" name="正方形/長方形 4"/>
          <p:cNvSpPr/>
          <p:nvPr/>
        </p:nvSpPr>
        <p:spPr>
          <a:xfrm>
            <a:off x="6858000" y="749001"/>
            <a:ext cx="4572000" cy="430887"/>
          </a:xfrm>
          <a:prstGeom prst="rect">
            <a:avLst/>
          </a:prstGeom>
        </p:spPr>
        <p:txBody>
          <a:bodyPr>
            <a:spAutoFit/>
          </a:bodyPr>
          <a:lstStyle/>
          <a:p>
            <a:r>
              <a:rPr lang="ja-JP" altLang="en-US" sz="1100" spc="-150" dirty="0">
                <a:latin typeface="MSGothic"/>
              </a:rPr>
              <a:t>平成２ ８ 年３ 月２ ２ 日</a:t>
            </a:r>
          </a:p>
          <a:p>
            <a:r>
              <a:rPr lang="ja-JP" altLang="en-US" sz="1100" spc="-150" dirty="0">
                <a:latin typeface="MSGothic"/>
              </a:rPr>
              <a:t>まち・ひと・しごと創生本部決定</a:t>
            </a:r>
            <a:endParaRPr lang="ja-JP" altLang="en-US" sz="1100" spc="-150" dirty="0"/>
          </a:p>
        </p:txBody>
      </p:sp>
      <p:sp>
        <p:nvSpPr>
          <p:cNvPr id="7" name="大かっこ 6"/>
          <p:cNvSpPr/>
          <p:nvPr/>
        </p:nvSpPr>
        <p:spPr>
          <a:xfrm>
            <a:off x="6858000" y="749001"/>
            <a:ext cx="2002665" cy="43088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正方形/長方形 7"/>
          <p:cNvSpPr/>
          <p:nvPr/>
        </p:nvSpPr>
        <p:spPr>
          <a:xfrm>
            <a:off x="4159876" y="6314424"/>
            <a:ext cx="4572000" cy="215444"/>
          </a:xfrm>
          <a:prstGeom prst="rect">
            <a:avLst/>
          </a:prstGeom>
        </p:spPr>
        <p:txBody>
          <a:bodyPr>
            <a:spAutoFit/>
          </a:bodyPr>
          <a:lstStyle/>
          <a:p>
            <a:r>
              <a:rPr lang="ja-JP" altLang="en-US" sz="800" dirty="0"/>
              <a:t>出典：内閣官房まち・ひと・しごと創生本部事務局・内閣府地方創生推進事務局ホームページ</a:t>
            </a:r>
            <a:endParaRPr lang="ja-JP" altLang="en-US" sz="800" dirty="0">
              <a:effectLst/>
            </a:endParaRPr>
          </a:p>
        </p:txBody>
      </p:sp>
      <p:sp>
        <p:nvSpPr>
          <p:cNvPr id="11" name="スライド番号プレースホルダー 1"/>
          <p:cNvSpPr txBox="1">
            <a:spLocks/>
          </p:cNvSpPr>
          <p:nvPr/>
        </p:nvSpPr>
        <p:spPr>
          <a:xfrm>
            <a:off x="7177624" y="658639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40</a:t>
            </a:r>
            <a:endParaRPr kumimoji="1" lang="ja-JP" altLang="en-US" sz="1800" dirty="0">
              <a:solidFill>
                <a:srgbClr val="002060"/>
              </a:solidFill>
            </a:endParaRPr>
          </a:p>
        </p:txBody>
      </p:sp>
    </p:spTree>
    <p:extLst>
      <p:ext uri="{BB962C8B-B14F-4D97-AF65-F5344CB8AC3E}">
        <p14:creationId xmlns:p14="http://schemas.microsoft.com/office/powerpoint/2010/main" val="1189384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txBox="1">
            <a:spLocks/>
          </p:cNvSpPr>
          <p:nvPr/>
        </p:nvSpPr>
        <p:spPr>
          <a:xfrm>
            <a:off x="7177624" y="658639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41</a:t>
            </a:r>
            <a:endParaRPr kumimoji="1" lang="ja-JP" altLang="en-US" sz="1800" dirty="0">
              <a:solidFill>
                <a:srgbClr val="002060"/>
              </a:solidFill>
            </a:endParaRPr>
          </a:p>
        </p:txBody>
      </p:sp>
    </p:spTree>
    <p:extLst>
      <p:ext uri="{BB962C8B-B14F-4D97-AF65-F5344CB8AC3E}">
        <p14:creationId xmlns:p14="http://schemas.microsoft.com/office/powerpoint/2010/main" val="3305280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正方形/長方形 543"/>
          <p:cNvSpPr/>
          <p:nvPr/>
        </p:nvSpPr>
        <p:spPr>
          <a:xfrm>
            <a:off x="0" y="2002"/>
            <a:ext cx="9144000" cy="6864623"/>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542" name="正方形/長方形 541"/>
          <p:cNvSpPr/>
          <p:nvPr/>
        </p:nvSpPr>
        <p:spPr>
          <a:xfrm>
            <a:off x="15400" y="10711"/>
            <a:ext cx="9142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制度面 </a:t>
            </a:r>
            <a:r>
              <a:rPr lang="en-US" altLang="ja-JP"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（５）</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p:txBody>
      </p:sp>
      <p:sp>
        <p:nvSpPr>
          <p:cNvPr id="543" name="角丸四角形 542"/>
          <p:cNvSpPr/>
          <p:nvPr/>
        </p:nvSpPr>
        <p:spPr>
          <a:xfrm>
            <a:off x="122404" y="624036"/>
            <a:ext cx="3168000"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latin typeface="Meiryo UI" panose="020B0604030504040204" pitchFamily="50" charset="-128"/>
                <a:ea typeface="Meiryo UI" panose="020B0604030504040204" pitchFamily="50" charset="-128"/>
              </a:rPr>
              <a:t>当初</a:t>
            </a:r>
            <a:r>
              <a:rPr lang="ja-JP" altLang="en-US" sz="1400" dirty="0" smtClean="0">
                <a:latin typeface="Meiryo UI" panose="020B0604030504040204" pitchFamily="50" charset="-128"/>
                <a:ea typeface="Meiryo UI" panose="020B0604030504040204" pitchFamily="50" charset="-128"/>
              </a:rPr>
              <a:t>ビジョンで示していた取組み</a:t>
            </a:r>
            <a:r>
              <a:rPr lang="ja-JP" altLang="en-US" sz="1400" dirty="0">
                <a:latin typeface="Meiryo UI" panose="020B0604030504040204" pitchFamily="50" charset="-128"/>
                <a:ea typeface="Meiryo UI" panose="020B0604030504040204" pitchFamily="50" charset="-128"/>
              </a:rPr>
              <a:t>の方向性</a:t>
            </a:r>
            <a:endParaRPr kumimoji="1" lang="ja-JP" altLang="en-US" sz="1400" dirty="0">
              <a:latin typeface="Meiryo UI" panose="020B0604030504040204" pitchFamily="50" charset="-128"/>
              <a:ea typeface="Meiryo UI" panose="020B0604030504040204" pitchFamily="50" charset="-128"/>
            </a:endParaRPr>
          </a:p>
        </p:txBody>
      </p:sp>
      <p:sp>
        <p:nvSpPr>
          <p:cNvPr id="547" name="タイトル 1"/>
          <p:cNvSpPr txBox="1"/>
          <p:nvPr/>
        </p:nvSpPr>
        <p:spPr>
          <a:xfrm>
            <a:off x="0" y="1079162"/>
            <a:ext cx="3630203" cy="3836948"/>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大阪自らが「副首都」に必要な「機能面」「制度面」での取組みを推進</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この取組みを推進力として、国全体の成長をけん引する、国際競争力を持つ複数の拠点創出を図るといった観点から、副首都化の取組みを支援する仕組みを国に働きかけていく</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具体的に</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は、まずは、首都機能をバックアップする拠点として大阪・関西を位置付ける働きかけに着手したうで、さらに、副首都（圏）の取組みを支援する法等の制度の働きかけ（</a:t>
            </a:r>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）を行う</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1600"/>
              </a:lnSpc>
              <a:spcBef>
                <a:spcPts val="1200"/>
              </a:spcBef>
              <a:defRPr/>
            </a:pP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1600"/>
              </a:lnSpc>
              <a:spcBef>
                <a:spcPts val="0"/>
              </a:spcBef>
              <a:defRPr/>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大阪・関西が日本の成長をけん引する</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1600"/>
              </a:lnSpc>
              <a:spcBef>
                <a:spcPts val="0"/>
              </a:spcBef>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自立的な大都市（圏）として位置づけ</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1600"/>
              </a:lnSpc>
              <a:spcBef>
                <a:spcPts val="0"/>
              </a:spcBef>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られる、国からの支援措置（権限移譲、</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1600"/>
              </a:lnSpc>
              <a:spcBef>
                <a:spcPts val="0"/>
              </a:spcBef>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規制改革など）を得る　</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8" name="タイトル 1"/>
          <p:cNvSpPr txBox="1">
            <a:spLocks/>
          </p:cNvSpPr>
          <p:nvPr/>
        </p:nvSpPr>
        <p:spPr>
          <a:xfrm>
            <a:off x="3919539" y="981407"/>
            <a:ext cx="5128665" cy="3502611"/>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大阪・関西による首都機能バックアップの実現に向け、有識者を交えた研究会でいただいたご意見や、府市で行った企業調査結果などをもとに、基本的な考え方をとりまとめ（「大阪</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・関西による首都機能バックアップ</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の実現</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に向けた取組みの方向性に</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首都機能のバックアップに係る研究報告</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0"/>
              </a:spcBef>
              <a:buFont typeface="Wingdings" panose="05000000000000000000" pitchFamily="2" charset="2"/>
              <a:buChar char="Ø"/>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機能のバックアップについては、これまでに、当該「基本的な考え方」に基づき、</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政府としての東京圏外の代替拠点の検討を求める「行政分野」の取組みと</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首都圏に本社・本部機能がある企業や指定公共機関等に対し、大阪・</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関西への事業継続のためのバックアップを求める「経済分野」の取組み</a:t>
            </a:r>
            <a:endPar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を一体的に推進</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行政分野」では、令和５年度をめざして、新たな国土形成計画の策定の動きがあり、当計画へ、大阪・関西が首都機能のバックアップ拠点として位置づけられるよう、国へ働きかけを行い、「経済分野」では、企業ヒアリングやセミナーの開催等を通じ、本社機能のバックアップ拠点を大阪・関西に設置することについて働きかけを行っているところ。</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9" name="右矢印 548"/>
          <p:cNvSpPr/>
          <p:nvPr/>
        </p:nvSpPr>
        <p:spPr>
          <a:xfrm>
            <a:off x="3630203" y="2392191"/>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1" name="角丸四角形 550"/>
          <p:cNvSpPr/>
          <p:nvPr/>
        </p:nvSpPr>
        <p:spPr>
          <a:xfrm>
            <a:off x="3893265" y="619878"/>
            <a:ext cx="1134055"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sp>
        <p:nvSpPr>
          <p:cNvPr id="36" name="スライド番号プレースホルダー 2"/>
          <p:cNvSpPr>
            <a:spLocks noGrp="1"/>
          </p:cNvSpPr>
          <p:nvPr>
            <p:ph type="sldNum" sz="quarter" idx="12"/>
          </p:nvPr>
        </p:nvSpPr>
        <p:spPr>
          <a:xfrm>
            <a:off x="8708725" y="6594721"/>
            <a:ext cx="522095" cy="365125"/>
          </a:xfrm>
        </p:spPr>
        <p:txBody>
          <a:bodyPr/>
          <a:lstStyle/>
          <a:p>
            <a:r>
              <a:rPr kumimoji="1" lang="en-US" altLang="ja-JP" sz="1800" dirty="0" smtClean="0">
                <a:solidFill>
                  <a:srgbClr val="002060"/>
                </a:solidFill>
              </a:rPr>
              <a:t>42</a:t>
            </a:r>
          </a:p>
        </p:txBody>
      </p:sp>
      <p:sp>
        <p:nvSpPr>
          <p:cNvPr id="13" name="タイトル 1">
            <a:extLst>
              <a:ext uri="{FF2B5EF4-FFF2-40B4-BE49-F238E27FC236}">
                <a16:creationId xmlns:a16="http://schemas.microsoft.com/office/drawing/2014/main" id="{8F9B27B7-805D-41F0-B385-212151CA3647}"/>
              </a:ext>
            </a:extLst>
          </p:cNvPr>
          <p:cNvSpPr txBox="1">
            <a:spLocks/>
          </p:cNvSpPr>
          <p:nvPr/>
        </p:nvSpPr>
        <p:spPr>
          <a:xfrm>
            <a:off x="3753134" y="4912397"/>
            <a:ext cx="5343877" cy="1755409"/>
          </a:xfrm>
          <a:prstGeom prst="rect">
            <a:avLst/>
          </a:prstGeom>
          <a:noFill/>
          <a:ln w="19050">
            <a:solidFill>
              <a:schemeClr val="tx1"/>
            </a:solidFill>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機能の</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バックアップに関しては、経済分野の取組みは引き続き粘り強く首都圏企業への働きかけを行い、行政分野に関しては、次期国土形成計画において、大阪・関西への首都機能のバックアップが確実に位置づけられるよう、取組みを強化していくべきではないか。</a:t>
            </a:r>
            <a:endPar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大阪・関西を副首都（圏）に位置付ける仕組みが重要なのか、大阪・関西を成長・発展させていく仕組みが重要なのかの議論がまずは必要ではないか</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。その上で、取組みを進めていくべきではないか。</a:t>
            </a:r>
            <a:endPar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2" name="角丸四角形 23">
            <a:extLst>
              <a:ext uri="{FF2B5EF4-FFF2-40B4-BE49-F238E27FC236}">
                <a16:creationId xmlns:a16="http://schemas.microsoft.com/office/drawing/2014/main" id="{B23E43A1-D28E-4C65-90EC-FDFF1591D5C2}"/>
              </a:ext>
            </a:extLst>
          </p:cNvPr>
          <p:cNvSpPr/>
          <p:nvPr/>
        </p:nvSpPr>
        <p:spPr>
          <a:xfrm>
            <a:off x="3893265" y="4543899"/>
            <a:ext cx="2014122"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05319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922651485"/>
              </p:ext>
            </p:extLst>
          </p:nvPr>
        </p:nvGraphicFramePr>
        <p:xfrm>
          <a:off x="945991" y="3038189"/>
          <a:ext cx="5753100" cy="3797300"/>
        </p:xfrm>
        <a:graphic>
          <a:graphicData uri="http://schemas.openxmlformats.org/drawingml/2006/table">
            <a:tbl>
              <a:tblPr firstRow="1" firstCol="1" bandRow="1">
                <a:tableStyleId>{5C22544A-7EE6-4342-B048-85BDC9FD1C3A}</a:tableStyleId>
              </a:tblPr>
              <a:tblGrid>
                <a:gridCol w="5753100">
                  <a:extLst>
                    <a:ext uri="{9D8B030D-6E8A-4147-A177-3AD203B41FA5}">
                      <a16:colId xmlns:a16="http://schemas.microsoft.com/office/drawing/2014/main" val="1906434237"/>
                    </a:ext>
                  </a:extLst>
                </a:gridCol>
              </a:tblGrid>
              <a:tr h="0">
                <a:tc>
                  <a:txBody>
                    <a:bodyPr/>
                    <a:lstStyle/>
                    <a:p>
                      <a:pPr algn="l">
                        <a:lnSpc>
                          <a:spcPts val="1300"/>
                        </a:lnSpc>
                        <a:spcAft>
                          <a:spcPts val="0"/>
                        </a:spcAft>
                      </a:pPr>
                      <a:r>
                        <a:rPr lang="ja-JP" sz="1100" kern="0" dirty="0" smtClean="0">
                          <a:solidFill>
                            <a:schemeClr val="tx1"/>
                          </a:solidFill>
                          <a:effectLst/>
                        </a:rPr>
                        <a:t>＜</a:t>
                      </a:r>
                      <a:r>
                        <a:rPr lang="ja-JP" altLang="en-US" sz="1100" kern="0" dirty="0" smtClean="0">
                          <a:solidFill>
                            <a:schemeClr val="tx1"/>
                          </a:solidFill>
                          <a:effectLst/>
                        </a:rPr>
                        <a:t>とりまとめ概要</a:t>
                      </a:r>
                      <a:r>
                        <a:rPr lang="ja-JP" sz="1100" kern="0" dirty="0" smtClean="0">
                          <a:solidFill>
                            <a:schemeClr val="tx1"/>
                          </a:solidFill>
                          <a:effectLst/>
                        </a:rPr>
                        <a:t>＞</a:t>
                      </a:r>
                      <a:r>
                        <a:rPr lang="ja-JP" sz="1100" kern="0" dirty="0">
                          <a:solidFill>
                            <a:schemeClr val="tx1"/>
                          </a:solidFill>
                          <a:effectLst/>
                        </a:rPr>
                        <a:t>今後の取組みの方向性</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【行政分野】</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（大阪・関西の取組み）</a:t>
                      </a:r>
                      <a:r>
                        <a:rPr lang="en-US" sz="1100" kern="0" dirty="0">
                          <a:solidFill>
                            <a:schemeClr val="tx1"/>
                          </a:solidFill>
                          <a:effectLst/>
                        </a:rPr>
                        <a:t>	</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・各省庁の業務の基盤確保に向けた大阪・関西の各機関の体制検討</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（国への働きかけ）</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・首都機能バックアップエリアの位置づけ</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・国土・防災・有事に関する法律や計画等などへの記載</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・平時からの権限委譲や機能分散も含めた具体化の仕組みづくり</a:t>
                      </a:r>
                      <a:endParaRPr lang="ja-JP" sz="1050" kern="100" dirty="0">
                        <a:solidFill>
                          <a:schemeClr val="tx1"/>
                        </a:solidFill>
                        <a:effectLst/>
                      </a:endParaRPr>
                    </a:p>
                    <a:p>
                      <a:pPr marL="273050" indent="-139700" algn="l">
                        <a:lnSpc>
                          <a:spcPts val="1300"/>
                        </a:lnSpc>
                        <a:spcAft>
                          <a:spcPts val="0"/>
                        </a:spcAft>
                      </a:pPr>
                      <a:r>
                        <a:rPr lang="ja-JP" sz="1100" kern="0" dirty="0">
                          <a:solidFill>
                            <a:schemeClr val="tx1"/>
                          </a:solidFill>
                          <a:effectLst/>
                        </a:rPr>
                        <a:t>・具体的なオペレーションの検討、実効性確保に向けた取組み</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（その他）</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・大阪・関西と他地域の基幹インフラの増強（北陸・リニア中央新幹線を含む）</a:t>
                      </a:r>
                      <a:endParaRPr lang="ja-JP" sz="1050" kern="100" dirty="0">
                        <a:solidFill>
                          <a:schemeClr val="tx1"/>
                        </a:solidFill>
                        <a:effectLst/>
                      </a:endParaRPr>
                    </a:p>
                    <a:p>
                      <a:pPr indent="139700" algn="l">
                        <a:lnSpc>
                          <a:spcPts val="1300"/>
                        </a:lnSpc>
                        <a:spcAft>
                          <a:spcPts val="0"/>
                        </a:spcAft>
                      </a:pPr>
                      <a:r>
                        <a:rPr lang="ja-JP" sz="1100" kern="100" dirty="0">
                          <a:solidFill>
                            <a:schemeClr val="tx1"/>
                          </a:solidFill>
                          <a:effectLst/>
                        </a:rPr>
                        <a:t>・平時からの業務分散、一極集中の是正（国機関等の移転や関西での拠点性向上）</a:t>
                      </a:r>
                      <a:endParaRPr lang="ja-JP" sz="1050" kern="100" dirty="0">
                        <a:solidFill>
                          <a:schemeClr val="tx1"/>
                        </a:solidFill>
                        <a:effectLst/>
                      </a:endParaRPr>
                    </a:p>
                    <a:p>
                      <a:pPr algn="l">
                        <a:lnSpc>
                          <a:spcPts val="1300"/>
                        </a:lnSpc>
                        <a:spcAft>
                          <a:spcPts val="0"/>
                        </a:spcAft>
                      </a:pPr>
                      <a:r>
                        <a:rPr lang="en-US" sz="1100" kern="0" dirty="0">
                          <a:solidFill>
                            <a:schemeClr val="tx1"/>
                          </a:solidFill>
                          <a:effectLst/>
                        </a:rPr>
                        <a:t> </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【経済分野】</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（大阪・関西の取組み）</a:t>
                      </a:r>
                      <a:endParaRPr lang="ja-JP" sz="1050" kern="100" dirty="0">
                        <a:solidFill>
                          <a:schemeClr val="tx1"/>
                        </a:solidFill>
                        <a:effectLst/>
                      </a:endParaRPr>
                    </a:p>
                    <a:p>
                      <a:pPr marL="133350" algn="l">
                        <a:lnSpc>
                          <a:spcPts val="1300"/>
                        </a:lnSpc>
                        <a:spcAft>
                          <a:spcPts val="0"/>
                        </a:spcAft>
                      </a:pPr>
                      <a:r>
                        <a:rPr lang="ja-JP" sz="1100" kern="0" dirty="0">
                          <a:solidFill>
                            <a:schemeClr val="tx1"/>
                          </a:solidFill>
                          <a:effectLst/>
                        </a:rPr>
                        <a:t>・大阪・関西の拠点強化や、</a:t>
                      </a:r>
                      <a:r>
                        <a:rPr lang="en-US" sz="1100" kern="0" dirty="0">
                          <a:solidFill>
                            <a:schemeClr val="tx1"/>
                          </a:solidFill>
                          <a:effectLst/>
                        </a:rPr>
                        <a:t>BCP</a:t>
                      </a:r>
                      <a:r>
                        <a:rPr lang="ja-JP" sz="1100" kern="0" dirty="0" err="1">
                          <a:solidFill>
                            <a:schemeClr val="tx1"/>
                          </a:solidFill>
                          <a:effectLst/>
                        </a:rPr>
                        <a:t>での</a:t>
                      </a:r>
                      <a:r>
                        <a:rPr lang="ja-JP" sz="1100" kern="0" dirty="0">
                          <a:solidFill>
                            <a:schemeClr val="tx1"/>
                          </a:solidFill>
                          <a:effectLst/>
                        </a:rPr>
                        <a:t>代替拠点の位置づけを進めるための働きかけ</a:t>
                      </a:r>
                      <a:endParaRPr lang="ja-JP" sz="1050" kern="100" dirty="0">
                        <a:solidFill>
                          <a:schemeClr val="tx1"/>
                        </a:solidFill>
                        <a:effectLst/>
                      </a:endParaRPr>
                    </a:p>
                    <a:p>
                      <a:pPr marL="133350" algn="l">
                        <a:lnSpc>
                          <a:spcPts val="1300"/>
                        </a:lnSpc>
                        <a:spcAft>
                          <a:spcPts val="0"/>
                        </a:spcAft>
                      </a:pPr>
                      <a:r>
                        <a:rPr lang="ja-JP" sz="1100" kern="0" dirty="0">
                          <a:solidFill>
                            <a:schemeClr val="tx1"/>
                          </a:solidFill>
                          <a:effectLst/>
                        </a:rPr>
                        <a:t>・大阪・関西での支援方策の検討（執務スペースの確保など）</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・組織間連携に向けた取組みの検討（代替生産や代替輸送など）</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・国の指定公共機関や首都圏の業界団体と大阪・関西の機関との連携強化に向けた</a:t>
                      </a:r>
                      <a:endParaRPr lang="ja-JP" sz="1050" kern="100" dirty="0">
                        <a:solidFill>
                          <a:schemeClr val="tx1"/>
                        </a:solidFill>
                        <a:effectLst/>
                      </a:endParaRPr>
                    </a:p>
                    <a:p>
                      <a:pPr indent="279400" algn="l">
                        <a:lnSpc>
                          <a:spcPts val="1300"/>
                        </a:lnSpc>
                        <a:spcAft>
                          <a:spcPts val="0"/>
                        </a:spcAft>
                      </a:pPr>
                      <a:r>
                        <a:rPr lang="ja-JP" sz="1100" kern="0" dirty="0">
                          <a:solidFill>
                            <a:schemeClr val="tx1"/>
                          </a:solidFill>
                          <a:effectLst/>
                        </a:rPr>
                        <a:t>検討</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（国への働きかけ）</a:t>
                      </a:r>
                      <a:endParaRPr lang="ja-JP" sz="1050" kern="100" dirty="0">
                        <a:solidFill>
                          <a:schemeClr val="tx1"/>
                        </a:solidFill>
                        <a:effectLst/>
                      </a:endParaRPr>
                    </a:p>
                    <a:p>
                      <a:pPr indent="139700" algn="l">
                        <a:lnSpc>
                          <a:spcPts val="1300"/>
                        </a:lnSpc>
                        <a:spcAft>
                          <a:spcPts val="0"/>
                        </a:spcAft>
                      </a:pPr>
                      <a:r>
                        <a:rPr lang="ja-JP" sz="1100" kern="100" dirty="0">
                          <a:solidFill>
                            <a:schemeClr val="tx1"/>
                          </a:solidFill>
                          <a:effectLst/>
                        </a:rPr>
                        <a:t>・企業等への平時からの機能分散促進の啓発</a:t>
                      </a:r>
                      <a:endParaRPr lang="ja-JP" sz="1050" kern="100" dirty="0">
                        <a:solidFill>
                          <a:schemeClr val="tx1"/>
                        </a:solidFill>
                        <a:effectLst/>
                      </a:endParaRPr>
                    </a:p>
                    <a:p>
                      <a:pPr indent="139700" algn="l">
                        <a:lnSpc>
                          <a:spcPts val="1300"/>
                        </a:lnSpc>
                        <a:spcAft>
                          <a:spcPts val="0"/>
                        </a:spcAft>
                      </a:pPr>
                      <a:r>
                        <a:rPr lang="en-US" sz="1100" kern="0" dirty="0">
                          <a:solidFill>
                            <a:schemeClr val="tx1"/>
                          </a:solidFill>
                          <a:effectLst/>
                        </a:rPr>
                        <a:t> </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39333861"/>
                  </a:ext>
                </a:extLst>
              </a:tr>
            </a:tbl>
          </a:graphicData>
        </a:graphic>
      </p:graphicFrame>
      <p:sp>
        <p:nvSpPr>
          <p:cNvPr id="8" name="タイトル 1">
            <a:extLst>
              <a:ext uri="{FF2B5EF4-FFF2-40B4-BE49-F238E27FC236}">
                <a16:creationId xmlns:a16="http://schemas.microsoft.com/office/drawing/2014/main" id="{8F9B27B7-805D-41F0-B385-212151CA3647}"/>
              </a:ext>
            </a:extLst>
          </p:cNvPr>
          <p:cNvSpPr txBox="1">
            <a:spLocks/>
          </p:cNvSpPr>
          <p:nvPr/>
        </p:nvSpPr>
        <p:spPr>
          <a:xfrm>
            <a:off x="595423" y="2947929"/>
            <a:ext cx="7729870" cy="3802950"/>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0" y="38683"/>
            <a:ext cx="4819314" cy="37147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首都機能バックアップにかかる研究会概要</a:t>
            </a:r>
            <a:endParaRPr kumimoji="1" lang="ja-JP" altLang="en-US" sz="14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スライド番号プレースホルダー 1"/>
          <p:cNvSpPr txBox="1">
            <a:spLocks/>
          </p:cNvSpPr>
          <p:nvPr/>
        </p:nvSpPr>
        <p:spPr>
          <a:xfrm>
            <a:off x="7166451" y="657709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43</a:t>
            </a:r>
            <a:endParaRPr kumimoji="1" lang="ja-JP" altLang="en-US" sz="1800" dirty="0">
              <a:solidFill>
                <a:srgbClr val="002060"/>
              </a:solidFill>
            </a:endParaRPr>
          </a:p>
        </p:txBody>
      </p:sp>
      <p:sp>
        <p:nvSpPr>
          <p:cNvPr id="3" name="正方形/長方形 2"/>
          <p:cNvSpPr/>
          <p:nvPr/>
        </p:nvSpPr>
        <p:spPr>
          <a:xfrm>
            <a:off x="390187" y="428362"/>
            <a:ext cx="8153737" cy="692497"/>
          </a:xfrm>
          <a:prstGeom prst="rect">
            <a:avLst/>
          </a:prstGeom>
        </p:spPr>
        <p:txBody>
          <a:bodyPr wrap="square">
            <a:spAutoFit/>
          </a:bodyPr>
          <a:lstStyle/>
          <a:p>
            <a:r>
              <a:rPr lang="ja-JP" altLang="en-US" sz="1300" dirty="0" smtClean="0">
                <a:solidFill>
                  <a:srgbClr val="002060"/>
                </a:solidFill>
                <a:latin typeface="Meiryo UI" panose="020B0604030504040204" pitchFamily="50" charset="-128"/>
                <a:ea typeface="Meiryo UI" panose="020B0604030504040204" pitchFamily="50" charset="-128"/>
              </a:rPr>
              <a:t>大阪</a:t>
            </a:r>
            <a:r>
              <a:rPr lang="ja-JP" altLang="en-US" sz="1300" dirty="0">
                <a:solidFill>
                  <a:srgbClr val="002060"/>
                </a:solidFill>
                <a:latin typeface="Meiryo UI" panose="020B0604030504040204" pitchFamily="50" charset="-128"/>
                <a:ea typeface="Meiryo UI" panose="020B0604030504040204" pitchFamily="50" charset="-128"/>
              </a:rPr>
              <a:t>・関西が首都・東京の負荷を軽減し、想定外の大災害にも対応しうる国土の強靭化に寄与するために果たすべき役割等について、学識経験を有する者等から意見を聴取するため「首都機能のバックアップに係る研究会」を開催して研究</a:t>
            </a:r>
            <a:r>
              <a:rPr lang="ja-JP" altLang="en-US" sz="1300" dirty="0" smtClean="0">
                <a:solidFill>
                  <a:srgbClr val="002060"/>
                </a:solidFill>
                <a:latin typeface="Meiryo UI" panose="020B0604030504040204" pitchFamily="50" charset="-128"/>
                <a:ea typeface="Meiryo UI" panose="020B0604030504040204" pitchFamily="50" charset="-128"/>
              </a:rPr>
              <a:t>を実施。</a:t>
            </a:r>
            <a:endParaRPr lang="en-US" altLang="ja-JP" sz="1300" dirty="0" smtClean="0">
              <a:solidFill>
                <a:srgbClr val="002060"/>
              </a:solidFill>
              <a:latin typeface="Meiryo UI" panose="020B0604030504040204" pitchFamily="50" charset="-128"/>
              <a:ea typeface="Meiryo UI" panose="020B0604030504040204" pitchFamily="50" charset="-128"/>
            </a:endParaRPr>
          </a:p>
          <a:p>
            <a:endParaRPr lang="en-US" altLang="ja-JP" sz="1300" dirty="0">
              <a:solidFill>
                <a:srgbClr val="002060"/>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2"/>
          <a:stretch>
            <a:fillRect/>
          </a:stretch>
        </p:blipFill>
        <p:spPr>
          <a:xfrm>
            <a:off x="509411" y="904949"/>
            <a:ext cx="7917495" cy="1957056"/>
          </a:xfrm>
          <a:prstGeom prst="rect">
            <a:avLst/>
          </a:prstGeom>
        </p:spPr>
      </p:pic>
    </p:spTree>
    <p:extLst>
      <p:ext uri="{BB962C8B-B14F-4D97-AF65-F5344CB8AC3E}">
        <p14:creationId xmlns:p14="http://schemas.microsoft.com/office/powerpoint/2010/main" val="23004409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521" y="83733"/>
            <a:ext cx="6060332" cy="37147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首都機能バックアップにかかる大阪府・大阪市による取組み（行政分野）</a:t>
            </a:r>
            <a:endParaRPr kumimoji="1" lang="ja-JP" altLang="en-US" sz="14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スライド番号プレースホルダー 1"/>
          <p:cNvSpPr txBox="1">
            <a:spLocks/>
          </p:cNvSpPr>
          <p:nvPr/>
        </p:nvSpPr>
        <p:spPr>
          <a:xfrm>
            <a:off x="7166451" y="657709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44</a:t>
            </a:r>
            <a:endParaRPr kumimoji="1" lang="ja-JP" altLang="en-US" sz="1800" dirty="0">
              <a:solidFill>
                <a:srgbClr val="002060"/>
              </a:solidFill>
            </a:endParaRPr>
          </a:p>
        </p:txBody>
      </p:sp>
      <p:sp>
        <p:nvSpPr>
          <p:cNvPr id="10" name="タイトル 1">
            <a:extLst>
              <a:ext uri="{FF2B5EF4-FFF2-40B4-BE49-F238E27FC236}">
                <a16:creationId xmlns:a16="http://schemas.microsoft.com/office/drawing/2014/main" id="{8F9B27B7-805D-41F0-B385-212151CA3647}"/>
              </a:ext>
            </a:extLst>
          </p:cNvPr>
          <p:cNvSpPr txBox="1">
            <a:spLocks/>
          </p:cNvSpPr>
          <p:nvPr/>
        </p:nvSpPr>
        <p:spPr>
          <a:xfrm>
            <a:off x="257732" y="842026"/>
            <a:ext cx="4697039" cy="4860000"/>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2000"/>
              </a:lnSpc>
              <a:spcBef>
                <a:spcPts val="0"/>
              </a:spcBef>
            </a:pPr>
            <a:r>
              <a:rPr lang="ja-JP" altLang="en-US"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行政分野の主な取組み</a:t>
            </a:r>
            <a:endPar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endPar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府市それぞれの国家要望としての働きかけ</a:t>
            </a: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年大阪府最重点要望～（以降、毎年要望）</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市は平成</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年から　</a:t>
            </a:r>
            <a:r>
              <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endPar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関西広域連合との協調（広域連合の要望への反映）</a:t>
            </a: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関係省庁への働きかけ（内閣府、内閣官房、国交省）</a:t>
            </a:r>
            <a:r>
              <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２</a:t>
            </a:r>
            <a:endPar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endParaRPr lang="en-US" altLang="ja-JP" sz="13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・内閣府　　平成</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月及び</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月、平成</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令和元年</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月及び</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・内閣官房　平成</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国交省　　平成</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月、平成</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令和</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spcBef>
                <a:spcPts val="0"/>
              </a:spcBef>
            </a:pPr>
            <a:endParaRPr lang="en-US" altLang="ja-JP" sz="13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タイトル 1">
            <a:extLst>
              <a:ext uri="{FF2B5EF4-FFF2-40B4-BE49-F238E27FC236}">
                <a16:creationId xmlns:a16="http://schemas.microsoft.com/office/drawing/2014/main" id="{8F9B27B7-805D-41F0-B385-212151CA3647}"/>
              </a:ext>
            </a:extLst>
          </p:cNvPr>
          <p:cNvSpPr txBox="1">
            <a:spLocks/>
          </p:cNvSpPr>
          <p:nvPr/>
        </p:nvSpPr>
        <p:spPr>
          <a:xfrm>
            <a:off x="5274038" y="1039652"/>
            <a:ext cx="3672000" cy="2160000"/>
          </a:xfrm>
          <a:prstGeom prst="rect">
            <a:avLst/>
          </a:prstGeom>
          <a:noFill/>
          <a:ln w="19050">
            <a:solidFill>
              <a:schemeClr val="tx1"/>
            </a:solidFill>
            <a:prstDash val="dash"/>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2000"/>
              </a:lnSpc>
              <a:spcBef>
                <a:spcPts val="0"/>
              </a:spcBef>
            </a:pPr>
            <a:r>
              <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１　令和３年７月　大阪府・大阪市</a:t>
            </a:r>
            <a:r>
              <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国家要望文</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p>
          <a:p>
            <a:pPr algn="l">
              <a:lnSpc>
                <a:spcPts val="1500"/>
              </a:lnSpc>
              <a:spcBef>
                <a:spcPts val="0"/>
              </a:spcBef>
            </a:pP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首都機能バックアップ体制の構築</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大規模</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な自然災害や感染症の拡大など、危機</a:t>
            </a:r>
            <a:r>
              <a:rPr lang="ja-JP" altLang="en-US" sz="1200">
                <a:solidFill>
                  <a:srgbClr val="002060"/>
                </a:solidFill>
                <a:latin typeface="Meiryo UI" panose="020B0604030504040204" pitchFamily="50" charset="-128"/>
                <a:ea typeface="Meiryo UI" panose="020B0604030504040204" pitchFamily="50" charset="-128"/>
                <a:cs typeface="Meiryo UI" panose="020B0604030504040204" pitchFamily="50" charset="-128"/>
              </a:rPr>
              <a:t>事象</a:t>
            </a:r>
            <a:r>
              <a:rPr lang="ja-JP" altLang="en-US" sz="120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発生時</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における東京一極</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集中が</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抱えるリスクを踏まえ、国民生活や日本経済の維持継続の観点から、大阪・</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を首都機能バックアップエリアとして位置づけるとともに、必要な対策を</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実施する</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こと</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a:extLst>
              <a:ext uri="{FF2B5EF4-FFF2-40B4-BE49-F238E27FC236}">
                <a16:creationId xmlns:a16="http://schemas.microsoft.com/office/drawing/2014/main" id="{8F9B27B7-805D-41F0-B385-212151CA3647}"/>
              </a:ext>
            </a:extLst>
          </p:cNvPr>
          <p:cNvSpPr txBox="1">
            <a:spLocks/>
          </p:cNvSpPr>
          <p:nvPr/>
        </p:nvSpPr>
        <p:spPr>
          <a:xfrm>
            <a:off x="5274038" y="3442147"/>
            <a:ext cx="3672000" cy="1980000"/>
          </a:xfrm>
          <a:prstGeom prst="rect">
            <a:avLst/>
          </a:prstGeom>
          <a:noFill/>
          <a:ln w="19050">
            <a:solidFill>
              <a:schemeClr val="tx1"/>
            </a:solidFill>
            <a:prstDash val="dash"/>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関係省庁の反応（例）</a:t>
            </a:r>
            <a:endPar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90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東京以外の関東ではなく大阪でないといけない理由が</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もっといるのではないか。</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90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東京と同じ環境が必要というわけではないと思われる。</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90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コロナで距離的な制約はなくなってきているのではないか。</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247287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a:extLst>
              <a:ext uri="{FF2B5EF4-FFF2-40B4-BE49-F238E27FC236}">
                <a16:creationId xmlns:a16="http://schemas.microsoft.com/office/drawing/2014/main" id="{8F9B27B7-805D-41F0-B385-212151CA3647}"/>
              </a:ext>
            </a:extLst>
          </p:cNvPr>
          <p:cNvSpPr txBox="1">
            <a:spLocks/>
          </p:cNvSpPr>
          <p:nvPr/>
        </p:nvSpPr>
        <p:spPr>
          <a:xfrm>
            <a:off x="4871461" y="700813"/>
            <a:ext cx="4151410" cy="5523425"/>
          </a:xfrm>
          <a:prstGeom prst="rect">
            <a:avLst/>
          </a:prstGeom>
          <a:noFill/>
          <a:ln w="19050">
            <a:solidFill>
              <a:schemeClr val="tx1"/>
            </a:solidFill>
            <a:prstDash val="dash"/>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en-US" altLang="ja-JP" sz="1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首都圏企業への</a:t>
            </a:r>
            <a:r>
              <a:rPr lang="ja-JP" altLang="en-US" sz="10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アンケート</a:t>
            </a:r>
            <a:r>
              <a:rPr lang="ja-JP" altLang="en-US" sz="1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結果</a:t>
            </a:r>
            <a:r>
              <a:rPr lang="en-US" altLang="ja-JP" sz="1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（一時的</a:t>
            </a:r>
            <a:r>
              <a:rPr lang="ja-JP" altLang="en-US" sz="10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なバックアップ拠点として想定している</a:t>
            </a:r>
            <a:r>
              <a:rPr lang="ja-JP" altLang="en-US" sz="1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エリア）</a:t>
            </a:r>
            <a:endParaRPr lang="en-US" altLang="ja-JP" sz="10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5042106" y="1187894"/>
            <a:ext cx="3814813" cy="2298256"/>
          </a:xfrm>
          <a:prstGeom prst="rect">
            <a:avLst/>
          </a:prstGeom>
        </p:spPr>
      </p:pic>
      <p:pic>
        <p:nvPicPr>
          <p:cNvPr id="17" name="図 16"/>
          <p:cNvPicPr>
            <a:picLocks noChangeAspect="1"/>
          </p:cNvPicPr>
          <p:nvPr/>
        </p:nvPicPr>
        <p:blipFill>
          <a:blip r:embed="rId3"/>
          <a:stretch>
            <a:fillRect/>
          </a:stretch>
        </p:blipFill>
        <p:spPr>
          <a:xfrm>
            <a:off x="5198334" y="3638956"/>
            <a:ext cx="3661997" cy="2304644"/>
          </a:xfrm>
          <a:prstGeom prst="rect">
            <a:avLst/>
          </a:prstGeom>
        </p:spPr>
      </p:pic>
      <p:sp>
        <p:nvSpPr>
          <p:cNvPr id="7" name="正方形/長方形 6"/>
          <p:cNvSpPr/>
          <p:nvPr/>
        </p:nvSpPr>
        <p:spPr>
          <a:xfrm>
            <a:off x="0" y="126631"/>
            <a:ext cx="5812494" cy="33064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首都機能バックアップにかかる大阪府・大阪市による取組み（経済分野）</a:t>
            </a:r>
            <a:endParaRPr kumimoji="1" lang="ja-JP" altLang="en-US" sz="14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スライド番号プレースホルダー 1"/>
          <p:cNvSpPr txBox="1">
            <a:spLocks/>
          </p:cNvSpPr>
          <p:nvPr/>
        </p:nvSpPr>
        <p:spPr>
          <a:xfrm>
            <a:off x="7166451" y="657709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45</a:t>
            </a:r>
            <a:endParaRPr kumimoji="1" lang="ja-JP" altLang="en-US" sz="1800" dirty="0">
              <a:solidFill>
                <a:srgbClr val="002060"/>
              </a:solidFill>
            </a:endParaRPr>
          </a:p>
        </p:txBody>
      </p:sp>
      <p:sp>
        <p:nvSpPr>
          <p:cNvPr id="14" name="タイトル 1">
            <a:extLst>
              <a:ext uri="{FF2B5EF4-FFF2-40B4-BE49-F238E27FC236}">
                <a16:creationId xmlns:a16="http://schemas.microsoft.com/office/drawing/2014/main" id="{8F9B27B7-805D-41F0-B385-212151CA3647}"/>
              </a:ext>
            </a:extLst>
          </p:cNvPr>
          <p:cNvSpPr txBox="1">
            <a:spLocks/>
          </p:cNvSpPr>
          <p:nvPr/>
        </p:nvSpPr>
        <p:spPr>
          <a:xfrm>
            <a:off x="205509" y="700813"/>
            <a:ext cx="4500000" cy="5040000"/>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0"/>
              </a:spcBef>
            </a:pPr>
            <a:endPar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経済分野の主な取組み</a:t>
            </a:r>
            <a:endPar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endPar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首都圏企業へのプロモーション</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連携協定を締結したＪＴＢセミナー</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月、令和元年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90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名</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市経済戦略局主催の企業立地セミナー</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月、令和元年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名</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危機管理関係ｾﾐﾅｰ</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（令和元年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150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170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335</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名</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endPar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マスコミとの連携</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（危機管理メディアでのウェブ配信、新聞記事掲載など）</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・リスク対策</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.COM</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新建新聞</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大阪にバックアップ拠点を置く首都圏企業の事例発信</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（府市ＨＰ掲載）　現在</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社紹介中</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0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首都圏企業へのアンケート</a:t>
            </a:r>
            <a:r>
              <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endPar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719796" y="5943600"/>
            <a:ext cx="2424204"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700" dirty="0" smtClean="0">
                <a:solidFill>
                  <a:prstClr val="black"/>
                </a:solidFill>
                <a:latin typeface="Meiryo UI" panose="020B0604030504040204" pitchFamily="50" charset="-128"/>
                <a:ea typeface="Meiryo UI" panose="020B0604030504040204" pitchFamily="50" charset="-128"/>
              </a:rPr>
              <a:t>：大阪府・大阪市　副首都推進局作成パンフレット</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87512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8F9B27B7-805D-41F0-B385-212151CA3647}"/>
              </a:ext>
            </a:extLst>
          </p:cNvPr>
          <p:cNvSpPr txBox="1">
            <a:spLocks/>
          </p:cNvSpPr>
          <p:nvPr/>
        </p:nvSpPr>
        <p:spPr>
          <a:xfrm>
            <a:off x="126816" y="1698822"/>
            <a:ext cx="4113643" cy="1800000"/>
          </a:xfrm>
          <a:prstGeom prst="rect">
            <a:avLst/>
          </a:prstGeom>
          <a:noFill/>
          <a:ln w="19050">
            <a:solidFill>
              <a:schemeClr val="tx1"/>
            </a:solidFill>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中枢</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管理機能等のバックアップ等</a:t>
            </a:r>
          </a:p>
          <a:p>
            <a:pPr algn="l">
              <a:lnSpc>
                <a:spcPts val="1600"/>
              </a:lnSpc>
              <a:spcBef>
                <a:spcPts val="90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・・・（中略）・・・東京</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に集中する人口及び諸機能の分散、中枢</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管理機能</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のバックアップ体制の整備</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等を</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、政府業務継続計画（首都直下地震</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）に基づき、行政中枢機能の全部又は一部を維</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持する</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ことが困難となった場合に</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おける</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当該行政中枢機能の一時的な代替に関する事項について検討する</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3873" y="45222"/>
            <a:ext cx="4568898"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現行の</a:t>
            </a: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国土形成計画（第２次）における首都機能</a:t>
            </a:r>
            <a:endParaRPr kumimoji="1" lang="en-US" altLang="ja-JP"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バックアップに関する記述（抜粋）</a:t>
            </a:r>
            <a:endParaRPr kumimoji="1" lang="ja-JP" altLang="en-US" sz="14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タイトル 1">
            <a:extLst>
              <a:ext uri="{FF2B5EF4-FFF2-40B4-BE49-F238E27FC236}">
                <a16:creationId xmlns:a16="http://schemas.microsoft.com/office/drawing/2014/main" id="{8F9B27B7-805D-41F0-B385-212151CA3647}"/>
              </a:ext>
            </a:extLst>
          </p:cNvPr>
          <p:cNvSpPr txBox="1">
            <a:spLocks/>
          </p:cNvSpPr>
          <p:nvPr/>
        </p:nvSpPr>
        <p:spPr>
          <a:xfrm>
            <a:off x="100459" y="777909"/>
            <a:ext cx="4140000" cy="792000"/>
          </a:xfrm>
          <a:prstGeom prst="rect">
            <a:avLst/>
          </a:prstGeom>
          <a:solidFill>
            <a:schemeClr val="accent4"/>
          </a:solidFill>
          <a:ln w="19050">
            <a:noFill/>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500"/>
              </a:lnSpc>
              <a:spcBef>
                <a:spcPts val="0"/>
              </a:spcBef>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現行の国土形成計画には、首都機能のバックアップに関する問題認識は記載がある</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、大阪・関西を首都機能のバックアップ拠点に位置付けるという記載はない。</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308642" y="-29556"/>
            <a:ext cx="4429675" cy="38242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国土審議会　計画部会　スケジュール</a:t>
            </a:r>
            <a:endParaRPr kumimoji="1" lang="ja-JP" altLang="en-US" sz="14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テキスト ボックス 7"/>
          <p:cNvSpPr txBox="1"/>
          <p:nvPr/>
        </p:nvSpPr>
        <p:spPr>
          <a:xfrm>
            <a:off x="7024837" y="3835857"/>
            <a:ext cx="2340628"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rPr>
              <a:t>出典</a:t>
            </a:r>
            <a:r>
              <a:rPr kumimoji="1" lang="ja-JP" altLang="en-US" sz="700" dirty="0">
                <a:solidFill>
                  <a:srgbClr val="002060"/>
                </a:solidFill>
                <a:latin typeface="Meiryo UI" panose="020B0604030504040204" pitchFamily="50" charset="-128"/>
                <a:ea typeface="Meiryo UI" panose="020B0604030504040204" pitchFamily="50" charset="-128"/>
              </a:rPr>
              <a:t>：国土審</a:t>
            </a:r>
            <a:r>
              <a:rPr kumimoji="1" lang="ja-JP" altLang="en-US" sz="700" dirty="0" smtClean="0">
                <a:solidFill>
                  <a:srgbClr val="002060"/>
                </a:solidFill>
                <a:latin typeface="Meiryo UI" panose="020B0604030504040204" pitchFamily="50" charset="-128"/>
                <a:ea typeface="Meiryo UI" panose="020B0604030504040204" pitchFamily="50" charset="-128"/>
              </a:rPr>
              <a:t>議会第３回</a:t>
            </a:r>
            <a:r>
              <a:rPr kumimoji="1" lang="ja-JP" altLang="en-US" sz="700" dirty="0">
                <a:solidFill>
                  <a:srgbClr val="002060"/>
                </a:solidFill>
                <a:latin typeface="Meiryo UI" panose="020B0604030504040204" pitchFamily="50" charset="-128"/>
                <a:ea typeface="Meiryo UI" panose="020B0604030504040204" pitchFamily="50" charset="-128"/>
              </a:rPr>
              <a:t>計画部会 配布</a:t>
            </a:r>
            <a:r>
              <a:rPr kumimoji="1" lang="ja-JP" altLang="en-US" sz="700" dirty="0" smtClean="0">
                <a:solidFill>
                  <a:srgbClr val="002060"/>
                </a:solidFill>
                <a:latin typeface="Meiryo UI" panose="020B0604030504040204" pitchFamily="50" charset="-128"/>
                <a:ea typeface="Meiryo UI" panose="020B0604030504040204" pitchFamily="50" charset="-128"/>
              </a:rPr>
              <a:t>資料より作成</a:t>
            </a:r>
            <a:endPar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9" name="タイトル 1">
            <a:extLst>
              <a:ext uri="{FF2B5EF4-FFF2-40B4-BE49-F238E27FC236}">
                <a16:creationId xmlns:a16="http://schemas.microsoft.com/office/drawing/2014/main" id="{8F9B27B7-805D-41F0-B385-212151CA3647}"/>
              </a:ext>
            </a:extLst>
          </p:cNvPr>
          <p:cNvSpPr txBox="1">
            <a:spLocks/>
          </p:cNvSpPr>
          <p:nvPr/>
        </p:nvSpPr>
        <p:spPr>
          <a:xfrm>
            <a:off x="5641275" y="402146"/>
            <a:ext cx="3312522" cy="412312"/>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●国土形成計画及び国土利用計画の議論の進め方について</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●国土形成計画がめざす普遍的価値（目標）について　等</a:t>
            </a:r>
            <a:endPar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タイトル 1">
            <a:extLst>
              <a:ext uri="{FF2B5EF4-FFF2-40B4-BE49-F238E27FC236}">
                <a16:creationId xmlns:a16="http://schemas.microsoft.com/office/drawing/2014/main" id="{8F9B27B7-805D-41F0-B385-212151CA3647}"/>
              </a:ext>
            </a:extLst>
          </p:cNvPr>
          <p:cNvSpPr txBox="1">
            <a:spLocks/>
          </p:cNvSpPr>
          <p:nvPr/>
        </p:nvSpPr>
        <p:spPr>
          <a:xfrm>
            <a:off x="5641275" y="894530"/>
            <a:ext cx="3312522" cy="245788"/>
          </a:xfrm>
          <a:prstGeom prst="rect">
            <a:avLst/>
          </a:prstGeom>
          <a:noFill/>
          <a:ln w="19050">
            <a:solidFill>
              <a:schemeClr val="tx1"/>
            </a:solidFill>
          </a:ln>
        </p:spPr>
        <p:txBody>
          <a:bodyPr vert="horz" wrap="square"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900"/>
              </a:spcBef>
            </a:pP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●ローカルの視点</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等　「</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地域生活圏」に</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ついて　等</a:t>
            </a:r>
            <a:endPar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a:extLst>
              <a:ext uri="{FF2B5EF4-FFF2-40B4-BE49-F238E27FC236}">
                <a16:creationId xmlns:a16="http://schemas.microsoft.com/office/drawing/2014/main" id="{8F9B27B7-805D-41F0-B385-212151CA3647}"/>
              </a:ext>
            </a:extLst>
          </p:cNvPr>
          <p:cNvSpPr txBox="1">
            <a:spLocks/>
          </p:cNvSpPr>
          <p:nvPr/>
        </p:nvSpPr>
        <p:spPr>
          <a:xfrm>
            <a:off x="5641275" y="1206088"/>
            <a:ext cx="3312522" cy="400886"/>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900"/>
              </a:spcBef>
            </a:pP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新計画</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策定に当たっての</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考え方</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●ローカル</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視点　「地域生活圏」について　等</a:t>
            </a:r>
            <a:endPar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a:extLst>
              <a:ext uri="{FF2B5EF4-FFF2-40B4-BE49-F238E27FC236}">
                <a16:creationId xmlns:a16="http://schemas.microsoft.com/office/drawing/2014/main" id="{8F9B27B7-805D-41F0-B385-212151CA3647}"/>
              </a:ext>
            </a:extLst>
          </p:cNvPr>
          <p:cNvSpPr txBox="1">
            <a:spLocks/>
          </p:cNvSpPr>
          <p:nvPr/>
        </p:nvSpPr>
        <p:spPr>
          <a:xfrm>
            <a:off x="4505622" y="416851"/>
            <a:ext cx="1078257" cy="397607"/>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第１回（</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R3.9)</a:t>
            </a:r>
          </a:p>
        </p:txBody>
      </p:sp>
      <p:sp>
        <p:nvSpPr>
          <p:cNvPr id="17" name="タイトル 1">
            <a:extLst>
              <a:ext uri="{FF2B5EF4-FFF2-40B4-BE49-F238E27FC236}">
                <a16:creationId xmlns:a16="http://schemas.microsoft.com/office/drawing/2014/main" id="{8F9B27B7-805D-41F0-B385-212151CA3647}"/>
              </a:ext>
            </a:extLst>
          </p:cNvPr>
          <p:cNvSpPr txBox="1">
            <a:spLocks/>
          </p:cNvSpPr>
          <p:nvPr/>
        </p:nvSpPr>
        <p:spPr>
          <a:xfrm>
            <a:off x="4505622" y="894530"/>
            <a:ext cx="1078257" cy="243778"/>
          </a:xfrm>
          <a:prstGeom prst="rect">
            <a:avLst/>
          </a:prstGeom>
          <a:noFill/>
          <a:ln w="19050">
            <a:solidFill>
              <a:schemeClr val="tx1"/>
            </a:solidFill>
          </a:ln>
        </p:spPr>
        <p:txBody>
          <a:bodyPr vert="horz" wrap="square"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回</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(R3.11)</a:t>
            </a:r>
          </a:p>
        </p:txBody>
      </p:sp>
      <p:sp>
        <p:nvSpPr>
          <p:cNvPr id="18" name="タイトル 1">
            <a:extLst>
              <a:ext uri="{FF2B5EF4-FFF2-40B4-BE49-F238E27FC236}">
                <a16:creationId xmlns:a16="http://schemas.microsoft.com/office/drawing/2014/main" id="{8F9B27B7-805D-41F0-B385-212151CA3647}"/>
              </a:ext>
            </a:extLst>
          </p:cNvPr>
          <p:cNvSpPr txBox="1">
            <a:spLocks/>
          </p:cNvSpPr>
          <p:nvPr/>
        </p:nvSpPr>
        <p:spPr>
          <a:xfrm>
            <a:off x="4505622" y="1207053"/>
            <a:ext cx="1078257" cy="397607"/>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第３回</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(R3.12)</a:t>
            </a:r>
          </a:p>
        </p:txBody>
      </p:sp>
      <p:sp>
        <p:nvSpPr>
          <p:cNvPr id="21" name="タイトル 1">
            <a:extLst>
              <a:ext uri="{FF2B5EF4-FFF2-40B4-BE49-F238E27FC236}">
                <a16:creationId xmlns:a16="http://schemas.microsoft.com/office/drawing/2014/main" id="{8F9B27B7-805D-41F0-B385-212151CA3647}"/>
              </a:ext>
            </a:extLst>
          </p:cNvPr>
          <p:cNvSpPr txBox="1">
            <a:spLocks/>
          </p:cNvSpPr>
          <p:nvPr/>
        </p:nvSpPr>
        <p:spPr>
          <a:xfrm>
            <a:off x="5641275" y="1666155"/>
            <a:ext cx="3312522" cy="400886"/>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ローカルの</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視点「地域生活圏」に必要な機能ごとの現状・課題と</a:t>
            </a:r>
            <a:r>
              <a:rPr lang="en-US" altLang="ja-JP"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と対応の方向性　等</a:t>
            </a:r>
            <a:endPar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a:extLst>
              <a:ext uri="{FF2B5EF4-FFF2-40B4-BE49-F238E27FC236}">
                <a16:creationId xmlns:a16="http://schemas.microsoft.com/office/drawing/2014/main" id="{8F9B27B7-805D-41F0-B385-212151CA3647}"/>
              </a:ext>
            </a:extLst>
          </p:cNvPr>
          <p:cNvSpPr txBox="1">
            <a:spLocks/>
          </p:cNvSpPr>
          <p:nvPr/>
        </p:nvSpPr>
        <p:spPr>
          <a:xfrm>
            <a:off x="4505622" y="1667120"/>
            <a:ext cx="1078257" cy="397607"/>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第４回</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(R4.1)</a:t>
            </a:r>
          </a:p>
        </p:txBody>
      </p:sp>
      <p:sp>
        <p:nvSpPr>
          <p:cNvPr id="23" name="タイトル 1">
            <a:extLst>
              <a:ext uri="{FF2B5EF4-FFF2-40B4-BE49-F238E27FC236}">
                <a16:creationId xmlns:a16="http://schemas.microsoft.com/office/drawing/2014/main" id="{8F9B27B7-805D-41F0-B385-212151CA3647}"/>
              </a:ext>
            </a:extLst>
          </p:cNvPr>
          <p:cNvSpPr txBox="1">
            <a:spLocks/>
          </p:cNvSpPr>
          <p:nvPr/>
        </p:nvSpPr>
        <p:spPr>
          <a:xfrm>
            <a:off x="5641275" y="2124480"/>
            <a:ext cx="3312522" cy="1071227"/>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●特に議論が必要な地域生活圏の機能の課題等</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●地方の人材確保・育成等</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●地方の産業のグローバル化やカーボンニュートラルへの対応</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●人口減少下の土地の利用・管理等</a:t>
            </a:r>
            <a:r>
              <a:rPr lang="en-US" altLang="ja-JP"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●ネットワークの視点からの課題等</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●グローバルの視点からの課題等・国際競争力のある大都市圏　等</a:t>
            </a:r>
            <a:endPar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タイトル 1">
            <a:extLst>
              <a:ext uri="{FF2B5EF4-FFF2-40B4-BE49-F238E27FC236}">
                <a16:creationId xmlns:a16="http://schemas.microsoft.com/office/drawing/2014/main" id="{8F9B27B7-805D-41F0-B385-212151CA3647}"/>
              </a:ext>
            </a:extLst>
          </p:cNvPr>
          <p:cNvSpPr txBox="1">
            <a:spLocks/>
          </p:cNvSpPr>
          <p:nvPr/>
        </p:nvSpPr>
        <p:spPr>
          <a:xfrm>
            <a:off x="4505622" y="2125446"/>
            <a:ext cx="1078257" cy="1070262"/>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第５回</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(R4.2)</a:t>
            </a:r>
            <a:r>
              <a:rPr lang="en-US" altLang="ja-JP"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回（</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R4.5</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a:extLst>
              <a:ext uri="{FF2B5EF4-FFF2-40B4-BE49-F238E27FC236}">
                <a16:creationId xmlns:a16="http://schemas.microsoft.com/office/drawing/2014/main" id="{8F9B27B7-805D-41F0-B385-212151CA3647}"/>
              </a:ext>
            </a:extLst>
          </p:cNvPr>
          <p:cNvSpPr txBox="1">
            <a:spLocks/>
          </p:cNvSpPr>
          <p:nvPr/>
        </p:nvSpPr>
        <p:spPr>
          <a:xfrm>
            <a:off x="5641275" y="3288630"/>
            <a:ext cx="3312522" cy="402377"/>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●中間とりまとめ案</a:t>
            </a:r>
            <a:endPar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タイトル 1">
            <a:extLst>
              <a:ext uri="{FF2B5EF4-FFF2-40B4-BE49-F238E27FC236}">
                <a16:creationId xmlns:a16="http://schemas.microsoft.com/office/drawing/2014/main" id="{8F9B27B7-805D-41F0-B385-212151CA3647}"/>
              </a:ext>
            </a:extLst>
          </p:cNvPr>
          <p:cNvSpPr txBox="1">
            <a:spLocks/>
          </p:cNvSpPr>
          <p:nvPr/>
        </p:nvSpPr>
        <p:spPr>
          <a:xfrm>
            <a:off x="4505025" y="3288630"/>
            <a:ext cx="1078257" cy="402378"/>
          </a:xfrm>
          <a:prstGeom prst="rect">
            <a:avLst/>
          </a:prstGeom>
          <a:noFill/>
          <a:ln w="19050">
            <a:solidFill>
              <a:schemeClr val="tx1"/>
            </a:solidFill>
          </a:ln>
        </p:spPr>
        <p:txBody>
          <a:bodyPr vert="horz" wrap="square"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回、</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回</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(R4.5</a:t>
            </a:r>
            <a:r>
              <a:rPr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6)</a:t>
            </a:r>
          </a:p>
        </p:txBody>
      </p:sp>
      <p:sp>
        <p:nvSpPr>
          <p:cNvPr id="2" name="下矢印 1"/>
          <p:cNvSpPr/>
          <p:nvPr/>
        </p:nvSpPr>
        <p:spPr>
          <a:xfrm>
            <a:off x="8591847" y="700447"/>
            <a:ext cx="285750" cy="342900"/>
          </a:xfrm>
          <a:prstGeom prst="downArrow">
            <a:avLst/>
          </a:prstGeom>
          <a:solidFill>
            <a:schemeClr val="accent5">
              <a:lumMod val="20000"/>
              <a:lumOff val="8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27" name="下矢印 26"/>
          <p:cNvSpPr/>
          <p:nvPr/>
        </p:nvSpPr>
        <p:spPr>
          <a:xfrm>
            <a:off x="8591847" y="1071019"/>
            <a:ext cx="285750" cy="342900"/>
          </a:xfrm>
          <a:prstGeom prst="downArrow">
            <a:avLst/>
          </a:prstGeom>
          <a:solidFill>
            <a:schemeClr val="accent5">
              <a:lumMod val="20000"/>
              <a:lumOff val="8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28" name="下矢印 27"/>
          <p:cNvSpPr/>
          <p:nvPr/>
        </p:nvSpPr>
        <p:spPr>
          <a:xfrm>
            <a:off x="8591847" y="1492963"/>
            <a:ext cx="285750" cy="342900"/>
          </a:xfrm>
          <a:prstGeom prst="downArrow">
            <a:avLst/>
          </a:prstGeom>
          <a:solidFill>
            <a:schemeClr val="accent5">
              <a:lumMod val="20000"/>
              <a:lumOff val="8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29" name="下矢印 28"/>
          <p:cNvSpPr/>
          <p:nvPr/>
        </p:nvSpPr>
        <p:spPr>
          <a:xfrm>
            <a:off x="8591847" y="1906569"/>
            <a:ext cx="285750" cy="342900"/>
          </a:xfrm>
          <a:prstGeom prst="downArrow">
            <a:avLst/>
          </a:prstGeom>
          <a:solidFill>
            <a:schemeClr val="accent5">
              <a:lumMod val="20000"/>
              <a:lumOff val="8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30" name="下矢印 29"/>
          <p:cNvSpPr/>
          <p:nvPr/>
        </p:nvSpPr>
        <p:spPr>
          <a:xfrm>
            <a:off x="8591847" y="3062886"/>
            <a:ext cx="285750" cy="342900"/>
          </a:xfrm>
          <a:prstGeom prst="downArrow">
            <a:avLst/>
          </a:prstGeom>
          <a:solidFill>
            <a:schemeClr val="accent5">
              <a:lumMod val="20000"/>
              <a:lumOff val="8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31" name="タイトル 1">
            <a:extLst>
              <a:ext uri="{FF2B5EF4-FFF2-40B4-BE49-F238E27FC236}">
                <a16:creationId xmlns:a16="http://schemas.microsoft.com/office/drawing/2014/main" id="{8F9B27B7-805D-41F0-B385-212151CA3647}"/>
              </a:ext>
            </a:extLst>
          </p:cNvPr>
          <p:cNvSpPr txBox="1">
            <a:spLocks/>
          </p:cNvSpPr>
          <p:nvPr/>
        </p:nvSpPr>
        <p:spPr>
          <a:xfrm>
            <a:off x="5503046" y="3642580"/>
            <a:ext cx="3312522" cy="402377"/>
          </a:xfrm>
          <a:prstGeom prst="rect">
            <a:avLst/>
          </a:prstGeom>
          <a:noFill/>
          <a:ln w="19050">
            <a:noFill/>
          </a:ln>
        </p:spPr>
        <p:txBody>
          <a:bodyPr vert="horz" wrap="square"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900"/>
              </a:spcBef>
            </a:pP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中間とりまとめ公表</a:t>
            </a:r>
            <a:endPar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a:extLst>
              <a:ext uri="{FF2B5EF4-FFF2-40B4-BE49-F238E27FC236}">
                <a16:creationId xmlns:a16="http://schemas.microsoft.com/office/drawing/2014/main" id="{8F9B27B7-805D-41F0-B385-212151CA3647}"/>
              </a:ext>
            </a:extLst>
          </p:cNvPr>
          <p:cNvSpPr txBox="1">
            <a:spLocks/>
          </p:cNvSpPr>
          <p:nvPr/>
        </p:nvSpPr>
        <p:spPr>
          <a:xfrm>
            <a:off x="4528275" y="3642115"/>
            <a:ext cx="1078257" cy="402378"/>
          </a:xfrm>
          <a:prstGeom prst="rect">
            <a:avLst/>
          </a:prstGeom>
          <a:noFill/>
          <a:ln w="19050">
            <a:noFill/>
          </a:ln>
        </p:spPr>
        <p:txBody>
          <a:bodyPr vert="horz" wrap="square"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900"/>
              </a:spcBef>
            </a:pPr>
            <a:r>
              <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R4.</a:t>
            </a:r>
            <a:r>
              <a:rPr lang="ja-JP" altLang="en-US"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６</a:t>
            </a:r>
            <a:endParaRPr lang="en-US" altLang="ja-JP" sz="12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9167" y="4167179"/>
            <a:ext cx="920468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新たな国土形成計画作成に向けた国土審議会本会及び計画部会における議論（首都機能バックアップにかかる部分）</a:t>
            </a:r>
            <a:endParaRPr kumimoji="1" lang="en-US" altLang="ja-JP" sz="1400" b="1" kern="100" dirty="0" smtClean="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タイトル 1">
            <a:extLst>
              <a:ext uri="{FF2B5EF4-FFF2-40B4-BE49-F238E27FC236}">
                <a16:creationId xmlns:a16="http://schemas.microsoft.com/office/drawing/2014/main" id="{8F9B27B7-805D-41F0-B385-212151CA3647}"/>
              </a:ext>
            </a:extLst>
          </p:cNvPr>
          <p:cNvSpPr txBox="1">
            <a:spLocks/>
          </p:cNvSpPr>
          <p:nvPr/>
        </p:nvSpPr>
        <p:spPr>
          <a:xfrm>
            <a:off x="194999" y="4545840"/>
            <a:ext cx="8820000" cy="2196000"/>
          </a:xfrm>
          <a:prstGeom prst="rect">
            <a:avLst/>
          </a:prstGeom>
          <a:solidFill>
            <a:schemeClr val="accent4">
              <a:lumMod val="20000"/>
              <a:lumOff val="80000"/>
            </a:schemeClr>
          </a:solidFill>
          <a:ln w="19050">
            <a:noFill/>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00"/>
              </a:lnSpc>
              <a:spcBef>
                <a:spcPts val="0"/>
              </a:spcBef>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〇 令和</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３年７月</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２日　国土審議会（本会）</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村尾</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和俊　委員（関西経済連合会　副会長）</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p>
          <a:p>
            <a:pPr algn="l">
              <a:lnSpc>
                <a:spcPts val="500"/>
              </a:lnSpc>
              <a:spcBef>
                <a:spcPts val="0"/>
              </a:spcBef>
            </a:pP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国土強靱化</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のための</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首都機能バックアップ</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については、首都直下型地震などへ</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の備え</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として、早急に判断・解決す</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べき国家的課題。</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国土形成計画</a:t>
            </a:r>
            <a:endParaRPr lang="en-US" altLang="ja-JP"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1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地理的</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条件や都市の要件を踏まえて、</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地点や機能などの具体的な</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考え方が示されるべき</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例えば、人的・機能的に厚みの</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東京以外の</a:t>
            </a:r>
            <a:endParaRPr lang="en-US" altLang="ja-JP"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大都市圏</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機能を設置したり</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においては</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経営部門などの企業の司令塔的な</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部門を</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分散設置していくこと</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を政府から</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推奨して</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ほしい</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500"/>
              </a:lnSpc>
              <a:spcBef>
                <a:spcPts val="0"/>
              </a:spcBef>
            </a:pPr>
            <a:endPar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500"/>
              </a:lnSpc>
              <a:spcBef>
                <a:spcPts val="0"/>
              </a:spcBef>
            </a:pP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500"/>
              </a:lnSpc>
              <a:spcBef>
                <a:spcPts val="0"/>
              </a:spcBef>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機能のバックアップ</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しては</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、広域で対応できる</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関西エリアがふさわしいのではない</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か。</a:t>
            </a:r>
            <a:endParaRPr lang="en-US" altLang="ja-JP"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endParaRPr lang="en-US" altLang="ja-JP"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〇 令和３年９月</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日</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国土審議会</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（計画部会）</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福和伸夫　委員（名古屋大学 減災連携研究センター教授）</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p>
          <a:p>
            <a:pPr algn="l">
              <a:lnSpc>
                <a:spcPts val="500"/>
              </a:lnSpc>
              <a:spcBef>
                <a:spcPts val="0"/>
              </a:spcBef>
            </a:pPr>
            <a:endParaRPr lang="en-US" altLang="ja-JP"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spcBef>
                <a:spcPts val="0"/>
              </a:spcBef>
            </a:pP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今後、発生すると予想される</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関東地震に備えて、その際に首都が被災しないようにいったん西に持ってきておいて</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、地震後</a:t>
            </a:r>
            <a:r>
              <a:rPr lang="ja-JP" altLang="en-US" sz="1100" b="1" u="sng"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にもう一度首都を</a:t>
            </a:r>
            <a:r>
              <a:rPr lang="ja-JP" altLang="en-US"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戻す</a:t>
            </a:r>
            <a:r>
              <a:rPr lang="en-US" altLang="ja-JP"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b="1" u="sng"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いうような大胆なビジョンも国土計画を語るときだからこそ少し入れていただいて</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も良い</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ので</a:t>
            </a:r>
            <a:r>
              <a:rPr lang="ja-JP" altLang="en-US" sz="11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1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スライド番号プレースホルダー 1"/>
          <p:cNvSpPr txBox="1">
            <a:spLocks/>
          </p:cNvSpPr>
          <p:nvPr/>
        </p:nvSpPr>
        <p:spPr>
          <a:xfrm>
            <a:off x="7166451" y="657709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46 </a:t>
            </a:r>
            <a:endParaRPr kumimoji="1" lang="ja-JP" altLang="en-US" sz="1800" dirty="0">
              <a:solidFill>
                <a:srgbClr val="002060"/>
              </a:solidFill>
            </a:endParaRPr>
          </a:p>
        </p:txBody>
      </p:sp>
    </p:spTree>
    <p:extLst>
      <p:ext uri="{BB962C8B-B14F-4D97-AF65-F5344CB8AC3E}">
        <p14:creationId xmlns:p14="http://schemas.microsoft.com/office/powerpoint/2010/main" val="1282470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正方形/長方形 543"/>
          <p:cNvSpPr/>
          <p:nvPr/>
        </p:nvSpPr>
        <p:spPr>
          <a:xfrm>
            <a:off x="0" y="19420"/>
            <a:ext cx="9144000" cy="6864623"/>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542" name="正方形/長方形 541"/>
          <p:cNvSpPr/>
          <p:nvPr/>
        </p:nvSpPr>
        <p:spPr>
          <a:xfrm>
            <a:off x="-8664" y="19420"/>
            <a:ext cx="9142000" cy="432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　到達点分析 </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制度面 </a:t>
            </a:r>
            <a:r>
              <a:rPr lang="en-US" altLang="ja-JP"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（１</a:t>
            </a:r>
            <a:r>
              <a:rPr lang="ja-JP" altLang="en-US" sz="1600" b="1" dirty="0" smtClean="0">
                <a:latin typeface="Meiryo UI" panose="020B0604030504040204" pitchFamily="50" charset="-128"/>
                <a:ea typeface="Meiryo UI" panose="020B0604030504040204" pitchFamily="50" charset="-128"/>
              </a:rPr>
              <a:t>）</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r>
              <a:rPr lang="ja-JP" altLang="en-US" sz="1600" b="1" spc="-15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600" b="1" spc="-1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spc="-1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3" name="角丸四角形 542"/>
          <p:cNvSpPr/>
          <p:nvPr/>
        </p:nvSpPr>
        <p:spPr>
          <a:xfrm>
            <a:off x="114023" y="782571"/>
            <a:ext cx="3168000"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latin typeface="Meiryo UI" panose="020B0604030504040204" pitchFamily="50" charset="-128"/>
                <a:ea typeface="Meiryo UI" panose="020B0604030504040204" pitchFamily="50" charset="-128"/>
              </a:rPr>
              <a:t>当初</a:t>
            </a:r>
            <a:r>
              <a:rPr lang="ja-JP" altLang="en-US" sz="1400" dirty="0" smtClean="0">
                <a:latin typeface="Meiryo UI" panose="020B0604030504040204" pitchFamily="50" charset="-128"/>
                <a:ea typeface="Meiryo UI" panose="020B0604030504040204" pitchFamily="50" charset="-128"/>
              </a:rPr>
              <a:t>ビジョンで示していた取組み</a:t>
            </a:r>
            <a:r>
              <a:rPr lang="ja-JP" altLang="en-US" sz="1400" dirty="0">
                <a:latin typeface="Meiryo UI" panose="020B0604030504040204" pitchFamily="50" charset="-128"/>
                <a:ea typeface="Meiryo UI" panose="020B0604030504040204" pitchFamily="50" charset="-128"/>
              </a:rPr>
              <a:t>の方向性</a:t>
            </a:r>
            <a:endParaRPr kumimoji="1" lang="ja-JP" altLang="en-US" sz="1400" dirty="0">
              <a:latin typeface="Meiryo UI" panose="020B0604030504040204" pitchFamily="50" charset="-128"/>
              <a:ea typeface="Meiryo UI" panose="020B0604030504040204" pitchFamily="50" charset="-128"/>
            </a:endParaRPr>
          </a:p>
        </p:txBody>
      </p:sp>
      <p:sp>
        <p:nvSpPr>
          <p:cNvPr id="547" name="タイトル 1"/>
          <p:cNvSpPr txBox="1"/>
          <p:nvPr/>
        </p:nvSpPr>
        <p:spPr>
          <a:xfrm>
            <a:off x="114024" y="1303230"/>
            <a:ext cx="4543868" cy="2041585"/>
          </a:xfrm>
          <a:prstGeom prst="rect">
            <a:avLst/>
          </a:prstGeom>
        </p:spPr>
        <p:txBody>
          <a:bodyPr vert="horz" wrap="square" lIns="91440" tIns="45720" rIns="9144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600"/>
              </a:lnSpc>
              <a:spcBef>
                <a:spcPts val="1200"/>
              </a:spcBef>
              <a:buFont typeface="Wingdings" panose="05000000000000000000" pitchFamily="2" charset="2"/>
              <a:buChar char="p"/>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副首都としての基盤を確立</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し、発展していくためには、大阪府・大阪市で担っている都市機能（広域機能）の整備をさらに強力に進められる制度への改革が必要。</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、住民とともに、地域ニーズに沿った身近な行政サービスを展開していけるよう、大阪市が担っている基礎自治機能の充実に向けた仕組み作りが必要。</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gn="l">
              <a:lnSpc>
                <a:spcPts val="1600"/>
              </a:lnSpc>
              <a:spcBef>
                <a:spcPts val="1200"/>
              </a:spcBef>
              <a:buFont typeface="Wingdings" panose="05000000000000000000" pitchFamily="2" charset="2"/>
              <a:buChar char="p"/>
              <a:defRPr/>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上記課題</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に対応した大都市制度として、特別区設置法に基づく特別区制度の実現をめざして検討を進める。</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9" name="右矢印 548"/>
          <p:cNvSpPr/>
          <p:nvPr/>
        </p:nvSpPr>
        <p:spPr>
          <a:xfrm>
            <a:off x="4572000" y="2102231"/>
            <a:ext cx="381407" cy="469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1" name="角丸四角形 550"/>
          <p:cNvSpPr/>
          <p:nvPr/>
        </p:nvSpPr>
        <p:spPr>
          <a:xfrm>
            <a:off x="4971537" y="823565"/>
            <a:ext cx="1134055"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rPr>
              <a:t>取組状況</a:t>
            </a:r>
            <a:endParaRPr kumimoji="1" lang="ja-JP" altLang="en-US" sz="1400"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4911982" y="3960498"/>
            <a:ext cx="4104000" cy="2640385"/>
            <a:chOff x="4911982" y="4153010"/>
            <a:chExt cx="4104000" cy="2640385"/>
          </a:xfrm>
        </p:grpSpPr>
        <p:sp>
          <p:nvSpPr>
            <p:cNvPr id="552" name="角丸四角形 23">
              <a:extLst>
                <a:ext uri="{FF2B5EF4-FFF2-40B4-BE49-F238E27FC236}">
                  <a16:creationId xmlns:a16="http://schemas.microsoft.com/office/drawing/2014/main" id="{B23E43A1-D28E-4C65-90EC-FDFF1591D5C2}"/>
                </a:ext>
              </a:extLst>
            </p:cNvPr>
            <p:cNvSpPr/>
            <p:nvPr/>
          </p:nvSpPr>
          <p:spPr>
            <a:xfrm>
              <a:off x="4953407" y="4153010"/>
              <a:ext cx="2160000"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553" name="タイトル 1">
              <a:extLst>
                <a:ext uri="{FF2B5EF4-FFF2-40B4-BE49-F238E27FC236}">
                  <a16:creationId xmlns:a16="http://schemas.microsoft.com/office/drawing/2014/main" id="{8F9B27B7-805D-41F0-B385-212151CA3647}"/>
                </a:ext>
              </a:extLst>
            </p:cNvPr>
            <p:cNvSpPr txBox="1">
              <a:spLocks/>
            </p:cNvSpPr>
            <p:nvPr/>
          </p:nvSpPr>
          <p:spPr>
            <a:xfrm>
              <a:off x="4911982" y="4489395"/>
              <a:ext cx="4104000" cy="2304000"/>
            </a:xfrm>
            <a:prstGeom prst="rect">
              <a:avLst/>
            </a:prstGeom>
            <a:noFill/>
            <a:ln w="19050">
              <a:solidFill>
                <a:schemeClr val="tx1"/>
              </a:solidFill>
            </a:ln>
          </p:spPr>
          <p:txBody>
            <a:bodyPr vert="horz" wrap="square" lIns="91440" tIns="45720" rIns="91440" bIns="45720"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府市一体条例に</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基づき、さらに府市連携を強固にし、府市一体で大阪の成長、まちづくりを強力に推し進めていくべきではないか。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市一体</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で拠点</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開発や都市交通基盤の整備を推進していくことで</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市民だけでなく、広く府民全体がその利便性を実感</a:t>
              </a: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できるようにしていくことが、今後の課題ではないか。</a:t>
              </a:r>
              <a:endParaRPr lang="en-US" altLang="ja-JP"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総合区制度をはじめ、基礎自治機能の充実の観点から、取り組みを進めるべきではないか。</a:t>
              </a:r>
              <a:endPar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6" name="スライド番号プレースホルダー 2"/>
          <p:cNvSpPr>
            <a:spLocks noGrp="1"/>
          </p:cNvSpPr>
          <p:nvPr>
            <p:ph type="sldNum" sz="quarter" idx="12"/>
          </p:nvPr>
        </p:nvSpPr>
        <p:spPr>
          <a:xfrm>
            <a:off x="8216784" y="6585577"/>
            <a:ext cx="991326" cy="365125"/>
          </a:xfrm>
        </p:spPr>
        <p:txBody>
          <a:bodyPr/>
          <a:lstStyle/>
          <a:p>
            <a:r>
              <a:rPr kumimoji="1" lang="en-US" altLang="ja-JP" sz="1800" dirty="0" smtClean="0">
                <a:solidFill>
                  <a:srgbClr val="002060"/>
                </a:solidFill>
              </a:rPr>
              <a:t>4</a:t>
            </a:r>
          </a:p>
        </p:txBody>
      </p:sp>
      <p:grpSp>
        <p:nvGrpSpPr>
          <p:cNvPr id="3" name="グループ化 2"/>
          <p:cNvGrpSpPr/>
          <p:nvPr/>
        </p:nvGrpSpPr>
        <p:grpSpPr>
          <a:xfrm>
            <a:off x="4911982" y="1273010"/>
            <a:ext cx="4248000" cy="2880000"/>
            <a:chOff x="4911982" y="1405362"/>
            <a:chExt cx="4248000" cy="2880000"/>
          </a:xfrm>
        </p:grpSpPr>
        <p:sp>
          <p:nvSpPr>
            <p:cNvPr id="548" name="タイトル 1"/>
            <p:cNvSpPr txBox="1">
              <a:spLocks/>
            </p:cNvSpPr>
            <p:nvPr/>
          </p:nvSpPr>
          <p:spPr>
            <a:xfrm>
              <a:off x="4911982" y="1405362"/>
              <a:ext cx="4248000" cy="2880000"/>
            </a:xfrm>
            <a:prstGeom prst="rect">
              <a:avLst/>
            </a:prstGeom>
            <a:noFill/>
            <a:ln>
              <a:no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900"/>
                </a:spcBef>
                <a:buFont typeface="Wingdings" panose="05000000000000000000" pitchFamily="2" charset="2"/>
                <a:buChar char="Ø"/>
              </a:pPr>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月に特別区設置に関する住民投票を実施。反対多数になり大阪市は存続。</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500"/>
                </a:lnSpc>
                <a:spcBef>
                  <a:spcPts val="0"/>
                </a:spcBef>
                <a:buFont typeface="Wingdings" panose="05000000000000000000" pitchFamily="2" charset="2"/>
                <a:buChar char="Ø"/>
              </a:pP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・住民</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にとって大阪市廃止のインパクトは</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大きかった</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ではないか</a:t>
              </a:r>
            </a:p>
            <a:p>
              <a:pPr algn="l">
                <a:spcBef>
                  <a:spcPts val="0"/>
                </a:spcBef>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・住民</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サービス低下の不安を払拭できず、これ</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上回る</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メリットを明確化できなかったのではないか</a:t>
              </a:r>
            </a:p>
            <a:p>
              <a:pPr marL="285750" indent="-285750" algn="l">
                <a:lnSpc>
                  <a:spcPts val="1600"/>
                </a:lnSpc>
                <a:spcBef>
                  <a:spcPts val="90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二重</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行政の</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解消、大阪の成長を求める声も多く、府市一体条例を制定し、府市一体の取組みを進める。</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600"/>
                </a:lnSpc>
                <a:spcBef>
                  <a:spcPts val="900"/>
                </a:spcBef>
                <a:buFont typeface="Wingdings" panose="05000000000000000000" pitchFamily="2" charset="2"/>
                <a:buChar char="Ø"/>
              </a:pP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総合区制度案（副首都推進局案）は</a:t>
              </a:r>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年度に作成しているが議論は停滞。</a:t>
              </a:r>
              <a:endPar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大かっこ 1"/>
            <p:cNvSpPr/>
            <p:nvPr/>
          </p:nvSpPr>
          <p:spPr>
            <a:xfrm>
              <a:off x="5096311" y="1901120"/>
              <a:ext cx="3924000" cy="854242"/>
            </a:xfrm>
            <a:prstGeom prst="bracketPair">
              <a:avLst>
                <a:gd name="adj" fmla="val 152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3999160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p:cNvGrpSpPr/>
          <p:nvPr/>
        </p:nvGrpSpPr>
        <p:grpSpPr>
          <a:xfrm>
            <a:off x="4063181" y="102371"/>
            <a:ext cx="5040000" cy="4063458"/>
            <a:chOff x="173355" y="3790496"/>
            <a:chExt cx="5743577" cy="3281325"/>
          </a:xfrm>
        </p:grpSpPr>
        <p:grpSp>
          <p:nvGrpSpPr>
            <p:cNvPr id="37" name="グループ化 36"/>
            <p:cNvGrpSpPr/>
            <p:nvPr/>
          </p:nvGrpSpPr>
          <p:grpSpPr>
            <a:xfrm>
              <a:off x="173356" y="3870000"/>
              <a:ext cx="5743576" cy="3201821"/>
              <a:chOff x="94913" y="440176"/>
              <a:chExt cx="7658103" cy="4269095"/>
            </a:xfrm>
          </p:grpSpPr>
          <p:sp>
            <p:nvSpPr>
              <p:cNvPr id="39" name="角丸四角形 38"/>
              <p:cNvSpPr/>
              <p:nvPr/>
            </p:nvSpPr>
            <p:spPr>
              <a:xfrm>
                <a:off x="94913" y="523086"/>
                <a:ext cx="7658103" cy="4186185"/>
              </a:xfrm>
              <a:prstGeom prst="roundRect">
                <a:avLst>
                  <a:gd name="adj" fmla="val 5947"/>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40" name="角丸四角形 39"/>
              <p:cNvSpPr/>
              <p:nvPr/>
            </p:nvSpPr>
            <p:spPr>
              <a:xfrm>
                <a:off x="94916" y="440176"/>
                <a:ext cx="5279999" cy="39839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400" b="1" dirty="0">
                  <a:solidFill>
                    <a:schemeClr val="tx2">
                      <a:lumMod val="50000"/>
                    </a:schemeClr>
                  </a:solidFill>
                  <a:latin typeface="Meiryo UI" panose="020B0604030504040204" pitchFamily="50" charset="-128"/>
                  <a:ea typeface="Meiryo UI" panose="020B0604030504040204" pitchFamily="50" charset="-128"/>
                </a:endParaRPr>
              </a:p>
            </p:txBody>
          </p:sp>
        </p:grpSp>
        <p:sp>
          <p:nvSpPr>
            <p:cNvPr id="38" name="角丸四角形 37"/>
            <p:cNvSpPr/>
            <p:nvPr/>
          </p:nvSpPr>
          <p:spPr>
            <a:xfrm>
              <a:off x="173355" y="3790496"/>
              <a:ext cx="5743577" cy="26163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lang="ja-JP" altLang="en-US" sz="1400" b="1" dirty="0" smtClean="0">
                  <a:solidFill>
                    <a:srgbClr val="002060"/>
                  </a:solidFill>
                  <a:latin typeface="Meiryo UI" panose="020B0604030504040204" pitchFamily="50" charset="-128"/>
                  <a:ea typeface="Meiryo UI" panose="020B0604030504040204" pitchFamily="50" charset="-128"/>
                </a:rPr>
                <a:t>◆ </a:t>
              </a:r>
              <a:r>
                <a:rPr lang="en-US" altLang="ja-JP" sz="1400" b="1" dirty="0" smtClean="0">
                  <a:solidFill>
                    <a:srgbClr val="002060"/>
                  </a:solidFill>
                  <a:latin typeface="Meiryo UI" panose="020B0604030504040204" pitchFamily="50" charset="-128"/>
                  <a:ea typeface="Meiryo UI" panose="020B0604030504040204" pitchFamily="50" charset="-128"/>
                </a:rPr>
                <a:t>2020</a:t>
              </a:r>
              <a:r>
                <a:rPr lang="ja-JP" altLang="en-US" sz="1400" b="1" dirty="0">
                  <a:solidFill>
                    <a:srgbClr val="002060"/>
                  </a:solidFill>
                  <a:latin typeface="Meiryo UI" panose="020B0604030504040204" pitchFamily="50" charset="-128"/>
                  <a:ea typeface="Meiryo UI" panose="020B0604030504040204" pitchFamily="50" charset="-128"/>
                </a:rPr>
                <a:t>年</a:t>
              </a:r>
              <a:r>
                <a:rPr lang="en-US" altLang="ja-JP" sz="1400" b="1" dirty="0">
                  <a:solidFill>
                    <a:srgbClr val="002060"/>
                  </a:solidFill>
                  <a:latin typeface="Meiryo UI" panose="020B0604030504040204" pitchFamily="50" charset="-128"/>
                  <a:ea typeface="Meiryo UI" panose="020B0604030504040204" pitchFamily="50" charset="-128"/>
                </a:rPr>
                <a:t>(R</a:t>
              </a:r>
              <a:r>
                <a:rPr lang="ja-JP" altLang="en-US" sz="1400" b="1" dirty="0">
                  <a:solidFill>
                    <a:srgbClr val="002060"/>
                  </a:solidFill>
                  <a:latin typeface="Meiryo UI" panose="020B0604030504040204" pitchFamily="50" charset="-128"/>
                  <a:ea typeface="Meiryo UI" panose="020B0604030504040204" pitchFamily="50" charset="-128"/>
                </a:rPr>
                <a:t>２</a:t>
              </a:r>
              <a:r>
                <a:rPr lang="en-US" altLang="ja-JP" sz="1400" b="1" dirty="0">
                  <a:solidFill>
                    <a:srgbClr val="002060"/>
                  </a:solidFill>
                  <a:latin typeface="Meiryo UI" panose="020B0604030504040204" pitchFamily="50" charset="-128"/>
                  <a:ea typeface="Meiryo UI" panose="020B0604030504040204" pitchFamily="50" charset="-128"/>
                </a:rPr>
                <a:t>) </a:t>
              </a:r>
              <a:r>
                <a:rPr lang="ja-JP" altLang="en-US" sz="1400" b="1" dirty="0">
                  <a:solidFill>
                    <a:srgbClr val="002060"/>
                  </a:solidFill>
                  <a:latin typeface="Meiryo UI" panose="020B0604030504040204" pitchFamily="50" charset="-128"/>
                  <a:ea typeface="Meiryo UI" panose="020B0604030504040204" pitchFamily="50" charset="-128"/>
                </a:rPr>
                <a:t>大阪市廃止・特別区設置住民投票の結果</a:t>
              </a:r>
            </a:p>
            <a:p>
              <a:endParaRPr lang="en-US" altLang="ja-JP" sz="1400" b="1" dirty="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 </a:t>
              </a:r>
              <a:endParaRPr lang="ja-JP" altLang="en-US" sz="1100" dirty="0">
                <a:solidFill>
                  <a:srgbClr val="002060"/>
                </a:solidFill>
                <a:latin typeface="Meiryo UI" panose="020B0604030504040204" pitchFamily="50" charset="-128"/>
                <a:ea typeface="Meiryo UI" panose="020B0604030504040204" pitchFamily="50" charset="-128"/>
              </a:endParaRPr>
            </a:p>
          </p:txBody>
        </p:sp>
      </p:grpSp>
      <p:graphicFrame>
        <p:nvGraphicFramePr>
          <p:cNvPr id="41" name="表 40"/>
          <p:cNvGraphicFramePr>
            <a:graphicFrameLocks noGrp="1"/>
          </p:cNvGraphicFramePr>
          <p:nvPr>
            <p:extLst/>
          </p:nvPr>
        </p:nvGraphicFramePr>
        <p:xfrm>
          <a:off x="4195902" y="1563190"/>
          <a:ext cx="1512000" cy="1787708"/>
        </p:xfrm>
        <a:graphic>
          <a:graphicData uri="http://schemas.openxmlformats.org/drawingml/2006/table">
            <a:tbl>
              <a:tblPr>
                <a:effectLst/>
                <a:tableStyleId>{69C7853C-536D-4A76-A0AE-DD22124D55A5}</a:tableStyleId>
              </a:tblPr>
              <a:tblGrid>
                <a:gridCol w="792000">
                  <a:extLst>
                    <a:ext uri="{9D8B030D-6E8A-4147-A177-3AD203B41FA5}">
                      <a16:colId xmlns:a16="http://schemas.microsoft.com/office/drawing/2014/main" val="2754252615"/>
                    </a:ext>
                  </a:extLst>
                </a:gridCol>
                <a:gridCol w="720000">
                  <a:extLst>
                    <a:ext uri="{9D8B030D-6E8A-4147-A177-3AD203B41FA5}">
                      <a16:colId xmlns:a16="http://schemas.microsoft.com/office/drawing/2014/main" val="327059950"/>
                    </a:ext>
                  </a:extLst>
                </a:gridCol>
              </a:tblGrid>
              <a:tr h="296593">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b="1" u="none" strike="noStrike" dirty="0" smtClean="0">
                          <a:solidFill>
                            <a:srgbClr val="002060"/>
                          </a:solidFill>
                          <a:effectLst/>
                          <a:latin typeface="Meiryo UI" panose="020B0604030504040204" pitchFamily="50" charset="-128"/>
                          <a:ea typeface="Meiryo UI" panose="020B0604030504040204" pitchFamily="50" charset="-128"/>
                        </a:rPr>
                        <a:t>賛 成</a:t>
                      </a:r>
                      <a:endParaRPr lang="ja-JP" altLang="en-US" sz="1200" b="1" i="0" u="none" strike="noStrike" dirty="0">
                        <a:solidFill>
                          <a:srgbClr val="002060"/>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1638339204"/>
                  </a:ext>
                </a:extLst>
              </a:tr>
              <a:tr h="296593">
                <a:tc>
                  <a:txBody>
                    <a:bodyPr/>
                    <a:lstStyle/>
                    <a:p>
                      <a:pPr algn="ctr" fontAlgn="ctr"/>
                      <a:r>
                        <a:rPr lang="ja-JP" altLang="en-US" sz="1200" b="1" u="none" strike="noStrike" dirty="0">
                          <a:solidFill>
                            <a:srgbClr val="002060"/>
                          </a:solidFill>
                          <a:effectLst/>
                          <a:latin typeface="Meiryo UI" panose="020B0604030504040204" pitchFamily="50" charset="-128"/>
                          <a:ea typeface="Meiryo UI" panose="020B0604030504040204" pitchFamily="50" charset="-128"/>
                        </a:rPr>
                        <a:t>（</a:t>
                      </a:r>
                      <a:r>
                        <a:rPr lang="ja-JP" altLang="en-US" sz="1200" b="1" u="none" strike="noStrike" dirty="0" smtClean="0">
                          <a:solidFill>
                            <a:srgbClr val="002060"/>
                          </a:solidFill>
                          <a:effectLst/>
                          <a:latin typeface="Meiryo UI" panose="020B0604030504040204" pitchFamily="50" charset="-128"/>
                          <a:ea typeface="Meiryo UI" panose="020B0604030504040204" pitchFamily="50" charset="-128"/>
                        </a:rPr>
                        <a:t>票数</a:t>
                      </a:r>
                      <a:r>
                        <a:rPr lang="ja-JP" altLang="en-US" sz="1200" b="1" u="none" strike="noStrike" dirty="0">
                          <a:solidFill>
                            <a:srgbClr val="002060"/>
                          </a:solidFill>
                          <a:effectLst/>
                          <a:latin typeface="Meiryo UI" panose="020B0604030504040204" pitchFamily="50" charset="-128"/>
                          <a:ea typeface="Meiryo UI" panose="020B0604030504040204" pitchFamily="50" charset="-128"/>
                        </a:rPr>
                        <a:t>）</a:t>
                      </a:r>
                      <a:endParaRPr lang="ja-JP" altLang="en-US" sz="1200" b="1" i="0" u="none" strike="noStrike" dirty="0">
                        <a:solidFill>
                          <a:srgbClr val="002060"/>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200" b="1" u="none" strike="noStrike" dirty="0">
                          <a:solidFill>
                            <a:srgbClr val="002060"/>
                          </a:solidFill>
                          <a:effectLst/>
                          <a:latin typeface="Meiryo UI" panose="020B0604030504040204" pitchFamily="50" charset="-128"/>
                          <a:ea typeface="Meiryo UI" panose="020B0604030504040204" pitchFamily="50" charset="-128"/>
                        </a:rPr>
                        <a:t>（</a:t>
                      </a:r>
                      <a:r>
                        <a:rPr lang="ja-JP" altLang="en-US" sz="1200" b="1" u="none" strike="noStrike" dirty="0" smtClean="0">
                          <a:solidFill>
                            <a:srgbClr val="002060"/>
                          </a:solidFill>
                          <a:effectLst/>
                          <a:latin typeface="Meiryo UI" panose="020B0604030504040204" pitchFamily="50" charset="-128"/>
                          <a:ea typeface="Meiryo UI" panose="020B0604030504040204" pitchFamily="50" charset="-128"/>
                        </a:rPr>
                        <a:t>率</a:t>
                      </a:r>
                      <a:r>
                        <a:rPr lang="ja-JP" altLang="en-US" sz="1200" b="1" u="none" strike="noStrike" dirty="0">
                          <a:solidFill>
                            <a:srgbClr val="002060"/>
                          </a:solidFill>
                          <a:effectLst/>
                          <a:latin typeface="Meiryo UI" panose="020B0604030504040204" pitchFamily="50" charset="-128"/>
                          <a:ea typeface="Meiryo UI" panose="020B0604030504040204" pitchFamily="50" charset="-128"/>
                        </a:rPr>
                        <a:t>）</a:t>
                      </a:r>
                      <a:endParaRPr lang="ja-JP" altLang="en-US" sz="1200" b="1" i="0" u="none" strike="noStrike" dirty="0">
                        <a:solidFill>
                          <a:srgbClr val="002060"/>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135824"/>
                  </a:ext>
                </a:extLst>
              </a:tr>
              <a:tr h="296593">
                <a:tc>
                  <a:txBody>
                    <a:bodyPr/>
                    <a:lstStyle/>
                    <a:p>
                      <a:pPr algn="r" fontAlgn="ctr"/>
                      <a:r>
                        <a:rPr lang="en-US" altLang="ja-JP" sz="1200" u="none" strike="noStrike" dirty="0">
                          <a:solidFill>
                            <a:srgbClr val="002060"/>
                          </a:solidFill>
                          <a:effectLst/>
                          <a:latin typeface="Meiryo UI" panose="020B0604030504040204" pitchFamily="50" charset="-128"/>
                          <a:ea typeface="Meiryo UI" panose="020B0604030504040204" pitchFamily="50" charset="-128"/>
                        </a:rPr>
                        <a:t>675,829</a:t>
                      </a:r>
                      <a:endParaRPr lang="en-US" altLang="ja-JP" sz="1200" b="0" i="0" u="none" strike="noStrike" dirty="0">
                        <a:solidFill>
                          <a:srgbClr val="002060"/>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rgbClr val="00206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u="none" strike="noStrike" dirty="0">
                          <a:solidFill>
                            <a:srgbClr val="002060"/>
                          </a:solidFill>
                          <a:effectLst/>
                          <a:latin typeface="Meiryo UI" panose="020B0604030504040204" pitchFamily="50" charset="-128"/>
                          <a:ea typeface="Meiryo UI" panose="020B0604030504040204" pitchFamily="50" charset="-128"/>
                        </a:rPr>
                        <a:t>49.4%</a:t>
                      </a:r>
                      <a:endParaRPr lang="en-US" altLang="ja-JP" sz="1200" b="0" i="0" u="none" strike="noStrike" dirty="0">
                        <a:solidFill>
                          <a:srgbClr val="002060"/>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chemeClr val="tx1"/>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663045643"/>
                  </a:ext>
                </a:extLst>
              </a:tr>
              <a:tr h="317166">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b="1" u="none" strike="noStrike" dirty="0" smtClean="0">
                          <a:solidFill>
                            <a:schemeClr val="bg1"/>
                          </a:solidFill>
                          <a:effectLst/>
                          <a:latin typeface="Meiryo UI" panose="020B0604030504040204" pitchFamily="50" charset="-128"/>
                          <a:ea typeface="Meiryo UI" panose="020B0604030504040204" pitchFamily="50" charset="-128"/>
                        </a:rPr>
                        <a:t>反 対</a:t>
                      </a:r>
                      <a:endParaRPr lang="ja-JP"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00000"/>
                    </a:solidFill>
                  </a:tcPr>
                </a:tc>
                <a:tc hMerge="1">
                  <a:txBody>
                    <a:bodyPr/>
                    <a:lstStyle/>
                    <a:p>
                      <a:endParaRPr kumimoji="1" lang="ja-JP" altLang="en-US"/>
                    </a:p>
                  </a:txBody>
                  <a:tcPr/>
                </a:tc>
                <a:extLst>
                  <a:ext uri="{0D108BD9-81ED-4DB2-BD59-A6C34878D82A}">
                    <a16:rowId xmlns:a16="http://schemas.microsoft.com/office/drawing/2014/main" val="2067975947"/>
                  </a:ext>
                </a:extLst>
              </a:tr>
              <a:tr h="311483">
                <a:tc>
                  <a:txBody>
                    <a:bodyPr/>
                    <a:lstStyle/>
                    <a:p>
                      <a:pPr algn="ctr" fontAlgn="ctr"/>
                      <a:r>
                        <a:rPr lang="ja-JP" altLang="en-US" sz="1200" b="1" u="none" strike="noStrike" dirty="0">
                          <a:solidFill>
                            <a:schemeClr val="bg1"/>
                          </a:solidFill>
                          <a:effectLst/>
                          <a:latin typeface="Meiryo UI" panose="020B0604030504040204" pitchFamily="50" charset="-128"/>
                          <a:ea typeface="Meiryo UI" panose="020B0604030504040204" pitchFamily="50" charset="-128"/>
                        </a:rPr>
                        <a:t>（</a:t>
                      </a:r>
                      <a:r>
                        <a:rPr lang="ja-JP" altLang="en-US" sz="1200" b="1" u="none" strike="noStrike" dirty="0" smtClean="0">
                          <a:solidFill>
                            <a:schemeClr val="bg1"/>
                          </a:solidFill>
                          <a:effectLst/>
                          <a:latin typeface="Meiryo UI" panose="020B0604030504040204" pitchFamily="50" charset="-128"/>
                          <a:ea typeface="Meiryo UI" panose="020B0604030504040204" pitchFamily="50" charset="-128"/>
                        </a:rPr>
                        <a:t>票数</a:t>
                      </a:r>
                      <a:r>
                        <a:rPr lang="ja-JP" altLang="en-US" sz="1200" b="1" u="none" strike="noStrike" dirty="0">
                          <a:solidFill>
                            <a:schemeClr val="bg1"/>
                          </a:solidFill>
                          <a:effectLst/>
                          <a:latin typeface="Meiryo UI" panose="020B0604030504040204" pitchFamily="50" charset="-128"/>
                          <a:ea typeface="Meiryo UI" panose="020B0604030504040204" pitchFamily="50" charset="-128"/>
                        </a:rPr>
                        <a:t>）</a:t>
                      </a:r>
                      <a:endParaRPr lang="ja-JP"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00000"/>
                    </a:solidFill>
                  </a:tcPr>
                </a:tc>
                <a:tc>
                  <a:txBody>
                    <a:bodyPr/>
                    <a:lstStyle/>
                    <a:p>
                      <a:pPr algn="ctr" fontAlgn="ctr"/>
                      <a:r>
                        <a:rPr lang="ja-JP" altLang="en-US" sz="1200" b="1" u="none" strike="noStrike" dirty="0">
                          <a:solidFill>
                            <a:schemeClr val="bg1"/>
                          </a:solidFill>
                          <a:effectLst/>
                          <a:latin typeface="Meiryo UI" panose="020B0604030504040204" pitchFamily="50" charset="-128"/>
                          <a:ea typeface="Meiryo UI" panose="020B0604030504040204" pitchFamily="50" charset="-128"/>
                        </a:rPr>
                        <a:t>（</a:t>
                      </a:r>
                      <a:r>
                        <a:rPr lang="ja-JP" altLang="en-US" sz="1200" b="1" u="none" strike="noStrike" dirty="0" smtClean="0">
                          <a:solidFill>
                            <a:schemeClr val="bg1"/>
                          </a:solidFill>
                          <a:effectLst/>
                          <a:latin typeface="Meiryo UI" panose="020B0604030504040204" pitchFamily="50" charset="-128"/>
                          <a:ea typeface="Meiryo UI" panose="020B0604030504040204" pitchFamily="50" charset="-128"/>
                        </a:rPr>
                        <a:t>率</a:t>
                      </a:r>
                      <a:r>
                        <a:rPr lang="ja-JP" altLang="en-US" sz="1200" b="1" u="none" strike="noStrike" dirty="0">
                          <a:solidFill>
                            <a:schemeClr val="bg1"/>
                          </a:solidFill>
                          <a:effectLst/>
                          <a:latin typeface="Meiryo UI" panose="020B0604030504040204" pitchFamily="50" charset="-128"/>
                          <a:ea typeface="Meiryo UI" panose="020B0604030504040204" pitchFamily="50" charset="-128"/>
                        </a:rPr>
                        <a:t>）</a:t>
                      </a:r>
                      <a:endParaRPr lang="ja-JP" altLang="en-US" sz="1200" b="1" i="0" u="none" strike="noStrike" dirty="0">
                        <a:solidFill>
                          <a:schemeClr val="bg1"/>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067980709"/>
                  </a:ext>
                </a:extLst>
              </a:tr>
              <a:tr h="249991">
                <a:tc>
                  <a:txBody>
                    <a:bodyPr/>
                    <a:lstStyle/>
                    <a:p>
                      <a:pPr algn="r" fontAlgn="ctr"/>
                      <a:r>
                        <a:rPr lang="en-US" altLang="ja-JP" sz="1200" u="none" strike="noStrike" dirty="0">
                          <a:solidFill>
                            <a:schemeClr val="bg1"/>
                          </a:solidFill>
                          <a:effectLst/>
                          <a:latin typeface="Meiryo UI" panose="020B0604030504040204" pitchFamily="50" charset="-128"/>
                          <a:ea typeface="Meiryo UI" panose="020B0604030504040204" pitchFamily="50" charset="-128"/>
                        </a:rPr>
                        <a:t>692,996</a:t>
                      </a:r>
                      <a:endParaRPr lang="en-US" altLang="ja-JP" sz="1200" b="0" i="0" u="none" strike="noStrike" dirty="0">
                        <a:solidFill>
                          <a:schemeClr val="bg1"/>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tc>
                  <a:txBody>
                    <a:bodyPr/>
                    <a:lstStyle/>
                    <a:p>
                      <a:pPr algn="r" fontAlgn="ctr"/>
                      <a:r>
                        <a:rPr lang="en-US" altLang="ja-JP" sz="1200" u="none" strike="noStrike" dirty="0">
                          <a:solidFill>
                            <a:schemeClr val="bg1"/>
                          </a:solidFill>
                          <a:effectLst/>
                          <a:latin typeface="Meiryo UI" panose="020B0604030504040204" pitchFamily="50" charset="-128"/>
                          <a:ea typeface="Meiryo UI" panose="020B0604030504040204" pitchFamily="50" charset="-128"/>
                        </a:rPr>
                        <a:t>50.6%</a:t>
                      </a:r>
                      <a:endParaRPr lang="en-US" altLang="ja-JP" sz="1200" b="0" i="0" u="none" strike="noStrike" dirty="0">
                        <a:solidFill>
                          <a:schemeClr val="bg1"/>
                        </a:solidFill>
                        <a:effectLst/>
                        <a:latin typeface="Meiryo UI" panose="020B0604030504040204" pitchFamily="50" charset="-128"/>
                        <a:ea typeface="Meiryo UI" panose="020B0604030504040204" pitchFamily="50" charset="-128"/>
                      </a:endParaRPr>
                    </a:p>
                  </a:txBody>
                  <a:tcPr marL="83077" marR="83077" marT="43200" marB="432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2593207016"/>
                  </a:ext>
                </a:extLst>
              </a:tr>
            </a:tbl>
          </a:graphicData>
        </a:graphic>
      </p:graphicFrame>
      <p:grpSp>
        <p:nvGrpSpPr>
          <p:cNvPr id="42" name="グループ化 41"/>
          <p:cNvGrpSpPr>
            <a:grpSpLocks noChangeAspect="1"/>
          </p:cNvGrpSpPr>
          <p:nvPr/>
        </p:nvGrpSpPr>
        <p:grpSpPr>
          <a:xfrm>
            <a:off x="5762381" y="561590"/>
            <a:ext cx="3347202" cy="3460800"/>
            <a:chOff x="908720" y="848544"/>
            <a:chExt cx="3736181" cy="3862983"/>
          </a:xfrm>
        </p:grpSpPr>
        <p:grpSp>
          <p:nvGrpSpPr>
            <p:cNvPr id="43" name="グループ化 42"/>
            <p:cNvGrpSpPr/>
            <p:nvPr/>
          </p:nvGrpSpPr>
          <p:grpSpPr>
            <a:xfrm>
              <a:off x="908720" y="848544"/>
              <a:ext cx="3736181" cy="3862983"/>
              <a:chOff x="908720" y="848544"/>
              <a:chExt cx="3736181" cy="3862983"/>
            </a:xfrm>
          </p:grpSpPr>
          <p:grpSp>
            <p:nvGrpSpPr>
              <p:cNvPr id="48" name="Group 4"/>
              <p:cNvGrpSpPr>
                <a:grpSpLocks noChangeAspect="1"/>
              </p:cNvGrpSpPr>
              <p:nvPr/>
            </p:nvGrpSpPr>
            <p:grpSpPr bwMode="auto">
              <a:xfrm>
                <a:off x="908720" y="848544"/>
                <a:ext cx="3736181" cy="3862983"/>
                <a:chOff x="1748" y="0"/>
                <a:chExt cx="4184" cy="4326"/>
              </a:xfrm>
            </p:grpSpPr>
            <p:sp>
              <p:nvSpPr>
                <p:cNvPr id="74" name="AutoShape 3"/>
                <p:cNvSpPr>
                  <a:spLocks noChangeAspect="1" noChangeArrowheads="1" noTextEdit="1"/>
                </p:cNvSpPr>
                <p:nvPr/>
              </p:nvSpPr>
              <p:spPr bwMode="auto">
                <a:xfrm>
                  <a:off x="1748" y="0"/>
                  <a:ext cx="418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grpSp>
              <p:nvGrpSpPr>
                <p:cNvPr id="75" name="Group 205"/>
                <p:cNvGrpSpPr>
                  <a:grpSpLocks/>
                </p:cNvGrpSpPr>
                <p:nvPr/>
              </p:nvGrpSpPr>
              <p:grpSpPr bwMode="auto">
                <a:xfrm>
                  <a:off x="1752" y="4"/>
                  <a:ext cx="4174" cy="4322"/>
                  <a:chOff x="1752" y="4"/>
                  <a:chExt cx="4174" cy="4322"/>
                </a:xfrm>
              </p:grpSpPr>
              <p:sp>
                <p:nvSpPr>
                  <p:cNvPr id="357" name="Freeform 5"/>
                  <p:cNvSpPr>
                    <a:spLocks/>
                  </p:cNvSpPr>
                  <p:nvPr/>
                </p:nvSpPr>
                <p:spPr bwMode="auto">
                  <a:xfrm>
                    <a:off x="2185" y="3512"/>
                    <a:ext cx="403" cy="234"/>
                  </a:xfrm>
                  <a:custGeom>
                    <a:avLst/>
                    <a:gdLst>
                      <a:gd name="T0" fmla="*/ 0 w 403"/>
                      <a:gd name="T1" fmla="*/ 0 h 234"/>
                      <a:gd name="T2" fmla="*/ 56 w 403"/>
                      <a:gd name="T3" fmla="*/ 199 h 234"/>
                      <a:gd name="T4" fmla="*/ 403 w 403"/>
                      <a:gd name="T5" fmla="*/ 234 h 234"/>
                      <a:gd name="T6" fmla="*/ 371 w 403"/>
                      <a:gd name="T7" fmla="*/ 25 h 234"/>
                      <a:gd name="T8" fmla="*/ 92 w 403"/>
                      <a:gd name="T9" fmla="*/ 25 h 234"/>
                      <a:gd name="T10" fmla="*/ 73 w 403"/>
                      <a:gd name="T11" fmla="*/ 6 h 234"/>
                      <a:gd name="T12" fmla="*/ 0 w 403"/>
                      <a:gd name="T13" fmla="*/ 0 h 234"/>
                    </a:gdLst>
                    <a:ahLst/>
                    <a:cxnLst>
                      <a:cxn ang="0">
                        <a:pos x="T0" y="T1"/>
                      </a:cxn>
                      <a:cxn ang="0">
                        <a:pos x="T2" y="T3"/>
                      </a:cxn>
                      <a:cxn ang="0">
                        <a:pos x="T4" y="T5"/>
                      </a:cxn>
                      <a:cxn ang="0">
                        <a:pos x="T6" y="T7"/>
                      </a:cxn>
                      <a:cxn ang="0">
                        <a:pos x="T8" y="T9"/>
                      </a:cxn>
                      <a:cxn ang="0">
                        <a:pos x="T10" y="T11"/>
                      </a:cxn>
                      <a:cxn ang="0">
                        <a:pos x="T12" y="T13"/>
                      </a:cxn>
                    </a:cxnLst>
                    <a:rect l="0" t="0" r="r" b="b"/>
                    <a:pathLst>
                      <a:path w="403" h="234">
                        <a:moveTo>
                          <a:pt x="0" y="0"/>
                        </a:moveTo>
                        <a:lnTo>
                          <a:pt x="56" y="199"/>
                        </a:lnTo>
                        <a:lnTo>
                          <a:pt x="403" y="234"/>
                        </a:lnTo>
                        <a:lnTo>
                          <a:pt x="371" y="25"/>
                        </a:lnTo>
                        <a:lnTo>
                          <a:pt x="92" y="25"/>
                        </a:lnTo>
                        <a:lnTo>
                          <a:pt x="73" y="6"/>
                        </a:lnTo>
                        <a:lnTo>
                          <a:pt x="0"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8" name="Freeform 6"/>
                  <p:cNvSpPr>
                    <a:spLocks/>
                  </p:cNvSpPr>
                  <p:nvPr/>
                </p:nvSpPr>
                <p:spPr bwMode="auto">
                  <a:xfrm>
                    <a:off x="2159" y="2987"/>
                    <a:ext cx="856" cy="503"/>
                  </a:xfrm>
                  <a:custGeom>
                    <a:avLst/>
                    <a:gdLst>
                      <a:gd name="T0" fmla="*/ 476 w 856"/>
                      <a:gd name="T1" fmla="*/ 6 h 503"/>
                      <a:gd name="T2" fmla="*/ 0 w 856"/>
                      <a:gd name="T3" fmla="*/ 147 h 503"/>
                      <a:gd name="T4" fmla="*/ 5 w 856"/>
                      <a:gd name="T5" fmla="*/ 289 h 503"/>
                      <a:gd name="T6" fmla="*/ 125 w 856"/>
                      <a:gd name="T7" fmla="*/ 278 h 503"/>
                      <a:gd name="T8" fmla="*/ 275 w 856"/>
                      <a:gd name="T9" fmla="*/ 149 h 503"/>
                      <a:gd name="T10" fmla="*/ 324 w 856"/>
                      <a:gd name="T11" fmla="*/ 210 h 503"/>
                      <a:gd name="T12" fmla="*/ 183 w 856"/>
                      <a:gd name="T13" fmla="*/ 325 h 503"/>
                      <a:gd name="T14" fmla="*/ 239 w 856"/>
                      <a:gd name="T15" fmla="*/ 415 h 503"/>
                      <a:gd name="T16" fmla="*/ 440 w 856"/>
                      <a:gd name="T17" fmla="*/ 407 h 503"/>
                      <a:gd name="T18" fmla="*/ 479 w 856"/>
                      <a:gd name="T19" fmla="*/ 503 h 503"/>
                      <a:gd name="T20" fmla="*/ 729 w 856"/>
                      <a:gd name="T21" fmla="*/ 411 h 503"/>
                      <a:gd name="T22" fmla="*/ 856 w 856"/>
                      <a:gd name="T23" fmla="*/ 345 h 503"/>
                      <a:gd name="T24" fmla="*/ 817 w 856"/>
                      <a:gd name="T25" fmla="*/ 70 h 503"/>
                      <a:gd name="T26" fmla="*/ 699 w 856"/>
                      <a:gd name="T27" fmla="*/ 0 h 503"/>
                      <a:gd name="T28" fmla="*/ 554 w 856"/>
                      <a:gd name="T29" fmla="*/ 40 h 503"/>
                      <a:gd name="T30" fmla="*/ 476 w 856"/>
                      <a:gd name="T31"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6" h="503">
                        <a:moveTo>
                          <a:pt x="476" y="6"/>
                        </a:moveTo>
                        <a:lnTo>
                          <a:pt x="0" y="147"/>
                        </a:lnTo>
                        <a:lnTo>
                          <a:pt x="5" y="289"/>
                        </a:lnTo>
                        <a:lnTo>
                          <a:pt x="125" y="278"/>
                        </a:lnTo>
                        <a:lnTo>
                          <a:pt x="275" y="149"/>
                        </a:lnTo>
                        <a:lnTo>
                          <a:pt x="324" y="210"/>
                        </a:lnTo>
                        <a:lnTo>
                          <a:pt x="183" y="325"/>
                        </a:lnTo>
                        <a:lnTo>
                          <a:pt x="239" y="415"/>
                        </a:lnTo>
                        <a:lnTo>
                          <a:pt x="440" y="407"/>
                        </a:lnTo>
                        <a:lnTo>
                          <a:pt x="479" y="503"/>
                        </a:lnTo>
                        <a:lnTo>
                          <a:pt x="729" y="411"/>
                        </a:lnTo>
                        <a:lnTo>
                          <a:pt x="856" y="345"/>
                        </a:lnTo>
                        <a:lnTo>
                          <a:pt x="817" y="70"/>
                        </a:lnTo>
                        <a:lnTo>
                          <a:pt x="699" y="0"/>
                        </a:lnTo>
                        <a:lnTo>
                          <a:pt x="554" y="40"/>
                        </a:lnTo>
                        <a:lnTo>
                          <a:pt x="476" y="6"/>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9" name="Freeform 7"/>
                  <p:cNvSpPr>
                    <a:spLocks/>
                  </p:cNvSpPr>
                  <p:nvPr/>
                </p:nvSpPr>
                <p:spPr bwMode="auto">
                  <a:xfrm>
                    <a:off x="2661" y="3379"/>
                    <a:ext cx="461" cy="407"/>
                  </a:xfrm>
                  <a:custGeom>
                    <a:avLst/>
                    <a:gdLst>
                      <a:gd name="T0" fmla="*/ 455 w 461"/>
                      <a:gd name="T1" fmla="*/ 407 h 407"/>
                      <a:gd name="T2" fmla="*/ 455 w 461"/>
                      <a:gd name="T3" fmla="*/ 407 h 407"/>
                      <a:gd name="T4" fmla="*/ 459 w 461"/>
                      <a:gd name="T5" fmla="*/ 388 h 407"/>
                      <a:gd name="T6" fmla="*/ 461 w 461"/>
                      <a:gd name="T7" fmla="*/ 371 h 407"/>
                      <a:gd name="T8" fmla="*/ 459 w 461"/>
                      <a:gd name="T9" fmla="*/ 339 h 407"/>
                      <a:gd name="T10" fmla="*/ 459 w 461"/>
                      <a:gd name="T11" fmla="*/ 308 h 407"/>
                      <a:gd name="T12" fmla="*/ 459 w 461"/>
                      <a:gd name="T13" fmla="*/ 272 h 407"/>
                      <a:gd name="T14" fmla="*/ 392 w 461"/>
                      <a:gd name="T15" fmla="*/ 231 h 407"/>
                      <a:gd name="T16" fmla="*/ 347 w 461"/>
                      <a:gd name="T17" fmla="*/ 0 h 407"/>
                      <a:gd name="T18" fmla="*/ 159 w 461"/>
                      <a:gd name="T19" fmla="*/ 83 h 407"/>
                      <a:gd name="T20" fmla="*/ 167 w 461"/>
                      <a:gd name="T21" fmla="*/ 214 h 407"/>
                      <a:gd name="T22" fmla="*/ 133 w 461"/>
                      <a:gd name="T23" fmla="*/ 197 h 407"/>
                      <a:gd name="T24" fmla="*/ 133 w 461"/>
                      <a:gd name="T25" fmla="*/ 233 h 407"/>
                      <a:gd name="T26" fmla="*/ 182 w 461"/>
                      <a:gd name="T27" fmla="*/ 268 h 407"/>
                      <a:gd name="T28" fmla="*/ 182 w 461"/>
                      <a:gd name="T29" fmla="*/ 313 h 407"/>
                      <a:gd name="T30" fmla="*/ 71 w 461"/>
                      <a:gd name="T31" fmla="*/ 309 h 407"/>
                      <a:gd name="T32" fmla="*/ 54 w 461"/>
                      <a:gd name="T33" fmla="*/ 199 h 407"/>
                      <a:gd name="T34" fmla="*/ 0 w 461"/>
                      <a:gd name="T35" fmla="*/ 184 h 407"/>
                      <a:gd name="T36" fmla="*/ 0 w 461"/>
                      <a:gd name="T37" fmla="*/ 184 h 407"/>
                      <a:gd name="T38" fmla="*/ 2 w 461"/>
                      <a:gd name="T39" fmla="*/ 281 h 407"/>
                      <a:gd name="T40" fmla="*/ 2 w 461"/>
                      <a:gd name="T41" fmla="*/ 381 h 407"/>
                      <a:gd name="T42" fmla="*/ 274 w 461"/>
                      <a:gd name="T43" fmla="*/ 373 h 407"/>
                      <a:gd name="T44" fmla="*/ 455 w 461"/>
                      <a:gd name="T4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1" h="407">
                        <a:moveTo>
                          <a:pt x="455" y="407"/>
                        </a:moveTo>
                        <a:lnTo>
                          <a:pt x="455" y="407"/>
                        </a:lnTo>
                        <a:lnTo>
                          <a:pt x="459" y="388"/>
                        </a:lnTo>
                        <a:lnTo>
                          <a:pt x="461" y="371"/>
                        </a:lnTo>
                        <a:lnTo>
                          <a:pt x="459" y="339"/>
                        </a:lnTo>
                        <a:lnTo>
                          <a:pt x="459" y="308"/>
                        </a:lnTo>
                        <a:lnTo>
                          <a:pt x="459" y="272"/>
                        </a:lnTo>
                        <a:lnTo>
                          <a:pt x="392" y="231"/>
                        </a:lnTo>
                        <a:lnTo>
                          <a:pt x="347" y="0"/>
                        </a:lnTo>
                        <a:lnTo>
                          <a:pt x="159" y="83"/>
                        </a:lnTo>
                        <a:lnTo>
                          <a:pt x="167" y="214"/>
                        </a:lnTo>
                        <a:lnTo>
                          <a:pt x="133" y="197"/>
                        </a:lnTo>
                        <a:lnTo>
                          <a:pt x="133" y="233"/>
                        </a:lnTo>
                        <a:lnTo>
                          <a:pt x="182" y="268"/>
                        </a:lnTo>
                        <a:lnTo>
                          <a:pt x="182" y="313"/>
                        </a:lnTo>
                        <a:lnTo>
                          <a:pt x="71" y="309"/>
                        </a:lnTo>
                        <a:lnTo>
                          <a:pt x="54" y="199"/>
                        </a:lnTo>
                        <a:lnTo>
                          <a:pt x="0" y="184"/>
                        </a:lnTo>
                        <a:lnTo>
                          <a:pt x="0" y="184"/>
                        </a:lnTo>
                        <a:lnTo>
                          <a:pt x="2" y="281"/>
                        </a:lnTo>
                        <a:lnTo>
                          <a:pt x="2" y="381"/>
                        </a:lnTo>
                        <a:lnTo>
                          <a:pt x="274" y="373"/>
                        </a:lnTo>
                        <a:lnTo>
                          <a:pt x="455" y="407"/>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0" name="Freeform 8"/>
                  <p:cNvSpPr>
                    <a:spLocks/>
                  </p:cNvSpPr>
                  <p:nvPr/>
                </p:nvSpPr>
                <p:spPr bwMode="auto">
                  <a:xfrm>
                    <a:off x="1752" y="2564"/>
                    <a:ext cx="562" cy="427"/>
                  </a:xfrm>
                  <a:custGeom>
                    <a:avLst/>
                    <a:gdLst>
                      <a:gd name="T0" fmla="*/ 112 w 562"/>
                      <a:gd name="T1" fmla="*/ 0 h 427"/>
                      <a:gd name="T2" fmla="*/ 0 w 562"/>
                      <a:gd name="T3" fmla="*/ 210 h 427"/>
                      <a:gd name="T4" fmla="*/ 110 w 562"/>
                      <a:gd name="T5" fmla="*/ 422 h 427"/>
                      <a:gd name="T6" fmla="*/ 356 w 562"/>
                      <a:gd name="T7" fmla="*/ 427 h 427"/>
                      <a:gd name="T8" fmla="*/ 347 w 562"/>
                      <a:gd name="T9" fmla="*/ 315 h 427"/>
                      <a:gd name="T10" fmla="*/ 405 w 562"/>
                      <a:gd name="T11" fmla="*/ 365 h 427"/>
                      <a:gd name="T12" fmla="*/ 562 w 562"/>
                      <a:gd name="T13" fmla="*/ 139 h 427"/>
                      <a:gd name="T14" fmla="*/ 482 w 562"/>
                      <a:gd name="T15" fmla="*/ 75 h 427"/>
                      <a:gd name="T16" fmla="*/ 112 w 562"/>
                      <a:gd name="T1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427">
                        <a:moveTo>
                          <a:pt x="112" y="0"/>
                        </a:moveTo>
                        <a:lnTo>
                          <a:pt x="0" y="210"/>
                        </a:lnTo>
                        <a:lnTo>
                          <a:pt x="110" y="422"/>
                        </a:lnTo>
                        <a:lnTo>
                          <a:pt x="356" y="427"/>
                        </a:lnTo>
                        <a:lnTo>
                          <a:pt x="347" y="315"/>
                        </a:lnTo>
                        <a:lnTo>
                          <a:pt x="405" y="365"/>
                        </a:lnTo>
                        <a:lnTo>
                          <a:pt x="562" y="139"/>
                        </a:lnTo>
                        <a:lnTo>
                          <a:pt x="482" y="75"/>
                        </a:lnTo>
                        <a:lnTo>
                          <a:pt x="112"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1" name="Freeform 9"/>
                  <p:cNvSpPr>
                    <a:spLocks/>
                  </p:cNvSpPr>
                  <p:nvPr/>
                </p:nvSpPr>
                <p:spPr bwMode="auto">
                  <a:xfrm>
                    <a:off x="2395" y="1625"/>
                    <a:ext cx="1186" cy="1149"/>
                  </a:xfrm>
                  <a:custGeom>
                    <a:avLst/>
                    <a:gdLst>
                      <a:gd name="T0" fmla="*/ 999 w 1186"/>
                      <a:gd name="T1" fmla="*/ 0 h 1149"/>
                      <a:gd name="T2" fmla="*/ 894 w 1186"/>
                      <a:gd name="T3" fmla="*/ 66 h 1149"/>
                      <a:gd name="T4" fmla="*/ 215 w 1186"/>
                      <a:gd name="T5" fmla="*/ 412 h 1149"/>
                      <a:gd name="T6" fmla="*/ 238 w 1186"/>
                      <a:gd name="T7" fmla="*/ 495 h 1149"/>
                      <a:gd name="T8" fmla="*/ 17 w 1186"/>
                      <a:gd name="T9" fmla="*/ 575 h 1149"/>
                      <a:gd name="T10" fmla="*/ 17 w 1186"/>
                      <a:gd name="T11" fmla="*/ 628 h 1149"/>
                      <a:gd name="T12" fmla="*/ 0 w 1186"/>
                      <a:gd name="T13" fmla="*/ 662 h 1149"/>
                      <a:gd name="T14" fmla="*/ 48 w 1186"/>
                      <a:gd name="T15" fmla="*/ 695 h 1149"/>
                      <a:gd name="T16" fmla="*/ 80 w 1186"/>
                      <a:gd name="T17" fmla="*/ 654 h 1149"/>
                      <a:gd name="T18" fmla="*/ 317 w 1186"/>
                      <a:gd name="T19" fmla="*/ 573 h 1149"/>
                      <a:gd name="T20" fmla="*/ 332 w 1186"/>
                      <a:gd name="T21" fmla="*/ 635 h 1149"/>
                      <a:gd name="T22" fmla="*/ 182 w 1186"/>
                      <a:gd name="T23" fmla="*/ 710 h 1149"/>
                      <a:gd name="T24" fmla="*/ 167 w 1186"/>
                      <a:gd name="T25" fmla="*/ 853 h 1149"/>
                      <a:gd name="T26" fmla="*/ 167 w 1186"/>
                      <a:gd name="T27" fmla="*/ 853 h 1149"/>
                      <a:gd name="T28" fmla="*/ 168 w 1186"/>
                      <a:gd name="T29" fmla="*/ 855 h 1149"/>
                      <a:gd name="T30" fmla="*/ 170 w 1186"/>
                      <a:gd name="T31" fmla="*/ 855 h 1149"/>
                      <a:gd name="T32" fmla="*/ 174 w 1186"/>
                      <a:gd name="T33" fmla="*/ 856 h 1149"/>
                      <a:gd name="T34" fmla="*/ 176 w 1186"/>
                      <a:gd name="T35" fmla="*/ 856 h 1149"/>
                      <a:gd name="T36" fmla="*/ 300 w 1186"/>
                      <a:gd name="T37" fmla="*/ 810 h 1149"/>
                      <a:gd name="T38" fmla="*/ 275 w 1186"/>
                      <a:gd name="T39" fmla="*/ 873 h 1149"/>
                      <a:gd name="T40" fmla="*/ 174 w 1186"/>
                      <a:gd name="T41" fmla="*/ 903 h 1149"/>
                      <a:gd name="T42" fmla="*/ 161 w 1186"/>
                      <a:gd name="T43" fmla="*/ 918 h 1149"/>
                      <a:gd name="T44" fmla="*/ 116 w 1186"/>
                      <a:gd name="T45" fmla="*/ 1149 h 1149"/>
                      <a:gd name="T46" fmla="*/ 153 w 1186"/>
                      <a:gd name="T47" fmla="*/ 1134 h 1149"/>
                      <a:gd name="T48" fmla="*/ 191 w 1186"/>
                      <a:gd name="T49" fmla="*/ 960 h 1149"/>
                      <a:gd name="T50" fmla="*/ 238 w 1186"/>
                      <a:gd name="T51" fmla="*/ 946 h 1149"/>
                      <a:gd name="T52" fmla="*/ 212 w 1186"/>
                      <a:gd name="T53" fmla="*/ 1111 h 1149"/>
                      <a:gd name="T54" fmla="*/ 247 w 1186"/>
                      <a:gd name="T55" fmla="*/ 1094 h 1149"/>
                      <a:gd name="T56" fmla="*/ 270 w 1186"/>
                      <a:gd name="T57" fmla="*/ 1027 h 1149"/>
                      <a:gd name="T58" fmla="*/ 343 w 1186"/>
                      <a:gd name="T59" fmla="*/ 1055 h 1149"/>
                      <a:gd name="T60" fmla="*/ 671 w 1186"/>
                      <a:gd name="T61" fmla="*/ 768 h 1149"/>
                      <a:gd name="T62" fmla="*/ 705 w 1186"/>
                      <a:gd name="T63" fmla="*/ 714 h 1149"/>
                      <a:gd name="T64" fmla="*/ 1012 w 1186"/>
                      <a:gd name="T65" fmla="*/ 527 h 1149"/>
                      <a:gd name="T66" fmla="*/ 1109 w 1186"/>
                      <a:gd name="T67" fmla="*/ 487 h 1149"/>
                      <a:gd name="T68" fmla="*/ 1186 w 1186"/>
                      <a:gd name="T69" fmla="*/ 461 h 1149"/>
                      <a:gd name="T70" fmla="*/ 1019 w 1186"/>
                      <a:gd name="T71" fmla="*/ 289 h 1149"/>
                      <a:gd name="T72" fmla="*/ 999 w 1186"/>
                      <a:gd name="T73"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6" h="1149">
                        <a:moveTo>
                          <a:pt x="999" y="0"/>
                        </a:moveTo>
                        <a:lnTo>
                          <a:pt x="894" y="66"/>
                        </a:lnTo>
                        <a:lnTo>
                          <a:pt x="215" y="412"/>
                        </a:lnTo>
                        <a:lnTo>
                          <a:pt x="238" y="495"/>
                        </a:lnTo>
                        <a:lnTo>
                          <a:pt x="17" y="575"/>
                        </a:lnTo>
                        <a:lnTo>
                          <a:pt x="17" y="628"/>
                        </a:lnTo>
                        <a:lnTo>
                          <a:pt x="0" y="662"/>
                        </a:lnTo>
                        <a:lnTo>
                          <a:pt x="48" y="695"/>
                        </a:lnTo>
                        <a:lnTo>
                          <a:pt x="80" y="654"/>
                        </a:lnTo>
                        <a:lnTo>
                          <a:pt x="317" y="573"/>
                        </a:lnTo>
                        <a:lnTo>
                          <a:pt x="332" y="635"/>
                        </a:lnTo>
                        <a:lnTo>
                          <a:pt x="182" y="710"/>
                        </a:lnTo>
                        <a:lnTo>
                          <a:pt x="167" y="853"/>
                        </a:lnTo>
                        <a:lnTo>
                          <a:pt x="167" y="853"/>
                        </a:lnTo>
                        <a:lnTo>
                          <a:pt x="168" y="855"/>
                        </a:lnTo>
                        <a:lnTo>
                          <a:pt x="170" y="855"/>
                        </a:lnTo>
                        <a:lnTo>
                          <a:pt x="174" y="856"/>
                        </a:lnTo>
                        <a:lnTo>
                          <a:pt x="176" y="856"/>
                        </a:lnTo>
                        <a:lnTo>
                          <a:pt x="300" y="810"/>
                        </a:lnTo>
                        <a:lnTo>
                          <a:pt x="275" y="873"/>
                        </a:lnTo>
                        <a:lnTo>
                          <a:pt x="174" y="903"/>
                        </a:lnTo>
                        <a:lnTo>
                          <a:pt x="161" y="918"/>
                        </a:lnTo>
                        <a:lnTo>
                          <a:pt x="116" y="1149"/>
                        </a:lnTo>
                        <a:lnTo>
                          <a:pt x="153" y="1134"/>
                        </a:lnTo>
                        <a:lnTo>
                          <a:pt x="191" y="960"/>
                        </a:lnTo>
                        <a:lnTo>
                          <a:pt x="238" y="946"/>
                        </a:lnTo>
                        <a:lnTo>
                          <a:pt x="212" y="1111"/>
                        </a:lnTo>
                        <a:lnTo>
                          <a:pt x="247" y="1094"/>
                        </a:lnTo>
                        <a:lnTo>
                          <a:pt x="270" y="1027"/>
                        </a:lnTo>
                        <a:lnTo>
                          <a:pt x="343" y="1055"/>
                        </a:lnTo>
                        <a:lnTo>
                          <a:pt x="671" y="768"/>
                        </a:lnTo>
                        <a:lnTo>
                          <a:pt x="705" y="714"/>
                        </a:lnTo>
                        <a:lnTo>
                          <a:pt x="1012" y="527"/>
                        </a:lnTo>
                        <a:lnTo>
                          <a:pt x="1109" y="487"/>
                        </a:lnTo>
                        <a:lnTo>
                          <a:pt x="1186" y="461"/>
                        </a:lnTo>
                        <a:lnTo>
                          <a:pt x="1019" y="289"/>
                        </a:lnTo>
                        <a:lnTo>
                          <a:pt x="999"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2" name="Freeform 10"/>
                  <p:cNvSpPr>
                    <a:spLocks/>
                  </p:cNvSpPr>
                  <p:nvPr/>
                </p:nvSpPr>
                <p:spPr bwMode="auto">
                  <a:xfrm>
                    <a:off x="2385" y="931"/>
                    <a:ext cx="1245" cy="1106"/>
                  </a:xfrm>
                  <a:custGeom>
                    <a:avLst/>
                    <a:gdLst>
                      <a:gd name="T0" fmla="*/ 707 w 1245"/>
                      <a:gd name="T1" fmla="*/ 0 h 1106"/>
                      <a:gd name="T2" fmla="*/ 716 w 1245"/>
                      <a:gd name="T3" fmla="*/ 253 h 1106"/>
                      <a:gd name="T4" fmla="*/ 0 w 1245"/>
                      <a:gd name="T5" fmla="*/ 761 h 1106"/>
                      <a:gd name="T6" fmla="*/ 25 w 1245"/>
                      <a:gd name="T7" fmla="*/ 790 h 1106"/>
                      <a:gd name="T8" fmla="*/ 60 w 1245"/>
                      <a:gd name="T9" fmla="*/ 900 h 1106"/>
                      <a:gd name="T10" fmla="*/ 192 w 1245"/>
                      <a:gd name="T11" fmla="*/ 968 h 1106"/>
                      <a:gd name="T12" fmla="*/ 229 w 1245"/>
                      <a:gd name="T13" fmla="*/ 1106 h 1106"/>
                      <a:gd name="T14" fmla="*/ 934 w 1245"/>
                      <a:gd name="T15" fmla="*/ 746 h 1106"/>
                      <a:gd name="T16" fmla="*/ 1245 w 1245"/>
                      <a:gd name="T17" fmla="*/ 521 h 1106"/>
                      <a:gd name="T18" fmla="*/ 820 w 1245"/>
                      <a:gd name="T19" fmla="*/ 30 h 1106"/>
                      <a:gd name="T20" fmla="*/ 707 w 1245"/>
                      <a:gd name="T21" fmla="*/ 0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5" h="1106">
                        <a:moveTo>
                          <a:pt x="707" y="0"/>
                        </a:moveTo>
                        <a:lnTo>
                          <a:pt x="716" y="253"/>
                        </a:lnTo>
                        <a:lnTo>
                          <a:pt x="0" y="761"/>
                        </a:lnTo>
                        <a:lnTo>
                          <a:pt x="25" y="790"/>
                        </a:lnTo>
                        <a:lnTo>
                          <a:pt x="60" y="900"/>
                        </a:lnTo>
                        <a:lnTo>
                          <a:pt x="192" y="968"/>
                        </a:lnTo>
                        <a:lnTo>
                          <a:pt x="229" y="1106"/>
                        </a:lnTo>
                        <a:lnTo>
                          <a:pt x="934" y="746"/>
                        </a:lnTo>
                        <a:lnTo>
                          <a:pt x="1245" y="521"/>
                        </a:lnTo>
                        <a:lnTo>
                          <a:pt x="820" y="30"/>
                        </a:lnTo>
                        <a:lnTo>
                          <a:pt x="707"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3" name="Freeform 11"/>
                  <p:cNvSpPr>
                    <a:spLocks/>
                  </p:cNvSpPr>
                  <p:nvPr/>
                </p:nvSpPr>
                <p:spPr bwMode="auto">
                  <a:xfrm>
                    <a:off x="3133" y="2375"/>
                    <a:ext cx="611" cy="1012"/>
                  </a:xfrm>
                  <a:custGeom>
                    <a:avLst/>
                    <a:gdLst>
                      <a:gd name="T0" fmla="*/ 486 w 611"/>
                      <a:gd name="T1" fmla="*/ 35 h 1012"/>
                      <a:gd name="T2" fmla="*/ 208 w 611"/>
                      <a:gd name="T3" fmla="*/ 382 h 1012"/>
                      <a:gd name="T4" fmla="*/ 38 w 611"/>
                      <a:gd name="T5" fmla="*/ 528 h 1012"/>
                      <a:gd name="T6" fmla="*/ 100 w 611"/>
                      <a:gd name="T7" fmla="*/ 929 h 1012"/>
                      <a:gd name="T8" fmla="*/ 2 w 611"/>
                      <a:gd name="T9" fmla="*/ 888 h 1012"/>
                      <a:gd name="T10" fmla="*/ 0 w 611"/>
                      <a:gd name="T11" fmla="*/ 991 h 1012"/>
                      <a:gd name="T12" fmla="*/ 308 w 611"/>
                      <a:gd name="T13" fmla="*/ 1012 h 1012"/>
                      <a:gd name="T14" fmla="*/ 480 w 611"/>
                      <a:gd name="T15" fmla="*/ 927 h 1012"/>
                      <a:gd name="T16" fmla="*/ 565 w 611"/>
                      <a:gd name="T17" fmla="*/ 429 h 1012"/>
                      <a:gd name="T18" fmla="*/ 611 w 611"/>
                      <a:gd name="T19" fmla="*/ 316 h 1012"/>
                      <a:gd name="T20" fmla="*/ 598 w 611"/>
                      <a:gd name="T21" fmla="*/ 0 h 1012"/>
                      <a:gd name="T22" fmla="*/ 486 w 611"/>
                      <a:gd name="T23" fmla="*/ 35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1012">
                        <a:moveTo>
                          <a:pt x="486" y="35"/>
                        </a:moveTo>
                        <a:lnTo>
                          <a:pt x="208" y="382"/>
                        </a:lnTo>
                        <a:lnTo>
                          <a:pt x="38" y="528"/>
                        </a:lnTo>
                        <a:lnTo>
                          <a:pt x="100" y="929"/>
                        </a:lnTo>
                        <a:lnTo>
                          <a:pt x="2" y="888"/>
                        </a:lnTo>
                        <a:lnTo>
                          <a:pt x="0" y="991"/>
                        </a:lnTo>
                        <a:lnTo>
                          <a:pt x="308" y="1012"/>
                        </a:lnTo>
                        <a:lnTo>
                          <a:pt x="480" y="927"/>
                        </a:lnTo>
                        <a:lnTo>
                          <a:pt x="565" y="429"/>
                        </a:lnTo>
                        <a:lnTo>
                          <a:pt x="611" y="316"/>
                        </a:lnTo>
                        <a:lnTo>
                          <a:pt x="598" y="0"/>
                        </a:lnTo>
                        <a:lnTo>
                          <a:pt x="486" y="35"/>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4" name="Freeform 12"/>
                  <p:cNvSpPr>
                    <a:spLocks/>
                  </p:cNvSpPr>
                  <p:nvPr/>
                </p:nvSpPr>
                <p:spPr bwMode="auto">
                  <a:xfrm>
                    <a:off x="2719" y="2159"/>
                    <a:ext cx="904" cy="778"/>
                  </a:xfrm>
                  <a:custGeom>
                    <a:avLst/>
                    <a:gdLst>
                      <a:gd name="T0" fmla="*/ 673 w 904"/>
                      <a:gd name="T1" fmla="*/ 0 h 778"/>
                      <a:gd name="T2" fmla="*/ 373 w 904"/>
                      <a:gd name="T3" fmla="*/ 182 h 778"/>
                      <a:gd name="T4" fmla="*/ 358 w 904"/>
                      <a:gd name="T5" fmla="*/ 223 h 778"/>
                      <a:gd name="T6" fmla="*/ 21 w 904"/>
                      <a:gd name="T7" fmla="*/ 519 h 778"/>
                      <a:gd name="T8" fmla="*/ 43 w 904"/>
                      <a:gd name="T9" fmla="*/ 523 h 778"/>
                      <a:gd name="T10" fmla="*/ 66 w 904"/>
                      <a:gd name="T11" fmla="*/ 590 h 778"/>
                      <a:gd name="T12" fmla="*/ 0 w 904"/>
                      <a:gd name="T13" fmla="*/ 628 h 778"/>
                      <a:gd name="T14" fmla="*/ 0 w 904"/>
                      <a:gd name="T15" fmla="*/ 628 h 778"/>
                      <a:gd name="T16" fmla="*/ 2 w 904"/>
                      <a:gd name="T17" fmla="*/ 632 h 778"/>
                      <a:gd name="T18" fmla="*/ 2 w 904"/>
                      <a:gd name="T19" fmla="*/ 634 h 778"/>
                      <a:gd name="T20" fmla="*/ 8 w 904"/>
                      <a:gd name="T21" fmla="*/ 637 h 778"/>
                      <a:gd name="T22" fmla="*/ 13 w 904"/>
                      <a:gd name="T23" fmla="*/ 641 h 778"/>
                      <a:gd name="T24" fmla="*/ 15 w 904"/>
                      <a:gd name="T25" fmla="*/ 643 h 778"/>
                      <a:gd name="T26" fmla="*/ 15 w 904"/>
                      <a:gd name="T27" fmla="*/ 647 h 778"/>
                      <a:gd name="T28" fmla="*/ 75 w 904"/>
                      <a:gd name="T29" fmla="*/ 615 h 778"/>
                      <a:gd name="T30" fmla="*/ 146 w 904"/>
                      <a:gd name="T31" fmla="*/ 673 h 778"/>
                      <a:gd name="T32" fmla="*/ 225 w 904"/>
                      <a:gd name="T33" fmla="*/ 632 h 778"/>
                      <a:gd name="T34" fmla="*/ 255 w 904"/>
                      <a:gd name="T35" fmla="*/ 652 h 778"/>
                      <a:gd name="T36" fmla="*/ 176 w 904"/>
                      <a:gd name="T37" fmla="*/ 692 h 778"/>
                      <a:gd name="T38" fmla="*/ 268 w 904"/>
                      <a:gd name="T39" fmla="*/ 742 h 778"/>
                      <a:gd name="T40" fmla="*/ 334 w 904"/>
                      <a:gd name="T41" fmla="*/ 714 h 778"/>
                      <a:gd name="T42" fmla="*/ 369 w 904"/>
                      <a:gd name="T43" fmla="*/ 720 h 778"/>
                      <a:gd name="T44" fmla="*/ 311 w 904"/>
                      <a:gd name="T45" fmla="*/ 757 h 778"/>
                      <a:gd name="T46" fmla="*/ 337 w 904"/>
                      <a:gd name="T47" fmla="*/ 778 h 778"/>
                      <a:gd name="T48" fmla="*/ 459 w 904"/>
                      <a:gd name="T49" fmla="*/ 735 h 778"/>
                      <a:gd name="T50" fmla="*/ 628 w 904"/>
                      <a:gd name="T51" fmla="*/ 598 h 778"/>
                      <a:gd name="T52" fmla="*/ 904 w 904"/>
                      <a:gd name="T53" fmla="*/ 246 h 778"/>
                      <a:gd name="T54" fmla="*/ 673 w 904"/>
                      <a:gd name="T55"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4" h="778">
                        <a:moveTo>
                          <a:pt x="673" y="0"/>
                        </a:moveTo>
                        <a:lnTo>
                          <a:pt x="373" y="182"/>
                        </a:lnTo>
                        <a:lnTo>
                          <a:pt x="358" y="223"/>
                        </a:lnTo>
                        <a:lnTo>
                          <a:pt x="21" y="519"/>
                        </a:lnTo>
                        <a:lnTo>
                          <a:pt x="43" y="523"/>
                        </a:lnTo>
                        <a:lnTo>
                          <a:pt x="66" y="590"/>
                        </a:lnTo>
                        <a:lnTo>
                          <a:pt x="0" y="628"/>
                        </a:lnTo>
                        <a:lnTo>
                          <a:pt x="0" y="628"/>
                        </a:lnTo>
                        <a:lnTo>
                          <a:pt x="2" y="632"/>
                        </a:lnTo>
                        <a:lnTo>
                          <a:pt x="2" y="634"/>
                        </a:lnTo>
                        <a:lnTo>
                          <a:pt x="8" y="637"/>
                        </a:lnTo>
                        <a:lnTo>
                          <a:pt x="13" y="641"/>
                        </a:lnTo>
                        <a:lnTo>
                          <a:pt x="15" y="643"/>
                        </a:lnTo>
                        <a:lnTo>
                          <a:pt x="15" y="647"/>
                        </a:lnTo>
                        <a:lnTo>
                          <a:pt x="75" y="615"/>
                        </a:lnTo>
                        <a:lnTo>
                          <a:pt x="146" y="673"/>
                        </a:lnTo>
                        <a:lnTo>
                          <a:pt x="225" y="632"/>
                        </a:lnTo>
                        <a:lnTo>
                          <a:pt x="255" y="652"/>
                        </a:lnTo>
                        <a:lnTo>
                          <a:pt x="176" y="692"/>
                        </a:lnTo>
                        <a:lnTo>
                          <a:pt x="268" y="742"/>
                        </a:lnTo>
                        <a:lnTo>
                          <a:pt x="334" y="714"/>
                        </a:lnTo>
                        <a:lnTo>
                          <a:pt x="369" y="720"/>
                        </a:lnTo>
                        <a:lnTo>
                          <a:pt x="311" y="757"/>
                        </a:lnTo>
                        <a:lnTo>
                          <a:pt x="337" y="778"/>
                        </a:lnTo>
                        <a:lnTo>
                          <a:pt x="459" y="735"/>
                        </a:lnTo>
                        <a:lnTo>
                          <a:pt x="628" y="598"/>
                        </a:lnTo>
                        <a:lnTo>
                          <a:pt x="904" y="246"/>
                        </a:lnTo>
                        <a:lnTo>
                          <a:pt x="673"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5" name="Freeform 13"/>
                  <p:cNvSpPr>
                    <a:spLocks/>
                  </p:cNvSpPr>
                  <p:nvPr/>
                </p:nvSpPr>
                <p:spPr bwMode="auto">
                  <a:xfrm>
                    <a:off x="3051" y="3272"/>
                    <a:ext cx="911" cy="802"/>
                  </a:xfrm>
                  <a:custGeom>
                    <a:avLst/>
                    <a:gdLst>
                      <a:gd name="T0" fmla="*/ 54 w 911"/>
                      <a:gd name="T1" fmla="*/ 489 h 802"/>
                      <a:gd name="T2" fmla="*/ 358 w 911"/>
                      <a:gd name="T3" fmla="*/ 613 h 802"/>
                      <a:gd name="T4" fmla="*/ 808 w 911"/>
                      <a:gd name="T5" fmla="*/ 802 h 802"/>
                      <a:gd name="T6" fmla="*/ 911 w 911"/>
                      <a:gd name="T7" fmla="*/ 152 h 802"/>
                      <a:gd name="T8" fmla="*/ 830 w 911"/>
                      <a:gd name="T9" fmla="*/ 175 h 802"/>
                      <a:gd name="T10" fmla="*/ 806 w 911"/>
                      <a:gd name="T11" fmla="*/ 178 h 802"/>
                      <a:gd name="T12" fmla="*/ 765 w 911"/>
                      <a:gd name="T13" fmla="*/ 171 h 802"/>
                      <a:gd name="T14" fmla="*/ 568 w 911"/>
                      <a:gd name="T15" fmla="*/ 0 h 802"/>
                      <a:gd name="T16" fmla="*/ 538 w 911"/>
                      <a:gd name="T17" fmla="*/ 23 h 802"/>
                      <a:gd name="T18" fmla="*/ 498 w 911"/>
                      <a:gd name="T19" fmla="*/ 42 h 802"/>
                      <a:gd name="T20" fmla="*/ 450 w 911"/>
                      <a:gd name="T21" fmla="*/ 72 h 802"/>
                      <a:gd name="T22" fmla="*/ 408 w 911"/>
                      <a:gd name="T23" fmla="*/ 83 h 802"/>
                      <a:gd name="T24" fmla="*/ 390 w 911"/>
                      <a:gd name="T25" fmla="*/ 90 h 802"/>
                      <a:gd name="T26" fmla="*/ 97 w 911"/>
                      <a:gd name="T27" fmla="*/ 75 h 802"/>
                      <a:gd name="T28" fmla="*/ 97 w 911"/>
                      <a:gd name="T29" fmla="*/ 75 h 802"/>
                      <a:gd name="T30" fmla="*/ 92 w 911"/>
                      <a:gd name="T31" fmla="*/ 143 h 802"/>
                      <a:gd name="T32" fmla="*/ 88 w 911"/>
                      <a:gd name="T33" fmla="*/ 212 h 802"/>
                      <a:gd name="T34" fmla="*/ 84 w 911"/>
                      <a:gd name="T35" fmla="*/ 281 h 802"/>
                      <a:gd name="T36" fmla="*/ 79 w 911"/>
                      <a:gd name="T37" fmla="*/ 351 h 802"/>
                      <a:gd name="T38" fmla="*/ 79 w 911"/>
                      <a:gd name="T39" fmla="*/ 351 h 802"/>
                      <a:gd name="T40" fmla="*/ 17 w 911"/>
                      <a:gd name="T41" fmla="*/ 326 h 802"/>
                      <a:gd name="T42" fmla="*/ 9 w 911"/>
                      <a:gd name="T43" fmla="*/ 321 h 802"/>
                      <a:gd name="T44" fmla="*/ 0 w 911"/>
                      <a:gd name="T45" fmla="*/ 315 h 802"/>
                      <a:gd name="T46" fmla="*/ 54 w 911"/>
                      <a:gd name="T47" fmla="*/ 48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1" h="802">
                        <a:moveTo>
                          <a:pt x="54" y="489"/>
                        </a:moveTo>
                        <a:lnTo>
                          <a:pt x="358" y="613"/>
                        </a:lnTo>
                        <a:lnTo>
                          <a:pt x="808" y="802"/>
                        </a:lnTo>
                        <a:lnTo>
                          <a:pt x="911" y="152"/>
                        </a:lnTo>
                        <a:lnTo>
                          <a:pt x="830" y="175"/>
                        </a:lnTo>
                        <a:lnTo>
                          <a:pt x="806" y="178"/>
                        </a:lnTo>
                        <a:lnTo>
                          <a:pt x="765" y="171"/>
                        </a:lnTo>
                        <a:lnTo>
                          <a:pt x="568" y="0"/>
                        </a:lnTo>
                        <a:lnTo>
                          <a:pt x="538" y="23"/>
                        </a:lnTo>
                        <a:lnTo>
                          <a:pt x="498" y="42"/>
                        </a:lnTo>
                        <a:lnTo>
                          <a:pt x="450" y="72"/>
                        </a:lnTo>
                        <a:lnTo>
                          <a:pt x="408" y="83"/>
                        </a:lnTo>
                        <a:lnTo>
                          <a:pt x="390" y="90"/>
                        </a:lnTo>
                        <a:lnTo>
                          <a:pt x="97" y="75"/>
                        </a:lnTo>
                        <a:lnTo>
                          <a:pt x="97" y="75"/>
                        </a:lnTo>
                        <a:lnTo>
                          <a:pt x="92" y="143"/>
                        </a:lnTo>
                        <a:lnTo>
                          <a:pt x="88" y="212"/>
                        </a:lnTo>
                        <a:lnTo>
                          <a:pt x="84" y="281"/>
                        </a:lnTo>
                        <a:lnTo>
                          <a:pt x="79" y="351"/>
                        </a:lnTo>
                        <a:lnTo>
                          <a:pt x="79" y="351"/>
                        </a:lnTo>
                        <a:lnTo>
                          <a:pt x="17" y="326"/>
                        </a:lnTo>
                        <a:lnTo>
                          <a:pt x="9" y="321"/>
                        </a:lnTo>
                        <a:lnTo>
                          <a:pt x="0" y="315"/>
                        </a:lnTo>
                        <a:lnTo>
                          <a:pt x="54" y="48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6" name="Freeform 14"/>
                  <p:cNvSpPr>
                    <a:spLocks/>
                  </p:cNvSpPr>
                  <p:nvPr/>
                </p:nvSpPr>
                <p:spPr bwMode="auto">
                  <a:xfrm>
                    <a:off x="3051" y="3272"/>
                    <a:ext cx="911" cy="802"/>
                  </a:xfrm>
                  <a:custGeom>
                    <a:avLst/>
                    <a:gdLst>
                      <a:gd name="T0" fmla="*/ 54 w 911"/>
                      <a:gd name="T1" fmla="*/ 489 h 802"/>
                      <a:gd name="T2" fmla="*/ 358 w 911"/>
                      <a:gd name="T3" fmla="*/ 613 h 802"/>
                      <a:gd name="T4" fmla="*/ 808 w 911"/>
                      <a:gd name="T5" fmla="*/ 802 h 802"/>
                      <a:gd name="T6" fmla="*/ 911 w 911"/>
                      <a:gd name="T7" fmla="*/ 152 h 802"/>
                      <a:gd name="T8" fmla="*/ 830 w 911"/>
                      <a:gd name="T9" fmla="*/ 175 h 802"/>
                      <a:gd name="T10" fmla="*/ 806 w 911"/>
                      <a:gd name="T11" fmla="*/ 178 h 802"/>
                      <a:gd name="T12" fmla="*/ 765 w 911"/>
                      <a:gd name="T13" fmla="*/ 171 h 802"/>
                      <a:gd name="T14" fmla="*/ 568 w 911"/>
                      <a:gd name="T15" fmla="*/ 0 h 802"/>
                      <a:gd name="T16" fmla="*/ 538 w 911"/>
                      <a:gd name="T17" fmla="*/ 23 h 802"/>
                      <a:gd name="T18" fmla="*/ 498 w 911"/>
                      <a:gd name="T19" fmla="*/ 42 h 802"/>
                      <a:gd name="T20" fmla="*/ 450 w 911"/>
                      <a:gd name="T21" fmla="*/ 72 h 802"/>
                      <a:gd name="T22" fmla="*/ 408 w 911"/>
                      <a:gd name="T23" fmla="*/ 83 h 802"/>
                      <a:gd name="T24" fmla="*/ 390 w 911"/>
                      <a:gd name="T25" fmla="*/ 90 h 802"/>
                      <a:gd name="T26" fmla="*/ 97 w 911"/>
                      <a:gd name="T27" fmla="*/ 75 h 802"/>
                      <a:gd name="T28" fmla="*/ 97 w 911"/>
                      <a:gd name="T29" fmla="*/ 75 h 802"/>
                      <a:gd name="T30" fmla="*/ 92 w 911"/>
                      <a:gd name="T31" fmla="*/ 143 h 802"/>
                      <a:gd name="T32" fmla="*/ 88 w 911"/>
                      <a:gd name="T33" fmla="*/ 212 h 802"/>
                      <a:gd name="T34" fmla="*/ 84 w 911"/>
                      <a:gd name="T35" fmla="*/ 281 h 802"/>
                      <a:gd name="T36" fmla="*/ 79 w 911"/>
                      <a:gd name="T37" fmla="*/ 351 h 802"/>
                      <a:gd name="T38" fmla="*/ 79 w 911"/>
                      <a:gd name="T39" fmla="*/ 351 h 802"/>
                      <a:gd name="T40" fmla="*/ 17 w 911"/>
                      <a:gd name="T41" fmla="*/ 326 h 802"/>
                      <a:gd name="T42" fmla="*/ 9 w 911"/>
                      <a:gd name="T43" fmla="*/ 321 h 802"/>
                      <a:gd name="T44" fmla="*/ 0 w 911"/>
                      <a:gd name="T45" fmla="*/ 315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1" h="802">
                        <a:moveTo>
                          <a:pt x="54" y="489"/>
                        </a:moveTo>
                        <a:lnTo>
                          <a:pt x="358" y="613"/>
                        </a:lnTo>
                        <a:lnTo>
                          <a:pt x="808" y="802"/>
                        </a:lnTo>
                        <a:lnTo>
                          <a:pt x="911" y="152"/>
                        </a:lnTo>
                        <a:lnTo>
                          <a:pt x="830" y="175"/>
                        </a:lnTo>
                        <a:lnTo>
                          <a:pt x="806" y="178"/>
                        </a:lnTo>
                        <a:lnTo>
                          <a:pt x="765" y="171"/>
                        </a:lnTo>
                        <a:lnTo>
                          <a:pt x="568" y="0"/>
                        </a:lnTo>
                        <a:lnTo>
                          <a:pt x="538" y="23"/>
                        </a:lnTo>
                        <a:lnTo>
                          <a:pt x="498" y="42"/>
                        </a:lnTo>
                        <a:lnTo>
                          <a:pt x="450" y="72"/>
                        </a:lnTo>
                        <a:lnTo>
                          <a:pt x="408" y="83"/>
                        </a:lnTo>
                        <a:lnTo>
                          <a:pt x="390" y="90"/>
                        </a:lnTo>
                        <a:lnTo>
                          <a:pt x="97" y="75"/>
                        </a:lnTo>
                        <a:lnTo>
                          <a:pt x="97" y="75"/>
                        </a:lnTo>
                        <a:lnTo>
                          <a:pt x="92" y="143"/>
                        </a:lnTo>
                        <a:lnTo>
                          <a:pt x="88" y="212"/>
                        </a:lnTo>
                        <a:lnTo>
                          <a:pt x="84" y="281"/>
                        </a:lnTo>
                        <a:lnTo>
                          <a:pt x="79" y="351"/>
                        </a:lnTo>
                        <a:lnTo>
                          <a:pt x="79" y="351"/>
                        </a:lnTo>
                        <a:lnTo>
                          <a:pt x="17" y="326"/>
                        </a:lnTo>
                        <a:lnTo>
                          <a:pt x="9" y="321"/>
                        </a:lnTo>
                        <a:lnTo>
                          <a:pt x="0" y="3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7" name="Freeform 15"/>
                  <p:cNvSpPr>
                    <a:spLocks/>
                  </p:cNvSpPr>
                  <p:nvPr/>
                </p:nvSpPr>
                <p:spPr bwMode="auto">
                  <a:xfrm>
                    <a:off x="4847" y="2935"/>
                    <a:ext cx="854" cy="1348"/>
                  </a:xfrm>
                  <a:custGeom>
                    <a:avLst/>
                    <a:gdLst>
                      <a:gd name="T0" fmla="*/ 367 w 854"/>
                      <a:gd name="T1" fmla="*/ 13 h 1348"/>
                      <a:gd name="T2" fmla="*/ 255 w 854"/>
                      <a:gd name="T3" fmla="*/ 0 h 1348"/>
                      <a:gd name="T4" fmla="*/ 255 w 854"/>
                      <a:gd name="T5" fmla="*/ 0 h 1348"/>
                      <a:gd name="T6" fmla="*/ 251 w 854"/>
                      <a:gd name="T7" fmla="*/ 231 h 1348"/>
                      <a:gd name="T8" fmla="*/ 129 w 854"/>
                      <a:gd name="T9" fmla="*/ 199 h 1348"/>
                      <a:gd name="T10" fmla="*/ 20 w 854"/>
                      <a:gd name="T11" fmla="*/ 414 h 1348"/>
                      <a:gd name="T12" fmla="*/ 0 w 854"/>
                      <a:gd name="T13" fmla="*/ 783 h 1348"/>
                      <a:gd name="T14" fmla="*/ 41 w 854"/>
                      <a:gd name="T15" fmla="*/ 1050 h 1348"/>
                      <a:gd name="T16" fmla="*/ 90 w 854"/>
                      <a:gd name="T17" fmla="*/ 1162 h 1348"/>
                      <a:gd name="T18" fmla="*/ 487 w 854"/>
                      <a:gd name="T19" fmla="*/ 1181 h 1348"/>
                      <a:gd name="T20" fmla="*/ 556 w 854"/>
                      <a:gd name="T21" fmla="*/ 1348 h 1348"/>
                      <a:gd name="T22" fmla="*/ 607 w 854"/>
                      <a:gd name="T23" fmla="*/ 1203 h 1348"/>
                      <a:gd name="T24" fmla="*/ 671 w 854"/>
                      <a:gd name="T25" fmla="*/ 1211 h 1348"/>
                      <a:gd name="T26" fmla="*/ 824 w 854"/>
                      <a:gd name="T27" fmla="*/ 943 h 1348"/>
                      <a:gd name="T28" fmla="*/ 854 w 854"/>
                      <a:gd name="T29" fmla="*/ 826 h 1348"/>
                      <a:gd name="T30" fmla="*/ 659 w 854"/>
                      <a:gd name="T31" fmla="*/ 727 h 1348"/>
                      <a:gd name="T32" fmla="*/ 622 w 854"/>
                      <a:gd name="T33" fmla="*/ 686 h 1348"/>
                      <a:gd name="T34" fmla="*/ 502 w 854"/>
                      <a:gd name="T35" fmla="*/ 686 h 1348"/>
                      <a:gd name="T36" fmla="*/ 390 w 854"/>
                      <a:gd name="T37" fmla="*/ 603 h 1348"/>
                      <a:gd name="T38" fmla="*/ 418 w 854"/>
                      <a:gd name="T39" fmla="*/ 542 h 1348"/>
                      <a:gd name="T40" fmla="*/ 631 w 854"/>
                      <a:gd name="T41" fmla="*/ 611 h 1348"/>
                      <a:gd name="T42" fmla="*/ 620 w 854"/>
                      <a:gd name="T43" fmla="*/ 292 h 1348"/>
                      <a:gd name="T44" fmla="*/ 611 w 854"/>
                      <a:gd name="T45" fmla="*/ 255 h 1348"/>
                      <a:gd name="T46" fmla="*/ 510 w 854"/>
                      <a:gd name="T47" fmla="*/ 199 h 1348"/>
                      <a:gd name="T48" fmla="*/ 373 w 854"/>
                      <a:gd name="T49" fmla="*/ 9 h 1348"/>
                      <a:gd name="T50" fmla="*/ 367 w 854"/>
                      <a:gd name="T51" fmla="*/ 13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4" h="1348">
                        <a:moveTo>
                          <a:pt x="367" y="13"/>
                        </a:moveTo>
                        <a:lnTo>
                          <a:pt x="255" y="0"/>
                        </a:lnTo>
                        <a:lnTo>
                          <a:pt x="255" y="0"/>
                        </a:lnTo>
                        <a:lnTo>
                          <a:pt x="251" y="231"/>
                        </a:lnTo>
                        <a:lnTo>
                          <a:pt x="129" y="199"/>
                        </a:lnTo>
                        <a:lnTo>
                          <a:pt x="20" y="414"/>
                        </a:lnTo>
                        <a:lnTo>
                          <a:pt x="0" y="783"/>
                        </a:lnTo>
                        <a:lnTo>
                          <a:pt x="41" y="1050"/>
                        </a:lnTo>
                        <a:lnTo>
                          <a:pt x="90" y="1162"/>
                        </a:lnTo>
                        <a:lnTo>
                          <a:pt x="487" y="1181"/>
                        </a:lnTo>
                        <a:lnTo>
                          <a:pt x="556" y="1348"/>
                        </a:lnTo>
                        <a:lnTo>
                          <a:pt x="607" y="1203"/>
                        </a:lnTo>
                        <a:lnTo>
                          <a:pt x="671" y="1211"/>
                        </a:lnTo>
                        <a:lnTo>
                          <a:pt x="824" y="943"/>
                        </a:lnTo>
                        <a:lnTo>
                          <a:pt x="854" y="826"/>
                        </a:lnTo>
                        <a:lnTo>
                          <a:pt x="659" y="727"/>
                        </a:lnTo>
                        <a:lnTo>
                          <a:pt x="622" y="686"/>
                        </a:lnTo>
                        <a:lnTo>
                          <a:pt x="502" y="686"/>
                        </a:lnTo>
                        <a:lnTo>
                          <a:pt x="390" y="603"/>
                        </a:lnTo>
                        <a:lnTo>
                          <a:pt x="418" y="542"/>
                        </a:lnTo>
                        <a:lnTo>
                          <a:pt x="631" y="611"/>
                        </a:lnTo>
                        <a:lnTo>
                          <a:pt x="620" y="292"/>
                        </a:lnTo>
                        <a:lnTo>
                          <a:pt x="611" y="255"/>
                        </a:lnTo>
                        <a:lnTo>
                          <a:pt x="510" y="199"/>
                        </a:lnTo>
                        <a:lnTo>
                          <a:pt x="373" y="9"/>
                        </a:lnTo>
                        <a:lnTo>
                          <a:pt x="367" y="1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8" name="Freeform 16"/>
                  <p:cNvSpPr>
                    <a:spLocks/>
                  </p:cNvSpPr>
                  <p:nvPr/>
                </p:nvSpPr>
                <p:spPr bwMode="auto">
                  <a:xfrm>
                    <a:off x="4847" y="2935"/>
                    <a:ext cx="854" cy="1348"/>
                  </a:xfrm>
                  <a:custGeom>
                    <a:avLst/>
                    <a:gdLst>
                      <a:gd name="T0" fmla="*/ 367 w 854"/>
                      <a:gd name="T1" fmla="*/ 13 h 1348"/>
                      <a:gd name="T2" fmla="*/ 255 w 854"/>
                      <a:gd name="T3" fmla="*/ 0 h 1348"/>
                      <a:gd name="T4" fmla="*/ 255 w 854"/>
                      <a:gd name="T5" fmla="*/ 0 h 1348"/>
                      <a:gd name="T6" fmla="*/ 251 w 854"/>
                      <a:gd name="T7" fmla="*/ 231 h 1348"/>
                      <a:gd name="T8" fmla="*/ 129 w 854"/>
                      <a:gd name="T9" fmla="*/ 199 h 1348"/>
                      <a:gd name="T10" fmla="*/ 20 w 854"/>
                      <a:gd name="T11" fmla="*/ 414 h 1348"/>
                      <a:gd name="T12" fmla="*/ 0 w 854"/>
                      <a:gd name="T13" fmla="*/ 783 h 1348"/>
                      <a:gd name="T14" fmla="*/ 41 w 854"/>
                      <a:gd name="T15" fmla="*/ 1050 h 1348"/>
                      <a:gd name="T16" fmla="*/ 90 w 854"/>
                      <a:gd name="T17" fmla="*/ 1162 h 1348"/>
                      <a:gd name="T18" fmla="*/ 487 w 854"/>
                      <a:gd name="T19" fmla="*/ 1181 h 1348"/>
                      <a:gd name="T20" fmla="*/ 556 w 854"/>
                      <a:gd name="T21" fmla="*/ 1348 h 1348"/>
                      <a:gd name="T22" fmla="*/ 607 w 854"/>
                      <a:gd name="T23" fmla="*/ 1203 h 1348"/>
                      <a:gd name="T24" fmla="*/ 671 w 854"/>
                      <a:gd name="T25" fmla="*/ 1211 h 1348"/>
                      <a:gd name="T26" fmla="*/ 824 w 854"/>
                      <a:gd name="T27" fmla="*/ 943 h 1348"/>
                      <a:gd name="T28" fmla="*/ 854 w 854"/>
                      <a:gd name="T29" fmla="*/ 826 h 1348"/>
                      <a:gd name="T30" fmla="*/ 659 w 854"/>
                      <a:gd name="T31" fmla="*/ 727 h 1348"/>
                      <a:gd name="T32" fmla="*/ 622 w 854"/>
                      <a:gd name="T33" fmla="*/ 686 h 1348"/>
                      <a:gd name="T34" fmla="*/ 502 w 854"/>
                      <a:gd name="T35" fmla="*/ 686 h 1348"/>
                      <a:gd name="T36" fmla="*/ 390 w 854"/>
                      <a:gd name="T37" fmla="*/ 603 h 1348"/>
                      <a:gd name="T38" fmla="*/ 418 w 854"/>
                      <a:gd name="T39" fmla="*/ 542 h 1348"/>
                      <a:gd name="T40" fmla="*/ 631 w 854"/>
                      <a:gd name="T41" fmla="*/ 611 h 1348"/>
                      <a:gd name="T42" fmla="*/ 620 w 854"/>
                      <a:gd name="T43" fmla="*/ 292 h 1348"/>
                      <a:gd name="T44" fmla="*/ 611 w 854"/>
                      <a:gd name="T45" fmla="*/ 255 h 1348"/>
                      <a:gd name="T46" fmla="*/ 510 w 854"/>
                      <a:gd name="T47" fmla="*/ 199 h 1348"/>
                      <a:gd name="T48" fmla="*/ 373 w 854"/>
                      <a:gd name="T49" fmla="*/ 9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4" h="1348">
                        <a:moveTo>
                          <a:pt x="367" y="13"/>
                        </a:moveTo>
                        <a:lnTo>
                          <a:pt x="255" y="0"/>
                        </a:lnTo>
                        <a:lnTo>
                          <a:pt x="255" y="0"/>
                        </a:lnTo>
                        <a:lnTo>
                          <a:pt x="251" y="231"/>
                        </a:lnTo>
                        <a:lnTo>
                          <a:pt x="129" y="199"/>
                        </a:lnTo>
                        <a:lnTo>
                          <a:pt x="20" y="414"/>
                        </a:lnTo>
                        <a:lnTo>
                          <a:pt x="0" y="783"/>
                        </a:lnTo>
                        <a:lnTo>
                          <a:pt x="41" y="1050"/>
                        </a:lnTo>
                        <a:lnTo>
                          <a:pt x="90" y="1162"/>
                        </a:lnTo>
                        <a:lnTo>
                          <a:pt x="487" y="1181"/>
                        </a:lnTo>
                        <a:lnTo>
                          <a:pt x="556" y="1348"/>
                        </a:lnTo>
                        <a:lnTo>
                          <a:pt x="607" y="1203"/>
                        </a:lnTo>
                        <a:lnTo>
                          <a:pt x="671" y="1211"/>
                        </a:lnTo>
                        <a:lnTo>
                          <a:pt x="824" y="943"/>
                        </a:lnTo>
                        <a:lnTo>
                          <a:pt x="854" y="826"/>
                        </a:lnTo>
                        <a:lnTo>
                          <a:pt x="659" y="727"/>
                        </a:lnTo>
                        <a:lnTo>
                          <a:pt x="622" y="686"/>
                        </a:lnTo>
                        <a:lnTo>
                          <a:pt x="502" y="686"/>
                        </a:lnTo>
                        <a:lnTo>
                          <a:pt x="390" y="603"/>
                        </a:lnTo>
                        <a:lnTo>
                          <a:pt x="418" y="542"/>
                        </a:lnTo>
                        <a:lnTo>
                          <a:pt x="631" y="611"/>
                        </a:lnTo>
                        <a:lnTo>
                          <a:pt x="620" y="292"/>
                        </a:lnTo>
                        <a:lnTo>
                          <a:pt x="611" y="255"/>
                        </a:lnTo>
                        <a:lnTo>
                          <a:pt x="510" y="199"/>
                        </a:lnTo>
                        <a:lnTo>
                          <a:pt x="373"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69" name="Freeform 17"/>
                  <p:cNvSpPr>
                    <a:spLocks/>
                  </p:cNvSpPr>
                  <p:nvPr/>
                </p:nvSpPr>
                <p:spPr bwMode="auto">
                  <a:xfrm>
                    <a:off x="4357" y="2935"/>
                    <a:ext cx="625" cy="1207"/>
                  </a:xfrm>
                  <a:custGeom>
                    <a:avLst/>
                    <a:gdLst>
                      <a:gd name="T0" fmla="*/ 282 w 625"/>
                      <a:gd name="T1" fmla="*/ 0 h 1207"/>
                      <a:gd name="T2" fmla="*/ 0 w 625"/>
                      <a:gd name="T3" fmla="*/ 817 h 1207"/>
                      <a:gd name="T4" fmla="*/ 171 w 625"/>
                      <a:gd name="T5" fmla="*/ 834 h 1207"/>
                      <a:gd name="T6" fmla="*/ 156 w 625"/>
                      <a:gd name="T7" fmla="*/ 1198 h 1207"/>
                      <a:gd name="T8" fmla="*/ 287 w 625"/>
                      <a:gd name="T9" fmla="*/ 1196 h 1207"/>
                      <a:gd name="T10" fmla="*/ 297 w 625"/>
                      <a:gd name="T11" fmla="*/ 1207 h 1207"/>
                      <a:gd name="T12" fmla="*/ 370 w 625"/>
                      <a:gd name="T13" fmla="*/ 1087 h 1207"/>
                      <a:gd name="T14" fmla="*/ 531 w 625"/>
                      <a:gd name="T15" fmla="*/ 1074 h 1207"/>
                      <a:gd name="T16" fmla="*/ 490 w 625"/>
                      <a:gd name="T17" fmla="*/ 798 h 1207"/>
                      <a:gd name="T18" fmla="*/ 507 w 625"/>
                      <a:gd name="T19" fmla="*/ 433 h 1207"/>
                      <a:gd name="T20" fmla="*/ 625 w 625"/>
                      <a:gd name="T21" fmla="*/ 210 h 1207"/>
                      <a:gd name="T22" fmla="*/ 557 w 625"/>
                      <a:gd name="T23" fmla="*/ 137 h 1207"/>
                      <a:gd name="T24" fmla="*/ 381 w 625"/>
                      <a:gd name="T25" fmla="*/ 99 h 1207"/>
                      <a:gd name="T26" fmla="*/ 282 w 625"/>
                      <a:gd name="T27" fmla="*/ 0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5" h="1207">
                        <a:moveTo>
                          <a:pt x="282" y="0"/>
                        </a:moveTo>
                        <a:lnTo>
                          <a:pt x="0" y="817"/>
                        </a:lnTo>
                        <a:lnTo>
                          <a:pt x="171" y="834"/>
                        </a:lnTo>
                        <a:lnTo>
                          <a:pt x="156" y="1198"/>
                        </a:lnTo>
                        <a:lnTo>
                          <a:pt x="287" y="1196"/>
                        </a:lnTo>
                        <a:lnTo>
                          <a:pt x="297" y="1207"/>
                        </a:lnTo>
                        <a:lnTo>
                          <a:pt x="370" y="1087"/>
                        </a:lnTo>
                        <a:lnTo>
                          <a:pt x="531" y="1074"/>
                        </a:lnTo>
                        <a:lnTo>
                          <a:pt x="490" y="798"/>
                        </a:lnTo>
                        <a:lnTo>
                          <a:pt x="507" y="433"/>
                        </a:lnTo>
                        <a:lnTo>
                          <a:pt x="625" y="210"/>
                        </a:lnTo>
                        <a:lnTo>
                          <a:pt x="557" y="137"/>
                        </a:lnTo>
                        <a:lnTo>
                          <a:pt x="381" y="99"/>
                        </a:lnTo>
                        <a:lnTo>
                          <a:pt x="282"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0" name="Freeform 18"/>
                  <p:cNvSpPr>
                    <a:spLocks/>
                  </p:cNvSpPr>
                  <p:nvPr/>
                </p:nvSpPr>
                <p:spPr bwMode="auto">
                  <a:xfrm>
                    <a:off x="3859" y="3412"/>
                    <a:ext cx="676" cy="914"/>
                  </a:xfrm>
                  <a:custGeom>
                    <a:avLst/>
                    <a:gdLst>
                      <a:gd name="T0" fmla="*/ 101 w 676"/>
                      <a:gd name="T1" fmla="*/ 26 h 914"/>
                      <a:gd name="T2" fmla="*/ 0 w 676"/>
                      <a:gd name="T3" fmla="*/ 669 h 914"/>
                      <a:gd name="T4" fmla="*/ 191 w 676"/>
                      <a:gd name="T5" fmla="*/ 755 h 914"/>
                      <a:gd name="T6" fmla="*/ 251 w 676"/>
                      <a:gd name="T7" fmla="*/ 896 h 914"/>
                      <a:gd name="T8" fmla="*/ 279 w 676"/>
                      <a:gd name="T9" fmla="*/ 914 h 914"/>
                      <a:gd name="T10" fmla="*/ 328 w 676"/>
                      <a:gd name="T11" fmla="*/ 914 h 914"/>
                      <a:gd name="T12" fmla="*/ 373 w 676"/>
                      <a:gd name="T13" fmla="*/ 892 h 914"/>
                      <a:gd name="T14" fmla="*/ 656 w 676"/>
                      <a:gd name="T15" fmla="*/ 710 h 914"/>
                      <a:gd name="T16" fmla="*/ 676 w 676"/>
                      <a:gd name="T17" fmla="*/ 356 h 914"/>
                      <a:gd name="T18" fmla="*/ 502 w 676"/>
                      <a:gd name="T19" fmla="*/ 331 h 914"/>
                      <a:gd name="T20" fmla="*/ 543 w 676"/>
                      <a:gd name="T21" fmla="*/ 193 h 914"/>
                      <a:gd name="T22" fmla="*/ 433 w 676"/>
                      <a:gd name="T23" fmla="*/ 185 h 914"/>
                      <a:gd name="T24" fmla="*/ 397 w 676"/>
                      <a:gd name="T25" fmla="*/ 75 h 914"/>
                      <a:gd name="T26" fmla="*/ 275 w 676"/>
                      <a:gd name="T27" fmla="*/ 0 h 914"/>
                      <a:gd name="T28" fmla="*/ 101 w 676"/>
                      <a:gd name="T29" fmla="*/ 2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6" h="914">
                        <a:moveTo>
                          <a:pt x="101" y="26"/>
                        </a:moveTo>
                        <a:lnTo>
                          <a:pt x="0" y="669"/>
                        </a:lnTo>
                        <a:lnTo>
                          <a:pt x="191" y="755"/>
                        </a:lnTo>
                        <a:lnTo>
                          <a:pt x="251" y="896"/>
                        </a:lnTo>
                        <a:lnTo>
                          <a:pt x="279" y="914"/>
                        </a:lnTo>
                        <a:lnTo>
                          <a:pt x="328" y="914"/>
                        </a:lnTo>
                        <a:lnTo>
                          <a:pt x="373" y="892"/>
                        </a:lnTo>
                        <a:lnTo>
                          <a:pt x="656" y="710"/>
                        </a:lnTo>
                        <a:lnTo>
                          <a:pt x="676" y="356"/>
                        </a:lnTo>
                        <a:lnTo>
                          <a:pt x="502" y="331"/>
                        </a:lnTo>
                        <a:lnTo>
                          <a:pt x="543" y="193"/>
                        </a:lnTo>
                        <a:lnTo>
                          <a:pt x="433" y="185"/>
                        </a:lnTo>
                        <a:lnTo>
                          <a:pt x="397" y="75"/>
                        </a:lnTo>
                        <a:lnTo>
                          <a:pt x="275" y="0"/>
                        </a:lnTo>
                        <a:lnTo>
                          <a:pt x="101" y="26"/>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1" name="Freeform 19"/>
                  <p:cNvSpPr>
                    <a:spLocks/>
                  </p:cNvSpPr>
                  <p:nvPr/>
                </p:nvSpPr>
                <p:spPr bwMode="auto">
                  <a:xfrm>
                    <a:off x="4026" y="2834"/>
                    <a:ext cx="611" cy="761"/>
                  </a:xfrm>
                  <a:custGeom>
                    <a:avLst/>
                    <a:gdLst>
                      <a:gd name="T0" fmla="*/ 225 w 611"/>
                      <a:gd name="T1" fmla="*/ 13 h 761"/>
                      <a:gd name="T2" fmla="*/ 0 w 611"/>
                      <a:gd name="T3" fmla="*/ 583 h 761"/>
                      <a:gd name="T4" fmla="*/ 118 w 611"/>
                      <a:gd name="T5" fmla="*/ 571 h 761"/>
                      <a:gd name="T6" fmla="*/ 238 w 611"/>
                      <a:gd name="T7" fmla="*/ 654 h 761"/>
                      <a:gd name="T8" fmla="*/ 268 w 611"/>
                      <a:gd name="T9" fmla="*/ 761 h 761"/>
                      <a:gd name="T10" fmla="*/ 376 w 611"/>
                      <a:gd name="T11" fmla="*/ 755 h 761"/>
                      <a:gd name="T12" fmla="*/ 611 w 611"/>
                      <a:gd name="T13" fmla="*/ 80 h 761"/>
                      <a:gd name="T14" fmla="*/ 509 w 611"/>
                      <a:gd name="T15" fmla="*/ 0 h 761"/>
                      <a:gd name="T16" fmla="*/ 481 w 611"/>
                      <a:gd name="T17" fmla="*/ 35 h 761"/>
                      <a:gd name="T18" fmla="*/ 225 w 611"/>
                      <a:gd name="T19" fmla="*/ 1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761">
                        <a:moveTo>
                          <a:pt x="225" y="13"/>
                        </a:moveTo>
                        <a:lnTo>
                          <a:pt x="0" y="583"/>
                        </a:lnTo>
                        <a:lnTo>
                          <a:pt x="118" y="571"/>
                        </a:lnTo>
                        <a:lnTo>
                          <a:pt x="238" y="654"/>
                        </a:lnTo>
                        <a:lnTo>
                          <a:pt x="268" y="761"/>
                        </a:lnTo>
                        <a:lnTo>
                          <a:pt x="376" y="755"/>
                        </a:lnTo>
                        <a:lnTo>
                          <a:pt x="611" y="80"/>
                        </a:lnTo>
                        <a:lnTo>
                          <a:pt x="509" y="0"/>
                        </a:lnTo>
                        <a:lnTo>
                          <a:pt x="481" y="35"/>
                        </a:lnTo>
                        <a:lnTo>
                          <a:pt x="225" y="1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2" name="Freeform 20"/>
                  <p:cNvSpPr>
                    <a:spLocks/>
                  </p:cNvSpPr>
                  <p:nvPr/>
                </p:nvSpPr>
                <p:spPr bwMode="auto">
                  <a:xfrm>
                    <a:off x="2003" y="2260"/>
                    <a:ext cx="422" cy="321"/>
                  </a:xfrm>
                  <a:custGeom>
                    <a:avLst/>
                    <a:gdLst>
                      <a:gd name="T0" fmla="*/ 24 w 422"/>
                      <a:gd name="T1" fmla="*/ 128 h 321"/>
                      <a:gd name="T2" fmla="*/ 285 w 422"/>
                      <a:gd name="T3" fmla="*/ 0 h 321"/>
                      <a:gd name="T4" fmla="*/ 422 w 422"/>
                      <a:gd name="T5" fmla="*/ 105 h 321"/>
                      <a:gd name="T6" fmla="*/ 365 w 422"/>
                      <a:gd name="T7" fmla="*/ 321 h 321"/>
                      <a:gd name="T8" fmla="*/ 0 w 422"/>
                      <a:gd name="T9" fmla="*/ 253 h 321"/>
                      <a:gd name="T10" fmla="*/ 24 w 422"/>
                      <a:gd name="T11" fmla="*/ 128 h 321"/>
                    </a:gdLst>
                    <a:ahLst/>
                    <a:cxnLst>
                      <a:cxn ang="0">
                        <a:pos x="T0" y="T1"/>
                      </a:cxn>
                      <a:cxn ang="0">
                        <a:pos x="T2" y="T3"/>
                      </a:cxn>
                      <a:cxn ang="0">
                        <a:pos x="T4" y="T5"/>
                      </a:cxn>
                      <a:cxn ang="0">
                        <a:pos x="T6" y="T7"/>
                      </a:cxn>
                      <a:cxn ang="0">
                        <a:pos x="T8" y="T9"/>
                      </a:cxn>
                      <a:cxn ang="0">
                        <a:pos x="T10" y="T11"/>
                      </a:cxn>
                    </a:cxnLst>
                    <a:rect l="0" t="0" r="r" b="b"/>
                    <a:pathLst>
                      <a:path w="422" h="321">
                        <a:moveTo>
                          <a:pt x="24" y="128"/>
                        </a:moveTo>
                        <a:lnTo>
                          <a:pt x="285" y="0"/>
                        </a:lnTo>
                        <a:lnTo>
                          <a:pt x="422" y="105"/>
                        </a:lnTo>
                        <a:lnTo>
                          <a:pt x="365" y="321"/>
                        </a:lnTo>
                        <a:lnTo>
                          <a:pt x="0" y="253"/>
                        </a:lnTo>
                        <a:lnTo>
                          <a:pt x="24" y="12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3" name="Freeform 21"/>
                  <p:cNvSpPr>
                    <a:spLocks/>
                  </p:cNvSpPr>
                  <p:nvPr/>
                </p:nvSpPr>
                <p:spPr bwMode="auto">
                  <a:xfrm>
                    <a:off x="3394" y="1456"/>
                    <a:ext cx="525" cy="628"/>
                  </a:xfrm>
                  <a:custGeom>
                    <a:avLst/>
                    <a:gdLst>
                      <a:gd name="T0" fmla="*/ 238 w 525"/>
                      <a:gd name="T1" fmla="*/ 0 h 628"/>
                      <a:gd name="T2" fmla="*/ 397 w 525"/>
                      <a:gd name="T3" fmla="*/ 169 h 628"/>
                      <a:gd name="T4" fmla="*/ 450 w 525"/>
                      <a:gd name="T5" fmla="*/ 141 h 628"/>
                      <a:gd name="T6" fmla="*/ 476 w 525"/>
                      <a:gd name="T7" fmla="*/ 141 h 628"/>
                      <a:gd name="T8" fmla="*/ 525 w 525"/>
                      <a:gd name="T9" fmla="*/ 255 h 628"/>
                      <a:gd name="T10" fmla="*/ 525 w 525"/>
                      <a:gd name="T11" fmla="*/ 272 h 628"/>
                      <a:gd name="T12" fmla="*/ 367 w 525"/>
                      <a:gd name="T13" fmla="*/ 525 h 628"/>
                      <a:gd name="T14" fmla="*/ 212 w 525"/>
                      <a:gd name="T15" fmla="*/ 622 h 628"/>
                      <a:gd name="T16" fmla="*/ 191 w 525"/>
                      <a:gd name="T17" fmla="*/ 628 h 628"/>
                      <a:gd name="T18" fmla="*/ 26 w 525"/>
                      <a:gd name="T19" fmla="*/ 459 h 628"/>
                      <a:gd name="T20" fmla="*/ 0 w 525"/>
                      <a:gd name="T21" fmla="*/ 178 h 628"/>
                      <a:gd name="T22" fmla="*/ 238 w 525"/>
                      <a:gd name="T2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5" h="628">
                        <a:moveTo>
                          <a:pt x="238" y="0"/>
                        </a:moveTo>
                        <a:lnTo>
                          <a:pt x="397" y="169"/>
                        </a:lnTo>
                        <a:lnTo>
                          <a:pt x="450" y="141"/>
                        </a:lnTo>
                        <a:lnTo>
                          <a:pt x="476" y="141"/>
                        </a:lnTo>
                        <a:lnTo>
                          <a:pt x="525" y="255"/>
                        </a:lnTo>
                        <a:lnTo>
                          <a:pt x="525" y="272"/>
                        </a:lnTo>
                        <a:lnTo>
                          <a:pt x="367" y="525"/>
                        </a:lnTo>
                        <a:lnTo>
                          <a:pt x="212" y="622"/>
                        </a:lnTo>
                        <a:lnTo>
                          <a:pt x="191" y="628"/>
                        </a:lnTo>
                        <a:lnTo>
                          <a:pt x="26" y="459"/>
                        </a:lnTo>
                        <a:lnTo>
                          <a:pt x="0" y="178"/>
                        </a:lnTo>
                        <a:lnTo>
                          <a:pt x="23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4" name="Freeform 22"/>
                  <p:cNvSpPr>
                    <a:spLocks/>
                  </p:cNvSpPr>
                  <p:nvPr/>
                </p:nvSpPr>
                <p:spPr bwMode="auto">
                  <a:xfrm>
                    <a:off x="3064" y="418"/>
                    <a:ext cx="1162" cy="1033"/>
                  </a:xfrm>
                  <a:custGeom>
                    <a:avLst/>
                    <a:gdLst>
                      <a:gd name="T0" fmla="*/ 34 w 1162"/>
                      <a:gd name="T1" fmla="*/ 407 h 1033"/>
                      <a:gd name="T2" fmla="*/ 283 w 1162"/>
                      <a:gd name="T3" fmla="*/ 409 h 1033"/>
                      <a:gd name="T4" fmla="*/ 409 w 1162"/>
                      <a:gd name="T5" fmla="*/ 468 h 1033"/>
                      <a:gd name="T6" fmla="*/ 530 w 1162"/>
                      <a:gd name="T7" fmla="*/ 382 h 1033"/>
                      <a:gd name="T8" fmla="*/ 635 w 1162"/>
                      <a:gd name="T9" fmla="*/ 311 h 1033"/>
                      <a:gd name="T10" fmla="*/ 677 w 1162"/>
                      <a:gd name="T11" fmla="*/ 260 h 1033"/>
                      <a:gd name="T12" fmla="*/ 733 w 1162"/>
                      <a:gd name="T13" fmla="*/ 133 h 1033"/>
                      <a:gd name="T14" fmla="*/ 733 w 1162"/>
                      <a:gd name="T15" fmla="*/ 81 h 1033"/>
                      <a:gd name="T16" fmla="*/ 810 w 1162"/>
                      <a:gd name="T17" fmla="*/ 9 h 1033"/>
                      <a:gd name="T18" fmla="*/ 971 w 1162"/>
                      <a:gd name="T19" fmla="*/ 0 h 1033"/>
                      <a:gd name="T20" fmla="*/ 1162 w 1162"/>
                      <a:gd name="T21" fmla="*/ 142 h 1033"/>
                      <a:gd name="T22" fmla="*/ 1095 w 1162"/>
                      <a:gd name="T23" fmla="*/ 545 h 1033"/>
                      <a:gd name="T24" fmla="*/ 1091 w 1162"/>
                      <a:gd name="T25" fmla="*/ 583 h 1033"/>
                      <a:gd name="T26" fmla="*/ 1106 w 1162"/>
                      <a:gd name="T27" fmla="*/ 742 h 1033"/>
                      <a:gd name="T28" fmla="*/ 977 w 1162"/>
                      <a:gd name="T29" fmla="*/ 753 h 1033"/>
                      <a:gd name="T30" fmla="*/ 555 w 1162"/>
                      <a:gd name="T31" fmla="*/ 1033 h 1033"/>
                      <a:gd name="T32" fmla="*/ 103 w 1162"/>
                      <a:gd name="T33" fmla="*/ 538 h 1033"/>
                      <a:gd name="T34" fmla="*/ 0 w 1162"/>
                      <a:gd name="T35" fmla="*/ 519 h 1033"/>
                      <a:gd name="T36" fmla="*/ 0 w 1162"/>
                      <a:gd name="T37" fmla="*/ 495 h 1033"/>
                      <a:gd name="T38" fmla="*/ 34 w 1162"/>
                      <a:gd name="T39" fmla="*/ 407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2" h="1033">
                        <a:moveTo>
                          <a:pt x="34" y="407"/>
                        </a:moveTo>
                        <a:lnTo>
                          <a:pt x="283" y="409"/>
                        </a:lnTo>
                        <a:lnTo>
                          <a:pt x="409" y="468"/>
                        </a:lnTo>
                        <a:lnTo>
                          <a:pt x="530" y="382"/>
                        </a:lnTo>
                        <a:lnTo>
                          <a:pt x="635" y="311"/>
                        </a:lnTo>
                        <a:lnTo>
                          <a:pt x="677" y="260"/>
                        </a:lnTo>
                        <a:lnTo>
                          <a:pt x="733" y="133"/>
                        </a:lnTo>
                        <a:lnTo>
                          <a:pt x="733" y="81"/>
                        </a:lnTo>
                        <a:lnTo>
                          <a:pt x="810" y="9"/>
                        </a:lnTo>
                        <a:lnTo>
                          <a:pt x="971" y="0"/>
                        </a:lnTo>
                        <a:lnTo>
                          <a:pt x="1162" y="142"/>
                        </a:lnTo>
                        <a:lnTo>
                          <a:pt x="1095" y="545"/>
                        </a:lnTo>
                        <a:lnTo>
                          <a:pt x="1091" y="583"/>
                        </a:lnTo>
                        <a:lnTo>
                          <a:pt x="1106" y="742"/>
                        </a:lnTo>
                        <a:lnTo>
                          <a:pt x="977" y="753"/>
                        </a:lnTo>
                        <a:lnTo>
                          <a:pt x="555" y="1033"/>
                        </a:lnTo>
                        <a:lnTo>
                          <a:pt x="103" y="538"/>
                        </a:lnTo>
                        <a:lnTo>
                          <a:pt x="0" y="519"/>
                        </a:lnTo>
                        <a:lnTo>
                          <a:pt x="0" y="495"/>
                        </a:lnTo>
                        <a:lnTo>
                          <a:pt x="34" y="4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5" name="Freeform 23"/>
                  <p:cNvSpPr>
                    <a:spLocks/>
                  </p:cNvSpPr>
                  <p:nvPr/>
                </p:nvSpPr>
                <p:spPr bwMode="auto">
                  <a:xfrm>
                    <a:off x="4153" y="4"/>
                    <a:ext cx="1054" cy="1173"/>
                  </a:xfrm>
                  <a:custGeom>
                    <a:avLst/>
                    <a:gdLst>
                      <a:gd name="T0" fmla="*/ 836 w 1054"/>
                      <a:gd name="T1" fmla="*/ 0 h 1173"/>
                      <a:gd name="T2" fmla="*/ 855 w 1054"/>
                      <a:gd name="T3" fmla="*/ 228 h 1173"/>
                      <a:gd name="T4" fmla="*/ 932 w 1054"/>
                      <a:gd name="T5" fmla="*/ 275 h 1173"/>
                      <a:gd name="T6" fmla="*/ 1054 w 1054"/>
                      <a:gd name="T7" fmla="*/ 343 h 1173"/>
                      <a:gd name="T8" fmla="*/ 1025 w 1054"/>
                      <a:gd name="T9" fmla="*/ 365 h 1173"/>
                      <a:gd name="T10" fmla="*/ 977 w 1054"/>
                      <a:gd name="T11" fmla="*/ 547 h 1173"/>
                      <a:gd name="T12" fmla="*/ 859 w 1054"/>
                      <a:gd name="T13" fmla="*/ 770 h 1173"/>
                      <a:gd name="T14" fmla="*/ 426 w 1054"/>
                      <a:gd name="T15" fmla="*/ 832 h 1173"/>
                      <a:gd name="T16" fmla="*/ 251 w 1054"/>
                      <a:gd name="T17" fmla="*/ 999 h 1173"/>
                      <a:gd name="T18" fmla="*/ 216 w 1054"/>
                      <a:gd name="T19" fmla="*/ 1150 h 1173"/>
                      <a:gd name="T20" fmla="*/ 21 w 1054"/>
                      <a:gd name="T21" fmla="*/ 1173 h 1173"/>
                      <a:gd name="T22" fmla="*/ 0 w 1054"/>
                      <a:gd name="T23" fmla="*/ 1002 h 1173"/>
                      <a:gd name="T24" fmla="*/ 73 w 1054"/>
                      <a:gd name="T25" fmla="*/ 555 h 1173"/>
                      <a:gd name="T26" fmla="*/ 199 w 1054"/>
                      <a:gd name="T27" fmla="*/ 466 h 1173"/>
                      <a:gd name="T28" fmla="*/ 381 w 1054"/>
                      <a:gd name="T29" fmla="*/ 481 h 1173"/>
                      <a:gd name="T30" fmla="*/ 527 w 1054"/>
                      <a:gd name="T31" fmla="*/ 391 h 1173"/>
                      <a:gd name="T32" fmla="*/ 474 w 1054"/>
                      <a:gd name="T33" fmla="*/ 369 h 1173"/>
                      <a:gd name="T34" fmla="*/ 540 w 1054"/>
                      <a:gd name="T35" fmla="*/ 202 h 1173"/>
                      <a:gd name="T36" fmla="*/ 632 w 1054"/>
                      <a:gd name="T37" fmla="*/ 183 h 1173"/>
                      <a:gd name="T38" fmla="*/ 709 w 1054"/>
                      <a:gd name="T39" fmla="*/ 45 h 1173"/>
                      <a:gd name="T40" fmla="*/ 836 w 1054"/>
                      <a:gd name="T41" fmla="*/ 0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4" h="1173">
                        <a:moveTo>
                          <a:pt x="836" y="0"/>
                        </a:moveTo>
                        <a:lnTo>
                          <a:pt x="855" y="228"/>
                        </a:lnTo>
                        <a:lnTo>
                          <a:pt x="932" y="275"/>
                        </a:lnTo>
                        <a:lnTo>
                          <a:pt x="1054" y="343"/>
                        </a:lnTo>
                        <a:lnTo>
                          <a:pt x="1025" y="365"/>
                        </a:lnTo>
                        <a:lnTo>
                          <a:pt x="977" y="547"/>
                        </a:lnTo>
                        <a:lnTo>
                          <a:pt x="859" y="770"/>
                        </a:lnTo>
                        <a:lnTo>
                          <a:pt x="426" y="832"/>
                        </a:lnTo>
                        <a:lnTo>
                          <a:pt x="251" y="999"/>
                        </a:lnTo>
                        <a:lnTo>
                          <a:pt x="216" y="1150"/>
                        </a:lnTo>
                        <a:lnTo>
                          <a:pt x="21" y="1173"/>
                        </a:lnTo>
                        <a:lnTo>
                          <a:pt x="0" y="1002"/>
                        </a:lnTo>
                        <a:lnTo>
                          <a:pt x="73" y="555"/>
                        </a:lnTo>
                        <a:lnTo>
                          <a:pt x="199" y="466"/>
                        </a:lnTo>
                        <a:lnTo>
                          <a:pt x="381" y="481"/>
                        </a:lnTo>
                        <a:lnTo>
                          <a:pt x="527" y="391"/>
                        </a:lnTo>
                        <a:lnTo>
                          <a:pt x="474" y="369"/>
                        </a:lnTo>
                        <a:lnTo>
                          <a:pt x="540" y="202"/>
                        </a:lnTo>
                        <a:lnTo>
                          <a:pt x="632" y="183"/>
                        </a:lnTo>
                        <a:lnTo>
                          <a:pt x="709" y="45"/>
                        </a:lnTo>
                        <a:lnTo>
                          <a:pt x="8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6" name="Freeform 24"/>
                  <p:cNvSpPr>
                    <a:spLocks/>
                  </p:cNvSpPr>
                  <p:nvPr/>
                </p:nvSpPr>
                <p:spPr bwMode="auto">
                  <a:xfrm>
                    <a:off x="4374" y="838"/>
                    <a:ext cx="484" cy="995"/>
                  </a:xfrm>
                  <a:custGeom>
                    <a:avLst/>
                    <a:gdLst>
                      <a:gd name="T0" fmla="*/ 484 w 484"/>
                      <a:gd name="T1" fmla="*/ 515 h 995"/>
                      <a:gd name="T2" fmla="*/ 431 w 484"/>
                      <a:gd name="T3" fmla="*/ 547 h 995"/>
                      <a:gd name="T4" fmla="*/ 358 w 484"/>
                      <a:gd name="T5" fmla="*/ 899 h 995"/>
                      <a:gd name="T6" fmla="*/ 165 w 484"/>
                      <a:gd name="T7" fmla="*/ 995 h 995"/>
                      <a:gd name="T8" fmla="*/ 128 w 484"/>
                      <a:gd name="T9" fmla="*/ 993 h 995"/>
                      <a:gd name="T10" fmla="*/ 96 w 484"/>
                      <a:gd name="T11" fmla="*/ 969 h 995"/>
                      <a:gd name="T12" fmla="*/ 115 w 484"/>
                      <a:gd name="T13" fmla="*/ 948 h 995"/>
                      <a:gd name="T14" fmla="*/ 77 w 484"/>
                      <a:gd name="T15" fmla="*/ 733 h 995"/>
                      <a:gd name="T16" fmla="*/ 109 w 484"/>
                      <a:gd name="T17" fmla="*/ 403 h 995"/>
                      <a:gd name="T18" fmla="*/ 0 w 484"/>
                      <a:gd name="T19" fmla="*/ 305 h 995"/>
                      <a:gd name="T20" fmla="*/ 34 w 484"/>
                      <a:gd name="T21" fmla="*/ 150 h 995"/>
                      <a:gd name="T22" fmla="*/ 199 w 484"/>
                      <a:gd name="T23" fmla="*/ 0 h 995"/>
                      <a:gd name="T24" fmla="*/ 484 w 484"/>
                      <a:gd name="T25" fmla="*/ 515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995">
                        <a:moveTo>
                          <a:pt x="484" y="515"/>
                        </a:moveTo>
                        <a:lnTo>
                          <a:pt x="431" y="547"/>
                        </a:lnTo>
                        <a:lnTo>
                          <a:pt x="358" y="899"/>
                        </a:lnTo>
                        <a:lnTo>
                          <a:pt x="165" y="995"/>
                        </a:lnTo>
                        <a:lnTo>
                          <a:pt x="128" y="993"/>
                        </a:lnTo>
                        <a:lnTo>
                          <a:pt x="96" y="969"/>
                        </a:lnTo>
                        <a:lnTo>
                          <a:pt x="115" y="948"/>
                        </a:lnTo>
                        <a:lnTo>
                          <a:pt x="77" y="733"/>
                        </a:lnTo>
                        <a:lnTo>
                          <a:pt x="109" y="403"/>
                        </a:lnTo>
                        <a:lnTo>
                          <a:pt x="0" y="305"/>
                        </a:lnTo>
                        <a:lnTo>
                          <a:pt x="34" y="150"/>
                        </a:lnTo>
                        <a:lnTo>
                          <a:pt x="199" y="0"/>
                        </a:lnTo>
                        <a:lnTo>
                          <a:pt x="484" y="5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7" name="Freeform 25"/>
                  <p:cNvSpPr>
                    <a:spLocks/>
                  </p:cNvSpPr>
                  <p:nvPr/>
                </p:nvSpPr>
                <p:spPr bwMode="auto">
                  <a:xfrm>
                    <a:off x="3628" y="1141"/>
                    <a:ext cx="866" cy="814"/>
                  </a:xfrm>
                  <a:custGeom>
                    <a:avLst/>
                    <a:gdLst>
                      <a:gd name="T0" fmla="*/ 422 w 866"/>
                      <a:gd name="T1" fmla="*/ 641 h 814"/>
                      <a:gd name="T2" fmla="*/ 154 w 866"/>
                      <a:gd name="T3" fmla="*/ 814 h 814"/>
                      <a:gd name="T4" fmla="*/ 283 w 866"/>
                      <a:gd name="T5" fmla="*/ 598 h 814"/>
                      <a:gd name="T6" fmla="*/ 289 w 866"/>
                      <a:gd name="T7" fmla="*/ 576 h 814"/>
                      <a:gd name="T8" fmla="*/ 240 w 866"/>
                      <a:gd name="T9" fmla="*/ 454 h 814"/>
                      <a:gd name="T10" fmla="*/ 227 w 866"/>
                      <a:gd name="T11" fmla="*/ 454 h 814"/>
                      <a:gd name="T12" fmla="*/ 165 w 866"/>
                      <a:gd name="T13" fmla="*/ 480 h 814"/>
                      <a:gd name="T14" fmla="*/ 0 w 866"/>
                      <a:gd name="T15" fmla="*/ 311 h 814"/>
                      <a:gd name="T16" fmla="*/ 414 w 866"/>
                      <a:gd name="T17" fmla="*/ 30 h 814"/>
                      <a:gd name="T18" fmla="*/ 757 w 866"/>
                      <a:gd name="T19" fmla="*/ 0 h 814"/>
                      <a:gd name="T20" fmla="*/ 859 w 866"/>
                      <a:gd name="T21" fmla="*/ 105 h 814"/>
                      <a:gd name="T22" fmla="*/ 819 w 866"/>
                      <a:gd name="T23" fmla="*/ 420 h 814"/>
                      <a:gd name="T24" fmla="*/ 866 w 866"/>
                      <a:gd name="T25" fmla="*/ 638 h 814"/>
                      <a:gd name="T26" fmla="*/ 838 w 866"/>
                      <a:gd name="T27" fmla="*/ 668 h 814"/>
                      <a:gd name="T28" fmla="*/ 422 w 866"/>
                      <a:gd name="T29" fmla="*/ 641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6" h="814">
                        <a:moveTo>
                          <a:pt x="422" y="641"/>
                        </a:moveTo>
                        <a:lnTo>
                          <a:pt x="154" y="814"/>
                        </a:lnTo>
                        <a:lnTo>
                          <a:pt x="283" y="598"/>
                        </a:lnTo>
                        <a:lnTo>
                          <a:pt x="289" y="576"/>
                        </a:lnTo>
                        <a:lnTo>
                          <a:pt x="240" y="454"/>
                        </a:lnTo>
                        <a:lnTo>
                          <a:pt x="227" y="454"/>
                        </a:lnTo>
                        <a:lnTo>
                          <a:pt x="165" y="480"/>
                        </a:lnTo>
                        <a:lnTo>
                          <a:pt x="0" y="311"/>
                        </a:lnTo>
                        <a:lnTo>
                          <a:pt x="414" y="30"/>
                        </a:lnTo>
                        <a:lnTo>
                          <a:pt x="757" y="0"/>
                        </a:lnTo>
                        <a:lnTo>
                          <a:pt x="859" y="105"/>
                        </a:lnTo>
                        <a:lnTo>
                          <a:pt x="819" y="420"/>
                        </a:lnTo>
                        <a:lnTo>
                          <a:pt x="866" y="638"/>
                        </a:lnTo>
                        <a:lnTo>
                          <a:pt x="838" y="668"/>
                        </a:lnTo>
                        <a:lnTo>
                          <a:pt x="422" y="6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8" name="Freeform 26"/>
                  <p:cNvSpPr>
                    <a:spLocks/>
                  </p:cNvSpPr>
                  <p:nvPr/>
                </p:nvSpPr>
                <p:spPr bwMode="auto">
                  <a:xfrm>
                    <a:off x="4573" y="525"/>
                    <a:ext cx="772" cy="826"/>
                  </a:xfrm>
                  <a:custGeom>
                    <a:avLst/>
                    <a:gdLst>
                      <a:gd name="T0" fmla="*/ 570 w 772"/>
                      <a:gd name="T1" fmla="*/ 0 h 826"/>
                      <a:gd name="T2" fmla="*/ 639 w 772"/>
                      <a:gd name="T3" fmla="*/ 133 h 826"/>
                      <a:gd name="T4" fmla="*/ 553 w 772"/>
                      <a:gd name="T5" fmla="*/ 264 h 826"/>
                      <a:gd name="T6" fmla="*/ 532 w 772"/>
                      <a:gd name="T7" fmla="*/ 483 h 826"/>
                      <a:gd name="T8" fmla="*/ 630 w 772"/>
                      <a:gd name="T9" fmla="*/ 478 h 826"/>
                      <a:gd name="T10" fmla="*/ 772 w 772"/>
                      <a:gd name="T11" fmla="*/ 673 h 826"/>
                      <a:gd name="T12" fmla="*/ 634 w 772"/>
                      <a:gd name="T13" fmla="*/ 749 h 826"/>
                      <a:gd name="T14" fmla="*/ 465 w 772"/>
                      <a:gd name="T15" fmla="*/ 723 h 826"/>
                      <a:gd name="T16" fmla="*/ 277 w 772"/>
                      <a:gd name="T17" fmla="*/ 826 h 826"/>
                      <a:gd name="T18" fmla="*/ 0 w 772"/>
                      <a:gd name="T19" fmla="*/ 307 h 826"/>
                      <a:gd name="T20" fmla="*/ 26 w 772"/>
                      <a:gd name="T21" fmla="*/ 292 h 826"/>
                      <a:gd name="T22" fmla="*/ 448 w 772"/>
                      <a:gd name="T23" fmla="*/ 234 h 826"/>
                      <a:gd name="T24" fmla="*/ 570 w 772"/>
                      <a:gd name="T25"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26">
                        <a:moveTo>
                          <a:pt x="570" y="0"/>
                        </a:moveTo>
                        <a:lnTo>
                          <a:pt x="639" y="133"/>
                        </a:lnTo>
                        <a:lnTo>
                          <a:pt x="553" y="264"/>
                        </a:lnTo>
                        <a:lnTo>
                          <a:pt x="532" y="483"/>
                        </a:lnTo>
                        <a:lnTo>
                          <a:pt x="630" y="478"/>
                        </a:lnTo>
                        <a:lnTo>
                          <a:pt x="772" y="673"/>
                        </a:lnTo>
                        <a:lnTo>
                          <a:pt x="634" y="749"/>
                        </a:lnTo>
                        <a:lnTo>
                          <a:pt x="465" y="723"/>
                        </a:lnTo>
                        <a:lnTo>
                          <a:pt x="277" y="826"/>
                        </a:lnTo>
                        <a:lnTo>
                          <a:pt x="0" y="307"/>
                        </a:lnTo>
                        <a:lnTo>
                          <a:pt x="26" y="292"/>
                        </a:lnTo>
                        <a:lnTo>
                          <a:pt x="448" y="234"/>
                        </a:lnTo>
                        <a:lnTo>
                          <a:pt x="57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79" name="Freeform 27"/>
                  <p:cNvSpPr>
                    <a:spLocks/>
                  </p:cNvSpPr>
                  <p:nvPr/>
                </p:nvSpPr>
                <p:spPr bwMode="auto">
                  <a:xfrm>
                    <a:off x="5188" y="1080"/>
                    <a:ext cx="738" cy="847"/>
                  </a:xfrm>
                  <a:custGeom>
                    <a:avLst/>
                    <a:gdLst>
                      <a:gd name="T0" fmla="*/ 24 w 738"/>
                      <a:gd name="T1" fmla="*/ 193 h 847"/>
                      <a:gd name="T2" fmla="*/ 0 w 738"/>
                      <a:gd name="T3" fmla="*/ 789 h 847"/>
                      <a:gd name="T4" fmla="*/ 62 w 738"/>
                      <a:gd name="T5" fmla="*/ 847 h 847"/>
                      <a:gd name="T6" fmla="*/ 384 w 738"/>
                      <a:gd name="T7" fmla="*/ 775 h 847"/>
                      <a:gd name="T8" fmla="*/ 487 w 738"/>
                      <a:gd name="T9" fmla="*/ 571 h 847"/>
                      <a:gd name="T10" fmla="*/ 654 w 738"/>
                      <a:gd name="T11" fmla="*/ 468 h 847"/>
                      <a:gd name="T12" fmla="*/ 602 w 738"/>
                      <a:gd name="T13" fmla="*/ 371 h 847"/>
                      <a:gd name="T14" fmla="*/ 701 w 738"/>
                      <a:gd name="T15" fmla="*/ 359 h 847"/>
                      <a:gd name="T16" fmla="*/ 738 w 738"/>
                      <a:gd name="T17" fmla="*/ 189 h 847"/>
                      <a:gd name="T18" fmla="*/ 519 w 738"/>
                      <a:gd name="T19" fmla="*/ 266 h 847"/>
                      <a:gd name="T20" fmla="*/ 455 w 738"/>
                      <a:gd name="T21" fmla="*/ 0 h 847"/>
                      <a:gd name="T22" fmla="*/ 453 w 738"/>
                      <a:gd name="T23" fmla="*/ 45 h 847"/>
                      <a:gd name="T24" fmla="*/ 408 w 738"/>
                      <a:gd name="T25" fmla="*/ 131 h 847"/>
                      <a:gd name="T26" fmla="*/ 302 w 738"/>
                      <a:gd name="T27" fmla="*/ 164 h 847"/>
                      <a:gd name="T28" fmla="*/ 328 w 738"/>
                      <a:gd name="T29" fmla="*/ 232 h 847"/>
                      <a:gd name="T30" fmla="*/ 238 w 738"/>
                      <a:gd name="T31" fmla="*/ 343 h 847"/>
                      <a:gd name="T32" fmla="*/ 197 w 738"/>
                      <a:gd name="T33" fmla="*/ 320 h 847"/>
                      <a:gd name="T34" fmla="*/ 157 w 738"/>
                      <a:gd name="T35" fmla="*/ 118 h 847"/>
                      <a:gd name="T36" fmla="*/ 24 w 738"/>
                      <a:gd name="T37" fmla="*/ 193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8" h="847">
                        <a:moveTo>
                          <a:pt x="24" y="193"/>
                        </a:moveTo>
                        <a:lnTo>
                          <a:pt x="0" y="789"/>
                        </a:lnTo>
                        <a:lnTo>
                          <a:pt x="62" y="847"/>
                        </a:lnTo>
                        <a:lnTo>
                          <a:pt x="384" y="775"/>
                        </a:lnTo>
                        <a:lnTo>
                          <a:pt x="487" y="571"/>
                        </a:lnTo>
                        <a:lnTo>
                          <a:pt x="654" y="468"/>
                        </a:lnTo>
                        <a:lnTo>
                          <a:pt x="602" y="371"/>
                        </a:lnTo>
                        <a:lnTo>
                          <a:pt x="701" y="359"/>
                        </a:lnTo>
                        <a:lnTo>
                          <a:pt x="738" y="189"/>
                        </a:lnTo>
                        <a:lnTo>
                          <a:pt x="519" y="266"/>
                        </a:lnTo>
                        <a:lnTo>
                          <a:pt x="455" y="0"/>
                        </a:lnTo>
                        <a:lnTo>
                          <a:pt x="453" y="45"/>
                        </a:lnTo>
                        <a:lnTo>
                          <a:pt x="408" y="131"/>
                        </a:lnTo>
                        <a:lnTo>
                          <a:pt x="302" y="164"/>
                        </a:lnTo>
                        <a:lnTo>
                          <a:pt x="328" y="232"/>
                        </a:lnTo>
                        <a:lnTo>
                          <a:pt x="238" y="343"/>
                        </a:lnTo>
                        <a:lnTo>
                          <a:pt x="197" y="320"/>
                        </a:lnTo>
                        <a:lnTo>
                          <a:pt x="157" y="118"/>
                        </a:lnTo>
                        <a:lnTo>
                          <a:pt x="24"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0" name="Freeform 28"/>
                  <p:cNvSpPr>
                    <a:spLocks/>
                  </p:cNvSpPr>
                  <p:nvPr/>
                </p:nvSpPr>
                <p:spPr bwMode="auto">
                  <a:xfrm>
                    <a:off x="4725" y="1246"/>
                    <a:ext cx="583" cy="891"/>
                  </a:xfrm>
                  <a:custGeom>
                    <a:avLst/>
                    <a:gdLst>
                      <a:gd name="T0" fmla="*/ 73 w 583"/>
                      <a:gd name="T1" fmla="*/ 135 h 891"/>
                      <a:gd name="T2" fmla="*/ 7 w 583"/>
                      <a:gd name="T3" fmla="*/ 491 h 891"/>
                      <a:gd name="T4" fmla="*/ 0 w 583"/>
                      <a:gd name="T5" fmla="*/ 806 h 891"/>
                      <a:gd name="T6" fmla="*/ 95 w 583"/>
                      <a:gd name="T7" fmla="*/ 789 h 891"/>
                      <a:gd name="T8" fmla="*/ 542 w 583"/>
                      <a:gd name="T9" fmla="*/ 891 h 891"/>
                      <a:gd name="T10" fmla="*/ 583 w 583"/>
                      <a:gd name="T11" fmla="*/ 668 h 891"/>
                      <a:gd name="T12" fmla="*/ 525 w 583"/>
                      <a:gd name="T13" fmla="*/ 681 h 891"/>
                      <a:gd name="T14" fmla="*/ 463 w 583"/>
                      <a:gd name="T15" fmla="*/ 621 h 891"/>
                      <a:gd name="T16" fmla="*/ 485 w 583"/>
                      <a:gd name="T17" fmla="*/ 27 h 891"/>
                      <a:gd name="T18" fmla="*/ 318 w 583"/>
                      <a:gd name="T19" fmla="*/ 0 h 891"/>
                      <a:gd name="T20" fmla="*/ 73 w 583"/>
                      <a:gd name="T21" fmla="*/ 135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891">
                        <a:moveTo>
                          <a:pt x="73" y="135"/>
                        </a:moveTo>
                        <a:lnTo>
                          <a:pt x="7" y="491"/>
                        </a:lnTo>
                        <a:lnTo>
                          <a:pt x="0" y="806"/>
                        </a:lnTo>
                        <a:lnTo>
                          <a:pt x="95" y="789"/>
                        </a:lnTo>
                        <a:lnTo>
                          <a:pt x="542" y="891"/>
                        </a:lnTo>
                        <a:lnTo>
                          <a:pt x="583" y="668"/>
                        </a:lnTo>
                        <a:lnTo>
                          <a:pt x="525" y="681"/>
                        </a:lnTo>
                        <a:lnTo>
                          <a:pt x="463" y="621"/>
                        </a:lnTo>
                        <a:lnTo>
                          <a:pt x="485" y="27"/>
                        </a:lnTo>
                        <a:lnTo>
                          <a:pt x="318" y="0"/>
                        </a:lnTo>
                        <a:lnTo>
                          <a:pt x="73" y="1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1" name="Freeform 29"/>
                  <p:cNvSpPr>
                    <a:spLocks/>
                  </p:cNvSpPr>
                  <p:nvPr/>
                </p:nvSpPr>
                <p:spPr bwMode="auto">
                  <a:xfrm>
                    <a:off x="4667" y="2039"/>
                    <a:ext cx="601" cy="431"/>
                  </a:xfrm>
                  <a:custGeom>
                    <a:avLst/>
                    <a:gdLst>
                      <a:gd name="T0" fmla="*/ 58 w 601"/>
                      <a:gd name="T1" fmla="*/ 189 h 431"/>
                      <a:gd name="T2" fmla="*/ 0 w 601"/>
                      <a:gd name="T3" fmla="*/ 399 h 431"/>
                      <a:gd name="T4" fmla="*/ 480 w 601"/>
                      <a:gd name="T5" fmla="*/ 431 h 431"/>
                      <a:gd name="T6" fmla="*/ 513 w 601"/>
                      <a:gd name="T7" fmla="*/ 349 h 431"/>
                      <a:gd name="T8" fmla="*/ 562 w 601"/>
                      <a:gd name="T9" fmla="*/ 300 h 431"/>
                      <a:gd name="T10" fmla="*/ 601 w 601"/>
                      <a:gd name="T11" fmla="*/ 98 h 431"/>
                      <a:gd name="T12" fmla="*/ 159 w 601"/>
                      <a:gd name="T13" fmla="*/ 0 h 431"/>
                      <a:gd name="T14" fmla="*/ 58 w 601"/>
                      <a:gd name="T15" fmla="*/ 13 h 431"/>
                      <a:gd name="T16" fmla="*/ 58 w 601"/>
                      <a:gd name="T17" fmla="*/ 189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1" h="431">
                        <a:moveTo>
                          <a:pt x="58" y="189"/>
                        </a:moveTo>
                        <a:lnTo>
                          <a:pt x="0" y="399"/>
                        </a:lnTo>
                        <a:lnTo>
                          <a:pt x="480" y="431"/>
                        </a:lnTo>
                        <a:lnTo>
                          <a:pt x="513" y="349"/>
                        </a:lnTo>
                        <a:lnTo>
                          <a:pt x="562" y="300"/>
                        </a:lnTo>
                        <a:lnTo>
                          <a:pt x="601" y="98"/>
                        </a:lnTo>
                        <a:lnTo>
                          <a:pt x="159" y="0"/>
                        </a:lnTo>
                        <a:lnTo>
                          <a:pt x="58" y="13"/>
                        </a:lnTo>
                        <a:lnTo>
                          <a:pt x="58" y="18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2" name="Freeform 30"/>
                  <p:cNvSpPr>
                    <a:spLocks/>
                  </p:cNvSpPr>
                  <p:nvPr/>
                </p:nvSpPr>
                <p:spPr bwMode="auto">
                  <a:xfrm>
                    <a:off x="4541" y="2438"/>
                    <a:ext cx="709" cy="750"/>
                  </a:xfrm>
                  <a:custGeom>
                    <a:avLst/>
                    <a:gdLst>
                      <a:gd name="T0" fmla="*/ 126 w 709"/>
                      <a:gd name="T1" fmla="*/ 0 h 750"/>
                      <a:gd name="T2" fmla="*/ 0 w 709"/>
                      <a:gd name="T3" fmla="*/ 418 h 750"/>
                      <a:gd name="T4" fmla="*/ 197 w 709"/>
                      <a:gd name="T5" fmla="*/ 598 h 750"/>
                      <a:gd name="T6" fmla="*/ 375 w 709"/>
                      <a:gd name="T7" fmla="*/ 643 h 750"/>
                      <a:gd name="T8" fmla="*/ 435 w 709"/>
                      <a:gd name="T9" fmla="*/ 711 h 750"/>
                      <a:gd name="T10" fmla="*/ 561 w 709"/>
                      <a:gd name="T11" fmla="*/ 750 h 750"/>
                      <a:gd name="T12" fmla="*/ 561 w 709"/>
                      <a:gd name="T13" fmla="*/ 750 h 750"/>
                      <a:gd name="T14" fmla="*/ 557 w 709"/>
                      <a:gd name="T15" fmla="*/ 521 h 750"/>
                      <a:gd name="T16" fmla="*/ 675 w 709"/>
                      <a:gd name="T17" fmla="*/ 529 h 750"/>
                      <a:gd name="T18" fmla="*/ 645 w 709"/>
                      <a:gd name="T19" fmla="*/ 265 h 750"/>
                      <a:gd name="T20" fmla="*/ 709 w 709"/>
                      <a:gd name="T21" fmla="*/ 184 h 750"/>
                      <a:gd name="T22" fmla="*/ 607 w 709"/>
                      <a:gd name="T23" fmla="*/ 32 h 750"/>
                      <a:gd name="T24" fmla="*/ 126 w 709"/>
                      <a:gd name="T25" fmla="*/ 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9" h="750">
                        <a:moveTo>
                          <a:pt x="126" y="0"/>
                        </a:moveTo>
                        <a:lnTo>
                          <a:pt x="0" y="418"/>
                        </a:lnTo>
                        <a:lnTo>
                          <a:pt x="197" y="598"/>
                        </a:lnTo>
                        <a:lnTo>
                          <a:pt x="375" y="643"/>
                        </a:lnTo>
                        <a:lnTo>
                          <a:pt x="435" y="711"/>
                        </a:lnTo>
                        <a:lnTo>
                          <a:pt x="561" y="750"/>
                        </a:lnTo>
                        <a:lnTo>
                          <a:pt x="561" y="750"/>
                        </a:lnTo>
                        <a:lnTo>
                          <a:pt x="557" y="521"/>
                        </a:lnTo>
                        <a:lnTo>
                          <a:pt x="675" y="529"/>
                        </a:lnTo>
                        <a:lnTo>
                          <a:pt x="645" y="265"/>
                        </a:lnTo>
                        <a:lnTo>
                          <a:pt x="709" y="184"/>
                        </a:lnTo>
                        <a:lnTo>
                          <a:pt x="607" y="32"/>
                        </a:lnTo>
                        <a:lnTo>
                          <a:pt x="126"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3" name="Freeform 31"/>
                  <p:cNvSpPr>
                    <a:spLocks/>
                  </p:cNvSpPr>
                  <p:nvPr/>
                </p:nvSpPr>
                <p:spPr bwMode="auto">
                  <a:xfrm>
                    <a:off x="3617" y="2656"/>
                    <a:ext cx="632" cy="822"/>
                  </a:xfrm>
                  <a:custGeom>
                    <a:avLst/>
                    <a:gdLst>
                      <a:gd name="T0" fmla="*/ 139 w 632"/>
                      <a:gd name="T1" fmla="*/ 32 h 822"/>
                      <a:gd name="T2" fmla="*/ 88 w 632"/>
                      <a:gd name="T3" fmla="*/ 142 h 822"/>
                      <a:gd name="T4" fmla="*/ 0 w 632"/>
                      <a:gd name="T5" fmla="*/ 641 h 822"/>
                      <a:gd name="T6" fmla="*/ 202 w 632"/>
                      <a:gd name="T7" fmla="*/ 811 h 822"/>
                      <a:gd name="T8" fmla="*/ 247 w 632"/>
                      <a:gd name="T9" fmla="*/ 822 h 822"/>
                      <a:gd name="T10" fmla="*/ 412 w 632"/>
                      <a:gd name="T11" fmla="*/ 779 h 822"/>
                      <a:gd name="T12" fmla="*/ 632 w 632"/>
                      <a:gd name="T13" fmla="*/ 206 h 822"/>
                      <a:gd name="T14" fmla="*/ 504 w 632"/>
                      <a:gd name="T15" fmla="*/ 178 h 822"/>
                      <a:gd name="T16" fmla="*/ 350 w 632"/>
                      <a:gd name="T17" fmla="*/ 88 h 822"/>
                      <a:gd name="T18" fmla="*/ 245 w 632"/>
                      <a:gd name="T19" fmla="*/ 105 h 822"/>
                      <a:gd name="T20" fmla="*/ 199 w 632"/>
                      <a:gd name="T21" fmla="*/ 0 h 822"/>
                      <a:gd name="T22" fmla="*/ 139 w 632"/>
                      <a:gd name="T23" fmla="*/ 32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2" h="822">
                        <a:moveTo>
                          <a:pt x="139" y="32"/>
                        </a:moveTo>
                        <a:lnTo>
                          <a:pt x="88" y="142"/>
                        </a:lnTo>
                        <a:lnTo>
                          <a:pt x="0" y="641"/>
                        </a:lnTo>
                        <a:lnTo>
                          <a:pt x="202" y="811"/>
                        </a:lnTo>
                        <a:lnTo>
                          <a:pt x="247" y="822"/>
                        </a:lnTo>
                        <a:lnTo>
                          <a:pt x="412" y="779"/>
                        </a:lnTo>
                        <a:lnTo>
                          <a:pt x="632" y="206"/>
                        </a:lnTo>
                        <a:lnTo>
                          <a:pt x="504" y="178"/>
                        </a:lnTo>
                        <a:lnTo>
                          <a:pt x="350" y="88"/>
                        </a:lnTo>
                        <a:lnTo>
                          <a:pt x="245" y="105"/>
                        </a:lnTo>
                        <a:lnTo>
                          <a:pt x="199" y="0"/>
                        </a:lnTo>
                        <a:lnTo>
                          <a:pt x="139" y="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4" name="Freeform 32"/>
                  <p:cNvSpPr>
                    <a:spLocks/>
                  </p:cNvSpPr>
                  <p:nvPr/>
                </p:nvSpPr>
                <p:spPr bwMode="auto">
                  <a:xfrm>
                    <a:off x="4029" y="1728"/>
                    <a:ext cx="705" cy="785"/>
                  </a:xfrm>
                  <a:custGeom>
                    <a:avLst/>
                    <a:gdLst>
                      <a:gd name="T0" fmla="*/ 0 w 705"/>
                      <a:gd name="T1" fmla="*/ 632 h 785"/>
                      <a:gd name="T2" fmla="*/ 32 w 705"/>
                      <a:gd name="T3" fmla="*/ 52 h 785"/>
                      <a:gd name="T4" fmla="*/ 450 w 705"/>
                      <a:gd name="T5" fmla="*/ 82 h 785"/>
                      <a:gd name="T6" fmla="*/ 467 w 705"/>
                      <a:gd name="T7" fmla="*/ 105 h 785"/>
                      <a:gd name="T8" fmla="*/ 518 w 705"/>
                      <a:gd name="T9" fmla="*/ 105 h 785"/>
                      <a:gd name="T10" fmla="*/ 705 w 705"/>
                      <a:gd name="T11" fmla="*/ 0 h 785"/>
                      <a:gd name="T12" fmla="*/ 692 w 705"/>
                      <a:gd name="T13" fmla="*/ 491 h 785"/>
                      <a:gd name="T14" fmla="*/ 433 w 705"/>
                      <a:gd name="T15" fmla="*/ 502 h 785"/>
                      <a:gd name="T16" fmla="*/ 437 w 705"/>
                      <a:gd name="T17" fmla="*/ 581 h 785"/>
                      <a:gd name="T18" fmla="*/ 377 w 705"/>
                      <a:gd name="T19" fmla="*/ 695 h 785"/>
                      <a:gd name="T20" fmla="*/ 272 w 705"/>
                      <a:gd name="T21" fmla="*/ 699 h 785"/>
                      <a:gd name="T22" fmla="*/ 265 w 705"/>
                      <a:gd name="T23" fmla="*/ 785 h 785"/>
                      <a:gd name="T24" fmla="*/ 62 w 705"/>
                      <a:gd name="T25" fmla="*/ 737 h 785"/>
                      <a:gd name="T26" fmla="*/ 0 w 705"/>
                      <a:gd name="T27" fmla="*/ 632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5" h="785">
                        <a:moveTo>
                          <a:pt x="0" y="632"/>
                        </a:moveTo>
                        <a:lnTo>
                          <a:pt x="32" y="52"/>
                        </a:lnTo>
                        <a:lnTo>
                          <a:pt x="450" y="82"/>
                        </a:lnTo>
                        <a:lnTo>
                          <a:pt x="467" y="105"/>
                        </a:lnTo>
                        <a:lnTo>
                          <a:pt x="518" y="105"/>
                        </a:lnTo>
                        <a:lnTo>
                          <a:pt x="705" y="0"/>
                        </a:lnTo>
                        <a:lnTo>
                          <a:pt x="692" y="491"/>
                        </a:lnTo>
                        <a:lnTo>
                          <a:pt x="433" y="502"/>
                        </a:lnTo>
                        <a:lnTo>
                          <a:pt x="437" y="581"/>
                        </a:lnTo>
                        <a:lnTo>
                          <a:pt x="377" y="695"/>
                        </a:lnTo>
                        <a:lnTo>
                          <a:pt x="272" y="699"/>
                        </a:lnTo>
                        <a:lnTo>
                          <a:pt x="265" y="785"/>
                        </a:lnTo>
                        <a:lnTo>
                          <a:pt x="62" y="737"/>
                        </a:lnTo>
                        <a:lnTo>
                          <a:pt x="0" y="6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5" name="Freeform 33"/>
                  <p:cNvSpPr>
                    <a:spLocks/>
                  </p:cNvSpPr>
                  <p:nvPr/>
                </p:nvSpPr>
                <p:spPr bwMode="auto">
                  <a:xfrm>
                    <a:off x="3398" y="1779"/>
                    <a:ext cx="661" cy="629"/>
                  </a:xfrm>
                  <a:custGeom>
                    <a:avLst/>
                    <a:gdLst>
                      <a:gd name="T0" fmla="*/ 0 w 661"/>
                      <a:gd name="T1" fmla="*/ 380 h 629"/>
                      <a:gd name="T2" fmla="*/ 232 w 661"/>
                      <a:gd name="T3" fmla="*/ 629 h 629"/>
                      <a:gd name="T4" fmla="*/ 337 w 661"/>
                      <a:gd name="T5" fmla="*/ 596 h 629"/>
                      <a:gd name="T6" fmla="*/ 433 w 661"/>
                      <a:gd name="T7" fmla="*/ 549 h 629"/>
                      <a:gd name="T8" fmla="*/ 628 w 661"/>
                      <a:gd name="T9" fmla="*/ 577 h 629"/>
                      <a:gd name="T10" fmla="*/ 661 w 661"/>
                      <a:gd name="T11" fmla="*/ 0 h 629"/>
                      <a:gd name="T12" fmla="*/ 380 w 661"/>
                      <a:gd name="T13" fmla="*/ 176 h 629"/>
                      <a:gd name="T14" fmla="*/ 367 w 661"/>
                      <a:gd name="T15" fmla="*/ 208 h 629"/>
                      <a:gd name="T16" fmla="*/ 202 w 661"/>
                      <a:gd name="T17" fmla="*/ 303 h 629"/>
                      <a:gd name="T18" fmla="*/ 52 w 661"/>
                      <a:gd name="T19" fmla="*/ 350 h 629"/>
                      <a:gd name="T20" fmla="*/ 0 w 661"/>
                      <a:gd name="T21" fmla="*/ 38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1" h="629">
                        <a:moveTo>
                          <a:pt x="0" y="380"/>
                        </a:moveTo>
                        <a:lnTo>
                          <a:pt x="232" y="629"/>
                        </a:lnTo>
                        <a:lnTo>
                          <a:pt x="337" y="596"/>
                        </a:lnTo>
                        <a:lnTo>
                          <a:pt x="433" y="549"/>
                        </a:lnTo>
                        <a:lnTo>
                          <a:pt x="628" y="577"/>
                        </a:lnTo>
                        <a:lnTo>
                          <a:pt x="661" y="0"/>
                        </a:lnTo>
                        <a:lnTo>
                          <a:pt x="380" y="176"/>
                        </a:lnTo>
                        <a:lnTo>
                          <a:pt x="367" y="208"/>
                        </a:lnTo>
                        <a:lnTo>
                          <a:pt x="202" y="303"/>
                        </a:lnTo>
                        <a:lnTo>
                          <a:pt x="52" y="350"/>
                        </a:lnTo>
                        <a:lnTo>
                          <a:pt x="0" y="3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6" name="Freeform 34"/>
                  <p:cNvSpPr>
                    <a:spLocks/>
                  </p:cNvSpPr>
                  <p:nvPr/>
                </p:nvSpPr>
                <p:spPr bwMode="auto">
                  <a:xfrm>
                    <a:off x="3739" y="2328"/>
                    <a:ext cx="553" cy="530"/>
                  </a:xfrm>
                  <a:custGeom>
                    <a:avLst/>
                    <a:gdLst>
                      <a:gd name="T0" fmla="*/ 0 w 553"/>
                      <a:gd name="T1" fmla="*/ 39 h 530"/>
                      <a:gd name="T2" fmla="*/ 11 w 553"/>
                      <a:gd name="T3" fmla="*/ 360 h 530"/>
                      <a:gd name="T4" fmla="*/ 77 w 553"/>
                      <a:gd name="T5" fmla="*/ 330 h 530"/>
                      <a:gd name="T6" fmla="*/ 122 w 553"/>
                      <a:gd name="T7" fmla="*/ 431 h 530"/>
                      <a:gd name="T8" fmla="*/ 227 w 553"/>
                      <a:gd name="T9" fmla="*/ 420 h 530"/>
                      <a:gd name="T10" fmla="*/ 380 w 553"/>
                      <a:gd name="T11" fmla="*/ 508 h 530"/>
                      <a:gd name="T12" fmla="*/ 476 w 553"/>
                      <a:gd name="T13" fmla="*/ 530 h 530"/>
                      <a:gd name="T14" fmla="*/ 553 w 553"/>
                      <a:gd name="T15" fmla="*/ 185 h 530"/>
                      <a:gd name="T16" fmla="*/ 356 w 553"/>
                      <a:gd name="T17" fmla="*/ 144 h 530"/>
                      <a:gd name="T18" fmla="*/ 294 w 553"/>
                      <a:gd name="T19" fmla="*/ 32 h 530"/>
                      <a:gd name="T20" fmla="*/ 97 w 553"/>
                      <a:gd name="T21" fmla="*/ 0 h 530"/>
                      <a:gd name="T22" fmla="*/ 0 w 553"/>
                      <a:gd name="T23" fmla="*/ 3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3" h="530">
                        <a:moveTo>
                          <a:pt x="0" y="39"/>
                        </a:moveTo>
                        <a:lnTo>
                          <a:pt x="11" y="360"/>
                        </a:lnTo>
                        <a:lnTo>
                          <a:pt x="77" y="330"/>
                        </a:lnTo>
                        <a:lnTo>
                          <a:pt x="122" y="431"/>
                        </a:lnTo>
                        <a:lnTo>
                          <a:pt x="227" y="420"/>
                        </a:lnTo>
                        <a:lnTo>
                          <a:pt x="380" y="508"/>
                        </a:lnTo>
                        <a:lnTo>
                          <a:pt x="476" y="530"/>
                        </a:lnTo>
                        <a:lnTo>
                          <a:pt x="553" y="185"/>
                        </a:lnTo>
                        <a:lnTo>
                          <a:pt x="356" y="144"/>
                        </a:lnTo>
                        <a:lnTo>
                          <a:pt x="294" y="32"/>
                        </a:lnTo>
                        <a:lnTo>
                          <a:pt x="97" y="0"/>
                        </a:lnTo>
                        <a:lnTo>
                          <a:pt x="0"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7" name="Freeform 35"/>
                  <p:cNvSpPr>
                    <a:spLocks/>
                  </p:cNvSpPr>
                  <p:nvPr/>
                </p:nvSpPr>
                <p:spPr bwMode="auto">
                  <a:xfrm>
                    <a:off x="4215" y="2223"/>
                    <a:ext cx="510" cy="667"/>
                  </a:xfrm>
                  <a:custGeom>
                    <a:avLst/>
                    <a:gdLst>
                      <a:gd name="T0" fmla="*/ 249 w 510"/>
                      <a:gd name="T1" fmla="*/ 7 h 667"/>
                      <a:gd name="T2" fmla="*/ 249 w 510"/>
                      <a:gd name="T3" fmla="*/ 7 h 667"/>
                      <a:gd name="T4" fmla="*/ 253 w 510"/>
                      <a:gd name="T5" fmla="*/ 79 h 667"/>
                      <a:gd name="T6" fmla="*/ 195 w 510"/>
                      <a:gd name="T7" fmla="*/ 197 h 667"/>
                      <a:gd name="T8" fmla="*/ 90 w 510"/>
                      <a:gd name="T9" fmla="*/ 204 h 667"/>
                      <a:gd name="T10" fmla="*/ 77 w 510"/>
                      <a:gd name="T11" fmla="*/ 290 h 667"/>
                      <a:gd name="T12" fmla="*/ 0 w 510"/>
                      <a:gd name="T13" fmla="*/ 624 h 667"/>
                      <a:gd name="T14" fmla="*/ 52 w 510"/>
                      <a:gd name="T15" fmla="*/ 643 h 667"/>
                      <a:gd name="T16" fmla="*/ 289 w 510"/>
                      <a:gd name="T17" fmla="*/ 667 h 667"/>
                      <a:gd name="T18" fmla="*/ 332 w 510"/>
                      <a:gd name="T19" fmla="*/ 631 h 667"/>
                      <a:gd name="T20" fmla="*/ 510 w 510"/>
                      <a:gd name="T21" fmla="*/ 0 h 667"/>
                      <a:gd name="T22" fmla="*/ 249 w 510"/>
                      <a:gd name="T23" fmla="*/ 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667">
                        <a:moveTo>
                          <a:pt x="249" y="7"/>
                        </a:moveTo>
                        <a:lnTo>
                          <a:pt x="249" y="7"/>
                        </a:lnTo>
                        <a:lnTo>
                          <a:pt x="253" y="79"/>
                        </a:lnTo>
                        <a:lnTo>
                          <a:pt x="195" y="197"/>
                        </a:lnTo>
                        <a:lnTo>
                          <a:pt x="90" y="204"/>
                        </a:lnTo>
                        <a:lnTo>
                          <a:pt x="77" y="290"/>
                        </a:lnTo>
                        <a:lnTo>
                          <a:pt x="0" y="624"/>
                        </a:lnTo>
                        <a:lnTo>
                          <a:pt x="52" y="643"/>
                        </a:lnTo>
                        <a:lnTo>
                          <a:pt x="289" y="667"/>
                        </a:lnTo>
                        <a:lnTo>
                          <a:pt x="332" y="631"/>
                        </a:lnTo>
                        <a:lnTo>
                          <a:pt x="510" y="0"/>
                        </a:lnTo>
                        <a:lnTo>
                          <a:pt x="249" y="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88" name="Freeform 36"/>
                  <p:cNvSpPr>
                    <a:spLocks/>
                  </p:cNvSpPr>
                  <p:nvPr/>
                </p:nvSpPr>
                <p:spPr bwMode="auto">
                  <a:xfrm>
                    <a:off x="2185" y="3512"/>
                    <a:ext cx="403" cy="234"/>
                  </a:xfrm>
                  <a:custGeom>
                    <a:avLst/>
                    <a:gdLst>
                      <a:gd name="T0" fmla="*/ 0 w 403"/>
                      <a:gd name="T1" fmla="*/ 0 h 234"/>
                      <a:gd name="T2" fmla="*/ 56 w 403"/>
                      <a:gd name="T3" fmla="*/ 199 h 234"/>
                      <a:gd name="T4" fmla="*/ 403 w 403"/>
                      <a:gd name="T5" fmla="*/ 234 h 234"/>
                      <a:gd name="T6" fmla="*/ 371 w 403"/>
                      <a:gd name="T7" fmla="*/ 25 h 234"/>
                      <a:gd name="T8" fmla="*/ 92 w 403"/>
                      <a:gd name="T9" fmla="*/ 25 h 234"/>
                      <a:gd name="T10" fmla="*/ 73 w 403"/>
                      <a:gd name="T11" fmla="*/ 6 h 234"/>
                      <a:gd name="T12" fmla="*/ 0 w 403"/>
                      <a:gd name="T13" fmla="*/ 0 h 234"/>
                    </a:gdLst>
                    <a:ahLst/>
                    <a:cxnLst>
                      <a:cxn ang="0">
                        <a:pos x="T0" y="T1"/>
                      </a:cxn>
                      <a:cxn ang="0">
                        <a:pos x="T2" y="T3"/>
                      </a:cxn>
                      <a:cxn ang="0">
                        <a:pos x="T4" y="T5"/>
                      </a:cxn>
                      <a:cxn ang="0">
                        <a:pos x="T6" y="T7"/>
                      </a:cxn>
                      <a:cxn ang="0">
                        <a:pos x="T8" y="T9"/>
                      </a:cxn>
                      <a:cxn ang="0">
                        <a:pos x="T10" y="T11"/>
                      </a:cxn>
                      <a:cxn ang="0">
                        <a:pos x="T12" y="T13"/>
                      </a:cxn>
                    </a:cxnLst>
                    <a:rect l="0" t="0" r="r" b="b"/>
                    <a:pathLst>
                      <a:path w="403" h="234">
                        <a:moveTo>
                          <a:pt x="0" y="0"/>
                        </a:moveTo>
                        <a:lnTo>
                          <a:pt x="56" y="199"/>
                        </a:lnTo>
                        <a:lnTo>
                          <a:pt x="403" y="234"/>
                        </a:lnTo>
                        <a:lnTo>
                          <a:pt x="371" y="25"/>
                        </a:lnTo>
                        <a:lnTo>
                          <a:pt x="92" y="25"/>
                        </a:lnTo>
                        <a:lnTo>
                          <a:pt x="73" y="6"/>
                        </a:lnTo>
                        <a:lnTo>
                          <a:pt x="0" y="0"/>
                        </a:lnTo>
                        <a:close/>
                      </a:path>
                    </a:pathLst>
                  </a:custGeom>
                  <a:solidFill>
                    <a:srgbClr val="C00000"/>
                  </a:solidFill>
                  <a:ln w="11113">
                    <a:solidFill>
                      <a:srgbClr val="000000"/>
                    </a:solidFill>
                    <a:prstDash val="solid"/>
                    <a:round/>
                    <a:headEnd/>
                    <a:tailEnd/>
                  </a:ln>
                  <a:extLst/>
                </p:spPr>
                <p:txBody>
                  <a:bodyPr vert="horz" wrap="square" lIns="47478" tIns="23740" rIns="47478" bIns="23740" numCol="1" anchor="t" anchorCtr="0" compatLnSpc="1">
                    <a:prstTxWarp prst="textNoShape">
                      <a:avLst/>
                    </a:prstTxWarp>
                  </a:bodyPr>
                  <a:lstStyle/>
                  <a:p>
                    <a:endParaRPr lang="ja-JP" altLang="en-US" sz="831"/>
                  </a:p>
                </p:txBody>
              </p:sp>
              <p:sp>
                <p:nvSpPr>
                  <p:cNvPr id="389" name="Freeform 37"/>
                  <p:cNvSpPr>
                    <a:spLocks/>
                  </p:cNvSpPr>
                  <p:nvPr/>
                </p:nvSpPr>
                <p:spPr bwMode="auto">
                  <a:xfrm>
                    <a:off x="2159" y="2987"/>
                    <a:ext cx="856" cy="503"/>
                  </a:xfrm>
                  <a:custGeom>
                    <a:avLst/>
                    <a:gdLst>
                      <a:gd name="T0" fmla="*/ 476 w 856"/>
                      <a:gd name="T1" fmla="*/ 6 h 503"/>
                      <a:gd name="T2" fmla="*/ 0 w 856"/>
                      <a:gd name="T3" fmla="*/ 147 h 503"/>
                      <a:gd name="T4" fmla="*/ 5 w 856"/>
                      <a:gd name="T5" fmla="*/ 289 h 503"/>
                      <a:gd name="T6" fmla="*/ 125 w 856"/>
                      <a:gd name="T7" fmla="*/ 278 h 503"/>
                      <a:gd name="T8" fmla="*/ 275 w 856"/>
                      <a:gd name="T9" fmla="*/ 149 h 503"/>
                      <a:gd name="T10" fmla="*/ 324 w 856"/>
                      <a:gd name="T11" fmla="*/ 210 h 503"/>
                      <a:gd name="T12" fmla="*/ 183 w 856"/>
                      <a:gd name="T13" fmla="*/ 325 h 503"/>
                      <a:gd name="T14" fmla="*/ 239 w 856"/>
                      <a:gd name="T15" fmla="*/ 415 h 503"/>
                      <a:gd name="T16" fmla="*/ 440 w 856"/>
                      <a:gd name="T17" fmla="*/ 407 h 503"/>
                      <a:gd name="T18" fmla="*/ 479 w 856"/>
                      <a:gd name="T19" fmla="*/ 503 h 503"/>
                      <a:gd name="T20" fmla="*/ 729 w 856"/>
                      <a:gd name="T21" fmla="*/ 411 h 503"/>
                      <a:gd name="T22" fmla="*/ 856 w 856"/>
                      <a:gd name="T23" fmla="*/ 345 h 503"/>
                      <a:gd name="T24" fmla="*/ 817 w 856"/>
                      <a:gd name="T25" fmla="*/ 70 h 503"/>
                      <a:gd name="T26" fmla="*/ 699 w 856"/>
                      <a:gd name="T27" fmla="*/ 0 h 503"/>
                      <a:gd name="T28" fmla="*/ 554 w 856"/>
                      <a:gd name="T29" fmla="*/ 40 h 503"/>
                      <a:gd name="T30" fmla="*/ 476 w 856"/>
                      <a:gd name="T31"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6" h="503">
                        <a:moveTo>
                          <a:pt x="476" y="6"/>
                        </a:moveTo>
                        <a:lnTo>
                          <a:pt x="0" y="147"/>
                        </a:lnTo>
                        <a:lnTo>
                          <a:pt x="5" y="289"/>
                        </a:lnTo>
                        <a:lnTo>
                          <a:pt x="125" y="278"/>
                        </a:lnTo>
                        <a:lnTo>
                          <a:pt x="275" y="149"/>
                        </a:lnTo>
                        <a:lnTo>
                          <a:pt x="324" y="210"/>
                        </a:lnTo>
                        <a:lnTo>
                          <a:pt x="183" y="325"/>
                        </a:lnTo>
                        <a:lnTo>
                          <a:pt x="239" y="415"/>
                        </a:lnTo>
                        <a:lnTo>
                          <a:pt x="440" y="407"/>
                        </a:lnTo>
                        <a:lnTo>
                          <a:pt x="479" y="503"/>
                        </a:lnTo>
                        <a:lnTo>
                          <a:pt x="729" y="411"/>
                        </a:lnTo>
                        <a:lnTo>
                          <a:pt x="856" y="345"/>
                        </a:lnTo>
                        <a:lnTo>
                          <a:pt x="817" y="70"/>
                        </a:lnTo>
                        <a:lnTo>
                          <a:pt x="699" y="0"/>
                        </a:lnTo>
                        <a:lnTo>
                          <a:pt x="554" y="40"/>
                        </a:lnTo>
                        <a:lnTo>
                          <a:pt x="476" y="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90" name="Freeform 38"/>
                  <p:cNvSpPr>
                    <a:spLocks/>
                  </p:cNvSpPr>
                  <p:nvPr/>
                </p:nvSpPr>
                <p:spPr bwMode="auto">
                  <a:xfrm>
                    <a:off x="2661" y="3379"/>
                    <a:ext cx="457" cy="407"/>
                  </a:xfrm>
                  <a:custGeom>
                    <a:avLst/>
                    <a:gdLst>
                      <a:gd name="T0" fmla="*/ 390 w 457"/>
                      <a:gd name="T1" fmla="*/ 214 h 407"/>
                      <a:gd name="T2" fmla="*/ 347 w 457"/>
                      <a:gd name="T3" fmla="*/ 0 h 407"/>
                      <a:gd name="T4" fmla="*/ 159 w 457"/>
                      <a:gd name="T5" fmla="*/ 83 h 407"/>
                      <a:gd name="T6" fmla="*/ 167 w 457"/>
                      <a:gd name="T7" fmla="*/ 214 h 407"/>
                      <a:gd name="T8" fmla="*/ 133 w 457"/>
                      <a:gd name="T9" fmla="*/ 197 h 407"/>
                      <a:gd name="T10" fmla="*/ 133 w 457"/>
                      <a:gd name="T11" fmla="*/ 233 h 407"/>
                      <a:gd name="T12" fmla="*/ 182 w 457"/>
                      <a:gd name="T13" fmla="*/ 268 h 407"/>
                      <a:gd name="T14" fmla="*/ 182 w 457"/>
                      <a:gd name="T15" fmla="*/ 313 h 407"/>
                      <a:gd name="T16" fmla="*/ 71 w 457"/>
                      <a:gd name="T17" fmla="*/ 309 h 407"/>
                      <a:gd name="T18" fmla="*/ 54 w 457"/>
                      <a:gd name="T19" fmla="*/ 199 h 407"/>
                      <a:gd name="T20" fmla="*/ 0 w 457"/>
                      <a:gd name="T21" fmla="*/ 184 h 407"/>
                      <a:gd name="T22" fmla="*/ 0 w 457"/>
                      <a:gd name="T23" fmla="*/ 184 h 407"/>
                      <a:gd name="T24" fmla="*/ 2 w 457"/>
                      <a:gd name="T25" fmla="*/ 281 h 407"/>
                      <a:gd name="T26" fmla="*/ 2 w 457"/>
                      <a:gd name="T27" fmla="*/ 381 h 407"/>
                      <a:gd name="T28" fmla="*/ 274 w 457"/>
                      <a:gd name="T29" fmla="*/ 373 h 407"/>
                      <a:gd name="T30" fmla="*/ 455 w 457"/>
                      <a:gd name="T31" fmla="*/ 407 h 407"/>
                      <a:gd name="T32" fmla="*/ 457 w 457"/>
                      <a:gd name="T33" fmla="*/ 39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7" h="407">
                        <a:moveTo>
                          <a:pt x="390" y="214"/>
                        </a:moveTo>
                        <a:lnTo>
                          <a:pt x="347" y="0"/>
                        </a:lnTo>
                        <a:lnTo>
                          <a:pt x="159" y="83"/>
                        </a:lnTo>
                        <a:lnTo>
                          <a:pt x="167" y="214"/>
                        </a:lnTo>
                        <a:lnTo>
                          <a:pt x="133" y="197"/>
                        </a:lnTo>
                        <a:lnTo>
                          <a:pt x="133" y="233"/>
                        </a:lnTo>
                        <a:lnTo>
                          <a:pt x="182" y="268"/>
                        </a:lnTo>
                        <a:lnTo>
                          <a:pt x="182" y="313"/>
                        </a:lnTo>
                        <a:lnTo>
                          <a:pt x="71" y="309"/>
                        </a:lnTo>
                        <a:lnTo>
                          <a:pt x="54" y="199"/>
                        </a:lnTo>
                        <a:lnTo>
                          <a:pt x="0" y="184"/>
                        </a:lnTo>
                        <a:lnTo>
                          <a:pt x="0" y="184"/>
                        </a:lnTo>
                        <a:lnTo>
                          <a:pt x="2" y="281"/>
                        </a:lnTo>
                        <a:lnTo>
                          <a:pt x="2" y="381"/>
                        </a:lnTo>
                        <a:lnTo>
                          <a:pt x="274" y="373"/>
                        </a:lnTo>
                        <a:lnTo>
                          <a:pt x="455" y="407"/>
                        </a:lnTo>
                        <a:lnTo>
                          <a:pt x="457" y="390"/>
                        </a:lnTo>
                      </a:path>
                    </a:pathLst>
                  </a:custGeom>
                  <a:solidFill>
                    <a:srgbClr val="C00000"/>
                  </a:solidFill>
                  <a:ln w="11113">
                    <a:solidFill>
                      <a:srgbClr val="000000"/>
                    </a:solidFill>
                    <a:prstDash val="solid"/>
                    <a:round/>
                    <a:headEnd/>
                    <a:tailEnd/>
                  </a:ln>
                  <a:extLst/>
                </p:spPr>
                <p:txBody>
                  <a:bodyPr vert="horz" wrap="square" lIns="47478" tIns="23740" rIns="47478" bIns="23740" numCol="1" anchor="t" anchorCtr="0" compatLnSpc="1">
                    <a:prstTxWarp prst="textNoShape">
                      <a:avLst/>
                    </a:prstTxWarp>
                  </a:bodyPr>
                  <a:lstStyle/>
                  <a:p>
                    <a:endParaRPr lang="ja-JP" altLang="en-US" sz="831"/>
                  </a:p>
                </p:txBody>
              </p:sp>
              <p:sp>
                <p:nvSpPr>
                  <p:cNvPr id="391" name="Freeform 39"/>
                  <p:cNvSpPr>
                    <a:spLocks/>
                  </p:cNvSpPr>
                  <p:nvPr/>
                </p:nvSpPr>
                <p:spPr bwMode="auto">
                  <a:xfrm>
                    <a:off x="1752" y="2564"/>
                    <a:ext cx="562" cy="427"/>
                  </a:xfrm>
                  <a:custGeom>
                    <a:avLst/>
                    <a:gdLst>
                      <a:gd name="T0" fmla="*/ 112 w 562"/>
                      <a:gd name="T1" fmla="*/ 0 h 427"/>
                      <a:gd name="T2" fmla="*/ 0 w 562"/>
                      <a:gd name="T3" fmla="*/ 210 h 427"/>
                      <a:gd name="T4" fmla="*/ 110 w 562"/>
                      <a:gd name="T5" fmla="*/ 422 h 427"/>
                      <a:gd name="T6" fmla="*/ 356 w 562"/>
                      <a:gd name="T7" fmla="*/ 427 h 427"/>
                      <a:gd name="T8" fmla="*/ 347 w 562"/>
                      <a:gd name="T9" fmla="*/ 315 h 427"/>
                      <a:gd name="T10" fmla="*/ 405 w 562"/>
                      <a:gd name="T11" fmla="*/ 365 h 427"/>
                      <a:gd name="T12" fmla="*/ 562 w 562"/>
                      <a:gd name="T13" fmla="*/ 139 h 427"/>
                      <a:gd name="T14" fmla="*/ 482 w 562"/>
                      <a:gd name="T15" fmla="*/ 75 h 427"/>
                      <a:gd name="T16" fmla="*/ 112 w 562"/>
                      <a:gd name="T1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427">
                        <a:moveTo>
                          <a:pt x="112" y="0"/>
                        </a:moveTo>
                        <a:lnTo>
                          <a:pt x="0" y="210"/>
                        </a:lnTo>
                        <a:lnTo>
                          <a:pt x="110" y="422"/>
                        </a:lnTo>
                        <a:lnTo>
                          <a:pt x="356" y="427"/>
                        </a:lnTo>
                        <a:lnTo>
                          <a:pt x="347" y="315"/>
                        </a:lnTo>
                        <a:lnTo>
                          <a:pt x="405" y="365"/>
                        </a:lnTo>
                        <a:lnTo>
                          <a:pt x="562" y="139"/>
                        </a:lnTo>
                        <a:lnTo>
                          <a:pt x="482" y="75"/>
                        </a:lnTo>
                        <a:lnTo>
                          <a:pt x="112" y="0"/>
                        </a:lnTo>
                        <a:close/>
                      </a:path>
                    </a:pathLst>
                  </a:custGeom>
                  <a:solidFill>
                    <a:srgbClr val="C00000"/>
                  </a:solidFill>
                  <a:ln w="11113">
                    <a:solidFill>
                      <a:srgbClr val="000000"/>
                    </a:solidFill>
                    <a:prstDash val="solid"/>
                    <a:round/>
                    <a:headEnd/>
                    <a:tailEnd/>
                  </a:ln>
                  <a:extLst/>
                </p:spPr>
                <p:txBody>
                  <a:bodyPr vert="horz" wrap="square" lIns="47478" tIns="23740" rIns="47478" bIns="23740" numCol="1" anchor="t" anchorCtr="0" compatLnSpc="1">
                    <a:prstTxWarp prst="textNoShape">
                      <a:avLst/>
                    </a:prstTxWarp>
                  </a:bodyPr>
                  <a:lstStyle/>
                  <a:p>
                    <a:endParaRPr lang="ja-JP" altLang="en-US" sz="831"/>
                  </a:p>
                </p:txBody>
              </p:sp>
              <p:sp>
                <p:nvSpPr>
                  <p:cNvPr id="392" name="Freeform 40"/>
                  <p:cNvSpPr>
                    <a:spLocks/>
                  </p:cNvSpPr>
                  <p:nvPr/>
                </p:nvSpPr>
                <p:spPr bwMode="auto">
                  <a:xfrm>
                    <a:off x="2395" y="2037"/>
                    <a:ext cx="343" cy="737"/>
                  </a:xfrm>
                  <a:custGeom>
                    <a:avLst/>
                    <a:gdLst>
                      <a:gd name="T0" fmla="*/ 215 w 343"/>
                      <a:gd name="T1" fmla="*/ 0 h 737"/>
                      <a:gd name="T2" fmla="*/ 238 w 343"/>
                      <a:gd name="T3" fmla="*/ 83 h 737"/>
                      <a:gd name="T4" fmla="*/ 17 w 343"/>
                      <a:gd name="T5" fmla="*/ 163 h 737"/>
                      <a:gd name="T6" fmla="*/ 17 w 343"/>
                      <a:gd name="T7" fmla="*/ 216 h 737"/>
                      <a:gd name="T8" fmla="*/ 0 w 343"/>
                      <a:gd name="T9" fmla="*/ 250 h 737"/>
                      <a:gd name="T10" fmla="*/ 48 w 343"/>
                      <a:gd name="T11" fmla="*/ 283 h 737"/>
                      <a:gd name="T12" fmla="*/ 80 w 343"/>
                      <a:gd name="T13" fmla="*/ 242 h 737"/>
                      <a:gd name="T14" fmla="*/ 317 w 343"/>
                      <a:gd name="T15" fmla="*/ 161 h 737"/>
                      <a:gd name="T16" fmla="*/ 332 w 343"/>
                      <a:gd name="T17" fmla="*/ 223 h 737"/>
                      <a:gd name="T18" fmla="*/ 182 w 343"/>
                      <a:gd name="T19" fmla="*/ 298 h 737"/>
                      <a:gd name="T20" fmla="*/ 167 w 343"/>
                      <a:gd name="T21" fmla="*/ 441 h 737"/>
                      <a:gd name="T22" fmla="*/ 167 w 343"/>
                      <a:gd name="T23" fmla="*/ 441 h 737"/>
                      <a:gd name="T24" fmla="*/ 168 w 343"/>
                      <a:gd name="T25" fmla="*/ 443 h 737"/>
                      <a:gd name="T26" fmla="*/ 170 w 343"/>
                      <a:gd name="T27" fmla="*/ 443 h 737"/>
                      <a:gd name="T28" fmla="*/ 174 w 343"/>
                      <a:gd name="T29" fmla="*/ 444 h 737"/>
                      <a:gd name="T30" fmla="*/ 176 w 343"/>
                      <a:gd name="T31" fmla="*/ 444 h 737"/>
                      <a:gd name="T32" fmla="*/ 300 w 343"/>
                      <a:gd name="T33" fmla="*/ 398 h 737"/>
                      <a:gd name="T34" fmla="*/ 275 w 343"/>
                      <a:gd name="T35" fmla="*/ 461 h 737"/>
                      <a:gd name="T36" fmla="*/ 174 w 343"/>
                      <a:gd name="T37" fmla="*/ 491 h 737"/>
                      <a:gd name="T38" fmla="*/ 161 w 343"/>
                      <a:gd name="T39" fmla="*/ 506 h 737"/>
                      <a:gd name="T40" fmla="*/ 116 w 343"/>
                      <a:gd name="T41" fmla="*/ 737 h 737"/>
                      <a:gd name="T42" fmla="*/ 153 w 343"/>
                      <a:gd name="T43" fmla="*/ 722 h 737"/>
                      <a:gd name="T44" fmla="*/ 191 w 343"/>
                      <a:gd name="T45" fmla="*/ 548 h 737"/>
                      <a:gd name="T46" fmla="*/ 238 w 343"/>
                      <a:gd name="T47" fmla="*/ 534 h 737"/>
                      <a:gd name="T48" fmla="*/ 212 w 343"/>
                      <a:gd name="T49" fmla="*/ 699 h 737"/>
                      <a:gd name="T50" fmla="*/ 247 w 343"/>
                      <a:gd name="T51" fmla="*/ 682 h 737"/>
                      <a:gd name="T52" fmla="*/ 270 w 343"/>
                      <a:gd name="T53" fmla="*/ 615 h 737"/>
                      <a:gd name="T54" fmla="*/ 343 w 343"/>
                      <a:gd name="T55" fmla="*/ 64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737">
                        <a:moveTo>
                          <a:pt x="215" y="0"/>
                        </a:moveTo>
                        <a:lnTo>
                          <a:pt x="238" y="83"/>
                        </a:lnTo>
                        <a:lnTo>
                          <a:pt x="17" y="163"/>
                        </a:lnTo>
                        <a:lnTo>
                          <a:pt x="17" y="216"/>
                        </a:lnTo>
                        <a:lnTo>
                          <a:pt x="0" y="250"/>
                        </a:lnTo>
                        <a:lnTo>
                          <a:pt x="48" y="283"/>
                        </a:lnTo>
                        <a:lnTo>
                          <a:pt x="80" y="242"/>
                        </a:lnTo>
                        <a:lnTo>
                          <a:pt x="317" y="161"/>
                        </a:lnTo>
                        <a:lnTo>
                          <a:pt x="332" y="223"/>
                        </a:lnTo>
                        <a:lnTo>
                          <a:pt x="182" y="298"/>
                        </a:lnTo>
                        <a:lnTo>
                          <a:pt x="167" y="441"/>
                        </a:lnTo>
                        <a:lnTo>
                          <a:pt x="167" y="441"/>
                        </a:lnTo>
                        <a:lnTo>
                          <a:pt x="168" y="443"/>
                        </a:lnTo>
                        <a:lnTo>
                          <a:pt x="170" y="443"/>
                        </a:lnTo>
                        <a:lnTo>
                          <a:pt x="174" y="444"/>
                        </a:lnTo>
                        <a:lnTo>
                          <a:pt x="176" y="444"/>
                        </a:lnTo>
                        <a:lnTo>
                          <a:pt x="300" y="398"/>
                        </a:lnTo>
                        <a:lnTo>
                          <a:pt x="275" y="461"/>
                        </a:lnTo>
                        <a:lnTo>
                          <a:pt x="174" y="491"/>
                        </a:lnTo>
                        <a:lnTo>
                          <a:pt x="161" y="506"/>
                        </a:lnTo>
                        <a:lnTo>
                          <a:pt x="116" y="737"/>
                        </a:lnTo>
                        <a:lnTo>
                          <a:pt x="153" y="722"/>
                        </a:lnTo>
                        <a:lnTo>
                          <a:pt x="191" y="548"/>
                        </a:lnTo>
                        <a:lnTo>
                          <a:pt x="238" y="534"/>
                        </a:lnTo>
                        <a:lnTo>
                          <a:pt x="212" y="699"/>
                        </a:lnTo>
                        <a:lnTo>
                          <a:pt x="247" y="682"/>
                        </a:lnTo>
                        <a:lnTo>
                          <a:pt x="270" y="615"/>
                        </a:lnTo>
                        <a:lnTo>
                          <a:pt x="343" y="64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93" name="Freeform 41"/>
                  <p:cNvSpPr>
                    <a:spLocks/>
                  </p:cNvSpPr>
                  <p:nvPr/>
                </p:nvSpPr>
                <p:spPr bwMode="auto">
                  <a:xfrm>
                    <a:off x="2385" y="941"/>
                    <a:ext cx="716" cy="1096"/>
                  </a:xfrm>
                  <a:custGeom>
                    <a:avLst/>
                    <a:gdLst>
                      <a:gd name="T0" fmla="*/ 707 w 716"/>
                      <a:gd name="T1" fmla="*/ 0 h 1096"/>
                      <a:gd name="T2" fmla="*/ 716 w 716"/>
                      <a:gd name="T3" fmla="*/ 243 h 1096"/>
                      <a:gd name="T4" fmla="*/ 0 w 716"/>
                      <a:gd name="T5" fmla="*/ 751 h 1096"/>
                      <a:gd name="T6" fmla="*/ 25 w 716"/>
                      <a:gd name="T7" fmla="*/ 780 h 1096"/>
                      <a:gd name="T8" fmla="*/ 60 w 716"/>
                      <a:gd name="T9" fmla="*/ 890 h 1096"/>
                      <a:gd name="T10" fmla="*/ 192 w 716"/>
                      <a:gd name="T11" fmla="*/ 958 h 1096"/>
                      <a:gd name="T12" fmla="*/ 229 w 716"/>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716" h="1096">
                        <a:moveTo>
                          <a:pt x="707" y="0"/>
                        </a:moveTo>
                        <a:lnTo>
                          <a:pt x="716" y="243"/>
                        </a:lnTo>
                        <a:lnTo>
                          <a:pt x="0" y="751"/>
                        </a:lnTo>
                        <a:lnTo>
                          <a:pt x="25" y="780"/>
                        </a:lnTo>
                        <a:lnTo>
                          <a:pt x="60" y="890"/>
                        </a:lnTo>
                        <a:lnTo>
                          <a:pt x="192" y="958"/>
                        </a:lnTo>
                        <a:lnTo>
                          <a:pt x="229" y="109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94" name="Freeform 42"/>
                  <p:cNvSpPr>
                    <a:spLocks/>
                  </p:cNvSpPr>
                  <p:nvPr/>
                </p:nvSpPr>
                <p:spPr bwMode="auto">
                  <a:xfrm>
                    <a:off x="3133" y="2903"/>
                    <a:ext cx="100" cy="463"/>
                  </a:xfrm>
                  <a:custGeom>
                    <a:avLst/>
                    <a:gdLst>
                      <a:gd name="T0" fmla="*/ 38 w 100"/>
                      <a:gd name="T1" fmla="*/ 0 h 463"/>
                      <a:gd name="T2" fmla="*/ 100 w 100"/>
                      <a:gd name="T3" fmla="*/ 401 h 463"/>
                      <a:gd name="T4" fmla="*/ 2 w 100"/>
                      <a:gd name="T5" fmla="*/ 360 h 463"/>
                      <a:gd name="T6" fmla="*/ 0 w 100"/>
                      <a:gd name="T7" fmla="*/ 463 h 463"/>
                    </a:gdLst>
                    <a:ahLst/>
                    <a:cxnLst>
                      <a:cxn ang="0">
                        <a:pos x="T0" y="T1"/>
                      </a:cxn>
                      <a:cxn ang="0">
                        <a:pos x="T2" y="T3"/>
                      </a:cxn>
                      <a:cxn ang="0">
                        <a:pos x="T4" y="T5"/>
                      </a:cxn>
                      <a:cxn ang="0">
                        <a:pos x="T6" y="T7"/>
                      </a:cxn>
                    </a:cxnLst>
                    <a:rect l="0" t="0" r="r" b="b"/>
                    <a:pathLst>
                      <a:path w="100" h="463">
                        <a:moveTo>
                          <a:pt x="38" y="0"/>
                        </a:moveTo>
                        <a:lnTo>
                          <a:pt x="100" y="401"/>
                        </a:lnTo>
                        <a:lnTo>
                          <a:pt x="2" y="360"/>
                        </a:lnTo>
                        <a:lnTo>
                          <a:pt x="0" y="46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95" name="Freeform 43"/>
                  <p:cNvSpPr>
                    <a:spLocks/>
                  </p:cNvSpPr>
                  <p:nvPr/>
                </p:nvSpPr>
                <p:spPr bwMode="auto">
                  <a:xfrm>
                    <a:off x="2719" y="2678"/>
                    <a:ext cx="459" cy="259"/>
                  </a:xfrm>
                  <a:custGeom>
                    <a:avLst/>
                    <a:gdLst>
                      <a:gd name="T0" fmla="*/ 21 w 459"/>
                      <a:gd name="T1" fmla="*/ 0 h 259"/>
                      <a:gd name="T2" fmla="*/ 43 w 459"/>
                      <a:gd name="T3" fmla="*/ 4 h 259"/>
                      <a:gd name="T4" fmla="*/ 66 w 459"/>
                      <a:gd name="T5" fmla="*/ 71 h 259"/>
                      <a:gd name="T6" fmla="*/ 0 w 459"/>
                      <a:gd name="T7" fmla="*/ 109 h 259"/>
                      <a:gd name="T8" fmla="*/ 0 w 459"/>
                      <a:gd name="T9" fmla="*/ 109 h 259"/>
                      <a:gd name="T10" fmla="*/ 2 w 459"/>
                      <a:gd name="T11" fmla="*/ 113 h 259"/>
                      <a:gd name="T12" fmla="*/ 2 w 459"/>
                      <a:gd name="T13" fmla="*/ 115 h 259"/>
                      <a:gd name="T14" fmla="*/ 8 w 459"/>
                      <a:gd name="T15" fmla="*/ 118 h 259"/>
                      <a:gd name="T16" fmla="*/ 13 w 459"/>
                      <a:gd name="T17" fmla="*/ 122 h 259"/>
                      <a:gd name="T18" fmla="*/ 15 w 459"/>
                      <a:gd name="T19" fmla="*/ 124 h 259"/>
                      <a:gd name="T20" fmla="*/ 15 w 459"/>
                      <a:gd name="T21" fmla="*/ 128 h 259"/>
                      <a:gd name="T22" fmla="*/ 75 w 459"/>
                      <a:gd name="T23" fmla="*/ 96 h 259"/>
                      <a:gd name="T24" fmla="*/ 146 w 459"/>
                      <a:gd name="T25" fmla="*/ 154 h 259"/>
                      <a:gd name="T26" fmla="*/ 225 w 459"/>
                      <a:gd name="T27" fmla="*/ 113 h 259"/>
                      <a:gd name="T28" fmla="*/ 255 w 459"/>
                      <a:gd name="T29" fmla="*/ 133 h 259"/>
                      <a:gd name="T30" fmla="*/ 176 w 459"/>
                      <a:gd name="T31" fmla="*/ 173 h 259"/>
                      <a:gd name="T32" fmla="*/ 268 w 459"/>
                      <a:gd name="T33" fmla="*/ 223 h 259"/>
                      <a:gd name="T34" fmla="*/ 334 w 459"/>
                      <a:gd name="T35" fmla="*/ 195 h 259"/>
                      <a:gd name="T36" fmla="*/ 369 w 459"/>
                      <a:gd name="T37" fmla="*/ 201 h 259"/>
                      <a:gd name="T38" fmla="*/ 311 w 459"/>
                      <a:gd name="T39" fmla="*/ 238 h 259"/>
                      <a:gd name="T40" fmla="*/ 337 w 459"/>
                      <a:gd name="T41" fmla="*/ 259 h 259"/>
                      <a:gd name="T42" fmla="*/ 459 w 459"/>
                      <a:gd name="T43" fmla="*/ 2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9" h="259">
                        <a:moveTo>
                          <a:pt x="21" y="0"/>
                        </a:moveTo>
                        <a:lnTo>
                          <a:pt x="43" y="4"/>
                        </a:lnTo>
                        <a:lnTo>
                          <a:pt x="66" y="71"/>
                        </a:lnTo>
                        <a:lnTo>
                          <a:pt x="0" y="109"/>
                        </a:lnTo>
                        <a:lnTo>
                          <a:pt x="0" y="109"/>
                        </a:lnTo>
                        <a:lnTo>
                          <a:pt x="2" y="113"/>
                        </a:lnTo>
                        <a:lnTo>
                          <a:pt x="2" y="115"/>
                        </a:lnTo>
                        <a:lnTo>
                          <a:pt x="8" y="118"/>
                        </a:lnTo>
                        <a:lnTo>
                          <a:pt x="13" y="122"/>
                        </a:lnTo>
                        <a:lnTo>
                          <a:pt x="15" y="124"/>
                        </a:lnTo>
                        <a:lnTo>
                          <a:pt x="15" y="128"/>
                        </a:lnTo>
                        <a:lnTo>
                          <a:pt x="75" y="96"/>
                        </a:lnTo>
                        <a:lnTo>
                          <a:pt x="146" y="154"/>
                        </a:lnTo>
                        <a:lnTo>
                          <a:pt x="225" y="113"/>
                        </a:lnTo>
                        <a:lnTo>
                          <a:pt x="255" y="133"/>
                        </a:lnTo>
                        <a:lnTo>
                          <a:pt x="176" y="173"/>
                        </a:lnTo>
                        <a:lnTo>
                          <a:pt x="268" y="223"/>
                        </a:lnTo>
                        <a:lnTo>
                          <a:pt x="334" y="195"/>
                        </a:lnTo>
                        <a:lnTo>
                          <a:pt x="369" y="201"/>
                        </a:lnTo>
                        <a:lnTo>
                          <a:pt x="311" y="238"/>
                        </a:lnTo>
                        <a:lnTo>
                          <a:pt x="337" y="259"/>
                        </a:lnTo>
                        <a:lnTo>
                          <a:pt x="459" y="21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96" name="Freeform 44"/>
                  <p:cNvSpPr>
                    <a:spLocks/>
                  </p:cNvSpPr>
                  <p:nvPr/>
                </p:nvSpPr>
                <p:spPr bwMode="auto">
                  <a:xfrm>
                    <a:off x="3118" y="3769"/>
                    <a:ext cx="741" cy="305"/>
                  </a:xfrm>
                  <a:custGeom>
                    <a:avLst/>
                    <a:gdLst>
                      <a:gd name="T0" fmla="*/ 0 w 741"/>
                      <a:gd name="T1" fmla="*/ 0 h 305"/>
                      <a:gd name="T2" fmla="*/ 291 w 741"/>
                      <a:gd name="T3" fmla="*/ 116 h 305"/>
                      <a:gd name="T4" fmla="*/ 741 w 741"/>
                      <a:gd name="T5" fmla="*/ 305 h 305"/>
                    </a:gdLst>
                    <a:ahLst/>
                    <a:cxnLst>
                      <a:cxn ang="0">
                        <a:pos x="T0" y="T1"/>
                      </a:cxn>
                      <a:cxn ang="0">
                        <a:pos x="T2" y="T3"/>
                      </a:cxn>
                      <a:cxn ang="0">
                        <a:pos x="T4" y="T5"/>
                      </a:cxn>
                    </a:cxnLst>
                    <a:rect l="0" t="0" r="r" b="b"/>
                    <a:pathLst>
                      <a:path w="741" h="305">
                        <a:moveTo>
                          <a:pt x="0" y="0"/>
                        </a:moveTo>
                        <a:lnTo>
                          <a:pt x="291" y="116"/>
                        </a:lnTo>
                        <a:lnTo>
                          <a:pt x="741" y="30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97" name="Freeform 45"/>
                  <p:cNvSpPr>
                    <a:spLocks/>
                  </p:cNvSpPr>
                  <p:nvPr/>
                </p:nvSpPr>
                <p:spPr bwMode="auto">
                  <a:xfrm>
                    <a:off x="4888" y="2942"/>
                    <a:ext cx="813" cy="1341"/>
                  </a:xfrm>
                  <a:custGeom>
                    <a:avLst/>
                    <a:gdLst>
                      <a:gd name="T0" fmla="*/ 0 w 813"/>
                      <a:gd name="T1" fmla="*/ 1043 h 1341"/>
                      <a:gd name="T2" fmla="*/ 49 w 813"/>
                      <a:gd name="T3" fmla="*/ 1155 h 1341"/>
                      <a:gd name="T4" fmla="*/ 446 w 813"/>
                      <a:gd name="T5" fmla="*/ 1174 h 1341"/>
                      <a:gd name="T6" fmla="*/ 515 w 813"/>
                      <a:gd name="T7" fmla="*/ 1341 h 1341"/>
                      <a:gd name="T8" fmla="*/ 566 w 813"/>
                      <a:gd name="T9" fmla="*/ 1196 h 1341"/>
                      <a:gd name="T10" fmla="*/ 630 w 813"/>
                      <a:gd name="T11" fmla="*/ 1204 h 1341"/>
                      <a:gd name="T12" fmla="*/ 783 w 813"/>
                      <a:gd name="T13" fmla="*/ 936 h 1341"/>
                      <a:gd name="T14" fmla="*/ 813 w 813"/>
                      <a:gd name="T15" fmla="*/ 819 h 1341"/>
                      <a:gd name="T16" fmla="*/ 618 w 813"/>
                      <a:gd name="T17" fmla="*/ 720 h 1341"/>
                      <a:gd name="T18" fmla="*/ 581 w 813"/>
                      <a:gd name="T19" fmla="*/ 679 h 1341"/>
                      <a:gd name="T20" fmla="*/ 461 w 813"/>
                      <a:gd name="T21" fmla="*/ 679 h 1341"/>
                      <a:gd name="T22" fmla="*/ 349 w 813"/>
                      <a:gd name="T23" fmla="*/ 596 h 1341"/>
                      <a:gd name="T24" fmla="*/ 377 w 813"/>
                      <a:gd name="T25" fmla="*/ 535 h 1341"/>
                      <a:gd name="T26" fmla="*/ 590 w 813"/>
                      <a:gd name="T27" fmla="*/ 604 h 1341"/>
                      <a:gd name="T28" fmla="*/ 579 w 813"/>
                      <a:gd name="T29" fmla="*/ 285 h 1341"/>
                      <a:gd name="T30" fmla="*/ 570 w 813"/>
                      <a:gd name="T31" fmla="*/ 248 h 1341"/>
                      <a:gd name="T32" fmla="*/ 469 w 813"/>
                      <a:gd name="T33" fmla="*/ 192 h 1341"/>
                      <a:gd name="T34" fmla="*/ 330 w 813"/>
                      <a:gd name="T35" fmla="*/ 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3" h="1341">
                        <a:moveTo>
                          <a:pt x="0" y="1043"/>
                        </a:moveTo>
                        <a:lnTo>
                          <a:pt x="49" y="1155"/>
                        </a:lnTo>
                        <a:lnTo>
                          <a:pt x="446" y="1174"/>
                        </a:lnTo>
                        <a:lnTo>
                          <a:pt x="515" y="1341"/>
                        </a:lnTo>
                        <a:lnTo>
                          <a:pt x="566" y="1196"/>
                        </a:lnTo>
                        <a:lnTo>
                          <a:pt x="630" y="1204"/>
                        </a:lnTo>
                        <a:lnTo>
                          <a:pt x="783" y="936"/>
                        </a:lnTo>
                        <a:lnTo>
                          <a:pt x="813" y="819"/>
                        </a:lnTo>
                        <a:lnTo>
                          <a:pt x="618" y="720"/>
                        </a:lnTo>
                        <a:lnTo>
                          <a:pt x="581" y="679"/>
                        </a:lnTo>
                        <a:lnTo>
                          <a:pt x="461" y="679"/>
                        </a:lnTo>
                        <a:lnTo>
                          <a:pt x="349" y="596"/>
                        </a:lnTo>
                        <a:lnTo>
                          <a:pt x="377" y="535"/>
                        </a:lnTo>
                        <a:lnTo>
                          <a:pt x="590" y="604"/>
                        </a:lnTo>
                        <a:lnTo>
                          <a:pt x="579" y="285"/>
                        </a:lnTo>
                        <a:lnTo>
                          <a:pt x="570" y="248"/>
                        </a:lnTo>
                        <a:lnTo>
                          <a:pt x="469" y="192"/>
                        </a:lnTo>
                        <a:lnTo>
                          <a:pt x="33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98" name="Line 46"/>
                  <p:cNvSpPr>
                    <a:spLocks noChangeShapeType="1"/>
                  </p:cNvSpPr>
                  <p:nvPr/>
                </p:nvSpPr>
                <p:spPr bwMode="auto">
                  <a:xfrm>
                    <a:off x="5214" y="2948"/>
                    <a:ext cx="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99" name="Freeform 47"/>
                  <p:cNvSpPr>
                    <a:spLocks/>
                  </p:cNvSpPr>
                  <p:nvPr/>
                </p:nvSpPr>
                <p:spPr bwMode="auto">
                  <a:xfrm>
                    <a:off x="4513" y="3994"/>
                    <a:ext cx="375" cy="133"/>
                  </a:xfrm>
                  <a:custGeom>
                    <a:avLst/>
                    <a:gdLst>
                      <a:gd name="T0" fmla="*/ 0 w 375"/>
                      <a:gd name="T1" fmla="*/ 124 h 133"/>
                      <a:gd name="T2" fmla="*/ 131 w 375"/>
                      <a:gd name="T3" fmla="*/ 122 h 133"/>
                      <a:gd name="T4" fmla="*/ 141 w 375"/>
                      <a:gd name="T5" fmla="*/ 133 h 133"/>
                      <a:gd name="T6" fmla="*/ 214 w 375"/>
                      <a:gd name="T7" fmla="*/ 13 h 133"/>
                      <a:gd name="T8" fmla="*/ 375 w 375"/>
                      <a:gd name="T9" fmla="*/ 0 h 133"/>
                    </a:gdLst>
                    <a:ahLst/>
                    <a:cxnLst>
                      <a:cxn ang="0">
                        <a:pos x="T0" y="T1"/>
                      </a:cxn>
                      <a:cxn ang="0">
                        <a:pos x="T2" y="T3"/>
                      </a:cxn>
                      <a:cxn ang="0">
                        <a:pos x="T4" y="T5"/>
                      </a:cxn>
                      <a:cxn ang="0">
                        <a:pos x="T6" y="T7"/>
                      </a:cxn>
                      <a:cxn ang="0">
                        <a:pos x="T8" y="T9"/>
                      </a:cxn>
                    </a:cxnLst>
                    <a:rect l="0" t="0" r="r" b="b"/>
                    <a:pathLst>
                      <a:path w="375" h="133">
                        <a:moveTo>
                          <a:pt x="0" y="124"/>
                        </a:moveTo>
                        <a:lnTo>
                          <a:pt x="131" y="122"/>
                        </a:lnTo>
                        <a:lnTo>
                          <a:pt x="141" y="133"/>
                        </a:lnTo>
                        <a:lnTo>
                          <a:pt x="214" y="13"/>
                        </a:lnTo>
                        <a:lnTo>
                          <a:pt x="37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0" name="Line 48"/>
                  <p:cNvSpPr>
                    <a:spLocks noChangeShapeType="1"/>
                  </p:cNvSpPr>
                  <p:nvPr/>
                </p:nvSpPr>
                <p:spPr bwMode="auto">
                  <a:xfrm>
                    <a:off x="3853" y="4071"/>
                    <a:ext cx="197" cy="9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1" name="Line 52"/>
                  <p:cNvSpPr>
                    <a:spLocks noChangeShapeType="1"/>
                  </p:cNvSpPr>
                  <p:nvPr/>
                </p:nvSpPr>
                <p:spPr bwMode="auto">
                  <a:xfrm>
                    <a:off x="4061" y="4183"/>
                    <a:ext cx="15"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2" name="Line 53"/>
                  <p:cNvSpPr>
                    <a:spLocks noChangeShapeType="1"/>
                  </p:cNvSpPr>
                  <p:nvPr/>
                </p:nvSpPr>
                <p:spPr bwMode="auto">
                  <a:xfrm>
                    <a:off x="4086" y="4239"/>
                    <a:ext cx="13"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3" name="Freeform 54"/>
                  <p:cNvSpPr>
                    <a:spLocks/>
                  </p:cNvSpPr>
                  <p:nvPr/>
                </p:nvSpPr>
                <p:spPr bwMode="auto">
                  <a:xfrm>
                    <a:off x="4108" y="4294"/>
                    <a:ext cx="30" cy="22"/>
                  </a:xfrm>
                  <a:custGeom>
                    <a:avLst/>
                    <a:gdLst>
                      <a:gd name="T0" fmla="*/ 0 w 30"/>
                      <a:gd name="T1" fmla="*/ 0 h 22"/>
                      <a:gd name="T2" fmla="*/ 2 w 30"/>
                      <a:gd name="T3" fmla="*/ 4 h 22"/>
                      <a:gd name="T4" fmla="*/ 30 w 30"/>
                      <a:gd name="T5" fmla="*/ 22 h 22"/>
                      <a:gd name="T6" fmla="*/ 30 w 30"/>
                      <a:gd name="T7" fmla="*/ 22 h 22"/>
                    </a:gdLst>
                    <a:ahLst/>
                    <a:cxnLst>
                      <a:cxn ang="0">
                        <a:pos x="T0" y="T1"/>
                      </a:cxn>
                      <a:cxn ang="0">
                        <a:pos x="T2" y="T3"/>
                      </a:cxn>
                      <a:cxn ang="0">
                        <a:pos x="T4" y="T5"/>
                      </a:cxn>
                      <a:cxn ang="0">
                        <a:pos x="T6" y="T7"/>
                      </a:cxn>
                    </a:cxnLst>
                    <a:rect l="0" t="0" r="r" b="b"/>
                    <a:pathLst>
                      <a:path w="30" h="22">
                        <a:moveTo>
                          <a:pt x="0" y="0"/>
                        </a:moveTo>
                        <a:lnTo>
                          <a:pt x="2" y="4"/>
                        </a:lnTo>
                        <a:lnTo>
                          <a:pt x="30" y="22"/>
                        </a:lnTo>
                        <a:lnTo>
                          <a:pt x="30" y="2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4" name="Freeform 55"/>
                  <p:cNvSpPr>
                    <a:spLocks/>
                  </p:cNvSpPr>
                  <p:nvPr/>
                </p:nvSpPr>
                <p:spPr bwMode="auto">
                  <a:xfrm>
                    <a:off x="4167" y="4311"/>
                    <a:ext cx="35" cy="5"/>
                  </a:xfrm>
                  <a:custGeom>
                    <a:avLst/>
                    <a:gdLst>
                      <a:gd name="T0" fmla="*/ 0 w 35"/>
                      <a:gd name="T1" fmla="*/ 5 h 5"/>
                      <a:gd name="T2" fmla="*/ 26 w 35"/>
                      <a:gd name="T3" fmla="*/ 5 h 5"/>
                      <a:gd name="T4" fmla="*/ 35 w 35"/>
                      <a:gd name="T5" fmla="*/ 0 h 5"/>
                    </a:gdLst>
                    <a:ahLst/>
                    <a:cxnLst>
                      <a:cxn ang="0">
                        <a:pos x="T0" y="T1"/>
                      </a:cxn>
                      <a:cxn ang="0">
                        <a:pos x="T2" y="T3"/>
                      </a:cxn>
                      <a:cxn ang="0">
                        <a:pos x="T4" y="T5"/>
                      </a:cxn>
                    </a:cxnLst>
                    <a:rect l="0" t="0" r="r" b="b"/>
                    <a:pathLst>
                      <a:path w="35" h="5">
                        <a:moveTo>
                          <a:pt x="0" y="5"/>
                        </a:moveTo>
                        <a:lnTo>
                          <a:pt x="26" y="5"/>
                        </a:lnTo>
                        <a:lnTo>
                          <a:pt x="3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5" name="Line 61"/>
                  <p:cNvSpPr>
                    <a:spLocks noChangeShapeType="1"/>
                  </p:cNvSpPr>
                  <p:nvPr/>
                </p:nvSpPr>
                <p:spPr bwMode="auto">
                  <a:xfrm flipV="1">
                    <a:off x="4203" y="4119"/>
                    <a:ext cx="315" cy="19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6" name="Freeform 62"/>
                  <p:cNvSpPr>
                    <a:spLocks/>
                  </p:cNvSpPr>
                  <p:nvPr/>
                </p:nvSpPr>
                <p:spPr bwMode="auto">
                  <a:xfrm>
                    <a:off x="2003" y="2260"/>
                    <a:ext cx="422" cy="321"/>
                  </a:xfrm>
                  <a:custGeom>
                    <a:avLst/>
                    <a:gdLst>
                      <a:gd name="T0" fmla="*/ 24 w 422"/>
                      <a:gd name="T1" fmla="*/ 128 h 321"/>
                      <a:gd name="T2" fmla="*/ 285 w 422"/>
                      <a:gd name="T3" fmla="*/ 0 h 321"/>
                      <a:gd name="T4" fmla="*/ 422 w 422"/>
                      <a:gd name="T5" fmla="*/ 105 h 321"/>
                      <a:gd name="T6" fmla="*/ 365 w 422"/>
                      <a:gd name="T7" fmla="*/ 321 h 321"/>
                      <a:gd name="T8" fmla="*/ 0 w 422"/>
                      <a:gd name="T9" fmla="*/ 253 h 321"/>
                      <a:gd name="T10" fmla="*/ 24 w 422"/>
                      <a:gd name="T11" fmla="*/ 128 h 321"/>
                    </a:gdLst>
                    <a:ahLst/>
                    <a:cxnLst>
                      <a:cxn ang="0">
                        <a:pos x="T0" y="T1"/>
                      </a:cxn>
                      <a:cxn ang="0">
                        <a:pos x="T2" y="T3"/>
                      </a:cxn>
                      <a:cxn ang="0">
                        <a:pos x="T4" y="T5"/>
                      </a:cxn>
                      <a:cxn ang="0">
                        <a:pos x="T6" y="T7"/>
                      </a:cxn>
                      <a:cxn ang="0">
                        <a:pos x="T8" y="T9"/>
                      </a:cxn>
                      <a:cxn ang="0">
                        <a:pos x="T10" y="T11"/>
                      </a:cxn>
                    </a:cxnLst>
                    <a:rect l="0" t="0" r="r" b="b"/>
                    <a:pathLst>
                      <a:path w="422" h="321">
                        <a:moveTo>
                          <a:pt x="24" y="128"/>
                        </a:moveTo>
                        <a:lnTo>
                          <a:pt x="285" y="0"/>
                        </a:lnTo>
                        <a:lnTo>
                          <a:pt x="422" y="105"/>
                        </a:lnTo>
                        <a:lnTo>
                          <a:pt x="365" y="321"/>
                        </a:lnTo>
                        <a:lnTo>
                          <a:pt x="0" y="253"/>
                        </a:lnTo>
                        <a:lnTo>
                          <a:pt x="24" y="128"/>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7" name="Freeform 63"/>
                  <p:cNvSpPr>
                    <a:spLocks/>
                  </p:cNvSpPr>
                  <p:nvPr/>
                </p:nvSpPr>
                <p:spPr bwMode="auto">
                  <a:xfrm>
                    <a:off x="3064" y="418"/>
                    <a:ext cx="1162" cy="523"/>
                  </a:xfrm>
                  <a:custGeom>
                    <a:avLst/>
                    <a:gdLst>
                      <a:gd name="T0" fmla="*/ 28 w 1162"/>
                      <a:gd name="T1" fmla="*/ 523 h 523"/>
                      <a:gd name="T2" fmla="*/ 0 w 1162"/>
                      <a:gd name="T3" fmla="*/ 519 h 523"/>
                      <a:gd name="T4" fmla="*/ 0 w 1162"/>
                      <a:gd name="T5" fmla="*/ 495 h 523"/>
                      <a:gd name="T6" fmla="*/ 34 w 1162"/>
                      <a:gd name="T7" fmla="*/ 407 h 523"/>
                      <a:gd name="T8" fmla="*/ 283 w 1162"/>
                      <a:gd name="T9" fmla="*/ 409 h 523"/>
                      <a:gd name="T10" fmla="*/ 409 w 1162"/>
                      <a:gd name="T11" fmla="*/ 468 h 523"/>
                      <a:gd name="T12" fmla="*/ 530 w 1162"/>
                      <a:gd name="T13" fmla="*/ 382 h 523"/>
                      <a:gd name="T14" fmla="*/ 635 w 1162"/>
                      <a:gd name="T15" fmla="*/ 311 h 523"/>
                      <a:gd name="T16" fmla="*/ 677 w 1162"/>
                      <a:gd name="T17" fmla="*/ 260 h 523"/>
                      <a:gd name="T18" fmla="*/ 733 w 1162"/>
                      <a:gd name="T19" fmla="*/ 133 h 523"/>
                      <a:gd name="T20" fmla="*/ 733 w 1162"/>
                      <a:gd name="T21" fmla="*/ 81 h 523"/>
                      <a:gd name="T22" fmla="*/ 810 w 1162"/>
                      <a:gd name="T23" fmla="*/ 9 h 523"/>
                      <a:gd name="T24" fmla="*/ 971 w 1162"/>
                      <a:gd name="T25" fmla="*/ 0 h 523"/>
                      <a:gd name="T26" fmla="*/ 1162 w 1162"/>
                      <a:gd name="T27" fmla="*/ 14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2" h="523">
                        <a:moveTo>
                          <a:pt x="28" y="523"/>
                        </a:moveTo>
                        <a:lnTo>
                          <a:pt x="0" y="519"/>
                        </a:lnTo>
                        <a:lnTo>
                          <a:pt x="0" y="495"/>
                        </a:lnTo>
                        <a:lnTo>
                          <a:pt x="34" y="407"/>
                        </a:lnTo>
                        <a:lnTo>
                          <a:pt x="283" y="409"/>
                        </a:lnTo>
                        <a:lnTo>
                          <a:pt x="409" y="468"/>
                        </a:lnTo>
                        <a:lnTo>
                          <a:pt x="530" y="382"/>
                        </a:lnTo>
                        <a:lnTo>
                          <a:pt x="635" y="311"/>
                        </a:lnTo>
                        <a:lnTo>
                          <a:pt x="677" y="260"/>
                        </a:lnTo>
                        <a:lnTo>
                          <a:pt x="733" y="133"/>
                        </a:lnTo>
                        <a:lnTo>
                          <a:pt x="733" y="81"/>
                        </a:lnTo>
                        <a:lnTo>
                          <a:pt x="810" y="9"/>
                        </a:lnTo>
                        <a:lnTo>
                          <a:pt x="971" y="0"/>
                        </a:lnTo>
                        <a:lnTo>
                          <a:pt x="1162" y="14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8" name="Freeform 64"/>
                  <p:cNvSpPr>
                    <a:spLocks/>
                  </p:cNvSpPr>
                  <p:nvPr/>
                </p:nvSpPr>
                <p:spPr bwMode="auto">
                  <a:xfrm>
                    <a:off x="4226" y="4"/>
                    <a:ext cx="981" cy="555"/>
                  </a:xfrm>
                  <a:custGeom>
                    <a:avLst/>
                    <a:gdLst>
                      <a:gd name="T0" fmla="*/ 0 w 981"/>
                      <a:gd name="T1" fmla="*/ 555 h 555"/>
                      <a:gd name="T2" fmla="*/ 126 w 981"/>
                      <a:gd name="T3" fmla="*/ 466 h 555"/>
                      <a:gd name="T4" fmla="*/ 308 w 981"/>
                      <a:gd name="T5" fmla="*/ 481 h 555"/>
                      <a:gd name="T6" fmla="*/ 454 w 981"/>
                      <a:gd name="T7" fmla="*/ 391 h 555"/>
                      <a:gd name="T8" fmla="*/ 401 w 981"/>
                      <a:gd name="T9" fmla="*/ 369 h 555"/>
                      <a:gd name="T10" fmla="*/ 467 w 981"/>
                      <a:gd name="T11" fmla="*/ 202 h 555"/>
                      <a:gd name="T12" fmla="*/ 559 w 981"/>
                      <a:gd name="T13" fmla="*/ 183 h 555"/>
                      <a:gd name="T14" fmla="*/ 636 w 981"/>
                      <a:gd name="T15" fmla="*/ 45 h 555"/>
                      <a:gd name="T16" fmla="*/ 763 w 981"/>
                      <a:gd name="T17" fmla="*/ 0 h 555"/>
                      <a:gd name="T18" fmla="*/ 782 w 981"/>
                      <a:gd name="T19" fmla="*/ 228 h 555"/>
                      <a:gd name="T20" fmla="*/ 859 w 981"/>
                      <a:gd name="T21" fmla="*/ 275 h 555"/>
                      <a:gd name="T22" fmla="*/ 981 w 981"/>
                      <a:gd name="T23" fmla="*/ 343 h 555"/>
                      <a:gd name="T24" fmla="*/ 952 w 981"/>
                      <a:gd name="T25" fmla="*/ 365 h 555"/>
                      <a:gd name="T26" fmla="*/ 917 w 981"/>
                      <a:gd name="T27" fmla="*/ 5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1" h="555">
                        <a:moveTo>
                          <a:pt x="0" y="555"/>
                        </a:moveTo>
                        <a:lnTo>
                          <a:pt x="126" y="466"/>
                        </a:lnTo>
                        <a:lnTo>
                          <a:pt x="308" y="481"/>
                        </a:lnTo>
                        <a:lnTo>
                          <a:pt x="454" y="391"/>
                        </a:lnTo>
                        <a:lnTo>
                          <a:pt x="401" y="369"/>
                        </a:lnTo>
                        <a:lnTo>
                          <a:pt x="467" y="202"/>
                        </a:lnTo>
                        <a:lnTo>
                          <a:pt x="559" y="183"/>
                        </a:lnTo>
                        <a:lnTo>
                          <a:pt x="636" y="45"/>
                        </a:lnTo>
                        <a:lnTo>
                          <a:pt x="763" y="0"/>
                        </a:lnTo>
                        <a:lnTo>
                          <a:pt x="782" y="228"/>
                        </a:lnTo>
                        <a:lnTo>
                          <a:pt x="859" y="275"/>
                        </a:lnTo>
                        <a:lnTo>
                          <a:pt x="981" y="343"/>
                        </a:lnTo>
                        <a:lnTo>
                          <a:pt x="952" y="365"/>
                        </a:lnTo>
                        <a:lnTo>
                          <a:pt x="917" y="52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09" name="Freeform 65"/>
                  <p:cNvSpPr>
                    <a:spLocks/>
                  </p:cNvSpPr>
                  <p:nvPr/>
                </p:nvSpPr>
                <p:spPr bwMode="auto">
                  <a:xfrm>
                    <a:off x="5105" y="525"/>
                    <a:ext cx="240" cy="673"/>
                  </a:xfrm>
                  <a:custGeom>
                    <a:avLst/>
                    <a:gdLst>
                      <a:gd name="T0" fmla="*/ 38 w 240"/>
                      <a:gd name="T1" fmla="*/ 0 h 673"/>
                      <a:gd name="T2" fmla="*/ 107 w 240"/>
                      <a:gd name="T3" fmla="*/ 133 h 673"/>
                      <a:gd name="T4" fmla="*/ 21 w 240"/>
                      <a:gd name="T5" fmla="*/ 264 h 673"/>
                      <a:gd name="T6" fmla="*/ 0 w 240"/>
                      <a:gd name="T7" fmla="*/ 483 h 673"/>
                      <a:gd name="T8" fmla="*/ 98 w 240"/>
                      <a:gd name="T9" fmla="*/ 478 h 673"/>
                      <a:gd name="T10" fmla="*/ 240 w 240"/>
                      <a:gd name="T11" fmla="*/ 673 h 673"/>
                    </a:gdLst>
                    <a:ahLst/>
                    <a:cxnLst>
                      <a:cxn ang="0">
                        <a:pos x="T0" y="T1"/>
                      </a:cxn>
                      <a:cxn ang="0">
                        <a:pos x="T2" y="T3"/>
                      </a:cxn>
                      <a:cxn ang="0">
                        <a:pos x="T4" y="T5"/>
                      </a:cxn>
                      <a:cxn ang="0">
                        <a:pos x="T6" y="T7"/>
                      </a:cxn>
                      <a:cxn ang="0">
                        <a:pos x="T8" y="T9"/>
                      </a:cxn>
                      <a:cxn ang="0">
                        <a:pos x="T10" y="T11"/>
                      </a:cxn>
                    </a:cxnLst>
                    <a:rect l="0" t="0" r="r" b="b"/>
                    <a:pathLst>
                      <a:path w="240" h="673">
                        <a:moveTo>
                          <a:pt x="38" y="0"/>
                        </a:moveTo>
                        <a:lnTo>
                          <a:pt x="107" y="133"/>
                        </a:lnTo>
                        <a:lnTo>
                          <a:pt x="21" y="264"/>
                        </a:lnTo>
                        <a:lnTo>
                          <a:pt x="0" y="483"/>
                        </a:lnTo>
                        <a:lnTo>
                          <a:pt x="98" y="478"/>
                        </a:lnTo>
                        <a:lnTo>
                          <a:pt x="240" y="67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0" name="Line 66"/>
                  <p:cNvSpPr>
                    <a:spLocks noChangeShapeType="1"/>
                  </p:cNvSpPr>
                  <p:nvPr/>
                </p:nvSpPr>
                <p:spPr bwMode="auto">
                  <a:xfrm>
                    <a:off x="5021" y="759"/>
                    <a:ext cx="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1" name="Freeform 67"/>
                  <p:cNvSpPr>
                    <a:spLocks/>
                  </p:cNvSpPr>
                  <p:nvPr/>
                </p:nvSpPr>
                <p:spPr bwMode="auto">
                  <a:xfrm>
                    <a:off x="5308" y="1080"/>
                    <a:ext cx="618" cy="834"/>
                  </a:xfrm>
                  <a:custGeom>
                    <a:avLst/>
                    <a:gdLst>
                      <a:gd name="T0" fmla="*/ 0 w 618"/>
                      <a:gd name="T1" fmla="*/ 834 h 834"/>
                      <a:gd name="T2" fmla="*/ 264 w 618"/>
                      <a:gd name="T3" fmla="*/ 775 h 834"/>
                      <a:gd name="T4" fmla="*/ 367 w 618"/>
                      <a:gd name="T5" fmla="*/ 571 h 834"/>
                      <a:gd name="T6" fmla="*/ 534 w 618"/>
                      <a:gd name="T7" fmla="*/ 468 h 834"/>
                      <a:gd name="T8" fmla="*/ 482 w 618"/>
                      <a:gd name="T9" fmla="*/ 371 h 834"/>
                      <a:gd name="T10" fmla="*/ 581 w 618"/>
                      <a:gd name="T11" fmla="*/ 359 h 834"/>
                      <a:gd name="T12" fmla="*/ 618 w 618"/>
                      <a:gd name="T13" fmla="*/ 189 h 834"/>
                      <a:gd name="T14" fmla="*/ 399 w 618"/>
                      <a:gd name="T15" fmla="*/ 266 h 834"/>
                      <a:gd name="T16" fmla="*/ 335 w 618"/>
                      <a:gd name="T17" fmla="*/ 0 h 834"/>
                      <a:gd name="T18" fmla="*/ 333 w 618"/>
                      <a:gd name="T19" fmla="*/ 45 h 834"/>
                      <a:gd name="T20" fmla="*/ 288 w 618"/>
                      <a:gd name="T21" fmla="*/ 131 h 834"/>
                      <a:gd name="T22" fmla="*/ 182 w 618"/>
                      <a:gd name="T23" fmla="*/ 164 h 834"/>
                      <a:gd name="T24" fmla="*/ 208 w 618"/>
                      <a:gd name="T25" fmla="*/ 232 h 834"/>
                      <a:gd name="T26" fmla="*/ 118 w 618"/>
                      <a:gd name="T27" fmla="*/ 343 h 834"/>
                      <a:gd name="T28" fmla="*/ 77 w 618"/>
                      <a:gd name="T29" fmla="*/ 320 h 834"/>
                      <a:gd name="T30" fmla="*/ 37 w 618"/>
                      <a:gd name="T31" fmla="*/ 11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8" h="834">
                        <a:moveTo>
                          <a:pt x="0" y="834"/>
                        </a:moveTo>
                        <a:lnTo>
                          <a:pt x="264" y="775"/>
                        </a:lnTo>
                        <a:lnTo>
                          <a:pt x="367" y="571"/>
                        </a:lnTo>
                        <a:lnTo>
                          <a:pt x="534" y="468"/>
                        </a:lnTo>
                        <a:lnTo>
                          <a:pt x="482" y="371"/>
                        </a:lnTo>
                        <a:lnTo>
                          <a:pt x="581" y="359"/>
                        </a:lnTo>
                        <a:lnTo>
                          <a:pt x="618" y="189"/>
                        </a:lnTo>
                        <a:lnTo>
                          <a:pt x="399" y="266"/>
                        </a:lnTo>
                        <a:lnTo>
                          <a:pt x="335" y="0"/>
                        </a:lnTo>
                        <a:lnTo>
                          <a:pt x="333" y="45"/>
                        </a:lnTo>
                        <a:lnTo>
                          <a:pt x="288" y="131"/>
                        </a:lnTo>
                        <a:lnTo>
                          <a:pt x="182" y="164"/>
                        </a:lnTo>
                        <a:lnTo>
                          <a:pt x="208" y="232"/>
                        </a:lnTo>
                        <a:lnTo>
                          <a:pt x="118" y="343"/>
                        </a:lnTo>
                        <a:lnTo>
                          <a:pt x="77" y="320"/>
                        </a:lnTo>
                        <a:lnTo>
                          <a:pt x="37" y="11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2" name="Freeform 68"/>
                  <p:cNvSpPr>
                    <a:spLocks/>
                  </p:cNvSpPr>
                  <p:nvPr/>
                </p:nvSpPr>
                <p:spPr bwMode="auto">
                  <a:xfrm>
                    <a:off x="5267" y="1914"/>
                    <a:ext cx="41" cy="223"/>
                  </a:xfrm>
                  <a:custGeom>
                    <a:avLst/>
                    <a:gdLst>
                      <a:gd name="T0" fmla="*/ 0 w 41"/>
                      <a:gd name="T1" fmla="*/ 223 h 223"/>
                      <a:gd name="T2" fmla="*/ 41 w 41"/>
                      <a:gd name="T3" fmla="*/ 0 h 223"/>
                      <a:gd name="T4" fmla="*/ 41 w 41"/>
                      <a:gd name="T5" fmla="*/ 0 h 223"/>
                    </a:gdLst>
                    <a:ahLst/>
                    <a:cxnLst>
                      <a:cxn ang="0">
                        <a:pos x="T0" y="T1"/>
                      </a:cxn>
                      <a:cxn ang="0">
                        <a:pos x="T2" y="T3"/>
                      </a:cxn>
                      <a:cxn ang="0">
                        <a:pos x="T4" y="T5"/>
                      </a:cxn>
                    </a:cxnLst>
                    <a:rect l="0" t="0" r="r" b="b"/>
                    <a:pathLst>
                      <a:path w="41" h="223">
                        <a:moveTo>
                          <a:pt x="0" y="223"/>
                        </a:moveTo>
                        <a:lnTo>
                          <a:pt x="41" y="0"/>
                        </a:lnTo>
                        <a:lnTo>
                          <a:pt x="4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3" name="Freeform 69"/>
                  <p:cNvSpPr>
                    <a:spLocks/>
                  </p:cNvSpPr>
                  <p:nvPr/>
                </p:nvSpPr>
                <p:spPr bwMode="auto">
                  <a:xfrm>
                    <a:off x="5147" y="2137"/>
                    <a:ext cx="121" cy="333"/>
                  </a:xfrm>
                  <a:custGeom>
                    <a:avLst/>
                    <a:gdLst>
                      <a:gd name="T0" fmla="*/ 0 w 121"/>
                      <a:gd name="T1" fmla="*/ 333 h 333"/>
                      <a:gd name="T2" fmla="*/ 33 w 121"/>
                      <a:gd name="T3" fmla="*/ 251 h 333"/>
                      <a:gd name="T4" fmla="*/ 82 w 121"/>
                      <a:gd name="T5" fmla="*/ 202 h 333"/>
                      <a:gd name="T6" fmla="*/ 121 w 121"/>
                      <a:gd name="T7" fmla="*/ 0 h 333"/>
                    </a:gdLst>
                    <a:ahLst/>
                    <a:cxnLst>
                      <a:cxn ang="0">
                        <a:pos x="T0" y="T1"/>
                      </a:cxn>
                      <a:cxn ang="0">
                        <a:pos x="T2" y="T3"/>
                      </a:cxn>
                      <a:cxn ang="0">
                        <a:pos x="T4" y="T5"/>
                      </a:cxn>
                      <a:cxn ang="0">
                        <a:pos x="T6" y="T7"/>
                      </a:cxn>
                    </a:cxnLst>
                    <a:rect l="0" t="0" r="r" b="b"/>
                    <a:pathLst>
                      <a:path w="121" h="333">
                        <a:moveTo>
                          <a:pt x="0" y="333"/>
                        </a:moveTo>
                        <a:lnTo>
                          <a:pt x="33" y="251"/>
                        </a:lnTo>
                        <a:lnTo>
                          <a:pt x="82" y="202"/>
                        </a:lnTo>
                        <a:lnTo>
                          <a:pt x="12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4" name="Freeform 70"/>
                  <p:cNvSpPr>
                    <a:spLocks/>
                  </p:cNvSpPr>
                  <p:nvPr/>
                </p:nvSpPr>
                <p:spPr bwMode="auto">
                  <a:xfrm>
                    <a:off x="5148" y="2470"/>
                    <a:ext cx="102" cy="474"/>
                  </a:xfrm>
                  <a:custGeom>
                    <a:avLst/>
                    <a:gdLst>
                      <a:gd name="T0" fmla="*/ 66 w 102"/>
                      <a:gd name="T1" fmla="*/ 474 h 474"/>
                      <a:gd name="T2" fmla="*/ 38 w 102"/>
                      <a:gd name="T3" fmla="*/ 233 h 474"/>
                      <a:gd name="T4" fmla="*/ 102 w 102"/>
                      <a:gd name="T5" fmla="*/ 152 h 474"/>
                      <a:gd name="T6" fmla="*/ 0 w 102"/>
                      <a:gd name="T7" fmla="*/ 0 h 474"/>
                    </a:gdLst>
                    <a:ahLst/>
                    <a:cxnLst>
                      <a:cxn ang="0">
                        <a:pos x="T0" y="T1"/>
                      </a:cxn>
                      <a:cxn ang="0">
                        <a:pos x="T2" y="T3"/>
                      </a:cxn>
                      <a:cxn ang="0">
                        <a:pos x="T4" y="T5"/>
                      </a:cxn>
                      <a:cxn ang="0">
                        <a:pos x="T6" y="T7"/>
                      </a:cxn>
                    </a:cxnLst>
                    <a:rect l="0" t="0" r="r" b="b"/>
                    <a:pathLst>
                      <a:path w="102" h="474">
                        <a:moveTo>
                          <a:pt x="66" y="474"/>
                        </a:moveTo>
                        <a:lnTo>
                          <a:pt x="38" y="233"/>
                        </a:lnTo>
                        <a:lnTo>
                          <a:pt x="102" y="152"/>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5" name="Freeform 71"/>
                  <p:cNvSpPr>
                    <a:spLocks/>
                  </p:cNvSpPr>
                  <p:nvPr/>
                </p:nvSpPr>
                <p:spPr bwMode="auto">
                  <a:xfrm>
                    <a:off x="3051" y="3362"/>
                    <a:ext cx="97" cy="261"/>
                  </a:xfrm>
                  <a:custGeom>
                    <a:avLst/>
                    <a:gdLst>
                      <a:gd name="T0" fmla="*/ 82 w 97"/>
                      <a:gd name="T1" fmla="*/ 0 h 261"/>
                      <a:gd name="T2" fmla="*/ 97 w 97"/>
                      <a:gd name="T3" fmla="*/ 8 h 261"/>
                      <a:gd name="T4" fmla="*/ 97 w 97"/>
                      <a:gd name="T5" fmla="*/ 8 h 261"/>
                      <a:gd name="T6" fmla="*/ 92 w 97"/>
                      <a:gd name="T7" fmla="*/ 73 h 261"/>
                      <a:gd name="T8" fmla="*/ 88 w 97"/>
                      <a:gd name="T9" fmla="*/ 133 h 261"/>
                      <a:gd name="T10" fmla="*/ 84 w 97"/>
                      <a:gd name="T11" fmla="*/ 195 h 261"/>
                      <a:gd name="T12" fmla="*/ 79 w 97"/>
                      <a:gd name="T13" fmla="*/ 261 h 261"/>
                      <a:gd name="T14" fmla="*/ 79 w 97"/>
                      <a:gd name="T15" fmla="*/ 261 h 261"/>
                      <a:gd name="T16" fmla="*/ 17 w 97"/>
                      <a:gd name="T17" fmla="*/ 236 h 261"/>
                      <a:gd name="T18" fmla="*/ 9 w 97"/>
                      <a:gd name="T19" fmla="*/ 231 h 261"/>
                      <a:gd name="T20" fmla="*/ 0 w 97"/>
                      <a:gd name="T21" fmla="*/ 22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61">
                        <a:moveTo>
                          <a:pt x="82" y="0"/>
                        </a:moveTo>
                        <a:lnTo>
                          <a:pt x="97" y="8"/>
                        </a:lnTo>
                        <a:lnTo>
                          <a:pt x="97" y="8"/>
                        </a:lnTo>
                        <a:lnTo>
                          <a:pt x="92" y="73"/>
                        </a:lnTo>
                        <a:lnTo>
                          <a:pt x="88" y="133"/>
                        </a:lnTo>
                        <a:lnTo>
                          <a:pt x="84" y="195"/>
                        </a:lnTo>
                        <a:lnTo>
                          <a:pt x="79" y="261"/>
                        </a:lnTo>
                        <a:lnTo>
                          <a:pt x="79" y="261"/>
                        </a:lnTo>
                        <a:lnTo>
                          <a:pt x="17" y="236"/>
                        </a:lnTo>
                        <a:lnTo>
                          <a:pt x="9" y="231"/>
                        </a:lnTo>
                        <a:lnTo>
                          <a:pt x="0" y="22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6" name="Line 72"/>
                  <p:cNvSpPr>
                    <a:spLocks noChangeShapeType="1"/>
                  </p:cNvSpPr>
                  <p:nvPr/>
                </p:nvSpPr>
                <p:spPr bwMode="auto">
                  <a:xfrm flipH="1">
                    <a:off x="5117" y="534"/>
                    <a:ext cx="16" cy="3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7" name="Line 73"/>
                  <p:cNvSpPr>
                    <a:spLocks noChangeShapeType="1"/>
                  </p:cNvSpPr>
                  <p:nvPr/>
                </p:nvSpPr>
                <p:spPr bwMode="auto">
                  <a:xfrm flipH="1">
                    <a:off x="5090" y="587"/>
                    <a:ext cx="15" cy="3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8" name="Line 74"/>
                  <p:cNvSpPr>
                    <a:spLocks noChangeShapeType="1"/>
                  </p:cNvSpPr>
                  <p:nvPr/>
                </p:nvSpPr>
                <p:spPr bwMode="auto">
                  <a:xfrm flipH="1">
                    <a:off x="5062" y="641"/>
                    <a:ext cx="17"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19" name="Line 75"/>
                  <p:cNvSpPr>
                    <a:spLocks noChangeShapeType="1"/>
                  </p:cNvSpPr>
                  <p:nvPr/>
                </p:nvSpPr>
                <p:spPr bwMode="auto">
                  <a:xfrm flipH="1">
                    <a:off x="5036" y="695"/>
                    <a:ext cx="17"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0" name="Freeform 76"/>
                  <p:cNvSpPr>
                    <a:spLocks/>
                  </p:cNvSpPr>
                  <p:nvPr/>
                </p:nvSpPr>
                <p:spPr bwMode="auto">
                  <a:xfrm>
                    <a:off x="4997" y="748"/>
                    <a:ext cx="30" cy="15"/>
                  </a:xfrm>
                  <a:custGeom>
                    <a:avLst/>
                    <a:gdLst>
                      <a:gd name="T0" fmla="*/ 30 w 30"/>
                      <a:gd name="T1" fmla="*/ 0 h 15"/>
                      <a:gd name="T2" fmla="*/ 24 w 30"/>
                      <a:gd name="T3" fmla="*/ 11 h 15"/>
                      <a:gd name="T4" fmla="*/ 0 w 30"/>
                      <a:gd name="T5" fmla="*/ 15 h 15"/>
                    </a:gdLst>
                    <a:ahLst/>
                    <a:cxnLst>
                      <a:cxn ang="0">
                        <a:pos x="T0" y="T1"/>
                      </a:cxn>
                      <a:cxn ang="0">
                        <a:pos x="T2" y="T3"/>
                      </a:cxn>
                      <a:cxn ang="0">
                        <a:pos x="T4" y="T5"/>
                      </a:cxn>
                    </a:cxnLst>
                    <a:rect l="0" t="0" r="r" b="b"/>
                    <a:pathLst>
                      <a:path w="30" h="15">
                        <a:moveTo>
                          <a:pt x="30" y="0"/>
                        </a:moveTo>
                        <a:lnTo>
                          <a:pt x="24" y="11"/>
                        </a:lnTo>
                        <a:lnTo>
                          <a:pt x="0" y="1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1" name="Line 77"/>
                  <p:cNvSpPr>
                    <a:spLocks noChangeShapeType="1"/>
                  </p:cNvSpPr>
                  <p:nvPr/>
                </p:nvSpPr>
                <p:spPr bwMode="auto">
                  <a:xfrm flipH="1">
                    <a:off x="4937" y="765"/>
                    <a:ext cx="37" cy="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2" name="Line 78"/>
                  <p:cNvSpPr>
                    <a:spLocks noChangeShapeType="1"/>
                  </p:cNvSpPr>
                  <p:nvPr/>
                </p:nvSpPr>
                <p:spPr bwMode="auto">
                  <a:xfrm flipH="1">
                    <a:off x="4877" y="774"/>
                    <a:ext cx="37" cy="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3" name="Line 79"/>
                  <p:cNvSpPr>
                    <a:spLocks noChangeShapeType="1"/>
                  </p:cNvSpPr>
                  <p:nvPr/>
                </p:nvSpPr>
                <p:spPr bwMode="auto">
                  <a:xfrm flipH="1">
                    <a:off x="4817" y="782"/>
                    <a:ext cx="37" cy="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4" name="Line 80"/>
                  <p:cNvSpPr>
                    <a:spLocks noChangeShapeType="1"/>
                  </p:cNvSpPr>
                  <p:nvPr/>
                </p:nvSpPr>
                <p:spPr bwMode="auto">
                  <a:xfrm flipH="1">
                    <a:off x="4759" y="789"/>
                    <a:ext cx="37"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5" name="Line 81"/>
                  <p:cNvSpPr>
                    <a:spLocks noChangeShapeType="1"/>
                  </p:cNvSpPr>
                  <p:nvPr/>
                </p:nvSpPr>
                <p:spPr bwMode="auto">
                  <a:xfrm flipH="1">
                    <a:off x="4699" y="797"/>
                    <a:ext cx="37" cy="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6" name="Line 82"/>
                  <p:cNvSpPr>
                    <a:spLocks noChangeShapeType="1"/>
                  </p:cNvSpPr>
                  <p:nvPr/>
                </p:nvSpPr>
                <p:spPr bwMode="auto">
                  <a:xfrm flipH="1">
                    <a:off x="4639" y="804"/>
                    <a:ext cx="37"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7" name="Freeform 83"/>
                  <p:cNvSpPr>
                    <a:spLocks/>
                  </p:cNvSpPr>
                  <p:nvPr/>
                </p:nvSpPr>
                <p:spPr bwMode="auto">
                  <a:xfrm>
                    <a:off x="4582" y="812"/>
                    <a:ext cx="34" cy="11"/>
                  </a:xfrm>
                  <a:custGeom>
                    <a:avLst/>
                    <a:gdLst>
                      <a:gd name="T0" fmla="*/ 34 w 34"/>
                      <a:gd name="T1" fmla="*/ 0 h 11"/>
                      <a:gd name="T2" fmla="*/ 8 w 34"/>
                      <a:gd name="T3" fmla="*/ 3 h 11"/>
                      <a:gd name="T4" fmla="*/ 0 w 34"/>
                      <a:gd name="T5" fmla="*/ 11 h 11"/>
                    </a:gdLst>
                    <a:ahLst/>
                    <a:cxnLst>
                      <a:cxn ang="0">
                        <a:pos x="T0" y="T1"/>
                      </a:cxn>
                      <a:cxn ang="0">
                        <a:pos x="T2" y="T3"/>
                      </a:cxn>
                      <a:cxn ang="0">
                        <a:pos x="T4" y="T5"/>
                      </a:cxn>
                    </a:cxnLst>
                    <a:rect l="0" t="0" r="r" b="b"/>
                    <a:pathLst>
                      <a:path w="34" h="11">
                        <a:moveTo>
                          <a:pt x="34" y="0"/>
                        </a:moveTo>
                        <a:lnTo>
                          <a:pt x="8" y="3"/>
                        </a:lnTo>
                        <a:lnTo>
                          <a:pt x="0" y="1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8" name="Line 84"/>
                  <p:cNvSpPr>
                    <a:spLocks noChangeShapeType="1"/>
                  </p:cNvSpPr>
                  <p:nvPr/>
                </p:nvSpPr>
                <p:spPr bwMode="auto">
                  <a:xfrm flipH="1">
                    <a:off x="4539" y="840"/>
                    <a:ext cx="28"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29" name="Line 85"/>
                  <p:cNvSpPr>
                    <a:spLocks noChangeShapeType="1"/>
                  </p:cNvSpPr>
                  <p:nvPr/>
                </p:nvSpPr>
                <p:spPr bwMode="auto">
                  <a:xfrm flipH="1">
                    <a:off x="4496" y="881"/>
                    <a:ext cx="28"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0" name="Line 86"/>
                  <p:cNvSpPr>
                    <a:spLocks noChangeShapeType="1"/>
                  </p:cNvSpPr>
                  <p:nvPr/>
                </p:nvSpPr>
                <p:spPr bwMode="auto">
                  <a:xfrm flipH="1">
                    <a:off x="4453" y="922"/>
                    <a:ext cx="28"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1" name="Line 87"/>
                  <p:cNvSpPr>
                    <a:spLocks noChangeShapeType="1"/>
                  </p:cNvSpPr>
                  <p:nvPr/>
                </p:nvSpPr>
                <p:spPr bwMode="auto">
                  <a:xfrm flipH="1">
                    <a:off x="4410" y="965"/>
                    <a:ext cx="28"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2" name="Line 88"/>
                  <p:cNvSpPr>
                    <a:spLocks noChangeShapeType="1"/>
                  </p:cNvSpPr>
                  <p:nvPr/>
                </p:nvSpPr>
                <p:spPr bwMode="auto">
                  <a:xfrm flipH="1">
                    <a:off x="4395" y="1010"/>
                    <a:ext cx="7"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3" name="Line 89"/>
                  <p:cNvSpPr>
                    <a:spLocks noChangeShapeType="1"/>
                  </p:cNvSpPr>
                  <p:nvPr/>
                </p:nvSpPr>
                <p:spPr bwMode="auto">
                  <a:xfrm flipH="1">
                    <a:off x="4384" y="1070"/>
                    <a:ext cx="7"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4" name="Freeform 90"/>
                  <p:cNvSpPr>
                    <a:spLocks/>
                  </p:cNvSpPr>
                  <p:nvPr/>
                </p:nvSpPr>
                <p:spPr bwMode="auto">
                  <a:xfrm>
                    <a:off x="4357" y="1128"/>
                    <a:ext cx="23" cy="21"/>
                  </a:xfrm>
                  <a:custGeom>
                    <a:avLst/>
                    <a:gdLst>
                      <a:gd name="T0" fmla="*/ 23 w 23"/>
                      <a:gd name="T1" fmla="*/ 0 h 21"/>
                      <a:gd name="T2" fmla="*/ 19 w 23"/>
                      <a:gd name="T3" fmla="*/ 21 h 21"/>
                      <a:gd name="T4" fmla="*/ 0 w 23"/>
                      <a:gd name="T5" fmla="*/ 21 h 21"/>
                    </a:gdLst>
                    <a:ahLst/>
                    <a:cxnLst>
                      <a:cxn ang="0">
                        <a:pos x="T0" y="T1"/>
                      </a:cxn>
                      <a:cxn ang="0">
                        <a:pos x="T2" y="T3"/>
                      </a:cxn>
                      <a:cxn ang="0">
                        <a:pos x="T4" y="T5"/>
                      </a:cxn>
                    </a:cxnLst>
                    <a:rect l="0" t="0" r="r" b="b"/>
                    <a:pathLst>
                      <a:path w="23" h="21">
                        <a:moveTo>
                          <a:pt x="23" y="0"/>
                        </a:moveTo>
                        <a:lnTo>
                          <a:pt x="19" y="21"/>
                        </a:lnTo>
                        <a:lnTo>
                          <a:pt x="0" y="2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5" name="Line 91"/>
                  <p:cNvSpPr>
                    <a:spLocks noChangeShapeType="1"/>
                  </p:cNvSpPr>
                  <p:nvPr/>
                </p:nvSpPr>
                <p:spPr bwMode="auto">
                  <a:xfrm flipH="1">
                    <a:off x="4297" y="1149"/>
                    <a:ext cx="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6" name="Line 92"/>
                  <p:cNvSpPr>
                    <a:spLocks noChangeShapeType="1"/>
                  </p:cNvSpPr>
                  <p:nvPr/>
                </p:nvSpPr>
                <p:spPr bwMode="auto">
                  <a:xfrm flipH="1">
                    <a:off x="4237" y="1149"/>
                    <a:ext cx="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7" name="Line 93"/>
                  <p:cNvSpPr>
                    <a:spLocks noChangeShapeType="1"/>
                  </p:cNvSpPr>
                  <p:nvPr/>
                </p:nvSpPr>
                <p:spPr bwMode="auto">
                  <a:xfrm flipH="1">
                    <a:off x="4177" y="1149"/>
                    <a:ext cx="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8" name="Line 94"/>
                  <p:cNvSpPr>
                    <a:spLocks noChangeShapeType="1"/>
                  </p:cNvSpPr>
                  <p:nvPr/>
                </p:nvSpPr>
                <p:spPr bwMode="auto">
                  <a:xfrm flipH="1" flipV="1">
                    <a:off x="4166" y="1091"/>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39" name="Line 95"/>
                  <p:cNvSpPr>
                    <a:spLocks noChangeShapeType="1"/>
                  </p:cNvSpPr>
                  <p:nvPr/>
                </p:nvSpPr>
                <p:spPr bwMode="auto">
                  <a:xfrm flipH="1" flipV="1">
                    <a:off x="4155" y="1033"/>
                    <a:ext cx="7"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0" name="Freeform 96"/>
                  <p:cNvSpPr>
                    <a:spLocks/>
                  </p:cNvSpPr>
                  <p:nvPr/>
                </p:nvSpPr>
                <p:spPr bwMode="auto">
                  <a:xfrm>
                    <a:off x="4147" y="973"/>
                    <a:ext cx="4" cy="37"/>
                  </a:xfrm>
                  <a:custGeom>
                    <a:avLst/>
                    <a:gdLst>
                      <a:gd name="T0" fmla="*/ 4 w 4"/>
                      <a:gd name="T1" fmla="*/ 37 h 37"/>
                      <a:gd name="T2" fmla="*/ 0 w 4"/>
                      <a:gd name="T3" fmla="*/ 20 h 37"/>
                      <a:gd name="T4" fmla="*/ 4 w 4"/>
                      <a:gd name="T5" fmla="*/ 0 h 37"/>
                    </a:gdLst>
                    <a:ahLst/>
                    <a:cxnLst>
                      <a:cxn ang="0">
                        <a:pos x="T0" y="T1"/>
                      </a:cxn>
                      <a:cxn ang="0">
                        <a:pos x="T2" y="T3"/>
                      </a:cxn>
                      <a:cxn ang="0">
                        <a:pos x="T4" y="T5"/>
                      </a:cxn>
                    </a:cxnLst>
                    <a:rect l="0" t="0" r="r" b="b"/>
                    <a:pathLst>
                      <a:path w="4" h="37">
                        <a:moveTo>
                          <a:pt x="4" y="37"/>
                        </a:moveTo>
                        <a:lnTo>
                          <a:pt x="0" y="20"/>
                        </a:lnTo>
                        <a:lnTo>
                          <a:pt x="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1" name="Line 97"/>
                  <p:cNvSpPr>
                    <a:spLocks noChangeShapeType="1"/>
                  </p:cNvSpPr>
                  <p:nvPr/>
                </p:nvSpPr>
                <p:spPr bwMode="auto">
                  <a:xfrm flipV="1">
                    <a:off x="4155" y="915"/>
                    <a:ext cx="7"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2" name="Line 98"/>
                  <p:cNvSpPr>
                    <a:spLocks noChangeShapeType="1"/>
                  </p:cNvSpPr>
                  <p:nvPr/>
                </p:nvSpPr>
                <p:spPr bwMode="auto">
                  <a:xfrm flipV="1">
                    <a:off x="4166" y="855"/>
                    <a:ext cx="8"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3" name="Line 99"/>
                  <p:cNvSpPr>
                    <a:spLocks noChangeShapeType="1"/>
                  </p:cNvSpPr>
                  <p:nvPr/>
                </p:nvSpPr>
                <p:spPr bwMode="auto">
                  <a:xfrm flipV="1">
                    <a:off x="4177" y="797"/>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4" name="Line 100"/>
                  <p:cNvSpPr>
                    <a:spLocks noChangeShapeType="1"/>
                  </p:cNvSpPr>
                  <p:nvPr/>
                </p:nvSpPr>
                <p:spPr bwMode="auto">
                  <a:xfrm flipV="1">
                    <a:off x="4189" y="737"/>
                    <a:ext cx="5"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5" name="Line 101"/>
                  <p:cNvSpPr>
                    <a:spLocks noChangeShapeType="1"/>
                  </p:cNvSpPr>
                  <p:nvPr/>
                </p:nvSpPr>
                <p:spPr bwMode="auto">
                  <a:xfrm flipV="1">
                    <a:off x="4198" y="678"/>
                    <a:ext cx="8"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6" name="Line 102"/>
                  <p:cNvSpPr>
                    <a:spLocks noChangeShapeType="1"/>
                  </p:cNvSpPr>
                  <p:nvPr/>
                </p:nvSpPr>
                <p:spPr bwMode="auto">
                  <a:xfrm flipV="1">
                    <a:off x="4209" y="618"/>
                    <a:ext cx="6"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7" name="Line 103"/>
                  <p:cNvSpPr>
                    <a:spLocks noChangeShapeType="1"/>
                  </p:cNvSpPr>
                  <p:nvPr/>
                </p:nvSpPr>
                <p:spPr bwMode="auto">
                  <a:xfrm flipV="1">
                    <a:off x="4221" y="566"/>
                    <a:ext cx="5" cy="3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8" name="Line 104"/>
                  <p:cNvSpPr>
                    <a:spLocks noChangeShapeType="1"/>
                  </p:cNvSpPr>
                  <p:nvPr/>
                </p:nvSpPr>
                <p:spPr bwMode="auto">
                  <a:xfrm>
                    <a:off x="3098" y="941"/>
                    <a:ext cx="37"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49" name="Freeform 105"/>
                  <p:cNvSpPr>
                    <a:spLocks/>
                  </p:cNvSpPr>
                  <p:nvPr/>
                </p:nvSpPr>
                <p:spPr bwMode="auto">
                  <a:xfrm>
                    <a:off x="3158" y="952"/>
                    <a:ext cx="28" cy="23"/>
                  </a:xfrm>
                  <a:custGeom>
                    <a:avLst/>
                    <a:gdLst>
                      <a:gd name="T0" fmla="*/ 0 w 28"/>
                      <a:gd name="T1" fmla="*/ 0 h 23"/>
                      <a:gd name="T2" fmla="*/ 7 w 28"/>
                      <a:gd name="T3" fmla="*/ 2 h 23"/>
                      <a:gd name="T4" fmla="*/ 28 w 28"/>
                      <a:gd name="T5" fmla="*/ 23 h 23"/>
                    </a:gdLst>
                    <a:ahLst/>
                    <a:cxnLst>
                      <a:cxn ang="0">
                        <a:pos x="T0" y="T1"/>
                      </a:cxn>
                      <a:cxn ang="0">
                        <a:pos x="T2" y="T3"/>
                      </a:cxn>
                      <a:cxn ang="0">
                        <a:pos x="T4" y="T5"/>
                      </a:cxn>
                    </a:cxnLst>
                    <a:rect l="0" t="0" r="r" b="b"/>
                    <a:pathLst>
                      <a:path w="28" h="23">
                        <a:moveTo>
                          <a:pt x="0" y="0"/>
                        </a:moveTo>
                        <a:lnTo>
                          <a:pt x="7" y="2"/>
                        </a:lnTo>
                        <a:lnTo>
                          <a:pt x="28" y="2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0" name="Line 106"/>
                  <p:cNvSpPr>
                    <a:spLocks noChangeShapeType="1"/>
                  </p:cNvSpPr>
                  <p:nvPr/>
                </p:nvSpPr>
                <p:spPr bwMode="auto">
                  <a:xfrm>
                    <a:off x="3201" y="991"/>
                    <a:ext cx="26" cy="2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1" name="Line 107"/>
                  <p:cNvSpPr>
                    <a:spLocks noChangeShapeType="1"/>
                  </p:cNvSpPr>
                  <p:nvPr/>
                </p:nvSpPr>
                <p:spPr bwMode="auto">
                  <a:xfrm>
                    <a:off x="3242" y="1035"/>
                    <a:ext cx="26"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2" name="Line 108"/>
                  <p:cNvSpPr>
                    <a:spLocks noChangeShapeType="1"/>
                  </p:cNvSpPr>
                  <p:nvPr/>
                </p:nvSpPr>
                <p:spPr bwMode="auto">
                  <a:xfrm>
                    <a:off x="3283" y="1078"/>
                    <a:ext cx="25"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3" name="Line 109"/>
                  <p:cNvSpPr>
                    <a:spLocks noChangeShapeType="1"/>
                  </p:cNvSpPr>
                  <p:nvPr/>
                </p:nvSpPr>
                <p:spPr bwMode="auto">
                  <a:xfrm>
                    <a:off x="3324" y="1123"/>
                    <a:ext cx="25"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4" name="Line 110"/>
                  <p:cNvSpPr>
                    <a:spLocks noChangeShapeType="1"/>
                  </p:cNvSpPr>
                  <p:nvPr/>
                </p:nvSpPr>
                <p:spPr bwMode="auto">
                  <a:xfrm>
                    <a:off x="3364" y="1166"/>
                    <a:ext cx="26"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5" name="Line 111"/>
                  <p:cNvSpPr>
                    <a:spLocks noChangeShapeType="1"/>
                  </p:cNvSpPr>
                  <p:nvPr/>
                </p:nvSpPr>
                <p:spPr bwMode="auto">
                  <a:xfrm>
                    <a:off x="3405" y="1209"/>
                    <a:ext cx="26"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6" name="Line 112"/>
                  <p:cNvSpPr>
                    <a:spLocks noChangeShapeType="1"/>
                  </p:cNvSpPr>
                  <p:nvPr/>
                </p:nvSpPr>
                <p:spPr bwMode="auto">
                  <a:xfrm>
                    <a:off x="3446" y="1254"/>
                    <a:ext cx="27"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7" name="Line 113"/>
                  <p:cNvSpPr>
                    <a:spLocks noChangeShapeType="1"/>
                  </p:cNvSpPr>
                  <p:nvPr/>
                </p:nvSpPr>
                <p:spPr bwMode="auto">
                  <a:xfrm>
                    <a:off x="3488" y="1297"/>
                    <a:ext cx="26"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8" name="Line 114"/>
                  <p:cNvSpPr>
                    <a:spLocks noChangeShapeType="1"/>
                  </p:cNvSpPr>
                  <p:nvPr/>
                </p:nvSpPr>
                <p:spPr bwMode="auto">
                  <a:xfrm>
                    <a:off x="3529" y="1342"/>
                    <a:ext cx="24"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9" name="Line 115"/>
                  <p:cNvSpPr>
                    <a:spLocks noChangeShapeType="1"/>
                  </p:cNvSpPr>
                  <p:nvPr/>
                </p:nvSpPr>
                <p:spPr bwMode="auto">
                  <a:xfrm>
                    <a:off x="3570" y="1385"/>
                    <a:ext cx="24"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0" name="Freeform 116"/>
                  <p:cNvSpPr>
                    <a:spLocks/>
                  </p:cNvSpPr>
                  <p:nvPr/>
                </p:nvSpPr>
                <p:spPr bwMode="auto">
                  <a:xfrm>
                    <a:off x="3611" y="1428"/>
                    <a:ext cx="27" cy="23"/>
                  </a:xfrm>
                  <a:custGeom>
                    <a:avLst/>
                    <a:gdLst>
                      <a:gd name="T0" fmla="*/ 0 w 27"/>
                      <a:gd name="T1" fmla="*/ 0 h 23"/>
                      <a:gd name="T2" fmla="*/ 19 w 27"/>
                      <a:gd name="T3" fmla="*/ 23 h 23"/>
                      <a:gd name="T4" fmla="*/ 27 w 27"/>
                      <a:gd name="T5" fmla="*/ 19 h 23"/>
                    </a:gdLst>
                    <a:ahLst/>
                    <a:cxnLst>
                      <a:cxn ang="0">
                        <a:pos x="T0" y="T1"/>
                      </a:cxn>
                      <a:cxn ang="0">
                        <a:pos x="T2" y="T3"/>
                      </a:cxn>
                      <a:cxn ang="0">
                        <a:pos x="T4" y="T5"/>
                      </a:cxn>
                    </a:cxnLst>
                    <a:rect l="0" t="0" r="r" b="b"/>
                    <a:pathLst>
                      <a:path w="27" h="23">
                        <a:moveTo>
                          <a:pt x="0" y="0"/>
                        </a:moveTo>
                        <a:lnTo>
                          <a:pt x="19" y="23"/>
                        </a:lnTo>
                        <a:lnTo>
                          <a:pt x="27" y="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1" name="Line 117"/>
                  <p:cNvSpPr>
                    <a:spLocks noChangeShapeType="1"/>
                  </p:cNvSpPr>
                  <p:nvPr/>
                </p:nvSpPr>
                <p:spPr bwMode="auto">
                  <a:xfrm flipV="1">
                    <a:off x="3656" y="1413"/>
                    <a:ext cx="30"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2" name="Line 118"/>
                  <p:cNvSpPr>
                    <a:spLocks noChangeShapeType="1"/>
                  </p:cNvSpPr>
                  <p:nvPr/>
                </p:nvSpPr>
                <p:spPr bwMode="auto">
                  <a:xfrm flipV="1">
                    <a:off x="3705" y="1379"/>
                    <a:ext cx="32"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3" name="Line 119"/>
                  <p:cNvSpPr>
                    <a:spLocks noChangeShapeType="1"/>
                  </p:cNvSpPr>
                  <p:nvPr/>
                </p:nvSpPr>
                <p:spPr bwMode="auto">
                  <a:xfrm flipV="1">
                    <a:off x="3756" y="1346"/>
                    <a:ext cx="32" cy="2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4" name="Line 120"/>
                  <p:cNvSpPr>
                    <a:spLocks noChangeShapeType="1"/>
                  </p:cNvSpPr>
                  <p:nvPr/>
                </p:nvSpPr>
                <p:spPr bwMode="auto">
                  <a:xfrm flipV="1">
                    <a:off x="3806" y="1314"/>
                    <a:ext cx="30" cy="2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5" name="Line 121"/>
                  <p:cNvSpPr>
                    <a:spLocks noChangeShapeType="1"/>
                  </p:cNvSpPr>
                  <p:nvPr/>
                </p:nvSpPr>
                <p:spPr bwMode="auto">
                  <a:xfrm flipV="1">
                    <a:off x="3855" y="1280"/>
                    <a:ext cx="32"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6" name="Line 122"/>
                  <p:cNvSpPr>
                    <a:spLocks noChangeShapeType="1"/>
                  </p:cNvSpPr>
                  <p:nvPr/>
                </p:nvSpPr>
                <p:spPr bwMode="auto">
                  <a:xfrm flipV="1">
                    <a:off x="3906" y="1246"/>
                    <a:ext cx="31"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7" name="Line 123"/>
                  <p:cNvSpPr>
                    <a:spLocks noChangeShapeType="1"/>
                  </p:cNvSpPr>
                  <p:nvPr/>
                </p:nvSpPr>
                <p:spPr bwMode="auto">
                  <a:xfrm flipV="1">
                    <a:off x="3956" y="1214"/>
                    <a:ext cx="30"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8" name="Line 124"/>
                  <p:cNvSpPr>
                    <a:spLocks noChangeShapeType="1"/>
                  </p:cNvSpPr>
                  <p:nvPr/>
                </p:nvSpPr>
                <p:spPr bwMode="auto">
                  <a:xfrm flipV="1">
                    <a:off x="4005" y="1181"/>
                    <a:ext cx="32" cy="2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9" name="Line 125"/>
                  <p:cNvSpPr>
                    <a:spLocks noChangeShapeType="1"/>
                  </p:cNvSpPr>
                  <p:nvPr/>
                </p:nvSpPr>
                <p:spPr bwMode="auto">
                  <a:xfrm flipV="1">
                    <a:off x="4057" y="1164"/>
                    <a:ext cx="36"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0" name="Line 126"/>
                  <p:cNvSpPr>
                    <a:spLocks noChangeShapeType="1"/>
                  </p:cNvSpPr>
                  <p:nvPr/>
                </p:nvSpPr>
                <p:spPr bwMode="auto">
                  <a:xfrm flipV="1">
                    <a:off x="4116" y="1153"/>
                    <a:ext cx="37"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1" name="Line 127"/>
                  <p:cNvSpPr>
                    <a:spLocks noChangeShapeType="1"/>
                  </p:cNvSpPr>
                  <p:nvPr/>
                </p:nvSpPr>
                <p:spPr bwMode="auto">
                  <a:xfrm>
                    <a:off x="4176" y="1149"/>
                    <a:ext cx="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2" name="Line 128"/>
                  <p:cNvSpPr>
                    <a:spLocks noChangeShapeType="1"/>
                  </p:cNvSpPr>
                  <p:nvPr/>
                </p:nvSpPr>
                <p:spPr bwMode="auto">
                  <a:xfrm flipV="1">
                    <a:off x="2618" y="2013"/>
                    <a:ext cx="34"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3" name="Line 129"/>
                  <p:cNvSpPr>
                    <a:spLocks noChangeShapeType="1"/>
                  </p:cNvSpPr>
                  <p:nvPr/>
                </p:nvSpPr>
                <p:spPr bwMode="auto">
                  <a:xfrm flipV="1">
                    <a:off x="2672" y="1987"/>
                    <a:ext cx="34"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4" name="Line 130"/>
                  <p:cNvSpPr>
                    <a:spLocks noChangeShapeType="1"/>
                  </p:cNvSpPr>
                  <p:nvPr/>
                </p:nvSpPr>
                <p:spPr bwMode="auto">
                  <a:xfrm flipV="1">
                    <a:off x="2725" y="1959"/>
                    <a:ext cx="33" cy="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5" name="Line 131"/>
                  <p:cNvSpPr>
                    <a:spLocks noChangeShapeType="1"/>
                  </p:cNvSpPr>
                  <p:nvPr/>
                </p:nvSpPr>
                <p:spPr bwMode="auto">
                  <a:xfrm flipV="1">
                    <a:off x="2779" y="1932"/>
                    <a:ext cx="34"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6" name="Line 132"/>
                  <p:cNvSpPr>
                    <a:spLocks noChangeShapeType="1"/>
                  </p:cNvSpPr>
                  <p:nvPr/>
                </p:nvSpPr>
                <p:spPr bwMode="auto">
                  <a:xfrm flipV="1">
                    <a:off x="2831" y="1904"/>
                    <a:ext cx="34"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7" name="Line 133"/>
                  <p:cNvSpPr>
                    <a:spLocks noChangeShapeType="1"/>
                  </p:cNvSpPr>
                  <p:nvPr/>
                </p:nvSpPr>
                <p:spPr bwMode="auto">
                  <a:xfrm flipV="1">
                    <a:off x="2886" y="1878"/>
                    <a:ext cx="34"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8" name="Line 134"/>
                  <p:cNvSpPr>
                    <a:spLocks noChangeShapeType="1"/>
                  </p:cNvSpPr>
                  <p:nvPr/>
                </p:nvSpPr>
                <p:spPr bwMode="auto">
                  <a:xfrm flipV="1">
                    <a:off x="2940" y="1850"/>
                    <a:ext cx="32"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9" name="Line 135"/>
                  <p:cNvSpPr>
                    <a:spLocks noChangeShapeType="1"/>
                  </p:cNvSpPr>
                  <p:nvPr/>
                </p:nvSpPr>
                <p:spPr bwMode="auto">
                  <a:xfrm flipV="1">
                    <a:off x="2993" y="1824"/>
                    <a:ext cx="33" cy="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0" name="Line 136"/>
                  <p:cNvSpPr>
                    <a:spLocks noChangeShapeType="1"/>
                  </p:cNvSpPr>
                  <p:nvPr/>
                </p:nvSpPr>
                <p:spPr bwMode="auto">
                  <a:xfrm flipV="1">
                    <a:off x="3047" y="1795"/>
                    <a:ext cx="32"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1" name="Line 137"/>
                  <p:cNvSpPr>
                    <a:spLocks noChangeShapeType="1"/>
                  </p:cNvSpPr>
                  <p:nvPr/>
                </p:nvSpPr>
                <p:spPr bwMode="auto">
                  <a:xfrm flipV="1">
                    <a:off x="3100" y="1769"/>
                    <a:ext cx="33"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2" name="Line 138"/>
                  <p:cNvSpPr>
                    <a:spLocks noChangeShapeType="1"/>
                  </p:cNvSpPr>
                  <p:nvPr/>
                </p:nvSpPr>
                <p:spPr bwMode="auto">
                  <a:xfrm flipV="1">
                    <a:off x="3154" y="1741"/>
                    <a:ext cx="34"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3" name="Line 139"/>
                  <p:cNvSpPr>
                    <a:spLocks noChangeShapeType="1"/>
                  </p:cNvSpPr>
                  <p:nvPr/>
                </p:nvSpPr>
                <p:spPr bwMode="auto">
                  <a:xfrm flipV="1">
                    <a:off x="3206" y="1715"/>
                    <a:ext cx="34"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4" name="Line 140"/>
                  <p:cNvSpPr>
                    <a:spLocks noChangeShapeType="1"/>
                  </p:cNvSpPr>
                  <p:nvPr/>
                </p:nvSpPr>
                <p:spPr bwMode="auto">
                  <a:xfrm flipV="1">
                    <a:off x="3261" y="1687"/>
                    <a:ext cx="34"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5" name="Line 141"/>
                  <p:cNvSpPr>
                    <a:spLocks noChangeShapeType="1"/>
                  </p:cNvSpPr>
                  <p:nvPr/>
                </p:nvSpPr>
                <p:spPr bwMode="auto">
                  <a:xfrm flipV="1">
                    <a:off x="3313" y="1657"/>
                    <a:ext cx="32" cy="2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6" name="Line 142"/>
                  <p:cNvSpPr>
                    <a:spLocks noChangeShapeType="1"/>
                  </p:cNvSpPr>
                  <p:nvPr/>
                </p:nvSpPr>
                <p:spPr bwMode="auto">
                  <a:xfrm flipV="1">
                    <a:off x="3364" y="1623"/>
                    <a:ext cx="30"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7" name="Line 143"/>
                  <p:cNvSpPr>
                    <a:spLocks noChangeShapeType="1"/>
                  </p:cNvSpPr>
                  <p:nvPr/>
                </p:nvSpPr>
                <p:spPr bwMode="auto">
                  <a:xfrm flipV="1">
                    <a:off x="3413" y="1589"/>
                    <a:ext cx="31"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8" name="Line 144"/>
                  <p:cNvSpPr>
                    <a:spLocks noChangeShapeType="1"/>
                  </p:cNvSpPr>
                  <p:nvPr/>
                </p:nvSpPr>
                <p:spPr bwMode="auto">
                  <a:xfrm flipV="1">
                    <a:off x="3463" y="1556"/>
                    <a:ext cx="30" cy="2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89" name="Line 145"/>
                  <p:cNvSpPr>
                    <a:spLocks noChangeShapeType="1"/>
                  </p:cNvSpPr>
                  <p:nvPr/>
                </p:nvSpPr>
                <p:spPr bwMode="auto">
                  <a:xfrm flipV="1">
                    <a:off x="3512" y="1522"/>
                    <a:ext cx="32" cy="2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0" name="Line 146"/>
                  <p:cNvSpPr>
                    <a:spLocks noChangeShapeType="1"/>
                  </p:cNvSpPr>
                  <p:nvPr/>
                </p:nvSpPr>
                <p:spPr bwMode="auto">
                  <a:xfrm flipV="1">
                    <a:off x="3563" y="1488"/>
                    <a:ext cx="30"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1" name="Line 147"/>
                  <p:cNvSpPr>
                    <a:spLocks noChangeShapeType="1"/>
                  </p:cNvSpPr>
                  <p:nvPr/>
                </p:nvSpPr>
                <p:spPr bwMode="auto">
                  <a:xfrm flipV="1">
                    <a:off x="3611" y="1464"/>
                    <a:ext cx="19" cy="1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2" name="Line 148"/>
                  <p:cNvSpPr>
                    <a:spLocks noChangeShapeType="1"/>
                  </p:cNvSpPr>
                  <p:nvPr/>
                </p:nvSpPr>
                <p:spPr bwMode="auto">
                  <a:xfrm>
                    <a:off x="3638" y="1466"/>
                    <a:ext cx="26"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3" name="Line 149"/>
                  <p:cNvSpPr>
                    <a:spLocks noChangeShapeType="1"/>
                  </p:cNvSpPr>
                  <p:nvPr/>
                </p:nvSpPr>
                <p:spPr bwMode="auto">
                  <a:xfrm>
                    <a:off x="3681" y="1509"/>
                    <a:ext cx="24"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4" name="Line 150"/>
                  <p:cNvSpPr>
                    <a:spLocks noChangeShapeType="1"/>
                  </p:cNvSpPr>
                  <p:nvPr/>
                </p:nvSpPr>
                <p:spPr bwMode="auto">
                  <a:xfrm>
                    <a:off x="3722" y="1552"/>
                    <a:ext cx="26"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5" name="Freeform 151"/>
                  <p:cNvSpPr>
                    <a:spLocks/>
                  </p:cNvSpPr>
                  <p:nvPr/>
                </p:nvSpPr>
                <p:spPr bwMode="auto">
                  <a:xfrm>
                    <a:off x="3763" y="1595"/>
                    <a:ext cx="26" cy="26"/>
                  </a:xfrm>
                  <a:custGeom>
                    <a:avLst/>
                    <a:gdLst>
                      <a:gd name="T0" fmla="*/ 0 w 26"/>
                      <a:gd name="T1" fmla="*/ 0 h 26"/>
                      <a:gd name="T2" fmla="*/ 25 w 26"/>
                      <a:gd name="T3" fmla="*/ 26 h 26"/>
                      <a:gd name="T4" fmla="*/ 26 w 26"/>
                      <a:gd name="T5" fmla="*/ 24 h 26"/>
                    </a:gdLst>
                    <a:ahLst/>
                    <a:cxnLst>
                      <a:cxn ang="0">
                        <a:pos x="T0" y="T1"/>
                      </a:cxn>
                      <a:cxn ang="0">
                        <a:pos x="T2" y="T3"/>
                      </a:cxn>
                      <a:cxn ang="0">
                        <a:pos x="T4" y="T5"/>
                      </a:cxn>
                    </a:cxnLst>
                    <a:rect l="0" t="0" r="r" b="b"/>
                    <a:pathLst>
                      <a:path w="26" h="26">
                        <a:moveTo>
                          <a:pt x="0" y="0"/>
                        </a:moveTo>
                        <a:lnTo>
                          <a:pt x="25" y="26"/>
                        </a:lnTo>
                        <a:lnTo>
                          <a:pt x="26" y="2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6" name="Line 152"/>
                  <p:cNvSpPr>
                    <a:spLocks noChangeShapeType="1"/>
                  </p:cNvSpPr>
                  <p:nvPr/>
                </p:nvSpPr>
                <p:spPr bwMode="auto">
                  <a:xfrm flipV="1">
                    <a:off x="3810" y="1597"/>
                    <a:ext cx="36" cy="1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7" name="Line 153"/>
                  <p:cNvSpPr>
                    <a:spLocks noChangeShapeType="1"/>
                  </p:cNvSpPr>
                  <p:nvPr/>
                </p:nvSpPr>
                <p:spPr bwMode="auto">
                  <a:xfrm>
                    <a:off x="3864" y="1593"/>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8" name="Line 154"/>
                  <p:cNvSpPr>
                    <a:spLocks noChangeShapeType="1"/>
                  </p:cNvSpPr>
                  <p:nvPr/>
                </p:nvSpPr>
                <p:spPr bwMode="auto">
                  <a:xfrm>
                    <a:off x="3885" y="1649"/>
                    <a:ext cx="15"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99" name="Freeform 155"/>
                  <p:cNvSpPr>
                    <a:spLocks/>
                  </p:cNvSpPr>
                  <p:nvPr/>
                </p:nvSpPr>
                <p:spPr bwMode="auto">
                  <a:xfrm>
                    <a:off x="3902" y="1706"/>
                    <a:ext cx="11" cy="33"/>
                  </a:xfrm>
                  <a:custGeom>
                    <a:avLst/>
                    <a:gdLst>
                      <a:gd name="T0" fmla="*/ 5 w 11"/>
                      <a:gd name="T1" fmla="*/ 0 h 33"/>
                      <a:gd name="T2" fmla="*/ 11 w 11"/>
                      <a:gd name="T3" fmla="*/ 15 h 33"/>
                      <a:gd name="T4" fmla="*/ 0 w 11"/>
                      <a:gd name="T5" fmla="*/ 33 h 33"/>
                    </a:gdLst>
                    <a:ahLst/>
                    <a:cxnLst>
                      <a:cxn ang="0">
                        <a:pos x="T0" y="T1"/>
                      </a:cxn>
                      <a:cxn ang="0">
                        <a:pos x="T2" y="T3"/>
                      </a:cxn>
                      <a:cxn ang="0">
                        <a:pos x="T4" y="T5"/>
                      </a:cxn>
                    </a:cxnLst>
                    <a:rect l="0" t="0" r="r" b="b"/>
                    <a:pathLst>
                      <a:path w="11" h="33">
                        <a:moveTo>
                          <a:pt x="5" y="0"/>
                        </a:moveTo>
                        <a:lnTo>
                          <a:pt x="11" y="15"/>
                        </a:lnTo>
                        <a:lnTo>
                          <a:pt x="0" y="3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0" name="Line 156"/>
                  <p:cNvSpPr>
                    <a:spLocks noChangeShapeType="1"/>
                  </p:cNvSpPr>
                  <p:nvPr/>
                </p:nvSpPr>
                <p:spPr bwMode="auto">
                  <a:xfrm flipH="1">
                    <a:off x="3874" y="1760"/>
                    <a:ext cx="18" cy="3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1" name="Line 157"/>
                  <p:cNvSpPr>
                    <a:spLocks noChangeShapeType="1"/>
                  </p:cNvSpPr>
                  <p:nvPr/>
                </p:nvSpPr>
                <p:spPr bwMode="auto">
                  <a:xfrm flipH="1">
                    <a:off x="3844" y="1810"/>
                    <a:ext cx="18"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2" name="Line 158"/>
                  <p:cNvSpPr>
                    <a:spLocks noChangeShapeType="1"/>
                  </p:cNvSpPr>
                  <p:nvPr/>
                </p:nvSpPr>
                <p:spPr bwMode="auto">
                  <a:xfrm flipH="1">
                    <a:off x="3816" y="1863"/>
                    <a:ext cx="17"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3" name="Line 159"/>
                  <p:cNvSpPr>
                    <a:spLocks noChangeShapeType="1"/>
                  </p:cNvSpPr>
                  <p:nvPr/>
                </p:nvSpPr>
                <p:spPr bwMode="auto">
                  <a:xfrm flipH="1">
                    <a:off x="3786" y="1915"/>
                    <a:ext cx="18"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4" name="Freeform 160"/>
                  <p:cNvSpPr>
                    <a:spLocks/>
                  </p:cNvSpPr>
                  <p:nvPr/>
                </p:nvSpPr>
                <p:spPr bwMode="auto">
                  <a:xfrm>
                    <a:off x="3750" y="1968"/>
                    <a:ext cx="24" cy="26"/>
                  </a:xfrm>
                  <a:custGeom>
                    <a:avLst/>
                    <a:gdLst>
                      <a:gd name="T0" fmla="*/ 24 w 24"/>
                      <a:gd name="T1" fmla="*/ 0 h 26"/>
                      <a:gd name="T2" fmla="*/ 15 w 24"/>
                      <a:gd name="T3" fmla="*/ 17 h 26"/>
                      <a:gd name="T4" fmla="*/ 0 w 24"/>
                      <a:gd name="T5" fmla="*/ 26 h 26"/>
                    </a:gdLst>
                    <a:ahLst/>
                    <a:cxnLst>
                      <a:cxn ang="0">
                        <a:pos x="T0" y="T1"/>
                      </a:cxn>
                      <a:cxn ang="0">
                        <a:pos x="T2" y="T3"/>
                      </a:cxn>
                      <a:cxn ang="0">
                        <a:pos x="T4" y="T5"/>
                      </a:cxn>
                    </a:cxnLst>
                    <a:rect l="0" t="0" r="r" b="b"/>
                    <a:pathLst>
                      <a:path w="24" h="26">
                        <a:moveTo>
                          <a:pt x="24" y="0"/>
                        </a:moveTo>
                        <a:lnTo>
                          <a:pt x="15" y="17"/>
                        </a:lnTo>
                        <a:lnTo>
                          <a:pt x="0" y="2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5" name="Line 161"/>
                  <p:cNvSpPr>
                    <a:spLocks noChangeShapeType="1"/>
                  </p:cNvSpPr>
                  <p:nvPr/>
                </p:nvSpPr>
                <p:spPr bwMode="auto">
                  <a:xfrm flipH="1">
                    <a:off x="3698" y="2005"/>
                    <a:ext cx="31"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6" name="Line 162"/>
                  <p:cNvSpPr>
                    <a:spLocks noChangeShapeType="1"/>
                  </p:cNvSpPr>
                  <p:nvPr/>
                </p:nvSpPr>
                <p:spPr bwMode="auto">
                  <a:xfrm flipH="1">
                    <a:off x="3645" y="2035"/>
                    <a:ext cx="34"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7" name="Line 163"/>
                  <p:cNvSpPr>
                    <a:spLocks noChangeShapeType="1"/>
                  </p:cNvSpPr>
                  <p:nvPr/>
                </p:nvSpPr>
                <p:spPr bwMode="auto">
                  <a:xfrm flipH="1">
                    <a:off x="3593" y="2065"/>
                    <a:ext cx="33"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8" name="Line 164"/>
                  <p:cNvSpPr>
                    <a:spLocks noChangeShapeType="1"/>
                  </p:cNvSpPr>
                  <p:nvPr/>
                </p:nvSpPr>
                <p:spPr bwMode="auto">
                  <a:xfrm flipH="1" flipV="1">
                    <a:off x="3551" y="2050"/>
                    <a:ext cx="25"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09" name="Line 165"/>
                  <p:cNvSpPr>
                    <a:spLocks noChangeShapeType="1"/>
                  </p:cNvSpPr>
                  <p:nvPr/>
                </p:nvSpPr>
                <p:spPr bwMode="auto">
                  <a:xfrm flipH="1" flipV="1">
                    <a:off x="3510" y="2007"/>
                    <a:ext cx="24"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0" name="Line 166"/>
                  <p:cNvSpPr>
                    <a:spLocks noChangeShapeType="1"/>
                  </p:cNvSpPr>
                  <p:nvPr/>
                </p:nvSpPr>
                <p:spPr bwMode="auto">
                  <a:xfrm flipH="1" flipV="1">
                    <a:off x="3469" y="1962"/>
                    <a:ext cx="24"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1" name="Line 167"/>
                  <p:cNvSpPr>
                    <a:spLocks noChangeShapeType="1"/>
                  </p:cNvSpPr>
                  <p:nvPr/>
                </p:nvSpPr>
                <p:spPr bwMode="auto">
                  <a:xfrm flipH="1" flipV="1">
                    <a:off x="3428" y="1919"/>
                    <a:ext cx="24"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2" name="Line 168"/>
                  <p:cNvSpPr>
                    <a:spLocks noChangeShapeType="1"/>
                  </p:cNvSpPr>
                  <p:nvPr/>
                </p:nvSpPr>
                <p:spPr bwMode="auto">
                  <a:xfrm flipH="1" flipV="1">
                    <a:off x="3414" y="1863"/>
                    <a:ext cx="4"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3" name="Line 169"/>
                  <p:cNvSpPr>
                    <a:spLocks noChangeShapeType="1"/>
                  </p:cNvSpPr>
                  <p:nvPr/>
                </p:nvSpPr>
                <p:spPr bwMode="auto">
                  <a:xfrm flipH="1" flipV="1">
                    <a:off x="3409" y="1803"/>
                    <a:ext cx="4"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4" name="Line 170"/>
                  <p:cNvSpPr>
                    <a:spLocks noChangeShapeType="1"/>
                  </p:cNvSpPr>
                  <p:nvPr/>
                </p:nvSpPr>
                <p:spPr bwMode="auto">
                  <a:xfrm flipH="1" flipV="1">
                    <a:off x="3403" y="1743"/>
                    <a:ext cx="4"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5" name="Line 171"/>
                  <p:cNvSpPr>
                    <a:spLocks noChangeShapeType="1"/>
                  </p:cNvSpPr>
                  <p:nvPr/>
                </p:nvSpPr>
                <p:spPr bwMode="auto">
                  <a:xfrm flipH="1" flipV="1">
                    <a:off x="3398" y="1685"/>
                    <a:ext cx="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6" name="Line 172"/>
                  <p:cNvSpPr>
                    <a:spLocks noChangeShapeType="1"/>
                  </p:cNvSpPr>
                  <p:nvPr/>
                </p:nvSpPr>
                <p:spPr bwMode="auto">
                  <a:xfrm flipH="1" flipV="1">
                    <a:off x="3394" y="1632"/>
                    <a:ext cx="2" cy="3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7" name="Line 173"/>
                  <p:cNvSpPr>
                    <a:spLocks noChangeShapeType="1"/>
                  </p:cNvSpPr>
                  <p:nvPr/>
                </p:nvSpPr>
                <p:spPr bwMode="auto">
                  <a:xfrm>
                    <a:off x="4384" y="1141"/>
                    <a:ext cx="24" cy="2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8" name="Line 174"/>
                  <p:cNvSpPr>
                    <a:spLocks noChangeShapeType="1"/>
                  </p:cNvSpPr>
                  <p:nvPr/>
                </p:nvSpPr>
                <p:spPr bwMode="auto">
                  <a:xfrm>
                    <a:off x="4425" y="1184"/>
                    <a:ext cx="26" cy="2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19" name="Freeform 175"/>
                  <p:cNvSpPr>
                    <a:spLocks/>
                  </p:cNvSpPr>
                  <p:nvPr/>
                </p:nvSpPr>
                <p:spPr bwMode="auto">
                  <a:xfrm>
                    <a:off x="4466" y="1228"/>
                    <a:ext cx="17" cy="30"/>
                  </a:xfrm>
                  <a:custGeom>
                    <a:avLst/>
                    <a:gdLst>
                      <a:gd name="T0" fmla="*/ 0 w 17"/>
                      <a:gd name="T1" fmla="*/ 0 h 30"/>
                      <a:gd name="T2" fmla="*/ 17 w 17"/>
                      <a:gd name="T3" fmla="*/ 18 h 30"/>
                      <a:gd name="T4" fmla="*/ 15 w 17"/>
                      <a:gd name="T5" fmla="*/ 30 h 30"/>
                    </a:gdLst>
                    <a:ahLst/>
                    <a:cxnLst>
                      <a:cxn ang="0">
                        <a:pos x="T0" y="T1"/>
                      </a:cxn>
                      <a:cxn ang="0">
                        <a:pos x="T2" y="T3"/>
                      </a:cxn>
                      <a:cxn ang="0">
                        <a:pos x="T4" y="T5"/>
                      </a:cxn>
                    </a:cxnLst>
                    <a:rect l="0" t="0" r="r" b="b"/>
                    <a:pathLst>
                      <a:path w="17" h="30">
                        <a:moveTo>
                          <a:pt x="0" y="0"/>
                        </a:moveTo>
                        <a:lnTo>
                          <a:pt x="17" y="18"/>
                        </a:lnTo>
                        <a:lnTo>
                          <a:pt x="15" y="3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0" name="Line 176"/>
                  <p:cNvSpPr>
                    <a:spLocks noChangeShapeType="1"/>
                  </p:cNvSpPr>
                  <p:nvPr/>
                </p:nvSpPr>
                <p:spPr bwMode="auto">
                  <a:xfrm flipH="1">
                    <a:off x="4475" y="1280"/>
                    <a:ext cx="4"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1" name="Line 177"/>
                  <p:cNvSpPr>
                    <a:spLocks noChangeShapeType="1"/>
                  </p:cNvSpPr>
                  <p:nvPr/>
                </p:nvSpPr>
                <p:spPr bwMode="auto">
                  <a:xfrm flipH="1">
                    <a:off x="4468" y="1340"/>
                    <a:ext cx="4"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2" name="Line 178"/>
                  <p:cNvSpPr>
                    <a:spLocks noChangeShapeType="1"/>
                  </p:cNvSpPr>
                  <p:nvPr/>
                </p:nvSpPr>
                <p:spPr bwMode="auto">
                  <a:xfrm flipH="1">
                    <a:off x="4460" y="1400"/>
                    <a:ext cx="6"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3" name="Line 179"/>
                  <p:cNvSpPr>
                    <a:spLocks noChangeShapeType="1"/>
                  </p:cNvSpPr>
                  <p:nvPr/>
                </p:nvSpPr>
                <p:spPr bwMode="auto">
                  <a:xfrm flipH="1">
                    <a:off x="4455" y="1458"/>
                    <a:ext cx="4"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4" name="Freeform 180"/>
                  <p:cNvSpPr>
                    <a:spLocks/>
                  </p:cNvSpPr>
                  <p:nvPr/>
                </p:nvSpPr>
                <p:spPr bwMode="auto">
                  <a:xfrm>
                    <a:off x="4447" y="1518"/>
                    <a:ext cx="4" cy="38"/>
                  </a:xfrm>
                  <a:custGeom>
                    <a:avLst/>
                    <a:gdLst>
                      <a:gd name="T0" fmla="*/ 4 w 4"/>
                      <a:gd name="T1" fmla="*/ 0 h 38"/>
                      <a:gd name="T2" fmla="*/ 0 w 4"/>
                      <a:gd name="T3" fmla="*/ 36 h 38"/>
                      <a:gd name="T4" fmla="*/ 2 w 4"/>
                      <a:gd name="T5" fmla="*/ 38 h 38"/>
                    </a:gdLst>
                    <a:ahLst/>
                    <a:cxnLst>
                      <a:cxn ang="0">
                        <a:pos x="T0" y="T1"/>
                      </a:cxn>
                      <a:cxn ang="0">
                        <a:pos x="T2" y="T3"/>
                      </a:cxn>
                      <a:cxn ang="0">
                        <a:pos x="T4" y="T5"/>
                      </a:cxn>
                    </a:cxnLst>
                    <a:rect l="0" t="0" r="r" b="b"/>
                    <a:pathLst>
                      <a:path w="4" h="38">
                        <a:moveTo>
                          <a:pt x="4" y="0"/>
                        </a:moveTo>
                        <a:lnTo>
                          <a:pt x="0" y="36"/>
                        </a:lnTo>
                        <a:lnTo>
                          <a:pt x="2" y="3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5" name="Line 181"/>
                  <p:cNvSpPr>
                    <a:spLocks noChangeShapeType="1"/>
                  </p:cNvSpPr>
                  <p:nvPr/>
                </p:nvSpPr>
                <p:spPr bwMode="auto">
                  <a:xfrm>
                    <a:off x="4453" y="1578"/>
                    <a:ext cx="7"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6" name="Line 182"/>
                  <p:cNvSpPr>
                    <a:spLocks noChangeShapeType="1"/>
                  </p:cNvSpPr>
                  <p:nvPr/>
                </p:nvSpPr>
                <p:spPr bwMode="auto">
                  <a:xfrm>
                    <a:off x="4464" y="1636"/>
                    <a:ext cx="8"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7" name="Line 183"/>
                  <p:cNvSpPr>
                    <a:spLocks noChangeShapeType="1"/>
                  </p:cNvSpPr>
                  <p:nvPr/>
                </p:nvSpPr>
                <p:spPr bwMode="auto">
                  <a:xfrm>
                    <a:off x="4477" y="1696"/>
                    <a:ext cx="8"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8" name="Freeform 184"/>
                  <p:cNvSpPr>
                    <a:spLocks/>
                  </p:cNvSpPr>
                  <p:nvPr/>
                </p:nvSpPr>
                <p:spPr bwMode="auto">
                  <a:xfrm>
                    <a:off x="4485" y="1754"/>
                    <a:ext cx="7" cy="36"/>
                  </a:xfrm>
                  <a:custGeom>
                    <a:avLst/>
                    <a:gdLst>
                      <a:gd name="T0" fmla="*/ 4 w 7"/>
                      <a:gd name="T1" fmla="*/ 0 h 36"/>
                      <a:gd name="T2" fmla="*/ 7 w 7"/>
                      <a:gd name="T3" fmla="*/ 19 h 36"/>
                      <a:gd name="T4" fmla="*/ 0 w 7"/>
                      <a:gd name="T5" fmla="*/ 36 h 36"/>
                    </a:gdLst>
                    <a:ahLst/>
                    <a:cxnLst>
                      <a:cxn ang="0">
                        <a:pos x="T0" y="T1"/>
                      </a:cxn>
                      <a:cxn ang="0">
                        <a:pos x="T2" y="T3"/>
                      </a:cxn>
                      <a:cxn ang="0">
                        <a:pos x="T4" y="T5"/>
                      </a:cxn>
                    </a:cxnLst>
                    <a:rect l="0" t="0" r="r" b="b"/>
                    <a:pathLst>
                      <a:path w="7" h="36">
                        <a:moveTo>
                          <a:pt x="4" y="0"/>
                        </a:moveTo>
                        <a:lnTo>
                          <a:pt x="7" y="19"/>
                        </a:lnTo>
                        <a:lnTo>
                          <a:pt x="0" y="3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29" name="Freeform 185"/>
                  <p:cNvSpPr>
                    <a:spLocks/>
                  </p:cNvSpPr>
                  <p:nvPr/>
                </p:nvSpPr>
                <p:spPr bwMode="auto">
                  <a:xfrm>
                    <a:off x="4440" y="1810"/>
                    <a:ext cx="37" cy="2"/>
                  </a:xfrm>
                  <a:custGeom>
                    <a:avLst/>
                    <a:gdLst>
                      <a:gd name="T0" fmla="*/ 37 w 37"/>
                      <a:gd name="T1" fmla="*/ 0 h 2"/>
                      <a:gd name="T2" fmla="*/ 35 w 37"/>
                      <a:gd name="T3" fmla="*/ 2 h 2"/>
                      <a:gd name="T4" fmla="*/ 0 w 37"/>
                      <a:gd name="T5" fmla="*/ 0 h 2"/>
                    </a:gdLst>
                    <a:ahLst/>
                    <a:cxnLst>
                      <a:cxn ang="0">
                        <a:pos x="T0" y="T1"/>
                      </a:cxn>
                      <a:cxn ang="0">
                        <a:pos x="T2" y="T3"/>
                      </a:cxn>
                      <a:cxn ang="0">
                        <a:pos x="T4" y="T5"/>
                      </a:cxn>
                    </a:cxnLst>
                    <a:rect l="0" t="0" r="r" b="b"/>
                    <a:pathLst>
                      <a:path w="37" h="2">
                        <a:moveTo>
                          <a:pt x="37" y="0"/>
                        </a:moveTo>
                        <a:lnTo>
                          <a:pt x="35" y="2"/>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0" name="Line 186"/>
                  <p:cNvSpPr>
                    <a:spLocks noChangeShapeType="1"/>
                  </p:cNvSpPr>
                  <p:nvPr/>
                </p:nvSpPr>
                <p:spPr bwMode="auto">
                  <a:xfrm flipH="1" flipV="1">
                    <a:off x="4382" y="1807"/>
                    <a:ext cx="37"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1" name="Line 187"/>
                  <p:cNvSpPr>
                    <a:spLocks noChangeShapeType="1"/>
                  </p:cNvSpPr>
                  <p:nvPr/>
                </p:nvSpPr>
                <p:spPr bwMode="auto">
                  <a:xfrm flipH="1" flipV="1">
                    <a:off x="4322" y="1801"/>
                    <a:ext cx="37" cy="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2" name="Line 188"/>
                  <p:cNvSpPr>
                    <a:spLocks noChangeShapeType="1"/>
                  </p:cNvSpPr>
                  <p:nvPr/>
                </p:nvSpPr>
                <p:spPr bwMode="auto">
                  <a:xfrm flipH="1" flipV="1">
                    <a:off x="4262" y="1797"/>
                    <a:ext cx="37"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3" name="Line 189"/>
                  <p:cNvSpPr>
                    <a:spLocks noChangeShapeType="1"/>
                  </p:cNvSpPr>
                  <p:nvPr/>
                </p:nvSpPr>
                <p:spPr bwMode="auto">
                  <a:xfrm flipH="1" flipV="1">
                    <a:off x="4202" y="1794"/>
                    <a:ext cx="37" cy="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4" name="Line 190"/>
                  <p:cNvSpPr>
                    <a:spLocks noChangeShapeType="1"/>
                  </p:cNvSpPr>
                  <p:nvPr/>
                </p:nvSpPr>
                <p:spPr bwMode="auto">
                  <a:xfrm flipH="1" flipV="1">
                    <a:off x="4142" y="1788"/>
                    <a:ext cx="37" cy="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5" name="Line 191"/>
                  <p:cNvSpPr>
                    <a:spLocks noChangeShapeType="1"/>
                  </p:cNvSpPr>
                  <p:nvPr/>
                </p:nvSpPr>
                <p:spPr bwMode="auto">
                  <a:xfrm flipH="1" flipV="1">
                    <a:off x="4082" y="1784"/>
                    <a:ext cx="37"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6" name="Line 192"/>
                  <p:cNvSpPr>
                    <a:spLocks noChangeShapeType="1"/>
                  </p:cNvSpPr>
                  <p:nvPr/>
                </p:nvSpPr>
                <p:spPr bwMode="auto">
                  <a:xfrm flipH="1">
                    <a:off x="4027" y="1784"/>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7" name="Line 193"/>
                  <p:cNvSpPr>
                    <a:spLocks noChangeShapeType="1"/>
                  </p:cNvSpPr>
                  <p:nvPr/>
                </p:nvSpPr>
                <p:spPr bwMode="auto">
                  <a:xfrm flipH="1">
                    <a:off x="3977" y="1814"/>
                    <a:ext cx="32"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8" name="Line 194"/>
                  <p:cNvSpPr>
                    <a:spLocks noChangeShapeType="1"/>
                  </p:cNvSpPr>
                  <p:nvPr/>
                </p:nvSpPr>
                <p:spPr bwMode="auto">
                  <a:xfrm flipH="1">
                    <a:off x="3924" y="1846"/>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39" name="Line 195"/>
                  <p:cNvSpPr>
                    <a:spLocks noChangeShapeType="1"/>
                  </p:cNvSpPr>
                  <p:nvPr/>
                </p:nvSpPr>
                <p:spPr bwMode="auto">
                  <a:xfrm flipH="1">
                    <a:off x="3874" y="1876"/>
                    <a:ext cx="32" cy="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40" name="Line 196"/>
                  <p:cNvSpPr>
                    <a:spLocks noChangeShapeType="1"/>
                  </p:cNvSpPr>
                  <p:nvPr/>
                </p:nvSpPr>
                <p:spPr bwMode="auto">
                  <a:xfrm flipH="1">
                    <a:off x="3823" y="1908"/>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41" name="Line 197"/>
                  <p:cNvSpPr>
                    <a:spLocks noChangeShapeType="1"/>
                  </p:cNvSpPr>
                  <p:nvPr/>
                </p:nvSpPr>
                <p:spPr bwMode="auto">
                  <a:xfrm flipH="1">
                    <a:off x="3801" y="1938"/>
                    <a:ext cx="2"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46" name="Line 198"/>
                  <p:cNvSpPr>
                    <a:spLocks noChangeShapeType="1"/>
                  </p:cNvSpPr>
                  <p:nvPr/>
                </p:nvSpPr>
                <p:spPr bwMode="auto">
                  <a:xfrm>
                    <a:off x="4573" y="836"/>
                    <a:ext cx="17"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50" name="Line 199"/>
                  <p:cNvSpPr>
                    <a:spLocks noChangeShapeType="1"/>
                  </p:cNvSpPr>
                  <p:nvPr/>
                </p:nvSpPr>
                <p:spPr bwMode="auto">
                  <a:xfrm>
                    <a:off x="4601" y="888"/>
                    <a:ext cx="19"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54" name="Line 200"/>
                  <p:cNvSpPr>
                    <a:spLocks noChangeShapeType="1"/>
                  </p:cNvSpPr>
                  <p:nvPr/>
                </p:nvSpPr>
                <p:spPr bwMode="auto">
                  <a:xfrm>
                    <a:off x="4629" y="941"/>
                    <a:ext cx="19"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55" name="Line 201"/>
                  <p:cNvSpPr>
                    <a:spLocks noChangeShapeType="1"/>
                  </p:cNvSpPr>
                  <p:nvPr/>
                </p:nvSpPr>
                <p:spPr bwMode="auto">
                  <a:xfrm>
                    <a:off x="4657" y="993"/>
                    <a:ext cx="19"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56" name="Line 202"/>
                  <p:cNvSpPr>
                    <a:spLocks noChangeShapeType="1"/>
                  </p:cNvSpPr>
                  <p:nvPr/>
                </p:nvSpPr>
                <p:spPr bwMode="auto">
                  <a:xfrm>
                    <a:off x="4687" y="1048"/>
                    <a:ext cx="17" cy="3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57" name="Line 203"/>
                  <p:cNvSpPr>
                    <a:spLocks noChangeShapeType="1"/>
                  </p:cNvSpPr>
                  <p:nvPr/>
                </p:nvSpPr>
                <p:spPr bwMode="auto">
                  <a:xfrm>
                    <a:off x="4715" y="1100"/>
                    <a:ext cx="17"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558" name="Line 204"/>
                  <p:cNvSpPr>
                    <a:spLocks noChangeShapeType="1"/>
                  </p:cNvSpPr>
                  <p:nvPr/>
                </p:nvSpPr>
                <p:spPr bwMode="auto">
                  <a:xfrm>
                    <a:off x="4744" y="1153"/>
                    <a:ext cx="16" cy="3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grpSp>
            <p:grpSp>
              <p:nvGrpSpPr>
                <p:cNvPr id="76" name="Group 406"/>
                <p:cNvGrpSpPr>
                  <a:grpSpLocks/>
                </p:cNvGrpSpPr>
                <p:nvPr/>
              </p:nvGrpSpPr>
              <p:grpSpPr bwMode="auto">
                <a:xfrm>
                  <a:off x="2751" y="1201"/>
                  <a:ext cx="2587" cy="2158"/>
                  <a:chOff x="2751" y="1201"/>
                  <a:chExt cx="2587" cy="2158"/>
                </a:xfrm>
              </p:grpSpPr>
              <p:sp>
                <p:nvSpPr>
                  <p:cNvPr id="157" name="Line 206"/>
                  <p:cNvSpPr>
                    <a:spLocks noChangeShapeType="1"/>
                  </p:cNvSpPr>
                  <p:nvPr/>
                </p:nvSpPr>
                <p:spPr bwMode="auto">
                  <a:xfrm>
                    <a:off x="4772" y="1205"/>
                    <a:ext cx="17"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8" name="Line 207"/>
                  <p:cNvSpPr>
                    <a:spLocks noChangeShapeType="1"/>
                  </p:cNvSpPr>
                  <p:nvPr/>
                </p:nvSpPr>
                <p:spPr bwMode="auto">
                  <a:xfrm>
                    <a:off x="4800" y="1258"/>
                    <a:ext cx="17" cy="3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9" name="Line 208"/>
                  <p:cNvSpPr>
                    <a:spLocks noChangeShapeType="1"/>
                  </p:cNvSpPr>
                  <p:nvPr/>
                </p:nvSpPr>
                <p:spPr bwMode="auto">
                  <a:xfrm>
                    <a:off x="4828" y="1312"/>
                    <a:ext cx="19" cy="3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0" name="Line 209"/>
                  <p:cNvSpPr>
                    <a:spLocks noChangeShapeType="1"/>
                  </p:cNvSpPr>
                  <p:nvPr/>
                </p:nvSpPr>
                <p:spPr bwMode="auto">
                  <a:xfrm flipV="1">
                    <a:off x="4864" y="1321"/>
                    <a:ext cx="33"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1" name="Freeform 210"/>
                  <p:cNvSpPr>
                    <a:spLocks/>
                  </p:cNvSpPr>
                  <p:nvPr/>
                </p:nvSpPr>
                <p:spPr bwMode="auto">
                  <a:xfrm>
                    <a:off x="4916" y="1293"/>
                    <a:ext cx="34" cy="17"/>
                  </a:xfrm>
                  <a:custGeom>
                    <a:avLst/>
                    <a:gdLst>
                      <a:gd name="T0" fmla="*/ 0 w 34"/>
                      <a:gd name="T1" fmla="*/ 17 h 17"/>
                      <a:gd name="T2" fmla="*/ 24 w 34"/>
                      <a:gd name="T3" fmla="*/ 6 h 17"/>
                      <a:gd name="T4" fmla="*/ 34 w 34"/>
                      <a:gd name="T5" fmla="*/ 0 h 17"/>
                    </a:gdLst>
                    <a:ahLst/>
                    <a:cxnLst>
                      <a:cxn ang="0">
                        <a:pos x="T0" y="T1"/>
                      </a:cxn>
                      <a:cxn ang="0">
                        <a:pos x="T2" y="T3"/>
                      </a:cxn>
                      <a:cxn ang="0">
                        <a:pos x="T4" y="T5"/>
                      </a:cxn>
                    </a:cxnLst>
                    <a:rect l="0" t="0" r="r" b="b"/>
                    <a:pathLst>
                      <a:path w="34" h="17">
                        <a:moveTo>
                          <a:pt x="0" y="17"/>
                        </a:moveTo>
                        <a:lnTo>
                          <a:pt x="24" y="6"/>
                        </a:lnTo>
                        <a:lnTo>
                          <a:pt x="3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2" name="Line 211"/>
                  <p:cNvSpPr>
                    <a:spLocks noChangeShapeType="1"/>
                  </p:cNvSpPr>
                  <p:nvPr/>
                </p:nvSpPr>
                <p:spPr bwMode="auto">
                  <a:xfrm flipV="1">
                    <a:off x="4970" y="1265"/>
                    <a:ext cx="34" cy="1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3" name="Freeform 212"/>
                  <p:cNvSpPr>
                    <a:spLocks/>
                  </p:cNvSpPr>
                  <p:nvPr/>
                </p:nvSpPr>
                <p:spPr bwMode="auto">
                  <a:xfrm>
                    <a:off x="5023" y="1248"/>
                    <a:ext cx="37" cy="8"/>
                  </a:xfrm>
                  <a:custGeom>
                    <a:avLst/>
                    <a:gdLst>
                      <a:gd name="T0" fmla="*/ 0 w 37"/>
                      <a:gd name="T1" fmla="*/ 8 h 8"/>
                      <a:gd name="T2" fmla="*/ 9 w 37"/>
                      <a:gd name="T3" fmla="*/ 4 h 8"/>
                      <a:gd name="T4" fmla="*/ 22 w 37"/>
                      <a:gd name="T5" fmla="*/ 0 h 8"/>
                      <a:gd name="T6" fmla="*/ 37 w 37"/>
                      <a:gd name="T7" fmla="*/ 2 h 8"/>
                    </a:gdLst>
                    <a:ahLst/>
                    <a:cxnLst>
                      <a:cxn ang="0">
                        <a:pos x="T0" y="T1"/>
                      </a:cxn>
                      <a:cxn ang="0">
                        <a:pos x="T2" y="T3"/>
                      </a:cxn>
                      <a:cxn ang="0">
                        <a:pos x="T4" y="T5"/>
                      </a:cxn>
                      <a:cxn ang="0">
                        <a:pos x="T6" y="T7"/>
                      </a:cxn>
                    </a:cxnLst>
                    <a:rect l="0" t="0" r="r" b="b"/>
                    <a:pathLst>
                      <a:path w="37" h="8">
                        <a:moveTo>
                          <a:pt x="0" y="8"/>
                        </a:moveTo>
                        <a:lnTo>
                          <a:pt x="9" y="4"/>
                        </a:lnTo>
                        <a:lnTo>
                          <a:pt x="22" y="0"/>
                        </a:lnTo>
                        <a:lnTo>
                          <a:pt x="37"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4" name="Line 213"/>
                  <p:cNvSpPr>
                    <a:spLocks noChangeShapeType="1"/>
                  </p:cNvSpPr>
                  <p:nvPr/>
                </p:nvSpPr>
                <p:spPr bwMode="auto">
                  <a:xfrm>
                    <a:off x="5081" y="1252"/>
                    <a:ext cx="37"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5" name="Line 214"/>
                  <p:cNvSpPr>
                    <a:spLocks noChangeShapeType="1"/>
                  </p:cNvSpPr>
                  <p:nvPr/>
                </p:nvSpPr>
                <p:spPr bwMode="auto">
                  <a:xfrm>
                    <a:off x="5141" y="1261"/>
                    <a:ext cx="37"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6" name="Freeform 215"/>
                  <p:cNvSpPr>
                    <a:spLocks/>
                  </p:cNvSpPr>
                  <p:nvPr/>
                </p:nvSpPr>
                <p:spPr bwMode="auto">
                  <a:xfrm>
                    <a:off x="5201" y="1256"/>
                    <a:ext cx="34" cy="15"/>
                  </a:xfrm>
                  <a:custGeom>
                    <a:avLst/>
                    <a:gdLst>
                      <a:gd name="T0" fmla="*/ 0 w 34"/>
                      <a:gd name="T1" fmla="*/ 15 h 15"/>
                      <a:gd name="T2" fmla="*/ 4 w 34"/>
                      <a:gd name="T3" fmla="*/ 15 h 15"/>
                      <a:gd name="T4" fmla="*/ 34 w 34"/>
                      <a:gd name="T5" fmla="*/ 0 h 15"/>
                    </a:gdLst>
                    <a:ahLst/>
                    <a:cxnLst>
                      <a:cxn ang="0">
                        <a:pos x="T0" y="T1"/>
                      </a:cxn>
                      <a:cxn ang="0">
                        <a:pos x="T2" y="T3"/>
                      </a:cxn>
                      <a:cxn ang="0">
                        <a:pos x="T4" y="T5"/>
                      </a:cxn>
                    </a:cxnLst>
                    <a:rect l="0" t="0" r="r" b="b"/>
                    <a:pathLst>
                      <a:path w="34" h="15">
                        <a:moveTo>
                          <a:pt x="0" y="15"/>
                        </a:moveTo>
                        <a:lnTo>
                          <a:pt x="4" y="15"/>
                        </a:lnTo>
                        <a:lnTo>
                          <a:pt x="3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7" name="Line 216"/>
                  <p:cNvSpPr>
                    <a:spLocks noChangeShapeType="1"/>
                  </p:cNvSpPr>
                  <p:nvPr/>
                </p:nvSpPr>
                <p:spPr bwMode="auto">
                  <a:xfrm flipV="1">
                    <a:off x="5253" y="1228"/>
                    <a:ext cx="34" cy="1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8" name="Line 217"/>
                  <p:cNvSpPr>
                    <a:spLocks noChangeShapeType="1"/>
                  </p:cNvSpPr>
                  <p:nvPr/>
                </p:nvSpPr>
                <p:spPr bwMode="auto">
                  <a:xfrm flipV="1">
                    <a:off x="5308" y="1201"/>
                    <a:ext cx="30" cy="1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69" name="Line 218"/>
                  <p:cNvSpPr>
                    <a:spLocks noChangeShapeType="1"/>
                  </p:cNvSpPr>
                  <p:nvPr/>
                </p:nvSpPr>
                <p:spPr bwMode="auto">
                  <a:xfrm flipH="1">
                    <a:off x="4811" y="1353"/>
                    <a:ext cx="30" cy="2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0" name="Line 219"/>
                  <p:cNvSpPr>
                    <a:spLocks noChangeShapeType="1"/>
                  </p:cNvSpPr>
                  <p:nvPr/>
                </p:nvSpPr>
                <p:spPr bwMode="auto">
                  <a:xfrm flipH="1">
                    <a:off x="4790" y="1393"/>
                    <a:ext cx="8"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1" name="Line 220"/>
                  <p:cNvSpPr>
                    <a:spLocks noChangeShapeType="1"/>
                  </p:cNvSpPr>
                  <p:nvPr/>
                </p:nvSpPr>
                <p:spPr bwMode="auto">
                  <a:xfrm flipH="1">
                    <a:off x="4777" y="1451"/>
                    <a:ext cx="10"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2" name="Line 221"/>
                  <p:cNvSpPr>
                    <a:spLocks noChangeShapeType="1"/>
                  </p:cNvSpPr>
                  <p:nvPr/>
                </p:nvSpPr>
                <p:spPr bwMode="auto">
                  <a:xfrm flipH="1">
                    <a:off x="4766" y="1511"/>
                    <a:ext cx="8"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3" name="Line 222"/>
                  <p:cNvSpPr>
                    <a:spLocks noChangeShapeType="1"/>
                  </p:cNvSpPr>
                  <p:nvPr/>
                </p:nvSpPr>
                <p:spPr bwMode="auto">
                  <a:xfrm flipH="1">
                    <a:off x="4753" y="1569"/>
                    <a:ext cx="7"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4" name="Line 223"/>
                  <p:cNvSpPr>
                    <a:spLocks noChangeShapeType="1"/>
                  </p:cNvSpPr>
                  <p:nvPr/>
                </p:nvSpPr>
                <p:spPr bwMode="auto">
                  <a:xfrm flipH="1">
                    <a:off x="4742" y="1627"/>
                    <a:ext cx="7"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5" name="Line 224"/>
                  <p:cNvSpPr>
                    <a:spLocks noChangeShapeType="1"/>
                  </p:cNvSpPr>
                  <p:nvPr/>
                </p:nvSpPr>
                <p:spPr bwMode="auto">
                  <a:xfrm flipH="1">
                    <a:off x="4729" y="1687"/>
                    <a:ext cx="7"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6" name="Line 225"/>
                  <p:cNvSpPr>
                    <a:spLocks noChangeShapeType="1"/>
                  </p:cNvSpPr>
                  <p:nvPr/>
                </p:nvSpPr>
                <p:spPr bwMode="auto">
                  <a:xfrm flipH="1">
                    <a:off x="4678" y="1735"/>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7" name="Line 226"/>
                  <p:cNvSpPr>
                    <a:spLocks noChangeShapeType="1"/>
                  </p:cNvSpPr>
                  <p:nvPr/>
                </p:nvSpPr>
                <p:spPr bwMode="auto">
                  <a:xfrm flipH="1">
                    <a:off x="4627" y="1765"/>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8" name="Line 227"/>
                  <p:cNvSpPr>
                    <a:spLocks noChangeShapeType="1"/>
                  </p:cNvSpPr>
                  <p:nvPr/>
                </p:nvSpPr>
                <p:spPr bwMode="auto">
                  <a:xfrm flipH="1">
                    <a:off x="4575" y="1795"/>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79" name="Freeform 228"/>
                  <p:cNvSpPr>
                    <a:spLocks/>
                  </p:cNvSpPr>
                  <p:nvPr/>
                </p:nvSpPr>
                <p:spPr bwMode="auto">
                  <a:xfrm>
                    <a:off x="4519" y="1825"/>
                    <a:ext cx="35" cy="8"/>
                  </a:xfrm>
                  <a:custGeom>
                    <a:avLst/>
                    <a:gdLst>
                      <a:gd name="T0" fmla="*/ 35 w 35"/>
                      <a:gd name="T1" fmla="*/ 0 h 8"/>
                      <a:gd name="T2" fmla="*/ 24 w 35"/>
                      <a:gd name="T3" fmla="*/ 8 h 8"/>
                      <a:gd name="T4" fmla="*/ 0 w 35"/>
                      <a:gd name="T5" fmla="*/ 8 h 8"/>
                    </a:gdLst>
                    <a:ahLst/>
                    <a:cxnLst>
                      <a:cxn ang="0">
                        <a:pos x="T0" y="T1"/>
                      </a:cxn>
                      <a:cxn ang="0">
                        <a:pos x="T2" y="T3"/>
                      </a:cxn>
                      <a:cxn ang="0">
                        <a:pos x="T4" y="T5"/>
                      </a:cxn>
                    </a:cxnLst>
                    <a:rect l="0" t="0" r="r" b="b"/>
                    <a:pathLst>
                      <a:path w="35" h="8">
                        <a:moveTo>
                          <a:pt x="35" y="0"/>
                        </a:moveTo>
                        <a:lnTo>
                          <a:pt x="24" y="8"/>
                        </a:lnTo>
                        <a:lnTo>
                          <a:pt x="0"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0" name="Freeform 229"/>
                  <p:cNvSpPr>
                    <a:spLocks/>
                  </p:cNvSpPr>
                  <p:nvPr/>
                </p:nvSpPr>
                <p:spPr bwMode="auto">
                  <a:xfrm>
                    <a:off x="4475" y="1812"/>
                    <a:ext cx="21" cy="21"/>
                  </a:xfrm>
                  <a:custGeom>
                    <a:avLst/>
                    <a:gdLst>
                      <a:gd name="T0" fmla="*/ 21 w 21"/>
                      <a:gd name="T1" fmla="*/ 21 h 21"/>
                      <a:gd name="T2" fmla="*/ 15 w 21"/>
                      <a:gd name="T3" fmla="*/ 21 h 21"/>
                      <a:gd name="T4" fmla="*/ 0 w 21"/>
                      <a:gd name="T5" fmla="*/ 0 h 21"/>
                    </a:gdLst>
                    <a:ahLst/>
                    <a:cxnLst>
                      <a:cxn ang="0">
                        <a:pos x="T0" y="T1"/>
                      </a:cxn>
                      <a:cxn ang="0">
                        <a:pos x="T2" y="T3"/>
                      </a:cxn>
                      <a:cxn ang="0">
                        <a:pos x="T4" y="T5"/>
                      </a:cxn>
                    </a:cxnLst>
                    <a:rect l="0" t="0" r="r" b="b"/>
                    <a:pathLst>
                      <a:path w="21" h="21">
                        <a:moveTo>
                          <a:pt x="21" y="21"/>
                        </a:moveTo>
                        <a:lnTo>
                          <a:pt x="15" y="21"/>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1" name="Line 230"/>
                  <p:cNvSpPr>
                    <a:spLocks noChangeShapeType="1"/>
                  </p:cNvSpPr>
                  <p:nvPr/>
                </p:nvSpPr>
                <p:spPr bwMode="auto">
                  <a:xfrm>
                    <a:off x="5212" y="1278"/>
                    <a:ext cx="0"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2" name="Line 231"/>
                  <p:cNvSpPr>
                    <a:spLocks noChangeShapeType="1"/>
                  </p:cNvSpPr>
                  <p:nvPr/>
                </p:nvSpPr>
                <p:spPr bwMode="auto">
                  <a:xfrm flipH="1">
                    <a:off x="5208" y="1338"/>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3" name="Line 232"/>
                  <p:cNvSpPr>
                    <a:spLocks noChangeShapeType="1"/>
                  </p:cNvSpPr>
                  <p:nvPr/>
                </p:nvSpPr>
                <p:spPr bwMode="auto">
                  <a:xfrm flipH="1">
                    <a:off x="5207" y="1398"/>
                    <a:ext cx="1"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4" name="Line 233"/>
                  <p:cNvSpPr>
                    <a:spLocks noChangeShapeType="1"/>
                  </p:cNvSpPr>
                  <p:nvPr/>
                </p:nvSpPr>
                <p:spPr bwMode="auto">
                  <a:xfrm flipH="1">
                    <a:off x="5205" y="1458"/>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5" name="Line 234"/>
                  <p:cNvSpPr>
                    <a:spLocks noChangeShapeType="1"/>
                  </p:cNvSpPr>
                  <p:nvPr/>
                </p:nvSpPr>
                <p:spPr bwMode="auto">
                  <a:xfrm>
                    <a:off x="5203" y="1518"/>
                    <a:ext cx="0"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6" name="Line 235"/>
                  <p:cNvSpPr>
                    <a:spLocks noChangeShapeType="1"/>
                  </p:cNvSpPr>
                  <p:nvPr/>
                </p:nvSpPr>
                <p:spPr bwMode="auto">
                  <a:xfrm flipH="1">
                    <a:off x="5199" y="1578"/>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7" name="Line 236"/>
                  <p:cNvSpPr>
                    <a:spLocks noChangeShapeType="1"/>
                  </p:cNvSpPr>
                  <p:nvPr/>
                </p:nvSpPr>
                <p:spPr bwMode="auto">
                  <a:xfrm flipH="1">
                    <a:off x="5197" y="1638"/>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8" name="Line 237"/>
                  <p:cNvSpPr>
                    <a:spLocks noChangeShapeType="1"/>
                  </p:cNvSpPr>
                  <p:nvPr/>
                </p:nvSpPr>
                <p:spPr bwMode="auto">
                  <a:xfrm flipH="1">
                    <a:off x="5195" y="169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89" name="Line 238"/>
                  <p:cNvSpPr>
                    <a:spLocks noChangeShapeType="1"/>
                  </p:cNvSpPr>
                  <p:nvPr/>
                </p:nvSpPr>
                <p:spPr bwMode="auto">
                  <a:xfrm>
                    <a:off x="5193" y="1758"/>
                    <a:ext cx="0"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0" name="Line 239"/>
                  <p:cNvSpPr>
                    <a:spLocks noChangeShapeType="1"/>
                  </p:cNvSpPr>
                  <p:nvPr/>
                </p:nvSpPr>
                <p:spPr bwMode="auto">
                  <a:xfrm flipH="1">
                    <a:off x="5190" y="181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1" name="Line 240"/>
                  <p:cNvSpPr>
                    <a:spLocks noChangeShapeType="1"/>
                  </p:cNvSpPr>
                  <p:nvPr/>
                </p:nvSpPr>
                <p:spPr bwMode="auto">
                  <a:xfrm>
                    <a:off x="5201" y="1872"/>
                    <a:ext cx="26"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2" name="Freeform 241"/>
                  <p:cNvSpPr>
                    <a:spLocks/>
                  </p:cNvSpPr>
                  <p:nvPr/>
                </p:nvSpPr>
                <p:spPr bwMode="auto">
                  <a:xfrm>
                    <a:off x="5242" y="1915"/>
                    <a:ext cx="36" cy="8"/>
                  </a:xfrm>
                  <a:custGeom>
                    <a:avLst/>
                    <a:gdLst>
                      <a:gd name="T0" fmla="*/ 0 w 36"/>
                      <a:gd name="T1" fmla="*/ 0 h 8"/>
                      <a:gd name="T2" fmla="*/ 8 w 36"/>
                      <a:gd name="T3" fmla="*/ 8 h 8"/>
                      <a:gd name="T4" fmla="*/ 36 w 36"/>
                      <a:gd name="T5" fmla="*/ 6 h 8"/>
                    </a:gdLst>
                    <a:ahLst/>
                    <a:cxnLst>
                      <a:cxn ang="0">
                        <a:pos x="T0" y="T1"/>
                      </a:cxn>
                      <a:cxn ang="0">
                        <a:pos x="T2" y="T3"/>
                      </a:cxn>
                      <a:cxn ang="0">
                        <a:pos x="T4" y="T5"/>
                      </a:cxn>
                    </a:cxnLst>
                    <a:rect l="0" t="0" r="r" b="b"/>
                    <a:pathLst>
                      <a:path w="36" h="8">
                        <a:moveTo>
                          <a:pt x="0" y="0"/>
                        </a:moveTo>
                        <a:lnTo>
                          <a:pt x="8" y="8"/>
                        </a:lnTo>
                        <a:lnTo>
                          <a:pt x="36"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3" name="Line 242"/>
                  <p:cNvSpPr>
                    <a:spLocks noChangeShapeType="1"/>
                  </p:cNvSpPr>
                  <p:nvPr/>
                </p:nvSpPr>
                <p:spPr bwMode="auto">
                  <a:xfrm>
                    <a:off x="5300" y="1917"/>
                    <a:ext cx="2"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4" name="Line 243"/>
                  <p:cNvSpPr>
                    <a:spLocks noChangeShapeType="1"/>
                  </p:cNvSpPr>
                  <p:nvPr/>
                </p:nvSpPr>
                <p:spPr bwMode="auto">
                  <a:xfrm flipH="1">
                    <a:off x="3542" y="2090"/>
                    <a:ext cx="36" cy="1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5" name="Line 244"/>
                  <p:cNvSpPr>
                    <a:spLocks noChangeShapeType="1"/>
                  </p:cNvSpPr>
                  <p:nvPr/>
                </p:nvSpPr>
                <p:spPr bwMode="auto">
                  <a:xfrm flipH="1">
                    <a:off x="3486" y="2110"/>
                    <a:ext cx="35" cy="1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6" name="Freeform 245"/>
                  <p:cNvSpPr>
                    <a:spLocks/>
                  </p:cNvSpPr>
                  <p:nvPr/>
                </p:nvSpPr>
                <p:spPr bwMode="auto">
                  <a:xfrm>
                    <a:off x="3429" y="2129"/>
                    <a:ext cx="36" cy="15"/>
                  </a:xfrm>
                  <a:custGeom>
                    <a:avLst/>
                    <a:gdLst>
                      <a:gd name="T0" fmla="*/ 36 w 36"/>
                      <a:gd name="T1" fmla="*/ 0 h 15"/>
                      <a:gd name="T2" fmla="*/ 12 w 36"/>
                      <a:gd name="T3" fmla="*/ 9 h 15"/>
                      <a:gd name="T4" fmla="*/ 0 w 36"/>
                      <a:gd name="T5" fmla="*/ 15 h 15"/>
                    </a:gdLst>
                    <a:ahLst/>
                    <a:cxnLst>
                      <a:cxn ang="0">
                        <a:pos x="T0" y="T1"/>
                      </a:cxn>
                      <a:cxn ang="0">
                        <a:pos x="T2" y="T3"/>
                      </a:cxn>
                      <a:cxn ang="0">
                        <a:pos x="T4" y="T5"/>
                      </a:cxn>
                    </a:cxnLst>
                    <a:rect l="0" t="0" r="r" b="b"/>
                    <a:pathLst>
                      <a:path w="36" h="15">
                        <a:moveTo>
                          <a:pt x="36" y="0"/>
                        </a:moveTo>
                        <a:lnTo>
                          <a:pt x="12" y="9"/>
                        </a:lnTo>
                        <a:lnTo>
                          <a:pt x="0" y="1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7" name="Line 246"/>
                  <p:cNvSpPr>
                    <a:spLocks noChangeShapeType="1"/>
                  </p:cNvSpPr>
                  <p:nvPr/>
                </p:nvSpPr>
                <p:spPr bwMode="auto">
                  <a:xfrm flipH="1">
                    <a:off x="3379" y="2155"/>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8" name="Line 247"/>
                  <p:cNvSpPr>
                    <a:spLocks noChangeShapeType="1"/>
                  </p:cNvSpPr>
                  <p:nvPr/>
                </p:nvSpPr>
                <p:spPr bwMode="auto">
                  <a:xfrm flipH="1">
                    <a:off x="3326" y="2185"/>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99" name="Line 248"/>
                  <p:cNvSpPr>
                    <a:spLocks noChangeShapeType="1"/>
                  </p:cNvSpPr>
                  <p:nvPr/>
                </p:nvSpPr>
                <p:spPr bwMode="auto">
                  <a:xfrm flipH="1">
                    <a:off x="3274" y="2215"/>
                    <a:ext cx="34"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0" name="Line 249"/>
                  <p:cNvSpPr>
                    <a:spLocks noChangeShapeType="1"/>
                  </p:cNvSpPr>
                  <p:nvPr/>
                </p:nvSpPr>
                <p:spPr bwMode="auto">
                  <a:xfrm flipH="1">
                    <a:off x="3221" y="2245"/>
                    <a:ext cx="34"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1" name="Line 250"/>
                  <p:cNvSpPr>
                    <a:spLocks noChangeShapeType="1"/>
                  </p:cNvSpPr>
                  <p:nvPr/>
                </p:nvSpPr>
                <p:spPr bwMode="auto">
                  <a:xfrm flipH="1">
                    <a:off x="3171" y="2273"/>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2" name="Line 251"/>
                  <p:cNvSpPr>
                    <a:spLocks noChangeShapeType="1"/>
                  </p:cNvSpPr>
                  <p:nvPr/>
                </p:nvSpPr>
                <p:spPr bwMode="auto">
                  <a:xfrm flipH="1">
                    <a:off x="3118" y="2303"/>
                    <a:ext cx="32" cy="1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3" name="Freeform 252"/>
                  <p:cNvSpPr>
                    <a:spLocks/>
                  </p:cNvSpPr>
                  <p:nvPr/>
                </p:nvSpPr>
                <p:spPr bwMode="auto">
                  <a:xfrm>
                    <a:off x="3077" y="2333"/>
                    <a:ext cx="23" cy="30"/>
                  </a:xfrm>
                  <a:custGeom>
                    <a:avLst/>
                    <a:gdLst>
                      <a:gd name="T0" fmla="*/ 23 w 23"/>
                      <a:gd name="T1" fmla="*/ 0 h 30"/>
                      <a:gd name="T2" fmla="*/ 11 w 23"/>
                      <a:gd name="T3" fmla="*/ 8 h 30"/>
                      <a:gd name="T4" fmla="*/ 0 w 23"/>
                      <a:gd name="T5" fmla="*/ 30 h 30"/>
                    </a:gdLst>
                    <a:ahLst/>
                    <a:cxnLst>
                      <a:cxn ang="0">
                        <a:pos x="T0" y="T1"/>
                      </a:cxn>
                      <a:cxn ang="0">
                        <a:pos x="T2" y="T3"/>
                      </a:cxn>
                      <a:cxn ang="0">
                        <a:pos x="T4" y="T5"/>
                      </a:cxn>
                    </a:cxnLst>
                    <a:rect l="0" t="0" r="r" b="b"/>
                    <a:pathLst>
                      <a:path w="23" h="30">
                        <a:moveTo>
                          <a:pt x="23" y="0"/>
                        </a:moveTo>
                        <a:lnTo>
                          <a:pt x="11" y="8"/>
                        </a:lnTo>
                        <a:lnTo>
                          <a:pt x="0" y="3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4" name="Line 253"/>
                  <p:cNvSpPr>
                    <a:spLocks noChangeShapeType="1"/>
                  </p:cNvSpPr>
                  <p:nvPr/>
                </p:nvSpPr>
                <p:spPr bwMode="auto">
                  <a:xfrm flipH="1">
                    <a:off x="3038" y="2380"/>
                    <a:ext cx="26"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5" name="Line 254"/>
                  <p:cNvSpPr>
                    <a:spLocks noChangeShapeType="1"/>
                  </p:cNvSpPr>
                  <p:nvPr/>
                </p:nvSpPr>
                <p:spPr bwMode="auto">
                  <a:xfrm flipH="1">
                    <a:off x="2993" y="2421"/>
                    <a:ext cx="28" cy="2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6" name="Line 255"/>
                  <p:cNvSpPr>
                    <a:spLocks noChangeShapeType="1"/>
                  </p:cNvSpPr>
                  <p:nvPr/>
                </p:nvSpPr>
                <p:spPr bwMode="auto">
                  <a:xfrm flipH="1">
                    <a:off x="2950" y="2463"/>
                    <a:ext cx="26"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7" name="Line 256"/>
                  <p:cNvSpPr>
                    <a:spLocks noChangeShapeType="1"/>
                  </p:cNvSpPr>
                  <p:nvPr/>
                </p:nvSpPr>
                <p:spPr bwMode="auto">
                  <a:xfrm flipH="1">
                    <a:off x="2905" y="2504"/>
                    <a:ext cx="28" cy="2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8" name="Line 257"/>
                  <p:cNvSpPr>
                    <a:spLocks noChangeShapeType="1"/>
                  </p:cNvSpPr>
                  <p:nvPr/>
                </p:nvSpPr>
                <p:spPr bwMode="auto">
                  <a:xfrm flipH="1">
                    <a:off x="2861" y="2545"/>
                    <a:ext cx="27" cy="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09" name="Line 258"/>
                  <p:cNvSpPr>
                    <a:spLocks noChangeShapeType="1"/>
                  </p:cNvSpPr>
                  <p:nvPr/>
                </p:nvSpPr>
                <p:spPr bwMode="auto">
                  <a:xfrm flipH="1">
                    <a:off x="2816" y="2585"/>
                    <a:ext cx="29"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0" name="Line 259"/>
                  <p:cNvSpPr>
                    <a:spLocks noChangeShapeType="1"/>
                  </p:cNvSpPr>
                  <p:nvPr/>
                </p:nvSpPr>
                <p:spPr bwMode="auto">
                  <a:xfrm flipH="1">
                    <a:off x="2773" y="2626"/>
                    <a:ext cx="28"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1" name="Line 260"/>
                  <p:cNvSpPr>
                    <a:spLocks noChangeShapeType="1"/>
                  </p:cNvSpPr>
                  <p:nvPr/>
                </p:nvSpPr>
                <p:spPr bwMode="auto">
                  <a:xfrm flipH="1">
                    <a:off x="2751" y="2667"/>
                    <a:ext cx="6"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2" name="Line 261"/>
                  <p:cNvSpPr>
                    <a:spLocks noChangeShapeType="1"/>
                  </p:cNvSpPr>
                  <p:nvPr/>
                </p:nvSpPr>
                <p:spPr bwMode="auto">
                  <a:xfrm>
                    <a:off x="3398" y="2172"/>
                    <a:ext cx="26"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3" name="Line 262"/>
                  <p:cNvSpPr>
                    <a:spLocks noChangeShapeType="1"/>
                  </p:cNvSpPr>
                  <p:nvPr/>
                </p:nvSpPr>
                <p:spPr bwMode="auto">
                  <a:xfrm>
                    <a:off x="3441" y="2215"/>
                    <a:ext cx="26" cy="2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4" name="Line 263"/>
                  <p:cNvSpPr>
                    <a:spLocks noChangeShapeType="1"/>
                  </p:cNvSpPr>
                  <p:nvPr/>
                </p:nvSpPr>
                <p:spPr bwMode="auto">
                  <a:xfrm>
                    <a:off x="3482" y="2258"/>
                    <a:ext cx="26" cy="2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5" name="Line 264"/>
                  <p:cNvSpPr>
                    <a:spLocks noChangeShapeType="1"/>
                  </p:cNvSpPr>
                  <p:nvPr/>
                </p:nvSpPr>
                <p:spPr bwMode="auto">
                  <a:xfrm>
                    <a:off x="3525" y="2300"/>
                    <a:ext cx="26"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6" name="Line 265"/>
                  <p:cNvSpPr>
                    <a:spLocks noChangeShapeType="1"/>
                  </p:cNvSpPr>
                  <p:nvPr/>
                </p:nvSpPr>
                <p:spPr bwMode="auto">
                  <a:xfrm>
                    <a:off x="3566" y="2343"/>
                    <a:ext cx="27"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7" name="Line 266"/>
                  <p:cNvSpPr>
                    <a:spLocks noChangeShapeType="1"/>
                  </p:cNvSpPr>
                  <p:nvPr/>
                </p:nvSpPr>
                <p:spPr bwMode="auto">
                  <a:xfrm>
                    <a:off x="3609" y="2386"/>
                    <a:ext cx="25" cy="2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8" name="Line 267"/>
                  <p:cNvSpPr>
                    <a:spLocks noChangeShapeType="1"/>
                  </p:cNvSpPr>
                  <p:nvPr/>
                </p:nvSpPr>
                <p:spPr bwMode="auto">
                  <a:xfrm flipV="1">
                    <a:off x="3186" y="2866"/>
                    <a:ext cx="30" cy="2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19" name="Line 268"/>
                  <p:cNvSpPr>
                    <a:spLocks noChangeShapeType="1"/>
                  </p:cNvSpPr>
                  <p:nvPr/>
                </p:nvSpPr>
                <p:spPr bwMode="auto">
                  <a:xfrm flipV="1">
                    <a:off x="3233" y="2828"/>
                    <a:ext cx="28" cy="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0" name="Line 269"/>
                  <p:cNvSpPr>
                    <a:spLocks noChangeShapeType="1"/>
                  </p:cNvSpPr>
                  <p:nvPr/>
                </p:nvSpPr>
                <p:spPr bwMode="auto">
                  <a:xfrm flipV="1">
                    <a:off x="3280" y="2791"/>
                    <a:ext cx="28" cy="2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1" name="Freeform 270"/>
                  <p:cNvSpPr>
                    <a:spLocks/>
                  </p:cNvSpPr>
                  <p:nvPr/>
                </p:nvSpPr>
                <p:spPr bwMode="auto">
                  <a:xfrm>
                    <a:off x="3324" y="2751"/>
                    <a:ext cx="29" cy="25"/>
                  </a:xfrm>
                  <a:custGeom>
                    <a:avLst/>
                    <a:gdLst>
                      <a:gd name="T0" fmla="*/ 0 w 29"/>
                      <a:gd name="T1" fmla="*/ 25 h 25"/>
                      <a:gd name="T2" fmla="*/ 25 w 29"/>
                      <a:gd name="T3" fmla="*/ 6 h 25"/>
                      <a:gd name="T4" fmla="*/ 29 w 29"/>
                      <a:gd name="T5" fmla="*/ 0 h 25"/>
                    </a:gdLst>
                    <a:ahLst/>
                    <a:cxnLst>
                      <a:cxn ang="0">
                        <a:pos x="T0" y="T1"/>
                      </a:cxn>
                      <a:cxn ang="0">
                        <a:pos x="T2" y="T3"/>
                      </a:cxn>
                      <a:cxn ang="0">
                        <a:pos x="T4" y="T5"/>
                      </a:cxn>
                    </a:cxnLst>
                    <a:rect l="0" t="0" r="r" b="b"/>
                    <a:pathLst>
                      <a:path w="29" h="25">
                        <a:moveTo>
                          <a:pt x="0" y="25"/>
                        </a:moveTo>
                        <a:lnTo>
                          <a:pt x="25" y="6"/>
                        </a:lnTo>
                        <a:lnTo>
                          <a:pt x="29"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2" name="Line 271"/>
                  <p:cNvSpPr>
                    <a:spLocks noChangeShapeType="1"/>
                  </p:cNvSpPr>
                  <p:nvPr/>
                </p:nvSpPr>
                <p:spPr bwMode="auto">
                  <a:xfrm flipV="1">
                    <a:off x="3368" y="2704"/>
                    <a:ext cx="22" cy="2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3" name="Line 272"/>
                  <p:cNvSpPr>
                    <a:spLocks noChangeShapeType="1"/>
                  </p:cNvSpPr>
                  <p:nvPr/>
                </p:nvSpPr>
                <p:spPr bwMode="auto">
                  <a:xfrm flipV="1">
                    <a:off x="3403" y="2656"/>
                    <a:ext cx="25" cy="3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4" name="Line 273"/>
                  <p:cNvSpPr>
                    <a:spLocks noChangeShapeType="1"/>
                  </p:cNvSpPr>
                  <p:nvPr/>
                </p:nvSpPr>
                <p:spPr bwMode="auto">
                  <a:xfrm flipV="1">
                    <a:off x="3441" y="2609"/>
                    <a:ext cx="22" cy="3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5" name="Line 274"/>
                  <p:cNvSpPr>
                    <a:spLocks noChangeShapeType="1"/>
                  </p:cNvSpPr>
                  <p:nvPr/>
                </p:nvSpPr>
                <p:spPr bwMode="auto">
                  <a:xfrm flipV="1">
                    <a:off x="3478" y="2562"/>
                    <a:ext cx="23" cy="3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6" name="Line 275"/>
                  <p:cNvSpPr>
                    <a:spLocks noChangeShapeType="1"/>
                  </p:cNvSpPr>
                  <p:nvPr/>
                </p:nvSpPr>
                <p:spPr bwMode="auto">
                  <a:xfrm flipV="1">
                    <a:off x="3514" y="2515"/>
                    <a:ext cx="24" cy="2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7" name="Line 276"/>
                  <p:cNvSpPr>
                    <a:spLocks noChangeShapeType="1"/>
                  </p:cNvSpPr>
                  <p:nvPr/>
                </p:nvSpPr>
                <p:spPr bwMode="auto">
                  <a:xfrm flipV="1">
                    <a:off x="3551" y="2466"/>
                    <a:ext cx="23" cy="3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8" name="Line 277"/>
                  <p:cNvSpPr>
                    <a:spLocks noChangeShapeType="1"/>
                  </p:cNvSpPr>
                  <p:nvPr/>
                </p:nvSpPr>
                <p:spPr bwMode="auto">
                  <a:xfrm flipV="1">
                    <a:off x="3589" y="2420"/>
                    <a:ext cx="22" cy="3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29" name="Line 278"/>
                  <p:cNvSpPr>
                    <a:spLocks noChangeShapeType="1"/>
                  </p:cNvSpPr>
                  <p:nvPr/>
                </p:nvSpPr>
                <p:spPr bwMode="auto">
                  <a:xfrm flipV="1">
                    <a:off x="3641" y="2390"/>
                    <a:ext cx="36" cy="1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0" name="Line 279"/>
                  <p:cNvSpPr>
                    <a:spLocks noChangeShapeType="1"/>
                  </p:cNvSpPr>
                  <p:nvPr/>
                </p:nvSpPr>
                <p:spPr bwMode="auto">
                  <a:xfrm flipV="1">
                    <a:off x="3698" y="2371"/>
                    <a:ext cx="35" cy="1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1" name="Line 280"/>
                  <p:cNvSpPr>
                    <a:spLocks noChangeShapeType="1"/>
                  </p:cNvSpPr>
                  <p:nvPr/>
                </p:nvSpPr>
                <p:spPr bwMode="auto">
                  <a:xfrm flipV="1">
                    <a:off x="3754" y="2343"/>
                    <a:ext cx="34" cy="1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2" name="Freeform 281"/>
                  <p:cNvSpPr>
                    <a:spLocks/>
                  </p:cNvSpPr>
                  <p:nvPr/>
                </p:nvSpPr>
                <p:spPr bwMode="auto">
                  <a:xfrm>
                    <a:off x="3806" y="2320"/>
                    <a:ext cx="36" cy="13"/>
                  </a:xfrm>
                  <a:custGeom>
                    <a:avLst/>
                    <a:gdLst>
                      <a:gd name="T0" fmla="*/ 0 w 36"/>
                      <a:gd name="T1" fmla="*/ 13 h 13"/>
                      <a:gd name="T2" fmla="*/ 27 w 36"/>
                      <a:gd name="T3" fmla="*/ 0 h 13"/>
                      <a:gd name="T4" fmla="*/ 36 w 36"/>
                      <a:gd name="T5" fmla="*/ 2 h 13"/>
                    </a:gdLst>
                    <a:ahLst/>
                    <a:cxnLst>
                      <a:cxn ang="0">
                        <a:pos x="T0" y="T1"/>
                      </a:cxn>
                      <a:cxn ang="0">
                        <a:pos x="T2" y="T3"/>
                      </a:cxn>
                      <a:cxn ang="0">
                        <a:pos x="T4" y="T5"/>
                      </a:cxn>
                    </a:cxnLst>
                    <a:rect l="0" t="0" r="r" b="b"/>
                    <a:pathLst>
                      <a:path w="36" h="13">
                        <a:moveTo>
                          <a:pt x="0" y="13"/>
                        </a:moveTo>
                        <a:lnTo>
                          <a:pt x="27" y="0"/>
                        </a:lnTo>
                        <a:lnTo>
                          <a:pt x="36"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3" name="Line 282"/>
                  <p:cNvSpPr>
                    <a:spLocks noChangeShapeType="1"/>
                  </p:cNvSpPr>
                  <p:nvPr/>
                </p:nvSpPr>
                <p:spPr bwMode="auto">
                  <a:xfrm>
                    <a:off x="3862" y="2326"/>
                    <a:ext cx="38"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4" name="Line 283"/>
                  <p:cNvSpPr>
                    <a:spLocks noChangeShapeType="1"/>
                  </p:cNvSpPr>
                  <p:nvPr/>
                </p:nvSpPr>
                <p:spPr bwMode="auto">
                  <a:xfrm>
                    <a:off x="3922" y="2337"/>
                    <a:ext cx="38"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5" name="Line 284"/>
                  <p:cNvSpPr>
                    <a:spLocks noChangeShapeType="1"/>
                  </p:cNvSpPr>
                  <p:nvPr/>
                </p:nvSpPr>
                <p:spPr bwMode="auto">
                  <a:xfrm>
                    <a:off x="3981" y="2348"/>
                    <a:ext cx="37"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6" name="Line 285"/>
                  <p:cNvSpPr>
                    <a:spLocks noChangeShapeType="1"/>
                  </p:cNvSpPr>
                  <p:nvPr/>
                </p:nvSpPr>
                <p:spPr bwMode="auto">
                  <a:xfrm flipV="1">
                    <a:off x="4022" y="229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7" name="Line 286"/>
                  <p:cNvSpPr>
                    <a:spLocks noChangeShapeType="1"/>
                  </p:cNvSpPr>
                  <p:nvPr/>
                </p:nvSpPr>
                <p:spPr bwMode="auto">
                  <a:xfrm flipV="1">
                    <a:off x="4026" y="2238"/>
                    <a:ext cx="3"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8" name="Line 287"/>
                  <p:cNvSpPr>
                    <a:spLocks noChangeShapeType="1"/>
                  </p:cNvSpPr>
                  <p:nvPr/>
                </p:nvSpPr>
                <p:spPr bwMode="auto">
                  <a:xfrm flipV="1">
                    <a:off x="4029" y="2178"/>
                    <a:ext cx="4"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39" name="Line 288"/>
                  <p:cNvSpPr>
                    <a:spLocks noChangeShapeType="1"/>
                  </p:cNvSpPr>
                  <p:nvPr/>
                </p:nvSpPr>
                <p:spPr bwMode="auto">
                  <a:xfrm flipV="1">
                    <a:off x="4033" y="2118"/>
                    <a:ext cx="4"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0" name="Line 289"/>
                  <p:cNvSpPr>
                    <a:spLocks noChangeShapeType="1"/>
                  </p:cNvSpPr>
                  <p:nvPr/>
                </p:nvSpPr>
                <p:spPr bwMode="auto">
                  <a:xfrm flipV="1">
                    <a:off x="4039" y="205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1" name="Line 290"/>
                  <p:cNvSpPr>
                    <a:spLocks noChangeShapeType="1"/>
                  </p:cNvSpPr>
                  <p:nvPr/>
                </p:nvSpPr>
                <p:spPr bwMode="auto">
                  <a:xfrm flipV="1">
                    <a:off x="4042" y="199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2" name="Line 291"/>
                  <p:cNvSpPr>
                    <a:spLocks noChangeShapeType="1"/>
                  </p:cNvSpPr>
                  <p:nvPr/>
                </p:nvSpPr>
                <p:spPr bwMode="auto">
                  <a:xfrm flipV="1">
                    <a:off x="4046" y="193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3" name="Line 292"/>
                  <p:cNvSpPr>
                    <a:spLocks noChangeShapeType="1"/>
                  </p:cNvSpPr>
                  <p:nvPr/>
                </p:nvSpPr>
                <p:spPr bwMode="auto">
                  <a:xfrm flipV="1">
                    <a:off x="4050" y="187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4" name="Line 293"/>
                  <p:cNvSpPr>
                    <a:spLocks noChangeShapeType="1"/>
                  </p:cNvSpPr>
                  <p:nvPr/>
                </p:nvSpPr>
                <p:spPr bwMode="auto">
                  <a:xfrm flipV="1">
                    <a:off x="4054" y="1820"/>
                    <a:ext cx="2"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5" name="Line 294"/>
                  <p:cNvSpPr>
                    <a:spLocks noChangeShapeType="1"/>
                  </p:cNvSpPr>
                  <p:nvPr/>
                </p:nvSpPr>
                <p:spPr bwMode="auto">
                  <a:xfrm flipV="1">
                    <a:off x="4057" y="1795"/>
                    <a:ext cx="0"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6" name="Line 295"/>
                  <p:cNvSpPr>
                    <a:spLocks noChangeShapeType="1"/>
                  </p:cNvSpPr>
                  <p:nvPr/>
                </p:nvSpPr>
                <p:spPr bwMode="auto">
                  <a:xfrm flipH="1">
                    <a:off x="4736" y="172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7" name="Line 296"/>
                  <p:cNvSpPr>
                    <a:spLocks noChangeShapeType="1"/>
                  </p:cNvSpPr>
                  <p:nvPr/>
                </p:nvSpPr>
                <p:spPr bwMode="auto">
                  <a:xfrm>
                    <a:off x="4736" y="1788"/>
                    <a:ext cx="0"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8" name="Line 297"/>
                  <p:cNvSpPr>
                    <a:spLocks noChangeShapeType="1"/>
                  </p:cNvSpPr>
                  <p:nvPr/>
                </p:nvSpPr>
                <p:spPr bwMode="auto">
                  <a:xfrm>
                    <a:off x="4734" y="1848"/>
                    <a:ext cx="0"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49" name="Line 298"/>
                  <p:cNvSpPr>
                    <a:spLocks noChangeShapeType="1"/>
                  </p:cNvSpPr>
                  <p:nvPr/>
                </p:nvSpPr>
                <p:spPr bwMode="auto">
                  <a:xfrm flipH="1">
                    <a:off x="4732" y="190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0" name="Line 299"/>
                  <p:cNvSpPr>
                    <a:spLocks noChangeShapeType="1"/>
                  </p:cNvSpPr>
                  <p:nvPr/>
                </p:nvSpPr>
                <p:spPr bwMode="auto">
                  <a:xfrm flipH="1">
                    <a:off x="4730" y="1968"/>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1" name="Line 300"/>
                  <p:cNvSpPr>
                    <a:spLocks noChangeShapeType="1"/>
                  </p:cNvSpPr>
                  <p:nvPr/>
                </p:nvSpPr>
                <p:spPr bwMode="auto">
                  <a:xfrm flipH="1">
                    <a:off x="4729" y="2028"/>
                    <a:ext cx="1"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2" name="Line 301"/>
                  <p:cNvSpPr>
                    <a:spLocks noChangeShapeType="1"/>
                  </p:cNvSpPr>
                  <p:nvPr/>
                </p:nvSpPr>
                <p:spPr bwMode="auto">
                  <a:xfrm>
                    <a:off x="4729" y="2088"/>
                    <a:ext cx="0"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3" name="Line 302"/>
                  <p:cNvSpPr>
                    <a:spLocks noChangeShapeType="1"/>
                  </p:cNvSpPr>
                  <p:nvPr/>
                </p:nvSpPr>
                <p:spPr bwMode="auto">
                  <a:xfrm>
                    <a:off x="4727" y="2148"/>
                    <a:ext cx="0"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4" name="Freeform 303"/>
                  <p:cNvSpPr>
                    <a:spLocks/>
                  </p:cNvSpPr>
                  <p:nvPr/>
                </p:nvSpPr>
                <p:spPr bwMode="auto">
                  <a:xfrm>
                    <a:off x="4699" y="2208"/>
                    <a:ext cx="26" cy="11"/>
                  </a:xfrm>
                  <a:custGeom>
                    <a:avLst/>
                    <a:gdLst>
                      <a:gd name="T0" fmla="*/ 26 w 26"/>
                      <a:gd name="T1" fmla="*/ 0 h 11"/>
                      <a:gd name="T2" fmla="*/ 26 w 26"/>
                      <a:gd name="T3" fmla="*/ 9 h 11"/>
                      <a:gd name="T4" fmla="*/ 0 w 26"/>
                      <a:gd name="T5" fmla="*/ 11 h 11"/>
                    </a:gdLst>
                    <a:ahLst/>
                    <a:cxnLst>
                      <a:cxn ang="0">
                        <a:pos x="T0" y="T1"/>
                      </a:cxn>
                      <a:cxn ang="0">
                        <a:pos x="T2" y="T3"/>
                      </a:cxn>
                      <a:cxn ang="0">
                        <a:pos x="T4" y="T5"/>
                      </a:cxn>
                    </a:cxnLst>
                    <a:rect l="0" t="0" r="r" b="b"/>
                    <a:pathLst>
                      <a:path w="26" h="11">
                        <a:moveTo>
                          <a:pt x="26" y="0"/>
                        </a:moveTo>
                        <a:lnTo>
                          <a:pt x="26" y="9"/>
                        </a:lnTo>
                        <a:lnTo>
                          <a:pt x="0" y="1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5" name="Line 304"/>
                  <p:cNvSpPr>
                    <a:spLocks noChangeShapeType="1"/>
                  </p:cNvSpPr>
                  <p:nvPr/>
                </p:nvSpPr>
                <p:spPr bwMode="auto">
                  <a:xfrm flipH="1">
                    <a:off x="4639" y="2219"/>
                    <a:ext cx="37"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6" name="Line 305"/>
                  <p:cNvSpPr>
                    <a:spLocks noChangeShapeType="1"/>
                  </p:cNvSpPr>
                  <p:nvPr/>
                </p:nvSpPr>
                <p:spPr bwMode="auto">
                  <a:xfrm flipH="1">
                    <a:off x="4579" y="2221"/>
                    <a:ext cx="37"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7" name="Line 306"/>
                  <p:cNvSpPr>
                    <a:spLocks noChangeShapeType="1"/>
                  </p:cNvSpPr>
                  <p:nvPr/>
                </p:nvSpPr>
                <p:spPr bwMode="auto">
                  <a:xfrm flipH="1">
                    <a:off x="4519" y="2225"/>
                    <a:ext cx="3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8" name="Freeform 307"/>
                  <p:cNvSpPr>
                    <a:spLocks/>
                  </p:cNvSpPr>
                  <p:nvPr/>
                </p:nvSpPr>
                <p:spPr bwMode="auto">
                  <a:xfrm>
                    <a:off x="4462" y="2227"/>
                    <a:ext cx="34" cy="5"/>
                  </a:xfrm>
                  <a:custGeom>
                    <a:avLst/>
                    <a:gdLst>
                      <a:gd name="T0" fmla="*/ 34 w 34"/>
                      <a:gd name="T1" fmla="*/ 0 h 5"/>
                      <a:gd name="T2" fmla="*/ 0 w 34"/>
                      <a:gd name="T3" fmla="*/ 1 h 5"/>
                      <a:gd name="T4" fmla="*/ 0 w 34"/>
                      <a:gd name="T5" fmla="*/ 5 h 5"/>
                    </a:gdLst>
                    <a:ahLst/>
                    <a:cxnLst>
                      <a:cxn ang="0">
                        <a:pos x="T0" y="T1"/>
                      </a:cxn>
                      <a:cxn ang="0">
                        <a:pos x="T2" y="T3"/>
                      </a:cxn>
                      <a:cxn ang="0">
                        <a:pos x="T4" y="T5"/>
                      </a:cxn>
                    </a:cxnLst>
                    <a:rect l="0" t="0" r="r" b="b"/>
                    <a:pathLst>
                      <a:path w="34" h="5">
                        <a:moveTo>
                          <a:pt x="34" y="0"/>
                        </a:moveTo>
                        <a:lnTo>
                          <a:pt x="0" y="1"/>
                        </a:lnTo>
                        <a:lnTo>
                          <a:pt x="0" y="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59" name="Line 308"/>
                  <p:cNvSpPr>
                    <a:spLocks noChangeShapeType="1"/>
                  </p:cNvSpPr>
                  <p:nvPr/>
                </p:nvSpPr>
                <p:spPr bwMode="auto">
                  <a:xfrm flipH="1">
                    <a:off x="4460" y="2255"/>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0" name="Line 309"/>
                  <p:cNvSpPr>
                    <a:spLocks noChangeShapeType="1"/>
                  </p:cNvSpPr>
                  <p:nvPr/>
                </p:nvSpPr>
                <p:spPr bwMode="auto">
                  <a:xfrm flipH="1">
                    <a:off x="4440" y="2313"/>
                    <a:ext cx="13"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1" name="Line 310"/>
                  <p:cNvSpPr>
                    <a:spLocks noChangeShapeType="1"/>
                  </p:cNvSpPr>
                  <p:nvPr/>
                </p:nvSpPr>
                <p:spPr bwMode="auto">
                  <a:xfrm flipH="1">
                    <a:off x="4417" y="2369"/>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2" name="Line 311"/>
                  <p:cNvSpPr>
                    <a:spLocks noChangeShapeType="1"/>
                  </p:cNvSpPr>
                  <p:nvPr/>
                </p:nvSpPr>
                <p:spPr bwMode="auto">
                  <a:xfrm flipH="1">
                    <a:off x="4365" y="2416"/>
                    <a:ext cx="37" cy="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3" name="Line 312"/>
                  <p:cNvSpPr>
                    <a:spLocks noChangeShapeType="1"/>
                  </p:cNvSpPr>
                  <p:nvPr/>
                </p:nvSpPr>
                <p:spPr bwMode="auto">
                  <a:xfrm flipH="1">
                    <a:off x="4305" y="2423"/>
                    <a:ext cx="37" cy="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4" name="Line 313"/>
                  <p:cNvSpPr>
                    <a:spLocks noChangeShapeType="1"/>
                  </p:cNvSpPr>
                  <p:nvPr/>
                </p:nvSpPr>
                <p:spPr bwMode="auto">
                  <a:xfrm flipH="1">
                    <a:off x="4296" y="2448"/>
                    <a:ext cx="5"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5" name="Freeform 314"/>
                  <p:cNvSpPr>
                    <a:spLocks/>
                  </p:cNvSpPr>
                  <p:nvPr/>
                </p:nvSpPr>
                <p:spPr bwMode="auto">
                  <a:xfrm>
                    <a:off x="4267" y="2506"/>
                    <a:ext cx="25" cy="15"/>
                  </a:xfrm>
                  <a:custGeom>
                    <a:avLst/>
                    <a:gdLst>
                      <a:gd name="T0" fmla="*/ 25 w 25"/>
                      <a:gd name="T1" fmla="*/ 0 h 15"/>
                      <a:gd name="T2" fmla="*/ 23 w 25"/>
                      <a:gd name="T3" fmla="*/ 15 h 15"/>
                      <a:gd name="T4" fmla="*/ 0 w 25"/>
                      <a:gd name="T5" fmla="*/ 7 h 15"/>
                    </a:gdLst>
                    <a:ahLst/>
                    <a:cxnLst>
                      <a:cxn ang="0">
                        <a:pos x="T0" y="T1"/>
                      </a:cxn>
                      <a:cxn ang="0">
                        <a:pos x="T2" y="T3"/>
                      </a:cxn>
                      <a:cxn ang="0">
                        <a:pos x="T4" y="T5"/>
                      </a:cxn>
                    </a:cxnLst>
                    <a:rect l="0" t="0" r="r" b="b"/>
                    <a:pathLst>
                      <a:path w="25" h="15">
                        <a:moveTo>
                          <a:pt x="25" y="0"/>
                        </a:moveTo>
                        <a:lnTo>
                          <a:pt x="23" y="15"/>
                        </a:lnTo>
                        <a:lnTo>
                          <a:pt x="0"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6" name="Line 315"/>
                  <p:cNvSpPr>
                    <a:spLocks noChangeShapeType="1"/>
                  </p:cNvSpPr>
                  <p:nvPr/>
                </p:nvSpPr>
                <p:spPr bwMode="auto">
                  <a:xfrm flipH="1" flipV="1">
                    <a:off x="4209" y="2498"/>
                    <a:ext cx="36" cy="1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7" name="Line 316"/>
                  <p:cNvSpPr>
                    <a:spLocks noChangeShapeType="1"/>
                  </p:cNvSpPr>
                  <p:nvPr/>
                </p:nvSpPr>
                <p:spPr bwMode="auto">
                  <a:xfrm flipH="1" flipV="1">
                    <a:off x="4151" y="2483"/>
                    <a:ext cx="36" cy="1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8" name="Freeform 317"/>
                  <p:cNvSpPr>
                    <a:spLocks/>
                  </p:cNvSpPr>
                  <p:nvPr/>
                </p:nvSpPr>
                <p:spPr bwMode="auto">
                  <a:xfrm>
                    <a:off x="4095" y="2468"/>
                    <a:ext cx="34" cy="12"/>
                  </a:xfrm>
                  <a:custGeom>
                    <a:avLst/>
                    <a:gdLst>
                      <a:gd name="T0" fmla="*/ 34 w 34"/>
                      <a:gd name="T1" fmla="*/ 12 h 12"/>
                      <a:gd name="T2" fmla="*/ 0 w 34"/>
                      <a:gd name="T3" fmla="*/ 2 h 12"/>
                      <a:gd name="T4" fmla="*/ 0 w 34"/>
                      <a:gd name="T5" fmla="*/ 0 h 12"/>
                    </a:gdLst>
                    <a:ahLst/>
                    <a:cxnLst>
                      <a:cxn ang="0">
                        <a:pos x="T0" y="T1"/>
                      </a:cxn>
                      <a:cxn ang="0">
                        <a:pos x="T2" y="T3"/>
                      </a:cxn>
                      <a:cxn ang="0">
                        <a:pos x="T4" y="T5"/>
                      </a:cxn>
                    </a:cxnLst>
                    <a:rect l="0" t="0" r="r" b="b"/>
                    <a:pathLst>
                      <a:path w="34" h="12">
                        <a:moveTo>
                          <a:pt x="34" y="12"/>
                        </a:moveTo>
                        <a:lnTo>
                          <a:pt x="0" y="2"/>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69" name="Line 318"/>
                  <p:cNvSpPr>
                    <a:spLocks noChangeShapeType="1"/>
                  </p:cNvSpPr>
                  <p:nvPr/>
                </p:nvSpPr>
                <p:spPr bwMode="auto">
                  <a:xfrm flipH="1" flipV="1">
                    <a:off x="4063" y="2416"/>
                    <a:ext cx="19" cy="3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0" name="Line 319"/>
                  <p:cNvSpPr>
                    <a:spLocks noChangeShapeType="1"/>
                  </p:cNvSpPr>
                  <p:nvPr/>
                </p:nvSpPr>
                <p:spPr bwMode="auto">
                  <a:xfrm flipH="1" flipV="1">
                    <a:off x="4033" y="2365"/>
                    <a:ext cx="19" cy="3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1" name="Line 320"/>
                  <p:cNvSpPr>
                    <a:spLocks noChangeShapeType="1"/>
                  </p:cNvSpPr>
                  <p:nvPr/>
                </p:nvSpPr>
                <p:spPr bwMode="auto">
                  <a:xfrm flipV="1">
                    <a:off x="4745" y="2043"/>
                    <a:ext cx="38"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2" name="Freeform 321"/>
                  <p:cNvSpPr>
                    <a:spLocks/>
                  </p:cNvSpPr>
                  <p:nvPr/>
                </p:nvSpPr>
                <p:spPr bwMode="auto">
                  <a:xfrm>
                    <a:off x="4804" y="2035"/>
                    <a:ext cx="37" cy="6"/>
                  </a:xfrm>
                  <a:custGeom>
                    <a:avLst/>
                    <a:gdLst>
                      <a:gd name="T0" fmla="*/ 0 w 37"/>
                      <a:gd name="T1" fmla="*/ 2 h 6"/>
                      <a:gd name="T2" fmla="*/ 15 w 37"/>
                      <a:gd name="T3" fmla="*/ 0 h 6"/>
                      <a:gd name="T4" fmla="*/ 37 w 37"/>
                      <a:gd name="T5" fmla="*/ 6 h 6"/>
                    </a:gdLst>
                    <a:ahLst/>
                    <a:cxnLst>
                      <a:cxn ang="0">
                        <a:pos x="T0" y="T1"/>
                      </a:cxn>
                      <a:cxn ang="0">
                        <a:pos x="T2" y="T3"/>
                      </a:cxn>
                      <a:cxn ang="0">
                        <a:pos x="T4" y="T5"/>
                      </a:cxn>
                    </a:cxnLst>
                    <a:rect l="0" t="0" r="r" b="b"/>
                    <a:pathLst>
                      <a:path w="37" h="6">
                        <a:moveTo>
                          <a:pt x="0" y="2"/>
                        </a:moveTo>
                        <a:lnTo>
                          <a:pt x="15" y="0"/>
                        </a:lnTo>
                        <a:lnTo>
                          <a:pt x="37"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3" name="Line 322"/>
                  <p:cNvSpPr>
                    <a:spLocks noChangeShapeType="1"/>
                  </p:cNvSpPr>
                  <p:nvPr/>
                </p:nvSpPr>
                <p:spPr bwMode="auto">
                  <a:xfrm>
                    <a:off x="4864" y="2045"/>
                    <a:ext cx="35" cy="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4" name="Line 323"/>
                  <p:cNvSpPr>
                    <a:spLocks noChangeShapeType="1"/>
                  </p:cNvSpPr>
                  <p:nvPr/>
                </p:nvSpPr>
                <p:spPr bwMode="auto">
                  <a:xfrm>
                    <a:off x="4922" y="2058"/>
                    <a:ext cx="35" cy="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5" name="Line 324"/>
                  <p:cNvSpPr>
                    <a:spLocks noChangeShapeType="1"/>
                  </p:cNvSpPr>
                  <p:nvPr/>
                </p:nvSpPr>
                <p:spPr bwMode="auto">
                  <a:xfrm>
                    <a:off x="4980" y="2071"/>
                    <a:ext cx="37" cy="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6" name="Line 325"/>
                  <p:cNvSpPr>
                    <a:spLocks noChangeShapeType="1"/>
                  </p:cNvSpPr>
                  <p:nvPr/>
                </p:nvSpPr>
                <p:spPr bwMode="auto">
                  <a:xfrm>
                    <a:off x="5038" y="2084"/>
                    <a:ext cx="37" cy="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7" name="Line 326"/>
                  <p:cNvSpPr>
                    <a:spLocks noChangeShapeType="1"/>
                  </p:cNvSpPr>
                  <p:nvPr/>
                </p:nvSpPr>
                <p:spPr bwMode="auto">
                  <a:xfrm>
                    <a:off x="5096" y="2099"/>
                    <a:ext cx="37" cy="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8" name="Line 327"/>
                  <p:cNvSpPr>
                    <a:spLocks noChangeShapeType="1"/>
                  </p:cNvSpPr>
                  <p:nvPr/>
                </p:nvSpPr>
                <p:spPr bwMode="auto">
                  <a:xfrm>
                    <a:off x="5156" y="2112"/>
                    <a:ext cx="36" cy="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79" name="Line 328"/>
                  <p:cNvSpPr>
                    <a:spLocks noChangeShapeType="1"/>
                  </p:cNvSpPr>
                  <p:nvPr/>
                </p:nvSpPr>
                <p:spPr bwMode="auto">
                  <a:xfrm>
                    <a:off x="5214" y="2125"/>
                    <a:ext cx="36" cy="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0" name="Line 329"/>
                  <p:cNvSpPr>
                    <a:spLocks noChangeShapeType="1"/>
                  </p:cNvSpPr>
                  <p:nvPr/>
                </p:nvSpPr>
                <p:spPr bwMode="auto">
                  <a:xfrm flipH="1">
                    <a:off x="4717" y="2228"/>
                    <a:ext cx="12"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1" name="Line 330"/>
                  <p:cNvSpPr>
                    <a:spLocks noChangeShapeType="1"/>
                  </p:cNvSpPr>
                  <p:nvPr/>
                </p:nvSpPr>
                <p:spPr bwMode="auto">
                  <a:xfrm flipH="1">
                    <a:off x="4700" y="2285"/>
                    <a:ext cx="12"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2" name="Line 331"/>
                  <p:cNvSpPr>
                    <a:spLocks noChangeShapeType="1"/>
                  </p:cNvSpPr>
                  <p:nvPr/>
                </p:nvSpPr>
                <p:spPr bwMode="auto">
                  <a:xfrm flipH="1">
                    <a:off x="4684" y="2343"/>
                    <a:ext cx="11"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3" name="Line 332"/>
                  <p:cNvSpPr>
                    <a:spLocks noChangeShapeType="1"/>
                  </p:cNvSpPr>
                  <p:nvPr/>
                </p:nvSpPr>
                <p:spPr bwMode="auto">
                  <a:xfrm flipH="1">
                    <a:off x="4667" y="2401"/>
                    <a:ext cx="9"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4" name="Line 333"/>
                  <p:cNvSpPr>
                    <a:spLocks noChangeShapeType="1"/>
                  </p:cNvSpPr>
                  <p:nvPr/>
                </p:nvSpPr>
                <p:spPr bwMode="auto">
                  <a:xfrm flipH="1">
                    <a:off x="4650" y="2457"/>
                    <a:ext cx="9"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5" name="Line 334"/>
                  <p:cNvSpPr>
                    <a:spLocks noChangeShapeType="1"/>
                  </p:cNvSpPr>
                  <p:nvPr/>
                </p:nvSpPr>
                <p:spPr bwMode="auto">
                  <a:xfrm flipH="1">
                    <a:off x="4633" y="2515"/>
                    <a:ext cx="9"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6" name="Line 335"/>
                  <p:cNvSpPr>
                    <a:spLocks noChangeShapeType="1"/>
                  </p:cNvSpPr>
                  <p:nvPr/>
                </p:nvSpPr>
                <p:spPr bwMode="auto">
                  <a:xfrm flipH="1">
                    <a:off x="4614" y="2573"/>
                    <a:ext cx="11"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7" name="Line 336"/>
                  <p:cNvSpPr>
                    <a:spLocks noChangeShapeType="1"/>
                  </p:cNvSpPr>
                  <p:nvPr/>
                </p:nvSpPr>
                <p:spPr bwMode="auto">
                  <a:xfrm flipH="1">
                    <a:off x="4597" y="2629"/>
                    <a:ext cx="1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8" name="Line 337"/>
                  <p:cNvSpPr>
                    <a:spLocks noChangeShapeType="1"/>
                  </p:cNvSpPr>
                  <p:nvPr/>
                </p:nvSpPr>
                <p:spPr bwMode="auto">
                  <a:xfrm flipH="1">
                    <a:off x="4580" y="2688"/>
                    <a:ext cx="12"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89" name="Line 338"/>
                  <p:cNvSpPr>
                    <a:spLocks noChangeShapeType="1"/>
                  </p:cNvSpPr>
                  <p:nvPr/>
                </p:nvSpPr>
                <p:spPr bwMode="auto">
                  <a:xfrm flipH="1">
                    <a:off x="4564" y="2746"/>
                    <a:ext cx="11"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0" name="Line 339"/>
                  <p:cNvSpPr>
                    <a:spLocks noChangeShapeType="1"/>
                  </p:cNvSpPr>
                  <p:nvPr/>
                </p:nvSpPr>
                <p:spPr bwMode="auto">
                  <a:xfrm flipH="1">
                    <a:off x="4547" y="2802"/>
                    <a:ext cx="11"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1" name="Line 340"/>
                  <p:cNvSpPr>
                    <a:spLocks noChangeShapeType="1"/>
                  </p:cNvSpPr>
                  <p:nvPr/>
                </p:nvSpPr>
                <p:spPr bwMode="auto">
                  <a:xfrm flipH="1">
                    <a:off x="4507" y="2858"/>
                    <a:ext cx="30" cy="2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2" name="Line 341"/>
                  <p:cNvSpPr>
                    <a:spLocks noChangeShapeType="1"/>
                  </p:cNvSpPr>
                  <p:nvPr/>
                </p:nvSpPr>
                <p:spPr bwMode="auto">
                  <a:xfrm flipH="1" flipV="1">
                    <a:off x="4451" y="2882"/>
                    <a:ext cx="38"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3" name="Line 342"/>
                  <p:cNvSpPr>
                    <a:spLocks noChangeShapeType="1"/>
                  </p:cNvSpPr>
                  <p:nvPr/>
                </p:nvSpPr>
                <p:spPr bwMode="auto">
                  <a:xfrm flipH="1" flipV="1">
                    <a:off x="4391" y="2875"/>
                    <a:ext cx="38"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4" name="Line 343"/>
                  <p:cNvSpPr>
                    <a:spLocks noChangeShapeType="1"/>
                  </p:cNvSpPr>
                  <p:nvPr/>
                </p:nvSpPr>
                <p:spPr bwMode="auto">
                  <a:xfrm flipH="1" flipV="1">
                    <a:off x="4333" y="2866"/>
                    <a:ext cx="37" cy="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5" name="Line 344"/>
                  <p:cNvSpPr>
                    <a:spLocks noChangeShapeType="1"/>
                  </p:cNvSpPr>
                  <p:nvPr/>
                </p:nvSpPr>
                <p:spPr bwMode="auto">
                  <a:xfrm flipH="1" flipV="1">
                    <a:off x="4273" y="2858"/>
                    <a:ext cx="38" cy="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6" name="Freeform 345"/>
                  <p:cNvSpPr>
                    <a:spLocks/>
                  </p:cNvSpPr>
                  <p:nvPr/>
                </p:nvSpPr>
                <p:spPr bwMode="auto">
                  <a:xfrm>
                    <a:off x="4221" y="2843"/>
                    <a:ext cx="30" cy="11"/>
                  </a:xfrm>
                  <a:custGeom>
                    <a:avLst/>
                    <a:gdLst>
                      <a:gd name="T0" fmla="*/ 30 w 30"/>
                      <a:gd name="T1" fmla="*/ 11 h 11"/>
                      <a:gd name="T2" fmla="*/ 0 w 30"/>
                      <a:gd name="T3" fmla="*/ 8 h 11"/>
                      <a:gd name="T4" fmla="*/ 1 w 30"/>
                      <a:gd name="T5" fmla="*/ 0 h 11"/>
                    </a:gdLst>
                    <a:ahLst/>
                    <a:cxnLst>
                      <a:cxn ang="0">
                        <a:pos x="T0" y="T1"/>
                      </a:cxn>
                      <a:cxn ang="0">
                        <a:pos x="T2" y="T3"/>
                      </a:cxn>
                      <a:cxn ang="0">
                        <a:pos x="T4" y="T5"/>
                      </a:cxn>
                    </a:cxnLst>
                    <a:rect l="0" t="0" r="r" b="b"/>
                    <a:pathLst>
                      <a:path w="30" h="11">
                        <a:moveTo>
                          <a:pt x="30" y="11"/>
                        </a:moveTo>
                        <a:lnTo>
                          <a:pt x="0" y="8"/>
                        </a:lnTo>
                        <a:lnTo>
                          <a:pt x="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7" name="Line 346"/>
                  <p:cNvSpPr>
                    <a:spLocks noChangeShapeType="1"/>
                  </p:cNvSpPr>
                  <p:nvPr/>
                </p:nvSpPr>
                <p:spPr bwMode="auto">
                  <a:xfrm flipV="1">
                    <a:off x="4226" y="2785"/>
                    <a:ext cx="8"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8" name="Line 347"/>
                  <p:cNvSpPr>
                    <a:spLocks noChangeShapeType="1"/>
                  </p:cNvSpPr>
                  <p:nvPr/>
                </p:nvSpPr>
                <p:spPr bwMode="auto">
                  <a:xfrm flipV="1">
                    <a:off x="4239" y="2725"/>
                    <a:ext cx="8"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299" name="Line 348"/>
                  <p:cNvSpPr>
                    <a:spLocks noChangeShapeType="1"/>
                  </p:cNvSpPr>
                  <p:nvPr/>
                </p:nvSpPr>
                <p:spPr bwMode="auto">
                  <a:xfrm flipV="1">
                    <a:off x="4252" y="2667"/>
                    <a:ext cx="8"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0" name="Line 349"/>
                  <p:cNvSpPr>
                    <a:spLocks noChangeShapeType="1"/>
                  </p:cNvSpPr>
                  <p:nvPr/>
                </p:nvSpPr>
                <p:spPr bwMode="auto">
                  <a:xfrm flipV="1">
                    <a:off x="4264" y="2609"/>
                    <a:ext cx="7"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1" name="Line 350"/>
                  <p:cNvSpPr>
                    <a:spLocks noChangeShapeType="1"/>
                  </p:cNvSpPr>
                  <p:nvPr/>
                </p:nvSpPr>
                <p:spPr bwMode="auto">
                  <a:xfrm flipV="1">
                    <a:off x="4277" y="2551"/>
                    <a:ext cx="7"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2" name="Line 351"/>
                  <p:cNvSpPr>
                    <a:spLocks noChangeShapeType="1"/>
                  </p:cNvSpPr>
                  <p:nvPr/>
                </p:nvSpPr>
                <p:spPr bwMode="auto">
                  <a:xfrm flipV="1">
                    <a:off x="4288" y="2521"/>
                    <a:ext cx="2"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3" name="Line 352"/>
                  <p:cNvSpPr>
                    <a:spLocks noChangeShapeType="1"/>
                  </p:cNvSpPr>
                  <p:nvPr/>
                </p:nvSpPr>
                <p:spPr bwMode="auto">
                  <a:xfrm>
                    <a:off x="4676" y="2438"/>
                    <a:ext cx="38"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4" name="Line 353"/>
                  <p:cNvSpPr>
                    <a:spLocks noChangeShapeType="1"/>
                  </p:cNvSpPr>
                  <p:nvPr/>
                </p:nvSpPr>
                <p:spPr bwMode="auto">
                  <a:xfrm>
                    <a:off x="4736" y="2442"/>
                    <a:ext cx="38"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5" name="Line 354"/>
                  <p:cNvSpPr>
                    <a:spLocks noChangeShapeType="1"/>
                  </p:cNvSpPr>
                  <p:nvPr/>
                </p:nvSpPr>
                <p:spPr bwMode="auto">
                  <a:xfrm>
                    <a:off x="4796" y="2446"/>
                    <a:ext cx="36"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6" name="Line 355"/>
                  <p:cNvSpPr>
                    <a:spLocks noChangeShapeType="1"/>
                  </p:cNvSpPr>
                  <p:nvPr/>
                </p:nvSpPr>
                <p:spPr bwMode="auto">
                  <a:xfrm>
                    <a:off x="4854" y="2450"/>
                    <a:ext cx="38" cy="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7" name="Line 356"/>
                  <p:cNvSpPr>
                    <a:spLocks noChangeShapeType="1"/>
                  </p:cNvSpPr>
                  <p:nvPr/>
                </p:nvSpPr>
                <p:spPr bwMode="auto">
                  <a:xfrm>
                    <a:off x="4914" y="2453"/>
                    <a:ext cx="38" cy="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8" name="Line 357"/>
                  <p:cNvSpPr>
                    <a:spLocks noChangeShapeType="1"/>
                  </p:cNvSpPr>
                  <p:nvPr/>
                </p:nvSpPr>
                <p:spPr bwMode="auto">
                  <a:xfrm>
                    <a:off x="4974" y="2459"/>
                    <a:ext cx="38"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09" name="Line 358"/>
                  <p:cNvSpPr>
                    <a:spLocks noChangeShapeType="1"/>
                  </p:cNvSpPr>
                  <p:nvPr/>
                </p:nvSpPr>
                <p:spPr bwMode="auto">
                  <a:xfrm>
                    <a:off x="5034" y="2463"/>
                    <a:ext cx="38"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0" name="Line 359"/>
                  <p:cNvSpPr>
                    <a:spLocks noChangeShapeType="1"/>
                  </p:cNvSpPr>
                  <p:nvPr/>
                </p:nvSpPr>
                <p:spPr bwMode="auto">
                  <a:xfrm>
                    <a:off x="5094" y="2466"/>
                    <a:ext cx="38" cy="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1" name="Line 360"/>
                  <p:cNvSpPr>
                    <a:spLocks noChangeShapeType="1"/>
                  </p:cNvSpPr>
                  <p:nvPr/>
                </p:nvSpPr>
                <p:spPr bwMode="auto">
                  <a:xfrm>
                    <a:off x="3731" y="2378"/>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2" name="Line 361"/>
                  <p:cNvSpPr>
                    <a:spLocks noChangeShapeType="1"/>
                  </p:cNvSpPr>
                  <p:nvPr/>
                </p:nvSpPr>
                <p:spPr bwMode="auto">
                  <a:xfrm>
                    <a:off x="3733" y="2438"/>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3" name="Line 362"/>
                  <p:cNvSpPr>
                    <a:spLocks noChangeShapeType="1"/>
                  </p:cNvSpPr>
                  <p:nvPr/>
                </p:nvSpPr>
                <p:spPr bwMode="auto">
                  <a:xfrm>
                    <a:off x="3737" y="2496"/>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4" name="Line 363"/>
                  <p:cNvSpPr>
                    <a:spLocks noChangeShapeType="1"/>
                  </p:cNvSpPr>
                  <p:nvPr/>
                </p:nvSpPr>
                <p:spPr bwMode="auto">
                  <a:xfrm>
                    <a:off x="3739" y="2556"/>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5" name="Line 364"/>
                  <p:cNvSpPr>
                    <a:spLocks noChangeShapeType="1"/>
                  </p:cNvSpPr>
                  <p:nvPr/>
                </p:nvSpPr>
                <p:spPr bwMode="auto">
                  <a:xfrm>
                    <a:off x="3743" y="2616"/>
                    <a:ext cx="1"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6" name="Freeform 365"/>
                  <p:cNvSpPr>
                    <a:spLocks/>
                  </p:cNvSpPr>
                  <p:nvPr/>
                </p:nvSpPr>
                <p:spPr bwMode="auto">
                  <a:xfrm>
                    <a:off x="3735" y="2676"/>
                    <a:ext cx="11" cy="36"/>
                  </a:xfrm>
                  <a:custGeom>
                    <a:avLst/>
                    <a:gdLst>
                      <a:gd name="T0" fmla="*/ 9 w 11"/>
                      <a:gd name="T1" fmla="*/ 0 h 36"/>
                      <a:gd name="T2" fmla="*/ 11 w 11"/>
                      <a:gd name="T3" fmla="*/ 10 h 36"/>
                      <a:gd name="T4" fmla="*/ 0 w 11"/>
                      <a:gd name="T5" fmla="*/ 36 h 36"/>
                    </a:gdLst>
                    <a:ahLst/>
                    <a:cxnLst>
                      <a:cxn ang="0">
                        <a:pos x="T0" y="T1"/>
                      </a:cxn>
                      <a:cxn ang="0">
                        <a:pos x="T2" y="T3"/>
                      </a:cxn>
                      <a:cxn ang="0">
                        <a:pos x="T4" y="T5"/>
                      </a:cxn>
                    </a:cxnLst>
                    <a:rect l="0" t="0" r="r" b="b"/>
                    <a:pathLst>
                      <a:path w="11" h="36">
                        <a:moveTo>
                          <a:pt x="9" y="0"/>
                        </a:moveTo>
                        <a:lnTo>
                          <a:pt x="11" y="10"/>
                        </a:lnTo>
                        <a:lnTo>
                          <a:pt x="0" y="3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7" name="Line 366"/>
                  <p:cNvSpPr>
                    <a:spLocks noChangeShapeType="1"/>
                  </p:cNvSpPr>
                  <p:nvPr/>
                </p:nvSpPr>
                <p:spPr bwMode="auto">
                  <a:xfrm flipH="1">
                    <a:off x="3714" y="2734"/>
                    <a:ext cx="14"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8" name="Freeform 367"/>
                  <p:cNvSpPr>
                    <a:spLocks/>
                  </p:cNvSpPr>
                  <p:nvPr/>
                </p:nvSpPr>
                <p:spPr bwMode="auto">
                  <a:xfrm>
                    <a:off x="3698" y="2791"/>
                    <a:ext cx="9" cy="35"/>
                  </a:xfrm>
                  <a:custGeom>
                    <a:avLst/>
                    <a:gdLst>
                      <a:gd name="T0" fmla="*/ 9 w 9"/>
                      <a:gd name="T1" fmla="*/ 0 h 35"/>
                      <a:gd name="T2" fmla="*/ 5 w 9"/>
                      <a:gd name="T3" fmla="*/ 7 h 35"/>
                      <a:gd name="T4" fmla="*/ 0 w 9"/>
                      <a:gd name="T5" fmla="*/ 35 h 35"/>
                    </a:gdLst>
                    <a:ahLst/>
                    <a:cxnLst>
                      <a:cxn ang="0">
                        <a:pos x="T0" y="T1"/>
                      </a:cxn>
                      <a:cxn ang="0">
                        <a:pos x="T2" y="T3"/>
                      </a:cxn>
                      <a:cxn ang="0">
                        <a:pos x="T4" y="T5"/>
                      </a:cxn>
                    </a:cxnLst>
                    <a:rect l="0" t="0" r="r" b="b"/>
                    <a:pathLst>
                      <a:path w="9" h="35">
                        <a:moveTo>
                          <a:pt x="9" y="0"/>
                        </a:moveTo>
                        <a:lnTo>
                          <a:pt x="5" y="7"/>
                        </a:lnTo>
                        <a:lnTo>
                          <a:pt x="0" y="3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19" name="Line 368"/>
                  <p:cNvSpPr>
                    <a:spLocks noChangeShapeType="1"/>
                  </p:cNvSpPr>
                  <p:nvPr/>
                </p:nvSpPr>
                <p:spPr bwMode="auto">
                  <a:xfrm flipH="1">
                    <a:off x="3688" y="2849"/>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0" name="Line 369"/>
                  <p:cNvSpPr>
                    <a:spLocks noChangeShapeType="1"/>
                  </p:cNvSpPr>
                  <p:nvPr/>
                </p:nvSpPr>
                <p:spPr bwMode="auto">
                  <a:xfrm flipH="1">
                    <a:off x="3677" y="2907"/>
                    <a:ext cx="7"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1" name="Line 370"/>
                  <p:cNvSpPr>
                    <a:spLocks noChangeShapeType="1"/>
                  </p:cNvSpPr>
                  <p:nvPr/>
                </p:nvSpPr>
                <p:spPr bwMode="auto">
                  <a:xfrm flipH="1">
                    <a:off x="3668" y="2967"/>
                    <a:ext cx="5"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2" name="Line 371"/>
                  <p:cNvSpPr>
                    <a:spLocks noChangeShapeType="1"/>
                  </p:cNvSpPr>
                  <p:nvPr/>
                </p:nvSpPr>
                <p:spPr bwMode="auto">
                  <a:xfrm flipH="1">
                    <a:off x="3656" y="3025"/>
                    <a:ext cx="8"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3" name="Line 372"/>
                  <p:cNvSpPr>
                    <a:spLocks noChangeShapeType="1"/>
                  </p:cNvSpPr>
                  <p:nvPr/>
                </p:nvSpPr>
                <p:spPr bwMode="auto">
                  <a:xfrm flipH="1">
                    <a:off x="3647" y="3085"/>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4" name="Line 373"/>
                  <p:cNvSpPr>
                    <a:spLocks noChangeShapeType="1"/>
                  </p:cNvSpPr>
                  <p:nvPr/>
                </p:nvSpPr>
                <p:spPr bwMode="auto">
                  <a:xfrm flipH="1">
                    <a:off x="3636" y="3143"/>
                    <a:ext cx="7"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5" name="Line 374"/>
                  <p:cNvSpPr>
                    <a:spLocks noChangeShapeType="1"/>
                  </p:cNvSpPr>
                  <p:nvPr/>
                </p:nvSpPr>
                <p:spPr bwMode="auto">
                  <a:xfrm flipH="1">
                    <a:off x="3626" y="3203"/>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6" name="Freeform 375"/>
                  <p:cNvSpPr>
                    <a:spLocks/>
                  </p:cNvSpPr>
                  <p:nvPr/>
                </p:nvSpPr>
                <p:spPr bwMode="auto">
                  <a:xfrm>
                    <a:off x="3598" y="3263"/>
                    <a:ext cx="25" cy="24"/>
                  </a:xfrm>
                  <a:custGeom>
                    <a:avLst/>
                    <a:gdLst>
                      <a:gd name="T0" fmla="*/ 25 w 25"/>
                      <a:gd name="T1" fmla="*/ 0 h 24"/>
                      <a:gd name="T2" fmla="*/ 23 w 25"/>
                      <a:gd name="T3" fmla="*/ 9 h 24"/>
                      <a:gd name="T4" fmla="*/ 0 w 25"/>
                      <a:gd name="T5" fmla="*/ 24 h 24"/>
                    </a:gdLst>
                    <a:ahLst/>
                    <a:cxnLst>
                      <a:cxn ang="0">
                        <a:pos x="T0" y="T1"/>
                      </a:cxn>
                      <a:cxn ang="0">
                        <a:pos x="T2" y="T3"/>
                      </a:cxn>
                      <a:cxn ang="0">
                        <a:pos x="T4" y="T5"/>
                      </a:cxn>
                    </a:cxnLst>
                    <a:rect l="0" t="0" r="r" b="b"/>
                    <a:pathLst>
                      <a:path w="25" h="24">
                        <a:moveTo>
                          <a:pt x="25" y="0"/>
                        </a:moveTo>
                        <a:lnTo>
                          <a:pt x="23" y="9"/>
                        </a:lnTo>
                        <a:lnTo>
                          <a:pt x="0" y="2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7" name="Line 376"/>
                  <p:cNvSpPr>
                    <a:spLocks noChangeShapeType="1"/>
                  </p:cNvSpPr>
                  <p:nvPr/>
                </p:nvSpPr>
                <p:spPr bwMode="auto">
                  <a:xfrm flipH="1">
                    <a:off x="3548" y="3299"/>
                    <a:ext cx="31" cy="2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8" name="Freeform 377"/>
                  <p:cNvSpPr>
                    <a:spLocks/>
                  </p:cNvSpPr>
                  <p:nvPr/>
                </p:nvSpPr>
                <p:spPr bwMode="auto">
                  <a:xfrm>
                    <a:off x="3493" y="3330"/>
                    <a:ext cx="34" cy="14"/>
                  </a:xfrm>
                  <a:custGeom>
                    <a:avLst/>
                    <a:gdLst>
                      <a:gd name="T0" fmla="*/ 34 w 34"/>
                      <a:gd name="T1" fmla="*/ 0 h 14"/>
                      <a:gd name="T2" fmla="*/ 21 w 34"/>
                      <a:gd name="T3" fmla="*/ 10 h 14"/>
                      <a:gd name="T4" fmla="*/ 0 w 34"/>
                      <a:gd name="T5" fmla="*/ 14 h 14"/>
                    </a:gdLst>
                    <a:ahLst/>
                    <a:cxnLst>
                      <a:cxn ang="0">
                        <a:pos x="T0" y="T1"/>
                      </a:cxn>
                      <a:cxn ang="0">
                        <a:pos x="T2" y="T3"/>
                      </a:cxn>
                      <a:cxn ang="0">
                        <a:pos x="T4" y="T5"/>
                      </a:cxn>
                    </a:cxnLst>
                    <a:rect l="0" t="0" r="r" b="b"/>
                    <a:pathLst>
                      <a:path w="34" h="14">
                        <a:moveTo>
                          <a:pt x="34" y="0"/>
                        </a:moveTo>
                        <a:lnTo>
                          <a:pt x="21" y="10"/>
                        </a:lnTo>
                        <a:lnTo>
                          <a:pt x="0" y="1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29" name="Freeform 378"/>
                  <p:cNvSpPr>
                    <a:spLocks/>
                  </p:cNvSpPr>
                  <p:nvPr/>
                </p:nvSpPr>
                <p:spPr bwMode="auto">
                  <a:xfrm>
                    <a:off x="3435" y="3349"/>
                    <a:ext cx="36" cy="6"/>
                  </a:xfrm>
                  <a:custGeom>
                    <a:avLst/>
                    <a:gdLst>
                      <a:gd name="T0" fmla="*/ 36 w 36"/>
                      <a:gd name="T1" fmla="*/ 0 h 6"/>
                      <a:gd name="T2" fmla="*/ 15 w 36"/>
                      <a:gd name="T3" fmla="*/ 6 h 6"/>
                      <a:gd name="T4" fmla="*/ 0 w 36"/>
                      <a:gd name="T5" fmla="*/ 6 h 6"/>
                    </a:gdLst>
                    <a:ahLst/>
                    <a:cxnLst>
                      <a:cxn ang="0">
                        <a:pos x="T0" y="T1"/>
                      </a:cxn>
                      <a:cxn ang="0">
                        <a:pos x="T2" y="T3"/>
                      </a:cxn>
                      <a:cxn ang="0">
                        <a:pos x="T4" y="T5"/>
                      </a:cxn>
                    </a:cxnLst>
                    <a:rect l="0" t="0" r="r" b="b"/>
                    <a:pathLst>
                      <a:path w="36" h="6">
                        <a:moveTo>
                          <a:pt x="36" y="0"/>
                        </a:moveTo>
                        <a:lnTo>
                          <a:pt x="15" y="6"/>
                        </a:lnTo>
                        <a:lnTo>
                          <a:pt x="0"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0" name="Line 379"/>
                  <p:cNvSpPr>
                    <a:spLocks noChangeShapeType="1"/>
                  </p:cNvSpPr>
                  <p:nvPr/>
                </p:nvSpPr>
                <p:spPr bwMode="auto">
                  <a:xfrm flipH="1">
                    <a:off x="3375" y="3353"/>
                    <a:ext cx="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1" name="Line 380"/>
                  <p:cNvSpPr>
                    <a:spLocks noChangeShapeType="1"/>
                  </p:cNvSpPr>
                  <p:nvPr/>
                </p:nvSpPr>
                <p:spPr bwMode="auto">
                  <a:xfrm flipH="1">
                    <a:off x="3315" y="3351"/>
                    <a:ext cx="3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2" name="Line 381"/>
                  <p:cNvSpPr>
                    <a:spLocks noChangeShapeType="1"/>
                  </p:cNvSpPr>
                  <p:nvPr/>
                </p:nvSpPr>
                <p:spPr bwMode="auto">
                  <a:xfrm flipH="1" flipV="1">
                    <a:off x="3255" y="3347"/>
                    <a:ext cx="38"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3" name="Line 382"/>
                  <p:cNvSpPr>
                    <a:spLocks noChangeShapeType="1"/>
                  </p:cNvSpPr>
                  <p:nvPr/>
                </p:nvSpPr>
                <p:spPr bwMode="auto">
                  <a:xfrm flipH="1" flipV="1">
                    <a:off x="3195" y="3345"/>
                    <a:ext cx="38"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4" name="Freeform 383"/>
                  <p:cNvSpPr>
                    <a:spLocks/>
                  </p:cNvSpPr>
                  <p:nvPr/>
                </p:nvSpPr>
                <p:spPr bwMode="auto">
                  <a:xfrm>
                    <a:off x="3148" y="3345"/>
                    <a:ext cx="25" cy="14"/>
                  </a:xfrm>
                  <a:custGeom>
                    <a:avLst/>
                    <a:gdLst>
                      <a:gd name="T0" fmla="*/ 25 w 25"/>
                      <a:gd name="T1" fmla="*/ 0 h 14"/>
                      <a:gd name="T2" fmla="*/ 0 w 25"/>
                      <a:gd name="T3" fmla="*/ 0 h 14"/>
                      <a:gd name="T4" fmla="*/ 0 w 25"/>
                      <a:gd name="T5" fmla="*/ 14 h 14"/>
                    </a:gdLst>
                    <a:ahLst/>
                    <a:cxnLst>
                      <a:cxn ang="0">
                        <a:pos x="T0" y="T1"/>
                      </a:cxn>
                      <a:cxn ang="0">
                        <a:pos x="T2" y="T3"/>
                      </a:cxn>
                      <a:cxn ang="0">
                        <a:pos x="T4" y="T5"/>
                      </a:cxn>
                    </a:cxnLst>
                    <a:rect l="0" t="0" r="r" b="b"/>
                    <a:pathLst>
                      <a:path w="25" h="14">
                        <a:moveTo>
                          <a:pt x="25" y="0"/>
                        </a:moveTo>
                        <a:lnTo>
                          <a:pt x="0" y="0"/>
                        </a:lnTo>
                        <a:lnTo>
                          <a:pt x="0" y="1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5" name="Line 384"/>
                  <p:cNvSpPr>
                    <a:spLocks noChangeShapeType="1"/>
                  </p:cNvSpPr>
                  <p:nvPr/>
                </p:nvSpPr>
                <p:spPr bwMode="auto">
                  <a:xfrm>
                    <a:off x="4549" y="2862"/>
                    <a:ext cx="26"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6" name="Line 385"/>
                  <p:cNvSpPr>
                    <a:spLocks noChangeShapeType="1"/>
                  </p:cNvSpPr>
                  <p:nvPr/>
                </p:nvSpPr>
                <p:spPr bwMode="auto">
                  <a:xfrm>
                    <a:off x="4592" y="2903"/>
                    <a:ext cx="28" cy="2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7" name="Line 386"/>
                  <p:cNvSpPr>
                    <a:spLocks noChangeShapeType="1"/>
                  </p:cNvSpPr>
                  <p:nvPr/>
                </p:nvSpPr>
                <p:spPr bwMode="auto">
                  <a:xfrm>
                    <a:off x="4637" y="2944"/>
                    <a:ext cx="26" cy="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8" name="Line 387"/>
                  <p:cNvSpPr>
                    <a:spLocks noChangeShapeType="1"/>
                  </p:cNvSpPr>
                  <p:nvPr/>
                </p:nvSpPr>
                <p:spPr bwMode="auto">
                  <a:xfrm>
                    <a:off x="4680" y="2984"/>
                    <a:ext cx="28" cy="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39" name="Freeform 388"/>
                  <p:cNvSpPr>
                    <a:spLocks/>
                  </p:cNvSpPr>
                  <p:nvPr/>
                </p:nvSpPr>
                <p:spPr bwMode="auto">
                  <a:xfrm>
                    <a:off x="4725" y="3025"/>
                    <a:ext cx="32" cy="17"/>
                  </a:xfrm>
                  <a:custGeom>
                    <a:avLst/>
                    <a:gdLst>
                      <a:gd name="T0" fmla="*/ 0 w 32"/>
                      <a:gd name="T1" fmla="*/ 0 h 17"/>
                      <a:gd name="T2" fmla="*/ 13 w 32"/>
                      <a:gd name="T3" fmla="*/ 13 h 17"/>
                      <a:gd name="T4" fmla="*/ 32 w 32"/>
                      <a:gd name="T5" fmla="*/ 17 h 17"/>
                    </a:gdLst>
                    <a:ahLst/>
                    <a:cxnLst>
                      <a:cxn ang="0">
                        <a:pos x="T0" y="T1"/>
                      </a:cxn>
                      <a:cxn ang="0">
                        <a:pos x="T2" y="T3"/>
                      </a:cxn>
                      <a:cxn ang="0">
                        <a:pos x="T4" y="T5"/>
                      </a:cxn>
                    </a:cxnLst>
                    <a:rect l="0" t="0" r="r" b="b"/>
                    <a:pathLst>
                      <a:path w="32" h="17">
                        <a:moveTo>
                          <a:pt x="0" y="0"/>
                        </a:moveTo>
                        <a:lnTo>
                          <a:pt x="13" y="13"/>
                        </a:lnTo>
                        <a:lnTo>
                          <a:pt x="32" y="1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0" name="Line 389"/>
                  <p:cNvSpPr>
                    <a:spLocks noChangeShapeType="1"/>
                  </p:cNvSpPr>
                  <p:nvPr/>
                </p:nvSpPr>
                <p:spPr bwMode="auto">
                  <a:xfrm>
                    <a:off x="4779" y="3047"/>
                    <a:ext cx="36" cy="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1" name="Line 390"/>
                  <p:cNvSpPr>
                    <a:spLocks noChangeShapeType="1"/>
                  </p:cNvSpPr>
                  <p:nvPr/>
                </p:nvSpPr>
                <p:spPr bwMode="auto">
                  <a:xfrm>
                    <a:off x="4837" y="3061"/>
                    <a:ext cx="36"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2" name="Freeform 391"/>
                  <p:cNvSpPr>
                    <a:spLocks/>
                  </p:cNvSpPr>
                  <p:nvPr/>
                </p:nvSpPr>
                <p:spPr bwMode="auto">
                  <a:xfrm>
                    <a:off x="4895" y="3074"/>
                    <a:ext cx="32" cy="18"/>
                  </a:xfrm>
                  <a:custGeom>
                    <a:avLst/>
                    <a:gdLst>
                      <a:gd name="T0" fmla="*/ 0 w 32"/>
                      <a:gd name="T1" fmla="*/ 0 h 18"/>
                      <a:gd name="T2" fmla="*/ 15 w 32"/>
                      <a:gd name="T3" fmla="*/ 3 h 18"/>
                      <a:gd name="T4" fmla="*/ 32 w 32"/>
                      <a:gd name="T5" fmla="*/ 18 h 18"/>
                    </a:gdLst>
                    <a:ahLst/>
                    <a:cxnLst>
                      <a:cxn ang="0">
                        <a:pos x="T0" y="T1"/>
                      </a:cxn>
                      <a:cxn ang="0">
                        <a:pos x="T2" y="T3"/>
                      </a:cxn>
                      <a:cxn ang="0">
                        <a:pos x="T4" y="T5"/>
                      </a:cxn>
                    </a:cxnLst>
                    <a:rect l="0" t="0" r="r" b="b"/>
                    <a:pathLst>
                      <a:path w="32" h="18">
                        <a:moveTo>
                          <a:pt x="0" y="0"/>
                        </a:moveTo>
                        <a:lnTo>
                          <a:pt x="15" y="3"/>
                        </a:lnTo>
                        <a:lnTo>
                          <a:pt x="32" y="1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3" name="Line 392"/>
                  <p:cNvSpPr>
                    <a:spLocks noChangeShapeType="1"/>
                  </p:cNvSpPr>
                  <p:nvPr/>
                </p:nvSpPr>
                <p:spPr bwMode="auto">
                  <a:xfrm>
                    <a:off x="4942" y="3107"/>
                    <a:ext cx="28" cy="2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4" name="Line 393"/>
                  <p:cNvSpPr>
                    <a:spLocks noChangeShapeType="1"/>
                  </p:cNvSpPr>
                  <p:nvPr/>
                </p:nvSpPr>
                <p:spPr bwMode="auto">
                  <a:xfrm>
                    <a:off x="4989" y="3145"/>
                    <a:ext cx="36" cy="1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5" name="Line 394"/>
                  <p:cNvSpPr>
                    <a:spLocks noChangeShapeType="1"/>
                  </p:cNvSpPr>
                  <p:nvPr/>
                </p:nvSpPr>
                <p:spPr bwMode="auto">
                  <a:xfrm>
                    <a:off x="5045" y="3164"/>
                    <a:ext cx="36" cy="1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6" name="Line 395"/>
                  <p:cNvSpPr>
                    <a:spLocks noChangeShapeType="1"/>
                  </p:cNvSpPr>
                  <p:nvPr/>
                </p:nvSpPr>
                <p:spPr bwMode="auto">
                  <a:xfrm flipV="1">
                    <a:off x="5096" y="3137"/>
                    <a:ext cx="0"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7" name="Line 396"/>
                  <p:cNvSpPr>
                    <a:spLocks noChangeShapeType="1"/>
                  </p:cNvSpPr>
                  <p:nvPr/>
                </p:nvSpPr>
                <p:spPr bwMode="auto">
                  <a:xfrm flipV="1">
                    <a:off x="5096" y="3077"/>
                    <a:ext cx="0"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8" name="Line 397"/>
                  <p:cNvSpPr>
                    <a:spLocks noChangeShapeType="1"/>
                  </p:cNvSpPr>
                  <p:nvPr/>
                </p:nvSpPr>
                <p:spPr bwMode="auto">
                  <a:xfrm flipV="1">
                    <a:off x="5096" y="3017"/>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49" name="Line 398"/>
                  <p:cNvSpPr>
                    <a:spLocks noChangeShapeType="1"/>
                  </p:cNvSpPr>
                  <p:nvPr/>
                </p:nvSpPr>
                <p:spPr bwMode="auto">
                  <a:xfrm flipV="1">
                    <a:off x="5098" y="2957"/>
                    <a:ext cx="0"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0" name="Line 399"/>
                  <p:cNvSpPr>
                    <a:spLocks noChangeShapeType="1"/>
                  </p:cNvSpPr>
                  <p:nvPr/>
                </p:nvSpPr>
                <p:spPr bwMode="auto">
                  <a:xfrm>
                    <a:off x="5117" y="2956"/>
                    <a:ext cx="3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1" name="Line 400"/>
                  <p:cNvSpPr>
                    <a:spLocks noChangeShapeType="1"/>
                  </p:cNvSpPr>
                  <p:nvPr/>
                </p:nvSpPr>
                <p:spPr bwMode="auto">
                  <a:xfrm>
                    <a:off x="5177" y="2956"/>
                    <a:ext cx="37" cy="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2" name="Line 401"/>
                  <p:cNvSpPr>
                    <a:spLocks noChangeShapeType="1"/>
                  </p:cNvSpPr>
                  <p:nvPr/>
                </p:nvSpPr>
                <p:spPr bwMode="auto">
                  <a:xfrm flipV="1">
                    <a:off x="3756" y="2671"/>
                    <a:ext cx="35" cy="1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3" name="Freeform 402"/>
                  <p:cNvSpPr>
                    <a:spLocks/>
                  </p:cNvSpPr>
                  <p:nvPr/>
                </p:nvSpPr>
                <p:spPr bwMode="auto">
                  <a:xfrm>
                    <a:off x="3814" y="2665"/>
                    <a:ext cx="15" cy="34"/>
                  </a:xfrm>
                  <a:custGeom>
                    <a:avLst/>
                    <a:gdLst>
                      <a:gd name="T0" fmla="*/ 0 w 15"/>
                      <a:gd name="T1" fmla="*/ 0 h 34"/>
                      <a:gd name="T2" fmla="*/ 0 w 15"/>
                      <a:gd name="T3" fmla="*/ 0 h 34"/>
                      <a:gd name="T4" fmla="*/ 15 w 15"/>
                      <a:gd name="T5" fmla="*/ 34 h 34"/>
                    </a:gdLst>
                    <a:ahLst/>
                    <a:cxnLst>
                      <a:cxn ang="0">
                        <a:pos x="T0" y="T1"/>
                      </a:cxn>
                      <a:cxn ang="0">
                        <a:pos x="T2" y="T3"/>
                      </a:cxn>
                      <a:cxn ang="0">
                        <a:pos x="T4" y="T5"/>
                      </a:cxn>
                    </a:cxnLst>
                    <a:rect l="0" t="0" r="r" b="b"/>
                    <a:pathLst>
                      <a:path w="15" h="34">
                        <a:moveTo>
                          <a:pt x="0" y="0"/>
                        </a:moveTo>
                        <a:lnTo>
                          <a:pt x="0" y="0"/>
                        </a:lnTo>
                        <a:lnTo>
                          <a:pt x="15" y="3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4" name="Line 403"/>
                  <p:cNvSpPr>
                    <a:spLocks noChangeShapeType="1"/>
                  </p:cNvSpPr>
                  <p:nvPr/>
                </p:nvSpPr>
                <p:spPr bwMode="auto">
                  <a:xfrm>
                    <a:off x="3838" y="2719"/>
                    <a:ext cx="15"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5" name="Line 404"/>
                  <p:cNvSpPr>
                    <a:spLocks noChangeShapeType="1"/>
                  </p:cNvSpPr>
                  <p:nvPr/>
                </p:nvSpPr>
                <p:spPr bwMode="auto">
                  <a:xfrm flipV="1">
                    <a:off x="3874" y="2753"/>
                    <a:ext cx="37"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356" name="Freeform 405"/>
                  <p:cNvSpPr>
                    <a:spLocks/>
                  </p:cNvSpPr>
                  <p:nvPr/>
                </p:nvSpPr>
                <p:spPr bwMode="auto">
                  <a:xfrm>
                    <a:off x="3934" y="2748"/>
                    <a:ext cx="37" cy="3"/>
                  </a:xfrm>
                  <a:custGeom>
                    <a:avLst/>
                    <a:gdLst>
                      <a:gd name="T0" fmla="*/ 0 w 37"/>
                      <a:gd name="T1" fmla="*/ 3 h 3"/>
                      <a:gd name="T2" fmla="*/ 37 w 37"/>
                      <a:gd name="T3" fmla="*/ 0 h 3"/>
                      <a:gd name="T4" fmla="*/ 37 w 37"/>
                      <a:gd name="T5" fmla="*/ 0 h 3"/>
                    </a:gdLst>
                    <a:ahLst/>
                    <a:cxnLst>
                      <a:cxn ang="0">
                        <a:pos x="T0" y="T1"/>
                      </a:cxn>
                      <a:cxn ang="0">
                        <a:pos x="T2" y="T3"/>
                      </a:cxn>
                      <a:cxn ang="0">
                        <a:pos x="T4" y="T5"/>
                      </a:cxn>
                    </a:cxnLst>
                    <a:rect l="0" t="0" r="r" b="b"/>
                    <a:pathLst>
                      <a:path w="37" h="3">
                        <a:moveTo>
                          <a:pt x="0" y="3"/>
                        </a:moveTo>
                        <a:lnTo>
                          <a:pt x="37" y="0"/>
                        </a:lnTo>
                        <a:lnTo>
                          <a:pt x="37"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grpSp>
            <p:sp>
              <p:nvSpPr>
                <p:cNvPr id="77" name="Line 407"/>
                <p:cNvSpPr>
                  <a:spLocks noChangeShapeType="1"/>
                </p:cNvSpPr>
                <p:nvPr/>
              </p:nvSpPr>
              <p:spPr bwMode="auto">
                <a:xfrm>
                  <a:off x="3990" y="2759"/>
                  <a:ext cx="32" cy="2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78" name="Line 408"/>
                <p:cNvSpPr>
                  <a:spLocks noChangeShapeType="1"/>
                </p:cNvSpPr>
                <p:nvPr/>
              </p:nvSpPr>
              <p:spPr bwMode="auto">
                <a:xfrm>
                  <a:off x="4041" y="2791"/>
                  <a:ext cx="31" cy="1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79" name="Freeform 409"/>
                <p:cNvSpPr>
                  <a:spLocks/>
                </p:cNvSpPr>
                <p:nvPr/>
              </p:nvSpPr>
              <p:spPr bwMode="auto">
                <a:xfrm>
                  <a:off x="4093" y="2821"/>
                  <a:ext cx="34" cy="15"/>
                </a:xfrm>
                <a:custGeom>
                  <a:avLst/>
                  <a:gdLst>
                    <a:gd name="T0" fmla="*/ 0 w 34"/>
                    <a:gd name="T1" fmla="*/ 0 h 15"/>
                    <a:gd name="T2" fmla="*/ 17 w 34"/>
                    <a:gd name="T3" fmla="*/ 11 h 15"/>
                    <a:gd name="T4" fmla="*/ 34 w 34"/>
                    <a:gd name="T5" fmla="*/ 15 h 15"/>
                  </a:gdLst>
                  <a:ahLst/>
                  <a:cxnLst>
                    <a:cxn ang="0">
                      <a:pos x="T0" y="T1"/>
                    </a:cxn>
                    <a:cxn ang="0">
                      <a:pos x="T2" y="T3"/>
                    </a:cxn>
                    <a:cxn ang="0">
                      <a:pos x="T4" y="T5"/>
                    </a:cxn>
                  </a:cxnLst>
                  <a:rect l="0" t="0" r="r" b="b"/>
                  <a:pathLst>
                    <a:path w="34" h="15">
                      <a:moveTo>
                        <a:pt x="0" y="0"/>
                      </a:moveTo>
                      <a:lnTo>
                        <a:pt x="17" y="11"/>
                      </a:lnTo>
                      <a:lnTo>
                        <a:pt x="34" y="1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0" name="Line 410"/>
                <p:cNvSpPr>
                  <a:spLocks noChangeShapeType="1"/>
                </p:cNvSpPr>
                <p:nvPr/>
              </p:nvSpPr>
              <p:spPr bwMode="auto">
                <a:xfrm>
                  <a:off x="4149" y="2838"/>
                  <a:ext cx="38" cy="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1" name="Line 411"/>
                <p:cNvSpPr>
                  <a:spLocks noChangeShapeType="1"/>
                </p:cNvSpPr>
                <p:nvPr/>
              </p:nvSpPr>
              <p:spPr bwMode="auto">
                <a:xfrm>
                  <a:off x="4207" y="2847"/>
                  <a:ext cx="4"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2" name="Line 412"/>
                <p:cNvSpPr>
                  <a:spLocks noChangeShapeType="1"/>
                </p:cNvSpPr>
                <p:nvPr/>
              </p:nvSpPr>
              <p:spPr bwMode="auto">
                <a:xfrm flipH="1">
                  <a:off x="4952" y="3147"/>
                  <a:ext cx="16" cy="3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3" name="Line 413"/>
                <p:cNvSpPr>
                  <a:spLocks noChangeShapeType="1"/>
                </p:cNvSpPr>
                <p:nvPr/>
              </p:nvSpPr>
              <p:spPr bwMode="auto">
                <a:xfrm flipH="1">
                  <a:off x="4927" y="3201"/>
                  <a:ext cx="15"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4" name="Line 414"/>
                <p:cNvSpPr>
                  <a:spLocks noChangeShapeType="1"/>
                </p:cNvSpPr>
                <p:nvPr/>
              </p:nvSpPr>
              <p:spPr bwMode="auto">
                <a:xfrm flipH="1">
                  <a:off x="4901" y="3255"/>
                  <a:ext cx="15"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5" name="Line 415"/>
                <p:cNvSpPr>
                  <a:spLocks noChangeShapeType="1"/>
                </p:cNvSpPr>
                <p:nvPr/>
              </p:nvSpPr>
              <p:spPr bwMode="auto">
                <a:xfrm flipH="1">
                  <a:off x="4875" y="3310"/>
                  <a:ext cx="17"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6" name="Line 416"/>
                <p:cNvSpPr>
                  <a:spLocks noChangeShapeType="1"/>
                </p:cNvSpPr>
                <p:nvPr/>
              </p:nvSpPr>
              <p:spPr bwMode="auto">
                <a:xfrm flipH="1">
                  <a:off x="4869" y="3366"/>
                  <a:ext cx="2"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7" name="Line 417"/>
                <p:cNvSpPr>
                  <a:spLocks noChangeShapeType="1"/>
                </p:cNvSpPr>
                <p:nvPr/>
              </p:nvSpPr>
              <p:spPr bwMode="auto">
                <a:xfrm flipH="1">
                  <a:off x="4864" y="3426"/>
                  <a:ext cx="3"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8" name="Line 418"/>
                <p:cNvSpPr>
                  <a:spLocks noChangeShapeType="1"/>
                </p:cNvSpPr>
                <p:nvPr/>
              </p:nvSpPr>
              <p:spPr bwMode="auto">
                <a:xfrm flipH="1">
                  <a:off x="4858" y="3486"/>
                  <a:ext cx="4"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89" name="Line 419"/>
                <p:cNvSpPr>
                  <a:spLocks noChangeShapeType="1"/>
                </p:cNvSpPr>
                <p:nvPr/>
              </p:nvSpPr>
              <p:spPr bwMode="auto">
                <a:xfrm flipH="1">
                  <a:off x="4854" y="3546"/>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0" name="Line 420"/>
                <p:cNvSpPr>
                  <a:spLocks noChangeShapeType="1"/>
                </p:cNvSpPr>
                <p:nvPr/>
              </p:nvSpPr>
              <p:spPr bwMode="auto">
                <a:xfrm flipH="1">
                  <a:off x="4849" y="3604"/>
                  <a:ext cx="3"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1" name="Freeform 421"/>
                <p:cNvSpPr>
                  <a:spLocks/>
                </p:cNvSpPr>
                <p:nvPr/>
              </p:nvSpPr>
              <p:spPr bwMode="auto">
                <a:xfrm>
                  <a:off x="4845" y="3664"/>
                  <a:ext cx="2" cy="38"/>
                </a:xfrm>
                <a:custGeom>
                  <a:avLst/>
                  <a:gdLst>
                    <a:gd name="T0" fmla="*/ 2 w 2"/>
                    <a:gd name="T1" fmla="*/ 0 h 38"/>
                    <a:gd name="T2" fmla="*/ 0 w 2"/>
                    <a:gd name="T3" fmla="*/ 23 h 38"/>
                    <a:gd name="T4" fmla="*/ 2 w 2"/>
                    <a:gd name="T5" fmla="*/ 38 h 38"/>
                  </a:gdLst>
                  <a:ahLst/>
                  <a:cxnLst>
                    <a:cxn ang="0">
                      <a:pos x="T0" y="T1"/>
                    </a:cxn>
                    <a:cxn ang="0">
                      <a:pos x="T2" y="T3"/>
                    </a:cxn>
                    <a:cxn ang="0">
                      <a:pos x="T4" y="T5"/>
                    </a:cxn>
                  </a:cxnLst>
                  <a:rect l="0" t="0" r="r" b="b"/>
                  <a:pathLst>
                    <a:path w="2" h="38">
                      <a:moveTo>
                        <a:pt x="2" y="0"/>
                      </a:moveTo>
                      <a:lnTo>
                        <a:pt x="0" y="23"/>
                      </a:lnTo>
                      <a:lnTo>
                        <a:pt x="2" y="3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2" name="Line 422"/>
                <p:cNvSpPr>
                  <a:spLocks noChangeShapeType="1"/>
                </p:cNvSpPr>
                <p:nvPr/>
              </p:nvSpPr>
              <p:spPr bwMode="auto">
                <a:xfrm>
                  <a:off x="4850" y="3724"/>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3" name="Line 423"/>
                <p:cNvSpPr>
                  <a:spLocks noChangeShapeType="1"/>
                </p:cNvSpPr>
                <p:nvPr/>
              </p:nvSpPr>
              <p:spPr bwMode="auto">
                <a:xfrm>
                  <a:off x="4858" y="3784"/>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4" name="Line 424"/>
                <p:cNvSpPr>
                  <a:spLocks noChangeShapeType="1"/>
                </p:cNvSpPr>
                <p:nvPr/>
              </p:nvSpPr>
              <p:spPr bwMode="auto">
                <a:xfrm>
                  <a:off x="4867" y="3844"/>
                  <a:ext cx="6"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5" name="Line 425"/>
                <p:cNvSpPr>
                  <a:spLocks noChangeShapeType="1"/>
                </p:cNvSpPr>
                <p:nvPr/>
              </p:nvSpPr>
              <p:spPr bwMode="auto">
                <a:xfrm>
                  <a:off x="4875" y="3902"/>
                  <a:ext cx="5" cy="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6" name="Line 426"/>
                <p:cNvSpPr>
                  <a:spLocks noChangeShapeType="1"/>
                </p:cNvSpPr>
                <p:nvPr/>
              </p:nvSpPr>
              <p:spPr bwMode="auto">
                <a:xfrm>
                  <a:off x="4884" y="3962"/>
                  <a:ext cx="2" cy="1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7" name="Line 427"/>
                <p:cNvSpPr>
                  <a:spLocks noChangeShapeType="1"/>
                </p:cNvSpPr>
                <p:nvPr/>
              </p:nvSpPr>
              <p:spPr bwMode="auto">
                <a:xfrm flipH="1">
                  <a:off x="4616" y="2950"/>
                  <a:ext cx="11"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8" name="Line 428"/>
                <p:cNvSpPr>
                  <a:spLocks noChangeShapeType="1"/>
                </p:cNvSpPr>
                <p:nvPr/>
              </p:nvSpPr>
              <p:spPr bwMode="auto">
                <a:xfrm flipH="1">
                  <a:off x="4597" y="3006"/>
                  <a:ext cx="12"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99" name="Line 429"/>
                <p:cNvSpPr>
                  <a:spLocks noChangeShapeType="1"/>
                </p:cNvSpPr>
                <p:nvPr/>
              </p:nvSpPr>
              <p:spPr bwMode="auto">
                <a:xfrm flipH="1">
                  <a:off x="4577" y="3062"/>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0" name="Line 430"/>
                <p:cNvSpPr>
                  <a:spLocks noChangeShapeType="1"/>
                </p:cNvSpPr>
                <p:nvPr/>
              </p:nvSpPr>
              <p:spPr bwMode="auto">
                <a:xfrm flipH="1">
                  <a:off x="4558" y="3121"/>
                  <a:ext cx="11"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1" name="Line 431"/>
                <p:cNvSpPr>
                  <a:spLocks noChangeShapeType="1"/>
                </p:cNvSpPr>
                <p:nvPr/>
              </p:nvSpPr>
              <p:spPr bwMode="auto">
                <a:xfrm flipH="1">
                  <a:off x="4537" y="3177"/>
                  <a:ext cx="13"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2" name="Line 432"/>
                <p:cNvSpPr>
                  <a:spLocks noChangeShapeType="1"/>
                </p:cNvSpPr>
                <p:nvPr/>
              </p:nvSpPr>
              <p:spPr bwMode="auto">
                <a:xfrm flipH="1">
                  <a:off x="4519" y="3233"/>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3" name="Line 433"/>
                <p:cNvSpPr>
                  <a:spLocks noChangeShapeType="1"/>
                </p:cNvSpPr>
                <p:nvPr/>
              </p:nvSpPr>
              <p:spPr bwMode="auto">
                <a:xfrm flipH="1">
                  <a:off x="4500" y="3291"/>
                  <a:ext cx="11"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4" name="Line 434"/>
                <p:cNvSpPr>
                  <a:spLocks noChangeShapeType="1"/>
                </p:cNvSpPr>
                <p:nvPr/>
              </p:nvSpPr>
              <p:spPr bwMode="auto">
                <a:xfrm flipH="1">
                  <a:off x="4479" y="3347"/>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5" name="Line 435"/>
                <p:cNvSpPr>
                  <a:spLocks noChangeShapeType="1"/>
                </p:cNvSpPr>
                <p:nvPr/>
              </p:nvSpPr>
              <p:spPr bwMode="auto">
                <a:xfrm flipH="1">
                  <a:off x="4460" y="3404"/>
                  <a:ext cx="14"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6" name="Line 436"/>
                <p:cNvSpPr>
                  <a:spLocks noChangeShapeType="1"/>
                </p:cNvSpPr>
                <p:nvPr/>
              </p:nvSpPr>
              <p:spPr bwMode="auto">
                <a:xfrm flipH="1">
                  <a:off x="4442" y="3460"/>
                  <a:ext cx="11"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7" name="Line 437"/>
                <p:cNvSpPr>
                  <a:spLocks noChangeShapeType="1"/>
                </p:cNvSpPr>
                <p:nvPr/>
              </p:nvSpPr>
              <p:spPr bwMode="auto">
                <a:xfrm flipH="1">
                  <a:off x="4421" y="3518"/>
                  <a:ext cx="13"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8" name="Line 438"/>
                <p:cNvSpPr>
                  <a:spLocks noChangeShapeType="1"/>
                </p:cNvSpPr>
                <p:nvPr/>
              </p:nvSpPr>
              <p:spPr bwMode="auto">
                <a:xfrm flipH="1">
                  <a:off x="4402" y="3574"/>
                  <a:ext cx="12"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09" name="Line 439"/>
                <p:cNvSpPr>
                  <a:spLocks noChangeShapeType="1"/>
                </p:cNvSpPr>
                <p:nvPr/>
              </p:nvSpPr>
              <p:spPr bwMode="auto">
                <a:xfrm flipH="1">
                  <a:off x="4384" y="3630"/>
                  <a:ext cx="11"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0" name="Line 440"/>
                <p:cNvSpPr>
                  <a:spLocks noChangeShapeType="1"/>
                </p:cNvSpPr>
                <p:nvPr/>
              </p:nvSpPr>
              <p:spPr bwMode="auto">
                <a:xfrm flipH="1">
                  <a:off x="4363" y="3688"/>
                  <a:ext cx="13"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1" name="Line 441"/>
                <p:cNvSpPr>
                  <a:spLocks noChangeShapeType="1"/>
                </p:cNvSpPr>
                <p:nvPr/>
              </p:nvSpPr>
              <p:spPr bwMode="auto">
                <a:xfrm>
                  <a:off x="4384" y="3728"/>
                  <a:ext cx="37" cy="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2" name="Line 442"/>
                <p:cNvSpPr>
                  <a:spLocks noChangeShapeType="1"/>
                </p:cNvSpPr>
                <p:nvPr/>
              </p:nvSpPr>
              <p:spPr bwMode="auto">
                <a:xfrm>
                  <a:off x="4442" y="3741"/>
                  <a:ext cx="37"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3" name="Freeform 443"/>
                <p:cNvSpPr>
                  <a:spLocks/>
                </p:cNvSpPr>
                <p:nvPr/>
              </p:nvSpPr>
              <p:spPr bwMode="auto">
                <a:xfrm>
                  <a:off x="4502" y="3752"/>
                  <a:ext cx="32" cy="11"/>
                </a:xfrm>
                <a:custGeom>
                  <a:avLst/>
                  <a:gdLst>
                    <a:gd name="T0" fmla="*/ 0 w 32"/>
                    <a:gd name="T1" fmla="*/ 0 h 11"/>
                    <a:gd name="T2" fmla="*/ 32 w 32"/>
                    <a:gd name="T3" fmla="*/ 8 h 11"/>
                    <a:gd name="T4" fmla="*/ 32 w 32"/>
                    <a:gd name="T5" fmla="*/ 11 h 11"/>
                  </a:gdLst>
                  <a:ahLst/>
                  <a:cxnLst>
                    <a:cxn ang="0">
                      <a:pos x="T0" y="T1"/>
                    </a:cxn>
                    <a:cxn ang="0">
                      <a:pos x="T2" y="T3"/>
                    </a:cxn>
                    <a:cxn ang="0">
                      <a:pos x="T4" y="T5"/>
                    </a:cxn>
                  </a:cxnLst>
                  <a:rect l="0" t="0" r="r" b="b"/>
                  <a:pathLst>
                    <a:path w="32" h="11">
                      <a:moveTo>
                        <a:pt x="0" y="0"/>
                      </a:moveTo>
                      <a:lnTo>
                        <a:pt x="32" y="8"/>
                      </a:lnTo>
                      <a:lnTo>
                        <a:pt x="32" y="1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4" name="Line 444"/>
                <p:cNvSpPr>
                  <a:spLocks noChangeShapeType="1"/>
                </p:cNvSpPr>
                <p:nvPr/>
              </p:nvSpPr>
              <p:spPr bwMode="auto">
                <a:xfrm flipH="1">
                  <a:off x="4530" y="3786"/>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5" name="Line 445"/>
                <p:cNvSpPr>
                  <a:spLocks noChangeShapeType="1"/>
                </p:cNvSpPr>
                <p:nvPr/>
              </p:nvSpPr>
              <p:spPr bwMode="auto">
                <a:xfrm flipH="1">
                  <a:off x="4526" y="3846"/>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6" name="Line 446"/>
                <p:cNvSpPr>
                  <a:spLocks noChangeShapeType="1"/>
                </p:cNvSpPr>
                <p:nvPr/>
              </p:nvSpPr>
              <p:spPr bwMode="auto">
                <a:xfrm flipH="1">
                  <a:off x="4524" y="3906"/>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7" name="Line 447"/>
                <p:cNvSpPr>
                  <a:spLocks noChangeShapeType="1"/>
                </p:cNvSpPr>
                <p:nvPr/>
              </p:nvSpPr>
              <p:spPr bwMode="auto">
                <a:xfrm flipH="1">
                  <a:off x="4520" y="3966"/>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8" name="Line 448"/>
                <p:cNvSpPr>
                  <a:spLocks noChangeShapeType="1"/>
                </p:cNvSpPr>
                <p:nvPr/>
              </p:nvSpPr>
              <p:spPr bwMode="auto">
                <a:xfrm flipH="1">
                  <a:off x="4517" y="4026"/>
                  <a:ext cx="2"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19" name="Line 449"/>
                <p:cNvSpPr>
                  <a:spLocks noChangeShapeType="1"/>
                </p:cNvSpPr>
                <p:nvPr/>
              </p:nvSpPr>
              <p:spPr bwMode="auto">
                <a:xfrm flipH="1">
                  <a:off x="4515" y="4086"/>
                  <a:ext cx="2" cy="1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0" name="Line 450"/>
                <p:cNvSpPr>
                  <a:spLocks noChangeShapeType="1"/>
                </p:cNvSpPr>
                <p:nvPr/>
              </p:nvSpPr>
              <p:spPr bwMode="auto">
                <a:xfrm flipH="1">
                  <a:off x="4232" y="2866"/>
                  <a:ext cx="13" cy="33"/>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1" name="Line 451"/>
                <p:cNvSpPr>
                  <a:spLocks noChangeShapeType="1"/>
                </p:cNvSpPr>
                <p:nvPr/>
              </p:nvSpPr>
              <p:spPr bwMode="auto">
                <a:xfrm flipH="1">
                  <a:off x="4211" y="2922"/>
                  <a:ext cx="13" cy="3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2" name="Line 452"/>
                <p:cNvSpPr>
                  <a:spLocks noChangeShapeType="1"/>
                </p:cNvSpPr>
                <p:nvPr/>
              </p:nvSpPr>
              <p:spPr bwMode="auto">
                <a:xfrm flipH="1">
                  <a:off x="4191" y="2976"/>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3" name="Line 453"/>
                <p:cNvSpPr>
                  <a:spLocks noChangeShapeType="1"/>
                </p:cNvSpPr>
                <p:nvPr/>
              </p:nvSpPr>
              <p:spPr bwMode="auto">
                <a:xfrm flipH="1">
                  <a:off x="4168" y="3032"/>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4" name="Line 454"/>
                <p:cNvSpPr>
                  <a:spLocks noChangeShapeType="1"/>
                </p:cNvSpPr>
                <p:nvPr/>
              </p:nvSpPr>
              <p:spPr bwMode="auto">
                <a:xfrm flipH="1">
                  <a:off x="4147" y="3089"/>
                  <a:ext cx="14"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5" name="Line 455"/>
                <p:cNvSpPr>
                  <a:spLocks noChangeShapeType="1"/>
                </p:cNvSpPr>
                <p:nvPr/>
              </p:nvSpPr>
              <p:spPr bwMode="auto">
                <a:xfrm flipH="1">
                  <a:off x="4127" y="3145"/>
                  <a:ext cx="13"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6" name="Line 456"/>
                <p:cNvSpPr>
                  <a:spLocks noChangeShapeType="1"/>
                </p:cNvSpPr>
                <p:nvPr/>
              </p:nvSpPr>
              <p:spPr bwMode="auto">
                <a:xfrm flipH="1">
                  <a:off x="4104" y="3201"/>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7" name="Line 457"/>
                <p:cNvSpPr>
                  <a:spLocks noChangeShapeType="1"/>
                </p:cNvSpPr>
                <p:nvPr/>
              </p:nvSpPr>
              <p:spPr bwMode="auto">
                <a:xfrm flipH="1">
                  <a:off x="4084" y="3257"/>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8" name="Line 458"/>
                <p:cNvSpPr>
                  <a:spLocks noChangeShapeType="1"/>
                </p:cNvSpPr>
                <p:nvPr/>
              </p:nvSpPr>
              <p:spPr bwMode="auto">
                <a:xfrm flipH="1">
                  <a:off x="4063" y="3314"/>
                  <a:ext cx="13"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29" name="Line 459"/>
                <p:cNvSpPr>
                  <a:spLocks noChangeShapeType="1"/>
                </p:cNvSpPr>
                <p:nvPr/>
              </p:nvSpPr>
              <p:spPr bwMode="auto">
                <a:xfrm flipH="1">
                  <a:off x="4041" y="3370"/>
                  <a:ext cx="15"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0" name="Freeform 460"/>
                <p:cNvSpPr>
                  <a:spLocks/>
                </p:cNvSpPr>
                <p:nvPr/>
              </p:nvSpPr>
              <p:spPr bwMode="auto">
                <a:xfrm>
                  <a:off x="3999" y="3426"/>
                  <a:ext cx="34" cy="11"/>
                </a:xfrm>
                <a:custGeom>
                  <a:avLst/>
                  <a:gdLst>
                    <a:gd name="T0" fmla="*/ 34 w 34"/>
                    <a:gd name="T1" fmla="*/ 0 h 11"/>
                    <a:gd name="T2" fmla="*/ 34 w 34"/>
                    <a:gd name="T3" fmla="*/ 2 h 11"/>
                    <a:gd name="T4" fmla="*/ 0 w 34"/>
                    <a:gd name="T5" fmla="*/ 11 h 11"/>
                  </a:gdLst>
                  <a:ahLst/>
                  <a:cxnLst>
                    <a:cxn ang="0">
                      <a:pos x="T0" y="T1"/>
                    </a:cxn>
                    <a:cxn ang="0">
                      <a:pos x="T2" y="T3"/>
                    </a:cxn>
                    <a:cxn ang="0">
                      <a:pos x="T4" y="T5"/>
                    </a:cxn>
                  </a:cxnLst>
                  <a:rect l="0" t="0" r="r" b="b"/>
                  <a:pathLst>
                    <a:path w="34" h="11">
                      <a:moveTo>
                        <a:pt x="34" y="0"/>
                      </a:moveTo>
                      <a:lnTo>
                        <a:pt x="34" y="2"/>
                      </a:lnTo>
                      <a:lnTo>
                        <a:pt x="0" y="1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1" name="Line 461"/>
                <p:cNvSpPr>
                  <a:spLocks noChangeShapeType="1"/>
                </p:cNvSpPr>
                <p:nvPr/>
              </p:nvSpPr>
              <p:spPr bwMode="auto">
                <a:xfrm flipH="1">
                  <a:off x="3941" y="3445"/>
                  <a:ext cx="36" cy="1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2" name="Line 462"/>
                <p:cNvSpPr>
                  <a:spLocks noChangeShapeType="1"/>
                </p:cNvSpPr>
                <p:nvPr/>
              </p:nvSpPr>
              <p:spPr bwMode="auto">
                <a:xfrm flipH="1">
                  <a:off x="3885" y="3463"/>
                  <a:ext cx="36" cy="1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3" name="Line 463"/>
                <p:cNvSpPr>
                  <a:spLocks noChangeShapeType="1"/>
                </p:cNvSpPr>
                <p:nvPr/>
              </p:nvSpPr>
              <p:spPr bwMode="auto">
                <a:xfrm flipH="1" flipV="1">
                  <a:off x="3827" y="3469"/>
                  <a:ext cx="35" cy="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4" name="Line 464"/>
                <p:cNvSpPr>
                  <a:spLocks noChangeShapeType="1"/>
                </p:cNvSpPr>
                <p:nvPr/>
              </p:nvSpPr>
              <p:spPr bwMode="auto">
                <a:xfrm flipH="1" flipV="1">
                  <a:off x="3780" y="3434"/>
                  <a:ext cx="28" cy="2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5" name="Line 465"/>
                <p:cNvSpPr>
                  <a:spLocks noChangeShapeType="1"/>
                </p:cNvSpPr>
                <p:nvPr/>
              </p:nvSpPr>
              <p:spPr bwMode="auto">
                <a:xfrm flipH="1" flipV="1">
                  <a:off x="3733" y="3394"/>
                  <a:ext cx="28" cy="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6" name="Line 466"/>
                <p:cNvSpPr>
                  <a:spLocks noChangeShapeType="1"/>
                </p:cNvSpPr>
                <p:nvPr/>
              </p:nvSpPr>
              <p:spPr bwMode="auto">
                <a:xfrm flipH="1" flipV="1">
                  <a:off x="3688" y="3355"/>
                  <a:ext cx="28" cy="2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7" name="Line 467"/>
                <p:cNvSpPr>
                  <a:spLocks noChangeShapeType="1"/>
                </p:cNvSpPr>
                <p:nvPr/>
              </p:nvSpPr>
              <p:spPr bwMode="auto">
                <a:xfrm flipH="1" flipV="1">
                  <a:off x="3643" y="3315"/>
                  <a:ext cx="28" cy="2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8" name="Line 468"/>
                <p:cNvSpPr>
                  <a:spLocks noChangeShapeType="1"/>
                </p:cNvSpPr>
                <p:nvPr/>
              </p:nvSpPr>
              <p:spPr bwMode="auto">
                <a:xfrm flipH="1" flipV="1">
                  <a:off x="3615" y="3293"/>
                  <a:ext cx="11" cy="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39" name="Line 469"/>
                <p:cNvSpPr>
                  <a:spLocks noChangeShapeType="1"/>
                </p:cNvSpPr>
                <p:nvPr/>
              </p:nvSpPr>
              <p:spPr bwMode="auto">
                <a:xfrm flipH="1">
                  <a:off x="4357" y="3587"/>
                  <a:ext cx="38"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0" name="Line 470"/>
                <p:cNvSpPr>
                  <a:spLocks noChangeShapeType="1"/>
                </p:cNvSpPr>
                <p:nvPr/>
              </p:nvSpPr>
              <p:spPr bwMode="auto">
                <a:xfrm flipH="1">
                  <a:off x="4297" y="3589"/>
                  <a:ext cx="38" cy="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1" name="Line 471"/>
                <p:cNvSpPr>
                  <a:spLocks noChangeShapeType="1"/>
                </p:cNvSpPr>
                <p:nvPr/>
              </p:nvSpPr>
              <p:spPr bwMode="auto">
                <a:xfrm flipH="1" flipV="1">
                  <a:off x="4273" y="3542"/>
                  <a:ext cx="13"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2" name="Line 472"/>
                <p:cNvSpPr>
                  <a:spLocks noChangeShapeType="1"/>
                </p:cNvSpPr>
                <p:nvPr/>
              </p:nvSpPr>
              <p:spPr bwMode="auto">
                <a:xfrm flipH="1" flipV="1">
                  <a:off x="4254" y="3486"/>
                  <a:ext cx="12" cy="3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3" name="Line 473"/>
                <p:cNvSpPr>
                  <a:spLocks noChangeShapeType="1"/>
                </p:cNvSpPr>
                <p:nvPr/>
              </p:nvSpPr>
              <p:spPr bwMode="auto">
                <a:xfrm flipH="1" flipV="1">
                  <a:off x="4206" y="3449"/>
                  <a:ext cx="30" cy="2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4" name="Line 474"/>
                <p:cNvSpPr>
                  <a:spLocks noChangeShapeType="1"/>
                </p:cNvSpPr>
                <p:nvPr/>
              </p:nvSpPr>
              <p:spPr bwMode="auto">
                <a:xfrm flipH="1" flipV="1">
                  <a:off x="4159" y="3413"/>
                  <a:ext cx="30" cy="2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5" name="Line 475"/>
                <p:cNvSpPr>
                  <a:spLocks noChangeShapeType="1"/>
                </p:cNvSpPr>
                <p:nvPr/>
              </p:nvSpPr>
              <p:spPr bwMode="auto">
                <a:xfrm flipH="1">
                  <a:off x="4104" y="3400"/>
                  <a:ext cx="36" cy="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6" name="Line 476"/>
                <p:cNvSpPr>
                  <a:spLocks noChangeShapeType="1"/>
                </p:cNvSpPr>
                <p:nvPr/>
              </p:nvSpPr>
              <p:spPr bwMode="auto">
                <a:xfrm flipH="1">
                  <a:off x="4044" y="3409"/>
                  <a:ext cx="38" cy="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7" name="Line 477"/>
                <p:cNvSpPr>
                  <a:spLocks noChangeShapeType="1"/>
                </p:cNvSpPr>
                <p:nvPr/>
              </p:nvSpPr>
              <p:spPr bwMode="auto">
                <a:xfrm flipH="1">
                  <a:off x="3947" y="3462"/>
                  <a:ext cx="5"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8" name="Line 478"/>
                <p:cNvSpPr>
                  <a:spLocks noChangeShapeType="1"/>
                </p:cNvSpPr>
                <p:nvPr/>
              </p:nvSpPr>
              <p:spPr bwMode="auto">
                <a:xfrm flipH="1">
                  <a:off x="3937" y="3522"/>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49" name="Line 479"/>
                <p:cNvSpPr>
                  <a:spLocks noChangeShapeType="1"/>
                </p:cNvSpPr>
                <p:nvPr/>
              </p:nvSpPr>
              <p:spPr bwMode="auto">
                <a:xfrm flipH="1">
                  <a:off x="3928" y="3580"/>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0" name="Line 480"/>
                <p:cNvSpPr>
                  <a:spLocks noChangeShapeType="1"/>
                </p:cNvSpPr>
                <p:nvPr/>
              </p:nvSpPr>
              <p:spPr bwMode="auto">
                <a:xfrm flipH="1">
                  <a:off x="3919" y="3640"/>
                  <a:ext cx="5"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1" name="Line 481"/>
                <p:cNvSpPr>
                  <a:spLocks noChangeShapeType="1"/>
                </p:cNvSpPr>
                <p:nvPr/>
              </p:nvSpPr>
              <p:spPr bwMode="auto">
                <a:xfrm flipH="1">
                  <a:off x="3909" y="3700"/>
                  <a:ext cx="6"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2" name="Line 482"/>
                <p:cNvSpPr>
                  <a:spLocks noChangeShapeType="1"/>
                </p:cNvSpPr>
                <p:nvPr/>
              </p:nvSpPr>
              <p:spPr bwMode="auto">
                <a:xfrm flipH="1">
                  <a:off x="3900" y="3758"/>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3" name="Line 483"/>
                <p:cNvSpPr>
                  <a:spLocks noChangeShapeType="1"/>
                </p:cNvSpPr>
                <p:nvPr/>
              </p:nvSpPr>
              <p:spPr bwMode="auto">
                <a:xfrm flipH="1">
                  <a:off x="3891" y="3818"/>
                  <a:ext cx="5"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4" name="Line 484"/>
                <p:cNvSpPr>
                  <a:spLocks noChangeShapeType="1"/>
                </p:cNvSpPr>
                <p:nvPr/>
              </p:nvSpPr>
              <p:spPr bwMode="auto">
                <a:xfrm flipH="1">
                  <a:off x="3881" y="3876"/>
                  <a:ext cx="6"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5" name="Line 485"/>
                <p:cNvSpPr>
                  <a:spLocks noChangeShapeType="1"/>
                </p:cNvSpPr>
                <p:nvPr/>
              </p:nvSpPr>
              <p:spPr bwMode="auto">
                <a:xfrm flipH="1">
                  <a:off x="3870" y="3936"/>
                  <a:ext cx="7" cy="3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156" name="Line 486"/>
                <p:cNvSpPr>
                  <a:spLocks noChangeShapeType="1"/>
                </p:cNvSpPr>
                <p:nvPr/>
              </p:nvSpPr>
              <p:spPr bwMode="auto">
                <a:xfrm flipH="1">
                  <a:off x="3861" y="3996"/>
                  <a:ext cx="7" cy="3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grpSp>
          <p:grpSp>
            <p:nvGrpSpPr>
              <p:cNvPr id="49" name="グループ化 48"/>
              <p:cNvGrpSpPr/>
              <p:nvPr/>
            </p:nvGrpSpPr>
            <p:grpSpPr>
              <a:xfrm>
                <a:off x="1704341" y="1312037"/>
                <a:ext cx="2780274" cy="3128387"/>
                <a:chOff x="4189387" y="823987"/>
                <a:chExt cx="4942707" cy="5561576"/>
              </a:xfrm>
            </p:grpSpPr>
            <p:sp>
              <p:nvSpPr>
                <p:cNvPr id="50" name="Text Box 33"/>
                <p:cNvSpPr txBox="1">
                  <a:spLocks noChangeArrowheads="1"/>
                </p:cNvSpPr>
                <p:nvPr/>
              </p:nvSpPr>
              <p:spPr bwMode="auto">
                <a:xfrm>
                  <a:off x="5420207" y="1436741"/>
                  <a:ext cx="1055076"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淀川区</a:t>
                  </a:r>
                </a:p>
              </p:txBody>
            </p:sp>
            <p:sp>
              <p:nvSpPr>
                <p:cNvPr id="51" name="Text Box 32"/>
                <p:cNvSpPr txBox="1">
                  <a:spLocks noChangeArrowheads="1"/>
                </p:cNvSpPr>
                <p:nvPr/>
              </p:nvSpPr>
              <p:spPr bwMode="auto">
                <a:xfrm>
                  <a:off x="6779526" y="823987"/>
                  <a:ext cx="1186961"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東淀川区</a:t>
                  </a:r>
                </a:p>
              </p:txBody>
            </p:sp>
            <p:sp>
              <p:nvSpPr>
                <p:cNvPr id="52" name="Text Box 31"/>
                <p:cNvSpPr txBox="1">
                  <a:spLocks noChangeArrowheads="1"/>
                </p:cNvSpPr>
                <p:nvPr/>
              </p:nvSpPr>
              <p:spPr bwMode="auto">
                <a:xfrm>
                  <a:off x="4189387" y="2297557"/>
                  <a:ext cx="1186961"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西淀川区</a:t>
                  </a:r>
                </a:p>
              </p:txBody>
            </p:sp>
            <p:sp>
              <p:nvSpPr>
                <p:cNvPr id="53" name="Text Box 30"/>
                <p:cNvSpPr txBox="1">
                  <a:spLocks noChangeArrowheads="1"/>
                </p:cNvSpPr>
                <p:nvPr/>
              </p:nvSpPr>
              <p:spPr bwMode="auto">
                <a:xfrm>
                  <a:off x="5330577" y="2564921"/>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福島区</a:t>
                  </a:r>
                </a:p>
              </p:txBody>
            </p:sp>
            <p:sp>
              <p:nvSpPr>
                <p:cNvPr id="54" name="Text Box 29"/>
                <p:cNvSpPr txBox="1">
                  <a:spLocks noChangeArrowheads="1"/>
                </p:cNvSpPr>
                <p:nvPr/>
              </p:nvSpPr>
              <p:spPr bwMode="auto">
                <a:xfrm>
                  <a:off x="6160259" y="2167651"/>
                  <a:ext cx="791307"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北区</a:t>
                  </a:r>
                </a:p>
              </p:txBody>
            </p:sp>
            <p:sp>
              <p:nvSpPr>
                <p:cNvPr id="55" name="Text Box 28"/>
                <p:cNvSpPr txBox="1">
                  <a:spLocks noChangeArrowheads="1"/>
                </p:cNvSpPr>
                <p:nvPr/>
              </p:nvSpPr>
              <p:spPr bwMode="auto">
                <a:xfrm>
                  <a:off x="7434905" y="2583322"/>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城東区</a:t>
                  </a:r>
                </a:p>
              </p:txBody>
            </p:sp>
            <p:sp>
              <p:nvSpPr>
                <p:cNvPr id="56" name="Text Box 27"/>
                <p:cNvSpPr txBox="1">
                  <a:spLocks noChangeArrowheads="1"/>
                </p:cNvSpPr>
                <p:nvPr/>
              </p:nvSpPr>
              <p:spPr bwMode="auto">
                <a:xfrm>
                  <a:off x="7384761" y="1422366"/>
                  <a:ext cx="791307"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旭区</a:t>
                  </a:r>
                </a:p>
              </p:txBody>
            </p:sp>
            <p:sp>
              <p:nvSpPr>
                <p:cNvPr id="57" name="Text Box 26"/>
                <p:cNvSpPr txBox="1">
                  <a:spLocks noChangeArrowheads="1"/>
                </p:cNvSpPr>
                <p:nvPr/>
              </p:nvSpPr>
              <p:spPr bwMode="auto">
                <a:xfrm>
                  <a:off x="4334169" y="3147125"/>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此花区</a:t>
                  </a:r>
                </a:p>
              </p:txBody>
            </p:sp>
            <p:sp>
              <p:nvSpPr>
                <p:cNvPr id="58" name="Text Box 25"/>
                <p:cNvSpPr txBox="1">
                  <a:spLocks noChangeArrowheads="1"/>
                </p:cNvSpPr>
                <p:nvPr/>
              </p:nvSpPr>
              <p:spPr bwMode="auto">
                <a:xfrm>
                  <a:off x="5631563" y="3267721"/>
                  <a:ext cx="791307"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西区</a:t>
                  </a:r>
                </a:p>
              </p:txBody>
            </p:sp>
            <p:sp>
              <p:nvSpPr>
                <p:cNvPr id="59" name="Text Box 24"/>
                <p:cNvSpPr txBox="1">
                  <a:spLocks noChangeArrowheads="1"/>
                </p:cNvSpPr>
                <p:nvPr/>
              </p:nvSpPr>
              <p:spPr bwMode="auto">
                <a:xfrm>
                  <a:off x="6479253" y="3038216"/>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中央区</a:t>
                  </a:r>
                </a:p>
              </p:txBody>
            </p:sp>
            <p:sp>
              <p:nvSpPr>
                <p:cNvPr id="60" name="Text Box 23"/>
                <p:cNvSpPr txBox="1">
                  <a:spLocks noChangeArrowheads="1"/>
                </p:cNvSpPr>
                <p:nvPr/>
              </p:nvSpPr>
              <p:spPr bwMode="auto">
                <a:xfrm>
                  <a:off x="7115803" y="1706236"/>
                  <a:ext cx="395654" cy="92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都島区</a:t>
                  </a:r>
                </a:p>
              </p:txBody>
            </p:sp>
            <p:sp>
              <p:nvSpPr>
                <p:cNvPr id="61" name="Text Box 21"/>
                <p:cNvSpPr txBox="1">
                  <a:spLocks noChangeArrowheads="1"/>
                </p:cNvSpPr>
                <p:nvPr/>
              </p:nvSpPr>
              <p:spPr bwMode="auto">
                <a:xfrm>
                  <a:off x="4993996" y="5571349"/>
                  <a:ext cx="1186961"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住之江区</a:t>
                  </a:r>
                </a:p>
              </p:txBody>
            </p:sp>
            <p:sp>
              <p:nvSpPr>
                <p:cNvPr id="62" name="Text Box 20"/>
                <p:cNvSpPr txBox="1">
                  <a:spLocks noChangeArrowheads="1"/>
                </p:cNvSpPr>
                <p:nvPr/>
              </p:nvSpPr>
              <p:spPr bwMode="auto">
                <a:xfrm>
                  <a:off x="4679058" y="3891491"/>
                  <a:ext cx="791307"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港区</a:t>
                  </a:r>
                </a:p>
              </p:txBody>
            </p:sp>
            <p:sp>
              <p:nvSpPr>
                <p:cNvPr id="63" name="Text Box 19"/>
                <p:cNvSpPr txBox="1">
                  <a:spLocks noChangeArrowheads="1"/>
                </p:cNvSpPr>
                <p:nvPr/>
              </p:nvSpPr>
              <p:spPr bwMode="auto">
                <a:xfrm>
                  <a:off x="4989303" y="4529052"/>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大正区</a:t>
                  </a:r>
                </a:p>
              </p:txBody>
            </p:sp>
            <p:sp>
              <p:nvSpPr>
                <p:cNvPr id="64" name="Text Box 18"/>
                <p:cNvSpPr txBox="1">
                  <a:spLocks noChangeArrowheads="1"/>
                </p:cNvSpPr>
                <p:nvPr/>
              </p:nvSpPr>
              <p:spPr bwMode="auto">
                <a:xfrm>
                  <a:off x="5736342" y="4697478"/>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西成区</a:t>
                  </a:r>
                </a:p>
              </p:txBody>
            </p:sp>
            <p:sp>
              <p:nvSpPr>
                <p:cNvPr id="65" name="Text Box 17"/>
                <p:cNvSpPr txBox="1">
                  <a:spLocks noChangeArrowheads="1"/>
                </p:cNvSpPr>
                <p:nvPr/>
              </p:nvSpPr>
              <p:spPr bwMode="auto">
                <a:xfrm>
                  <a:off x="5890381" y="3902385"/>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浪速区</a:t>
                  </a:r>
                </a:p>
              </p:txBody>
            </p:sp>
            <p:sp>
              <p:nvSpPr>
                <p:cNvPr id="66" name="Text Box 16"/>
                <p:cNvSpPr txBox="1">
                  <a:spLocks noChangeArrowheads="1"/>
                </p:cNvSpPr>
                <p:nvPr/>
              </p:nvSpPr>
              <p:spPr bwMode="auto">
                <a:xfrm rot="900000">
                  <a:off x="6941176" y="3479131"/>
                  <a:ext cx="395654" cy="118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天王寺区</a:t>
                  </a:r>
                </a:p>
              </p:txBody>
            </p:sp>
            <p:sp>
              <p:nvSpPr>
                <p:cNvPr id="67" name="Text Box 15"/>
                <p:cNvSpPr txBox="1">
                  <a:spLocks noChangeArrowheads="1"/>
                </p:cNvSpPr>
                <p:nvPr/>
              </p:nvSpPr>
              <p:spPr bwMode="auto">
                <a:xfrm>
                  <a:off x="7448045" y="3389956"/>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東成区</a:t>
                  </a:r>
                </a:p>
              </p:txBody>
            </p:sp>
            <p:sp>
              <p:nvSpPr>
                <p:cNvPr id="68" name="Text Box 14"/>
                <p:cNvSpPr txBox="1">
                  <a:spLocks noChangeArrowheads="1"/>
                </p:cNvSpPr>
                <p:nvPr/>
              </p:nvSpPr>
              <p:spPr bwMode="auto">
                <a:xfrm>
                  <a:off x="7286199" y="4134814"/>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生野区</a:t>
                  </a:r>
                </a:p>
              </p:txBody>
            </p:sp>
            <p:sp>
              <p:nvSpPr>
                <p:cNvPr id="69" name="Text Box 13"/>
                <p:cNvSpPr txBox="1">
                  <a:spLocks noChangeArrowheads="1"/>
                </p:cNvSpPr>
                <p:nvPr/>
              </p:nvSpPr>
              <p:spPr bwMode="auto">
                <a:xfrm>
                  <a:off x="6209937" y="5989909"/>
                  <a:ext cx="921774"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住吉区</a:t>
                  </a:r>
                </a:p>
              </p:txBody>
            </p:sp>
            <p:sp>
              <p:nvSpPr>
                <p:cNvPr id="70" name="Text Box 12"/>
                <p:cNvSpPr txBox="1">
                  <a:spLocks noChangeArrowheads="1"/>
                </p:cNvSpPr>
                <p:nvPr/>
              </p:nvSpPr>
              <p:spPr bwMode="auto">
                <a:xfrm>
                  <a:off x="6691314" y="4514464"/>
                  <a:ext cx="395654" cy="118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阿倍野区</a:t>
                  </a:r>
                </a:p>
              </p:txBody>
            </p:sp>
            <p:sp>
              <p:nvSpPr>
                <p:cNvPr id="71" name="Text Box 11"/>
                <p:cNvSpPr txBox="1">
                  <a:spLocks noChangeArrowheads="1"/>
                </p:cNvSpPr>
                <p:nvPr/>
              </p:nvSpPr>
              <p:spPr bwMode="auto">
                <a:xfrm>
                  <a:off x="7244429" y="5048316"/>
                  <a:ext cx="395654" cy="118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東住吉区</a:t>
                  </a:r>
                </a:p>
              </p:txBody>
            </p:sp>
            <p:sp>
              <p:nvSpPr>
                <p:cNvPr id="72" name="Text Box 10"/>
                <p:cNvSpPr txBox="1">
                  <a:spLocks noChangeArrowheads="1"/>
                </p:cNvSpPr>
                <p:nvPr/>
              </p:nvSpPr>
              <p:spPr bwMode="auto">
                <a:xfrm>
                  <a:off x="7752662" y="5775177"/>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chemeClr val="bg1"/>
                      </a:solidFill>
                      <a:latin typeface="Meiryo UI" panose="020B0604030504040204" pitchFamily="50" charset="-128"/>
                      <a:ea typeface="Meiryo UI" panose="020B0604030504040204" pitchFamily="50" charset="-128"/>
                    </a:rPr>
                    <a:t>平野区</a:t>
                  </a:r>
                </a:p>
              </p:txBody>
            </p:sp>
            <p:sp>
              <p:nvSpPr>
                <p:cNvPr id="73" name="Text Box 23"/>
                <p:cNvSpPr txBox="1">
                  <a:spLocks noChangeArrowheads="1"/>
                </p:cNvSpPr>
                <p:nvPr/>
              </p:nvSpPr>
              <p:spPr bwMode="auto">
                <a:xfrm>
                  <a:off x="8208902" y="2285168"/>
                  <a:ext cx="923192"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4616" rIns="38576" bIns="461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23" b="1" dirty="0">
                      <a:solidFill>
                        <a:srgbClr val="002060"/>
                      </a:solidFill>
                      <a:latin typeface="Meiryo UI" panose="020B0604030504040204" pitchFamily="50" charset="-128"/>
                      <a:ea typeface="Meiryo UI" panose="020B0604030504040204" pitchFamily="50" charset="-128"/>
                    </a:rPr>
                    <a:t>鶴見区</a:t>
                  </a:r>
                </a:p>
              </p:txBody>
            </p:sp>
          </p:grpSp>
        </p:grpSp>
        <p:sp>
          <p:nvSpPr>
            <p:cNvPr id="44" name="Line 52"/>
            <p:cNvSpPr>
              <a:spLocks noChangeShapeType="1"/>
            </p:cNvSpPr>
            <p:nvPr/>
          </p:nvSpPr>
          <p:spPr bwMode="auto">
            <a:xfrm>
              <a:off x="2958252" y="4562275"/>
              <a:ext cx="20073" cy="2602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5" name="Line 53"/>
            <p:cNvSpPr>
              <a:spLocks noChangeShapeType="1"/>
            </p:cNvSpPr>
            <p:nvPr/>
          </p:nvSpPr>
          <p:spPr bwMode="auto">
            <a:xfrm>
              <a:off x="2987104" y="4611960"/>
              <a:ext cx="11609" cy="303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6" name="Line 53"/>
            <p:cNvSpPr>
              <a:spLocks noChangeShapeType="1"/>
            </p:cNvSpPr>
            <p:nvPr/>
          </p:nvSpPr>
          <p:spPr bwMode="auto">
            <a:xfrm>
              <a:off x="3002732" y="4653010"/>
              <a:ext cx="16669" cy="3874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sp>
          <p:nvSpPr>
            <p:cNvPr id="47" name="Line 52"/>
            <p:cNvSpPr>
              <a:spLocks noChangeShapeType="1"/>
            </p:cNvSpPr>
            <p:nvPr/>
          </p:nvSpPr>
          <p:spPr bwMode="auto">
            <a:xfrm>
              <a:off x="3043530" y="4703642"/>
              <a:ext cx="2781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47478" tIns="23740" rIns="47478" bIns="23740" numCol="1" anchor="t" anchorCtr="0" compatLnSpc="1">
              <a:prstTxWarp prst="textNoShape">
                <a:avLst/>
              </a:prstTxWarp>
            </a:bodyPr>
            <a:lstStyle/>
            <a:p>
              <a:endParaRPr lang="ja-JP" altLang="en-US" sz="831"/>
            </a:p>
          </p:txBody>
        </p:sp>
      </p:grpSp>
      <p:grpSp>
        <p:nvGrpSpPr>
          <p:cNvPr id="559" name="グループ化 558"/>
          <p:cNvGrpSpPr/>
          <p:nvPr/>
        </p:nvGrpSpPr>
        <p:grpSpPr>
          <a:xfrm>
            <a:off x="4840514" y="3426056"/>
            <a:ext cx="1319019" cy="531692"/>
            <a:chOff x="632767" y="3432542"/>
            <a:chExt cx="1428937" cy="576000"/>
          </a:xfrm>
        </p:grpSpPr>
        <p:sp>
          <p:nvSpPr>
            <p:cNvPr id="560" name="角丸四角形 559"/>
            <p:cNvSpPr/>
            <p:nvPr/>
          </p:nvSpPr>
          <p:spPr>
            <a:xfrm>
              <a:off x="909704" y="3432542"/>
              <a:ext cx="1152000" cy="576000"/>
            </a:xfrm>
            <a:prstGeom prst="roundRect">
              <a:avLst>
                <a:gd name="adj" fmla="val 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fontAlgn="ctr"/>
              <a:r>
                <a:rPr lang="ja-JP" altLang="en-US" sz="923" b="1" dirty="0">
                  <a:solidFill>
                    <a:srgbClr val="002060"/>
                  </a:solidFill>
                  <a:latin typeface="Meiryo UI" panose="020B0604030504040204" pitchFamily="50" charset="-128"/>
                  <a:ea typeface="Meiryo UI" panose="020B0604030504040204" pitchFamily="50" charset="-128"/>
                </a:rPr>
                <a:t>賛成が上回った区</a:t>
              </a:r>
              <a:endParaRPr lang="en-US" altLang="ja-JP" sz="923" b="1" dirty="0">
                <a:solidFill>
                  <a:srgbClr val="002060"/>
                </a:solidFill>
                <a:latin typeface="Meiryo UI" panose="020B0604030504040204" pitchFamily="50" charset="-128"/>
                <a:ea typeface="Meiryo UI" panose="020B0604030504040204" pitchFamily="50" charset="-128"/>
              </a:endParaRPr>
            </a:p>
            <a:p>
              <a:pPr fontAlgn="ctr"/>
              <a:endParaRPr lang="en-US" altLang="ja-JP" sz="923" b="1" dirty="0">
                <a:solidFill>
                  <a:srgbClr val="002060"/>
                </a:solidFill>
                <a:latin typeface="Meiryo UI" panose="020B0604030504040204" pitchFamily="50" charset="-128"/>
                <a:ea typeface="Meiryo UI" panose="020B0604030504040204" pitchFamily="50" charset="-128"/>
              </a:endParaRPr>
            </a:p>
            <a:p>
              <a:pPr fontAlgn="ctr"/>
              <a:r>
                <a:rPr lang="ja-JP" altLang="en-US" sz="923" b="1" dirty="0">
                  <a:solidFill>
                    <a:srgbClr val="002060"/>
                  </a:solidFill>
                  <a:latin typeface="Meiryo UI" panose="020B0604030504040204" pitchFamily="50" charset="-128"/>
                  <a:ea typeface="Meiryo UI" panose="020B0604030504040204" pitchFamily="50" charset="-128"/>
                </a:rPr>
                <a:t>反対が上回った区</a:t>
              </a:r>
              <a:endParaRPr lang="en-US" altLang="ja-JP" sz="923" b="1" dirty="0">
                <a:solidFill>
                  <a:srgbClr val="002060"/>
                </a:solidFill>
                <a:latin typeface="Meiryo UI" panose="020B0604030504040204" pitchFamily="50" charset="-128"/>
                <a:ea typeface="Meiryo UI" panose="020B0604030504040204" pitchFamily="50" charset="-128"/>
              </a:endParaRPr>
            </a:p>
          </p:txBody>
        </p:sp>
        <p:sp>
          <p:nvSpPr>
            <p:cNvPr id="561" name="正方形/長方形 560"/>
            <p:cNvSpPr/>
            <p:nvPr/>
          </p:nvSpPr>
          <p:spPr>
            <a:xfrm>
              <a:off x="632767" y="3482738"/>
              <a:ext cx="288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8435" tIns="29217" rIns="58435" bIns="29217" numCol="1" spcCol="0" rtlCol="0" fromWordArt="0" anchor="ctr" anchorCtr="0" forceAA="0" compatLnSpc="1">
              <a:prstTxWarp prst="textNoShape">
                <a:avLst/>
              </a:prstTxWarp>
              <a:noAutofit/>
            </a:bodyPr>
            <a:lstStyle/>
            <a:p>
              <a:pPr algn="ctr"/>
              <a:endParaRPr lang="ja-JP" altLang="en-US" sz="1150"/>
            </a:p>
          </p:txBody>
        </p:sp>
        <p:sp>
          <p:nvSpPr>
            <p:cNvPr id="562" name="正方形/長方形 561"/>
            <p:cNvSpPr/>
            <p:nvPr/>
          </p:nvSpPr>
          <p:spPr>
            <a:xfrm>
              <a:off x="632767" y="3791138"/>
              <a:ext cx="288000" cy="144000"/>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8435" tIns="29217" rIns="58435" bIns="29217" numCol="1" spcCol="0" rtlCol="0" fromWordArt="0" anchor="ctr" anchorCtr="0" forceAA="0" compatLnSpc="1">
              <a:prstTxWarp prst="textNoShape">
                <a:avLst/>
              </a:prstTxWarp>
              <a:noAutofit/>
            </a:bodyPr>
            <a:lstStyle/>
            <a:p>
              <a:pPr algn="ctr"/>
              <a:endParaRPr lang="ja-JP" altLang="en-US" sz="1150"/>
            </a:p>
          </p:txBody>
        </p:sp>
      </p:grpSp>
      <p:sp>
        <p:nvSpPr>
          <p:cNvPr id="563" name="正方形/長方形 562"/>
          <p:cNvSpPr/>
          <p:nvPr/>
        </p:nvSpPr>
        <p:spPr>
          <a:xfrm>
            <a:off x="4217444" y="623922"/>
            <a:ext cx="3124196" cy="754941"/>
          </a:xfrm>
          <a:prstGeom prst="rect">
            <a:avLst/>
          </a:prstGeom>
        </p:spPr>
        <p:txBody>
          <a:bodyPr wrap="square" lIns="36000" tIns="36000" rIns="36000" bIns="36000">
            <a:spAutoFit/>
          </a:bodyPr>
          <a:lstStyle/>
          <a:p>
            <a:pPr marL="276225" indent="-276225"/>
            <a:r>
              <a:rPr lang="ja-JP" altLang="en-US" sz="1200" dirty="0" smtClean="0">
                <a:solidFill>
                  <a:srgbClr val="002060"/>
                </a:solidFill>
                <a:latin typeface="Meiryo UI" panose="020B0604030504040204" pitchFamily="50" charset="-128"/>
                <a:ea typeface="Meiryo UI" panose="020B0604030504040204" pitchFamily="50" charset="-128"/>
              </a:rPr>
              <a:t>○ </a:t>
            </a:r>
            <a:r>
              <a:rPr lang="en-US" altLang="ja-JP" sz="1200" dirty="0" smtClean="0">
                <a:solidFill>
                  <a:srgbClr val="002060"/>
                </a:solidFill>
                <a:latin typeface="Meiryo UI" panose="020B0604030504040204" pitchFamily="50" charset="-128"/>
                <a:ea typeface="Meiryo UI" panose="020B0604030504040204" pitchFamily="50" charset="-128"/>
              </a:rPr>
              <a:t>2020</a:t>
            </a:r>
            <a:r>
              <a:rPr lang="ja-JP" altLang="en-US" sz="1200" dirty="0" smtClean="0">
                <a:solidFill>
                  <a:srgbClr val="002060"/>
                </a:solidFill>
                <a:latin typeface="Meiryo UI" panose="020B0604030504040204" pitchFamily="50" charset="-128"/>
                <a:ea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rPr>
              <a:t>11</a:t>
            </a:r>
            <a:r>
              <a:rPr lang="ja-JP" altLang="en-US" sz="1200" dirty="0" smtClean="0">
                <a:solidFill>
                  <a:srgbClr val="002060"/>
                </a:solidFill>
                <a:latin typeface="Meiryo UI" panose="020B0604030504040204" pitchFamily="50" charset="-128"/>
                <a:ea typeface="Meiryo UI" panose="020B0604030504040204" pitchFamily="50" charset="-128"/>
              </a:rPr>
              <a:t>月１日 執行</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276225" indent="-276225">
              <a:lnSpc>
                <a:spcPts val="500"/>
              </a:lnSpc>
            </a:pPr>
            <a:endParaRPr lang="en-US" altLang="ja-JP" sz="1200" dirty="0" smtClean="0">
              <a:solidFill>
                <a:srgbClr val="002060"/>
              </a:solidFill>
              <a:latin typeface="Meiryo UI" panose="020B0604030504040204" pitchFamily="50" charset="-128"/>
              <a:ea typeface="Meiryo UI" panose="020B0604030504040204" pitchFamily="50" charset="-128"/>
            </a:endParaRPr>
          </a:p>
          <a:p>
            <a:pPr marL="276225" indent="-276225"/>
            <a:r>
              <a:rPr lang="ja-JP" altLang="en-US" sz="1200" dirty="0" smtClean="0">
                <a:solidFill>
                  <a:srgbClr val="002060"/>
                </a:solidFill>
                <a:latin typeface="Meiryo UI" panose="020B0604030504040204" pitchFamily="50" charset="-128"/>
                <a:ea typeface="Meiryo UI" panose="020B0604030504040204" pitchFamily="50" charset="-128"/>
              </a:rPr>
              <a:t>○ 投票率</a:t>
            </a:r>
            <a:r>
              <a:rPr lang="en-US" altLang="ja-JP" sz="1200" dirty="0" smtClean="0">
                <a:solidFill>
                  <a:srgbClr val="002060"/>
                </a:solidFill>
                <a:latin typeface="Meiryo UI" panose="020B0604030504040204" pitchFamily="50" charset="-128"/>
                <a:ea typeface="Meiryo UI" panose="020B0604030504040204" pitchFamily="50" charset="-128"/>
              </a:rPr>
              <a:t>62.35</a:t>
            </a:r>
            <a:r>
              <a:rPr lang="ja-JP" altLang="en-US" sz="1200" dirty="0" smtClean="0">
                <a:solidFill>
                  <a:srgbClr val="002060"/>
                </a:solidFill>
                <a:latin typeface="Meiryo UI" panose="020B0604030504040204" pitchFamily="50" charset="-128"/>
                <a:ea typeface="Meiryo UI" panose="020B0604030504040204" pitchFamily="50" charset="-128"/>
              </a:rPr>
              <a:t>％　</a:t>
            </a:r>
            <a:endParaRPr lang="en-US" altLang="ja-JP" sz="1200" dirty="0" smtClean="0">
              <a:solidFill>
                <a:srgbClr val="002060"/>
              </a:solidFill>
              <a:latin typeface="Meiryo UI" panose="020B0604030504040204" pitchFamily="50" charset="-128"/>
              <a:ea typeface="Meiryo UI" panose="020B0604030504040204" pitchFamily="50" charset="-128"/>
            </a:endParaRPr>
          </a:p>
          <a:p>
            <a:pPr marL="276225" indent="-276225">
              <a:lnSpc>
                <a:spcPts val="500"/>
              </a:lnSpc>
            </a:pPr>
            <a:endParaRPr lang="en-US" altLang="ja-JP" sz="1200" dirty="0" smtClean="0">
              <a:solidFill>
                <a:srgbClr val="002060"/>
              </a:solidFill>
              <a:latin typeface="Meiryo UI" panose="020B0604030504040204" pitchFamily="50" charset="-128"/>
              <a:ea typeface="Meiryo UI" panose="020B0604030504040204" pitchFamily="50" charset="-128"/>
            </a:endParaRPr>
          </a:p>
          <a:p>
            <a:pPr marL="276225" indent="-276225"/>
            <a:r>
              <a:rPr lang="ja-JP" altLang="en-US" sz="1200" dirty="0" smtClean="0">
                <a:solidFill>
                  <a:srgbClr val="002060"/>
                </a:solidFill>
                <a:latin typeface="Meiryo UI" panose="020B0604030504040204" pitchFamily="50" charset="-128"/>
                <a:ea typeface="Meiryo UI" panose="020B0604030504040204" pitchFamily="50" charset="-128"/>
              </a:rPr>
              <a:t>○ 有効投票数 </a:t>
            </a:r>
            <a:r>
              <a:rPr lang="en-US" altLang="ja-JP" sz="1200" dirty="0" smtClean="0">
                <a:solidFill>
                  <a:srgbClr val="002060"/>
                </a:solidFill>
                <a:latin typeface="Meiryo UI" panose="020B0604030504040204" pitchFamily="50" charset="-128"/>
                <a:ea typeface="Meiryo UI" panose="020B0604030504040204" pitchFamily="50" charset="-128"/>
              </a:rPr>
              <a:t>1,368,825</a:t>
            </a:r>
          </a:p>
        </p:txBody>
      </p:sp>
      <p:grpSp>
        <p:nvGrpSpPr>
          <p:cNvPr id="564" name="グループ化 563"/>
          <p:cNvGrpSpPr/>
          <p:nvPr/>
        </p:nvGrpSpPr>
        <p:grpSpPr>
          <a:xfrm>
            <a:off x="113418" y="4061811"/>
            <a:ext cx="8973827" cy="3700215"/>
            <a:chOff x="-1018774" y="3870000"/>
            <a:chExt cx="9643186" cy="2988000"/>
          </a:xfrm>
        </p:grpSpPr>
        <p:grpSp>
          <p:nvGrpSpPr>
            <p:cNvPr id="565" name="グループ化 564"/>
            <p:cNvGrpSpPr/>
            <p:nvPr/>
          </p:nvGrpSpPr>
          <p:grpSpPr>
            <a:xfrm>
              <a:off x="-1011743" y="3870000"/>
              <a:ext cx="9636155" cy="2988000"/>
              <a:chOff x="-1485219" y="440176"/>
              <a:chExt cx="12848205" cy="3983999"/>
            </a:xfrm>
          </p:grpSpPr>
          <p:sp>
            <p:nvSpPr>
              <p:cNvPr id="567" name="角丸四角形 566"/>
              <p:cNvSpPr/>
              <p:nvPr/>
            </p:nvSpPr>
            <p:spPr>
              <a:xfrm>
                <a:off x="-1485219" y="897800"/>
                <a:ext cx="12848205" cy="2519464"/>
              </a:xfrm>
              <a:prstGeom prst="roundRect">
                <a:avLst>
                  <a:gd name="adj" fmla="val 5947"/>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568" name="角丸四角形 567"/>
              <p:cNvSpPr/>
              <p:nvPr/>
            </p:nvSpPr>
            <p:spPr>
              <a:xfrm>
                <a:off x="94916" y="440176"/>
                <a:ext cx="5279999" cy="39839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400" b="1" dirty="0">
                  <a:solidFill>
                    <a:schemeClr val="tx2">
                      <a:lumMod val="50000"/>
                    </a:schemeClr>
                  </a:solidFill>
                  <a:latin typeface="Meiryo UI" panose="020B0604030504040204" pitchFamily="50" charset="-128"/>
                  <a:ea typeface="Meiryo UI" panose="020B0604030504040204" pitchFamily="50" charset="-128"/>
                </a:endParaRPr>
              </a:p>
            </p:txBody>
          </p:sp>
        </p:grpSp>
        <p:sp>
          <p:nvSpPr>
            <p:cNvPr id="566" name="角丸四角形 565"/>
            <p:cNvSpPr/>
            <p:nvPr/>
          </p:nvSpPr>
          <p:spPr>
            <a:xfrm>
              <a:off x="-1018774" y="4108689"/>
              <a:ext cx="3752469" cy="26163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dirty="0" smtClean="0">
                  <a:solidFill>
                    <a:srgbClr val="002060"/>
                  </a:solidFill>
                  <a:latin typeface="Meiryo UI" panose="020B0604030504040204" pitchFamily="50" charset="-128"/>
                  <a:ea typeface="Meiryo UI" panose="020B0604030504040204" pitchFamily="50" charset="-128"/>
                </a:rPr>
                <a:t>◆ </a:t>
              </a:r>
              <a:r>
                <a:rPr lang="ja-JP" altLang="en-US" sz="1400" b="1" dirty="0">
                  <a:solidFill>
                    <a:srgbClr val="002060"/>
                  </a:solidFill>
                  <a:latin typeface="Meiryo UI" panose="020B0604030504040204" pitchFamily="50" charset="-128"/>
                  <a:ea typeface="Meiryo UI" panose="020B0604030504040204" pitchFamily="50" charset="-128"/>
                </a:rPr>
                <a:t>報道</a:t>
              </a:r>
              <a:r>
                <a:rPr lang="ja-JP" altLang="en-US" sz="1400" b="1" dirty="0" smtClean="0">
                  <a:solidFill>
                    <a:srgbClr val="002060"/>
                  </a:solidFill>
                  <a:latin typeface="Meiryo UI" panose="020B0604030504040204" pitchFamily="50" charset="-128"/>
                  <a:ea typeface="Meiryo UI" panose="020B0604030504040204" pitchFamily="50" charset="-128"/>
                </a:rPr>
                <a:t>機関による世論調査結果</a:t>
              </a:r>
              <a:endParaRPr lang="ja-JP" altLang="en-US" sz="1400" b="1" dirty="0">
                <a:solidFill>
                  <a:srgbClr val="002060"/>
                </a:solidFill>
                <a:latin typeface="Meiryo UI" panose="020B0604030504040204" pitchFamily="50" charset="-128"/>
                <a:ea typeface="Meiryo UI" panose="020B0604030504040204" pitchFamily="50" charset="-128"/>
              </a:endParaRPr>
            </a:p>
            <a:p>
              <a:endParaRPr lang="en-US" altLang="ja-JP" sz="1400" b="1" dirty="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 </a:t>
              </a:r>
              <a:endParaRPr lang="ja-JP" altLang="en-US" sz="1100" dirty="0">
                <a:solidFill>
                  <a:srgbClr val="002060"/>
                </a:solidFill>
                <a:latin typeface="Meiryo UI" panose="020B0604030504040204" pitchFamily="50" charset="-128"/>
                <a:ea typeface="Meiryo UI" panose="020B0604030504040204" pitchFamily="50" charset="-128"/>
              </a:endParaRPr>
            </a:p>
          </p:txBody>
        </p:sp>
      </p:grpSp>
      <p:sp>
        <p:nvSpPr>
          <p:cNvPr id="569" name="正方形/長方形 568"/>
          <p:cNvSpPr/>
          <p:nvPr/>
        </p:nvSpPr>
        <p:spPr>
          <a:xfrm>
            <a:off x="3726655" y="6285829"/>
            <a:ext cx="3310612" cy="395869"/>
          </a:xfrm>
          <a:prstGeom prst="rect">
            <a:avLst/>
          </a:prstGeom>
        </p:spPr>
        <p:txBody>
          <a:bodyPr wrap="square" lIns="36000" tIns="36000" rIns="0" bIns="36000">
            <a:spAutoFit/>
          </a:bodyPr>
          <a:lstStyle/>
          <a:p>
            <a:pPr marL="276225" indent="-276225"/>
            <a:r>
              <a:rPr lang="ja-JP" altLang="en-US" sz="700" dirty="0" smtClean="0">
                <a:solidFill>
                  <a:srgbClr val="002060"/>
                </a:solidFill>
                <a:latin typeface="Meiryo UI" panose="020B0604030504040204" pitchFamily="50" charset="-128"/>
                <a:ea typeface="Meiryo UI" panose="020B0604030504040204" pitchFamily="50" charset="-128"/>
              </a:rPr>
              <a:t>出典：</a:t>
            </a:r>
            <a:r>
              <a:rPr lang="en-US" altLang="ja-JP" sz="700" dirty="0" smtClean="0">
                <a:solidFill>
                  <a:srgbClr val="002060"/>
                </a:solidFill>
                <a:latin typeface="Meiryo UI" panose="020B0604030504040204" pitchFamily="50" charset="-128"/>
                <a:ea typeface="Meiryo UI" panose="020B0604030504040204" pitchFamily="50" charset="-128"/>
              </a:rPr>
              <a:t>ABC</a:t>
            </a:r>
            <a:r>
              <a:rPr lang="ja-JP" altLang="en-US" sz="700" dirty="0" smtClean="0">
                <a:solidFill>
                  <a:srgbClr val="002060"/>
                </a:solidFill>
                <a:latin typeface="Meiryo UI" panose="020B0604030504040204" pitchFamily="50" charset="-128"/>
                <a:ea typeface="Meiryo UI" panose="020B0604030504040204" pitchFamily="50" charset="-128"/>
              </a:rPr>
              <a:t>テレビ・</a:t>
            </a:r>
            <a:r>
              <a:rPr lang="en-US" altLang="ja-JP" sz="700" dirty="0" smtClean="0">
                <a:solidFill>
                  <a:srgbClr val="002060"/>
                </a:solidFill>
                <a:latin typeface="Meiryo UI" panose="020B0604030504040204" pitchFamily="50" charset="-128"/>
                <a:ea typeface="Meiryo UI" panose="020B0604030504040204" pitchFamily="50" charset="-128"/>
              </a:rPr>
              <a:t>JX</a:t>
            </a:r>
            <a:r>
              <a:rPr lang="ja-JP" altLang="en-US" sz="700" dirty="0" smtClean="0">
                <a:solidFill>
                  <a:srgbClr val="002060"/>
                </a:solidFill>
                <a:latin typeface="Meiryo UI" panose="020B0604030504040204" pitchFamily="50" charset="-128"/>
                <a:ea typeface="Meiryo UI" panose="020B0604030504040204" pitchFamily="50" charset="-128"/>
              </a:rPr>
              <a:t>通信社</a:t>
            </a:r>
            <a:endParaRPr lang="en-US" altLang="ja-JP" sz="700" dirty="0" smtClean="0">
              <a:solidFill>
                <a:srgbClr val="002060"/>
              </a:solidFill>
              <a:latin typeface="Meiryo UI" panose="020B0604030504040204" pitchFamily="50" charset="-128"/>
              <a:ea typeface="Meiryo UI" panose="020B0604030504040204" pitchFamily="50" charset="-128"/>
            </a:endParaRPr>
          </a:p>
          <a:p>
            <a:pPr marL="276225" indent="-276225"/>
            <a:r>
              <a:rPr lang="ja-JP" altLang="en-US" sz="700" dirty="0" smtClean="0">
                <a:solidFill>
                  <a:srgbClr val="002060"/>
                </a:solidFill>
                <a:latin typeface="Meiryo UI" panose="020B0604030504040204" pitchFamily="50" charset="-128"/>
                <a:ea typeface="Meiryo UI" panose="020B0604030504040204" pitchFamily="50" charset="-128"/>
              </a:rPr>
              <a:t>　大阪市を廃止し４つの特別区に再編するいわゆる</a:t>
            </a:r>
            <a:endParaRPr lang="en-US" altLang="ja-JP" sz="700" dirty="0" smtClean="0">
              <a:solidFill>
                <a:srgbClr val="002060"/>
              </a:solidFill>
              <a:latin typeface="Meiryo UI" panose="020B0604030504040204" pitchFamily="50" charset="-128"/>
              <a:ea typeface="Meiryo UI" panose="020B0604030504040204" pitchFamily="50" charset="-128"/>
            </a:endParaRPr>
          </a:p>
          <a:p>
            <a:pPr marL="276225" indent="-276225"/>
            <a:r>
              <a:rPr lang="ja-JP" altLang="en-US" sz="700" dirty="0">
                <a:solidFill>
                  <a:srgbClr val="002060"/>
                </a:solidFill>
                <a:latin typeface="Meiryo UI" panose="020B0604030504040204" pitchFamily="50" charset="-128"/>
                <a:ea typeface="Meiryo UI" panose="020B0604030504040204" pitchFamily="50" charset="-128"/>
              </a:rPr>
              <a:t>　</a:t>
            </a:r>
            <a:r>
              <a:rPr lang="ja-JP" altLang="en-US" sz="700" dirty="0" smtClean="0">
                <a:solidFill>
                  <a:srgbClr val="002060"/>
                </a:solidFill>
                <a:latin typeface="Meiryo UI" panose="020B0604030504040204" pitchFamily="50" charset="-128"/>
                <a:ea typeface="Meiryo UI" panose="020B0604030504040204" pitchFamily="50" charset="-128"/>
              </a:rPr>
              <a:t>「都構想」の住民投票についての合同調査</a:t>
            </a:r>
            <a:endParaRPr lang="en-US" altLang="ja-JP" sz="700" dirty="0" smtClean="0">
              <a:solidFill>
                <a:srgbClr val="002060"/>
              </a:solidFill>
              <a:latin typeface="Meiryo UI" panose="020B0604030504040204" pitchFamily="50" charset="-128"/>
              <a:ea typeface="Meiryo UI" panose="020B0604030504040204" pitchFamily="50" charset="-128"/>
            </a:endParaRPr>
          </a:p>
        </p:txBody>
      </p:sp>
      <p:pic>
        <p:nvPicPr>
          <p:cNvPr id="570" name="図 569"/>
          <p:cNvPicPr>
            <a:picLocks noChangeAspect="1"/>
          </p:cNvPicPr>
          <p:nvPr/>
        </p:nvPicPr>
        <p:blipFill>
          <a:blip r:embed="rId3"/>
          <a:stretch>
            <a:fillRect/>
          </a:stretch>
        </p:blipFill>
        <p:spPr>
          <a:xfrm>
            <a:off x="5996121" y="4514474"/>
            <a:ext cx="2633322" cy="2323200"/>
          </a:xfrm>
          <a:prstGeom prst="rect">
            <a:avLst/>
          </a:prstGeom>
        </p:spPr>
      </p:pic>
      <p:grpSp>
        <p:nvGrpSpPr>
          <p:cNvPr id="571" name="グループ化 570"/>
          <p:cNvGrpSpPr/>
          <p:nvPr/>
        </p:nvGrpSpPr>
        <p:grpSpPr>
          <a:xfrm>
            <a:off x="257364" y="5060741"/>
            <a:ext cx="5616000" cy="701504"/>
            <a:chOff x="3217598" y="6026816"/>
            <a:chExt cx="3454717" cy="701504"/>
          </a:xfrm>
        </p:grpSpPr>
        <p:sp>
          <p:nvSpPr>
            <p:cNvPr id="572" name="正方形/長方形 571"/>
            <p:cNvSpPr/>
            <p:nvPr/>
          </p:nvSpPr>
          <p:spPr>
            <a:xfrm>
              <a:off x="3217598" y="6026816"/>
              <a:ext cx="3454717" cy="257369"/>
            </a:xfrm>
            <a:prstGeom prst="rect">
              <a:avLst/>
            </a:prstGeom>
          </p:spPr>
          <p:txBody>
            <a:bodyPr wrap="square" lIns="36000" tIns="36000" rIns="0" bIns="36000">
              <a:spAutoFit/>
            </a:bodyPr>
            <a:lstStyle/>
            <a:p>
              <a:pPr marL="276225" indent="-276225"/>
              <a:r>
                <a:rPr lang="ja-JP" altLang="en-US" sz="1200" dirty="0" smtClean="0">
                  <a:solidFill>
                    <a:srgbClr val="002060"/>
                  </a:solidFill>
                  <a:latin typeface="Meiryo UI" panose="020B0604030504040204" pitchFamily="50" charset="-128"/>
                  <a:ea typeface="Meiryo UI" panose="020B0604030504040204" pitchFamily="50" charset="-128"/>
                </a:rPr>
                <a:t>▶　賛成する理由に一番多くあげられたのは「二重行政の解消が期待できる」（</a:t>
              </a:r>
              <a:r>
                <a:rPr lang="en-US" altLang="ja-JP" sz="1200" dirty="0" smtClean="0">
                  <a:solidFill>
                    <a:srgbClr val="002060"/>
                  </a:solidFill>
                  <a:latin typeface="Meiryo UI" panose="020B0604030504040204" pitchFamily="50" charset="-128"/>
                  <a:ea typeface="Meiryo UI" panose="020B0604030504040204" pitchFamily="50" charset="-128"/>
                </a:rPr>
                <a:t>48.5%</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endParaRPr>
            </a:p>
          </p:txBody>
        </p:sp>
        <p:sp>
          <p:nvSpPr>
            <p:cNvPr id="573" name="正方形/長方形 572"/>
            <p:cNvSpPr/>
            <p:nvPr/>
          </p:nvSpPr>
          <p:spPr>
            <a:xfrm>
              <a:off x="3217598" y="6470951"/>
              <a:ext cx="3454717" cy="257369"/>
            </a:xfrm>
            <a:prstGeom prst="rect">
              <a:avLst/>
            </a:prstGeom>
          </p:spPr>
          <p:txBody>
            <a:bodyPr wrap="square" lIns="36000" tIns="36000" rIns="0" bIns="36000">
              <a:spAutoFit/>
            </a:bodyPr>
            <a:lstStyle/>
            <a:p>
              <a:pPr marL="276225" indent="-276225"/>
              <a:r>
                <a:rPr lang="ja-JP" altLang="en-US" sz="1200" dirty="0" smtClean="0">
                  <a:solidFill>
                    <a:srgbClr val="002060"/>
                  </a:solidFill>
                  <a:latin typeface="Meiryo UI" panose="020B0604030504040204" pitchFamily="50" charset="-128"/>
                  <a:ea typeface="Meiryo UI" panose="020B0604030504040204" pitchFamily="50" charset="-128"/>
                </a:rPr>
                <a:t>▶　反対する理由に一番多くあげられたのは「住民サービスに悪い影響が出そう」（</a:t>
              </a:r>
              <a:r>
                <a:rPr lang="en-US" altLang="ja-JP" sz="1200" dirty="0" smtClean="0">
                  <a:solidFill>
                    <a:srgbClr val="002060"/>
                  </a:solidFill>
                  <a:latin typeface="Meiryo UI" panose="020B0604030504040204" pitchFamily="50" charset="-128"/>
                  <a:ea typeface="Meiryo UI" panose="020B0604030504040204" pitchFamily="50" charset="-128"/>
                </a:rPr>
                <a:t>36.3%</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endParaRPr>
            </a:p>
          </p:txBody>
        </p:sp>
      </p:grpSp>
      <p:sp>
        <p:nvSpPr>
          <p:cNvPr id="575" name="タイトル 1"/>
          <p:cNvSpPr txBox="1">
            <a:spLocks/>
          </p:cNvSpPr>
          <p:nvPr/>
        </p:nvSpPr>
        <p:spPr>
          <a:xfrm>
            <a:off x="0" y="44258"/>
            <a:ext cx="2193450"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主な取組経過（年度）</a:t>
            </a:r>
          </a:p>
        </p:txBody>
      </p:sp>
      <p:graphicFrame>
        <p:nvGraphicFramePr>
          <p:cNvPr id="542" name="表 541">
            <a:extLst>
              <a:ext uri="{FF2B5EF4-FFF2-40B4-BE49-F238E27FC236}">
                <a16:creationId xmlns:a16="http://schemas.microsoft.com/office/drawing/2014/main" id="{651ECBFD-4EC1-43D0-AED4-526B0D286568}"/>
              </a:ext>
            </a:extLst>
          </p:cNvPr>
          <p:cNvGraphicFramePr>
            <a:graphicFrameLocks noGrp="1"/>
          </p:cNvGraphicFramePr>
          <p:nvPr>
            <p:extLst>
              <p:ext uri="{D42A27DB-BD31-4B8C-83A1-F6EECF244321}">
                <p14:modId xmlns:p14="http://schemas.microsoft.com/office/powerpoint/2010/main" val="4254916292"/>
              </p:ext>
            </p:extLst>
          </p:nvPr>
        </p:nvGraphicFramePr>
        <p:xfrm>
          <a:off x="77163" y="536072"/>
          <a:ext cx="3936275" cy="3442203"/>
        </p:xfrm>
        <a:graphic>
          <a:graphicData uri="http://schemas.openxmlformats.org/drawingml/2006/table">
            <a:tbl>
              <a:tblPr bandRow="1">
                <a:tableStyleId>{5C22544A-7EE6-4342-B048-85BDC9FD1C3A}</a:tableStyleId>
              </a:tblPr>
              <a:tblGrid>
                <a:gridCol w="714401">
                  <a:extLst>
                    <a:ext uri="{9D8B030D-6E8A-4147-A177-3AD203B41FA5}">
                      <a16:colId xmlns:a16="http://schemas.microsoft.com/office/drawing/2014/main" val="1520910211"/>
                    </a:ext>
                  </a:extLst>
                </a:gridCol>
                <a:gridCol w="3221874">
                  <a:extLst>
                    <a:ext uri="{9D8B030D-6E8A-4147-A177-3AD203B41FA5}">
                      <a16:colId xmlns:a16="http://schemas.microsoft.com/office/drawing/2014/main" val="3228948102"/>
                    </a:ext>
                  </a:extLst>
                </a:gridCol>
              </a:tblGrid>
              <a:tr h="997453">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smtClean="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大都市制度（特別区設置）協議会の設置</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29</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6</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buFont typeface="Arial" panose="020B0604020202020204" pitchFamily="34" charset="0"/>
                        <a:buChar char="•"/>
                      </a:pPr>
                      <a:endParaRPr kumimoji="1" lang="ja-JP" altLang="en-US" sz="9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特別区素案の作成</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29</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9</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buFont typeface="Arial" panose="020B0604020202020204" pitchFamily="34" charset="0"/>
                        <a:buChar char="•"/>
                      </a:pP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総合区制度案（副首都推進局案）の作成</a:t>
                      </a:r>
                      <a:r>
                        <a:rPr kumimoji="1" lang="ja-JP" altLang="en-US" sz="900" dirty="0" smtClean="0">
                          <a:solidFill>
                            <a:srgbClr val="002060"/>
                          </a:solidFill>
                          <a:latin typeface="Meiryo UI" panose="020B0604030504040204" pitchFamily="50" charset="-128"/>
                          <a:ea typeface="Meiryo UI" panose="020B0604030504040204" pitchFamily="50" charset="-128"/>
                        </a:rPr>
                        <a:t>（平成</a:t>
                      </a:r>
                      <a:r>
                        <a:rPr kumimoji="1" lang="en-US" altLang="ja-JP" sz="900" dirty="0" smtClean="0">
                          <a:solidFill>
                            <a:srgbClr val="002060"/>
                          </a:solidFill>
                          <a:latin typeface="Meiryo UI" panose="020B0604030504040204" pitchFamily="50" charset="-128"/>
                          <a:ea typeface="Meiryo UI" panose="020B0604030504040204" pitchFamily="50" charset="-128"/>
                        </a:rPr>
                        <a:t>30</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3</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ja-JP" altLang="en-US" sz="900" dirty="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618110722"/>
                  </a:ext>
                </a:extLst>
              </a:tr>
              <a:tr h="173355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特別区設置協定書の決定</a:t>
                      </a:r>
                      <a:r>
                        <a:rPr kumimoji="1" lang="ja-JP" altLang="en-US" sz="900" dirty="0" smtClean="0">
                          <a:solidFill>
                            <a:srgbClr val="002060"/>
                          </a:solidFill>
                          <a:latin typeface="Meiryo UI" panose="020B0604030504040204" pitchFamily="50" charset="-128"/>
                          <a:ea typeface="Meiryo UI" panose="020B0604030504040204" pitchFamily="50" charset="-128"/>
                        </a:rPr>
                        <a:t>（令和</a:t>
                      </a:r>
                      <a:r>
                        <a:rPr kumimoji="1" lang="en-US" altLang="ja-JP" sz="900" dirty="0" smtClean="0">
                          <a:solidFill>
                            <a:srgbClr val="002060"/>
                          </a:solidFill>
                          <a:latin typeface="Meiryo UI" panose="020B0604030504040204" pitchFamily="50" charset="-128"/>
                          <a:ea typeface="Meiryo UI" panose="020B0604030504040204" pitchFamily="50" charset="-128"/>
                        </a:rPr>
                        <a:t>2</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7</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buFont typeface="Arial" panose="020B0604020202020204" pitchFamily="34" charset="0"/>
                        <a:buChar char="•"/>
                      </a:pPr>
                      <a:endParaRPr kumimoji="1" lang="ja-JP" altLang="en-US"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大阪府、大阪市両議会で特別区協定書を</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smtClean="0">
                          <a:solidFill>
                            <a:srgbClr val="002060"/>
                          </a:solidFill>
                          <a:latin typeface="Meiryo UI" panose="020B0604030504040204" pitchFamily="50" charset="-128"/>
                          <a:ea typeface="Meiryo UI" panose="020B0604030504040204" pitchFamily="50" charset="-128"/>
                        </a:rPr>
                        <a:t>　</a:t>
                      </a:r>
                      <a:r>
                        <a:rPr kumimoji="1" lang="ja-JP" altLang="en-US" sz="1200" baseline="0" dirty="0" smtClean="0">
                          <a:solidFill>
                            <a:srgbClr val="002060"/>
                          </a:solidFill>
                          <a:latin typeface="Meiryo UI" panose="020B0604030504040204" pitchFamily="50" charset="-128"/>
                          <a:ea typeface="Meiryo UI" panose="020B0604030504040204" pitchFamily="50" charset="-128"/>
                        </a:rPr>
                        <a:t> </a:t>
                      </a:r>
                      <a:r>
                        <a:rPr kumimoji="1" lang="ja-JP" altLang="en-US" sz="1200" dirty="0" smtClean="0">
                          <a:solidFill>
                            <a:srgbClr val="002060"/>
                          </a:solidFill>
                          <a:latin typeface="Meiryo UI" panose="020B0604030504040204" pitchFamily="50" charset="-128"/>
                          <a:ea typeface="Meiryo UI" panose="020B0604030504040204" pitchFamily="50" charset="-128"/>
                        </a:rPr>
                        <a:t>承認</a:t>
                      </a:r>
                      <a:r>
                        <a:rPr kumimoji="1" lang="ja-JP" altLang="en-US" sz="900" dirty="0" smtClean="0">
                          <a:solidFill>
                            <a:srgbClr val="002060"/>
                          </a:solidFill>
                          <a:latin typeface="Meiryo UI" panose="020B0604030504040204" pitchFamily="50" charset="-128"/>
                          <a:ea typeface="Meiryo UI" panose="020B0604030504040204" pitchFamily="50" charset="-128"/>
                        </a:rPr>
                        <a:t>（令和</a:t>
                      </a:r>
                      <a:r>
                        <a:rPr kumimoji="1" lang="en-US" altLang="ja-JP" sz="900" dirty="0" smtClean="0">
                          <a:solidFill>
                            <a:srgbClr val="002060"/>
                          </a:solidFill>
                          <a:latin typeface="Meiryo UI" panose="020B0604030504040204" pitchFamily="50" charset="-128"/>
                          <a:ea typeface="Meiryo UI" panose="020B0604030504040204" pitchFamily="50" charset="-128"/>
                        </a:rPr>
                        <a:t>2</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8</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buFont typeface="Arial" panose="020B0604020202020204" pitchFamily="34" charset="0"/>
                        <a:buChar char="•"/>
                      </a:pPr>
                      <a:endParaRPr kumimoji="1" lang="ja-JP" altLang="en-US"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特別区設置に係る住民投票の実施</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900" dirty="0" smtClean="0">
                          <a:solidFill>
                            <a:srgbClr val="002060"/>
                          </a:solidFill>
                          <a:latin typeface="Meiryo UI" panose="020B0604030504040204" pitchFamily="50" charset="-128"/>
                          <a:ea typeface="Meiryo UI" panose="020B0604030504040204" pitchFamily="50" charset="-128"/>
                        </a:rPr>
                        <a:t>　（令和</a:t>
                      </a:r>
                      <a:r>
                        <a:rPr kumimoji="1" lang="en-US" altLang="ja-JP" sz="900" dirty="0" smtClean="0">
                          <a:solidFill>
                            <a:srgbClr val="002060"/>
                          </a:solidFill>
                          <a:latin typeface="Meiryo UI" panose="020B0604030504040204" pitchFamily="50" charset="-128"/>
                          <a:ea typeface="Meiryo UI" panose="020B0604030504040204" pitchFamily="50" charset="-128"/>
                        </a:rPr>
                        <a:t>2</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11</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0" indent="0" algn="l">
                        <a:lnSpc>
                          <a:spcPts val="500"/>
                        </a:lnSpc>
                        <a:buFont typeface="Arial" panose="020B0604020202020204" pitchFamily="34" charset="0"/>
                        <a:buNone/>
                      </a:pP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第</a:t>
                      </a:r>
                      <a:r>
                        <a:rPr kumimoji="1" lang="en-US" altLang="ja-JP" sz="1200" dirty="0" smtClean="0">
                          <a:solidFill>
                            <a:srgbClr val="002060"/>
                          </a:solidFill>
                          <a:latin typeface="Meiryo UI" panose="020B0604030504040204" pitchFamily="50" charset="-128"/>
                          <a:ea typeface="Meiryo UI" panose="020B0604030504040204" pitchFamily="50" charset="-128"/>
                        </a:rPr>
                        <a:t>22</a:t>
                      </a:r>
                      <a:r>
                        <a:rPr kumimoji="1" lang="ja-JP" altLang="en-US" sz="1200" dirty="0" smtClean="0">
                          <a:solidFill>
                            <a:srgbClr val="002060"/>
                          </a:solidFill>
                          <a:latin typeface="Meiryo UI" panose="020B0604030504040204" pitchFamily="50" charset="-128"/>
                          <a:ea typeface="Meiryo UI" panose="020B0604030504040204" pitchFamily="50" charset="-128"/>
                        </a:rPr>
                        <a:t>回副首都推進本部会議</a:t>
                      </a:r>
                      <a:r>
                        <a:rPr kumimoji="1" lang="ja-JP" altLang="en-US" sz="900" dirty="0" smtClean="0">
                          <a:solidFill>
                            <a:srgbClr val="002060"/>
                          </a:solidFill>
                          <a:latin typeface="Meiryo UI" panose="020B0604030504040204" pitchFamily="50" charset="-128"/>
                          <a:ea typeface="Meiryo UI" panose="020B0604030504040204" pitchFamily="50" charset="-128"/>
                        </a:rPr>
                        <a:t>（令和</a:t>
                      </a:r>
                      <a:r>
                        <a:rPr kumimoji="1" lang="en-US" altLang="ja-JP" sz="900" dirty="0" smtClean="0">
                          <a:solidFill>
                            <a:srgbClr val="002060"/>
                          </a:solidFill>
                          <a:latin typeface="Meiryo UI" panose="020B0604030504040204" pitchFamily="50" charset="-128"/>
                          <a:ea typeface="Meiryo UI" panose="020B0604030504040204" pitchFamily="50" charset="-128"/>
                        </a:rPr>
                        <a:t>3</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1</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buFont typeface="Arial" panose="020B0604020202020204" pitchFamily="34" charset="0"/>
                        <a:buChar char="•"/>
                      </a:pPr>
                      <a:endParaRPr kumimoji="1" lang="ja-JP" altLang="en-US"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条例（案）骨子に対する府民意見等の募集</a:t>
                      </a:r>
                      <a:r>
                        <a:rPr kumimoji="1" lang="ja-JP" altLang="en-US" sz="900" dirty="0" smtClean="0">
                          <a:solidFill>
                            <a:srgbClr val="002060"/>
                          </a:solidFill>
                          <a:latin typeface="Meiryo UI" panose="020B0604030504040204" pitchFamily="50" charset="-128"/>
                          <a:ea typeface="Meiryo UI" panose="020B0604030504040204" pitchFamily="50" charset="-128"/>
                        </a:rPr>
                        <a:t>（令和</a:t>
                      </a:r>
                      <a:r>
                        <a:rPr kumimoji="1" lang="en-US" altLang="ja-JP" sz="900" dirty="0" smtClean="0">
                          <a:solidFill>
                            <a:srgbClr val="002060"/>
                          </a:solidFill>
                          <a:latin typeface="Meiryo UI" panose="020B0604030504040204" pitchFamily="50" charset="-128"/>
                          <a:ea typeface="Meiryo UI" panose="020B0604030504040204" pitchFamily="50" charset="-128"/>
                        </a:rPr>
                        <a:t>3</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1</a:t>
                      </a:r>
                      <a:r>
                        <a:rPr kumimoji="1" lang="ja-JP" altLang="en-US" sz="900" dirty="0" smtClean="0">
                          <a:solidFill>
                            <a:srgbClr val="002060"/>
                          </a:solidFill>
                          <a:latin typeface="Meiryo UI" panose="020B0604030504040204" pitchFamily="50" charset="-128"/>
                          <a:ea typeface="Meiryo UI" panose="020B0604030504040204" pitchFamily="50" charset="-128"/>
                        </a:rPr>
                        <a:t>月～</a:t>
                      </a:r>
                      <a:r>
                        <a:rPr kumimoji="1" lang="en-US" altLang="ja-JP" sz="900" dirty="0" smtClean="0">
                          <a:solidFill>
                            <a:srgbClr val="002060"/>
                          </a:solidFill>
                          <a:latin typeface="Meiryo UI" panose="020B0604030504040204" pitchFamily="50" charset="-128"/>
                          <a:ea typeface="Meiryo UI" panose="020B0604030504040204" pitchFamily="50" charset="-128"/>
                        </a:rPr>
                        <a:t>2</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pPr marL="171450" indent="-171450" algn="l">
                        <a:lnSpc>
                          <a:spcPts val="500"/>
                        </a:lnSpc>
                        <a:buFont typeface="Arial" panose="020B0604020202020204" pitchFamily="34" charset="0"/>
                        <a:buChar char="•"/>
                      </a:pPr>
                      <a:endParaRPr kumimoji="1" lang="ja-JP" altLang="en-US" sz="1200" dirty="0" smtClean="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府市両議会における議決</a:t>
                      </a:r>
                      <a:r>
                        <a:rPr kumimoji="1" lang="ja-JP" altLang="en-US" sz="900" dirty="0" smtClean="0">
                          <a:solidFill>
                            <a:srgbClr val="002060"/>
                          </a:solidFill>
                          <a:latin typeface="Meiryo UI" panose="020B0604030504040204" pitchFamily="50" charset="-128"/>
                          <a:ea typeface="Meiryo UI" panose="020B0604030504040204" pitchFamily="50" charset="-128"/>
                        </a:rPr>
                        <a:t>（令和</a:t>
                      </a:r>
                      <a:r>
                        <a:rPr kumimoji="1" lang="en-US" altLang="ja-JP" sz="900" dirty="0" smtClean="0">
                          <a:solidFill>
                            <a:srgbClr val="002060"/>
                          </a:solidFill>
                          <a:latin typeface="Meiryo UI" panose="020B0604030504040204" pitchFamily="50" charset="-128"/>
                          <a:ea typeface="Meiryo UI" panose="020B0604030504040204" pitchFamily="50" charset="-128"/>
                        </a:rPr>
                        <a:t>3</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3</a:t>
                      </a:r>
                      <a:r>
                        <a:rPr kumimoji="1" lang="ja-JP" altLang="en-US" sz="900" dirty="0" smtClean="0">
                          <a:solidFill>
                            <a:srgbClr val="002060"/>
                          </a:solidFill>
                          <a:latin typeface="Meiryo UI" panose="020B0604030504040204" pitchFamily="50" charset="-128"/>
                          <a:ea typeface="Meiryo UI" panose="020B0604030504040204" pitchFamily="50" charset="-128"/>
                        </a:rPr>
                        <a:t>月）</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r h="451451">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200" dirty="0" smtClean="0">
                          <a:solidFill>
                            <a:srgbClr val="002060"/>
                          </a:solidFill>
                          <a:latin typeface="Meiryo UI" panose="020B0604030504040204" pitchFamily="50" charset="-128"/>
                          <a:ea typeface="Meiryo UI" panose="020B0604030504040204" pitchFamily="50" charset="-128"/>
                        </a:rPr>
                        <a:t>府市一体条例の施行</a:t>
                      </a:r>
                      <a:r>
                        <a:rPr kumimoji="1" lang="ja-JP" altLang="en-US" sz="900" dirty="0" smtClean="0">
                          <a:solidFill>
                            <a:srgbClr val="002060"/>
                          </a:solidFill>
                          <a:latin typeface="Meiryo UI" panose="020B0604030504040204" pitchFamily="50" charset="-128"/>
                          <a:ea typeface="Meiryo UI" panose="020B0604030504040204" pitchFamily="50" charset="-128"/>
                        </a:rPr>
                        <a:t>（令和</a:t>
                      </a:r>
                      <a:r>
                        <a:rPr kumimoji="1" lang="en-US" altLang="ja-JP" sz="900" dirty="0" smtClean="0">
                          <a:solidFill>
                            <a:srgbClr val="002060"/>
                          </a:solidFill>
                          <a:latin typeface="Meiryo UI" panose="020B0604030504040204" pitchFamily="50" charset="-128"/>
                          <a:ea typeface="Meiryo UI" panose="020B0604030504040204" pitchFamily="50" charset="-128"/>
                        </a:rPr>
                        <a:t>3</a:t>
                      </a:r>
                      <a:r>
                        <a:rPr kumimoji="1" lang="ja-JP" altLang="en-US" sz="900" dirty="0" smtClean="0">
                          <a:solidFill>
                            <a:srgbClr val="002060"/>
                          </a:solidFill>
                          <a:latin typeface="Meiryo UI" panose="020B0604030504040204" pitchFamily="50" charset="-128"/>
                          <a:ea typeface="Meiryo UI" panose="020B0604030504040204" pitchFamily="50" charset="-128"/>
                        </a:rPr>
                        <a:t>年</a:t>
                      </a:r>
                      <a:r>
                        <a:rPr kumimoji="1" lang="en-US" altLang="ja-JP" sz="900" dirty="0" smtClean="0">
                          <a:solidFill>
                            <a:srgbClr val="002060"/>
                          </a:solidFill>
                          <a:latin typeface="Meiryo UI" panose="020B0604030504040204" pitchFamily="50" charset="-128"/>
                          <a:ea typeface="Meiryo UI" panose="020B0604030504040204" pitchFamily="50" charset="-128"/>
                        </a:rPr>
                        <a:t>4</a:t>
                      </a:r>
                      <a:r>
                        <a:rPr kumimoji="1" lang="ja-JP" altLang="en-US" sz="900" dirty="0" smtClean="0">
                          <a:solidFill>
                            <a:srgbClr val="002060"/>
                          </a:solidFill>
                          <a:latin typeface="Meiryo UI" panose="020B0604030504040204" pitchFamily="50" charset="-128"/>
                          <a:ea typeface="Meiryo UI" panose="020B0604030504040204" pitchFamily="50" charset="-128"/>
                        </a:rPr>
                        <a:t>月</a:t>
                      </a:r>
                      <a:r>
                        <a:rPr kumimoji="1" lang="en-US" altLang="ja-JP" sz="900" dirty="0" smtClean="0">
                          <a:solidFill>
                            <a:srgbClr val="002060"/>
                          </a:solidFill>
                          <a:latin typeface="Meiryo UI" panose="020B0604030504040204" pitchFamily="50" charset="-128"/>
                          <a:ea typeface="Meiryo UI" panose="020B0604030504040204" pitchFamily="50" charset="-128"/>
                        </a:rPr>
                        <a:t>1</a:t>
                      </a:r>
                      <a:r>
                        <a:rPr kumimoji="1" lang="ja-JP" altLang="en-US" sz="900" dirty="0" smtClean="0">
                          <a:solidFill>
                            <a:srgbClr val="002060"/>
                          </a:solidFill>
                          <a:latin typeface="Meiryo UI" panose="020B0604030504040204" pitchFamily="50" charset="-128"/>
                          <a:ea typeface="Meiryo UI" panose="020B0604030504040204" pitchFamily="50" charset="-128"/>
                        </a:rPr>
                        <a:t>日）</a:t>
                      </a:r>
                    </a:p>
                  </a:txBody>
                  <a:tcPr marL="84406" marR="84406" marT="42203" marB="42203" anchor="ctr"/>
                </a:tc>
                <a:extLst>
                  <a:ext uri="{0D108BD9-81ED-4DB2-BD59-A6C34878D82A}">
                    <a16:rowId xmlns:a16="http://schemas.microsoft.com/office/drawing/2014/main" val="2813886207"/>
                  </a:ext>
                </a:extLst>
              </a:tr>
            </a:tbl>
          </a:graphicData>
        </a:graphic>
      </p:graphicFrame>
      <p:sp>
        <p:nvSpPr>
          <p:cNvPr id="543"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5</a:t>
            </a:r>
            <a:endParaRPr kumimoji="1" lang="ja-JP" altLang="en-US" sz="1800" dirty="0">
              <a:solidFill>
                <a:srgbClr val="002060"/>
              </a:solidFill>
            </a:endParaRPr>
          </a:p>
        </p:txBody>
      </p:sp>
    </p:spTree>
    <p:extLst>
      <p:ext uri="{BB962C8B-B14F-4D97-AF65-F5344CB8AC3E}">
        <p14:creationId xmlns:p14="http://schemas.microsoft.com/office/powerpoint/2010/main" val="376189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565997" y="384671"/>
            <a:ext cx="3456000" cy="398769"/>
          </a:xfrm>
          <a:prstGeom prst="rect">
            <a:avLst/>
          </a:prstGeom>
          <a:noFill/>
        </p:spPr>
        <p:txBody>
          <a:bodyPr wrap="square" rtlCol="0" anchor="ctr">
            <a:noAutofit/>
          </a:bodyPr>
          <a:lstStyle/>
          <a:p>
            <a:r>
              <a:rPr kumimoji="1" lang="en-US" altLang="ja-JP" sz="700" dirty="0">
                <a:solidFill>
                  <a:srgbClr val="002060"/>
                </a:solidFill>
                <a:latin typeface="Meiryo UI" panose="020B0604030504040204" pitchFamily="50" charset="-128"/>
                <a:ea typeface="Meiryo UI" panose="020B0604030504040204" pitchFamily="50" charset="-128"/>
              </a:rPr>
              <a:t>※ </a:t>
            </a:r>
            <a:r>
              <a:rPr kumimoji="1" lang="ja-JP" altLang="en-US" sz="700" dirty="0" smtClean="0">
                <a:solidFill>
                  <a:srgbClr val="002060"/>
                </a:solidFill>
                <a:latin typeface="Meiryo UI" panose="020B0604030504040204" pitchFamily="50" charset="-128"/>
                <a:ea typeface="Meiryo UI" panose="020B0604030504040204" pitchFamily="50" charset="-128"/>
              </a:rPr>
              <a:t>出典：令和２年</a:t>
            </a:r>
            <a:r>
              <a:rPr kumimoji="1" lang="en-US" altLang="ja-JP" sz="700" dirty="0" smtClean="0">
                <a:solidFill>
                  <a:srgbClr val="002060"/>
                </a:solidFill>
                <a:latin typeface="Meiryo UI" panose="020B0604030504040204" pitchFamily="50" charset="-128"/>
                <a:ea typeface="Meiryo UI" panose="020B0604030504040204" pitchFamily="50" charset="-128"/>
              </a:rPr>
              <a:t>11</a:t>
            </a:r>
            <a:r>
              <a:rPr kumimoji="1" lang="ja-JP" altLang="en-US" sz="700" dirty="0" smtClean="0">
                <a:solidFill>
                  <a:srgbClr val="002060"/>
                </a:solidFill>
                <a:latin typeface="Meiryo UI" panose="020B0604030504040204" pitchFamily="50" charset="-128"/>
                <a:ea typeface="Meiryo UI" panose="020B0604030504040204" pitchFamily="50" charset="-128"/>
              </a:rPr>
              <a:t>月２日「読売新聞」記事</a:t>
            </a:r>
            <a:endParaRPr kumimoji="1" lang="ja-JP" altLang="en-US" sz="700" dirty="0">
              <a:solidFill>
                <a:srgbClr val="002060"/>
              </a:solidFill>
              <a:latin typeface="Meiryo UI" panose="020B0604030504040204" pitchFamily="50" charset="-128"/>
              <a:ea typeface="Meiryo UI" panose="020B0604030504040204" pitchFamily="50" charset="-128"/>
            </a:endParaRPr>
          </a:p>
        </p:txBody>
      </p:sp>
      <p:graphicFrame>
        <p:nvGraphicFramePr>
          <p:cNvPr id="16" name="グラフ 15"/>
          <p:cNvGraphicFramePr>
            <a:graphicFrameLocks/>
          </p:cNvGraphicFramePr>
          <p:nvPr>
            <p:extLst/>
          </p:nvPr>
        </p:nvGraphicFramePr>
        <p:xfrm>
          <a:off x="649777" y="1182352"/>
          <a:ext cx="3414423" cy="25376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グラフ 16"/>
          <p:cNvGraphicFramePr>
            <a:graphicFrameLocks/>
          </p:cNvGraphicFramePr>
          <p:nvPr>
            <p:extLst/>
          </p:nvPr>
        </p:nvGraphicFramePr>
        <p:xfrm>
          <a:off x="5134420" y="1213923"/>
          <a:ext cx="3735153" cy="2525586"/>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97190" y="376801"/>
            <a:ext cx="1993846" cy="398769"/>
          </a:xfrm>
          <a:prstGeom prst="rect">
            <a:avLst/>
          </a:prstGeom>
          <a:noFill/>
        </p:spPr>
        <p:txBody>
          <a:bodyPr wrap="square" rtlCol="0" anchor="ctr">
            <a:noAutofit/>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 </a:t>
            </a:r>
            <a:r>
              <a:rPr kumimoji="1" lang="ja-JP" altLang="en-US" sz="1400" b="1" dirty="0">
                <a:solidFill>
                  <a:srgbClr val="002060"/>
                </a:solidFill>
                <a:latin typeface="Meiryo UI" panose="020B0604030504040204" pitchFamily="50" charset="-128"/>
                <a:ea typeface="Meiryo UI" panose="020B0604030504040204" pitchFamily="50" charset="-128"/>
              </a:rPr>
              <a:t>年代別の賛否</a:t>
            </a:r>
          </a:p>
        </p:txBody>
      </p:sp>
      <p:sp>
        <p:nvSpPr>
          <p:cNvPr id="13" name="テキスト ボックス 12"/>
          <p:cNvSpPr txBox="1"/>
          <p:nvPr/>
        </p:nvSpPr>
        <p:spPr>
          <a:xfrm>
            <a:off x="4808873" y="372668"/>
            <a:ext cx="1993846" cy="398769"/>
          </a:xfrm>
          <a:prstGeom prst="rect">
            <a:avLst/>
          </a:prstGeom>
          <a:noFill/>
        </p:spPr>
        <p:txBody>
          <a:bodyPr wrap="square" rtlCol="0" anchor="ctr">
            <a:no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 </a:t>
            </a:r>
            <a:r>
              <a:rPr kumimoji="1" lang="ja-JP" altLang="en-US" sz="1400" b="1" dirty="0">
                <a:solidFill>
                  <a:srgbClr val="002060"/>
                </a:solidFill>
                <a:latin typeface="Meiryo UI" panose="020B0604030504040204" pitchFamily="50" charset="-128"/>
                <a:ea typeface="Meiryo UI" panose="020B0604030504040204" pitchFamily="50" charset="-128"/>
              </a:rPr>
              <a:t>支持政党別の賛否</a:t>
            </a:r>
          </a:p>
        </p:txBody>
      </p:sp>
      <p:sp>
        <p:nvSpPr>
          <p:cNvPr id="49" name="テキスト ボックス 48"/>
          <p:cNvSpPr txBox="1"/>
          <p:nvPr/>
        </p:nvSpPr>
        <p:spPr>
          <a:xfrm>
            <a:off x="6615920" y="367556"/>
            <a:ext cx="3456000" cy="398769"/>
          </a:xfrm>
          <a:prstGeom prst="rect">
            <a:avLst/>
          </a:prstGeom>
          <a:noFill/>
        </p:spPr>
        <p:txBody>
          <a:bodyPr wrap="square" rtlCol="0" anchor="ctr">
            <a:noAutofit/>
          </a:bodyPr>
          <a:lstStyle/>
          <a:p>
            <a:r>
              <a:rPr kumimoji="1" lang="en-US" altLang="ja-JP" sz="700" dirty="0">
                <a:solidFill>
                  <a:srgbClr val="002060"/>
                </a:solidFill>
                <a:latin typeface="Meiryo UI" panose="020B0604030504040204" pitchFamily="50" charset="-128"/>
                <a:ea typeface="Meiryo UI" panose="020B0604030504040204" pitchFamily="50" charset="-128"/>
              </a:rPr>
              <a:t>※ </a:t>
            </a:r>
            <a:r>
              <a:rPr kumimoji="1" lang="ja-JP" altLang="en-US" sz="700" dirty="0" smtClean="0">
                <a:solidFill>
                  <a:srgbClr val="002060"/>
                </a:solidFill>
                <a:latin typeface="Meiryo UI" panose="020B0604030504040204" pitchFamily="50" charset="-128"/>
                <a:ea typeface="Meiryo UI" panose="020B0604030504040204" pitchFamily="50" charset="-128"/>
              </a:rPr>
              <a:t>出典：令和２年</a:t>
            </a:r>
            <a:r>
              <a:rPr kumimoji="1" lang="en-US" altLang="ja-JP" sz="700" dirty="0" smtClean="0">
                <a:solidFill>
                  <a:srgbClr val="002060"/>
                </a:solidFill>
                <a:latin typeface="Meiryo UI" panose="020B0604030504040204" pitchFamily="50" charset="-128"/>
                <a:ea typeface="Meiryo UI" panose="020B0604030504040204" pitchFamily="50" charset="-128"/>
              </a:rPr>
              <a:t>11</a:t>
            </a:r>
            <a:r>
              <a:rPr kumimoji="1" lang="ja-JP" altLang="en-US" sz="700" dirty="0" smtClean="0">
                <a:solidFill>
                  <a:srgbClr val="002060"/>
                </a:solidFill>
                <a:latin typeface="Meiryo UI" panose="020B0604030504040204" pitchFamily="50" charset="-128"/>
                <a:ea typeface="Meiryo UI" panose="020B0604030504040204" pitchFamily="50" charset="-128"/>
              </a:rPr>
              <a:t>月２日「朝日新聞」記事</a:t>
            </a:r>
            <a:endParaRPr kumimoji="1" lang="ja-JP" altLang="en-US" sz="700" dirty="0">
              <a:solidFill>
                <a:srgbClr val="002060"/>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163865" y="6567742"/>
            <a:ext cx="2057400" cy="365125"/>
          </a:xfrm>
        </p:spPr>
        <p:txBody>
          <a:bodyPr/>
          <a:lstStyle/>
          <a:p>
            <a:r>
              <a:rPr kumimoji="1" lang="en-US" altLang="ja-JP" sz="1800" dirty="0" smtClean="0">
                <a:solidFill>
                  <a:srgbClr val="002060"/>
                </a:solidFill>
              </a:rPr>
              <a:t>6</a:t>
            </a:r>
            <a:endParaRPr kumimoji="1" lang="ja-JP" altLang="en-US" sz="1800" dirty="0">
              <a:solidFill>
                <a:srgbClr val="002060"/>
              </a:solidFill>
            </a:endParaRPr>
          </a:p>
        </p:txBody>
      </p:sp>
      <p:sp>
        <p:nvSpPr>
          <p:cNvPr id="15" name="テキスト ボックス 14"/>
          <p:cNvSpPr txBox="1"/>
          <p:nvPr/>
        </p:nvSpPr>
        <p:spPr>
          <a:xfrm>
            <a:off x="1599180" y="4076782"/>
            <a:ext cx="2556000" cy="398769"/>
          </a:xfrm>
          <a:prstGeom prst="rect">
            <a:avLst/>
          </a:prstGeom>
          <a:noFill/>
        </p:spPr>
        <p:txBody>
          <a:bodyPr wrap="square" rtlCol="0" anchor="ctr">
            <a:noAutofit/>
          </a:bodyPr>
          <a:lstStyle/>
          <a:p>
            <a:r>
              <a:rPr kumimoji="1" lang="en-US" altLang="ja-JP" sz="700" dirty="0">
                <a:solidFill>
                  <a:srgbClr val="002060"/>
                </a:solidFill>
                <a:latin typeface="Meiryo UI" panose="020B0604030504040204" pitchFamily="50" charset="-128"/>
                <a:ea typeface="Meiryo UI" panose="020B0604030504040204" pitchFamily="50" charset="-128"/>
              </a:rPr>
              <a:t>※ </a:t>
            </a:r>
            <a:r>
              <a:rPr kumimoji="1" lang="ja-JP" altLang="en-US" sz="700" dirty="0" smtClean="0">
                <a:solidFill>
                  <a:srgbClr val="002060"/>
                </a:solidFill>
                <a:latin typeface="Meiryo UI" panose="020B0604030504040204" pitchFamily="50" charset="-128"/>
                <a:ea typeface="Meiryo UI" panose="020B0604030504040204" pitchFamily="50" charset="-128"/>
              </a:rPr>
              <a:t>出典：令和２年</a:t>
            </a:r>
            <a:r>
              <a:rPr kumimoji="1" lang="en-US" altLang="ja-JP" sz="700" dirty="0" smtClean="0">
                <a:solidFill>
                  <a:srgbClr val="002060"/>
                </a:solidFill>
                <a:latin typeface="Meiryo UI" panose="020B0604030504040204" pitchFamily="50" charset="-128"/>
                <a:ea typeface="Meiryo UI" panose="020B0604030504040204" pitchFamily="50" charset="-128"/>
              </a:rPr>
              <a:t>11</a:t>
            </a:r>
            <a:r>
              <a:rPr kumimoji="1" lang="ja-JP" altLang="en-US" sz="700" dirty="0" smtClean="0">
                <a:solidFill>
                  <a:srgbClr val="002060"/>
                </a:solidFill>
                <a:latin typeface="Meiryo UI" panose="020B0604030504040204" pitchFamily="50" charset="-128"/>
                <a:ea typeface="Meiryo UI" panose="020B0604030504040204" pitchFamily="50" charset="-128"/>
              </a:rPr>
              <a:t>月２日「読売新聞」記事</a:t>
            </a:r>
            <a:endParaRPr kumimoji="1" lang="ja-JP" altLang="en-US" sz="700" dirty="0">
              <a:solidFill>
                <a:srgbClr val="002060"/>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97190" y="4076782"/>
            <a:ext cx="1993846" cy="398769"/>
          </a:xfrm>
          <a:prstGeom prst="rect">
            <a:avLst/>
          </a:prstGeom>
          <a:noFill/>
        </p:spPr>
        <p:txBody>
          <a:bodyPr wrap="square" rtlCol="0" anchor="ctr">
            <a:noAutofit/>
          </a:bodyPr>
          <a:lstStyle/>
          <a:p>
            <a:r>
              <a:rPr kumimoji="1" lang="ja-JP" altLang="en-US" sz="1400" b="1" dirty="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 反対した理由</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4808873" y="4049542"/>
            <a:ext cx="1993846" cy="398769"/>
          </a:xfrm>
          <a:prstGeom prst="rect">
            <a:avLst/>
          </a:prstGeom>
          <a:noFill/>
        </p:spPr>
        <p:txBody>
          <a:bodyPr wrap="square" rtlCol="0" anchor="ctr">
            <a:noAutofit/>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 賛成した理由</a:t>
            </a:r>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graphicFrame>
        <p:nvGraphicFramePr>
          <p:cNvPr id="22" name="グラフ 21">
            <a:extLst>
              <a:ext uri="{FF2B5EF4-FFF2-40B4-BE49-F238E27FC236}">
                <a16:creationId xmlns:a16="http://schemas.microsoft.com/office/drawing/2014/main" id="{108CD9C0-2E45-48C3-9136-CF7B45D1C9DF}"/>
              </a:ext>
            </a:extLst>
          </p:cNvPr>
          <p:cNvGraphicFramePr/>
          <p:nvPr>
            <p:extLst/>
          </p:nvPr>
        </p:nvGraphicFramePr>
        <p:xfrm>
          <a:off x="435749" y="4902693"/>
          <a:ext cx="3960000" cy="15687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グラフ 22">
            <a:extLst>
              <a:ext uri="{FF2B5EF4-FFF2-40B4-BE49-F238E27FC236}">
                <a16:creationId xmlns:a16="http://schemas.microsoft.com/office/drawing/2014/main" id="{1A0C7844-E016-4978-9311-828C1063BB89}"/>
              </a:ext>
            </a:extLst>
          </p:cNvPr>
          <p:cNvGraphicFramePr/>
          <p:nvPr>
            <p:extLst/>
          </p:nvPr>
        </p:nvGraphicFramePr>
        <p:xfrm>
          <a:off x="5087610" y="4900233"/>
          <a:ext cx="3959999" cy="1571253"/>
        </p:xfrm>
        <a:graphic>
          <a:graphicData uri="http://schemas.openxmlformats.org/drawingml/2006/chart">
            <c:chart xmlns:c="http://schemas.openxmlformats.org/drawingml/2006/chart" xmlns:r="http://schemas.openxmlformats.org/officeDocument/2006/relationships" r:id="rId5"/>
          </a:graphicData>
        </a:graphic>
      </p:graphicFrame>
      <p:sp>
        <p:nvSpPr>
          <p:cNvPr id="24" name="正方形/長方形 23">
            <a:extLst>
              <a:ext uri="{FF2B5EF4-FFF2-40B4-BE49-F238E27FC236}">
                <a16:creationId xmlns:a16="http://schemas.microsoft.com/office/drawing/2014/main" id="{43F6E87B-42C2-4ED4-84AC-96E50CC65178}"/>
              </a:ext>
            </a:extLst>
          </p:cNvPr>
          <p:cNvSpPr/>
          <p:nvPr/>
        </p:nvSpPr>
        <p:spPr>
          <a:xfrm>
            <a:off x="281452" y="858655"/>
            <a:ext cx="4317843" cy="39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en-US" altLang="ja-JP" sz="1050" dirty="0" smtClean="0">
                <a:solidFill>
                  <a:srgbClr val="002060"/>
                </a:solidFill>
                <a:latin typeface="Meiryo UI" panose="020B0604030504040204" pitchFamily="50" charset="-128"/>
                <a:ea typeface="Meiryo UI" panose="020B0604030504040204" pitchFamily="50" charset="-128"/>
              </a:rPr>
              <a:t>30</a:t>
            </a:r>
            <a:r>
              <a:rPr lang="ja-JP" altLang="en-US" sz="1050" dirty="0">
                <a:solidFill>
                  <a:srgbClr val="002060"/>
                </a:solidFill>
                <a:latin typeface="Meiryo UI" panose="020B0604030504040204" pitchFamily="50" charset="-128"/>
                <a:ea typeface="Meiryo UI" panose="020B0604030504040204" pitchFamily="50" charset="-128"/>
              </a:rPr>
              <a:t>～</a:t>
            </a:r>
            <a:r>
              <a:rPr lang="en-US" altLang="ja-JP" sz="1050" dirty="0" smtClean="0">
                <a:solidFill>
                  <a:srgbClr val="002060"/>
                </a:solidFill>
                <a:latin typeface="Meiryo UI" panose="020B0604030504040204" pitchFamily="50" charset="-128"/>
                <a:ea typeface="Meiryo UI" panose="020B0604030504040204" pitchFamily="50" charset="-128"/>
              </a:rPr>
              <a:t>60</a:t>
            </a:r>
            <a:r>
              <a:rPr lang="ja-JP" altLang="en-US" sz="1050" dirty="0" smtClean="0">
                <a:solidFill>
                  <a:srgbClr val="002060"/>
                </a:solidFill>
                <a:latin typeface="Meiryo UI" panose="020B0604030504040204" pitchFamily="50" charset="-128"/>
                <a:ea typeface="Meiryo UI" panose="020B0604030504040204" pitchFamily="50" charset="-128"/>
              </a:rPr>
              <a:t>代</a:t>
            </a:r>
            <a:r>
              <a:rPr lang="ja-JP" altLang="en-US" sz="1050" dirty="0">
                <a:solidFill>
                  <a:srgbClr val="002060"/>
                </a:solidFill>
                <a:latin typeface="Meiryo UI" panose="020B0604030504040204" pitchFamily="50" charset="-128"/>
                <a:ea typeface="Meiryo UI" panose="020B0604030504040204" pitchFamily="50" charset="-128"/>
              </a:rPr>
              <a:t>では賛成が</a:t>
            </a:r>
            <a:r>
              <a:rPr lang="ja-JP" altLang="en-US" sz="1050" dirty="0" smtClean="0">
                <a:solidFill>
                  <a:srgbClr val="002060"/>
                </a:solidFill>
                <a:latin typeface="Meiryo UI" panose="020B0604030504040204" pitchFamily="50" charset="-128"/>
                <a:ea typeface="Meiryo UI" panose="020B0604030504040204" pitchFamily="50" charset="-128"/>
              </a:rPr>
              <a:t>優勢。ただし、年齢</a:t>
            </a:r>
            <a:r>
              <a:rPr lang="ja-JP" altLang="en-US" sz="1050" dirty="0">
                <a:solidFill>
                  <a:srgbClr val="002060"/>
                </a:solidFill>
                <a:latin typeface="Meiryo UI" panose="020B0604030504040204" pitchFamily="50" charset="-128"/>
                <a:ea typeface="Meiryo UI" panose="020B0604030504040204" pitchFamily="50" charset="-128"/>
              </a:rPr>
              <a:t>が上がるごとに賛否の差が縮まり、</a:t>
            </a:r>
            <a:r>
              <a:rPr lang="en-US" altLang="ja-JP" sz="1050" dirty="0" smtClean="0">
                <a:solidFill>
                  <a:srgbClr val="002060"/>
                </a:solidFill>
                <a:latin typeface="Meiryo UI" panose="020B0604030504040204" pitchFamily="50" charset="-128"/>
                <a:ea typeface="Meiryo UI" panose="020B0604030504040204" pitchFamily="50" charset="-128"/>
              </a:rPr>
              <a:t>70</a:t>
            </a:r>
            <a:r>
              <a:rPr lang="ja-JP" altLang="en-US" sz="1050" dirty="0" smtClean="0">
                <a:solidFill>
                  <a:srgbClr val="002060"/>
                </a:solidFill>
                <a:latin typeface="Meiryo UI" panose="020B0604030504040204" pitchFamily="50" charset="-128"/>
                <a:ea typeface="Meiryo UI" panose="020B0604030504040204" pitchFamily="50" charset="-128"/>
              </a:rPr>
              <a:t>代以上</a:t>
            </a:r>
            <a:r>
              <a:rPr lang="ja-JP" altLang="en-US" sz="1050" dirty="0">
                <a:solidFill>
                  <a:srgbClr val="002060"/>
                </a:solidFill>
                <a:latin typeface="Meiryo UI" panose="020B0604030504040204" pitchFamily="50" charset="-128"/>
                <a:ea typeface="Meiryo UI" panose="020B0604030504040204" pitchFamily="50" charset="-128"/>
              </a:rPr>
              <a:t>で</a:t>
            </a:r>
            <a:r>
              <a:rPr lang="ja-JP" altLang="en-US" sz="1050" dirty="0" smtClean="0">
                <a:solidFill>
                  <a:srgbClr val="002060"/>
                </a:solidFill>
                <a:latin typeface="Meiryo UI" panose="020B0604030504040204" pitchFamily="50" charset="-128"/>
                <a:ea typeface="Meiryo UI" panose="020B0604030504040204" pitchFamily="50" charset="-128"/>
              </a:rPr>
              <a:t>は反対が上回る。</a:t>
            </a:r>
            <a:r>
              <a:rPr lang="en-US" altLang="ja-JP" sz="1050" dirty="0" smtClean="0">
                <a:solidFill>
                  <a:srgbClr val="002060"/>
                </a:solidFill>
                <a:latin typeface="Meiryo UI" panose="020B0604030504040204" pitchFamily="50" charset="-128"/>
                <a:ea typeface="Meiryo UI" panose="020B0604030504040204" pitchFamily="50" charset="-128"/>
              </a:rPr>
              <a:t>18 </a:t>
            </a:r>
            <a:r>
              <a:rPr lang="ja-JP" altLang="en-US" sz="1050" dirty="0">
                <a:solidFill>
                  <a:srgbClr val="002060"/>
                </a:solidFill>
                <a:latin typeface="Meiryo UI" panose="020B0604030504040204" pitchFamily="50" charset="-128"/>
                <a:ea typeface="Meiryo UI" panose="020B0604030504040204" pitchFamily="50" charset="-128"/>
              </a:rPr>
              <a:t>歳、</a:t>
            </a:r>
            <a:r>
              <a:rPr lang="en-US" altLang="ja-JP" sz="1050" dirty="0">
                <a:solidFill>
                  <a:srgbClr val="002060"/>
                </a:solidFill>
                <a:latin typeface="Meiryo UI" panose="020B0604030504040204" pitchFamily="50" charset="-128"/>
                <a:ea typeface="Meiryo UI" panose="020B0604030504040204" pitchFamily="50" charset="-128"/>
              </a:rPr>
              <a:t>19</a:t>
            </a:r>
            <a:r>
              <a:rPr lang="ja-JP" altLang="en-US" sz="1050" dirty="0">
                <a:solidFill>
                  <a:srgbClr val="002060"/>
                </a:solidFill>
                <a:latin typeface="Meiryo UI" panose="020B0604030504040204" pitchFamily="50" charset="-128"/>
                <a:ea typeface="Meiryo UI" panose="020B0604030504040204" pitchFamily="50" charset="-128"/>
              </a:rPr>
              <a:t>歳や</a:t>
            </a:r>
            <a:r>
              <a:rPr lang="en-US" altLang="ja-JP" sz="1050" dirty="0" smtClean="0">
                <a:solidFill>
                  <a:srgbClr val="002060"/>
                </a:solidFill>
                <a:latin typeface="Meiryo UI" panose="020B0604030504040204" pitchFamily="50" charset="-128"/>
                <a:ea typeface="Meiryo UI" panose="020B0604030504040204" pitchFamily="50" charset="-128"/>
              </a:rPr>
              <a:t>20</a:t>
            </a:r>
            <a:r>
              <a:rPr lang="ja-JP" altLang="en-US" sz="1050" dirty="0" smtClean="0">
                <a:solidFill>
                  <a:srgbClr val="002060"/>
                </a:solidFill>
                <a:latin typeface="Meiryo UI" panose="020B0604030504040204" pitchFamily="50" charset="-128"/>
                <a:ea typeface="Meiryo UI" panose="020B0604030504040204" pitchFamily="50" charset="-128"/>
              </a:rPr>
              <a:t>代</a:t>
            </a:r>
            <a:r>
              <a:rPr lang="ja-JP" altLang="en-US" sz="1050" dirty="0">
                <a:solidFill>
                  <a:srgbClr val="002060"/>
                </a:solidFill>
                <a:latin typeface="Meiryo UI" panose="020B0604030504040204" pitchFamily="50" charset="-128"/>
                <a:ea typeface="Meiryo UI" panose="020B0604030504040204" pitchFamily="50" charset="-128"/>
              </a:rPr>
              <a:t>でも反対が</a:t>
            </a:r>
            <a:r>
              <a:rPr lang="ja-JP" altLang="en-US" sz="1050" dirty="0" smtClean="0">
                <a:solidFill>
                  <a:srgbClr val="002060"/>
                </a:solidFill>
                <a:latin typeface="Meiryo UI" panose="020B0604030504040204" pitchFamily="50" charset="-128"/>
                <a:ea typeface="Meiryo UI" panose="020B0604030504040204" pitchFamily="50" charset="-128"/>
              </a:rPr>
              <a:t>上回った</a:t>
            </a:r>
            <a:endParaRPr lang="ja-JP" altLang="en-US" sz="1050" dirty="0">
              <a:solidFill>
                <a:srgbClr val="002060"/>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43F6E87B-42C2-4ED4-84AC-96E50CC65178}"/>
              </a:ext>
            </a:extLst>
          </p:cNvPr>
          <p:cNvSpPr/>
          <p:nvPr/>
        </p:nvSpPr>
        <p:spPr>
          <a:xfrm>
            <a:off x="4926461" y="841006"/>
            <a:ext cx="4032000" cy="39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ja-JP" altLang="en-US" sz="1050" dirty="0" smtClean="0">
                <a:solidFill>
                  <a:schemeClr val="tx1"/>
                </a:solidFill>
                <a:latin typeface="Meiryo UI" panose="020B0604030504040204" pitchFamily="50" charset="-128"/>
                <a:ea typeface="Meiryo UI" panose="020B0604030504040204" pitchFamily="50" charset="-128"/>
              </a:rPr>
              <a:t>無党派層</a:t>
            </a:r>
            <a:r>
              <a:rPr lang="ja-JP" altLang="en-US" sz="1050" dirty="0">
                <a:solidFill>
                  <a:schemeClr val="tx1"/>
                </a:solidFill>
                <a:latin typeface="Meiryo UI" panose="020B0604030504040204" pitchFamily="50" charset="-128"/>
                <a:ea typeface="Meiryo UI" panose="020B0604030504040204" pitchFamily="50" charset="-128"/>
              </a:rPr>
              <a:t>は、今回は賛成が</a:t>
            </a:r>
            <a:r>
              <a:rPr lang="en-US" altLang="ja-JP" sz="1050" dirty="0">
                <a:solidFill>
                  <a:schemeClr val="tx1"/>
                </a:solidFill>
                <a:latin typeface="Meiryo UI" panose="020B0604030504040204" pitchFamily="50" charset="-128"/>
                <a:ea typeface="Meiryo UI" panose="020B0604030504040204" pitchFamily="50" charset="-128"/>
              </a:rPr>
              <a:t>39</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rPr>
              <a:t>（前回</a:t>
            </a:r>
            <a:r>
              <a:rPr lang="en-US" altLang="ja-JP" sz="1050" dirty="0" smtClean="0">
                <a:solidFill>
                  <a:schemeClr val="tx1"/>
                </a:solidFill>
                <a:latin typeface="Meiryo UI" panose="020B0604030504040204" pitchFamily="50" charset="-128"/>
                <a:ea typeface="Meiryo UI" panose="020B0604030504040204" pitchFamily="50" charset="-128"/>
              </a:rPr>
              <a:t>48</a:t>
            </a:r>
            <a:r>
              <a:rPr lang="ja-JP" altLang="en-US" sz="1050" dirty="0">
                <a:solidFill>
                  <a:schemeClr val="tx1"/>
                </a:solidFill>
                <a:latin typeface="Meiryo UI" panose="020B0604030504040204" pitchFamily="50" charset="-128"/>
                <a:ea typeface="Meiryo UI" panose="020B0604030504040204" pitchFamily="50" charset="-128"/>
              </a:rPr>
              <a:t>％）で、反対が</a:t>
            </a:r>
            <a:r>
              <a:rPr lang="en-US" altLang="ja-JP" sz="1050" dirty="0">
                <a:solidFill>
                  <a:schemeClr val="tx1"/>
                </a:solidFill>
                <a:latin typeface="Meiryo UI" panose="020B0604030504040204" pitchFamily="50" charset="-128"/>
                <a:ea typeface="Meiryo UI" panose="020B0604030504040204" pitchFamily="50" charset="-128"/>
              </a:rPr>
              <a:t>61</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rPr>
              <a:t>（前回</a:t>
            </a:r>
            <a:r>
              <a:rPr lang="en-US" altLang="ja-JP" sz="1050" dirty="0" smtClean="0">
                <a:solidFill>
                  <a:schemeClr val="tx1"/>
                </a:solidFill>
                <a:latin typeface="Meiryo UI" panose="020B0604030504040204" pitchFamily="50" charset="-128"/>
                <a:ea typeface="Meiryo UI" panose="020B0604030504040204" pitchFamily="50" charset="-128"/>
              </a:rPr>
              <a:t>52</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rPr>
              <a:t>）で、前回</a:t>
            </a:r>
            <a:r>
              <a:rPr lang="ja-JP" altLang="en-US" sz="1050" dirty="0">
                <a:solidFill>
                  <a:schemeClr val="tx1"/>
                </a:solidFill>
                <a:latin typeface="Meiryo UI" panose="020B0604030504040204" pitchFamily="50" charset="-128"/>
                <a:ea typeface="Meiryo UI" panose="020B0604030504040204" pitchFamily="50" charset="-128"/>
              </a:rPr>
              <a:t>も反対</a:t>
            </a:r>
            <a:r>
              <a:rPr lang="ja-JP" altLang="en-US" sz="1050" dirty="0" smtClean="0">
                <a:solidFill>
                  <a:schemeClr val="tx1"/>
                </a:solidFill>
                <a:latin typeface="Meiryo UI" panose="020B0604030504040204" pitchFamily="50" charset="-128"/>
                <a:ea typeface="Meiryo UI" panose="020B0604030504040204" pitchFamily="50" charset="-128"/>
              </a:rPr>
              <a:t>が上回った</a:t>
            </a:r>
            <a:r>
              <a:rPr lang="ja-JP" altLang="en-US" sz="1050" dirty="0">
                <a:solidFill>
                  <a:schemeClr val="tx1"/>
                </a:solidFill>
                <a:latin typeface="Meiryo UI" panose="020B0604030504040204" pitchFamily="50" charset="-128"/>
                <a:ea typeface="Meiryo UI" panose="020B0604030504040204" pitchFamily="50" charset="-128"/>
              </a:rPr>
              <a:t>が、今回はその差を</a:t>
            </a:r>
            <a:r>
              <a:rPr lang="ja-JP" altLang="en-US" sz="1050" dirty="0" smtClean="0">
                <a:solidFill>
                  <a:schemeClr val="tx1"/>
                </a:solidFill>
                <a:latin typeface="Meiryo UI" panose="020B0604030504040204" pitchFamily="50" charset="-128"/>
                <a:ea typeface="Meiryo UI" panose="020B0604030504040204" pitchFamily="50" charset="-128"/>
              </a:rPr>
              <a:t>広げた</a:t>
            </a:r>
            <a:endParaRPr lang="ja-JP" altLang="en-US" sz="1050"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201215" y="1369149"/>
            <a:ext cx="492277" cy="402395"/>
          </a:xfrm>
          <a:prstGeom prst="rect">
            <a:avLst/>
          </a:prstGeom>
          <a:noFill/>
        </p:spPr>
        <p:txBody>
          <a:bodyPr wrap="square" lIns="33231" rIns="33231" rtlCol="0" anchor="ctr" anchorCtr="1">
            <a:noAutofit/>
          </a:bodyPr>
          <a:lstStyle/>
          <a:p>
            <a:pPr algn="ctr"/>
            <a:r>
              <a:rPr kumimoji="1" lang="en-US" altLang="ja-JP" sz="1108" b="1" dirty="0">
                <a:latin typeface="Meiryo UI" panose="020B0604030504040204" pitchFamily="50" charset="-128"/>
                <a:ea typeface="Meiryo UI" panose="020B0604030504040204" pitchFamily="50" charset="-128"/>
              </a:rPr>
              <a:t>%</a:t>
            </a:r>
            <a:endParaRPr kumimoji="1" lang="ja-JP" altLang="en-US" sz="1108"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22412" y="1407063"/>
            <a:ext cx="328543" cy="464785"/>
          </a:xfrm>
          <a:prstGeom prst="rect">
            <a:avLst/>
          </a:prstGeom>
          <a:noFill/>
        </p:spPr>
        <p:txBody>
          <a:bodyPr wrap="square" lIns="33231" rIns="33231" rtlCol="0" anchor="ctr" anchorCtr="1">
            <a:noAutofit/>
          </a:bodyPr>
          <a:lstStyle/>
          <a:p>
            <a:pPr algn="ctr"/>
            <a:r>
              <a:rPr kumimoji="1" lang="en-US" altLang="ja-JP" sz="1108" b="1" dirty="0">
                <a:latin typeface="Meiryo UI" panose="020B0604030504040204" pitchFamily="50" charset="-128"/>
                <a:ea typeface="Meiryo UI" panose="020B0604030504040204" pitchFamily="50" charset="-128"/>
              </a:rPr>
              <a:t>%</a:t>
            </a:r>
            <a:endParaRPr kumimoji="1" lang="ja-JP" altLang="en-US" sz="1108"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259785" y="4037128"/>
            <a:ext cx="2484000" cy="398769"/>
          </a:xfrm>
          <a:prstGeom prst="rect">
            <a:avLst/>
          </a:prstGeom>
          <a:noFill/>
        </p:spPr>
        <p:txBody>
          <a:bodyPr wrap="square" rtlCol="0" anchor="ctr">
            <a:noAutofit/>
          </a:bodyPr>
          <a:lstStyle/>
          <a:p>
            <a:r>
              <a:rPr kumimoji="1" lang="en-US" altLang="ja-JP" sz="700" dirty="0">
                <a:solidFill>
                  <a:srgbClr val="002060"/>
                </a:solidFill>
                <a:latin typeface="Meiryo UI" panose="020B0604030504040204" pitchFamily="50" charset="-128"/>
                <a:ea typeface="Meiryo UI" panose="020B0604030504040204" pitchFamily="50" charset="-128"/>
              </a:rPr>
              <a:t>※ </a:t>
            </a:r>
            <a:r>
              <a:rPr kumimoji="1" lang="ja-JP" altLang="en-US" sz="700" dirty="0" smtClean="0">
                <a:solidFill>
                  <a:srgbClr val="002060"/>
                </a:solidFill>
                <a:latin typeface="Meiryo UI" panose="020B0604030504040204" pitchFamily="50" charset="-128"/>
                <a:ea typeface="Meiryo UI" panose="020B0604030504040204" pitchFamily="50" charset="-128"/>
              </a:rPr>
              <a:t>出典：令和２年</a:t>
            </a:r>
            <a:r>
              <a:rPr kumimoji="1" lang="en-US" altLang="ja-JP" sz="700" dirty="0" smtClean="0">
                <a:solidFill>
                  <a:srgbClr val="002060"/>
                </a:solidFill>
                <a:latin typeface="Meiryo UI" panose="020B0604030504040204" pitchFamily="50" charset="-128"/>
                <a:ea typeface="Meiryo UI" panose="020B0604030504040204" pitchFamily="50" charset="-128"/>
              </a:rPr>
              <a:t>11</a:t>
            </a:r>
            <a:r>
              <a:rPr kumimoji="1" lang="ja-JP" altLang="en-US" sz="700" dirty="0" smtClean="0">
                <a:solidFill>
                  <a:srgbClr val="002060"/>
                </a:solidFill>
                <a:latin typeface="Meiryo UI" panose="020B0604030504040204" pitchFamily="50" charset="-128"/>
                <a:ea typeface="Meiryo UI" panose="020B0604030504040204" pitchFamily="50" charset="-128"/>
              </a:rPr>
              <a:t>月２日「読売新聞」記事</a:t>
            </a:r>
            <a:endParaRPr kumimoji="1" lang="ja-JP" altLang="en-US" sz="700" dirty="0">
              <a:solidFill>
                <a:srgbClr val="002060"/>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43F6E87B-42C2-4ED4-84AC-96E50CC65178}"/>
              </a:ext>
            </a:extLst>
          </p:cNvPr>
          <p:cNvSpPr/>
          <p:nvPr/>
        </p:nvSpPr>
        <p:spPr>
          <a:xfrm>
            <a:off x="340213" y="4517621"/>
            <a:ext cx="4032000" cy="39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ja-JP" altLang="en-US" sz="1050" dirty="0">
                <a:solidFill>
                  <a:schemeClr val="tx1"/>
                </a:solidFill>
                <a:latin typeface="Meiryo UI" panose="020B0604030504040204" pitchFamily="50" charset="-128"/>
                <a:ea typeface="Meiryo UI" panose="020B0604030504040204" pitchFamily="50" charset="-128"/>
              </a:rPr>
              <a:t>反対の理由で最も多かったのは、「大阪市がなくなるから」（</a:t>
            </a:r>
            <a:r>
              <a:rPr lang="en-US" altLang="ja-JP" sz="1050" dirty="0">
                <a:solidFill>
                  <a:schemeClr val="tx1"/>
                </a:solidFill>
                <a:latin typeface="Meiryo UI" panose="020B0604030504040204" pitchFamily="50" charset="-128"/>
                <a:ea typeface="Meiryo UI" panose="020B0604030504040204" pitchFamily="50" charset="-128"/>
              </a:rPr>
              <a:t>34</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050" dirty="0" smtClean="0">
                <a:solidFill>
                  <a:schemeClr val="tx1"/>
                </a:solidFill>
                <a:latin typeface="Meiryo UI" panose="020B0604030504040204" pitchFamily="50" charset="-128"/>
                <a:ea typeface="Meiryo UI" panose="020B0604030504040204" pitchFamily="50" charset="-128"/>
              </a:rPr>
              <a:t>２番目</a:t>
            </a:r>
            <a:r>
              <a:rPr lang="ja-JP" altLang="en-US" sz="1050" dirty="0">
                <a:solidFill>
                  <a:schemeClr val="tx1"/>
                </a:solidFill>
                <a:latin typeface="Meiryo UI" panose="020B0604030504040204" pitchFamily="50" charset="-128"/>
                <a:ea typeface="Meiryo UI" panose="020B0604030504040204" pitchFamily="50" charset="-128"/>
              </a:rPr>
              <a:t>は「これ</a:t>
            </a:r>
            <a:r>
              <a:rPr lang="ja-JP" altLang="en-US" sz="1050" dirty="0" smtClean="0">
                <a:solidFill>
                  <a:schemeClr val="tx1"/>
                </a:solidFill>
                <a:latin typeface="Meiryo UI" panose="020B0604030504040204" pitchFamily="50" charset="-128"/>
                <a:ea typeface="Meiryo UI" panose="020B0604030504040204" pitchFamily="50" charset="-128"/>
              </a:rPr>
              <a:t>までの</a:t>
            </a:r>
            <a:r>
              <a:rPr lang="ja-JP" altLang="en-US" sz="1050" dirty="0">
                <a:solidFill>
                  <a:schemeClr val="tx1"/>
                </a:solidFill>
                <a:latin typeface="Meiryo UI" panose="020B0604030504040204" pitchFamily="50" charset="-128"/>
                <a:ea typeface="Meiryo UI" panose="020B0604030504040204" pitchFamily="50" charset="-128"/>
              </a:rPr>
              <a:t>議論に納得できない」（</a:t>
            </a:r>
            <a:r>
              <a:rPr lang="en-US" altLang="ja-JP" sz="1050" dirty="0">
                <a:solidFill>
                  <a:schemeClr val="tx1"/>
                </a:solidFill>
                <a:latin typeface="Meiryo UI" panose="020B0604030504040204" pitchFamily="50" charset="-128"/>
                <a:ea typeface="Meiryo UI" panose="020B0604030504040204" pitchFamily="50" charset="-128"/>
              </a:rPr>
              <a:t>21</a:t>
            </a:r>
            <a:r>
              <a:rPr lang="ja-JP" altLang="en-US" sz="1050" dirty="0">
                <a:solidFill>
                  <a:schemeClr val="tx1"/>
                </a:solidFill>
                <a:latin typeface="Meiryo UI" panose="020B0604030504040204" pitchFamily="50" charset="-128"/>
                <a:ea typeface="Meiryo UI" panose="020B0604030504040204" pitchFamily="50" charset="-128"/>
              </a:rPr>
              <a:t>％）</a:t>
            </a:r>
          </a:p>
        </p:txBody>
      </p:sp>
      <p:sp>
        <p:nvSpPr>
          <p:cNvPr id="28" name="正方形/長方形 27">
            <a:extLst>
              <a:ext uri="{FF2B5EF4-FFF2-40B4-BE49-F238E27FC236}">
                <a16:creationId xmlns:a16="http://schemas.microsoft.com/office/drawing/2014/main" id="{43F6E87B-42C2-4ED4-84AC-96E50CC65178}"/>
              </a:ext>
            </a:extLst>
          </p:cNvPr>
          <p:cNvSpPr/>
          <p:nvPr/>
        </p:nvSpPr>
        <p:spPr>
          <a:xfrm>
            <a:off x="4992074" y="4524065"/>
            <a:ext cx="4032000" cy="39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ja-JP" altLang="en-US" sz="1050" dirty="0" smtClean="0">
                <a:solidFill>
                  <a:schemeClr val="tx1"/>
                </a:solidFill>
                <a:latin typeface="Meiryo UI" panose="020B0604030504040204" pitchFamily="50" charset="-128"/>
                <a:ea typeface="Meiryo UI" panose="020B0604030504040204" pitchFamily="50" charset="-128"/>
              </a:rPr>
              <a:t>賛成</a:t>
            </a:r>
            <a:r>
              <a:rPr lang="ja-JP" altLang="en-US" sz="1050" dirty="0">
                <a:solidFill>
                  <a:schemeClr val="tx1"/>
                </a:solidFill>
                <a:latin typeface="Meiryo UI" panose="020B0604030504040204" pitchFamily="50" charset="-128"/>
                <a:ea typeface="Meiryo UI" panose="020B0604030504040204" pitchFamily="50" charset="-128"/>
              </a:rPr>
              <a:t>理由で目立ったのは、「行政の無駄が削減される」（</a:t>
            </a:r>
            <a:r>
              <a:rPr lang="en-US" altLang="ja-JP" sz="1050" dirty="0">
                <a:solidFill>
                  <a:schemeClr val="tx1"/>
                </a:solidFill>
                <a:latin typeface="Meiryo UI" panose="020B0604030504040204" pitchFamily="50" charset="-128"/>
                <a:ea typeface="Meiryo UI" panose="020B0604030504040204" pitchFamily="50" charset="-128"/>
              </a:rPr>
              <a:t>46</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050" dirty="0" smtClean="0">
                <a:solidFill>
                  <a:schemeClr val="tx1"/>
                </a:solidFill>
                <a:latin typeface="Meiryo UI" panose="020B0604030504040204" pitchFamily="50" charset="-128"/>
                <a:ea typeface="Meiryo UI" panose="020B0604030504040204" pitchFamily="50" charset="-128"/>
              </a:rPr>
              <a:t>続いて</a:t>
            </a:r>
            <a:r>
              <a:rPr lang="ja-JP" altLang="en-US" sz="1050" dirty="0">
                <a:solidFill>
                  <a:schemeClr val="tx1"/>
                </a:solidFill>
                <a:latin typeface="Meiryo UI" panose="020B0604030504040204" pitchFamily="50" charset="-128"/>
                <a:ea typeface="Meiryo UI" panose="020B0604030504040204" pitchFamily="50" charset="-128"/>
              </a:rPr>
              <a:t>多かったの</a:t>
            </a:r>
            <a:r>
              <a:rPr lang="ja-JP" altLang="en-US" sz="1050" dirty="0" smtClean="0">
                <a:solidFill>
                  <a:schemeClr val="tx1"/>
                </a:solidFill>
                <a:latin typeface="Meiryo UI" panose="020B0604030504040204" pitchFamily="50" charset="-128"/>
                <a:ea typeface="Meiryo UI" panose="020B0604030504040204" pitchFamily="50" charset="-128"/>
              </a:rPr>
              <a:t>は「</a:t>
            </a:r>
            <a:r>
              <a:rPr lang="ja-JP" altLang="en-US" sz="1050" dirty="0">
                <a:solidFill>
                  <a:schemeClr val="tx1"/>
                </a:solidFill>
                <a:latin typeface="Meiryo UI" panose="020B0604030504040204" pitchFamily="50" charset="-128"/>
                <a:ea typeface="Meiryo UI" panose="020B0604030504040204" pitchFamily="50" charset="-128"/>
              </a:rPr>
              <a:t>大阪の経済成長につながる」（</a:t>
            </a:r>
            <a:r>
              <a:rPr lang="en-US" altLang="ja-JP" sz="1050" dirty="0">
                <a:solidFill>
                  <a:schemeClr val="tx1"/>
                </a:solidFill>
                <a:latin typeface="Meiryo UI" panose="020B0604030504040204" pitchFamily="50" charset="-128"/>
                <a:ea typeface="Meiryo UI" panose="020B0604030504040204" pitchFamily="50" charset="-128"/>
              </a:rPr>
              <a:t>36</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72383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7542" y="30827"/>
            <a:ext cx="6140169" cy="3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lang="ja-JP" altLang="en-US" sz="1400" b="1" dirty="0" smtClean="0">
                <a:solidFill>
                  <a:srgbClr val="002060"/>
                </a:solidFill>
                <a:latin typeface="Meiryo UI" panose="020B0604030504040204" pitchFamily="50" charset="-128"/>
                <a:ea typeface="Meiryo UI" panose="020B0604030504040204" pitchFamily="50" charset="-128"/>
              </a:rPr>
              <a:t>■ 府市一体条例の概要</a:t>
            </a:r>
            <a:r>
              <a:rPr lang="ja-JP" altLang="en-US" sz="1400" dirty="0" smtClean="0">
                <a:solidFill>
                  <a:srgbClr val="002060"/>
                </a:solidFill>
                <a:latin typeface="Meiryo UI" panose="020B0604030504040204" pitchFamily="50" charset="-128"/>
                <a:ea typeface="Meiryo UI" panose="020B0604030504040204" pitchFamily="50" charset="-128"/>
              </a:rPr>
              <a:t> </a:t>
            </a:r>
            <a:endParaRPr lang="ja-JP" altLang="en-US" sz="1100" dirty="0">
              <a:solidFill>
                <a:srgbClr val="002060"/>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89489" y="2304623"/>
            <a:ext cx="265846" cy="265846"/>
          </a:xfrm>
          <a:prstGeom prst="rect">
            <a:avLst/>
          </a:prstGeom>
          <a:noFill/>
        </p:spPr>
        <p:txBody>
          <a:bodyPr wrap="square" lIns="33231" rIns="33231" rtlCol="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0" name="グループ化 9"/>
          <p:cNvGrpSpPr/>
          <p:nvPr/>
        </p:nvGrpSpPr>
        <p:grpSpPr>
          <a:xfrm>
            <a:off x="226592" y="1954465"/>
            <a:ext cx="2052000" cy="1116152"/>
            <a:chOff x="126482" y="1276149"/>
            <a:chExt cx="2052000" cy="1116152"/>
          </a:xfrm>
        </p:grpSpPr>
        <p:sp>
          <p:nvSpPr>
            <p:cNvPr id="11" name="角丸四角形 10"/>
            <p:cNvSpPr/>
            <p:nvPr/>
          </p:nvSpPr>
          <p:spPr>
            <a:xfrm>
              <a:off x="126482" y="1420301"/>
              <a:ext cx="2052000" cy="972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500"/>
                </a:lnSpc>
              </a:pP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大阪</a:t>
              </a:r>
              <a:r>
                <a:rPr lang="ja-JP" altLang="en-US" sz="1100" dirty="0">
                  <a:solidFill>
                    <a:srgbClr val="002060"/>
                  </a:solidFill>
                  <a:latin typeface="Meiryo UI" panose="020B0604030504040204" pitchFamily="50" charset="-128"/>
                  <a:ea typeface="Meiryo UI" panose="020B0604030504040204" pitchFamily="50" charset="-128"/>
                </a:rPr>
                <a:t>の成長及び発展を支えるため、将来にわたって府市の一体的な行政運営を推進することに関し、必要な事項を定める。</a:t>
              </a:r>
            </a:p>
          </p:txBody>
        </p:sp>
        <p:sp>
          <p:nvSpPr>
            <p:cNvPr id="12" name="角丸四角形 11"/>
            <p:cNvSpPr/>
            <p:nvPr/>
          </p:nvSpPr>
          <p:spPr>
            <a:xfrm>
              <a:off x="158972" y="1276149"/>
              <a:ext cx="1656000" cy="252000"/>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lang="ja-JP" altLang="en-US" sz="1100" dirty="0">
                  <a:solidFill>
                    <a:schemeClr val="bg1"/>
                  </a:solidFill>
                  <a:latin typeface="Meiryo UI" panose="020B0604030504040204" pitchFamily="50" charset="-128"/>
                  <a:ea typeface="Meiryo UI" panose="020B0604030504040204" pitchFamily="50" charset="-128"/>
                </a:rPr>
                <a:t>（１）</a:t>
              </a:r>
              <a:r>
                <a:rPr kumimoji="1" lang="ja-JP" altLang="en-US" sz="1100" dirty="0">
                  <a:solidFill>
                    <a:schemeClr val="bg1"/>
                  </a:solidFill>
                  <a:latin typeface="Meiryo UI" panose="020B0604030504040204" pitchFamily="50" charset="-128"/>
                  <a:ea typeface="Meiryo UI" panose="020B0604030504040204" pitchFamily="50" charset="-128"/>
                </a:rPr>
                <a:t>趣</a:t>
              </a:r>
              <a:r>
                <a:rPr lang="ja-JP" altLang="en-US" sz="1100" dirty="0">
                  <a:solidFill>
                    <a:schemeClr val="bg1"/>
                  </a:solidFill>
                  <a:latin typeface="Meiryo UI" panose="020B0604030504040204" pitchFamily="50" charset="-128"/>
                  <a:ea typeface="Meiryo UI" panose="020B0604030504040204" pitchFamily="50" charset="-128"/>
                </a:rPr>
                <a:t>　　</a:t>
              </a:r>
              <a:r>
                <a:rPr kumimoji="1" lang="ja-JP" altLang="en-US" sz="1100" dirty="0">
                  <a:solidFill>
                    <a:schemeClr val="bg1"/>
                  </a:solidFill>
                  <a:latin typeface="Meiryo UI" panose="020B0604030504040204" pitchFamily="50" charset="-128"/>
                  <a:ea typeface="Meiryo UI" panose="020B0604030504040204" pitchFamily="50" charset="-128"/>
                </a:rPr>
                <a:t>旨（</a:t>
              </a:r>
              <a:r>
                <a:rPr kumimoji="1" lang="en-US" altLang="ja-JP" sz="1100" dirty="0">
                  <a:solidFill>
                    <a:schemeClr val="bg1"/>
                  </a:solidFill>
                  <a:latin typeface="Meiryo UI" panose="020B0604030504040204" pitchFamily="50" charset="-128"/>
                  <a:ea typeface="Meiryo UI" panose="020B0604030504040204" pitchFamily="50" charset="-128"/>
                </a:rPr>
                <a:t>§</a:t>
              </a:r>
              <a:r>
                <a:rPr kumimoji="1" lang="ja-JP" altLang="en-US" sz="1100" dirty="0">
                  <a:solidFill>
                    <a:schemeClr val="bg1"/>
                  </a:solidFill>
                  <a:latin typeface="Meiryo UI" panose="020B0604030504040204" pitchFamily="50" charset="-128"/>
                  <a:ea typeface="Meiryo UI" panose="020B0604030504040204" pitchFamily="50" charset="-128"/>
                </a:rPr>
                <a:t>１）</a:t>
              </a:r>
            </a:p>
          </p:txBody>
        </p:sp>
      </p:grpSp>
      <p:grpSp>
        <p:nvGrpSpPr>
          <p:cNvPr id="13" name="グループ化 12"/>
          <p:cNvGrpSpPr/>
          <p:nvPr/>
        </p:nvGrpSpPr>
        <p:grpSpPr>
          <a:xfrm>
            <a:off x="227665" y="5324554"/>
            <a:ext cx="2052000" cy="726012"/>
            <a:chOff x="117497" y="4276902"/>
            <a:chExt cx="2052000" cy="726012"/>
          </a:xfrm>
        </p:grpSpPr>
        <p:sp>
          <p:nvSpPr>
            <p:cNvPr id="14" name="角丸四角形 13"/>
            <p:cNvSpPr/>
            <p:nvPr/>
          </p:nvSpPr>
          <p:spPr>
            <a:xfrm>
              <a:off x="117497" y="4426914"/>
              <a:ext cx="2052000" cy="576000"/>
            </a:xfrm>
            <a:prstGeom prst="roundRect">
              <a:avLst>
                <a:gd name="adj" fmla="val 1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en-US" altLang="ja-JP"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府</a:t>
              </a:r>
              <a:r>
                <a:rPr lang="ja-JP" altLang="en-US" sz="1100" dirty="0">
                  <a:solidFill>
                    <a:srgbClr val="002060"/>
                  </a:solidFill>
                  <a:latin typeface="Meiryo UI" panose="020B0604030504040204" pitchFamily="50" charset="-128"/>
                  <a:ea typeface="Meiryo UI" panose="020B0604030504040204" pitchFamily="50" charset="-128"/>
                </a:rPr>
                <a:t>市は、この条例に定める事項を誠実に履行する責務を有する。</a:t>
              </a:r>
            </a:p>
          </p:txBody>
        </p:sp>
        <p:sp>
          <p:nvSpPr>
            <p:cNvPr id="15" name="角丸四角形 14"/>
            <p:cNvSpPr/>
            <p:nvPr/>
          </p:nvSpPr>
          <p:spPr>
            <a:xfrm>
              <a:off x="117497" y="4276902"/>
              <a:ext cx="1620000" cy="252000"/>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lang="ja-JP" altLang="en-US" sz="1100" dirty="0">
                  <a:solidFill>
                    <a:schemeClr val="bg1"/>
                  </a:solidFill>
                  <a:latin typeface="Meiryo UI" panose="020B0604030504040204" pitchFamily="50" charset="-128"/>
                  <a:ea typeface="Meiryo UI" panose="020B0604030504040204" pitchFamily="50" charset="-128"/>
                </a:rPr>
                <a:t>（３）責　　務（</a:t>
              </a:r>
              <a:r>
                <a:rPr lang="en-US" altLang="ja-JP" sz="1100" dirty="0">
                  <a:solidFill>
                    <a:schemeClr val="bg1"/>
                  </a:solidFill>
                  <a:latin typeface="Meiryo UI" panose="020B0604030504040204" pitchFamily="50" charset="-128"/>
                  <a:ea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rPr>
                <a:t>３）</a:t>
              </a:r>
              <a:endParaRPr kumimoji="1" lang="ja-JP" altLang="en-US" sz="1100" dirty="0">
                <a:solidFill>
                  <a:schemeClr val="bg1"/>
                </a:solidFill>
                <a:latin typeface="Meiryo UI" panose="020B0604030504040204" pitchFamily="50" charset="-128"/>
                <a:ea typeface="Meiryo UI" panose="020B0604030504040204" pitchFamily="50" charset="-128"/>
              </a:endParaRPr>
            </a:p>
          </p:txBody>
        </p:sp>
      </p:grpSp>
      <p:grpSp>
        <p:nvGrpSpPr>
          <p:cNvPr id="16" name="グループ化 15"/>
          <p:cNvGrpSpPr/>
          <p:nvPr/>
        </p:nvGrpSpPr>
        <p:grpSpPr>
          <a:xfrm>
            <a:off x="227577" y="3500210"/>
            <a:ext cx="2052000" cy="1558666"/>
            <a:chOff x="120390" y="2626417"/>
            <a:chExt cx="2052000" cy="1558666"/>
          </a:xfrm>
        </p:grpSpPr>
        <p:sp>
          <p:nvSpPr>
            <p:cNvPr id="17" name="角丸四角形 16"/>
            <p:cNvSpPr/>
            <p:nvPr/>
          </p:nvSpPr>
          <p:spPr>
            <a:xfrm>
              <a:off x="120390" y="2745083"/>
              <a:ext cx="2052000" cy="1440000"/>
            </a:xfrm>
            <a:prstGeom prst="roundRect">
              <a:avLst>
                <a:gd name="adj" fmla="val 76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500"/>
                </a:lnSpc>
              </a:pPr>
              <a:r>
                <a:rPr lang="en-US" altLang="ja-JP" sz="1100" dirty="0">
                  <a:solidFill>
                    <a:srgbClr val="002060"/>
                  </a:solidFill>
                  <a:latin typeface="Meiryo UI" panose="020B0604030504040204" pitchFamily="50" charset="-128"/>
                  <a:ea typeface="Meiryo UI" panose="020B0604030504040204" pitchFamily="50" charset="-128"/>
                </a:rPr>
                <a:t>   </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en-US" altLang="ja-JP"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府</a:t>
              </a:r>
              <a:r>
                <a:rPr lang="ja-JP" altLang="en-US" sz="1100" dirty="0">
                  <a:solidFill>
                    <a:srgbClr val="002060"/>
                  </a:solidFill>
                  <a:latin typeface="Meiryo UI" panose="020B0604030504040204" pitchFamily="50" charset="-128"/>
                  <a:ea typeface="Meiryo UI" panose="020B0604030504040204" pitchFamily="50" charset="-128"/>
                </a:rPr>
                <a:t>市は、対等の立場において一体的な行政運営を推進することを通じて、二重行政を解消するとともに、大阪の成長及び発展を図ることにより、副首都・大阪を確立し、もって豊かな住民生活を実現する。</a:t>
              </a:r>
            </a:p>
          </p:txBody>
        </p:sp>
        <p:sp>
          <p:nvSpPr>
            <p:cNvPr id="18" name="角丸四角形 17"/>
            <p:cNvSpPr/>
            <p:nvPr/>
          </p:nvSpPr>
          <p:spPr>
            <a:xfrm>
              <a:off x="134976" y="2626417"/>
              <a:ext cx="1692000" cy="252000"/>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lang="ja-JP" altLang="en-US" sz="1100" dirty="0">
                  <a:solidFill>
                    <a:schemeClr val="bg1"/>
                  </a:solidFill>
                  <a:latin typeface="Meiryo UI" panose="020B0604030504040204" pitchFamily="50" charset="-128"/>
                  <a:ea typeface="Meiryo UI" panose="020B0604030504040204" pitchFamily="50" charset="-128"/>
                </a:rPr>
                <a:t>（２）</a:t>
              </a:r>
              <a:r>
                <a:rPr kumimoji="1" lang="ja-JP" altLang="en-US" sz="1100" dirty="0">
                  <a:solidFill>
                    <a:schemeClr val="bg1"/>
                  </a:solidFill>
                  <a:latin typeface="Meiryo UI" panose="020B0604030504040204" pitchFamily="50" charset="-128"/>
                  <a:ea typeface="Meiryo UI" panose="020B0604030504040204" pitchFamily="50" charset="-128"/>
                </a:rPr>
                <a:t>基本理念（</a:t>
              </a:r>
              <a:r>
                <a:rPr kumimoji="1" lang="en-US" altLang="ja-JP" sz="1100" dirty="0">
                  <a:solidFill>
                    <a:schemeClr val="bg1"/>
                  </a:solidFill>
                  <a:latin typeface="Meiryo UI" panose="020B0604030504040204" pitchFamily="50" charset="-128"/>
                  <a:ea typeface="Meiryo UI" panose="020B0604030504040204" pitchFamily="50" charset="-128"/>
                </a:rPr>
                <a:t>§</a:t>
              </a:r>
              <a:r>
                <a:rPr kumimoji="1" lang="ja-JP" altLang="en-US" sz="1100" dirty="0">
                  <a:solidFill>
                    <a:schemeClr val="bg1"/>
                  </a:solidFill>
                  <a:latin typeface="Meiryo UI" panose="020B0604030504040204" pitchFamily="50" charset="-128"/>
                  <a:ea typeface="Meiryo UI" panose="020B0604030504040204" pitchFamily="50" charset="-128"/>
                </a:rPr>
                <a:t>２）</a:t>
              </a:r>
            </a:p>
          </p:txBody>
        </p:sp>
      </p:grpSp>
      <p:sp>
        <p:nvSpPr>
          <p:cNvPr id="19" name="正方形/長方形 18"/>
          <p:cNvSpPr/>
          <p:nvPr/>
        </p:nvSpPr>
        <p:spPr>
          <a:xfrm>
            <a:off x="173961" y="3914349"/>
            <a:ext cx="2793010" cy="547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071"/>
              </a:lnSpc>
            </a:pPr>
            <a:endParaRPr lang="ja-JP" altLang="en-US" sz="857" dirty="0">
              <a:solidFill>
                <a:schemeClr val="tx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3173392" y="1963600"/>
            <a:ext cx="2974319" cy="260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43"/>
              </a:lnSpc>
              <a:spcBef>
                <a:spcPts val="429"/>
              </a:spcBef>
            </a:pPr>
            <a:r>
              <a:rPr kumimoji="1" lang="ja-JP" altLang="en-US" sz="857" dirty="0">
                <a:solidFill>
                  <a:schemeClr val="tx1"/>
                </a:solidFill>
                <a:latin typeface="Meiryo UI" panose="020B0604030504040204" pitchFamily="50" charset="-128"/>
                <a:ea typeface="Meiryo UI" panose="020B0604030504040204" pitchFamily="50" charset="-128"/>
              </a:rPr>
              <a:t>　</a:t>
            </a:r>
            <a:endParaRPr kumimoji="1" lang="en-US" altLang="ja-JP" sz="857" dirty="0">
              <a:solidFill>
                <a:schemeClr val="tx1"/>
              </a:solidFill>
              <a:latin typeface="Meiryo UI" panose="020B0604030504040204" pitchFamily="50" charset="-128"/>
              <a:ea typeface="Meiryo UI" panose="020B0604030504040204" pitchFamily="50" charset="-128"/>
            </a:endParaRPr>
          </a:p>
        </p:txBody>
      </p:sp>
      <p:grpSp>
        <p:nvGrpSpPr>
          <p:cNvPr id="23" name="グループ化 22"/>
          <p:cNvGrpSpPr/>
          <p:nvPr/>
        </p:nvGrpSpPr>
        <p:grpSpPr>
          <a:xfrm>
            <a:off x="2344624" y="1413679"/>
            <a:ext cx="3357005" cy="5411615"/>
            <a:chOff x="2266776" y="838513"/>
            <a:chExt cx="3357005" cy="5411615"/>
          </a:xfrm>
        </p:grpSpPr>
        <p:sp>
          <p:nvSpPr>
            <p:cNvPr id="24" name="角丸四角形 23"/>
            <p:cNvSpPr/>
            <p:nvPr/>
          </p:nvSpPr>
          <p:spPr>
            <a:xfrm>
              <a:off x="2266776" y="994128"/>
              <a:ext cx="3348000" cy="5256000"/>
            </a:xfrm>
            <a:prstGeom prst="roundRect">
              <a:avLst>
                <a:gd name="adj" fmla="val 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rPr>
                <a:t>会議の</a:t>
              </a:r>
              <a:r>
                <a:rPr lang="ja-JP" altLang="en-US" sz="1100" dirty="0" smtClean="0">
                  <a:solidFill>
                    <a:srgbClr val="002060"/>
                  </a:solidFill>
                  <a:latin typeface="Meiryo UI" panose="020B0604030504040204" pitchFamily="50" charset="-128"/>
                  <a:ea typeface="Meiryo UI" panose="020B0604030504040204" pitchFamily="50" charset="-128"/>
                </a:rPr>
                <a:t>運営</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本部長は知事、副本部長は市長</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府市が対等の立場において議論を尽くし合意に努める</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rPr>
                <a:t>進捗状況の管理</a:t>
              </a:r>
              <a:r>
                <a:rPr lang="ja-JP" altLang="en-US" sz="1100" dirty="0" smtClean="0">
                  <a:solidFill>
                    <a:srgbClr val="002060"/>
                  </a:solidFill>
                  <a:latin typeface="Meiryo UI" panose="020B0604030504040204" pitchFamily="50" charset="-128"/>
                  <a:ea typeface="Meiryo UI" panose="020B0604030504040204" pitchFamily="50" charset="-128"/>
                </a:rPr>
                <a:t>等</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合意事項については、会議において進捗管理を行う</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合意事項・合意事項の進捗状況を</a:t>
              </a:r>
              <a:r>
                <a:rPr lang="ja-JP" altLang="en-US" sz="1100" dirty="0" smtClean="0">
                  <a:solidFill>
                    <a:srgbClr val="002060"/>
                  </a:solidFill>
                  <a:latin typeface="Meiryo UI" panose="020B0604030504040204" pitchFamily="50" charset="-128"/>
                  <a:ea typeface="Meiryo UI" panose="020B0604030504040204" pitchFamily="50" charset="-128"/>
                </a:rPr>
                <a:t>府議会、市会に</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報告</a:t>
              </a:r>
              <a:endParaRPr lang="ja-JP" altLang="en-US" sz="1100"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◆協議</a:t>
              </a:r>
              <a:r>
                <a:rPr lang="ja-JP" altLang="en-US" sz="1100" dirty="0" smtClean="0">
                  <a:solidFill>
                    <a:srgbClr val="002060"/>
                  </a:solidFill>
                  <a:latin typeface="Meiryo UI" panose="020B0604030504040204" pitchFamily="50" charset="-128"/>
                  <a:ea typeface="Meiryo UI" panose="020B0604030504040204" pitchFamily="50" charset="-128"/>
                </a:rPr>
                <a:t>事項</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en-US" altLang="ja-JP" sz="1100" dirty="0">
                  <a:solidFill>
                    <a:srgbClr val="002060"/>
                  </a:solidFill>
                  <a:latin typeface="Meiryo UI" panose="020B0604030504040204" pitchFamily="50" charset="-128"/>
                  <a:ea typeface="Meiryo UI" panose="020B0604030504040204" pitchFamily="50" charset="-128"/>
                </a:rPr>
                <a:t>①</a:t>
              </a:r>
              <a:r>
                <a:rPr lang="ja-JP" altLang="en-US" sz="1100" dirty="0">
                  <a:solidFill>
                    <a:srgbClr val="002060"/>
                  </a:solidFill>
                  <a:latin typeface="Meiryo UI" panose="020B0604030504040204" pitchFamily="50" charset="-128"/>
                  <a:ea typeface="Meiryo UI" panose="020B0604030504040204" pitchFamily="50" charset="-128"/>
                </a:rPr>
                <a:t>成長戦略など、今後の大阪の成長・発展に</a:t>
              </a:r>
              <a:r>
                <a:rPr lang="ja-JP" altLang="en-US" sz="1100" dirty="0" smtClean="0">
                  <a:solidFill>
                    <a:srgbClr val="002060"/>
                  </a:solidFill>
                  <a:latin typeface="Meiryo UI" panose="020B0604030504040204" pitchFamily="50" charset="-128"/>
                  <a:ea typeface="Meiryo UI" panose="020B0604030504040204" pitchFamily="50" charset="-128"/>
                </a:rPr>
                <a:t>関する</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en-US" altLang="ja-JP" sz="1100" dirty="0">
                  <a:solidFill>
                    <a:srgbClr val="002060"/>
                  </a:solidFill>
                  <a:latin typeface="Meiryo UI" panose="020B0604030504040204" pitchFamily="50" charset="-128"/>
                  <a:ea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取組</a:t>
              </a:r>
              <a:r>
                <a:rPr lang="ja-JP" altLang="en-US" sz="1100" dirty="0">
                  <a:solidFill>
                    <a:srgbClr val="002060"/>
                  </a:solidFill>
                  <a:latin typeface="Meiryo UI" panose="020B0604030504040204" pitchFamily="50" charset="-128"/>
                  <a:ea typeface="Meiryo UI" panose="020B0604030504040204" pitchFamily="50" charset="-128"/>
                </a:rPr>
                <a:t>の方向性</a:t>
              </a: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②</a:t>
              </a:r>
              <a:r>
                <a:rPr lang="ja-JP" altLang="en-US" sz="1100" spc="-30" dirty="0">
                  <a:solidFill>
                    <a:srgbClr val="002060"/>
                  </a:solidFill>
                  <a:latin typeface="Meiryo UI" panose="020B0604030504040204" pitchFamily="50" charset="-128"/>
                  <a:ea typeface="Meiryo UI" panose="020B0604030504040204" pitchFamily="50" charset="-128"/>
                </a:rPr>
                <a:t>グランドデザインなど、大阪の成長・発展を支える</a:t>
              </a:r>
              <a:r>
                <a:rPr lang="ja-JP" altLang="en-US" sz="1100" spc="-30" dirty="0" smtClean="0">
                  <a:solidFill>
                    <a:srgbClr val="002060"/>
                  </a:solidFill>
                  <a:latin typeface="Meiryo UI" panose="020B0604030504040204" pitchFamily="50" charset="-128"/>
                  <a:ea typeface="Meiryo UI" panose="020B0604030504040204" pitchFamily="50" charset="-128"/>
                </a:rPr>
                <a:t>大</a:t>
              </a:r>
              <a:endParaRPr lang="en-US" altLang="ja-JP" sz="1100" spc="-3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en-US" altLang="ja-JP" sz="1100" spc="-30" dirty="0">
                  <a:solidFill>
                    <a:srgbClr val="002060"/>
                  </a:solidFill>
                  <a:latin typeface="Meiryo UI" panose="020B0604030504040204" pitchFamily="50" charset="-128"/>
                  <a:ea typeface="Meiryo UI" panose="020B0604030504040204" pitchFamily="50" charset="-128"/>
                </a:rPr>
                <a:t> </a:t>
              </a:r>
              <a:r>
                <a:rPr lang="en-US" altLang="ja-JP" sz="1100" spc="-30" dirty="0" smtClean="0">
                  <a:solidFill>
                    <a:srgbClr val="002060"/>
                  </a:solidFill>
                  <a:latin typeface="Meiryo UI" panose="020B0604030504040204" pitchFamily="50" charset="-128"/>
                  <a:ea typeface="Meiryo UI" panose="020B0604030504040204" pitchFamily="50" charset="-128"/>
                </a:rPr>
                <a:t>    </a:t>
              </a:r>
              <a:r>
                <a:rPr lang="ja-JP" altLang="en-US" sz="1100" spc="-30" dirty="0" smtClean="0">
                  <a:solidFill>
                    <a:srgbClr val="002060"/>
                  </a:solidFill>
                  <a:latin typeface="Meiryo UI" panose="020B0604030504040204" pitchFamily="50" charset="-128"/>
                  <a:ea typeface="Meiryo UI" panose="020B0604030504040204" pitchFamily="50" charset="-128"/>
                </a:rPr>
                <a:t>都市</a:t>
              </a:r>
              <a:r>
                <a:rPr lang="ja-JP" altLang="en-US" sz="1100" spc="-30" dirty="0">
                  <a:solidFill>
                    <a:srgbClr val="002060"/>
                  </a:solidFill>
                  <a:latin typeface="Meiryo UI" panose="020B0604030504040204" pitchFamily="50" charset="-128"/>
                  <a:ea typeface="Meiryo UI" panose="020B0604030504040204" pitchFamily="50" charset="-128"/>
                </a:rPr>
                <a:t>の</a:t>
              </a:r>
              <a:r>
                <a:rPr lang="ja-JP" altLang="en-US" sz="1100" spc="-30" dirty="0" smtClean="0">
                  <a:solidFill>
                    <a:srgbClr val="002060"/>
                  </a:solidFill>
                  <a:latin typeface="Meiryo UI" panose="020B0604030504040204" pitchFamily="50" charset="-128"/>
                  <a:ea typeface="Meiryo UI" panose="020B0604030504040204" pitchFamily="50" charset="-128"/>
                </a:rPr>
                <a:t>まちづくりや</a:t>
              </a:r>
              <a:r>
                <a:rPr lang="ja-JP" altLang="en-US" sz="1100" spc="-30" dirty="0">
                  <a:solidFill>
                    <a:srgbClr val="002060"/>
                  </a:solidFill>
                  <a:latin typeface="Meiryo UI" panose="020B0604030504040204" pitchFamily="50" charset="-128"/>
                  <a:ea typeface="Meiryo UI" panose="020B0604030504040204" pitchFamily="50" charset="-128"/>
                </a:rPr>
                <a:t>広域的な交通基盤整備の方向性</a:t>
              </a:r>
              <a:endParaRPr lang="en-US" altLang="ja-JP" sz="1100" spc="-3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③スマートシティ戦略など、</a:t>
              </a:r>
              <a:r>
                <a:rPr lang="en-US" altLang="ja-JP" sz="1100" dirty="0">
                  <a:solidFill>
                    <a:srgbClr val="002060"/>
                  </a:solidFill>
                  <a:latin typeface="Meiryo UI" panose="020B0604030504040204" pitchFamily="50" charset="-128"/>
                  <a:ea typeface="Meiryo UI" panose="020B0604030504040204" pitchFamily="50" charset="-128"/>
                </a:rPr>
                <a:t>ICT</a:t>
              </a:r>
              <a:r>
                <a:rPr lang="ja-JP" altLang="en-US" sz="1100" dirty="0">
                  <a:solidFill>
                    <a:srgbClr val="002060"/>
                  </a:solidFill>
                  <a:latin typeface="Meiryo UI" panose="020B0604030504040204" pitchFamily="50" charset="-128"/>
                  <a:ea typeface="Meiryo UI" panose="020B0604030504040204" pitchFamily="50" charset="-128"/>
                </a:rPr>
                <a:t>・その他の先端的な</a:t>
              </a:r>
              <a:r>
                <a:rPr lang="ja-JP" altLang="en-US" sz="1100" dirty="0" smtClean="0">
                  <a:solidFill>
                    <a:srgbClr val="002060"/>
                  </a:solidFill>
                  <a:latin typeface="Meiryo UI" panose="020B0604030504040204" pitchFamily="50" charset="-128"/>
                  <a:ea typeface="Meiryo UI" panose="020B0604030504040204" pitchFamily="50" charset="-128"/>
                </a:rPr>
                <a:t>技</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en-US" altLang="ja-JP" sz="1100" dirty="0">
                  <a:solidFill>
                    <a:srgbClr val="002060"/>
                  </a:solidFill>
                  <a:latin typeface="Meiryo UI" panose="020B0604030504040204" pitchFamily="50" charset="-128"/>
                  <a:ea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術</a:t>
              </a:r>
              <a:r>
                <a:rPr lang="ja-JP" altLang="en-US" sz="1100" dirty="0">
                  <a:solidFill>
                    <a:srgbClr val="002060"/>
                  </a:solidFill>
                  <a:latin typeface="Meiryo UI" panose="020B0604030504040204" pitchFamily="50" charset="-128"/>
                  <a:ea typeface="Meiryo UI" panose="020B0604030504040204" pitchFamily="50" charset="-128"/>
                </a:rPr>
                <a:t>の活用を</a:t>
              </a:r>
              <a:r>
                <a:rPr lang="ja-JP" altLang="en-US" sz="1100" dirty="0" smtClean="0">
                  <a:solidFill>
                    <a:srgbClr val="002060"/>
                  </a:solidFill>
                  <a:latin typeface="Meiryo UI" panose="020B0604030504040204" pitchFamily="50" charset="-128"/>
                  <a:ea typeface="Meiryo UI" panose="020B0604030504040204" pitchFamily="50" charset="-128"/>
                </a:rPr>
                <a:t>図る取組</a:t>
              </a:r>
              <a:r>
                <a:rPr lang="ja-JP" altLang="en-US" sz="1100" dirty="0">
                  <a:solidFill>
                    <a:srgbClr val="002060"/>
                  </a:solidFill>
                  <a:latin typeface="Meiryo UI" panose="020B0604030504040204" pitchFamily="50" charset="-128"/>
                  <a:ea typeface="Meiryo UI" panose="020B0604030504040204" pitchFamily="50" charset="-128"/>
                </a:rPr>
                <a:t>の方向性</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➀</a:t>
              </a:r>
              <a:r>
                <a:rPr lang="en-US" altLang="ja-JP" sz="1100" dirty="0">
                  <a:solidFill>
                    <a:srgbClr val="002060"/>
                  </a:solidFill>
                  <a:latin typeface="Meiryo UI" panose="020B0604030504040204" pitchFamily="50" charset="-128"/>
                  <a:ea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rPr>
                <a:t>➂のほか、一体的又は連携して取組む重要</a:t>
              </a:r>
              <a:r>
                <a:rPr lang="ja-JP" altLang="en-US" sz="1100" dirty="0" smtClean="0">
                  <a:solidFill>
                    <a:srgbClr val="002060"/>
                  </a:solidFill>
                  <a:latin typeface="Meiryo UI" panose="020B0604030504040204" pitchFamily="50" charset="-128"/>
                  <a:ea typeface="Meiryo UI" panose="020B0604030504040204" pitchFamily="50" charset="-128"/>
                </a:rPr>
                <a:t>施策</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の</a:t>
              </a:r>
              <a:r>
                <a:rPr lang="ja-JP" altLang="en-US" sz="1100" dirty="0">
                  <a:solidFill>
                    <a:srgbClr val="002060"/>
                  </a:solidFill>
                  <a:latin typeface="Meiryo UI" panose="020B0604030504040204" pitchFamily="50" charset="-128"/>
                  <a:ea typeface="Meiryo UI" panose="020B0604030504040204" pitchFamily="50" charset="-128"/>
                </a:rPr>
                <a:t>方針等</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上記の方向性等に係る個別事業の府市の役割</a:t>
              </a:r>
              <a:r>
                <a:rPr lang="ja-JP" altLang="en-US" sz="1100" dirty="0" smtClean="0">
                  <a:solidFill>
                    <a:srgbClr val="002060"/>
                  </a:solidFill>
                  <a:latin typeface="Meiryo UI" panose="020B0604030504040204" pitchFamily="50" charset="-128"/>
                  <a:ea typeface="Meiryo UI" panose="020B0604030504040204" pitchFamily="50" charset="-128"/>
                </a:rPr>
                <a:t>分担</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smtClean="0">
                  <a:solidFill>
                    <a:srgbClr val="002060"/>
                  </a:solidFill>
                  <a:latin typeface="Meiryo UI" panose="020B0604030504040204" pitchFamily="50" charset="-128"/>
                  <a:ea typeface="Meiryo UI" panose="020B0604030504040204" pitchFamily="50" charset="-128"/>
                </a:rPr>
                <a:t>　や</a:t>
              </a:r>
              <a:r>
                <a:rPr lang="ja-JP" altLang="en-US" sz="1100" dirty="0">
                  <a:solidFill>
                    <a:srgbClr val="002060"/>
                  </a:solidFill>
                  <a:latin typeface="Meiryo UI" panose="020B0604030504040204" pitchFamily="50" charset="-128"/>
                  <a:ea typeface="Meiryo UI" panose="020B0604030504040204" pitchFamily="50" charset="-128"/>
                </a:rPr>
                <a:t>費用負担</a:t>
              </a:r>
            </a:p>
          </p:txBody>
        </p:sp>
        <p:sp>
          <p:nvSpPr>
            <p:cNvPr id="25" name="正方形/長方形 24"/>
            <p:cNvSpPr/>
            <p:nvPr/>
          </p:nvSpPr>
          <p:spPr>
            <a:xfrm>
              <a:off x="2383872" y="1339577"/>
              <a:ext cx="3108174" cy="900000"/>
            </a:xfrm>
            <a:prstGeom prst="rect">
              <a:avLst/>
            </a:prstGeom>
            <a:solidFill>
              <a:schemeClr val="accent2">
                <a:lumMod val="20000"/>
                <a:lumOff val="80000"/>
              </a:schemeClr>
            </a:solidFill>
            <a:ln w="19050">
              <a:solidFill>
                <a:schemeClr val="accent1"/>
              </a:solidFill>
              <a:prstDash val="sysDash"/>
            </a:ln>
          </p:spPr>
          <p:txBody>
            <a:bodyPr wrap="square" anchor="ctr" anchorCtr="0">
              <a:noAutofit/>
            </a:bodyPr>
            <a:lstStyle/>
            <a:p>
              <a:pPr>
                <a:lnSpc>
                  <a:spcPts val="1500"/>
                </a:lnSpc>
              </a:pPr>
              <a:r>
                <a:rPr lang="ja-JP" altLang="en-US" sz="1100" b="1"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大阪</a:t>
              </a:r>
              <a:r>
                <a:rPr lang="ja-JP" altLang="en-US" sz="1100" dirty="0">
                  <a:solidFill>
                    <a:srgbClr val="002060"/>
                  </a:solidFill>
                  <a:latin typeface="Meiryo UI" panose="020B0604030504040204" pitchFamily="50" charset="-128"/>
                  <a:ea typeface="Meiryo UI" panose="020B0604030504040204" pitchFamily="50" charset="-128"/>
                </a:rPr>
                <a:t>の成長・発展の基本的な方針等を協議するトップ会議として、「副首都推進本部</a:t>
              </a:r>
              <a:r>
                <a:rPr lang="en-US" altLang="ja-JP" sz="1100" dirty="0">
                  <a:solidFill>
                    <a:srgbClr val="002060"/>
                  </a:solidFill>
                  <a:latin typeface="Meiryo UI" panose="020B0604030504040204" pitchFamily="50" charset="-128"/>
                  <a:ea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rPr>
                <a:t>大阪府市</a:t>
              </a:r>
              <a:r>
                <a:rPr lang="en-US" altLang="ja-JP" sz="1100" dirty="0">
                  <a:solidFill>
                    <a:srgbClr val="002060"/>
                  </a:solidFill>
                  <a:latin typeface="Meiryo UI" panose="020B0604030504040204" pitchFamily="50" charset="-128"/>
                  <a:ea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rPr>
                <a:t>会議」を設置。</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a:t>
              </a:r>
              <a:r>
                <a:rPr lang="en-US" altLang="ja-JP" sz="1100" dirty="0">
                  <a:solidFill>
                    <a:srgbClr val="002060"/>
                  </a:solidFill>
                  <a:latin typeface="Meiryo UI" panose="020B0604030504040204" pitchFamily="50" charset="-128"/>
                  <a:ea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rPr>
                <a:t>指定都市都道府県調整会議として位置付け</a:t>
              </a:r>
            </a:p>
          </p:txBody>
        </p:sp>
        <p:sp>
          <p:nvSpPr>
            <p:cNvPr id="26" name="角丸四角形 25"/>
            <p:cNvSpPr/>
            <p:nvPr/>
          </p:nvSpPr>
          <p:spPr>
            <a:xfrm>
              <a:off x="2275781" y="838513"/>
              <a:ext cx="3348000" cy="288000"/>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kumimoji="1" lang="ja-JP" altLang="en-US" sz="1100" dirty="0">
                  <a:solidFill>
                    <a:schemeClr val="bg1"/>
                  </a:solidFill>
                  <a:latin typeface="Meiryo UI" panose="020B0604030504040204" pitchFamily="50" charset="-128"/>
                  <a:ea typeface="Meiryo UI" panose="020B0604030504040204" pitchFamily="50" charset="-128"/>
                </a:rPr>
                <a:t>（４）</a:t>
              </a:r>
              <a:r>
                <a:rPr kumimoji="1" lang="ja-JP" altLang="en-US" sz="1100" spc="-60" dirty="0">
                  <a:solidFill>
                    <a:schemeClr val="bg1"/>
                  </a:solidFill>
                  <a:latin typeface="Meiryo UI" panose="020B0604030504040204" pitchFamily="50" charset="-128"/>
                  <a:ea typeface="Meiryo UI" panose="020B0604030504040204" pitchFamily="50" charset="-128"/>
                </a:rPr>
                <a:t>副首都推進本部（大阪府市</a:t>
              </a:r>
              <a:r>
                <a:rPr lang="ja-JP" altLang="en-US" sz="1100" spc="-60" dirty="0">
                  <a:solidFill>
                    <a:schemeClr val="bg1"/>
                  </a:solidFill>
                  <a:latin typeface="Meiryo UI" panose="020B0604030504040204" pitchFamily="50" charset="-128"/>
                  <a:ea typeface="Meiryo UI" panose="020B0604030504040204" pitchFamily="50" charset="-128"/>
                </a:rPr>
                <a:t>）会議（</a:t>
              </a:r>
              <a:r>
                <a:rPr lang="en-US" altLang="ja-JP" sz="1100" spc="-60" dirty="0">
                  <a:solidFill>
                    <a:schemeClr val="bg1"/>
                  </a:solidFill>
                  <a:latin typeface="Meiryo UI" panose="020B0604030504040204" pitchFamily="50" charset="-128"/>
                  <a:ea typeface="Meiryo UI" panose="020B0604030504040204" pitchFamily="50" charset="-128"/>
                </a:rPr>
                <a:t>§4~§</a:t>
              </a:r>
              <a:r>
                <a:rPr lang="ja-JP" altLang="en-US" sz="1100" spc="-60" dirty="0">
                  <a:solidFill>
                    <a:schemeClr val="bg1"/>
                  </a:solidFill>
                  <a:latin typeface="Meiryo UI" panose="020B0604030504040204" pitchFamily="50" charset="-128"/>
                  <a:ea typeface="Meiryo UI" panose="020B0604030504040204" pitchFamily="50" charset="-128"/>
                </a:rPr>
                <a:t>８）</a:t>
              </a:r>
            </a:p>
          </p:txBody>
        </p:sp>
      </p:grpSp>
      <p:sp>
        <p:nvSpPr>
          <p:cNvPr id="28" name="正方形/長方形 27"/>
          <p:cNvSpPr/>
          <p:nvPr/>
        </p:nvSpPr>
        <p:spPr>
          <a:xfrm>
            <a:off x="272753" y="1357147"/>
            <a:ext cx="1881262" cy="300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64286" rtlCol="0" anchor="ctr"/>
          <a:lstStyle/>
          <a:p>
            <a:pPr>
              <a:lnSpc>
                <a:spcPts val="1071"/>
              </a:lnSpc>
            </a:pPr>
            <a:r>
              <a:rPr lang="ja-JP" altLang="en-US" sz="1200" b="1" u="sng" dirty="0">
                <a:solidFill>
                  <a:srgbClr val="002060"/>
                </a:solidFill>
                <a:latin typeface="Meiryo UI" panose="020B0604030504040204" pitchFamily="50" charset="-128"/>
                <a:ea typeface="Meiryo UI" panose="020B0604030504040204" pitchFamily="50" charset="-128"/>
              </a:rPr>
              <a:t>令和３年４月１日施行</a:t>
            </a:r>
            <a:endParaRPr lang="en-US" altLang="ja-JP" sz="1200" b="1" u="sng" dirty="0">
              <a:solidFill>
                <a:srgbClr val="002060"/>
              </a:solidFill>
              <a:latin typeface="Meiryo UI" panose="020B0604030504040204" pitchFamily="50" charset="-128"/>
              <a:ea typeface="Meiryo UI" panose="020B0604030504040204" pitchFamily="50" charset="-128"/>
            </a:endParaRPr>
          </a:p>
        </p:txBody>
      </p:sp>
      <p:grpSp>
        <p:nvGrpSpPr>
          <p:cNvPr id="30" name="グループ化 29"/>
          <p:cNvGrpSpPr/>
          <p:nvPr/>
        </p:nvGrpSpPr>
        <p:grpSpPr>
          <a:xfrm>
            <a:off x="5755936" y="1412504"/>
            <a:ext cx="3205735" cy="5419142"/>
            <a:chOff x="5724353" y="1128086"/>
            <a:chExt cx="3205735" cy="5419142"/>
          </a:xfrm>
        </p:grpSpPr>
        <p:sp>
          <p:nvSpPr>
            <p:cNvPr id="31" name="角丸四角形 30"/>
            <p:cNvSpPr/>
            <p:nvPr/>
          </p:nvSpPr>
          <p:spPr>
            <a:xfrm>
              <a:off x="5726088" y="1327228"/>
              <a:ext cx="3204000" cy="5220000"/>
            </a:xfrm>
            <a:prstGeom prst="roundRect">
              <a:avLst>
                <a:gd name="adj" fmla="val 3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5914184" y="4815640"/>
              <a:ext cx="2880000" cy="1634814"/>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51429" rIns="51429" rtlCol="0" anchor="ctr"/>
            <a:lstStyle/>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マスタープラン（都市計画区域の整備、</a:t>
              </a:r>
              <a:r>
                <a:rPr lang="ja-JP" altLang="en-US" sz="1100" dirty="0" smtClean="0">
                  <a:solidFill>
                    <a:srgbClr val="002060"/>
                  </a:solidFill>
                  <a:latin typeface="Meiryo UI" panose="020B0604030504040204" pitchFamily="50" charset="-128"/>
                  <a:ea typeface="Meiryo UI" panose="020B0604030504040204" pitchFamily="50" charset="-128"/>
                </a:rPr>
                <a:t>開発</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500"/>
                </a:lnSpc>
              </a:pPr>
              <a:r>
                <a:rPr lang="en-US" altLang="ja-JP" sz="1100" dirty="0">
                  <a:solidFill>
                    <a:srgbClr val="002060"/>
                  </a:solidFill>
                  <a:latin typeface="Meiryo UI" panose="020B0604030504040204" pitchFamily="50" charset="-128"/>
                  <a:ea typeface="Meiryo UI" panose="020B0604030504040204" pitchFamily="50" charset="-128"/>
                </a:rPr>
                <a:t> </a:t>
              </a:r>
              <a:r>
                <a:rPr lang="en-US" altLang="ja-JP" sz="1100" dirty="0" smtClean="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及び</a:t>
              </a:r>
              <a:r>
                <a:rPr lang="ja-JP" altLang="en-US" sz="1100" dirty="0">
                  <a:solidFill>
                    <a:srgbClr val="002060"/>
                  </a:solidFill>
                  <a:latin typeface="Meiryo UI" panose="020B0604030504040204" pitchFamily="50" charset="-128"/>
                  <a:ea typeface="Meiryo UI" panose="020B0604030504040204" pitchFamily="50" charset="-128"/>
                </a:rPr>
                <a:t>保全の方針）</a:t>
              </a: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区域区分</a:t>
              </a: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都市再生特別地区</a:t>
              </a: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臨港地区（国際戦略港湾）</a:t>
              </a: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一般国道・自動車専用道路等</a:t>
              </a: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都市高速鉄道</a:t>
              </a:r>
            </a:p>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一団地の官公庁施設又はその予定区域</a:t>
              </a:r>
            </a:p>
          </p:txBody>
        </p:sp>
        <p:sp>
          <p:nvSpPr>
            <p:cNvPr id="33" name="正方形/長方形 32"/>
            <p:cNvSpPr/>
            <p:nvPr/>
          </p:nvSpPr>
          <p:spPr>
            <a:xfrm>
              <a:off x="5931041" y="2984364"/>
              <a:ext cx="2880000" cy="462857"/>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51429" rIns="51429" rtlCol="0" anchor="ctr"/>
            <a:lstStyle/>
            <a:p>
              <a:r>
                <a:rPr lang="ja-JP" altLang="en-US" sz="1100" dirty="0">
                  <a:solidFill>
                    <a:srgbClr val="002060"/>
                  </a:solidFill>
                  <a:latin typeface="Meiryo UI" panose="020B0604030504040204" pitchFamily="50" charset="-128"/>
                  <a:ea typeface="Meiryo UI" panose="020B0604030504040204" pitchFamily="50" charset="-128"/>
                </a:rPr>
                <a:t>・</a:t>
              </a:r>
              <a:r>
                <a:rPr lang="zh-TW" altLang="en-US" sz="1100" dirty="0">
                  <a:solidFill>
                    <a:srgbClr val="002060"/>
                  </a:solidFill>
                  <a:latin typeface="Meiryo UI" panose="020B0604030504040204" pitchFamily="50" charset="-128"/>
                  <a:ea typeface="Meiryo UI" panose="020B0604030504040204" pitchFamily="50" charset="-128"/>
                </a:rPr>
                <a:t>副首都推進局</a:t>
              </a:r>
              <a:r>
                <a:rPr lang="ja-JP" altLang="en-US" sz="1100" dirty="0">
                  <a:solidFill>
                    <a:srgbClr val="002060"/>
                  </a:solidFill>
                  <a:latin typeface="Meiryo UI" panose="020B0604030504040204" pitchFamily="50" charset="-128"/>
                  <a:ea typeface="Meiryo UI" panose="020B0604030504040204" pitchFamily="50" charset="-128"/>
                </a:rPr>
                <a:t>・</a:t>
              </a:r>
              <a:r>
                <a:rPr lang="en-US" altLang="zh-TW" sz="1100" dirty="0">
                  <a:solidFill>
                    <a:srgbClr val="002060"/>
                  </a:solidFill>
                  <a:latin typeface="Meiryo UI" panose="020B0604030504040204" pitchFamily="50" charset="-128"/>
                  <a:ea typeface="Meiryo UI" panose="020B0604030504040204" pitchFamily="50" charset="-128"/>
                </a:rPr>
                <a:t>Ⅰ</a:t>
              </a:r>
              <a:r>
                <a:rPr lang="zh-TW" altLang="en-US" sz="1100" dirty="0">
                  <a:solidFill>
                    <a:srgbClr val="002060"/>
                  </a:solidFill>
                  <a:latin typeface="Meiryo UI" panose="020B0604030504040204" pitchFamily="50" charset="-128"/>
                  <a:ea typeface="Meiryo UI" panose="020B0604030504040204" pitchFamily="50" charset="-128"/>
                </a:rPr>
                <a:t>Ｒ推進局</a:t>
              </a:r>
              <a:r>
                <a:rPr lang="ja-JP" altLang="en-US" sz="1100" dirty="0">
                  <a:solidFill>
                    <a:srgbClr val="002060"/>
                  </a:solidFill>
                  <a:latin typeface="Meiryo UI" panose="020B0604030504040204" pitchFamily="50" charset="-128"/>
                  <a:ea typeface="Meiryo UI" panose="020B0604030504040204" pitchFamily="50" charset="-128"/>
                </a:rPr>
                <a:t>・</a:t>
              </a:r>
              <a:r>
                <a:rPr lang="zh-TW" altLang="en-US" sz="1100" dirty="0">
                  <a:solidFill>
                    <a:srgbClr val="002060"/>
                  </a:solidFill>
                  <a:latin typeface="Meiryo UI" panose="020B0604030504040204" pitchFamily="50" charset="-128"/>
                  <a:ea typeface="Meiryo UI" panose="020B0604030504040204" pitchFamily="50" charset="-128"/>
                </a:rPr>
                <a:t>大阪</a:t>
              </a:r>
              <a:r>
                <a:rPr lang="zh-TW" altLang="en-US" sz="1100" dirty="0" smtClean="0">
                  <a:solidFill>
                    <a:srgbClr val="002060"/>
                  </a:solidFill>
                  <a:latin typeface="Meiryo UI" panose="020B0604030504040204" pitchFamily="50" charset="-128"/>
                  <a:ea typeface="Meiryo UI" panose="020B0604030504040204" pitchFamily="50" charset="-128"/>
                </a:rPr>
                <a:t>港湾局</a:t>
              </a:r>
              <a:endParaRPr lang="en-US" altLang="zh-TW" sz="1100" dirty="0" smtClean="0">
                <a:solidFill>
                  <a:srgbClr val="002060"/>
                </a:solidFill>
                <a:latin typeface="Meiryo UI" panose="020B0604030504040204" pitchFamily="50" charset="-128"/>
                <a:ea typeface="Meiryo UI" panose="020B0604030504040204" pitchFamily="50" charset="-128"/>
              </a:endParaRPr>
            </a:p>
            <a:p>
              <a:r>
                <a:rPr lang="ja-JP" altLang="en-US" sz="1100" dirty="0" smtClean="0">
                  <a:solidFill>
                    <a:srgbClr val="002060"/>
                  </a:solidFill>
                  <a:latin typeface="Meiryo UI" panose="020B0604030504040204" pitchFamily="50" charset="-128"/>
                  <a:ea typeface="Meiryo UI" panose="020B0604030504040204" pitchFamily="50" charset="-128"/>
                </a:rPr>
                <a:t>・大阪</a:t>
              </a:r>
              <a:r>
                <a:rPr lang="ja-JP" altLang="en-US" sz="1100" dirty="0">
                  <a:solidFill>
                    <a:srgbClr val="002060"/>
                  </a:solidFill>
                  <a:latin typeface="Meiryo UI" panose="020B0604030504040204" pitchFamily="50" charset="-128"/>
                  <a:ea typeface="Meiryo UI" panose="020B0604030504040204" pitchFamily="50" charset="-128"/>
                </a:rPr>
                <a:t>都市計画局・万博推進局</a:t>
              </a:r>
              <a:endParaRPr lang="zh-TW" altLang="en-US" sz="1100" dirty="0">
                <a:solidFill>
                  <a:srgbClr val="002060"/>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5729076" y="3499474"/>
              <a:ext cx="2943989" cy="194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64286" rtlCol="0" anchor="ctr"/>
            <a:lstStyle/>
            <a:p>
              <a:pPr>
                <a:lnSpc>
                  <a:spcPts val="1000"/>
                </a:lnSpc>
              </a:pPr>
              <a:r>
                <a:rPr lang="ja-JP" altLang="en-US" sz="1100" b="1" dirty="0">
                  <a:solidFill>
                    <a:srgbClr val="002060"/>
                  </a:solidFill>
                  <a:latin typeface="Meiryo UI" panose="020B0604030504040204" pitchFamily="50" charset="-128"/>
                  <a:ea typeface="Meiryo UI" panose="020B0604030504040204" pitchFamily="50" charset="-128"/>
                </a:rPr>
                <a:t>　　　　</a:t>
              </a:r>
              <a:endParaRPr lang="en-US" altLang="ja-JP" sz="1100" b="1" dirty="0">
                <a:solidFill>
                  <a:srgbClr val="002060"/>
                </a:solidFill>
                <a:latin typeface="Meiryo UI" panose="020B0604030504040204" pitchFamily="50" charset="-128"/>
                <a:ea typeface="Meiryo UI" panose="020B0604030504040204" pitchFamily="50" charset="-128"/>
              </a:endParaRPr>
            </a:p>
            <a:p>
              <a:pPr>
                <a:lnSpc>
                  <a:spcPts val="1143"/>
                </a:lnSpc>
                <a:spcBef>
                  <a:spcPts val="429"/>
                </a:spcBef>
              </a:pPr>
              <a:r>
                <a:rPr lang="ja-JP" altLang="en-US" sz="1100" dirty="0">
                  <a:solidFill>
                    <a:srgbClr val="002060"/>
                  </a:solidFill>
                  <a:latin typeface="Meiryo UI" panose="020B0604030504040204" pitchFamily="50" charset="-128"/>
                  <a:ea typeface="Meiryo UI" panose="020B0604030504040204" pitchFamily="50" charset="-128"/>
                </a:rPr>
                <a:t>◆ 法人の新設・統合等</a:t>
              </a:r>
              <a:endParaRPr lang="en-US" altLang="ja-JP" sz="1100" dirty="0">
                <a:solidFill>
                  <a:srgbClr val="002060"/>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5729076" y="4562045"/>
              <a:ext cx="1669491" cy="232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64286" rtlCol="0" anchor="ctr"/>
            <a:lstStyle/>
            <a:p>
              <a:pPr>
                <a:lnSpc>
                  <a:spcPts val="1143"/>
                </a:lnSpc>
                <a:spcBef>
                  <a:spcPts val="429"/>
                </a:spcBef>
              </a:pPr>
              <a:r>
                <a:rPr lang="ja-JP" altLang="en-US" sz="1100" dirty="0" smtClean="0">
                  <a:solidFill>
                    <a:srgbClr val="002060"/>
                  </a:solidFill>
                  <a:latin typeface="Meiryo UI" panose="020B0604030504040204" pitchFamily="50" charset="-128"/>
                  <a:ea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rPr>
                <a:t>事務の委託を実施</a:t>
              </a:r>
              <a:endParaRPr lang="en-US" altLang="ja-JP" sz="1100" dirty="0">
                <a:solidFill>
                  <a:srgbClr val="002060"/>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5914184" y="3792576"/>
              <a:ext cx="2880000" cy="612000"/>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51429" rIns="51429" rtlCol="0" anchor="ctr"/>
            <a:lstStyle/>
            <a:p>
              <a:r>
                <a:rPr lang="ja-JP" altLang="en-US" sz="1100" dirty="0">
                  <a:solidFill>
                    <a:srgbClr val="002060"/>
                  </a:solidFill>
                  <a:latin typeface="Meiryo UI" panose="020B0604030504040204" pitchFamily="50" charset="-128"/>
                  <a:ea typeface="Meiryo UI" panose="020B0604030504040204" pitchFamily="50" charset="-128"/>
                </a:rPr>
                <a:t>・</a:t>
              </a:r>
              <a:r>
                <a:rPr lang="zh-TW" altLang="en-US" sz="1100" dirty="0">
                  <a:solidFill>
                    <a:srgbClr val="002060"/>
                  </a:solidFill>
                  <a:latin typeface="Meiryo UI" panose="020B0604030504040204" pitchFamily="50" charset="-128"/>
                  <a:ea typeface="Meiryo UI" panose="020B0604030504040204" pitchFamily="50" charset="-128"/>
                </a:rPr>
                <a:t>産業技術研究所</a:t>
              </a:r>
              <a:r>
                <a:rPr lang="ja-JP" altLang="en-US" sz="1100" dirty="0">
                  <a:solidFill>
                    <a:srgbClr val="002060"/>
                  </a:solidFill>
                  <a:latin typeface="Meiryo UI" panose="020B0604030504040204" pitchFamily="50" charset="-128"/>
                  <a:ea typeface="Meiryo UI" panose="020B0604030504040204" pitchFamily="50" charset="-128"/>
                </a:rPr>
                <a:t>・</a:t>
              </a:r>
              <a:r>
                <a:rPr lang="zh-TW" altLang="en-US" sz="1100" dirty="0">
                  <a:solidFill>
                    <a:srgbClr val="002060"/>
                  </a:solidFill>
                  <a:latin typeface="Meiryo UI" panose="020B0604030504040204" pitchFamily="50" charset="-128"/>
                  <a:ea typeface="Meiryo UI" panose="020B0604030504040204" pitchFamily="50" charset="-128"/>
                </a:rPr>
                <a:t>健康安全基盤研究所</a:t>
              </a:r>
              <a:r>
                <a:rPr lang="ja-JP" altLang="en-US" sz="1100" dirty="0">
                  <a:solidFill>
                    <a:srgbClr val="002060"/>
                  </a:solidFill>
                  <a:latin typeface="Meiryo UI" panose="020B0604030504040204" pitchFamily="50" charset="-128"/>
                  <a:ea typeface="Meiryo UI" panose="020B0604030504040204" pitchFamily="50" charset="-128"/>
                </a:rPr>
                <a:t>・</a:t>
              </a:r>
              <a:r>
                <a:rPr lang="zh-TW" altLang="en-US" sz="1100" dirty="0" smtClean="0">
                  <a:solidFill>
                    <a:srgbClr val="002060"/>
                  </a:solidFill>
                  <a:latin typeface="Meiryo UI" panose="020B0604030504040204" pitchFamily="50" charset="-128"/>
                  <a:ea typeface="Meiryo UI" panose="020B0604030504040204" pitchFamily="50" charset="-128"/>
                </a:rPr>
                <a:t>公立</a:t>
              </a:r>
              <a:endParaRPr lang="en-US" altLang="zh-TW" sz="1100" dirty="0" smtClean="0">
                <a:solidFill>
                  <a:srgbClr val="002060"/>
                </a:solidFill>
                <a:latin typeface="Meiryo UI" panose="020B0604030504040204" pitchFamily="50" charset="-128"/>
                <a:ea typeface="Meiryo UI" panose="020B0604030504040204" pitchFamily="50" charset="-128"/>
              </a:endParaRPr>
            </a:p>
            <a:p>
              <a:r>
                <a:rPr lang="en-US" altLang="zh-TW" sz="1100" dirty="0">
                  <a:solidFill>
                    <a:srgbClr val="002060"/>
                  </a:solidFill>
                  <a:latin typeface="Meiryo UI" panose="020B0604030504040204" pitchFamily="50" charset="-128"/>
                  <a:ea typeface="Meiryo UI" panose="020B0604030504040204" pitchFamily="50" charset="-128"/>
                </a:rPr>
                <a:t> </a:t>
              </a:r>
              <a:r>
                <a:rPr lang="zh-TW" altLang="en-US" sz="1100" dirty="0" smtClean="0">
                  <a:solidFill>
                    <a:srgbClr val="002060"/>
                  </a:solidFill>
                  <a:latin typeface="Meiryo UI" panose="020B0604030504040204" pitchFamily="50" charset="-128"/>
                  <a:ea typeface="Meiryo UI" panose="020B0604030504040204" pitchFamily="50" charset="-128"/>
                </a:rPr>
                <a:t>大学</a:t>
              </a:r>
              <a:r>
                <a:rPr lang="zh-TW" altLang="en-US" sz="1100" dirty="0">
                  <a:solidFill>
                    <a:srgbClr val="002060"/>
                  </a:solidFill>
                  <a:latin typeface="Meiryo UI" panose="020B0604030504040204" pitchFamily="50" charset="-128"/>
                  <a:ea typeface="Meiryo UI" panose="020B0604030504040204" pitchFamily="50" charset="-128"/>
                </a:rPr>
                <a:t>法人大阪</a:t>
              </a:r>
              <a:endParaRPr lang="en-US" altLang="zh-TW" sz="1100" dirty="0">
                <a:solidFill>
                  <a:srgbClr val="002060"/>
                </a:solidFill>
                <a:latin typeface="Meiryo UI" panose="020B0604030504040204" pitchFamily="50" charset="-128"/>
                <a:ea typeface="Meiryo UI" panose="020B0604030504040204" pitchFamily="50" charset="-128"/>
              </a:endParaRPr>
            </a:p>
            <a:p>
              <a:r>
                <a:rPr lang="ja-JP" altLang="en-US" sz="1100" dirty="0">
                  <a:solidFill>
                    <a:srgbClr val="002060"/>
                  </a:solidFill>
                  <a:latin typeface="Meiryo UI" panose="020B0604030504040204" pitchFamily="50" charset="-128"/>
                  <a:ea typeface="Meiryo UI" panose="020B0604030504040204" pitchFamily="50" charset="-128"/>
                </a:rPr>
                <a:t>・大阪観光局・信用保証協会・大阪産業局</a:t>
              </a:r>
              <a:endParaRPr lang="zh-TW" altLang="en-US" sz="1100" dirty="0">
                <a:solidFill>
                  <a:srgbClr val="002060"/>
                </a:solidFill>
                <a:latin typeface="Meiryo UI" panose="020B0604030504040204" pitchFamily="50" charset="-128"/>
                <a:ea typeface="Meiryo UI" panose="020B0604030504040204" pitchFamily="50" charset="-128"/>
              </a:endParaRPr>
            </a:p>
          </p:txBody>
        </p:sp>
        <p:sp>
          <p:nvSpPr>
            <p:cNvPr id="37" name="角丸四角形 36"/>
            <p:cNvSpPr/>
            <p:nvPr/>
          </p:nvSpPr>
          <p:spPr>
            <a:xfrm>
              <a:off x="5724353" y="1128086"/>
              <a:ext cx="2880000" cy="288000"/>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lang="ja-JP" altLang="en-US" sz="1100" dirty="0">
                  <a:solidFill>
                    <a:schemeClr val="bg1"/>
                  </a:solidFill>
                  <a:latin typeface="Meiryo UI" panose="020B0604030504040204" pitchFamily="50" charset="-128"/>
                  <a:ea typeface="Meiryo UI" panose="020B0604030504040204" pitchFamily="50" charset="-128"/>
                </a:rPr>
                <a:t>（５）府市が一体的に取組む事務等（</a:t>
              </a:r>
              <a:r>
                <a:rPr lang="en-US" altLang="ja-JP" sz="1100" dirty="0">
                  <a:solidFill>
                    <a:schemeClr val="bg1"/>
                  </a:solidFill>
                  <a:latin typeface="Meiryo UI" panose="020B0604030504040204" pitchFamily="50" charset="-128"/>
                  <a:ea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rPr>
                <a:t>９）</a:t>
              </a:r>
              <a:endParaRPr kumimoji="1" lang="ja-JP" altLang="en-US" sz="1100" dirty="0">
                <a:solidFill>
                  <a:schemeClr val="bg1"/>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5743715" y="2742028"/>
              <a:ext cx="2295979" cy="205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64286" rtlCol="0" anchor="ctr"/>
            <a:lstStyle/>
            <a:p>
              <a:pPr>
                <a:lnSpc>
                  <a:spcPts val="1143"/>
                </a:lnSpc>
              </a:pPr>
              <a:r>
                <a:rPr lang="ja-JP" altLang="en-US" sz="1100" dirty="0">
                  <a:solidFill>
                    <a:srgbClr val="002060"/>
                  </a:solidFill>
                  <a:latin typeface="Meiryo UI" panose="020B0604030504040204" pitchFamily="50" charset="-128"/>
                  <a:ea typeface="Meiryo UI" panose="020B0604030504040204" pitchFamily="50" charset="-128"/>
                </a:rPr>
                <a:t>◆ 既存の機関等の共同設置等</a:t>
              </a:r>
              <a:endParaRPr lang="en-US" altLang="ja-JP" sz="1100" dirty="0">
                <a:solidFill>
                  <a:srgbClr val="002060"/>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5804056" y="1638992"/>
              <a:ext cx="3060000" cy="900000"/>
            </a:xfrm>
            <a:prstGeom prst="rect">
              <a:avLst/>
            </a:prstGeom>
            <a:solidFill>
              <a:srgbClr val="FBE5D6"/>
            </a:solidFill>
            <a:ln w="19050">
              <a:solidFill>
                <a:schemeClr val="accent1"/>
              </a:solidFill>
              <a:prstDash val="sysDash"/>
            </a:ln>
          </p:spPr>
          <p:txBody>
            <a:bodyPr wrap="square" anchor="ctr" anchorCtr="0">
              <a:noAutofit/>
            </a:bodyPr>
            <a:lstStyle/>
            <a:p>
              <a:pPr>
                <a:lnSpc>
                  <a:spcPts val="15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府</a:t>
              </a:r>
              <a:r>
                <a:rPr lang="ja-JP" altLang="en-US" sz="1100" dirty="0">
                  <a:solidFill>
                    <a:srgbClr val="002060"/>
                  </a:solidFill>
                  <a:latin typeface="Meiryo UI" panose="020B0604030504040204" pitchFamily="50" charset="-128"/>
                  <a:ea typeface="Meiryo UI" panose="020B0604030504040204" pitchFamily="50" charset="-128"/>
                </a:rPr>
                <a:t>市の一体的な行政運営に当たっては、地方自治法の協議会の設置、機関等の共同設置や事務委託・法人の新設又は合併から、最適な手法を選択する。</a:t>
              </a:r>
            </a:p>
          </p:txBody>
        </p:sp>
      </p:grpSp>
      <p:sp>
        <p:nvSpPr>
          <p:cNvPr id="43" name="角丸四角形 42"/>
          <p:cNvSpPr/>
          <p:nvPr/>
        </p:nvSpPr>
        <p:spPr>
          <a:xfrm>
            <a:off x="541807" y="437324"/>
            <a:ext cx="6948000" cy="7200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200" b="1" dirty="0" smtClean="0">
                <a:solidFill>
                  <a:srgbClr val="002060"/>
                </a:solidFill>
                <a:latin typeface="Meiryo UI" panose="020B0604030504040204" pitchFamily="50" charset="-128"/>
                <a:ea typeface="Meiryo UI" panose="020B0604030504040204" pitchFamily="50" charset="-128"/>
              </a:rPr>
              <a:t>大阪市</a:t>
            </a:r>
            <a:r>
              <a:rPr kumimoji="1" lang="ja-JP" altLang="en-US" sz="1200" b="1" dirty="0">
                <a:solidFill>
                  <a:srgbClr val="002060"/>
                </a:solidFill>
                <a:latin typeface="Meiryo UI" panose="020B0604030504040204" pitchFamily="50" charset="-128"/>
                <a:ea typeface="Meiryo UI" panose="020B0604030504040204" pitchFamily="50" charset="-128"/>
              </a:rPr>
              <a:t>を残した形で、副首都の実現に向け、過去の二重行政に戻すことなく、さらに府市連携を強固にし</a:t>
            </a:r>
            <a:r>
              <a:rPr kumimoji="1" lang="ja-JP" altLang="en-US" sz="1200" b="1" dirty="0" smtClean="0">
                <a:solidFill>
                  <a:srgbClr val="002060"/>
                </a:solidFill>
                <a:latin typeface="Meiryo UI" panose="020B0604030504040204" pitchFamily="50" charset="-128"/>
                <a:ea typeface="Meiryo UI" panose="020B0604030504040204" pitchFamily="50" charset="-128"/>
              </a:rPr>
              <a:t>、</a:t>
            </a:r>
            <a:endParaRPr kumimoji="1" lang="en-US" altLang="ja-JP" sz="1200" b="1" dirty="0" smtClean="0">
              <a:solidFill>
                <a:srgbClr val="002060"/>
              </a:solidFill>
              <a:latin typeface="Meiryo UI" panose="020B0604030504040204" pitchFamily="50" charset="-128"/>
              <a:ea typeface="Meiryo UI" panose="020B0604030504040204" pitchFamily="50" charset="-128"/>
            </a:endParaRPr>
          </a:p>
          <a:p>
            <a:pPr>
              <a:lnSpc>
                <a:spcPct val="150000"/>
              </a:lnSpc>
            </a:pPr>
            <a:r>
              <a:rPr kumimoji="1" lang="ja-JP" altLang="en-US" sz="1200" b="1" dirty="0" smtClean="0">
                <a:solidFill>
                  <a:srgbClr val="002060"/>
                </a:solidFill>
                <a:latin typeface="Meiryo UI" panose="020B0604030504040204" pitchFamily="50" charset="-128"/>
                <a:ea typeface="Meiryo UI" panose="020B0604030504040204" pitchFamily="50" charset="-128"/>
              </a:rPr>
              <a:t>府</a:t>
            </a:r>
            <a:r>
              <a:rPr kumimoji="1" lang="ja-JP" altLang="en-US" sz="1200" b="1" dirty="0">
                <a:solidFill>
                  <a:srgbClr val="002060"/>
                </a:solidFill>
                <a:latin typeface="Meiryo UI" panose="020B0604030504040204" pitchFamily="50" charset="-128"/>
                <a:ea typeface="Meiryo UI" panose="020B0604030504040204" pitchFamily="50" charset="-128"/>
              </a:rPr>
              <a:t>市一体で大阪の成長、まちづくりを強力に推し進めていくための条例を令和３年４月に</a:t>
            </a:r>
            <a:r>
              <a:rPr kumimoji="1" lang="ja-JP" altLang="en-US" sz="1200" b="1" dirty="0" smtClean="0">
                <a:solidFill>
                  <a:srgbClr val="002060"/>
                </a:solidFill>
                <a:latin typeface="Meiryo UI" panose="020B0604030504040204" pitchFamily="50" charset="-128"/>
                <a:ea typeface="Meiryo UI" panose="020B0604030504040204" pitchFamily="50" charset="-128"/>
              </a:rPr>
              <a:t>制定。</a:t>
            </a:r>
            <a:endParaRPr kumimoji="1" lang="ja-JP" altLang="en-US" sz="1200" b="1" dirty="0">
              <a:solidFill>
                <a:srgbClr val="002060"/>
              </a:solidFill>
              <a:latin typeface="Meiryo UI" panose="020B0604030504040204" pitchFamily="50" charset="-128"/>
              <a:ea typeface="Meiryo UI" panose="020B0604030504040204" pitchFamily="50" charset="-128"/>
            </a:endParaRPr>
          </a:p>
        </p:txBody>
      </p:sp>
      <p:sp>
        <p:nvSpPr>
          <p:cNvPr id="40" name="スライド番号プレースホルダー 1"/>
          <p:cNvSpPr txBox="1">
            <a:spLocks/>
          </p:cNvSpPr>
          <p:nvPr/>
        </p:nvSpPr>
        <p:spPr>
          <a:xfrm>
            <a:off x="7160882" y="656418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800" dirty="0" smtClean="0">
                <a:solidFill>
                  <a:srgbClr val="002060"/>
                </a:solidFill>
              </a:rPr>
              <a:t>7</a:t>
            </a:r>
            <a:endParaRPr kumimoji="1" lang="ja-JP" altLang="en-US" sz="1800" dirty="0">
              <a:solidFill>
                <a:srgbClr val="002060"/>
              </a:solidFill>
            </a:endParaRPr>
          </a:p>
        </p:txBody>
      </p:sp>
    </p:spTree>
    <p:extLst>
      <p:ext uri="{BB962C8B-B14F-4D97-AF65-F5344CB8AC3E}">
        <p14:creationId xmlns:p14="http://schemas.microsoft.com/office/powerpoint/2010/main" val="1976342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1" y="-15688"/>
            <a:ext cx="4354639" cy="3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lang="ja-JP" altLang="en-US" sz="1400" b="1" dirty="0">
                <a:solidFill>
                  <a:srgbClr val="002060"/>
                </a:solidFill>
                <a:latin typeface="Meiryo UI" panose="020B0604030504040204" pitchFamily="50" charset="-128"/>
                <a:ea typeface="Meiryo UI" panose="020B0604030504040204" pitchFamily="50" charset="-128"/>
              </a:rPr>
              <a:t>■</a:t>
            </a:r>
            <a:r>
              <a:rPr lang="ja-JP" altLang="en-US" sz="1400" b="1" dirty="0" smtClean="0">
                <a:solidFill>
                  <a:srgbClr val="002060"/>
                </a:solidFill>
                <a:latin typeface="Meiryo UI" panose="020B0604030504040204" pitchFamily="50" charset="-128"/>
                <a:ea typeface="Meiryo UI" panose="020B0604030504040204" pitchFamily="50" charset="-128"/>
              </a:rPr>
              <a:t> 副首都推進本部（大阪府市）会議における合意事項</a:t>
            </a:r>
            <a:endParaRPr lang="ja-JP" altLang="en-US" sz="1100" dirty="0">
              <a:solidFill>
                <a:srgbClr val="002060"/>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170101" y="6567736"/>
            <a:ext cx="2057400" cy="365125"/>
          </a:xfrm>
        </p:spPr>
        <p:txBody>
          <a:bodyPr/>
          <a:lstStyle/>
          <a:p>
            <a:r>
              <a:rPr kumimoji="1" lang="en-US" altLang="ja-JP" sz="1800" dirty="0" smtClean="0">
                <a:solidFill>
                  <a:srgbClr val="002060"/>
                </a:solidFill>
              </a:rPr>
              <a:t>8</a:t>
            </a:r>
            <a:endParaRPr kumimoji="1" lang="ja-JP" altLang="en-US" sz="1800" dirty="0">
              <a:solidFill>
                <a:srgbClr val="002060"/>
              </a:solidFill>
            </a:endParaRPr>
          </a:p>
        </p:txBody>
      </p:sp>
      <p:grpSp>
        <p:nvGrpSpPr>
          <p:cNvPr id="3" name="グループ化 2"/>
          <p:cNvGrpSpPr/>
          <p:nvPr/>
        </p:nvGrpSpPr>
        <p:grpSpPr>
          <a:xfrm>
            <a:off x="268905" y="1592914"/>
            <a:ext cx="4320000" cy="1391164"/>
            <a:chOff x="257587" y="1021330"/>
            <a:chExt cx="4320000" cy="1391164"/>
          </a:xfrm>
        </p:grpSpPr>
        <p:sp>
          <p:nvSpPr>
            <p:cNvPr id="10" name="角丸四角形 9"/>
            <p:cNvSpPr/>
            <p:nvPr/>
          </p:nvSpPr>
          <p:spPr>
            <a:xfrm>
              <a:off x="281561" y="1394696"/>
              <a:ext cx="4212000" cy="972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000" dirty="0">
                <a:solidFill>
                  <a:schemeClr val="tx2">
                    <a:lumMod val="50000"/>
                  </a:schemeClr>
                </a:solidFill>
                <a:latin typeface="Meiryo UI" panose="020B0604030504040204" pitchFamily="50" charset="-128"/>
                <a:ea typeface="Meiryo UI" panose="020B0604030504040204" pitchFamily="50" charset="-128"/>
              </a:endParaRPr>
            </a:p>
          </p:txBody>
        </p:sp>
        <p:sp>
          <p:nvSpPr>
            <p:cNvPr id="11" name="角丸四角形 10"/>
            <p:cNvSpPr/>
            <p:nvPr/>
          </p:nvSpPr>
          <p:spPr>
            <a:xfrm>
              <a:off x="257587" y="1404494"/>
              <a:ext cx="4320000" cy="1008000"/>
            </a:xfrm>
            <a:prstGeom prst="roundRect">
              <a:avLst>
                <a:gd name="adj" fmla="val 6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rgbClr val="002060"/>
                  </a:solidFill>
                  <a:latin typeface="Meiryo UI" panose="020B0604030504040204" pitchFamily="50" charset="-128"/>
                  <a:ea typeface="Meiryo UI" panose="020B0604030504040204" pitchFamily="50" charset="-128"/>
                </a:rPr>
                <a:t>▶ 第１回</a:t>
              </a:r>
              <a:r>
                <a:rPr lang="ja-JP" altLang="en-US" sz="1000" dirty="0">
                  <a:solidFill>
                    <a:srgbClr val="002060"/>
                  </a:solidFill>
                  <a:latin typeface="Meiryo UI" panose="020B0604030504040204" pitchFamily="50" charset="-128"/>
                  <a:ea typeface="Meiryo UI" panose="020B0604030504040204" pitchFamily="50" charset="-128"/>
                </a:rPr>
                <a:t>会議において、事務委託に係る規約案の検討を進めることを</a:t>
              </a:r>
              <a:r>
                <a:rPr lang="ja-JP" altLang="en-US" sz="1000" dirty="0" smtClean="0">
                  <a:solidFill>
                    <a:srgbClr val="002060"/>
                  </a:solidFill>
                  <a:latin typeface="Meiryo UI" panose="020B0604030504040204" pitchFamily="50" charset="-128"/>
                  <a:ea typeface="Meiryo UI" panose="020B0604030504040204" pitchFamily="50" charset="-128"/>
                </a:rPr>
                <a:t>合意</a:t>
              </a:r>
              <a:endParaRPr lang="en-US" altLang="ja-JP" sz="10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00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第２回</a:t>
              </a:r>
              <a:r>
                <a:rPr lang="ja-JP" altLang="en-US" sz="1000" dirty="0">
                  <a:solidFill>
                    <a:srgbClr val="002060"/>
                  </a:solidFill>
                  <a:latin typeface="Meiryo UI" panose="020B0604030504040204" pitchFamily="50" charset="-128"/>
                  <a:ea typeface="Meiryo UI" panose="020B0604030504040204" pitchFamily="50" charset="-128"/>
                </a:rPr>
                <a:t>会議において、規約案を府市両議会に提出することを</a:t>
              </a:r>
              <a:r>
                <a:rPr lang="ja-JP" altLang="en-US" sz="1000" dirty="0" smtClean="0">
                  <a:solidFill>
                    <a:srgbClr val="002060"/>
                  </a:solidFill>
                  <a:latin typeface="Meiryo UI" panose="020B0604030504040204" pitchFamily="50" charset="-128"/>
                  <a:ea typeface="Meiryo UI" panose="020B0604030504040204" pitchFamily="50" charset="-128"/>
                </a:rPr>
                <a:t>合意</a:t>
              </a:r>
              <a:endParaRPr lang="en-US" altLang="ja-JP" sz="10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000" dirty="0">
                <a:solidFill>
                  <a:srgbClr val="002060"/>
                </a:solidFill>
                <a:latin typeface="Meiryo UI" panose="020B0604030504040204" pitchFamily="50" charset="-128"/>
                <a:ea typeface="Meiryo UI" panose="020B0604030504040204" pitchFamily="50" charset="-128"/>
              </a:endParaRPr>
            </a:p>
            <a:p>
              <a:r>
                <a:rPr lang="ja-JP" altLang="en-US" sz="1000" b="1" dirty="0" smtClean="0">
                  <a:solidFill>
                    <a:srgbClr val="002060"/>
                  </a:solidFill>
                  <a:latin typeface="Meiryo UI" panose="020B0604030504040204" pitchFamily="50" charset="-128"/>
                  <a:ea typeface="Meiryo UI" panose="020B0604030504040204" pitchFamily="50" charset="-128"/>
                </a:rPr>
                <a:t>▶ 規約</a:t>
              </a:r>
              <a:r>
                <a:rPr lang="ja-JP" altLang="en-US" sz="1000" b="1" dirty="0">
                  <a:solidFill>
                    <a:srgbClr val="002060"/>
                  </a:solidFill>
                  <a:latin typeface="Meiryo UI" panose="020B0604030504040204" pitchFamily="50" charset="-128"/>
                  <a:ea typeface="Meiryo UI" panose="020B0604030504040204" pitchFamily="50" charset="-128"/>
                </a:rPr>
                <a:t>を府市両議会で</a:t>
              </a:r>
              <a:r>
                <a:rPr lang="ja-JP" altLang="en-US" sz="1000" b="1" dirty="0" smtClean="0">
                  <a:solidFill>
                    <a:srgbClr val="002060"/>
                  </a:solidFill>
                  <a:latin typeface="Meiryo UI" panose="020B0604030504040204" pitchFamily="50" charset="-128"/>
                  <a:ea typeface="Meiryo UI" panose="020B0604030504040204" pitchFamily="50" charset="-128"/>
                </a:rPr>
                <a:t>議決</a:t>
              </a:r>
              <a:r>
                <a:rPr lang="ja-JP" altLang="en-US" sz="800" spc="-50" dirty="0" smtClean="0">
                  <a:solidFill>
                    <a:srgbClr val="002060"/>
                  </a:solidFill>
                  <a:latin typeface="Meiryo UI" panose="020B0604030504040204" pitchFamily="50" charset="-128"/>
                  <a:ea typeface="Meiryo UI" panose="020B0604030504040204" pitchFamily="50" charset="-128"/>
                </a:rPr>
                <a:t>（府議会：令和３年</a:t>
              </a:r>
              <a:r>
                <a:rPr lang="ja-JP" altLang="en-US" sz="800" spc="-50" dirty="0">
                  <a:solidFill>
                    <a:srgbClr val="002060"/>
                  </a:solidFill>
                  <a:latin typeface="Meiryo UI" panose="020B0604030504040204" pitchFamily="50" charset="-128"/>
                  <a:ea typeface="Meiryo UI" panose="020B0604030504040204" pitchFamily="50" charset="-128"/>
                </a:rPr>
                <a:t>６月９日</a:t>
              </a:r>
              <a:r>
                <a:rPr lang="ja-JP" altLang="en-US" sz="800" spc="-50" dirty="0" smtClean="0">
                  <a:solidFill>
                    <a:srgbClr val="002060"/>
                  </a:solidFill>
                  <a:latin typeface="Meiryo UI" panose="020B0604030504040204" pitchFamily="50" charset="-128"/>
                  <a:ea typeface="Meiryo UI" panose="020B0604030504040204" pitchFamily="50" charset="-128"/>
                </a:rPr>
                <a:t>・市会：令和３年</a:t>
              </a:r>
              <a:r>
                <a:rPr lang="ja-JP" altLang="en-US" sz="800" spc="-50" dirty="0">
                  <a:solidFill>
                    <a:srgbClr val="002060"/>
                  </a:solidFill>
                  <a:latin typeface="Meiryo UI" panose="020B0604030504040204" pitchFamily="50" charset="-128"/>
                  <a:ea typeface="Meiryo UI" panose="020B0604030504040204" pitchFamily="50" charset="-128"/>
                </a:rPr>
                <a:t>５月</a:t>
              </a:r>
              <a:r>
                <a:rPr lang="en-US" altLang="ja-JP" sz="800" spc="-50" dirty="0">
                  <a:solidFill>
                    <a:srgbClr val="002060"/>
                  </a:solidFill>
                  <a:latin typeface="Meiryo UI" panose="020B0604030504040204" pitchFamily="50" charset="-128"/>
                  <a:ea typeface="Meiryo UI" panose="020B0604030504040204" pitchFamily="50" charset="-128"/>
                </a:rPr>
                <a:t>26</a:t>
              </a:r>
              <a:r>
                <a:rPr lang="ja-JP" altLang="en-US" sz="800" spc="-50" dirty="0">
                  <a:solidFill>
                    <a:srgbClr val="002060"/>
                  </a:solidFill>
                  <a:latin typeface="Meiryo UI" panose="020B0604030504040204" pitchFamily="50" charset="-128"/>
                  <a:ea typeface="Meiryo UI" panose="020B0604030504040204" pitchFamily="50" charset="-128"/>
                </a:rPr>
                <a:t>日</a:t>
              </a:r>
              <a:r>
                <a:rPr lang="ja-JP" altLang="en-US" sz="800" spc="-50" dirty="0" smtClean="0">
                  <a:solidFill>
                    <a:srgbClr val="002060"/>
                  </a:solidFill>
                  <a:latin typeface="Meiryo UI" panose="020B0604030504040204" pitchFamily="50" charset="-128"/>
                  <a:ea typeface="Meiryo UI" panose="020B0604030504040204" pitchFamily="50" charset="-128"/>
                </a:rPr>
                <a:t>）</a:t>
              </a:r>
              <a:endParaRPr lang="en-US" altLang="ja-JP" sz="800" spc="-5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800" spc="-5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事務</a:t>
              </a:r>
              <a:r>
                <a:rPr lang="ja-JP" altLang="en-US" sz="1000" dirty="0">
                  <a:solidFill>
                    <a:srgbClr val="002060"/>
                  </a:solidFill>
                  <a:latin typeface="Meiryo UI" panose="020B0604030504040204" pitchFamily="50" charset="-128"/>
                  <a:ea typeface="Meiryo UI" panose="020B0604030504040204" pitchFamily="50" charset="-128"/>
                </a:rPr>
                <a:t>委託に</a:t>
              </a:r>
              <a:r>
                <a:rPr lang="ja-JP" altLang="en-US" sz="1000" dirty="0" smtClean="0">
                  <a:solidFill>
                    <a:srgbClr val="002060"/>
                  </a:solidFill>
                  <a:latin typeface="Meiryo UI" panose="020B0604030504040204" pitchFamily="50" charset="-128"/>
                  <a:ea typeface="Meiryo UI" panose="020B0604030504040204" pitchFamily="50" charset="-128"/>
                </a:rPr>
                <a:t>要する経費</a:t>
              </a:r>
              <a:r>
                <a:rPr lang="ja-JP" altLang="en-US" sz="1000" dirty="0">
                  <a:solidFill>
                    <a:srgbClr val="002060"/>
                  </a:solidFill>
                  <a:latin typeface="Meiryo UI" panose="020B0604030504040204" pitchFamily="50" charset="-128"/>
                  <a:ea typeface="Meiryo UI" panose="020B0604030504040204" pitchFamily="50" charset="-128"/>
                </a:rPr>
                <a:t>の負担に関する基本協定を</a:t>
              </a:r>
              <a:r>
                <a:rPr lang="ja-JP" altLang="en-US" sz="1000" dirty="0" smtClean="0">
                  <a:solidFill>
                    <a:srgbClr val="002060"/>
                  </a:solidFill>
                  <a:latin typeface="Meiryo UI" panose="020B0604030504040204" pitchFamily="50" charset="-128"/>
                  <a:ea typeface="Meiryo UI" panose="020B0604030504040204" pitchFamily="50" charset="-128"/>
                </a:rPr>
                <a:t>締結</a:t>
              </a:r>
              <a:r>
                <a:rPr lang="ja-JP" altLang="en-US" sz="800" dirty="0" smtClean="0">
                  <a:solidFill>
                    <a:srgbClr val="002060"/>
                  </a:solidFill>
                  <a:latin typeface="Meiryo UI" panose="020B0604030504040204" pitchFamily="50" charset="-128"/>
                  <a:ea typeface="Meiryo UI" panose="020B0604030504040204" pitchFamily="50" charset="-128"/>
                </a:rPr>
                <a:t>（令和３年</a:t>
              </a:r>
              <a:r>
                <a:rPr lang="ja-JP" altLang="en-US" sz="800" dirty="0">
                  <a:solidFill>
                    <a:srgbClr val="002060"/>
                  </a:solidFill>
                  <a:latin typeface="Meiryo UI" panose="020B0604030504040204" pitchFamily="50" charset="-128"/>
                  <a:ea typeface="Meiryo UI" panose="020B0604030504040204" pitchFamily="50" charset="-128"/>
                </a:rPr>
                <a:t>６月９日</a:t>
              </a:r>
              <a:r>
                <a:rPr lang="ja-JP" altLang="en-US" sz="800" dirty="0" smtClean="0">
                  <a:solidFill>
                    <a:srgbClr val="002060"/>
                  </a:solidFill>
                  <a:latin typeface="Meiryo UI" panose="020B0604030504040204" pitchFamily="50" charset="-128"/>
                  <a:ea typeface="Meiryo UI" panose="020B0604030504040204" pitchFamily="50" charset="-128"/>
                </a:rPr>
                <a:t>）</a:t>
              </a:r>
              <a:endParaRPr lang="ja-JP" altLang="en-US" sz="800" dirty="0">
                <a:solidFill>
                  <a:srgbClr val="002060"/>
                </a:solidFill>
                <a:latin typeface="Meiryo UI" panose="020B0604030504040204" pitchFamily="50" charset="-128"/>
                <a:ea typeface="Meiryo UI" panose="020B0604030504040204" pitchFamily="50" charset="-128"/>
              </a:endParaRPr>
            </a:p>
          </p:txBody>
        </p:sp>
        <p:sp>
          <p:nvSpPr>
            <p:cNvPr id="9" name="角丸四角形 8"/>
            <p:cNvSpPr/>
            <p:nvPr/>
          </p:nvSpPr>
          <p:spPr>
            <a:xfrm>
              <a:off x="279985" y="1021330"/>
              <a:ext cx="4212000" cy="396000"/>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bg1"/>
                  </a:solidFill>
                  <a:latin typeface="HG丸ｺﾞｼｯｸM-PRO" panose="020F0600000000000000" pitchFamily="50" charset="-128"/>
                  <a:ea typeface="HG丸ｺﾞｼｯｸM-PRO" panose="020F0600000000000000" pitchFamily="50" charset="-128"/>
                </a:rPr>
                <a:t>１</a:t>
              </a:r>
              <a:r>
                <a:rPr lang="ja-JP" altLang="en-US" sz="1100" b="1" dirty="0">
                  <a:solidFill>
                    <a:schemeClr val="bg1"/>
                  </a:solidFill>
                  <a:latin typeface="HG丸ｺﾞｼｯｸM-PRO" panose="020F0600000000000000" pitchFamily="50" charset="-128"/>
                  <a:ea typeface="HG丸ｺﾞｼｯｸM-PRO" panose="020F0600000000000000" pitchFamily="50" charset="-128"/>
                </a:rPr>
                <a:t>．</a:t>
              </a:r>
              <a:r>
                <a:rPr lang="ja-JP" altLang="en-US" sz="1100" b="1" dirty="0" smtClean="0">
                  <a:solidFill>
                    <a:schemeClr val="bg1"/>
                  </a:solidFill>
                  <a:latin typeface="HG丸ｺﾞｼｯｸM-PRO" panose="020F0600000000000000" pitchFamily="50" charset="-128"/>
                  <a:ea typeface="HG丸ｺﾞｼｯｸM-PRO" panose="020F0600000000000000" pitchFamily="50" charset="-128"/>
                </a:rPr>
                <a:t>事務</a:t>
              </a:r>
              <a:r>
                <a:rPr lang="ja-JP" altLang="en-US" sz="1100" b="1" dirty="0">
                  <a:solidFill>
                    <a:schemeClr val="bg1"/>
                  </a:solidFill>
                  <a:latin typeface="HG丸ｺﾞｼｯｸM-PRO" panose="020F0600000000000000" pitchFamily="50" charset="-128"/>
                  <a:ea typeface="HG丸ｺﾞｼｯｸM-PRO" panose="020F0600000000000000" pitchFamily="50" charset="-128"/>
                </a:rPr>
                <a:t>委託に係る</a:t>
              </a:r>
              <a:r>
                <a:rPr lang="ja-JP" altLang="en-US" sz="1100" b="1" dirty="0" smtClean="0">
                  <a:solidFill>
                    <a:schemeClr val="bg1"/>
                  </a:solidFill>
                  <a:latin typeface="HG丸ｺﾞｼｯｸM-PRO" panose="020F0600000000000000" pitchFamily="50" charset="-128"/>
                  <a:ea typeface="HG丸ｺﾞｼｯｸM-PRO" panose="020F0600000000000000" pitchFamily="50" charset="-128"/>
                </a:rPr>
                <a:t>規約</a:t>
              </a:r>
              <a:endParaRPr lang="en-US" altLang="ja-JP" sz="1100" b="1" dirty="0" smtClean="0">
                <a:solidFill>
                  <a:schemeClr val="bg1"/>
                </a:solidFill>
                <a:latin typeface="HG丸ｺﾞｼｯｸM-PRO" panose="020F0600000000000000" pitchFamily="50" charset="-128"/>
                <a:ea typeface="HG丸ｺﾞｼｯｸM-PRO" panose="020F0600000000000000" pitchFamily="50" charset="-128"/>
              </a:endParaRPr>
            </a:p>
            <a:p>
              <a:r>
                <a:rPr lang="ja-JP" altLang="en-US" sz="900" b="1" dirty="0" smtClean="0">
                  <a:solidFill>
                    <a:schemeClr val="bg1"/>
                  </a:solidFill>
                  <a:latin typeface="HG丸ｺﾞｼｯｸM-PRO" panose="020F0600000000000000" pitchFamily="50" charset="-128"/>
                  <a:ea typeface="HG丸ｺﾞｼｯｸM-PRO" panose="020F0600000000000000" pitchFamily="50" charset="-128"/>
                </a:rPr>
                <a:t>　　（</a:t>
              </a:r>
              <a:r>
                <a:rPr lang="ja-JP" altLang="en-US" sz="900" b="1" dirty="0">
                  <a:solidFill>
                    <a:schemeClr val="bg1"/>
                  </a:solidFill>
                  <a:latin typeface="HG丸ｺﾞｼｯｸM-PRO" panose="020F0600000000000000" pitchFamily="50" charset="-128"/>
                  <a:ea typeface="HG丸ｺﾞｼｯｸM-PRO" panose="020F0600000000000000" pitchFamily="50" charset="-128"/>
                </a:rPr>
                <a:t>大阪の成長及び発展に関する基本的な方針に関する事務）</a:t>
              </a:r>
            </a:p>
          </p:txBody>
        </p:sp>
      </p:grpSp>
      <p:grpSp>
        <p:nvGrpSpPr>
          <p:cNvPr id="21" name="グループ化 20"/>
          <p:cNvGrpSpPr/>
          <p:nvPr/>
        </p:nvGrpSpPr>
        <p:grpSpPr>
          <a:xfrm>
            <a:off x="250270" y="3118657"/>
            <a:ext cx="4320000" cy="2235221"/>
            <a:chOff x="1417497" y="348669"/>
            <a:chExt cx="6048000" cy="3129313"/>
          </a:xfrm>
        </p:grpSpPr>
        <p:sp>
          <p:nvSpPr>
            <p:cNvPr id="23" name="角丸四角形 22"/>
            <p:cNvSpPr/>
            <p:nvPr/>
          </p:nvSpPr>
          <p:spPr>
            <a:xfrm>
              <a:off x="1461983" y="1058781"/>
              <a:ext cx="5896800" cy="2419201"/>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000" dirty="0">
                <a:solidFill>
                  <a:schemeClr val="tx2">
                    <a:lumMod val="50000"/>
                  </a:schemeClr>
                </a:solidFill>
                <a:latin typeface="Meiryo UI" panose="020B0604030504040204" pitchFamily="50" charset="-128"/>
                <a:ea typeface="Meiryo UI" panose="020B0604030504040204" pitchFamily="50" charset="-128"/>
              </a:endParaRPr>
            </a:p>
          </p:txBody>
        </p:sp>
        <p:sp>
          <p:nvSpPr>
            <p:cNvPr id="24" name="角丸四角形 23"/>
            <p:cNvSpPr/>
            <p:nvPr/>
          </p:nvSpPr>
          <p:spPr>
            <a:xfrm>
              <a:off x="1417497" y="1168532"/>
              <a:ext cx="6048000" cy="2066402"/>
            </a:xfrm>
            <a:prstGeom prst="roundRect">
              <a:avLst>
                <a:gd name="adj" fmla="val 6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rgbClr val="002060"/>
                  </a:solidFill>
                  <a:latin typeface="Meiryo UI" panose="020B0604030504040204" pitchFamily="50" charset="-128"/>
                  <a:ea typeface="Meiryo UI" panose="020B0604030504040204" pitchFamily="50" charset="-128"/>
                </a:rPr>
                <a:t>▶ 第１回</a:t>
              </a:r>
              <a:r>
                <a:rPr lang="ja-JP" altLang="en-US" sz="1000" dirty="0">
                  <a:solidFill>
                    <a:srgbClr val="002060"/>
                  </a:solidFill>
                  <a:latin typeface="Meiryo UI" panose="020B0604030504040204" pitchFamily="50" charset="-128"/>
                  <a:ea typeface="Meiryo UI" panose="020B0604030504040204" pitchFamily="50" charset="-128"/>
                </a:rPr>
                <a:t>会議において、事務委託に係る規約案の検討を進めることを合意</a:t>
              </a:r>
              <a:r>
                <a:rPr lang="ja-JP" altLang="en-US" sz="1000" dirty="0" smtClean="0">
                  <a:solidFill>
                    <a:srgbClr val="002060"/>
                  </a:solidFill>
                  <a:latin typeface="Meiryo UI" panose="020B0604030504040204" pitchFamily="50" charset="-128"/>
                  <a:ea typeface="Meiryo UI" panose="020B0604030504040204" pitchFamily="50" charset="-128"/>
                </a:rPr>
                <a:t>する</a:t>
              </a:r>
              <a:endParaRPr lang="en-US" altLang="ja-JP" sz="1000" dirty="0" smtClean="0">
                <a:solidFill>
                  <a:srgbClr val="002060"/>
                </a:solidFill>
                <a:latin typeface="Meiryo UI" panose="020B0604030504040204" pitchFamily="50" charset="-128"/>
                <a:ea typeface="Meiryo UI" panose="020B0604030504040204" pitchFamily="50" charset="-128"/>
              </a:endParaRPr>
            </a:p>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と</a:t>
              </a:r>
              <a:r>
                <a:rPr lang="ja-JP" altLang="en-US" sz="1000" dirty="0">
                  <a:solidFill>
                    <a:srgbClr val="002060"/>
                  </a:solidFill>
                  <a:latin typeface="Meiryo UI" panose="020B0604030504040204" pitchFamily="50" charset="-128"/>
                  <a:ea typeface="Meiryo UI" panose="020B0604030504040204" pitchFamily="50" charset="-128"/>
                </a:rPr>
                <a:t>ともに、知事・市長より、内部組織の共同設置に向けた調整を進めるよう</a:t>
              </a:r>
              <a:r>
                <a:rPr lang="ja-JP" altLang="en-US" sz="1000" dirty="0" smtClean="0">
                  <a:solidFill>
                    <a:srgbClr val="002060"/>
                  </a:solidFill>
                  <a:latin typeface="Meiryo UI" panose="020B0604030504040204" pitchFamily="50" charset="-128"/>
                  <a:ea typeface="Meiryo UI" panose="020B0604030504040204" pitchFamily="50" charset="-128"/>
                </a:rPr>
                <a:t>指示</a:t>
              </a:r>
              <a:endParaRPr lang="en-US" altLang="ja-JP" sz="10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00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第２回</a:t>
              </a:r>
              <a:r>
                <a:rPr lang="ja-JP" altLang="en-US" sz="1000" dirty="0">
                  <a:solidFill>
                    <a:srgbClr val="002060"/>
                  </a:solidFill>
                  <a:latin typeface="Meiryo UI" panose="020B0604030504040204" pitchFamily="50" charset="-128"/>
                  <a:ea typeface="Meiryo UI" panose="020B0604030504040204" pitchFamily="50" charset="-128"/>
                </a:rPr>
                <a:t>会議において、事務</a:t>
              </a:r>
              <a:r>
                <a:rPr lang="ja-JP" altLang="en-US" sz="1000" dirty="0" smtClean="0">
                  <a:solidFill>
                    <a:srgbClr val="002060"/>
                  </a:solidFill>
                  <a:latin typeface="Meiryo UI" panose="020B0604030504040204" pitchFamily="50" charset="-128"/>
                  <a:ea typeface="Meiryo UI" panose="020B0604030504040204" pitchFamily="50" charset="-128"/>
                </a:rPr>
                <a:t>委託及び</a:t>
              </a:r>
              <a:r>
                <a:rPr lang="ja-JP" altLang="en-US" sz="1000" dirty="0">
                  <a:solidFill>
                    <a:srgbClr val="002060"/>
                  </a:solidFill>
                  <a:latin typeface="Meiryo UI" panose="020B0604030504040204" pitchFamily="50" charset="-128"/>
                  <a:ea typeface="Meiryo UI" panose="020B0604030504040204" pitchFamily="50" charset="-128"/>
                </a:rPr>
                <a:t>内部組織の共同設置</a:t>
              </a:r>
              <a:r>
                <a:rPr lang="ja-JP" altLang="en-US" sz="1000" dirty="0" smtClean="0">
                  <a:solidFill>
                    <a:srgbClr val="002060"/>
                  </a:solidFill>
                  <a:latin typeface="Meiryo UI" panose="020B0604030504040204" pitchFamily="50" charset="-128"/>
                  <a:ea typeface="Meiryo UI" panose="020B0604030504040204" pitchFamily="50" charset="-128"/>
                </a:rPr>
                <a:t>に係る</a:t>
              </a:r>
              <a:r>
                <a:rPr lang="ja-JP" altLang="en-US" sz="1000" dirty="0">
                  <a:solidFill>
                    <a:srgbClr val="002060"/>
                  </a:solidFill>
                  <a:latin typeface="Meiryo UI" panose="020B0604030504040204" pitchFamily="50" charset="-128"/>
                  <a:ea typeface="Meiryo UI" panose="020B0604030504040204" pitchFamily="50" charset="-128"/>
                </a:rPr>
                <a:t>規約案</a:t>
              </a:r>
              <a:r>
                <a:rPr lang="ja-JP" altLang="en-US" sz="1000" dirty="0" smtClean="0">
                  <a:solidFill>
                    <a:srgbClr val="002060"/>
                  </a:solidFill>
                  <a:latin typeface="Meiryo UI" panose="020B0604030504040204" pitchFamily="50" charset="-128"/>
                  <a:ea typeface="Meiryo UI" panose="020B0604030504040204" pitchFamily="50" charset="-128"/>
                </a:rPr>
                <a:t>を</a:t>
              </a:r>
              <a:endParaRPr lang="en-US" altLang="ja-JP" sz="1000" dirty="0" smtClean="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府</a:t>
              </a:r>
              <a:r>
                <a:rPr lang="ja-JP" altLang="en-US" sz="1000" dirty="0">
                  <a:solidFill>
                    <a:srgbClr val="002060"/>
                  </a:solidFill>
                  <a:latin typeface="Meiryo UI" panose="020B0604030504040204" pitchFamily="50" charset="-128"/>
                  <a:ea typeface="Meiryo UI" panose="020B0604030504040204" pitchFamily="50" charset="-128"/>
                </a:rPr>
                <a:t>市両議会に提出することを</a:t>
              </a:r>
              <a:r>
                <a:rPr lang="ja-JP" altLang="en-US" sz="1000" dirty="0" smtClean="0">
                  <a:solidFill>
                    <a:srgbClr val="002060"/>
                  </a:solidFill>
                  <a:latin typeface="Meiryo UI" panose="020B0604030504040204" pitchFamily="50" charset="-128"/>
                  <a:ea typeface="Meiryo UI" panose="020B0604030504040204" pitchFamily="50" charset="-128"/>
                </a:rPr>
                <a:t>合意</a:t>
              </a:r>
              <a:endParaRPr lang="en-US" altLang="ja-JP" sz="10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00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a:t>
              </a:r>
              <a:r>
                <a:rPr lang="ja-JP" altLang="en-US" sz="1000" b="1" dirty="0" smtClean="0">
                  <a:solidFill>
                    <a:srgbClr val="002060"/>
                  </a:solidFill>
                  <a:latin typeface="Meiryo UI" panose="020B0604030504040204" pitchFamily="50" charset="-128"/>
                  <a:ea typeface="Meiryo UI" panose="020B0604030504040204" pitchFamily="50" charset="-128"/>
                </a:rPr>
                <a:t>規約</a:t>
              </a:r>
              <a:r>
                <a:rPr lang="ja-JP" altLang="en-US" sz="1000" b="1" dirty="0">
                  <a:solidFill>
                    <a:srgbClr val="002060"/>
                  </a:solidFill>
                  <a:latin typeface="Meiryo UI" panose="020B0604030504040204" pitchFamily="50" charset="-128"/>
                  <a:ea typeface="Meiryo UI" panose="020B0604030504040204" pitchFamily="50" charset="-128"/>
                </a:rPr>
                <a:t>を府市両議会で</a:t>
              </a:r>
              <a:r>
                <a:rPr lang="ja-JP" altLang="en-US" sz="1000" b="1" dirty="0" smtClean="0">
                  <a:solidFill>
                    <a:srgbClr val="002060"/>
                  </a:solidFill>
                  <a:latin typeface="Meiryo UI" panose="020B0604030504040204" pitchFamily="50" charset="-128"/>
                  <a:ea typeface="Meiryo UI" panose="020B0604030504040204" pitchFamily="50" charset="-128"/>
                </a:rPr>
                <a:t>議決</a:t>
              </a:r>
              <a:r>
                <a:rPr lang="ja-JP" altLang="en-US" sz="800" spc="-50" dirty="0" smtClean="0">
                  <a:solidFill>
                    <a:srgbClr val="002060"/>
                  </a:solidFill>
                  <a:latin typeface="Meiryo UI" panose="020B0604030504040204" pitchFamily="50" charset="-128"/>
                  <a:ea typeface="Meiryo UI" panose="020B0604030504040204" pitchFamily="50" charset="-128"/>
                </a:rPr>
                <a:t>（府議会：令和３年</a:t>
              </a:r>
              <a:r>
                <a:rPr lang="ja-JP" altLang="en-US" sz="800" spc="-50" dirty="0">
                  <a:solidFill>
                    <a:srgbClr val="002060"/>
                  </a:solidFill>
                  <a:latin typeface="Meiryo UI" panose="020B0604030504040204" pitchFamily="50" charset="-128"/>
                  <a:ea typeface="Meiryo UI" panose="020B0604030504040204" pitchFamily="50" charset="-128"/>
                </a:rPr>
                <a:t>６月９日</a:t>
              </a:r>
              <a:r>
                <a:rPr lang="ja-JP" altLang="en-US" sz="800" spc="-50" dirty="0" smtClean="0">
                  <a:solidFill>
                    <a:srgbClr val="002060"/>
                  </a:solidFill>
                  <a:latin typeface="Meiryo UI" panose="020B0604030504040204" pitchFamily="50" charset="-128"/>
                  <a:ea typeface="Meiryo UI" panose="020B0604030504040204" pitchFamily="50" charset="-128"/>
                </a:rPr>
                <a:t>・市会：令和３年</a:t>
              </a:r>
              <a:r>
                <a:rPr lang="ja-JP" altLang="en-US" sz="800" spc="-50" dirty="0">
                  <a:solidFill>
                    <a:srgbClr val="002060"/>
                  </a:solidFill>
                  <a:latin typeface="Meiryo UI" panose="020B0604030504040204" pitchFamily="50" charset="-128"/>
                  <a:ea typeface="Meiryo UI" panose="020B0604030504040204" pitchFamily="50" charset="-128"/>
                </a:rPr>
                <a:t>５月</a:t>
              </a:r>
              <a:r>
                <a:rPr lang="en-US" altLang="ja-JP" sz="800" spc="-50" dirty="0">
                  <a:solidFill>
                    <a:srgbClr val="002060"/>
                  </a:solidFill>
                  <a:latin typeface="Meiryo UI" panose="020B0604030504040204" pitchFamily="50" charset="-128"/>
                  <a:ea typeface="Meiryo UI" panose="020B0604030504040204" pitchFamily="50" charset="-128"/>
                </a:rPr>
                <a:t>26</a:t>
              </a:r>
              <a:r>
                <a:rPr lang="ja-JP" altLang="en-US" sz="800" spc="-50" dirty="0">
                  <a:solidFill>
                    <a:srgbClr val="002060"/>
                  </a:solidFill>
                  <a:latin typeface="Meiryo UI" panose="020B0604030504040204" pitchFamily="50" charset="-128"/>
                  <a:ea typeface="Meiryo UI" panose="020B0604030504040204" pitchFamily="50" charset="-128"/>
                </a:rPr>
                <a:t>日</a:t>
              </a:r>
              <a:r>
                <a:rPr lang="ja-JP" altLang="en-US" sz="800" spc="-50" dirty="0" smtClean="0">
                  <a:solidFill>
                    <a:srgbClr val="002060"/>
                  </a:solidFill>
                  <a:latin typeface="Meiryo UI" panose="020B0604030504040204" pitchFamily="50" charset="-128"/>
                  <a:ea typeface="Meiryo UI" panose="020B0604030504040204" pitchFamily="50" charset="-128"/>
                </a:rPr>
                <a:t>）</a:t>
              </a:r>
              <a:endParaRPr lang="en-US" altLang="ja-JP" sz="800" spc="-5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800" spc="-5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事務</a:t>
              </a:r>
              <a:r>
                <a:rPr lang="ja-JP" altLang="en-US" sz="1000" dirty="0">
                  <a:solidFill>
                    <a:srgbClr val="002060"/>
                  </a:solidFill>
                  <a:latin typeface="Meiryo UI" panose="020B0604030504040204" pitchFamily="50" charset="-128"/>
                  <a:ea typeface="Meiryo UI" panose="020B0604030504040204" pitchFamily="50" charset="-128"/>
                </a:rPr>
                <a:t>の委託に要する経費の細目に関する基本協定を</a:t>
              </a:r>
              <a:r>
                <a:rPr lang="ja-JP" altLang="en-US" sz="1000" dirty="0" smtClean="0">
                  <a:solidFill>
                    <a:srgbClr val="002060"/>
                  </a:solidFill>
                  <a:latin typeface="Meiryo UI" panose="020B0604030504040204" pitchFamily="50" charset="-128"/>
                  <a:ea typeface="Meiryo UI" panose="020B0604030504040204" pitchFamily="50" charset="-128"/>
                </a:rPr>
                <a:t>締結</a:t>
              </a:r>
              <a:r>
                <a:rPr lang="ja-JP" altLang="en-US" sz="800" spc="-100" dirty="0" smtClean="0">
                  <a:solidFill>
                    <a:srgbClr val="002060"/>
                  </a:solidFill>
                  <a:latin typeface="Meiryo UI" panose="020B0604030504040204" pitchFamily="50" charset="-128"/>
                  <a:ea typeface="Meiryo UI" panose="020B0604030504040204" pitchFamily="50" charset="-128"/>
                </a:rPr>
                <a:t>（令和３年</a:t>
              </a:r>
              <a:r>
                <a:rPr lang="en-US" altLang="ja-JP" sz="800" spc="-100" dirty="0">
                  <a:solidFill>
                    <a:srgbClr val="002060"/>
                  </a:solidFill>
                  <a:latin typeface="Meiryo UI" panose="020B0604030504040204" pitchFamily="50" charset="-128"/>
                  <a:ea typeface="Meiryo UI" panose="020B0604030504040204" pitchFamily="50" charset="-128"/>
                </a:rPr>
                <a:t>10</a:t>
              </a:r>
              <a:r>
                <a:rPr lang="ja-JP" altLang="en-US" sz="800" spc="-100" dirty="0">
                  <a:solidFill>
                    <a:srgbClr val="002060"/>
                  </a:solidFill>
                  <a:latin typeface="Meiryo UI" panose="020B0604030504040204" pitchFamily="50" charset="-128"/>
                  <a:ea typeface="Meiryo UI" panose="020B0604030504040204" pitchFamily="50" charset="-128"/>
                </a:rPr>
                <a:t>月</a:t>
              </a:r>
              <a:r>
                <a:rPr lang="en-US" altLang="ja-JP" sz="800" spc="-100" dirty="0">
                  <a:solidFill>
                    <a:srgbClr val="002060"/>
                  </a:solidFill>
                  <a:latin typeface="Meiryo UI" panose="020B0604030504040204" pitchFamily="50" charset="-128"/>
                  <a:ea typeface="Meiryo UI" panose="020B0604030504040204" pitchFamily="50" charset="-128"/>
                </a:rPr>
                <a:t>22</a:t>
              </a:r>
              <a:r>
                <a:rPr lang="ja-JP" altLang="en-US" sz="800" spc="-100" dirty="0">
                  <a:solidFill>
                    <a:srgbClr val="002060"/>
                  </a:solidFill>
                  <a:latin typeface="Meiryo UI" panose="020B0604030504040204" pitchFamily="50" charset="-128"/>
                  <a:ea typeface="Meiryo UI" panose="020B0604030504040204" pitchFamily="50" charset="-128"/>
                </a:rPr>
                <a:t>日</a:t>
              </a:r>
              <a:r>
                <a:rPr lang="ja-JP" altLang="en-US" sz="800" spc="-100" dirty="0" smtClean="0">
                  <a:solidFill>
                    <a:srgbClr val="002060"/>
                  </a:solidFill>
                  <a:latin typeface="Meiryo UI" panose="020B0604030504040204" pitchFamily="50" charset="-128"/>
                  <a:ea typeface="Meiryo UI" panose="020B0604030504040204" pitchFamily="50" charset="-128"/>
                </a:rPr>
                <a:t>）</a:t>
              </a:r>
              <a:endParaRPr lang="en-US" altLang="ja-JP" sz="800" spc="-1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800" spc="-10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a:t>
              </a:r>
              <a:r>
                <a:rPr lang="ja-JP" altLang="en-US" sz="1000" b="1" dirty="0" smtClean="0">
                  <a:solidFill>
                    <a:srgbClr val="002060"/>
                  </a:solidFill>
                  <a:latin typeface="Meiryo UI" panose="020B0604030504040204" pitchFamily="50" charset="-128"/>
                  <a:ea typeface="Meiryo UI" panose="020B0604030504040204" pitchFamily="50" charset="-128"/>
                </a:rPr>
                <a:t>令和３（</a:t>
              </a:r>
              <a:r>
                <a:rPr lang="en-US" altLang="ja-JP" sz="1000" b="1" dirty="0" smtClean="0">
                  <a:solidFill>
                    <a:srgbClr val="002060"/>
                  </a:solidFill>
                  <a:latin typeface="Meiryo UI" panose="020B0604030504040204" pitchFamily="50" charset="-128"/>
                  <a:ea typeface="Meiryo UI" panose="020B0604030504040204" pitchFamily="50" charset="-128"/>
                </a:rPr>
                <a:t>2021</a:t>
              </a:r>
              <a:r>
                <a:rPr lang="ja-JP" altLang="en-US" sz="1000" b="1" dirty="0" smtClean="0">
                  <a:solidFill>
                    <a:srgbClr val="002060"/>
                  </a:solidFill>
                  <a:latin typeface="Meiryo UI" panose="020B0604030504040204" pitchFamily="50" charset="-128"/>
                  <a:ea typeface="Meiryo UI" panose="020B0604030504040204" pitchFamily="50" charset="-128"/>
                </a:rPr>
                <a:t>）年</a:t>
              </a:r>
              <a:r>
                <a:rPr lang="en-US" altLang="ja-JP" sz="1000" b="1" dirty="0">
                  <a:solidFill>
                    <a:srgbClr val="002060"/>
                  </a:solidFill>
                  <a:latin typeface="Meiryo UI" panose="020B0604030504040204" pitchFamily="50" charset="-128"/>
                  <a:ea typeface="Meiryo UI" panose="020B0604030504040204" pitchFamily="50" charset="-128"/>
                </a:rPr>
                <a:t>11</a:t>
              </a:r>
              <a:r>
                <a:rPr lang="ja-JP" altLang="en-US" sz="1000" b="1" dirty="0">
                  <a:solidFill>
                    <a:srgbClr val="002060"/>
                  </a:solidFill>
                  <a:latin typeface="Meiryo UI" panose="020B0604030504040204" pitchFamily="50" charset="-128"/>
                  <a:ea typeface="Meiryo UI" panose="020B0604030504040204" pitchFamily="50" charset="-128"/>
                </a:rPr>
                <a:t>月</a:t>
              </a:r>
              <a:r>
                <a:rPr lang="en-US" altLang="ja-JP" sz="1000" b="1" dirty="0">
                  <a:solidFill>
                    <a:srgbClr val="002060"/>
                  </a:solidFill>
                  <a:latin typeface="Meiryo UI" panose="020B0604030504040204" pitchFamily="50" charset="-128"/>
                  <a:ea typeface="Meiryo UI" panose="020B0604030504040204" pitchFamily="50" charset="-128"/>
                </a:rPr>
                <a:t>1</a:t>
              </a:r>
              <a:r>
                <a:rPr lang="ja-JP" altLang="en-US" sz="1000" b="1" dirty="0">
                  <a:solidFill>
                    <a:srgbClr val="002060"/>
                  </a:solidFill>
                  <a:latin typeface="Meiryo UI" panose="020B0604030504040204" pitchFamily="50" charset="-128"/>
                  <a:ea typeface="Meiryo UI" panose="020B0604030504040204" pitchFamily="50" charset="-128"/>
                </a:rPr>
                <a:t>日、大阪都市計画局を</a:t>
              </a:r>
              <a:r>
                <a:rPr lang="ja-JP" altLang="en-US" sz="1000" b="1" dirty="0" smtClean="0">
                  <a:solidFill>
                    <a:srgbClr val="002060"/>
                  </a:solidFill>
                  <a:latin typeface="Meiryo UI" panose="020B0604030504040204" pitchFamily="50" charset="-128"/>
                  <a:ea typeface="Meiryo UI" panose="020B0604030504040204" pitchFamily="50" charset="-128"/>
                </a:rPr>
                <a:t>設置</a:t>
              </a:r>
              <a:endParaRPr lang="ja-JP" altLang="en-US" sz="1000" b="1" dirty="0">
                <a:solidFill>
                  <a:srgbClr val="002060"/>
                </a:solidFill>
                <a:latin typeface="Meiryo UI" panose="020B0604030504040204" pitchFamily="50" charset="-128"/>
                <a:ea typeface="Meiryo UI" panose="020B0604030504040204" pitchFamily="50" charset="-128"/>
              </a:endParaRPr>
            </a:p>
          </p:txBody>
        </p:sp>
        <p:sp>
          <p:nvSpPr>
            <p:cNvPr id="22" name="角丸四角形 21"/>
            <p:cNvSpPr/>
            <p:nvPr/>
          </p:nvSpPr>
          <p:spPr>
            <a:xfrm>
              <a:off x="1474945" y="348669"/>
              <a:ext cx="5896800" cy="756001"/>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solidFill>
                  <a:latin typeface="HG丸ｺﾞｼｯｸM-PRO" panose="020F0600000000000000" pitchFamily="50" charset="-128"/>
                  <a:ea typeface="HG丸ｺﾞｼｯｸM-PRO" panose="020F0600000000000000" pitchFamily="50" charset="-128"/>
                </a:rPr>
                <a:t>２．</a:t>
              </a:r>
              <a:r>
                <a:rPr lang="ja-JP" altLang="en-US" sz="1100" b="1" dirty="0" smtClean="0">
                  <a:solidFill>
                    <a:schemeClr val="bg1"/>
                  </a:solidFill>
                  <a:latin typeface="HG丸ｺﾞｼｯｸM-PRO" panose="020F0600000000000000" pitchFamily="50" charset="-128"/>
                  <a:ea typeface="HG丸ｺﾞｼｯｸM-PRO" panose="020F0600000000000000" pitchFamily="50" charset="-128"/>
                </a:rPr>
                <a:t>事務</a:t>
              </a:r>
              <a:r>
                <a:rPr lang="ja-JP" altLang="en-US" sz="1100" b="1" dirty="0">
                  <a:solidFill>
                    <a:schemeClr val="bg1"/>
                  </a:solidFill>
                  <a:latin typeface="HG丸ｺﾞｼｯｸM-PRO" panose="020F0600000000000000" pitchFamily="50" charset="-128"/>
                  <a:ea typeface="HG丸ｺﾞｼｯｸM-PRO" panose="020F0600000000000000" pitchFamily="50" charset="-128"/>
                </a:rPr>
                <a:t>委託に係る</a:t>
              </a:r>
              <a:r>
                <a:rPr lang="ja-JP" altLang="en-US" sz="1100" b="1" dirty="0" smtClean="0">
                  <a:solidFill>
                    <a:schemeClr val="bg1"/>
                  </a:solidFill>
                  <a:latin typeface="HG丸ｺﾞｼｯｸM-PRO" panose="020F0600000000000000" pitchFamily="50" charset="-128"/>
                  <a:ea typeface="HG丸ｺﾞｼｯｸM-PRO" panose="020F0600000000000000" pitchFamily="50" charset="-128"/>
                </a:rPr>
                <a:t>規約</a:t>
              </a:r>
              <a:r>
                <a:rPr lang="ja-JP" altLang="en-US" sz="9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900" b="1" dirty="0">
                  <a:solidFill>
                    <a:schemeClr val="bg1"/>
                  </a:solidFill>
                  <a:latin typeface="HG丸ｺﾞｼｯｸM-PRO" panose="020F0600000000000000" pitchFamily="50" charset="-128"/>
                  <a:ea typeface="HG丸ｺﾞｼｯｸM-PRO" panose="020F0600000000000000" pitchFamily="50" charset="-128"/>
                </a:rPr>
                <a:t>広域的な観点からのまちづくり等</a:t>
              </a:r>
              <a:r>
                <a:rPr lang="ja-JP" altLang="en-US" sz="900" b="1" dirty="0" smtClean="0">
                  <a:solidFill>
                    <a:schemeClr val="bg1"/>
                  </a:solidFill>
                  <a:latin typeface="HG丸ｺﾞｼｯｸM-PRO" panose="020F0600000000000000" pitchFamily="50" charset="-128"/>
                  <a:ea typeface="HG丸ｺﾞｼｯｸM-PRO" panose="020F0600000000000000" pitchFamily="50" charset="-128"/>
                </a:rPr>
                <a:t>に係る</a:t>
              </a:r>
              <a:endParaRPr lang="en-US" altLang="ja-JP" sz="900" b="1" dirty="0" smtClean="0">
                <a:solidFill>
                  <a:schemeClr val="bg1"/>
                </a:solidFill>
                <a:latin typeface="HG丸ｺﾞｼｯｸM-PRO" panose="020F0600000000000000" pitchFamily="50" charset="-128"/>
                <a:ea typeface="HG丸ｺﾞｼｯｸM-PRO" panose="020F0600000000000000" pitchFamily="50" charset="-128"/>
              </a:endParaRPr>
            </a:p>
            <a:p>
              <a:r>
                <a:rPr lang="ja-JP" altLang="en-US" sz="900" b="1" dirty="0">
                  <a:solidFill>
                    <a:schemeClr val="bg1"/>
                  </a:solidFill>
                  <a:latin typeface="HG丸ｺﾞｼｯｸM-PRO" panose="020F0600000000000000" pitchFamily="50" charset="-128"/>
                  <a:ea typeface="HG丸ｺﾞｼｯｸM-PRO" panose="020F0600000000000000" pitchFamily="50" charset="-128"/>
                </a:rPr>
                <a:t>　</a:t>
              </a:r>
              <a:r>
                <a:rPr lang="ja-JP" altLang="en-US" sz="900" b="1" dirty="0" smtClean="0">
                  <a:solidFill>
                    <a:schemeClr val="bg1"/>
                  </a:solidFill>
                  <a:latin typeface="HG丸ｺﾞｼｯｸM-PRO" panose="020F0600000000000000" pitchFamily="50" charset="-128"/>
                  <a:ea typeface="HG丸ｺﾞｼｯｸM-PRO" panose="020F0600000000000000" pitchFamily="50" charset="-128"/>
                </a:rPr>
                <a:t>　都市</a:t>
              </a:r>
              <a:r>
                <a:rPr lang="ja-JP" altLang="en-US" sz="900" b="1" dirty="0">
                  <a:solidFill>
                    <a:schemeClr val="bg1"/>
                  </a:solidFill>
                  <a:latin typeface="HG丸ｺﾞｼｯｸM-PRO" panose="020F0600000000000000" pitchFamily="50" charset="-128"/>
                  <a:ea typeface="HG丸ｺﾞｼｯｸM-PRO" panose="020F0600000000000000" pitchFamily="50" charset="-128"/>
                </a:rPr>
                <a:t>計画に関する事務）</a:t>
              </a:r>
            </a:p>
            <a:p>
              <a:r>
                <a:rPr lang="ja-JP" altLang="en-US" sz="1100" b="1" dirty="0">
                  <a:solidFill>
                    <a:schemeClr val="bg1"/>
                  </a:solidFill>
                  <a:latin typeface="HG丸ｺﾞｼｯｸM-PRO" panose="020F0600000000000000" pitchFamily="50" charset="-128"/>
                  <a:ea typeface="HG丸ｺﾞｼｯｸM-PRO" panose="020F0600000000000000" pitchFamily="50" charset="-128"/>
                </a:rPr>
                <a:t>　</a:t>
              </a:r>
              <a:r>
                <a:rPr lang="ja-JP" altLang="en-US" sz="1100" b="1" dirty="0" smtClean="0">
                  <a:solidFill>
                    <a:schemeClr val="bg1"/>
                  </a:solidFill>
                  <a:latin typeface="HG丸ｺﾞｼｯｸM-PRO" panose="020F0600000000000000" pitchFamily="50" charset="-128"/>
                  <a:ea typeface="HG丸ｺﾞｼｯｸM-PRO" panose="020F0600000000000000" pitchFamily="50" charset="-128"/>
                </a:rPr>
                <a:t>　内部</a:t>
              </a:r>
              <a:r>
                <a:rPr lang="ja-JP" altLang="en-US" sz="1100" b="1" dirty="0">
                  <a:solidFill>
                    <a:schemeClr val="bg1"/>
                  </a:solidFill>
                  <a:latin typeface="HG丸ｺﾞｼｯｸM-PRO" panose="020F0600000000000000" pitchFamily="50" charset="-128"/>
                  <a:ea typeface="HG丸ｺﾞｼｯｸM-PRO" panose="020F0600000000000000" pitchFamily="50" charset="-128"/>
                </a:rPr>
                <a:t>組織の共同設置に係る規約</a:t>
              </a:r>
              <a:r>
                <a:rPr lang="ja-JP" altLang="en-US" sz="900" b="1" dirty="0">
                  <a:solidFill>
                    <a:schemeClr val="bg1"/>
                  </a:solidFill>
                  <a:latin typeface="HG丸ｺﾞｼｯｸM-PRO" panose="020F0600000000000000" pitchFamily="50" charset="-128"/>
                  <a:ea typeface="HG丸ｺﾞｼｯｸM-PRO" panose="020F0600000000000000" pitchFamily="50" charset="-128"/>
                </a:rPr>
                <a:t>（都市計画に関する組織）</a:t>
              </a:r>
            </a:p>
          </p:txBody>
        </p:sp>
      </p:grpSp>
      <p:grpSp>
        <p:nvGrpSpPr>
          <p:cNvPr id="25" name="グループ化 24"/>
          <p:cNvGrpSpPr/>
          <p:nvPr/>
        </p:nvGrpSpPr>
        <p:grpSpPr>
          <a:xfrm>
            <a:off x="268905" y="5283212"/>
            <a:ext cx="4320000" cy="1461829"/>
            <a:chOff x="268420" y="1034696"/>
            <a:chExt cx="4320000" cy="1461829"/>
          </a:xfrm>
        </p:grpSpPr>
        <p:sp>
          <p:nvSpPr>
            <p:cNvPr id="26" name="角丸四角形 25"/>
            <p:cNvSpPr/>
            <p:nvPr/>
          </p:nvSpPr>
          <p:spPr>
            <a:xfrm>
              <a:off x="281561" y="1034696"/>
              <a:ext cx="4212000" cy="324000"/>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bg1"/>
                  </a:solidFill>
                  <a:latin typeface="HG丸ｺﾞｼｯｸM-PRO" panose="020F0600000000000000" pitchFamily="50" charset="-128"/>
                  <a:ea typeface="HG丸ｺﾞｼｯｸM-PRO" panose="020F0600000000000000" pitchFamily="50" charset="-128"/>
                </a:rPr>
                <a:t>３．</a:t>
              </a:r>
              <a:r>
                <a:rPr lang="ja-JP" altLang="en-US" sz="1100" b="1" dirty="0">
                  <a:solidFill>
                    <a:schemeClr val="bg1"/>
                  </a:solidFill>
                  <a:latin typeface="HG丸ｺﾞｼｯｸM-PRO" panose="020F0600000000000000" pitchFamily="50" charset="-128"/>
                  <a:ea typeface="HG丸ｺﾞｼｯｸM-PRO" panose="020F0600000000000000" pitchFamily="50" charset="-128"/>
                </a:rPr>
                <a:t>内部組織の共同設置に係る規約</a:t>
              </a:r>
              <a:r>
                <a:rPr lang="ja-JP" altLang="en-US" sz="900" b="1" dirty="0">
                  <a:solidFill>
                    <a:schemeClr val="bg1"/>
                  </a:solidFill>
                  <a:latin typeface="HG丸ｺﾞｼｯｸM-PRO" panose="020F0600000000000000" pitchFamily="50" charset="-128"/>
                  <a:ea typeface="HG丸ｺﾞｼｯｸM-PRO" panose="020F0600000000000000" pitchFamily="50" charset="-128"/>
                </a:rPr>
                <a:t>（万博推進に関する組織</a:t>
              </a:r>
              <a:r>
                <a:rPr lang="ja-JP" altLang="en-US" sz="900" b="1" dirty="0" smtClean="0">
                  <a:solidFill>
                    <a:schemeClr val="bg1"/>
                  </a:solidFill>
                  <a:latin typeface="HG丸ｺﾞｼｯｸM-PRO" panose="020F0600000000000000" pitchFamily="50" charset="-128"/>
                  <a:ea typeface="HG丸ｺﾞｼｯｸM-PRO" panose="020F0600000000000000" pitchFamily="50" charset="-128"/>
                </a:rPr>
                <a:t>）</a:t>
              </a:r>
              <a:endParaRPr lang="en-US" altLang="ja-JP" sz="900" b="1"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27" name="角丸四角形 26"/>
            <p:cNvSpPr/>
            <p:nvPr/>
          </p:nvSpPr>
          <p:spPr>
            <a:xfrm>
              <a:off x="281561" y="1394696"/>
              <a:ext cx="4212000" cy="972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000" dirty="0">
                <a:solidFill>
                  <a:schemeClr val="tx2">
                    <a:lumMod val="50000"/>
                  </a:schemeClr>
                </a:solidFill>
                <a:latin typeface="Meiryo UI" panose="020B0604030504040204" pitchFamily="50" charset="-128"/>
                <a:ea typeface="Meiryo UI" panose="020B0604030504040204" pitchFamily="50" charset="-128"/>
              </a:endParaRPr>
            </a:p>
          </p:txBody>
        </p:sp>
        <p:sp>
          <p:nvSpPr>
            <p:cNvPr id="28" name="角丸四角形 27"/>
            <p:cNvSpPr/>
            <p:nvPr/>
          </p:nvSpPr>
          <p:spPr>
            <a:xfrm>
              <a:off x="268420" y="1488525"/>
              <a:ext cx="4320000" cy="1008000"/>
            </a:xfrm>
            <a:prstGeom prst="roundRect">
              <a:avLst>
                <a:gd name="adj" fmla="val 6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rgbClr val="002060"/>
                  </a:solidFill>
                  <a:latin typeface="Meiryo UI" panose="020B0604030504040204" pitchFamily="50" charset="-128"/>
                  <a:ea typeface="Meiryo UI" panose="020B0604030504040204" pitchFamily="50" charset="-128"/>
                </a:rPr>
                <a:t>▶ 第１回</a:t>
              </a:r>
              <a:r>
                <a:rPr lang="ja-JP" altLang="en-US" sz="1000" dirty="0">
                  <a:solidFill>
                    <a:srgbClr val="002060"/>
                  </a:solidFill>
                  <a:latin typeface="Meiryo UI" panose="020B0604030504040204" pitchFamily="50" charset="-128"/>
                  <a:ea typeface="Meiryo UI" panose="020B0604030504040204" pitchFamily="50" charset="-128"/>
                </a:rPr>
                <a:t>会議において、知事・市長より、内部組織の共同設置に向けた調整</a:t>
              </a:r>
              <a:r>
                <a:rPr lang="ja-JP" altLang="en-US" sz="1000" dirty="0" smtClean="0">
                  <a:solidFill>
                    <a:srgbClr val="002060"/>
                  </a:solidFill>
                  <a:latin typeface="Meiryo UI" panose="020B0604030504040204" pitchFamily="50" charset="-128"/>
                  <a:ea typeface="Meiryo UI" panose="020B0604030504040204" pitchFamily="50" charset="-128"/>
                </a:rPr>
                <a:t>を</a:t>
              </a:r>
              <a:endParaRPr lang="en-US" altLang="ja-JP" sz="1000" dirty="0" smtClean="0">
                <a:solidFill>
                  <a:srgbClr val="002060"/>
                </a:solidFill>
                <a:latin typeface="Meiryo UI" panose="020B0604030504040204" pitchFamily="50" charset="-128"/>
                <a:ea typeface="Meiryo UI" panose="020B0604030504040204" pitchFamily="50" charset="-128"/>
              </a:endParaRPr>
            </a:p>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進める</a:t>
              </a:r>
              <a:r>
                <a:rPr lang="ja-JP" altLang="en-US" sz="1000" dirty="0">
                  <a:solidFill>
                    <a:srgbClr val="002060"/>
                  </a:solidFill>
                  <a:latin typeface="Meiryo UI" panose="020B0604030504040204" pitchFamily="50" charset="-128"/>
                  <a:ea typeface="Meiryo UI" panose="020B0604030504040204" pitchFamily="50" charset="-128"/>
                </a:rPr>
                <a:t>よう</a:t>
              </a:r>
              <a:r>
                <a:rPr lang="ja-JP" altLang="en-US" sz="1000" dirty="0" smtClean="0">
                  <a:solidFill>
                    <a:srgbClr val="002060"/>
                  </a:solidFill>
                  <a:latin typeface="Meiryo UI" panose="020B0604030504040204" pitchFamily="50" charset="-128"/>
                  <a:ea typeface="Meiryo UI" panose="020B0604030504040204" pitchFamily="50" charset="-128"/>
                </a:rPr>
                <a:t>指示</a:t>
              </a:r>
              <a:endParaRPr lang="en-US" altLang="ja-JP" sz="10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00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第２回</a:t>
              </a:r>
              <a:r>
                <a:rPr lang="ja-JP" altLang="en-US" sz="1000" dirty="0">
                  <a:solidFill>
                    <a:srgbClr val="002060"/>
                  </a:solidFill>
                  <a:latin typeface="Meiryo UI" panose="020B0604030504040204" pitchFamily="50" charset="-128"/>
                  <a:ea typeface="Meiryo UI" panose="020B0604030504040204" pitchFamily="50" charset="-128"/>
                </a:rPr>
                <a:t>会議において、内部組織の共同設置に係る規約案を府市両議会</a:t>
              </a:r>
              <a:r>
                <a:rPr lang="ja-JP" altLang="en-US" sz="1000" dirty="0" smtClean="0">
                  <a:solidFill>
                    <a:srgbClr val="002060"/>
                  </a:solidFill>
                  <a:latin typeface="Meiryo UI" panose="020B0604030504040204" pitchFamily="50" charset="-128"/>
                  <a:ea typeface="Meiryo UI" panose="020B0604030504040204" pitchFamily="50" charset="-128"/>
                </a:rPr>
                <a:t>に</a:t>
              </a:r>
              <a:endParaRPr lang="en-US" altLang="ja-JP" sz="1000" dirty="0" smtClean="0">
                <a:solidFill>
                  <a:srgbClr val="002060"/>
                </a:solidFill>
                <a:latin typeface="Meiryo UI" panose="020B0604030504040204" pitchFamily="50" charset="-128"/>
                <a:ea typeface="Meiryo UI" panose="020B0604030504040204" pitchFamily="50" charset="-128"/>
              </a:endParaRPr>
            </a:p>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提出</a:t>
              </a:r>
              <a:r>
                <a:rPr lang="ja-JP" altLang="en-US" sz="1000" dirty="0">
                  <a:solidFill>
                    <a:srgbClr val="002060"/>
                  </a:solidFill>
                  <a:latin typeface="Meiryo UI" panose="020B0604030504040204" pitchFamily="50" charset="-128"/>
                  <a:ea typeface="Meiryo UI" panose="020B0604030504040204" pitchFamily="50" charset="-128"/>
                </a:rPr>
                <a:t>することを</a:t>
              </a:r>
              <a:r>
                <a:rPr lang="ja-JP" altLang="en-US" sz="1000" dirty="0" smtClean="0">
                  <a:solidFill>
                    <a:srgbClr val="002060"/>
                  </a:solidFill>
                  <a:latin typeface="Meiryo UI" panose="020B0604030504040204" pitchFamily="50" charset="-128"/>
                  <a:ea typeface="Meiryo UI" panose="020B0604030504040204" pitchFamily="50" charset="-128"/>
                </a:rPr>
                <a:t>合意</a:t>
              </a:r>
              <a:endParaRPr lang="en-US" altLang="ja-JP" sz="10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00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a:t>
              </a:r>
              <a:r>
                <a:rPr lang="ja-JP" altLang="en-US" sz="1000" b="1" dirty="0" smtClean="0">
                  <a:solidFill>
                    <a:srgbClr val="002060"/>
                  </a:solidFill>
                  <a:latin typeface="Meiryo UI" panose="020B0604030504040204" pitchFamily="50" charset="-128"/>
                  <a:ea typeface="Meiryo UI" panose="020B0604030504040204" pitchFamily="50" charset="-128"/>
                </a:rPr>
                <a:t>規約</a:t>
              </a:r>
              <a:r>
                <a:rPr lang="ja-JP" altLang="en-US" sz="1000" b="1" dirty="0">
                  <a:solidFill>
                    <a:srgbClr val="002060"/>
                  </a:solidFill>
                  <a:latin typeface="Meiryo UI" panose="020B0604030504040204" pitchFamily="50" charset="-128"/>
                  <a:ea typeface="Meiryo UI" panose="020B0604030504040204" pitchFamily="50" charset="-128"/>
                </a:rPr>
                <a:t>を府市両議会で</a:t>
              </a:r>
              <a:r>
                <a:rPr lang="ja-JP" altLang="en-US" sz="1000" b="1" dirty="0" smtClean="0">
                  <a:solidFill>
                    <a:srgbClr val="002060"/>
                  </a:solidFill>
                  <a:latin typeface="Meiryo UI" panose="020B0604030504040204" pitchFamily="50" charset="-128"/>
                  <a:ea typeface="Meiryo UI" panose="020B0604030504040204" pitchFamily="50" charset="-128"/>
                </a:rPr>
                <a:t>議決</a:t>
              </a:r>
              <a:r>
                <a:rPr lang="ja-JP" altLang="en-US" sz="800" spc="-50" dirty="0" smtClean="0">
                  <a:solidFill>
                    <a:srgbClr val="002060"/>
                  </a:solidFill>
                  <a:latin typeface="Meiryo UI" panose="020B0604030504040204" pitchFamily="50" charset="-128"/>
                  <a:ea typeface="Meiryo UI" panose="020B0604030504040204" pitchFamily="50" charset="-128"/>
                </a:rPr>
                <a:t>（府議会：令和３年</a:t>
              </a:r>
              <a:r>
                <a:rPr lang="ja-JP" altLang="en-US" sz="800" spc="-50" dirty="0">
                  <a:solidFill>
                    <a:srgbClr val="002060"/>
                  </a:solidFill>
                  <a:latin typeface="Meiryo UI" panose="020B0604030504040204" pitchFamily="50" charset="-128"/>
                  <a:ea typeface="Meiryo UI" panose="020B0604030504040204" pitchFamily="50" charset="-128"/>
                </a:rPr>
                <a:t>６月９日</a:t>
              </a:r>
              <a:r>
                <a:rPr lang="ja-JP" altLang="en-US" sz="800" spc="-50" dirty="0" smtClean="0">
                  <a:solidFill>
                    <a:srgbClr val="002060"/>
                  </a:solidFill>
                  <a:latin typeface="Meiryo UI" panose="020B0604030504040204" pitchFamily="50" charset="-128"/>
                  <a:ea typeface="Meiryo UI" panose="020B0604030504040204" pitchFamily="50" charset="-128"/>
                </a:rPr>
                <a:t>・市会：令和３年</a:t>
              </a:r>
              <a:r>
                <a:rPr lang="ja-JP" altLang="en-US" sz="800" spc="-50" dirty="0">
                  <a:solidFill>
                    <a:srgbClr val="002060"/>
                  </a:solidFill>
                  <a:latin typeface="Meiryo UI" panose="020B0604030504040204" pitchFamily="50" charset="-128"/>
                  <a:ea typeface="Meiryo UI" panose="020B0604030504040204" pitchFamily="50" charset="-128"/>
                </a:rPr>
                <a:t>５月</a:t>
              </a:r>
              <a:r>
                <a:rPr lang="en-US" altLang="ja-JP" sz="800" spc="-50" dirty="0">
                  <a:solidFill>
                    <a:srgbClr val="002060"/>
                  </a:solidFill>
                  <a:latin typeface="Meiryo UI" panose="020B0604030504040204" pitchFamily="50" charset="-128"/>
                  <a:ea typeface="Meiryo UI" panose="020B0604030504040204" pitchFamily="50" charset="-128"/>
                </a:rPr>
                <a:t>26</a:t>
              </a:r>
              <a:r>
                <a:rPr lang="ja-JP" altLang="en-US" sz="800" spc="-50" dirty="0">
                  <a:solidFill>
                    <a:srgbClr val="002060"/>
                  </a:solidFill>
                  <a:latin typeface="Meiryo UI" panose="020B0604030504040204" pitchFamily="50" charset="-128"/>
                  <a:ea typeface="Meiryo UI" panose="020B0604030504040204" pitchFamily="50" charset="-128"/>
                </a:rPr>
                <a:t>日</a:t>
              </a:r>
              <a:r>
                <a:rPr lang="ja-JP" altLang="en-US" sz="800" spc="-50" dirty="0" smtClean="0">
                  <a:solidFill>
                    <a:srgbClr val="002060"/>
                  </a:solidFill>
                  <a:latin typeface="Meiryo UI" panose="020B0604030504040204" pitchFamily="50" charset="-128"/>
                  <a:ea typeface="Meiryo UI" panose="020B0604030504040204" pitchFamily="50" charset="-128"/>
                </a:rPr>
                <a:t>）</a:t>
              </a:r>
              <a:endParaRPr lang="en-US" altLang="ja-JP" sz="800" spc="-5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800" spc="-50" dirty="0" smtClean="0">
                <a:solidFill>
                  <a:srgbClr val="002060"/>
                </a:solidFill>
                <a:latin typeface="Meiryo UI" panose="020B0604030504040204" pitchFamily="50" charset="-128"/>
                <a:ea typeface="Meiryo UI" panose="020B0604030504040204" pitchFamily="50" charset="-128"/>
              </a:endParaRPr>
            </a:p>
            <a:p>
              <a:r>
                <a:rPr lang="ja-JP" altLang="en-US" sz="1000" b="1" spc="-50" dirty="0" smtClean="0">
                  <a:solidFill>
                    <a:srgbClr val="002060"/>
                  </a:solidFill>
                  <a:latin typeface="Meiryo UI" panose="020B0604030504040204" pitchFamily="50" charset="-128"/>
                  <a:ea typeface="Meiryo UI" panose="020B0604030504040204" pitchFamily="50" charset="-128"/>
                </a:rPr>
                <a:t>▶ 令和４（</a:t>
              </a:r>
              <a:r>
                <a:rPr lang="en-US" altLang="ja-JP" sz="1000" b="1" spc="-50" dirty="0" smtClean="0">
                  <a:solidFill>
                    <a:srgbClr val="002060"/>
                  </a:solidFill>
                  <a:latin typeface="Meiryo UI" panose="020B0604030504040204" pitchFamily="50" charset="-128"/>
                  <a:ea typeface="Meiryo UI" panose="020B0604030504040204" pitchFamily="50" charset="-128"/>
                </a:rPr>
                <a:t>2022</a:t>
              </a:r>
              <a:r>
                <a:rPr lang="ja-JP" altLang="en-US" sz="1000" b="1" spc="-50" dirty="0" smtClean="0">
                  <a:solidFill>
                    <a:srgbClr val="002060"/>
                  </a:solidFill>
                  <a:latin typeface="Meiryo UI" panose="020B0604030504040204" pitchFamily="50" charset="-128"/>
                  <a:ea typeface="Meiryo UI" panose="020B0604030504040204" pitchFamily="50" charset="-128"/>
                </a:rPr>
                <a:t>）年１月１日、万博推進局を設置</a:t>
              </a:r>
              <a:endParaRPr lang="ja-JP" altLang="en-US" sz="1000" b="1" spc="-50" dirty="0">
                <a:solidFill>
                  <a:srgbClr val="002060"/>
                </a:solidFill>
                <a:latin typeface="Meiryo UI" panose="020B0604030504040204" pitchFamily="50" charset="-128"/>
                <a:ea typeface="Meiryo UI" panose="020B0604030504040204" pitchFamily="50" charset="-128"/>
              </a:endParaRPr>
            </a:p>
          </p:txBody>
        </p:sp>
      </p:grpSp>
      <p:grpSp>
        <p:nvGrpSpPr>
          <p:cNvPr id="29" name="グループ化 28"/>
          <p:cNvGrpSpPr/>
          <p:nvPr/>
        </p:nvGrpSpPr>
        <p:grpSpPr>
          <a:xfrm>
            <a:off x="4648529" y="552513"/>
            <a:ext cx="4320000" cy="728568"/>
            <a:chOff x="257171" y="1033430"/>
            <a:chExt cx="4320000" cy="728568"/>
          </a:xfrm>
        </p:grpSpPr>
        <p:sp>
          <p:nvSpPr>
            <p:cNvPr id="30" name="角丸四角形 29"/>
            <p:cNvSpPr/>
            <p:nvPr/>
          </p:nvSpPr>
          <p:spPr>
            <a:xfrm>
              <a:off x="281561" y="1033430"/>
              <a:ext cx="4212000" cy="324000"/>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solidFill>
                  <a:latin typeface="HG丸ｺﾞｼｯｸM-PRO" panose="020F0600000000000000" pitchFamily="50" charset="-128"/>
                  <a:ea typeface="HG丸ｺﾞｼｯｸM-PRO" panose="020F0600000000000000" pitchFamily="50" charset="-128"/>
                </a:rPr>
                <a:t>４．副首都ビジョンのバージョンアップ</a:t>
              </a:r>
              <a:endParaRPr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1" name="角丸四角形 30"/>
            <p:cNvSpPr/>
            <p:nvPr/>
          </p:nvSpPr>
          <p:spPr>
            <a:xfrm>
              <a:off x="281561" y="1394696"/>
              <a:ext cx="4212000" cy="360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000" dirty="0">
                <a:solidFill>
                  <a:schemeClr val="tx2">
                    <a:lumMod val="50000"/>
                  </a:schemeClr>
                </a:solidFill>
                <a:latin typeface="Meiryo UI" panose="020B0604030504040204" pitchFamily="50" charset="-128"/>
                <a:ea typeface="Meiryo UI" panose="020B0604030504040204" pitchFamily="50" charset="-128"/>
              </a:endParaRPr>
            </a:p>
          </p:txBody>
        </p:sp>
        <p:sp>
          <p:nvSpPr>
            <p:cNvPr id="32" name="角丸四角形 31"/>
            <p:cNvSpPr/>
            <p:nvPr/>
          </p:nvSpPr>
          <p:spPr>
            <a:xfrm>
              <a:off x="257171" y="1401998"/>
              <a:ext cx="4320000" cy="360000"/>
            </a:xfrm>
            <a:prstGeom prst="roundRect">
              <a:avLst>
                <a:gd name="adj" fmla="val 6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第３回</a:t>
              </a:r>
              <a:r>
                <a:rPr lang="ja-JP" altLang="en-US" sz="1000" dirty="0">
                  <a:solidFill>
                    <a:srgbClr val="002060"/>
                  </a:solidFill>
                  <a:latin typeface="Meiryo UI" panose="020B0604030504040204" pitchFamily="50" charset="-128"/>
                  <a:ea typeface="Meiryo UI" panose="020B0604030504040204" pitchFamily="50" charset="-128"/>
                </a:rPr>
                <a:t>会議において、副首都ビジョンのバージョンアップに着手することを</a:t>
              </a:r>
              <a:r>
                <a:rPr lang="ja-JP" altLang="en-US" sz="1000" dirty="0" smtClean="0">
                  <a:solidFill>
                    <a:srgbClr val="002060"/>
                  </a:solidFill>
                  <a:latin typeface="Meiryo UI" panose="020B0604030504040204" pitchFamily="50" charset="-128"/>
                  <a:ea typeface="Meiryo UI" panose="020B0604030504040204" pitchFamily="50" charset="-128"/>
                </a:rPr>
                <a:t>合意</a:t>
              </a:r>
              <a:endParaRPr lang="ja-JP" altLang="en-US" sz="800" dirty="0">
                <a:solidFill>
                  <a:srgbClr val="002060"/>
                </a:solidFill>
                <a:latin typeface="Meiryo UI" panose="020B0604030504040204" pitchFamily="50" charset="-128"/>
                <a:ea typeface="Meiryo UI" panose="020B0604030504040204" pitchFamily="50" charset="-128"/>
              </a:endParaRPr>
            </a:p>
          </p:txBody>
        </p:sp>
      </p:grpSp>
      <p:grpSp>
        <p:nvGrpSpPr>
          <p:cNvPr id="33" name="グループ化 32"/>
          <p:cNvGrpSpPr/>
          <p:nvPr/>
        </p:nvGrpSpPr>
        <p:grpSpPr>
          <a:xfrm>
            <a:off x="4648529" y="1464557"/>
            <a:ext cx="4320000" cy="858768"/>
            <a:chOff x="257171" y="1033668"/>
            <a:chExt cx="4320000" cy="858768"/>
          </a:xfrm>
        </p:grpSpPr>
        <p:sp>
          <p:nvSpPr>
            <p:cNvPr id="34" name="角丸四角形 33"/>
            <p:cNvSpPr/>
            <p:nvPr/>
          </p:nvSpPr>
          <p:spPr>
            <a:xfrm>
              <a:off x="281561" y="1033668"/>
              <a:ext cx="4212000" cy="324000"/>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solidFill>
                  <a:latin typeface="HG丸ｺﾞｼｯｸM-PRO" panose="020F0600000000000000" pitchFamily="50" charset="-128"/>
                  <a:ea typeface="HG丸ｺﾞｼｯｸM-PRO" panose="020F0600000000000000" pitchFamily="50" charset="-128"/>
                </a:rPr>
                <a:t>５．新しいまちづくりのグランドデザインの検討</a:t>
              </a:r>
              <a:endParaRPr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5" name="角丸四角形 34"/>
            <p:cNvSpPr/>
            <p:nvPr/>
          </p:nvSpPr>
          <p:spPr>
            <a:xfrm>
              <a:off x="281561" y="1394696"/>
              <a:ext cx="4212000" cy="432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000" dirty="0">
                <a:solidFill>
                  <a:schemeClr val="tx2">
                    <a:lumMod val="50000"/>
                  </a:schemeClr>
                </a:solidFill>
                <a:latin typeface="Meiryo UI" panose="020B0604030504040204" pitchFamily="50" charset="-128"/>
                <a:ea typeface="Meiryo UI" panose="020B0604030504040204" pitchFamily="50" charset="-128"/>
              </a:endParaRPr>
            </a:p>
          </p:txBody>
        </p:sp>
        <p:sp>
          <p:nvSpPr>
            <p:cNvPr id="36" name="角丸四角形 35"/>
            <p:cNvSpPr/>
            <p:nvPr/>
          </p:nvSpPr>
          <p:spPr>
            <a:xfrm>
              <a:off x="257171" y="1352436"/>
              <a:ext cx="4320000" cy="540000"/>
            </a:xfrm>
            <a:prstGeom prst="roundRect">
              <a:avLst>
                <a:gd name="adj" fmla="val 6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第３回</a:t>
              </a:r>
              <a:r>
                <a:rPr lang="ja-JP" altLang="en-US" sz="1000" dirty="0">
                  <a:solidFill>
                    <a:srgbClr val="002060"/>
                  </a:solidFill>
                  <a:latin typeface="Meiryo UI" panose="020B0604030504040204" pitchFamily="50" charset="-128"/>
                  <a:ea typeface="Meiryo UI" panose="020B0604030504040204" pitchFamily="50" charset="-128"/>
                </a:rPr>
                <a:t>会議において、</a:t>
              </a:r>
              <a:r>
                <a:rPr lang="ja-JP" altLang="en-US" sz="1000" b="1" dirty="0">
                  <a:solidFill>
                    <a:srgbClr val="002060"/>
                  </a:solidFill>
                  <a:latin typeface="Meiryo UI" panose="020B0604030504040204" pitchFamily="50" charset="-128"/>
                  <a:ea typeface="Meiryo UI" panose="020B0604030504040204" pitchFamily="50" charset="-128"/>
                </a:rPr>
                <a:t>新しいグランドデザイン</a:t>
              </a:r>
              <a:r>
                <a:rPr lang="ja-JP" altLang="en-US" sz="1000" dirty="0">
                  <a:solidFill>
                    <a:srgbClr val="002060"/>
                  </a:solidFill>
                  <a:latin typeface="Meiryo UI" panose="020B0604030504040204" pitchFamily="50" charset="-128"/>
                  <a:ea typeface="Meiryo UI" panose="020B0604030504040204" pitchFamily="50" charset="-128"/>
                </a:rPr>
                <a:t>について、</a:t>
              </a:r>
              <a:r>
                <a:rPr lang="ja-JP" altLang="en-US" sz="1000" b="1" dirty="0">
                  <a:solidFill>
                    <a:srgbClr val="002060"/>
                  </a:solidFill>
                  <a:latin typeface="Meiryo UI" panose="020B0604030504040204" pitchFamily="50" charset="-128"/>
                  <a:ea typeface="Meiryo UI" panose="020B0604030504040204" pitchFamily="50" charset="-128"/>
                </a:rPr>
                <a:t>知事・大阪市長</a:t>
              </a:r>
              <a:r>
                <a:rPr lang="ja-JP" altLang="en-US" sz="1000" b="1" dirty="0" smtClean="0">
                  <a:solidFill>
                    <a:srgbClr val="002060"/>
                  </a:solidFill>
                  <a:latin typeface="Meiryo UI" panose="020B0604030504040204" pitchFamily="50" charset="-128"/>
                  <a:ea typeface="Meiryo UI" panose="020B0604030504040204" pitchFamily="50" charset="-128"/>
                </a:rPr>
                <a:t>・</a:t>
              </a:r>
              <a:endParaRPr lang="en-US" altLang="ja-JP" sz="1000" b="1" dirty="0" smtClean="0">
                <a:solidFill>
                  <a:srgbClr val="002060"/>
                </a:solidFill>
                <a:latin typeface="Meiryo UI" panose="020B0604030504040204" pitchFamily="50" charset="-128"/>
                <a:ea typeface="Meiryo UI" panose="020B0604030504040204" pitchFamily="50" charset="-128"/>
              </a:endParaRPr>
            </a:p>
            <a:p>
              <a:r>
                <a:rPr lang="ja-JP" altLang="en-US" sz="1000" b="1" dirty="0">
                  <a:solidFill>
                    <a:srgbClr val="002060"/>
                  </a:solidFill>
                  <a:latin typeface="Meiryo UI" panose="020B0604030504040204" pitchFamily="50" charset="-128"/>
                  <a:ea typeface="Meiryo UI" panose="020B0604030504040204" pitchFamily="50" charset="-128"/>
                </a:rPr>
                <a:t>　</a:t>
              </a:r>
              <a:r>
                <a:rPr lang="ja-JP" altLang="en-US" sz="1000" b="1" dirty="0" smtClean="0">
                  <a:solidFill>
                    <a:srgbClr val="002060"/>
                  </a:solidFill>
                  <a:latin typeface="Meiryo UI" panose="020B0604030504040204" pitchFamily="50" charset="-128"/>
                  <a:ea typeface="Meiryo UI" panose="020B0604030504040204" pitchFamily="50" charset="-128"/>
                </a:rPr>
                <a:t>堺</a:t>
              </a:r>
              <a:r>
                <a:rPr lang="ja-JP" altLang="en-US" sz="1000" b="1" dirty="0">
                  <a:solidFill>
                    <a:srgbClr val="002060"/>
                  </a:solidFill>
                  <a:latin typeface="Meiryo UI" panose="020B0604030504040204" pitchFamily="50" charset="-128"/>
                  <a:ea typeface="Meiryo UI" panose="020B0604030504040204" pitchFamily="50" charset="-128"/>
                </a:rPr>
                <a:t>市長等で構成する会議を設置して検討</a:t>
              </a:r>
              <a:r>
                <a:rPr lang="ja-JP" altLang="en-US" sz="1000" dirty="0">
                  <a:solidFill>
                    <a:srgbClr val="002060"/>
                  </a:solidFill>
                  <a:latin typeface="Meiryo UI" panose="020B0604030504040204" pitchFamily="50" charset="-128"/>
                  <a:ea typeface="Meiryo UI" panose="020B0604030504040204" pitchFamily="50" charset="-128"/>
                </a:rPr>
                <a:t>することを</a:t>
              </a:r>
              <a:r>
                <a:rPr lang="ja-JP" altLang="en-US" sz="1000" dirty="0" smtClean="0">
                  <a:solidFill>
                    <a:srgbClr val="002060"/>
                  </a:solidFill>
                  <a:latin typeface="Meiryo UI" panose="020B0604030504040204" pitchFamily="50" charset="-128"/>
                  <a:ea typeface="Meiryo UI" panose="020B0604030504040204" pitchFamily="50" charset="-128"/>
                </a:rPr>
                <a:t>合意</a:t>
              </a:r>
              <a:endParaRPr lang="ja-JP" altLang="en-US" sz="800" dirty="0">
                <a:solidFill>
                  <a:srgbClr val="002060"/>
                </a:solidFill>
                <a:latin typeface="Meiryo UI" panose="020B0604030504040204" pitchFamily="50" charset="-128"/>
                <a:ea typeface="Meiryo UI" panose="020B0604030504040204" pitchFamily="50" charset="-128"/>
              </a:endParaRPr>
            </a:p>
          </p:txBody>
        </p:sp>
      </p:grpSp>
      <p:grpSp>
        <p:nvGrpSpPr>
          <p:cNvPr id="37" name="グループ化 36"/>
          <p:cNvGrpSpPr/>
          <p:nvPr/>
        </p:nvGrpSpPr>
        <p:grpSpPr>
          <a:xfrm>
            <a:off x="4648529" y="2432329"/>
            <a:ext cx="4320000" cy="1070756"/>
            <a:chOff x="257171" y="1044554"/>
            <a:chExt cx="4320000" cy="1070756"/>
          </a:xfrm>
        </p:grpSpPr>
        <p:sp>
          <p:nvSpPr>
            <p:cNvPr id="38" name="角丸四角形 37"/>
            <p:cNvSpPr/>
            <p:nvPr/>
          </p:nvSpPr>
          <p:spPr>
            <a:xfrm>
              <a:off x="281561" y="1044554"/>
              <a:ext cx="4212000" cy="324000"/>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solidFill>
                  <a:latin typeface="HG丸ｺﾞｼｯｸM-PRO" panose="020F0600000000000000" pitchFamily="50" charset="-128"/>
                  <a:ea typeface="HG丸ｺﾞｼｯｸM-PRO" panose="020F0600000000000000" pitchFamily="50" charset="-128"/>
                </a:rPr>
                <a:t>６．大阪スマートシティ戦略の改定</a:t>
              </a:r>
              <a:endParaRPr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0" name="角丸四角形 39"/>
            <p:cNvSpPr/>
            <p:nvPr/>
          </p:nvSpPr>
          <p:spPr>
            <a:xfrm>
              <a:off x="257171" y="1467310"/>
              <a:ext cx="4320000" cy="648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第３回</a:t>
              </a:r>
              <a:r>
                <a:rPr lang="ja-JP" altLang="en-US" sz="1000" dirty="0">
                  <a:solidFill>
                    <a:srgbClr val="002060"/>
                  </a:solidFill>
                  <a:latin typeface="Meiryo UI" panose="020B0604030504040204" pitchFamily="50" charset="-128"/>
                  <a:ea typeface="Meiryo UI" panose="020B0604030504040204" pitchFamily="50" charset="-128"/>
                </a:rPr>
                <a:t>会議において、</a:t>
              </a:r>
              <a:r>
                <a:rPr lang="ja-JP" altLang="en-US" sz="1000" b="1" dirty="0">
                  <a:solidFill>
                    <a:srgbClr val="002060"/>
                  </a:solidFill>
                  <a:latin typeface="Meiryo UI" panose="020B0604030504040204" pitchFamily="50" charset="-128"/>
                  <a:ea typeface="Meiryo UI" panose="020B0604030504040204" pitchFamily="50" charset="-128"/>
                </a:rPr>
                <a:t>大阪スマートシティ戦略</a:t>
              </a:r>
              <a:r>
                <a:rPr lang="en-US" altLang="ja-JP" sz="1000" b="1" dirty="0">
                  <a:solidFill>
                    <a:srgbClr val="002060"/>
                  </a:solidFill>
                  <a:latin typeface="Meiryo UI" panose="020B0604030504040204" pitchFamily="50" charset="-128"/>
                  <a:ea typeface="Meiryo UI" panose="020B0604030504040204" pitchFamily="50" charset="-128"/>
                </a:rPr>
                <a:t>Ver.2.0</a:t>
              </a:r>
              <a:r>
                <a:rPr lang="ja-JP" altLang="en-US" sz="1000" b="1" dirty="0">
                  <a:solidFill>
                    <a:srgbClr val="002060"/>
                  </a:solidFill>
                  <a:latin typeface="Meiryo UI" panose="020B0604030504040204" pitchFamily="50" charset="-128"/>
                  <a:ea typeface="Meiryo UI" panose="020B0604030504040204" pitchFamily="50" charset="-128"/>
                </a:rPr>
                <a:t>の策定に向けた</a:t>
              </a:r>
              <a:r>
                <a:rPr lang="ja-JP" altLang="en-US" sz="1000" b="1" dirty="0" smtClean="0">
                  <a:solidFill>
                    <a:srgbClr val="002060"/>
                  </a:solidFill>
                  <a:latin typeface="Meiryo UI" panose="020B0604030504040204" pitchFamily="50" charset="-128"/>
                  <a:ea typeface="Meiryo UI" panose="020B0604030504040204" pitchFamily="50" charset="-128"/>
                </a:rPr>
                <a:t>基本</a:t>
              </a:r>
              <a:endParaRPr lang="en-US" altLang="ja-JP" sz="1000" b="1" dirty="0" smtClean="0">
                <a:solidFill>
                  <a:srgbClr val="002060"/>
                </a:solidFill>
                <a:latin typeface="Meiryo UI" panose="020B0604030504040204" pitchFamily="50" charset="-128"/>
                <a:ea typeface="Meiryo UI" panose="020B0604030504040204" pitchFamily="50" charset="-128"/>
              </a:endParaRPr>
            </a:p>
            <a:p>
              <a:r>
                <a:rPr lang="ja-JP" altLang="en-US" sz="1000" b="1" dirty="0">
                  <a:solidFill>
                    <a:srgbClr val="002060"/>
                  </a:solidFill>
                  <a:latin typeface="Meiryo UI" panose="020B0604030504040204" pitchFamily="50" charset="-128"/>
                  <a:ea typeface="Meiryo UI" panose="020B0604030504040204" pitchFamily="50" charset="-128"/>
                </a:rPr>
                <a:t>　</a:t>
              </a:r>
              <a:r>
                <a:rPr lang="ja-JP" altLang="en-US" sz="1000" b="1" dirty="0" smtClean="0">
                  <a:solidFill>
                    <a:srgbClr val="002060"/>
                  </a:solidFill>
                  <a:latin typeface="Meiryo UI" panose="020B0604030504040204" pitchFamily="50" charset="-128"/>
                  <a:ea typeface="Meiryo UI" panose="020B0604030504040204" pitchFamily="50" charset="-128"/>
                </a:rPr>
                <a:t>方針</a:t>
              </a:r>
              <a:r>
                <a:rPr lang="ja-JP" altLang="en-US" sz="1000" dirty="0">
                  <a:solidFill>
                    <a:srgbClr val="002060"/>
                  </a:solidFill>
                  <a:latin typeface="Meiryo UI" panose="020B0604030504040204" pitchFamily="50" charset="-128"/>
                  <a:ea typeface="Meiryo UI" panose="020B0604030504040204" pitchFamily="50" charset="-128"/>
                </a:rPr>
                <a:t>について</a:t>
              </a:r>
              <a:r>
                <a:rPr lang="ja-JP" altLang="en-US" sz="1000" dirty="0" smtClean="0">
                  <a:solidFill>
                    <a:srgbClr val="002060"/>
                  </a:solidFill>
                  <a:latin typeface="Meiryo UI" panose="020B0604030504040204" pitchFamily="50" charset="-128"/>
                  <a:ea typeface="Meiryo UI" panose="020B0604030504040204" pitchFamily="50" charset="-128"/>
                </a:rPr>
                <a:t>合意</a:t>
              </a:r>
              <a:endParaRPr lang="en-US" altLang="ja-JP" sz="10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000" dirty="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第３回</a:t>
              </a:r>
              <a:r>
                <a:rPr lang="ja-JP" altLang="en-US" sz="1000" dirty="0">
                  <a:solidFill>
                    <a:srgbClr val="002060"/>
                  </a:solidFill>
                  <a:latin typeface="Meiryo UI" panose="020B0604030504040204" pitchFamily="50" charset="-128"/>
                  <a:ea typeface="Meiryo UI" panose="020B0604030504040204" pitchFamily="50" charset="-128"/>
                </a:rPr>
                <a:t>会議において、スーパーシティ型国家戦略特別区域の指定に</a:t>
              </a:r>
              <a:r>
                <a:rPr lang="ja-JP" altLang="en-US" sz="1000" dirty="0" smtClean="0">
                  <a:solidFill>
                    <a:srgbClr val="002060"/>
                  </a:solidFill>
                  <a:latin typeface="Meiryo UI" panose="020B0604030504040204" pitchFamily="50" charset="-128"/>
                  <a:ea typeface="Meiryo UI" panose="020B0604030504040204" pitchFamily="50" charset="-128"/>
                </a:rPr>
                <a:t>係る</a:t>
              </a:r>
              <a:endParaRPr lang="en-US" altLang="ja-JP" sz="1000" dirty="0" smtClean="0">
                <a:solidFill>
                  <a:srgbClr val="002060"/>
                </a:solidFill>
                <a:latin typeface="Meiryo UI" panose="020B0604030504040204" pitchFamily="50" charset="-128"/>
                <a:ea typeface="Meiryo UI" panose="020B0604030504040204" pitchFamily="50" charset="-128"/>
              </a:endParaRPr>
            </a:p>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状況</a:t>
              </a:r>
              <a:r>
                <a:rPr lang="ja-JP" altLang="en-US" sz="1000" dirty="0">
                  <a:solidFill>
                    <a:srgbClr val="002060"/>
                  </a:solidFill>
                  <a:latin typeface="Meiryo UI" panose="020B0604030504040204" pitchFamily="50" charset="-128"/>
                  <a:ea typeface="Meiryo UI" panose="020B0604030504040204" pitchFamily="50" charset="-128"/>
                </a:rPr>
                <a:t>を</a:t>
              </a:r>
              <a:r>
                <a:rPr lang="ja-JP" altLang="en-US" sz="1000" dirty="0" smtClean="0">
                  <a:solidFill>
                    <a:srgbClr val="002060"/>
                  </a:solidFill>
                  <a:latin typeface="Meiryo UI" panose="020B0604030504040204" pitchFamily="50" charset="-128"/>
                  <a:ea typeface="Meiryo UI" panose="020B0604030504040204" pitchFamily="50" charset="-128"/>
                </a:rPr>
                <a:t>報告</a:t>
              </a:r>
              <a:endParaRPr lang="ja-JP" altLang="en-US" sz="1000" dirty="0">
                <a:solidFill>
                  <a:srgbClr val="002060"/>
                </a:solidFill>
                <a:latin typeface="Meiryo UI" panose="020B0604030504040204" pitchFamily="50" charset="-128"/>
                <a:ea typeface="Meiryo UI" panose="020B0604030504040204" pitchFamily="50" charset="-128"/>
              </a:endParaRPr>
            </a:p>
          </p:txBody>
        </p:sp>
      </p:grpSp>
      <p:grpSp>
        <p:nvGrpSpPr>
          <p:cNvPr id="41" name="グループ化 40"/>
          <p:cNvGrpSpPr/>
          <p:nvPr/>
        </p:nvGrpSpPr>
        <p:grpSpPr>
          <a:xfrm>
            <a:off x="4648529" y="3743071"/>
            <a:ext cx="4320000" cy="825702"/>
            <a:chOff x="251029" y="1034270"/>
            <a:chExt cx="4320000" cy="825702"/>
          </a:xfrm>
        </p:grpSpPr>
        <p:sp>
          <p:nvSpPr>
            <p:cNvPr id="42" name="角丸四角形 41"/>
            <p:cNvSpPr/>
            <p:nvPr/>
          </p:nvSpPr>
          <p:spPr>
            <a:xfrm>
              <a:off x="286305" y="1034270"/>
              <a:ext cx="4212000" cy="324000"/>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solidFill>
                  <a:latin typeface="HG丸ｺﾞｼｯｸM-PRO" panose="020F0600000000000000" pitchFamily="50" charset="-128"/>
                  <a:ea typeface="HG丸ｺﾞｼｯｸM-PRO" panose="020F0600000000000000" pitchFamily="50" charset="-128"/>
                </a:rPr>
                <a:t>７．大阪産業技術研究所の取組み</a:t>
              </a:r>
              <a:endParaRPr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3" name="角丸四角形 42"/>
            <p:cNvSpPr/>
            <p:nvPr/>
          </p:nvSpPr>
          <p:spPr>
            <a:xfrm>
              <a:off x="281561" y="1394696"/>
              <a:ext cx="4212000" cy="432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000" dirty="0">
                <a:solidFill>
                  <a:schemeClr val="tx2">
                    <a:lumMod val="50000"/>
                  </a:schemeClr>
                </a:solidFill>
                <a:latin typeface="Meiryo UI" panose="020B0604030504040204" pitchFamily="50" charset="-128"/>
                <a:ea typeface="Meiryo UI" panose="020B0604030504040204" pitchFamily="50" charset="-128"/>
              </a:endParaRPr>
            </a:p>
          </p:txBody>
        </p:sp>
        <p:sp>
          <p:nvSpPr>
            <p:cNvPr id="45" name="角丸四角形 44"/>
            <p:cNvSpPr/>
            <p:nvPr/>
          </p:nvSpPr>
          <p:spPr>
            <a:xfrm>
              <a:off x="251029" y="1391972"/>
              <a:ext cx="4320000" cy="468000"/>
            </a:xfrm>
            <a:prstGeom prst="roundRect">
              <a:avLst>
                <a:gd name="adj" fmla="val 6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第４回</a:t>
              </a:r>
              <a:r>
                <a:rPr lang="ja-JP" altLang="en-US" sz="1000" dirty="0">
                  <a:solidFill>
                    <a:srgbClr val="002060"/>
                  </a:solidFill>
                  <a:latin typeface="Meiryo UI" panose="020B0604030504040204" pitchFamily="50" charset="-128"/>
                  <a:ea typeface="Meiryo UI" panose="020B0604030504040204" pitchFamily="50" charset="-128"/>
                </a:rPr>
                <a:t>会議において、地方独立行政法人大阪産業技術研究所のこれまで</a:t>
              </a:r>
              <a:r>
                <a:rPr lang="ja-JP" altLang="en-US" sz="1000" dirty="0" smtClean="0">
                  <a:solidFill>
                    <a:srgbClr val="002060"/>
                  </a:solidFill>
                  <a:latin typeface="Meiryo UI" panose="020B0604030504040204" pitchFamily="50" charset="-128"/>
                  <a:ea typeface="Meiryo UI" panose="020B0604030504040204" pitchFamily="50" charset="-128"/>
                </a:rPr>
                <a:t>の</a:t>
              </a:r>
              <a:endParaRPr lang="en-US" altLang="ja-JP" sz="1000" dirty="0" smtClean="0">
                <a:solidFill>
                  <a:srgbClr val="002060"/>
                </a:solidFill>
                <a:latin typeface="Meiryo UI" panose="020B0604030504040204" pitchFamily="50" charset="-128"/>
                <a:ea typeface="Meiryo UI" panose="020B0604030504040204" pitchFamily="50" charset="-128"/>
              </a:endParaRPr>
            </a:p>
            <a:p>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取組</a:t>
              </a:r>
              <a:r>
                <a:rPr lang="ja-JP" altLang="en-US" sz="1000" dirty="0">
                  <a:solidFill>
                    <a:srgbClr val="002060"/>
                  </a:solidFill>
                  <a:latin typeface="Meiryo UI" panose="020B0604030504040204" pitchFamily="50" charset="-128"/>
                  <a:ea typeface="Meiryo UI" panose="020B0604030504040204" pitchFamily="50" charset="-128"/>
                </a:rPr>
                <a:t>状況等が報告され、これを踏まえて、今後の取組の方向性を</a:t>
              </a:r>
              <a:r>
                <a:rPr lang="ja-JP" altLang="en-US" sz="1000" dirty="0" smtClean="0">
                  <a:solidFill>
                    <a:srgbClr val="002060"/>
                  </a:solidFill>
                  <a:latin typeface="Meiryo UI" panose="020B0604030504040204" pitchFamily="50" charset="-128"/>
                  <a:ea typeface="Meiryo UI" panose="020B0604030504040204" pitchFamily="50" charset="-128"/>
                </a:rPr>
                <a:t>確認</a:t>
              </a:r>
              <a:endParaRPr lang="ja-JP" altLang="en-US" sz="1000" dirty="0">
                <a:solidFill>
                  <a:srgbClr val="002060"/>
                </a:solidFill>
                <a:latin typeface="Meiryo UI" panose="020B0604030504040204" pitchFamily="50" charset="-128"/>
                <a:ea typeface="Meiryo UI" panose="020B0604030504040204" pitchFamily="50" charset="-128"/>
              </a:endParaRPr>
            </a:p>
          </p:txBody>
        </p:sp>
      </p:grpSp>
      <p:grpSp>
        <p:nvGrpSpPr>
          <p:cNvPr id="46" name="グループ化 45"/>
          <p:cNvGrpSpPr/>
          <p:nvPr/>
        </p:nvGrpSpPr>
        <p:grpSpPr>
          <a:xfrm>
            <a:off x="4677026" y="4722170"/>
            <a:ext cx="4320000" cy="815185"/>
            <a:chOff x="251029" y="1044787"/>
            <a:chExt cx="4320000" cy="815185"/>
          </a:xfrm>
        </p:grpSpPr>
        <p:sp>
          <p:nvSpPr>
            <p:cNvPr id="47" name="角丸四角形 46"/>
            <p:cNvSpPr/>
            <p:nvPr/>
          </p:nvSpPr>
          <p:spPr>
            <a:xfrm>
              <a:off x="281561" y="1044787"/>
              <a:ext cx="4212000" cy="324000"/>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solidFill>
                  <a:latin typeface="HG丸ｺﾞｼｯｸM-PRO" panose="020F0600000000000000" pitchFamily="50" charset="-128"/>
                  <a:ea typeface="HG丸ｺﾞｼｯｸM-PRO" panose="020F0600000000000000" pitchFamily="50" charset="-128"/>
                </a:rPr>
                <a:t>８．大阪健康安全基盤研究所の取組み</a:t>
              </a:r>
              <a:endParaRPr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8" name="角丸四角形 47"/>
            <p:cNvSpPr/>
            <p:nvPr/>
          </p:nvSpPr>
          <p:spPr>
            <a:xfrm>
              <a:off x="281561" y="1394696"/>
              <a:ext cx="4212000" cy="432000"/>
            </a:xfrm>
            <a:prstGeom prst="roundRect">
              <a:avLst>
                <a:gd name="adj" fmla="val 6898"/>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000" dirty="0">
                <a:solidFill>
                  <a:schemeClr val="tx2">
                    <a:lumMod val="50000"/>
                  </a:schemeClr>
                </a:solidFill>
                <a:latin typeface="Meiryo UI" panose="020B0604030504040204" pitchFamily="50" charset="-128"/>
                <a:ea typeface="Meiryo UI" panose="020B0604030504040204" pitchFamily="50" charset="-128"/>
              </a:endParaRPr>
            </a:p>
          </p:txBody>
        </p:sp>
        <p:sp>
          <p:nvSpPr>
            <p:cNvPr id="50" name="角丸四角形 49"/>
            <p:cNvSpPr/>
            <p:nvPr/>
          </p:nvSpPr>
          <p:spPr>
            <a:xfrm>
              <a:off x="251029" y="1391972"/>
              <a:ext cx="4320000" cy="468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rgbClr val="002060"/>
                  </a:solidFill>
                  <a:latin typeface="Meiryo UI" panose="020B0604030504040204" pitchFamily="50" charset="-128"/>
                  <a:ea typeface="Meiryo UI" panose="020B0604030504040204" pitchFamily="50" charset="-128"/>
                </a:rPr>
                <a:t>▶</a:t>
              </a:r>
              <a:r>
                <a:rPr lang="ja-JP" altLang="en-US" sz="1000" dirty="0">
                  <a:solidFill>
                    <a:srgbClr val="002060"/>
                  </a:solidFill>
                  <a:latin typeface="Meiryo UI" panose="020B0604030504040204" pitchFamily="50" charset="-128"/>
                  <a:ea typeface="Meiryo UI" panose="020B0604030504040204" pitchFamily="50" charset="-128"/>
                </a:rPr>
                <a:t> </a:t>
              </a:r>
              <a:r>
                <a:rPr lang="ja-JP" altLang="en-US" sz="1000" dirty="0" smtClean="0">
                  <a:solidFill>
                    <a:srgbClr val="002060"/>
                  </a:solidFill>
                  <a:latin typeface="Meiryo UI" panose="020B0604030504040204" pitchFamily="50" charset="-128"/>
                  <a:ea typeface="Meiryo UI" panose="020B0604030504040204" pitchFamily="50" charset="-128"/>
                </a:rPr>
                <a:t>第４回</a:t>
              </a:r>
              <a:r>
                <a:rPr lang="ja-JP" altLang="en-US" sz="1000" dirty="0">
                  <a:solidFill>
                    <a:srgbClr val="002060"/>
                  </a:solidFill>
                  <a:latin typeface="Meiryo UI" panose="020B0604030504040204" pitchFamily="50" charset="-128"/>
                  <a:ea typeface="Meiryo UI" panose="020B0604030504040204" pitchFamily="50" charset="-128"/>
                </a:rPr>
                <a:t>会議において、地方独立行政法人大阪健康安全基盤研究所</a:t>
              </a:r>
              <a:r>
                <a:rPr lang="ja-JP" altLang="en-US" sz="1000" dirty="0" smtClean="0">
                  <a:solidFill>
                    <a:srgbClr val="002060"/>
                  </a:solidFill>
                  <a:latin typeface="Meiryo UI" panose="020B0604030504040204" pitchFamily="50" charset="-128"/>
                  <a:ea typeface="Meiryo UI" panose="020B0604030504040204" pitchFamily="50" charset="-128"/>
                </a:rPr>
                <a:t>のこれ</a:t>
              </a:r>
              <a:endParaRPr lang="en-US" altLang="ja-JP" sz="1000" dirty="0" smtClean="0">
                <a:solidFill>
                  <a:srgbClr val="002060"/>
                </a:solidFill>
                <a:latin typeface="Meiryo UI" panose="020B0604030504040204" pitchFamily="50" charset="-128"/>
                <a:ea typeface="Meiryo UI" panose="020B0604030504040204" pitchFamily="50" charset="-128"/>
              </a:endParaRPr>
            </a:p>
            <a:p>
              <a:r>
                <a:rPr lang="ja-JP" altLang="en-US" sz="1000" dirty="0" smtClean="0">
                  <a:solidFill>
                    <a:srgbClr val="002060"/>
                  </a:solidFill>
                  <a:latin typeface="Meiryo UI" panose="020B0604030504040204" pitchFamily="50" charset="-128"/>
                  <a:ea typeface="Meiryo UI" panose="020B0604030504040204" pitchFamily="50" charset="-128"/>
                </a:rPr>
                <a:t>　までの</a:t>
              </a:r>
              <a:r>
                <a:rPr lang="ja-JP" altLang="en-US" sz="1000" dirty="0">
                  <a:solidFill>
                    <a:srgbClr val="002060"/>
                  </a:solidFill>
                  <a:latin typeface="Meiryo UI" panose="020B0604030504040204" pitchFamily="50" charset="-128"/>
                  <a:ea typeface="Meiryo UI" panose="020B0604030504040204" pitchFamily="50" charset="-128"/>
                </a:rPr>
                <a:t>取組状況等が報告され、これを踏まえて、今後の取組の方向性を</a:t>
              </a:r>
              <a:r>
                <a:rPr lang="ja-JP" altLang="en-US" sz="1000" dirty="0" smtClean="0">
                  <a:solidFill>
                    <a:srgbClr val="002060"/>
                  </a:solidFill>
                  <a:latin typeface="Meiryo UI" panose="020B0604030504040204" pitchFamily="50" charset="-128"/>
                  <a:ea typeface="Meiryo UI" panose="020B0604030504040204" pitchFamily="50" charset="-128"/>
                </a:rPr>
                <a:t>確認</a:t>
              </a:r>
              <a:r>
                <a:rPr lang="ja-JP" altLang="en-US" sz="1000" dirty="0">
                  <a:solidFill>
                    <a:srgbClr val="002060"/>
                  </a:solidFill>
                  <a:latin typeface="Meiryo UI" panose="020B0604030504040204" pitchFamily="50" charset="-128"/>
                  <a:ea typeface="Meiryo UI" panose="020B0604030504040204" pitchFamily="50" charset="-128"/>
                </a:rPr>
                <a:t>　</a:t>
              </a:r>
            </a:p>
          </p:txBody>
        </p:sp>
      </p:grpSp>
      <p:grpSp>
        <p:nvGrpSpPr>
          <p:cNvPr id="51" name="グループ化 50"/>
          <p:cNvGrpSpPr/>
          <p:nvPr/>
        </p:nvGrpSpPr>
        <p:grpSpPr>
          <a:xfrm>
            <a:off x="4653558" y="5728449"/>
            <a:ext cx="4320000" cy="965401"/>
            <a:chOff x="236655" y="1044554"/>
            <a:chExt cx="4320000" cy="965401"/>
          </a:xfrm>
        </p:grpSpPr>
        <p:sp>
          <p:nvSpPr>
            <p:cNvPr id="52" name="角丸四角形 51"/>
            <p:cNvSpPr/>
            <p:nvPr/>
          </p:nvSpPr>
          <p:spPr>
            <a:xfrm>
              <a:off x="281561" y="1044554"/>
              <a:ext cx="4212000" cy="324000"/>
            </a:xfrm>
            <a:prstGeom prst="roundRect">
              <a:avLst>
                <a:gd name="adj" fmla="val 68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solidFill>
                  <a:latin typeface="HG丸ｺﾞｼｯｸM-PRO" panose="020F0600000000000000" pitchFamily="50" charset="-128"/>
                  <a:ea typeface="HG丸ｺﾞｼｯｸM-PRO" panose="020F0600000000000000" pitchFamily="50" charset="-128"/>
                </a:rPr>
                <a:t>９．大阪・夢洲地区特定複合観光施設区域の整備</a:t>
              </a:r>
              <a:r>
                <a:rPr lang="ja-JP" altLang="en-US" sz="1100" b="1" dirty="0" smtClean="0">
                  <a:solidFill>
                    <a:schemeClr val="bg1"/>
                  </a:solidFill>
                  <a:latin typeface="HG丸ｺﾞｼｯｸM-PRO" panose="020F0600000000000000" pitchFamily="50" charset="-128"/>
                  <a:ea typeface="HG丸ｺﾞｼｯｸM-PRO" panose="020F0600000000000000" pitchFamily="50" charset="-128"/>
                </a:rPr>
                <a:t>に関する</a:t>
              </a:r>
              <a:r>
                <a:rPr lang="ja-JP" altLang="en-US" sz="1100" b="1" dirty="0">
                  <a:solidFill>
                    <a:schemeClr val="bg1"/>
                  </a:solidFill>
                  <a:latin typeface="HG丸ｺﾞｼｯｸM-PRO" panose="020F0600000000000000" pitchFamily="50" charset="-128"/>
                  <a:ea typeface="HG丸ｺﾞｼｯｸM-PRO" panose="020F0600000000000000" pitchFamily="50" charset="-128"/>
                </a:rPr>
                <a:t>計画</a:t>
              </a:r>
              <a:endParaRPr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53" name="角丸四角形 52"/>
            <p:cNvSpPr/>
            <p:nvPr/>
          </p:nvSpPr>
          <p:spPr>
            <a:xfrm>
              <a:off x="281561" y="1408344"/>
              <a:ext cx="4212000" cy="576000"/>
            </a:xfrm>
            <a:prstGeom prst="roundRect">
              <a:avLst>
                <a:gd name="adj" fmla="val 6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000" dirty="0">
                <a:solidFill>
                  <a:schemeClr val="tx2">
                    <a:lumMod val="50000"/>
                  </a:schemeClr>
                </a:solidFill>
                <a:latin typeface="Meiryo UI" panose="020B0604030504040204" pitchFamily="50" charset="-128"/>
                <a:ea typeface="Meiryo UI" panose="020B0604030504040204" pitchFamily="50" charset="-128"/>
              </a:endParaRPr>
            </a:p>
          </p:txBody>
        </p:sp>
        <p:sp>
          <p:nvSpPr>
            <p:cNvPr id="54" name="角丸四角形 53"/>
            <p:cNvSpPr/>
            <p:nvPr/>
          </p:nvSpPr>
          <p:spPr>
            <a:xfrm>
              <a:off x="236655" y="1361955"/>
              <a:ext cx="4320000" cy="648000"/>
            </a:xfrm>
            <a:prstGeom prst="roundRect">
              <a:avLst>
                <a:gd name="adj" fmla="val 68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rgbClr val="002060"/>
                  </a:solidFill>
                  <a:latin typeface="Meiryo UI" panose="020B0604030504040204" pitchFamily="50" charset="-128"/>
                  <a:ea typeface="Meiryo UI" panose="020B0604030504040204" pitchFamily="50" charset="-128"/>
                </a:rPr>
                <a:t>▶ 第５回会議において、</a:t>
              </a:r>
              <a:r>
                <a:rPr lang="ja-JP" altLang="en-US" sz="1000" b="1" dirty="0" smtClean="0">
                  <a:solidFill>
                    <a:srgbClr val="002060"/>
                  </a:solidFill>
                  <a:latin typeface="Meiryo UI" panose="020B0604030504040204" pitchFamily="50" charset="-128"/>
                  <a:ea typeface="Meiryo UI" panose="020B0604030504040204" pitchFamily="50" charset="-128"/>
                </a:rPr>
                <a:t>大阪</a:t>
              </a:r>
              <a:r>
                <a:rPr lang="ja-JP" altLang="en-US" sz="1000" b="1" dirty="0">
                  <a:solidFill>
                    <a:srgbClr val="002060"/>
                  </a:solidFill>
                  <a:latin typeface="Meiryo UI" panose="020B0604030504040204" pitchFamily="50" charset="-128"/>
                  <a:ea typeface="Meiryo UI" panose="020B0604030504040204" pitchFamily="50" charset="-128"/>
                </a:rPr>
                <a:t>・夢洲地区特定複合観光施設区域の整備</a:t>
              </a:r>
              <a:r>
                <a:rPr lang="ja-JP" altLang="en-US" sz="1000" b="1" dirty="0" smtClean="0">
                  <a:solidFill>
                    <a:srgbClr val="002060"/>
                  </a:solidFill>
                  <a:latin typeface="Meiryo UI" panose="020B0604030504040204" pitchFamily="50" charset="-128"/>
                  <a:ea typeface="Meiryo UI" panose="020B0604030504040204" pitchFamily="50" charset="-128"/>
                </a:rPr>
                <a:t>に</a:t>
              </a:r>
              <a:endParaRPr lang="en-US" altLang="ja-JP" sz="1000" b="1" dirty="0" smtClean="0">
                <a:solidFill>
                  <a:srgbClr val="002060"/>
                </a:solidFill>
                <a:latin typeface="Meiryo UI" panose="020B0604030504040204" pitchFamily="50" charset="-128"/>
                <a:ea typeface="Meiryo UI" panose="020B0604030504040204" pitchFamily="50" charset="-128"/>
              </a:endParaRPr>
            </a:p>
            <a:p>
              <a:r>
                <a:rPr lang="ja-JP" altLang="en-US" sz="1000" b="1" dirty="0">
                  <a:solidFill>
                    <a:srgbClr val="002060"/>
                  </a:solidFill>
                  <a:latin typeface="Meiryo UI" panose="020B0604030504040204" pitchFamily="50" charset="-128"/>
                  <a:ea typeface="Meiryo UI" panose="020B0604030504040204" pitchFamily="50" charset="-128"/>
                </a:rPr>
                <a:t>　</a:t>
              </a:r>
              <a:r>
                <a:rPr lang="ja-JP" altLang="en-US" sz="1000" b="1" dirty="0" smtClean="0">
                  <a:solidFill>
                    <a:srgbClr val="002060"/>
                  </a:solidFill>
                  <a:latin typeface="Meiryo UI" panose="020B0604030504040204" pitchFamily="50" charset="-128"/>
                  <a:ea typeface="Meiryo UI" panose="020B0604030504040204" pitchFamily="50" charset="-128"/>
                </a:rPr>
                <a:t>関する</a:t>
              </a:r>
              <a:r>
                <a:rPr lang="ja-JP" altLang="en-US" sz="1000" b="1" dirty="0">
                  <a:solidFill>
                    <a:srgbClr val="002060"/>
                  </a:solidFill>
                  <a:latin typeface="Meiryo UI" panose="020B0604030504040204" pitchFamily="50" charset="-128"/>
                  <a:ea typeface="Meiryo UI" panose="020B0604030504040204" pitchFamily="50" charset="-128"/>
                </a:rPr>
                <a:t>計画（案）骨子</a:t>
              </a:r>
              <a:r>
                <a:rPr lang="ja-JP" altLang="en-US" sz="1000" b="1" dirty="0" smtClean="0">
                  <a:solidFill>
                    <a:srgbClr val="002060"/>
                  </a:solidFill>
                  <a:latin typeface="Meiryo UI" panose="020B0604030504040204" pitchFamily="50" charset="-128"/>
                  <a:ea typeface="Meiryo UI" panose="020B0604030504040204" pitchFamily="50" charset="-128"/>
                </a:rPr>
                <a:t>及び大阪</a:t>
              </a:r>
              <a:r>
                <a:rPr lang="ja-JP" altLang="en-US" sz="1000" b="1" dirty="0">
                  <a:solidFill>
                    <a:srgbClr val="002060"/>
                  </a:solidFill>
                  <a:latin typeface="Meiryo UI" panose="020B0604030504040204" pitchFamily="50" charset="-128"/>
                  <a:ea typeface="Meiryo UI" panose="020B0604030504040204" pitchFamily="50" charset="-128"/>
                </a:rPr>
                <a:t>ＩＲ長期構想（案</a:t>
              </a:r>
              <a:r>
                <a:rPr lang="ja-JP" altLang="en-US" sz="1000" b="1" dirty="0" smtClean="0">
                  <a:solidFill>
                    <a:srgbClr val="002060"/>
                  </a:solidFill>
                  <a:latin typeface="Meiryo UI" panose="020B0604030504040204" pitchFamily="50" charset="-128"/>
                  <a:ea typeface="Meiryo UI" panose="020B0604030504040204" pitchFamily="50" charset="-128"/>
                </a:rPr>
                <a:t>）</a:t>
              </a:r>
              <a:r>
                <a:rPr lang="ja-JP" altLang="en-US" sz="1000" dirty="0" smtClean="0">
                  <a:solidFill>
                    <a:srgbClr val="002060"/>
                  </a:solidFill>
                  <a:latin typeface="Meiryo UI" panose="020B0604030504040204" pitchFamily="50" charset="-128"/>
                  <a:ea typeface="Meiryo UI" panose="020B0604030504040204" pitchFamily="50" charset="-128"/>
                </a:rPr>
                <a:t>について合意</a:t>
              </a:r>
              <a:endParaRPr lang="en-US" altLang="ja-JP" sz="1000"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ja-JP" altLang="en-US" sz="1000" dirty="0">
                <a:solidFill>
                  <a:srgbClr val="002060"/>
                </a:solidFill>
                <a:latin typeface="Meiryo UI" panose="020B0604030504040204" pitchFamily="50" charset="-128"/>
                <a:ea typeface="Meiryo UI" panose="020B0604030504040204" pitchFamily="50" charset="-128"/>
              </a:endParaRPr>
            </a:p>
          </p:txBody>
        </p:sp>
      </p:grpSp>
      <p:graphicFrame>
        <p:nvGraphicFramePr>
          <p:cNvPr id="4" name="表 3"/>
          <p:cNvGraphicFramePr>
            <a:graphicFrameLocks noGrp="1"/>
          </p:cNvGraphicFramePr>
          <p:nvPr>
            <p:extLst/>
          </p:nvPr>
        </p:nvGraphicFramePr>
        <p:xfrm>
          <a:off x="465900" y="463111"/>
          <a:ext cx="3888739" cy="975360"/>
        </p:xfrm>
        <a:graphic>
          <a:graphicData uri="http://schemas.openxmlformats.org/drawingml/2006/table">
            <a:tbl>
              <a:tblPr firstRow="1" bandRow="1">
                <a:tableStyleId>{5C22544A-7EE6-4342-B048-85BDC9FD1C3A}</a:tableStyleId>
              </a:tblPr>
              <a:tblGrid>
                <a:gridCol w="612000">
                  <a:extLst>
                    <a:ext uri="{9D8B030D-6E8A-4147-A177-3AD203B41FA5}">
                      <a16:colId xmlns:a16="http://schemas.microsoft.com/office/drawing/2014/main" val="2700971023"/>
                    </a:ext>
                  </a:extLst>
                </a:gridCol>
                <a:gridCol w="1332000">
                  <a:extLst>
                    <a:ext uri="{9D8B030D-6E8A-4147-A177-3AD203B41FA5}">
                      <a16:colId xmlns:a16="http://schemas.microsoft.com/office/drawing/2014/main" val="831484378"/>
                    </a:ext>
                  </a:extLst>
                </a:gridCol>
                <a:gridCol w="612739">
                  <a:extLst>
                    <a:ext uri="{9D8B030D-6E8A-4147-A177-3AD203B41FA5}">
                      <a16:colId xmlns:a16="http://schemas.microsoft.com/office/drawing/2014/main" val="2763930052"/>
                    </a:ext>
                  </a:extLst>
                </a:gridCol>
                <a:gridCol w="1332000">
                  <a:extLst>
                    <a:ext uri="{9D8B030D-6E8A-4147-A177-3AD203B41FA5}">
                      <a16:colId xmlns:a16="http://schemas.microsoft.com/office/drawing/2014/main" val="3668547219"/>
                    </a:ext>
                  </a:extLst>
                </a:gridCol>
              </a:tblGrid>
              <a:tr h="216000">
                <a:tc>
                  <a:txBody>
                    <a:bodyPr/>
                    <a:lstStyle/>
                    <a:p>
                      <a:pPr algn="ctr"/>
                      <a:r>
                        <a:rPr kumimoji="1" lang="ja-JP" altLang="en-US" sz="1000" dirty="0" smtClean="0">
                          <a:latin typeface="Meiryo UI" panose="020B0604030504040204" pitchFamily="50" charset="-128"/>
                          <a:ea typeface="Meiryo UI" panose="020B0604030504040204" pitchFamily="50" charset="-128"/>
                          <a:cs typeface="Microsoft Himalaya" panose="01010100010101010101" pitchFamily="2" charset="0"/>
                        </a:rPr>
                        <a:t>回 次</a:t>
                      </a:r>
                      <a:endParaRPr kumimoji="1" lang="ja-JP" altLang="en-US" sz="1000" dirty="0">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cs typeface="Microsoft Himalaya" panose="01010100010101010101" pitchFamily="2" charset="0"/>
                        </a:rPr>
                        <a:t>開催日</a:t>
                      </a:r>
                      <a:endParaRPr kumimoji="1" lang="ja-JP" altLang="en-US" sz="1000" dirty="0">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cs typeface="Microsoft Himalaya" panose="01010100010101010101" pitchFamily="2" charset="0"/>
                        </a:rPr>
                        <a:t>回 次</a:t>
                      </a:r>
                      <a:endParaRPr kumimoji="1" lang="ja-JP" altLang="en-US" sz="1000" dirty="0">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cs typeface="Microsoft Himalaya" panose="01010100010101010101" pitchFamily="2" charset="0"/>
                        </a:rPr>
                        <a:t>開催日</a:t>
                      </a:r>
                      <a:endParaRPr kumimoji="1" lang="ja-JP" altLang="en-US" sz="1000" dirty="0">
                        <a:latin typeface="Meiryo UI" panose="020B0604030504040204" pitchFamily="50" charset="-128"/>
                        <a:ea typeface="Meiryo UI" panose="020B0604030504040204" pitchFamily="50" charset="-128"/>
                        <a:cs typeface="Microsoft Himalaya" panose="01010100010101010101" pitchFamily="2" charset="0"/>
                      </a:endParaRPr>
                    </a:p>
                  </a:txBody>
                  <a:tcPr/>
                </a:tc>
                <a:extLst>
                  <a:ext uri="{0D108BD9-81ED-4DB2-BD59-A6C34878D82A}">
                    <a16:rowId xmlns:a16="http://schemas.microsoft.com/office/drawing/2014/main" val="4128324622"/>
                  </a:ext>
                </a:extLst>
              </a:tr>
              <a:tr h="216000">
                <a:tc>
                  <a:txBody>
                    <a:bodyPr/>
                    <a:lstStyle/>
                    <a:p>
                      <a:pPr algn="ct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第１回</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令和３年４月８日</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pPr algn="ct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第４回</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令和３年</a:t>
                      </a:r>
                      <a:r>
                        <a:rPr kumimoji="1" lang="en-US" altLang="ja-JP"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11</a:t>
                      </a: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15</a:t>
                      </a: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日</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extLst>
                  <a:ext uri="{0D108BD9-81ED-4DB2-BD59-A6C34878D82A}">
                    <a16:rowId xmlns:a16="http://schemas.microsoft.com/office/drawing/2014/main" val="1127542905"/>
                  </a:ext>
                </a:extLst>
              </a:tr>
              <a:tr h="216000">
                <a:tc>
                  <a:txBody>
                    <a:bodyPr/>
                    <a:lstStyle/>
                    <a:p>
                      <a:pPr algn="ct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第２回</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令和３年４月</a:t>
                      </a:r>
                      <a:r>
                        <a:rPr kumimoji="1" lang="en-US" altLang="ja-JP"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27</a:t>
                      </a: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日</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pPr algn="ct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第５回</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令和３年</a:t>
                      </a:r>
                      <a:r>
                        <a:rPr kumimoji="1" lang="en-US" altLang="ja-JP"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12</a:t>
                      </a: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21</a:t>
                      </a: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日</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extLst>
                  <a:ext uri="{0D108BD9-81ED-4DB2-BD59-A6C34878D82A}">
                    <a16:rowId xmlns:a16="http://schemas.microsoft.com/office/drawing/2014/main" val="1357122711"/>
                  </a:ext>
                </a:extLst>
              </a:tr>
              <a:tr h="216000">
                <a:tc>
                  <a:txBody>
                    <a:bodyPr/>
                    <a:lstStyle/>
                    <a:p>
                      <a:pPr algn="ct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第３回</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令和３年８月</a:t>
                      </a:r>
                      <a:r>
                        <a:rPr kumimoji="1" lang="en-US" altLang="ja-JP"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30</a:t>
                      </a:r>
                      <a:r>
                        <a:rPr kumimoji="1" lang="ja-JP" altLang="en-US" sz="1000" dirty="0" smtClean="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日</a:t>
                      </a:r>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tc>
                  <a:txBody>
                    <a:bodyPr/>
                    <a:lstStyle/>
                    <a:p>
                      <a:endParaRPr kumimoji="1" lang="ja-JP" altLang="en-US" sz="10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txBody>
                  <a:tcPr/>
                </a:tc>
                <a:extLst>
                  <a:ext uri="{0D108BD9-81ED-4DB2-BD59-A6C34878D82A}">
                    <a16:rowId xmlns:a16="http://schemas.microsoft.com/office/drawing/2014/main" val="895296431"/>
                  </a:ext>
                </a:extLst>
              </a:tr>
            </a:tbl>
          </a:graphicData>
        </a:graphic>
      </p:graphicFrame>
      <p:sp>
        <p:nvSpPr>
          <p:cNvPr id="55" name="正方形/長方形 54">
            <a:extLst>
              <a:ext uri="{FF2B5EF4-FFF2-40B4-BE49-F238E27FC236}">
                <a16:creationId xmlns:a16="http://schemas.microsoft.com/office/drawing/2014/main" id="{43F6E87B-42C2-4ED4-84AC-96E50CC65178}"/>
              </a:ext>
            </a:extLst>
          </p:cNvPr>
          <p:cNvSpPr/>
          <p:nvPr/>
        </p:nvSpPr>
        <p:spPr>
          <a:xfrm>
            <a:off x="4672919" y="61201"/>
            <a:ext cx="4356000" cy="39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ja-JP" altLang="en-US" sz="1000" dirty="0">
                <a:solidFill>
                  <a:srgbClr val="002060"/>
                </a:solidFill>
                <a:latin typeface="Meiryo UI" panose="020B0604030504040204" pitchFamily="50" charset="-128"/>
                <a:ea typeface="Meiryo UI" panose="020B0604030504040204" pitchFamily="50" charset="-128"/>
              </a:rPr>
              <a:t>府</a:t>
            </a:r>
            <a:r>
              <a:rPr lang="ja-JP" altLang="en-US" sz="1000" dirty="0" smtClean="0">
                <a:solidFill>
                  <a:srgbClr val="002060"/>
                </a:solidFill>
                <a:latin typeface="Meiryo UI" panose="020B0604030504040204" pitchFamily="50" charset="-128"/>
                <a:ea typeface="Meiryo UI" panose="020B0604030504040204" pitchFamily="50" charset="-128"/>
              </a:rPr>
              <a:t>市一体条例に基づく副首都推進本部（大阪府市）会議は現在５回開催され、以下の項目について府市で合意している</a:t>
            </a:r>
            <a:endParaRPr lang="ja-JP" altLang="en-US" sz="1000"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909175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20000"/>
            <a:lumOff val="80000"/>
          </a:schemeClr>
        </a:solidFill>
        <a:ln w="12700">
          <a:solidFill>
            <a:srgbClr val="002060"/>
          </a:solidFill>
        </a:ln>
      </a:spPr>
      <a:bodyPr rtlCol="0" anchor="ctr"/>
      <a:lstStyle>
        <a:defPPr>
          <a:defRPr sz="1500" dirty="0"/>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BE5D6"/>
        </a:solidFill>
      </a:spPr>
      <a:bodyPr wrap="square" rtlCol="0">
        <a:spAutoFit/>
      </a:bodyPr>
      <a:lstStyle>
        <a:defPPr algn="ctr">
          <a:defRPr kumimoji="1" sz="9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15946</Words>
  <Application>Microsoft Office PowerPoint</Application>
  <PresentationFormat>画面に合わせる (4:3)</PresentationFormat>
  <Paragraphs>1564</Paragraphs>
  <Slides>47</Slides>
  <Notes>16</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47</vt:i4>
      </vt:variant>
    </vt:vector>
  </HeadingPairs>
  <TitlesOfParts>
    <vt:vector size="63" baseType="lpstr">
      <vt:lpstr>HG丸ｺﾞｼｯｸM-PRO</vt:lpstr>
      <vt:lpstr>Meiryo UI</vt:lpstr>
      <vt:lpstr>ＭＳ Ｐゴシック</vt:lpstr>
      <vt:lpstr>ＭＳ 明朝</vt:lpstr>
      <vt:lpstr>MSGothic</vt:lpstr>
      <vt:lpstr>UD デジタル 教科書体 NK-B</vt:lpstr>
      <vt:lpstr>游ゴシック</vt:lpstr>
      <vt:lpstr>游ゴシック Light</vt:lpstr>
      <vt:lpstr>Arial</vt:lpstr>
      <vt:lpstr>Calibri</vt:lpstr>
      <vt:lpstr>Calibri Light</vt:lpstr>
      <vt:lpstr>Century</vt:lpstr>
      <vt:lpstr>Microsoft Himalaya</vt:lpstr>
      <vt:lpstr>Times New Roman</vt:lpstr>
      <vt:lpstr>Wingdings</vt:lpstr>
      <vt:lpstr>Office テーマ</vt:lpstr>
      <vt:lpstr>副首都ビジョン到達点分析 制度面</vt:lpstr>
      <vt:lpstr>目　　　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2017（平成29）年以降における広域連携の取組事例（市町村事務）</vt:lpstr>
      <vt:lpstr>■ 2017（平成29）年以降の地域別の広域連携（市町村事務）の実例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② 職員（専門人材等）の共同採用・活用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全面的に移転するもの又は新たな拠点の整備を行う中央省庁(文化庁、消費者庁、総務省統計局)に係る移転の動き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2022-01-19T06:03:13Z</dcterms:created>
  <dcterms:modified xsi:type="dcterms:W3CDTF">2022-01-19T08:17:20Z</dcterms:modified>
</cp:coreProperties>
</file>