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141169098" r:id="rId2"/>
    <p:sldId id="141169168" r:id="rId3"/>
    <p:sldId id="141169171" r:id="rId4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3F3"/>
    <a:srgbClr val="2F528F"/>
    <a:srgbClr val="008000"/>
    <a:srgbClr val="33CC33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98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00" y="6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232AD951-7E19-4004-B83F-A7C7A1215E4B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86E37F45-AADA-497B-AA67-8FD842FC9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7284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6" cy="498693"/>
          </a:xfrm>
          <a:prstGeom prst="rect">
            <a:avLst/>
          </a:prstGeom>
        </p:spPr>
        <p:txBody>
          <a:bodyPr vert="horz" lIns="91546" tIns="45774" rIns="91546" bIns="4577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1546" tIns="45774" rIns="91546" bIns="45774" rtlCol="0"/>
          <a:lstStyle>
            <a:lvl1pPr algn="r">
              <a:defRPr sz="1200"/>
            </a:lvl1pPr>
          </a:lstStyle>
          <a:p>
            <a:fld id="{AFD2E2CB-6C4B-4969-8D8B-067DE241F3A1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6" tIns="45774" rIns="91546" bIns="4577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5"/>
          </a:xfrm>
          <a:prstGeom prst="rect">
            <a:avLst/>
          </a:prstGeom>
        </p:spPr>
        <p:txBody>
          <a:bodyPr vert="horz" lIns="91546" tIns="45774" rIns="91546" bIns="4577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46" tIns="45774" rIns="91546" bIns="4577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46" tIns="45774" rIns="91546" bIns="45774" rtlCol="0" anchor="b"/>
          <a:lstStyle>
            <a:lvl1pPr algn="r">
              <a:defRPr sz="1200"/>
            </a:lvl1pPr>
          </a:lstStyle>
          <a:p>
            <a:fld id="{788224F5-572F-4180-BE90-3186629E4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9956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BBDA-C639-4E19-88CB-9534BC9B1DA9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018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E0EE-F68A-4FD1-A78A-0681185251F1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913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D3A0-C99C-4821-9773-6EA26EB69FC4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369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EAB1-8CFD-409C-9880-2CDBAEF3B2AE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97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36B2D-C934-43DE-97B4-DDD8EC4D8A88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445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9EFA-56CF-4142-B8FE-3DC2BB630BAF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107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5308-09EC-4F28-9993-CD811C84B258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385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8F69A-4020-4B35-B197-3BAD332D1CAA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0090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8C34-12B7-4C02-8BC4-594CFDED40A0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100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1FFA-9023-4A85-8B9D-D6B8ADE076E5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40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9118-A377-469B-AA3E-ECC99EDA6514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108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B86BE-1139-4904-9104-110FBF8067D0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61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09282" y="2120646"/>
            <a:ext cx="8552329" cy="1304320"/>
          </a:xfrm>
        </p:spPr>
        <p:txBody>
          <a:bodyPr>
            <a:normAutofit/>
          </a:bodyPr>
          <a:lstStyle/>
          <a:p>
            <a:pPr>
              <a:lnSpc>
                <a:spcPts val="3500"/>
              </a:lnSpc>
              <a:spcBef>
                <a:spcPts val="1200"/>
              </a:spcBef>
            </a:pP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「副首都ビジョン」のバージョンアップに向けた</a:t>
            </a:r>
            <a:r>
              <a:rPr kumimoji="1"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意見交換会について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1440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522000" y="3462713"/>
            <a:ext cx="8100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359069" y="4221088"/>
            <a:ext cx="6400800" cy="1752600"/>
          </a:xfrm>
        </p:spPr>
        <p:txBody>
          <a:bodyPr>
            <a:normAutofit/>
          </a:bodyPr>
          <a:lstStyle/>
          <a:p>
            <a:endParaRPr lang="en-US" altLang="ja-JP" b="1" dirty="0"/>
          </a:p>
          <a:p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副首都推進局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55977" y="404083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2022</a:t>
            </a:r>
            <a:r>
              <a:rPr kumimoji="1" lang="en-US" altLang="ja-JP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.1.20</a:t>
            </a:r>
            <a:endParaRPr kumimoji="1" lang="en-US" altLang="ja-JP" sz="1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第２回「副首都ビジョン」のバージョンアップに向けた意見交換会</a:t>
            </a:r>
            <a:endParaRPr kumimoji="1" lang="ja-JP" altLang="en-US" sz="1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256766" y="949388"/>
            <a:ext cx="1503325" cy="41288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</a:t>
            </a:r>
            <a:endParaRPr kumimoji="1" lang="ja-JP" altLang="en-US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175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164204" y="474110"/>
            <a:ext cx="87262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1573425" y="74000"/>
            <a:ext cx="57471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 smtClean="0"/>
              <a:t>本日の意見交換会について</a:t>
            </a:r>
            <a:endParaRPr lang="en-US" altLang="ja-JP" sz="2000" b="1" dirty="0" smtClean="0"/>
          </a:p>
        </p:txBody>
      </p:sp>
      <p:sp>
        <p:nvSpPr>
          <p:cNvPr id="22" name="正方形/長方形 21"/>
          <p:cNvSpPr/>
          <p:nvPr/>
        </p:nvSpPr>
        <p:spPr>
          <a:xfrm>
            <a:off x="8650765" y="6405044"/>
            <a:ext cx="479380" cy="471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>
                <a:solidFill>
                  <a:srgbClr val="002060"/>
                </a:solidFill>
                <a:latin typeface="+mn-ea"/>
              </a:rPr>
              <a:t>１</a:t>
            </a:r>
            <a:endParaRPr kumimoji="1" lang="ja-JP" altLang="en-US" sz="2000" b="1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317813" y="584241"/>
            <a:ext cx="7572642" cy="1056285"/>
          </a:xfrm>
          <a:prstGeom prst="roundRect">
            <a:avLst>
              <a:gd name="adj" fmla="val 3402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403711" y="443942"/>
            <a:ext cx="6469325" cy="737999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各専門分野から見た社会情勢の変化について意見交換</a:t>
            </a:r>
            <a:endParaRPr lang="en-US" altLang="ja-JP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33172" y="883644"/>
            <a:ext cx="988943" cy="31892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108000" tIns="36000" rIns="0" bIns="36000" rtlCol="0" anchor="ctr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第１回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二等辺三角形 12"/>
          <p:cNvSpPr/>
          <p:nvPr/>
        </p:nvSpPr>
        <p:spPr>
          <a:xfrm rot="10800000">
            <a:off x="3122620" y="1787898"/>
            <a:ext cx="3343189" cy="258857"/>
          </a:xfrm>
          <a:prstGeom prst="triangle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1704255" y="980360"/>
            <a:ext cx="5646148" cy="515918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/>
              <a:t>環境問題、デジタル化・地域</a:t>
            </a:r>
            <a:r>
              <a:rPr kumimoji="1" lang="en-US" altLang="ja-JP" sz="1200" dirty="0" smtClean="0"/>
              <a:t>DX</a:t>
            </a:r>
            <a:r>
              <a:rPr kumimoji="1" lang="ja-JP" altLang="en-US" sz="1200" dirty="0" err="1" smtClean="0"/>
              <a:t>、</a:t>
            </a:r>
            <a:r>
              <a:rPr kumimoji="1" lang="ja-JP" altLang="en-US" sz="1200" dirty="0" smtClean="0"/>
              <a:t>経済産業、雇用・人材育成、まちづくり、健康・福祉、</a:t>
            </a:r>
            <a:endParaRPr kumimoji="1" lang="en-US" altLang="ja-JP" sz="1200" dirty="0" smtClean="0"/>
          </a:p>
          <a:p>
            <a:r>
              <a:rPr kumimoji="1" lang="en-US" altLang="ja-JP" sz="1200" dirty="0" smtClean="0"/>
              <a:t>Well-Being</a:t>
            </a:r>
            <a:r>
              <a:rPr kumimoji="1" lang="ja-JP" altLang="en-US" sz="1200" dirty="0" err="1" smtClean="0"/>
              <a:t>、</a:t>
            </a:r>
            <a:r>
              <a:rPr kumimoji="1" lang="ja-JP" altLang="en-US" sz="1200" dirty="0" smtClean="0"/>
              <a:t>公共部門のあり方、東京一極集中是正</a:t>
            </a:r>
            <a:endParaRPr kumimoji="1" lang="ja-JP" altLang="en-US" sz="1200" dirty="0"/>
          </a:p>
        </p:txBody>
      </p:sp>
      <p:sp>
        <p:nvSpPr>
          <p:cNvPr id="19" name="角丸四角形 18"/>
          <p:cNvSpPr/>
          <p:nvPr/>
        </p:nvSpPr>
        <p:spPr>
          <a:xfrm>
            <a:off x="7919891" y="1154670"/>
            <a:ext cx="923710" cy="5917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など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1311233" y="2405109"/>
            <a:ext cx="7572642" cy="2879585"/>
          </a:xfrm>
          <a:prstGeom prst="roundRect">
            <a:avLst>
              <a:gd name="adj" fmla="val 3402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9902" y="3573735"/>
            <a:ext cx="988943" cy="31892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108000" tIns="36000" rIns="0" bIns="36000" rtlCol="0" anchor="ctr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第２回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二等辺三角形 22"/>
          <p:cNvSpPr/>
          <p:nvPr/>
        </p:nvSpPr>
        <p:spPr>
          <a:xfrm rot="10800000">
            <a:off x="3122620" y="5728899"/>
            <a:ext cx="3343189" cy="258857"/>
          </a:xfrm>
          <a:prstGeom prst="triangle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1441809" y="2443664"/>
            <a:ext cx="7448646" cy="2841030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ja-JP" altLang="en-US" sz="16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現行ビジョンにおける到達点</a:t>
            </a:r>
            <a:r>
              <a:rPr lang="ja-JP" altLang="en-US" sz="16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分析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とともに、</a:t>
            </a:r>
            <a:endParaRPr lang="en-US" altLang="ja-JP" sz="16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コロナや脱炭素等の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新たな社会潮流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大阪の経済データ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、国内外の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各都市の分析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も勘案したうえで、</a:t>
            </a:r>
            <a:endParaRPr lang="en-US" altLang="ja-JP" sz="16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●継続して取り組むべきもの</a:t>
            </a:r>
            <a:endParaRPr lang="en-US" altLang="ja-JP" sz="16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●更に力点をおいて取り組むべきもの</a:t>
            </a:r>
            <a:endParaRPr lang="en-US" altLang="ja-JP" sz="16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●軌道修正すべきもの</a:t>
            </a:r>
            <a:endParaRPr lang="en-US" altLang="ja-JP" sz="16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●ビジョン策定時はなかったが、新たに取り組むべきもの　　</a:t>
            </a:r>
            <a:endParaRPr lang="en-US" altLang="ja-JP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更に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は、以上にとらわれず、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新しい意見やより幅広で横断的な意見も自由に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いただき、今後、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議論を進めていくにあたっての論点をできるだけ</a:t>
            </a:r>
            <a:r>
              <a:rPr lang="ja-JP" altLang="en-US" sz="16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に抽出</a:t>
            </a:r>
            <a:r>
              <a:rPr lang="ja-JP" altLang="en-US" sz="1600" b="1" u="sng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できるよう</a:t>
            </a:r>
            <a:r>
              <a:rPr lang="ja-JP" altLang="en-US" sz="1600" b="1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にする。</a:t>
            </a:r>
            <a:endParaRPr lang="en-US" altLang="ja-JP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1222115" y="6037728"/>
            <a:ext cx="7572642" cy="583285"/>
          </a:xfrm>
          <a:prstGeom prst="roundRect">
            <a:avLst>
              <a:gd name="adj" fmla="val 3402"/>
            </a:avLst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222115" y="5937784"/>
            <a:ext cx="7448646" cy="995371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</a:pPr>
            <a:r>
              <a:rPr lang="ja-JP" altLang="en-US" sz="2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第３回目の意見交換会へ</a:t>
            </a:r>
            <a:endParaRPr lang="en-US" altLang="ja-JP" sz="2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179503" y="2177133"/>
            <a:ext cx="8845325" cy="3319080"/>
          </a:xfrm>
          <a:prstGeom prst="roundRect">
            <a:avLst>
              <a:gd name="adj" fmla="val 3402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88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164204" y="474110"/>
            <a:ext cx="87262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1573425" y="74000"/>
            <a:ext cx="57471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 smtClean="0"/>
              <a:t>本日の意見交換会にあたって</a:t>
            </a:r>
            <a:endParaRPr lang="en-US" altLang="ja-JP" sz="2000" b="1" dirty="0" smtClean="0"/>
          </a:p>
        </p:txBody>
      </p:sp>
      <p:sp>
        <p:nvSpPr>
          <p:cNvPr id="22" name="正方形/長方形 21"/>
          <p:cNvSpPr/>
          <p:nvPr/>
        </p:nvSpPr>
        <p:spPr>
          <a:xfrm>
            <a:off x="8650765" y="6405044"/>
            <a:ext cx="479380" cy="471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２</a:t>
            </a:r>
            <a:endParaRPr kumimoji="1" lang="ja-JP" altLang="en-US" sz="2000" b="1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4204" y="711296"/>
            <a:ext cx="3305137" cy="31892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108000" tIns="36000" rIns="0" bIns="36000" rtlCol="0" anchor="ctr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事務局で準備した参考資料について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楕円 13"/>
          <p:cNvSpPr/>
          <p:nvPr/>
        </p:nvSpPr>
        <p:spPr>
          <a:xfrm>
            <a:off x="5209798" y="5015644"/>
            <a:ext cx="3168000" cy="792000"/>
          </a:xfrm>
          <a:prstGeom prst="ellipse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>
              <a:lnSpc>
                <a:spcPts val="1500"/>
              </a:lnSpc>
            </a:pPr>
            <a:endParaRPr kumimoji="1" lang="ja-JP" altLang="en-US" sz="1300" dirty="0"/>
          </a:p>
        </p:txBody>
      </p:sp>
      <p:sp>
        <p:nvSpPr>
          <p:cNvPr id="8" name="角丸四角形 7"/>
          <p:cNvSpPr/>
          <p:nvPr/>
        </p:nvSpPr>
        <p:spPr>
          <a:xfrm>
            <a:off x="5034603" y="1236740"/>
            <a:ext cx="3668208" cy="1721062"/>
          </a:xfrm>
          <a:prstGeom prst="roundRect">
            <a:avLst>
              <a:gd name="adj" fmla="val 3402"/>
            </a:avLst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5202455" y="1926377"/>
            <a:ext cx="3500356" cy="1026682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各種統計データからみた、大阪の経済や、産業、人材、暮らし・まち・環境といった分野別の</a:t>
            </a:r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動向について分析</a:t>
            </a:r>
            <a:endParaRPr lang="ja-JP" altLang="en-US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5034603" y="1237645"/>
            <a:ext cx="3680657" cy="713600"/>
          </a:xfrm>
          <a:prstGeom prst="roundRect">
            <a:avLst>
              <a:gd name="adj" fmla="val 9055"/>
            </a:avLst>
          </a:prstGeom>
          <a:solidFill>
            <a:srgbClr val="00206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5377650" y="1187192"/>
            <a:ext cx="3500356" cy="814507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（参考資料４）</a:t>
            </a:r>
            <a:endParaRPr lang="en-US" altLang="ja-JP" sz="16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大阪の経済からみた主な分析</a:t>
            </a:r>
            <a:endParaRPr lang="ja-JP" altLang="en-US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5047052" y="3092897"/>
            <a:ext cx="3668208" cy="1721062"/>
          </a:xfrm>
          <a:prstGeom prst="roundRect">
            <a:avLst>
              <a:gd name="adj" fmla="val 3402"/>
            </a:avLst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5034603" y="3093802"/>
            <a:ext cx="3693106" cy="713600"/>
          </a:xfrm>
          <a:prstGeom prst="roundRect">
            <a:avLst>
              <a:gd name="adj" fmla="val 12824"/>
            </a:avLst>
          </a:prstGeom>
          <a:solidFill>
            <a:srgbClr val="00206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5390099" y="3043349"/>
            <a:ext cx="3500356" cy="814507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（参考資料５）</a:t>
            </a:r>
            <a:endParaRPr lang="en-US" altLang="ja-JP" sz="16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社会潮流分析</a:t>
            </a:r>
            <a:endParaRPr lang="ja-JP" altLang="en-US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5047052" y="4947113"/>
            <a:ext cx="3668208" cy="1721062"/>
          </a:xfrm>
          <a:prstGeom prst="roundRect">
            <a:avLst>
              <a:gd name="adj" fmla="val 3402"/>
            </a:avLst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5014797" y="4948018"/>
            <a:ext cx="3712912" cy="713600"/>
          </a:xfrm>
          <a:prstGeom prst="roundRect">
            <a:avLst>
              <a:gd name="adj" fmla="val 5286"/>
            </a:avLst>
          </a:prstGeom>
          <a:solidFill>
            <a:srgbClr val="00206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5390099" y="4897565"/>
            <a:ext cx="3500356" cy="814507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（参考資料６）</a:t>
            </a:r>
            <a:endParaRPr lang="en-US" altLang="ja-JP" sz="16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都市分析</a:t>
            </a:r>
            <a:endParaRPr lang="ja-JP" altLang="en-US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5177172" y="3780469"/>
            <a:ext cx="3500356" cy="1026682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「コロナをはじめ社会情勢の変化をどのように踏まえるか</a:t>
            </a:r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」→</a:t>
            </a:r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ビジョンを検討するうえで重視すべき社会潮流について分析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5202455" y="5624322"/>
            <a:ext cx="3500356" cy="1026682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「大阪の個性、特色とは何か」</a:t>
            </a: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→東京、世界の都市との比較分析</a:t>
            </a: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大阪の強み・弱み等について分析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368871" y="1236740"/>
            <a:ext cx="3899316" cy="5414264"/>
          </a:xfrm>
          <a:prstGeom prst="roundRect">
            <a:avLst>
              <a:gd name="adj" fmla="val 3402"/>
            </a:avLst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368871" y="1236739"/>
            <a:ext cx="3899316" cy="764960"/>
          </a:xfrm>
          <a:prstGeom prst="roundRect">
            <a:avLst>
              <a:gd name="adj" fmla="val 9055"/>
            </a:avLst>
          </a:prstGeom>
          <a:solidFill>
            <a:srgbClr val="00206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599357" y="1203562"/>
            <a:ext cx="3500356" cy="814507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（参考資料１～３）</a:t>
            </a:r>
            <a:endParaRPr lang="en-US" altLang="ja-JP" sz="16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副首都ビジョンの到達点分析</a:t>
            </a:r>
            <a:endParaRPr lang="ja-JP" altLang="en-US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426648" y="2016667"/>
            <a:ext cx="3783762" cy="1026682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「今の大阪の立ち位置をどのように捉えるか」→現行ビジョンの整理に沿って到達点を分析</a:t>
            </a:r>
            <a:endParaRPr lang="ja-JP" altLang="en-US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530238" y="3113601"/>
            <a:ext cx="3500356" cy="858945"/>
          </a:xfrm>
          <a:prstGeom prst="roundRect">
            <a:avLst>
              <a:gd name="adj" fmla="val 184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・参考資料１</a:t>
            </a:r>
            <a:endParaRPr lang="en-US" altLang="ja-JP" sz="16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「機能面」からの分析</a:t>
            </a:r>
            <a:endParaRPr lang="ja-JP" altLang="en-US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530238" y="4341698"/>
            <a:ext cx="3500356" cy="858945"/>
          </a:xfrm>
          <a:prstGeom prst="roundRect">
            <a:avLst>
              <a:gd name="adj" fmla="val 184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・参考資料２</a:t>
            </a:r>
            <a:endParaRPr lang="en-US" altLang="ja-JP" sz="16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「制度面」からの分析</a:t>
            </a:r>
            <a:endParaRPr lang="ja-JP" altLang="en-US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530238" y="5569796"/>
            <a:ext cx="3500356" cy="858945"/>
          </a:xfrm>
          <a:prstGeom prst="roundRect">
            <a:avLst>
              <a:gd name="adj" fmla="val 184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・参考資料３</a:t>
            </a:r>
            <a:endParaRPr lang="en-US" altLang="ja-JP" sz="16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「経済成長面」からの分析</a:t>
            </a:r>
            <a:endParaRPr lang="ja-JP" altLang="en-US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二等辺三角形 3"/>
          <p:cNvSpPr/>
          <p:nvPr/>
        </p:nvSpPr>
        <p:spPr>
          <a:xfrm rot="16200000">
            <a:off x="3108527" y="3502139"/>
            <a:ext cx="3065930" cy="53942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49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407</Words>
  <Application>Microsoft Office PowerPoint</Application>
  <PresentationFormat>画面に合わせる (4:3)</PresentationFormat>
  <Paragraphs>46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BIZ UDPゴシック</vt:lpstr>
      <vt:lpstr>Meiryo UI</vt:lpstr>
      <vt:lpstr>游ゴシック</vt:lpstr>
      <vt:lpstr>Arial</vt:lpstr>
      <vt:lpstr>Office テーマ</vt:lpstr>
      <vt:lpstr>「副首都ビジョン」のバージョンアップに向けた 意見交換会について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2022-01-19T03:10:23Z</dcterms:modified>
</cp:coreProperties>
</file>