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141169109" r:id="rId2"/>
  </p:sldIdLst>
  <p:sldSz cx="12801600" cy="9601200" type="A3"/>
  <p:notesSz cx="9866313" cy="142954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  <a:srgbClr val="DAE3F3"/>
    <a:srgbClr val="008000"/>
    <a:srgbClr val="33CC33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4" autoAdjust="0"/>
    <p:restoredTop sz="94660"/>
  </p:normalViewPr>
  <p:slideViewPr>
    <p:cSldViewPr snapToGrid="0">
      <p:cViewPr varScale="1">
        <p:scale>
          <a:sx n="53" d="100"/>
          <a:sy n="53" d="100"/>
        </p:scale>
        <p:origin x="1110" y="96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275095" cy="716941"/>
          </a:xfrm>
          <a:prstGeom prst="rect">
            <a:avLst/>
          </a:prstGeom>
        </p:spPr>
        <p:txBody>
          <a:bodyPr vert="horz" lIns="131914" tIns="65957" rIns="131914" bIns="65957" rtlCol="0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8919" y="1"/>
            <a:ext cx="4275095" cy="716941"/>
          </a:xfrm>
          <a:prstGeom prst="rect">
            <a:avLst/>
          </a:prstGeom>
        </p:spPr>
        <p:txBody>
          <a:bodyPr vert="horz" lIns="131914" tIns="65957" rIns="131914" bIns="65957" rtlCol="0"/>
          <a:lstStyle>
            <a:lvl1pPr algn="r">
              <a:defRPr sz="1700"/>
            </a:lvl1pPr>
          </a:lstStyle>
          <a:p>
            <a:fld id="{232AD951-7E19-4004-B83F-A7C7A1215E4B}" type="datetimeFigureOut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13578499"/>
            <a:ext cx="4275095" cy="716941"/>
          </a:xfrm>
          <a:prstGeom prst="rect">
            <a:avLst/>
          </a:prstGeom>
        </p:spPr>
        <p:txBody>
          <a:bodyPr vert="horz" lIns="131914" tIns="65957" rIns="131914" bIns="65957" rtlCol="0" anchor="b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8919" y="13578499"/>
            <a:ext cx="4275095" cy="716941"/>
          </a:xfrm>
          <a:prstGeom prst="rect">
            <a:avLst/>
          </a:prstGeom>
        </p:spPr>
        <p:txBody>
          <a:bodyPr vert="horz" lIns="131914" tIns="65957" rIns="131914" bIns="65957" rtlCol="0" anchor="b"/>
          <a:lstStyle>
            <a:lvl1pPr algn="r">
              <a:defRPr sz="1700"/>
            </a:lvl1pPr>
          </a:lstStyle>
          <a:p>
            <a:fld id="{86E37F45-AADA-497B-AA67-8FD842FC9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7284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275401" cy="717254"/>
          </a:xfrm>
          <a:prstGeom prst="rect">
            <a:avLst/>
          </a:prstGeom>
        </p:spPr>
        <p:txBody>
          <a:bodyPr vert="horz" lIns="132077" tIns="66040" rIns="132077" bIns="66040" rtlCol="0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630" y="2"/>
            <a:ext cx="4275401" cy="717254"/>
          </a:xfrm>
          <a:prstGeom prst="rect">
            <a:avLst/>
          </a:prstGeom>
        </p:spPr>
        <p:txBody>
          <a:bodyPr vert="horz" lIns="132077" tIns="66040" rIns="132077" bIns="66040" rtlCol="0"/>
          <a:lstStyle>
            <a:lvl1pPr algn="r">
              <a:defRPr sz="1700"/>
            </a:lvl1pPr>
          </a:lstStyle>
          <a:p>
            <a:fld id="{AFD2E2CB-6C4B-4969-8D8B-067DE241F3A1}" type="datetimeFigureOut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717675" y="1787525"/>
            <a:ext cx="6430963" cy="4822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077" tIns="66040" rIns="132077" bIns="6604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632" y="6879682"/>
            <a:ext cx="7893050" cy="5628829"/>
          </a:xfrm>
          <a:prstGeom prst="rect">
            <a:avLst/>
          </a:prstGeom>
        </p:spPr>
        <p:txBody>
          <a:bodyPr vert="horz" lIns="132077" tIns="66040" rIns="132077" bIns="6604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13578186"/>
            <a:ext cx="4275401" cy="717253"/>
          </a:xfrm>
          <a:prstGeom prst="rect">
            <a:avLst/>
          </a:prstGeom>
        </p:spPr>
        <p:txBody>
          <a:bodyPr vert="horz" lIns="132077" tIns="66040" rIns="132077" bIns="66040" rtlCol="0" anchor="b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630" y="13578186"/>
            <a:ext cx="4275401" cy="717253"/>
          </a:xfrm>
          <a:prstGeom prst="rect">
            <a:avLst/>
          </a:prstGeom>
        </p:spPr>
        <p:txBody>
          <a:bodyPr vert="horz" lIns="132077" tIns="66040" rIns="132077" bIns="66040" rtlCol="0" anchor="b"/>
          <a:lstStyle>
            <a:lvl1pPr algn="r">
              <a:defRPr sz="1700"/>
            </a:lvl1pPr>
          </a:lstStyle>
          <a:p>
            <a:fld id="{788224F5-572F-4180-BE90-3186629E47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19956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C228DF-5BC9-4718-BD0E-56301BB9996A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39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BBDA-C639-4E19-88CB-9534BC9B1DA9}" type="datetime1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8186-B17D-4CE3-A887-D91699CF60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4598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86BE-1139-4904-9104-110FBF8067D0}" type="datetime1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8186-B17D-4CE3-A887-D91699CF60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15265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86BE-1139-4904-9104-110FBF8067D0}" type="datetime1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8186-B17D-4CE3-A887-D91699CF60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44881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EAB1-8CFD-409C-9880-2CDBAEF3B2AE}" type="datetime1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8186-B17D-4CE3-A887-D91699CF60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724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6B2D-C934-43DE-97B4-DDD8EC4D8A88}" type="datetime1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8186-B17D-4CE3-A887-D91699CF60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521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9EFA-56CF-4142-B8FE-3DC2BB630BAF}" type="datetime1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8186-B17D-4CE3-A887-D91699CF60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396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5308-09EC-4F28-9993-CD811C84B258}" type="datetime1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8186-B17D-4CE3-A887-D91699CF60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120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8F69A-4020-4B35-B197-3BAD332D1CAA}" type="datetime1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8186-B17D-4CE3-A887-D91699CF60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8407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8C34-12B7-4C02-8BC4-594CFDED40A0}" type="datetime1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8186-B17D-4CE3-A887-D91699CF60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8242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86BE-1139-4904-9104-110FBF8067D0}" type="datetime1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8186-B17D-4CE3-A887-D91699CF60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912185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9118-A377-469B-AA3E-ECC99EDA6514}" type="datetime1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8186-B17D-4CE3-A887-D91699CF60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9623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B86BE-1139-4904-9104-110FBF8067D0}" type="datetime1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88186-B17D-4CE3-A887-D91699CF60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893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3" Type="http://schemas.openxmlformats.org/officeDocument/2006/relationships/image" Target="../media/image1.emf"/><Relationship Id="rId7" Type="http://schemas.microsoft.com/office/2007/relationships/hdphoto" Target="../media/hdphoto1.wdp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openxmlformats.org/officeDocument/2006/relationships/image" Target="../media/image3.emf"/><Relationship Id="rId15" Type="http://schemas.openxmlformats.org/officeDocument/2006/relationships/image" Target="../media/image12.jpe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3528">
              <a:solidFill>
                <a:prstClr val="white"/>
              </a:solidFill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368474" y="578035"/>
            <a:ext cx="122167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1304327" y="125865"/>
            <a:ext cx="95097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000" b="1" dirty="0" smtClean="0"/>
              <a:t>グランドデザイン・大阪／グランドデザイン・大阪都市圏　</a:t>
            </a:r>
            <a:r>
              <a:rPr lang="en-US" altLang="ja-JP" sz="2000" b="1" dirty="0" smtClean="0"/>
              <a:t>【</a:t>
            </a:r>
            <a:r>
              <a:rPr lang="ja-JP" altLang="en-US" sz="2000" b="1" dirty="0" smtClean="0"/>
              <a:t>概要</a:t>
            </a:r>
            <a:r>
              <a:rPr lang="en-US" altLang="ja-JP" sz="2000" b="1" dirty="0" smtClean="0"/>
              <a:t>】</a:t>
            </a:r>
            <a:endParaRPr lang="ja-JP" altLang="en-US" sz="2000" b="1" dirty="0"/>
          </a:p>
        </p:txBody>
      </p:sp>
      <p:sp>
        <p:nvSpPr>
          <p:cNvPr id="8" name="正方形/長方形 7"/>
          <p:cNvSpPr/>
          <p:nvPr/>
        </p:nvSpPr>
        <p:spPr>
          <a:xfrm>
            <a:off x="542728" y="761878"/>
            <a:ext cx="5953744" cy="2518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 algn="ctr">
            <a:noFill/>
            <a:prstDash val="sysDot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 rtlCol="0" anchor="ctr"/>
          <a:lstStyle/>
          <a:p>
            <a:pPr algn="ctr" defTabSz="844083">
              <a:defRPr/>
            </a:pP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グランドデザイン・大阪　</a:t>
            </a:r>
            <a:endParaRPr kumimoji="0" lang="ja-JP" altLang="en-US" sz="1000" b="1" kern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30"/>
          <p:cNvSpPr txBox="1"/>
          <p:nvPr/>
        </p:nvSpPr>
        <p:spPr>
          <a:xfrm>
            <a:off x="3988307" y="1739209"/>
            <a:ext cx="243122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大阪らしいポテンシャルとストックを持つ</a:t>
            </a:r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象徴的な６エリアのポテンシャルと今後の取組み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を提示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ボックス 9">
            <a:extLst>
              <a:ext uri="{FF2B5EF4-FFF2-40B4-BE49-F238E27FC236}">
                <a16:creationId xmlns:a16="http://schemas.microsoft.com/office/drawing/2014/main" id="{885A1CAE-36B7-4F38-8985-4D741AC0337C}"/>
              </a:ext>
            </a:extLst>
          </p:cNvPr>
          <p:cNvSpPr txBox="1"/>
          <p:nvPr/>
        </p:nvSpPr>
        <p:spPr>
          <a:xfrm>
            <a:off x="587812" y="1093025"/>
            <a:ext cx="5908660" cy="377763"/>
          </a:xfrm>
          <a:prstGeom prst="roundRect">
            <a:avLst>
              <a:gd name="adj" fmla="val 11376"/>
            </a:avLst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72000" tIns="0" rIns="72000" bIns="0" rtlCol="0" anchor="ctr" anchorCtr="0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 2050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年を目標に、変化し、躍動する大阪の今後の方向性を、広く世界に発信するとともに、大都市・大阪の都市空間の姿を分かりやすく示すもの（</a:t>
            </a:r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2012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年（平成</a:t>
            </a:r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24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年）策定）</a:t>
            </a:r>
          </a:p>
        </p:txBody>
      </p:sp>
      <p:sp>
        <p:nvSpPr>
          <p:cNvPr id="14" name="テキスト ボックス 11">
            <a:extLst>
              <a:ext uri="{FF2B5EF4-FFF2-40B4-BE49-F238E27FC236}">
                <a16:creationId xmlns:a16="http://schemas.microsoft.com/office/drawing/2014/main" id="{885A1CAE-36B7-4F38-8985-4D741AC0337C}"/>
              </a:ext>
            </a:extLst>
          </p:cNvPr>
          <p:cNvSpPr txBox="1"/>
          <p:nvPr/>
        </p:nvSpPr>
        <p:spPr>
          <a:xfrm>
            <a:off x="662645" y="1559495"/>
            <a:ext cx="1165376" cy="1511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将来像</a:t>
            </a:r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</p:txBody>
      </p:sp>
      <p:sp>
        <p:nvSpPr>
          <p:cNvPr id="15" name="テキスト ボックス 12">
            <a:extLst>
              <a:ext uri="{FF2B5EF4-FFF2-40B4-BE49-F238E27FC236}">
                <a16:creationId xmlns:a16="http://schemas.microsoft.com/office/drawing/2014/main" id="{885A1CAE-36B7-4F38-8985-4D741AC0337C}"/>
              </a:ext>
            </a:extLst>
          </p:cNvPr>
          <p:cNvSpPr txBox="1"/>
          <p:nvPr/>
        </p:nvSpPr>
        <p:spPr>
          <a:xfrm>
            <a:off x="662645" y="1779251"/>
            <a:ext cx="3108855" cy="5051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多様な価値を創造する大都市・大阪の実現</a:t>
            </a:r>
            <a:endParaRPr kumimoji="1" lang="en-US" altLang="ja-JP" sz="10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～圧倒的な魅力を備えた都市空間の創造～</a:t>
            </a:r>
            <a:endParaRPr lang="en-US" altLang="ja-JP" sz="10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85A1CAE-36B7-4F38-8985-4D741AC0337C}"/>
              </a:ext>
            </a:extLst>
          </p:cNvPr>
          <p:cNvSpPr txBox="1"/>
          <p:nvPr/>
        </p:nvSpPr>
        <p:spPr>
          <a:xfrm>
            <a:off x="705838" y="2379976"/>
            <a:ext cx="3779501" cy="7052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/>
            <a:r>
              <a: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➢ 強い大都市・大阪　～国際競争に打ち勝つ～</a:t>
            </a:r>
            <a:endParaRPr kumimoji="1" lang="en-US" altLang="ja-JP" sz="10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85725"/>
            <a:r>
              <a: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➢ 便利で快適な大都市・大阪</a:t>
            </a:r>
            <a:endParaRPr lang="en-US" altLang="ja-JP" sz="10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85725"/>
            <a:r>
              <a: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➢ 多様な人材が集積する大都市・大阪</a:t>
            </a:r>
            <a:endParaRPr kumimoji="1" lang="en-US" altLang="ja-JP" sz="10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85725"/>
            <a:r>
              <a: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➢ 都市魅力あふれる大都市・大阪</a:t>
            </a:r>
            <a:endParaRPr kumimoji="1" lang="en-US" altLang="ja-JP" sz="10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85725"/>
            <a:r>
              <a: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➢ 安全・安心な大都市・大阪</a:t>
            </a:r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85A1CAE-36B7-4F38-8985-4D741AC0337C}"/>
              </a:ext>
            </a:extLst>
          </p:cNvPr>
          <p:cNvSpPr txBox="1"/>
          <p:nvPr/>
        </p:nvSpPr>
        <p:spPr>
          <a:xfrm>
            <a:off x="662645" y="3244220"/>
            <a:ext cx="2052074" cy="1259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取組みの視点・考え方</a:t>
            </a:r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85A1CAE-36B7-4F38-8985-4D741AC0337C}"/>
              </a:ext>
            </a:extLst>
          </p:cNvPr>
          <p:cNvSpPr txBox="1"/>
          <p:nvPr/>
        </p:nvSpPr>
        <p:spPr>
          <a:xfrm>
            <a:off x="755486" y="3469127"/>
            <a:ext cx="2497823" cy="13049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lIns="36000" tIns="36000" rIns="0" bIns="0" rtlCol="0" anchor="ctr" anchorCtr="0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</a:pPr>
            <a:r>
              <a: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➢ 仕組みのグレート・リセット　　　　　</a:t>
            </a:r>
            <a:endParaRPr kumimoji="1" lang="en-US" altLang="ja-JP" sz="10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82563" indent="-182563">
              <a:lnSpc>
                <a:spcPts val="1200"/>
              </a:lnSpc>
            </a:pPr>
            <a:r>
              <a: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民間主導／府市バラバラからの脱却／</a:t>
            </a:r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82563" indent="-182563">
              <a:lnSpc>
                <a:spcPts val="1200"/>
              </a:lnSpc>
            </a:pP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段階的に実行</a:t>
            </a:r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200"/>
              </a:lnSpc>
            </a:pPr>
            <a:r>
              <a: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➢ ハードのグレート・リセット</a:t>
            </a:r>
            <a:endParaRPr kumimoji="1" lang="en-US" altLang="ja-JP" sz="10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82563" indent="-182563">
              <a:lnSpc>
                <a:spcPts val="1200"/>
              </a:lnSpc>
            </a:pP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みどりを圧倒的に増やす／</a:t>
            </a:r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82563" indent="-182563">
              <a:lnSpc>
                <a:spcPts val="1200"/>
              </a:lnSpc>
            </a:pP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水を綺麗によみがえらせる／</a:t>
            </a:r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82563" indent="-182563">
              <a:lnSpc>
                <a:spcPts val="1200"/>
              </a:lnSpc>
            </a:pP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街並みを美しく生まれ変わらせる</a:t>
            </a:r>
          </a:p>
        </p:txBody>
      </p:sp>
      <p:sp>
        <p:nvSpPr>
          <p:cNvPr id="19" name="テキスト ボックス 32">
            <a:extLst>
              <a:ext uri="{FF2B5EF4-FFF2-40B4-BE49-F238E27FC236}">
                <a16:creationId xmlns:a16="http://schemas.microsoft.com/office/drawing/2014/main" id="{885A1CAE-36B7-4F38-8985-4D741AC0337C}"/>
              </a:ext>
            </a:extLst>
          </p:cNvPr>
          <p:cNvSpPr txBox="1"/>
          <p:nvPr/>
        </p:nvSpPr>
        <p:spPr>
          <a:xfrm>
            <a:off x="4071719" y="1593637"/>
            <a:ext cx="2431042" cy="25187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取組み内容</a:t>
            </a:r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3648761" y="2553908"/>
            <a:ext cx="2993731" cy="2315696"/>
            <a:chOff x="-3078481" y="-546100"/>
            <a:chExt cx="2857501" cy="2110740"/>
          </a:xfrm>
        </p:grpSpPr>
        <p:pic>
          <p:nvPicPr>
            <p:cNvPr id="21" name="図 20"/>
            <p:cNvPicPr>
              <a:picLocks noChangeAspect="1"/>
            </p:cNvPicPr>
            <p:nvPr/>
          </p:nvPicPr>
          <p:blipFill rotWithShape="1">
            <a:blip r:embed="rId3"/>
            <a:srcRect l="8215" t="13164" r="10745" b="9689"/>
            <a:stretch/>
          </p:blipFill>
          <p:spPr>
            <a:xfrm>
              <a:off x="-3078481" y="-546100"/>
              <a:ext cx="2857501" cy="2110740"/>
            </a:xfrm>
            <a:prstGeom prst="rect">
              <a:avLst/>
            </a:prstGeom>
          </p:spPr>
        </p:pic>
        <p:sp>
          <p:nvSpPr>
            <p:cNvPr id="22" name="正方形/長方形 21"/>
            <p:cNvSpPr/>
            <p:nvPr/>
          </p:nvSpPr>
          <p:spPr>
            <a:xfrm>
              <a:off x="-1898702" y="24601"/>
              <a:ext cx="4320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ja-JP" altLang="en-US" sz="500" b="1" dirty="0">
                  <a:solidFill>
                    <a:prstClr val="black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新大阪・大阪</a:t>
              </a:r>
              <a:endParaRPr lang="en-US" altLang="ja-JP" sz="5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  <a:p>
              <a:pPr algn="ctr"/>
              <a:r>
                <a:rPr lang="ja-JP" altLang="en-US" sz="500" b="1" dirty="0">
                  <a:solidFill>
                    <a:prstClr val="black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エリア</a:t>
              </a: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-2504565" y="519627"/>
              <a:ext cx="396000" cy="21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ja-JP" altLang="en-US" sz="500" b="1" dirty="0">
                  <a:solidFill>
                    <a:prstClr val="black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夢洲・咲洲</a:t>
              </a:r>
              <a:endParaRPr lang="en-US" altLang="ja-JP" sz="5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  <a:p>
              <a:pPr algn="ctr"/>
              <a:r>
                <a:rPr lang="ja-JP" altLang="en-US" sz="500" b="1" dirty="0">
                  <a:solidFill>
                    <a:prstClr val="black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エリア</a:t>
              </a: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-1249762" y="511542"/>
              <a:ext cx="396000" cy="21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ja-JP" altLang="en-US" sz="500" b="1" dirty="0">
                  <a:solidFill>
                    <a:prstClr val="black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大阪城・周辺</a:t>
              </a:r>
              <a:endParaRPr lang="en-US" altLang="ja-JP" sz="5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  <a:p>
              <a:pPr algn="ctr"/>
              <a:r>
                <a:rPr lang="ja-JP" altLang="en-US" sz="500" b="1" dirty="0">
                  <a:solidFill>
                    <a:prstClr val="black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エリア</a:t>
              </a: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-1909955" y="1046032"/>
              <a:ext cx="468000" cy="21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ja-JP" altLang="en-US" sz="500" b="1" dirty="0">
                  <a:solidFill>
                    <a:prstClr val="black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なんば・天王寺・</a:t>
              </a:r>
              <a:endParaRPr lang="en-US" altLang="ja-JP" sz="5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  <a:p>
              <a:pPr algn="ctr"/>
              <a:r>
                <a:rPr lang="ja-JP" altLang="en-US" sz="500" b="1" dirty="0">
                  <a:solidFill>
                    <a:prstClr val="black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あべの エリア</a:t>
              </a: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-1739686" y="262332"/>
              <a:ext cx="396000" cy="21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ja-JP" altLang="en-US" sz="500" b="1" dirty="0">
                  <a:solidFill>
                    <a:prstClr val="black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御堂筋・周辺</a:t>
              </a:r>
              <a:endParaRPr lang="en-US" altLang="ja-JP" sz="5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  <a:p>
              <a:pPr algn="ctr"/>
              <a:r>
                <a:rPr lang="ja-JP" altLang="en-US" sz="500" b="1" dirty="0">
                  <a:solidFill>
                    <a:prstClr val="black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エリア</a:t>
              </a:r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-1952926" y="539350"/>
              <a:ext cx="396000" cy="21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ja-JP" altLang="en-US" sz="500" b="1" dirty="0">
                  <a:solidFill>
                    <a:prstClr val="black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中之島・周辺</a:t>
              </a:r>
              <a:endParaRPr lang="en-US" altLang="ja-JP" sz="5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  <a:p>
              <a:pPr algn="ctr"/>
              <a:r>
                <a:rPr lang="ja-JP" altLang="en-US" sz="500" b="1" dirty="0">
                  <a:solidFill>
                    <a:prstClr val="black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エリア</a:t>
              </a: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-1158637" y="266565"/>
              <a:ext cx="625485" cy="216000"/>
            </a:xfrm>
            <a:prstGeom prst="rect">
              <a:avLst/>
            </a:prstGeom>
            <a:solidFill>
              <a:schemeClr val="bg1">
                <a:alpha val="62000"/>
              </a:schemeClr>
            </a:solidFill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r>
                <a:rPr lang="ja-JP" altLang="en-US" sz="500" dirty="0">
                  <a:solidFill>
                    <a:srgbClr val="002060"/>
                  </a:solidFill>
                  <a:latin typeface="HG丸ｺﾞｼｯｸM-PRO" pitchFamily="50" charset="-128"/>
                  <a:ea typeface="HG丸ｺﾞｼｯｸM-PRO" pitchFamily="50" charset="-128"/>
                </a:rPr>
                <a:t>大阪都心部最大のみどり</a:t>
              </a:r>
              <a:endParaRPr lang="en-US" altLang="ja-JP" sz="5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r>
                <a:rPr lang="ja-JP" altLang="en-US" sz="500" dirty="0">
                  <a:solidFill>
                    <a:srgbClr val="002060"/>
                  </a:solidFill>
                  <a:latin typeface="HG丸ｺﾞｼｯｸM-PRO" pitchFamily="50" charset="-128"/>
                  <a:ea typeface="HG丸ｺﾞｼｯｸM-PRO" pitchFamily="50" charset="-128"/>
                </a:rPr>
                <a:t>・上町台地の地形</a:t>
              </a:r>
              <a:endParaRPr lang="en-US" altLang="ja-JP" sz="5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-2942565" y="642198"/>
              <a:ext cx="493256" cy="360000"/>
            </a:xfrm>
            <a:prstGeom prst="rect">
              <a:avLst/>
            </a:prstGeom>
            <a:solidFill>
              <a:schemeClr val="bg1">
                <a:alpha val="62000"/>
              </a:schemeClr>
            </a:solidFill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r>
                <a:rPr lang="ja-JP" altLang="en-US" sz="500" dirty="0">
                  <a:solidFill>
                    <a:srgbClr val="002060"/>
                  </a:solidFill>
                  <a:latin typeface="HG丸ｺﾞｼｯｸM-PRO" pitchFamily="50" charset="-128"/>
                  <a:ea typeface="HG丸ｺﾞｼｯｸM-PRO" pitchFamily="50" charset="-128"/>
                </a:rPr>
                <a:t>海の玄関口として、</a:t>
              </a:r>
              <a:endParaRPr lang="en-US" altLang="ja-JP" sz="5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r>
                <a:rPr lang="ja-JP" altLang="en-US" sz="500" dirty="0">
                  <a:solidFill>
                    <a:srgbClr val="002060"/>
                  </a:solidFill>
                  <a:latin typeface="HG丸ｺﾞｼｯｸM-PRO" pitchFamily="50" charset="-128"/>
                  <a:ea typeface="HG丸ｺﾞｼｯｸM-PRO" pitchFamily="50" charset="-128"/>
                </a:rPr>
                <a:t>新エネルギー産業、</a:t>
              </a:r>
              <a:endParaRPr lang="en-US" altLang="ja-JP" sz="5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r>
                <a:rPr lang="ja-JP" altLang="en-US" sz="500" dirty="0">
                  <a:solidFill>
                    <a:srgbClr val="002060"/>
                  </a:solidFill>
                  <a:latin typeface="HG丸ｺﾞｼｯｸM-PRO" pitchFamily="50" charset="-128"/>
                  <a:ea typeface="HG丸ｺﾞｼｯｸM-PRO" pitchFamily="50" charset="-128"/>
                </a:rPr>
                <a:t>国際観光エンター</a:t>
              </a:r>
              <a:endParaRPr lang="en-US" altLang="ja-JP" sz="5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r>
                <a:rPr lang="ja-JP" altLang="en-US" sz="500" dirty="0">
                  <a:solidFill>
                    <a:srgbClr val="002060"/>
                  </a:solidFill>
                  <a:latin typeface="HG丸ｺﾞｼｯｸM-PRO" pitchFamily="50" charset="-128"/>
                  <a:ea typeface="HG丸ｺﾞｼｯｸM-PRO" pitchFamily="50" charset="-128"/>
                </a:rPr>
                <a:t>テイメントの誘致</a:t>
              </a:r>
              <a:endParaRPr kumimoji="1" lang="ja-JP" altLang="en-US" sz="5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-2573368" y="162537"/>
              <a:ext cx="609316" cy="261136"/>
            </a:xfrm>
            <a:prstGeom prst="rect">
              <a:avLst/>
            </a:prstGeom>
            <a:solidFill>
              <a:schemeClr val="bg1">
                <a:alpha val="62000"/>
              </a:schemeClr>
            </a:solidFill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r>
                <a:rPr lang="ja-JP" altLang="en-US" sz="500" dirty="0">
                  <a:solidFill>
                    <a:srgbClr val="002060"/>
                  </a:solidFill>
                  <a:latin typeface="HG丸ｺﾞｼｯｸM-PRO" pitchFamily="50" charset="-128"/>
                  <a:ea typeface="HG丸ｺﾞｼｯｸM-PRO" pitchFamily="50" charset="-128"/>
                </a:rPr>
                <a:t>御堂筋の空間再編など、</a:t>
              </a:r>
              <a:endParaRPr lang="en-US" altLang="ja-JP" sz="5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r>
                <a:rPr lang="ja-JP" altLang="en-US" sz="500" dirty="0">
                  <a:solidFill>
                    <a:srgbClr val="002060"/>
                  </a:solidFill>
                  <a:latin typeface="HG丸ｺﾞｼｯｸM-PRO" pitchFamily="50" charset="-128"/>
                  <a:ea typeface="HG丸ｺﾞｼｯｸM-PRO" pitchFamily="50" charset="-128"/>
                </a:rPr>
                <a:t>大阪都心の顔としての</a:t>
              </a:r>
              <a:endParaRPr lang="en-US" altLang="ja-JP" sz="5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r>
                <a:rPr lang="ja-JP" altLang="en-US" sz="500" dirty="0">
                  <a:solidFill>
                    <a:srgbClr val="002060"/>
                  </a:solidFill>
                  <a:latin typeface="HG丸ｺﾞｼｯｸM-PRO" pitchFamily="50" charset="-128"/>
                  <a:ea typeface="HG丸ｺﾞｼｯｸM-PRO" pitchFamily="50" charset="-128"/>
                </a:rPr>
                <a:t>魅力・集客力</a:t>
              </a:r>
              <a:endParaRPr kumimoji="1" lang="ja-JP" altLang="en-US" sz="5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-1420982" y="1136559"/>
              <a:ext cx="522271" cy="261136"/>
            </a:xfrm>
            <a:prstGeom prst="rect">
              <a:avLst/>
            </a:prstGeom>
            <a:solidFill>
              <a:schemeClr val="bg1">
                <a:alpha val="62000"/>
              </a:schemeClr>
            </a:solidFill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r>
                <a:rPr lang="ja-JP" altLang="en-US" sz="500" dirty="0">
                  <a:solidFill>
                    <a:srgbClr val="002060"/>
                  </a:solidFill>
                  <a:latin typeface="HG丸ｺﾞｼｯｸM-PRO" pitchFamily="50" charset="-128"/>
                  <a:ea typeface="HG丸ｺﾞｼｯｸM-PRO" pitchFamily="50" charset="-128"/>
                </a:rPr>
                <a:t>世界（関空）と直結、</a:t>
              </a:r>
              <a:endParaRPr lang="en-US" altLang="ja-JP" sz="5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r>
                <a:rPr lang="ja-JP" altLang="en-US" sz="500" dirty="0">
                  <a:solidFill>
                    <a:srgbClr val="002060"/>
                  </a:solidFill>
                  <a:latin typeface="HG丸ｺﾞｼｯｸM-PRO" pitchFamily="50" charset="-128"/>
                  <a:ea typeface="HG丸ｺﾞｼｯｸM-PRO" pitchFamily="50" charset="-128"/>
                </a:rPr>
                <a:t>大阪らしい食文化とにぎわい</a:t>
              </a:r>
              <a:endParaRPr lang="en-US" altLang="ja-JP" sz="5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-2356918" y="848913"/>
              <a:ext cx="551286" cy="232120"/>
            </a:xfrm>
            <a:prstGeom prst="rect">
              <a:avLst/>
            </a:prstGeom>
            <a:solidFill>
              <a:schemeClr val="bg1">
                <a:alpha val="62000"/>
              </a:schemeClr>
            </a:solidFill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r>
                <a:rPr lang="ja-JP" altLang="en-US" sz="500" dirty="0">
                  <a:solidFill>
                    <a:srgbClr val="002060"/>
                  </a:solidFill>
                  <a:latin typeface="HG丸ｺﾞｼｯｸM-PRO" pitchFamily="50" charset="-128"/>
                  <a:ea typeface="HG丸ｺﾞｼｯｸM-PRO" pitchFamily="50" charset="-128"/>
                </a:rPr>
                <a:t>水都大阪のシンボル・</a:t>
              </a:r>
              <a:endParaRPr lang="en-US" altLang="ja-JP" sz="5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r>
                <a:rPr lang="ja-JP" altLang="en-US" sz="500" dirty="0">
                  <a:solidFill>
                    <a:srgbClr val="002060"/>
                  </a:solidFill>
                  <a:latin typeface="HG丸ｺﾞｼｯｸM-PRO" pitchFamily="50" charset="-128"/>
                  <a:ea typeface="HG丸ｺﾞｼｯｸM-PRO" pitchFamily="50" charset="-128"/>
                </a:rPr>
                <a:t>歴史の豊かさ</a:t>
              </a:r>
              <a:endParaRPr lang="en-US" altLang="ja-JP" sz="5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r>
                <a:rPr lang="ja-JP" altLang="en-US" sz="500" dirty="0">
                  <a:solidFill>
                    <a:srgbClr val="002060"/>
                  </a:solidFill>
                  <a:latin typeface="HG丸ｺﾞｼｯｸM-PRO" pitchFamily="50" charset="-128"/>
                  <a:ea typeface="HG丸ｺﾞｼｯｸM-PRO" pitchFamily="50" charset="-128"/>
                </a:rPr>
                <a:t>コンベンション機能</a:t>
              </a:r>
              <a:endParaRPr kumimoji="1" lang="ja-JP" altLang="en-US" sz="5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-1864089" y="-224721"/>
              <a:ext cx="540000" cy="216000"/>
            </a:xfrm>
            <a:prstGeom prst="rect">
              <a:avLst/>
            </a:prstGeom>
            <a:solidFill>
              <a:schemeClr val="bg1">
                <a:alpha val="62000"/>
              </a:schemeClr>
            </a:solidFill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ja-JP" altLang="en-US" sz="500" dirty="0">
                  <a:solidFill>
                    <a:srgbClr val="002060"/>
                  </a:solidFill>
                  <a:latin typeface="HG丸ｺﾞｼｯｸM-PRO" pitchFamily="50" charset="-128"/>
                  <a:ea typeface="HG丸ｺﾞｼｯｸM-PRO" pitchFamily="50" charset="-128"/>
                </a:rPr>
                <a:t> 大都市間を</a:t>
              </a:r>
              <a:r>
                <a:rPr kumimoji="1" lang="ja-JP" altLang="en-US" sz="500" dirty="0">
                  <a:solidFill>
                    <a:srgbClr val="002060"/>
                  </a:solidFill>
                  <a:latin typeface="HG丸ｺﾞｼｯｸM-PRO" pitchFamily="50" charset="-128"/>
                  <a:ea typeface="HG丸ｺﾞｼｯｸM-PRO" pitchFamily="50" charset="-128"/>
                </a:rPr>
                <a:t>つなぐ</a:t>
              </a:r>
              <a:endParaRPr kumimoji="1" lang="en-US" altLang="ja-JP" sz="5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pPr algn="ctr"/>
              <a:r>
                <a:rPr kumimoji="1" lang="ja-JP" altLang="en-US" sz="500" dirty="0">
                  <a:solidFill>
                    <a:srgbClr val="002060"/>
                  </a:solidFill>
                  <a:latin typeface="HG丸ｺﾞｼｯｸM-PRO" pitchFamily="50" charset="-128"/>
                  <a:ea typeface="HG丸ｺﾞｼｯｸM-PRO" pitchFamily="50" charset="-128"/>
                </a:rPr>
                <a:t> 大阪都心の玄関口</a:t>
              </a:r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763689" y="5094069"/>
            <a:ext cx="2924624" cy="1318864"/>
            <a:chOff x="61636" y="4945677"/>
            <a:chExt cx="3437691" cy="1885275"/>
          </a:xfrm>
        </p:grpSpPr>
        <p:pic>
          <p:nvPicPr>
            <p:cNvPr id="35" name="図 34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553" b="-1"/>
            <a:stretch/>
          </p:blipFill>
          <p:spPr>
            <a:xfrm>
              <a:off x="92647" y="5218610"/>
              <a:ext cx="2895362" cy="1207228"/>
            </a:xfrm>
            <a:prstGeom prst="rect">
              <a:avLst/>
            </a:prstGeom>
          </p:spPr>
        </p:pic>
        <p:sp>
          <p:nvSpPr>
            <p:cNvPr id="36" name="角丸四角形 35"/>
            <p:cNvSpPr/>
            <p:nvPr/>
          </p:nvSpPr>
          <p:spPr>
            <a:xfrm>
              <a:off x="81220" y="4945677"/>
              <a:ext cx="1904291" cy="26593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dirty="0">
                  <a:solidFill>
                    <a:srgbClr val="00206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うめきた地区</a:t>
              </a:r>
              <a:endPara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885A1CAE-36B7-4F38-8985-4D741AC0337C}"/>
                </a:ext>
              </a:extLst>
            </p:cNvPr>
            <p:cNvSpPr txBox="1"/>
            <p:nvPr/>
          </p:nvSpPr>
          <p:spPr>
            <a:xfrm>
              <a:off x="1019474" y="6108340"/>
              <a:ext cx="1968534" cy="29352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うめきた２期地区全景イメージ</a:t>
              </a:r>
              <a:endPara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61636" y="6390994"/>
              <a:ext cx="3437691" cy="4399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7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2020</a:t>
              </a:r>
              <a:r>
                <a:rPr kumimoji="1" lang="ja-JP" alt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年</a:t>
              </a:r>
              <a:r>
                <a:rPr kumimoji="1" lang="en-US" altLang="ja-JP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12</a:t>
              </a:r>
              <a:r>
                <a:rPr kumimoji="1" lang="ja-JP" alt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月時点のイメージパースであり、今後変更となる可能性があります。</a:t>
              </a:r>
              <a:endParaRPr kumimoji="1" lang="en-US" altLang="ja-JP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（提供：うめきた</a:t>
              </a:r>
              <a:r>
                <a:rPr kumimoji="1" lang="en-US" altLang="ja-JP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2</a:t>
              </a:r>
              <a:r>
                <a:rPr kumimoji="1" lang="ja-JP" altLang="en-US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期地区開発事業者</a:t>
              </a:r>
              <a:r>
                <a:rPr kumimoji="1" lang="ja-JP" altLang="en-US" sz="7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）</a:t>
              </a:r>
              <a:endParaRPr kumimoji="1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</p:grpSp>
      <p:grpSp>
        <p:nvGrpSpPr>
          <p:cNvPr id="39" name="グループ化 38"/>
          <p:cNvGrpSpPr/>
          <p:nvPr/>
        </p:nvGrpSpPr>
        <p:grpSpPr>
          <a:xfrm>
            <a:off x="3648761" y="5028994"/>
            <a:ext cx="2761986" cy="4188209"/>
            <a:chOff x="4282377" y="6141467"/>
            <a:chExt cx="3992333" cy="6089964"/>
          </a:xfrm>
        </p:grpSpPr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33" b="1547"/>
            <a:stretch>
              <a:fillRect/>
            </a:stretch>
          </p:blipFill>
          <p:spPr bwMode="auto">
            <a:xfrm>
              <a:off x="4384629" y="6667398"/>
              <a:ext cx="3890081" cy="51443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41" name="角丸四角形 40"/>
            <p:cNvSpPr/>
            <p:nvPr/>
          </p:nvSpPr>
          <p:spPr>
            <a:xfrm>
              <a:off x="4424109" y="6141467"/>
              <a:ext cx="2657543" cy="334581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rPr>
                <a:t>大阪城</a:t>
              </a:r>
              <a:r>
                <a:rPr kumimoji="1" lang="ja-JP" altLang="en-US" sz="1050" dirty="0">
                  <a:solidFill>
                    <a:srgbClr val="00206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東部地区</a:t>
              </a:r>
              <a:endPara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885A1CAE-36B7-4F38-8985-4D741AC0337C}"/>
                </a:ext>
              </a:extLst>
            </p:cNvPr>
            <p:cNvSpPr txBox="1"/>
            <p:nvPr/>
          </p:nvSpPr>
          <p:spPr>
            <a:xfrm>
              <a:off x="4282377" y="11721044"/>
              <a:ext cx="3857291" cy="312046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大阪城東部地区ゾーニングイメージ</a:t>
              </a:r>
              <a:endPara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43" name="テキスト ボックス 19">
              <a:extLst>
                <a:ext uri="{FF2B5EF4-FFF2-40B4-BE49-F238E27FC236}">
                  <a16:creationId xmlns:a16="http://schemas.microsoft.com/office/drawing/2014/main" id="{885A1CAE-36B7-4F38-8985-4D741AC0337C}"/>
                </a:ext>
              </a:extLst>
            </p:cNvPr>
            <p:cNvSpPr txBox="1"/>
            <p:nvPr/>
          </p:nvSpPr>
          <p:spPr>
            <a:xfrm>
              <a:off x="4951542" y="12085023"/>
              <a:ext cx="3226792" cy="1464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出典：「大阪城東部地区のまちづくりの方向性」より</a:t>
              </a:r>
              <a:endParaRPr kumimoji="1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</p:grpSp>
      <p:sp>
        <p:nvSpPr>
          <p:cNvPr id="44" name="テキスト ボックス 16">
            <a:extLst>
              <a:ext uri="{FF2B5EF4-FFF2-40B4-BE49-F238E27FC236}">
                <a16:creationId xmlns:a16="http://schemas.microsoft.com/office/drawing/2014/main" id="{885A1CAE-36B7-4F38-8985-4D741AC0337C}"/>
              </a:ext>
            </a:extLst>
          </p:cNvPr>
          <p:cNvSpPr txBox="1"/>
          <p:nvPr/>
        </p:nvSpPr>
        <p:spPr>
          <a:xfrm>
            <a:off x="691186" y="4879090"/>
            <a:ext cx="2971800" cy="9271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主な取組み</a:t>
            </a:r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（大阪都市計画局関係分）</a:t>
            </a:r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45" name="グループ化 44"/>
          <p:cNvGrpSpPr/>
          <p:nvPr/>
        </p:nvGrpSpPr>
        <p:grpSpPr>
          <a:xfrm>
            <a:off x="752793" y="7772373"/>
            <a:ext cx="2537794" cy="1227121"/>
            <a:chOff x="940178" y="8341350"/>
            <a:chExt cx="2594217" cy="1754131"/>
          </a:xfrm>
        </p:grpSpPr>
        <p:pic>
          <p:nvPicPr>
            <p:cNvPr id="46" name="図 4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30000" contrast="-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962" r="23087" b="-1"/>
            <a:stretch/>
          </p:blipFill>
          <p:spPr>
            <a:xfrm>
              <a:off x="940178" y="8655481"/>
              <a:ext cx="2594217" cy="1440000"/>
            </a:xfrm>
            <a:prstGeom prst="rect">
              <a:avLst/>
            </a:prstGeom>
          </p:spPr>
        </p:pic>
        <p:sp>
          <p:nvSpPr>
            <p:cNvPr id="47" name="角丸四角形 46"/>
            <p:cNvSpPr/>
            <p:nvPr/>
          </p:nvSpPr>
          <p:spPr>
            <a:xfrm>
              <a:off x="960096" y="8341350"/>
              <a:ext cx="1820323" cy="247091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dirty="0">
                  <a:solidFill>
                    <a:srgbClr val="00206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夢洲</a:t>
              </a:r>
              <a:r>
                <a:rPr kumimoji="1" lang="ja-JP" altLang="en-US" sz="1050" dirty="0" smtClean="0">
                  <a:solidFill>
                    <a:srgbClr val="00206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・</a:t>
              </a:r>
              <a:r>
                <a:rPr kumimoji="1" lang="ja-JP" altLang="en-US" sz="1050" dirty="0">
                  <a:solidFill>
                    <a:srgbClr val="00206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咲洲</a:t>
              </a:r>
              <a:r>
                <a:rPr kumimoji="1" lang="ja-JP" altLang="en-US" sz="1050" dirty="0" smtClean="0">
                  <a:solidFill>
                    <a:srgbClr val="00206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地区</a:t>
              </a:r>
              <a:endPara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48" name="グループ化 47"/>
          <p:cNvGrpSpPr/>
          <p:nvPr/>
        </p:nvGrpSpPr>
        <p:grpSpPr>
          <a:xfrm>
            <a:off x="765863" y="6442729"/>
            <a:ext cx="3268214" cy="1303141"/>
            <a:chOff x="59577" y="6455456"/>
            <a:chExt cx="3641739" cy="2170120"/>
          </a:xfrm>
        </p:grpSpPr>
        <p:sp>
          <p:nvSpPr>
            <p:cNvPr id="49" name="正方形/長方形 48"/>
            <p:cNvSpPr/>
            <p:nvPr/>
          </p:nvSpPr>
          <p:spPr>
            <a:xfrm>
              <a:off x="59577" y="8284536"/>
              <a:ext cx="3641739" cy="341040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出典：「</a:t>
              </a:r>
              <a:r>
                <a:rPr kumimoji="1" lang="zh-TW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新大阪駅周辺地域都市再生緊急整備地域</a:t>
              </a:r>
              <a:r>
                <a:rPr kumimoji="1" lang="ja-JP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まちづくり方針の骨格」より</a:t>
              </a:r>
            </a:p>
          </p:txBody>
        </p:sp>
        <p:pic>
          <p:nvPicPr>
            <p:cNvPr id="50" name="図 4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5712" y="6713799"/>
              <a:ext cx="2865673" cy="1389937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51" name="テキスト ボックス 2"/>
            <p:cNvSpPr txBox="1">
              <a:spLocks noChangeArrowheads="1"/>
            </p:cNvSpPr>
            <p:nvPr/>
          </p:nvSpPr>
          <p:spPr bwMode="auto">
            <a:xfrm>
              <a:off x="115712" y="7967832"/>
              <a:ext cx="2880001" cy="230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72000" tIns="0" rIns="72000" bIns="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新大阪をとりまく環境（イメージ）</a:t>
              </a:r>
            </a:p>
          </p:txBody>
        </p:sp>
        <p:sp>
          <p:nvSpPr>
            <p:cNvPr id="52" name="角丸四角形 51"/>
            <p:cNvSpPr/>
            <p:nvPr/>
          </p:nvSpPr>
          <p:spPr>
            <a:xfrm>
              <a:off x="103878" y="6455456"/>
              <a:ext cx="2394936" cy="234371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dirty="0">
                  <a:solidFill>
                    <a:srgbClr val="00206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新大阪駅前地区</a:t>
              </a:r>
              <a:endPara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53" name="テキスト ボックス 2"/>
          <p:cNvSpPr txBox="1">
            <a:spLocks noChangeArrowheads="1"/>
          </p:cNvSpPr>
          <p:nvPr/>
        </p:nvSpPr>
        <p:spPr bwMode="auto">
          <a:xfrm>
            <a:off x="705838" y="9063315"/>
            <a:ext cx="240828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72000" tIns="0" rIns="72000" bIns="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000" kern="1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夢洲・咲洲地区のまちづくり</a:t>
            </a:r>
            <a:endParaRPr lang="ja-JP" sz="1000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6738466" y="765762"/>
            <a:ext cx="5577171" cy="2589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 algn="ctr">
            <a:noFill/>
            <a:prstDash val="sysDot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 rtlCol="0" anchor="ctr"/>
          <a:lstStyle/>
          <a:p>
            <a:pPr algn="ctr" defTabSz="844083">
              <a:defRPr/>
            </a:pP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グランドデザイン・大阪都市圏　</a:t>
            </a:r>
            <a:endParaRPr kumimoji="0" lang="ja-JP" altLang="en-US" sz="1400" b="1" kern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5" name="図 5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9036" y="2580657"/>
            <a:ext cx="2696350" cy="2518905"/>
          </a:xfrm>
          <a:prstGeom prst="rect">
            <a:avLst/>
          </a:prstGeom>
          <a:noFill/>
        </p:spPr>
      </p:pic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885A1CAE-36B7-4F38-8985-4D741AC0337C}"/>
              </a:ext>
            </a:extLst>
          </p:cNvPr>
          <p:cNvSpPr txBox="1"/>
          <p:nvPr/>
        </p:nvSpPr>
        <p:spPr>
          <a:xfrm>
            <a:off x="6865003" y="1955442"/>
            <a:ext cx="1321761" cy="1553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ts val="1500"/>
              </a:lnSpc>
            </a:pPr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基本目標</a:t>
            </a:r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885A1CAE-36B7-4F38-8985-4D741AC0337C}"/>
              </a:ext>
            </a:extLst>
          </p:cNvPr>
          <p:cNvSpPr txBox="1"/>
          <p:nvPr/>
        </p:nvSpPr>
        <p:spPr>
          <a:xfrm>
            <a:off x="6808607" y="2172280"/>
            <a:ext cx="2756313" cy="4208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東西二極の一極を担う大阪都市圏の実現</a:t>
            </a:r>
            <a:endParaRPr kumimoji="1" lang="en-US" altLang="ja-JP" sz="10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～圧倒的な魅力を備えた都市空間の創造～</a:t>
            </a:r>
            <a:endParaRPr lang="en-US" altLang="ja-JP" sz="10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885A1CAE-36B7-4F38-8985-4D741AC0337C}"/>
              </a:ext>
            </a:extLst>
          </p:cNvPr>
          <p:cNvSpPr txBox="1"/>
          <p:nvPr/>
        </p:nvSpPr>
        <p:spPr>
          <a:xfrm>
            <a:off x="6849617" y="2804901"/>
            <a:ext cx="1584155" cy="8491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目標</a:t>
            </a:r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marL="85725"/>
            <a:r>
              <a: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➢ 都市間競争に打ち勝つ</a:t>
            </a:r>
            <a:endParaRPr kumimoji="1" lang="en-US" altLang="ja-JP" sz="10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85725"/>
            <a:r>
              <a: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➢ 多様な人材が集積する</a:t>
            </a:r>
            <a:endParaRPr kumimoji="1" lang="en-US" altLang="ja-JP" sz="10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85725"/>
            <a:r>
              <a: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➢ 都市魅力あふれる</a:t>
            </a:r>
            <a:endParaRPr kumimoji="1" lang="en-US" altLang="ja-JP" sz="10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85725"/>
            <a:r>
              <a: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➢ 便利で快適</a:t>
            </a:r>
            <a:endParaRPr kumimoji="1" lang="en-US" altLang="ja-JP" sz="10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85725"/>
            <a:r>
              <a: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➢ 安全・安心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885A1CAE-36B7-4F38-8985-4D741AC0337C}"/>
              </a:ext>
            </a:extLst>
          </p:cNvPr>
          <p:cNvSpPr txBox="1"/>
          <p:nvPr/>
        </p:nvSpPr>
        <p:spPr>
          <a:xfrm>
            <a:off x="6840523" y="3981731"/>
            <a:ext cx="1099271" cy="268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基本的な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考え方</a:t>
            </a:r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885A1CAE-36B7-4F38-8985-4D741AC0337C}"/>
              </a:ext>
            </a:extLst>
          </p:cNvPr>
          <p:cNvSpPr txBox="1"/>
          <p:nvPr/>
        </p:nvSpPr>
        <p:spPr>
          <a:xfrm>
            <a:off x="9933244" y="1933984"/>
            <a:ext cx="916997" cy="22261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取組み内容</a:t>
            </a:r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885A1CAE-36B7-4F38-8985-4D741AC0337C}"/>
              </a:ext>
            </a:extLst>
          </p:cNvPr>
          <p:cNvSpPr txBox="1"/>
          <p:nvPr/>
        </p:nvSpPr>
        <p:spPr>
          <a:xfrm>
            <a:off x="9738647" y="2163514"/>
            <a:ext cx="2684111" cy="351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r>
              <a:rPr kumimoji="1" lang="ja-JP" altLang="en-US" sz="1050" spc="-50" dirty="0">
                <a:latin typeface="Meiryo UI" panose="020B0604030504040204" pitchFamily="50" charset="-128"/>
                <a:ea typeface="Meiryo UI" panose="020B0604030504040204" pitchFamily="50" charset="-128"/>
              </a:rPr>
              <a:t>広域連携型都市構造への転換</a:t>
            </a:r>
            <a:r>
              <a:rPr lang="ja-JP" altLang="en-US" sz="1050" spc="-50" dirty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産業、自然環境など</a:t>
            </a:r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の地域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資源を活かした取組み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を提示</a:t>
            </a:r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885A1CAE-36B7-4F38-8985-4D741AC0337C}"/>
              </a:ext>
            </a:extLst>
          </p:cNvPr>
          <p:cNvSpPr txBox="1"/>
          <p:nvPr/>
        </p:nvSpPr>
        <p:spPr>
          <a:xfrm>
            <a:off x="6754684" y="1083972"/>
            <a:ext cx="5560954" cy="727899"/>
          </a:xfrm>
          <a:prstGeom prst="roundRect">
            <a:avLst>
              <a:gd name="adj" fmla="val 9983"/>
            </a:avLst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72000" tIns="0" rIns="72000" bIns="0" rtlCol="0" anchor="ctr" anchorCtr="0">
            <a:noAutofit/>
          </a:bodyPr>
          <a:lstStyle/>
          <a:p>
            <a:pPr algn="just"/>
            <a:r>
              <a:rPr kumimoji="1" lang="ja-JP" altLang="en-US" sz="1050" spc="60" dirty="0">
                <a:latin typeface="Meiryo UI" panose="020B0604030504040204" pitchFamily="50" charset="-128"/>
                <a:ea typeface="Meiryo UI" panose="020B0604030504040204" pitchFamily="50" charset="-128"/>
              </a:rPr>
              <a:t>　関西全体を視野に、概ね関西大環状道路の範囲内を大阪都市圏として、</a:t>
            </a:r>
            <a:r>
              <a:rPr kumimoji="1" lang="en-US" altLang="ja-JP" sz="1050" spc="60" dirty="0">
                <a:latin typeface="Meiryo UI" panose="020B0604030504040204" pitchFamily="50" charset="-128"/>
                <a:ea typeface="Meiryo UI" panose="020B0604030504040204" pitchFamily="50" charset="-128"/>
              </a:rPr>
              <a:t>2050</a:t>
            </a:r>
            <a:r>
              <a:rPr kumimoji="1" lang="ja-JP" altLang="en-US" sz="1050" spc="60" dirty="0">
                <a:latin typeface="Meiryo UI" panose="020B0604030504040204" pitchFamily="50" charset="-128"/>
                <a:ea typeface="Meiryo UI" panose="020B0604030504040204" pitchFamily="50" charset="-128"/>
              </a:rPr>
              <a:t>年を目標に、</a:t>
            </a:r>
            <a:endParaRPr kumimoji="1" lang="en-US" altLang="ja-JP" sz="1050" spc="6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/>
            <a:r>
              <a:rPr kumimoji="1" lang="ja-JP" altLang="en-US" sz="1050" spc="60" dirty="0">
                <a:latin typeface="Meiryo UI" panose="020B0604030504040204" pitchFamily="50" charset="-128"/>
                <a:ea typeface="Meiryo UI" panose="020B0604030504040204" pitchFamily="50" charset="-128"/>
              </a:rPr>
              <a:t>「広域連携型都市構造」への転換を行い、民間主導により、人・モノ・情報・投資を呼び込める</a:t>
            </a:r>
            <a:endParaRPr kumimoji="1" lang="en-US" altLang="ja-JP" sz="1050" spc="6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/>
            <a:r>
              <a:rPr kumimoji="1" lang="ja-JP" altLang="en-US" sz="1050" spc="60" dirty="0">
                <a:latin typeface="Meiryo UI" panose="020B0604030504040204" pitchFamily="50" charset="-128"/>
                <a:ea typeface="Meiryo UI" panose="020B0604030504040204" pitchFamily="50" charset="-128"/>
              </a:rPr>
              <a:t>府域全体の都市空間創造に向けた大きな方向性を示すもの（</a:t>
            </a:r>
            <a:r>
              <a:rPr kumimoji="1" lang="en-US" altLang="ja-JP" sz="1050" spc="60" dirty="0">
                <a:latin typeface="Meiryo UI" panose="020B0604030504040204" pitchFamily="50" charset="-128"/>
                <a:ea typeface="Meiryo UI" panose="020B0604030504040204" pitchFamily="50" charset="-128"/>
              </a:rPr>
              <a:t>2016</a:t>
            </a:r>
            <a:r>
              <a:rPr kumimoji="1" lang="ja-JP" altLang="en-US" sz="1050" spc="6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ja-JP" altLang="en-US" sz="1050" spc="60" dirty="0">
                <a:latin typeface="Meiryo UI" panose="020B0604030504040204" pitchFamily="50" charset="-128"/>
                <a:ea typeface="Meiryo UI" panose="020B0604030504040204" pitchFamily="50" charset="-128"/>
              </a:rPr>
              <a:t>（平成</a:t>
            </a:r>
            <a:r>
              <a:rPr lang="en-US" altLang="ja-JP" sz="1050" spc="60" dirty="0">
                <a:latin typeface="Meiryo UI" panose="020B0604030504040204" pitchFamily="50" charset="-128"/>
                <a:ea typeface="Meiryo UI" panose="020B0604030504040204" pitchFamily="50" charset="-128"/>
              </a:rPr>
              <a:t>28</a:t>
            </a:r>
            <a:r>
              <a:rPr lang="ja-JP" altLang="en-US" sz="1050" spc="60" dirty="0">
                <a:latin typeface="Meiryo UI" panose="020B0604030504040204" pitchFamily="50" charset="-128"/>
                <a:ea typeface="Meiryo UI" panose="020B0604030504040204" pitchFamily="50" charset="-128"/>
              </a:rPr>
              <a:t>年）策定</a:t>
            </a:r>
            <a:r>
              <a:rPr kumimoji="1" lang="ja-JP" altLang="en-US" sz="1050" spc="6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grpSp>
        <p:nvGrpSpPr>
          <p:cNvPr id="63" name="グループ化 62"/>
          <p:cNvGrpSpPr/>
          <p:nvPr/>
        </p:nvGrpSpPr>
        <p:grpSpPr>
          <a:xfrm>
            <a:off x="8079338" y="4172866"/>
            <a:ext cx="539134" cy="839247"/>
            <a:chOff x="4139509" y="4460599"/>
            <a:chExt cx="515701" cy="681448"/>
          </a:xfrm>
        </p:grpSpPr>
        <p:sp>
          <p:nvSpPr>
            <p:cNvPr id="64" name="円/楕円 146"/>
            <p:cNvSpPr>
              <a:spLocks noChangeAspect="1"/>
            </p:cNvSpPr>
            <p:nvPr/>
          </p:nvSpPr>
          <p:spPr>
            <a:xfrm>
              <a:off x="4148151" y="4561781"/>
              <a:ext cx="490908" cy="5073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lIns="0" tIns="0" rIns="0" bIns="0" anchor="ctr">
              <a:noAutofit/>
            </a:bodyPr>
            <a:lstStyle/>
            <a:p>
              <a:pPr algn="ctr"/>
              <a:r>
                <a:rPr lang="ja-JP" altLang="en-US" sz="105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好循環</a:t>
              </a:r>
            </a:p>
          </p:txBody>
        </p:sp>
        <p:sp>
          <p:nvSpPr>
            <p:cNvPr id="65" name="図形 64"/>
            <p:cNvSpPr/>
            <p:nvPr/>
          </p:nvSpPr>
          <p:spPr>
            <a:xfrm rot="12691202" flipH="1" flipV="1">
              <a:off x="4192487" y="4460599"/>
              <a:ext cx="462723" cy="414405"/>
            </a:xfrm>
            <a:prstGeom prst="swooshArrow">
              <a:avLst>
                <a:gd name="adj1" fmla="val 23491"/>
                <a:gd name="adj2" fmla="val 31862"/>
              </a:avLst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6" name="図形 65"/>
            <p:cNvSpPr/>
            <p:nvPr/>
          </p:nvSpPr>
          <p:spPr>
            <a:xfrm rot="2226916" flipH="1" flipV="1">
              <a:off x="4139509" y="4761820"/>
              <a:ext cx="439501" cy="380227"/>
            </a:xfrm>
            <a:prstGeom prst="swooshArrow">
              <a:avLst>
                <a:gd name="adj1" fmla="val 23491"/>
                <a:gd name="adj2" fmla="val 31862"/>
              </a:avLst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885A1CAE-36B7-4F38-8985-4D741AC0337C}"/>
              </a:ext>
            </a:extLst>
          </p:cNvPr>
          <p:cNvSpPr txBox="1"/>
          <p:nvPr/>
        </p:nvSpPr>
        <p:spPr>
          <a:xfrm>
            <a:off x="6870339" y="4441780"/>
            <a:ext cx="1206702" cy="28387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多様な人材の集積</a:t>
            </a:r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85A1CAE-36B7-4F38-8985-4D741AC0337C}"/>
              </a:ext>
            </a:extLst>
          </p:cNvPr>
          <p:cNvSpPr txBox="1"/>
          <p:nvPr/>
        </p:nvSpPr>
        <p:spPr>
          <a:xfrm>
            <a:off x="8611436" y="4460995"/>
            <a:ext cx="1073480" cy="28387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地域価値の創造</a:t>
            </a:r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9" name="テキスト ボックス 16">
            <a:extLst>
              <a:ext uri="{FF2B5EF4-FFF2-40B4-BE49-F238E27FC236}">
                <a16:creationId xmlns:a16="http://schemas.microsoft.com/office/drawing/2014/main" id="{885A1CAE-36B7-4F38-8985-4D741AC0337C}"/>
              </a:ext>
            </a:extLst>
          </p:cNvPr>
          <p:cNvSpPr txBox="1"/>
          <p:nvPr/>
        </p:nvSpPr>
        <p:spPr>
          <a:xfrm>
            <a:off x="6849617" y="5006869"/>
            <a:ext cx="2327449" cy="12946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主な取組み</a:t>
            </a:r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70" name="グループ化 69"/>
          <p:cNvGrpSpPr/>
          <p:nvPr/>
        </p:nvGrpSpPr>
        <p:grpSpPr>
          <a:xfrm>
            <a:off x="6793288" y="5189107"/>
            <a:ext cx="5456190" cy="4014612"/>
            <a:chOff x="-7711" y="4486929"/>
            <a:chExt cx="9407927" cy="7681621"/>
          </a:xfrm>
        </p:grpSpPr>
        <p:pic>
          <p:nvPicPr>
            <p:cNvPr id="71" name="図 7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367701" y="4702014"/>
              <a:ext cx="4183702" cy="5239402"/>
            </a:xfrm>
            <a:prstGeom prst="rect">
              <a:avLst/>
            </a:prstGeom>
          </p:spPr>
        </p:pic>
        <p:sp>
          <p:nvSpPr>
            <p:cNvPr id="72" name="正方形/長方形 71"/>
            <p:cNvSpPr/>
            <p:nvPr/>
          </p:nvSpPr>
          <p:spPr>
            <a:xfrm>
              <a:off x="502625" y="11667438"/>
              <a:ext cx="1180048" cy="2650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83079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9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堺旧港</a:t>
              </a:r>
            </a:p>
          </p:txBody>
        </p:sp>
        <p:sp>
          <p:nvSpPr>
            <p:cNvPr id="73" name="正方形/長方形 72"/>
            <p:cNvSpPr/>
            <p:nvPr/>
          </p:nvSpPr>
          <p:spPr>
            <a:xfrm>
              <a:off x="6585252" y="11208190"/>
              <a:ext cx="2547099" cy="70668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83079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800" kern="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泉北</a:t>
              </a:r>
              <a:r>
                <a:rPr kumimoji="0" lang="en-US" altLang="ja-JP" sz="800" kern="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NT</a:t>
              </a:r>
              <a:r>
                <a:rPr kumimoji="0" lang="ja-JP" altLang="en-US" sz="800" kern="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（泉ヶ丘駅周辺）</a:t>
              </a:r>
              <a:endParaRPr kumimoji="0" lang="en-US" altLang="ja-JP" sz="8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0" marR="0" lvl="0" indent="0" algn="ctr" defTabSz="83079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近畿大学医学部・病院イメージ</a:t>
              </a:r>
              <a:endParaRPr kumimoji="0" lang="en-US" altLang="ja-JP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0" marR="0" lvl="0" indent="0" algn="ctr" defTabSz="83079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800" kern="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（近畿大学</a:t>
              </a:r>
              <a:r>
                <a:rPr kumimoji="0" lang="en-US" altLang="ja-JP" sz="800" kern="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HP</a:t>
              </a:r>
              <a:r>
                <a:rPr kumimoji="0" lang="ja-JP" altLang="en-US" sz="800" kern="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より）</a:t>
              </a:r>
              <a:endParaRPr kumimoji="0" lang="ja-JP" alt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1439883" y="11677797"/>
              <a:ext cx="3843359" cy="49075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>
              <a:spAutoFit/>
            </a:bodyPr>
            <a:lstStyle/>
            <a:p>
              <a:pPr lvl="0" algn="ctr" defTabSz="830796" fontAlgn="base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ja-JP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りんくうタウン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lvl="0" algn="ctr" defTabSz="830796" fontAlgn="base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ja-JP" altLang="ja-JP" sz="8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lang="en-US" altLang="ja-JP" sz="8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SENNAN </a:t>
              </a:r>
              <a:r>
                <a:rPr lang="en-US" altLang="ja-JP" sz="8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LONG PARK </a:t>
              </a:r>
              <a:r>
                <a:rPr lang="en-US" altLang="ja-JP" sz="8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HP</a:t>
              </a:r>
              <a:r>
                <a:rPr lang="ja-JP" altLang="en-US" sz="8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より</a:t>
              </a:r>
              <a:r>
                <a:rPr lang="ja-JP" altLang="ja-JP" sz="8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  <a:endParaRPr kumimoji="0" lang="ja-JP" altLang="en-US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5" name="正方形/長方形 74"/>
            <p:cNvSpPr/>
            <p:nvPr/>
          </p:nvSpPr>
          <p:spPr>
            <a:xfrm>
              <a:off x="6273093" y="8948004"/>
              <a:ext cx="3127123" cy="70668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>
              <a:spAutoFit/>
            </a:bodyPr>
            <a:lstStyle/>
            <a:p>
              <a:pPr lvl="0" algn="ctr" defTabSz="83079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zh-TW" altLang="en-US" sz="800" kern="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北大阪急行</a:t>
              </a:r>
              <a:r>
                <a:rPr kumimoji="0" lang="ja-JP" altLang="en-US" sz="800" kern="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延伸</a:t>
              </a:r>
              <a:endParaRPr kumimoji="0" lang="en-US" altLang="zh-TW" sz="800" kern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lvl="0" algn="ctr" defTabSz="83079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ja-JP" altLang="en-US" sz="800" kern="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（箕面船場阪大前駅</a:t>
              </a:r>
              <a:r>
                <a:rPr kumimoji="0" lang="zh-TW" altLang="en-US" sz="800" kern="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周辺</a:t>
              </a:r>
              <a:r>
                <a:rPr kumimoji="0" lang="ja-JP" altLang="en-US" sz="800" kern="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）</a:t>
              </a:r>
              <a:r>
                <a:rPr kumimoji="0" lang="zh-TW" altLang="en-US" sz="800" kern="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endParaRPr kumimoji="0" lang="en-US" altLang="zh-TW" sz="800" kern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lvl="0" algn="ctr" defTabSz="83079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ja-JP" altLang="en-US" sz="800" kern="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複合施設イメージ</a:t>
              </a:r>
            </a:p>
          </p:txBody>
        </p:sp>
        <p:sp>
          <p:nvSpPr>
            <p:cNvPr id="76" name="正方形/長方形 75"/>
            <p:cNvSpPr/>
            <p:nvPr/>
          </p:nvSpPr>
          <p:spPr>
            <a:xfrm>
              <a:off x="6372086" y="6608189"/>
              <a:ext cx="2958766" cy="235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>
              <a:spAutoFit/>
            </a:bodyPr>
            <a:lstStyle/>
            <a:p>
              <a:pPr lvl="0" algn="ctr" defTabSz="83079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zh-TW" altLang="en-US" sz="800" kern="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彩都（国際文化公園都市）東部</a:t>
              </a:r>
              <a:r>
                <a:rPr kumimoji="0" lang="ja-JP" altLang="en-US" sz="800" kern="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地区</a:t>
              </a:r>
              <a:endPara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7" name="正方形/長方形 76"/>
            <p:cNvSpPr/>
            <p:nvPr/>
          </p:nvSpPr>
          <p:spPr>
            <a:xfrm>
              <a:off x="122838" y="9973908"/>
              <a:ext cx="2698083" cy="43788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</a:ln>
          </p:spPr>
          <p:txBody>
            <a:bodyPr wrap="square" lIns="0" rIns="0">
              <a:noAutofit/>
            </a:bodyPr>
            <a:lstStyle/>
            <a:p>
              <a:pPr algn="ctr"/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大阪広域ﾍﾞｲｴﾘｱまちづくり  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78" name="図 77"/>
            <p:cNvPicPr>
              <a:picLocks noChangeAspect="1"/>
            </p:cNvPicPr>
            <p:nvPr/>
          </p:nvPicPr>
          <p:blipFill rotWithShape="1"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04505" y="4486929"/>
              <a:ext cx="2493928" cy="1440984"/>
            </a:xfrm>
            <a:prstGeom prst="rect">
              <a:avLst/>
            </a:prstGeom>
          </p:spPr>
        </p:pic>
        <p:sp>
          <p:nvSpPr>
            <p:cNvPr id="79" name="正方形/長方形 78"/>
            <p:cNvSpPr/>
            <p:nvPr/>
          </p:nvSpPr>
          <p:spPr>
            <a:xfrm>
              <a:off x="116129" y="4558502"/>
              <a:ext cx="2203478" cy="68026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</a:ln>
          </p:spPr>
          <p:txBody>
            <a:bodyPr wrap="square" lIns="0" rIns="0">
              <a:noAutofit/>
            </a:bodyPr>
            <a:lstStyle/>
            <a:p>
              <a:pPr algn="ctr"/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淀川沿川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広域連携型まちづくり  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0" name="正方形/長方形 79"/>
            <p:cNvSpPr/>
            <p:nvPr/>
          </p:nvSpPr>
          <p:spPr>
            <a:xfrm>
              <a:off x="113186" y="7277517"/>
              <a:ext cx="2193067" cy="7326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</a:ln>
          </p:spPr>
          <p:txBody>
            <a:bodyPr wrap="square" lIns="0" rIns="0">
              <a:noAutofit/>
            </a:bodyPr>
            <a:lstStyle/>
            <a:p>
              <a:pPr algn="ctr"/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自転車を活用した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広域連携型まちづくり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81" name="Picture 2" descr="淀川を航行する観光船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741" y="5312321"/>
              <a:ext cx="2206422" cy="1467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正方形/長方形 81"/>
            <p:cNvSpPr/>
            <p:nvPr/>
          </p:nvSpPr>
          <p:spPr>
            <a:xfrm>
              <a:off x="-7711" y="6742323"/>
              <a:ext cx="2498856" cy="53001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>
              <a:spAutoFit/>
            </a:bodyPr>
            <a:lstStyle/>
            <a:p>
              <a:pPr lvl="0" algn="ctr" defTabSz="83079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ja-JP" altLang="en-US" sz="900" kern="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淀川を航行する観光船</a:t>
              </a:r>
            </a:p>
            <a:p>
              <a:pPr lvl="0" algn="ctr" defTabSz="83079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ja-JP" altLang="en-US" sz="900" kern="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（淀川河川事務所</a:t>
              </a:r>
              <a:r>
                <a:rPr kumimoji="0" lang="en-US" altLang="ja-JP" sz="900" kern="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HP</a:t>
              </a:r>
              <a:r>
                <a:rPr kumimoji="0" lang="ja-JP" altLang="en-US" sz="900" kern="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より）</a:t>
              </a:r>
              <a:endParaRPr kumimoji="0" lang="en-US" altLang="ja-JP" sz="9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83" name="正方形/長方形 82"/>
            <p:cNvSpPr/>
            <p:nvPr/>
          </p:nvSpPr>
          <p:spPr>
            <a:xfrm>
              <a:off x="255985" y="9560817"/>
              <a:ext cx="1953936" cy="2650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>
              <a:spAutoFit/>
            </a:bodyPr>
            <a:lstStyle/>
            <a:p>
              <a:pPr lvl="0" algn="ctr" defTabSz="83079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ja-JP" altLang="en-US" sz="900" kern="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さくらであい館　走行会</a:t>
              </a:r>
            </a:p>
          </p:txBody>
        </p:sp>
        <p:pic>
          <p:nvPicPr>
            <p:cNvPr id="84" name="図 8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45" y="8119376"/>
              <a:ext cx="2100215" cy="1394920"/>
            </a:xfrm>
            <a:prstGeom prst="rect">
              <a:avLst/>
            </a:prstGeom>
          </p:spPr>
        </p:pic>
        <p:pic>
          <p:nvPicPr>
            <p:cNvPr id="85" name="図 84"/>
            <p:cNvPicPr>
              <a:picLocks noChangeAspect="1"/>
            </p:cNvPicPr>
            <p:nvPr/>
          </p:nvPicPr>
          <p:blipFill rotWithShape="1"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50640" y="9825823"/>
              <a:ext cx="2507280" cy="1288951"/>
            </a:xfrm>
            <a:prstGeom prst="rect">
              <a:avLst/>
            </a:prstGeom>
          </p:spPr>
        </p:pic>
        <p:pic>
          <p:nvPicPr>
            <p:cNvPr id="86" name="図 85"/>
            <p:cNvPicPr>
              <a:picLocks noChangeAspect="1"/>
            </p:cNvPicPr>
            <p:nvPr/>
          </p:nvPicPr>
          <p:blipFill rotWithShape="1"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0886" y="10504733"/>
              <a:ext cx="1900854" cy="1099512"/>
            </a:xfrm>
            <a:prstGeom prst="rect">
              <a:avLst/>
            </a:prstGeom>
          </p:spPr>
        </p:pic>
        <p:pic>
          <p:nvPicPr>
            <p:cNvPr id="87" name="図 86"/>
            <p:cNvPicPr>
              <a:picLocks noChangeAspect="1"/>
            </p:cNvPicPr>
            <p:nvPr/>
          </p:nvPicPr>
          <p:blipFill rotWithShape="1"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25072" y="7087133"/>
              <a:ext cx="2507279" cy="1687175"/>
            </a:xfrm>
            <a:prstGeom prst="rect">
              <a:avLst/>
            </a:prstGeom>
          </p:spPr>
        </p:pic>
        <p:pic>
          <p:nvPicPr>
            <p:cNvPr id="88" name="図 87"/>
            <p:cNvPicPr>
              <a:picLocks noChangeAspect="1"/>
            </p:cNvPicPr>
            <p:nvPr/>
          </p:nvPicPr>
          <p:blipFill rotWithShape="1"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73774" y="10504733"/>
              <a:ext cx="2144793" cy="1080119"/>
            </a:xfrm>
            <a:prstGeom prst="rect">
              <a:avLst/>
            </a:prstGeom>
          </p:spPr>
        </p:pic>
      </p:grpSp>
      <p:sp>
        <p:nvSpPr>
          <p:cNvPr id="89" name="正方形/長方形 88"/>
          <p:cNvSpPr/>
          <p:nvPr/>
        </p:nvSpPr>
        <p:spPr>
          <a:xfrm>
            <a:off x="10679398" y="80255"/>
            <a:ext cx="1990240" cy="45786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200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参考資料４－３</a:t>
            </a:r>
            <a:endParaRPr kumimoji="1" lang="ja-JP" altLang="en-US" sz="20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94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715</Words>
  <Application>Microsoft Office PowerPoint</Application>
  <PresentationFormat>A3 297x420 mm</PresentationFormat>
  <Paragraphs>103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HG丸ｺﾞｼｯｸM-PRO</vt:lpstr>
      <vt:lpstr>Meiryo UI</vt:lpstr>
      <vt:lpstr>游ゴシック</vt:lpstr>
      <vt:lpstr>游ゴシック Light</vt:lpstr>
      <vt:lpstr>Arial</vt:lpstr>
      <vt:lpstr>Calibri</vt:lpstr>
      <vt:lpstr>Calibri Light</vt:lpstr>
      <vt:lpstr>Times New Roman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2021-12-15T07:11:42Z</dcterms:modified>
</cp:coreProperties>
</file>