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801600" cy="96012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47" userDrawn="1">
          <p15:clr>
            <a:srgbClr val="A4A3A4"/>
          </p15:clr>
        </p15:guide>
        <p15:guide id="2" pos="6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7F6000"/>
    <a:srgbClr val="FFE6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00" autoAdjust="0"/>
    <p:restoredTop sz="99640" autoAdjust="0"/>
  </p:normalViewPr>
  <p:slideViewPr>
    <p:cSldViewPr>
      <p:cViewPr varScale="1">
        <p:scale>
          <a:sx n="53" d="100"/>
          <a:sy n="53" d="100"/>
        </p:scale>
        <p:origin x="1812" y="96"/>
      </p:cViewPr>
      <p:guideLst>
        <p:guide orient="horz" pos="5247"/>
        <p:guide pos="6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6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/>
          <a:lstStyle>
            <a:lvl1pPr algn="r">
              <a:defRPr sz="1200"/>
            </a:lvl1pPr>
          </a:lstStyle>
          <a:p>
            <a:fld id="{DA5716A0-B5DA-418B-B81B-AF92FDF8047B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1" tIns="47815" rIns="95631" bIns="4781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21188"/>
            <a:ext cx="5445759" cy="4472702"/>
          </a:xfrm>
          <a:prstGeom prst="rect">
            <a:avLst/>
          </a:prstGeom>
        </p:spPr>
        <p:txBody>
          <a:bodyPr vert="horz" lIns="95631" tIns="47815" rIns="95631" bIns="478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51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51"/>
            <a:ext cx="2949786" cy="496967"/>
          </a:xfrm>
          <a:prstGeom prst="rect">
            <a:avLst/>
          </a:prstGeom>
        </p:spPr>
        <p:txBody>
          <a:bodyPr vert="horz" lIns="95631" tIns="47815" rIns="95631" bIns="47815" rtlCol="0" anchor="b"/>
          <a:lstStyle>
            <a:lvl1pPr algn="r">
              <a:defRPr sz="1200"/>
            </a:lvl1pPr>
          </a:lstStyle>
          <a:p>
            <a:fld id="{7154AD5B-4E08-44F9-A660-7B92ED9DC52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5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4AD5B-4E08-44F9-A660-7B92ED9DC52F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608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2021/12/15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109468" y="786384"/>
            <a:ext cx="6224717" cy="1925984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288000" rIns="180000" bIns="72000" rtlCol="0" anchor="t" anchorCtr="0"/>
          <a:lstStyle/>
          <a:p>
            <a:pPr marL="171450" indent="-171450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ja-JP" altLang="en-US" sz="1050" spc="-90" dirty="0" smtClean="0">
                <a:solidFill>
                  <a:schemeClr val="tx1"/>
                </a:solidFill>
                <a:latin typeface="+mn-ea"/>
              </a:rPr>
              <a:t>コロナ禍による様々な影響を踏まえ、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経済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や府民生活へのダメージを最小限に抑えるために緊急的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に</a:t>
            </a:r>
            <a:r>
              <a:rPr lang="en-US" altLang="ja-JP" sz="1050" b="1" spc="-9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ja-JP" sz="1050" b="1" spc="-90" dirty="0" smtClean="0">
                <a:solidFill>
                  <a:schemeClr val="tx1"/>
                </a:solidFill>
                <a:latin typeface="+mn-ea"/>
              </a:rPr>
            </a:b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取り組む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べきもの、</a:t>
            </a:r>
            <a:r>
              <a:rPr lang="ja-JP" altLang="en-US" sz="1050" spc="-90" dirty="0">
                <a:solidFill>
                  <a:schemeClr val="tx1"/>
                </a:solidFill>
                <a:latin typeface="+mn-ea"/>
              </a:rPr>
              <a:t>さらには、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コロナ終息を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見据え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、大阪の再生・成長に向けて取り組むべき方向性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を</a:t>
            </a:r>
            <a:r>
              <a:rPr lang="en-US" altLang="ja-JP" sz="1050" b="1" spc="-9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ja-JP" sz="1050" b="1" spc="-90" dirty="0" smtClean="0">
                <a:solidFill>
                  <a:schemeClr val="tx1"/>
                </a:solidFill>
                <a:latin typeface="+mn-ea"/>
              </a:rPr>
            </a:b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明らか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にする、新たな戦略を大阪府・大阪市において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策定。</a:t>
            </a:r>
            <a:endParaRPr lang="en-US" altLang="ja-JP" sz="1050" spc="-90" dirty="0" smtClean="0">
              <a:solidFill>
                <a:schemeClr val="tx1"/>
              </a:solidFill>
              <a:latin typeface="+mn-ea"/>
            </a:endParaRPr>
          </a:p>
          <a:p>
            <a:pPr marL="360000" lvl="1" indent="-171450">
              <a:lnSpc>
                <a:spcPts val="1700"/>
              </a:lnSpc>
              <a:buFont typeface="Wingdings" panose="05000000000000000000" pitchFamily="2" charset="2"/>
              <a:buChar char="Ø"/>
            </a:pP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この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戦略により、大阪の再生を確たるものとし、さらなる成長につなげるとともに、その取組みの成果を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ja-JP" sz="1050" b="1" spc="-9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ja-JP" sz="1050" b="1" spc="-9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ja-JP" sz="1050" b="1" spc="-90" dirty="0" smtClean="0">
                <a:solidFill>
                  <a:schemeClr val="tx1"/>
                </a:solidFill>
                <a:latin typeface="+mn-ea"/>
              </a:rPr>
              <a:t>2025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年の大阪・関西万博の成功、ＳＤＧｓの達成へとつなげて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いく。</a:t>
            </a:r>
            <a:endParaRPr lang="en-US" altLang="ja-JP" sz="1050" b="1" spc="-90" dirty="0">
              <a:solidFill>
                <a:schemeClr val="tx1"/>
              </a:solidFill>
              <a:latin typeface="+mn-ea"/>
            </a:endParaRPr>
          </a:p>
          <a:p>
            <a:pPr marL="360000" lvl="1" indent="-171450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そして、日本の成長をけん引する東西二極の一極として、府市一体のもと、世界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に存在感を発揮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する</a:t>
            </a:r>
            <a:r>
              <a:rPr lang="en-US" altLang="ja-JP" sz="1050" b="1" spc="-90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ja-JP" sz="1050" b="1" spc="-90" dirty="0">
                <a:solidFill>
                  <a:schemeClr val="tx1"/>
                </a:solidFill>
                <a:latin typeface="+mn-ea"/>
              </a:rPr>
            </a:b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「</a:t>
            </a:r>
            <a:r>
              <a:rPr lang="ja-JP" altLang="en-US" sz="1050" b="1" spc="-90" dirty="0">
                <a:solidFill>
                  <a:schemeClr val="tx1"/>
                </a:solidFill>
                <a:latin typeface="+mn-ea"/>
              </a:rPr>
              <a:t>副首都・大阪」を確立・発展させて</a:t>
            </a:r>
            <a:r>
              <a:rPr lang="ja-JP" altLang="en-US" sz="1050" b="1" spc="-90" dirty="0" smtClean="0">
                <a:solidFill>
                  <a:schemeClr val="tx1"/>
                </a:solidFill>
                <a:latin typeface="+mn-ea"/>
              </a:rPr>
              <a:t>いく。</a:t>
            </a:r>
            <a:endParaRPr lang="ja-JP" altLang="en-US" sz="1050" b="1" spc="-9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152754" y="6614160"/>
            <a:ext cx="6166936" cy="291649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03" name="正方形/長方形 202"/>
          <p:cNvSpPr/>
          <p:nvPr/>
        </p:nvSpPr>
        <p:spPr>
          <a:xfrm>
            <a:off x="132472" y="2915257"/>
            <a:ext cx="6167218" cy="344105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-1" y="-2360"/>
            <a:ext cx="10275167" cy="605864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47838" algn="l"/>
              </a:tabLs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大阪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の再生・成長に向けた新戦略　</a:t>
            </a:r>
            <a:r>
              <a:rPr lang="en-US" altLang="ja-JP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〜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cs typeface="Meiryo UI" pitchFamily="50" charset="-128"/>
              </a:rPr>
              <a:t>ウィズコロナからポストコロナへ</a:t>
            </a:r>
            <a:r>
              <a:rPr lang="en-US" altLang="ja-JP" sz="2000" b="1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〜</a:t>
            </a:r>
            <a:endParaRPr lang="ja-JP" altLang="en-US" sz="2000" b="1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0996" y="660168"/>
            <a:ext cx="2243645" cy="252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１</a:t>
            </a:r>
            <a:r>
              <a:rPr lang="ja-JP" altLang="en-US" sz="1200" b="1" dirty="0">
                <a:solidFill>
                  <a:schemeClr val="bg1"/>
                </a:solidFill>
                <a:latin typeface="+mn-ea"/>
              </a:rPr>
              <a:t>．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戦略の策定趣旨</a:t>
            </a:r>
            <a:endParaRPr kumimoji="1" lang="en-US" altLang="ja-JP" sz="12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09468" y="2759201"/>
            <a:ext cx="4256092" cy="263905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２．新型コロナの感染拡大の影響と新たな潮流（主なもの）</a:t>
            </a:r>
            <a:endParaRPr kumimoji="1" lang="en-US" altLang="ja-JP" sz="1200" b="1" dirty="0" smtClean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5414"/>
              </p:ext>
            </p:extLst>
          </p:nvPr>
        </p:nvGraphicFramePr>
        <p:xfrm>
          <a:off x="276667" y="3420188"/>
          <a:ext cx="5980117" cy="27984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8577">
                  <a:extLst>
                    <a:ext uri="{9D8B030D-6E8A-4147-A177-3AD203B41FA5}">
                      <a16:colId xmlns:a16="http://schemas.microsoft.com/office/drawing/2014/main" val="2827086765"/>
                    </a:ext>
                  </a:extLst>
                </a:gridCol>
                <a:gridCol w="2432576">
                  <a:extLst>
                    <a:ext uri="{9D8B030D-6E8A-4147-A177-3AD203B41FA5}">
                      <a16:colId xmlns:a16="http://schemas.microsoft.com/office/drawing/2014/main" val="971264587"/>
                    </a:ext>
                  </a:extLst>
                </a:gridCol>
                <a:gridCol w="2658964">
                  <a:extLst>
                    <a:ext uri="{9D8B030D-6E8A-4147-A177-3AD203B41FA5}">
                      <a16:colId xmlns:a16="http://schemas.microsoft.com/office/drawing/2014/main" val="364820297"/>
                    </a:ext>
                  </a:extLst>
                </a:gridCol>
              </a:tblGrid>
              <a:tr h="361093"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latin typeface="+mn-ea"/>
                          <a:ea typeface="+mn-ea"/>
                        </a:rPr>
                        <a:t>主な影響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latin typeface="+mn-ea"/>
                          <a:ea typeface="+mn-ea"/>
                        </a:rPr>
                        <a:t>新たな潮流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140962"/>
                  </a:ext>
                </a:extLst>
              </a:tr>
              <a:tr h="94787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+mn-ea"/>
                          <a:ea typeface="+mn-ea"/>
                        </a:rPr>
                        <a:t>①経済</a:t>
                      </a:r>
                    </a:p>
                    <a:p>
                      <a:r>
                        <a:rPr kumimoji="1" lang="ja-JP" altLang="en-US" sz="900" dirty="0" smtClean="0">
                          <a:latin typeface="+mn-ea"/>
                          <a:ea typeface="+mn-ea"/>
                        </a:rPr>
                        <a:t>　（産業・雇用）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◇実質成長率の大幅な低下予測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7950" indent="-10795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◇インバウンド需要の消失、宿泊、</a:t>
                      </a:r>
                      <a:r>
                        <a:rPr kumimoji="1" lang="en-US" altLang="ja-JP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kumimoji="1" lang="en-US" altLang="ja-JP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飲食業等を中心とした国内消費の減少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◇雇用環境の悪化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◆ＥＣの拡大など消費行動の変化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◆テレワークなど働き方の変化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◆ポストコロナを見据えた成長産業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◆国際金融体制・市場の変化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66636"/>
                  </a:ext>
                </a:extLst>
              </a:tr>
              <a:tr h="94787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+mn-ea"/>
                          <a:ea typeface="+mn-ea"/>
                        </a:rPr>
                        <a:t>②社会・くらし</a:t>
                      </a:r>
                      <a:endParaRPr kumimoji="1" lang="ja-JP" altLang="en-US" sz="9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◇所得の低下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◇社会的つながりの喪失や児童虐待、</a:t>
                      </a:r>
                      <a:r>
                        <a:rPr kumimoji="1" lang="en-US" altLang="ja-JP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kumimoji="1" lang="en-US" altLang="ja-JP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自殺者の増加等の懸念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◇長期間の休校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◆社会全体のデジタル化の加速</a:t>
                      </a: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◆新しい生活スタイルや意識の変化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◆健康意識の高まり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◆国際的なグリーンリカバリーの議論　など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54690"/>
                  </a:ext>
                </a:extLst>
              </a:tr>
              <a:tr h="54164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+mn-ea"/>
                          <a:ea typeface="+mn-ea"/>
                        </a:rPr>
                        <a:t>③東京一極</a:t>
                      </a:r>
                      <a:r>
                        <a:rPr kumimoji="1" lang="en-US" altLang="ja-JP" sz="900" dirty="0" smtClean="0"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ja-JP" sz="900" dirty="0" smtClean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900" dirty="0" smtClean="0">
                          <a:latin typeface="+mn-ea"/>
                          <a:ea typeface="+mn-ea"/>
                        </a:rPr>
                        <a:t>　 集中リスク</a:t>
                      </a:r>
                      <a:endParaRPr kumimoji="1" lang="ja-JP" altLang="en-US" sz="9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◇東京一極集中のリスクが顕在化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◆東京一極集中リスクの是正議論の活発化</a:t>
                      </a:r>
                      <a:endParaRPr kumimoji="1" lang="en-US" altLang="ja-JP" sz="1000" b="1" kern="1200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08000" indent="-457200" algn="l" defTabSz="1280160" rtl="0" eaLnBrk="1" latinLnBrk="0" hangingPunct="1">
                        <a:lnSpc>
                          <a:spcPts val="1500"/>
                        </a:lnSpc>
                      </a:pPr>
                      <a:r>
                        <a:rPr kumimoji="1" lang="ja-JP" altLang="en-US" sz="1000" b="1" kern="120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◆東京から人口流出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47784"/>
                  </a:ext>
                </a:extLst>
              </a:tr>
            </a:tbl>
          </a:graphicData>
        </a:graphic>
      </p:graphicFrame>
      <p:sp>
        <p:nvSpPr>
          <p:cNvPr id="107" name="正方形/長方形 106"/>
          <p:cNvSpPr/>
          <p:nvPr/>
        </p:nvSpPr>
        <p:spPr>
          <a:xfrm>
            <a:off x="6460191" y="749808"/>
            <a:ext cx="6277313" cy="878084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6448520" y="660168"/>
            <a:ext cx="2242800" cy="252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３．取組みの方向性</a:t>
            </a:r>
            <a:endParaRPr kumimoji="1" lang="en-US" altLang="ja-JP" sz="12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120132" y="6474590"/>
            <a:ext cx="2235967" cy="293086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 anchorCtr="0"/>
          <a:lstStyle/>
          <a:p>
            <a:pPr>
              <a:lnSpc>
                <a:spcPts val="1560"/>
              </a:lnSpc>
            </a:pPr>
            <a:r>
              <a:rPr lang="ja-JP" altLang="en-US" sz="1200" b="1" dirty="0" smtClean="0">
                <a:solidFill>
                  <a:schemeClr val="bg1"/>
                </a:solidFill>
                <a:latin typeface="+mn-ea"/>
              </a:rPr>
              <a:t>４．戦略の目標</a:t>
            </a:r>
            <a:endParaRPr kumimoji="1" lang="en-US" altLang="ja-JP" sz="12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53874" y="7176864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+mn-ea"/>
              </a:rPr>
              <a:t>実質成長率</a:t>
            </a:r>
            <a:endParaRPr kumimoji="1" lang="ja-JP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V 字形矢印 50"/>
          <p:cNvSpPr/>
          <p:nvPr/>
        </p:nvSpPr>
        <p:spPr>
          <a:xfrm>
            <a:off x="1522545" y="7248864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+mn-ea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663149" y="7212864"/>
            <a:ext cx="4396819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・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+mn-ea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+mn-ea"/>
              </a:rPr>
              <a:t>年度に府内総生産（実質）をコロナ前の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+mn-ea"/>
              </a:rPr>
              <a:t>水準に戻す。</a:t>
            </a:r>
            <a:endParaRPr kumimoji="1" lang="en-US" altLang="ja-JP" sz="1050" b="1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・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+mn-ea"/>
              </a:rPr>
              <a:t>それを踏まえ年平均２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+mn-ea"/>
              </a:rPr>
              <a:t>%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+mn-ea"/>
              </a:rPr>
              <a:t>以上</a:t>
            </a:r>
            <a:endParaRPr kumimoji="1" lang="ja-JP" altLang="en-US" sz="105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253874" y="7702936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内外からの誘客</a:t>
            </a:r>
            <a:endParaRPr lang="ja-JP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674847" y="7646520"/>
            <a:ext cx="4636541" cy="532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457200"/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・日本人延べ宿泊者数　</a:t>
            </a:r>
            <a:r>
              <a:rPr lang="en-US" altLang="ja-JP" sz="1050" b="1" u="sng" dirty="0">
                <a:solidFill>
                  <a:schemeClr val="tx1"/>
                </a:solidFill>
                <a:latin typeface="+mn-ea"/>
              </a:rPr>
              <a:t>2022</a:t>
            </a:r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年にコロナ前の水準を上回る　</a:t>
            </a:r>
          </a:p>
          <a:p>
            <a:pPr marL="72000" indent="-457200"/>
            <a:r>
              <a:rPr lang="ja-JP" altLang="en-US" sz="1050" b="1" u="sng" dirty="0" smtClean="0">
                <a:solidFill>
                  <a:schemeClr val="tx1"/>
                </a:solidFill>
                <a:latin typeface="+mn-ea"/>
              </a:rPr>
              <a:t>・来</a:t>
            </a:r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阪外国人旅行者数　入国規制解除から２年後</a:t>
            </a:r>
            <a:r>
              <a:rPr lang="en-US" altLang="ja-JP" sz="700" b="1" u="sng" dirty="0">
                <a:solidFill>
                  <a:schemeClr val="tx1"/>
                </a:solidFill>
                <a:latin typeface="+mn-ea"/>
              </a:rPr>
              <a:t>(※)</a:t>
            </a:r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にコロナ前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+mn-ea"/>
              </a:rPr>
              <a:t>の水準を</a:t>
            </a:r>
            <a:endParaRPr lang="en-US" altLang="ja-JP" sz="1050" b="1" u="sng" dirty="0" smtClean="0">
              <a:solidFill>
                <a:schemeClr val="tx1"/>
              </a:solidFill>
              <a:latin typeface="+mn-ea"/>
            </a:endParaRPr>
          </a:p>
          <a:p>
            <a:pPr marL="72000" indent="-457200"/>
            <a:r>
              <a:rPr lang="ja-JP" altLang="en-US" sz="105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+mn-ea"/>
              </a:rPr>
              <a:t>上回る</a:t>
            </a:r>
            <a:r>
              <a:rPr lang="ja-JP" altLang="en-US" sz="105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700" dirty="0" smtClean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具体の時期は改めて</a:t>
            </a:r>
            <a:r>
              <a:rPr lang="ja-JP" altLang="en-US" sz="700" dirty="0" smtClean="0">
                <a:solidFill>
                  <a:schemeClr val="tx1"/>
                </a:solidFill>
                <a:latin typeface="+mn-ea"/>
              </a:rPr>
              <a:t>設定。</a:t>
            </a:r>
            <a:endParaRPr lang="ja-JP" altLang="en-US" sz="7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253874" y="8213073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スタートアップ</a:t>
            </a:r>
            <a:r>
              <a:rPr lang="en-US" altLang="ja-JP" sz="1050" b="1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ja-JP" sz="1050" b="1" dirty="0" smtClean="0">
                <a:solidFill>
                  <a:schemeClr val="tx1"/>
                </a:solidFill>
                <a:latin typeface="+mn-ea"/>
              </a:rPr>
            </a:b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創出数</a:t>
            </a:r>
            <a:endParaRPr lang="en-US" altLang="ja-JP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663149" y="8249073"/>
            <a:ext cx="3820753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・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+mn-ea"/>
              </a:rPr>
              <a:t>300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+mn-ea"/>
              </a:rPr>
              <a:t>社創出（うち大学発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+mn-ea"/>
              </a:rPr>
              <a:t>100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+mn-ea"/>
              </a:rPr>
              <a:t>社） （</a:t>
            </a:r>
            <a:r>
              <a:rPr kumimoji="1" lang="en-US" altLang="ja-JP" sz="1050" b="1" u="sng" dirty="0" smtClean="0">
                <a:solidFill>
                  <a:schemeClr val="tx1"/>
                </a:solidFill>
                <a:latin typeface="+mn-ea"/>
              </a:rPr>
              <a:t>2024</a:t>
            </a:r>
            <a:r>
              <a:rPr kumimoji="1" lang="ja-JP" altLang="en-US" sz="1050" b="1" u="sng" dirty="0" smtClean="0">
                <a:solidFill>
                  <a:schemeClr val="tx1"/>
                </a:solidFill>
                <a:latin typeface="+mn-ea"/>
              </a:rPr>
              <a:t>年）</a:t>
            </a:r>
            <a:endParaRPr kumimoji="1" lang="ja-JP" altLang="en-US" sz="105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253874" y="8667097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雇用創出数</a:t>
            </a:r>
            <a:endParaRPr lang="ja-JP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1663149" y="8703097"/>
            <a:ext cx="4660529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・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+mn-ea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+mn-ea"/>
              </a:rPr>
              <a:t>年にコロナ前の水準に戻す。</a:t>
            </a:r>
            <a:r>
              <a:rPr lang="en-US" altLang="ja-JP" sz="1050" b="1" u="sng" dirty="0" smtClean="0">
                <a:solidFill>
                  <a:schemeClr val="tx1"/>
                </a:solidFill>
                <a:latin typeface="+mn-ea"/>
              </a:rPr>
              <a:t>2022</a:t>
            </a:r>
            <a:r>
              <a:rPr lang="ja-JP" altLang="en-US" sz="1050" b="1" u="sng" dirty="0" smtClean="0">
                <a:solidFill>
                  <a:schemeClr val="tx1"/>
                </a:solidFill>
                <a:latin typeface="+mn-ea"/>
              </a:rPr>
              <a:t>年以降、年平均２万人以上</a:t>
            </a:r>
            <a:endParaRPr lang="ja-JP" altLang="en-US" sz="105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53874" y="9121120"/>
            <a:ext cx="1188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府内への転入</a:t>
            </a:r>
            <a:endParaRPr lang="en-US" altLang="ja-JP" sz="105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超過数</a:t>
            </a:r>
            <a:endParaRPr lang="ja-JP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663149" y="9157120"/>
            <a:ext cx="3704156" cy="28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/>
            <a:r>
              <a:rPr lang="ja-JP" altLang="en-US" sz="1050" b="1" u="sng" dirty="0" smtClean="0">
                <a:solidFill>
                  <a:schemeClr val="tx1"/>
                </a:solidFill>
                <a:latin typeface="+mn-ea"/>
              </a:rPr>
              <a:t>・生産年齢人口の転入超過数　年１万人</a:t>
            </a:r>
            <a:r>
              <a:rPr lang="ja-JP" altLang="en-US" sz="1050" b="1" u="sng" dirty="0">
                <a:solidFill>
                  <a:schemeClr val="tx1"/>
                </a:solidFill>
                <a:latin typeface="+mn-ea"/>
              </a:rPr>
              <a:t>以上</a:t>
            </a:r>
          </a:p>
        </p:txBody>
      </p:sp>
      <p:sp>
        <p:nvSpPr>
          <p:cNvPr id="63" name="V 字形矢印 62"/>
          <p:cNvSpPr/>
          <p:nvPr/>
        </p:nvSpPr>
        <p:spPr>
          <a:xfrm>
            <a:off x="1522545" y="7784968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+mn-ea"/>
            </a:endParaRPr>
          </a:p>
        </p:txBody>
      </p:sp>
      <p:sp>
        <p:nvSpPr>
          <p:cNvPr id="64" name="V 字形矢印 63"/>
          <p:cNvSpPr/>
          <p:nvPr/>
        </p:nvSpPr>
        <p:spPr>
          <a:xfrm>
            <a:off x="1522545" y="8285073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+mn-ea"/>
            </a:endParaRPr>
          </a:p>
        </p:txBody>
      </p:sp>
      <p:sp>
        <p:nvSpPr>
          <p:cNvPr id="65" name="V 字形矢印 64"/>
          <p:cNvSpPr/>
          <p:nvPr/>
        </p:nvSpPr>
        <p:spPr>
          <a:xfrm>
            <a:off x="1522545" y="8739097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+mn-ea"/>
            </a:endParaRPr>
          </a:p>
        </p:txBody>
      </p:sp>
      <p:sp>
        <p:nvSpPr>
          <p:cNvPr id="67" name="V 字形矢印 66"/>
          <p:cNvSpPr/>
          <p:nvPr/>
        </p:nvSpPr>
        <p:spPr>
          <a:xfrm>
            <a:off x="1522545" y="9193120"/>
            <a:ext cx="144000" cy="216000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>
              <a:latin typeface="+mn-ea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259440" y="6835336"/>
            <a:ext cx="5957604" cy="26952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+mn-ea"/>
              </a:rPr>
              <a:t>大阪の再生・成長に向けて、目標となる指標を設定。目標年</a:t>
            </a:r>
            <a:r>
              <a:rPr lang="en-US" altLang="ja-JP" sz="1000" b="1" dirty="0" smtClean="0">
                <a:solidFill>
                  <a:prstClr val="black"/>
                </a:solidFill>
                <a:latin typeface="+mn-ea"/>
              </a:rPr>
              <a:t>2025</a:t>
            </a:r>
            <a:r>
              <a:rPr lang="ja-JP" altLang="en-US" sz="1000" b="1" dirty="0" smtClean="0">
                <a:solidFill>
                  <a:prstClr val="black"/>
                </a:solidFill>
                <a:latin typeface="+mn-ea"/>
              </a:rPr>
              <a:t>年（一部を除く）</a:t>
            </a:r>
            <a:endParaRPr lang="en-US" altLang="ja-JP" sz="1000" b="1" dirty="0" smtClean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57" y="1990094"/>
            <a:ext cx="5938973" cy="336425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04" y="5497306"/>
            <a:ext cx="6062500" cy="3685756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6608231" y="1042728"/>
            <a:ext cx="5981232" cy="87755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〇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ウィズコロナでは、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感染防止対策を講じつつ、経済の落ち込み、府民生活への影響を最小限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に</a:t>
            </a:r>
            <a:endParaRPr lang="en-US" altLang="ja-JP" sz="1050" b="1" dirty="0" smtClean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　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抑える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。</a:t>
            </a:r>
          </a:p>
          <a:p>
            <a:pPr marL="84138" lvl="0" indent="-84138"/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〇大阪の再生・成長を図るため、ポストコロナに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向けて５つ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の重点分野を中心とした経済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成長面</a:t>
            </a:r>
            <a:endParaRPr lang="en-US" altLang="ja-JP" sz="1050" b="1" dirty="0" smtClean="0">
              <a:solidFill>
                <a:prstClr val="black"/>
              </a:solidFill>
              <a:latin typeface="+mn-ea"/>
            </a:endParaRPr>
          </a:p>
          <a:p>
            <a:pPr marL="84138" lvl="0" indent="-84138"/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　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から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の取組みに加え、くらし、安全・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安心</a:t>
            </a:r>
            <a:r>
              <a:rPr lang="ja-JP" altLang="en-US" sz="1050" b="1" dirty="0">
                <a:solidFill>
                  <a:prstClr val="black"/>
                </a:solidFill>
                <a:latin typeface="+mn-ea"/>
              </a:rPr>
              <a:t>の</a:t>
            </a:r>
            <a:r>
              <a:rPr lang="ja-JP" altLang="en-US" sz="1050" b="1" dirty="0" smtClean="0">
                <a:solidFill>
                  <a:prstClr val="black"/>
                </a:solidFill>
                <a:latin typeface="+mn-ea"/>
              </a:rPr>
              <a:t>取組みを推進。</a:t>
            </a:r>
            <a:endParaRPr lang="en-US" altLang="ja-JP" sz="1050" b="1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10919" y="3076177"/>
            <a:ext cx="6006485" cy="30165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000" b="1" dirty="0" smtClean="0">
                <a:solidFill>
                  <a:prstClr val="black"/>
                </a:solidFill>
                <a:latin typeface="+mn-ea"/>
              </a:rPr>
              <a:t>経済や社会・くらし、東京一極集中リスクの観点から、コロナがもたらした影響や新たな潮流を分析</a:t>
            </a:r>
            <a:endParaRPr lang="en-US" altLang="ja-JP" sz="1000" b="1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705056" y="78970"/>
            <a:ext cx="157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+mn-ea"/>
              </a:rPr>
              <a:t>概要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0679398" y="80255"/>
            <a:ext cx="1990240" cy="4578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+mn-ea"/>
                <a:cs typeface="Meiryo UI" panose="020B0604030504040204" pitchFamily="50" charset="-128"/>
              </a:rPr>
              <a:t>参考資料４－２</a:t>
            </a:r>
            <a:endParaRPr kumimoji="1" lang="ja-JP" altLang="en-US" sz="2000" dirty="0">
              <a:solidFill>
                <a:srgbClr val="002060"/>
              </a:solidFill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A3 297x420 mm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2021-12-15T07:10:45Z</dcterms:modified>
</cp:coreProperties>
</file>