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74" r:id="rId2"/>
  </p:sldIdLst>
  <p:sldSz cx="12801600" cy="9601200" type="A3"/>
  <p:notesSz cx="6807200" cy="9939338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47" userDrawn="1">
          <p15:clr>
            <a:srgbClr val="A4A3A4"/>
          </p15:clr>
        </p15:guide>
        <p15:guide id="2" pos="625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000" autoAdjust="0"/>
    <p:restoredTop sz="99640" autoAdjust="0"/>
  </p:normalViewPr>
  <p:slideViewPr>
    <p:cSldViewPr>
      <p:cViewPr varScale="1">
        <p:scale>
          <a:sx n="53" d="100"/>
          <a:sy n="53" d="100"/>
        </p:scale>
        <p:origin x="1812" y="96"/>
      </p:cViewPr>
      <p:guideLst>
        <p:guide orient="horz" pos="5247"/>
        <p:guide pos="625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5"/>
            <a:ext cx="2949786" cy="496967"/>
          </a:xfrm>
          <a:prstGeom prst="rect">
            <a:avLst/>
          </a:prstGeom>
        </p:spPr>
        <p:txBody>
          <a:bodyPr vert="horz" lIns="95633" tIns="47816" rIns="95633" bIns="4781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5"/>
            <a:ext cx="2949786" cy="496967"/>
          </a:xfrm>
          <a:prstGeom prst="rect">
            <a:avLst/>
          </a:prstGeom>
        </p:spPr>
        <p:txBody>
          <a:bodyPr vert="horz" lIns="95633" tIns="47816" rIns="95633" bIns="47816" rtlCol="0"/>
          <a:lstStyle>
            <a:lvl1pPr algn="r">
              <a:defRPr sz="1200"/>
            </a:lvl1pPr>
          </a:lstStyle>
          <a:p>
            <a:fld id="{DA5716A0-B5DA-418B-B81B-AF92FDF8047B}" type="datetimeFigureOut">
              <a:rPr kumimoji="1" lang="ja-JP" altLang="en-US" smtClean="0"/>
              <a:t>2021/12/15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046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33" tIns="47816" rIns="95633" bIns="4781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3" y="4721189"/>
            <a:ext cx="5445759" cy="4472702"/>
          </a:xfrm>
          <a:prstGeom prst="rect">
            <a:avLst/>
          </a:prstGeom>
        </p:spPr>
        <p:txBody>
          <a:bodyPr vert="horz" lIns="95633" tIns="47816" rIns="95633" bIns="478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50"/>
            <a:ext cx="2949786" cy="496967"/>
          </a:xfrm>
          <a:prstGeom prst="rect">
            <a:avLst/>
          </a:prstGeom>
        </p:spPr>
        <p:txBody>
          <a:bodyPr vert="horz" lIns="95633" tIns="47816" rIns="95633" bIns="4781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50"/>
            <a:ext cx="2949786" cy="496967"/>
          </a:xfrm>
          <a:prstGeom prst="rect">
            <a:avLst/>
          </a:prstGeom>
        </p:spPr>
        <p:txBody>
          <a:bodyPr vert="horz" lIns="95633" tIns="47816" rIns="95633" bIns="47816" rtlCol="0" anchor="b"/>
          <a:lstStyle>
            <a:lvl1pPr algn="r">
              <a:defRPr sz="1200"/>
            </a:lvl1pPr>
          </a:lstStyle>
          <a:p>
            <a:fld id="{7154AD5B-4E08-44F9-A660-7B92ED9DC52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22521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4AD5B-4E08-44F9-A660-7B92ED9DC52F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4133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2021/12/15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2021/12/15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2021/12/15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2021/12/15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2021/12/15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2021/12/15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2021/12/15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2021/12/15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2021/12/15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2021/12/15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2021/12/15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2021/12/15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正方形/長方形 46"/>
          <p:cNvSpPr/>
          <p:nvPr/>
        </p:nvSpPr>
        <p:spPr>
          <a:xfrm>
            <a:off x="62585" y="6676571"/>
            <a:ext cx="12708000" cy="2900709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62585" y="3127526"/>
            <a:ext cx="12708000" cy="3329258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 flipH="1">
            <a:off x="4503319" y="3363699"/>
            <a:ext cx="1246955" cy="304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 flipH="1">
            <a:off x="4515350" y="6351660"/>
            <a:ext cx="1246955" cy="304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/>
          <p:cNvCxnSpPr/>
          <p:nvPr/>
        </p:nvCxnSpPr>
        <p:spPr>
          <a:xfrm>
            <a:off x="8587898" y="8483661"/>
            <a:ext cx="863866" cy="0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8567728" y="7126535"/>
            <a:ext cx="863866" cy="0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ホームベース 72"/>
          <p:cNvSpPr/>
          <p:nvPr/>
        </p:nvSpPr>
        <p:spPr>
          <a:xfrm>
            <a:off x="9444768" y="7126533"/>
            <a:ext cx="2099274" cy="1351633"/>
          </a:xfrm>
          <a:prstGeom prst="homePlate">
            <a:avLst>
              <a:gd name="adj" fmla="val 20191"/>
            </a:avLst>
          </a:prstGeom>
          <a:solidFill>
            <a:schemeClr val="accent4">
              <a:lumMod val="40000"/>
              <a:lumOff val="6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正方形/長方形 68"/>
          <p:cNvSpPr/>
          <p:nvPr/>
        </p:nvSpPr>
        <p:spPr>
          <a:xfrm>
            <a:off x="123526" y="903631"/>
            <a:ext cx="5518574" cy="20150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08000" tIns="144000" rIns="180000" bIns="72000" rtlCol="0" anchor="t" anchorCtr="0"/>
          <a:lstStyle/>
          <a:p>
            <a:pPr marL="95250" indent="-95250"/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ja-JP" altLang="en-US" sz="12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大阪・関西万博を</a:t>
            </a:r>
            <a:r>
              <a:rPr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一過性のものとせず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そのインパクトを最大限に活かし、「大阪の</a:t>
            </a:r>
            <a:r>
              <a:rPr lang="ja-JP" altLang="en-US" sz="12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持続的な成長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」と「府民の</a:t>
            </a:r>
            <a:r>
              <a:rPr lang="ja-JP" altLang="en-US" sz="12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豊かな暮らし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」を確たるものにするとともに、万博開催都市として、</a:t>
            </a:r>
            <a:r>
              <a:rPr lang="en-US" altLang="ja-JP" sz="12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</a:t>
            </a:r>
            <a:r>
              <a:rPr lang="ja-JP" altLang="en-US" sz="1200" b="1" u="sng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ｓ</a:t>
            </a:r>
            <a:r>
              <a:rPr lang="ja-JP" altLang="en-US" sz="12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の達成に向けて世界とともに未来をつくっていく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必要。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5250" indent="-95250"/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5250" indent="-95250"/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○このため、</a:t>
            </a:r>
            <a:r>
              <a:rPr lang="ja-JP" altLang="en-US" sz="12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大阪がめざす将来像を描き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、将来像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を実現するための</a:t>
            </a:r>
            <a:r>
              <a:rPr lang="ja-JP" altLang="en-US" sz="12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取組みの方向を</a:t>
            </a:r>
            <a:r>
              <a:rPr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示す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ことで「オール大阪」の羅針盤となるビジョンを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大阪府・大阪市一体で策定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5250" indent="-95250"/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5250" indent="-95250"/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〇このビジョンのもと、万博の成功に向けた取組みにあわせ、大阪の将来像の実現に向け、万博のインパクトを活用した取組みを推進していく。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62586" y="563895"/>
            <a:ext cx="2243645" cy="305050"/>
          </a:xfrm>
          <a:prstGeom prst="rect">
            <a:avLst/>
          </a:prstGeom>
          <a:solidFill>
            <a:schemeClr val="tx1"/>
          </a:solidFill>
          <a:ln w="254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rIns="36000" rtlCol="0" anchor="t" anchorCtr="0"/>
          <a:lstStyle/>
          <a:p>
            <a:pPr>
              <a:lnSpc>
                <a:spcPts val="1560"/>
              </a:lnSpc>
            </a:pP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．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ビジョンの策定趣旨</a:t>
            </a:r>
            <a:endParaRPr kumimoji="1" lang="en-US" altLang="ja-JP" sz="14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5751508" y="552128"/>
            <a:ext cx="3101282" cy="297403"/>
          </a:xfrm>
          <a:prstGeom prst="rect">
            <a:avLst/>
          </a:prstGeom>
          <a:solidFill>
            <a:schemeClr val="tx1"/>
          </a:solidFill>
          <a:ln w="254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rIns="36000" rtlCol="0" anchor="t" anchorCtr="0"/>
          <a:lstStyle/>
          <a:p>
            <a:pPr>
              <a:lnSpc>
                <a:spcPts val="1560"/>
              </a:lnSpc>
            </a:pP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２．将来像に係る基本的な考え方</a:t>
            </a:r>
            <a:endParaRPr kumimoji="1" lang="en-US" altLang="ja-JP" sz="14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62585" y="2996550"/>
            <a:ext cx="4321991" cy="297037"/>
          </a:xfrm>
          <a:prstGeom prst="rect">
            <a:avLst/>
          </a:prstGeom>
          <a:solidFill>
            <a:schemeClr val="tx1"/>
          </a:solidFill>
          <a:ln w="254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rIns="36000" rtlCol="0" anchor="t" anchorCtr="0"/>
          <a:lstStyle/>
          <a:p>
            <a:pPr>
              <a:lnSpc>
                <a:spcPts val="1560"/>
              </a:lnSpc>
            </a:pP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．大阪の将来像とそれを実現するための取組みの方向性</a:t>
            </a:r>
            <a:endParaRPr kumimoji="1" lang="en-US" altLang="ja-JP" sz="14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5680720" y="3344604"/>
            <a:ext cx="6982184" cy="301244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63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marL="180975" indent="-180975">
              <a:lnSpc>
                <a:spcPts val="1500"/>
              </a:lnSpc>
            </a:pPr>
            <a:r>
              <a:rPr lang="en-US" altLang="ja-JP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将来像</a:t>
            </a:r>
            <a:r>
              <a:rPr lang="en-US" altLang="ja-JP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：世界一ワクワクする都市・大阪　</a:t>
            </a:r>
            <a:r>
              <a:rPr lang="en-US" altLang="ja-JP" sz="11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Osaka</a:t>
            </a:r>
            <a:r>
              <a:rPr lang="ja-JP" altLang="en-US" sz="11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 Co-Create Exciting Future - </a:t>
            </a:r>
            <a:r>
              <a:rPr lang="ja-JP" altLang="en-US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とは</a:t>
            </a:r>
            <a:endParaRPr lang="en-US" altLang="ja-JP" sz="11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indent="-180975">
              <a:lnSpc>
                <a:spcPts val="1500"/>
              </a:lnSpc>
            </a:pP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・ワクワクす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る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、心躍るといった意味だけでなく、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今後予測される世界、日本の課題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（気候変動、高齢化等）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にひるまず前向きに進んでいく意味。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また、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こうしたまちを共創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していくという意味を込めたもの。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indent="-180975">
              <a:lnSpc>
                <a:spcPts val="1500"/>
              </a:lnSpc>
            </a:pP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・歴史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培われた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を惹きつける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魅力や、「</a:t>
            </a:r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まちがにぎやかでおもしろい」といった、現在の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大阪のイメージとも合致。</a:t>
            </a:r>
            <a:endParaRPr lang="en-US" altLang="ja-JP" sz="11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indent="-180975">
              <a:lnSpc>
                <a:spcPts val="1500"/>
              </a:lnSpc>
            </a:pPr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・東京</a:t>
            </a:r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とは異なる個性・新たな価値観をもって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、日本の</a:t>
            </a:r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新たな都市像を先導するという、大阪がめざす考え方とも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合致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indent="-180975">
              <a:lnSpc>
                <a:spcPts val="1500"/>
              </a:lnSpc>
            </a:pPr>
            <a:endParaRPr lang="en-US" altLang="ja-JP" sz="11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indent="-180975">
              <a:lnSpc>
                <a:spcPts val="1500"/>
              </a:lnSpc>
            </a:pPr>
            <a:r>
              <a:rPr lang="en-US" altLang="ja-JP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３つの柱ごと</a:t>
            </a:r>
            <a:r>
              <a:rPr lang="ja-JP" altLang="en-US" sz="1100" b="1" u="sng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の取組みの</a:t>
            </a:r>
            <a:r>
              <a:rPr lang="ja-JP" altLang="en-US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方向性</a:t>
            </a:r>
            <a:r>
              <a:rPr lang="en-US" altLang="ja-JP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marL="180975" indent="-180975">
              <a:lnSpc>
                <a:spcPts val="1500"/>
              </a:lnSpc>
            </a:pP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①多様なチャレンジによる成長</a:t>
            </a:r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（多様な人材を呼び込みチャレンジできる環境を創出し、持続的に成長）</a:t>
            </a:r>
            <a:endParaRPr lang="en-US" altLang="ja-JP" sz="105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indent="-180975">
              <a:lnSpc>
                <a:spcPts val="15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→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世界トップのライフサイエンスクラスター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の形成」、「革新的な製品等を生み出すイノベーション拠点の形成」、</a:t>
            </a:r>
          </a:p>
          <a:p>
            <a:pPr marL="180975" indent="-180975">
              <a:lnSpc>
                <a:spcPts val="15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「世界中からチャレンジする人が集まるスタートアップ拠点の形成」、「持続的な成長に向けた環境負荷ゼロの実現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」など</a:t>
            </a:r>
            <a:endParaRPr lang="ja-JP" altLang="en-US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7800" indent="-177800">
              <a:lnSpc>
                <a:spcPts val="1500"/>
              </a:lnSpc>
            </a:pP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②いのち輝く幸せな暮らし</a:t>
            </a:r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（すべての人が生涯にわたって、自らの能力や可能性を発揮し、健康でいきいきと活躍）</a:t>
            </a:r>
            <a:endParaRPr lang="en-US" altLang="ja-JP" sz="105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indent="-180975">
              <a:lnSpc>
                <a:spcPts val="1500"/>
              </a:lnSpc>
            </a:pP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「誰もがいきいきと活躍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できる健康寿命の延伸と「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歳若返り」の実現」、「人の命を守る世界一の安全・安心の実現」、</a:t>
            </a:r>
          </a:p>
          <a:p>
            <a:pPr marL="180975" indent="-180975">
              <a:lnSpc>
                <a:spcPts val="1500"/>
              </a:lnSpc>
            </a:pP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「貧困の連鎖を断ち切り子どもの輝く未来をつくる」、「ワクワクする未来を創る人材の育成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」な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ど</a:t>
            </a:r>
          </a:p>
          <a:p>
            <a:pPr marL="180975" indent="-180975">
              <a:lnSpc>
                <a:spcPts val="1500"/>
              </a:lnSpc>
            </a:pP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③世界の未来をともにつくる</a:t>
            </a:r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</a:t>
            </a:r>
            <a:r>
              <a:rPr lang="ja-JP" altLang="en-US" sz="1050" b="1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ｓ</a:t>
            </a:r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の価値観が大阪から世界に広がり、ソーシャルグッドな取組みを推進）</a:t>
            </a:r>
            <a:endParaRPr lang="en-US" altLang="ja-JP" sz="105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indent="-180975">
              <a:lnSpc>
                <a:spcPts val="1500"/>
              </a:lnSpc>
            </a:pPr>
            <a:r>
              <a:rPr lang="ja-JP" altLang="en-US" sz="1100" spc="-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→</a:t>
            </a:r>
            <a:r>
              <a:rPr lang="ja-JP" altLang="en-US" sz="1100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「①と②の取組みを通じて世界の課題解決に貢献」、「三方よしなど、</a:t>
            </a:r>
            <a:r>
              <a:rPr lang="en-US" altLang="ja-JP" sz="1100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</a:t>
            </a:r>
            <a:r>
              <a:rPr lang="ja-JP" altLang="en-US" sz="1100" spc="-10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ｓ</a:t>
            </a:r>
            <a:r>
              <a:rPr lang="ja-JP" altLang="en-US" sz="1100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の達成にもつながる大阪的価値観を世界へ</a:t>
            </a:r>
            <a:r>
              <a:rPr lang="ja-JP" altLang="en-US" sz="1100" spc="-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endParaRPr lang="ja-JP" altLang="en-US" sz="1100" spc="-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125296" y="3344604"/>
            <a:ext cx="5368364" cy="3028140"/>
            <a:chOff x="161779" y="3310213"/>
            <a:chExt cx="5368364" cy="2707849"/>
          </a:xfrm>
        </p:grpSpPr>
        <p:sp>
          <p:nvSpPr>
            <p:cNvPr id="91" name="角丸四角形 90"/>
            <p:cNvSpPr/>
            <p:nvPr/>
          </p:nvSpPr>
          <p:spPr>
            <a:xfrm>
              <a:off x="161779" y="3310213"/>
              <a:ext cx="5368364" cy="2707849"/>
            </a:xfrm>
            <a:prstGeom prst="roundRect">
              <a:avLst>
                <a:gd name="adj" fmla="val 0"/>
              </a:avLst>
            </a:prstGeom>
            <a:solidFill>
              <a:srgbClr val="0070C0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>
                <a:lnSpc>
                  <a:spcPts val="1260"/>
                </a:lnSpc>
              </a:pPr>
              <a:r>
                <a:rPr kumimoji="1" lang="ja-JP" altLang="en-US" sz="120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endPara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9" name="角丸四角形 18"/>
            <p:cNvSpPr/>
            <p:nvPr/>
          </p:nvSpPr>
          <p:spPr>
            <a:xfrm>
              <a:off x="803520" y="3350234"/>
              <a:ext cx="4113181" cy="546967"/>
            </a:xfrm>
            <a:prstGeom prst="roundRect">
              <a:avLst/>
            </a:prstGeom>
            <a:solidFill>
              <a:srgbClr val="002060"/>
            </a:solidFill>
            <a:ln w="127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none" rtlCol="0" anchor="ctr"/>
            <a:lstStyle/>
            <a:p>
              <a:pPr algn="ctr">
                <a:lnSpc>
                  <a:spcPts val="1500"/>
                </a:lnSpc>
              </a:pPr>
              <a:r>
                <a:rPr lang="ja-JP" altLang="en-US" sz="1400" b="1" u="sng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世界一ワクワクする都市・大阪</a:t>
              </a:r>
              <a:endParaRPr lang="en-US" altLang="ja-JP" sz="1400" b="1" u="sng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>
                <a:lnSpc>
                  <a:spcPts val="1500"/>
                </a:lnSpc>
              </a:pPr>
              <a:r>
                <a:rPr lang="en-US" altLang="ja-JP" sz="1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Osaka</a:t>
              </a:r>
              <a:r>
                <a:rPr lang="ja-JP" altLang="en-US" sz="1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en-US" altLang="ja-JP" sz="1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- Co-Create Exciting Future -</a:t>
              </a:r>
            </a:p>
          </p:txBody>
        </p:sp>
        <p:sp>
          <p:nvSpPr>
            <p:cNvPr id="20" name="角丸四角形 19"/>
            <p:cNvSpPr/>
            <p:nvPr/>
          </p:nvSpPr>
          <p:spPr>
            <a:xfrm>
              <a:off x="318885" y="4153742"/>
              <a:ext cx="2022347" cy="4646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320751" y="4219666"/>
              <a:ext cx="2007490" cy="38531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i="0" u="none" strike="noStrike" kern="1200" cap="none" spc="0" normalizeH="0" baseline="0" noProof="0" dirty="0" smtClean="0">
                  <a:ln>
                    <a:noFill/>
                  </a:ln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①多様なチャレンジによる成長</a:t>
              </a:r>
              <a:endParaRPr kumimoji="1" lang="en-US" altLang="ja-JP" sz="11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i="0" u="none" strike="noStrike" kern="1200" cap="none" spc="0" normalizeH="0" baseline="0" noProof="0" dirty="0" smtClean="0">
                  <a:ln>
                    <a:noFill/>
                  </a:ln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（</a:t>
              </a:r>
              <a:r>
                <a:rPr lang="en-US" altLang="ja-JP" sz="1100" b="1" noProof="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Diverse</a:t>
              </a:r>
              <a:r>
                <a:rPr kumimoji="1" lang="en-US" altLang="ja-JP" sz="1100" b="1" i="0" u="none" strike="noStrike" kern="1200" cap="none" spc="0" normalizeH="0" baseline="0" noProof="0" dirty="0" smtClean="0">
                  <a:ln>
                    <a:noFill/>
                  </a:ln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 </a:t>
              </a:r>
              <a:r>
                <a:rPr kumimoji="1" lang="en-US" altLang="ja-JP" sz="1100" b="1" i="0" u="none" strike="noStrike" kern="1200" cap="none" spc="0" normalizeH="0" baseline="0" noProof="0" dirty="0">
                  <a:ln>
                    <a:noFill/>
                  </a:ln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Innovation </a:t>
              </a:r>
              <a:r>
                <a:rPr kumimoji="1" lang="ja-JP" altLang="en-US" sz="1100" b="1" i="0" u="none" strike="noStrike" kern="1200" cap="none" spc="0" normalizeH="0" baseline="0" noProof="0" dirty="0" smtClean="0">
                  <a:ln>
                    <a:noFill/>
                  </a:ln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）</a:t>
              </a:r>
              <a:endParaRPr kumimoji="0" lang="ja-JP" altLang="en-US" sz="1100" b="0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2" name="角丸四角形 21"/>
            <p:cNvSpPr/>
            <p:nvPr/>
          </p:nvSpPr>
          <p:spPr>
            <a:xfrm>
              <a:off x="3257384" y="4147861"/>
              <a:ext cx="1990016" cy="468288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3272297" y="4198344"/>
              <a:ext cx="1959800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i="0" u="none" strike="noStrike" kern="1200" cap="none" spc="0" normalizeH="0" baseline="0" noProof="0" dirty="0" smtClean="0">
                  <a:ln>
                    <a:noFill/>
                  </a:ln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②いのち輝く幸せな暮らし</a:t>
              </a:r>
              <a:endParaRPr kumimoji="1" lang="en-US" altLang="ja-JP" sz="11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i="0" u="none" strike="noStrike" kern="1200" cap="none" spc="0" normalizeH="0" baseline="0" noProof="0" dirty="0" smtClean="0">
                  <a:ln>
                    <a:noFill/>
                  </a:ln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（</a:t>
              </a:r>
              <a:r>
                <a:rPr kumimoji="1" lang="en-US" altLang="ja-JP" sz="1100" b="1" i="0" u="none" strike="noStrike" kern="1200" cap="none" spc="0" normalizeH="0" baseline="0" noProof="0" dirty="0">
                  <a:ln>
                    <a:noFill/>
                  </a:ln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Human Well-being</a:t>
              </a:r>
              <a:r>
                <a:rPr kumimoji="1" lang="ja-JP" altLang="en-US" sz="1100" b="1" i="0" u="none" strike="noStrike" kern="1200" cap="none" spc="0" normalizeH="0" baseline="0" noProof="0" dirty="0" smtClean="0">
                  <a:ln>
                    <a:noFill/>
                  </a:ln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）</a:t>
              </a:r>
              <a:endParaRPr kumimoji="0" lang="ja-JP" altLang="en-US" sz="1100" b="0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4" name="角丸四角形 23"/>
            <p:cNvSpPr/>
            <p:nvPr/>
          </p:nvSpPr>
          <p:spPr>
            <a:xfrm>
              <a:off x="1758662" y="5325583"/>
              <a:ext cx="2160240" cy="437597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1660812" y="5364979"/>
              <a:ext cx="2355939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i="0" u="none" strike="noStrike" kern="1200" cap="none" spc="0" normalizeH="0" baseline="0" noProof="0" dirty="0" smtClean="0">
                  <a:ln>
                    <a:noFill/>
                  </a:ln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③世界の未来をともにつくる</a:t>
              </a:r>
              <a:endParaRPr kumimoji="1" lang="en-US" altLang="ja-JP" sz="11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i="0" u="none" strike="noStrike" kern="1200" cap="none" spc="0" normalizeH="0" baseline="0" noProof="0" dirty="0" smtClean="0">
                  <a:ln>
                    <a:noFill/>
                  </a:ln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（</a:t>
              </a:r>
              <a:r>
                <a:rPr kumimoji="1" lang="en-US" altLang="ja-JP" sz="1100" b="1" i="0" u="none" strike="noStrike" kern="1200" cap="none" spc="0" normalizeH="0" baseline="0" noProof="0" dirty="0">
                  <a:ln>
                    <a:noFill/>
                  </a:ln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Global </a:t>
              </a:r>
              <a:r>
                <a:rPr kumimoji="1" lang="en-US" altLang="ja-JP" sz="1100" b="1" i="0" u="none" strike="noStrike" kern="1200" cap="none" spc="0" normalizeH="0" baseline="0" noProof="0" dirty="0" smtClean="0">
                  <a:ln>
                    <a:noFill/>
                  </a:ln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Co-Creation Hub</a:t>
              </a:r>
              <a:r>
                <a:rPr kumimoji="1" lang="ja-JP" altLang="en-US" sz="1100" b="1" i="0" u="none" strike="noStrike" kern="1200" cap="none" spc="0" normalizeH="0" baseline="0" noProof="0" dirty="0" smtClean="0">
                  <a:ln>
                    <a:noFill/>
                  </a:ln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）</a:t>
              </a:r>
              <a:endParaRPr kumimoji="0" lang="ja-JP" altLang="en-US" sz="1100" b="0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6" name="図形 25"/>
            <p:cNvSpPr/>
            <p:nvPr/>
          </p:nvSpPr>
          <p:spPr>
            <a:xfrm rot="9794288">
              <a:off x="3245748" y="4715572"/>
              <a:ext cx="915799" cy="537513"/>
            </a:xfrm>
            <a:prstGeom prst="swooshArrow">
              <a:avLst>
                <a:gd name="adj1" fmla="val 22524"/>
                <a:gd name="adj2" fmla="val 29227"/>
              </a:avLst>
            </a:prstGeom>
            <a:solidFill>
              <a:srgbClr val="00B0F0"/>
            </a:solidFill>
            <a:ln w="3175">
              <a:noFill/>
            </a:ln>
            <a:scene3d>
              <a:camera prst="orthographicFront"/>
              <a:lightRig rig="flat" dir="t"/>
            </a:scene3d>
            <a:sp3d z="-190500" extrusionH="12700" prstMaterial="plastic">
              <a:bevelT w="50800" h="50800"/>
            </a:sp3d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図形 26"/>
            <p:cNvSpPr/>
            <p:nvPr/>
          </p:nvSpPr>
          <p:spPr>
            <a:xfrm rot="3055795">
              <a:off x="2490852" y="3895607"/>
              <a:ext cx="651818" cy="729655"/>
            </a:xfrm>
            <a:prstGeom prst="swooshArrow">
              <a:avLst>
                <a:gd name="adj1" fmla="val 22524"/>
                <a:gd name="adj2" fmla="val 29227"/>
              </a:avLst>
            </a:prstGeom>
            <a:solidFill>
              <a:srgbClr val="00B0F0"/>
            </a:solidFill>
            <a:ln w="3175">
              <a:noFill/>
            </a:ln>
            <a:scene3d>
              <a:camera prst="orthographicFront"/>
              <a:lightRig rig="flat" dir="t"/>
            </a:scene3d>
            <a:sp3d z="-190500" extrusionH="12700" prstMaterial="plastic">
              <a:bevelT w="50800" h="50800"/>
            </a:sp3d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図形 27"/>
            <p:cNvSpPr/>
            <p:nvPr/>
          </p:nvSpPr>
          <p:spPr>
            <a:xfrm rot="5400000" flipH="1" flipV="1">
              <a:off x="1732940" y="4505779"/>
              <a:ext cx="639628" cy="854950"/>
            </a:xfrm>
            <a:prstGeom prst="swooshArrow">
              <a:avLst>
                <a:gd name="adj1" fmla="val 22524"/>
                <a:gd name="adj2" fmla="val 29227"/>
              </a:avLst>
            </a:prstGeom>
            <a:solidFill>
              <a:srgbClr val="00B0F0"/>
            </a:solidFill>
            <a:ln w="3175">
              <a:noFill/>
            </a:ln>
            <a:scene3d>
              <a:camera prst="orthographicFront"/>
              <a:lightRig rig="flat" dir="t"/>
            </a:scene3d>
            <a:sp3d z="-190500" extrusionH="12700" prstMaterial="plastic">
              <a:bevelT w="50800" h="50800"/>
            </a:sp3d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角丸四角形 30"/>
            <p:cNvSpPr/>
            <p:nvPr/>
          </p:nvSpPr>
          <p:spPr>
            <a:xfrm>
              <a:off x="532627" y="5682155"/>
              <a:ext cx="4563497" cy="335907"/>
            </a:xfrm>
            <a:prstGeom prst="roundRect">
              <a:avLst>
                <a:gd name="adj" fmla="val 0"/>
              </a:avLst>
            </a:prstGeom>
            <a:noFill/>
            <a:ln w="9525"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marL="180975" indent="-180975">
                <a:lnSpc>
                  <a:spcPts val="1500"/>
                </a:lnSpc>
              </a:pPr>
              <a:r>
                <a:rPr lang="en-US" altLang="ja-JP" sz="105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※</a:t>
              </a:r>
              <a:r>
                <a:rPr lang="ja-JP" altLang="en-US" sz="105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ローカル、グローバルの両面から</a:t>
              </a:r>
              <a:r>
                <a:rPr lang="en-US" altLang="ja-JP" sz="105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</a:t>
              </a:r>
              <a:r>
                <a:rPr lang="ja-JP" altLang="en-US" sz="105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本の柱で</a:t>
              </a:r>
              <a:r>
                <a:rPr lang="en-US" altLang="ja-JP" sz="105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SDGs</a:t>
              </a:r>
              <a:r>
                <a:rPr lang="ja-JP" altLang="en-US" sz="105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先進都市の取組みを推進</a:t>
              </a:r>
              <a:endParaRPr lang="en-US" altLang="ja-JP" sz="105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32" name="図 3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97123" y="5523159"/>
              <a:ext cx="402675" cy="366120"/>
            </a:xfrm>
            <a:prstGeom prst="rect">
              <a:avLst/>
            </a:prstGeom>
          </p:spPr>
        </p:pic>
      </p:grpSp>
      <p:graphicFrame>
        <p:nvGraphicFramePr>
          <p:cNvPr id="84" name="表 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029581"/>
              </p:ext>
            </p:extLst>
          </p:nvPr>
        </p:nvGraphicFramePr>
        <p:xfrm>
          <a:off x="5835511" y="893710"/>
          <a:ext cx="6901993" cy="2042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1069182854"/>
                    </a:ext>
                  </a:extLst>
                </a:gridCol>
                <a:gridCol w="5965889">
                  <a:extLst>
                    <a:ext uri="{9D8B030D-6E8A-4147-A177-3AD203B41FA5}">
                      <a16:colId xmlns:a16="http://schemas.microsoft.com/office/drawing/2014/main" val="3409192477"/>
                    </a:ext>
                  </a:extLst>
                </a:gridCol>
              </a:tblGrid>
              <a:tr h="2544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意義・視点</a:t>
                      </a:r>
                      <a:endParaRPr kumimoji="1" lang="en-US" altLang="ja-JP" sz="1100" spc="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3663" marR="0" lvl="0" indent="-936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・万博のインパクトを最大限に活かした</a:t>
                      </a:r>
                      <a:r>
                        <a:rPr kumimoji="1" lang="ja-JP" altLang="en-US" sz="1100" b="1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大阪発展のみんなの羅針盤</a:t>
                      </a:r>
                      <a:r>
                        <a:rPr kumimoji="1" lang="ja-JP" altLang="en-US" sz="1100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とする</a:t>
                      </a:r>
                      <a:endParaRPr kumimoji="1" lang="en-US" altLang="ja-JP" sz="1100" spc="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93663" marR="0" lvl="0" indent="-936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・成長、府民・市民福祉に加え、</a:t>
                      </a:r>
                      <a:r>
                        <a:rPr kumimoji="1" lang="en-US" altLang="ja-JP" sz="1100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SDGs</a:t>
                      </a:r>
                      <a:r>
                        <a:rPr kumimoji="1" lang="ja-JP" altLang="en-US" sz="1100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をはじめ</a:t>
                      </a:r>
                      <a:r>
                        <a:rPr kumimoji="1" lang="ja-JP" altLang="en-US" sz="1100" b="1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世界の中での大阪を重視</a:t>
                      </a:r>
                      <a:endParaRPr kumimoji="1" lang="en-US" altLang="ja-JP" sz="1100" b="1" spc="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01723"/>
                  </a:ext>
                </a:extLst>
              </a:tr>
              <a:tr h="2544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目標年次</a:t>
                      </a:r>
                      <a:endParaRPr kumimoji="1" lang="en-US" altLang="ja-JP" sz="1100" spc="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3663" marR="0" lvl="0" indent="-936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100" b="0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将来像の年次設定を</a:t>
                      </a:r>
                      <a:r>
                        <a:rPr kumimoji="1" lang="ja-JP" altLang="en-US" sz="1100" b="1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</a:t>
                      </a:r>
                      <a:r>
                        <a:rPr kumimoji="1" lang="en-US" altLang="ja-JP" sz="1100" b="1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2040</a:t>
                      </a:r>
                      <a:r>
                        <a:rPr kumimoji="1" lang="ja-JP" altLang="en-US" sz="1100" b="1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年」</a:t>
                      </a:r>
                      <a:r>
                        <a:rPr kumimoji="1" lang="ja-JP" altLang="en-US" sz="1100" b="0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とする。</a:t>
                      </a:r>
                      <a:endParaRPr kumimoji="1" lang="en-US" altLang="ja-JP" sz="1100" b="0" spc="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→万博を体験する子どもたちが世界に出て活躍する時代。</a:t>
                      </a:r>
                      <a:r>
                        <a:rPr kumimoji="1" lang="en-US" altLang="ja-JP" sz="1100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2040</a:t>
                      </a:r>
                      <a:r>
                        <a:rPr kumimoji="1" lang="ja-JP" altLang="en-US" sz="1100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年に団塊ジュニア世代が高齢者となり、高齢者人口がピークに</a:t>
                      </a:r>
                      <a:endParaRPr kumimoji="1" lang="en-US" altLang="ja-JP" sz="1100" spc="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5219628"/>
                  </a:ext>
                </a:extLst>
              </a:tr>
              <a:tr h="2739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将来像を導く考え方</a:t>
                      </a:r>
                      <a:endParaRPr kumimoji="1" lang="en-US" altLang="ja-JP" sz="1100" spc="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「大阪の歴史」、「現在の大阪の位置・ポテンシャル」、「世界の都市の潮流」、「大阪万博はじめこれまでの万博の成果」、「</a:t>
                      </a:r>
                      <a:r>
                        <a:rPr kumimoji="1" lang="en-US" altLang="ja-JP" sz="1100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r>
                        <a:rPr kumimoji="1" lang="ja-JP" altLang="en-US" sz="1100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大阪・関西万博の意義」、「今後の将来予測」などから</a:t>
                      </a:r>
                      <a:r>
                        <a:rPr kumimoji="1" lang="ja-JP" altLang="en-US" sz="1100" b="1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多角的に分析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261345"/>
                  </a:ext>
                </a:extLst>
              </a:tr>
              <a:tr h="4173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（参考）</a:t>
                      </a:r>
                      <a:endParaRPr kumimoji="1" lang="en-US" altLang="ja-JP" sz="1100" spc="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検討の</a:t>
                      </a:r>
                      <a:endParaRPr kumimoji="1" lang="en-US" altLang="ja-JP" sz="1100" spc="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体制等</a:t>
                      </a:r>
                      <a:endParaRPr kumimoji="1" lang="ja-JP" altLang="en-US" sz="1100" spc="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100" b="1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有識者ワーキング</a:t>
                      </a:r>
                      <a:r>
                        <a:rPr kumimoji="1" lang="ja-JP" altLang="en-US" sz="1100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（学識者、企業経営者、学生等で構成）で</a:t>
                      </a:r>
                      <a:r>
                        <a:rPr kumimoji="1" lang="ja-JP" altLang="en-US" sz="1100" spc="0" baseline="0" dirty="0" err="1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</a:t>
                      </a:r>
                      <a:r>
                        <a:rPr kumimoji="1" lang="ja-JP" altLang="en-US" sz="1100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検討（</a:t>
                      </a:r>
                      <a:r>
                        <a:rPr kumimoji="1" lang="en-US" altLang="ja-JP" sz="1100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100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月から</a:t>
                      </a:r>
                      <a:r>
                        <a:rPr kumimoji="1" lang="en-US" altLang="ja-JP" sz="1100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100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回開催）</a:t>
                      </a:r>
                    </a:p>
                    <a:p>
                      <a:r>
                        <a:rPr kumimoji="1" lang="ja-JP" altLang="en-US" sz="1100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・各専門分野の</a:t>
                      </a:r>
                      <a:r>
                        <a:rPr kumimoji="1" lang="ja-JP" altLang="en-US" sz="1100" b="1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有識者へのヒアリング</a:t>
                      </a:r>
                      <a:r>
                        <a:rPr kumimoji="1" lang="ja-JP" altLang="en-US" sz="1100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の実施</a:t>
                      </a:r>
                    </a:p>
                    <a:p>
                      <a:r>
                        <a:rPr kumimoji="1" lang="ja-JP" altLang="en-US" sz="1100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100" b="1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府民アンケート</a:t>
                      </a:r>
                      <a:r>
                        <a:rPr kumimoji="1" lang="ja-JP" altLang="en-US" sz="1100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の実施や</a:t>
                      </a:r>
                      <a:r>
                        <a:rPr kumimoji="1" lang="ja-JP" altLang="en-US" sz="1100" b="1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学生等との意見交換</a:t>
                      </a:r>
                      <a:r>
                        <a:rPr kumimoji="1" lang="ja-JP" altLang="en-US" sz="1100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を通じ、若者を中心に幅広く府民意見を聴取</a:t>
                      </a:r>
                      <a:endParaRPr kumimoji="1" lang="en-US" altLang="ja-JP" sz="1100" spc="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969752"/>
                  </a:ext>
                </a:extLst>
              </a:tr>
            </a:tbl>
          </a:graphicData>
        </a:graphic>
      </p:graphicFrame>
      <p:sp>
        <p:nvSpPr>
          <p:cNvPr id="90" name="正方形/長方形 89"/>
          <p:cNvSpPr/>
          <p:nvPr/>
        </p:nvSpPr>
        <p:spPr>
          <a:xfrm>
            <a:off x="62585" y="6520362"/>
            <a:ext cx="1982002" cy="296462"/>
          </a:xfrm>
          <a:prstGeom prst="rect">
            <a:avLst/>
          </a:prstGeom>
          <a:solidFill>
            <a:schemeClr val="tx1"/>
          </a:solidFill>
          <a:ln w="254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rIns="36000" rtlCol="0" anchor="t" anchorCtr="0"/>
          <a:lstStyle/>
          <a:p>
            <a:pPr>
              <a:lnSpc>
                <a:spcPts val="1560"/>
              </a:lnSpc>
            </a:pP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．今後の取組工程</a:t>
            </a:r>
            <a:endParaRPr kumimoji="1" lang="en-US" altLang="ja-JP" sz="14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8" name="角丸四角形 97"/>
          <p:cNvSpPr/>
          <p:nvPr/>
        </p:nvSpPr>
        <p:spPr>
          <a:xfrm>
            <a:off x="153176" y="7126669"/>
            <a:ext cx="5484579" cy="1790603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marL="180975" indent="-180975">
              <a:lnSpc>
                <a:spcPts val="1500"/>
              </a:lnSpc>
            </a:pPr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取組みの工程：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大阪の将来像の実現に向けた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工程については、</a:t>
            </a:r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大きく２つに整理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indent="-180975">
              <a:lnSpc>
                <a:spcPts val="1500"/>
              </a:lnSpc>
            </a:pPr>
            <a:endParaRPr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indent="-180975">
              <a:lnSpc>
                <a:spcPts val="1500"/>
              </a:lnSpc>
            </a:pP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取組工程➀</a:t>
            </a:r>
            <a:r>
              <a: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】2020</a:t>
            </a:r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年から</a:t>
            </a:r>
            <a:r>
              <a:rPr lang="en-US" altLang="ja-JP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年の大阪</a:t>
            </a:r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・関西万博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まで</a:t>
            </a:r>
            <a:endParaRPr lang="en-US" altLang="ja-JP" sz="11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indent="-180975">
              <a:lnSpc>
                <a:spcPts val="1500"/>
              </a:lnSpc>
            </a:pP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ja-JP" altLang="en-US" sz="11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万博</a:t>
            </a:r>
            <a:r>
              <a:rPr lang="ja-JP" altLang="en-US" sz="11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を成功に導くとともに、そのインパクトを最大限に生み出すための都市基盤を確立</a:t>
            </a:r>
          </a:p>
          <a:p>
            <a:pPr marL="180975" indent="-180975">
              <a:lnSpc>
                <a:spcPts val="1500"/>
              </a:lnSpc>
            </a:pP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（スマートシティ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</a:t>
            </a:r>
            <a:r>
              <a:rPr lang="ja-JP" altLang="en-US" sz="110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ｓ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先進都市の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基盤の確立など）</a:t>
            </a:r>
            <a:endParaRPr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indent="-180975">
              <a:lnSpc>
                <a:spcPts val="900"/>
              </a:lnSpc>
            </a:pPr>
            <a:endParaRPr lang="en-US" altLang="ja-JP" sz="11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indent="-180975">
              <a:lnSpc>
                <a:spcPts val="1500"/>
              </a:lnSpc>
            </a:pP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取組工程②</a:t>
            </a:r>
            <a:r>
              <a: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万博</a:t>
            </a:r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開催後から</a:t>
            </a:r>
            <a:r>
              <a:rPr lang="en-US" altLang="ja-JP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2040</a:t>
            </a:r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まで</a:t>
            </a:r>
            <a:endParaRPr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indent="-180975">
              <a:lnSpc>
                <a:spcPts val="1500"/>
              </a:lnSpc>
            </a:pP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ja-JP" altLang="en-US" sz="11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確立</a:t>
            </a:r>
            <a:r>
              <a:rPr lang="ja-JP" altLang="en-US" sz="11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した都市基盤を土台に、万博のレガシーを活かし</a:t>
            </a:r>
            <a:r>
              <a:rPr lang="ja-JP" altLang="en-US" sz="11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、さらに取組みを加速</a:t>
            </a:r>
            <a:endParaRPr lang="ja-JP" altLang="en-US" sz="1100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indent="-180975">
              <a:lnSpc>
                <a:spcPts val="1500"/>
              </a:lnSpc>
            </a:pP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（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最先端技術の社会実装、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 +beyond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を視野に入れた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取組みなど）</a:t>
            </a:r>
            <a:endParaRPr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2" name="右矢印 111"/>
          <p:cNvSpPr/>
          <p:nvPr/>
        </p:nvSpPr>
        <p:spPr>
          <a:xfrm>
            <a:off x="6361321" y="8483662"/>
            <a:ext cx="6026654" cy="309773"/>
          </a:xfrm>
          <a:prstGeom prst="rightArrow">
            <a:avLst/>
          </a:prstGeom>
          <a:solidFill>
            <a:srgbClr val="00206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000" b="1" dirty="0" smtClean="0">
                <a:solidFill>
                  <a:schemeClr val="bg1"/>
                </a:solidFill>
              </a:rPr>
              <a:t>2020</a:t>
            </a:r>
            <a:r>
              <a:rPr kumimoji="1" lang="ja-JP" altLang="en-US" sz="1000" b="1" dirty="0" smtClean="0">
                <a:solidFill>
                  <a:schemeClr val="bg1"/>
                </a:solidFill>
              </a:rPr>
              <a:t>年　　　　　　　　　　　　　　　　　　　　　　       </a:t>
            </a:r>
            <a:r>
              <a:rPr kumimoji="1" lang="en-US" altLang="ja-JP" sz="1000" b="1" dirty="0" smtClean="0">
                <a:solidFill>
                  <a:schemeClr val="bg1"/>
                </a:solidFill>
              </a:rPr>
              <a:t>2025</a:t>
            </a:r>
            <a:r>
              <a:rPr kumimoji="1" lang="ja-JP" altLang="en-US" sz="1000" b="1" dirty="0" smtClean="0">
                <a:solidFill>
                  <a:schemeClr val="bg1"/>
                </a:solidFill>
              </a:rPr>
              <a:t>年　　　　　　　　　　　　　　　 </a:t>
            </a:r>
            <a:r>
              <a:rPr kumimoji="1" lang="en-US" altLang="ja-JP" sz="1000" b="1" dirty="0" smtClean="0">
                <a:solidFill>
                  <a:schemeClr val="bg1"/>
                </a:solidFill>
              </a:rPr>
              <a:t>2030</a:t>
            </a:r>
            <a:r>
              <a:rPr kumimoji="1" lang="ja-JP" altLang="en-US" sz="1000" b="1" dirty="0" smtClean="0">
                <a:solidFill>
                  <a:schemeClr val="bg1"/>
                </a:solidFill>
              </a:rPr>
              <a:t>年　　　　　　　 　　</a:t>
            </a:r>
            <a:r>
              <a:rPr kumimoji="1" lang="en-US" altLang="ja-JP" sz="1000" b="1" dirty="0" smtClean="0">
                <a:solidFill>
                  <a:schemeClr val="bg1"/>
                </a:solidFill>
              </a:rPr>
              <a:t>2040</a:t>
            </a:r>
            <a:r>
              <a:rPr kumimoji="1" lang="ja-JP" altLang="en-US" sz="1000" b="1" dirty="0" smtClean="0">
                <a:solidFill>
                  <a:schemeClr val="bg1"/>
                </a:solidFill>
              </a:rPr>
              <a:t>年</a:t>
            </a:r>
            <a:endParaRPr kumimoji="1" lang="ja-JP" altLang="en-US" sz="1000" b="1" dirty="0">
              <a:solidFill>
                <a:schemeClr val="bg1"/>
              </a:solidFill>
            </a:endParaRPr>
          </a:p>
        </p:txBody>
      </p:sp>
      <p:sp>
        <p:nvSpPr>
          <p:cNvPr id="125" name="ホームベース 124"/>
          <p:cNvSpPr/>
          <p:nvPr/>
        </p:nvSpPr>
        <p:spPr>
          <a:xfrm>
            <a:off x="6406127" y="7126534"/>
            <a:ext cx="2455874" cy="1357127"/>
          </a:xfrm>
          <a:prstGeom prst="homePlate">
            <a:avLst>
              <a:gd name="adj" fmla="val 20191"/>
            </a:avLst>
          </a:prstGeom>
          <a:solidFill>
            <a:schemeClr val="accent4">
              <a:lumMod val="40000"/>
              <a:lumOff val="6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角丸四角形 125"/>
          <p:cNvSpPr/>
          <p:nvPr/>
        </p:nvSpPr>
        <p:spPr>
          <a:xfrm>
            <a:off x="6406127" y="7212449"/>
            <a:ext cx="2325334" cy="403297"/>
          </a:xfrm>
          <a:prstGeom prst="roundRect">
            <a:avLst>
              <a:gd name="adj" fmla="val 0"/>
            </a:avLst>
          </a:prstGeom>
          <a:noFill/>
          <a:ln w="952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>
              <a:lnSpc>
                <a:spcPts val="1200"/>
              </a:lnSpc>
            </a:pP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・万博の成功に向けた取組み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・万博のインパクトを最大限に生み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200"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出す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ための都市基盤の確立</a:t>
            </a:r>
            <a:r>
              <a:rPr lang="ja-JP" altLang="en-US" sz="1200" b="1" spc="-3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b="1" spc="-3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1" name="角丸四角形 130"/>
          <p:cNvSpPr/>
          <p:nvPr/>
        </p:nvSpPr>
        <p:spPr>
          <a:xfrm>
            <a:off x="11640810" y="7010689"/>
            <a:ext cx="700491" cy="1467478"/>
          </a:xfrm>
          <a:prstGeom prst="round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" name="角丸四角形 131"/>
          <p:cNvSpPr/>
          <p:nvPr/>
        </p:nvSpPr>
        <p:spPr>
          <a:xfrm>
            <a:off x="11580722" y="7044051"/>
            <a:ext cx="825526" cy="1213714"/>
          </a:xfrm>
          <a:prstGeom prst="roundRect">
            <a:avLst>
              <a:gd name="adj" fmla="val 0"/>
            </a:avLst>
          </a:prstGeom>
          <a:noFill/>
          <a:ln w="952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>
              <a:lnSpc>
                <a:spcPts val="1200"/>
              </a:lnSpc>
            </a:pPr>
            <a:r>
              <a:rPr lang="ja-JP" altLang="en-US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世界一</a:t>
            </a:r>
            <a:endParaRPr lang="en-US" altLang="ja-JP" sz="11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1200"/>
              </a:lnSpc>
            </a:pPr>
            <a:r>
              <a:rPr lang="ja-JP" altLang="en-US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ワクワク</a:t>
            </a:r>
            <a:endParaRPr lang="en-US" altLang="ja-JP" sz="11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1200"/>
              </a:lnSpc>
            </a:pPr>
            <a:r>
              <a:rPr lang="ja-JP" altLang="en-US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する都市</a:t>
            </a:r>
            <a:endParaRPr lang="en-US" altLang="ja-JP" sz="11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1200"/>
              </a:lnSpc>
            </a:pPr>
            <a:r>
              <a:rPr lang="ja-JP" altLang="en-US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endParaRPr lang="en-US" altLang="ja-JP" sz="11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1200"/>
              </a:lnSpc>
            </a:pPr>
            <a:r>
              <a:rPr lang="ja-JP" altLang="en-US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endParaRPr lang="en-US" altLang="ja-JP" sz="11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1" name="角丸四角形 140"/>
          <p:cNvSpPr/>
          <p:nvPr/>
        </p:nvSpPr>
        <p:spPr>
          <a:xfrm>
            <a:off x="9567713" y="7261088"/>
            <a:ext cx="1782806" cy="424609"/>
          </a:xfrm>
          <a:prstGeom prst="roundRect">
            <a:avLst>
              <a:gd name="adj" fmla="val 0"/>
            </a:avLst>
          </a:prstGeom>
          <a:noFill/>
          <a:ln w="952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>
              <a:lnSpc>
                <a:spcPts val="1300"/>
              </a:lnSpc>
            </a:pP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万博のレガシーを活かし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取組みをさらに加速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2" name="角丸四角形 141"/>
          <p:cNvSpPr/>
          <p:nvPr/>
        </p:nvSpPr>
        <p:spPr>
          <a:xfrm>
            <a:off x="10389924" y="8317634"/>
            <a:ext cx="732796" cy="256903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18000" rIns="0" bIns="18000" rtlCol="0" anchor="ctr"/>
          <a:lstStyle/>
          <a:p>
            <a:pPr marL="265113" indent="-265113" algn="ctr">
              <a:lnSpc>
                <a:spcPts val="900"/>
              </a:lnSpc>
            </a:pPr>
            <a:r>
              <a:rPr lang="en-US" altLang="ja-JP" sz="900" b="1" spc="-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 </a:t>
            </a:r>
            <a:r>
              <a:rPr lang="ja-JP" altLang="en-US" sz="900" b="1" spc="-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endParaRPr lang="en-US" altLang="ja-JP" sz="900" b="1" spc="-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5113" indent="-265113" algn="ctr">
              <a:lnSpc>
                <a:spcPts val="900"/>
              </a:lnSpc>
            </a:pPr>
            <a:r>
              <a:rPr lang="ja-JP" altLang="en-US" sz="900" b="1" spc="-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目標達成年次</a:t>
            </a:r>
            <a:endParaRPr lang="en-US" altLang="ja-JP" sz="900" b="1" spc="-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左右矢印 17"/>
          <p:cNvSpPr/>
          <p:nvPr/>
        </p:nvSpPr>
        <p:spPr>
          <a:xfrm>
            <a:off x="6328792" y="6782874"/>
            <a:ext cx="2349515" cy="262190"/>
          </a:xfrm>
          <a:prstGeom prst="leftRightArrow">
            <a:avLst>
              <a:gd name="adj1" fmla="val 75058"/>
              <a:gd name="adj2" fmla="val 50000"/>
            </a:avLst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取組工程➀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3" name="左右矢印 152"/>
          <p:cNvSpPr/>
          <p:nvPr/>
        </p:nvSpPr>
        <p:spPr>
          <a:xfrm>
            <a:off x="9323846" y="6760583"/>
            <a:ext cx="2156220" cy="284481"/>
          </a:xfrm>
          <a:prstGeom prst="leftRightArrow">
            <a:avLst>
              <a:gd name="adj1" fmla="val 75058"/>
              <a:gd name="adj2" fmla="val 50000"/>
            </a:avLst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取組工程②</a:t>
            </a:r>
            <a:endParaRPr kumimoji="1" lang="ja-JP" altLang="en-US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3" name="角丸四角形 132"/>
          <p:cNvSpPr/>
          <p:nvPr/>
        </p:nvSpPr>
        <p:spPr>
          <a:xfrm>
            <a:off x="8901850" y="6773670"/>
            <a:ext cx="359355" cy="1758966"/>
          </a:xfrm>
          <a:prstGeom prst="roundRect">
            <a:avLst/>
          </a:prstGeom>
          <a:solidFill>
            <a:srgbClr val="00206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>
              <a:lnSpc>
                <a:spcPts val="1200"/>
              </a:lnSpc>
            </a:pPr>
            <a:r>
              <a:rPr lang="ja-JP" altLang="en-US" sz="105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大阪</a:t>
            </a:r>
            <a:r>
              <a:rPr lang="ja-JP" altLang="en-US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・関西万博</a:t>
            </a:r>
            <a:endParaRPr lang="en-US" altLang="ja-JP" sz="105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二等辺三角形 2"/>
          <p:cNvSpPr/>
          <p:nvPr/>
        </p:nvSpPr>
        <p:spPr>
          <a:xfrm rot="5400000">
            <a:off x="5468556" y="7537941"/>
            <a:ext cx="1004288" cy="227389"/>
          </a:xfrm>
          <a:prstGeom prst="triangle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角丸四角形 57"/>
          <p:cNvSpPr/>
          <p:nvPr/>
        </p:nvSpPr>
        <p:spPr>
          <a:xfrm>
            <a:off x="6602485" y="7838123"/>
            <a:ext cx="1702488" cy="407546"/>
          </a:xfrm>
          <a:prstGeom prst="roundRect">
            <a:avLst>
              <a:gd name="adj" fmla="val 10686"/>
            </a:avLst>
          </a:prstGeom>
          <a:solidFill>
            <a:schemeClr val="bg1"/>
          </a:solidFill>
          <a:ln w="158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defTabSz="457200">
              <a:defRPr/>
            </a:pPr>
            <a:r>
              <a:rPr kumimoji="1" lang="ja-JP" altLang="en-US" sz="850" b="1" i="0" u="none" strike="noStrike" kern="1200" cap="none" spc="-10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スマートシティの基盤の確立</a:t>
            </a:r>
            <a:endParaRPr kumimoji="1" lang="en-US" altLang="ja-JP" sz="850" b="1" i="0" u="none" strike="noStrike" kern="1200" cap="none" spc="-10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r>
              <a:rPr lang="en-US" altLang="ja-JP" sz="850" b="1" spc="-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</a:t>
            </a:r>
            <a:r>
              <a:rPr lang="ja-JP" altLang="en-US" sz="850" b="1" spc="-10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ｓ</a:t>
            </a:r>
            <a:r>
              <a:rPr lang="ja-JP" altLang="en-US" sz="850" b="1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先進都市の基盤の</a:t>
            </a:r>
            <a:r>
              <a:rPr lang="ja-JP" altLang="en-US" sz="850" b="1" spc="-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確立　など</a:t>
            </a:r>
            <a:endParaRPr kumimoji="1" lang="en-US" altLang="ja-JP" sz="850" b="1" i="0" u="none" strike="noStrike" kern="1200" cap="none" spc="-10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2" name="下矢印 71"/>
          <p:cNvSpPr/>
          <p:nvPr/>
        </p:nvSpPr>
        <p:spPr>
          <a:xfrm>
            <a:off x="6204691" y="8709558"/>
            <a:ext cx="3076429" cy="263313"/>
          </a:xfrm>
          <a:prstGeom prst="downArrow">
            <a:avLst>
              <a:gd name="adj1" fmla="val 89374"/>
              <a:gd name="adj2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角丸四角形 77"/>
          <p:cNvSpPr/>
          <p:nvPr/>
        </p:nvSpPr>
        <p:spPr>
          <a:xfrm>
            <a:off x="6361319" y="9040070"/>
            <a:ext cx="5979982" cy="49921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18000" rIns="0" bIns="18000" rtlCol="0" anchor="ctr"/>
          <a:lstStyle/>
          <a:p>
            <a:pPr marL="180975" indent="-180975"/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府内市町村、企業等へビジョンの共有・浸透を図るとともに、万博のインパクトを最大限に生み出すための基盤の確立に向け、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バックキャスト（将来像から導き出す）とフォアキャスト（現在の施策の延長線）の両面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から、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年に向けた取組工程等を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年度中に整理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9" name="角丸四角形 78"/>
          <p:cNvSpPr/>
          <p:nvPr/>
        </p:nvSpPr>
        <p:spPr>
          <a:xfrm>
            <a:off x="9630373" y="7693135"/>
            <a:ext cx="1583176" cy="552533"/>
          </a:xfrm>
          <a:prstGeom prst="roundRect">
            <a:avLst>
              <a:gd name="adj" fmla="val 10686"/>
            </a:avLst>
          </a:prstGeom>
          <a:solidFill>
            <a:schemeClr val="bg1"/>
          </a:solidFill>
          <a:ln w="158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defTabSz="457200">
              <a:defRPr/>
            </a:pPr>
            <a:r>
              <a:rPr lang="ja-JP" altLang="en-US" sz="850" b="1" spc="-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最先端技術の社会実装</a:t>
            </a:r>
            <a:endParaRPr lang="en-US" altLang="ja-JP" sz="850" b="1" spc="-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r>
              <a:rPr lang="en-US" altLang="ja-JP" sz="850" b="1" spc="-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</a:t>
            </a:r>
            <a:r>
              <a:rPr lang="ja-JP" altLang="en-US" sz="850" b="1" spc="-1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ｓ</a:t>
            </a:r>
            <a:r>
              <a:rPr lang="ja-JP" altLang="en-US" sz="850" b="1" spc="-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先進都市の実現</a:t>
            </a:r>
            <a:endParaRPr lang="en-US" altLang="ja-JP" sz="850" b="1" spc="-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r>
              <a:rPr lang="en-US" altLang="ja-JP" sz="850" b="1" spc="-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</a:t>
            </a:r>
            <a:r>
              <a:rPr lang="ja-JP" altLang="en-US" sz="850" b="1" spc="-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ｓ　＋　</a:t>
            </a:r>
            <a:r>
              <a:rPr lang="en-US" altLang="ja-JP" sz="850" b="1" spc="-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beyond</a:t>
            </a:r>
            <a:r>
              <a:rPr lang="ja-JP" altLang="en-US" sz="850" b="1" spc="-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など</a:t>
            </a:r>
            <a:endParaRPr kumimoji="1" lang="en-US" altLang="ja-JP" sz="850" b="1" i="0" u="none" strike="noStrike" kern="1200" cap="none" spc="-10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282402" y="4860577"/>
            <a:ext cx="508091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人が中心＝「誰一人取り残さない」</a:t>
            </a:r>
            <a:endParaRPr kumimoji="1" lang="en-US" altLang="ja-JP" sz="1050" b="1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〔</a:t>
            </a:r>
            <a:r>
              <a:rPr kumimoji="1" lang="ja-JP" altLang="en-US" sz="105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「人中心」をベース</a:t>
            </a:r>
            <a:r>
              <a:rPr kumimoji="1" lang="ja-JP" altLang="en-US" sz="1050" b="1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に、サイバー空間とフィジカル空間の高度な</a:t>
            </a:r>
            <a:r>
              <a:rPr kumimoji="1" lang="ja-JP" altLang="en-US" sz="105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融合により取組みを推進</a:t>
            </a:r>
            <a:r>
              <a:rPr kumimoji="1" lang="en-US" altLang="ja-JP" sz="105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〕</a:t>
            </a:r>
          </a:p>
        </p:txBody>
      </p:sp>
      <p:sp>
        <p:nvSpPr>
          <p:cNvPr id="48" name="正方形/長方形 47"/>
          <p:cNvSpPr/>
          <p:nvPr/>
        </p:nvSpPr>
        <p:spPr>
          <a:xfrm>
            <a:off x="10145216" y="110432"/>
            <a:ext cx="1990800" cy="45786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200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参考資料４－１</a:t>
            </a:r>
            <a:endParaRPr kumimoji="1" lang="ja-JP" altLang="en-US" sz="20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0" y="73505"/>
            <a:ext cx="7912968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 smtClean="0"/>
              <a:t>万博のインパクトを活かした大阪の将来に向けたビジョン　　</a:t>
            </a:r>
            <a:r>
              <a:rPr lang="en-US" altLang="ja-JP" b="1" dirty="0" smtClean="0"/>
              <a:t>【</a:t>
            </a:r>
            <a:r>
              <a:rPr lang="ja-JP" altLang="en-US" b="1" dirty="0" smtClean="0"/>
              <a:t>概要</a:t>
            </a:r>
            <a:r>
              <a:rPr lang="en-US" altLang="ja-JP" b="1" dirty="0" smtClean="0"/>
              <a:t>】</a:t>
            </a:r>
            <a:endParaRPr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109538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1255</Words>
  <Application>Microsoft Office PowerPoint</Application>
  <PresentationFormat>A3 297x420 mm</PresentationFormat>
  <Paragraphs>84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modified xsi:type="dcterms:W3CDTF">2021-12-15T07:10:06Z</dcterms:modified>
</cp:coreProperties>
</file>