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65"/>
  </p:notesMasterIdLst>
  <p:sldIdLst>
    <p:sldId id="719" r:id="rId2"/>
    <p:sldId id="722" r:id="rId3"/>
    <p:sldId id="720" r:id="rId4"/>
    <p:sldId id="759" r:id="rId5"/>
    <p:sldId id="483" r:id="rId6"/>
    <p:sldId id="484" r:id="rId7"/>
    <p:sldId id="485" r:id="rId8"/>
    <p:sldId id="805" r:id="rId9"/>
    <p:sldId id="787" r:id="rId10"/>
    <p:sldId id="793" r:id="rId11"/>
    <p:sldId id="794" r:id="rId12"/>
    <p:sldId id="795" r:id="rId13"/>
    <p:sldId id="796" r:id="rId14"/>
    <p:sldId id="797" r:id="rId15"/>
    <p:sldId id="698" r:id="rId16"/>
    <p:sldId id="765" r:id="rId17"/>
    <p:sldId id="763" r:id="rId18"/>
    <p:sldId id="798" r:id="rId19"/>
    <p:sldId id="821" r:id="rId20"/>
    <p:sldId id="800" r:id="rId21"/>
    <p:sldId id="786" r:id="rId22"/>
    <p:sldId id="762" r:id="rId23"/>
    <p:sldId id="803" r:id="rId24"/>
    <p:sldId id="710" r:id="rId25"/>
    <p:sldId id="711" r:id="rId26"/>
    <p:sldId id="769" r:id="rId27"/>
    <p:sldId id="766" r:id="rId28"/>
    <p:sldId id="714" r:id="rId29"/>
    <p:sldId id="768" r:id="rId30"/>
    <p:sldId id="804" r:id="rId31"/>
    <p:sldId id="807" r:id="rId32"/>
    <p:sldId id="808" r:id="rId33"/>
    <p:sldId id="809" r:id="rId34"/>
    <p:sldId id="810" r:id="rId35"/>
    <p:sldId id="811" r:id="rId36"/>
    <p:sldId id="812" r:id="rId37"/>
    <p:sldId id="813" r:id="rId38"/>
    <p:sldId id="814" r:id="rId39"/>
    <p:sldId id="815" r:id="rId40"/>
    <p:sldId id="816" r:id="rId41"/>
    <p:sldId id="817" r:id="rId42"/>
    <p:sldId id="818" r:id="rId43"/>
    <p:sldId id="819" r:id="rId44"/>
    <p:sldId id="820" r:id="rId45"/>
    <p:sldId id="741" r:id="rId46"/>
    <p:sldId id="822" r:id="rId47"/>
    <p:sldId id="823" r:id="rId48"/>
    <p:sldId id="824" r:id="rId49"/>
    <p:sldId id="825" r:id="rId50"/>
    <p:sldId id="826" r:id="rId51"/>
    <p:sldId id="827" r:id="rId52"/>
    <p:sldId id="828" r:id="rId53"/>
    <p:sldId id="829" r:id="rId54"/>
    <p:sldId id="830" r:id="rId55"/>
    <p:sldId id="831" r:id="rId56"/>
    <p:sldId id="832" r:id="rId57"/>
    <p:sldId id="833" r:id="rId58"/>
    <p:sldId id="834" r:id="rId59"/>
    <p:sldId id="835" r:id="rId60"/>
    <p:sldId id="836" r:id="rId61"/>
    <p:sldId id="837" r:id="rId62"/>
    <p:sldId id="838" r:id="rId63"/>
    <p:sldId id="839" r:id="rId64"/>
  </p:sldIdLst>
  <p:sldSz cx="9906000" cy="6858000" type="A4"/>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4333" autoAdjust="0"/>
  </p:normalViewPr>
  <p:slideViewPr>
    <p:cSldViewPr>
      <p:cViewPr varScale="1">
        <p:scale>
          <a:sx n="74" d="100"/>
          <a:sy n="74" d="100"/>
        </p:scale>
        <p:origin x="1326" y="7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7046" cy="340360"/>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567" y="0"/>
            <a:ext cx="4307046" cy="340360"/>
          </a:xfrm>
          <a:prstGeom prst="rect">
            <a:avLst/>
          </a:prstGeom>
        </p:spPr>
        <p:txBody>
          <a:bodyPr vert="horz" lIns="91433" tIns="45716" rIns="91433" bIns="45716" rtlCol="0"/>
          <a:lstStyle>
            <a:lvl1pPr algn="r">
              <a:defRPr sz="1200"/>
            </a:lvl1pPr>
          </a:lstStyle>
          <a:p>
            <a:fld id="{0A66455E-E89B-4B0C-BB9B-CAD7FEF3CB85}" type="datetimeFigureOut">
              <a:rPr kumimoji="1" lang="ja-JP" altLang="en-US" smtClean="0"/>
              <a:t>2021/12/15</a:t>
            </a:fld>
            <a:endParaRPr kumimoji="1" lang="ja-JP" altLang="en-US"/>
          </a:p>
        </p:txBody>
      </p:sp>
      <p:sp>
        <p:nvSpPr>
          <p:cNvPr id="4" name="スライド イメージ プレースホルダー 3"/>
          <p:cNvSpPr>
            <a:spLocks noGrp="1" noRot="1" noChangeAspect="1"/>
          </p:cNvSpPr>
          <p:nvPr>
            <p:ph type="sldImg" idx="2"/>
          </p:nvPr>
        </p:nvSpPr>
        <p:spPr>
          <a:xfrm>
            <a:off x="3127375" y="511175"/>
            <a:ext cx="3684588" cy="2552700"/>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993935" y="3233421"/>
            <a:ext cx="7951470" cy="3063240"/>
          </a:xfrm>
          <a:prstGeom prst="rect">
            <a:avLst/>
          </a:prstGeom>
        </p:spPr>
        <p:txBody>
          <a:bodyPr vert="horz" lIns="91433" tIns="45716" rIns="91433"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265"/>
            <a:ext cx="4307046" cy="340360"/>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567" y="6465265"/>
            <a:ext cx="4307046" cy="340360"/>
          </a:xfrm>
          <a:prstGeom prst="rect">
            <a:avLst/>
          </a:prstGeom>
        </p:spPr>
        <p:txBody>
          <a:bodyPr vert="horz" lIns="91433" tIns="45716" rIns="91433" bIns="45716" rtlCol="0" anchor="b"/>
          <a:lstStyle>
            <a:lvl1pPr algn="r">
              <a:defRPr sz="1200"/>
            </a:lvl1pPr>
          </a:lstStyle>
          <a:p>
            <a:fld id="{3973ACBA-DDC5-436C-AF39-5836989FF3DA}" type="slidenum">
              <a:rPr kumimoji="1" lang="ja-JP" altLang="en-US" smtClean="0"/>
              <a:t>‹#›</a:t>
            </a:fld>
            <a:endParaRPr kumimoji="1" lang="ja-JP" altLang="en-US"/>
          </a:p>
        </p:txBody>
      </p:sp>
    </p:spTree>
    <p:extLst>
      <p:ext uri="{BB962C8B-B14F-4D97-AF65-F5344CB8AC3E}">
        <p14:creationId xmlns:p14="http://schemas.microsoft.com/office/powerpoint/2010/main" val="13220526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a:t>
            </a:fld>
            <a:endParaRPr kumimoji="1" lang="ja-JP" altLang="en-US" dirty="0"/>
          </a:p>
        </p:txBody>
      </p:sp>
    </p:spTree>
    <p:extLst>
      <p:ext uri="{BB962C8B-B14F-4D97-AF65-F5344CB8AC3E}">
        <p14:creationId xmlns:p14="http://schemas.microsoft.com/office/powerpoint/2010/main" val="42821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11</a:t>
            </a:fld>
            <a:endParaRPr kumimoji="1" lang="ja-JP" altLang="en-US"/>
          </a:p>
        </p:txBody>
      </p:sp>
    </p:spTree>
    <p:extLst>
      <p:ext uri="{BB962C8B-B14F-4D97-AF65-F5344CB8AC3E}">
        <p14:creationId xmlns:p14="http://schemas.microsoft.com/office/powerpoint/2010/main" val="172452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12</a:t>
            </a:fld>
            <a:endParaRPr kumimoji="1" lang="ja-JP" altLang="en-US"/>
          </a:p>
        </p:txBody>
      </p:sp>
    </p:spTree>
    <p:extLst>
      <p:ext uri="{BB962C8B-B14F-4D97-AF65-F5344CB8AC3E}">
        <p14:creationId xmlns:p14="http://schemas.microsoft.com/office/powerpoint/2010/main" val="308179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13</a:t>
            </a:fld>
            <a:endParaRPr kumimoji="1" lang="ja-JP" altLang="en-US"/>
          </a:p>
        </p:txBody>
      </p:sp>
    </p:spTree>
    <p:extLst>
      <p:ext uri="{BB962C8B-B14F-4D97-AF65-F5344CB8AC3E}">
        <p14:creationId xmlns:p14="http://schemas.microsoft.com/office/powerpoint/2010/main" val="446572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14</a:t>
            </a:fld>
            <a:endParaRPr kumimoji="1" lang="ja-JP" altLang="en-US"/>
          </a:p>
        </p:txBody>
      </p:sp>
    </p:spTree>
    <p:extLst>
      <p:ext uri="{BB962C8B-B14F-4D97-AF65-F5344CB8AC3E}">
        <p14:creationId xmlns:p14="http://schemas.microsoft.com/office/powerpoint/2010/main" val="2735754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15</a:t>
            </a:fld>
            <a:endParaRPr kumimoji="1" lang="ja-JP" altLang="en-US"/>
          </a:p>
        </p:txBody>
      </p:sp>
    </p:spTree>
    <p:extLst>
      <p:ext uri="{BB962C8B-B14F-4D97-AF65-F5344CB8AC3E}">
        <p14:creationId xmlns:p14="http://schemas.microsoft.com/office/powerpoint/2010/main" val="2318859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16</a:t>
            </a:fld>
            <a:endParaRPr kumimoji="1" lang="ja-JP" altLang="en-US"/>
          </a:p>
        </p:txBody>
      </p:sp>
    </p:spTree>
    <p:extLst>
      <p:ext uri="{BB962C8B-B14F-4D97-AF65-F5344CB8AC3E}">
        <p14:creationId xmlns:p14="http://schemas.microsoft.com/office/powerpoint/2010/main" val="2590561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17</a:t>
            </a:fld>
            <a:endParaRPr kumimoji="1" lang="ja-JP" altLang="en-US"/>
          </a:p>
        </p:txBody>
      </p:sp>
    </p:spTree>
    <p:extLst>
      <p:ext uri="{BB962C8B-B14F-4D97-AF65-F5344CB8AC3E}">
        <p14:creationId xmlns:p14="http://schemas.microsoft.com/office/powerpoint/2010/main" val="753524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18</a:t>
            </a:fld>
            <a:endParaRPr kumimoji="1" lang="ja-JP" altLang="en-US"/>
          </a:p>
        </p:txBody>
      </p:sp>
    </p:spTree>
    <p:extLst>
      <p:ext uri="{BB962C8B-B14F-4D97-AF65-F5344CB8AC3E}">
        <p14:creationId xmlns:p14="http://schemas.microsoft.com/office/powerpoint/2010/main" val="16406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19</a:t>
            </a:fld>
            <a:endParaRPr kumimoji="1" lang="ja-JP" altLang="en-US"/>
          </a:p>
        </p:txBody>
      </p:sp>
    </p:spTree>
    <p:extLst>
      <p:ext uri="{BB962C8B-B14F-4D97-AF65-F5344CB8AC3E}">
        <p14:creationId xmlns:p14="http://schemas.microsoft.com/office/powerpoint/2010/main" val="3911203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20</a:t>
            </a:fld>
            <a:endParaRPr kumimoji="1" lang="ja-JP" altLang="en-US"/>
          </a:p>
        </p:txBody>
      </p:sp>
    </p:spTree>
    <p:extLst>
      <p:ext uri="{BB962C8B-B14F-4D97-AF65-F5344CB8AC3E}">
        <p14:creationId xmlns:p14="http://schemas.microsoft.com/office/powerpoint/2010/main" val="273365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a:t>
            </a:fld>
            <a:endParaRPr kumimoji="1" lang="ja-JP" altLang="en-US"/>
          </a:p>
        </p:txBody>
      </p:sp>
    </p:spTree>
    <p:extLst>
      <p:ext uri="{BB962C8B-B14F-4D97-AF65-F5344CB8AC3E}">
        <p14:creationId xmlns:p14="http://schemas.microsoft.com/office/powerpoint/2010/main" val="93444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21</a:t>
            </a:fld>
            <a:endParaRPr kumimoji="1" lang="ja-JP" altLang="en-US"/>
          </a:p>
        </p:txBody>
      </p:sp>
    </p:spTree>
    <p:extLst>
      <p:ext uri="{BB962C8B-B14F-4D97-AF65-F5344CB8AC3E}">
        <p14:creationId xmlns:p14="http://schemas.microsoft.com/office/powerpoint/2010/main" val="2838826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22</a:t>
            </a:fld>
            <a:endParaRPr kumimoji="1" lang="ja-JP" altLang="en-US"/>
          </a:p>
        </p:txBody>
      </p:sp>
    </p:spTree>
    <p:extLst>
      <p:ext uri="{BB962C8B-B14F-4D97-AF65-F5344CB8AC3E}">
        <p14:creationId xmlns:p14="http://schemas.microsoft.com/office/powerpoint/2010/main" val="415378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23</a:t>
            </a:fld>
            <a:endParaRPr kumimoji="1" lang="ja-JP" altLang="en-US"/>
          </a:p>
        </p:txBody>
      </p:sp>
    </p:spTree>
    <p:extLst>
      <p:ext uri="{BB962C8B-B14F-4D97-AF65-F5344CB8AC3E}">
        <p14:creationId xmlns:p14="http://schemas.microsoft.com/office/powerpoint/2010/main" val="77243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24</a:t>
            </a:fld>
            <a:endParaRPr kumimoji="1" lang="ja-JP" altLang="en-US"/>
          </a:p>
        </p:txBody>
      </p:sp>
    </p:spTree>
    <p:extLst>
      <p:ext uri="{BB962C8B-B14F-4D97-AF65-F5344CB8AC3E}">
        <p14:creationId xmlns:p14="http://schemas.microsoft.com/office/powerpoint/2010/main" val="436197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25</a:t>
            </a:fld>
            <a:endParaRPr kumimoji="1" lang="ja-JP" altLang="en-US"/>
          </a:p>
        </p:txBody>
      </p:sp>
    </p:spTree>
    <p:extLst>
      <p:ext uri="{BB962C8B-B14F-4D97-AF65-F5344CB8AC3E}">
        <p14:creationId xmlns:p14="http://schemas.microsoft.com/office/powerpoint/2010/main" val="2326183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26</a:t>
            </a:fld>
            <a:endParaRPr kumimoji="1" lang="ja-JP" altLang="en-US"/>
          </a:p>
        </p:txBody>
      </p:sp>
    </p:spTree>
    <p:extLst>
      <p:ext uri="{BB962C8B-B14F-4D97-AF65-F5344CB8AC3E}">
        <p14:creationId xmlns:p14="http://schemas.microsoft.com/office/powerpoint/2010/main" val="4266035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27</a:t>
            </a:fld>
            <a:endParaRPr kumimoji="1" lang="ja-JP" altLang="en-US"/>
          </a:p>
        </p:txBody>
      </p:sp>
    </p:spTree>
    <p:extLst>
      <p:ext uri="{BB962C8B-B14F-4D97-AF65-F5344CB8AC3E}">
        <p14:creationId xmlns:p14="http://schemas.microsoft.com/office/powerpoint/2010/main" val="125387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28</a:t>
            </a:fld>
            <a:endParaRPr kumimoji="1" lang="ja-JP" altLang="en-US"/>
          </a:p>
        </p:txBody>
      </p:sp>
    </p:spTree>
    <p:extLst>
      <p:ext uri="{BB962C8B-B14F-4D97-AF65-F5344CB8AC3E}">
        <p14:creationId xmlns:p14="http://schemas.microsoft.com/office/powerpoint/2010/main" val="2215863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29</a:t>
            </a:fld>
            <a:endParaRPr kumimoji="1" lang="ja-JP" altLang="en-US"/>
          </a:p>
        </p:txBody>
      </p:sp>
    </p:spTree>
    <p:extLst>
      <p:ext uri="{BB962C8B-B14F-4D97-AF65-F5344CB8AC3E}">
        <p14:creationId xmlns:p14="http://schemas.microsoft.com/office/powerpoint/2010/main" val="3102432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31</a:t>
            </a:fld>
            <a:endParaRPr kumimoji="1" lang="ja-JP" altLang="en-US"/>
          </a:p>
        </p:txBody>
      </p:sp>
    </p:spTree>
    <p:extLst>
      <p:ext uri="{BB962C8B-B14F-4D97-AF65-F5344CB8AC3E}">
        <p14:creationId xmlns:p14="http://schemas.microsoft.com/office/powerpoint/2010/main" val="388067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a:t>
            </a:fld>
            <a:endParaRPr kumimoji="1" lang="ja-JP" altLang="en-US"/>
          </a:p>
        </p:txBody>
      </p:sp>
    </p:spTree>
    <p:extLst>
      <p:ext uri="{BB962C8B-B14F-4D97-AF65-F5344CB8AC3E}">
        <p14:creationId xmlns:p14="http://schemas.microsoft.com/office/powerpoint/2010/main" val="2147520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32</a:t>
            </a:fld>
            <a:endParaRPr kumimoji="1" lang="ja-JP" altLang="en-US"/>
          </a:p>
        </p:txBody>
      </p:sp>
    </p:spTree>
    <p:extLst>
      <p:ext uri="{BB962C8B-B14F-4D97-AF65-F5344CB8AC3E}">
        <p14:creationId xmlns:p14="http://schemas.microsoft.com/office/powerpoint/2010/main" val="1461679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33</a:t>
            </a:fld>
            <a:endParaRPr kumimoji="1" lang="ja-JP" altLang="en-US"/>
          </a:p>
        </p:txBody>
      </p:sp>
    </p:spTree>
    <p:extLst>
      <p:ext uri="{BB962C8B-B14F-4D97-AF65-F5344CB8AC3E}">
        <p14:creationId xmlns:p14="http://schemas.microsoft.com/office/powerpoint/2010/main" val="1653260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34</a:t>
            </a:fld>
            <a:endParaRPr kumimoji="1" lang="ja-JP" altLang="en-US"/>
          </a:p>
        </p:txBody>
      </p:sp>
    </p:spTree>
    <p:extLst>
      <p:ext uri="{BB962C8B-B14F-4D97-AF65-F5344CB8AC3E}">
        <p14:creationId xmlns:p14="http://schemas.microsoft.com/office/powerpoint/2010/main" val="24341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35</a:t>
            </a:fld>
            <a:endParaRPr kumimoji="1" lang="ja-JP" altLang="en-US"/>
          </a:p>
        </p:txBody>
      </p:sp>
    </p:spTree>
    <p:extLst>
      <p:ext uri="{BB962C8B-B14F-4D97-AF65-F5344CB8AC3E}">
        <p14:creationId xmlns:p14="http://schemas.microsoft.com/office/powerpoint/2010/main" val="2959082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36</a:t>
            </a:fld>
            <a:endParaRPr kumimoji="1" lang="ja-JP" altLang="en-US"/>
          </a:p>
        </p:txBody>
      </p:sp>
    </p:spTree>
    <p:extLst>
      <p:ext uri="{BB962C8B-B14F-4D97-AF65-F5344CB8AC3E}">
        <p14:creationId xmlns:p14="http://schemas.microsoft.com/office/powerpoint/2010/main" val="131435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37</a:t>
            </a:fld>
            <a:endParaRPr kumimoji="1" lang="ja-JP" altLang="en-US"/>
          </a:p>
        </p:txBody>
      </p:sp>
    </p:spTree>
    <p:extLst>
      <p:ext uri="{BB962C8B-B14F-4D97-AF65-F5344CB8AC3E}">
        <p14:creationId xmlns:p14="http://schemas.microsoft.com/office/powerpoint/2010/main" val="1275594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38</a:t>
            </a:fld>
            <a:endParaRPr kumimoji="1" lang="ja-JP" altLang="en-US"/>
          </a:p>
        </p:txBody>
      </p:sp>
    </p:spTree>
    <p:extLst>
      <p:ext uri="{BB962C8B-B14F-4D97-AF65-F5344CB8AC3E}">
        <p14:creationId xmlns:p14="http://schemas.microsoft.com/office/powerpoint/2010/main" val="1950925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39</a:t>
            </a:fld>
            <a:endParaRPr kumimoji="1" lang="ja-JP" altLang="en-US"/>
          </a:p>
        </p:txBody>
      </p:sp>
    </p:spTree>
    <p:extLst>
      <p:ext uri="{BB962C8B-B14F-4D97-AF65-F5344CB8AC3E}">
        <p14:creationId xmlns:p14="http://schemas.microsoft.com/office/powerpoint/2010/main" val="1619310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40</a:t>
            </a:fld>
            <a:endParaRPr kumimoji="1" lang="ja-JP" altLang="en-US"/>
          </a:p>
        </p:txBody>
      </p:sp>
    </p:spTree>
    <p:extLst>
      <p:ext uri="{BB962C8B-B14F-4D97-AF65-F5344CB8AC3E}">
        <p14:creationId xmlns:p14="http://schemas.microsoft.com/office/powerpoint/2010/main" val="1478702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41</a:t>
            </a:fld>
            <a:endParaRPr kumimoji="1" lang="ja-JP" altLang="en-US"/>
          </a:p>
        </p:txBody>
      </p:sp>
    </p:spTree>
    <p:extLst>
      <p:ext uri="{BB962C8B-B14F-4D97-AF65-F5344CB8AC3E}">
        <p14:creationId xmlns:p14="http://schemas.microsoft.com/office/powerpoint/2010/main" val="98754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a:t>
            </a:fld>
            <a:endParaRPr kumimoji="1" lang="ja-JP" altLang="en-US"/>
          </a:p>
        </p:txBody>
      </p:sp>
    </p:spTree>
    <p:extLst>
      <p:ext uri="{BB962C8B-B14F-4D97-AF65-F5344CB8AC3E}">
        <p14:creationId xmlns:p14="http://schemas.microsoft.com/office/powerpoint/2010/main" val="1087261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F866A30-04DD-4AFB-830E-BC2A23B89B11}" type="slidenum">
              <a:rPr kumimoji="1" lang="ja-JP" altLang="en-US" smtClean="0"/>
              <a:t>42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ヘッダー プレースホルダー 5"/>
          <p:cNvSpPr>
            <a:spLocks noGrp="1"/>
          </p:cNvSpPr>
          <p:nvPr>
            <p:ph type="hdr" sz="quarter" idx="12"/>
          </p:nvPr>
        </p:nvSpPr>
        <p:spPr/>
        <p:txBody>
          <a:bodyPr/>
          <a:lstStyle/>
          <a:p>
            <a:endParaRPr kumimoji="1" lang="ja-JP" altLang="en-US"/>
          </a:p>
        </p:txBody>
      </p:sp>
    </p:spTree>
    <p:extLst>
      <p:ext uri="{BB962C8B-B14F-4D97-AF65-F5344CB8AC3E}">
        <p14:creationId xmlns:p14="http://schemas.microsoft.com/office/powerpoint/2010/main" val="1492779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45</a:t>
            </a:fld>
            <a:endParaRPr kumimoji="1" lang="ja-JP" altLang="en-US"/>
          </a:p>
        </p:txBody>
      </p:sp>
    </p:spTree>
    <p:extLst>
      <p:ext uri="{BB962C8B-B14F-4D97-AF65-F5344CB8AC3E}">
        <p14:creationId xmlns:p14="http://schemas.microsoft.com/office/powerpoint/2010/main" val="2191622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46</a:t>
            </a:fld>
            <a:endParaRPr kumimoji="1" lang="ja-JP" altLang="en-US"/>
          </a:p>
        </p:txBody>
      </p:sp>
    </p:spTree>
    <p:extLst>
      <p:ext uri="{BB962C8B-B14F-4D97-AF65-F5344CB8AC3E}">
        <p14:creationId xmlns:p14="http://schemas.microsoft.com/office/powerpoint/2010/main" val="3366735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47</a:t>
            </a:fld>
            <a:endParaRPr kumimoji="1" lang="ja-JP" altLang="en-US"/>
          </a:p>
        </p:txBody>
      </p:sp>
    </p:spTree>
    <p:extLst>
      <p:ext uri="{BB962C8B-B14F-4D97-AF65-F5344CB8AC3E}">
        <p14:creationId xmlns:p14="http://schemas.microsoft.com/office/powerpoint/2010/main" val="1633265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48</a:t>
            </a:fld>
            <a:endParaRPr kumimoji="1" lang="ja-JP" altLang="en-US"/>
          </a:p>
        </p:txBody>
      </p:sp>
    </p:spTree>
    <p:extLst>
      <p:ext uri="{BB962C8B-B14F-4D97-AF65-F5344CB8AC3E}">
        <p14:creationId xmlns:p14="http://schemas.microsoft.com/office/powerpoint/2010/main" val="2049351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49</a:t>
            </a:fld>
            <a:endParaRPr kumimoji="1" lang="ja-JP" altLang="en-US"/>
          </a:p>
        </p:txBody>
      </p:sp>
    </p:spTree>
    <p:extLst>
      <p:ext uri="{BB962C8B-B14F-4D97-AF65-F5344CB8AC3E}">
        <p14:creationId xmlns:p14="http://schemas.microsoft.com/office/powerpoint/2010/main" val="2935717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50</a:t>
            </a:fld>
            <a:endParaRPr kumimoji="1" lang="ja-JP" altLang="en-US"/>
          </a:p>
        </p:txBody>
      </p:sp>
    </p:spTree>
    <p:extLst>
      <p:ext uri="{BB962C8B-B14F-4D97-AF65-F5344CB8AC3E}">
        <p14:creationId xmlns:p14="http://schemas.microsoft.com/office/powerpoint/2010/main" val="175736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51</a:t>
            </a:fld>
            <a:endParaRPr kumimoji="1" lang="ja-JP" altLang="en-US"/>
          </a:p>
        </p:txBody>
      </p:sp>
    </p:spTree>
    <p:extLst>
      <p:ext uri="{BB962C8B-B14F-4D97-AF65-F5344CB8AC3E}">
        <p14:creationId xmlns:p14="http://schemas.microsoft.com/office/powerpoint/2010/main" val="1367708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52</a:t>
            </a:fld>
            <a:endParaRPr kumimoji="1" lang="ja-JP" altLang="en-US"/>
          </a:p>
        </p:txBody>
      </p:sp>
    </p:spTree>
    <p:extLst>
      <p:ext uri="{BB962C8B-B14F-4D97-AF65-F5344CB8AC3E}">
        <p14:creationId xmlns:p14="http://schemas.microsoft.com/office/powerpoint/2010/main" val="1214594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53</a:t>
            </a:fld>
            <a:endParaRPr kumimoji="1" lang="ja-JP" altLang="en-US"/>
          </a:p>
        </p:txBody>
      </p:sp>
    </p:spTree>
    <p:extLst>
      <p:ext uri="{BB962C8B-B14F-4D97-AF65-F5344CB8AC3E}">
        <p14:creationId xmlns:p14="http://schemas.microsoft.com/office/powerpoint/2010/main" val="125059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a:t>
            </a:fld>
            <a:endParaRPr kumimoji="1" lang="ja-JP" altLang="en-US"/>
          </a:p>
        </p:txBody>
      </p:sp>
    </p:spTree>
    <p:extLst>
      <p:ext uri="{BB962C8B-B14F-4D97-AF65-F5344CB8AC3E}">
        <p14:creationId xmlns:p14="http://schemas.microsoft.com/office/powerpoint/2010/main" val="3595227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54</a:t>
            </a:fld>
            <a:endParaRPr kumimoji="1" lang="ja-JP" altLang="en-US"/>
          </a:p>
        </p:txBody>
      </p:sp>
    </p:spTree>
    <p:extLst>
      <p:ext uri="{BB962C8B-B14F-4D97-AF65-F5344CB8AC3E}">
        <p14:creationId xmlns:p14="http://schemas.microsoft.com/office/powerpoint/2010/main" val="2085144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55</a:t>
            </a:fld>
            <a:endParaRPr kumimoji="1" lang="ja-JP" altLang="en-US"/>
          </a:p>
        </p:txBody>
      </p:sp>
    </p:spTree>
    <p:extLst>
      <p:ext uri="{BB962C8B-B14F-4D97-AF65-F5344CB8AC3E}">
        <p14:creationId xmlns:p14="http://schemas.microsoft.com/office/powerpoint/2010/main" val="2298344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56</a:t>
            </a:fld>
            <a:endParaRPr kumimoji="1" lang="ja-JP" altLang="en-US"/>
          </a:p>
        </p:txBody>
      </p:sp>
    </p:spTree>
    <p:extLst>
      <p:ext uri="{BB962C8B-B14F-4D97-AF65-F5344CB8AC3E}">
        <p14:creationId xmlns:p14="http://schemas.microsoft.com/office/powerpoint/2010/main" val="1677857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57</a:t>
            </a:fld>
            <a:endParaRPr kumimoji="1" lang="ja-JP" altLang="en-US"/>
          </a:p>
        </p:txBody>
      </p:sp>
    </p:spTree>
    <p:extLst>
      <p:ext uri="{BB962C8B-B14F-4D97-AF65-F5344CB8AC3E}">
        <p14:creationId xmlns:p14="http://schemas.microsoft.com/office/powerpoint/2010/main" val="3847521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58</a:t>
            </a:fld>
            <a:endParaRPr kumimoji="1" lang="ja-JP" altLang="en-US"/>
          </a:p>
        </p:txBody>
      </p:sp>
    </p:spTree>
    <p:extLst>
      <p:ext uri="{BB962C8B-B14F-4D97-AF65-F5344CB8AC3E}">
        <p14:creationId xmlns:p14="http://schemas.microsoft.com/office/powerpoint/2010/main" val="36644108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59</a:t>
            </a:fld>
            <a:endParaRPr kumimoji="1" lang="ja-JP" altLang="en-US"/>
          </a:p>
        </p:txBody>
      </p:sp>
    </p:spTree>
    <p:extLst>
      <p:ext uri="{BB962C8B-B14F-4D97-AF65-F5344CB8AC3E}">
        <p14:creationId xmlns:p14="http://schemas.microsoft.com/office/powerpoint/2010/main" val="4063616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60</a:t>
            </a:fld>
            <a:endParaRPr kumimoji="1" lang="ja-JP" altLang="en-US"/>
          </a:p>
        </p:txBody>
      </p:sp>
    </p:spTree>
    <p:extLst>
      <p:ext uri="{BB962C8B-B14F-4D97-AF65-F5344CB8AC3E}">
        <p14:creationId xmlns:p14="http://schemas.microsoft.com/office/powerpoint/2010/main" val="3150397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61</a:t>
            </a:fld>
            <a:endParaRPr kumimoji="1" lang="ja-JP" altLang="en-US"/>
          </a:p>
        </p:txBody>
      </p:sp>
    </p:spTree>
    <p:extLst>
      <p:ext uri="{BB962C8B-B14F-4D97-AF65-F5344CB8AC3E}">
        <p14:creationId xmlns:p14="http://schemas.microsoft.com/office/powerpoint/2010/main" val="36128402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62</a:t>
            </a:fld>
            <a:endParaRPr kumimoji="1" lang="ja-JP" altLang="en-US"/>
          </a:p>
        </p:txBody>
      </p:sp>
    </p:spTree>
    <p:extLst>
      <p:ext uri="{BB962C8B-B14F-4D97-AF65-F5344CB8AC3E}">
        <p14:creationId xmlns:p14="http://schemas.microsoft.com/office/powerpoint/2010/main" val="276303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7</a:t>
            </a:fld>
            <a:endParaRPr kumimoji="1" lang="ja-JP" altLang="en-US"/>
          </a:p>
        </p:txBody>
      </p:sp>
    </p:spTree>
    <p:extLst>
      <p:ext uri="{BB962C8B-B14F-4D97-AF65-F5344CB8AC3E}">
        <p14:creationId xmlns:p14="http://schemas.microsoft.com/office/powerpoint/2010/main" val="240661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8</a:t>
            </a:fld>
            <a:endParaRPr kumimoji="1" lang="ja-JP" altLang="en-US"/>
          </a:p>
        </p:txBody>
      </p:sp>
    </p:spTree>
    <p:extLst>
      <p:ext uri="{BB962C8B-B14F-4D97-AF65-F5344CB8AC3E}">
        <p14:creationId xmlns:p14="http://schemas.microsoft.com/office/powerpoint/2010/main" val="40223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9</a:t>
            </a:fld>
            <a:endParaRPr kumimoji="1" lang="ja-JP" altLang="en-US"/>
          </a:p>
        </p:txBody>
      </p:sp>
    </p:spTree>
    <p:extLst>
      <p:ext uri="{BB962C8B-B14F-4D97-AF65-F5344CB8AC3E}">
        <p14:creationId xmlns:p14="http://schemas.microsoft.com/office/powerpoint/2010/main" val="3536815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10</a:t>
            </a:fld>
            <a:endParaRPr kumimoji="1" lang="ja-JP" altLang="en-US"/>
          </a:p>
        </p:txBody>
      </p:sp>
    </p:spTree>
    <p:extLst>
      <p:ext uri="{BB962C8B-B14F-4D97-AF65-F5344CB8AC3E}">
        <p14:creationId xmlns:p14="http://schemas.microsoft.com/office/powerpoint/2010/main" val="100261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EE97741-EBB4-4029-A4F5-EDF51B8DBB2D}" type="datetime1">
              <a:rPr kumimoji="1" lang="ja-JP" altLang="en-US" smtClean="0"/>
              <a:t>2021/12/15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76779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C375598-C2C0-4AAF-B5E4-F784BA32C635}" type="datetime1">
              <a:rPr kumimoji="1" lang="ja-JP" altLang="en-US" smtClean="0"/>
              <a:t>2021/12/15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08211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775819-081E-4F1F-8D96-8E1A25FFCAF7}" type="datetime1">
              <a:rPr kumimoji="1" lang="ja-JP" altLang="en-US" smtClean="0"/>
              <a:t>2021/12/15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078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ADAF65B-9872-4E9B-8D82-E22FD731BE15}" type="datetime1">
              <a:rPr kumimoji="1" lang="ja-JP" altLang="en-US" smtClean="0"/>
              <a:t>2021/12/15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2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1B4C42-3688-4EA2-8A69-69BC5C51EDA2}" type="datetime1">
              <a:rPr kumimoji="1" lang="ja-JP" altLang="en-US" smtClean="0"/>
              <a:t>2021/12/15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5350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326250-E880-4AE2-9582-3E57C689D6FB}" type="datetime1">
              <a:rPr kumimoji="1" lang="ja-JP" altLang="en-US" smtClean="0"/>
              <a:t>2021/12/15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44289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2D92901-2594-4501-82D6-5E4AFD6AD3C2}" type="datetime1">
              <a:rPr kumimoji="1" lang="ja-JP" altLang="en-US" smtClean="0"/>
              <a:t>2021/12/15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54214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4658EA3-EA66-433B-9C6B-9DBD396F0FCF}" type="datetime1">
              <a:rPr kumimoji="1" lang="ja-JP" altLang="en-US" smtClean="0"/>
              <a:t>2021/12/15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12629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A0ACD8-5F08-4D09-A832-3DDF9818D6F6}" type="datetime1">
              <a:rPr kumimoji="1" lang="ja-JP" altLang="en-US" smtClean="0"/>
              <a:t>2021/12/15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77873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AE7427-DCC0-426D-979F-CEE1639B5155}" type="datetime1">
              <a:rPr kumimoji="1" lang="ja-JP" altLang="en-US" smtClean="0"/>
              <a:t>2021/12/15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0799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DA79A6D-06B4-4283-AF7F-E1D48CAE6F7D}" type="datetime1">
              <a:rPr kumimoji="1" lang="ja-JP" altLang="en-US" smtClean="0"/>
              <a:t>2021/12/15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477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09B9E-1940-49A6-9E61-FE7BA7877D0C}" type="datetime1">
              <a:rPr kumimoji="1" lang="ja-JP" altLang="en-US" smtClean="0"/>
              <a:t>2021/12/15</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17283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tiff"/><Relationship Id="rId4" Type="http://schemas.openxmlformats.org/officeDocument/2006/relationships/image" Target="../media/image26.png"/><Relationship Id="rId9"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4.emf"/></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emf"/><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emf"/><Relationship Id="rId9" Type="http://schemas.openxmlformats.org/officeDocument/2006/relationships/image" Target="../media/image86.png"/></Relationships>
</file>

<file path=ppt/slides/_rels/slide5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2.emf"/><Relationship Id="rId11" Type="http://schemas.openxmlformats.org/officeDocument/2006/relationships/image" Target="../media/image97.png"/><Relationship Id="rId5" Type="http://schemas.openxmlformats.org/officeDocument/2006/relationships/image" Target="../media/image91.emf"/><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5.jpe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3.png"/><Relationship Id="rId5" Type="http://schemas.openxmlformats.org/officeDocument/2006/relationships/image" Target="../media/image100.png"/><Relationship Id="rId10" Type="http://schemas.microsoft.com/office/2007/relationships/hdphoto" Target="../media/hdphoto3.wdp"/><Relationship Id="rId4" Type="http://schemas.openxmlformats.org/officeDocument/2006/relationships/image" Target="../media/image99.jpeg"/><Relationship Id="rId9" Type="http://schemas.openxmlformats.org/officeDocument/2006/relationships/image" Target="../media/image10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10.jpeg"/><Relationship Id="rId10" Type="http://schemas.openxmlformats.org/officeDocument/2006/relationships/image" Target="../media/image114.png"/><Relationship Id="rId4" Type="http://schemas.openxmlformats.org/officeDocument/2006/relationships/image" Target="../media/image109.jpeg"/><Relationship Id="rId9" Type="http://schemas.openxmlformats.org/officeDocument/2006/relationships/image" Target="../media/image113.jpeg"/></Relationships>
</file>

<file path=ppt/slides/_rels/slide6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jpeg"/><Relationship Id="rId7" Type="http://schemas.openxmlformats.org/officeDocument/2006/relationships/image" Target="../media/image118.em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hyperlink" Target="http://www.city.osaka.lg.jp/kensetsu/cmsfiles/contents/0000377/377441/DSC_0968(2).jpg" TargetMode="External"/><Relationship Id="rId10" Type="http://schemas.openxmlformats.org/officeDocument/2006/relationships/image" Target="../media/image121.png"/><Relationship Id="rId4" Type="http://schemas.openxmlformats.org/officeDocument/2006/relationships/image" Target="../media/image116.jpeg"/><Relationship Id="rId9"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56292" y="2208495"/>
            <a:ext cx="8593416" cy="1093912"/>
          </a:xfrm>
        </p:spPr>
        <p:txBody>
          <a:bodyPr>
            <a:normAutofit/>
          </a:bodyPr>
          <a:lstStyle/>
          <a:p>
            <a:pPr>
              <a:spcBef>
                <a:spcPts val="600"/>
              </a:spcBef>
            </a:pPr>
            <a:r>
              <a:rPr lang="ja-JP" altLang="en-US" sz="280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「副首都ビジョン」策定後</a:t>
            </a:r>
            <a:r>
              <a:rPr lang="ja-JP" altLang="en-US" sz="2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のこれ</a:t>
            </a:r>
            <a:r>
              <a:rPr lang="ja-JP"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までの取組み</a:t>
            </a:r>
          </a:p>
        </p:txBody>
      </p:sp>
      <p:sp>
        <p:nvSpPr>
          <p:cNvPr id="4" name="正方形/長方形 3"/>
          <p:cNvSpPr/>
          <p:nvPr/>
        </p:nvSpPr>
        <p:spPr>
          <a:xfrm>
            <a:off x="0" y="0"/>
            <a:ext cx="9906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903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740069" y="4221088"/>
            <a:ext cx="6400800" cy="1752600"/>
          </a:xfrm>
        </p:spPr>
        <p:txBody>
          <a:bodyPr>
            <a:normAutofit/>
          </a:bodyPr>
          <a:lstStyle/>
          <a:p>
            <a:endParaRPr lang="en-US" altLang="ja-JP" sz="2400" dirty="0">
              <a:solidFill>
                <a:srgbClr val="002060"/>
              </a:solidFill>
            </a:endParaRPr>
          </a:p>
          <a:p>
            <a:endParaRPr lang="en-US" altLang="ja-JP" sz="2400" dirty="0">
              <a:solidFill>
                <a:srgbClr val="002060"/>
              </a:solidFill>
            </a:endParaRPr>
          </a:p>
          <a:p>
            <a:r>
              <a:rPr lang="ja-JP" altLang="en-US" sz="2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2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推進局</a:t>
            </a:r>
          </a:p>
          <a:p>
            <a:endParaRPr lang="ja-JP" altLang="en-US" sz="2400" dirty="0">
              <a:solidFill>
                <a:srgbClr val="002060"/>
              </a:solidFill>
            </a:endParaRPr>
          </a:p>
        </p:txBody>
      </p:sp>
      <p:sp>
        <p:nvSpPr>
          <p:cNvPr id="7" name="テキスト ボックス 6"/>
          <p:cNvSpPr txBox="1"/>
          <p:nvPr/>
        </p:nvSpPr>
        <p:spPr>
          <a:xfrm>
            <a:off x="4736977" y="404083"/>
            <a:ext cx="4680520" cy="523220"/>
          </a:xfrm>
          <a:prstGeom prst="rect">
            <a:avLst/>
          </a:prstGeom>
          <a:noFill/>
        </p:spPr>
        <p:txBody>
          <a:bodyPr wrap="square" rtlCol="0">
            <a:spAutoFit/>
          </a:bodyPr>
          <a:lstStyle/>
          <a:p>
            <a:r>
              <a:rPr lang="en-US" altLang="ja-JP" sz="1400">
                <a:solidFill>
                  <a:srgbClr val="002060"/>
                </a:solidFill>
                <a:latin typeface="Meiryo UI" panose="020B0604030504040204" pitchFamily="50" charset="-128"/>
                <a:ea typeface="Meiryo UI" panose="020B0604030504040204" pitchFamily="50" charset="-128"/>
                <a:cs typeface="Meiryo UI" panose="020B0604030504040204" pitchFamily="50" charset="-128"/>
              </a:rPr>
              <a:t>2021.12.16</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第１回「副首都ビジョン」のバージョンアップに向けた意見交換会</a:t>
            </a:r>
          </a:p>
        </p:txBody>
      </p:sp>
      <p:sp>
        <p:nvSpPr>
          <p:cNvPr id="8" name="正方形/長方形 7"/>
          <p:cNvSpPr/>
          <p:nvPr/>
        </p:nvSpPr>
        <p:spPr>
          <a:xfrm>
            <a:off x="7637767"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a:t>
            </a: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２</a:t>
            </a:r>
          </a:p>
        </p:txBody>
      </p:sp>
    </p:spTree>
    <p:extLst>
      <p:ext uri="{BB962C8B-B14F-4D97-AF65-F5344CB8AC3E}">
        <p14:creationId xmlns:p14="http://schemas.microsoft.com/office/powerpoint/2010/main" val="16164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230859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692696"/>
            <a:ext cx="9334105" cy="148120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鉄道ネットワークの充実・機能強化において</a:t>
            </a:r>
            <a:r>
              <a:rPr lang="ja-JP" altLang="en-US" sz="1400" dirty="0" smtClean="0">
                <a:latin typeface="+mj-ea"/>
                <a:cs typeface="Meiryo UI" panose="020B0604030504040204" pitchFamily="50" charset="-128"/>
              </a:rPr>
              <a:t>は、関空アクセス改善にも資する「なにわ筋線」などの事業進捗を図るとともに、大阪市営地下鉄の株式会社化を実現。</a:t>
            </a:r>
            <a:endParaRPr lang="en-US" altLang="ja-JP" sz="1400" dirty="0" smtClean="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smtClean="0">
                <a:latin typeface="+mj-ea"/>
                <a:cs typeface="Meiryo UI" panose="020B0604030504040204" pitchFamily="50" charset="-128"/>
              </a:rPr>
              <a:t>2019</a:t>
            </a:r>
            <a:r>
              <a:rPr lang="ja-JP" altLang="en-US" sz="1400" dirty="0" smtClean="0">
                <a:latin typeface="+mj-ea"/>
                <a:cs typeface="Meiryo UI" panose="020B0604030504040204" pitchFamily="50" charset="-128"/>
              </a:rPr>
              <a:t>年</a:t>
            </a:r>
            <a:r>
              <a:rPr lang="en-US" altLang="ja-JP" sz="1400" dirty="0" smtClean="0">
                <a:latin typeface="+mj-ea"/>
                <a:cs typeface="Meiryo UI" panose="020B0604030504040204" pitchFamily="50" charset="-128"/>
              </a:rPr>
              <a:t>3</a:t>
            </a:r>
            <a:r>
              <a:rPr lang="ja-JP" altLang="en-US" sz="1400" dirty="0" smtClean="0">
                <a:latin typeface="+mj-ea"/>
                <a:cs typeface="Meiryo UI" panose="020B0604030504040204" pitchFamily="50" charset="-128"/>
              </a:rPr>
              <a:t>月には、「おおさか東線」が全線開通したほか、北大阪急行（</a:t>
            </a:r>
            <a:r>
              <a:rPr lang="en-US" altLang="ja-JP" sz="1400" dirty="0" smtClean="0">
                <a:latin typeface="+mj-ea"/>
                <a:cs typeface="Meiryo UI" panose="020B0604030504040204" pitchFamily="50" charset="-128"/>
              </a:rPr>
              <a:t>2023</a:t>
            </a:r>
            <a:r>
              <a:rPr lang="ja-JP" altLang="en-US" sz="1400" dirty="0" smtClean="0">
                <a:latin typeface="+mj-ea"/>
                <a:cs typeface="Meiryo UI" panose="020B0604030504040204" pitchFamily="50" charset="-128"/>
              </a:rPr>
              <a:t>年度開業目標）、大阪モノレールの延伸（</a:t>
            </a:r>
            <a:r>
              <a:rPr lang="en-US" altLang="ja-JP" sz="1400" dirty="0" smtClean="0">
                <a:latin typeface="+mj-ea"/>
                <a:cs typeface="Meiryo UI" panose="020B0604030504040204" pitchFamily="50" charset="-128"/>
              </a:rPr>
              <a:t>2029</a:t>
            </a:r>
            <a:r>
              <a:rPr lang="ja-JP" altLang="en-US" sz="1400" dirty="0" smtClean="0">
                <a:latin typeface="+mj-ea"/>
                <a:cs typeface="Meiryo UI" panose="020B0604030504040204" pitchFamily="50" charset="-128"/>
              </a:rPr>
              <a:t>年開業目標）や「なにわ筋線」（</a:t>
            </a:r>
            <a:r>
              <a:rPr lang="en-US" altLang="ja-JP" sz="1400" dirty="0" smtClean="0">
                <a:latin typeface="+mj-ea"/>
                <a:cs typeface="Meiryo UI" panose="020B0604030504040204" pitchFamily="50" charset="-128"/>
              </a:rPr>
              <a:t>2031</a:t>
            </a:r>
            <a:r>
              <a:rPr lang="ja-JP" altLang="en-US" sz="1400" dirty="0" smtClean="0">
                <a:latin typeface="+mj-ea"/>
                <a:cs typeface="Meiryo UI" panose="020B0604030504040204" pitchFamily="50" charset="-128"/>
              </a:rPr>
              <a:t>年春開業目標）など停滞していたネットワークの整備が進行中。</a:t>
            </a:r>
            <a:endParaRPr lang="en-US" altLang="ja-JP" sz="1400" dirty="0" smtClean="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smtClean="0">
                <a:latin typeface="+mj-ea"/>
                <a:cs typeface="Meiryo UI" panose="020B0604030504040204" pitchFamily="50" charset="-128"/>
              </a:rPr>
              <a:t>また、リニア</a:t>
            </a:r>
            <a:r>
              <a:rPr lang="ja-JP" altLang="en-US" sz="1400" dirty="0">
                <a:latin typeface="+mj-ea"/>
                <a:cs typeface="Meiryo UI" panose="020B0604030504040204" pitchFamily="50" charset="-128"/>
              </a:rPr>
              <a:t>中央新幹線、北陸新幹線の早期全線</a:t>
            </a:r>
            <a:r>
              <a:rPr lang="ja-JP" altLang="en-US" sz="1400" dirty="0" smtClean="0">
                <a:latin typeface="+mj-ea"/>
                <a:cs typeface="Meiryo UI" panose="020B0604030504040204" pitchFamily="50" charset="-128"/>
              </a:rPr>
              <a:t>開業の実現に向けた取組みを実施中。</a:t>
            </a:r>
            <a:endParaRPr lang="en-US" altLang="ja-JP" sz="1400" dirty="0" smtClean="0">
              <a:latin typeface="+mj-ea"/>
              <a:cs typeface="Meiryo UI" panose="020B0604030504040204" pitchFamily="50" charset="-128"/>
            </a:endParaRPr>
          </a:p>
        </p:txBody>
      </p:sp>
      <p:sp>
        <p:nvSpPr>
          <p:cNvPr id="12" name="タイトル 1"/>
          <p:cNvSpPr txBox="1">
            <a:spLocks/>
          </p:cNvSpPr>
          <p:nvPr/>
        </p:nvSpPr>
        <p:spPr>
          <a:xfrm>
            <a:off x="474773" y="2443296"/>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4565441" y="2437532"/>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689304" y="6481149"/>
            <a:ext cx="2133600" cy="365125"/>
          </a:xfrm>
        </p:spPr>
        <p:txBody>
          <a:bodyPr/>
          <a:lstStyle/>
          <a:p>
            <a:pPr>
              <a:defRPr/>
            </a:pPr>
            <a:r>
              <a:rPr lang="en-US" altLang="ja-JP" dirty="0"/>
              <a:t>8</a:t>
            </a:r>
            <a:endParaRPr lang="ja-JP" altLang="en-US" dirty="0"/>
          </a:p>
        </p:txBody>
      </p:sp>
      <p:sp>
        <p:nvSpPr>
          <p:cNvPr id="24" name="正方形/長方形 23"/>
          <p:cNvSpPr/>
          <p:nvPr/>
        </p:nvSpPr>
        <p:spPr>
          <a:xfrm>
            <a:off x="274024" y="26064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②鉄道ネットワークの充実・機能強化</a:t>
            </a:r>
          </a:p>
        </p:txBody>
      </p:sp>
      <p:graphicFrame>
        <p:nvGraphicFramePr>
          <p:cNvPr id="19" name="表 18"/>
          <p:cNvGraphicFramePr>
            <a:graphicFrameLocks noGrp="1"/>
          </p:cNvGraphicFramePr>
          <p:nvPr>
            <p:extLst/>
          </p:nvPr>
        </p:nvGraphicFramePr>
        <p:xfrm>
          <a:off x="557320" y="2853056"/>
          <a:ext cx="4323672" cy="3487896"/>
        </p:xfrm>
        <a:graphic>
          <a:graphicData uri="http://schemas.openxmlformats.org/drawingml/2006/table">
            <a:tbl>
              <a:tblPr firstRow="1" bandRow="1">
                <a:tableStyleId>{5C22544A-7EE6-4342-B048-85BDC9FD1C3A}</a:tableStyleId>
              </a:tblPr>
              <a:tblGrid>
                <a:gridCol w="757177">
                  <a:extLst>
                    <a:ext uri="{9D8B030D-6E8A-4147-A177-3AD203B41FA5}">
                      <a16:colId xmlns:a16="http://schemas.microsoft.com/office/drawing/2014/main" val="4037741501"/>
                    </a:ext>
                  </a:extLst>
                </a:gridCol>
                <a:gridCol w="3566495">
                  <a:extLst>
                    <a:ext uri="{9D8B030D-6E8A-4147-A177-3AD203B41FA5}">
                      <a16:colId xmlns:a16="http://schemas.microsoft.com/office/drawing/2014/main" val="314475500"/>
                    </a:ext>
                  </a:extLst>
                </a:gridCol>
              </a:tblGrid>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大阪市高速電気軌道株式会社を設立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344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大阪モノレール延伸</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都市計画</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決定、軌道法特許取得</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344547">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国の新規事業採択</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344547">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全線開通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r h="344547">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rPr>
                        <a:t>2019.7</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鉄道事業許可取得</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758719"/>
                  </a:ext>
                </a:extLst>
              </a:tr>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都市計画</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、工事施行認可取得</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大阪モノレール延伸</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都市計画事業認可取得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r h="344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2020.8</a:t>
                      </a:r>
                      <a:endParaRPr kumimoji="1" lang="ja-JP" altLang="en-US" sz="1200" b="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大阪モノレール延伸</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工事施行認可取得</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都市計画事業</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認可</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343364"/>
                  </a:ext>
                </a:extLst>
              </a:tr>
            </a:tbl>
          </a:graphicData>
        </a:graphic>
      </p:graphicFrame>
      <p:pic>
        <p:nvPicPr>
          <p:cNvPr id="3" name="図 2"/>
          <p:cNvPicPr>
            <a:picLocks noChangeAspect="1"/>
          </p:cNvPicPr>
          <p:nvPr/>
        </p:nvPicPr>
        <p:blipFill>
          <a:blip r:embed="rId3"/>
          <a:stretch>
            <a:fillRect/>
          </a:stretch>
        </p:blipFill>
        <p:spPr>
          <a:xfrm>
            <a:off x="4880992" y="2743787"/>
            <a:ext cx="4669814" cy="3996000"/>
          </a:xfrm>
          <a:prstGeom prst="rect">
            <a:avLst/>
          </a:prstGeom>
        </p:spPr>
      </p:pic>
      <p:sp>
        <p:nvSpPr>
          <p:cNvPr id="10" name="角丸四角形吹き出し 9"/>
          <p:cNvSpPr/>
          <p:nvPr/>
        </p:nvSpPr>
        <p:spPr>
          <a:xfrm>
            <a:off x="3751109" y="4047938"/>
            <a:ext cx="1944216" cy="591422"/>
          </a:xfrm>
          <a:prstGeom prst="wedgeRoundRectCallout">
            <a:avLst>
              <a:gd name="adj1" fmla="val 108797"/>
              <a:gd name="adj2" fmla="val 48726"/>
              <a:gd name="adj3" fmla="val 16667"/>
            </a:avLst>
          </a:prstGeom>
          <a:solidFill>
            <a:schemeClr val="tx2">
              <a:lumMod val="20000"/>
              <a:lumOff val="80000"/>
              <a:alpha val="94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200" b="1" dirty="0">
                <a:solidFill>
                  <a:schemeClr val="tx1"/>
                </a:solidFill>
              </a:rPr>
              <a:t>将来のリニア中央新幹線・北陸新幹線開業等も見据えたさらなる拠点性の向上</a:t>
            </a:r>
          </a:p>
        </p:txBody>
      </p:sp>
    </p:spTree>
    <p:extLst>
      <p:ext uri="{BB962C8B-B14F-4D97-AF65-F5344CB8AC3E}">
        <p14:creationId xmlns:p14="http://schemas.microsoft.com/office/powerpoint/2010/main" val="501927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41277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875152"/>
            <a:ext cx="9334105" cy="53762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大阪東部地域の南北流動および都心部へのアクセスの向上に</a:t>
            </a:r>
            <a:r>
              <a:rPr lang="ja-JP" altLang="en-US" sz="1400" dirty="0" smtClean="0">
                <a:latin typeface="+mj-ea"/>
                <a:cs typeface="Meiryo UI" panose="020B0604030504040204" pitchFamily="50" charset="-128"/>
              </a:rPr>
              <a:t>つながる「おおさか東線」が</a:t>
            </a:r>
            <a:r>
              <a:rPr lang="en-US" altLang="ja-JP" sz="1400" dirty="0" smtClean="0">
                <a:latin typeface="+mj-ea"/>
                <a:cs typeface="Meiryo UI" panose="020B0604030504040204" pitchFamily="50" charset="-128"/>
              </a:rPr>
              <a:t>2019</a:t>
            </a:r>
            <a:r>
              <a:rPr lang="ja-JP" altLang="en-US" sz="1400" dirty="0">
                <a:latin typeface="+mj-ea"/>
                <a:cs typeface="Meiryo UI" panose="020B0604030504040204" pitchFamily="50" charset="-128"/>
              </a:rPr>
              <a:t>年</a:t>
            </a:r>
            <a:r>
              <a:rPr lang="ja-JP" altLang="en-US" sz="1400" dirty="0" smtClean="0">
                <a:latin typeface="+mj-ea"/>
                <a:cs typeface="Meiryo UI" panose="020B0604030504040204" pitchFamily="50" charset="-128"/>
              </a:rPr>
              <a:t>に開通</a:t>
            </a:r>
            <a:r>
              <a:rPr lang="ja-JP" altLang="en-US" sz="1400" dirty="0">
                <a:latin typeface="+mj-ea"/>
                <a:cs typeface="Meiryo UI" panose="020B0604030504040204" pitchFamily="50" charset="-128"/>
              </a:rPr>
              <a:t>。</a:t>
            </a:r>
          </a:p>
        </p:txBody>
      </p:sp>
      <p:sp>
        <p:nvSpPr>
          <p:cNvPr id="12" name="タイトル 1"/>
          <p:cNvSpPr txBox="1">
            <a:spLocks/>
          </p:cNvSpPr>
          <p:nvPr/>
        </p:nvSpPr>
        <p:spPr>
          <a:xfrm>
            <a:off x="295566" y="170172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4872305" y="1688579"/>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13563" y="6498913"/>
            <a:ext cx="2133600" cy="365125"/>
          </a:xfrm>
        </p:spPr>
        <p:txBody>
          <a:bodyPr/>
          <a:lstStyle/>
          <a:p>
            <a:pPr>
              <a:defRPr/>
            </a:pPr>
            <a:r>
              <a:rPr lang="en-US" altLang="ja-JP" dirty="0" smtClean="0"/>
              <a:t>9</a:t>
            </a:r>
            <a:endParaRPr lang="ja-JP" altLang="en-US" dirty="0"/>
          </a:p>
        </p:txBody>
      </p:sp>
      <p:sp>
        <p:nvSpPr>
          <p:cNvPr id="24" name="正方形/長方形 23"/>
          <p:cNvSpPr/>
          <p:nvPr/>
        </p:nvSpPr>
        <p:spPr>
          <a:xfrm>
            <a:off x="471592" y="231631"/>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a:t>
            </a:r>
          </a:p>
        </p:txBody>
      </p:sp>
      <p:graphicFrame>
        <p:nvGraphicFramePr>
          <p:cNvPr id="13" name="表 12"/>
          <p:cNvGraphicFramePr>
            <a:graphicFrameLocks noGrp="1"/>
          </p:cNvGraphicFramePr>
          <p:nvPr>
            <p:extLst>
              <p:ext uri="{D42A27DB-BD31-4B8C-83A1-F6EECF244321}">
                <p14:modId xmlns:p14="http://schemas.microsoft.com/office/powerpoint/2010/main" val="3652964252"/>
              </p:ext>
            </p:extLst>
          </p:nvPr>
        </p:nvGraphicFramePr>
        <p:xfrm>
          <a:off x="471592" y="2026261"/>
          <a:ext cx="4311564" cy="504000"/>
        </p:xfrm>
        <a:graphic>
          <a:graphicData uri="http://schemas.openxmlformats.org/drawingml/2006/table">
            <a:tbl>
              <a:tblPr firstRow="1" bandRow="1">
                <a:tableStyleId>{5C22544A-7EE6-4342-B048-85BDC9FD1C3A}</a:tableStyleId>
              </a:tblPr>
              <a:tblGrid>
                <a:gridCol w="755056">
                  <a:extLst>
                    <a:ext uri="{9D8B030D-6E8A-4147-A177-3AD203B41FA5}">
                      <a16:colId xmlns:a16="http://schemas.microsoft.com/office/drawing/2014/main" val="4037741501"/>
                    </a:ext>
                  </a:extLst>
                </a:gridCol>
                <a:gridCol w="3556508">
                  <a:extLst>
                    <a:ext uri="{9D8B030D-6E8A-4147-A177-3AD203B41FA5}">
                      <a16:colId xmlns:a16="http://schemas.microsoft.com/office/drawing/2014/main" val="314475500"/>
                    </a:ext>
                  </a:extLst>
                </a:gridCol>
              </a:tblGrid>
              <a:tr h="252000">
                <a:tc>
                  <a:txBody>
                    <a:bodyPr/>
                    <a:lstStyle/>
                    <a:p>
                      <a:r>
                        <a:rPr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kumimoji="1" lang="ja-JP" altLang="en-US" sz="14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衣摺加美北駅（南区間）開業</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52000">
                <a:tc>
                  <a:txBody>
                    <a:bodyPr/>
                    <a:lstStyle/>
                    <a:p>
                      <a:r>
                        <a:rPr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4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全線開通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4945623"/>
                  </a:ext>
                </a:extLst>
              </a:tr>
            </a:tbl>
          </a:graphicData>
        </a:graphic>
      </p:graphicFrame>
      <p:grpSp>
        <p:nvGrpSpPr>
          <p:cNvPr id="14" name="グループ化 13"/>
          <p:cNvGrpSpPr/>
          <p:nvPr/>
        </p:nvGrpSpPr>
        <p:grpSpPr>
          <a:xfrm>
            <a:off x="326673" y="2566198"/>
            <a:ext cx="5000310" cy="1253046"/>
            <a:chOff x="-3132856" y="3023521"/>
            <a:chExt cx="5000310" cy="1253046"/>
          </a:xfrm>
        </p:grpSpPr>
        <p:sp>
          <p:nvSpPr>
            <p:cNvPr id="15" name="正方形/長方形 9"/>
            <p:cNvSpPr>
              <a:spLocks noChangeArrowheads="1"/>
            </p:cNvSpPr>
            <p:nvPr/>
          </p:nvSpPr>
          <p:spPr bwMode="auto">
            <a:xfrm>
              <a:off x="-3132856" y="3363509"/>
              <a:ext cx="5000310" cy="91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区      間：新大阪～久宝寺（</a:t>
              </a:r>
              <a:r>
                <a:rPr lang="en-US" altLang="ja-JP" sz="1200" dirty="0">
                  <a:latin typeface="Meiryo UI" panose="020B0604030504040204" pitchFamily="50" charset="-128"/>
                  <a:ea typeface="Meiryo UI" panose="020B0604030504040204" pitchFamily="50" charset="-128"/>
                </a:rPr>
                <a:t>L=20.3㎞</a:t>
              </a:r>
              <a:r>
                <a:rPr lang="ja-JP" altLang="en-US" sz="1200" dirty="0">
                  <a:latin typeface="Meiryo UI" panose="020B0604030504040204" pitchFamily="50" charset="-128"/>
                  <a:ea typeface="Meiryo UI" panose="020B0604030504040204" pitchFamily="50" charset="-128"/>
                </a:rPr>
                <a:t>）</a:t>
              </a: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事 業 費 </a:t>
              </a:r>
              <a:r>
                <a:rPr lang="ja-JP" altLang="en-US" sz="1200" dirty="0" smtClean="0">
                  <a:latin typeface="Meiryo UI" panose="020B0604030504040204" pitchFamily="50" charset="-128"/>
                  <a:ea typeface="Meiryo UI" panose="020B0604030504040204" pitchFamily="50" charset="-128"/>
                </a:rPr>
                <a:t>：約</a:t>
              </a:r>
              <a:r>
                <a:rPr lang="en-US" altLang="ja-JP" sz="1200" dirty="0" smtClean="0">
                  <a:latin typeface="Meiryo UI" panose="020B0604030504040204" pitchFamily="50" charset="-128"/>
                  <a:ea typeface="Meiryo UI" panose="020B0604030504040204" pitchFamily="50" charset="-128"/>
                </a:rPr>
                <a:t>1,200</a:t>
              </a:r>
              <a:r>
                <a:rPr lang="ja-JP" altLang="en-US" sz="1200" dirty="0" smtClean="0">
                  <a:latin typeface="Meiryo UI" panose="020B0604030504040204" pitchFamily="50" charset="-128"/>
                  <a:ea typeface="Meiryo UI" panose="020B0604030504040204" pitchFamily="50" charset="-128"/>
                </a:rPr>
                <a:t>億円</a:t>
              </a:r>
              <a:endParaRPr lang="ja-JP" altLang="en-US" sz="1200" dirty="0">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事業主体：（建設・保有）大阪外環状</a:t>
              </a:r>
              <a:r>
                <a:rPr lang="ja-JP" altLang="en-US" sz="1200" dirty="0" smtClean="0">
                  <a:latin typeface="Meiryo UI" panose="020B0604030504040204" pitchFamily="50" charset="-128"/>
                  <a:ea typeface="Meiryo UI" panose="020B0604030504040204" pitchFamily="50" charset="-128"/>
                </a:rPr>
                <a:t>鉄道</a:t>
              </a:r>
              <a:endParaRPr lang="ja-JP" altLang="en-US" sz="1200" dirty="0">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（運営）西日本旅客鉄道</a:t>
              </a:r>
            </a:p>
          </p:txBody>
        </p:sp>
        <p:sp>
          <p:nvSpPr>
            <p:cNvPr id="17" name="テキスト ボックス 23"/>
            <p:cNvSpPr txBox="1">
              <a:spLocks noChangeArrowheads="1"/>
            </p:cNvSpPr>
            <p:nvPr/>
          </p:nvSpPr>
          <p:spPr bwMode="auto">
            <a:xfrm>
              <a:off x="-3132856" y="3023521"/>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pSp>
      <p:grpSp>
        <p:nvGrpSpPr>
          <p:cNvPr id="22" name="グループ化 21"/>
          <p:cNvGrpSpPr/>
          <p:nvPr/>
        </p:nvGrpSpPr>
        <p:grpSpPr>
          <a:xfrm>
            <a:off x="295567" y="3819244"/>
            <a:ext cx="4576738" cy="1421515"/>
            <a:chOff x="-3165128" y="3063577"/>
            <a:chExt cx="4260188" cy="1421515"/>
          </a:xfrm>
        </p:grpSpPr>
        <p:sp>
          <p:nvSpPr>
            <p:cNvPr id="23" name="正方形/長方形 9"/>
            <p:cNvSpPr>
              <a:spLocks noChangeArrowheads="1"/>
            </p:cNvSpPr>
            <p:nvPr/>
          </p:nvSpPr>
          <p:spPr bwMode="auto">
            <a:xfrm>
              <a:off x="-3165128" y="3366849"/>
              <a:ext cx="4260188" cy="111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・新大阪、久宝寺間の９駅で</a:t>
              </a:r>
              <a:r>
                <a:rPr lang="en-US" altLang="ja-JP" sz="1200" dirty="0">
                  <a:solidFill>
                    <a:srgbClr val="000000"/>
                  </a:solidFill>
                  <a:latin typeface="Meiryo UI" panose="020B0604030504040204" pitchFamily="50" charset="-128"/>
                  <a:ea typeface="Meiryo UI" panose="020B0604030504040204" pitchFamily="50" charset="-128"/>
                </a:rPr>
                <a:t>JR</a:t>
              </a:r>
              <a:r>
                <a:rPr lang="ja-JP" altLang="en-US" sz="1200" dirty="0">
                  <a:solidFill>
                    <a:srgbClr val="000000"/>
                  </a:solidFill>
                  <a:latin typeface="Meiryo UI" panose="020B0604030504040204" pitchFamily="50" charset="-128"/>
                  <a:ea typeface="Meiryo UI" panose="020B0604030504040204" pitchFamily="50" charset="-128"/>
                </a:rPr>
                <a:t>・地下鉄・各私鉄の</a:t>
              </a:r>
              <a:r>
                <a:rPr lang="en-US" altLang="ja-JP" sz="1200" dirty="0">
                  <a:solidFill>
                    <a:srgbClr val="000000"/>
                  </a:solidFill>
                  <a:latin typeface="Meiryo UI" panose="020B0604030504040204" pitchFamily="50" charset="-128"/>
                  <a:ea typeface="Meiryo UI" panose="020B0604030504040204" pitchFamily="50" charset="-128"/>
                </a:rPr>
                <a:t>13</a:t>
              </a:r>
              <a:r>
                <a:rPr lang="ja-JP" altLang="en-US" sz="1200" dirty="0">
                  <a:solidFill>
                    <a:srgbClr val="000000"/>
                  </a:solidFill>
                  <a:latin typeface="Meiryo UI" panose="020B0604030504040204" pitchFamily="50" charset="-128"/>
                  <a:ea typeface="Meiryo UI" panose="020B0604030504040204" pitchFamily="50" charset="-128"/>
                </a:rPr>
                <a:t>路線へ接続、</a:t>
              </a:r>
              <a:endParaRPr lang="en-US" altLang="ja-JP" sz="1200" dirty="0">
                <a:solidFill>
                  <a:srgbClr val="000000"/>
                </a:solidFill>
                <a:latin typeface="Meiryo UI" panose="020B0604030504040204" pitchFamily="50" charset="-128"/>
                <a:ea typeface="Meiryo UI" panose="020B0604030504040204" pitchFamily="50" charset="-128"/>
              </a:endParaRPr>
            </a:p>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大阪中心部、京都、兵庫、奈良へのアクセスが向上</a:t>
              </a:r>
            </a:p>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・奈良から直通快速</a:t>
              </a:r>
              <a:r>
                <a:rPr lang="ja-JP" altLang="en-US" sz="1200" dirty="0" smtClean="0">
                  <a:solidFill>
                    <a:srgbClr val="000000"/>
                  </a:solidFill>
                  <a:latin typeface="Meiryo UI" panose="020B0604030504040204" pitchFamily="50" charset="-128"/>
                  <a:ea typeface="Meiryo UI" panose="020B0604030504040204" pitchFamily="50" charset="-128"/>
                </a:rPr>
                <a:t>で</a:t>
              </a:r>
              <a:r>
                <a:rPr lang="en-US" altLang="ja-JP" sz="1200" dirty="0">
                  <a:solidFill>
                    <a:srgbClr val="000000"/>
                  </a:solidFill>
                  <a:latin typeface="Meiryo UI" panose="020B0604030504040204" pitchFamily="50" charset="-128"/>
                  <a:ea typeface="Meiryo UI" panose="020B0604030504040204" pitchFamily="50" charset="-128"/>
                </a:rPr>
                <a:t>54</a:t>
              </a:r>
              <a:r>
                <a:rPr lang="ja-JP" altLang="en-US" sz="1200" dirty="0" smtClean="0">
                  <a:solidFill>
                    <a:srgbClr val="000000"/>
                  </a:solidFill>
                  <a:latin typeface="Meiryo UI" panose="020B0604030504040204" pitchFamily="50" charset="-128"/>
                  <a:ea typeface="Meiryo UI" panose="020B0604030504040204" pitchFamily="50" charset="-128"/>
                </a:rPr>
                <a:t>分</a:t>
              </a:r>
              <a:r>
                <a:rPr lang="ja-JP" altLang="en-US" sz="1200" dirty="0">
                  <a:solidFill>
                    <a:srgbClr val="000000"/>
                  </a:solidFill>
                  <a:latin typeface="Meiryo UI" panose="020B0604030504040204" pitchFamily="50" charset="-128"/>
                  <a:ea typeface="Meiryo UI" panose="020B0604030504040204" pitchFamily="50" charset="-128"/>
                </a:rPr>
                <a:t>、久宝寺から普通</a:t>
              </a:r>
              <a:r>
                <a:rPr lang="ja-JP" altLang="en-US" sz="1200" dirty="0" smtClean="0">
                  <a:solidFill>
                    <a:srgbClr val="000000"/>
                  </a:solidFill>
                  <a:latin typeface="Meiryo UI" panose="020B0604030504040204" pitchFamily="50" charset="-128"/>
                  <a:ea typeface="Meiryo UI" panose="020B0604030504040204" pitchFamily="50" charset="-128"/>
                </a:rPr>
                <a:t>で</a:t>
              </a:r>
              <a:r>
                <a:rPr lang="en-US" altLang="ja-JP" sz="1200" dirty="0">
                  <a:solidFill>
                    <a:srgbClr val="000000"/>
                  </a:solidFill>
                  <a:latin typeface="Meiryo UI" panose="020B0604030504040204" pitchFamily="50" charset="-128"/>
                  <a:ea typeface="Meiryo UI" panose="020B0604030504040204" pitchFamily="50" charset="-128"/>
                </a:rPr>
                <a:t>32</a:t>
              </a:r>
              <a:r>
                <a:rPr lang="ja-JP" altLang="en-US" sz="1200" dirty="0" smtClean="0">
                  <a:solidFill>
                    <a:srgbClr val="000000"/>
                  </a:solidFill>
                  <a:latin typeface="Meiryo UI" panose="020B0604030504040204" pitchFamily="50" charset="-128"/>
                  <a:ea typeface="Meiryo UI" panose="020B0604030504040204" pitchFamily="50" charset="-128"/>
                </a:rPr>
                <a:t>分</a:t>
              </a:r>
              <a:r>
                <a:rPr lang="ja-JP" altLang="en-US" sz="1200" dirty="0">
                  <a:solidFill>
                    <a:srgbClr val="000000"/>
                  </a:solidFill>
                  <a:latin typeface="Meiryo UI" panose="020B0604030504040204" pitchFamily="50" charset="-128"/>
                  <a:ea typeface="Meiryo UI" panose="020B0604030504040204" pitchFamily="50" charset="-128"/>
                </a:rPr>
                <a:t>で新大阪へ到着</a:t>
              </a:r>
            </a:p>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・国土軸・新大阪駅に直結、大和路線・学研都市線からも新幹線</a:t>
              </a:r>
              <a:r>
                <a:rPr lang="ja-JP" altLang="en-US" sz="1200" dirty="0" smtClean="0">
                  <a:solidFill>
                    <a:srgbClr val="000000"/>
                  </a:solidFill>
                  <a:latin typeface="Meiryo UI" panose="020B0604030504040204" pitchFamily="50" charset="-128"/>
                  <a:ea typeface="Meiryo UI" panose="020B0604030504040204" pitchFamily="50" charset="-128"/>
                </a:rPr>
                <a:t>の</a:t>
              </a:r>
              <a:endParaRPr lang="en-US" altLang="ja-JP" sz="1200" dirty="0" smtClean="0">
                <a:solidFill>
                  <a:srgbClr val="000000"/>
                </a:solidFill>
                <a:latin typeface="Meiryo UI" panose="020B0604030504040204" pitchFamily="50" charset="-128"/>
                <a:ea typeface="Meiryo UI" panose="020B0604030504040204" pitchFamily="50" charset="-128"/>
              </a:endParaRPr>
            </a:p>
            <a:p>
              <a:pPr marL="82550" indent="-82550">
                <a:lnSpc>
                  <a:spcPts val="1600"/>
                </a:lnSpc>
                <a:spcBef>
                  <a:spcPct val="0"/>
                </a:spcBef>
                <a:buNone/>
              </a:pPr>
              <a:r>
                <a:rPr lang="ja-JP" altLang="en-US" sz="1200" dirty="0" smtClean="0">
                  <a:solidFill>
                    <a:srgbClr val="000000"/>
                  </a:solidFill>
                  <a:latin typeface="Meiryo UI" panose="020B0604030504040204" pitchFamily="50" charset="-128"/>
                  <a:ea typeface="Meiryo UI" panose="020B0604030504040204" pitchFamily="50" charset="-128"/>
                </a:rPr>
                <a:t> 利用</a:t>
              </a:r>
              <a:r>
                <a:rPr lang="ja-JP" altLang="en-US" sz="1200" dirty="0">
                  <a:solidFill>
                    <a:srgbClr val="000000"/>
                  </a:solidFill>
                  <a:latin typeface="Meiryo UI" panose="020B0604030504040204" pitchFamily="50" charset="-128"/>
                  <a:ea typeface="Meiryo UI" panose="020B0604030504040204" pitchFamily="50" charset="-128"/>
                </a:rPr>
                <a:t>が便利に</a:t>
              </a:r>
            </a:p>
          </p:txBody>
        </p:sp>
        <p:sp>
          <p:nvSpPr>
            <p:cNvPr id="25"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a:t>
              </a:r>
              <a:r>
                <a:rPr lang="ja-JP" altLang="en-US" sz="1200" dirty="0">
                  <a:latin typeface="Meiryo UI" pitchFamily="50" charset="-128"/>
                  <a:ea typeface="Meiryo UI" pitchFamily="50" charset="-128"/>
                  <a:cs typeface="Meiryo UI" pitchFamily="50" charset="-128"/>
                </a:rPr>
                <a:t>効果</a:t>
              </a:r>
              <a:r>
                <a:rPr lang="en-US" altLang="ja-JP" sz="1200" dirty="0">
                  <a:latin typeface="Meiryo UI" pitchFamily="50" charset="-128"/>
                  <a:ea typeface="Meiryo UI" pitchFamily="50" charset="-128"/>
                  <a:cs typeface="Meiryo UI" pitchFamily="50" charset="-128"/>
                </a:rPr>
                <a:t>》</a:t>
              </a:r>
            </a:p>
          </p:txBody>
        </p:sp>
      </p:grpSp>
      <p:pic>
        <p:nvPicPr>
          <p:cNvPr id="26" name="図 25"/>
          <p:cNvPicPr>
            <a:picLocks noChangeAspect="1"/>
          </p:cNvPicPr>
          <p:nvPr/>
        </p:nvPicPr>
        <p:blipFill>
          <a:blip r:embed="rId3"/>
          <a:stretch>
            <a:fillRect/>
          </a:stretch>
        </p:blipFill>
        <p:spPr>
          <a:xfrm>
            <a:off x="4898070" y="2045143"/>
            <a:ext cx="4303402" cy="4453770"/>
          </a:xfrm>
          <a:prstGeom prst="rect">
            <a:avLst/>
          </a:prstGeom>
        </p:spPr>
      </p:pic>
    </p:spTree>
    <p:extLst>
      <p:ext uri="{BB962C8B-B14F-4D97-AF65-F5344CB8AC3E}">
        <p14:creationId xmlns:p14="http://schemas.microsoft.com/office/powerpoint/2010/main" val="2033867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70264"/>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764705"/>
            <a:ext cx="9438772" cy="50963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北大阪地域と大阪都心とを直結し、北大阪地域の活性化に寄与する北大阪急行延伸については、</a:t>
            </a:r>
            <a:r>
              <a:rPr lang="en-US" altLang="ja-JP" sz="1400" dirty="0">
                <a:latin typeface="+mj-ea"/>
                <a:cs typeface="Meiryo UI" panose="020B0604030504040204" pitchFamily="50" charset="-128"/>
              </a:rPr>
              <a:t>2016</a:t>
            </a:r>
            <a:r>
              <a:rPr lang="ja-JP" altLang="en-US" sz="1400" dirty="0">
                <a:latin typeface="+mj-ea"/>
                <a:cs typeface="Meiryo UI" panose="020B0604030504040204" pitchFamily="50" charset="-128"/>
              </a:rPr>
              <a:t>年度に現場着手。</a:t>
            </a:r>
            <a:r>
              <a:rPr lang="en-US" altLang="ja-JP" sz="1400" dirty="0">
                <a:latin typeface="+mj-ea"/>
                <a:cs typeface="Meiryo UI" panose="020B0604030504040204" pitchFamily="50" charset="-128"/>
              </a:rPr>
              <a:t>2023</a:t>
            </a:r>
            <a:r>
              <a:rPr lang="ja-JP" altLang="en-US" sz="1400" dirty="0">
                <a:latin typeface="+mj-ea"/>
                <a:cs typeface="Meiryo UI" panose="020B0604030504040204" pitchFamily="50" charset="-128"/>
              </a:rPr>
              <a:t>年度の開業目標に向け、現在、鉄道本体工事等を実施中。</a:t>
            </a:r>
          </a:p>
        </p:txBody>
      </p:sp>
      <p:sp>
        <p:nvSpPr>
          <p:cNvPr id="12" name="タイトル 1"/>
          <p:cNvSpPr txBox="1">
            <a:spLocks/>
          </p:cNvSpPr>
          <p:nvPr/>
        </p:nvSpPr>
        <p:spPr>
          <a:xfrm>
            <a:off x="295566" y="155679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673080" y="1571301"/>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72400" y="6503847"/>
            <a:ext cx="2133600" cy="365125"/>
          </a:xfrm>
        </p:spPr>
        <p:txBody>
          <a:bodyPr/>
          <a:lstStyle/>
          <a:p>
            <a:pPr>
              <a:defRPr/>
            </a:pPr>
            <a:r>
              <a:rPr lang="en-US" altLang="ja-JP" dirty="0" smtClean="0"/>
              <a:t>10</a:t>
            </a:r>
            <a:endParaRPr lang="ja-JP" altLang="en-US" dirty="0"/>
          </a:p>
        </p:txBody>
      </p:sp>
      <p:sp>
        <p:nvSpPr>
          <p:cNvPr id="24" name="正方形/長方形 23"/>
          <p:cNvSpPr/>
          <p:nvPr/>
        </p:nvSpPr>
        <p:spPr>
          <a:xfrm>
            <a:off x="322904" y="18524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北大阪急行延伸</a:t>
            </a:r>
          </a:p>
        </p:txBody>
      </p:sp>
      <p:sp>
        <p:nvSpPr>
          <p:cNvPr id="19" name="正方形/長方形 9"/>
          <p:cNvSpPr>
            <a:spLocks noChangeArrowheads="1"/>
          </p:cNvSpPr>
          <p:nvPr/>
        </p:nvSpPr>
        <p:spPr bwMode="auto">
          <a:xfrm>
            <a:off x="500173" y="2588304"/>
            <a:ext cx="5290396" cy="91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区　　間　</a:t>
            </a:r>
            <a:r>
              <a:rPr lang="ja-JP" altLang="en-US" sz="1200" dirty="0">
                <a:latin typeface="Meiryo UI" panose="020B0604030504040204" pitchFamily="50" charset="-128"/>
                <a:ea typeface="Meiryo UI" panose="020B0604030504040204" pitchFamily="50" charset="-128"/>
                <a:sym typeface="Wingdings" panose="05000000000000000000" pitchFamily="2" charset="2"/>
              </a:rPr>
              <a:t>：</a:t>
            </a:r>
            <a:r>
              <a:rPr lang="en-US" altLang="ja-JP" sz="1200" dirty="0">
                <a:latin typeface="Meiryo UI" panose="020B0604030504040204" pitchFamily="50" charset="-128"/>
                <a:ea typeface="Meiryo UI" panose="020B0604030504040204" pitchFamily="50" charset="-128"/>
                <a:sym typeface="Wingdings" panose="05000000000000000000" pitchFamily="2" charset="2"/>
              </a:rPr>
              <a:t>(</a:t>
            </a:r>
            <a:r>
              <a:rPr lang="ja-JP" altLang="en-US" sz="1200" dirty="0">
                <a:latin typeface="Meiryo UI" panose="020B0604030504040204" pitchFamily="50" charset="-128"/>
                <a:ea typeface="Meiryo UI" panose="020B0604030504040204" pitchFamily="50" charset="-128"/>
              </a:rPr>
              <a:t>千里中央駅</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～箕面船場阪大前駅</a:t>
            </a:r>
            <a:r>
              <a:rPr lang="ja-JP" altLang="en-US" sz="1200" dirty="0" smtClean="0">
                <a:latin typeface="Meiryo UI" panose="020B0604030504040204" pitchFamily="50" charset="-128"/>
                <a:ea typeface="Meiryo UI" panose="020B0604030504040204" pitchFamily="50" charset="-128"/>
              </a:rPr>
              <a:t>～箕面</a:t>
            </a:r>
            <a:r>
              <a:rPr lang="ja-JP" altLang="en-US" sz="1200" dirty="0">
                <a:latin typeface="Meiryo UI" panose="020B0604030504040204" pitchFamily="50" charset="-128"/>
                <a:ea typeface="Meiryo UI" panose="020B0604030504040204" pitchFamily="50" charset="-128"/>
              </a:rPr>
              <a:t>萱野駅　　</a:t>
            </a:r>
            <a:r>
              <a:rPr lang="ja-JP" altLang="en-US" sz="1200" dirty="0" smtClean="0">
                <a:latin typeface="Meiryo UI" panose="020B0604030504040204" pitchFamily="50" charset="-128"/>
                <a:ea typeface="Meiryo UI" panose="020B0604030504040204" pitchFamily="50" charset="-128"/>
              </a:rPr>
              <a:t>Ｌ</a:t>
            </a:r>
            <a:r>
              <a:rPr lang="en-US" altLang="ja-JP" sz="1200" dirty="0" smtClean="0">
                <a:latin typeface="Meiryo UI" panose="020B0604030504040204" pitchFamily="50" charset="-128"/>
                <a:ea typeface="Meiryo UI" panose="020B0604030504040204" pitchFamily="50" charset="-128"/>
              </a:rPr>
              <a:t>=2.5km </a:t>
            </a:r>
            <a:r>
              <a:rPr lang="ja-JP" altLang="en-US" sz="1200" dirty="0">
                <a:latin typeface="Meiryo UI" panose="020B0604030504040204" pitchFamily="50" charset="-128"/>
                <a:ea typeface="Meiryo UI" panose="020B0604030504040204" pitchFamily="50" charset="-128"/>
              </a:rPr>
              <a:t>　</a:t>
            </a: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事業費　　</a:t>
            </a:r>
            <a:r>
              <a:rPr lang="ja-JP" altLang="en-US" sz="1200" dirty="0" smtClean="0">
                <a:latin typeface="Meiryo UI" panose="020B0604030504040204" pitchFamily="50" charset="-128"/>
                <a:ea typeface="Meiryo UI" panose="020B0604030504040204" pitchFamily="50" charset="-128"/>
              </a:rPr>
              <a:t>：約</a:t>
            </a:r>
            <a:r>
              <a:rPr lang="en-US" altLang="ja-JP" sz="1200" dirty="0" smtClean="0">
                <a:latin typeface="Meiryo UI" panose="020B0604030504040204" pitchFamily="50" charset="-128"/>
                <a:ea typeface="Meiryo UI" panose="020B0604030504040204" pitchFamily="50" charset="-128"/>
              </a:rPr>
              <a:t>874</a:t>
            </a:r>
            <a:r>
              <a:rPr lang="ja-JP" altLang="en-US" sz="1200" dirty="0">
                <a:latin typeface="Meiryo UI" panose="020B0604030504040204" pitchFamily="50" charset="-128"/>
                <a:ea typeface="Meiryo UI" panose="020B0604030504040204" pitchFamily="50" charset="-128"/>
              </a:rPr>
              <a:t>億円</a:t>
            </a:r>
            <a:endParaRPr lang="en-US" altLang="ja-JP" sz="1200" dirty="0">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smtClean="0">
                <a:latin typeface="Meiryo UI" panose="020B0604030504040204" pitchFamily="50" charset="-128"/>
                <a:ea typeface="Meiryo UI" panose="020B0604030504040204" pitchFamily="50" charset="-128"/>
              </a:rPr>
              <a:t>事業</a:t>
            </a:r>
            <a:r>
              <a:rPr lang="ja-JP" altLang="en-US" sz="1200" dirty="0">
                <a:latin typeface="Meiryo UI" panose="020B0604030504040204" pitchFamily="50" charset="-128"/>
                <a:ea typeface="Meiryo UI" panose="020B0604030504040204" pitchFamily="50" charset="-128"/>
              </a:rPr>
              <a:t>主体：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整備</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箕面市・北大阪急行電鉄　</a:t>
            </a:r>
            <a:endParaRPr lang="en-US" altLang="ja-JP" sz="1200" dirty="0">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運行</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北大阪急行</a:t>
            </a:r>
            <a:r>
              <a:rPr lang="ja-JP" altLang="en-US" sz="1200" dirty="0" smtClean="0">
                <a:latin typeface="Meiryo UI" panose="020B0604030504040204" pitchFamily="50" charset="-128"/>
                <a:ea typeface="Meiryo UI" panose="020B0604030504040204" pitchFamily="50" charset="-128"/>
              </a:rPr>
              <a:t>電鉄</a:t>
            </a:r>
            <a:endParaRPr lang="en-US" altLang="ja-JP" sz="1200" dirty="0">
              <a:latin typeface="Meiryo UI" panose="020B0604030504040204" pitchFamily="50" charset="-128"/>
              <a:ea typeface="Meiryo UI" panose="020B0604030504040204" pitchFamily="50" charset="-128"/>
            </a:endParaRPr>
          </a:p>
        </p:txBody>
      </p:sp>
      <p:sp>
        <p:nvSpPr>
          <p:cNvPr id="21" name="テキスト ボックス 20"/>
          <p:cNvSpPr txBox="1">
            <a:spLocks noChangeArrowheads="1"/>
          </p:cNvSpPr>
          <p:nvPr/>
        </p:nvSpPr>
        <p:spPr bwMode="auto">
          <a:xfrm>
            <a:off x="421273" y="4125697"/>
            <a:ext cx="4151131"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marL="285750" indent="-285750"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indent="0" eaLnBrk="1" hangingPunct="1"/>
            <a:r>
              <a:rPr lang="ja-JP" altLang="en-US" sz="1200" dirty="0">
                <a:latin typeface="Meiryo UI" pitchFamily="50" charset="-128"/>
                <a:ea typeface="Meiryo UI" pitchFamily="50" charset="-128"/>
                <a:cs typeface="Meiryo UI" pitchFamily="50" charset="-128"/>
              </a:rPr>
              <a:t>・北大阪地域と大阪都心との</a:t>
            </a:r>
            <a:r>
              <a:rPr lang="ja-JP" altLang="en-US" sz="1200" dirty="0" smtClean="0">
                <a:latin typeface="Meiryo UI" pitchFamily="50" charset="-128"/>
                <a:ea typeface="Meiryo UI" pitchFamily="50" charset="-128"/>
                <a:cs typeface="Meiryo UI" pitchFamily="50" charset="-128"/>
              </a:rPr>
              <a:t>直結（南北軸強化）</a:t>
            </a:r>
            <a:endParaRPr lang="en-US" altLang="ja-JP" sz="1200" dirty="0">
              <a:latin typeface="Meiryo UI" pitchFamily="50" charset="-128"/>
              <a:ea typeface="Meiryo UI" pitchFamily="50" charset="-128"/>
              <a:cs typeface="Meiryo UI" pitchFamily="50" charset="-128"/>
            </a:endParaRPr>
          </a:p>
          <a:p>
            <a:pPr marL="0" indent="0" eaLnBrk="1" hangingPunct="1"/>
            <a:r>
              <a:rPr lang="ja-JP" altLang="en-US" sz="1200" dirty="0">
                <a:latin typeface="Meiryo UI" pitchFamily="50" charset="-128"/>
                <a:ea typeface="Meiryo UI" pitchFamily="50" charset="-128"/>
                <a:cs typeface="Meiryo UI" pitchFamily="50" charset="-128"/>
              </a:rPr>
              <a:t>・拠点形成とセットによる北大阪地域の活性化</a:t>
            </a:r>
            <a:endParaRPr lang="en-US" altLang="ja-JP" sz="1200" dirty="0">
              <a:latin typeface="Meiryo UI" pitchFamily="50" charset="-128"/>
              <a:ea typeface="Meiryo UI" pitchFamily="50" charset="-128"/>
              <a:cs typeface="Meiryo UI" pitchFamily="50" charset="-128"/>
            </a:endParaRPr>
          </a:p>
          <a:p>
            <a:pPr marL="0" indent="0" eaLnBrk="1" hangingPunct="1">
              <a:lnSpc>
                <a:spcPts val="2200"/>
              </a:lnSpc>
            </a:pPr>
            <a:r>
              <a:rPr lang="ja-JP" altLang="en-US" sz="1200" dirty="0">
                <a:latin typeface="Meiryo UI" panose="020B0604030504040204" pitchFamily="50" charset="-128"/>
                <a:ea typeface="Meiryo UI" panose="020B0604030504040204" pitchFamily="50" charset="-128"/>
              </a:rPr>
              <a:t>・鉄道利用需要</a:t>
            </a:r>
            <a:r>
              <a:rPr lang="ja-JP" altLang="en-US" sz="1200" dirty="0" smtClean="0">
                <a:latin typeface="Meiryo UI" panose="020B0604030504040204" pitchFamily="50" charset="-128"/>
                <a:ea typeface="Meiryo UI" panose="020B0604030504040204" pitchFamily="50" charset="-128"/>
              </a:rPr>
              <a:t>約</a:t>
            </a:r>
            <a:r>
              <a:rPr lang="en-US" altLang="ja-JP" sz="1200" dirty="0" smtClean="0">
                <a:latin typeface="Meiryo UI" panose="020B0604030504040204" pitchFamily="50" charset="-128"/>
                <a:ea typeface="Meiryo UI" panose="020B0604030504040204" pitchFamily="50" charset="-128"/>
              </a:rPr>
              <a:t>4.5</a:t>
            </a:r>
            <a:r>
              <a:rPr lang="ja-JP" altLang="en-US" sz="1200" dirty="0" smtClean="0">
                <a:latin typeface="Meiryo UI" panose="020B0604030504040204" pitchFamily="50" charset="-128"/>
                <a:ea typeface="Meiryo UI" panose="020B0604030504040204" pitchFamily="50" charset="-128"/>
              </a:rPr>
              <a:t>万人</a:t>
            </a:r>
            <a:endParaRPr lang="en-US" altLang="ja-JP" sz="1200" dirty="0">
              <a:latin typeface="Meiryo UI" panose="020B0604030504040204" pitchFamily="50" charset="-128"/>
              <a:ea typeface="Meiryo UI" panose="020B0604030504040204" pitchFamily="50" charset="-128"/>
            </a:endParaRPr>
          </a:p>
          <a:p>
            <a:pPr marL="0" indent="0" eaLnBrk="1" hangingPunct="1">
              <a:lnSpc>
                <a:spcPts val="2200"/>
              </a:lnSpc>
            </a:pPr>
            <a:r>
              <a:rPr lang="ja-JP" altLang="en-US" sz="1200" dirty="0">
                <a:latin typeface="Meiryo UI" panose="020B0604030504040204" pitchFamily="50" charset="-128"/>
                <a:ea typeface="Meiryo UI" panose="020B0604030504040204" pitchFamily="50" charset="-128"/>
              </a:rPr>
              <a:t>・大阪都心部への時間短縮</a:t>
            </a:r>
            <a:r>
              <a:rPr lang="en-US" altLang="ja-JP" sz="1200" dirty="0">
                <a:latin typeface="Meiryo UI" panose="020B0604030504040204" pitchFamily="50" charset="-128"/>
                <a:ea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rPr>
              <a:t>分</a:t>
            </a:r>
          </a:p>
        </p:txBody>
      </p:sp>
      <p:sp>
        <p:nvSpPr>
          <p:cNvPr id="27" name="テキスト ボックス 23"/>
          <p:cNvSpPr txBox="1">
            <a:spLocks noChangeArrowheads="1"/>
          </p:cNvSpPr>
          <p:nvPr/>
        </p:nvSpPr>
        <p:spPr bwMode="auto">
          <a:xfrm>
            <a:off x="350414" y="3808377"/>
            <a:ext cx="5440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路線の効果</a:t>
            </a:r>
            <a:r>
              <a:rPr lang="en-US" altLang="ja-JP" sz="1200" dirty="0">
                <a:solidFill>
                  <a:srgbClr val="000000"/>
                </a:solidFill>
                <a:latin typeface="Meiryo UI" panose="020B0604030504040204" pitchFamily="50" charset="-128"/>
                <a:ea typeface="Meiryo UI" panose="020B0604030504040204" pitchFamily="50" charset="-128"/>
              </a:rPr>
              <a:t>》</a:t>
            </a:r>
          </a:p>
        </p:txBody>
      </p:sp>
      <p:sp>
        <p:nvSpPr>
          <p:cNvPr id="28" name="テキスト ボックス 23"/>
          <p:cNvSpPr txBox="1">
            <a:spLocks noChangeArrowheads="1"/>
          </p:cNvSpPr>
          <p:nvPr/>
        </p:nvSpPr>
        <p:spPr bwMode="auto">
          <a:xfrm>
            <a:off x="344488" y="2275958"/>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aphicFrame>
        <p:nvGraphicFramePr>
          <p:cNvPr id="29" name="表 28"/>
          <p:cNvGraphicFramePr>
            <a:graphicFrameLocks noGrp="1"/>
          </p:cNvGraphicFramePr>
          <p:nvPr/>
        </p:nvGraphicFramePr>
        <p:xfrm>
          <a:off x="480563" y="1856431"/>
          <a:ext cx="4396296" cy="357360"/>
        </p:xfrm>
        <a:graphic>
          <a:graphicData uri="http://schemas.openxmlformats.org/drawingml/2006/table">
            <a:tbl>
              <a:tblPr firstRow="1" bandRow="1">
                <a:tableStyleId>{5C22544A-7EE6-4342-B048-85BDC9FD1C3A}</a:tableStyleId>
              </a:tblPr>
              <a:tblGrid>
                <a:gridCol w="961496">
                  <a:extLst>
                    <a:ext uri="{9D8B030D-6E8A-4147-A177-3AD203B41FA5}">
                      <a16:colId xmlns:a16="http://schemas.microsoft.com/office/drawing/2014/main" val="4037741501"/>
                    </a:ext>
                  </a:extLst>
                </a:gridCol>
                <a:gridCol w="3434800">
                  <a:extLst>
                    <a:ext uri="{9D8B030D-6E8A-4147-A177-3AD203B41FA5}">
                      <a16:colId xmlns:a16="http://schemas.microsoft.com/office/drawing/2014/main" val="314475500"/>
                    </a:ext>
                  </a:extLst>
                </a:gridCol>
              </a:tblGrid>
              <a:tr h="317319">
                <a:tc>
                  <a:txBody>
                    <a:bodyPr/>
                    <a:lstStyle/>
                    <a:p>
                      <a:r>
                        <a:rPr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400" b="0" dirty="0"/>
                    </a:p>
                  </a:txBody>
                  <a:tcPr marL="0" marR="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開業目標</a:t>
                      </a:r>
                    </a:p>
                  </a:txBody>
                  <a:tcPr marL="0" marR="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bl>
          </a:graphicData>
        </a:graphic>
      </p:graphicFrame>
      <p:pic>
        <p:nvPicPr>
          <p:cNvPr id="2" name="図 1"/>
          <p:cNvPicPr>
            <a:picLocks noChangeAspect="1"/>
          </p:cNvPicPr>
          <p:nvPr/>
        </p:nvPicPr>
        <p:blipFill>
          <a:blip r:embed="rId3"/>
          <a:stretch>
            <a:fillRect/>
          </a:stretch>
        </p:blipFill>
        <p:spPr>
          <a:xfrm>
            <a:off x="5936040" y="1907520"/>
            <a:ext cx="2940762" cy="4808609"/>
          </a:xfrm>
          <a:prstGeom prst="rect">
            <a:avLst/>
          </a:prstGeom>
        </p:spPr>
      </p:pic>
    </p:spTree>
    <p:extLst>
      <p:ext uri="{BB962C8B-B14F-4D97-AF65-F5344CB8AC3E}">
        <p14:creationId xmlns:p14="http://schemas.microsoft.com/office/powerpoint/2010/main" val="752096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8615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639542"/>
            <a:ext cx="9334105" cy="109473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smtClean="0">
                <a:latin typeface="+mj-ea"/>
                <a:cs typeface="Meiryo UI" panose="020B0604030504040204" pitchFamily="50" charset="-128"/>
              </a:rPr>
              <a:t>大阪都心部から放射状に形成された鉄道を環状方向に結節する大阪モノレールに</a:t>
            </a:r>
            <a:r>
              <a:rPr lang="ja-JP" altLang="en-US" sz="1400" dirty="0">
                <a:latin typeface="+mj-ea"/>
                <a:cs typeface="Meiryo UI" panose="020B0604030504040204" pitchFamily="50" charset="-128"/>
              </a:rPr>
              <a:t>ついては</a:t>
            </a:r>
            <a:r>
              <a:rPr lang="ja-JP" altLang="en-US" sz="1400" dirty="0" smtClean="0">
                <a:latin typeface="+mj-ea"/>
                <a:cs typeface="Meiryo UI" panose="020B0604030504040204" pitchFamily="50" charset="-128"/>
              </a:rPr>
              <a:t>、現在の終点である門真市駅から「（仮称）瓜生堂駅」まで、約</a:t>
            </a:r>
            <a:r>
              <a:rPr lang="en-US" altLang="ja-JP" sz="1400" dirty="0" smtClean="0">
                <a:latin typeface="+mj-ea"/>
                <a:cs typeface="Meiryo UI" panose="020B0604030504040204" pitchFamily="50" charset="-128"/>
              </a:rPr>
              <a:t>8.9</a:t>
            </a:r>
            <a:r>
              <a:rPr lang="ja-JP" altLang="en-US" sz="1400" dirty="0" smtClean="0">
                <a:latin typeface="+mj-ea"/>
                <a:cs typeface="Meiryo UI" panose="020B0604030504040204" pitchFamily="50" charset="-128"/>
              </a:rPr>
              <a:t>㎞を延伸。</a:t>
            </a:r>
            <a:r>
              <a:rPr lang="en-US" altLang="ja-JP" sz="1400" dirty="0" smtClean="0">
                <a:latin typeface="+mj-ea"/>
                <a:cs typeface="Meiryo UI" panose="020B0604030504040204" pitchFamily="50" charset="-128"/>
              </a:rPr>
              <a:t>2029</a:t>
            </a:r>
            <a:r>
              <a:rPr lang="ja-JP" altLang="en-US" sz="1400" dirty="0" smtClean="0">
                <a:latin typeface="+mj-ea"/>
                <a:cs typeface="Meiryo UI" panose="020B0604030504040204" pitchFamily="50" charset="-128"/>
              </a:rPr>
              <a:t>年の</a:t>
            </a:r>
            <a:r>
              <a:rPr lang="ja-JP" altLang="en-US" sz="1400" dirty="0">
                <a:latin typeface="+mj-ea"/>
                <a:cs typeface="Meiryo UI" panose="020B0604030504040204" pitchFamily="50" charset="-128"/>
              </a:rPr>
              <a:t>開業目標に向け、現在</a:t>
            </a:r>
            <a:r>
              <a:rPr lang="ja-JP" altLang="en-US" sz="1400" dirty="0" smtClean="0">
                <a:latin typeface="+mj-ea"/>
                <a:cs typeface="Meiryo UI" panose="020B0604030504040204" pitchFamily="50" charset="-128"/>
              </a:rPr>
              <a:t>、支柱</a:t>
            </a:r>
            <a:r>
              <a:rPr lang="ja-JP" altLang="en-US" sz="1400" dirty="0">
                <a:latin typeface="+mj-ea"/>
                <a:cs typeface="Meiryo UI" panose="020B0604030504040204" pitchFamily="50" charset="-128"/>
              </a:rPr>
              <a:t>建設</a:t>
            </a:r>
            <a:r>
              <a:rPr lang="ja-JP" altLang="en-US" sz="1400" dirty="0" smtClean="0">
                <a:latin typeface="+mj-ea"/>
                <a:cs typeface="Meiryo UI" panose="020B0604030504040204" pitchFamily="50" charset="-128"/>
              </a:rPr>
              <a:t>工事</a:t>
            </a:r>
            <a:r>
              <a:rPr lang="ja-JP" altLang="en-US" sz="1400" dirty="0">
                <a:latin typeface="+mj-ea"/>
                <a:cs typeface="Meiryo UI" panose="020B0604030504040204" pitchFamily="50" charset="-128"/>
              </a:rPr>
              <a:t>等を実施中</a:t>
            </a:r>
            <a:r>
              <a:rPr lang="ja-JP" altLang="en-US" sz="1400" dirty="0" smtClean="0">
                <a:latin typeface="+mj-ea"/>
                <a:cs typeface="Meiryo UI" panose="020B0604030504040204" pitchFamily="50" charset="-128"/>
              </a:rPr>
              <a:t>。　　　　　　　また、「（仮称）門真新駅」についても必要な法手続きを実施中。</a:t>
            </a:r>
            <a:endParaRPr lang="ja-JP" altLang="en-US" sz="1400" dirty="0">
              <a:latin typeface="+mj-ea"/>
              <a:cs typeface="Meiryo UI" panose="020B0604030504040204" pitchFamily="50" charset="-128"/>
            </a:endParaRPr>
          </a:p>
        </p:txBody>
      </p:sp>
      <p:sp>
        <p:nvSpPr>
          <p:cNvPr id="12" name="タイトル 1"/>
          <p:cNvSpPr txBox="1">
            <a:spLocks/>
          </p:cNvSpPr>
          <p:nvPr/>
        </p:nvSpPr>
        <p:spPr>
          <a:xfrm>
            <a:off x="295566" y="155679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239432" y="1526438"/>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72400" y="6492875"/>
            <a:ext cx="2133600" cy="365125"/>
          </a:xfrm>
        </p:spPr>
        <p:txBody>
          <a:bodyPr/>
          <a:lstStyle/>
          <a:p>
            <a:pPr>
              <a:defRPr/>
            </a:pPr>
            <a:r>
              <a:rPr lang="en-US" altLang="ja-JP" dirty="0" smtClean="0"/>
              <a:t>11</a:t>
            </a:r>
            <a:endParaRPr lang="ja-JP" altLang="en-US" dirty="0"/>
          </a:p>
        </p:txBody>
      </p:sp>
      <p:sp>
        <p:nvSpPr>
          <p:cNvPr id="24" name="正方形/長方形 23"/>
          <p:cNvSpPr/>
          <p:nvPr/>
        </p:nvSpPr>
        <p:spPr>
          <a:xfrm>
            <a:off x="278710" y="27570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モノレール延伸</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1908359722"/>
              </p:ext>
            </p:extLst>
          </p:nvPr>
        </p:nvGraphicFramePr>
        <p:xfrm>
          <a:off x="497420" y="1916942"/>
          <a:ext cx="3663492" cy="1426338"/>
        </p:xfrm>
        <a:graphic>
          <a:graphicData uri="http://schemas.openxmlformats.org/drawingml/2006/table">
            <a:tbl>
              <a:tblPr firstRow="1" bandRow="1">
                <a:tableStyleId>{5C22544A-7EE6-4342-B048-85BDC9FD1C3A}</a:tableStyleId>
              </a:tblPr>
              <a:tblGrid>
                <a:gridCol w="641563">
                  <a:extLst>
                    <a:ext uri="{9D8B030D-6E8A-4147-A177-3AD203B41FA5}">
                      <a16:colId xmlns:a16="http://schemas.microsoft.com/office/drawing/2014/main" val="4037741501"/>
                    </a:ext>
                  </a:extLst>
                </a:gridCol>
                <a:gridCol w="3021929">
                  <a:extLst>
                    <a:ext uri="{9D8B030D-6E8A-4147-A177-3AD203B41FA5}">
                      <a16:colId xmlns:a16="http://schemas.microsoft.com/office/drawing/2014/main" val="314475500"/>
                    </a:ext>
                  </a:extLst>
                </a:gridCol>
              </a:tblGrid>
              <a:tr h="28380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都市計画決定、軌道法特許取得</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88442">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計画事業認可取得</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291737">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工事施行認可</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取得（土木関係）</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r h="288032">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rPr>
                        <a:t>2020.7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工事施行認可取得（電気関係）</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1003880"/>
                  </a:ext>
                </a:extLst>
              </a:tr>
              <a:tr h="274320">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rPr>
                        <a:t>2021.7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門真新駅に係る都市計画の地元説明会開催</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1637382"/>
                  </a:ext>
                </a:extLst>
              </a:tr>
            </a:tbl>
          </a:graphicData>
        </a:graphic>
      </p:graphicFrame>
      <p:grpSp>
        <p:nvGrpSpPr>
          <p:cNvPr id="15" name="グループ化 14"/>
          <p:cNvGrpSpPr/>
          <p:nvPr/>
        </p:nvGrpSpPr>
        <p:grpSpPr>
          <a:xfrm>
            <a:off x="357306" y="3396849"/>
            <a:ext cx="4883726" cy="1544319"/>
            <a:chOff x="-3231735" y="3163806"/>
            <a:chExt cx="5276983" cy="1544319"/>
          </a:xfrm>
        </p:grpSpPr>
        <p:sp>
          <p:nvSpPr>
            <p:cNvPr id="17" name="正方形/長方形 9"/>
            <p:cNvSpPr>
              <a:spLocks noChangeArrowheads="1"/>
            </p:cNvSpPr>
            <p:nvPr/>
          </p:nvSpPr>
          <p:spPr bwMode="auto">
            <a:xfrm>
              <a:off x="-3173882" y="3384698"/>
              <a:ext cx="5219130" cy="132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区　　間　</a:t>
              </a:r>
              <a:r>
                <a:rPr lang="ja-JP" altLang="en-US" sz="1200" dirty="0" smtClean="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ja-JP" altLang="en-US" sz="1200" dirty="0" smtClean="0">
                  <a:solidFill>
                    <a:srgbClr val="000000"/>
                  </a:solidFill>
                  <a:latin typeface="Meiryo UI" panose="020B0604030504040204" pitchFamily="50" charset="-128"/>
                  <a:ea typeface="Meiryo UI" panose="020B0604030504040204" pitchFamily="50" charset="-128"/>
                </a:rPr>
                <a:t>門真市）～門真新駅～門真南～鴻池新田</a:t>
              </a:r>
              <a:endParaRPr lang="en-US" altLang="ja-JP" sz="1200" dirty="0" smtClean="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～荒本～瓜生堂</a:t>
              </a:r>
              <a:r>
                <a:rPr lang="zh-TW" altLang="en-US" sz="1200" dirty="0">
                  <a:solidFill>
                    <a:srgbClr val="000000"/>
                  </a:solidFill>
                  <a:latin typeface="Meiryo UI" panose="020B0604030504040204" pitchFamily="50" charset="-128"/>
                  <a:ea typeface="Meiryo UI" panose="020B0604030504040204" pitchFamily="50" charset="-128"/>
                </a:rPr>
                <a:t>　</a:t>
              </a:r>
              <a:r>
                <a:rPr lang="en-US" altLang="zh-TW" sz="1200" dirty="0">
                  <a:solidFill>
                    <a:srgbClr val="000000"/>
                  </a:solidFill>
                  <a:latin typeface="Meiryo UI" panose="020B0604030504040204" pitchFamily="50" charset="-128"/>
                  <a:ea typeface="Meiryo UI" panose="020B0604030504040204" pitchFamily="50" charset="-128"/>
                </a:rPr>
                <a:t>  </a:t>
              </a:r>
              <a:r>
                <a:rPr lang="zh-TW" altLang="en-US" sz="1200" dirty="0" smtClean="0">
                  <a:solidFill>
                    <a:srgbClr val="000000"/>
                  </a:solidFill>
                  <a:latin typeface="Meiryo UI" panose="020B0604030504040204" pitchFamily="50" charset="-128"/>
                  <a:ea typeface="Meiryo UI" panose="020B0604030504040204" pitchFamily="50" charset="-128"/>
                </a:rPr>
                <a:t>Ｌ≒</a:t>
              </a:r>
              <a:r>
                <a:rPr lang="en-US" altLang="ja-JP" sz="1200" dirty="0" smtClean="0">
                  <a:solidFill>
                    <a:srgbClr val="000000"/>
                  </a:solidFill>
                  <a:latin typeface="Meiryo UI" panose="020B0604030504040204" pitchFamily="50" charset="-128"/>
                  <a:ea typeface="Meiryo UI" panose="020B0604030504040204" pitchFamily="50" charset="-128"/>
                </a:rPr>
                <a:t>8.9</a:t>
              </a:r>
              <a:r>
                <a:rPr lang="en-US" altLang="zh-TW" sz="1200" dirty="0" smtClean="0">
                  <a:solidFill>
                    <a:srgbClr val="000000"/>
                  </a:solidFill>
                  <a:latin typeface="Meiryo UI" panose="020B0604030504040204" pitchFamily="50" charset="-128"/>
                  <a:ea typeface="Meiryo UI" panose="020B0604030504040204" pitchFamily="50" charset="-128"/>
                </a:rPr>
                <a:t>km </a:t>
              </a:r>
              <a:r>
                <a:rPr lang="zh-TW" altLang="en-US" sz="1200" dirty="0" smtClean="0">
                  <a:solidFill>
                    <a:srgbClr val="000000"/>
                  </a:solidFill>
                  <a:latin typeface="Meiryo UI" panose="020B0604030504040204" pitchFamily="50" charset="-128"/>
                  <a:ea typeface="Meiryo UI" panose="020B0604030504040204" pitchFamily="50" charset="-128"/>
                </a:rPr>
                <a:t>　</a:t>
              </a:r>
            </a:p>
            <a:p>
              <a:pPr>
                <a:lnSpc>
                  <a:spcPts val="1600"/>
                </a:lnSpc>
                <a:spcBef>
                  <a:spcPct val="0"/>
                </a:spcBef>
                <a:buNone/>
              </a:pPr>
              <a:r>
                <a:rPr lang="zh-TW" altLang="en-US" sz="1200" dirty="0" smtClean="0">
                  <a:solidFill>
                    <a:srgbClr val="000000"/>
                  </a:solidFill>
                  <a:latin typeface="Meiryo UI" panose="020B0604030504040204" pitchFamily="50" charset="-128"/>
                  <a:ea typeface="Meiryo UI" panose="020B0604030504040204" pitchFamily="50" charset="-128"/>
                </a:rPr>
                <a:t>事 業 費 ：</a:t>
              </a:r>
              <a:r>
                <a:rPr lang="ja-JP" altLang="en-US" sz="1200" dirty="0" smtClean="0">
                  <a:solidFill>
                    <a:srgbClr val="000000"/>
                  </a:solidFill>
                  <a:latin typeface="Meiryo UI" panose="020B0604030504040204" pitchFamily="50" charset="-128"/>
                  <a:ea typeface="Meiryo UI" panose="020B0604030504040204" pitchFamily="50" charset="-128"/>
                </a:rPr>
                <a:t>約</a:t>
              </a:r>
              <a:r>
                <a:rPr lang="en-US" altLang="ja-JP" sz="1200" dirty="0" smtClean="0">
                  <a:solidFill>
                    <a:srgbClr val="000000"/>
                  </a:solidFill>
                  <a:latin typeface="Meiryo UI" panose="020B0604030504040204" pitchFamily="50" charset="-128"/>
                  <a:ea typeface="Meiryo UI" panose="020B0604030504040204" pitchFamily="50" charset="-128"/>
                </a:rPr>
                <a:t>1,050</a:t>
              </a:r>
              <a:r>
                <a:rPr lang="zh-TW" altLang="en-US" sz="1200" dirty="0" smtClean="0">
                  <a:solidFill>
                    <a:srgbClr val="000000"/>
                  </a:solidFill>
                  <a:latin typeface="Meiryo UI" panose="020B0604030504040204" pitchFamily="50" charset="-128"/>
                  <a:ea typeface="Meiryo UI" panose="020B0604030504040204" pitchFamily="50" charset="-128"/>
                </a:rPr>
                <a:t>億円（</a:t>
              </a:r>
              <a:r>
                <a:rPr lang="ja-JP" altLang="en-US" sz="1200" dirty="0" smtClean="0">
                  <a:solidFill>
                    <a:srgbClr val="000000"/>
                  </a:solidFill>
                  <a:latin typeface="Meiryo UI" panose="020B0604030504040204" pitchFamily="50" charset="-128"/>
                  <a:ea typeface="Meiryo UI" panose="020B0604030504040204" pitchFamily="50" charset="-128"/>
                </a:rPr>
                <a:t>インフラ約</a:t>
              </a:r>
              <a:r>
                <a:rPr lang="en-US" altLang="ja-JP" sz="1200" dirty="0" smtClean="0">
                  <a:solidFill>
                    <a:srgbClr val="000000"/>
                  </a:solidFill>
                  <a:latin typeface="Meiryo UI" panose="020B0604030504040204" pitchFamily="50" charset="-128"/>
                  <a:ea typeface="Meiryo UI" panose="020B0604030504040204" pitchFamily="50" charset="-128"/>
                </a:rPr>
                <a:t>740</a:t>
              </a:r>
              <a:r>
                <a:rPr lang="ja-JP" altLang="en-US" sz="1200" dirty="0" smtClean="0">
                  <a:solidFill>
                    <a:srgbClr val="000000"/>
                  </a:solidFill>
                  <a:latin typeface="Meiryo UI" panose="020B0604030504040204" pitchFamily="50" charset="-128"/>
                  <a:ea typeface="Meiryo UI" panose="020B0604030504040204" pitchFamily="50" charset="-128"/>
                </a:rPr>
                <a:t>億円、インフラ外約</a:t>
              </a:r>
              <a:r>
                <a:rPr lang="en-US" altLang="ja-JP" sz="1200" dirty="0" smtClean="0">
                  <a:solidFill>
                    <a:srgbClr val="000000"/>
                  </a:solidFill>
                  <a:latin typeface="Meiryo UI" panose="020B0604030504040204" pitchFamily="50" charset="-128"/>
                  <a:ea typeface="Meiryo UI" panose="020B0604030504040204" pitchFamily="50" charset="-128"/>
                </a:rPr>
                <a:t>310</a:t>
              </a:r>
              <a:r>
                <a:rPr lang="zh-TW" altLang="en-US" sz="1200" dirty="0" smtClean="0">
                  <a:solidFill>
                    <a:srgbClr val="000000"/>
                  </a:solidFill>
                  <a:latin typeface="Meiryo UI" panose="020B0604030504040204" pitchFamily="50" charset="-128"/>
                  <a:ea typeface="Meiryo UI" panose="020B0604030504040204" pitchFamily="50" charset="-128"/>
                </a:rPr>
                <a:t>億円）</a:t>
              </a:r>
              <a:endParaRPr lang="en-US" altLang="zh-TW" sz="1200" dirty="0" smtClean="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a:t>
              </a:r>
              <a:r>
                <a:rPr lang="en-US" altLang="ja-JP" sz="1200" dirty="0" smtClean="0">
                  <a:solidFill>
                    <a:srgbClr val="000000"/>
                  </a:solidFill>
                  <a:latin typeface="Meiryo UI" panose="020B0604030504040204" pitchFamily="50" charset="-128"/>
                  <a:ea typeface="Meiryo UI" panose="020B0604030504040204" pitchFamily="50" charset="-128"/>
                </a:rPr>
                <a:t>※</a:t>
              </a:r>
              <a:r>
                <a:rPr lang="ja-JP" altLang="en-US" sz="1200" dirty="0" smtClean="0">
                  <a:solidFill>
                    <a:srgbClr val="000000"/>
                  </a:solidFill>
                  <a:latin typeface="Meiryo UI" panose="020B0604030504040204" pitchFamily="50" charset="-128"/>
                  <a:ea typeface="Meiryo UI" panose="020B0604030504040204" pitchFamily="50" charset="-128"/>
                </a:rPr>
                <a:t>門真新駅の整備費は別途</a:t>
              </a:r>
              <a:endParaRPr lang="zh-TW" altLang="en-US"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事業</a:t>
              </a:r>
              <a:r>
                <a:rPr lang="zh-TW" altLang="en-US" sz="1200" dirty="0" smtClean="0">
                  <a:solidFill>
                    <a:srgbClr val="000000"/>
                  </a:solidFill>
                  <a:latin typeface="Meiryo UI" panose="020B0604030504040204" pitchFamily="50" charset="-128"/>
                  <a:ea typeface="Meiryo UI" panose="020B0604030504040204" pitchFamily="50" charset="-128"/>
                </a:rPr>
                <a:t>主体</a:t>
              </a:r>
              <a:r>
                <a:rPr lang="ja-JP" altLang="en-US" sz="120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ja-JP" altLang="en-US" sz="1200" dirty="0" smtClean="0">
                  <a:solidFill>
                    <a:srgbClr val="000000"/>
                  </a:solidFill>
                  <a:latin typeface="Meiryo UI" panose="020B0604030504040204" pitchFamily="50" charset="-128"/>
                  <a:ea typeface="Meiryo UI" panose="020B0604030504040204" pitchFamily="50" charset="-128"/>
                </a:rPr>
                <a:t>インフラ部</a:t>
              </a: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大阪府</a:t>
              </a:r>
              <a:endParaRPr lang="en-US" altLang="ja-JP"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smtClean="0">
                  <a:solidFill>
                    <a:srgbClr val="000000"/>
                  </a:solidFill>
                  <a:latin typeface="Meiryo UI" panose="020B0604030504040204" pitchFamily="50" charset="-128"/>
                  <a:ea typeface="Meiryo UI" panose="020B0604030504040204" pitchFamily="50" charset="-128"/>
                </a:rPr>
                <a:t>　　　　　　　 インフラ外部　大阪モノレール㈱</a:t>
              </a:r>
              <a:endParaRPr lang="en-US" altLang="zh-TW" sz="1200" dirty="0">
                <a:solidFill>
                  <a:srgbClr val="000000"/>
                </a:solidFill>
                <a:latin typeface="Meiryo UI" panose="020B0604030504040204" pitchFamily="50" charset="-128"/>
                <a:ea typeface="Meiryo UI" panose="020B0604030504040204" pitchFamily="50" charset="-128"/>
              </a:endParaRPr>
            </a:p>
          </p:txBody>
        </p:sp>
        <p:sp>
          <p:nvSpPr>
            <p:cNvPr id="22" name="テキスト ボックス 23"/>
            <p:cNvSpPr txBox="1">
              <a:spLocks noChangeArrowheads="1"/>
            </p:cNvSpPr>
            <p:nvPr/>
          </p:nvSpPr>
          <p:spPr bwMode="auto">
            <a:xfrm>
              <a:off x="-3231735" y="3163806"/>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pSp>
      <p:grpSp>
        <p:nvGrpSpPr>
          <p:cNvPr id="23" name="グループ化 22"/>
          <p:cNvGrpSpPr/>
          <p:nvPr/>
        </p:nvGrpSpPr>
        <p:grpSpPr>
          <a:xfrm>
            <a:off x="383058" y="5082534"/>
            <a:ext cx="4969228" cy="1730766"/>
            <a:chOff x="-3132856" y="3063577"/>
            <a:chExt cx="4625533" cy="1730766"/>
          </a:xfrm>
        </p:grpSpPr>
        <p:sp>
          <p:nvSpPr>
            <p:cNvPr id="25" name="正方形/長方形 9"/>
            <p:cNvSpPr>
              <a:spLocks noChangeArrowheads="1"/>
            </p:cNvSpPr>
            <p:nvPr/>
          </p:nvSpPr>
          <p:spPr bwMode="auto">
            <a:xfrm>
              <a:off x="-3121009" y="3297535"/>
              <a:ext cx="4613686" cy="1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新たに４つの路線と結節し、計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路線と鉄道ネットワークを形成し、事故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、災害等での不通時の代替経路の確保に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寄与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沿線地域の活性化に寄与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大阪国際空港へのアクセス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強化（時間短縮、乗換回数減）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瓜生堂駅から大阪国際空港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内は乗換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自動車からの転換が図られ、「交通渋滞の緩和」、「温室効果ガス排出量の低減」に寄与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a:t>
              </a:r>
              <a:r>
                <a:rPr lang="ja-JP" altLang="en-US" sz="1200" dirty="0">
                  <a:latin typeface="Meiryo UI" pitchFamily="50" charset="-128"/>
                  <a:ea typeface="Meiryo UI" pitchFamily="50" charset="-128"/>
                  <a:cs typeface="Meiryo UI" pitchFamily="50" charset="-128"/>
                </a:rPr>
                <a:t>効果</a:t>
              </a:r>
              <a:r>
                <a:rPr lang="en-US" altLang="ja-JP" sz="1200" dirty="0">
                  <a:latin typeface="Meiryo UI" pitchFamily="50" charset="-128"/>
                  <a:ea typeface="Meiryo UI" pitchFamily="50" charset="-128"/>
                  <a:cs typeface="Meiryo UI" pitchFamily="50" charset="-128"/>
                </a:rPr>
                <a:t>》</a:t>
              </a:r>
            </a:p>
          </p:txBody>
        </p:sp>
      </p:grpSp>
      <p:sp>
        <p:nvSpPr>
          <p:cNvPr id="2" name="正方形/長方形 1"/>
          <p:cNvSpPr/>
          <p:nvPr/>
        </p:nvSpPr>
        <p:spPr>
          <a:xfrm>
            <a:off x="5352286" y="2003457"/>
            <a:ext cx="4355658" cy="43778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5374808" y="2222315"/>
            <a:ext cx="4377443" cy="3744000"/>
          </a:xfrm>
          <a:prstGeom prst="rect">
            <a:avLst/>
          </a:prstGeom>
        </p:spPr>
      </p:pic>
      <p:sp>
        <p:nvSpPr>
          <p:cNvPr id="157" name="正方形/長方形 9"/>
          <p:cNvSpPr>
            <a:spLocks noChangeArrowheads="1"/>
          </p:cNvSpPr>
          <p:nvPr/>
        </p:nvSpPr>
        <p:spPr bwMode="auto">
          <a:xfrm>
            <a:off x="5320312" y="5893447"/>
            <a:ext cx="1967518" cy="27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400"/>
              </a:lnSpc>
              <a:buNone/>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新駅の駅名はすべて仮称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32737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8615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639542"/>
            <a:ext cx="9334105" cy="109473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関西空港へのアクセス強化とともに、国土軸の新大阪や大阪都心部（キタ・ミナミ）との直結、交差する既存鉄道との結節による鉄道ネットワーク強化に寄与</a:t>
            </a:r>
            <a:r>
              <a:rPr lang="ja-JP" altLang="en-US" sz="1400" dirty="0" smtClean="0">
                <a:latin typeface="+mj-ea"/>
                <a:cs typeface="Meiryo UI" panose="020B0604030504040204" pitchFamily="50" charset="-128"/>
              </a:rPr>
              <a:t>する「なにわ</a:t>
            </a:r>
            <a:r>
              <a:rPr lang="ja-JP" altLang="en-US" sz="1400" dirty="0">
                <a:latin typeface="+mj-ea"/>
                <a:cs typeface="Meiryo UI" panose="020B0604030504040204" pitchFamily="50" charset="-128"/>
              </a:rPr>
              <a:t>筋</a:t>
            </a:r>
            <a:r>
              <a:rPr lang="ja-JP" altLang="en-US" sz="1400" dirty="0" smtClean="0">
                <a:latin typeface="+mj-ea"/>
                <a:cs typeface="Meiryo UI" panose="020B0604030504040204" pitchFamily="50" charset="-128"/>
              </a:rPr>
              <a:t>線」は</a:t>
            </a:r>
            <a:r>
              <a:rPr lang="ja-JP" altLang="en-US" sz="1400" dirty="0">
                <a:latin typeface="+mj-ea"/>
                <a:cs typeface="Meiryo UI" panose="020B0604030504040204" pitchFamily="50" charset="-128"/>
              </a:rPr>
              <a:t>、</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月</a:t>
            </a:r>
            <a:r>
              <a:rPr lang="ja-JP" altLang="en-US" sz="1400" dirty="0" smtClean="0">
                <a:latin typeface="+mj-ea"/>
                <a:cs typeface="Meiryo UI" panose="020B0604030504040204" pitchFamily="50" charset="-128"/>
              </a:rPr>
              <a:t>に国において新規事業化。</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2</a:t>
            </a:r>
            <a:r>
              <a:rPr lang="ja-JP" altLang="en-US" sz="1400" dirty="0">
                <a:latin typeface="+mj-ea"/>
                <a:cs typeface="Meiryo UI" panose="020B0604030504040204" pitchFamily="50" charset="-128"/>
              </a:rPr>
              <a:t>月には都市計画を</a:t>
            </a:r>
            <a:r>
              <a:rPr lang="ja-JP" altLang="en-US" sz="1400" dirty="0" smtClean="0">
                <a:latin typeface="+mj-ea"/>
                <a:cs typeface="Meiryo UI" panose="020B0604030504040204" pitchFamily="50" charset="-128"/>
              </a:rPr>
              <a:t>決定し、</a:t>
            </a:r>
            <a:r>
              <a:rPr lang="en-US" altLang="ja-JP" sz="1400" dirty="0">
                <a:latin typeface="+mj-ea"/>
                <a:cs typeface="Meiryo UI" panose="020B0604030504040204" pitchFamily="50" charset="-128"/>
              </a:rPr>
              <a:t>20</a:t>
            </a:r>
            <a:r>
              <a:rPr lang="en-US" altLang="ja-JP" sz="1400" dirty="0" smtClean="0">
                <a:latin typeface="+mj-ea"/>
                <a:cs typeface="Meiryo UI" panose="020B0604030504040204" pitchFamily="50" charset="-128"/>
              </a:rPr>
              <a:t>21</a:t>
            </a:r>
            <a:r>
              <a:rPr lang="ja-JP" altLang="en-US" sz="1400" dirty="0" smtClean="0">
                <a:latin typeface="+mj-ea"/>
                <a:cs typeface="Meiryo UI" panose="020B0604030504040204" pitchFamily="50" charset="-128"/>
              </a:rPr>
              <a:t>年</a:t>
            </a:r>
            <a:r>
              <a:rPr lang="en-US" altLang="ja-JP" sz="1400" dirty="0" smtClean="0">
                <a:latin typeface="+mj-ea"/>
                <a:cs typeface="Meiryo UI" panose="020B0604030504040204" pitchFamily="50" charset="-128"/>
              </a:rPr>
              <a:t>10</a:t>
            </a:r>
            <a:r>
              <a:rPr lang="ja-JP" altLang="en-US" sz="1400" dirty="0" smtClean="0">
                <a:latin typeface="+mj-ea"/>
                <a:cs typeface="Meiryo UI" panose="020B0604030504040204" pitchFamily="50" charset="-128"/>
              </a:rPr>
              <a:t>月に中之島駅部において工事着工する</a:t>
            </a:r>
            <a:r>
              <a:rPr lang="ja-JP" altLang="en-US" sz="1400" dirty="0">
                <a:latin typeface="+mj-ea"/>
                <a:cs typeface="Meiryo UI" panose="020B0604030504040204" pitchFamily="50" charset="-128"/>
              </a:rPr>
              <a:t>など、</a:t>
            </a:r>
            <a:r>
              <a:rPr lang="en-US" altLang="ja-JP" sz="1400" dirty="0" smtClean="0">
                <a:latin typeface="+mj-ea"/>
                <a:cs typeface="Meiryo UI" panose="020B0604030504040204" pitchFamily="50" charset="-128"/>
              </a:rPr>
              <a:t>2031</a:t>
            </a:r>
            <a:r>
              <a:rPr lang="ja-JP" altLang="en-US" sz="1400" dirty="0" smtClean="0">
                <a:latin typeface="+mj-ea"/>
                <a:cs typeface="Meiryo UI" panose="020B0604030504040204" pitchFamily="50" charset="-128"/>
              </a:rPr>
              <a:t>年春の開業に</a:t>
            </a:r>
            <a:r>
              <a:rPr lang="ja-JP" altLang="en-US" sz="1400" dirty="0">
                <a:latin typeface="+mj-ea"/>
                <a:cs typeface="Meiryo UI" panose="020B0604030504040204" pitchFamily="50" charset="-128"/>
              </a:rPr>
              <a:t>向けて事業が進行。</a:t>
            </a:r>
          </a:p>
        </p:txBody>
      </p:sp>
      <p:sp>
        <p:nvSpPr>
          <p:cNvPr id="12" name="タイトル 1"/>
          <p:cNvSpPr txBox="1">
            <a:spLocks/>
          </p:cNvSpPr>
          <p:nvPr/>
        </p:nvSpPr>
        <p:spPr>
          <a:xfrm>
            <a:off x="295566" y="155679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239432" y="1526438"/>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72400" y="6492875"/>
            <a:ext cx="2133600" cy="365125"/>
          </a:xfrm>
        </p:spPr>
        <p:txBody>
          <a:bodyPr/>
          <a:lstStyle/>
          <a:p>
            <a:pPr>
              <a:defRPr/>
            </a:pPr>
            <a:r>
              <a:rPr lang="en-US" altLang="ja-JP" dirty="0" smtClean="0"/>
              <a:t>12</a:t>
            </a:r>
            <a:endParaRPr lang="ja-JP" altLang="en-US" dirty="0"/>
          </a:p>
        </p:txBody>
      </p:sp>
      <p:sp>
        <p:nvSpPr>
          <p:cNvPr id="24" name="正方形/長方形 23"/>
          <p:cNvSpPr/>
          <p:nvPr/>
        </p:nvSpPr>
        <p:spPr>
          <a:xfrm>
            <a:off x="278710" y="27570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p>
        </p:txBody>
      </p:sp>
      <p:grpSp>
        <p:nvGrpSpPr>
          <p:cNvPr id="15" name="グループ化 14"/>
          <p:cNvGrpSpPr/>
          <p:nvPr/>
        </p:nvGrpSpPr>
        <p:grpSpPr>
          <a:xfrm>
            <a:off x="355706" y="2900234"/>
            <a:ext cx="4883726" cy="1544319"/>
            <a:chOff x="-3231735" y="3163806"/>
            <a:chExt cx="5276983" cy="1544319"/>
          </a:xfrm>
        </p:grpSpPr>
        <p:sp>
          <p:nvSpPr>
            <p:cNvPr id="17" name="正方形/長方形 9"/>
            <p:cNvSpPr>
              <a:spLocks noChangeArrowheads="1"/>
            </p:cNvSpPr>
            <p:nvPr/>
          </p:nvSpPr>
          <p:spPr bwMode="auto">
            <a:xfrm>
              <a:off x="-3173882" y="3384698"/>
              <a:ext cx="5219130" cy="132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区　　間　：</a:t>
              </a:r>
              <a:r>
                <a:rPr lang="en-US" altLang="zh-TW"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うめきた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地下</a:t>
              </a:r>
              <a:r>
                <a:rPr lang="zh-TW" altLang="en-US" sz="1200" dirty="0">
                  <a:solidFill>
                    <a:srgbClr val="000000"/>
                  </a:solidFill>
                  <a:latin typeface="Meiryo UI" panose="020B0604030504040204" pitchFamily="50" charset="-128"/>
                  <a:ea typeface="Meiryo UI" panose="020B0604030504040204" pitchFamily="50" charset="-128"/>
                </a:rPr>
                <a:t>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中之島駅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西本町駅</a:t>
              </a:r>
              <a:r>
                <a:rPr lang="en-US" altLang="zh-TW" sz="1200" dirty="0">
                  <a:solidFill>
                    <a:srgbClr val="000000"/>
                  </a:solidFill>
                  <a:latin typeface="Meiryo UI" panose="020B0604030504040204" pitchFamily="50" charset="-128"/>
                  <a:ea typeface="Meiryo UI" panose="020B0604030504040204" pitchFamily="50" charset="-128"/>
                </a:rPr>
                <a:t>~</a:t>
              </a: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a:t>
              </a:r>
              <a:r>
                <a:rPr lang="en-US" altLang="zh-TW" sz="1200" dirty="0">
                  <a:solidFill>
                    <a:srgbClr val="000000"/>
                  </a:solidFill>
                  <a:latin typeface="Meiryo UI" panose="020B0604030504040204" pitchFamily="50" charset="-128"/>
                  <a:ea typeface="Meiryo UI" panose="020B0604030504040204" pitchFamily="50" charset="-128"/>
                </a:rPr>
                <a:t>(J</a:t>
              </a:r>
              <a:r>
                <a:rPr lang="zh-TW" altLang="en-US" sz="1200" dirty="0">
                  <a:solidFill>
                    <a:srgbClr val="000000"/>
                  </a:solidFill>
                  <a:latin typeface="Meiryo UI" panose="020B0604030504040204" pitchFamily="50" charset="-128"/>
                  <a:ea typeface="Meiryo UI" panose="020B0604030504040204" pitchFamily="50" charset="-128"/>
                </a:rPr>
                <a:t>Ｒ難波駅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南海新難波駅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南海新今宮駅</a:t>
              </a:r>
              <a:r>
                <a:rPr lang="en-US" altLang="zh-TW" sz="1200" dirty="0">
                  <a:solidFill>
                    <a:srgbClr val="000000"/>
                  </a:solidFill>
                  <a:latin typeface="Meiryo UI" panose="020B0604030504040204" pitchFamily="50" charset="-128"/>
                  <a:ea typeface="Meiryo UI" panose="020B0604030504040204" pitchFamily="50" charset="-128"/>
                </a:rPr>
                <a:t>)</a:t>
              </a:r>
            </a:p>
            <a:p>
              <a:pPr>
                <a:lnSpc>
                  <a:spcPts val="1600"/>
                </a:lnSpc>
                <a:spcBef>
                  <a:spcPct val="0"/>
                </a:spcBef>
                <a:buNone/>
              </a:pPr>
              <a:r>
                <a:rPr lang="en-US" altLang="zh-TW" sz="1200" dirty="0">
                  <a:solidFill>
                    <a:srgbClr val="000000"/>
                  </a:solidFill>
                  <a:latin typeface="Meiryo UI" panose="020B0604030504040204" pitchFamily="50" charset="-128"/>
                  <a:ea typeface="Meiryo UI" panose="020B0604030504040204" pitchFamily="50" charset="-128"/>
                </a:rPr>
                <a:t>              </a:t>
              </a:r>
              <a:r>
                <a:rPr lang="zh-TW" altLang="en-US" sz="1200" dirty="0">
                  <a:solidFill>
                    <a:srgbClr val="000000"/>
                  </a:solidFill>
                  <a:latin typeface="Meiryo UI" panose="020B0604030504040204" pitchFamily="50" charset="-128"/>
                  <a:ea typeface="Meiryo UI" panose="020B0604030504040204" pitchFamily="50" charset="-128"/>
                </a:rPr>
                <a:t>Ｌ≒</a:t>
              </a:r>
              <a:r>
                <a:rPr lang="en-US" altLang="zh-TW" sz="1200" dirty="0">
                  <a:solidFill>
                    <a:srgbClr val="000000"/>
                  </a:solidFill>
                  <a:latin typeface="Meiryo UI" panose="020B0604030504040204" pitchFamily="50" charset="-128"/>
                  <a:ea typeface="Meiryo UI" panose="020B0604030504040204" pitchFamily="50" charset="-128"/>
                </a:rPr>
                <a:t>7.2km </a:t>
              </a:r>
              <a:r>
                <a:rPr lang="zh-TW" altLang="en-US" sz="1200" dirty="0">
                  <a:solidFill>
                    <a:srgbClr val="000000"/>
                  </a:solidFill>
                  <a:latin typeface="Meiryo UI" panose="020B0604030504040204" pitchFamily="50" charset="-128"/>
                  <a:ea typeface="Meiryo UI" panose="020B0604030504040204" pitchFamily="50" charset="-128"/>
                </a:rPr>
                <a:t>　</a:t>
              </a:r>
            </a:p>
            <a:p>
              <a:pPr>
                <a:lnSpc>
                  <a:spcPts val="1600"/>
                </a:lnSpc>
                <a:spcBef>
                  <a:spcPct val="0"/>
                </a:spcBef>
                <a:buNone/>
              </a:pPr>
              <a:r>
                <a:rPr lang="zh-TW" altLang="en-US" sz="1200" dirty="0" smtClean="0">
                  <a:solidFill>
                    <a:srgbClr val="000000"/>
                  </a:solidFill>
                  <a:latin typeface="Meiryo UI" panose="020B0604030504040204" pitchFamily="50" charset="-128"/>
                  <a:ea typeface="Meiryo UI" panose="020B0604030504040204" pitchFamily="50" charset="-128"/>
                </a:rPr>
                <a:t>事 </a:t>
              </a:r>
              <a:r>
                <a:rPr lang="zh-TW" altLang="en-US" sz="1200" dirty="0">
                  <a:solidFill>
                    <a:srgbClr val="000000"/>
                  </a:solidFill>
                  <a:latin typeface="Meiryo UI" panose="020B0604030504040204" pitchFamily="50" charset="-128"/>
                  <a:ea typeface="Meiryo UI" panose="020B0604030504040204" pitchFamily="50" charset="-128"/>
                </a:rPr>
                <a:t>業 費 ：約</a:t>
              </a:r>
              <a:r>
                <a:rPr lang="en-US" altLang="zh-TW" sz="1200" dirty="0">
                  <a:solidFill>
                    <a:srgbClr val="000000"/>
                  </a:solidFill>
                  <a:latin typeface="Meiryo UI" panose="020B0604030504040204" pitchFamily="50" charset="-128"/>
                  <a:ea typeface="Meiryo UI" panose="020B0604030504040204" pitchFamily="50" charset="-128"/>
                </a:rPr>
                <a:t>3,300</a:t>
              </a:r>
              <a:r>
                <a:rPr lang="zh-TW" altLang="en-US" sz="1200" dirty="0">
                  <a:solidFill>
                    <a:srgbClr val="000000"/>
                  </a:solidFill>
                  <a:latin typeface="Meiryo UI" panose="020B0604030504040204" pitchFamily="50" charset="-128"/>
                  <a:ea typeface="Meiryo UI" panose="020B0604030504040204" pitchFamily="50" charset="-128"/>
                </a:rPr>
                <a:t>億円（</a:t>
              </a:r>
              <a:r>
                <a:rPr lang="zh-TW" altLang="en-US" sz="1200" dirty="0" smtClean="0">
                  <a:solidFill>
                    <a:srgbClr val="000000"/>
                  </a:solidFill>
                  <a:latin typeface="Meiryo UI" panose="020B0604030504040204" pitchFamily="50" charset="-128"/>
                  <a:ea typeface="Meiryo UI" panose="020B0604030504040204" pitchFamily="50" charset="-128"/>
                </a:rPr>
                <a:t>府</a:t>
              </a:r>
              <a:r>
                <a:rPr lang="ja-JP" altLang="en-US" sz="1200" dirty="0" smtClean="0">
                  <a:latin typeface="Meiryo UI" panose="020B0604030504040204" pitchFamily="50" charset="-128"/>
                  <a:ea typeface="Meiryo UI" panose="020B0604030504040204" pitchFamily="50" charset="-128"/>
                </a:rPr>
                <a:t>市費各</a:t>
              </a:r>
              <a:r>
                <a:rPr lang="zh-TW" altLang="en-US" sz="1200" dirty="0" smtClean="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約</a:t>
              </a:r>
              <a:r>
                <a:rPr lang="en-US" altLang="zh-TW" sz="1200" dirty="0">
                  <a:solidFill>
                    <a:srgbClr val="000000"/>
                  </a:solidFill>
                  <a:latin typeface="Meiryo UI" panose="020B0604030504040204" pitchFamily="50" charset="-128"/>
                  <a:ea typeface="Meiryo UI" panose="020B0604030504040204" pitchFamily="50" charset="-128"/>
                </a:rPr>
                <a:t>590</a:t>
              </a:r>
              <a:r>
                <a:rPr lang="zh-TW" altLang="en-US" sz="1200" dirty="0">
                  <a:solidFill>
                    <a:srgbClr val="000000"/>
                  </a:solidFill>
                  <a:latin typeface="Meiryo UI" panose="020B0604030504040204" pitchFamily="50" charset="-128"/>
                  <a:ea typeface="Meiryo UI" panose="020B0604030504040204" pitchFamily="50" charset="-128"/>
                </a:rPr>
                <a:t>億円）</a:t>
              </a:r>
            </a:p>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事業主体：</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整備</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関西高速鉄道</a:t>
              </a:r>
              <a:endParaRPr lang="en-US" altLang="zh-TW"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運行</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西日本旅客鉄道、南海電気鉄道</a:t>
              </a:r>
            </a:p>
          </p:txBody>
        </p:sp>
        <p:sp>
          <p:nvSpPr>
            <p:cNvPr id="22" name="テキスト ボックス 23"/>
            <p:cNvSpPr txBox="1">
              <a:spLocks noChangeArrowheads="1"/>
            </p:cNvSpPr>
            <p:nvPr/>
          </p:nvSpPr>
          <p:spPr bwMode="auto">
            <a:xfrm>
              <a:off x="-3231735" y="3163806"/>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pSp>
      <p:grpSp>
        <p:nvGrpSpPr>
          <p:cNvPr id="23" name="グループ化 22"/>
          <p:cNvGrpSpPr/>
          <p:nvPr/>
        </p:nvGrpSpPr>
        <p:grpSpPr>
          <a:xfrm>
            <a:off x="383058" y="4270652"/>
            <a:ext cx="4951340" cy="2380174"/>
            <a:chOff x="-3132856" y="3063577"/>
            <a:chExt cx="4608881" cy="2380174"/>
          </a:xfrm>
        </p:grpSpPr>
        <p:sp>
          <p:nvSpPr>
            <p:cNvPr id="25" name="正方形/長方形 9"/>
            <p:cNvSpPr>
              <a:spLocks noChangeArrowheads="1"/>
            </p:cNvSpPr>
            <p:nvPr/>
          </p:nvSpPr>
          <p:spPr bwMode="auto">
            <a:xfrm>
              <a:off x="-3121009" y="3297535"/>
              <a:ext cx="4597034" cy="21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関西空港へのアクセス強化（速達性</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時間短縮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や定時性</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単線区間等の走行回避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に加え、運行頻度やリダンダンシーも向上）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（梅田）から関空までのアクセス時間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《0》</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（南海）</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内は乗換回数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国土軸の新大阪や大阪都心部（キタ・ミナミ）と 大阪南部地域等を直結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交差する既存鉄道との結節による鉄道ネットワークの強化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（京阪中之島線、阪神なんば線、近鉄奈良線等）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「うめきた」の拠点性向上 や 「中之島」のまちづくり促進 に寄与</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豊富な観光資源を多数有する関西圏における広域的な観光拠点間の時間短縮、乗換回数軽減、定時性確保</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a:t>
              </a:r>
              <a:r>
                <a:rPr lang="ja-JP" altLang="en-US" sz="1200" dirty="0">
                  <a:latin typeface="Meiryo UI" pitchFamily="50" charset="-128"/>
                  <a:ea typeface="Meiryo UI" pitchFamily="50" charset="-128"/>
                  <a:cs typeface="Meiryo UI" pitchFamily="50" charset="-128"/>
                </a:rPr>
                <a:t>効果</a:t>
              </a:r>
              <a:r>
                <a:rPr lang="en-US" altLang="ja-JP" sz="1200" dirty="0">
                  <a:latin typeface="Meiryo UI" pitchFamily="50" charset="-128"/>
                  <a:ea typeface="Meiryo UI" pitchFamily="50" charset="-128"/>
                  <a:cs typeface="Meiryo UI" pitchFamily="50" charset="-128"/>
                </a:rPr>
                <a:t>》</a:t>
              </a:r>
            </a:p>
          </p:txBody>
        </p:sp>
      </p:grpSp>
      <p:sp>
        <p:nvSpPr>
          <p:cNvPr id="32" name="四角形 43"/>
          <p:cNvSpPr/>
          <p:nvPr/>
        </p:nvSpPr>
        <p:spPr>
          <a:xfrm>
            <a:off x="7055995" y="5588324"/>
            <a:ext cx="2736000" cy="28757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t"/>
            <a:r>
              <a:rPr lang="ja-JP" altLang="en-US" sz="1100" dirty="0">
                <a:solidFill>
                  <a:schemeClr val="tx1"/>
                </a:solidFill>
                <a:latin typeface="Meiryo UI" panose="020B0604030504040204" pitchFamily="50" charset="-128"/>
                <a:ea typeface="Meiryo UI" panose="020B0604030504040204" pitchFamily="50" charset="-128"/>
              </a:rPr>
              <a:t>（大阪府公共交通戦略資料をもとに作成）</a:t>
            </a:r>
          </a:p>
        </p:txBody>
      </p:sp>
      <p:pic>
        <p:nvPicPr>
          <p:cNvPr id="2" name="図 1"/>
          <p:cNvPicPr>
            <a:picLocks noChangeAspect="1"/>
          </p:cNvPicPr>
          <p:nvPr/>
        </p:nvPicPr>
        <p:blipFill>
          <a:blip r:embed="rId3"/>
          <a:stretch>
            <a:fillRect/>
          </a:stretch>
        </p:blipFill>
        <p:spPr>
          <a:xfrm>
            <a:off x="5361802" y="1936579"/>
            <a:ext cx="4248000" cy="3702545"/>
          </a:xfrm>
          <a:prstGeom prst="rect">
            <a:avLst/>
          </a:prstGeom>
        </p:spPr>
      </p:pic>
      <p:graphicFrame>
        <p:nvGraphicFramePr>
          <p:cNvPr id="19" name="表 18"/>
          <p:cNvGraphicFramePr>
            <a:graphicFrameLocks noGrp="1"/>
          </p:cNvGraphicFramePr>
          <p:nvPr>
            <p:extLst>
              <p:ext uri="{D42A27DB-BD31-4B8C-83A1-F6EECF244321}">
                <p14:modId xmlns:p14="http://schemas.microsoft.com/office/powerpoint/2010/main" val="3311299716"/>
              </p:ext>
            </p:extLst>
          </p:nvPr>
        </p:nvGraphicFramePr>
        <p:xfrm>
          <a:off x="497420" y="1878842"/>
          <a:ext cx="3663492" cy="1004188"/>
        </p:xfrm>
        <a:graphic>
          <a:graphicData uri="http://schemas.openxmlformats.org/drawingml/2006/table">
            <a:tbl>
              <a:tblPr firstRow="1" bandRow="1">
                <a:tableStyleId>{5C22544A-7EE6-4342-B048-85BDC9FD1C3A}</a:tableStyleId>
              </a:tblPr>
              <a:tblGrid>
                <a:gridCol w="641563">
                  <a:extLst>
                    <a:ext uri="{9D8B030D-6E8A-4147-A177-3AD203B41FA5}">
                      <a16:colId xmlns:a16="http://schemas.microsoft.com/office/drawing/2014/main" val="4037741501"/>
                    </a:ext>
                  </a:extLst>
                </a:gridCol>
                <a:gridCol w="3021929">
                  <a:extLst>
                    <a:ext uri="{9D8B030D-6E8A-4147-A177-3AD203B41FA5}">
                      <a16:colId xmlns:a16="http://schemas.microsoft.com/office/drawing/2014/main" val="314475500"/>
                    </a:ext>
                  </a:extLst>
                </a:gridCol>
              </a:tblGrid>
              <a:tr h="2510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国の新規事業</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採択</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5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endParaRPr kumimoji="1" lang="ja-JP" altLang="en-US" sz="1200" b="0" u="none"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鉄道事業許可</a:t>
                      </a:r>
                      <a:endParaRPr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3567270"/>
                  </a:ext>
                </a:extLst>
              </a:tr>
              <a:tr h="251047">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計画決定、工事施行認可</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取得</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251047">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2020.8</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計画事業</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認可取得</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bl>
          </a:graphicData>
        </a:graphic>
      </p:graphicFrame>
    </p:spTree>
    <p:extLst>
      <p:ext uri="{BB962C8B-B14F-4D97-AF65-F5344CB8AC3E}">
        <p14:creationId xmlns:p14="http://schemas.microsoft.com/office/powerpoint/2010/main" val="2252968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89181" y="1706547"/>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421037"/>
            <a:ext cx="9345173" cy="133035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300"/>
              </a:lnSpc>
              <a:spcBef>
                <a:spcPts val="500"/>
              </a:spcBef>
              <a:buFont typeface="Wingdings" panose="05000000000000000000" pitchFamily="2" charset="2"/>
              <a:buChar char="p"/>
            </a:pPr>
            <a:r>
              <a:rPr lang="ja-JP" altLang="en-US" sz="1400" dirty="0">
                <a:latin typeface="+mj-ea"/>
                <a:cs typeface="Meiryo UI" panose="020B0604030504040204" pitchFamily="50" charset="-128"/>
              </a:rPr>
              <a:t>国際空港機能の強化については、民間企業による空港運営の自律性と自由度を尊重しつつ、インバウンド拡大や関西の魅力発信に向けた取組みを進め、関西</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空港の一体的な運営の中で関西国際空港の成長を促すとともに、大阪・関西における地域経済の活性化をめざしている。</a:t>
            </a:r>
            <a:endParaRPr lang="en-US" altLang="ja-JP" sz="1400" dirty="0">
              <a:latin typeface="+mj-ea"/>
              <a:cs typeface="Meiryo UI" panose="020B0604030504040204" pitchFamily="50" charset="-128"/>
            </a:endParaRPr>
          </a:p>
          <a:p>
            <a:pPr marL="285750" indent="-285750" algn="l">
              <a:lnSpc>
                <a:spcPts val="1300"/>
              </a:lnSpc>
              <a:spcBef>
                <a:spcPts val="500"/>
              </a:spcBef>
              <a:buFont typeface="Wingdings" panose="05000000000000000000" pitchFamily="2" charset="2"/>
              <a:buChar char="p"/>
            </a:pP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年に関西全体の航空輸送需要の拡大推進</a:t>
            </a:r>
            <a:r>
              <a:rPr lang="ja-JP" altLang="en-US" sz="1400" dirty="0" smtClean="0">
                <a:latin typeface="+mj-ea"/>
                <a:cs typeface="Meiryo UI" panose="020B0604030504040204" pitchFamily="50" charset="-128"/>
              </a:rPr>
              <a:t>を</a:t>
            </a:r>
            <a:r>
              <a:rPr lang="ja-JP" altLang="en-US" sz="1400" dirty="0">
                <a:latin typeface="+mj-ea"/>
                <a:cs typeface="Meiryo UI" panose="020B0604030504040204" pitchFamily="50" charset="-128"/>
              </a:rPr>
              <a:t>めざ</a:t>
            </a:r>
            <a:r>
              <a:rPr lang="ja-JP" altLang="en-US" sz="1400" dirty="0" smtClean="0">
                <a:latin typeface="+mj-ea"/>
                <a:cs typeface="Meiryo UI" panose="020B0604030504040204" pitchFamily="50" charset="-128"/>
              </a:rPr>
              <a:t>し</a:t>
            </a:r>
            <a:r>
              <a:rPr lang="ja-JP" altLang="en-US" sz="1400" dirty="0">
                <a:latin typeface="+mj-ea"/>
                <a:cs typeface="Meiryo UI" panose="020B0604030504040204" pitchFamily="50" charset="-128"/>
              </a:rPr>
              <a:t>、</a:t>
            </a:r>
            <a:r>
              <a:rPr lang="ja-JP" altLang="en-US" sz="1400" dirty="0" smtClean="0">
                <a:latin typeface="+mj-ea"/>
                <a:cs typeface="Meiryo UI" panose="020B0604030504040204" pitchFamily="50" charset="-128"/>
              </a:rPr>
              <a:t>関西</a:t>
            </a:r>
            <a:r>
              <a:rPr lang="en-US" altLang="ja-JP" sz="1400" dirty="0" smtClean="0">
                <a:latin typeface="+mj-ea"/>
                <a:cs typeface="Meiryo UI" panose="020B0604030504040204" pitchFamily="50" charset="-128"/>
              </a:rPr>
              <a:t>3</a:t>
            </a:r>
            <a:r>
              <a:rPr lang="ja-JP" altLang="en-US" sz="1400" dirty="0" smtClean="0">
                <a:latin typeface="+mj-ea"/>
                <a:cs typeface="Meiryo UI" panose="020B0604030504040204" pitchFamily="50" charset="-128"/>
              </a:rPr>
              <a:t>空港</a:t>
            </a:r>
            <a:r>
              <a:rPr lang="ja-JP" altLang="en-US" sz="1400" dirty="0">
                <a:latin typeface="+mj-ea"/>
                <a:cs typeface="Meiryo UI" panose="020B0604030504040204" pitchFamily="50" charset="-128"/>
              </a:rPr>
              <a:t>の一体運営を開始。</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年の関西国際空港の総旅客数は過去最高の</a:t>
            </a:r>
            <a:r>
              <a:rPr lang="en-US" altLang="ja-JP" sz="1400" dirty="0" smtClean="0">
                <a:latin typeface="+mj-ea"/>
                <a:cs typeface="Meiryo UI" panose="020B0604030504040204" pitchFamily="50" charset="-128"/>
              </a:rPr>
              <a:t>3,000</a:t>
            </a:r>
            <a:r>
              <a:rPr lang="ja-JP" altLang="en-US" sz="1400" dirty="0" smtClean="0">
                <a:latin typeface="+mj-ea"/>
                <a:cs typeface="Meiryo UI" panose="020B0604030504040204" pitchFamily="50" charset="-128"/>
              </a:rPr>
              <a:t>万人</a:t>
            </a:r>
            <a:r>
              <a:rPr lang="ja-JP" altLang="en-US" sz="1400" dirty="0">
                <a:latin typeface="+mj-ea"/>
                <a:cs typeface="Meiryo UI" panose="020B0604030504040204" pitchFamily="50" charset="-128"/>
              </a:rPr>
              <a:t>を突破</a:t>
            </a:r>
            <a:r>
              <a:rPr lang="ja-JP" altLang="en-US" sz="1400" dirty="0" smtClean="0">
                <a:latin typeface="+mj-ea"/>
                <a:cs typeface="Meiryo UI" panose="020B0604030504040204" pitchFamily="50" charset="-128"/>
              </a:rPr>
              <a:t>。</a:t>
            </a:r>
            <a:r>
              <a:rPr lang="en-US" altLang="ja-JP" sz="1400" dirty="0" smtClean="0">
                <a:latin typeface="+mj-ea"/>
                <a:cs typeface="Meiryo UI" panose="020B0604030504040204" pitchFamily="50" charset="-128"/>
              </a:rPr>
              <a:t>3</a:t>
            </a:r>
            <a:r>
              <a:rPr lang="ja-JP" altLang="en-US" sz="1400" dirty="0" smtClean="0">
                <a:latin typeface="+mj-ea"/>
                <a:cs typeface="Meiryo UI" panose="020B0604030504040204" pitchFamily="50" charset="-128"/>
              </a:rPr>
              <a:t>空港</a:t>
            </a:r>
            <a:r>
              <a:rPr lang="ja-JP" altLang="en-US" sz="1400" dirty="0">
                <a:latin typeface="+mj-ea"/>
                <a:cs typeface="Meiryo UI" panose="020B0604030504040204" pitchFamily="50" charset="-128"/>
              </a:rPr>
              <a:t>の利用客数は着実に増加。</a:t>
            </a:r>
            <a:endParaRPr lang="en-US" altLang="ja-JP" sz="1400" dirty="0">
              <a:latin typeface="+mj-ea"/>
              <a:cs typeface="Meiryo UI" panose="020B0604030504040204" pitchFamily="50" charset="-128"/>
            </a:endParaRPr>
          </a:p>
          <a:p>
            <a:pPr marL="285750" indent="-285750" algn="l">
              <a:lnSpc>
                <a:spcPts val="1300"/>
              </a:lnSpc>
              <a:spcBef>
                <a:spcPts val="500"/>
              </a:spcBef>
              <a:buFont typeface="Wingdings" panose="05000000000000000000" pitchFamily="2" charset="2"/>
              <a:buChar char="p"/>
            </a:pPr>
            <a:r>
              <a:rPr lang="en-US" altLang="ja-JP" sz="1400" dirty="0" smtClean="0">
                <a:latin typeface="+mj-ea"/>
                <a:cs typeface="Meiryo UI" panose="020B0604030504040204" pitchFamily="50" charset="-128"/>
              </a:rPr>
              <a:t>2020</a:t>
            </a:r>
            <a:r>
              <a:rPr lang="ja-JP" altLang="en-US" sz="1400" dirty="0" smtClean="0">
                <a:latin typeface="+mj-ea"/>
                <a:cs typeface="Meiryo UI" panose="020B0604030504040204" pitchFamily="50" charset="-128"/>
              </a:rPr>
              <a:t>年</a:t>
            </a:r>
            <a:r>
              <a:rPr lang="en-US" altLang="ja-JP" sz="1400" dirty="0" smtClean="0">
                <a:latin typeface="+mj-ea"/>
                <a:cs typeface="Meiryo UI" panose="020B0604030504040204" pitchFamily="50" charset="-128"/>
              </a:rPr>
              <a:t>1</a:t>
            </a:r>
            <a:r>
              <a:rPr lang="ja-JP" altLang="en-US" sz="1400" dirty="0" smtClean="0">
                <a:latin typeface="+mj-ea"/>
                <a:cs typeface="Meiryo UI" panose="020B0604030504040204" pitchFamily="50" charset="-128"/>
              </a:rPr>
              <a:t>月からの</a:t>
            </a:r>
            <a:r>
              <a:rPr lang="en-US" altLang="ja-JP" sz="1400" dirty="0" smtClean="0">
                <a:latin typeface="+mj-ea"/>
                <a:cs typeface="Meiryo UI" panose="020B0604030504040204" pitchFamily="50" charset="-128"/>
              </a:rPr>
              <a:t>COVID-19</a:t>
            </a:r>
            <a:r>
              <a:rPr lang="ja-JP" altLang="en-US" sz="1400" dirty="0">
                <a:latin typeface="+mj-ea"/>
                <a:cs typeface="Meiryo UI" panose="020B0604030504040204" pitchFamily="50" charset="-128"/>
              </a:rPr>
              <a:t>の全世界的感染拡大の影響により、現在、航空旅客需要は著しく減少。</a:t>
            </a:r>
          </a:p>
        </p:txBody>
      </p:sp>
      <p:sp>
        <p:nvSpPr>
          <p:cNvPr id="12" name="タイトル 1"/>
          <p:cNvSpPr txBox="1">
            <a:spLocks/>
          </p:cNvSpPr>
          <p:nvPr/>
        </p:nvSpPr>
        <p:spPr>
          <a:xfrm>
            <a:off x="583598" y="1801316"/>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78113" y="10166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③国際空港機能の強化</a:t>
            </a:r>
          </a:p>
        </p:txBody>
      </p:sp>
      <p:graphicFrame>
        <p:nvGraphicFramePr>
          <p:cNvPr id="13" name="表 12"/>
          <p:cNvGraphicFramePr>
            <a:graphicFrameLocks noGrp="1"/>
          </p:cNvGraphicFramePr>
          <p:nvPr>
            <p:extLst>
              <p:ext uri="{D42A27DB-BD31-4B8C-83A1-F6EECF244321}">
                <p14:modId xmlns:p14="http://schemas.microsoft.com/office/powerpoint/2010/main" val="124453869"/>
              </p:ext>
            </p:extLst>
          </p:nvPr>
        </p:nvGraphicFramePr>
        <p:xfrm>
          <a:off x="785600" y="2073967"/>
          <a:ext cx="4080216" cy="1828800"/>
        </p:xfrm>
        <a:graphic>
          <a:graphicData uri="http://schemas.openxmlformats.org/drawingml/2006/table">
            <a:tbl>
              <a:tblPr firstRow="1" bandRow="1">
                <a:tableStyleId>{5C22544A-7EE6-4342-B048-85BDC9FD1C3A}</a:tableStyleId>
              </a:tblPr>
              <a:tblGrid>
                <a:gridCol w="714542">
                  <a:extLst>
                    <a:ext uri="{9D8B030D-6E8A-4147-A177-3AD203B41FA5}">
                      <a16:colId xmlns:a16="http://schemas.microsoft.com/office/drawing/2014/main" val="4037741501"/>
                    </a:ext>
                  </a:extLst>
                </a:gridCol>
                <a:gridCol w="3365674">
                  <a:extLst>
                    <a:ext uri="{9D8B030D-6E8A-4147-A177-3AD203B41FA5}">
                      <a16:colId xmlns:a16="http://schemas.microsoft.com/office/drawing/2014/main" val="314475500"/>
                    </a:ext>
                  </a:extLst>
                </a:gridCol>
              </a:tblGrid>
              <a:tr h="93951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2011.5</a:t>
                      </a:r>
                    </a:p>
                    <a:p>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2012.7</a:t>
                      </a:r>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en-US" altLang="ja-JP" sz="1200" b="0" dirty="0">
                          <a:solidFill>
                            <a:schemeClr val="tx1"/>
                          </a:solidFill>
                          <a:latin typeface="Meiryo UI" panose="020B0604030504040204" pitchFamily="50" charset="-128"/>
                          <a:ea typeface="Meiryo UI" panose="020B0604030504040204" pitchFamily="50" charset="-128"/>
                        </a:rPr>
                        <a:t>2016.4</a:t>
                      </a:r>
                    </a:p>
                    <a:p>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en-US" altLang="ja-JP" sz="1200" b="0" dirty="0">
                          <a:solidFill>
                            <a:schemeClr val="tx1"/>
                          </a:solidFill>
                          <a:latin typeface="Meiryo UI" panose="020B0604030504040204" pitchFamily="50" charset="-128"/>
                          <a:ea typeface="Meiryo UI" panose="020B0604030504040204" pitchFamily="50" charset="-128"/>
                        </a:rPr>
                        <a:t>2018.</a:t>
                      </a:r>
                      <a:r>
                        <a:rPr kumimoji="1" lang="ja-JP" altLang="en-US" sz="1200" b="0" dirty="0">
                          <a:solidFill>
                            <a:schemeClr val="tx1"/>
                          </a:solidFill>
                          <a:latin typeface="Meiryo UI" panose="020B0604030504040204" pitchFamily="50" charset="-128"/>
                          <a:ea typeface="Meiryo UI" panose="020B0604030504040204" pitchFamily="50" charset="-128"/>
                        </a:rPr>
                        <a:t>４</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「関西国際空港及び大阪国際空港の一体的かつ効率的な設置及び管理に関する法律」公布</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新関西国際空港（株）に</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経営統合</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新関西国際空港（株）</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の運営を引継ぎ、関西エアポート（株）に</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一体運営開始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神戸空港の運営を神戸市より引継ぎ、関西エアポート（株）による関西</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空港一体運営が開始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362905">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rPr>
                        <a:t>2019.5</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関西３空港懇談会において、関空の発着容量拡張可能性の検討等について合意</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9315214"/>
                  </a:ext>
                </a:extLst>
              </a:tr>
              <a:tr h="134216">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rPr>
                        <a:t>2021.5</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第１ターミナルのリノベーション着工</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236098"/>
                  </a:ext>
                </a:extLst>
              </a:tr>
            </a:tbl>
          </a:graphicData>
        </a:graphic>
      </p:graphicFrame>
      <p:pic>
        <p:nvPicPr>
          <p:cNvPr id="23" name="図 22">
            <a:extLst>
              <a:ext uri="{FF2B5EF4-FFF2-40B4-BE49-F238E27FC236}">
                <a16:creationId xmlns:a16="http://schemas.microsoft.com/office/drawing/2014/main" id="{A863269C-0059-478B-8398-EF0ED16A0A05}"/>
              </a:ext>
            </a:extLst>
          </p:cNvPr>
          <p:cNvPicPr>
            <a:picLocks noChangeAspect="1"/>
          </p:cNvPicPr>
          <p:nvPr/>
        </p:nvPicPr>
        <p:blipFill>
          <a:blip r:embed="rId3"/>
          <a:stretch>
            <a:fillRect/>
          </a:stretch>
        </p:blipFill>
        <p:spPr>
          <a:xfrm>
            <a:off x="666565" y="4302263"/>
            <a:ext cx="3861871" cy="2337381"/>
          </a:xfrm>
          <a:prstGeom prst="rect">
            <a:avLst/>
          </a:prstGeom>
        </p:spPr>
      </p:pic>
      <p:sp>
        <p:nvSpPr>
          <p:cNvPr id="25" name="テキスト ボックス 56">
            <a:extLst>
              <a:ext uri="{FF2B5EF4-FFF2-40B4-BE49-F238E27FC236}">
                <a16:creationId xmlns:a16="http://schemas.microsoft.com/office/drawing/2014/main" id="{6DC6AEDD-E392-4A11-863B-C92350ED488B}"/>
              </a:ext>
            </a:extLst>
          </p:cNvPr>
          <p:cNvSpPr txBox="1"/>
          <p:nvPr/>
        </p:nvSpPr>
        <p:spPr>
          <a:xfrm>
            <a:off x="582723" y="6602502"/>
            <a:ext cx="408224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出典：国土交通省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「関西国際空港・大阪国際空港の運営事業など」</a:t>
            </a:r>
          </a:p>
        </p:txBody>
      </p:sp>
      <p:sp>
        <p:nvSpPr>
          <p:cNvPr id="26" name="正方形/長方形 25">
            <a:extLst>
              <a:ext uri="{FF2B5EF4-FFF2-40B4-BE49-F238E27FC236}">
                <a16:creationId xmlns:a16="http://schemas.microsoft.com/office/drawing/2014/main" id="{8C2030E0-F472-4183-8AAF-F891AC703BD5}"/>
              </a:ext>
            </a:extLst>
          </p:cNvPr>
          <p:cNvSpPr/>
          <p:nvPr/>
        </p:nvSpPr>
        <p:spPr>
          <a:xfrm>
            <a:off x="599572" y="4036307"/>
            <a:ext cx="3633347" cy="292388"/>
          </a:xfrm>
          <a:prstGeom prst="rect">
            <a:avLst/>
          </a:prstGeom>
        </p:spPr>
        <p:txBody>
          <a:bodyPr wrap="square">
            <a:sp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＜関西国際空港等におけるコンセッションの仕組み＞</a:t>
            </a:r>
          </a:p>
        </p:txBody>
      </p:sp>
      <p:sp>
        <p:nvSpPr>
          <p:cNvPr id="32" name="タイトル 1"/>
          <p:cNvSpPr txBox="1">
            <a:spLocks/>
          </p:cNvSpPr>
          <p:nvPr/>
        </p:nvSpPr>
        <p:spPr>
          <a:xfrm>
            <a:off x="5206832" y="4605416"/>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各空港の機能強化に関するトピックス</a:t>
            </a:r>
          </a:p>
        </p:txBody>
      </p:sp>
      <p:pic>
        <p:nvPicPr>
          <p:cNvPr id="2" name="図 1"/>
          <p:cNvPicPr>
            <a:picLocks noChangeAspect="1"/>
          </p:cNvPicPr>
          <p:nvPr/>
        </p:nvPicPr>
        <p:blipFill>
          <a:blip r:embed="rId4"/>
          <a:stretch>
            <a:fillRect/>
          </a:stretch>
        </p:blipFill>
        <p:spPr>
          <a:xfrm>
            <a:off x="5313040" y="2023142"/>
            <a:ext cx="3311451" cy="2259799"/>
          </a:xfrm>
          <a:prstGeom prst="rect">
            <a:avLst/>
          </a:prstGeom>
        </p:spPr>
      </p:pic>
      <p:sp>
        <p:nvSpPr>
          <p:cNvPr id="14" name="テキスト ボックス 56"/>
          <p:cNvSpPr txBox="1"/>
          <p:nvPr/>
        </p:nvSpPr>
        <p:spPr>
          <a:xfrm>
            <a:off x="5339469" y="4257218"/>
            <a:ext cx="3551364"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出典：関西エアポート株式会社</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「関西国際空港・大阪国際空港・神戸空港利用状況」</a:t>
            </a:r>
          </a:p>
        </p:txBody>
      </p:sp>
      <p:sp>
        <p:nvSpPr>
          <p:cNvPr id="16" name="タイトル 1"/>
          <p:cNvSpPr txBox="1">
            <a:spLocks/>
          </p:cNvSpPr>
          <p:nvPr/>
        </p:nvSpPr>
        <p:spPr>
          <a:xfrm>
            <a:off x="5213514" y="1785651"/>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関西３空港　暦年旅客数推移</a:t>
            </a:r>
            <a:endParaRPr lang="ja-JP" altLang="en-US" sz="1400" b="1" dirty="0">
              <a:latin typeface="+mj-ea"/>
              <a:cs typeface="Meiryo UI" panose="020B0604030504040204" pitchFamily="50" charset="-128"/>
            </a:endParaRPr>
          </a:p>
        </p:txBody>
      </p:sp>
      <p:sp>
        <p:nvSpPr>
          <p:cNvPr id="17" name="スライド番号プレースホルダー 3"/>
          <p:cNvSpPr>
            <a:spLocks noGrp="1"/>
          </p:cNvSpPr>
          <p:nvPr>
            <p:ph type="sldNum" sz="quarter" idx="12"/>
          </p:nvPr>
        </p:nvSpPr>
        <p:spPr>
          <a:xfrm>
            <a:off x="7594600" y="6470739"/>
            <a:ext cx="2311400" cy="365125"/>
          </a:xfrm>
        </p:spPr>
        <p:txBody>
          <a:bodyPr/>
          <a:lstStyle/>
          <a:p>
            <a:r>
              <a:rPr kumimoji="1" lang="en-US" altLang="ja-JP" dirty="0" smtClean="0"/>
              <a:t>13</a:t>
            </a:r>
            <a:endParaRPr kumimoji="1" lang="ja-JP" altLang="en-US" dirty="0"/>
          </a:p>
        </p:txBody>
      </p:sp>
      <p:sp>
        <p:nvSpPr>
          <p:cNvPr id="19" name="角丸四角形 18">
            <a:extLst>
              <a:ext uri="{FF2B5EF4-FFF2-40B4-BE49-F238E27FC236}">
                <a16:creationId xmlns:a16="http://schemas.microsoft.com/office/drawing/2014/main" id="{4B2F6D69-8645-4E2C-ACC3-6C1DBE2AC068}"/>
              </a:ext>
            </a:extLst>
          </p:cNvPr>
          <p:cNvSpPr/>
          <p:nvPr/>
        </p:nvSpPr>
        <p:spPr>
          <a:xfrm>
            <a:off x="5287291" y="4901280"/>
            <a:ext cx="4130205" cy="1912096"/>
          </a:xfrm>
          <a:prstGeom prst="roundRect">
            <a:avLst>
              <a:gd name="adj" fmla="val 6863"/>
            </a:avLst>
          </a:prstGeom>
          <a:ln w="19050">
            <a:solidFill>
              <a:schemeClr val="tx1"/>
            </a:solidFill>
            <a:prstDash val="sysDash"/>
          </a:ln>
        </p:spPr>
        <p:txBody>
          <a:bodyPr wrap="square" lIns="0" tIns="0" rIns="0" bIns="0" anchor="ctr" anchorCtr="0">
            <a:noAutofit/>
          </a:bodyPr>
          <a:lstStyle/>
          <a:p>
            <a:pPr marL="177800" marR="0" lvl="0" indent="-17780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a:t>
            </a:r>
            <a:endPar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護岸</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嵩上げ、消波ブロックの設置等</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完了）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年の台風２１号による１期空港島への越波・浸水被害が発生したことを</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受けたハード対策を実施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ターミナルのリノベーション（</a:t>
            </a: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年万博までに概成予定</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31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国際線を中心とする受け入れ機能の強化に向けたターミナルの増強</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○なにわ筋線の整備（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2031</a:t>
            </a:r>
            <a:r>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年春開業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31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梅田などの大阪中心地とのアクセス改善などを目的とする鉄道の整備</a:t>
            </a:r>
            <a:endParaRPr kumimoji="1" lang="en-US" altLang="zh-TW"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（大阪国際空港）</a:t>
            </a:r>
            <a:endPar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○ターミナルの改修（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月完了）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東京オリンピック・パラリンピック開催に向けた態勢整備等のため、約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年ぶりの大型改修を実施</a:t>
            </a:r>
          </a:p>
        </p:txBody>
      </p:sp>
    </p:spTree>
    <p:extLst>
      <p:ext uri="{BB962C8B-B14F-4D97-AF65-F5344CB8AC3E}">
        <p14:creationId xmlns:p14="http://schemas.microsoft.com/office/powerpoint/2010/main" val="4203976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215261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2480" y="462055"/>
            <a:ext cx="9328381" cy="164607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港湾の国際競争力強化においては、西日本のゲートウェイとしての機能強化を図り、国土構造の東西二極の一極として日本の成長をけん引していく観点から、大阪湾は神戸港とともに阪神港として、国策である国際コンテナ戦略港湾の取組みを推進してきた。加えて、大阪湾の中で同じ背後圏（ヒンターランド）を共有する港湾として、大阪湾の中で縦割りにせず、広域的な視点から港湾管理の一元化をめざすこととしてきた。</a:t>
            </a:r>
            <a:endParaRPr lang="en-US" altLang="ja-JP" sz="1400" dirty="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ja-JP" altLang="en-US" sz="1400" dirty="0">
                <a:latin typeface="+mj-ea"/>
                <a:cs typeface="Meiryo UI" panose="020B0604030504040204" pitchFamily="50" charset="-128"/>
              </a:rPr>
              <a:t>府市港湾の円滑な管理に向け、</a:t>
            </a: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8</a:t>
            </a:r>
            <a:r>
              <a:rPr lang="ja-JP" altLang="en-US" sz="1400" dirty="0">
                <a:latin typeface="+mj-ea"/>
                <a:cs typeface="Meiryo UI" panose="020B0604030504040204" pitchFamily="50" charset="-128"/>
              </a:rPr>
              <a:t>月に大阪港湾連携会議を設置。</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12</a:t>
            </a:r>
            <a:r>
              <a:rPr lang="ja-JP" altLang="en-US" sz="1400" dirty="0">
                <a:latin typeface="+mj-ea"/>
                <a:cs typeface="Meiryo UI" panose="020B0604030504040204" pitchFamily="50" charset="-128"/>
              </a:rPr>
              <a:t>月に府市両議会で、大阪港湾局（共同設置組織）の設置規約等関連議案が可決され、</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10</a:t>
            </a:r>
            <a:r>
              <a:rPr lang="ja-JP" altLang="en-US" sz="1400" dirty="0">
                <a:latin typeface="+mj-ea"/>
                <a:cs typeface="Meiryo UI" panose="020B0604030504040204" pitchFamily="50" charset="-128"/>
              </a:rPr>
              <a:t>月に大阪港湾局が業務を開始。</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11</a:t>
            </a:r>
            <a:r>
              <a:rPr lang="ja-JP" altLang="en-US" sz="1400" dirty="0">
                <a:latin typeface="+mj-ea"/>
                <a:cs typeface="Meiryo UI" panose="020B0604030504040204" pitchFamily="50" charset="-128"/>
              </a:rPr>
              <a:t>月、大阪港湾局の取組みの方向性を示す「大阪“みなと”ビジョン」を策定。</a:t>
            </a:r>
          </a:p>
        </p:txBody>
      </p:sp>
      <p:sp>
        <p:nvSpPr>
          <p:cNvPr id="12" name="タイトル 1"/>
          <p:cNvSpPr txBox="1">
            <a:spLocks/>
          </p:cNvSpPr>
          <p:nvPr/>
        </p:nvSpPr>
        <p:spPr>
          <a:xfrm>
            <a:off x="368928" y="227687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36330" y="5492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④港湾の国際競争力強化</a:t>
            </a:r>
          </a:p>
        </p:txBody>
      </p:sp>
      <p:sp>
        <p:nvSpPr>
          <p:cNvPr id="32" name="タイトル 1"/>
          <p:cNvSpPr txBox="1">
            <a:spLocks/>
          </p:cNvSpPr>
          <p:nvPr/>
        </p:nvSpPr>
        <p:spPr>
          <a:xfrm>
            <a:off x="388902" y="4549578"/>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大阪“みなと”ビジョン</a:t>
            </a:r>
          </a:p>
        </p:txBody>
      </p:sp>
      <p:graphicFrame>
        <p:nvGraphicFramePr>
          <p:cNvPr id="21" name="表 20"/>
          <p:cNvGraphicFramePr>
            <a:graphicFrameLocks noGrp="1"/>
          </p:cNvGraphicFramePr>
          <p:nvPr>
            <p:extLst/>
          </p:nvPr>
        </p:nvGraphicFramePr>
        <p:xfrm>
          <a:off x="485673" y="3431271"/>
          <a:ext cx="3891262" cy="864000"/>
        </p:xfrm>
        <a:graphic>
          <a:graphicData uri="http://schemas.openxmlformats.org/drawingml/2006/table">
            <a:tbl>
              <a:tblPr firstRow="1" bandRow="1">
                <a:tableStyleId>{5C22544A-7EE6-4342-B048-85BDC9FD1C3A}</a:tableStyleId>
              </a:tblPr>
              <a:tblGrid>
                <a:gridCol w="681451">
                  <a:extLst>
                    <a:ext uri="{9D8B030D-6E8A-4147-A177-3AD203B41FA5}">
                      <a16:colId xmlns:a16="http://schemas.microsoft.com/office/drawing/2014/main" val="4037741501"/>
                    </a:ext>
                  </a:extLst>
                </a:gridCol>
                <a:gridCol w="3209811">
                  <a:extLst>
                    <a:ext uri="{9D8B030D-6E8A-4147-A177-3AD203B41FA5}">
                      <a16:colId xmlns:a16="http://schemas.microsoft.com/office/drawing/2014/main" val="314475500"/>
                    </a:ext>
                  </a:extLst>
                </a:gridCol>
              </a:tblGrid>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大阪港湾連携会議を設置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「大阪港湾局」共同設置関連議案</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が両議会</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2020.10</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「大阪港湾局」</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発足</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4292385"/>
                  </a:ext>
                </a:extLst>
              </a:tr>
              <a:tr h="216000">
                <a:tc>
                  <a:txBody>
                    <a:bodyPr/>
                    <a:lstStyle/>
                    <a:p>
                      <a:r>
                        <a:rPr kumimoji="1" lang="en-US" altLang="ja-JP" sz="1200" b="0" dirty="0">
                          <a:latin typeface="Meiryo UI" panose="020B0604030504040204" pitchFamily="50" charset="-128"/>
                          <a:ea typeface="Meiryo UI" panose="020B0604030504040204" pitchFamily="50" charset="-128"/>
                        </a:rPr>
                        <a:t>2020.11</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みなと</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ビジョン策定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863860"/>
                  </a:ext>
                </a:extLst>
              </a:tr>
            </a:tbl>
          </a:graphicData>
        </a:graphic>
      </p:graphicFrame>
      <p:pic>
        <p:nvPicPr>
          <p:cNvPr id="29" name="図 28"/>
          <p:cNvPicPr>
            <a:picLocks/>
          </p:cNvPicPr>
          <p:nvPr/>
        </p:nvPicPr>
        <p:blipFill>
          <a:blip r:embed="rId3"/>
          <a:stretch>
            <a:fillRect/>
          </a:stretch>
        </p:blipFill>
        <p:spPr>
          <a:xfrm>
            <a:off x="6465168" y="4267738"/>
            <a:ext cx="3240360" cy="2520000"/>
          </a:xfrm>
          <a:prstGeom prst="rect">
            <a:avLst/>
          </a:prstGeom>
        </p:spPr>
      </p:pic>
      <p:pic>
        <p:nvPicPr>
          <p:cNvPr id="40" name="図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87" y="4848710"/>
            <a:ext cx="6063470" cy="1980000"/>
          </a:xfrm>
          <a:prstGeom prst="rect">
            <a:avLst/>
          </a:prstGeom>
        </p:spPr>
      </p:pic>
      <p:sp>
        <p:nvSpPr>
          <p:cNvPr id="41" name="テキスト ボックス 40"/>
          <p:cNvSpPr txBox="1"/>
          <p:nvPr/>
        </p:nvSpPr>
        <p:spPr>
          <a:xfrm>
            <a:off x="4708992" y="2298758"/>
            <a:ext cx="4904932" cy="1650058"/>
          </a:xfrm>
          <a:prstGeom prst="rect">
            <a:avLst/>
          </a:prstGeom>
          <a:noFill/>
          <a:ln>
            <a:solidFill>
              <a:schemeClr val="tx1"/>
            </a:solidFill>
            <a:prstDash val="solid"/>
          </a:ln>
        </p:spPr>
        <p:txBody>
          <a:bodyPr wrap="square" lIns="36000" tIns="36000" rIns="36000" bIns="36000" rtlCol="0" anchor="ctr">
            <a:spAutoFit/>
          </a:bodyPr>
          <a:lstStyle/>
          <a:p>
            <a:pPr>
              <a:lnSpc>
                <a:spcPts val="14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≪大阪港湾局が進める主な取組み</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大阪港と府営港湾での各港の特性を活かした集貨・創貨の推進</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府市共同セミナー等ポートセールスの充実強化</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大阪港と府営港湾で更なるクルーズ船の誘致（お断りゼロ）の実現</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環境にやさしい港づくり</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夢洲を中心とした海上交通の更なる充実</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港湾利用者の許認可申請窓口の共通化など、利用者サービスの向上</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被災時におけるオール大阪での復旧対応など、防災機能の強化</a:t>
            </a:r>
          </a:p>
          <a:p>
            <a:pPr algn="r">
              <a:lnSpc>
                <a:spcPts val="11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a:t>
            </a:r>
          </a:p>
        </p:txBody>
      </p:sp>
      <p:sp>
        <p:nvSpPr>
          <p:cNvPr id="34" name="タイトル 1"/>
          <p:cNvSpPr txBox="1">
            <a:spLocks/>
          </p:cNvSpPr>
          <p:nvPr/>
        </p:nvSpPr>
        <p:spPr>
          <a:xfrm>
            <a:off x="6910095" y="4009263"/>
            <a:ext cx="3011457"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＜大阪港湾局の所管区域＞</a:t>
            </a:r>
            <a:endParaRPr lang="ja-JP" altLang="en-US" sz="1200" b="1" dirty="0">
              <a:latin typeface="+mj-ea"/>
              <a:cs typeface="Meiryo UI" panose="020B0604030504040204" pitchFamily="50" charset="-128"/>
            </a:endParaRPr>
          </a:p>
        </p:txBody>
      </p:sp>
      <p:graphicFrame>
        <p:nvGraphicFramePr>
          <p:cNvPr id="22" name="表 21"/>
          <p:cNvGraphicFramePr>
            <a:graphicFrameLocks noGrp="1"/>
          </p:cNvGraphicFramePr>
          <p:nvPr>
            <p:extLst/>
          </p:nvPr>
        </p:nvGraphicFramePr>
        <p:xfrm>
          <a:off x="482200" y="2605326"/>
          <a:ext cx="3894735" cy="980640"/>
        </p:xfrm>
        <a:graphic>
          <a:graphicData uri="http://schemas.openxmlformats.org/drawingml/2006/table">
            <a:tbl>
              <a:tblPr firstRow="1" bandRow="1">
                <a:tableStyleId>{5C22544A-7EE6-4342-B048-85BDC9FD1C3A}</a:tableStyleId>
              </a:tblPr>
              <a:tblGrid>
                <a:gridCol w="682059">
                  <a:extLst>
                    <a:ext uri="{9D8B030D-6E8A-4147-A177-3AD203B41FA5}">
                      <a16:colId xmlns:a16="http://schemas.microsoft.com/office/drawing/2014/main" val="4037741501"/>
                    </a:ext>
                  </a:extLst>
                </a:gridCol>
                <a:gridCol w="3212676">
                  <a:extLst>
                    <a:ext uri="{9D8B030D-6E8A-4147-A177-3AD203B41FA5}">
                      <a16:colId xmlns:a16="http://schemas.microsoft.com/office/drawing/2014/main" val="314475500"/>
                    </a:ext>
                  </a:extLst>
                </a:gridCol>
              </a:tblGrid>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2010.8</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阪神港が国際コンテナ戦略港湾に選定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2014.10</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阪神港の運営会社「阪神国際港湾株式会社」設立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r h="149476">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2014.12</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「阪神国際港湾株式会社」が国の出資を受け、特定港湾運営会社となる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4292385"/>
                  </a:ext>
                </a:extLst>
              </a:tr>
              <a:tr h="149476">
                <a:tc>
                  <a:txBody>
                    <a:bodyPr/>
                    <a:lstStyle/>
                    <a:p>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863860"/>
                  </a:ext>
                </a:extLst>
              </a:tr>
            </a:tbl>
          </a:graphicData>
        </a:graphic>
      </p:graphicFrame>
      <p:sp>
        <p:nvSpPr>
          <p:cNvPr id="20" name="スライド番号プレースホルダー 3"/>
          <p:cNvSpPr>
            <a:spLocks noGrp="1"/>
          </p:cNvSpPr>
          <p:nvPr>
            <p:ph type="sldNum" sz="quarter" idx="12"/>
          </p:nvPr>
        </p:nvSpPr>
        <p:spPr>
          <a:xfrm>
            <a:off x="7759112" y="6463585"/>
            <a:ext cx="2133600" cy="365125"/>
          </a:xfrm>
        </p:spPr>
        <p:txBody>
          <a:bodyPr/>
          <a:lstStyle/>
          <a:p>
            <a:pPr>
              <a:defRPr/>
            </a:pPr>
            <a:r>
              <a:rPr lang="en-US" altLang="ja-JP" dirty="0" smtClean="0"/>
              <a:t>14</a:t>
            </a:r>
            <a:endParaRPr lang="ja-JP" altLang="en-US" dirty="0"/>
          </a:p>
        </p:txBody>
      </p:sp>
    </p:spTree>
    <p:extLst>
      <p:ext uri="{BB962C8B-B14F-4D97-AF65-F5344CB8AC3E}">
        <p14:creationId xmlns:p14="http://schemas.microsoft.com/office/powerpoint/2010/main" val="4059213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80750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28464" y="692696"/>
            <a:ext cx="9777536" cy="107402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副首都・大阪の安心・安全を支える消防力の強化を図るため、消防広域化と市町村間の水平連携強化</a:t>
            </a:r>
            <a:r>
              <a:rPr lang="ja-JP" altLang="en-US" sz="1400" dirty="0" smtClean="0">
                <a:latin typeface="+mj-ea"/>
                <a:cs typeface="Meiryo UI" panose="020B0604030504040204" pitchFamily="50" charset="-128"/>
              </a:rPr>
              <a:t>の取組みなど</a:t>
            </a:r>
            <a:r>
              <a:rPr lang="ja-JP" altLang="en-US" sz="1400" dirty="0">
                <a:latin typeface="+mj-ea"/>
                <a:cs typeface="Meiryo UI" panose="020B0604030504040204" pitchFamily="50" charset="-128"/>
              </a:rPr>
              <a:t>を通じて、都市の基盤となる公共機能の高度化を図り、暮らしやすく、持続可能な都市としての基盤の確立をめざしている。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2018</a:t>
            </a:r>
            <a:r>
              <a:rPr lang="ja-JP" altLang="en-US" sz="1400" dirty="0" smtClean="0">
                <a:latin typeface="+mj-ea"/>
                <a:cs typeface="Meiryo UI" panose="020B0604030504040204" pitchFamily="50" charset="-128"/>
              </a:rPr>
              <a:t>年</a:t>
            </a:r>
            <a:r>
              <a:rPr lang="en-US" altLang="ja-JP" sz="1400" dirty="0" smtClean="0">
                <a:latin typeface="+mj-ea"/>
                <a:cs typeface="Meiryo UI" panose="020B0604030504040204" pitchFamily="50" charset="-128"/>
              </a:rPr>
              <a:t>7</a:t>
            </a:r>
            <a:r>
              <a:rPr lang="ja-JP" altLang="en-US" sz="1400" dirty="0" smtClean="0">
                <a:latin typeface="+mj-ea"/>
                <a:cs typeface="Meiryo UI" panose="020B0604030504040204" pitchFamily="50" charset="-128"/>
              </a:rPr>
              <a:t>月</a:t>
            </a:r>
            <a:r>
              <a:rPr lang="ja-JP" altLang="en-US" sz="1400" dirty="0">
                <a:latin typeface="+mj-ea"/>
                <a:cs typeface="Meiryo UI" panose="020B0604030504040204" pitchFamily="50" charset="-128"/>
              </a:rPr>
              <a:t>、消防広域化に向けた議論を行うため、大阪府、大阪市、府内市町村等をメンバーとする「大阪府消防広域化推進審議会」を設置。</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月、審議会の答申を反映した「大阪府消防広域化推進計画」を再策定。</a:t>
            </a:r>
          </a:p>
        </p:txBody>
      </p:sp>
      <p:sp>
        <p:nvSpPr>
          <p:cNvPr id="12" name="タイトル 1"/>
          <p:cNvSpPr txBox="1">
            <a:spLocks/>
          </p:cNvSpPr>
          <p:nvPr/>
        </p:nvSpPr>
        <p:spPr>
          <a:xfrm>
            <a:off x="295566" y="2052541"/>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6722283" y="1844824"/>
            <a:ext cx="305030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広域化対象市町村の組み合わせ</a:t>
            </a:r>
          </a:p>
        </p:txBody>
      </p:sp>
      <p:sp>
        <p:nvSpPr>
          <p:cNvPr id="10" name="正方形/長方形 9"/>
          <p:cNvSpPr/>
          <p:nvPr/>
        </p:nvSpPr>
        <p:spPr>
          <a:xfrm>
            <a:off x="200472" y="15607"/>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（３）基盤的な公共機能の高度化</a:t>
            </a:r>
          </a:p>
        </p:txBody>
      </p:sp>
      <p:sp>
        <p:nvSpPr>
          <p:cNvPr id="20" name="スライド番号プレースホルダー 3"/>
          <p:cNvSpPr>
            <a:spLocks noGrp="1"/>
          </p:cNvSpPr>
          <p:nvPr>
            <p:ph type="sldNum" sz="quarter" idx="12"/>
          </p:nvPr>
        </p:nvSpPr>
        <p:spPr>
          <a:xfrm>
            <a:off x="7772400" y="6513548"/>
            <a:ext cx="2133600" cy="365125"/>
          </a:xfrm>
        </p:spPr>
        <p:txBody>
          <a:bodyPr/>
          <a:lstStyle/>
          <a:p>
            <a:pPr>
              <a:defRPr/>
            </a:pPr>
            <a:r>
              <a:rPr lang="en-US" altLang="ja-JP" dirty="0" smtClean="0"/>
              <a:t>15</a:t>
            </a:r>
            <a:endParaRPr lang="ja-JP" altLang="en-US" dirty="0"/>
          </a:p>
        </p:txBody>
      </p:sp>
      <p:sp>
        <p:nvSpPr>
          <p:cNvPr id="24" name="正方形/長方形 23"/>
          <p:cNvSpPr/>
          <p:nvPr/>
        </p:nvSpPr>
        <p:spPr>
          <a:xfrm>
            <a:off x="462535" y="30363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①安全・危機管理機能の強化（消防・防災）</a:t>
            </a:r>
          </a:p>
        </p:txBody>
      </p:sp>
      <p:graphicFrame>
        <p:nvGraphicFramePr>
          <p:cNvPr id="17" name="表 16"/>
          <p:cNvGraphicFramePr>
            <a:graphicFrameLocks noGrp="1"/>
          </p:cNvGraphicFramePr>
          <p:nvPr>
            <p:extLst/>
          </p:nvPr>
        </p:nvGraphicFramePr>
        <p:xfrm>
          <a:off x="462534" y="2348880"/>
          <a:ext cx="3626369" cy="1130368"/>
        </p:xfrm>
        <a:graphic>
          <a:graphicData uri="http://schemas.openxmlformats.org/drawingml/2006/table">
            <a:tbl>
              <a:tblPr firstRow="1" bandRow="1">
                <a:tableStyleId>{5C22544A-7EE6-4342-B048-85BDC9FD1C3A}</a:tableStyleId>
              </a:tblPr>
              <a:tblGrid>
                <a:gridCol w="635061">
                  <a:extLst>
                    <a:ext uri="{9D8B030D-6E8A-4147-A177-3AD203B41FA5}">
                      <a16:colId xmlns:a16="http://schemas.microsoft.com/office/drawing/2014/main" val="4037741501"/>
                    </a:ext>
                  </a:extLst>
                </a:gridCol>
                <a:gridCol w="2991308">
                  <a:extLst>
                    <a:ext uri="{9D8B030D-6E8A-4147-A177-3AD203B41FA5}">
                      <a16:colId xmlns:a16="http://schemas.microsoft.com/office/drawing/2014/main" val="314475500"/>
                    </a:ext>
                  </a:extLst>
                </a:gridCol>
              </a:tblGrid>
              <a:tr h="156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大阪の消防力強化の検討結果とりまとめ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56731">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大阪府消防広域化推進審議会を設置</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47019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p>
                    <a:p>
                      <a:r>
                        <a:rPr kumimoji="1" lang="en-US" altLang="ja-JP" sz="1200" b="0" dirty="0">
                          <a:solidFill>
                            <a:schemeClr val="tx1"/>
                          </a:solidFill>
                          <a:latin typeface="Meiryo UI" panose="020B0604030504040204" pitchFamily="50" charset="-128"/>
                          <a:ea typeface="Meiryo UI" panose="020B0604030504040204" pitchFamily="50" charset="-128"/>
                        </a:rPr>
                        <a:t>2021.4</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大阪府消防広域化推進計画を再策定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大阪狭山市が堺市に事務委託</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消防本部⇒</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消防本部</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15968">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bl>
          </a:graphicData>
        </a:graphic>
      </p:graphicFrame>
      <p:sp>
        <p:nvSpPr>
          <p:cNvPr id="30" name="タイトル 1"/>
          <p:cNvSpPr txBox="1">
            <a:spLocks/>
          </p:cNvSpPr>
          <p:nvPr/>
        </p:nvSpPr>
        <p:spPr>
          <a:xfrm>
            <a:off x="313937" y="3556058"/>
            <a:ext cx="25364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zh-TW" altLang="en-US" sz="1400" b="1" dirty="0">
                <a:latin typeface="ＭＳ Ｐゴシック" panose="020B0600070205080204" pitchFamily="50" charset="-128"/>
                <a:ea typeface="ＭＳ Ｐゴシック" panose="020B0600070205080204" pitchFamily="50" charset="-128"/>
                <a:cs typeface="Meiryo UI" panose="020B0604030504040204" pitchFamily="50" charset="-128"/>
              </a:rPr>
              <a:t>消防広域化推進計画</a:t>
            </a:r>
            <a:endParaRPr lang="ja-JP" altLang="en-US" sz="1400" b="1"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pSp>
        <p:nvGrpSpPr>
          <p:cNvPr id="32" name="グループ化 31"/>
          <p:cNvGrpSpPr/>
          <p:nvPr/>
        </p:nvGrpSpPr>
        <p:grpSpPr>
          <a:xfrm>
            <a:off x="3348338" y="3407975"/>
            <a:ext cx="3174724" cy="685352"/>
            <a:chOff x="-3132856" y="3063577"/>
            <a:chExt cx="4520483" cy="685352"/>
          </a:xfrm>
        </p:grpSpPr>
        <p:sp>
          <p:nvSpPr>
            <p:cNvPr id="33" name="正方形/長方形 9"/>
            <p:cNvSpPr>
              <a:spLocks noChangeArrowheads="1"/>
            </p:cNvSpPr>
            <p:nvPr/>
          </p:nvSpPr>
          <p:spPr bwMode="auto">
            <a:xfrm>
              <a:off x="-3121009" y="3297535"/>
              <a:ext cx="4508636" cy="45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消防力の維持強化と併せて行財政基盤の強化も含めトータルとして住民サービスの提供を目的として推進</a:t>
              </a:r>
            </a:p>
          </p:txBody>
        </p:sp>
        <p:sp>
          <p:nvSpPr>
            <p:cNvPr id="34"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広域化の目的</a:t>
              </a:r>
              <a:r>
                <a:rPr lang="en-US" altLang="ja-JP" sz="1200" dirty="0">
                  <a:latin typeface="Meiryo UI" pitchFamily="50" charset="-128"/>
                  <a:ea typeface="Meiryo UI" pitchFamily="50" charset="-128"/>
                  <a:cs typeface="Meiryo UI" pitchFamily="50" charset="-128"/>
                </a:rPr>
                <a:t>》</a:t>
              </a:r>
            </a:p>
          </p:txBody>
        </p:sp>
      </p:grpSp>
      <p:grpSp>
        <p:nvGrpSpPr>
          <p:cNvPr id="35" name="グループ化 34"/>
          <p:cNvGrpSpPr/>
          <p:nvPr/>
        </p:nvGrpSpPr>
        <p:grpSpPr>
          <a:xfrm>
            <a:off x="3348338" y="4277475"/>
            <a:ext cx="3170284" cy="2236073"/>
            <a:chOff x="-3229019" y="3065075"/>
            <a:chExt cx="4616646" cy="2236073"/>
          </a:xfrm>
        </p:grpSpPr>
        <p:sp>
          <p:nvSpPr>
            <p:cNvPr id="36" name="正方形/長方形 9"/>
            <p:cNvSpPr>
              <a:spLocks noChangeArrowheads="1"/>
            </p:cNvSpPr>
            <p:nvPr/>
          </p:nvSpPr>
          <p:spPr bwMode="auto">
            <a:xfrm>
              <a:off x="-3121009" y="3297535"/>
              <a:ext cx="4508636" cy="20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住民サービスの向上</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①初動の消防力、増援体制の充実</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②現場到着時間の短縮</a:t>
              </a: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人員配備の効率化と充実</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①現場要員の増強　</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②予防業務・救急業務の高度化・専門化</a:t>
              </a: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消防体制の基盤の強化</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①高度な消防設備、施設等の整備</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②人事ローテーションによる組織の活性化等</a:t>
              </a:r>
            </a:p>
          </p:txBody>
        </p:sp>
        <p:sp>
          <p:nvSpPr>
            <p:cNvPr id="37" name="テキスト ボックス 23"/>
            <p:cNvSpPr txBox="1">
              <a:spLocks noChangeArrowheads="1"/>
            </p:cNvSpPr>
            <p:nvPr/>
          </p:nvSpPr>
          <p:spPr bwMode="auto">
            <a:xfrm>
              <a:off x="-3229019" y="3065075"/>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広域化がもたらす効果</a:t>
              </a:r>
              <a:r>
                <a:rPr lang="en-US" altLang="ja-JP" sz="1200" dirty="0">
                  <a:latin typeface="Meiryo UI" pitchFamily="50" charset="-128"/>
                  <a:ea typeface="Meiryo UI" pitchFamily="50" charset="-128"/>
                  <a:cs typeface="Meiryo UI" pitchFamily="50" charset="-128"/>
                </a:rPr>
                <a:t>》</a:t>
              </a:r>
            </a:p>
          </p:txBody>
        </p:sp>
      </p:grpSp>
      <p:sp>
        <p:nvSpPr>
          <p:cNvPr id="44" name="正方形/長方形 43"/>
          <p:cNvSpPr/>
          <p:nvPr/>
        </p:nvSpPr>
        <p:spPr>
          <a:xfrm>
            <a:off x="762721" y="3916098"/>
            <a:ext cx="2049221" cy="30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US" altLang="ja-JP" sz="1300" dirty="0">
                <a:solidFill>
                  <a:schemeClr val="tx1"/>
                </a:solidFill>
                <a:latin typeface="Meiryo UI" pitchFamily="50" charset="-128"/>
                <a:ea typeface="Meiryo UI" pitchFamily="50" charset="-128"/>
                <a:cs typeface="Meiryo UI" pitchFamily="50" charset="-128"/>
              </a:rPr>
              <a:t>【</a:t>
            </a:r>
            <a:r>
              <a:rPr lang="zh-TW" altLang="en-US" sz="1300" dirty="0">
                <a:solidFill>
                  <a:schemeClr val="tx1"/>
                </a:solidFill>
                <a:latin typeface="Meiryo UI" pitchFamily="50" charset="-128"/>
                <a:ea typeface="Meiryo UI" pitchFamily="50" charset="-128"/>
                <a:cs typeface="Meiryo UI" pitchFamily="50" charset="-128"/>
              </a:rPr>
              <a:t>消防広域化</a:t>
            </a:r>
            <a:r>
              <a:rPr lang="ja-JP" altLang="en-US" sz="1300" dirty="0">
                <a:solidFill>
                  <a:schemeClr val="tx1"/>
                </a:solidFill>
                <a:latin typeface="Meiryo UI" pitchFamily="50" charset="-128"/>
                <a:ea typeface="Meiryo UI" pitchFamily="50" charset="-128"/>
                <a:cs typeface="Meiryo UI" pitchFamily="50" charset="-128"/>
              </a:rPr>
              <a:t>の方向性</a:t>
            </a:r>
            <a:r>
              <a:rPr lang="en-US" altLang="ja-JP" sz="1300" dirty="0">
                <a:solidFill>
                  <a:schemeClr val="tx1"/>
                </a:solidFill>
                <a:latin typeface="Meiryo UI" pitchFamily="50" charset="-128"/>
                <a:ea typeface="Meiryo UI" pitchFamily="50" charset="-128"/>
                <a:cs typeface="Meiryo UI" pitchFamily="50" charset="-128"/>
              </a:rPr>
              <a:t>】</a:t>
            </a:r>
            <a:endParaRPr lang="zh-TW" altLang="en-US" sz="1300" dirty="0">
              <a:solidFill>
                <a:schemeClr val="tx1"/>
              </a:solidFill>
              <a:latin typeface="Meiryo UI" pitchFamily="50" charset="-128"/>
              <a:ea typeface="Meiryo UI" pitchFamily="50" charset="-128"/>
              <a:cs typeface="Meiryo UI" pitchFamily="50" charset="-128"/>
            </a:endParaRPr>
          </a:p>
        </p:txBody>
      </p:sp>
      <p:pic>
        <p:nvPicPr>
          <p:cNvPr id="45" name="図 44"/>
          <p:cNvPicPr>
            <a:picLocks noChangeAspect="1"/>
          </p:cNvPicPr>
          <p:nvPr/>
        </p:nvPicPr>
        <p:blipFill>
          <a:blip r:embed="rId3"/>
          <a:stretch>
            <a:fillRect/>
          </a:stretch>
        </p:blipFill>
        <p:spPr>
          <a:xfrm>
            <a:off x="451686" y="4359177"/>
            <a:ext cx="2584271" cy="2016000"/>
          </a:xfrm>
          <a:prstGeom prst="rect">
            <a:avLst/>
          </a:prstGeom>
        </p:spPr>
      </p:pic>
      <p:pic>
        <p:nvPicPr>
          <p:cNvPr id="21" name="図 20"/>
          <p:cNvPicPr>
            <a:picLocks noChangeAspect="1"/>
          </p:cNvPicPr>
          <p:nvPr/>
        </p:nvPicPr>
        <p:blipFill>
          <a:blip r:embed="rId4"/>
          <a:stretch>
            <a:fillRect/>
          </a:stretch>
        </p:blipFill>
        <p:spPr>
          <a:xfrm>
            <a:off x="6446480" y="1954723"/>
            <a:ext cx="3417955" cy="4642629"/>
          </a:xfrm>
          <a:prstGeom prst="rect">
            <a:avLst/>
          </a:prstGeom>
        </p:spPr>
      </p:pic>
    </p:spTree>
    <p:extLst>
      <p:ext uri="{BB962C8B-B14F-4D97-AF65-F5344CB8AC3E}">
        <p14:creationId xmlns:p14="http://schemas.microsoft.com/office/powerpoint/2010/main" val="1767563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0507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420928"/>
            <a:ext cx="9334105" cy="7404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a:t>
            </a:r>
            <a:r>
              <a:rPr lang="ja-JP" altLang="en-US" sz="1400" dirty="0" smtClean="0">
                <a:latin typeface="+mj-ea"/>
                <a:cs typeface="Meiryo UI" panose="020B0604030504040204" pitchFamily="50" charset="-128"/>
              </a:rPr>
              <a:t>に</a:t>
            </a:r>
            <a:r>
              <a:rPr lang="ja-JP" altLang="en-US" sz="1400" dirty="0">
                <a:latin typeface="+mj-ea"/>
                <a:cs typeface="Meiryo UI" panose="020B0604030504040204" pitchFamily="50" charset="-128"/>
              </a:rPr>
              <a:t>大阪府</a:t>
            </a:r>
            <a:r>
              <a:rPr lang="ja-JP" altLang="en-US" sz="1400" dirty="0" smtClean="0">
                <a:latin typeface="+mj-ea"/>
                <a:cs typeface="Meiryo UI" panose="020B0604030504040204" pitchFamily="50" charset="-128"/>
              </a:rPr>
              <a:t>と大阪市の地方衛生研究所の統合により、「</a:t>
            </a:r>
            <a:r>
              <a:rPr lang="ja-JP" altLang="en-US" sz="1400" dirty="0">
                <a:latin typeface="+mj-ea"/>
                <a:cs typeface="Meiryo UI" panose="020B0604030504040204" pitchFamily="50" charset="-128"/>
              </a:rPr>
              <a:t>大阪健康安全基盤研究所</a:t>
            </a:r>
            <a:r>
              <a:rPr lang="ja-JP" altLang="en-US" sz="1400" dirty="0" smtClean="0">
                <a:latin typeface="+mj-ea"/>
                <a:cs typeface="Meiryo UI" panose="020B0604030504040204" pitchFamily="50" charset="-128"/>
              </a:rPr>
              <a:t>」を</a:t>
            </a:r>
            <a:r>
              <a:rPr lang="ja-JP" altLang="en-US" sz="1400" dirty="0">
                <a:latin typeface="+mj-ea"/>
                <a:cs typeface="Meiryo UI" panose="020B0604030504040204" pitchFamily="50" charset="-128"/>
              </a:rPr>
              <a:t>設立</a:t>
            </a:r>
            <a:r>
              <a:rPr lang="ja-JP" altLang="en-US" sz="1400" dirty="0" smtClean="0">
                <a:latin typeface="+mj-ea"/>
                <a:cs typeface="Meiryo UI" panose="020B0604030504040204" pitchFamily="50" charset="-128"/>
              </a:rPr>
              <a:t>。統合</a:t>
            </a:r>
            <a:r>
              <a:rPr lang="ja-JP" altLang="en-US" sz="1400" dirty="0">
                <a:latin typeface="+mj-ea"/>
                <a:cs typeface="Meiryo UI" panose="020B0604030504040204" pitchFamily="50" charset="-128"/>
              </a:rPr>
              <a:t>効果や独法化のメリットを活かしつつ、健康危機事象への対応力強化、学術分野・産業界への支援・連携体制の確立等、西日本の中核的な地方衛生研究所に相応しい機能を備えた研究所づくりを推進し</a:t>
            </a:r>
            <a:r>
              <a:rPr lang="ja-JP" altLang="en-US" sz="1400" dirty="0" smtClean="0">
                <a:latin typeface="+mj-ea"/>
                <a:cs typeface="Meiryo UI" panose="020B0604030504040204" pitchFamily="50" charset="-128"/>
              </a:rPr>
              <a:t>、</a:t>
            </a:r>
            <a:r>
              <a:rPr lang="en-US" altLang="ja-JP" sz="1400" dirty="0" smtClean="0">
                <a:latin typeface="+mj-ea"/>
                <a:cs typeface="Meiryo UI" panose="020B0604030504040204" pitchFamily="50" charset="-128"/>
              </a:rPr>
              <a:t>2022</a:t>
            </a:r>
            <a:r>
              <a:rPr lang="ja-JP" altLang="en-US" sz="1400" dirty="0" smtClean="0">
                <a:latin typeface="+mj-ea"/>
                <a:cs typeface="Meiryo UI" panose="020B0604030504040204" pitchFamily="50" charset="-128"/>
              </a:rPr>
              <a:t>年度には、研究所</a:t>
            </a:r>
            <a:r>
              <a:rPr lang="ja-JP" altLang="en-US" sz="1400" dirty="0">
                <a:latin typeface="+mj-ea"/>
                <a:cs typeface="Meiryo UI" panose="020B0604030504040204" pitchFamily="50" charset="-128"/>
              </a:rPr>
              <a:t>機能が最大限に発揮できるよう一元化施設</a:t>
            </a:r>
            <a:r>
              <a:rPr lang="ja-JP" altLang="en-US" sz="1400" dirty="0" smtClean="0">
                <a:latin typeface="+mj-ea"/>
                <a:cs typeface="Meiryo UI" panose="020B0604030504040204" pitchFamily="50" charset="-128"/>
              </a:rPr>
              <a:t>を</a:t>
            </a:r>
            <a:r>
              <a:rPr lang="ja-JP" altLang="en-US" sz="1400" dirty="0">
                <a:latin typeface="+mj-ea"/>
                <a:cs typeface="Meiryo UI" panose="020B0604030504040204" pitchFamily="50" charset="-128"/>
              </a:rPr>
              <a:t>開設予定</a:t>
            </a:r>
            <a:r>
              <a:rPr lang="ja-JP" altLang="en-US" sz="1400" dirty="0" smtClean="0">
                <a:latin typeface="+mj-ea"/>
                <a:cs typeface="Meiryo UI" panose="020B0604030504040204" pitchFamily="50" charset="-128"/>
              </a:rPr>
              <a:t>。</a:t>
            </a:r>
            <a:endParaRPr lang="ja-JP" altLang="en-US" sz="1400" dirty="0">
              <a:latin typeface="+mj-ea"/>
              <a:cs typeface="Meiryo UI" panose="020B0604030504040204" pitchFamily="50" charset="-128"/>
            </a:endParaRPr>
          </a:p>
        </p:txBody>
      </p:sp>
      <p:sp>
        <p:nvSpPr>
          <p:cNvPr id="20" name="スライド番号プレースホルダー 3"/>
          <p:cNvSpPr>
            <a:spLocks noGrp="1"/>
          </p:cNvSpPr>
          <p:nvPr>
            <p:ph type="sldNum" sz="quarter" idx="12"/>
          </p:nvPr>
        </p:nvSpPr>
        <p:spPr>
          <a:xfrm>
            <a:off x="7804844" y="6525344"/>
            <a:ext cx="2133600" cy="365125"/>
          </a:xfrm>
        </p:spPr>
        <p:txBody>
          <a:bodyPr/>
          <a:lstStyle/>
          <a:p>
            <a:pPr>
              <a:defRPr/>
            </a:pPr>
            <a:r>
              <a:rPr lang="en-US" altLang="ja-JP" dirty="0" smtClean="0"/>
              <a:t>16</a:t>
            </a:r>
            <a:endParaRPr lang="ja-JP" altLang="en-US" dirty="0"/>
          </a:p>
        </p:txBody>
      </p:sp>
      <p:sp>
        <p:nvSpPr>
          <p:cNvPr id="24" name="正方形/長方形 23"/>
          <p:cNvSpPr/>
          <p:nvPr/>
        </p:nvSpPr>
        <p:spPr>
          <a:xfrm>
            <a:off x="344488"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①安全・危機管理機能の強化（公衆衛生（感染症・食の安全））</a:t>
            </a:r>
          </a:p>
        </p:txBody>
      </p:sp>
      <p:sp>
        <p:nvSpPr>
          <p:cNvPr id="25" name="テキスト ボックス 24"/>
          <p:cNvSpPr txBox="1"/>
          <p:nvPr/>
        </p:nvSpPr>
        <p:spPr>
          <a:xfrm>
            <a:off x="8005463" y="6525924"/>
            <a:ext cx="1779197" cy="215444"/>
          </a:xfrm>
          <a:prstGeom prst="rect">
            <a:avLst/>
          </a:prstGeom>
          <a:noFill/>
        </p:spPr>
        <p:txBody>
          <a:bodyPr wrap="square" rtlCol="0">
            <a:spAutoFit/>
          </a:bodyP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（一元化施設完成イメージ）</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二等辺三角形 26"/>
          <p:cNvSpPr/>
          <p:nvPr/>
        </p:nvSpPr>
        <p:spPr>
          <a:xfrm rot="5400000">
            <a:off x="2785423" y="4440060"/>
            <a:ext cx="4112395" cy="1521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正方形/長方形 27"/>
          <p:cNvSpPr/>
          <p:nvPr/>
        </p:nvSpPr>
        <p:spPr>
          <a:xfrm>
            <a:off x="344488" y="2715293"/>
            <a:ext cx="4285294" cy="2062103"/>
          </a:xfrm>
          <a:prstGeom prst="rect">
            <a:avLst/>
          </a:prstGeom>
          <a:ln>
            <a:solidFill>
              <a:schemeClr val="bg1">
                <a:lumMod val="65000"/>
              </a:schemeClr>
            </a:solidFill>
          </a:ln>
        </p:spPr>
        <p:txBody>
          <a:bodyPr wrap="square">
            <a:spAutoFit/>
          </a:bodyPr>
          <a:lstStyle/>
          <a:p>
            <a:r>
              <a:rPr lang="ja-JP" altLang="en-US" sz="1200" b="1" dirty="0">
                <a:latin typeface="Meiryo UI" panose="020B0604030504040204" pitchFamily="50" charset="-128"/>
                <a:ea typeface="Meiryo UI" panose="020B0604030504040204" pitchFamily="50" charset="-128"/>
              </a:rPr>
              <a:t>１）健康危機事象への対応力強化</a:t>
            </a:r>
            <a:r>
              <a:rPr lang="ja-JP" altLang="en-US" sz="1300" b="1" dirty="0">
                <a:latin typeface="Meiryo UI" panose="020B0604030504040204" pitchFamily="50" charset="-128"/>
                <a:ea typeface="Meiryo UI" panose="020B0604030504040204" pitchFamily="50" charset="-128"/>
              </a:rPr>
              <a:t>　</a:t>
            </a:r>
            <a:endParaRPr lang="en-US" altLang="ja-JP" sz="13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グローバル化等により新興・再興感染症の出現・拡大をはじめとする「国</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境を超えた感染症対策」が、特に都市部において求められるなか、大阪の</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公衆衛生のレベルを高めていくことが喫緊の課題であった。</a:t>
            </a:r>
          </a:p>
          <a:p>
            <a:r>
              <a:rPr lang="ja-JP" altLang="en-US" sz="1200" b="1" dirty="0">
                <a:latin typeface="Meiryo UI" panose="020B0604030504040204" pitchFamily="50" charset="-128"/>
                <a:ea typeface="Meiryo UI" panose="020B0604030504040204" pitchFamily="50" charset="-128"/>
              </a:rPr>
              <a:t>２）２つの地方衛生研究所の存在</a:t>
            </a:r>
            <a:endParaRPr lang="en-US" altLang="ja-JP" sz="1200" b="1" dirty="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西日本の中核である大阪には、規模・機能面で拮抗した２つの地方衛</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生研究所が存在した。</a:t>
            </a:r>
          </a:p>
          <a:p>
            <a:r>
              <a:rPr lang="ja-JP" altLang="en-US" sz="1200" b="1" dirty="0">
                <a:latin typeface="Meiryo UI" panose="020B0604030504040204" pitchFamily="50" charset="-128"/>
                <a:ea typeface="Meiryo UI" panose="020B0604030504040204" pitchFamily="50" charset="-128"/>
              </a:rPr>
              <a:t>３）諸問題への柔軟な対応・効率的な運営の必要性</a:t>
            </a:r>
            <a:endParaRPr lang="en-US" altLang="ja-JP" sz="1200" b="1"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府民の健康増進、衛生向上に向け、公衆衛生を巡る諸問題に柔軟に</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対応し、将来にわたり効率的な運営を行うため、自律的で戦略的な地方</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衛生研究所に相応しい運営方法の確立が不可欠。</a:t>
            </a:r>
          </a:p>
        </p:txBody>
      </p:sp>
      <p:sp>
        <p:nvSpPr>
          <p:cNvPr id="29" name="テキスト ボックス 28"/>
          <p:cNvSpPr txBox="1"/>
          <p:nvPr/>
        </p:nvSpPr>
        <p:spPr>
          <a:xfrm>
            <a:off x="272480" y="4816881"/>
            <a:ext cx="1596690" cy="26161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国際的な感染症の事例</a:t>
            </a:r>
          </a:p>
        </p:txBody>
      </p:sp>
      <p:graphicFrame>
        <p:nvGraphicFramePr>
          <p:cNvPr id="38" name="表 37"/>
          <p:cNvGraphicFramePr>
            <a:graphicFrameLocks noGrp="1"/>
          </p:cNvGraphicFramePr>
          <p:nvPr>
            <p:extLst>
              <p:ext uri="{D42A27DB-BD31-4B8C-83A1-F6EECF244321}">
                <p14:modId xmlns:p14="http://schemas.microsoft.com/office/powerpoint/2010/main" val="1041759818"/>
              </p:ext>
            </p:extLst>
          </p:nvPr>
        </p:nvGraphicFramePr>
        <p:xfrm>
          <a:off x="344488" y="5115042"/>
          <a:ext cx="4401370" cy="1691640"/>
        </p:xfrm>
        <a:graphic>
          <a:graphicData uri="http://schemas.openxmlformats.org/drawingml/2006/table">
            <a:tbl>
              <a:tblPr firstRow="1" bandRow="1">
                <a:tableStyleId>{5940675A-B579-460E-94D1-54222C63F5DA}</a:tableStyleId>
              </a:tblPr>
              <a:tblGrid>
                <a:gridCol w="1257294">
                  <a:extLst>
                    <a:ext uri="{9D8B030D-6E8A-4147-A177-3AD203B41FA5}">
                      <a16:colId xmlns:a16="http://schemas.microsoft.com/office/drawing/2014/main" val="20000"/>
                    </a:ext>
                  </a:extLst>
                </a:gridCol>
                <a:gridCol w="3144076">
                  <a:extLst>
                    <a:ext uri="{9D8B030D-6E8A-4147-A177-3AD203B41FA5}">
                      <a16:colId xmlns:a16="http://schemas.microsoft.com/office/drawing/2014/main" val="20001"/>
                    </a:ext>
                  </a:extLst>
                </a:gridCol>
              </a:tblGrid>
              <a:tr h="213830">
                <a:tc>
                  <a:txBody>
                    <a:bodyPr/>
                    <a:lstStyle/>
                    <a:p>
                      <a:pPr>
                        <a:lnSpc>
                          <a:spcPts val="1000"/>
                        </a:lnSpc>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lnSpc>
                          <a:spcPts val="1000"/>
                        </a:lnSpc>
                      </a:pPr>
                      <a:r>
                        <a:rPr kumimoji="1" lang="ja-JP" altLang="en-US" sz="1100" dirty="0">
                          <a:solidFill>
                            <a:schemeClr val="tx1"/>
                          </a:solidFill>
                          <a:latin typeface="Meiryo UI" panose="020B0604030504040204" pitchFamily="50" charset="-128"/>
                          <a:ea typeface="Meiryo UI" panose="020B0604030504040204" pitchFamily="50" charset="-128"/>
                        </a:rPr>
                        <a:t>主な危機管理事例</a:t>
                      </a:r>
                    </a:p>
                  </a:txBody>
                  <a:tcPr/>
                </a:tc>
                <a:extLst>
                  <a:ext uri="{0D108BD9-81ED-4DB2-BD59-A6C34878D82A}">
                    <a16:rowId xmlns:a16="http://schemas.microsoft.com/office/drawing/2014/main" val="10000"/>
                  </a:ext>
                </a:extLst>
              </a:tr>
              <a:tr h="338151">
                <a:tc>
                  <a:txBody>
                    <a:bodyPr/>
                    <a:lstStyle/>
                    <a:p>
                      <a:pPr>
                        <a:lnSpc>
                          <a:spcPts val="1000"/>
                        </a:lnSpc>
                      </a:pPr>
                      <a:r>
                        <a:rPr kumimoji="1" lang="en-US" altLang="ja-JP" sz="1100" dirty="0">
                          <a:solidFill>
                            <a:schemeClr val="tx1"/>
                          </a:solidFill>
                          <a:latin typeface="Meiryo UI" panose="020B0604030504040204" pitchFamily="50" charset="-128"/>
                          <a:ea typeface="Meiryo UI" panose="020B0604030504040204" pitchFamily="50" charset="-128"/>
                        </a:rPr>
                        <a:t>SARS</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en-US" altLang="ja-JP" sz="1050" dirty="0">
                          <a:solidFill>
                            <a:schemeClr val="tx1"/>
                          </a:solidFill>
                          <a:latin typeface="Meiryo UI" panose="020B0604030504040204" pitchFamily="50" charset="-128"/>
                          <a:ea typeface="Meiryo UI" panose="020B0604030504040204" pitchFamily="50" charset="-128"/>
                        </a:rPr>
                        <a:t>2003</a:t>
                      </a:r>
                      <a:r>
                        <a:rPr kumimoji="1" lang="ja-JP" altLang="en-US" sz="1050" dirty="0">
                          <a:solidFill>
                            <a:schemeClr val="tx1"/>
                          </a:solidFill>
                          <a:latin typeface="Meiryo UI" panose="020B0604030504040204" pitchFamily="50" charset="-128"/>
                          <a:ea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rPr>
                        <a:t>5</a:t>
                      </a:r>
                      <a:r>
                        <a:rPr kumimoji="1" lang="ja-JP" altLang="en-US" sz="1050" dirty="0">
                          <a:solidFill>
                            <a:schemeClr val="tx1"/>
                          </a:solidFill>
                          <a:latin typeface="Meiryo UI" panose="020B0604030504040204" pitchFamily="50" charset="-128"/>
                          <a:ea typeface="Meiryo UI" panose="020B0604030504040204" pitchFamily="50" charset="-128"/>
                        </a:rPr>
                        <a:t>月、来日した台湾人医師が、</a:t>
                      </a:r>
                      <a:r>
                        <a:rPr kumimoji="1" lang="en-US" altLang="ja-JP" sz="1050" dirty="0">
                          <a:solidFill>
                            <a:schemeClr val="tx1"/>
                          </a:solidFill>
                          <a:latin typeface="Meiryo UI" panose="020B0604030504040204" pitchFamily="50" charset="-128"/>
                          <a:ea typeface="Meiryo UI" panose="020B0604030504040204" pitchFamily="50" charset="-128"/>
                        </a:rPr>
                        <a:t>SARS</a:t>
                      </a:r>
                      <a:r>
                        <a:rPr kumimoji="1" lang="ja-JP" altLang="en-US" sz="1050" dirty="0">
                          <a:solidFill>
                            <a:schemeClr val="tx1"/>
                          </a:solidFill>
                          <a:latin typeface="Meiryo UI" panose="020B0604030504040204" pitchFamily="50" charset="-128"/>
                          <a:ea typeface="Meiryo UI" panose="020B0604030504040204" pitchFamily="50" charset="-128"/>
                        </a:rPr>
                        <a:t>陽性と診断される</a:t>
                      </a:r>
                    </a:p>
                  </a:txBody>
                  <a:tcPr/>
                </a:tc>
                <a:extLst>
                  <a:ext uri="{0D108BD9-81ED-4DB2-BD59-A6C34878D82A}">
                    <a16:rowId xmlns:a16="http://schemas.microsoft.com/office/drawing/2014/main" val="10001"/>
                  </a:ext>
                </a:extLst>
              </a:tr>
              <a:tr h="338151">
                <a:tc>
                  <a:txBody>
                    <a:bodyPr/>
                    <a:lstStyle/>
                    <a:p>
                      <a:pPr>
                        <a:lnSpc>
                          <a:spcPts val="1000"/>
                        </a:lnSpc>
                      </a:pPr>
                      <a:r>
                        <a:rPr kumimoji="1" lang="ja-JP" altLang="en-US" sz="1100" dirty="0">
                          <a:solidFill>
                            <a:schemeClr val="tx1"/>
                          </a:solidFill>
                          <a:latin typeface="Meiryo UI" panose="020B0604030504040204" pitchFamily="50" charset="-128"/>
                          <a:ea typeface="Meiryo UI" panose="020B0604030504040204" pitchFamily="50" charset="-128"/>
                        </a:rPr>
                        <a:t>新型インフルエンザ</a:t>
                      </a:r>
                    </a:p>
                  </a:txBody>
                  <a:tcPr/>
                </a:tc>
                <a:tc>
                  <a:txBody>
                    <a:bodyPr/>
                    <a:lstStyle/>
                    <a:p>
                      <a:pPr>
                        <a:lnSpc>
                          <a:spcPts val="1000"/>
                        </a:lnSpc>
                      </a:pPr>
                      <a:r>
                        <a:rPr kumimoji="1" lang="en-US" altLang="ja-JP" sz="1050" dirty="0">
                          <a:solidFill>
                            <a:schemeClr val="tx1"/>
                          </a:solidFill>
                          <a:latin typeface="Meiryo UI" panose="020B0604030504040204" pitchFamily="50" charset="-128"/>
                          <a:ea typeface="Meiryo UI" panose="020B0604030504040204" pitchFamily="50" charset="-128"/>
                        </a:rPr>
                        <a:t>2009</a:t>
                      </a:r>
                      <a:r>
                        <a:rPr kumimoji="1" lang="ja-JP" altLang="en-US" sz="1050" dirty="0">
                          <a:solidFill>
                            <a:schemeClr val="tx1"/>
                          </a:solidFill>
                          <a:latin typeface="Meiryo UI" panose="020B0604030504040204" pitchFamily="50" charset="-128"/>
                          <a:ea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rPr>
                        <a:t>5</a:t>
                      </a:r>
                      <a:r>
                        <a:rPr kumimoji="1" lang="ja-JP" altLang="en-US" sz="1050" dirty="0">
                          <a:solidFill>
                            <a:schemeClr val="tx1"/>
                          </a:solidFill>
                          <a:latin typeface="Meiryo UI" panose="020B0604030504040204" pitchFamily="50" charset="-128"/>
                          <a:ea typeface="Meiryo UI" panose="020B0604030504040204" pitchFamily="50" charset="-128"/>
                        </a:rPr>
                        <a:t>月、国内発生の第１例目が神戸で報告される</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70130819"/>
                  </a:ext>
                </a:extLst>
              </a:tr>
              <a:tr h="213830">
                <a:tc>
                  <a:txBody>
                    <a:bodyPr/>
                    <a:lstStyle/>
                    <a:p>
                      <a:pPr>
                        <a:lnSpc>
                          <a:spcPts val="1000"/>
                        </a:lnSpc>
                      </a:pPr>
                      <a:r>
                        <a:rPr kumimoji="1" lang="en-US" altLang="ja-JP" sz="1100" dirty="0">
                          <a:solidFill>
                            <a:schemeClr val="tx1"/>
                          </a:solidFill>
                          <a:latin typeface="Meiryo UI" panose="020B0604030504040204" pitchFamily="50" charset="-128"/>
                          <a:ea typeface="Meiryo UI" panose="020B0604030504040204" pitchFamily="50" charset="-128"/>
                        </a:rPr>
                        <a:t>MERS</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en-US" altLang="ja-JP" sz="1050" dirty="0">
                          <a:solidFill>
                            <a:schemeClr val="tx1"/>
                          </a:solidFill>
                          <a:latin typeface="Meiryo UI" panose="020B0604030504040204" pitchFamily="50" charset="-128"/>
                          <a:ea typeface="Meiryo UI" panose="020B0604030504040204" pitchFamily="50" charset="-128"/>
                        </a:rPr>
                        <a:t>2012</a:t>
                      </a:r>
                      <a:r>
                        <a:rPr kumimoji="1" lang="ja-JP" altLang="en-US" sz="1050" dirty="0">
                          <a:solidFill>
                            <a:schemeClr val="tx1"/>
                          </a:solidFill>
                          <a:latin typeface="Meiryo UI" panose="020B0604030504040204" pitchFamily="50" charset="-128"/>
                          <a:ea typeface="Meiryo UI" panose="020B0604030504040204" pitchFamily="50" charset="-128"/>
                        </a:rPr>
                        <a:t>年以降、中東以外にアメリカや韓国でも患者発生</a:t>
                      </a:r>
                    </a:p>
                  </a:txBody>
                  <a:tcPr/>
                </a:tc>
                <a:extLst>
                  <a:ext uri="{0D108BD9-81ED-4DB2-BD59-A6C34878D82A}">
                    <a16:rowId xmlns:a16="http://schemas.microsoft.com/office/drawing/2014/main" val="75018003"/>
                  </a:ext>
                </a:extLst>
              </a:tr>
              <a:tr h="213830">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100" strike="noStrike" dirty="0" smtClean="0">
                          <a:solidFill>
                            <a:schemeClr val="tx1"/>
                          </a:solidFill>
                          <a:latin typeface="Meiryo UI" panose="020B0604030504040204" pitchFamily="50" charset="-128"/>
                          <a:ea typeface="Meiryo UI" panose="020B0604030504040204" pitchFamily="50" charset="-128"/>
                        </a:rPr>
                        <a:t>鳥</a:t>
                      </a:r>
                      <a:r>
                        <a:rPr kumimoji="1" lang="ja-JP" altLang="en-US" sz="1100" strike="noStrike" dirty="0">
                          <a:solidFill>
                            <a:schemeClr val="tx1"/>
                          </a:solidFill>
                          <a:latin typeface="Meiryo UI" panose="020B0604030504040204" pitchFamily="50" charset="-128"/>
                          <a:ea typeface="Meiryo UI" panose="020B0604030504040204" pitchFamily="50" charset="-128"/>
                        </a:rPr>
                        <a:t>インフルエンザ</a:t>
                      </a:r>
                      <a:endParaRPr kumimoji="1" lang="en-US" altLang="ja-JP" sz="1100" strike="noStrike"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1050" strike="noStrike" dirty="0" smtClean="0">
                          <a:solidFill>
                            <a:schemeClr val="tx1"/>
                          </a:solidFill>
                          <a:latin typeface="Meiryo UI" panose="020B0604030504040204" pitchFamily="50" charset="-128"/>
                          <a:ea typeface="Meiryo UI" panose="020B0604030504040204" pitchFamily="50" charset="-128"/>
                        </a:rPr>
                        <a:t>アジア</a:t>
                      </a:r>
                      <a:r>
                        <a:rPr kumimoji="1" lang="ja-JP" altLang="en-US" sz="1050" strike="noStrike" dirty="0">
                          <a:solidFill>
                            <a:schemeClr val="tx1"/>
                          </a:solidFill>
                          <a:latin typeface="Meiryo UI" panose="020B0604030504040204" pitchFamily="50" charset="-128"/>
                          <a:ea typeface="Meiryo UI" panose="020B0604030504040204" pitchFamily="50" charset="-128"/>
                        </a:rPr>
                        <a:t>や中東を中心にヒトへの感染例が報告されている</a:t>
                      </a:r>
                      <a:endParaRPr kumimoji="1" lang="en-US" altLang="ja-JP" sz="1050" strike="noStrike"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37676041"/>
                  </a:ext>
                </a:extLst>
              </a:tr>
              <a:tr h="338151">
                <a:tc>
                  <a:txBody>
                    <a:bodyPr/>
                    <a:lstStyle/>
                    <a:p>
                      <a:pPr>
                        <a:lnSpc>
                          <a:spcPts val="1000"/>
                        </a:lnSpc>
                      </a:pPr>
                      <a:r>
                        <a:rPr kumimoji="1" lang="ja-JP" altLang="en-US" sz="1100" strike="noStrike" dirty="0" smtClean="0">
                          <a:solidFill>
                            <a:schemeClr val="tx1"/>
                          </a:solidFill>
                          <a:latin typeface="Meiryo UI" panose="020B0604030504040204" pitchFamily="50" charset="-128"/>
                          <a:ea typeface="Meiryo UI" panose="020B0604030504040204" pitchFamily="50" charset="-128"/>
                        </a:rPr>
                        <a:t>新型</a:t>
                      </a:r>
                      <a:r>
                        <a:rPr kumimoji="1" lang="ja-JP" altLang="en-US" sz="1100" strike="noStrike" dirty="0">
                          <a:solidFill>
                            <a:schemeClr val="tx1"/>
                          </a:solidFill>
                          <a:latin typeface="Meiryo UI" panose="020B0604030504040204" pitchFamily="50" charset="-128"/>
                          <a:ea typeface="Meiryo UI" panose="020B0604030504040204" pitchFamily="50" charset="-128"/>
                        </a:rPr>
                        <a:t>コロナウイルス感染症</a:t>
                      </a:r>
                      <a:endParaRPr kumimoji="1" lang="ja-JP" altLang="en-US" sz="11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en-US" altLang="ja-JP" sz="1050" strike="noStrike" dirty="0" smtClean="0">
                          <a:solidFill>
                            <a:schemeClr val="tx1"/>
                          </a:solidFill>
                          <a:latin typeface="Meiryo UI" panose="020B0604030504040204" pitchFamily="50" charset="-128"/>
                          <a:ea typeface="Meiryo UI" panose="020B0604030504040204" pitchFamily="50" charset="-128"/>
                        </a:rPr>
                        <a:t>2019</a:t>
                      </a:r>
                      <a:r>
                        <a:rPr kumimoji="1" lang="ja-JP" altLang="en-US" sz="1050" strike="noStrike" dirty="0">
                          <a:solidFill>
                            <a:schemeClr val="tx1"/>
                          </a:solidFill>
                          <a:latin typeface="Meiryo UI" panose="020B0604030504040204" pitchFamily="50" charset="-128"/>
                          <a:ea typeface="Meiryo UI" panose="020B0604030504040204" pitchFamily="50" charset="-128"/>
                        </a:rPr>
                        <a:t>年</a:t>
                      </a:r>
                      <a:r>
                        <a:rPr kumimoji="1" lang="en-US" altLang="ja-JP" sz="1050" strike="noStrike" dirty="0">
                          <a:solidFill>
                            <a:schemeClr val="tx1"/>
                          </a:solidFill>
                          <a:latin typeface="Meiryo UI" panose="020B0604030504040204" pitchFamily="50" charset="-128"/>
                          <a:ea typeface="Meiryo UI" panose="020B0604030504040204" pitchFamily="50" charset="-128"/>
                        </a:rPr>
                        <a:t>12</a:t>
                      </a:r>
                      <a:r>
                        <a:rPr kumimoji="1" lang="ja-JP" altLang="en-US" sz="1050" strike="noStrike" dirty="0">
                          <a:solidFill>
                            <a:schemeClr val="tx1"/>
                          </a:solidFill>
                          <a:latin typeface="Meiryo UI" panose="020B0604030504040204" pitchFamily="50" charset="-128"/>
                          <a:ea typeface="Meiryo UI" panose="020B0604030504040204" pitchFamily="50" charset="-128"/>
                        </a:rPr>
                        <a:t>月に中華人民共和国で初めて確認され、その後世界的な大流行へ拡大</a:t>
                      </a:r>
                    </a:p>
                  </a:txBody>
                  <a:tcPr/>
                </a:tc>
                <a:extLst>
                  <a:ext uri="{0D108BD9-81ED-4DB2-BD59-A6C34878D82A}">
                    <a16:rowId xmlns:a16="http://schemas.microsoft.com/office/drawing/2014/main" val="10002"/>
                  </a:ext>
                </a:extLst>
              </a:tr>
            </a:tbl>
          </a:graphicData>
        </a:graphic>
      </p:graphicFrame>
      <p:sp>
        <p:nvSpPr>
          <p:cNvPr id="43" name="正方形/長方形 42"/>
          <p:cNvSpPr/>
          <p:nvPr/>
        </p:nvSpPr>
        <p:spPr>
          <a:xfrm>
            <a:off x="4905936" y="1556792"/>
            <a:ext cx="4315117" cy="738664"/>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①健康危機事象への対応力強化</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指揮命令系統や機能が⼀元化</a:t>
            </a:r>
            <a:r>
              <a:rPr lang="ja-JP" altLang="en-US" sz="1400" dirty="0">
                <a:latin typeface="Meiryo UI" panose="020B0604030504040204" pitchFamily="50" charset="-128"/>
                <a:ea typeface="Meiryo UI" panose="020B0604030504040204" pitchFamily="50" charset="-128"/>
              </a:rPr>
              <a:t>され、</a:t>
            </a:r>
            <a:r>
              <a:rPr lang="ja-JP" altLang="en-US" sz="1400" b="1" dirty="0">
                <a:latin typeface="Meiryo UI" panose="020B0604030504040204" pitchFamily="50" charset="-128"/>
                <a:ea typeface="Meiryo UI" panose="020B0604030504040204" pitchFamily="50" charset="-128"/>
              </a:rPr>
              <a:t>健康危機事象に</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迅速に対応</a:t>
            </a:r>
            <a:r>
              <a:rPr lang="ja-JP" altLang="en-US" sz="1400" dirty="0">
                <a:latin typeface="Meiryo UI" panose="020B0604030504040204" pitchFamily="50" charset="-128"/>
                <a:ea typeface="Meiryo UI" panose="020B0604030504040204" pitchFamily="50" charset="-128"/>
              </a:rPr>
              <a:t>できる体制が整備</a:t>
            </a:r>
            <a:endParaRPr lang="en-US" altLang="ja-JP" sz="1400" dirty="0">
              <a:latin typeface="Meiryo UI" panose="020B0604030504040204" pitchFamily="50" charset="-128"/>
              <a:ea typeface="Meiryo UI" panose="020B0604030504040204" pitchFamily="50" charset="-128"/>
            </a:endParaRPr>
          </a:p>
        </p:txBody>
      </p:sp>
      <p:sp>
        <p:nvSpPr>
          <p:cNvPr id="44" name="正方形/長方形 43"/>
          <p:cNvSpPr/>
          <p:nvPr/>
        </p:nvSpPr>
        <p:spPr>
          <a:xfrm>
            <a:off x="4937383" y="5961056"/>
            <a:ext cx="4308859" cy="307777"/>
          </a:xfrm>
          <a:prstGeom prst="rect">
            <a:avLst/>
          </a:prstGeom>
        </p:spPr>
        <p:txBody>
          <a:bodyPr wrap="square">
            <a:spAutoFit/>
          </a:bodyPr>
          <a:lstStyle/>
          <a:p>
            <a:endParaRPr lang="ja-JP" altLang="en-US" sz="1400" dirty="0">
              <a:latin typeface="Meiryo UI" panose="020B0604030504040204" pitchFamily="50" charset="-128"/>
              <a:ea typeface="Meiryo UI" panose="020B0604030504040204" pitchFamily="50" charset="-128"/>
            </a:endParaRPr>
          </a:p>
        </p:txBody>
      </p:sp>
      <p:sp>
        <p:nvSpPr>
          <p:cNvPr id="45" name="正方形/長方形 44"/>
          <p:cNvSpPr/>
          <p:nvPr/>
        </p:nvSpPr>
        <p:spPr>
          <a:xfrm>
            <a:off x="4989487" y="2274031"/>
            <a:ext cx="4832845" cy="3195802"/>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tIns="144000" rIns="36000" rtlCol="0" anchor="ctr"/>
          <a:lstStyle/>
          <a:p>
            <a:r>
              <a:rPr lang="en-US" altLang="ja-JP" sz="1400" b="1" dirty="0">
                <a:solidFill>
                  <a:schemeClr val="tx1"/>
                </a:solidFill>
                <a:latin typeface="Meiryo UI" panose="020B0604030504040204" pitchFamily="50" charset="-128"/>
                <a:ea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rPr>
              <a:t>大阪サミット対応</a:t>
            </a:r>
            <a:r>
              <a:rPr lang="en-US" altLang="ja-JP" sz="1400" b="1" dirty="0">
                <a:solidFill>
                  <a:schemeClr val="tx1"/>
                </a:solidFill>
                <a:latin typeface="Meiryo UI" panose="020B0604030504040204" pitchFamily="50" charset="-128"/>
                <a:ea typeface="Meiryo UI" panose="020B0604030504040204" pitchFamily="50" charset="-128"/>
              </a:rPr>
              <a:t>】</a:t>
            </a:r>
          </a:p>
          <a:p>
            <a:pPr marL="285750" indent="-285750">
              <a:buFont typeface="Wingdings" panose="05000000000000000000" pitchFamily="2" charset="2"/>
              <a:buChar char="Ø"/>
            </a:pPr>
            <a:r>
              <a:rPr lang="en-US" altLang="ja-JP" sz="1300" b="1" dirty="0" smtClean="0">
                <a:solidFill>
                  <a:schemeClr val="tx1"/>
                </a:solidFill>
                <a:latin typeface="Meiryo UI" panose="020B0604030504040204" pitchFamily="50" charset="-128"/>
                <a:ea typeface="Meiryo UI" panose="020B0604030504040204" pitchFamily="50" charset="-128"/>
              </a:rPr>
              <a:t>G20</a:t>
            </a:r>
            <a:r>
              <a:rPr lang="ja-JP" altLang="en-US" sz="1300" b="1" dirty="0" smtClean="0">
                <a:solidFill>
                  <a:schemeClr val="tx1"/>
                </a:solidFill>
                <a:latin typeface="Meiryo UI" panose="020B0604030504040204" pitchFamily="50" charset="-128"/>
                <a:ea typeface="Meiryo UI" panose="020B0604030504040204" pitchFamily="50" charset="-128"/>
              </a:rPr>
              <a:t>大阪サミット関連施設食中毒対策事業の実施</a:t>
            </a:r>
            <a:endParaRPr lang="en-US" altLang="ja-JP" sz="1300" b="1" dirty="0" smtClean="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300" b="1" dirty="0" smtClean="0">
                <a:solidFill>
                  <a:schemeClr val="tx1"/>
                </a:solidFill>
                <a:latin typeface="Meiryo UI" panose="020B0604030504040204" pitchFamily="50" charset="-128"/>
                <a:ea typeface="Meiryo UI" panose="020B0604030504040204" pitchFamily="50" charset="-128"/>
              </a:rPr>
              <a:t>感染症強化サーベイランスの実施</a:t>
            </a:r>
            <a:endParaRPr lang="en-US" altLang="ja-JP" sz="1300" b="1" dirty="0" smtClean="0">
              <a:solidFill>
                <a:schemeClr val="tx1"/>
              </a:solidFill>
              <a:latin typeface="Meiryo UI" panose="020B0604030504040204" pitchFamily="50" charset="-128"/>
              <a:ea typeface="Meiryo UI" panose="020B0604030504040204" pitchFamily="50" charset="-128"/>
            </a:endParaRPr>
          </a:p>
          <a:p>
            <a:pPr>
              <a:spcBef>
                <a:spcPts val="600"/>
              </a:spcBef>
            </a:pPr>
            <a:r>
              <a:rPr lang="en-US" altLang="ja-JP" sz="1400" b="1" dirty="0" smtClean="0">
                <a:solidFill>
                  <a:schemeClr val="tx1"/>
                </a:solidFill>
                <a:latin typeface="Meiryo UI" panose="020B0604030504040204" pitchFamily="50" charset="-128"/>
                <a:ea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rPr>
              <a:t>新型コロナウイルス感染症対応</a:t>
            </a:r>
            <a:r>
              <a:rPr lang="en-US" altLang="ja-JP" sz="1400" b="1" dirty="0" smtClean="0">
                <a:solidFill>
                  <a:schemeClr val="tx1"/>
                </a:solidFill>
                <a:latin typeface="Meiryo UI" panose="020B0604030504040204" pitchFamily="50" charset="-128"/>
                <a:ea typeface="Meiryo UI" panose="020B0604030504040204" pitchFamily="50" charset="-128"/>
              </a:rPr>
              <a:t>】</a:t>
            </a:r>
            <a:endParaRPr lang="en-US" altLang="ja-JP" sz="800" b="1" strike="sngStrike" dirty="0" smtClean="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300" b="1" dirty="0" smtClean="0">
                <a:solidFill>
                  <a:schemeClr val="tx1"/>
                </a:solidFill>
                <a:latin typeface="Meiryo UI" panose="020B0604030504040204" pitchFamily="50" charset="-128"/>
                <a:ea typeface="Meiryo UI" panose="020B0604030504040204" pitchFamily="50" charset="-128"/>
              </a:rPr>
              <a:t>検査体制の強化</a:t>
            </a:r>
            <a:endParaRPr lang="en-US" altLang="ja-JP" sz="1300" b="1"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・和歌山県等からの検査依頼へも対応</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PCR</a:t>
            </a:r>
            <a:r>
              <a:rPr lang="ja-JP" altLang="en-US" sz="1100" dirty="0">
                <a:solidFill>
                  <a:schemeClr val="tx1"/>
                </a:solidFill>
                <a:latin typeface="Meiryo UI" panose="020B0604030504040204" pitchFamily="50" charset="-128"/>
                <a:ea typeface="Meiryo UI" panose="020B0604030504040204" pitchFamily="50" charset="-128"/>
              </a:rPr>
              <a:t>検査機器を追加整備</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lnSpc>
                <a:spcPts val="1500"/>
              </a:lnSpc>
              <a:buFont typeface="Wingdings" panose="05000000000000000000" pitchFamily="2" charset="2"/>
              <a:buChar char="Ø"/>
            </a:pPr>
            <a:r>
              <a:rPr lang="ja-JP" altLang="en-US" sz="1300" b="1" dirty="0">
                <a:solidFill>
                  <a:schemeClr val="tx1"/>
                </a:solidFill>
                <a:latin typeface="Meiryo UI" panose="020B0604030504040204" pitchFamily="50" charset="-128"/>
                <a:ea typeface="Meiryo UI" panose="020B0604030504040204" pitchFamily="50" charset="-128"/>
              </a:rPr>
              <a:t>検査機能の相互補完</a:t>
            </a:r>
            <a:endParaRPr lang="en-US" altLang="ja-JP" sz="1300" b="1"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統合のスケールメリットを活かして、森ノ宮・天王寺の両センター間の</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相互補完体制の下で検査を実施</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変異株スクリーニング、ゲノム（遺伝子情報）の解析</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 参考　</a:t>
            </a:r>
            <a:r>
              <a:rPr lang="en-US" altLang="ja-JP" sz="900" dirty="0" smtClean="0">
                <a:solidFill>
                  <a:schemeClr val="tx1"/>
                </a:solidFill>
                <a:latin typeface="Meiryo UI" panose="020B0604030504040204" pitchFamily="50" charset="-128"/>
                <a:ea typeface="Meiryo UI" panose="020B0604030504040204" pitchFamily="50" charset="-128"/>
              </a:rPr>
              <a:t>2020</a:t>
            </a:r>
            <a:r>
              <a:rPr lang="ja-JP" altLang="en-US" sz="900" dirty="0">
                <a:solidFill>
                  <a:schemeClr val="tx1"/>
                </a:solidFill>
                <a:latin typeface="Meiryo UI" panose="020B0604030504040204" pitchFamily="50" charset="-128"/>
                <a:ea typeface="Meiryo UI" panose="020B0604030504040204" pitchFamily="50" charset="-128"/>
              </a:rPr>
              <a:t>年度ウイルス検査数：約６万件（</a:t>
            </a:r>
            <a:r>
              <a:rPr lang="en-US" altLang="ja-JP" sz="900" dirty="0">
                <a:solidFill>
                  <a:schemeClr val="tx1"/>
                </a:solidFill>
                <a:latin typeface="Meiryo UI" panose="020B0604030504040204" pitchFamily="50" charset="-128"/>
                <a:ea typeface="Meiryo UI" panose="020B0604030504040204" pitchFamily="50" charset="-128"/>
              </a:rPr>
              <a:t>2017〜2018</a:t>
            </a:r>
            <a:r>
              <a:rPr lang="ja-JP" altLang="en-US" sz="900" dirty="0">
                <a:solidFill>
                  <a:schemeClr val="tx1"/>
                </a:solidFill>
                <a:latin typeface="Meiryo UI" panose="020B0604030504040204" pitchFamily="50" charset="-128"/>
                <a:ea typeface="Meiryo UI" panose="020B0604030504040204" pitchFamily="50" charset="-128"/>
              </a:rPr>
              <a:t>年度の約</a:t>
            </a:r>
            <a:r>
              <a:rPr lang="en-US" altLang="ja-JP" sz="900" dirty="0">
                <a:solidFill>
                  <a:schemeClr val="tx1"/>
                </a:solidFill>
                <a:latin typeface="Meiryo UI" panose="020B0604030504040204" pitchFamily="50" charset="-128"/>
                <a:ea typeface="Meiryo UI" panose="020B0604030504040204" pitchFamily="50" charset="-128"/>
              </a:rPr>
              <a:t>14</a:t>
            </a:r>
            <a:r>
              <a:rPr lang="ja-JP" altLang="en-US" sz="900" dirty="0">
                <a:solidFill>
                  <a:schemeClr val="tx1"/>
                </a:solidFill>
                <a:latin typeface="Meiryo UI" panose="020B0604030504040204" pitchFamily="50" charset="-128"/>
                <a:ea typeface="Meiryo UI" panose="020B0604030504040204" pitchFamily="50" charset="-128"/>
              </a:rPr>
              <a:t>倍）</a:t>
            </a:r>
            <a:endParaRPr lang="en-US" altLang="ja-JP" sz="900" dirty="0">
              <a:solidFill>
                <a:schemeClr val="tx1"/>
              </a:solidFill>
              <a:latin typeface="Meiryo UI" panose="020B0604030504040204" pitchFamily="50" charset="-128"/>
              <a:ea typeface="Meiryo UI" panose="020B0604030504040204" pitchFamily="50" charset="-128"/>
            </a:endParaRPr>
          </a:p>
          <a:p>
            <a:pPr marL="171450" indent="-171450">
              <a:lnSpc>
                <a:spcPts val="1500"/>
              </a:lnSpc>
              <a:buFont typeface="Wingdings" panose="05000000000000000000" pitchFamily="2" charset="2"/>
              <a:buChar char="Ø"/>
            </a:pPr>
            <a:r>
              <a:rPr lang="ja-JP" altLang="en-US" sz="1300" b="1" dirty="0">
                <a:solidFill>
                  <a:schemeClr val="tx1"/>
                </a:solidFill>
                <a:latin typeface="Meiryo UI" panose="020B0604030504040204" pitchFamily="50" charset="-128"/>
                <a:ea typeface="Meiryo UI" panose="020B0604030504040204" pitchFamily="50" charset="-128"/>
              </a:rPr>
              <a:t>　疫学調査の充実</a:t>
            </a:r>
            <a:endParaRPr lang="en-US" altLang="ja-JP" sz="1300" b="1"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疫学調査チームを立ち上げ、府内保健所が収集した情報を解析し、</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r>
              <a:rPr lang="en-US" altLang="ja-JP" sz="1100"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感染拡大防止に向けた行政の対策立案の</a:t>
            </a:r>
            <a:r>
              <a:rPr lang="ja-JP" altLang="en-US" sz="1100" dirty="0" smtClean="0">
                <a:solidFill>
                  <a:schemeClr val="tx1"/>
                </a:solidFill>
                <a:latin typeface="Meiryo UI" panose="020B0604030504040204" pitchFamily="50" charset="-128"/>
                <a:ea typeface="Meiryo UI" panose="020B0604030504040204" pitchFamily="50" charset="-128"/>
              </a:rPr>
              <a:t>参考と</a:t>
            </a:r>
            <a:r>
              <a:rPr lang="ja-JP" altLang="en-US" sz="1100" dirty="0">
                <a:solidFill>
                  <a:schemeClr val="tx1"/>
                </a:solidFill>
                <a:latin typeface="Meiryo UI" panose="020B0604030504040204" pitchFamily="50" charset="-128"/>
                <a:ea typeface="Meiryo UI" panose="020B0604030504040204" pitchFamily="50" charset="-128"/>
              </a:rPr>
              <a:t>なる情報を発信</a:t>
            </a:r>
          </a:p>
        </p:txBody>
      </p:sp>
      <p:sp>
        <p:nvSpPr>
          <p:cNvPr id="46" name="テキスト ボックス 45"/>
          <p:cNvSpPr txBox="1"/>
          <p:nvPr/>
        </p:nvSpPr>
        <p:spPr>
          <a:xfrm>
            <a:off x="272480" y="2428398"/>
            <a:ext cx="1596690" cy="260766"/>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統合・独法化の背景</a:t>
            </a:r>
          </a:p>
        </p:txBody>
      </p:sp>
      <p:sp>
        <p:nvSpPr>
          <p:cNvPr id="47" name="下矢印 46"/>
          <p:cNvSpPr/>
          <p:nvPr/>
        </p:nvSpPr>
        <p:spPr>
          <a:xfrm>
            <a:off x="6933079" y="2362504"/>
            <a:ext cx="945660" cy="124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47"/>
          <p:cNvSpPr/>
          <p:nvPr/>
        </p:nvSpPr>
        <p:spPr>
          <a:xfrm>
            <a:off x="4941817" y="6146720"/>
            <a:ext cx="4297133" cy="738664"/>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③一元化施設を</a:t>
            </a:r>
            <a:r>
              <a:rPr lang="en-US" altLang="ja-JP" sz="1400" b="1" dirty="0">
                <a:latin typeface="Meiryo UI" panose="020B0604030504040204" pitchFamily="50" charset="-128"/>
                <a:ea typeface="Meiryo UI" panose="020B0604030504040204" pitchFamily="50" charset="-128"/>
              </a:rPr>
              <a:t>2022</a:t>
            </a:r>
            <a:r>
              <a:rPr lang="ja-JP" altLang="en-US" sz="1400" b="1" dirty="0">
                <a:latin typeface="Meiryo UI" panose="020B0604030504040204" pitchFamily="50" charset="-128"/>
                <a:ea typeface="Meiryo UI" panose="020B0604030504040204" pitchFamily="50" charset="-128"/>
              </a:rPr>
              <a:t>年度開設</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・施設、機器、組織、</a:t>
            </a:r>
            <a:r>
              <a:rPr lang="ja-JP" altLang="en-US" sz="1400" dirty="0">
                <a:latin typeface="Meiryo UI" panose="020B0604030504040204" pitchFamily="50" charset="-128"/>
                <a:ea typeface="Meiryo UI" panose="020B0604030504040204" pitchFamily="50" charset="-128"/>
              </a:rPr>
              <a:t>業務</a:t>
            </a:r>
            <a:r>
              <a:rPr lang="ja-JP" altLang="en-US" sz="1400" dirty="0" smtClean="0">
                <a:latin typeface="Meiryo UI" panose="020B0604030504040204" pitchFamily="50" charset="-128"/>
                <a:ea typeface="Meiryo UI" panose="020B0604030504040204" pitchFamily="50" charset="-128"/>
              </a:rPr>
              <a:t>の統一化など</a:t>
            </a:r>
            <a:endParaRPr lang="ja-JP" altLang="en-US" sz="1400" strike="sngStrike"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・研究所機能</a:t>
            </a:r>
            <a:r>
              <a:rPr lang="ja-JP" altLang="en-US" sz="1400" dirty="0" smtClean="0">
                <a:latin typeface="Meiryo UI" panose="020B0604030504040204" pitchFamily="50" charset="-128"/>
                <a:ea typeface="Meiryo UI" panose="020B0604030504040204" pitchFamily="50" charset="-128"/>
              </a:rPr>
              <a:t>を最大限に発揮</a:t>
            </a:r>
            <a:endParaRPr lang="ja-JP" altLang="en-US" sz="1400" dirty="0">
              <a:latin typeface="Meiryo UI" panose="020B0604030504040204" pitchFamily="50" charset="-128"/>
              <a:ea typeface="Meiryo UI" panose="020B0604030504040204" pitchFamily="50" charset="-128"/>
            </a:endParaRPr>
          </a:p>
        </p:txBody>
      </p:sp>
      <p:pic>
        <p:nvPicPr>
          <p:cNvPr id="49" name="図 48"/>
          <p:cNvPicPr>
            <a:picLocks noChangeAspect="1"/>
          </p:cNvPicPr>
          <p:nvPr/>
        </p:nvPicPr>
        <p:blipFill>
          <a:blip r:embed="rId3"/>
          <a:stretch>
            <a:fillRect/>
          </a:stretch>
        </p:blipFill>
        <p:spPr>
          <a:xfrm>
            <a:off x="8133332" y="5669130"/>
            <a:ext cx="1536000" cy="864000"/>
          </a:xfrm>
          <a:prstGeom prst="rect">
            <a:avLst/>
          </a:prstGeom>
        </p:spPr>
      </p:pic>
      <p:sp>
        <p:nvSpPr>
          <p:cNvPr id="50" name="テキスト ボックス 49"/>
          <p:cNvSpPr txBox="1"/>
          <p:nvPr/>
        </p:nvSpPr>
        <p:spPr>
          <a:xfrm>
            <a:off x="4908546" y="1340768"/>
            <a:ext cx="1171394" cy="26161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統合の成果</a:t>
            </a:r>
            <a:endParaRPr lang="en-US" altLang="ja-JP" sz="1100" b="1" dirty="0">
              <a:solidFill>
                <a:srgbClr val="00B0F0"/>
              </a:solidFill>
              <a:latin typeface="Meiryo UI" panose="020B0604030504040204" pitchFamily="50" charset="-128"/>
              <a:ea typeface="Meiryo UI" panose="020B0604030504040204" pitchFamily="50" charset="-128"/>
            </a:endParaRPr>
          </a:p>
        </p:txBody>
      </p:sp>
      <p:sp>
        <p:nvSpPr>
          <p:cNvPr id="30" name="タイトル 1"/>
          <p:cNvSpPr txBox="1">
            <a:spLocks/>
          </p:cNvSpPr>
          <p:nvPr/>
        </p:nvSpPr>
        <p:spPr>
          <a:xfrm>
            <a:off x="313070" y="1309937"/>
            <a:ext cx="2119650" cy="23352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graphicFrame>
        <p:nvGraphicFramePr>
          <p:cNvPr id="31" name="表 30"/>
          <p:cNvGraphicFramePr>
            <a:graphicFrameLocks noGrp="1"/>
          </p:cNvGraphicFramePr>
          <p:nvPr>
            <p:extLst>
              <p:ext uri="{D42A27DB-BD31-4B8C-83A1-F6EECF244321}">
                <p14:modId xmlns:p14="http://schemas.microsoft.com/office/powerpoint/2010/main" val="4241937955"/>
              </p:ext>
            </p:extLst>
          </p:nvPr>
        </p:nvGraphicFramePr>
        <p:xfrm>
          <a:off x="378113" y="1601074"/>
          <a:ext cx="4367745" cy="830814"/>
        </p:xfrm>
        <a:graphic>
          <a:graphicData uri="http://schemas.openxmlformats.org/drawingml/2006/table">
            <a:tbl>
              <a:tblPr firstRow="1" bandRow="1">
                <a:tableStyleId>{5C22544A-7EE6-4342-B048-85BDC9FD1C3A}</a:tableStyleId>
              </a:tblPr>
              <a:tblGrid>
                <a:gridCol w="626569">
                  <a:extLst>
                    <a:ext uri="{9D8B030D-6E8A-4147-A177-3AD203B41FA5}">
                      <a16:colId xmlns:a16="http://schemas.microsoft.com/office/drawing/2014/main" val="4037741501"/>
                    </a:ext>
                  </a:extLst>
                </a:gridCol>
                <a:gridCol w="3741176">
                  <a:extLst>
                    <a:ext uri="{9D8B030D-6E8A-4147-A177-3AD203B41FA5}">
                      <a16:colId xmlns:a16="http://schemas.microsoft.com/office/drawing/2014/main" val="314475500"/>
                    </a:ext>
                  </a:extLst>
                </a:gridCol>
              </a:tblGrid>
              <a:tr h="184442">
                <a:tc>
                  <a:txBody>
                    <a:bodyPr/>
                    <a:lstStyle/>
                    <a:p>
                      <a:pPr>
                        <a:lnSpc>
                          <a:spcPts val="1200"/>
                        </a:lnSpc>
                      </a:pPr>
                      <a:r>
                        <a:rPr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lang="en-US" altLang="ja-JP" sz="1050" b="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統合に向けた検討・協議開始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03324">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50" b="0" spc="-8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府市の地方衛生研究所が統合し、地方独立行政法人大阪</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健康安全基盤研究所を設立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341572">
                <a:tc>
                  <a:txBody>
                    <a:bodyPr/>
                    <a:lstStyle/>
                    <a:p>
                      <a:pPr>
                        <a:lnSpc>
                          <a:spcPts val="1200"/>
                        </a:lnSpc>
                      </a:pPr>
                      <a:r>
                        <a:rPr kumimoji="1" lang="en-US" altLang="ja-JP" sz="1050" b="0" dirty="0">
                          <a:solidFill>
                            <a:schemeClr val="tx1"/>
                          </a:solidFill>
                          <a:latin typeface="Meiryo UI" panose="020B0604030504040204" pitchFamily="50" charset="-128"/>
                          <a:ea typeface="Meiryo UI" panose="020B0604030504040204" pitchFamily="50" charset="-128"/>
                        </a:rPr>
                        <a:t>2021.12</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期中期目標（</a:t>
                      </a:r>
                      <a:r>
                        <a:rPr lang="en-US" altLang="ja-JP"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年度）について</a:t>
                      </a:r>
                      <a:r>
                        <a:rPr lang="ja-JP" altLang="en-US" sz="1050" b="0" spc="-8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府市議会</a:t>
                      </a:r>
                      <a:r>
                        <a:rPr lang="ja-JP" altLang="en-US" sz="1050" b="0" u="none" strike="noStrike" spc="-8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議決</a:t>
                      </a:r>
                      <a:r>
                        <a:rPr lang="ja-JP" altLang="en-US" sz="1050" b="0" u="none"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50" b="0" u="none" spc="-8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経て地方独立行政法人大阪健康安全基盤研究所へ指示</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bl>
          </a:graphicData>
        </a:graphic>
      </p:graphicFrame>
      <p:sp>
        <p:nvSpPr>
          <p:cNvPr id="32" name="正方形/長方形 31"/>
          <p:cNvSpPr/>
          <p:nvPr/>
        </p:nvSpPr>
        <p:spPr>
          <a:xfrm>
            <a:off x="4947239" y="5445224"/>
            <a:ext cx="4837421" cy="738664"/>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②検査・研究機能の充実</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・信頼性</a:t>
            </a:r>
            <a:r>
              <a:rPr lang="ja-JP" altLang="en-US" sz="1400" dirty="0">
                <a:latin typeface="Meiryo UI" panose="020B0604030504040204" pitchFamily="50" charset="-128"/>
                <a:ea typeface="Meiryo UI" panose="020B0604030504040204" pitchFamily="50" charset="-128"/>
              </a:rPr>
              <a:t>確保の体制整備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・外部</a:t>
            </a:r>
            <a:r>
              <a:rPr lang="ja-JP" altLang="en-US" sz="1400" dirty="0">
                <a:latin typeface="Meiryo UI" panose="020B0604030504040204" pitchFamily="50" charset="-128"/>
                <a:ea typeface="Meiryo UI" panose="020B0604030504040204" pitchFamily="50" charset="-128"/>
              </a:rPr>
              <a:t>研究資金の積極的な獲得</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857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55679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584377"/>
            <a:ext cx="9334105" cy="86223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今般の新型コロナ感染症では、府が司令塔として広域機能を担い、指定都市・中核市と連携しながら感染拡大の抑制や、府域全域を見渡した</a:t>
            </a:r>
            <a:r>
              <a:rPr lang="ja-JP" altLang="en-US" sz="1400" dirty="0" smtClean="0">
                <a:latin typeface="+mj-ea"/>
                <a:cs typeface="Meiryo UI" panose="020B0604030504040204" pitchFamily="50" charset="-128"/>
              </a:rPr>
              <a:t>検査、医療・療養体制</a:t>
            </a:r>
            <a:r>
              <a:rPr lang="ja-JP" altLang="en-US" sz="1400" dirty="0">
                <a:latin typeface="+mj-ea"/>
                <a:cs typeface="Meiryo UI" panose="020B0604030504040204" pitchFamily="50" charset="-128"/>
              </a:rPr>
              <a:t>を構築。</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大阪府と感染者が多く発生した大阪市で連携を密にし、効果的な検査体制の構築や病床の確保に</a:t>
            </a:r>
            <a:r>
              <a:rPr lang="ja-JP" altLang="en-US" sz="1400" dirty="0" smtClean="0">
                <a:latin typeface="+mj-ea"/>
                <a:cs typeface="Meiryo UI" panose="020B0604030504040204" pitchFamily="50" charset="-128"/>
              </a:rPr>
              <a:t>注力。</a:t>
            </a:r>
            <a:endParaRPr lang="ja-JP" altLang="en-US" sz="1400" dirty="0">
              <a:latin typeface="+mj-ea"/>
              <a:cs typeface="Meiryo UI" panose="020B0604030504040204" pitchFamily="50" charset="-128"/>
            </a:endParaRPr>
          </a:p>
        </p:txBody>
      </p:sp>
      <p:sp>
        <p:nvSpPr>
          <p:cNvPr id="24" name="正方形/長方形 23"/>
          <p:cNvSpPr/>
          <p:nvPr/>
        </p:nvSpPr>
        <p:spPr>
          <a:xfrm>
            <a:off x="344489" y="116632"/>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①安全・危機管理機能の強化（公衆衛生（感染症・食の安全））</a:t>
            </a:r>
          </a:p>
        </p:txBody>
      </p:sp>
      <p:sp>
        <p:nvSpPr>
          <p:cNvPr id="30" name="スライド番号プレースホルダー 3"/>
          <p:cNvSpPr>
            <a:spLocks noGrp="1"/>
          </p:cNvSpPr>
          <p:nvPr>
            <p:ph type="sldNum" sz="quarter" idx="12"/>
          </p:nvPr>
        </p:nvSpPr>
        <p:spPr>
          <a:xfrm>
            <a:off x="7787952" y="6525344"/>
            <a:ext cx="2133600" cy="365125"/>
          </a:xfrm>
        </p:spPr>
        <p:txBody>
          <a:bodyPr/>
          <a:lstStyle/>
          <a:p>
            <a:pPr>
              <a:defRPr/>
            </a:pPr>
            <a:r>
              <a:rPr lang="en-US" altLang="ja-JP" dirty="0" smtClean="0"/>
              <a:t>17</a:t>
            </a:r>
            <a:endParaRPr lang="ja-JP" altLang="en-US" dirty="0"/>
          </a:p>
        </p:txBody>
      </p:sp>
      <p:sp>
        <p:nvSpPr>
          <p:cNvPr id="32" name="角丸四角形 31"/>
          <p:cNvSpPr/>
          <p:nvPr/>
        </p:nvSpPr>
        <p:spPr>
          <a:xfrm>
            <a:off x="5089454" y="4200970"/>
            <a:ext cx="4348815" cy="860526"/>
          </a:xfrm>
          <a:prstGeom prst="roundRect">
            <a:avLst>
              <a:gd name="adj" fmla="val 6092"/>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t" anchorCtr="0"/>
          <a:lstStyle/>
          <a:p>
            <a:pPr>
              <a:lnSpc>
                <a:spcPts val="2000"/>
              </a:lnSpc>
            </a:pPr>
            <a:r>
              <a:rPr lang="ja-JP" altLang="en-US" sz="1200" b="1" dirty="0" smtClean="0">
                <a:solidFill>
                  <a:schemeClr val="tx1"/>
                </a:solidFill>
                <a:latin typeface="Meiryo UI" panose="020B0604030504040204" pitchFamily="50" charset="-128"/>
                <a:ea typeface="Meiryo UI" panose="020B0604030504040204" pitchFamily="50" charset="-128"/>
              </a:rPr>
              <a:t>〇市民</a:t>
            </a:r>
            <a:r>
              <a:rPr lang="ja-JP" altLang="en-US" sz="1200" b="1" dirty="0">
                <a:solidFill>
                  <a:schemeClr val="tx1"/>
                </a:solidFill>
                <a:latin typeface="Meiryo UI" panose="020B0604030504040204" pitchFamily="50" charset="-128"/>
                <a:ea typeface="Meiryo UI" panose="020B0604030504040204" pitchFamily="50" charset="-128"/>
              </a:rPr>
              <a:t>病院を活用した病床の確保</a:t>
            </a:r>
            <a:endParaRPr lang="en-US" altLang="ja-JP" sz="1200" b="1" dirty="0">
              <a:solidFill>
                <a:schemeClr val="tx1"/>
              </a:solidFill>
              <a:latin typeface="Meiryo UI" panose="020B0604030504040204" pitchFamily="50" charset="-128"/>
              <a:ea typeface="Meiryo UI" panose="020B0604030504040204" pitchFamily="50" charset="-128"/>
            </a:endParaRPr>
          </a:p>
          <a:p>
            <a:pPr>
              <a:lnSpc>
                <a:spcPts val="2000"/>
              </a:lnSpc>
            </a:pPr>
            <a:r>
              <a:rPr lang="ja-JP" altLang="en-US" sz="1200" dirty="0">
                <a:solidFill>
                  <a:schemeClr val="tx1"/>
                </a:solidFill>
                <a:latin typeface="Meiryo UI" panose="020B0604030504040204" pitchFamily="50" charset="-128"/>
                <a:ea typeface="Meiryo UI" panose="020B0604030504040204" pitchFamily="50" charset="-128"/>
              </a:rPr>
              <a:t>・ 市が十三市民病院をコロナ専用の病院とする方向を明示し、府が</a:t>
            </a:r>
            <a:r>
              <a:rPr lang="ja-JP" altLang="en-US" sz="1200" dirty="0" smtClean="0">
                <a:solidFill>
                  <a:schemeClr val="tx1"/>
                </a:solidFill>
                <a:latin typeface="Meiryo UI" panose="020B0604030504040204" pitchFamily="50" charset="-128"/>
                <a:ea typeface="Meiryo UI" panose="020B0604030504040204" pitchFamily="50" charset="-128"/>
              </a:rPr>
              <a:t>受入専用</a:t>
            </a:r>
            <a:r>
              <a:rPr lang="ja-JP" altLang="en-US" sz="1200" dirty="0">
                <a:solidFill>
                  <a:schemeClr val="tx1"/>
                </a:solidFill>
                <a:latin typeface="Meiryo UI" panose="020B0604030504040204" pitchFamily="50" charset="-128"/>
                <a:ea typeface="Meiryo UI" panose="020B0604030504040204" pitchFamily="50" charset="-128"/>
              </a:rPr>
              <a:t>医療機関としての整備・運営を支援</a:t>
            </a:r>
          </a:p>
          <a:p>
            <a:endParaRPr lang="ja-JP" altLang="en-US" sz="1200" dirty="0">
              <a:solidFill>
                <a:schemeClr val="tx1"/>
              </a:solidFill>
            </a:endParaRPr>
          </a:p>
        </p:txBody>
      </p:sp>
      <p:sp>
        <p:nvSpPr>
          <p:cNvPr id="33" name="角丸四角形 32"/>
          <p:cNvSpPr/>
          <p:nvPr/>
        </p:nvSpPr>
        <p:spPr>
          <a:xfrm>
            <a:off x="5103232" y="5440225"/>
            <a:ext cx="4377150" cy="607675"/>
          </a:xfrm>
          <a:prstGeom prst="roundRect">
            <a:avLst>
              <a:gd name="adj" fmla="val 8592"/>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nSpc>
                <a:spcPts val="2000"/>
              </a:lnSpc>
            </a:pPr>
            <a:r>
              <a:rPr lang="ja-JP" altLang="en-US" sz="1200" b="1" dirty="0" smtClean="0">
                <a:solidFill>
                  <a:schemeClr val="tx1"/>
                </a:solidFill>
                <a:latin typeface="Meiryo UI" panose="020B0604030504040204" pitchFamily="50" charset="-128"/>
                <a:ea typeface="Meiryo UI" panose="020B0604030504040204" pitchFamily="50" charset="-128"/>
              </a:rPr>
              <a:t>〇感染拡大期における連携の強化</a:t>
            </a:r>
            <a:endParaRPr lang="en-US" altLang="ja-JP" sz="1200" b="1" dirty="0">
              <a:solidFill>
                <a:schemeClr val="tx1"/>
              </a:solidFill>
              <a:latin typeface="Meiryo UI" panose="020B0604030504040204" pitchFamily="50" charset="-128"/>
              <a:ea typeface="Meiryo UI" panose="020B0604030504040204" pitchFamily="50" charset="-128"/>
            </a:endParaRPr>
          </a:p>
          <a:p>
            <a:pPr>
              <a:lnSpc>
                <a:spcPts val="1800"/>
              </a:lnSpc>
            </a:pPr>
            <a:r>
              <a:rPr lang="ja-JP" altLang="en-US" sz="1200" dirty="0">
                <a:solidFill>
                  <a:schemeClr val="tx1"/>
                </a:solidFill>
                <a:latin typeface="Meiryo UI" panose="020B0604030504040204" pitchFamily="50" charset="-128"/>
                <a:ea typeface="Meiryo UI" panose="020B0604030504040204" pitchFamily="50" charset="-128"/>
              </a:rPr>
              <a:t>・入院患者待機</a:t>
            </a:r>
            <a:r>
              <a:rPr lang="ja-JP" altLang="en-US" sz="1200" dirty="0" smtClean="0">
                <a:solidFill>
                  <a:schemeClr val="tx1"/>
                </a:solidFill>
                <a:latin typeface="Meiryo UI" panose="020B0604030504040204" pitchFamily="50" charset="-128"/>
                <a:ea typeface="Meiryo UI" panose="020B0604030504040204" pitchFamily="50" charset="-128"/>
              </a:rPr>
              <a:t>ステーションを大阪市消防局と連携して運営</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4" name="角丸四角形 10">
            <a:extLst>
              <a:ext uri="{FF2B5EF4-FFF2-40B4-BE49-F238E27FC236}">
                <a16:creationId xmlns:a16="http://schemas.microsoft.com/office/drawing/2014/main" id="{49852E62-8DD1-4648-9D21-AAF1957A980E}"/>
              </a:ext>
            </a:extLst>
          </p:cNvPr>
          <p:cNvSpPr/>
          <p:nvPr/>
        </p:nvSpPr>
        <p:spPr>
          <a:xfrm>
            <a:off x="5527611" y="1857943"/>
            <a:ext cx="3528393" cy="277200"/>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400" b="1" dirty="0">
                <a:solidFill>
                  <a:schemeClr val="bg1"/>
                </a:solidFill>
                <a:latin typeface="Meiryo UI" pitchFamily="50" charset="-128"/>
                <a:ea typeface="Meiryo UI" pitchFamily="50" charset="-128"/>
                <a:cs typeface="Meiryo UI" pitchFamily="50" charset="-128"/>
              </a:rPr>
              <a:t>府市連携による主な取組み</a:t>
            </a:r>
          </a:p>
        </p:txBody>
      </p:sp>
      <p:grpSp>
        <p:nvGrpSpPr>
          <p:cNvPr id="35" name="グループ化 34"/>
          <p:cNvGrpSpPr/>
          <p:nvPr/>
        </p:nvGrpSpPr>
        <p:grpSpPr>
          <a:xfrm>
            <a:off x="496033" y="2193641"/>
            <a:ext cx="4350038" cy="2511915"/>
            <a:chOff x="-2830809" y="3971770"/>
            <a:chExt cx="2538055" cy="1231126"/>
          </a:xfrm>
        </p:grpSpPr>
        <p:sp>
          <p:nvSpPr>
            <p:cNvPr id="36" name="角丸四角形 35"/>
            <p:cNvSpPr/>
            <p:nvPr/>
          </p:nvSpPr>
          <p:spPr>
            <a:xfrm>
              <a:off x="-2811892" y="3971770"/>
              <a:ext cx="2519138" cy="1231126"/>
            </a:xfrm>
            <a:prstGeom prst="roundRect">
              <a:avLst>
                <a:gd name="adj" fmla="val 3126"/>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00" dirty="0">
                <a:solidFill>
                  <a:schemeClr val="tx1"/>
                </a:solidFill>
              </a:endParaRPr>
            </a:p>
          </p:txBody>
        </p:sp>
        <p:sp>
          <p:nvSpPr>
            <p:cNvPr id="51" name="正方形/長方形 50"/>
            <p:cNvSpPr/>
            <p:nvPr/>
          </p:nvSpPr>
          <p:spPr>
            <a:xfrm>
              <a:off x="-2830809" y="3984923"/>
              <a:ext cx="2325599" cy="135761"/>
            </a:xfrm>
            <a:prstGeom prst="rect">
              <a:avLst/>
            </a:prstGeom>
            <a:ln w="12700">
              <a:noFill/>
            </a:ln>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〇広域的</a:t>
              </a:r>
              <a:r>
                <a:rPr lang="ja-JP" altLang="en-US" sz="1200" b="1" dirty="0">
                  <a:latin typeface="Meiryo UI" panose="020B0604030504040204" pitchFamily="50" charset="-128"/>
                  <a:ea typeface="Meiryo UI" panose="020B0604030504040204" pitchFamily="50" charset="-128"/>
                </a:rPr>
                <a:t>な調整機能の</a:t>
              </a:r>
              <a:r>
                <a:rPr lang="ja-JP" altLang="en-US" sz="1200" b="1" dirty="0" smtClean="0">
                  <a:latin typeface="Meiryo UI" panose="020B0604030504040204" pitchFamily="50" charset="-128"/>
                  <a:ea typeface="Meiryo UI" panose="020B0604030504040204" pitchFamily="50" charset="-128"/>
                </a:rPr>
                <a:t>発揮</a:t>
              </a:r>
              <a:endParaRPr lang="en-US" altLang="ja-JP" sz="1200" dirty="0">
                <a:latin typeface="Meiryo UI" panose="020B0604030504040204" pitchFamily="50" charset="-128"/>
                <a:ea typeface="Meiryo UI" panose="020B0604030504040204" pitchFamily="50" charset="-128"/>
              </a:endParaRPr>
            </a:p>
          </p:txBody>
        </p:sp>
      </p:grpSp>
      <p:grpSp>
        <p:nvGrpSpPr>
          <p:cNvPr id="53" name="グループ化 52"/>
          <p:cNvGrpSpPr/>
          <p:nvPr/>
        </p:nvGrpSpPr>
        <p:grpSpPr>
          <a:xfrm>
            <a:off x="516934" y="4789197"/>
            <a:ext cx="4329137" cy="940607"/>
            <a:chOff x="4483657" y="932067"/>
            <a:chExt cx="4498017" cy="391158"/>
          </a:xfrm>
        </p:grpSpPr>
        <p:sp>
          <p:nvSpPr>
            <p:cNvPr id="54" name="角丸四角形 53"/>
            <p:cNvSpPr/>
            <p:nvPr/>
          </p:nvSpPr>
          <p:spPr>
            <a:xfrm>
              <a:off x="4483657" y="932067"/>
              <a:ext cx="4498017" cy="391158"/>
            </a:xfrm>
            <a:prstGeom prst="roundRect">
              <a:avLst>
                <a:gd name="adj" fmla="val 4887"/>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00" dirty="0">
                <a:solidFill>
                  <a:schemeClr val="tx1"/>
                </a:solidFill>
              </a:endParaRPr>
            </a:p>
          </p:txBody>
        </p:sp>
        <p:sp>
          <p:nvSpPr>
            <p:cNvPr id="55" name="正方形/長方形 54"/>
            <p:cNvSpPr/>
            <p:nvPr/>
          </p:nvSpPr>
          <p:spPr>
            <a:xfrm>
              <a:off x="4483657" y="963381"/>
              <a:ext cx="3943606" cy="114856"/>
            </a:xfrm>
            <a:prstGeom prst="rect">
              <a:avLst/>
            </a:prstGeom>
            <a:ln w="12700">
              <a:noFill/>
            </a:ln>
          </p:spPr>
          <p:txBody>
            <a:bodyPr wrap="square">
              <a:spAutoFit/>
            </a:bodyPr>
            <a:lstStyle/>
            <a:p>
              <a:pPr marL="92075" indent="-92075"/>
              <a:r>
                <a:rPr lang="ja-JP" altLang="en-US" sz="1200" b="1" dirty="0" smtClean="0">
                  <a:latin typeface="Meiryo UI" panose="020B0604030504040204" pitchFamily="50" charset="-128"/>
                  <a:ea typeface="Meiryo UI" panose="020B0604030504040204" pitchFamily="50" charset="-128"/>
                </a:rPr>
                <a:t>〇大阪モデルに基づく府民の行動変容の促進</a:t>
              </a:r>
              <a:endParaRPr lang="en-US" altLang="ja-JP" sz="1200" b="1" dirty="0">
                <a:latin typeface="Meiryo UI" panose="020B0604030504040204" pitchFamily="50" charset="-128"/>
                <a:ea typeface="Meiryo UI" panose="020B0604030504040204" pitchFamily="50" charset="-128"/>
              </a:endParaRPr>
            </a:p>
          </p:txBody>
        </p:sp>
      </p:grpSp>
      <p:grpSp>
        <p:nvGrpSpPr>
          <p:cNvPr id="56" name="グループ化 55"/>
          <p:cNvGrpSpPr/>
          <p:nvPr/>
        </p:nvGrpSpPr>
        <p:grpSpPr>
          <a:xfrm>
            <a:off x="516934" y="5803386"/>
            <a:ext cx="4329137" cy="904520"/>
            <a:chOff x="-1385112" y="390540"/>
            <a:chExt cx="4506978" cy="993528"/>
          </a:xfrm>
        </p:grpSpPr>
        <p:sp>
          <p:nvSpPr>
            <p:cNvPr id="57" name="角丸四角形 56"/>
            <p:cNvSpPr/>
            <p:nvPr/>
          </p:nvSpPr>
          <p:spPr>
            <a:xfrm>
              <a:off x="-1385112" y="390540"/>
              <a:ext cx="4506978" cy="993528"/>
            </a:xfrm>
            <a:prstGeom prst="roundRect">
              <a:avLst>
                <a:gd name="adj" fmla="val 4134"/>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00" dirty="0">
                <a:solidFill>
                  <a:schemeClr val="tx1"/>
                </a:solidFill>
              </a:endParaRPr>
            </a:p>
          </p:txBody>
        </p:sp>
        <p:grpSp>
          <p:nvGrpSpPr>
            <p:cNvPr id="58" name="グループ化 57"/>
            <p:cNvGrpSpPr/>
            <p:nvPr/>
          </p:nvGrpSpPr>
          <p:grpSpPr>
            <a:xfrm>
              <a:off x="-1355386" y="414523"/>
              <a:ext cx="4301064" cy="887616"/>
              <a:chOff x="-1355386" y="414523"/>
              <a:chExt cx="4301064" cy="887616"/>
            </a:xfrm>
          </p:grpSpPr>
          <p:sp>
            <p:nvSpPr>
              <p:cNvPr id="59" name="正方形/長方形 58"/>
              <p:cNvSpPr/>
              <p:nvPr/>
            </p:nvSpPr>
            <p:spPr>
              <a:xfrm>
                <a:off x="-1355386" y="414523"/>
                <a:ext cx="4301064" cy="304257"/>
              </a:xfrm>
              <a:prstGeom prst="rect">
                <a:avLst/>
              </a:prstGeom>
              <a:ln w="12700">
                <a:noFill/>
              </a:ln>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〇ウイルス</a:t>
                </a:r>
                <a:r>
                  <a:rPr lang="ja-JP" altLang="en-US" sz="1200" b="1" dirty="0">
                    <a:latin typeface="Meiryo UI" panose="020B0604030504040204" pitchFamily="50" charset="-128"/>
                    <a:ea typeface="Meiryo UI" panose="020B0604030504040204" pitchFamily="50" charset="-128"/>
                  </a:rPr>
                  <a:t>との「共存」を前提とした感染拡大防止策</a:t>
                </a:r>
                <a:endParaRPr lang="en-US" altLang="ja-JP" sz="1200" b="1" dirty="0">
                  <a:latin typeface="Meiryo UI" panose="020B0604030504040204" pitchFamily="50" charset="-128"/>
                  <a:ea typeface="Meiryo UI" panose="020B0604030504040204" pitchFamily="50" charset="-128"/>
                </a:endParaRPr>
              </a:p>
            </p:txBody>
          </p:sp>
          <p:sp>
            <p:nvSpPr>
              <p:cNvPr id="60" name="正方形/長方形 59"/>
              <p:cNvSpPr/>
              <p:nvPr/>
            </p:nvSpPr>
            <p:spPr>
              <a:xfrm>
                <a:off x="-1335771" y="969429"/>
                <a:ext cx="4254278" cy="332710"/>
              </a:xfrm>
              <a:prstGeom prst="rect">
                <a:avLst/>
              </a:prstGeom>
              <a:ln w="12700">
                <a:noFill/>
              </a:ln>
            </p:spPr>
            <p:txBody>
              <a:bodyPr wrap="square">
                <a:spAutoFit/>
              </a:bodyPr>
              <a:lstStyle/>
              <a:p>
                <a:pPr marL="63450">
                  <a:lnSpc>
                    <a:spcPct val="130000"/>
                  </a:lnSpc>
                </a:pPr>
                <a:r>
                  <a:rPr lang="ja-JP" altLang="en-US" sz="1200" dirty="0">
                    <a:latin typeface="Meiryo UI" panose="020B0604030504040204" pitchFamily="50" charset="-128"/>
                    <a:ea typeface="Meiryo UI" panose="020B0604030504040204" pitchFamily="50" charset="-128"/>
                  </a:rPr>
                  <a:t>感染者との接触の可能性がある府民にメールで注意喚起</a:t>
                </a:r>
                <a:endParaRPr lang="en-US" altLang="ja-JP" sz="1200" dirty="0">
                  <a:latin typeface="Meiryo UI" panose="020B0604030504040204" pitchFamily="50" charset="-128"/>
                  <a:ea typeface="Meiryo UI" panose="020B0604030504040204" pitchFamily="50" charset="-128"/>
                </a:endParaRPr>
              </a:p>
            </p:txBody>
          </p:sp>
        </p:grpSp>
      </p:grpSp>
      <p:sp>
        <p:nvSpPr>
          <p:cNvPr id="61" name="角丸四角形 10">
            <a:extLst>
              <a:ext uri="{FF2B5EF4-FFF2-40B4-BE49-F238E27FC236}">
                <a16:creationId xmlns:a16="http://schemas.microsoft.com/office/drawing/2014/main" id="{49852E62-8DD1-4648-9D21-AAF1957A980E}"/>
              </a:ext>
            </a:extLst>
          </p:cNvPr>
          <p:cNvSpPr/>
          <p:nvPr/>
        </p:nvSpPr>
        <p:spPr>
          <a:xfrm>
            <a:off x="824981" y="1849584"/>
            <a:ext cx="3623963" cy="276993"/>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400" b="1" dirty="0" smtClean="0">
                <a:solidFill>
                  <a:schemeClr val="bg1"/>
                </a:solidFill>
                <a:latin typeface="Meiryo UI" pitchFamily="50" charset="-128"/>
                <a:ea typeface="Meiryo UI" pitchFamily="50" charset="-128"/>
                <a:cs typeface="Meiryo UI" pitchFamily="50" charset="-128"/>
              </a:rPr>
              <a:t>府が</a:t>
            </a:r>
            <a:r>
              <a:rPr lang="ja-JP" altLang="en-US" sz="1400" b="1" dirty="0">
                <a:solidFill>
                  <a:schemeClr val="bg1"/>
                </a:solidFill>
                <a:latin typeface="Meiryo UI" pitchFamily="50" charset="-128"/>
                <a:ea typeface="Meiryo UI" pitchFamily="50" charset="-128"/>
                <a:cs typeface="Meiryo UI" pitchFamily="50" charset="-128"/>
              </a:rPr>
              <a:t>広域</a:t>
            </a:r>
            <a:r>
              <a:rPr lang="ja-JP" altLang="en-US" sz="1400" b="1" dirty="0" smtClean="0">
                <a:solidFill>
                  <a:schemeClr val="bg1"/>
                </a:solidFill>
                <a:latin typeface="Meiryo UI" pitchFamily="50" charset="-128"/>
                <a:ea typeface="Meiryo UI" pitchFamily="50" charset="-128"/>
                <a:cs typeface="Meiryo UI" pitchFamily="50" charset="-128"/>
              </a:rPr>
              <a:t>機能を担った主な取組み</a:t>
            </a:r>
            <a:endParaRPr lang="ja-JP" altLang="en-US" sz="1400" b="1" dirty="0">
              <a:solidFill>
                <a:schemeClr val="bg1"/>
              </a:solidFill>
              <a:latin typeface="Meiryo UI" pitchFamily="50" charset="-128"/>
              <a:ea typeface="Meiryo UI" pitchFamily="50" charset="-128"/>
              <a:cs typeface="Meiryo UI" pitchFamily="50" charset="-128"/>
            </a:endParaRPr>
          </a:p>
        </p:txBody>
      </p:sp>
      <p:sp>
        <p:nvSpPr>
          <p:cNvPr id="62" name="四角形: 角を丸くする 36">
            <a:extLst>
              <a:ext uri="{FF2B5EF4-FFF2-40B4-BE49-F238E27FC236}">
                <a16:creationId xmlns:a16="http://schemas.microsoft.com/office/drawing/2014/main" id="{C73B8368-5D26-451E-A5EA-C9A374C857B4}"/>
              </a:ext>
            </a:extLst>
          </p:cNvPr>
          <p:cNvSpPr/>
          <p:nvPr/>
        </p:nvSpPr>
        <p:spPr>
          <a:xfrm>
            <a:off x="516934" y="2506882"/>
            <a:ext cx="4580082" cy="701803"/>
          </a:xfrm>
          <a:prstGeom prst="roundRect">
            <a:avLst>
              <a:gd name="adj" fmla="val 6931"/>
            </a:avLst>
          </a:prstGeom>
          <a:noFill/>
          <a:ln>
            <a:noFill/>
          </a:ln>
        </p:spPr>
        <p:style>
          <a:lnRef idx="1">
            <a:schemeClr val="accent2"/>
          </a:lnRef>
          <a:fillRef idx="2">
            <a:schemeClr val="accent2"/>
          </a:fillRef>
          <a:effectRef idx="1">
            <a:schemeClr val="accent2"/>
          </a:effectRef>
          <a:fontRef idx="minor">
            <a:schemeClr val="dk1"/>
          </a:fontRef>
        </p:style>
        <p:txBody>
          <a:bodyPr lIns="0" tIns="0" rIns="0" bIns="0" rtlCol="0" anchor="ctr" anchorCtr="0"/>
          <a:lstStyle/>
          <a:p>
            <a:pPr marL="216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入院</a:t>
            </a:r>
            <a:r>
              <a:rPr lang="ja-JP" altLang="en-US" sz="1200" dirty="0" smtClean="0">
                <a:solidFill>
                  <a:schemeClr val="tx1"/>
                </a:solidFill>
                <a:latin typeface="Meiryo UI" panose="020B0604030504040204" pitchFamily="50" charset="-128"/>
                <a:ea typeface="Meiryo UI" panose="020B0604030504040204" pitchFamily="50" charset="-128"/>
              </a:rPr>
              <a:t>フォローアップセンター</a:t>
            </a:r>
            <a:r>
              <a:rPr lang="ja-JP" altLang="en-US" sz="1200" dirty="0">
                <a:solidFill>
                  <a:schemeClr val="tx1"/>
                </a:solidFill>
                <a:latin typeface="Meiryo UI" panose="020B0604030504040204" pitchFamily="50" charset="-128"/>
                <a:ea typeface="Meiryo UI" panose="020B0604030504040204" pitchFamily="50" charset="-128"/>
              </a:rPr>
              <a:t>による</a:t>
            </a:r>
            <a:r>
              <a:rPr lang="ja-JP" altLang="en-US" sz="1200" dirty="0" smtClean="0">
                <a:solidFill>
                  <a:schemeClr val="tx1"/>
                </a:solidFill>
                <a:latin typeface="Meiryo UI" panose="020B0604030504040204" pitchFamily="50" charset="-128"/>
                <a:ea typeface="Meiryo UI" panose="020B0604030504040204" pitchFamily="50" charset="-128"/>
              </a:rPr>
              <a:t>入院</a:t>
            </a:r>
            <a:r>
              <a:rPr lang="ja-JP" altLang="en-US" sz="1200" dirty="0">
                <a:solidFill>
                  <a:schemeClr val="tx1"/>
                </a:solidFill>
                <a:latin typeface="Meiryo UI" panose="020B0604030504040204" pitchFamily="50" charset="-128"/>
                <a:ea typeface="Meiryo UI" panose="020B0604030504040204" pitchFamily="50" charset="-128"/>
              </a:rPr>
              <a:t>調整</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転退院</a:t>
            </a:r>
            <a:r>
              <a:rPr lang="ja-JP" altLang="en-US" sz="1200" dirty="0" smtClean="0">
                <a:solidFill>
                  <a:schemeClr val="tx1"/>
                </a:solidFill>
                <a:latin typeface="Meiryo UI" panose="020B0604030504040204" pitchFamily="50" charset="-128"/>
                <a:ea typeface="Meiryo UI" panose="020B0604030504040204" pitchFamily="50" charset="-128"/>
              </a:rPr>
              <a:t>サポートセンター</a:t>
            </a:r>
            <a:r>
              <a:rPr lang="ja-JP" altLang="en-US" sz="1200" dirty="0">
                <a:solidFill>
                  <a:schemeClr val="tx1"/>
                </a:solidFill>
                <a:latin typeface="Meiryo UI" panose="020B0604030504040204" pitchFamily="50" charset="-128"/>
                <a:ea typeface="Meiryo UI" panose="020B0604030504040204" pitchFamily="50" charset="-128"/>
              </a:rPr>
              <a:t>による</a:t>
            </a:r>
            <a:r>
              <a:rPr lang="ja-JP" altLang="en-US" sz="1200" dirty="0" smtClean="0">
                <a:solidFill>
                  <a:schemeClr val="tx1"/>
                </a:solidFill>
                <a:latin typeface="Meiryo UI" panose="020B0604030504040204" pitchFamily="50" charset="-128"/>
                <a:ea typeface="Meiryo UI" panose="020B0604030504040204" pitchFamily="50" charset="-128"/>
              </a:rPr>
              <a:t>転院調整</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⾃宅待機者等</a:t>
            </a:r>
            <a:r>
              <a:rPr lang="en-US" altLang="ja-JP" sz="1200" dirty="0">
                <a:solidFill>
                  <a:schemeClr val="tx1"/>
                </a:solidFill>
                <a:latin typeface="Meiryo UI" panose="020B0604030504040204" pitchFamily="50" charset="-128"/>
                <a:ea typeface="Meiryo UI" panose="020B0604030504040204" pitchFamily="50" charset="-128"/>
              </a:rPr>
              <a:t>24</a:t>
            </a:r>
            <a:r>
              <a:rPr lang="ja-JP" altLang="en-US" sz="1200" dirty="0">
                <a:solidFill>
                  <a:schemeClr val="tx1"/>
                </a:solidFill>
                <a:latin typeface="Meiryo UI" panose="020B0604030504040204" pitchFamily="50" charset="-128"/>
                <a:ea typeface="Meiryo UI" panose="020B0604030504040204" pitchFamily="50" charset="-128"/>
              </a:rPr>
              <a:t>時間緊急</a:t>
            </a:r>
            <a:r>
              <a:rPr lang="ja-JP" altLang="en-US" sz="1200" dirty="0" smtClean="0">
                <a:solidFill>
                  <a:schemeClr val="tx1"/>
                </a:solidFill>
                <a:latin typeface="Meiryo UI" panose="020B0604030504040204" pitchFamily="50" charset="-128"/>
                <a:ea typeface="Meiryo UI" panose="020B0604030504040204" pitchFamily="50" charset="-128"/>
              </a:rPr>
              <a:t>サポートセンターによる療養のサポート　</a:t>
            </a:r>
            <a:endParaRPr lang="en-US" altLang="ja-JP" sz="1200" dirty="0" smtClean="0">
              <a:solidFill>
                <a:schemeClr val="tx1"/>
              </a:solidFill>
              <a:latin typeface="Meiryo UI" panose="020B0604030504040204" pitchFamily="50" charset="-128"/>
              <a:ea typeface="Meiryo UI" panose="020B0604030504040204" pitchFamily="50" charset="-128"/>
            </a:endParaRPr>
          </a:p>
          <a:p>
            <a:pPr marL="216000" indent="-108000">
              <a:buFont typeface="Arial" panose="020B0604020202020204" pitchFamily="34" charset="0"/>
              <a:buChar char="•"/>
            </a:pPr>
            <a:r>
              <a:rPr lang="ja-JP" altLang="en-US" sz="1200" dirty="0" smtClean="0">
                <a:solidFill>
                  <a:schemeClr val="tx1"/>
                </a:solidFill>
                <a:latin typeface="Meiryo UI" panose="020B0604030504040204" pitchFamily="50" charset="-128"/>
                <a:ea typeface="Meiryo UI" panose="020B0604030504040204" pitchFamily="50" charset="-128"/>
              </a:rPr>
              <a:t>新型コロナワクチン接種の市町村支援　など</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63" name="正方形/長方形 62"/>
          <p:cNvSpPr/>
          <p:nvPr/>
        </p:nvSpPr>
        <p:spPr>
          <a:xfrm>
            <a:off x="413984" y="6126801"/>
            <a:ext cx="4432087" cy="289053"/>
          </a:xfrm>
          <a:prstGeom prst="rect">
            <a:avLst/>
          </a:prstGeom>
          <a:ln w="12700">
            <a:noFill/>
          </a:ln>
        </p:spPr>
        <p:txBody>
          <a:bodyPr wrap="square">
            <a:spAutoFit/>
          </a:bodyPr>
          <a:lstStyle/>
          <a:p>
            <a:pPr marL="179388" indent="-74613">
              <a:lnSpc>
                <a:spcPct val="120000"/>
              </a:lnSpc>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「大阪コロナ追跡システム」の迅速な構築と活用</a:t>
            </a:r>
            <a:endParaRPr lang="en-US" altLang="ja-JP" sz="1200" dirty="0">
              <a:latin typeface="Meiryo UI" panose="020B0604030504040204" pitchFamily="50" charset="-128"/>
              <a:ea typeface="Meiryo UI" panose="020B0604030504040204" pitchFamily="50" charset="-128"/>
            </a:endParaRPr>
          </a:p>
        </p:txBody>
      </p:sp>
      <p:sp>
        <p:nvSpPr>
          <p:cNvPr id="64" name="正方形/長方形 63"/>
          <p:cNvSpPr/>
          <p:nvPr/>
        </p:nvSpPr>
        <p:spPr>
          <a:xfrm>
            <a:off x="404099" y="5094195"/>
            <a:ext cx="4169772" cy="276999"/>
          </a:xfrm>
          <a:prstGeom prst="rect">
            <a:avLst/>
          </a:prstGeom>
          <a:ln w="12700">
            <a:noFill/>
          </a:ln>
        </p:spPr>
        <p:txBody>
          <a:bodyPr wrap="square">
            <a:spAutoFit/>
          </a:bodyPr>
          <a:lstStyle/>
          <a:p>
            <a:pPr marL="284400" indent="-18000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府独自の指標・目安を設定し、日々感染・療養状況を公表</a:t>
            </a:r>
            <a:endParaRPr lang="en-US" altLang="ja-JP" sz="1200" dirty="0">
              <a:latin typeface="Meiryo UI" panose="020B0604030504040204" pitchFamily="50" charset="-128"/>
              <a:ea typeface="Meiryo UI" panose="020B0604030504040204" pitchFamily="50" charset="-128"/>
            </a:endParaRPr>
          </a:p>
        </p:txBody>
      </p:sp>
      <p:sp>
        <p:nvSpPr>
          <p:cNvPr id="65" name="正方形/長方形 64"/>
          <p:cNvSpPr/>
          <p:nvPr/>
        </p:nvSpPr>
        <p:spPr>
          <a:xfrm>
            <a:off x="516934" y="5331454"/>
            <a:ext cx="3630236" cy="276999"/>
          </a:xfrm>
          <a:prstGeom prst="rect">
            <a:avLst/>
          </a:prstGeom>
          <a:ln w="12700">
            <a:noFill/>
          </a:ln>
        </p:spPr>
        <p:txBody>
          <a:bodyPr wrap="square">
            <a:spAutoFit/>
          </a:bodyPr>
          <a:lstStyle/>
          <a:p>
            <a:pPr marL="176213"/>
            <a:r>
              <a:rPr lang="ja-JP" altLang="en-US" sz="1200" dirty="0" smtClean="0">
                <a:latin typeface="Meiryo UI" panose="020B0604030504040204" pitchFamily="50" charset="-128"/>
                <a:ea typeface="Meiryo UI" panose="020B0604030504040204" pitchFamily="50" charset="-128"/>
              </a:rPr>
              <a:t>府民等の行動変容を促し、感染拡大の抑制を図る</a:t>
            </a:r>
            <a:endParaRPr lang="ja-JP" altLang="en-US" sz="1200" dirty="0">
              <a:latin typeface="Meiryo UI" panose="020B0604030504040204" pitchFamily="50" charset="-128"/>
              <a:ea typeface="Meiryo UI" panose="020B0604030504040204" pitchFamily="50" charset="-128"/>
            </a:endParaRPr>
          </a:p>
        </p:txBody>
      </p:sp>
      <p:sp>
        <p:nvSpPr>
          <p:cNvPr id="68" name="正方形/長方形 67"/>
          <p:cNvSpPr/>
          <p:nvPr/>
        </p:nvSpPr>
        <p:spPr>
          <a:xfrm>
            <a:off x="496033" y="3275520"/>
            <a:ext cx="3919051" cy="276999"/>
          </a:xfrm>
          <a:prstGeom prst="rect">
            <a:avLst/>
          </a:prstGeom>
          <a:ln w="12700">
            <a:noFill/>
          </a:ln>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〇感染</a:t>
            </a:r>
            <a:r>
              <a:rPr lang="ja-JP" altLang="en-US" sz="1200" b="1" dirty="0">
                <a:latin typeface="Meiryo UI" panose="020B0604030504040204" pitchFamily="50" charset="-128"/>
                <a:ea typeface="Meiryo UI" panose="020B0604030504040204" pitchFamily="50" charset="-128"/>
              </a:rPr>
              <a:t>拡大に対応した</a:t>
            </a:r>
            <a:r>
              <a:rPr lang="ja-JP" altLang="en-US" sz="1200" b="1" dirty="0" smtClean="0">
                <a:latin typeface="Meiryo UI" panose="020B0604030504040204" pitchFamily="50" charset="-128"/>
                <a:ea typeface="Meiryo UI" panose="020B0604030504040204" pitchFamily="50" charset="-128"/>
              </a:rPr>
              <a:t>医療・療養体制</a:t>
            </a:r>
            <a:r>
              <a:rPr lang="ja-JP" altLang="en-US" sz="1200" b="1" dirty="0">
                <a:latin typeface="Meiryo UI" panose="020B0604030504040204" pitchFamily="50" charset="-128"/>
                <a:ea typeface="Meiryo UI" panose="020B0604030504040204" pitchFamily="50" charset="-128"/>
              </a:rPr>
              <a:t>の確保</a:t>
            </a:r>
            <a:endParaRPr lang="en-US" altLang="ja-JP" sz="1200" b="1" dirty="0">
              <a:latin typeface="Meiryo UI" panose="020B0604030504040204" pitchFamily="50" charset="-128"/>
              <a:ea typeface="Meiryo UI" panose="020B0604030504040204" pitchFamily="50" charset="-128"/>
            </a:endParaRPr>
          </a:p>
        </p:txBody>
      </p:sp>
      <p:sp>
        <p:nvSpPr>
          <p:cNvPr id="69" name="正方形/長方形 68"/>
          <p:cNvSpPr/>
          <p:nvPr/>
        </p:nvSpPr>
        <p:spPr>
          <a:xfrm>
            <a:off x="404099" y="3493485"/>
            <a:ext cx="4548510" cy="1200329"/>
          </a:xfrm>
          <a:prstGeom prst="rect">
            <a:avLst/>
          </a:prstGeom>
          <a:ln w="12700">
            <a:noFill/>
          </a:ln>
        </p:spPr>
        <p:txBody>
          <a:bodyPr wrap="square">
            <a:spAutoFit/>
          </a:bodyPr>
          <a:lstStyle/>
          <a:p>
            <a:pPr marL="104775">
              <a:lnSpc>
                <a:spcPct val="120000"/>
              </a:lnSpc>
            </a:pPr>
            <a:r>
              <a:rPr lang="ja-JP" altLang="en-US" sz="1200" dirty="0" smtClean="0">
                <a:latin typeface="Meiryo UI" panose="020B0604030504040204" pitchFamily="50" charset="-128"/>
                <a:ea typeface="Meiryo UI" panose="020B0604030504040204" pitchFamily="50" charset="-128"/>
              </a:rPr>
              <a:t>・コロナ</a:t>
            </a:r>
            <a:r>
              <a:rPr lang="ja-JP" altLang="en-US" sz="1200" dirty="0">
                <a:latin typeface="Meiryo UI" panose="020B0604030504040204" pitchFamily="50" charset="-128"/>
                <a:ea typeface="Meiryo UI" panose="020B0604030504040204" pitchFamily="50" charset="-128"/>
              </a:rPr>
              <a:t>受入</a:t>
            </a:r>
            <a:r>
              <a:rPr lang="ja-JP" altLang="en-US" sz="1200" dirty="0" smtClean="0">
                <a:latin typeface="Meiryo UI" panose="020B0604030504040204" pitchFamily="50" charset="-128"/>
                <a:ea typeface="Meiryo UI" panose="020B0604030504040204" pitchFamily="50" charset="-128"/>
              </a:rPr>
              <a:t>病床・宿泊療養施設の</a:t>
            </a:r>
            <a:r>
              <a:rPr lang="ja-JP" altLang="en-US" sz="1200" u="sng" dirty="0" smtClean="0">
                <a:latin typeface="Meiryo UI" panose="020B0604030504040204" pitchFamily="50" charset="-128"/>
                <a:ea typeface="Meiryo UI" panose="020B0604030504040204" pitchFamily="50" charset="-128"/>
              </a:rPr>
              <a:t>確保</a:t>
            </a:r>
            <a:endParaRPr lang="en-US" altLang="ja-JP" sz="1200" u="sng" dirty="0" smtClean="0">
              <a:latin typeface="Meiryo UI" panose="020B0604030504040204" pitchFamily="50" charset="-128"/>
              <a:ea typeface="Meiryo UI" panose="020B0604030504040204" pitchFamily="50" charset="-128"/>
            </a:endParaRPr>
          </a:p>
          <a:p>
            <a:pPr marL="104775">
              <a:lnSpc>
                <a:spcPct val="120000"/>
              </a:lnSpc>
            </a:pPr>
            <a:r>
              <a:rPr lang="ja-JP" altLang="en-US" sz="1200" dirty="0" smtClean="0">
                <a:latin typeface="Meiryo UI" panose="020B0604030504040204" pitchFamily="50" charset="-128"/>
                <a:ea typeface="Meiryo UI" panose="020B0604030504040204" pitchFamily="50" charset="-128"/>
              </a:rPr>
              <a:t>　目標：重症病床</a:t>
            </a:r>
            <a:r>
              <a:rPr lang="en-US" altLang="ja-JP" sz="1200" dirty="0" smtClean="0">
                <a:latin typeface="Meiryo UI" panose="020B0604030504040204" pitchFamily="50" charset="-128"/>
                <a:ea typeface="Meiryo UI" panose="020B0604030504040204" pitchFamily="50" charset="-128"/>
              </a:rPr>
              <a:t>610</a:t>
            </a:r>
            <a:r>
              <a:rPr lang="ja-JP" altLang="en-US" sz="1200" dirty="0" smtClean="0">
                <a:latin typeface="Meiryo UI" panose="020B0604030504040204" pitchFamily="50" charset="-128"/>
                <a:ea typeface="Meiryo UI" panose="020B0604030504040204" pitchFamily="50" charset="-128"/>
              </a:rPr>
              <a:t>床、軽症中等症病床</a:t>
            </a:r>
            <a:r>
              <a:rPr lang="en-US" altLang="ja-JP" sz="1200" dirty="0" smtClean="0">
                <a:latin typeface="Meiryo UI" panose="020B0604030504040204" pitchFamily="50" charset="-128"/>
                <a:ea typeface="Meiryo UI" panose="020B0604030504040204" pitchFamily="50" charset="-128"/>
              </a:rPr>
              <a:t>3,100</a:t>
            </a:r>
            <a:r>
              <a:rPr lang="ja-JP" altLang="en-US" sz="1200" dirty="0" smtClean="0">
                <a:latin typeface="Meiryo UI" panose="020B0604030504040204" pitchFamily="50" charset="-128"/>
                <a:ea typeface="Meiryo UI" panose="020B0604030504040204" pitchFamily="50" charset="-128"/>
              </a:rPr>
              <a:t>床、</a:t>
            </a:r>
            <a:endParaRPr lang="en-US" altLang="ja-JP" sz="1200" dirty="0" smtClean="0">
              <a:latin typeface="Meiryo UI" panose="020B0604030504040204" pitchFamily="50" charset="-128"/>
              <a:ea typeface="Meiryo UI" panose="020B0604030504040204" pitchFamily="50" charset="-128"/>
            </a:endParaRPr>
          </a:p>
          <a:p>
            <a:pPr marL="104775">
              <a:lnSpc>
                <a:spcPct val="120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ホテル</a:t>
            </a:r>
            <a:r>
              <a:rPr lang="en-US" altLang="ja-JP" sz="1200" dirty="0" smtClean="0">
                <a:latin typeface="Meiryo UI" panose="020B0604030504040204" pitchFamily="50" charset="-128"/>
                <a:ea typeface="Meiryo UI" panose="020B0604030504040204" pitchFamily="50" charset="-128"/>
              </a:rPr>
              <a:t>10,000</a:t>
            </a:r>
            <a:r>
              <a:rPr lang="ja-JP" altLang="en-US" sz="1200" dirty="0">
                <a:latin typeface="Meiryo UI" panose="020B0604030504040204" pitchFamily="50" charset="-128"/>
                <a:ea typeface="Meiryo UI" panose="020B0604030504040204" pitchFamily="50" charset="-128"/>
              </a:rPr>
              <a:t>室</a:t>
            </a:r>
            <a:r>
              <a:rPr lang="ja-JP" altLang="en-US" sz="1050" dirty="0">
                <a:latin typeface="Meiryo UI" panose="020B0604030504040204" pitchFamily="50" charset="-128"/>
                <a:ea typeface="Meiryo UI" panose="020B0604030504040204" pitchFamily="50" charset="-128"/>
              </a:rPr>
              <a:t>（大阪府保健・医療提供体制確保計画　</a:t>
            </a:r>
            <a:r>
              <a:rPr lang="en-US" altLang="ja-JP" sz="1050" dirty="0">
                <a:latin typeface="Meiryo UI" panose="020B0604030504040204" pitchFamily="50" charset="-128"/>
                <a:ea typeface="Meiryo UI" panose="020B0604030504040204" pitchFamily="50" charset="-128"/>
              </a:rPr>
              <a:t>R3.11.19</a:t>
            </a:r>
            <a:r>
              <a:rPr lang="ja-JP" altLang="en-US" sz="1050" dirty="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pPr marL="104775">
              <a:lnSpc>
                <a:spcPct val="120000"/>
              </a:lnSpc>
            </a:pPr>
            <a:r>
              <a:rPr lang="ja-JP" altLang="en-US" sz="1200" dirty="0" smtClean="0">
                <a:latin typeface="Meiryo UI" panose="020B0604030504040204" pitchFamily="50" charset="-128"/>
                <a:ea typeface="Meiryo UI" panose="020B0604030504040204" pitchFamily="50" charset="-128"/>
              </a:rPr>
              <a:t>･ 「大阪コロナ重症センター」を</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施設整備（重症病床計</a:t>
            </a:r>
            <a:r>
              <a:rPr lang="en-US" altLang="ja-JP" sz="1200" dirty="0" smtClean="0">
                <a:latin typeface="Meiryo UI" panose="020B0604030504040204" pitchFamily="50" charset="-128"/>
                <a:ea typeface="Meiryo UI" panose="020B0604030504040204" pitchFamily="50" charset="-128"/>
              </a:rPr>
              <a:t>70</a:t>
            </a:r>
            <a:r>
              <a:rPr lang="ja-JP" altLang="en-US" sz="1200" dirty="0" smtClean="0">
                <a:latin typeface="Meiryo UI" panose="020B0604030504040204" pitchFamily="50" charset="-128"/>
                <a:ea typeface="Meiryo UI" panose="020B0604030504040204" pitchFamily="50" charset="-128"/>
              </a:rPr>
              <a:t>床）</a:t>
            </a:r>
            <a:endParaRPr lang="en-US" altLang="ja-JP" sz="1200" dirty="0" smtClean="0">
              <a:latin typeface="Meiryo UI" panose="020B0604030504040204" pitchFamily="50" charset="-128"/>
              <a:ea typeface="Meiryo UI" panose="020B0604030504040204" pitchFamily="50" charset="-128"/>
            </a:endParaRPr>
          </a:p>
          <a:p>
            <a:pPr marL="104775">
              <a:lnSpc>
                <a:spcPct val="120000"/>
              </a:lnSpc>
            </a:pP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コロナ⼤規模医療・療養センターの</a:t>
            </a:r>
            <a:r>
              <a:rPr lang="ja-JP" altLang="en-US" sz="1200" dirty="0" smtClean="0">
                <a:latin typeface="Meiryo UI" panose="020B0604030504040204" pitchFamily="50" charset="-128"/>
                <a:ea typeface="Meiryo UI" panose="020B0604030504040204" pitchFamily="50" charset="-128"/>
              </a:rPr>
              <a:t>整備　など</a:t>
            </a:r>
            <a:endParaRPr lang="en-US" altLang="ja-JP" sz="1200" dirty="0">
              <a:latin typeface="Meiryo UI" panose="020B0604030504040204" pitchFamily="50" charset="-128"/>
              <a:ea typeface="Meiryo UI" panose="020B0604030504040204" pitchFamily="50" charset="-128"/>
            </a:endParaRPr>
          </a:p>
        </p:txBody>
      </p:sp>
      <p:sp>
        <p:nvSpPr>
          <p:cNvPr id="31" name="角丸四角形 30"/>
          <p:cNvSpPr/>
          <p:nvPr/>
        </p:nvSpPr>
        <p:spPr>
          <a:xfrm>
            <a:off x="5086288" y="2220478"/>
            <a:ext cx="4320479" cy="1649695"/>
          </a:xfrm>
          <a:prstGeom prst="roundRect">
            <a:avLst>
              <a:gd name="adj" fmla="val 3901"/>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nSpc>
                <a:spcPts val="1700"/>
              </a:lnSpc>
            </a:pPr>
            <a:r>
              <a:rPr lang="ja-JP" altLang="en-US" sz="1200" b="1" dirty="0" smtClean="0">
                <a:solidFill>
                  <a:schemeClr val="tx1"/>
                </a:solidFill>
                <a:latin typeface="Meiryo UI" panose="020B0604030504040204" pitchFamily="50" charset="-128"/>
                <a:ea typeface="Meiryo UI" panose="020B0604030504040204" pitchFamily="50" charset="-128"/>
              </a:rPr>
              <a:t>〇</a:t>
            </a:r>
            <a:r>
              <a:rPr lang="en-US" altLang="ja-JP" sz="1200" b="1" dirty="0" smtClean="0">
                <a:solidFill>
                  <a:schemeClr val="tx1"/>
                </a:solidFill>
                <a:latin typeface="Meiryo UI" panose="020B0604030504040204" pitchFamily="50" charset="-128"/>
                <a:ea typeface="Meiryo UI" panose="020B0604030504040204" pitchFamily="50" charset="-128"/>
              </a:rPr>
              <a:t>PCR</a:t>
            </a:r>
            <a:r>
              <a:rPr lang="ja-JP" altLang="en-US" sz="1200" b="1" dirty="0">
                <a:solidFill>
                  <a:schemeClr val="tx1"/>
                </a:solidFill>
                <a:latin typeface="Meiryo UI" panose="020B0604030504040204" pitchFamily="50" charset="-128"/>
                <a:ea typeface="Meiryo UI" panose="020B0604030504040204" pitchFamily="50" charset="-128"/>
              </a:rPr>
              <a:t>検査にかかる連携及び実施体制の確保</a:t>
            </a:r>
            <a:r>
              <a:rPr lang="en-US" altLang="ja-JP" sz="1200" b="1" dirty="0">
                <a:solidFill>
                  <a:schemeClr val="tx1"/>
                </a:solidFill>
                <a:latin typeface="Meiryo UI" panose="020B0604030504040204" pitchFamily="50" charset="-128"/>
                <a:ea typeface="Meiryo UI" panose="020B0604030504040204" pitchFamily="50" charset="-128"/>
              </a:rPr>
              <a:t/>
            </a:r>
            <a:br>
              <a:rPr lang="en-US" altLang="ja-JP" sz="1200" b="1"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 市内にドライブスルー等検査場を複数箇所設置し、濃厚</a:t>
            </a:r>
            <a:r>
              <a:rPr lang="ja-JP" altLang="en-US" sz="1200" dirty="0" smtClean="0">
                <a:solidFill>
                  <a:schemeClr val="tx1"/>
                </a:solidFill>
                <a:latin typeface="Meiryo UI" panose="020B0604030504040204" pitchFamily="50" charset="-128"/>
                <a:ea typeface="Meiryo UI" panose="020B0604030504040204" pitchFamily="50" charset="-128"/>
              </a:rPr>
              <a:t>接触者　　</a:t>
            </a: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等の検査</a:t>
            </a:r>
            <a:r>
              <a:rPr lang="ja-JP" altLang="en-US" sz="1200" dirty="0">
                <a:solidFill>
                  <a:schemeClr val="tx1"/>
                </a:solidFill>
                <a:latin typeface="Meiryo UI" panose="020B0604030504040204" pitchFamily="50" charset="-128"/>
                <a:ea typeface="Meiryo UI" panose="020B0604030504040204" pitchFamily="50" charset="-128"/>
              </a:rPr>
              <a:t>に適切に対応</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市が委託をしている検査で陽性となった検体含め、府が主体と</a:t>
            </a:r>
            <a:r>
              <a:rPr lang="ja-JP" altLang="en-US" sz="1200" dirty="0" smtClean="0">
                <a:solidFill>
                  <a:schemeClr val="tx1"/>
                </a:solidFill>
                <a:latin typeface="Meiryo UI" panose="020B0604030504040204" pitchFamily="50" charset="-128"/>
                <a:ea typeface="Meiryo UI" panose="020B0604030504040204" pitchFamily="50" charset="-128"/>
              </a:rPr>
              <a:t>なり</a:t>
            </a: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スクリーニング</a:t>
            </a:r>
            <a:r>
              <a:rPr lang="ja-JP" altLang="en-US" sz="1200" dirty="0">
                <a:solidFill>
                  <a:schemeClr val="tx1"/>
                </a:solidFill>
                <a:latin typeface="Meiryo UI" panose="020B0604030504040204" pitchFamily="50" charset="-128"/>
                <a:ea typeface="Meiryo UI" panose="020B0604030504040204" pitchFamily="50" charset="-128"/>
              </a:rPr>
              <a:t>検査及びゲノム解析を実施できる体制を構築</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・大阪府から大阪市保健所へ職員派遣を行い、連絡調整の仲介</a:t>
            </a:r>
            <a:r>
              <a:rPr lang="ja-JP" altLang="en-US" sz="1200" dirty="0" smtClean="0">
                <a:solidFill>
                  <a:schemeClr val="tx1"/>
                </a:solidFill>
                <a:latin typeface="Meiryo UI" panose="020B0604030504040204" pitchFamily="50" charset="-128"/>
                <a:ea typeface="Meiryo UI" panose="020B0604030504040204" pitchFamily="50" charset="-128"/>
              </a:rPr>
              <a:t>を</a:t>
            </a: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実施</a:t>
            </a:r>
            <a:endParaRPr lang="en-US" altLang="ja-JP"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22632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4311639" y="1044025"/>
            <a:ext cx="1282723" cy="584775"/>
          </a:xfrm>
          <a:prstGeom prst="rect">
            <a:avLst/>
          </a:prstGeom>
          <a:noFill/>
        </p:spPr>
        <p:txBody>
          <a:bodyPr wrap="none" rtlCol="0">
            <a:spAutoFit/>
          </a:bodyPr>
          <a:lstStyle/>
          <a:p>
            <a:pPr algn="ctr"/>
            <a:r>
              <a:rPr lang="ja-JP" altLang="en-US" sz="3200" dirty="0">
                <a:latin typeface="Meiryo UI" panose="020B0604030504040204" pitchFamily="50" charset="-128"/>
                <a:ea typeface="Meiryo UI" panose="020B0604030504040204" pitchFamily="50" charset="-128"/>
                <a:cs typeface="Meiryo UI" panose="020B0604030504040204" pitchFamily="50" charset="-128"/>
              </a:rPr>
              <a:t>目　次</a:t>
            </a:r>
          </a:p>
        </p:txBody>
      </p:sp>
      <p:sp>
        <p:nvSpPr>
          <p:cNvPr id="20" name="テキスト ボックス 19"/>
          <p:cNvSpPr txBox="1"/>
          <p:nvPr/>
        </p:nvSpPr>
        <p:spPr>
          <a:xfrm>
            <a:off x="986743" y="2502798"/>
            <a:ext cx="3164811" cy="400110"/>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機能面の取組み</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テキスト ボックス 22"/>
          <p:cNvSpPr txBox="1"/>
          <p:nvPr/>
        </p:nvSpPr>
        <p:spPr>
          <a:xfrm>
            <a:off x="3773937" y="2517998"/>
            <a:ext cx="5283519" cy="400110"/>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86743" y="3377912"/>
            <a:ext cx="2957402" cy="400110"/>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制度面の取組み</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986743" y="4253026"/>
            <a:ext cx="3174566" cy="400110"/>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経済成長面の取組み</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773937" y="3377500"/>
            <a:ext cx="5283519" cy="400110"/>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29</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773937" y="4237002"/>
            <a:ext cx="5283519" cy="400110"/>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43</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195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4488" y="179313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57329" y="360152"/>
            <a:ext cx="9462431" cy="146131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住民が安心して暮らし、企業の経済活動を支える都市の生活</a:t>
            </a:r>
            <a:r>
              <a:rPr lang="ja-JP" altLang="en-US" sz="1400" dirty="0" smtClean="0">
                <a:latin typeface="+mj-ea"/>
                <a:cs typeface="Meiryo UI" panose="020B0604030504040204" pitchFamily="50" charset="-128"/>
              </a:rPr>
              <a:t>インフラである水道を</a:t>
            </a:r>
            <a:r>
              <a:rPr lang="ja-JP" altLang="en-US" sz="1400" dirty="0">
                <a:latin typeface="+mj-ea"/>
                <a:cs typeface="Meiryo UI" panose="020B0604030504040204" pitchFamily="50" charset="-128"/>
              </a:rPr>
              <a:t>、持続可能性をもって維持・発展させるため、人口減少に伴うダウンサイジング、施設等の老朽化に伴う更新コストの抑制、災害に強い生活インフラの実現、事業運営を支える技術の継承といった視点から、事業体の垣根を越えた多様な広域連携や、経営形態の見直しに係る取組みを実施。</a:t>
            </a:r>
            <a:endParaRPr lang="en-US" altLang="ja-JP" sz="1400" dirty="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en-US" altLang="ja-JP" sz="1400" dirty="0" smtClean="0">
                <a:latin typeface="+mj-ea"/>
                <a:cs typeface="Meiryo UI" panose="020B0604030504040204" pitchFamily="50" charset="-128"/>
              </a:rPr>
              <a:t>2018</a:t>
            </a:r>
            <a:r>
              <a:rPr lang="ja-JP" altLang="en-US" sz="1400" dirty="0">
                <a:latin typeface="+mj-ea"/>
                <a:cs typeface="Meiryo UI" panose="020B0604030504040204" pitchFamily="50" charset="-128"/>
              </a:rPr>
              <a:t>年に</a:t>
            </a:r>
            <a:r>
              <a:rPr lang="ja-JP" altLang="en-US" sz="1400" dirty="0" smtClean="0">
                <a:latin typeface="+mj-ea"/>
                <a:cs typeface="Meiryo UI" panose="020B0604030504040204" pitchFamily="50" charset="-128"/>
              </a:rPr>
              <a:t>大阪府、大阪市</a:t>
            </a:r>
            <a:r>
              <a:rPr lang="ja-JP" altLang="en-US" sz="1400" dirty="0">
                <a:latin typeface="+mj-ea"/>
                <a:cs typeface="Meiryo UI" panose="020B0604030504040204" pitchFamily="50" charset="-128"/>
              </a:rPr>
              <a:t>、</a:t>
            </a:r>
            <a:r>
              <a:rPr lang="ja-JP" altLang="en-US" sz="1400" dirty="0" smtClean="0">
                <a:latin typeface="+mj-ea"/>
                <a:cs typeface="Meiryo UI" panose="020B0604030504040204" pitchFamily="50" charset="-128"/>
              </a:rPr>
              <a:t>大阪</a:t>
            </a:r>
            <a:r>
              <a:rPr lang="ja-JP" altLang="en-US" sz="1400" dirty="0">
                <a:latin typeface="+mj-ea"/>
                <a:cs typeface="Meiryo UI" panose="020B0604030504040204" pitchFamily="50" charset="-128"/>
              </a:rPr>
              <a:t>広域水道</a:t>
            </a:r>
            <a:r>
              <a:rPr lang="ja-JP" altLang="en-US" sz="1400" dirty="0" smtClean="0">
                <a:latin typeface="+mj-ea"/>
                <a:cs typeface="Meiryo UI" panose="020B0604030504040204" pitchFamily="50" charset="-128"/>
              </a:rPr>
              <a:t>企業団と府内全水道事業体が参画する</a:t>
            </a:r>
            <a:r>
              <a:rPr lang="ja-JP" altLang="en-US" sz="1400" dirty="0">
                <a:latin typeface="+mj-ea"/>
                <a:cs typeface="Meiryo UI" panose="020B0604030504040204" pitchFamily="50" charset="-128"/>
              </a:rPr>
              <a:t>「府域一水道に向けた水道のあり方協議会」を設置。</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月に「府域一水道に向けたあり方に関する検討報告書</a:t>
            </a:r>
            <a:r>
              <a:rPr lang="ja-JP" altLang="en-US" sz="1400" dirty="0" smtClean="0">
                <a:latin typeface="+mj-ea"/>
                <a:cs typeface="Meiryo UI" panose="020B0604030504040204" pitchFamily="50" charset="-128"/>
              </a:rPr>
              <a:t>」</a:t>
            </a:r>
            <a:r>
              <a:rPr lang="en-US" altLang="ja-JP" sz="1400" dirty="0" smtClean="0">
                <a:latin typeface="+mj-ea"/>
                <a:cs typeface="Meiryo UI" panose="020B0604030504040204" pitchFamily="50" charset="-128"/>
              </a:rPr>
              <a:t>(</a:t>
            </a:r>
            <a:r>
              <a:rPr lang="ja-JP" altLang="en-US" sz="1400" dirty="0" smtClean="0">
                <a:latin typeface="+mj-ea"/>
                <a:cs typeface="Meiryo UI" panose="020B0604030504040204" pitchFamily="50" charset="-128"/>
              </a:rPr>
              <a:t>大阪府水道広域化</a:t>
            </a:r>
            <a:r>
              <a:rPr lang="ja-JP" altLang="en-US" sz="1400" dirty="0">
                <a:latin typeface="+mj-ea"/>
                <a:cs typeface="Meiryo UI" panose="020B0604030504040204" pitchFamily="50" charset="-128"/>
              </a:rPr>
              <a:t>推進</a:t>
            </a:r>
            <a:r>
              <a:rPr lang="ja-JP" altLang="en-US" sz="1400" dirty="0" smtClean="0">
                <a:latin typeface="+mj-ea"/>
                <a:cs typeface="Meiryo UI" panose="020B0604030504040204" pitchFamily="50" charset="-128"/>
              </a:rPr>
              <a:t>プラン</a:t>
            </a:r>
            <a:r>
              <a:rPr lang="en-US" altLang="ja-JP" sz="1400" dirty="0" smtClean="0">
                <a:latin typeface="+mj-ea"/>
                <a:cs typeface="Meiryo UI" panose="020B0604030504040204" pitchFamily="50" charset="-128"/>
              </a:rPr>
              <a:t>)</a:t>
            </a:r>
            <a:r>
              <a:rPr lang="ja-JP" altLang="en-US" sz="1400" dirty="0" smtClean="0">
                <a:latin typeface="+mj-ea"/>
                <a:cs typeface="Meiryo UI" panose="020B0604030504040204" pitchFamily="50" charset="-128"/>
              </a:rPr>
              <a:t>を</a:t>
            </a:r>
            <a:r>
              <a:rPr lang="ja-JP" altLang="en-US" sz="1400" dirty="0">
                <a:latin typeface="+mj-ea"/>
                <a:cs typeface="Meiryo UI" panose="020B0604030504040204" pitchFamily="50" charset="-128"/>
              </a:rPr>
              <a:t>公表。</a:t>
            </a:r>
          </a:p>
        </p:txBody>
      </p:sp>
      <p:sp>
        <p:nvSpPr>
          <p:cNvPr id="24" name="正方形/長方形 23"/>
          <p:cNvSpPr/>
          <p:nvPr/>
        </p:nvSpPr>
        <p:spPr>
          <a:xfrm>
            <a:off x="344488"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②生活インフラの最適化（水道）</a:t>
            </a:r>
          </a:p>
        </p:txBody>
      </p:sp>
      <p:sp>
        <p:nvSpPr>
          <p:cNvPr id="30" name="スライド番号プレースホルダー 3"/>
          <p:cNvSpPr>
            <a:spLocks noGrp="1"/>
          </p:cNvSpPr>
          <p:nvPr>
            <p:ph type="sldNum" sz="quarter" idx="12"/>
          </p:nvPr>
        </p:nvSpPr>
        <p:spPr>
          <a:xfrm>
            <a:off x="7787952" y="6468566"/>
            <a:ext cx="2133600" cy="365125"/>
          </a:xfrm>
        </p:spPr>
        <p:txBody>
          <a:bodyPr/>
          <a:lstStyle/>
          <a:p>
            <a:pPr>
              <a:defRPr/>
            </a:pPr>
            <a:r>
              <a:rPr lang="en-US" altLang="ja-JP" dirty="0" smtClean="0"/>
              <a:t>18</a:t>
            </a:r>
            <a:endParaRPr lang="ja-JP" altLang="en-US" dirty="0"/>
          </a:p>
        </p:txBody>
      </p:sp>
      <p:sp>
        <p:nvSpPr>
          <p:cNvPr id="41" name="テキスト ボックス 40">
            <a:extLst>
              <a:ext uri="{FF2B5EF4-FFF2-40B4-BE49-F238E27FC236}">
                <a16:creationId xmlns:a16="http://schemas.microsoft.com/office/drawing/2014/main" id="{9AA91B22-AEBF-4044-A3D6-F2BED74BA6C1}"/>
              </a:ext>
            </a:extLst>
          </p:cNvPr>
          <p:cNvSpPr txBox="1"/>
          <p:nvPr/>
        </p:nvSpPr>
        <p:spPr>
          <a:xfrm>
            <a:off x="3887672" y="2101285"/>
            <a:ext cx="2610304" cy="1171386"/>
          </a:xfrm>
          <a:prstGeom prst="rect">
            <a:avLst/>
          </a:prstGeom>
          <a:noFill/>
          <a:ln>
            <a:noFill/>
            <a:prstDash val="dash"/>
          </a:ln>
        </p:spPr>
        <p:txBody>
          <a:bodyPr wrap="square" rtlCol="0">
            <a:noAutofit/>
          </a:bodyPr>
          <a:lstStyle/>
          <a:p>
            <a:pPr>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企業団と市町村水道事業者との統合</a:t>
            </a:r>
            <a:r>
              <a:rPr lang="en-US" altLang="ja-JP" sz="1000" b="1" dirty="0">
                <a:latin typeface="Meiryo UI" panose="020B0604030504040204" pitchFamily="50" charset="-128"/>
                <a:ea typeface="Meiryo UI" panose="020B0604030504040204" pitchFamily="50" charset="-128"/>
              </a:rPr>
              <a:t>》</a:t>
            </a:r>
          </a:p>
          <a:p>
            <a:pPr>
              <a:tabLst>
                <a:tab pos="3314700" algn="l"/>
              </a:tabLst>
            </a:pPr>
            <a:r>
              <a:rPr lang="ja-JP" altLang="en-US" sz="1000" dirty="0" smtClean="0">
                <a:latin typeface="Meiryo UI" panose="020B0604030504040204" pitchFamily="50" charset="-128"/>
                <a:ea typeface="Meiryo UI" panose="020B0604030504040204" pitchFamily="50" charset="-128"/>
              </a:rPr>
              <a:t>・現時点において</a:t>
            </a:r>
            <a:r>
              <a:rPr lang="en-US" altLang="ja-JP" sz="1000" dirty="0" smtClean="0">
                <a:latin typeface="Meiryo UI" panose="020B0604030504040204" pitchFamily="50" charset="-128"/>
                <a:ea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rPr>
              <a:t>年度までに、予定を</a:t>
            </a:r>
            <a:r>
              <a:rPr lang="ja-JP" altLang="en-US" sz="1000" dirty="0" smtClean="0">
                <a:latin typeface="Meiryo UI" panose="020B0604030504040204" pitchFamily="50" charset="-128"/>
                <a:ea typeface="Meiryo UI" panose="020B0604030504040204" pitchFamily="50" charset="-128"/>
              </a:rPr>
              <a:t>含め</a:t>
            </a:r>
            <a:endParaRPr lang="en-US" altLang="ja-JP" sz="1000" dirty="0" smtClean="0">
              <a:latin typeface="Meiryo UI" panose="020B0604030504040204" pitchFamily="50" charset="-128"/>
              <a:ea typeface="Meiryo UI" panose="020B0604030504040204" pitchFamily="50" charset="-128"/>
            </a:endParaRPr>
          </a:p>
          <a:p>
            <a:pPr>
              <a:tabLst>
                <a:tab pos="3314700" algn="l"/>
              </a:tabLst>
            </a:pPr>
            <a:r>
              <a:rPr lang="ja-JP" altLang="en-US" sz="1000" dirty="0">
                <a:latin typeface="Meiryo UI" panose="020B0604030504040204" pitchFamily="50" charset="-128"/>
                <a:ea typeface="Meiryo UI" panose="020B0604030504040204" pitchFamily="50" charset="-128"/>
              </a:rPr>
              <a:t>　</a:t>
            </a:r>
            <a:r>
              <a:rPr lang="ja-JP" altLang="en-US" sz="1000" dirty="0" err="1" smtClean="0">
                <a:latin typeface="Meiryo UI" panose="020B0604030504040204" pitchFamily="50" charset="-128"/>
                <a:ea typeface="Meiryo UI" panose="020B0604030504040204" pitchFamily="50" charset="-128"/>
              </a:rPr>
              <a:t>て</a:t>
            </a:r>
            <a:r>
              <a:rPr lang="ja-JP" altLang="en-US" sz="1000" u="sng" dirty="0">
                <a:latin typeface="Meiryo UI" panose="020B0604030504040204" pitchFamily="50" charset="-128"/>
                <a:ea typeface="Meiryo UI" panose="020B0604030504040204" pitchFamily="50" charset="-128"/>
              </a:rPr>
              <a:t>府内の約</a:t>
            </a:r>
            <a:r>
              <a:rPr lang="en-US" altLang="ja-JP" sz="1000" u="sng" dirty="0">
                <a:latin typeface="Meiryo UI" panose="020B0604030504040204" pitchFamily="50" charset="-128"/>
                <a:ea typeface="Meiryo UI" panose="020B0604030504040204" pitchFamily="50" charset="-128"/>
              </a:rPr>
              <a:t>3</a:t>
            </a:r>
            <a:r>
              <a:rPr lang="ja-JP" altLang="en-US" sz="1000" u="sng" dirty="0" smtClean="0">
                <a:latin typeface="Meiryo UI" panose="020B0604030504040204" pitchFamily="50" charset="-128"/>
                <a:ea typeface="Meiryo UI" panose="020B0604030504040204" pitchFamily="50" charset="-128"/>
              </a:rPr>
              <a:t>分の</a:t>
            </a:r>
            <a:r>
              <a:rPr lang="en-US" altLang="ja-JP" sz="1000" u="sng" dirty="0">
                <a:latin typeface="Meiryo UI" panose="020B0604030504040204" pitchFamily="50" charset="-128"/>
                <a:ea typeface="Meiryo UI" panose="020B0604030504040204" pitchFamily="50" charset="-128"/>
              </a:rPr>
              <a:t>1</a:t>
            </a:r>
            <a:r>
              <a:rPr lang="ja-JP" altLang="en-US" sz="1000" u="sng" dirty="0">
                <a:latin typeface="Meiryo UI" panose="020B0604030504040204" pitchFamily="50" charset="-128"/>
                <a:ea typeface="Meiryo UI" panose="020B0604030504040204" pitchFamily="50" charset="-128"/>
              </a:rPr>
              <a:t>となる</a:t>
            </a:r>
            <a:r>
              <a:rPr lang="en-US" altLang="ja-JP" sz="1000" u="sng" dirty="0">
                <a:latin typeface="Meiryo UI" panose="020B0604030504040204" pitchFamily="50" charset="-128"/>
                <a:ea typeface="Meiryo UI" panose="020B0604030504040204" pitchFamily="50" charset="-128"/>
              </a:rPr>
              <a:t>14</a:t>
            </a:r>
            <a:r>
              <a:rPr lang="ja-JP" altLang="en-US" sz="1000" u="sng" dirty="0">
                <a:latin typeface="Meiryo UI" panose="020B0604030504040204" pitchFamily="50" charset="-128"/>
                <a:ea typeface="Meiryo UI" panose="020B0604030504040204" pitchFamily="50" charset="-128"/>
              </a:rPr>
              <a:t>団体が統合。</a:t>
            </a:r>
            <a:endParaRPr lang="en-US" altLang="ja-JP" sz="1000" dirty="0">
              <a:latin typeface="Meiryo UI" panose="020B0604030504040204" pitchFamily="50" charset="-128"/>
              <a:ea typeface="Meiryo UI" panose="020B0604030504040204" pitchFamily="50"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2785961330"/>
              </p:ext>
            </p:extLst>
          </p:nvPr>
        </p:nvGraphicFramePr>
        <p:xfrm>
          <a:off x="537758" y="2165425"/>
          <a:ext cx="3165927" cy="3132697"/>
        </p:xfrm>
        <a:graphic>
          <a:graphicData uri="http://schemas.openxmlformats.org/drawingml/2006/table">
            <a:tbl>
              <a:tblPr firstRow="1" bandRow="1">
                <a:tableStyleId>{5C22544A-7EE6-4342-B048-85BDC9FD1C3A}</a:tableStyleId>
              </a:tblPr>
              <a:tblGrid>
                <a:gridCol w="592852">
                  <a:extLst>
                    <a:ext uri="{9D8B030D-6E8A-4147-A177-3AD203B41FA5}">
                      <a16:colId xmlns:a16="http://schemas.microsoft.com/office/drawing/2014/main" val="4037741501"/>
                    </a:ext>
                  </a:extLst>
                </a:gridCol>
                <a:gridCol w="2573075">
                  <a:extLst>
                    <a:ext uri="{9D8B030D-6E8A-4147-A177-3AD203B41FA5}">
                      <a16:colId xmlns:a16="http://schemas.microsoft.com/office/drawing/2014/main" val="314475500"/>
                    </a:ext>
                  </a:extLst>
                </a:gridCol>
              </a:tblGrid>
              <a:tr h="468401">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2010.11</a:t>
                      </a:r>
                    </a:p>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2011.4</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大阪広域水道企業団を設立</a:t>
                      </a:r>
                      <a:endPar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水道部を廃止し、大阪広域水道企業団（大阪市を除く</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市町村で構成</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用水供給事業を承継</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312267">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2012.3</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「大阪府水道整備基本構想」で目標に府域一水道を記載</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189424"/>
                  </a:ext>
                </a:extLst>
              </a:tr>
              <a:tr h="171747">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2013.5</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大阪市会で水道企業団との統合議案が否決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656488"/>
                  </a:ext>
                </a:extLst>
              </a:tr>
              <a:tr h="468401">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2019.8</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大阪府市水道検討チームにおいて、大阪の水道事業について検討を行い、　副首都推進本部会議で協議</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（計４回開催）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586817"/>
                  </a:ext>
                </a:extLst>
              </a:tr>
              <a:tr h="312267">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大阪府と府内</a:t>
                      </a: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全水道</a:t>
                      </a:r>
                      <a:r>
                        <a:rPr lang="ja-JP" altLang="en-US" sz="1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事業体が参画する</a:t>
                      </a: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505189"/>
                  </a:ext>
                </a:extLst>
              </a:tr>
              <a:tr h="790014">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あり方協議会において、一水道化による財政シミュレーション、淀川系浄水場の最適配置案の検討、一水道の課題や今後対応等について</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議論</a:t>
                      </a: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総会</a:t>
                      </a: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幹事会</a:t>
                      </a: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、一元化専門部会・同作業部会</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回、淀川系専門部会・同作業部会</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182431"/>
                  </a:ext>
                </a:extLst>
              </a:tr>
              <a:tr h="468401">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rPr>
                        <a:t>2020.3</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持続可能な府域水道事業の構築に向け、あり方協議会で</a:t>
                      </a: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「府域一水道に向けた水道のあり方に関する検討報告書」をとりまとめ、公表</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343364"/>
                  </a:ext>
                </a:extLst>
              </a:tr>
            </a:tbl>
          </a:graphicData>
        </a:graphic>
      </p:graphicFrame>
      <p:graphicFrame>
        <p:nvGraphicFramePr>
          <p:cNvPr id="44" name="表 43"/>
          <p:cNvGraphicFramePr>
            <a:graphicFrameLocks noGrp="1"/>
          </p:cNvGraphicFramePr>
          <p:nvPr>
            <p:extLst/>
          </p:nvPr>
        </p:nvGraphicFramePr>
        <p:xfrm>
          <a:off x="4010740" y="2658067"/>
          <a:ext cx="2444804" cy="614603"/>
        </p:xfrm>
        <a:graphic>
          <a:graphicData uri="http://schemas.openxmlformats.org/drawingml/2006/table">
            <a:tbl>
              <a:tblPr firstRow="1" bandRow="1">
                <a:tableStyleId>{5C22544A-7EE6-4342-B048-85BDC9FD1C3A}</a:tableStyleId>
              </a:tblPr>
              <a:tblGrid>
                <a:gridCol w="704156">
                  <a:extLst>
                    <a:ext uri="{9D8B030D-6E8A-4147-A177-3AD203B41FA5}">
                      <a16:colId xmlns:a16="http://schemas.microsoft.com/office/drawing/2014/main" val="770689925"/>
                    </a:ext>
                  </a:extLst>
                </a:gridCol>
                <a:gridCol w="1740648">
                  <a:extLst>
                    <a:ext uri="{9D8B030D-6E8A-4147-A177-3AD203B41FA5}">
                      <a16:colId xmlns:a16="http://schemas.microsoft.com/office/drawing/2014/main" val="4232051061"/>
                    </a:ext>
                  </a:extLst>
                </a:gridCol>
              </a:tblGrid>
              <a:tr h="189871">
                <a:tc>
                  <a:txBody>
                    <a:bodyPr/>
                    <a:lstStyle/>
                    <a:p>
                      <a:pPr algn="ctr"/>
                      <a:r>
                        <a:rPr kumimoji="1" lang="ja-JP" altLang="en-US" sz="800" dirty="0">
                          <a:latin typeface="Meiryo UI" panose="020B0604030504040204" pitchFamily="50" charset="-128"/>
                          <a:ea typeface="Meiryo UI" panose="020B0604030504040204" pitchFamily="50" charset="-128"/>
                        </a:rPr>
                        <a:t>統合年度</a:t>
                      </a:r>
                    </a:p>
                  </a:txBody>
                  <a:tcPr/>
                </a:tc>
                <a:tc>
                  <a:txBody>
                    <a:bodyPr/>
                    <a:lstStyle/>
                    <a:p>
                      <a:pPr algn="ctr"/>
                      <a:r>
                        <a:rPr kumimoji="1" lang="ja-JP" altLang="en-US" sz="800" dirty="0">
                          <a:latin typeface="Meiryo UI" panose="020B0604030504040204" pitchFamily="50" charset="-128"/>
                          <a:ea typeface="Meiryo UI" panose="020B0604030504040204" pitchFamily="50" charset="-128"/>
                        </a:rPr>
                        <a:t>企業団との統合市町村</a:t>
                      </a:r>
                    </a:p>
                  </a:txBody>
                  <a:tcPr/>
                </a:tc>
                <a:extLst>
                  <a:ext uri="{0D108BD9-81ED-4DB2-BD59-A6C34878D82A}">
                    <a16:rowId xmlns:a16="http://schemas.microsoft.com/office/drawing/2014/main" val="728819275"/>
                  </a:ext>
                </a:extLst>
              </a:tr>
              <a:tr h="162747">
                <a:tc>
                  <a:txBody>
                    <a:bodyPr/>
                    <a:lstStyle/>
                    <a:p>
                      <a:pPr algn="ctr"/>
                      <a:r>
                        <a:rPr kumimoji="1" lang="ja-JP" altLang="en-US" sz="600" dirty="0" smtClean="0">
                          <a:solidFill>
                            <a:schemeClr val="tx1"/>
                          </a:solidFill>
                          <a:latin typeface="Meiryo UI" panose="020B0604030504040204" pitchFamily="50" charset="-128"/>
                          <a:ea typeface="Meiryo UI" panose="020B0604030504040204" pitchFamily="50" charset="-128"/>
                        </a:rPr>
                        <a:t>～</a:t>
                      </a:r>
                      <a:r>
                        <a:rPr kumimoji="1" lang="en-US" altLang="ja-JP" sz="600" dirty="0" smtClean="0">
                          <a:solidFill>
                            <a:schemeClr val="tx1"/>
                          </a:solidFill>
                          <a:latin typeface="Meiryo UI" panose="020B0604030504040204" pitchFamily="50" charset="-128"/>
                          <a:ea typeface="Meiryo UI" panose="020B0604030504040204" pitchFamily="50" charset="-128"/>
                        </a:rPr>
                        <a:t>2019</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600" dirty="0" smtClean="0">
                          <a:solidFill>
                            <a:schemeClr val="tx1"/>
                          </a:solidFill>
                          <a:latin typeface="Meiryo UI" panose="020B0604030504040204" pitchFamily="50" charset="-128"/>
                          <a:ea typeface="Meiryo UI" panose="020B0604030504040204" pitchFamily="50" charset="-128"/>
                        </a:rPr>
                        <a:t>9</a:t>
                      </a:r>
                      <a:r>
                        <a:rPr kumimoji="1" lang="ja-JP" altLang="en-US" sz="600" dirty="0" smtClean="0">
                          <a:solidFill>
                            <a:schemeClr val="tx1"/>
                          </a:solidFill>
                          <a:latin typeface="Meiryo UI" panose="020B0604030504040204" pitchFamily="50" charset="-128"/>
                          <a:ea typeface="Meiryo UI" panose="020B0604030504040204" pitchFamily="50" charset="-128"/>
                        </a:rPr>
                        <a:t>団体（能勢町のみ</a:t>
                      </a:r>
                      <a:r>
                        <a:rPr kumimoji="1" lang="en-US" altLang="ja-JP" sz="600" dirty="0" smtClean="0">
                          <a:solidFill>
                            <a:schemeClr val="tx1"/>
                          </a:solidFill>
                          <a:latin typeface="Meiryo UI" panose="020B0604030504040204" pitchFamily="50" charset="-128"/>
                          <a:ea typeface="Meiryo UI" panose="020B0604030504040204" pitchFamily="50" charset="-128"/>
                        </a:rPr>
                        <a:t>2024</a:t>
                      </a:r>
                      <a:r>
                        <a:rPr kumimoji="1" lang="ja-JP" altLang="en-US" sz="600" dirty="0" smtClean="0">
                          <a:solidFill>
                            <a:schemeClr val="tx1"/>
                          </a:solidFill>
                          <a:latin typeface="Meiryo UI" panose="020B0604030504040204" pitchFamily="50" charset="-128"/>
                          <a:ea typeface="Meiryo UI" panose="020B0604030504040204" pitchFamily="50" charset="-128"/>
                        </a:rPr>
                        <a:t>年度予定）</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47542859"/>
                  </a:ext>
                </a:extLst>
              </a:tr>
              <a:tr h="218363">
                <a:tc>
                  <a:txBody>
                    <a:bodyPr/>
                    <a:lstStyle/>
                    <a:p>
                      <a:pPr algn="ctr"/>
                      <a:r>
                        <a:rPr kumimoji="1" lang="ja-JP" altLang="en-US" sz="600" dirty="0" smtClean="0">
                          <a:latin typeface="Meiryo UI" panose="020B0604030504040204" pitchFamily="50" charset="-128"/>
                          <a:ea typeface="Meiryo UI" panose="020B0604030504040204" pitchFamily="50" charset="-128"/>
                        </a:rPr>
                        <a:t>　　</a:t>
                      </a:r>
                      <a:r>
                        <a:rPr kumimoji="1" lang="en-US" altLang="ja-JP" sz="600" dirty="0" smtClean="0">
                          <a:latin typeface="Meiryo UI" panose="020B0604030504040204" pitchFamily="50" charset="-128"/>
                          <a:ea typeface="Meiryo UI" panose="020B0604030504040204" pitchFamily="50" charset="-128"/>
                        </a:rPr>
                        <a:t>2021</a:t>
                      </a:r>
                      <a:endParaRPr kumimoji="1" lang="ja-JP" altLang="en-US" sz="600" dirty="0">
                        <a:latin typeface="Meiryo UI" panose="020B0604030504040204" pitchFamily="50" charset="-128"/>
                        <a:ea typeface="Meiryo UI" panose="020B0604030504040204" pitchFamily="50" charset="-128"/>
                      </a:endParaRPr>
                    </a:p>
                  </a:txBody>
                  <a:tcPr/>
                </a:tc>
                <a:tc>
                  <a:txBody>
                    <a:bodyPr/>
                    <a:lstStyle/>
                    <a:p>
                      <a:r>
                        <a:rPr kumimoji="1" lang="ja-JP" altLang="en-US" sz="600" dirty="0">
                          <a:latin typeface="Meiryo UI" panose="020B0604030504040204" pitchFamily="50" charset="-128"/>
                          <a:ea typeface="Meiryo UI" panose="020B0604030504040204" pitchFamily="50" charset="-128"/>
                        </a:rPr>
                        <a:t>藤井寺市、大阪狭山市、熊取町、河南町</a:t>
                      </a:r>
                    </a:p>
                  </a:txBody>
                  <a:tcPr/>
                </a:tc>
                <a:extLst>
                  <a:ext uri="{0D108BD9-81ED-4DB2-BD59-A6C34878D82A}">
                    <a16:rowId xmlns:a16="http://schemas.microsoft.com/office/drawing/2014/main" val="3094569526"/>
                  </a:ext>
                </a:extLst>
              </a:tr>
            </a:tbl>
          </a:graphicData>
        </a:graphic>
      </p:graphicFrame>
      <p:sp>
        <p:nvSpPr>
          <p:cNvPr id="45" name="テキスト ボックス 44">
            <a:extLst>
              <a:ext uri="{FF2B5EF4-FFF2-40B4-BE49-F238E27FC236}">
                <a16:creationId xmlns:a16="http://schemas.microsoft.com/office/drawing/2014/main" id="{9AA91B22-AEBF-4044-A3D6-F2BED74BA6C1}"/>
              </a:ext>
            </a:extLst>
          </p:cNvPr>
          <p:cNvSpPr txBox="1"/>
          <p:nvPr/>
        </p:nvSpPr>
        <p:spPr>
          <a:xfrm>
            <a:off x="3890470" y="3678374"/>
            <a:ext cx="2808312" cy="674606"/>
          </a:xfrm>
          <a:prstGeom prst="rect">
            <a:avLst/>
          </a:prstGeom>
          <a:noFill/>
          <a:ln>
            <a:noFill/>
            <a:prstDash val="dash"/>
          </a:ln>
        </p:spPr>
        <p:txBody>
          <a:bodyPr wrap="square" rtlCol="0">
            <a:noAutofit/>
          </a:bodyPr>
          <a:lstStyle/>
          <a:p>
            <a:pPr>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施設の最適配置・統廃合</a:t>
            </a:r>
            <a:r>
              <a:rPr lang="en-US" altLang="ja-JP" sz="1000" b="1"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Ø"/>
              <a:tabLst>
                <a:tab pos="3314700" algn="l"/>
              </a:tabLst>
            </a:pPr>
            <a:r>
              <a:rPr lang="ja-JP" altLang="en-US" sz="1000" u="sng" dirty="0">
                <a:latin typeface="Meiryo UI" panose="020B0604030504040204" pitchFamily="50" charset="-128"/>
                <a:ea typeface="Meiryo UI" panose="020B0604030504040204" pitchFamily="50" charset="-128"/>
              </a:rPr>
              <a:t>大阪市と守口市による浄水場共同化（庭窪）</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en-US" altLang="ja-JP" sz="1000" dirty="0">
                <a:latin typeface="Meiryo UI" panose="020B0604030504040204" pitchFamily="50" charset="-128"/>
                <a:ea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rPr>
              <a:t>年に共同化に向けた基本協定締結</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rPr>
              <a:t>年度の共同開始をめざす</a:t>
            </a:r>
            <a:endParaRPr lang="en-US" altLang="ja-JP" sz="10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9AA91B22-AEBF-4044-A3D6-F2BED74BA6C1}"/>
              </a:ext>
            </a:extLst>
          </p:cNvPr>
          <p:cNvSpPr txBox="1"/>
          <p:nvPr/>
        </p:nvSpPr>
        <p:spPr>
          <a:xfrm>
            <a:off x="3888495" y="4304655"/>
            <a:ext cx="2865528" cy="2031205"/>
          </a:xfrm>
          <a:prstGeom prst="rect">
            <a:avLst/>
          </a:prstGeom>
          <a:noFill/>
          <a:ln>
            <a:noFill/>
            <a:prstDash val="dash"/>
          </a:ln>
        </p:spPr>
        <p:txBody>
          <a:bodyPr wrap="square" rtlCol="0">
            <a:noAutofit/>
          </a:bodyPr>
          <a:lstStyle/>
          <a:p>
            <a:pPr>
              <a:lnSpc>
                <a:spcPts val="1200"/>
              </a:lnSpc>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広域化及び技術連携を含めた具体的取組み</a:t>
            </a:r>
            <a:r>
              <a:rPr lang="en-US" altLang="ja-JP" sz="1000" b="1" dirty="0" smtClean="0">
                <a:latin typeface="Meiryo UI" panose="020B0604030504040204" pitchFamily="50" charset="-128"/>
                <a:ea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大阪市・堺市の連携</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rPr>
              <a:t>年に包括連携協定を</a:t>
            </a:r>
            <a:r>
              <a:rPr lang="ja-JP" altLang="en-US" sz="1000" dirty="0" smtClean="0">
                <a:latin typeface="Meiryo UI" panose="020B0604030504040204" pitchFamily="50" charset="-128"/>
                <a:ea typeface="Meiryo UI" panose="020B0604030504040204" pitchFamily="50" charset="-128"/>
              </a:rPr>
              <a:t>締結</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・管路更新促進、</a:t>
            </a:r>
            <a:r>
              <a:rPr lang="en-US" altLang="ja-JP" sz="1000" dirty="0">
                <a:latin typeface="Meiryo UI" panose="020B0604030504040204" pitchFamily="50" charset="-128"/>
                <a:ea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rPr>
              <a:t>活用、サービス向上策を検討</a:t>
            </a:r>
            <a:endParaRPr lang="en-US" altLang="ja-JP" sz="10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大阪市・堺市・企業団の連携</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rPr>
              <a:t>に水道の</a:t>
            </a:r>
            <a:r>
              <a:rPr lang="ja-JP" altLang="en-US" sz="1000" dirty="0" smtClean="0">
                <a:latin typeface="Meiryo UI" panose="020B0604030504040204" pitchFamily="50" charset="-128"/>
                <a:ea typeface="Meiryo UI" panose="020B0604030504040204" pitchFamily="50" charset="-128"/>
              </a:rPr>
              <a:t>基盤強化</a:t>
            </a:r>
            <a:r>
              <a:rPr lang="ja-JP" altLang="en-US" sz="1000" dirty="0">
                <a:latin typeface="Meiryo UI" panose="020B0604030504040204" pitchFamily="50" charset="-128"/>
                <a:ea typeface="Meiryo UI" panose="020B0604030504040204" pitchFamily="50" charset="-128"/>
              </a:rPr>
              <a:t>に向けた連携</a:t>
            </a:r>
            <a:r>
              <a:rPr lang="ja-JP" altLang="en-US" sz="1000" dirty="0" smtClean="0">
                <a:latin typeface="Meiryo UI" panose="020B0604030504040204" pitchFamily="50" charset="-128"/>
                <a:ea typeface="Meiryo UI" panose="020B0604030504040204" pitchFamily="50" charset="-128"/>
              </a:rPr>
              <a:t>協定締結</a:t>
            </a:r>
            <a:endParaRPr lang="en-US" altLang="ja-JP" sz="1000" dirty="0" smtClean="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・施設の最適配置や水道事業の業務改善等を</a:t>
            </a:r>
            <a:r>
              <a:rPr lang="ja-JP" altLang="en-US" sz="1000" dirty="0" smtClean="0">
                <a:latin typeface="Meiryo UI" panose="020B0604030504040204" pitchFamily="50" charset="-128"/>
                <a:ea typeface="Meiryo UI" panose="020B0604030504040204" pitchFamily="50" charset="-128"/>
              </a:rPr>
              <a:t>検討</a:t>
            </a:r>
            <a:endParaRPr lang="en-US" altLang="ja-JP" sz="10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大阪市による技術連携の拡大</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・府内</a:t>
            </a:r>
            <a:r>
              <a:rPr lang="en-US" altLang="ja-JP" sz="1000" dirty="0" smtClean="0">
                <a:latin typeface="Meiryo UI" panose="020B0604030504040204" pitchFamily="50" charset="-128"/>
                <a:ea typeface="Meiryo UI" panose="020B0604030504040204" pitchFamily="50" charset="-128"/>
              </a:rPr>
              <a:t>14</a:t>
            </a:r>
            <a:r>
              <a:rPr lang="ja-JP" altLang="en-US" sz="1000" dirty="0" smtClean="0">
                <a:latin typeface="Meiryo UI" panose="020B0604030504040204" pitchFamily="50" charset="-128"/>
                <a:ea typeface="Meiryo UI" panose="020B0604030504040204" pitchFamily="50" charset="-128"/>
              </a:rPr>
              <a:t>市町</a:t>
            </a:r>
            <a:r>
              <a:rPr lang="ja-JP" altLang="en-US" sz="1000" dirty="0">
                <a:latin typeface="Meiryo UI" panose="020B0604030504040204" pitchFamily="50" charset="-128"/>
                <a:ea typeface="Meiryo UI" panose="020B0604030504040204" pitchFamily="50" charset="-128"/>
              </a:rPr>
              <a:t>と技術協力に関する連携協定を締結</a:t>
            </a:r>
            <a:endParaRPr lang="en-US" altLang="ja-JP" sz="1000"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・各事業体のニーズに応じた技術支援の拡大を検討</a:t>
            </a:r>
            <a:endParaRPr lang="en-US" altLang="ja-JP" sz="10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1000" b="1" u="sng" dirty="0" smtClean="0">
                <a:latin typeface="Meiryo UI" panose="020B0604030504040204" pitchFamily="50" charset="-128"/>
                <a:ea typeface="Meiryo UI" panose="020B0604030504040204" pitchFamily="50" charset="-128"/>
              </a:rPr>
              <a:t>堺市</a:t>
            </a:r>
            <a:r>
              <a:rPr lang="ja-JP" altLang="en-US" sz="1000" b="1" u="sng" dirty="0">
                <a:latin typeface="Meiryo UI" panose="020B0604030504040204" pitchFamily="50" charset="-128"/>
                <a:ea typeface="Meiryo UI" panose="020B0604030504040204" pitchFamily="50" charset="-128"/>
              </a:rPr>
              <a:t>と富田林市の連携</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年に事業連携に関する基本協定を締結</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・工事の共同発注や資機材の共同購入等を検討</a:t>
            </a:r>
            <a:endParaRPr lang="en-US" altLang="ja-JP" sz="1000" dirty="0">
              <a:latin typeface="Meiryo UI" panose="020B0604030504040204" pitchFamily="50" charset="-128"/>
              <a:ea typeface="Meiryo UI" panose="020B0604030504040204" pitchFamily="50" charset="-128"/>
            </a:endParaRPr>
          </a:p>
        </p:txBody>
      </p:sp>
      <p:sp>
        <p:nvSpPr>
          <p:cNvPr id="76" name="正方形/長方形 75"/>
          <p:cNvSpPr/>
          <p:nvPr/>
        </p:nvSpPr>
        <p:spPr>
          <a:xfrm>
            <a:off x="517838" y="1877715"/>
            <a:ext cx="3136601"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府域一水道に向けた検討経過</a:t>
            </a:r>
          </a:p>
        </p:txBody>
      </p:sp>
      <p:sp>
        <p:nvSpPr>
          <p:cNvPr id="77" name="正方形/長方形 76"/>
          <p:cNvSpPr/>
          <p:nvPr/>
        </p:nvSpPr>
        <p:spPr>
          <a:xfrm>
            <a:off x="4010740" y="1877715"/>
            <a:ext cx="2598445"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これまでの取組実績（広域化）</a:t>
            </a:r>
          </a:p>
        </p:txBody>
      </p:sp>
      <p:sp>
        <p:nvSpPr>
          <p:cNvPr id="78" name="正方形/長方形 77"/>
          <p:cNvSpPr/>
          <p:nvPr/>
        </p:nvSpPr>
        <p:spPr>
          <a:xfrm>
            <a:off x="6929000" y="1877715"/>
            <a:ext cx="2416488"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今後の</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sz="1400" b="1" strike="sngStrike" dirty="0">
              <a:solidFill>
                <a:srgbClr val="FFFF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p:cNvSpPr/>
          <p:nvPr/>
        </p:nvSpPr>
        <p:spPr>
          <a:xfrm>
            <a:off x="537758" y="5320258"/>
            <a:ext cx="3136601"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大阪市における経営システム改革</a:t>
            </a:r>
          </a:p>
        </p:txBody>
      </p:sp>
      <p:sp>
        <p:nvSpPr>
          <p:cNvPr id="80" name="テキスト ボックス 79">
            <a:extLst>
              <a:ext uri="{FF2B5EF4-FFF2-40B4-BE49-F238E27FC236}">
                <a16:creationId xmlns:a16="http://schemas.microsoft.com/office/drawing/2014/main" id="{9AA91B22-AEBF-4044-A3D6-F2BED74BA6C1}"/>
              </a:ext>
            </a:extLst>
          </p:cNvPr>
          <p:cNvSpPr txBox="1"/>
          <p:nvPr/>
        </p:nvSpPr>
        <p:spPr>
          <a:xfrm>
            <a:off x="4005762" y="3302315"/>
            <a:ext cx="2486693" cy="379549"/>
          </a:xfrm>
          <a:prstGeom prst="rect">
            <a:avLst/>
          </a:prstGeom>
          <a:noFill/>
          <a:ln>
            <a:solidFill>
              <a:schemeClr val="accent1">
                <a:shade val="95000"/>
                <a:satMod val="105000"/>
              </a:schemeClr>
            </a:solidFill>
            <a:prstDash val="lgDash"/>
          </a:ln>
        </p:spPr>
        <p:txBody>
          <a:bodyPr wrap="square" rtlCol="0">
            <a:noAutofit/>
          </a:bodyPr>
          <a:lstStyle/>
          <a:p>
            <a:pPr>
              <a:tabLst>
                <a:tab pos="3314700" algn="l"/>
              </a:tabLst>
            </a:pPr>
            <a:r>
              <a:rPr lang="ja-JP" altLang="en-US" sz="600" dirty="0" smtClean="0">
                <a:latin typeface="Meiryo UI" panose="020B0604030504040204" pitchFamily="50" charset="-128"/>
                <a:ea typeface="Meiryo UI" panose="020B0604030504040204" pitchFamily="50" charset="-128"/>
              </a:rPr>
              <a:t>既統合</a:t>
            </a:r>
            <a:r>
              <a:rPr lang="en-US" altLang="ja-JP" sz="600" dirty="0">
                <a:latin typeface="Meiryo UI" panose="020B0604030504040204" pitchFamily="50" charset="-128"/>
                <a:ea typeface="Meiryo UI" panose="020B0604030504040204" pitchFamily="50" charset="-128"/>
              </a:rPr>
              <a:t>13</a:t>
            </a:r>
            <a:r>
              <a:rPr lang="ja-JP" altLang="en-US" sz="600" dirty="0" smtClean="0">
                <a:latin typeface="Meiryo UI" panose="020B0604030504040204" pitchFamily="50" charset="-128"/>
                <a:ea typeface="Meiryo UI" panose="020B0604030504040204" pitchFamily="50" charset="-128"/>
              </a:rPr>
              <a:t>団体</a:t>
            </a:r>
            <a:r>
              <a:rPr lang="ja-JP" altLang="en-US" sz="600" dirty="0">
                <a:latin typeface="Meiryo UI" panose="020B0604030504040204" pitchFamily="50" charset="-128"/>
                <a:ea typeface="Meiryo UI" panose="020B0604030504040204" pitchFamily="50" charset="-128"/>
              </a:rPr>
              <a:t>の総効果額（統合後</a:t>
            </a:r>
            <a:r>
              <a:rPr lang="en-US" altLang="ja-JP" sz="600" dirty="0">
                <a:latin typeface="Meiryo UI" panose="020B0604030504040204" pitchFamily="50" charset="-128"/>
                <a:ea typeface="Meiryo UI" panose="020B0604030504040204" pitchFamily="50" charset="-128"/>
              </a:rPr>
              <a:t>40</a:t>
            </a:r>
            <a:r>
              <a:rPr lang="ja-JP" altLang="en-US" sz="600" dirty="0">
                <a:latin typeface="Meiryo UI" panose="020B0604030504040204" pitchFamily="50" charset="-128"/>
                <a:ea typeface="Meiryo UI" panose="020B0604030504040204" pitchFamily="50" charset="-128"/>
              </a:rPr>
              <a:t>年間</a:t>
            </a: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は、</a:t>
            </a:r>
            <a:r>
              <a:rPr lang="ja-JP" altLang="en-US" sz="600" dirty="0" smtClean="0">
                <a:latin typeface="Meiryo UI" panose="020B0604030504040204" pitchFamily="50" charset="-128"/>
                <a:ea typeface="Meiryo UI" panose="020B0604030504040204" pitchFamily="50" charset="-128"/>
              </a:rPr>
              <a:t>約</a:t>
            </a:r>
            <a:r>
              <a:rPr lang="en-US" altLang="ja-JP" sz="600" dirty="0">
                <a:latin typeface="Meiryo UI" panose="020B0604030504040204" pitchFamily="50" charset="-128"/>
                <a:ea typeface="Meiryo UI" panose="020B0604030504040204" pitchFamily="50" charset="-128"/>
              </a:rPr>
              <a:t>194</a:t>
            </a:r>
            <a:r>
              <a:rPr lang="ja-JP" altLang="en-US" sz="600" dirty="0" smtClean="0">
                <a:latin typeface="Meiryo UI" panose="020B0604030504040204" pitchFamily="50" charset="-128"/>
                <a:ea typeface="Meiryo UI" panose="020B0604030504040204" pitchFamily="50" charset="-128"/>
              </a:rPr>
              <a:t>億円</a:t>
            </a:r>
            <a:r>
              <a:rPr lang="ja-JP" altLang="en-US" sz="600" dirty="0">
                <a:latin typeface="Meiryo UI" panose="020B0604030504040204" pitchFamily="50" charset="-128"/>
                <a:ea typeface="Meiryo UI" panose="020B0604030504040204" pitchFamily="50" charset="-128"/>
              </a:rPr>
              <a:t>。ただし、いずれも人口</a:t>
            </a:r>
            <a:r>
              <a:rPr lang="en-US" altLang="ja-JP" sz="600" dirty="0">
                <a:latin typeface="Meiryo UI" panose="020B0604030504040204" pitchFamily="50" charset="-128"/>
                <a:ea typeface="Meiryo UI" panose="020B0604030504040204" pitchFamily="50" charset="-128"/>
              </a:rPr>
              <a:t>7</a:t>
            </a:r>
            <a:r>
              <a:rPr lang="ja-JP" altLang="en-US" sz="600" dirty="0">
                <a:latin typeface="Meiryo UI" panose="020B0604030504040204" pitchFamily="50" charset="-128"/>
                <a:ea typeface="Meiryo UI" panose="020B0604030504040204" pitchFamily="50" charset="-128"/>
              </a:rPr>
              <a:t>万人以下で、</a:t>
            </a:r>
            <a:r>
              <a:rPr lang="en-US" altLang="ja-JP" sz="600" dirty="0">
                <a:latin typeface="Meiryo UI" panose="020B0604030504040204" pitchFamily="50" charset="-128"/>
                <a:ea typeface="Meiryo UI" panose="020B0604030504040204" pitchFamily="50" charset="-128"/>
              </a:rPr>
              <a:t>14</a:t>
            </a:r>
            <a:r>
              <a:rPr lang="ja-JP" altLang="en-US" sz="600" dirty="0">
                <a:latin typeface="Meiryo UI" panose="020B0604030504040204" pitchFamily="50" charset="-128"/>
                <a:ea typeface="Meiryo UI" panose="020B0604030504040204" pitchFamily="50" charset="-128"/>
              </a:rPr>
              <a:t>団体統合後でも給水人口は府内の約</a:t>
            </a:r>
            <a:r>
              <a:rPr lang="en-US" altLang="ja-JP" sz="600" dirty="0">
                <a:latin typeface="Meiryo UI" panose="020B0604030504040204" pitchFamily="50" charset="-128"/>
                <a:ea typeface="Meiryo UI" panose="020B0604030504040204" pitchFamily="50" charset="-128"/>
              </a:rPr>
              <a:t>5</a:t>
            </a:r>
            <a:r>
              <a:rPr lang="ja-JP" altLang="en-US" sz="600" dirty="0">
                <a:latin typeface="Meiryo UI" panose="020B0604030504040204" pitchFamily="50" charset="-128"/>
                <a:ea typeface="Meiryo UI" panose="020B0604030504040204" pitchFamily="50" charset="-128"/>
              </a:rPr>
              <a:t>％（約</a:t>
            </a:r>
            <a:r>
              <a:rPr lang="en-US" altLang="ja-JP" sz="600" dirty="0">
                <a:latin typeface="Meiryo UI" panose="020B0604030504040204" pitchFamily="50" charset="-128"/>
                <a:ea typeface="Meiryo UI" panose="020B0604030504040204" pitchFamily="50" charset="-128"/>
              </a:rPr>
              <a:t>44</a:t>
            </a:r>
            <a:r>
              <a:rPr lang="ja-JP" altLang="en-US" sz="600" dirty="0">
                <a:latin typeface="Meiryo UI" panose="020B0604030504040204" pitchFamily="50" charset="-128"/>
                <a:ea typeface="Meiryo UI" panose="020B0604030504040204" pitchFamily="50" charset="-128"/>
              </a:rPr>
              <a:t>万人）にとどまる。</a:t>
            </a:r>
          </a:p>
          <a:p>
            <a:pPr>
              <a:tabLst>
                <a:tab pos="3314700" algn="l"/>
              </a:tabLst>
            </a:pPr>
            <a:endParaRPr lang="en-US" altLang="ja-JP" sz="600" dirty="0">
              <a:latin typeface="Meiryo UI" panose="020B0604030504040204" pitchFamily="50" charset="-128"/>
              <a:ea typeface="Meiryo UI" panose="020B0604030504040204" pitchFamily="50" charset="-128"/>
            </a:endParaRPr>
          </a:p>
        </p:txBody>
      </p:sp>
      <p:cxnSp>
        <p:nvCxnSpPr>
          <p:cNvPr id="81" name="直線コネクタ 80"/>
          <p:cNvCxnSpPr/>
          <p:nvPr/>
        </p:nvCxnSpPr>
        <p:spPr>
          <a:xfrm>
            <a:off x="3800872" y="1767731"/>
            <a:ext cx="0" cy="504056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6753200" y="1767731"/>
            <a:ext cx="0" cy="504056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9AA91B22-AEBF-4044-A3D6-F2BED74BA6C1}"/>
              </a:ext>
            </a:extLst>
          </p:cNvPr>
          <p:cNvSpPr txBox="1"/>
          <p:nvPr/>
        </p:nvSpPr>
        <p:spPr>
          <a:xfrm>
            <a:off x="6898674" y="2204889"/>
            <a:ext cx="2669681" cy="875416"/>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smtClean="0">
                <a:latin typeface="Meiryo UI" panose="020B0604030504040204" pitchFamily="50" charset="-128"/>
                <a:ea typeface="Meiryo UI" panose="020B0604030504040204" pitchFamily="50" charset="-128"/>
              </a:rPr>
              <a:t>企業団と市町水道事業者との統合</a:t>
            </a:r>
            <a:endParaRPr lang="en-US" altLang="ja-JP" sz="1000" b="1" u="sng" dirty="0" smtClean="0">
              <a:latin typeface="Meiryo UI" panose="020B0604030504040204" pitchFamily="50" charset="-128"/>
              <a:ea typeface="Meiryo UI" panose="020B0604030504040204" pitchFamily="50" charset="-128"/>
            </a:endParaRPr>
          </a:p>
          <a:p>
            <a:pPr marL="90488" indent="-90488">
              <a:tabLst>
                <a:tab pos="3314700" algn="l"/>
              </a:tabLst>
            </a:pP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年から新たに</a:t>
            </a:r>
            <a:r>
              <a:rPr lang="en-US" altLang="ja-JP" sz="1000" dirty="0" smtClean="0">
                <a:latin typeface="Meiryo UI" panose="020B0604030504040204" pitchFamily="50" charset="-128"/>
                <a:ea typeface="Meiryo UI" panose="020B0604030504040204" pitchFamily="50" charset="-128"/>
              </a:rPr>
              <a:t>10</a:t>
            </a:r>
            <a:r>
              <a:rPr lang="ja-JP" altLang="en-US" sz="1000" dirty="0" smtClean="0">
                <a:latin typeface="Meiryo UI" panose="020B0604030504040204" pitchFamily="50" charset="-128"/>
                <a:ea typeface="Meiryo UI" panose="020B0604030504040204" pitchFamily="50" charset="-128"/>
              </a:rPr>
              <a:t>団体と施設の統廃合案（最適配置案）などについて検討</a:t>
            </a:r>
            <a:endParaRPr lang="en-US" altLang="ja-JP" sz="1000" dirty="0" smtClean="0">
              <a:latin typeface="Meiryo UI" panose="020B0604030504040204" pitchFamily="50" charset="-128"/>
              <a:ea typeface="Meiryo UI" panose="020B0604030504040204" pitchFamily="50" charset="-128"/>
            </a:endParaRPr>
          </a:p>
          <a:p>
            <a:pPr marL="90488" indent="-90488">
              <a:tabLst>
                <a:tab pos="3314700" algn="l"/>
              </a:tabLst>
            </a:pPr>
            <a:r>
              <a:rPr lang="ja-JP" altLang="en-US" sz="1000" dirty="0" smtClean="0">
                <a:latin typeface="Meiryo UI" panose="020B0604030504040204" pitchFamily="50" charset="-128"/>
                <a:ea typeface="Meiryo UI" panose="020B0604030504040204" pitchFamily="50" charset="-128"/>
              </a:rPr>
              <a:t>・最適</a:t>
            </a:r>
            <a:r>
              <a:rPr lang="ja-JP" altLang="en-US" sz="1000" dirty="0">
                <a:latin typeface="Meiryo UI" panose="020B0604030504040204" pitchFamily="50" charset="-128"/>
                <a:ea typeface="Meiryo UI" panose="020B0604030504040204" pitchFamily="50" charset="-128"/>
              </a:rPr>
              <a:t>配置案</a:t>
            </a:r>
            <a:r>
              <a:rPr lang="ja-JP" altLang="en-US" sz="1000" dirty="0" smtClean="0">
                <a:latin typeface="Meiryo UI" panose="020B0604030504040204" pitchFamily="50" charset="-128"/>
                <a:ea typeface="Meiryo UI" panose="020B0604030504040204" pitchFamily="50" charset="-128"/>
              </a:rPr>
              <a:t>を踏まえ</a:t>
            </a:r>
            <a:r>
              <a:rPr lang="ja-JP" altLang="en-US" sz="1000" dirty="0">
                <a:latin typeface="Meiryo UI" panose="020B0604030504040204" pitchFamily="50" charset="-128"/>
                <a:ea typeface="Meiryo UI" panose="020B0604030504040204" pitchFamily="50" charset="-128"/>
              </a:rPr>
              <a:t>、企業団との統合に向けた検討、協議に関する覚書の締結を</a:t>
            </a:r>
            <a:r>
              <a:rPr lang="ja-JP" altLang="en-US" sz="1000" dirty="0" smtClean="0">
                <a:latin typeface="Meiryo UI" panose="020B0604030504040204" pitchFamily="50" charset="-128"/>
                <a:ea typeface="Meiryo UI" panose="020B0604030504040204" pitchFamily="50" charset="-128"/>
              </a:rPr>
              <a:t>判断</a:t>
            </a:r>
            <a:endParaRPr lang="en-US" altLang="ja-JP" sz="1000" dirty="0" smtClean="0">
              <a:latin typeface="Meiryo UI" panose="020B0604030504040204" pitchFamily="50" charset="-128"/>
              <a:ea typeface="Meiryo UI" panose="020B0604030504040204" pitchFamily="50" charset="-128"/>
            </a:endParaRPr>
          </a:p>
          <a:p>
            <a:pPr marL="90488" indent="-90488">
              <a:tabLst>
                <a:tab pos="3314700" algn="l"/>
              </a:tabLst>
            </a:pPr>
            <a:r>
              <a:rPr lang="ja-JP" altLang="en-US" sz="1000" dirty="0" smtClean="0">
                <a:latin typeface="Meiryo UI" panose="020B0604030504040204" pitchFamily="50" charset="-128"/>
                <a:ea typeface="Meiryo UI" panose="020B0604030504040204" pitchFamily="50" charset="-128"/>
              </a:rPr>
              <a:t>・さらなる企業団との統合の推進</a:t>
            </a:r>
            <a:endParaRPr lang="en-US" altLang="ja-JP" sz="1000" dirty="0" smtClean="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9AA91B22-AEBF-4044-A3D6-F2BED74BA6C1}"/>
              </a:ext>
            </a:extLst>
          </p:cNvPr>
          <p:cNvSpPr txBox="1"/>
          <p:nvPr/>
        </p:nvSpPr>
        <p:spPr>
          <a:xfrm>
            <a:off x="6898674" y="3218612"/>
            <a:ext cx="2658213" cy="848067"/>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施設の最適配置・統廃合</a:t>
            </a:r>
            <a:endParaRPr lang="en-US" altLang="ja-JP" sz="1000" b="1" u="sng" dirty="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a:latin typeface="Meiryo UI" panose="020B0604030504040204" pitchFamily="50" charset="-128"/>
                <a:ea typeface="Meiryo UI" panose="020B0604030504040204" pitchFamily="50" charset="-128"/>
              </a:rPr>
              <a:t>・淀川水系浄水場の最適配置の実現に</a:t>
            </a:r>
            <a:r>
              <a:rPr lang="ja-JP" altLang="en-US" sz="1000" dirty="0" smtClean="0">
                <a:latin typeface="Meiryo UI" panose="020B0604030504040204" pitchFamily="50" charset="-128"/>
                <a:ea typeface="Meiryo UI" panose="020B0604030504040204" pitchFamily="50" charset="-128"/>
              </a:rPr>
              <a:t>向けた具体的な整備プランの作成</a:t>
            </a:r>
            <a:endParaRPr lang="en-US" altLang="ja-JP" sz="1000" dirty="0" smtClean="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a:latin typeface="Meiryo UI" panose="020B0604030504040204" pitchFamily="50" charset="-128"/>
                <a:ea typeface="Meiryo UI" panose="020B0604030504040204" pitchFamily="50" charset="-128"/>
              </a:rPr>
              <a:t>・府内各事業体における隣接事業体との送配水施設の統廃合について検討</a:t>
            </a:r>
            <a:endParaRPr lang="en-US" altLang="ja-JP" sz="10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9AA91B22-AEBF-4044-A3D6-F2BED74BA6C1}"/>
              </a:ext>
            </a:extLst>
          </p:cNvPr>
          <p:cNvSpPr txBox="1"/>
          <p:nvPr/>
        </p:nvSpPr>
        <p:spPr>
          <a:xfrm>
            <a:off x="6898674" y="4098347"/>
            <a:ext cx="2660141" cy="1053783"/>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その他</a:t>
            </a:r>
            <a:r>
              <a:rPr lang="ja-JP" altLang="en-US" sz="1000" b="1" u="sng" dirty="0" smtClean="0">
                <a:latin typeface="Meiryo UI" panose="020B0604030504040204" pitchFamily="50" charset="-128"/>
                <a:ea typeface="Meiryo UI" panose="020B0604030504040204" pitchFamily="50" charset="-128"/>
              </a:rPr>
              <a:t>広域化の取組み</a:t>
            </a:r>
            <a:endParaRPr lang="en-US" altLang="ja-JP" sz="1000" b="1" u="sng" dirty="0" smtClean="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smtClean="0">
                <a:latin typeface="Meiryo UI" panose="020B0604030504040204" pitchFamily="50" charset="-128"/>
                <a:ea typeface="Meiryo UI" panose="020B0604030504040204" pitchFamily="50" charset="-128"/>
              </a:rPr>
              <a:t>・システムの共同化、</a:t>
            </a:r>
            <a:r>
              <a:rPr lang="en-US" altLang="ja-JP" sz="1000" dirty="0" smtClean="0">
                <a:latin typeface="Meiryo UI" panose="020B0604030504040204" pitchFamily="50" charset="-128"/>
                <a:ea typeface="Meiryo UI" panose="020B0604030504040204" pitchFamily="50" charset="-128"/>
              </a:rPr>
              <a:t>ICT</a:t>
            </a:r>
            <a:r>
              <a:rPr lang="ja-JP" altLang="en-US" sz="1000" dirty="0" smtClean="0">
                <a:latin typeface="Meiryo UI" panose="020B0604030504040204" pitchFamily="50" charset="-128"/>
                <a:ea typeface="Meiryo UI" panose="020B0604030504040204" pitchFamily="50" charset="-128"/>
              </a:rPr>
              <a:t>等の活用、サービス内容や業務等の統一などについて調査・検討</a:t>
            </a:r>
            <a:endParaRPr lang="en-US" altLang="ja-JP" sz="1000" dirty="0" smtClean="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smtClean="0">
                <a:latin typeface="Meiryo UI" panose="020B0604030504040204" pitchFamily="50" charset="-128"/>
                <a:ea typeface="Meiryo UI" panose="020B0604030504040204" pitchFamily="50" charset="-128"/>
              </a:rPr>
              <a:t>・水道</a:t>
            </a:r>
            <a:r>
              <a:rPr lang="ja-JP" altLang="en-US" sz="1000" dirty="0">
                <a:latin typeface="Meiryo UI" panose="020B0604030504040204" pitchFamily="50" charset="-128"/>
                <a:ea typeface="Meiryo UI" panose="020B0604030504040204" pitchFamily="50" charset="-128"/>
              </a:rPr>
              <a:t>の基盤強化に関する共同研修・意見</a:t>
            </a:r>
            <a:r>
              <a:rPr lang="ja-JP" altLang="en-US" sz="1000" dirty="0" smtClean="0">
                <a:latin typeface="Meiryo UI" panose="020B0604030504040204" pitchFamily="50" charset="-128"/>
                <a:ea typeface="Meiryo UI" panose="020B0604030504040204" pitchFamily="50" charset="-128"/>
              </a:rPr>
              <a:t>交換</a:t>
            </a:r>
            <a:endParaRPr lang="en-US" altLang="ja-JP" sz="1000" dirty="0" smtClean="0">
              <a:latin typeface="Meiryo UI" panose="020B0604030504040204" pitchFamily="50" charset="-128"/>
              <a:ea typeface="Meiryo UI" panose="020B0604030504040204" pitchFamily="50" charset="-128"/>
            </a:endParaRPr>
          </a:p>
          <a:p>
            <a:pPr marL="85725" indent="-85725">
              <a:tabLst>
                <a:tab pos="3314700" algn="l"/>
              </a:tabLst>
            </a:pPr>
            <a:endParaRPr lang="en-US" altLang="ja-JP" sz="1000"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9AA91B22-AEBF-4044-A3D6-F2BED74BA6C1}"/>
              </a:ext>
            </a:extLst>
          </p:cNvPr>
          <p:cNvSpPr txBox="1"/>
          <p:nvPr/>
        </p:nvSpPr>
        <p:spPr>
          <a:xfrm>
            <a:off x="6898674" y="4814772"/>
            <a:ext cx="2737651" cy="486436"/>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smtClean="0">
                <a:latin typeface="Meiryo UI" panose="020B0604030504040204" pitchFamily="50" charset="-128"/>
                <a:ea typeface="Meiryo UI" panose="020B0604030504040204" pitchFamily="50" charset="-128"/>
              </a:rPr>
              <a:t>広域化・一</a:t>
            </a:r>
            <a:r>
              <a:rPr lang="ja-JP" altLang="en-US" sz="1000" b="1" u="sng" dirty="0">
                <a:latin typeface="Meiryo UI" panose="020B0604030504040204" pitchFamily="50" charset="-128"/>
                <a:ea typeface="Meiryo UI" panose="020B0604030504040204" pitchFamily="50" charset="-128"/>
              </a:rPr>
              <a:t>水道への機運</a:t>
            </a:r>
            <a:r>
              <a:rPr lang="ja-JP" altLang="en-US" sz="1000" b="1" u="sng" dirty="0" smtClean="0">
                <a:latin typeface="Meiryo UI" panose="020B0604030504040204" pitchFamily="50" charset="-128"/>
                <a:ea typeface="Meiryo UI" panose="020B0604030504040204" pitchFamily="50" charset="-128"/>
              </a:rPr>
              <a:t>醸成</a:t>
            </a:r>
            <a:endParaRPr lang="en-US" altLang="ja-JP" sz="1000" u="sng" dirty="0">
              <a:latin typeface="Meiryo UI" panose="020B0604030504040204" pitchFamily="50" charset="-128"/>
              <a:ea typeface="Meiryo UI" panose="020B0604030504040204" pitchFamily="50" charset="-128"/>
            </a:endParaRPr>
          </a:p>
          <a:p>
            <a:pPr>
              <a:tabLst>
                <a:tab pos="3314700" algn="l"/>
              </a:tabLst>
            </a:pPr>
            <a:r>
              <a:rPr lang="ja-JP" altLang="en-US" sz="1000" dirty="0" smtClean="0">
                <a:latin typeface="Meiryo UI" panose="020B0604030504040204" pitchFamily="50" charset="-128"/>
                <a:ea typeface="Meiryo UI" panose="020B0604030504040204" pitchFamily="50" charset="-128"/>
              </a:rPr>
              <a:t>・引き続き、住民</a:t>
            </a:r>
            <a:r>
              <a:rPr lang="ja-JP" altLang="en-US" sz="1000" dirty="0">
                <a:latin typeface="Meiryo UI" panose="020B0604030504040204" pitchFamily="50" charset="-128"/>
                <a:ea typeface="Meiryo UI" panose="020B0604030504040204" pitchFamily="50" charset="-128"/>
              </a:rPr>
              <a:t>理解を深めるための効果的方策の</a:t>
            </a:r>
            <a:r>
              <a:rPr lang="ja-JP" altLang="en-US" sz="1000" dirty="0" smtClean="0">
                <a:latin typeface="Meiryo UI" panose="020B0604030504040204" pitchFamily="50" charset="-128"/>
                <a:ea typeface="Meiryo UI" panose="020B0604030504040204" pitchFamily="50" charset="-128"/>
              </a:rPr>
              <a:t>検討実施</a:t>
            </a:r>
            <a:endParaRPr lang="en-US" altLang="ja-JP" sz="10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9AA91B22-AEBF-4044-A3D6-F2BED74BA6C1}"/>
              </a:ext>
            </a:extLst>
          </p:cNvPr>
          <p:cNvSpPr txBox="1"/>
          <p:nvPr/>
        </p:nvSpPr>
        <p:spPr>
          <a:xfrm>
            <a:off x="3887672" y="6335860"/>
            <a:ext cx="2747687" cy="541347"/>
          </a:xfrm>
          <a:prstGeom prst="rect">
            <a:avLst/>
          </a:prstGeom>
          <a:noFill/>
          <a:ln>
            <a:noFill/>
            <a:prstDash val="dash"/>
          </a:ln>
        </p:spPr>
        <p:txBody>
          <a:bodyPr wrap="square" rtlCol="0">
            <a:noAutofit/>
          </a:bodyPr>
          <a:lstStyle/>
          <a:p>
            <a:pPr>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広域化・一水道への機運醸成</a:t>
            </a:r>
            <a:r>
              <a:rPr lang="en-US" altLang="ja-JP" sz="1000" b="1" dirty="0">
                <a:latin typeface="Meiryo UI" panose="020B0604030504040204" pitchFamily="50" charset="-128"/>
                <a:ea typeface="Meiryo UI" panose="020B0604030504040204" pitchFamily="50" charset="-128"/>
              </a:rPr>
              <a:t>》</a:t>
            </a:r>
          </a:p>
          <a:p>
            <a:pPr>
              <a:tabLst>
                <a:tab pos="3314700" algn="l"/>
              </a:tabLst>
            </a:pP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住民理解を深める</a:t>
            </a:r>
            <a:r>
              <a:rPr lang="ja-JP" altLang="en-US" sz="1000" dirty="0" smtClean="0">
                <a:latin typeface="Meiryo UI" panose="020B0604030504040204" pitchFamily="50" charset="-128"/>
                <a:ea typeface="Meiryo UI" panose="020B0604030504040204" pitchFamily="50" charset="-128"/>
              </a:rPr>
              <a:t>ため、ウェブセミナーの実施</a:t>
            </a:r>
            <a:endParaRPr lang="en-US" altLang="ja-JP" sz="1000" dirty="0">
              <a:latin typeface="Meiryo UI" panose="020B0604030504040204" pitchFamily="50" charset="-128"/>
              <a:ea typeface="Meiryo UI" panose="020B0604030504040204" pitchFamily="50" charset="-128"/>
            </a:endParaRPr>
          </a:p>
        </p:txBody>
      </p:sp>
      <p:graphicFrame>
        <p:nvGraphicFramePr>
          <p:cNvPr id="39" name="表 38"/>
          <p:cNvGraphicFramePr>
            <a:graphicFrameLocks noGrp="1"/>
          </p:cNvGraphicFramePr>
          <p:nvPr>
            <p:extLst/>
          </p:nvPr>
        </p:nvGraphicFramePr>
        <p:xfrm>
          <a:off x="514928" y="5605467"/>
          <a:ext cx="3165927" cy="781466"/>
        </p:xfrm>
        <a:graphic>
          <a:graphicData uri="http://schemas.openxmlformats.org/drawingml/2006/table">
            <a:tbl>
              <a:tblPr firstRow="1" bandRow="1">
                <a:tableStyleId>{5C22544A-7EE6-4342-B048-85BDC9FD1C3A}</a:tableStyleId>
              </a:tblPr>
              <a:tblGrid>
                <a:gridCol w="635220">
                  <a:extLst>
                    <a:ext uri="{9D8B030D-6E8A-4147-A177-3AD203B41FA5}">
                      <a16:colId xmlns:a16="http://schemas.microsoft.com/office/drawing/2014/main" val="4037741501"/>
                    </a:ext>
                  </a:extLst>
                </a:gridCol>
                <a:gridCol w="2530707">
                  <a:extLst>
                    <a:ext uri="{9D8B030D-6E8A-4147-A177-3AD203B41FA5}">
                      <a16:colId xmlns:a16="http://schemas.microsoft.com/office/drawing/2014/main" val="314475500"/>
                    </a:ext>
                  </a:extLst>
                </a:gridCol>
              </a:tblGrid>
              <a:tr h="390733">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大阪市会において「大阪市水道管路更新事業にかかる実施方針に関する条例案」が可決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189424"/>
                  </a:ext>
                </a:extLst>
              </a:tr>
              <a:tr h="390733">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「大阪市水道</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管路更新実施方針」等を公表</a:t>
                      </a:r>
                    </a:p>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管路更新事業等への運営権制度導入</a:t>
                      </a:r>
                      <a:r>
                        <a:rPr lang="ja-JP" altLang="en-US" sz="1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準備</a:t>
                      </a:r>
                      <a:endPar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656488"/>
                  </a:ext>
                </a:extLst>
              </a:tr>
            </a:tbl>
          </a:graphicData>
        </a:graphic>
      </p:graphicFrame>
      <p:graphicFrame>
        <p:nvGraphicFramePr>
          <p:cNvPr id="40" name="表 39"/>
          <p:cNvGraphicFramePr>
            <a:graphicFrameLocks noGrp="1"/>
          </p:cNvGraphicFramePr>
          <p:nvPr>
            <p:extLst/>
          </p:nvPr>
        </p:nvGraphicFramePr>
        <p:xfrm>
          <a:off x="523094" y="6314376"/>
          <a:ext cx="3165927" cy="474712"/>
        </p:xfrm>
        <a:graphic>
          <a:graphicData uri="http://schemas.openxmlformats.org/drawingml/2006/table">
            <a:tbl>
              <a:tblPr firstRow="1" bandRow="1">
                <a:tableStyleId>{5C22544A-7EE6-4342-B048-85BDC9FD1C3A}</a:tableStyleId>
              </a:tblPr>
              <a:tblGrid>
                <a:gridCol w="635220">
                  <a:extLst>
                    <a:ext uri="{9D8B030D-6E8A-4147-A177-3AD203B41FA5}">
                      <a16:colId xmlns:a16="http://schemas.microsoft.com/office/drawing/2014/main" val="4037741501"/>
                    </a:ext>
                  </a:extLst>
                </a:gridCol>
                <a:gridCol w="2530707">
                  <a:extLst>
                    <a:ext uri="{9D8B030D-6E8A-4147-A177-3AD203B41FA5}">
                      <a16:colId xmlns:a16="http://schemas.microsoft.com/office/drawing/2014/main" val="314475500"/>
                    </a:ext>
                  </a:extLst>
                </a:gridCol>
              </a:tblGrid>
              <a:tr h="169912">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2020.10</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事業者公募を開始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35041"/>
                  </a:ext>
                </a:extLst>
              </a:tr>
              <a:tr h="241424">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2021.9</a:t>
                      </a:r>
                    </a:p>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2021.9</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ての応募者</a:t>
                      </a:r>
                      <a:r>
                        <a:rPr lang="ja-JP" altLang="en-US" sz="10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辞退により事業者公募が終了</a:t>
                      </a:r>
                      <a:endPar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適切な公募条件等の再検討</a:t>
                      </a:r>
                      <a:endPar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189424"/>
                  </a:ext>
                </a:extLst>
              </a:tr>
            </a:tbl>
          </a:graphicData>
        </a:graphic>
      </p:graphicFrame>
      <p:sp>
        <p:nvSpPr>
          <p:cNvPr id="54" name="テキスト ボックス 53">
            <a:extLst>
              <a:ext uri="{FF2B5EF4-FFF2-40B4-BE49-F238E27FC236}">
                <a16:creationId xmlns:a16="http://schemas.microsoft.com/office/drawing/2014/main" id="{9AA91B22-AEBF-4044-A3D6-F2BED74BA6C1}"/>
              </a:ext>
            </a:extLst>
          </p:cNvPr>
          <p:cNvSpPr txBox="1"/>
          <p:nvPr/>
        </p:nvSpPr>
        <p:spPr>
          <a:xfrm>
            <a:off x="6898674" y="5387622"/>
            <a:ext cx="2737651" cy="931866"/>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水道</a:t>
            </a:r>
            <a:r>
              <a:rPr lang="ja-JP" altLang="en-US" sz="1000" b="1" u="sng" dirty="0" smtClean="0">
                <a:latin typeface="Meiryo UI" panose="020B0604030504040204" pitchFamily="50" charset="-128"/>
                <a:ea typeface="Meiryo UI" panose="020B0604030504040204" pitchFamily="50" charset="-128"/>
              </a:rPr>
              <a:t>基盤</a:t>
            </a:r>
            <a:r>
              <a:rPr lang="ja-JP" altLang="en-US" sz="1000" b="1" u="sng" dirty="0">
                <a:latin typeface="Meiryo UI" panose="020B0604030504040204" pitchFamily="50" charset="-128"/>
                <a:ea typeface="Meiryo UI" panose="020B0604030504040204" pitchFamily="50" charset="-128"/>
              </a:rPr>
              <a:t>強化</a:t>
            </a:r>
            <a:r>
              <a:rPr lang="ja-JP" altLang="en-US" sz="1000" b="1" u="sng" dirty="0" smtClean="0">
                <a:latin typeface="Meiryo UI" panose="020B0604030504040204" pitchFamily="50" charset="-128"/>
                <a:ea typeface="Meiryo UI" panose="020B0604030504040204" pitchFamily="50" charset="-128"/>
              </a:rPr>
              <a:t>計画の策定・広域化推進</a:t>
            </a:r>
            <a:endParaRPr lang="en-US" altLang="ja-JP" sz="1000" b="1" u="sng" dirty="0" smtClean="0">
              <a:latin typeface="Meiryo UI" panose="020B0604030504040204" pitchFamily="50" charset="-128"/>
              <a:ea typeface="Meiryo UI" panose="020B0604030504040204" pitchFamily="50" charset="-128"/>
            </a:endParaRPr>
          </a:p>
          <a:p>
            <a:pPr>
              <a:tabLst>
                <a:tab pos="3314700" algn="l"/>
              </a:tabLst>
            </a:pPr>
            <a:r>
              <a:rPr lang="ja-JP" altLang="en-US" sz="1000" dirty="0" smtClean="0">
                <a:latin typeface="Meiryo UI" panose="020B0604030504040204" pitchFamily="50" charset="-128"/>
                <a:ea typeface="Meiryo UI" panose="020B0604030504040204" pitchFamily="50" charset="-128"/>
              </a:rPr>
              <a:t>・あり方協議会で検討・策定</a:t>
            </a:r>
            <a:endParaRPr lang="en-US" altLang="ja-JP" sz="1000" dirty="0" smtClean="0">
              <a:latin typeface="Meiryo UI" panose="020B0604030504040204" pitchFamily="50" charset="-128"/>
              <a:ea typeface="Meiryo UI" panose="020B0604030504040204" pitchFamily="50" charset="-128"/>
            </a:endParaRPr>
          </a:p>
          <a:p>
            <a:pPr>
              <a:tabLst>
                <a:tab pos="3314700" algn="l"/>
              </a:tabLst>
            </a:pPr>
            <a:r>
              <a:rPr lang="ja-JP" altLang="en-US" sz="1000" dirty="0" smtClean="0">
                <a:latin typeface="Meiryo UI" panose="020B0604030504040204" pitchFamily="50" charset="-128"/>
                <a:ea typeface="Meiryo UI" panose="020B0604030504040204" pitchFamily="50" charset="-128"/>
              </a:rPr>
              <a:t>・当該計画に基づく広域連携の推進</a:t>
            </a:r>
            <a:endParaRPr lang="en-US" altLang="ja-JP" sz="1000" dirty="0">
              <a:latin typeface="Meiryo UI" panose="020B0604030504040204" pitchFamily="50" charset="-128"/>
              <a:ea typeface="Meiryo UI" panose="020B0604030504040204" pitchFamily="50" charset="-128"/>
            </a:endParaRPr>
          </a:p>
          <a:p>
            <a:pPr>
              <a:tabLst>
                <a:tab pos="3314700" algn="l"/>
              </a:tabLst>
            </a:pPr>
            <a:endParaRPr lang="en-US" altLang="ja-JP" sz="1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1523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6756" y="2123653"/>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458353"/>
            <a:ext cx="9334105" cy="130526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大阪府内の下水道事業は、市町村と協力しながら広域的・効率的に事業展開を進めてきた結果、下水道普及率は</a:t>
            </a:r>
            <a:r>
              <a:rPr lang="en-US" altLang="ja-JP" sz="1400" dirty="0">
                <a:latin typeface="+mj-ea"/>
                <a:cs typeface="Meiryo UI" panose="020B0604030504040204" pitchFamily="50" charset="-128"/>
              </a:rPr>
              <a:t>96.8%</a:t>
            </a:r>
            <a:r>
              <a:rPr lang="ja-JP" altLang="en-US" sz="1400" dirty="0" smtClean="0">
                <a:latin typeface="+mj-ea"/>
                <a:cs typeface="Meiryo UI" panose="020B0604030504040204" pitchFamily="50" charset="-128"/>
              </a:rPr>
              <a:t>（</a:t>
            </a:r>
            <a:r>
              <a:rPr lang="en-US" altLang="ja-JP" sz="1400" dirty="0" smtClean="0">
                <a:latin typeface="+mj-ea"/>
                <a:cs typeface="Meiryo UI" panose="020B0604030504040204" pitchFamily="50" charset="-128"/>
              </a:rPr>
              <a:t>2020</a:t>
            </a:r>
            <a:r>
              <a:rPr lang="ja-JP" altLang="en-US" sz="1400" dirty="0" smtClean="0">
                <a:latin typeface="+mj-ea"/>
                <a:cs typeface="Meiryo UI" panose="020B0604030504040204" pitchFamily="50" charset="-128"/>
              </a:rPr>
              <a:t>年度</a:t>
            </a:r>
            <a:r>
              <a:rPr lang="ja-JP" altLang="en-US" sz="1400" dirty="0">
                <a:latin typeface="+mj-ea"/>
                <a:cs typeface="Meiryo UI" panose="020B0604030504040204" pitchFamily="50" charset="-128"/>
              </a:rPr>
              <a:t>末）に</a:t>
            </a:r>
            <a:r>
              <a:rPr lang="ja-JP" altLang="en-US" sz="1400" dirty="0" smtClean="0">
                <a:latin typeface="+mj-ea"/>
                <a:cs typeface="Meiryo UI" panose="020B0604030504040204" pitchFamily="50" charset="-128"/>
              </a:rPr>
              <a:t>達し、</a:t>
            </a:r>
            <a:r>
              <a:rPr lang="ja-JP" altLang="en-US" sz="1400" dirty="0">
                <a:latin typeface="+mj-ea"/>
                <a:cs typeface="Meiryo UI" panose="020B0604030504040204" pitchFamily="50" charset="-128"/>
              </a:rPr>
              <a:t>住民の安全で快適な暮らしを支えて</a:t>
            </a:r>
            <a:r>
              <a:rPr lang="ja-JP" altLang="en-US" sz="1400" dirty="0" smtClean="0">
                <a:latin typeface="+mj-ea"/>
                <a:cs typeface="Meiryo UI" panose="020B0604030504040204" pitchFamily="50" charset="-128"/>
              </a:rPr>
              <a:t>いる。多く</a:t>
            </a:r>
            <a:r>
              <a:rPr lang="ja-JP" altLang="en-US" sz="1400" dirty="0">
                <a:latin typeface="+mj-ea"/>
                <a:cs typeface="Meiryo UI" panose="020B0604030504040204" pitchFamily="50" charset="-128"/>
              </a:rPr>
              <a:t>の府内市町村で下水道施設が概成して</a:t>
            </a:r>
            <a:r>
              <a:rPr lang="ja-JP" altLang="en-US" sz="1400" dirty="0" smtClean="0">
                <a:latin typeface="+mj-ea"/>
                <a:cs typeface="Meiryo UI" panose="020B0604030504040204" pitchFamily="50" charset="-128"/>
              </a:rPr>
              <a:t>いるが</a:t>
            </a:r>
            <a:r>
              <a:rPr lang="ja-JP" altLang="en-US" sz="1400" dirty="0">
                <a:latin typeface="+mj-ea"/>
                <a:cs typeface="Meiryo UI" panose="020B0604030504040204" pitchFamily="50" charset="-128"/>
              </a:rPr>
              <a:t>、今後、人口減少による下水道使用料収入の減少や施設老朽化による改築更新事業の増大など、下水道事業の経営環境は厳しさを増すことが想定</a:t>
            </a:r>
            <a:r>
              <a:rPr lang="ja-JP" altLang="en-US" sz="1400" dirty="0" smtClean="0">
                <a:latin typeface="+mj-ea"/>
                <a:cs typeface="Meiryo UI" panose="020B0604030504040204" pitchFamily="50" charset="-128"/>
              </a:rPr>
              <a:t>される。</a:t>
            </a:r>
            <a:endParaRPr lang="en-US" altLang="ja-JP" sz="1400" dirty="0" smtClean="0">
              <a:latin typeface="+mj-ea"/>
              <a:cs typeface="Meiryo UI" panose="020B0604030504040204" pitchFamily="50" charset="-128"/>
            </a:endParaRPr>
          </a:p>
          <a:p>
            <a:pPr marL="285750" indent="-285750" algn="l">
              <a:lnSpc>
                <a:spcPts val="1600"/>
              </a:lnSpc>
              <a:spcBef>
                <a:spcPts val="900"/>
              </a:spcBef>
              <a:buFont typeface="Wingdings" panose="05000000000000000000" pitchFamily="2" charset="2"/>
              <a:buChar char="p"/>
            </a:pPr>
            <a:r>
              <a:rPr lang="ja-JP" altLang="en-US" sz="1400" dirty="0" smtClean="0">
                <a:latin typeface="+mj-ea"/>
                <a:cs typeface="Meiryo UI" panose="020B0604030504040204" pitchFamily="50" charset="-128"/>
              </a:rPr>
              <a:t>このような背景のもと、大阪府と大阪市が協力し、府民の安全・安心な暮らしを守るとともに、安定した下水道サービスの提供やストックを活用し社会へ貢献していくため、今後</a:t>
            </a:r>
            <a:r>
              <a:rPr lang="en-US" altLang="ja-JP" sz="1400" dirty="0" smtClean="0">
                <a:latin typeface="+mj-ea"/>
                <a:cs typeface="Meiryo UI" panose="020B0604030504040204" pitchFamily="50" charset="-128"/>
              </a:rPr>
              <a:t>30</a:t>
            </a:r>
            <a:r>
              <a:rPr lang="ja-JP" altLang="en-US" sz="1400" dirty="0" smtClean="0">
                <a:latin typeface="+mj-ea"/>
                <a:cs typeface="Meiryo UI" panose="020B0604030504040204" pitchFamily="50" charset="-128"/>
              </a:rPr>
              <a:t>年の下水道事業の方向性として、「大阪府市下水道ビジョン」の策定を進めている。</a:t>
            </a:r>
            <a:endParaRPr lang="ja-JP" altLang="en-US" sz="1400" dirty="0">
              <a:latin typeface="+mj-ea"/>
              <a:cs typeface="Meiryo UI" panose="020B0604030504040204" pitchFamily="50" charset="-128"/>
            </a:endParaRPr>
          </a:p>
        </p:txBody>
      </p:sp>
      <p:sp>
        <p:nvSpPr>
          <p:cNvPr id="12" name="タイトル 1"/>
          <p:cNvSpPr txBox="1">
            <a:spLocks/>
          </p:cNvSpPr>
          <p:nvPr/>
        </p:nvSpPr>
        <p:spPr>
          <a:xfrm>
            <a:off x="295566" y="2123653"/>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28909" y="116632"/>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②生活インフラの最適化（下水道）</a:t>
            </a:r>
          </a:p>
        </p:txBody>
      </p:sp>
      <p:graphicFrame>
        <p:nvGraphicFramePr>
          <p:cNvPr id="23" name="表 22"/>
          <p:cNvGraphicFramePr>
            <a:graphicFrameLocks noGrp="1"/>
          </p:cNvGraphicFramePr>
          <p:nvPr>
            <p:extLst>
              <p:ext uri="{D42A27DB-BD31-4B8C-83A1-F6EECF244321}">
                <p14:modId xmlns:p14="http://schemas.microsoft.com/office/powerpoint/2010/main" val="36319352"/>
              </p:ext>
            </p:extLst>
          </p:nvPr>
        </p:nvGraphicFramePr>
        <p:xfrm>
          <a:off x="704527" y="2428486"/>
          <a:ext cx="8784977" cy="1288662"/>
        </p:xfrm>
        <a:graphic>
          <a:graphicData uri="http://schemas.openxmlformats.org/drawingml/2006/table">
            <a:tbl>
              <a:tblPr firstRow="1" bandRow="1">
                <a:tableStyleId>{5C22544A-7EE6-4342-B048-85BDC9FD1C3A}</a:tableStyleId>
              </a:tblPr>
              <a:tblGrid>
                <a:gridCol w="901837">
                  <a:extLst>
                    <a:ext uri="{9D8B030D-6E8A-4147-A177-3AD203B41FA5}">
                      <a16:colId xmlns:a16="http://schemas.microsoft.com/office/drawing/2014/main" val="4037741501"/>
                    </a:ext>
                  </a:extLst>
                </a:gridCol>
                <a:gridCol w="7883140">
                  <a:extLst>
                    <a:ext uri="{9D8B030D-6E8A-4147-A177-3AD203B41FA5}">
                      <a16:colId xmlns:a16="http://schemas.microsoft.com/office/drawing/2014/main" val="314475500"/>
                    </a:ext>
                  </a:extLst>
                </a:gridCol>
              </a:tblGrid>
              <a:tr h="155456">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大阪市公共下水道事業施設の維持管理業務等をクリアウォーター</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株式会社へ包括委託</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9138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流域下水道事業に公営企業会計を導入。経営の見える化を推進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405384">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rPr>
                        <a:t>2021.3</a:t>
                      </a:r>
                      <a:r>
                        <a:rPr kumimoji="1" lang="ja-JP" altLang="en-US" sz="1200" b="0" dirty="0" smtClean="0">
                          <a:solidFill>
                            <a:schemeClr val="tx1"/>
                          </a:solidFill>
                          <a:latin typeface="Meiryo UI" panose="020B0604030504040204" pitchFamily="50" charset="-128"/>
                          <a:ea typeface="Meiryo UI" panose="020B0604030504040204" pitchFamily="50" charset="-128"/>
                        </a:rPr>
                        <a:t>　　　</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r>
                        <a:rPr kumimoji="1" lang="en-US" altLang="ja-JP" sz="1200" b="0" dirty="0" smtClean="0">
                          <a:solidFill>
                            <a:schemeClr val="tx1"/>
                          </a:solidFill>
                          <a:latin typeface="Meiryo UI" panose="020B0604030504040204" pitchFamily="50" charset="-128"/>
                          <a:ea typeface="Meiryo UI" panose="020B0604030504040204" pitchFamily="50" charset="-128"/>
                        </a:rPr>
                        <a:t>2021.4</a:t>
                      </a:r>
                    </a:p>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r>
                        <a:rPr kumimoji="1" lang="en-US" altLang="ja-JP" sz="1200" b="0" dirty="0" smtClean="0">
                          <a:solidFill>
                            <a:schemeClr val="tx1"/>
                          </a:solidFill>
                          <a:latin typeface="Meiryo UI" panose="020B0604030504040204" pitchFamily="50" charset="-128"/>
                          <a:ea typeface="Meiryo UI" panose="020B0604030504040204" pitchFamily="50" charset="-128"/>
                        </a:rPr>
                        <a:t>2021.10</a:t>
                      </a:r>
                      <a:r>
                        <a:rPr kumimoji="1" lang="ja-JP" altLang="en-US" sz="1200" b="0" dirty="0" smtClean="0">
                          <a:solidFill>
                            <a:schemeClr val="tx1"/>
                          </a:solidFill>
                          <a:latin typeface="Meiryo UI" panose="020B0604030504040204" pitchFamily="50" charset="-128"/>
                          <a:ea typeface="Meiryo UI" panose="020B0604030504040204" pitchFamily="50" charset="-128"/>
                        </a:rPr>
                        <a:t>　　　</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下水道事業における</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方式の導入について、大阪市平野下水処理場及び舞洲スラッジセンターにおいて、</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法に基づく</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大阪市汚泥処理施設整備事業実施方針（案）を公表</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下水道事業における</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方式の導入について、大阪府今池水みらいセンターにおいて、処理場の維持管理業務と改築</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（汚泥焼却炉）を一括して性能発注する包括管理事業を公告</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「大阪府市下水道ビジョン」策定に向けてパブリックコメント実施　（現在策定中）</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872587"/>
                  </a:ext>
                </a:extLst>
              </a:tr>
            </a:tbl>
          </a:graphicData>
        </a:graphic>
      </p:graphicFrame>
      <p:sp>
        <p:nvSpPr>
          <p:cNvPr id="27" name="スライド番号プレースホルダー 3"/>
          <p:cNvSpPr txBox="1">
            <a:spLocks/>
          </p:cNvSpPr>
          <p:nvPr/>
        </p:nvSpPr>
        <p:spPr>
          <a:xfrm>
            <a:off x="7594600" y="6485991"/>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19</a:t>
            </a:r>
            <a:endParaRPr lang="ja-JP" altLang="en-US" dirty="0"/>
          </a:p>
        </p:txBody>
      </p:sp>
      <p:pic>
        <p:nvPicPr>
          <p:cNvPr id="2" name="図 1"/>
          <p:cNvPicPr>
            <a:picLocks noChangeAspect="1"/>
          </p:cNvPicPr>
          <p:nvPr/>
        </p:nvPicPr>
        <p:blipFill>
          <a:blip r:embed="rId3"/>
          <a:stretch>
            <a:fillRect/>
          </a:stretch>
        </p:blipFill>
        <p:spPr>
          <a:xfrm>
            <a:off x="2127000" y="3815300"/>
            <a:ext cx="5652000" cy="2989142"/>
          </a:xfrm>
          <a:prstGeom prst="rect">
            <a:avLst/>
          </a:prstGeom>
        </p:spPr>
      </p:pic>
    </p:spTree>
    <p:extLst>
      <p:ext uri="{BB962C8B-B14F-4D97-AF65-F5344CB8AC3E}">
        <p14:creationId xmlns:p14="http://schemas.microsoft.com/office/powerpoint/2010/main" val="1671942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p:cNvPicPr>
            <a:picLocks noChangeAspect="1"/>
          </p:cNvPicPr>
          <p:nvPr/>
        </p:nvPicPr>
        <p:blipFill>
          <a:blip r:embed="rId3"/>
          <a:stretch>
            <a:fillRect/>
          </a:stretch>
        </p:blipFill>
        <p:spPr>
          <a:xfrm>
            <a:off x="704526" y="3365032"/>
            <a:ext cx="2270161" cy="1404000"/>
          </a:xfrm>
          <a:prstGeom prst="rect">
            <a:avLst/>
          </a:prstGeom>
        </p:spPr>
      </p:pic>
      <p:cxnSp>
        <p:nvCxnSpPr>
          <p:cNvPr id="4" name="直線コネクタ 3"/>
          <p:cNvCxnSpPr/>
          <p:nvPr/>
        </p:nvCxnSpPr>
        <p:spPr>
          <a:xfrm>
            <a:off x="378113" y="126876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548680"/>
            <a:ext cx="9334105" cy="81040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大阪府では、 「大阪府ごみ処理広域化計画」を策定し、市町村及び一部事務組合と協力して</a:t>
            </a:r>
            <a:r>
              <a:rPr lang="ja-JP" altLang="en-US" sz="1400" dirty="0" smtClean="0">
                <a:latin typeface="+mj-ea"/>
                <a:cs typeface="Meiryo UI" panose="020B0604030504040204" pitchFamily="50" charset="-128"/>
              </a:rPr>
              <a:t>、ごみ</a:t>
            </a:r>
            <a:r>
              <a:rPr lang="ja-JP" altLang="en-US" sz="1400" dirty="0">
                <a:latin typeface="+mj-ea"/>
                <a:cs typeface="Meiryo UI" panose="020B0604030504040204" pitchFamily="50" charset="-128"/>
              </a:rPr>
              <a:t>処理の広域化・集約化を</a:t>
            </a:r>
            <a:r>
              <a:rPr lang="ja-JP" altLang="en-US" sz="1400" dirty="0" smtClean="0">
                <a:latin typeface="+mj-ea"/>
                <a:cs typeface="Meiryo UI" panose="020B0604030504040204" pitchFamily="50" charset="-128"/>
              </a:rPr>
              <a:t>推進。大阪市</a:t>
            </a:r>
            <a:r>
              <a:rPr lang="ja-JP" altLang="en-US" sz="1400" dirty="0">
                <a:latin typeface="+mj-ea"/>
                <a:cs typeface="Meiryo UI" panose="020B0604030504040204" pitchFamily="50" charset="-128"/>
              </a:rPr>
              <a:t>では、焼却事業の広域化（一部事務</a:t>
            </a:r>
            <a:r>
              <a:rPr lang="ja-JP" altLang="en-US" sz="1400" dirty="0" smtClean="0">
                <a:latin typeface="+mj-ea"/>
                <a:cs typeface="Meiryo UI" panose="020B0604030504040204" pitchFamily="50" charset="-128"/>
              </a:rPr>
              <a:t>組合）</a:t>
            </a:r>
            <a:r>
              <a:rPr lang="ja-JP" altLang="en-US" sz="1400" dirty="0">
                <a:latin typeface="+mj-ea"/>
                <a:cs typeface="Meiryo UI" panose="020B0604030504040204" pitchFamily="50" charset="-128"/>
              </a:rPr>
              <a:t>を図るとともに、収集輸送事業の</a:t>
            </a:r>
            <a:r>
              <a:rPr lang="ja-JP" altLang="en-US" sz="1400" dirty="0" smtClean="0">
                <a:latin typeface="+mj-ea"/>
                <a:cs typeface="Meiryo UI" panose="020B0604030504040204" pitchFamily="50" charset="-128"/>
              </a:rPr>
              <a:t>改革を</a:t>
            </a:r>
            <a:r>
              <a:rPr lang="ja-JP" altLang="en-US" sz="1400" dirty="0">
                <a:latin typeface="+mj-ea"/>
                <a:cs typeface="Meiryo UI" panose="020B0604030504040204" pitchFamily="50" charset="-128"/>
              </a:rPr>
              <a:t>進めている。</a:t>
            </a:r>
          </a:p>
        </p:txBody>
      </p:sp>
      <p:sp>
        <p:nvSpPr>
          <p:cNvPr id="12" name="タイトル 1"/>
          <p:cNvSpPr txBox="1">
            <a:spLocks/>
          </p:cNvSpPr>
          <p:nvPr/>
        </p:nvSpPr>
        <p:spPr>
          <a:xfrm>
            <a:off x="295566" y="1412776"/>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44489" y="87615"/>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②生活インフラの最適化（ごみ処理）</a:t>
            </a:r>
          </a:p>
        </p:txBody>
      </p:sp>
      <p:graphicFrame>
        <p:nvGraphicFramePr>
          <p:cNvPr id="82" name="表 81"/>
          <p:cNvGraphicFramePr>
            <a:graphicFrameLocks noGrp="1"/>
          </p:cNvGraphicFramePr>
          <p:nvPr>
            <p:extLst>
              <p:ext uri="{D42A27DB-BD31-4B8C-83A1-F6EECF244321}">
                <p14:modId xmlns:p14="http://schemas.microsoft.com/office/powerpoint/2010/main" val="1059993199"/>
              </p:ext>
            </p:extLst>
          </p:nvPr>
        </p:nvGraphicFramePr>
        <p:xfrm>
          <a:off x="462535" y="1690362"/>
          <a:ext cx="8767615" cy="548640"/>
        </p:xfrm>
        <a:graphic>
          <a:graphicData uri="http://schemas.openxmlformats.org/drawingml/2006/table">
            <a:tbl>
              <a:tblPr firstRow="1" bandRow="1">
                <a:tableStyleId>{5C22544A-7EE6-4342-B048-85BDC9FD1C3A}</a:tableStyleId>
              </a:tblPr>
              <a:tblGrid>
                <a:gridCol w="900054">
                  <a:extLst>
                    <a:ext uri="{9D8B030D-6E8A-4147-A177-3AD203B41FA5}">
                      <a16:colId xmlns:a16="http://schemas.microsoft.com/office/drawing/2014/main" val="4037741501"/>
                    </a:ext>
                  </a:extLst>
                </a:gridCol>
                <a:gridCol w="7867561">
                  <a:extLst>
                    <a:ext uri="{9D8B030D-6E8A-4147-A177-3AD203B41FA5}">
                      <a16:colId xmlns:a16="http://schemas.microsoft.com/office/drawing/2014/main" val="314475500"/>
                    </a:ext>
                  </a:extLst>
                </a:gridCol>
              </a:tblGrid>
              <a:tr h="10668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焼却事業について大阪市・八尾市・松原市で一部事務</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組合による共同</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処理→</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に守口市が加入</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大阪市「家庭系ごみ収集輸送事業改革プラン」を策定→</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「改革プラン</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281555"/>
                  </a:ext>
                </a:extLst>
              </a:tr>
              <a:tr h="126000">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2019.8</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「大阪府ごみ処理広域化計画」を策定→ごみ処理広域化・集約化を推進</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276308"/>
                  </a:ext>
                </a:extLst>
              </a:tr>
            </a:tbl>
          </a:graphicData>
        </a:graphic>
      </p:graphicFrame>
      <p:sp>
        <p:nvSpPr>
          <p:cNvPr id="83" name="正方形/長方形 82"/>
          <p:cNvSpPr/>
          <p:nvPr/>
        </p:nvSpPr>
        <p:spPr>
          <a:xfrm>
            <a:off x="6610504" y="3105341"/>
            <a:ext cx="2819538" cy="15113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6" name="スライド番号プレースホルダー 3"/>
          <p:cNvSpPr>
            <a:spLocks noGrp="1"/>
          </p:cNvSpPr>
          <p:nvPr>
            <p:ph type="sldNum" sz="quarter" idx="12"/>
          </p:nvPr>
        </p:nvSpPr>
        <p:spPr>
          <a:xfrm>
            <a:off x="7787644" y="6448410"/>
            <a:ext cx="2133600" cy="365125"/>
          </a:xfrm>
        </p:spPr>
        <p:txBody>
          <a:bodyPr/>
          <a:lstStyle/>
          <a:p>
            <a:pPr>
              <a:defRPr/>
            </a:pPr>
            <a:r>
              <a:rPr lang="en-US" altLang="ja-JP" dirty="0" smtClean="0"/>
              <a:t>20</a:t>
            </a:r>
            <a:endParaRPr lang="ja-JP" altLang="en-US" dirty="0"/>
          </a:p>
        </p:txBody>
      </p:sp>
      <p:sp>
        <p:nvSpPr>
          <p:cNvPr id="87" name="正方形/長方形 86"/>
          <p:cNvSpPr/>
          <p:nvPr/>
        </p:nvSpPr>
        <p:spPr>
          <a:xfrm>
            <a:off x="689690" y="2376052"/>
            <a:ext cx="4695359" cy="256854"/>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2019~2029</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9" name="テキスト ボックス 88">
            <a:extLst>
              <a:ext uri="{FF2B5EF4-FFF2-40B4-BE49-F238E27FC236}">
                <a16:creationId xmlns:a16="http://schemas.microsoft.com/office/drawing/2014/main" id="{9AA91B22-AEBF-4044-A3D6-F2BED74BA6C1}"/>
              </a:ext>
            </a:extLst>
          </p:cNvPr>
          <p:cNvSpPr txBox="1"/>
          <p:nvPr/>
        </p:nvSpPr>
        <p:spPr>
          <a:xfrm>
            <a:off x="474930" y="3081215"/>
            <a:ext cx="3690328" cy="439398"/>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800" dirty="0">
                <a:latin typeface="Meiryo UI" panose="020B0604030504040204" pitchFamily="50" charset="-128"/>
                <a:ea typeface="Meiryo UI" panose="020B0604030504040204" pitchFamily="50" charset="-128"/>
              </a:rPr>
              <a:t>ごみ処理事業に係る事務を行う一部事務組合は</a:t>
            </a:r>
            <a:r>
              <a:rPr lang="en-US" altLang="ja-JP" sz="800" dirty="0">
                <a:latin typeface="Meiryo UI" panose="020B0604030504040204" pitchFamily="50" charset="-128"/>
                <a:ea typeface="Meiryo UI" panose="020B0604030504040204" pitchFamily="50" charset="-128"/>
              </a:rPr>
              <a:t>13</a:t>
            </a:r>
            <a:r>
              <a:rPr lang="ja-JP" altLang="en-US" sz="800" dirty="0">
                <a:latin typeface="Meiryo UI" panose="020B0604030504040204" pitchFamily="50" charset="-128"/>
                <a:ea typeface="Meiryo UI" panose="020B0604030504040204" pitchFamily="50" charset="-128"/>
              </a:rPr>
              <a:t>団体設置</a:t>
            </a:r>
            <a:endParaRPr lang="en-US" altLang="ja-JP" sz="8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tabLst>
                <a:tab pos="3314700" algn="l"/>
              </a:tabLst>
            </a:pPr>
            <a:r>
              <a:rPr lang="ja-JP" altLang="en-US" sz="800" dirty="0">
                <a:latin typeface="Meiryo UI" panose="020B0604030504040204" pitchFamily="50" charset="-128"/>
                <a:ea typeface="Meiryo UI" panose="020B0604030504040204" pitchFamily="50" charset="-128"/>
              </a:rPr>
              <a:t>府内のごみ処理施設数は</a:t>
            </a:r>
            <a:r>
              <a:rPr lang="en-US" altLang="ja-JP" sz="800" dirty="0">
                <a:latin typeface="Meiryo UI" panose="020B0604030504040204" pitchFamily="50" charset="-128"/>
                <a:ea typeface="Meiryo UI" panose="020B0604030504040204" pitchFamily="50" charset="-128"/>
              </a:rPr>
              <a:t>39</a:t>
            </a:r>
            <a:r>
              <a:rPr lang="ja-JP" altLang="en-US" sz="800" dirty="0">
                <a:latin typeface="Meiryo UI" panose="020B0604030504040204" pitchFamily="50" charset="-128"/>
                <a:ea typeface="Meiryo UI" panose="020B0604030504040204" pitchFamily="50" charset="-128"/>
              </a:rPr>
              <a:t>施設</a:t>
            </a:r>
          </a:p>
        </p:txBody>
      </p:sp>
      <p:sp>
        <p:nvSpPr>
          <p:cNvPr id="91" name="角丸四角形 90"/>
          <p:cNvSpPr/>
          <p:nvPr/>
        </p:nvSpPr>
        <p:spPr>
          <a:xfrm>
            <a:off x="704528" y="2707665"/>
            <a:ext cx="1656184" cy="3273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広域化・集約化の状況</a:t>
            </a:r>
          </a:p>
        </p:txBody>
      </p:sp>
      <p:sp>
        <p:nvSpPr>
          <p:cNvPr id="92" name="角丸四角形 91"/>
          <p:cNvSpPr/>
          <p:nvPr/>
        </p:nvSpPr>
        <p:spPr>
          <a:xfrm>
            <a:off x="3584848" y="2711546"/>
            <a:ext cx="3344152" cy="3273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広域化・集約化の方向性と推進方策（抜粋）</a:t>
            </a:r>
          </a:p>
        </p:txBody>
      </p:sp>
      <p:sp>
        <p:nvSpPr>
          <p:cNvPr id="95" name="テキスト ボックス 94">
            <a:extLst>
              <a:ext uri="{FF2B5EF4-FFF2-40B4-BE49-F238E27FC236}">
                <a16:creationId xmlns:a16="http://schemas.microsoft.com/office/drawing/2014/main" id="{9AA91B22-AEBF-4044-A3D6-F2BED74BA6C1}"/>
              </a:ext>
            </a:extLst>
          </p:cNvPr>
          <p:cNvSpPr txBox="1"/>
          <p:nvPr/>
        </p:nvSpPr>
        <p:spPr>
          <a:xfrm>
            <a:off x="6610504" y="3102183"/>
            <a:ext cx="2914496" cy="1521474"/>
          </a:xfrm>
          <a:prstGeom prst="rect">
            <a:avLst/>
          </a:prstGeom>
          <a:noFill/>
          <a:ln>
            <a:noFill/>
            <a:prstDash val="dash"/>
          </a:ln>
        </p:spPr>
        <p:txBody>
          <a:bodyPr wrap="square" rtlCol="0">
            <a:noAutofit/>
          </a:bodyPr>
          <a:lstStyle/>
          <a:p>
            <a:pPr>
              <a:lnSpc>
                <a:spcPts val="1200"/>
              </a:lnSpc>
              <a:tabLst>
                <a:tab pos="3314700" algn="l"/>
              </a:tabLst>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広域化・集約化の推進のための市町村・府の取組み</a:t>
            </a:r>
            <a:r>
              <a:rPr lang="en-US" altLang="ja-JP" sz="900" b="1" dirty="0">
                <a:latin typeface="Meiryo UI" panose="020B0604030504040204" pitchFamily="50" charset="-128"/>
                <a:ea typeface="Meiryo UI" panose="020B0604030504040204" pitchFamily="50" charset="-128"/>
              </a:rPr>
              <a:t>》</a:t>
            </a:r>
          </a:p>
          <a:p>
            <a:pPr>
              <a:lnSpc>
                <a:spcPts val="1200"/>
              </a:lnSpc>
              <a:tabLst>
                <a:tab pos="3314700" algn="l"/>
              </a:tabLst>
            </a:pPr>
            <a:r>
              <a:rPr lang="ja-JP" altLang="en-US" sz="900" b="1" dirty="0">
                <a:latin typeface="Meiryo UI" panose="020B0604030504040204" pitchFamily="50" charset="-128"/>
                <a:ea typeface="Meiryo UI" panose="020B0604030504040204" pitchFamily="50" charset="-128"/>
              </a:rPr>
              <a:t>市町村</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処理施設の整備に係る課題への積極的な検討、対応</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近隣市町村等との処理施設の整備計画の調整・協議</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一般廃棄物処理基本計画の策定、改定</a:t>
            </a:r>
            <a:endParaRPr lang="en-US" altLang="ja-JP" sz="900" b="1"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900" b="1" dirty="0">
                <a:latin typeface="Meiryo UI" panose="020B0604030504040204" pitchFamily="50" charset="-128"/>
                <a:ea typeface="Meiryo UI" panose="020B0604030504040204" pitchFamily="50" charset="-128"/>
              </a:rPr>
              <a:t>大阪府</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市町村等への情報提供、助言、調整等</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国等への要望、調整等</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本計画の進捗管理</a:t>
            </a:r>
            <a:endParaRPr lang="ja-JP" altLang="en-US" sz="900" dirty="0">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9AA91B22-AEBF-4044-A3D6-F2BED74BA6C1}"/>
              </a:ext>
            </a:extLst>
          </p:cNvPr>
          <p:cNvSpPr txBox="1"/>
          <p:nvPr/>
        </p:nvSpPr>
        <p:spPr>
          <a:xfrm>
            <a:off x="957215" y="3381345"/>
            <a:ext cx="2146376" cy="210140"/>
          </a:xfrm>
          <a:prstGeom prst="rect">
            <a:avLst/>
          </a:prstGeom>
          <a:noFill/>
          <a:ln>
            <a:noFill/>
            <a:prstDash val="dash"/>
          </a:ln>
        </p:spPr>
        <p:txBody>
          <a:bodyPr wrap="square" rtlCol="0">
            <a:noAutofit/>
          </a:bodyPr>
          <a:lstStyle/>
          <a:p>
            <a:r>
              <a:rPr lang="ja-JP" altLang="en-US" sz="600" dirty="0">
                <a:latin typeface="Meiryo UI" panose="020B0604030504040204" pitchFamily="50" charset="-128"/>
                <a:ea typeface="Meiryo UI" panose="020B0604030504040204" pitchFamily="50" charset="-128"/>
              </a:rPr>
              <a:t>ご</a:t>
            </a:r>
            <a:r>
              <a:rPr lang="ja-JP" altLang="ja-JP" sz="600" dirty="0">
                <a:latin typeface="Meiryo UI" panose="020B0604030504040204" pitchFamily="50" charset="-128"/>
                <a:ea typeface="Meiryo UI" panose="020B0604030504040204" pitchFamily="50" charset="-128"/>
              </a:rPr>
              <a:t>み焼却施設の規模別施設数と平均規模</a:t>
            </a:r>
          </a:p>
        </p:txBody>
      </p:sp>
      <p:sp>
        <p:nvSpPr>
          <p:cNvPr id="93" name="テキスト ボックス 92">
            <a:extLst>
              <a:ext uri="{FF2B5EF4-FFF2-40B4-BE49-F238E27FC236}">
                <a16:creationId xmlns:a16="http://schemas.microsoft.com/office/drawing/2014/main" id="{9AA91B22-AEBF-4044-A3D6-F2BED74BA6C1}"/>
              </a:ext>
            </a:extLst>
          </p:cNvPr>
          <p:cNvSpPr txBox="1"/>
          <p:nvPr/>
        </p:nvSpPr>
        <p:spPr>
          <a:xfrm>
            <a:off x="3353072" y="3081044"/>
            <a:ext cx="3247664" cy="1598291"/>
          </a:xfrm>
          <a:prstGeom prst="rect">
            <a:avLst/>
          </a:prstGeom>
          <a:noFill/>
          <a:ln>
            <a:noFill/>
            <a:prstDash val="dash"/>
          </a:ln>
        </p:spPr>
        <p:txBody>
          <a:bodyPr wrap="square" rtlCol="0">
            <a:noAutofit/>
          </a:bodyPr>
          <a:lstStyle/>
          <a:p>
            <a:pPr>
              <a:lnSpc>
                <a:spcPts val="1200"/>
              </a:lnSpc>
              <a:tabLst>
                <a:tab pos="3314700" algn="l"/>
              </a:tabLst>
            </a:pPr>
            <a:r>
              <a:rPr lang="en-US" altLang="ja-JP" sz="900" b="1"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広域化・集約化の方向性</a:t>
            </a:r>
            <a:r>
              <a:rPr lang="en-US" altLang="ja-JP" sz="900" b="1" dirty="0" smtClean="0">
                <a:latin typeface="Meiryo UI" panose="020B0604030504040204" pitchFamily="50" charset="-128"/>
                <a:ea typeface="Meiryo UI" panose="020B0604030504040204" pitchFamily="50" charset="-128"/>
              </a:rPr>
              <a:t>》</a:t>
            </a:r>
          </a:p>
          <a:p>
            <a:pPr>
              <a:lnSpc>
                <a:spcPts val="1200"/>
              </a:lnSpc>
              <a:tabLst>
                <a:tab pos="3314700" algn="l"/>
              </a:tabLst>
            </a:pPr>
            <a:r>
              <a:rPr lang="ja-JP" altLang="en-US" sz="900" dirty="0" smtClean="0">
                <a:latin typeface="Meiryo UI" panose="020B0604030504040204" pitchFamily="50" charset="-128"/>
                <a:ea typeface="Meiryo UI" panose="020B0604030504040204" pitchFamily="50" charset="-128"/>
              </a:rPr>
              <a:t>市町村の水平連携による広域化を図ることを基本とする</a:t>
            </a:r>
            <a:endParaRPr lang="en-US" altLang="ja-JP" sz="900" dirty="0" smtClean="0">
              <a:latin typeface="Meiryo UI" panose="020B0604030504040204" pitchFamily="50" charset="-128"/>
              <a:ea typeface="Meiryo UI" panose="020B0604030504040204" pitchFamily="50" charset="-128"/>
            </a:endParaRPr>
          </a:p>
          <a:p>
            <a:pPr>
              <a:lnSpc>
                <a:spcPts val="1200"/>
              </a:lnSpc>
              <a:spcBef>
                <a:spcPts val="600"/>
              </a:spcBef>
              <a:tabLst>
                <a:tab pos="3314700" algn="l"/>
              </a:tabLst>
            </a:pPr>
            <a:r>
              <a:rPr lang="en-US" altLang="ja-JP" sz="900" b="1" dirty="0" smtClean="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広域化・集約化にあたっての検討</a:t>
            </a:r>
            <a:r>
              <a:rPr lang="ja-JP" altLang="en-US" sz="900" b="1" dirty="0" smtClean="0">
                <a:latin typeface="Meiryo UI" panose="020B0604030504040204" pitchFamily="50" charset="-128"/>
                <a:ea typeface="Meiryo UI" panose="020B0604030504040204" pitchFamily="50" charset="-128"/>
              </a:rPr>
              <a:t>事項</a:t>
            </a:r>
            <a:r>
              <a:rPr lang="en-US" altLang="ja-JP" sz="900" b="1" dirty="0" smtClean="0">
                <a:latin typeface="Meiryo UI" panose="020B0604030504040204" pitchFamily="50" charset="-128"/>
                <a:ea typeface="Meiryo UI" panose="020B0604030504040204" pitchFamily="50" charset="-128"/>
              </a:rPr>
              <a:t>》</a:t>
            </a:r>
            <a:endParaRPr lang="ja-JP" altLang="en-US"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ごみ処理事業のコスト縮減</a:t>
            </a: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効率的な熱回収の推進　</a:t>
            </a: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ごみの収集運搬の効率　</a:t>
            </a:r>
            <a:r>
              <a:rPr lang="ja-JP" altLang="en-US" sz="900" dirty="0" smtClean="0">
                <a:latin typeface="Meiryo UI" panose="020B0604030504040204" pitchFamily="50" charset="-128"/>
                <a:ea typeface="Meiryo UI" panose="020B0604030504040204" pitchFamily="50" charset="-128"/>
              </a:rPr>
              <a:t>等</a:t>
            </a:r>
            <a:endParaRPr lang="ja-JP" altLang="en-US" sz="900" dirty="0">
              <a:latin typeface="Meiryo UI" panose="020B0604030504040204" pitchFamily="50" charset="-128"/>
              <a:ea typeface="Meiryo UI" panose="020B0604030504040204" pitchFamily="50" charset="-128"/>
            </a:endParaRPr>
          </a:p>
          <a:p>
            <a:pPr>
              <a:lnSpc>
                <a:spcPts val="1200"/>
              </a:lnSpc>
              <a:spcBef>
                <a:spcPts val="600"/>
              </a:spcBef>
              <a:tabLst>
                <a:tab pos="3314700" algn="l"/>
              </a:tabLst>
            </a:pPr>
            <a:r>
              <a:rPr lang="en-US" altLang="ja-JP" sz="900" b="1" dirty="0" smtClean="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広域化・集約化の方法</a:t>
            </a:r>
            <a:r>
              <a:rPr lang="en-US" altLang="ja-JP" sz="900" b="1" dirty="0">
                <a:latin typeface="Meiryo UI" panose="020B0604030504040204" pitchFamily="50" charset="-128"/>
                <a:ea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一部事務</a:t>
            </a:r>
            <a:r>
              <a:rPr lang="ja-JP" altLang="en-US" sz="900" dirty="0" smtClean="0">
                <a:latin typeface="Meiryo UI" panose="020B0604030504040204" pitchFamily="50" charset="-128"/>
                <a:ea typeface="Meiryo UI" panose="020B0604030504040204" pitchFamily="50" charset="-128"/>
              </a:rPr>
              <a:t>組合、広域</a:t>
            </a:r>
            <a:r>
              <a:rPr lang="ja-JP" altLang="en-US" sz="900" dirty="0">
                <a:latin typeface="Meiryo UI" panose="020B0604030504040204" pitchFamily="50" charset="-128"/>
                <a:ea typeface="Meiryo UI" panose="020B0604030504040204" pitchFamily="50" charset="-128"/>
              </a:rPr>
              <a:t>連合、事務の委託、連携協約</a:t>
            </a:r>
            <a:r>
              <a:rPr lang="ja-JP" altLang="en-US" sz="900" dirty="0" smtClean="0">
                <a:latin typeface="Meiryo UI" panose="020B0604030504040204" pitchFamily="50" charset="-128"/>
                <a:ea typeface="Meiryo UI" panose="020B0604030504040204" pitchFamily="50" charset="-128"/>
              </a:rPr>
              <a:t>等</a:t>
            </a:r>
            <a:endParaRPr lang="en-US" altLang="ja-JP" sz="900" dirty="0">
              <a:latin typeface="Meiryo UI" panose="020B0604030504040204" pitchFamily="50" charset="-128"/>
              <a:ea typeface="Meiryo UI" panose="020B0604030504040204" pitchFamily="50" charset="-128"/>
            </a:endParaRPr>
          </a:p>
          <a:p>
            <a:pPr>
              <a:lnSpc>
                <a:spcPts val="1200"/>
              </a:lnSpc>
              <a:tabLst>
                <a:tab pos="3314700" algn="l"/>
              </a:tabLst>
            </a:pPr>
            <a:endParaRPr lang="en-US" altLang="ja-JP" sz="900" dirty="0">
              <a:latin typeface="Meiryo UI" panose="020B0604030504040204" pitchFamily="50" charset="-128"/>
              <a:ea typeface="Meiryo UI" panose="020B0604030504040204" pitchFamily="50" charset="-128"/>
            </a:endParaRPr>
          </a:p>
        </p:txBody>
      </p:sp>
      <p:sp>
        <p:nvSpPr>
          <p:cNvPr id="65" name="正方形/長方形 64"/>
          <p:cNvSpPr/>
          <p:nvPr/>
        </p:nvSpPr>
        <p:spPr>
          <a:xfrm>
            <a:off x="695767" y="4965485"/>
            <a:ext cx="4689282" cy="256854"/>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大阪市「家庭系ごみ収集輸送事業改革プラン」による</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山形 65"/>
          <p:cNvSpPr/>
          <p:nvPr/>
        </p:nvSpPr>
        <p:spPr bwMode="auto">
          <a:xfrm>
            <a:off x="6705623" y="5253516"/>
            <a:ext cx="1305931" cy="189641"/>
          </a:xfrm>
          <a:prstGeom prst="chevron">
            <a:avLst/>
          </a:prstGeom>
          <a:solidFill>
            <a:schemeClr val="bg1"/>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tx1"/>
                </a:solidFill>
                <a:latin typeface="Meiryo UI" panose="020B0604030504040204" pitchFamily="50" charset="-128"/>
                <a:ea typeface="Meiryo UI" panose="020B0604030504040204" pitchFamily="50" charset="-128"/>
              </a:rPr>
              <a:t>2021(</a:t>
            </a:r>
            <a:r>
              <a:rPr lang="ja-JP" altLang="en-US" sz="600" dirty="0">
                <a:solidFill>
                  <a:schemeClr val="tx1"/>
                </a:solidFill>
                <a:latin typeface="Meiryo UI" panose="020B0604030504040204" pitchFamily="50" charset="-128"/>
                <a:ea typeface="Meiryo UI" panose="020B0604030504040204" pitchFamily="50" charset="-128"/>
              </a:rPr>
              <a:t>Ｒ３</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年度</a:t>
            </a:r>
            <a:endParaRPr lang="en-US" altLang="ja-JP" sz="600" dirty="0">
              <a:solidFill>
                <a:schemeClr val="tx1"/>
              </a:solidFill>
              <a:latin typeface="Meiryo UI" panose="020B0604030504040204" pitchFamily="50" charset="-128"/>
              <a:ea typeface="Meiryo UI" panose="020B0604030504040204" pitchFamily="50" charset="-128"/>
            </a:endParaRPr>
          </a:p>
        </p:txBody>
      </p:sp>
      <p:sp>
        <p:nvSpPr>
          <p:cNvPr id="67" name="ホームベース 66"/>
          <p:cNvSpPr/>
          <p:nvPr/>
        </p:nvSpPr>
        <p:spPr bwMode="auto">
          <a:xfrm>
            <a:off x="5369880" y="5253516"/>
            <a:ext cx="1305931" cy="189641"/>
          </a:xfrm>
          <a:prstGeom prst="homePlate">
            <a:avLst/>
          </a:prstGeom>
          <a:solidFill>
            <a:schemeClr val="tx2">
              <a:lumMod val="75000"/>
            </a:schemeClr>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bg1"/>
                </a:solidFill>
                <a:latin typeface="Meiryo UI" panose="020B0604030504040204" pitchFamily="50" charset="-128"/>
                <a:ea typeface="Meiryo UI" panose="020B0604030504040204" pitchFamily="50" charset="-128"/>
              </a:rPr>
              <a:t>2020(</a:t>
            </a:r>
            <a:r>
              <a:rPr lang="ja-JP" altLang="en-US" sz="600" dirty="0">
                <a:solidFill>
                  <a:schemeClr val="bg1"/>
                </a:solidFill>
                <a:latin typeface="Meiryo UI" panose="020B0604030504040204" pitchFamily="50" charset="-128"/>
                <a:ea typeface="Meiryo UI" panose="020B0604030504040204" pitchFamily="50" charset="-128"/>
              </a:rPr>
              <a:t>Ｒ２</a:t>
            </a:r>
            <a:r>
              <a:rPr lang="en-US" altLang="ja-JP" sz="600" dirty="0">
                <a:solidFill>
                  <a:schemeClr val="bg1"/>
                </a:solidFill>
                <a:latin typeface="Meiryo UI" panose="020B0604030504040204" pitchFamily="50" charset="-128"/>
                <a:ea typeface="Meiryo UI" panose="020B0604030504040204" pitchFamily="50" charset="-128"/>
              </a:rPr>
              <a:t>)</a:t>
            </a:r>
            <a:r>
              <a:rPr lang="ja-JP" altLang="en-US" sz="600" dirty="0">
                <a:solidFill>
                  <a:schemeClr val="bg1"/>
                </a:solidFill>
                <a:latin typeface="Meiryo UI" panose="020B0604030504040204" pitchFamily="50" charset="-128"/>
                <a:ea typeface="Meiryo UI" panose="020B0604030504040204" pitchFamily="50" charset="-128"/>
              </a:rPr>
              <a:t>年度</a:t>
            </a:r>
          </a:p>
        </p:txBody>
      </p:sp>
      <p:sp>
        <p:nvSpPr>
          <p:cNvPr id="69" name="山形 68"/>
          <p:cNvSpPr/>
          <p:nvPr/>
        </p:nvSpPr>
        <p:spPr bwMode="auto">
          <a:xfrm>
            <a:off x="8037860" y="5253516"/>
            <a:ext cx="1305931" cy="189641"/>
          </a:xfrm>
          <a:prstGeom prst="chevron">
            <a:avLst/>
          </a:prstGeom>
          <a:solidFill>
            <a:schemeClr val="tx2">
              <a:lumMod val="75000"/>
            </a:schemeClr>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bg1"/>
                </a:solidFill>
                <a:latin typeface="Meiryo UI" panose="020B0604030504040204" pitchFamily="50" charset="-128"/>
                <a:ea typeface="Meiryo UI" panose="020B0604030504040204" pitchFamily="50" charset="-128"/>
              </a:rPr>
              <a:t>2022(</a:t>
            </a:r>
            <a:r>
              <a:rPr lang="ja-JP" altLang="en-US" sz="600" dirty="0">
                <a:solidFill>
                  <a:schemeClr val="bg1"/>
                </a:solidFill>
                <a:latin typeface="Meiryo UI" panose="020B0604030504040204" pitchFamily="50" charset="-128"/>
                <a:ea typeface="Meiryo UI" panose="020B0604030504040204" pitchFamily="50" charset="-128"/>
              </a:rPr>
              <a:t>Ｒ４</a:t>
            </a:r>
            <a:r>
              <a:rPr lang="en-US" altLang="ja-JP" sz="600" dirty="0">
                <a:solidFill>
                  <a:schemeClr val="bg1"/>
                </a:solidFill>
                <a:latin typeface="Meiryo UI" panose="020B0604030504040204" pitchFamily="50" charset="-128"/>
                <a:ea typeface="Meiryo UI" panose="020B0604030504040204" pitchFamily="50" charset="-128"/>
              </a:rPr>
              <a:t>)</a:t>
            </a:r>
            <a:r>
              <a:rPr lang="ja-JP" altLang="en-US" sz="600" dirty="0">
                <a:solidFill>
                  <a:schemeClr val="bg1"/>
                </a:solidFill>
                <a:latin typeface="Meiryo UI" panose="020B0604030504040204" pitchFamily="50" charset="-128"/>
                <a:ea typeface="Meiryo UI" panose="020B0604030504040204" pitchFamily="50" charset="-128"/>
              </a:rPr>
              <a:t>年度</a:t>
            </a:r>
            <a:endParaRPr lang="en-US" altLang="ja-JP" sz="600" dirty="0">
              <a:solidFill>
                <a:schemeClr val="bg1"/>
              </a:solidFill>
              <a:latin typeface="Meiryo UI" panose="020B0604030504040204" pitchFamily="50" charset="-128"/>
              <a:ea typeface="Meiryo UI" panose="020B0604030504040204" pitchFamily="50" charset="-128"/>
            </a:endParaRPr>
          </a:p>
        </p:txBody>
      </p:sp>
      <p:cxnSp>
        <p:nvCxnSpPr>
          <p:cNvPr id="70" name="直線コネクタ 69"/>
          <p:cNvCxnSpPr/>
          <p:nvPr/>
        </p:nvCxnSpPr>
        <p:spPr>
          <a:xfrm>
            <a:off x="4429142" y="5502004"/>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sp>
        <p:nvSpPr>
          <p:cNvPr id="71" name="角丸四角形 70"/>
          <p:cNvSpPr/>
          <p:nvPr/>
        </p:nvSpPr>
        <p:spPr>
          <a:xfrm>
            <a:off x="4406533" y="5548690"/>
            <a:ext cx="908980" cy="212400"/>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民間委託</a:t>
            </a:r>
          </a:p>
        </p:txBody>
      </p:sp>
      <p:cxnSp>
        <p:nvCxnSpPr>
          <p:cNvPr id="72" name="直線コネクタ 71"/>
          <p:cNvCxnSpPr/>
          <p:nvPr/>
        </p:nvCxnSpPr>
        <p:spPr>
          <a:xfrm>
            <a:off x="4429142" y="5798868"/>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sp>
        <p:nvSpPr>
          <p:cNvPr id="73" name="角丸四角形 72"/>
          <p:cNvSpPr/>
          <p:nvPr/>
        </p:nvSpPr>
        <p:spPr>
          <a:xfrm>
            <a:off x="4406533" y="5849491"/>
            <a:ext cx="905023" cy="212400"/>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統廃合</a:t>
            </a:r>
          </a:p>
        </p:txBody>
      </p:sp>
      <p:cxnSp>
        <p:nvCxnSpPr>
          <p:cNvPr id="74" name="直線コネクタ 73"/>
          <p:cNvCxnSpPr/>
          <p:nvPr/>
        </p:nvCxnSpPr>
        <p:spPr>
          <a:xfrm>
            <a:off x="4429142" y="6106715"/>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429142" y="6431827"/>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sp>
        <p:nvSpPr>
          <p:cNvPr id="76" name="角丸四角形 75"/>
          <p:cNvSpPr/>
          <p:nvPr/>
        </p:nvSpPr>
        <p:spPr>
          <a:xfrm>
            <a:off x="4406534" y="6166632"/>
            <a:ext cx="904560" cy="213442"/>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経営形態</a:t>
            </a:r>
          </a:p>
        </p:txBody>
      </p:sp>
      <p:cxnSp>
        <p:nvCxnSpPr>
          <p:cNvPr id="77" name="直線コネクタ 76"/>
          <p:cNvCxnSpPr/>
          <p:nvPr/>
        </p:nvCxnSpPr>
        <p:spPr>
          <a:xfrm flipH="1">
            <a:off x="6612731" y="5502870"/>
            <a:ext cx="154" cy="928142"/>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7958740" y="5510073"/>
            <a:ext cx="3805" cy="914981"/>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9345586" y="5498277"/>
            <a:ext cx="7378" cy="93355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80" name="角丸四角形 79"/>
          <p:cNvSpPr/>
          <p:nvPr/>
        </p:nvSpPr>
        <p:spPr>
          <a:xfrm>
            <a:off x="6688720" y="5824735"/>
            <a:ext cx="1333774" cy="222512"/>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北部</a:t>
            </a:r>
            <a:r>
              <a:rPr lang="ja-JP" altLang="en-US" sz="600" dirty="0">
                <a:solidFill>
                  <a:schemeClr val="tx1"/>
                </a:solidFill>
                <a:latin typeface="Meiryo UI" panose="020B0604030504040204" pitchFamily="50" charset="-128"/>
                <a:ea typeface="Meiryo UI" panose="020B0604030504040204" pitchFamily="50" charset="-128"/>
              </a:rPr>
              <a:t>ｾﾝﾀｰ　廃止</a:t>
            </a:r>
          </a:p>
        </p:txBody>
      </p:sp>
      <p:sp>
        <p:nvSpPr>
          <p:cNvPr id="81" name="角丸四角形 80"/>
          <p:cNvSpPr/>
          <p:nvPr/>
        </p:nvSpPr>
        <p:spPr>
          <a:xfrm>
            <a:off x="6610504" y="5537700"/>
            <a:ext cx="1356123" cy="232322"/>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資源・プラ </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smtClean="0">
                <a:solidFill>
                  <a:schemeClr val="tx1"/>
                </a:solidFill>
                <a:latin typeface="Meiryo UI" panose="020B0604030504040204" pitchFamily="50" charset="-128"/>
                <a:ea typeface="Meiryo UI" panose="020B0604030504040204" pitchFamily="50" charset="-128"/>
              </a:rPr>
              <a:t>東北</a:t>
            </a:r>
            <a:r>
              <a:rPr lang="ja-JP" altLang="en-US" sz="600" dirty="0">
                <a:solidFill>
                  <a:schemeClr val="tx1"/>
                </a:solidFill>
                <a:latin typeface="Meiryo UI" panose="020B0604030504040204" pitchFamily="50" charset="-128"/>
                <a:ea typeface="Meiryo UI" panose="020B0604030504040204" pitchFamily="50" charset="-128"/>
              </a:rPr>
              <a:t>ｾﾝﾀｰ</a:t>
            </a:r>
            <a:r>
              <a:rPr lang="ja-JP" altLang="en-US" sz="600" dirty="0" smtClean="0">
                <a:solidFill>
                  <a:schemeClr val="tx1"/>
                </a:solidFill>
                <a:latin typeface="Meiryo UI" panose="020B0604030504040204" pitchFamily="50" charset="-128"/>
                <a:ea typeface="Meiryo UI" panose="020B0604030504040204" pitchFamily="50" charset="-128"/>
              </a:rPr>
              <a:t>・西北</a:t>
            </a:r>
            <a:r>
              <a:rPr lang="ja-JP" altLang="en-US" sz="600" dirty="0">
                <a:solidFill>
                  <a:schemeClr val="tx1"/>
                </a:solidFill>
                <a:latin typeface="Meiryo UI" panose="020B0604030504040204" pitchFamily="50" charset="-128"/>
                <a:ea typeface="Meiryo UI" panose="020B0604030504040204" pitchFamily="50" charset="-128"/>
              </a:rPr>
              <a:t>ｾﾝﾀｰ</a:t>
            </a:r>
            <a:r>
              <a:rPr lang="en-US" altLang="ja-JP" sz="600" dirty="0" smtClean="0">
                <a:solidFill>
                  <a:schemeClr val="tx1"/>
                </a:solidFill>
                <a:latin typeface="Meiryo UI" panose="020B0604030504040204" pitchFamily="50" charset="-128"/>
                <a:ea typeface="Meiryo UI" panose="020B0604030504040204" pitchFamily="50" charset="-128"/>
              </a:rPr>
              <a:t>】</a:t>
            </a:r>
            <a:endParaRPr lang="en-US" altLang="ja-JP" sz="600" dirty="0">
              <a:solidFill>
                <a:schemeClr val="tx1"/>
              </a:solidFill>
              <a:latin typeface="Meiryo UI" panose="020B0604030504040204" pitchFamily="50" charset="-128"/>
              <a:ea typeface="Meiryo UI" panose="020B0604030504040204" pitchFamily="50" charset="-128"/>
            </a:endParaRPr>
          </a:p>
          <a:p>
            <a:pPr algn="ctr"/>
            <a:r>
              <a:rPr lang="ja-JP" altLang="en-US" sz="600" dirty="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70</a:t>
            </a:r>
            <a:r>
              <a:rPr lang="ja-JP" altLang="en-US" sz="600" dirty="0">
                <a:solidFill>
                  <a:schemeClr val="tx1"/>
                </a:solidFill>
                <a:latin typeface="Meiryo UI" panose="020B0604030504040204" pitchFamily="50" charset="-128"/>
                <a:ea typeface="Meiryo UI" panose="020B0604030504040204" pitchFamily="50" charset="-128"/>
              </a:rPr>
              <a:t>名規模）</a:t>
            </a:r>
          </a:p>
        </p:txBody>
      </p:sp>
      <p:sp>
        <p:nvSpPr>
          <p:cNvPr id="84" name="角丸四角形 83"/>
          <p:cNvSpPr/>
          <p:nvPr/>
        </p:nvSpPr>
        <p:spPr>
          <a:xfrm>
            <a:off x="8064530" y="5549142"/>
            <a:ext cx="1157078" cy="203164"/>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資源・プラ </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smtClean="0">
                <a:solidFill>
                  <a:schemeClr val="tx1"/>
                </a:solidFill>
                <a:latin typeface="Meiryo UI" panose="020B0604030504040204" pitchFamily="50" charset="-128"/>
                <a:ea typeface="Meiryo UI" panose="020B0604030504040204" pitchFamily="50" charset="-128"/>
              </a:rPr>
              <a:t>西南</a:t>
            </a:r>
            <a:r>
              <a:rPr lang="ja-JP" altLang="en-US" sz="600" dirty="0">
                <a:solidFill>
                  <a:schemeClr val="tx1"/>
                </a:solidFill>
                <a:latin typeface="Meiryo UI" panose="020B0604030504040204" pitchFamily="50" charset="-128"/>
                <a:ea typeface="Meiryo UI" panose="020B0604030504040204" pitchFamily="50" charset="-128"/>
              </a:rPr>
              <a:t>ｾﾝﾀｰ</a:t>
            </a:r>
            <a:r>
              <a:rPr lang="en-US" altLang="ja-JP" sz="600" dirty="0" smtClean="0">
                <a:solidFill>
                  <a:schemeClr val="tx1"/>
                </a:solidFill>
                <a:latin typeface="Meiryo UI" panose="020B0604030504040204" pitchFamily="50" charset="-128"/>
                <a:ea typeface="Meiryo UI" panose="020B0604030504040204" pitchFamily="50" charset="-128"/>
              </a:rPr>
              <a:t>】</a:t>
            </a:r>
            <a:endParaRPr lang="en-US" altLang="ja-JP" sz="600" dirty="0">
              <a:solidFill>
                <a:schemeClr val="tx1"/>
              </a:solidFill>
              <a:latin typeface="Meiryo UI" panose="020B0604030504040204" pitchFamily="50" charset="-128"/>
              <a:ea typeface="Meiryo UI" panose="020B0604030504040204" pitchFamily="50" charset="-128"/>
            </a:endParaRPr>
          </a:p>
          <a:p>
            <a:pPr algn="ctr"/>
            <a:r>
              <a:rPr lang="ja-JP" altLang="en-US" sz="600" dirty="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45</a:t>
            </a:r>
            <a:r>
              <a:rPr lang="ja-JP" altLang="en-US" sz="600" dirty="0">
                <a:solidFill>
                  <a:schemeClr val="tx1"/>
                </a:solidFill>
                <a:latin typeface="Meiryo UI" panose="020B0604030504040204" pitchFamily="50" charset="-128"/>
                <a:ea typeface="Meiryo UI" panose="020B0604030504040204" pitchFamily="50" charset="-128"/>
              </a:rPr>
              <a:t>名規模）</a:t>
            </a:r>
          </a:p>
        </p:txBody>
      </p:sp>
      <p:sp>
        <p:nvSpPr>
          <p:cNvPr id="85" name="角丸四角形 84"/>
          <p:cNvSpPr/>
          <p:nvPr/>
        </p:nvSpPr>
        <p:spPr>
          <a:xfrm>
            <a:off x="5386696" y="5554280"/>
            <a:ext cx="1214044" cy="205355"/>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資源・プラ </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smtClean="0">
                <a:solidFill>
                  <a:schemeClr val="tx1"/>
                </a:solidFill>
                <a:latin typeface="Meiryo UI" panose="020B0604030504040204" pitchFamily="50" charset="-128"/>
                <a:ea typeface="Meiryo UI" panose="020B0604030504040204" pitchFamily="50" charset="-128"/>
              </a:rPr>
              <a:t>東南</a:t>
            </a:r>
            <a:r>
              <a:rPr lang="ja-JP" altLang="en-US" sz="600" dirty="0">
                <a:solidFill>
                  <a:schemeClr val="tx1"/>
                </a:solidFill>
                <a:latin typeface="Meiryo UI" panose="020B0604030504040204" pitchFamily="50" charset="-128"/>
                <a:ea typeface="Meiryo UI" panose="020B0604030504040204" pitchFamily="50" charset="-128"/>
              </a:rPr>
              <a:t>ｾﾝﾀｰ</a:t>
            </a:r>
            <a:r>
              <a:rPr lang="en-US" altLang="ja-JP" sz="600" dirty="0" smtClean="0">
                <a:solidFill>
                  <a:schemeClr val="tx1"/>
                </a:solidFill>
                <a:latin typeface="Meiryo UI" panose="020B0604030504040204" pitchFamily="50" charset="-128"/>
                <a:ea typeface="Meiryo UI" panose="020B0604030504040204" pitchFamily="50" charset="-128"/>
              </a:rPr>
              <a:t>】</a:t>
            </a:r>
            <a:endParaRPr lang="en-US" altLang="ja-JP" sz="600" dirty="0">
              <a:solidFill>
                <a:schemeClr val="tx1"/>
              </a:solidFill>
              <a:latin typeface="Meiryo UI" panose="020B0604030504040204" pitchFamily="50" charset="-128"/>
              <a:ea typeface="Meiryo UI" panose="020B0604030504040204" pitchFamily="50" charset="-128"/>
            </a:endParaRPr>
          </a:p>
          <a:p>
            <a:pPr algn="ctr"/>
            <a:r>
              <a:rPr lang="ja-JP" altLang="en-US" sz="600" dirty="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25</a:t>
            </a:r>
            <a:r>
              <a:rPr lang="ja-JP" altLang="en-US" sz="600" dirty="0">
                <a:solidFill>
                  <a:schemeClr val="tx1"/>
                </a:solidFill>
                <a:latin typeface="Meiryo UI" panose="020B0604030504040204" pitchFamily="50" charset="-128"/>
                <a:ea typeface="Meiryo UI" panose="020B0604030504040204" pitchFamily="50" charset="-128"/>
              </a:rPr>
              <a:t>名規模）</a:t>
            </a:r>
          </a:p>
        </p:txBody>
      </p:sp>
      <p:sp>
        <p:nvSpPr>
          <p:cNvPr id="88" name="右矢印 87"/>
          <p:cNvSpPr/>
          <p:nvPr/>
        </p:nvSpPr>
        <p:spPr>
          <a:xfrm>
            <a:off x="5503841" y="5827993"/>
            <a:ext cx="1492626" cy="243797"/>
          </a:xfrm>
          <a:prstGeom prst="rightArrow">
            <a:avLst>
              <a:gd name="adj1" fmla="val 75237"/>
              <a:gd name="adj2" fmla="val 50000"/>
            </a:avLst>
          </a:prstGeom>
          <a:solidFill>
            <a:schemeClr val="bg1"/>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北部ｾﾝﾀｰ</a:t>
            </a:r>
            <a:r>
              <a:rPr lang="ja-JP" altLang="en-US" sz="600" dirty="0">
                <a:solidFill>
                  <a:schemeClr val="tx1"/>
                </a:solidFill>
                <a:latin typeface="Meiryo UI" panose="020B0604030504040204" pitchFamily="50" charset="-128"/>
                <a:ea typeface="Meiryo UI" panose="020B0604030504040204" pitchFamily="50" charset="-128"/>
              </a:rPr>
              <a:t>　移行準備</a:t>
            </a:r>
          </a:p>
        </p:txBody>
      </p:sp>
      <p:sp>
        <p:nvSpPr>
          <p:cNvPr id="143" name="右矢印 142"/>
          <p:cNvSpPr/>
          <p:nvPr/>
        </p:nvSpPr>
        <p:spPr>
          <a:xfrm>
            <a:off x="7753008" y="5821686"/>
            <a:ext cx="1664488" cy="243797"/>
          </a:xfrm>
          <a:prstGeom prst="rightArrow">
            <a:avLst>
              <a:gd name="adj1" fmla="val 75237"/>
              <a:gd name="adj2" fmla="val 50000"/>
            </a:avLst>
          </a:prstGeom>
          <a:solidFill>
            <a:schemeClr val="bg1"/>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ysClr val="windowText" lastClr="000000"/>
                </a:solidFill>
                <a:latin typeface="Meiryo UI" panose="020B0604030504040204" pitchFamily="50" charset="-128"/>
                <a:ea typeface="Meiryo UI" panose="020B0604030504040204" pitchFamily="50" charset="-128"/>
              </a:rPr>
              <a:t>西側の</a:t>
            </a:r>
            <a:r>
              <a:rPr lang="ja-JP" altLang="en-US" sz="600" dirty="0" smtClean="0">
                <a:solidFill>
                  <a:sysClr val="windowText" lastClr="000000"/>
                </a:solidFill>
                <a:latin typeface="Meiryo UI" panose="020B0604030504040204" pitchFamily="50" charset="-128"/>
                <a:ea typeface="Meiryo UI" panose="020B0604030504040204" pitchFamily="50" charset="-128"/>
              </a:rPr>
              <a:t>１ｾﾝﾀｰ</a:t>
            </a:r>
            <a:r>
              <a:rPr lang="ja-JP" altLang="en-US" sz="600" dirty="0">
                <a:solidFill>
                  <a:sysClr val="windowText" lastClr="000000"/>
                </a:solidFill>
                <a:latin typeface="Meiryo UI" panose="020B0604030504040204" pitchFamily="50" charset="-128"/>
                <a:ea typeface="Meiryo UI" panose="020B0604030504040204" pitchFamily="50" charset="-128"/>
              </a:rPr>
              <a:t>　移行準備</a:t>
            </a:r>
          </a:p>
        </p:txBody>
      </p:sp>
      <p:sp>
        <p:nvSpPr>
          <p:cNvPr id="144" name="右矢印 143"/>
          <p:cNvSpPr/>
          <p:nvPr/>
        </p:nvSpPr>
        <p:spPr>
          <a:xfrm>
            <a:off x="5496839" y="6090840"/>
            <a:ext cx="2395696" cy="362496"/>
          </a:xfrm>
          <a:prstGeom prst="rightArrow">
            <a:avLst>
              <a:gd name="adj1" fmla="val 65375"/>
              <a:gd name="adj2" fmla="val 50000"/>
            </a:avLst>
          </a:prstGeom>
          <a:solidFill>
            <a:schemeClr val="accent1">
              <a:lumMod val="20000"/>
              <a:lumOff val="80000"/>
            </a:schemeClr>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nSpc>
                <a:spcPts val="800"/>
              </a:lnSpc>
            </a:pPr>
            <a:r>
              <a:rPr lang="ja-JP" altLang="en-US" sz="600" dirty="0" smtClean="0">
                <a:solidFill>
                  <a:schemeClr val="tx1"/>
                </a:solidFill>
                <a:latin typeface="Meiryo UI" panose="020B0604030504040204" pitchFamily="50" charset="-128"/>
                <a:ea typeface="Meiryo UI" panose="020B0604030504040204" pitchFamily="50" charset="-128"/>
              </a:rPr>
              <a:t>ごみ</a:t>
            </a:r>
            <a:r>
              <a:rPr lang="ja-JP" altLang="en-US" sz="600" dirty="0">
                <a:solidFill>
                  <a:schemeClr val="tx1"/>
                </a:solidFill>
                <a:latin typeface="Meiryo UI" panose="020B0604030504040204" pitchFamily="50" charset="-128"/>
                <a:ea typeface="Meiryo UI" panose="020B0604030504040204" pitchFamily="50" charset="-128"/>
              </a:rPr>
              <a:t>焼却処分事業との一体的運営</a:t>
            </a:r>
            <a:r>
              <a:rPr lang="ja-JP" altLang="en-US" sz="600" dirty="0" smtClean="0">
                <a:solidFill>
                  <a:schemeClr val="tx1"/>
                </a:solidFill>
                <a:latin typeface="Meiryo UI" panose="020B0604030504040204" pitchFamily="50" charset="-128"/>
                <a:ea typeface="Meiryo UI" panose="020B0604030504040204" pitchFamily="50" charset="-128"/>
              </a:rPr>
              <a:t>手法も含め、</a:t>
            </a:r>
            <a:endParaRPr lang="en-US" altLang="ja-JP" sz="600" dirty="0" smtClean="0">
              <a:solidFill>
                <a:schemeClr val="tx1"/>
              </a:solidFill>
              <a:latin typeface="Meiryo UI" panose="020B0604030504040204" pitchFamily="50" charset="-128"/>
              <a:ea typeface="Meiryo UI" panose="020B0604030504040204" pitchFamily="50" charset="-128"/>
            </a:endParaRPr>
          </a:p>
          <a:p>
            <a:pPr>
              <a:lnSpc>
                <a:spcPts val="800"/>
              </a:lnSpc>
            </a:pPr>
            <a:r>
              <a:rPr lang="ja-JP" altLang="en-US" sz="600" dirty="0" smtClean="0">
                <a:solidFill>
                  <a:schemeClr val="tx1"/>
                </a:solidFill>
                <a:latin typeface="Meiryo UI" panose="020B0604030504040204" pitchFamily="50" charset="-128"/>
                <a:ea typeface="Meiryo UI" panose="020B0604030504040204" pitchFamily="50" charset="-128"/>
              </a:rPr>
              <a:t>長期的</a:t>
            </a:r>
            <a:r>
              <a:rPr lang="ja-JP" altLang="en-US" sz="600" dirty="0">
                <a:solidFill>
                  <a:schemeClr val="tx1"/>
                </a:solidFill>
                <a:latin typeface="Meiryo UI" panose="020B0604030504040204" pitchFamily="50" charset="-128"/>
                <a:ea typeface="Meiryo UI" panose="020B0604030504040204" pitchFamily="50" charset="-128"/>
              </a:rPr>
              <a:t>な視野</a:t>
            </a:r>
            <a:r>
              <a:rPr lang="ja-JP" altLang="en-US" sz="600" dirty="0" smtClean="0">
                <a:solidFill>
                  <a:schemeClr val="tx1"/>
                </a:solidFill>
                <a:latin typeface="Meiryo UI" panose="020B0604030504040204" pitchFamily="50" charset="-128"/>
                <a:ea typeface="Meiryo UI" panose="020B0604030504040204" pitchFamily="50" charset="-128"/>
              </a:rPr>
              <a:t>に</a:t>
            </a:r>
            <a:r>
              <a:rPr lang="ja-JP" altLang="en-US" sz="600" dirty="0">
                <a:solidFill>
                  <a:schemeClr val="tx1"/>
                </a:solidFill>
                <a:latin typeface="Meiryo UI" panose="020B0604030504040204" pitchFamily="50" charset="-128"/>
                <a:ea typeface="Meiryo UI" panose="020B0604030504040204" pitchFamily="50" charset="-128"/>
              </a:rPr>
              <a:t>立った</a:t>
            </a:r>
            <a:r>
              <a:rPr lang="ja-JP" altLang="en-US" sz="600" dirty="0" smtClean="0">
                <a:solidFill>
                  <a:schemeClr val="tx1"/>
                </a:solidFill>
                <a:latin typeface="Meiryo UI" panose="020B0604030504040204" pitchFamily="50" charset="-128"/>
                <a:ea typeface="Meiryo UI" panose="020B0604030504040204" pitchFamily="50" charset="-128"/>
              </a:rPr>
              <a:t>検討</a:t>
            </a:r>
            <a:endParaRPr lang="ja-JP" altLang="en-US" sz="600" dirty="0">
              <a:solidFill>
                <a:schemeClr val="tx1"/>
              </a:solidFill>
              <a:latin typeface="Meiryo UI" panose="020B0604030504040204" pitchFamily="50" charset="-128"/>
              <a:ea typeface="Meiryo UI" panose="020B0604030504040204" pitchFamily="50" charset="-128"/>
            </a:endParaRPr>
          </a:p>
        </p:txBody>
      </p:sp>
      <p:cxnSp>
        <p:nvCxnSpPr>
          <p:cNvPr id="145" name="直線コネクタ 144"/>
          <p:cNvCxnSpPr/>
          <p:nvPr/>
        </p:nvCxnSpPr>
        <p:spPr>
          <a:xfrm flipH="1">
            <a:off x="5369880" y="5510185"/>
            <a:ext cx="1" cy="914869"/>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46" name="右矢印 145"/>
          <p:cNvSpPr/>
          <p:nvPr/>
        </p:nvSpPr>
        <p:spPr>
          <a:xfrm>
            <a:off x="7985791" y="6087552"/>
            <a:ext cx="1434353" cy="362496"/>
          </a:xfrm>
          <a:prstGeom prst="rightArrow">
            <a:avLst>
              <a:gd name="adj1" fmla="val 65375"/>
              <a:gd name="adj2" fmla="val 50000"/>
            </a:avLst>
          </a:prstGeom>
          <a:solidFill>
            <a:schemeClr val="accent1">
              <a:lumMod val="20000"/>
              <a:lumOff val="80000"/>
            </a:schemeClr>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lnSpc>
                <a:spcPts val="1500"/>
              </a:lnSpc>
            </a:pPr>
            <a:r>
              <a:rPr lang="ja-JP" altLang="en-US" sz="600" dirty="0">
                <a:solidFill>
                  <a:sysClr val="windowText" lastClr="000000"/>
                </a:solidFill>
                <a:latin typeface="Meiryo UI" panose="020B0604030504040204" pitchFamily="50" charset="-128"/>
                <a:ea typeface="Meiryo UI" panose="020B0604030504040204" pitchFamily="50" charset="-128"/>
              </a:rPr>
              <a:t>着手</a:t>
            </a:r>
          </a:p>
        </p:txBody>
      </p:sp>
      <p:sp>
        <p:nvSpPr>
          <p:cNvPr id="147" name="ホームベース 146"/>
          <p:cNvSpPr/>
          <p:nvPr/>
        </p:nvSpPr>
        <p:spPr bwMode="auto">
          <a:xfrm>
            <a:off x="1641320" y="5266623"/>
            <a:ext cx="2468681" cy="189641"/>
          </a:xfrm>
          <a:prstGeom prst="homePlate">
            <a:avLst/>
          </a:prstGeom>
          <a:solidFill>
            <a:schemeClr val="tx2">
              <a:lumMod val="75000"/>
            </a:schemeClr>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bg1"/>
                </a:solidFill>
                <a:latin typeface="Meiryo UI" panose="020B0604030504040204" pitchFamily="50" charset="-128"/>
                <a:ea typeface="Meiryo UI" panose="020B0604030504040204" pitchFamily="50" charset="-128"/>
              </a:rPr>
              <a:t>2017</a:t>
            </a:r>
            <a:r>
              <a:rPr lang="ja-JP" altLang="en-US" sz="600" dirty="0">
                <a:solidFill>
                  <a:schemeClr val="bg1"/>
                </a:solidFill>
                <a:latin typeface="Meiryo UI" panose="020B0604030504040204" pitchFamily="50" charset="-128"/>
                <a:ea typeface="Meiryo UI" panose="020B0604030504040204" pitchFamily="50" charset="-128"/>
              </a:rPr>
              <a:t>（</a:t>
            </a:r>
            <a:r>
              <a:rPr lang="en-US" altLang="ja-JP" sz="600" dirty="0">
                <a:solidFill>
                  <a:schemeClr val="bg1"/>
                </a:solidFill>
                <a:latin typeface="Meiryo UI" panose="020B0604030504040204" pitchFamily="50" charset="-128"/>
                <a:ea typeface="Meiryo UI" panose="020B0604030504040204" pitchFamily="50" charset="-128"/>
              </a:rPr>
              <a:t>H29</a:t>
            </a:r>
            <a:r>
              <a:rPr lang="ja-JP" altLang="en-US" sz="600" dirty="0">
                <a:solidFill>
                  <a:schemeClr val="bg1"/>
                </a:solidFill>
                <a:latin typeface="Meiryo UI" panose="020B0604030504040204" pitchFamily="50" charset="-128"/>
                <a:ea typeface="Meiryo UI" panose="020B0604030504040204" pitchFamily="50" charset="-128"/>
              </a:rPr>
              <a:t>）～</a:t>
            </a:r>
            <a:r>
              <a:rPr lang="en-US" altLang="ja-JP" sz="600" dirty="0">
                <a:solidFill>
                  <a:schemeClr val="bg1"/>
                </a:solidFill>
                <a:latin typeface="Meiryo UI" panose="020B0604030504040204" pitchFamily="50" charset="-128"/>
                <a:ea typeface="Meiryo UI" panose="020B0604030504040204" pitchFamily="50" charset="-128"/>
              </a:rPr>
              <a:t>2019(</a:t>
            </a:r>
            <a:r>
              <a:rPr lang="ja-JP" altLang="en-US" sz="600" dirty="0">
                <a:solidFill>
                  <a:schemeClr val="bg1"/>
                </a:solidFill>
                <a:latin typeface="Meiryo UI" panose="020B0604030504040204" pitchFamily="50" charset="-128"/>
                <a:ea typeface="Meiryo UI" panose="020B0604030504040204" pitchFamily="50" charset="-128"/>
              </a:rPr>
              <a:t>Ｒ１</a:t>
            </a:r>
            <a:r>
              <a:rPr lang="en-US" altLang="ja-JP" sz="600" dirty="0">
                <a:solidFill>
                  <a:schemeClr val="bg1"/>
                </a:solidFill>
                <a:latin typeface="Meiryo UI" panose="020B0604030504040204" pitchFamily="50" charset="-128"/>
                <a:ea typeface="Meiryo UI" panose="020B0604030504040204" pitchFamily="50" charset="-128"/>
              </a:rPr>
              <a:t>)</a:t>
            </a:r>
            <a:r>
              <a:rPr lang="ja-JP" altLang="en-US" sz="600" dirty="0">
                <a:solidFill>
                  <a:schemeClr val="bg1"/>
                </a:solidFill>
                <a:latin typeface="Meiryo UI" panose="020B0604030504040204" pitchFamily="50" charset="-128"/>
                <a:ea typeface="Meiryo UI" panose="020B0604030504040204" pitchFamily="50" charset="-128"/>
              </a:rPr>
              <a:t>年度</a:t>
            </a:r>
          </a:p>
        </p:txBody>
      </p:sp>
      <p:sp>
        <p:nvSpPr>
          <p:cNvPr id="148" name="角丸四角形 147"/>
          <p:cNvSpPr/>
          <p:nvPr/>
        </p:nvSpPr>
        <p:spPr>
          <a:xfrm>
            <a:off x="950921" y="5569227"/>
            <a:ext cx="698221" cy="575241"/>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作業の効率化</a:t>
            </a:r>
            <a:endParaRPr lang="ja-JP" altLang="en-US" sz="600" dirty="0">
              <a:solidFill>
                <a:schemeClr val="tx1"/>
              </a:solidFill>
              <a:latin typeface="Meiryo UI" panose="020B0604030504040204" pitchFamily="50" charset="-128"/>
              <a:ea typeface="Meiryo UI" panose="020B0604030504040204" pitchFamily="50" charset="-128"/>
            </a:endParaRPr>
          </a:p>
        </p:txBody>
      </p:sp>
      <p:sp>
        <p:nvSpPr>
          <p:cNvPr id="149" name="角丸四角形 148"/>
          <p:cNvSpPr/>
          <p:nvPr/>
        </p:nvSpPr>
        <p:spPr>
          <a:xfrm>
            <a:off x="947861" y="6228123"/>
            <a:ext cx="698221" cy="184118"/>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交通事故防止</a:t>
            </a:r>
            <a:endParaRPr lang="ja-JP" altLang="en-US" sz="600"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1704695" y="6218244"/>
            <a:ext cx="2346207" cy="203876"/>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r>
              <a:rPr lang="ja-JP" altLang="en-US" sz="600" dirty="0" smtClean="0">
                <a:solidFill>
                  <a:schemeClr val="tx1"/>
                </a:solidFill>
                <a:latin typeface="Meiryo UI" panose="020B0604030504040204" pitchFamily="50" charset="-128"/>
                <a:ea typeface="Meiryo UI" panose="020B0604030504040204" pitchFamily="50" charset="-128"/>
              </a:rPr>
              <a:t>公務上交通事故発生件数について、</a:t>
            </a:r>
            <a:r>
              <a:rPr lang="en-US" altLang="ja-JP" sz="600" dirty="0" smtClean="0">
                <a:solidFill>
                  <a:schemeClr val="tx1"/>
                </a:solidFill>
                <a:latin typeface="Meiryo UI" panose="020B0604030504040204" pitchFamily="50" charset="-128"/>
                <a:ea typeface="Meiryo UI" panose="020B0604030504040204" pitchFamily="50" charset="-128"/>
              </a:rPr>
              <a:t>2019</a:t>
            </a:r>
            <a:r>
              <a:rPr lang="ja-JP" altLang="en-US" sz="600" dirty="0" smtClean="0">
                <a:solidFill>
                  <a:schemeClr val="tx1"/>
                </a:solidFill>
                <a:latin typeface="Meiryo UI" panose="020B0604030504040204" pitchFamily="50" charset="-128"/>
                <a:ea typeface="Meiryo UI" panose="020B0604030504040204" pitchFamily="50" charset="-128"/>
              </a:rPr>
              <a:t>年度は</a:t>
            </a:r>
            <a:r>
              <a:rPr lang="en-US" altLang="ja-JP" sz="600" dirty="0" smtClean="0">
                <a:solidFill>
                  <a:schemeClr val="tx1"/>
                </a:solidFill>
                <a:latin typeface="Meiryo UI" panose="020B0604030504040204" pitchFamily="50" charset="-128"/>
                <a:ea typeface="Meiryo UI" panose="020B0604030504040204" pitchFamily="50" charset="-128"/>
              </a:rPr>
              <a:t>20</a:t>
            </a:r>
            <a:r>
              <a:rPr lang="ja-JP" altLang="en-US" sz="600" dirty="0" smtClean="0">
                <a:solidFill>
                  <a:schemeClr val="tx1"/>
                </a:solidFill>
                <a:latin typeface="Meiryo UI" panose="020B0604030504040204" pitchFamily="50" charset="-128"/>
                <a:ea typeface="Meiryo UI" panose="020B0604030504040204" pitchFamily="50" charset="-128"/>
              </a:rPr>
              <a:t>件と、</a:t>
            </a:r>
            <a:r>
              <a:rPr lang="en-US" altLang="ja-JP" sz="600" dirty="0" smtClean="0">
                <a:solidFill>
                  <a:schemeClr val="tx1"/>
                </a:solidFill>
                <a:latin typeface="Meiryo UI" panose="020B0604030504040204" pitchFamily="50" charset="-128"/>
                <a:ea typeface="Meiryo UI" panose="020B0604030504040204" pitchFamily="50" charset="-128"/>
              </a:rPr>
              <a:t>45</a:t>
            </a:r>
            <a:r>
              <a:rPr lang="ja-JP" altLang="en-US" sz="600" dirty="0" smtClean="0">
                <a:solidFill>
                  <a:schemeClr val="tx1"/>
                </a:solidFill>
                <a:latin typeface="Meiryo UI" panose="020B0604030504040204" pitchFamily="50" charset="-128"/>
                <a:ea typeface="Meiryo UI" panose="020B0604030504040204" pitchFamily="50" charset="-128"/>
              </a:rPr>
              <a:t>件以内（</a:t>
            </a:r>
            <a:r>
              <a:rPr lang="en-US" altLang="ja-JP" sz="600" dirty="0" smtClean="0">
                <a:solidFill>
                  <a:schemeClr val="tx1"/>
                </a:solidFill>
                <a:latin typeface="Meiryo UI" panose="020B0604030504040204" pitchFamily="50" charset="-128"/>
                <a:ea typeface="Meiryo UI" panose="020B0604030504040204" pitchFamily="50" charset="-128"/>
              </a:rPr>
              <a:t>2014</a:t>
            </a:r>
            <a:r>
              <a:rPr lang="ja-JP" altLang="en-US" sz="600" dirty="0">
                <a:solidFill>
                  <a:schemeClr val="tx1"/>
                </a:solidFill>
                <a:latin typeface="Meiryo UI" panose="020B0604030504040204" pitchFamily="50" charset="-128"/>
                <a:ea typeface="Meiryo UI" panose="020B0604030504040204" pitchFamily="50" charset="-128"/>
              </a:rPr>
              <a:t>年度～</a:t>
            </a:r>
            <a:r>
              <a:rPr lang="en-US" altLang="ja-JP" sz="600" dirty="0">
                <a:solidFill>
                  <a:schemeClr val="tx1"/>
                </a:solidFill>
                <a:latin typeface="Meiryo UI" panose="020B0604030504040204" pitchFamily="50" charset="-128"/>
                <a:ea typeface="Meiryo UI" panose="020B0604030504040204" pitchFamily="50" charset="-128"/>
              </a:rPr>
              <a:t>2016</a:t>
            </a:r>
            <a:r>
              <a:rPr lang="ja-JP" altLang="en-US" sz="600" dirty="0">
                <a:solidFill>
                  <a:schemeClr val="tx1"/>
                </a:solidFill>
                <a:latin typeface="Meiryo UI" panose="020B0604030504040204" pitchFamily="50" charset="-128"/>
                <a:ea typeface="Meiryo UI" panose="020B0604030504040204" pitchFamily="50" charset="-128"/>
              </a:rPr>
              <a:t>年度</a:t>
            </a:r>
            <a:r>
              <a:rPr lang="ja-JP" altLang="en-US" sz="600" dirty="0" smtClean="0">
                <a:solidFill>
                  <a:schemeClr val="tx1"/>
                </a:solidFill>
                <a:latin typeface="Meiryo UI" panose="020B0604030504040204" pitchFamily="50" charset="-128"/>
                <a:ea typeface="Meiryo UI" panose="020B0604030504040204" pitchFamily="50" charset="-128"/>
              </a:rPr>
              <a:t>の３割削減）の目標を達成</a:t>
            </a:r>
            <a:endParaRPr lang="ja-JP" altLang="en-US" sz="600" dirty="0">
              <a:solidFill>
                <a:schemeClr val="tx1"/>
              </a:solidFill>
              <a:latin typeface="Meiryo UI" panose="020B0604030504040204" pitchFamily="50" charset="-128"/>
              <a:ea typeface="Meiryo UI" panose="020B0604030504040204" pitchFamily="50" charset="-128"/>
            </a:endParaRPr>
          </a:p>
        </p:txBody>
      </p:sp>
      <p:cxnSp>
        <p:nvCxnSpPr>
          <p:cNvPr id="151" name="直線コネクタ 150"/>
          <p:cNvCxnSpPr/>
          <p:nvPr/>
        </p:nvCxnSpPr>
        <p:spPr>
          <a:xfrm>
            <a:off x="950136" y="6190406"/>
            <a:ext cx="31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953311" y="5513125"/>
            <a:ext cx="31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1698627" y="5550816"/>
            <a:ext cx="0" cy="8581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955983" y="6450048"/>
            <a:ext cx="31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5" name="角丸四角形 154"/>
          <p:cNvSpPr/>
          <p:nvPr/>
        </p:nvSpPr>
        <p:spPr>
          <a:xfrm>
            <a:off x="1707466" y="5547676"/>
            <a:ext cx="772523" cy="594081"/>
          </a:xfrm>
          <a:prstGeom prst="roundRect">
            <a:avLst>
              <a:gd name="adj" fmla="val 0"/>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r>
              <a:rPr lang="ja-JP" altLang="en-US" sz="600" dirty="0" smtClean="0">
                <a:solidFill>
                  <a:schemeClr val="tx1"/>
                </a:solidFill>
                <a:latin typeface="Meiryo UI" panose="020B0604030504040204" pitchFamily="50" charset="-128"/>
                <a:ea typeface="Meiryo UI" panose="020B0604030504040204" pitchFamily="50" charset="-128"/>
              </a:rPr>
              <a:t>徹底した作業の</a:t>
            </a:r>
            <a:endParaRPr lang="en-US" altLang="ja-JP" sz="600" dirty="0" smtClean="0">
              <a:solidFill>
                <a:schemeClr val="tx1"/>
              </a:solidFill>
              <a:latin typeface="Meiryo UI" panose="020B0604030504040204" pitchFamily="50" charset="-128"/>
              <a:ea typeface="Meiryo UI" panose="020B0604030504040204" pitchFamily="50" charset="-128"/>
            </a:endParaRPr>
          </a:p>
          <a:p>
            <a:r>
              <a:rPr lang="ja-JP" altLang="en-US" sz="600" dirty="0" smtClean="0">
                <a:solidFill>
                  <a:schemeClr val="tx1"/>
                </a:solidFill>
                <a:latin typeface="Meiryo UI" panose="020B0604030504040204" pitchFamily="50" charset="-128"/>
                <a:ea typeface="Meiryo UI" panose="020B0604030504040204" pitchFamily="50" charset="-128"/>
              </a:rPr>
              <a:t>効率化により、</a:t>
            </a:r>
            <a:endParaRPr lang="en-US" altLang="ja-JP" sz="600" dirty="0" smtClean="0">
              <a:solidFill>
                <a:schemeClr val="tx1"/>
              </a:solidFill>
              <a:latin typeface="Meiryo UI" panose="020B0604030504040204" pitchFamily="50" charset="-128"/>
              <a:ea typeface="Meiryo UI" panose="020B0604030504040204" pitchFamily="50" charset="-128"/>
            </a:endParaRPr>
          </a:p>
          <a:p>
            <a:r>
              <a:rPr lang="en-US" altLang="ja-JP" sz="600" dirty="0" smtClean="0">
                <a:solidFill>
                  <a:schemeClr val="tx1"/>
                </a:solidFill>
                <a:latin typeface="Meiryo UI" panose="020B0604030504040204" pitchFamily="50" charset="-128"/>
                <a:ea typeface="Meiryo UI" panose="020B0604030504040204" pitchFamily="50" charset="-128"/>
              </a:rPr>
              <a:t>2016</a:t>
            </a:r>
            <a:r>
              <a:rPr lang="ja-JP" altLang="en-US" sz="600" dirty="0">
                <a:solidFill>
                  <a:schemeClr val="tx1"/>
                </a:solidFill>
                <a:latin typeface="Meiryo UI" panose="020B0604030504040204" pitchFamily="50" charset="-128"/>
                <a:ea typeface="Meiryo UI" panose="020B0604030504040204" pitchFamily="50" charset="-128"/>
              </a:rPr>
              <a:t>年度比</a:t>
            </a:r>
            <a:r>
              <a:rPr lang="ja-JP" altLang="en-US" sz="600" dirty="0" smtClean="0">
                <a:solidFill>
                  <a:schemeClr val="tx1"/>
                </a:solidFill>
                <a:latin typeface="Meiryo UI" panose="020B0604030504040204" pitchFamily="50" charset="-128"/>
                <a:ea typeface="Meiryo UI" panose="020B0604030504040204" pitchFamily="50" charset="-128"/>
              </a:rPr>
              <a:t>で、</a:t>
            </a:r>
            <a:endParaRPr lang="en-US" altLang="ja-JP" sz="600" dirty="0" smtClean="0">
              <a:solidFill>
                <a:schemeClr val="tx1"/>
              </a:solidFill>
              <a:latin typeface="Meiryo UI" panose="020B0604030504040204" pitchFamily="50" charset="-128"/>
              <a:ea typeface="Meiryo UI" panose="020B0604030504040204" pitchFamily="50" charset="-128"/>
            </a:endParaRPr>
          </a:p>
          <a:p>
            <a:r>
              <a:rPr lang="ja-JP" altLang="en-US" sz="600" dirty="0" smtClean="0">
                <a:solidFill>
                  <a:schemeClr val="tx1"/>
                </a:solidFill>
                <a:latin typeface="Meiryo UI" panose="020B0604030504040204" pitchFamily="50" charset="-128"/>
                <a:ea typeface="Meiryo UI" panose="020B0604030504040204" pitchFamily="50" charset="-128"/>
              </a:rPr>
              <a:t>職員</a:t>
            </a:r>
            <a:r>
              <a:rPr lang="ja-JP" altLang="en-US" sz="600" dirty="0">
                <a:solidFill>
                  <a:schemeClr val="tx1"/>
                </a:solidFill>
                <a:latin typeface="Meiryo UI" panose="020B0604030504040204" pitchFamily="50" charset="-128"/>
                <a:ea typeface="Meiryo UI" panose="020B0604030504040204" pitchFamily="50" charset="-128"/>
              </a:rPr>
              <a:t>定数</a:t>
            </a:r>
            <a:r>
              <a:rPr lang="ja-JP" altLang="en-US" sz="600" dirty="0" smtClean="0">
                <a:solidFill>
                  <a:schemeClr val="tx1"/>
                </a:solidFill>
                <a:latin typeface="Meiryo UI" panose="020B0604030504040204" pitchFamily="50" charset="-128"/>
                <a:ea typeface="Meiryo UI" panose="020B0604030504040204" pitchFamily="50" charset="-128"/>
              </a:rPr>
              <a:t>の</a:t>
            </a:r>
            <a:endParaRPr lang="en-US" altLang="ja-JP" sz="600" dirty="0" smtClean="0">
              <a:solidFill>
                <a:schemeClr val="tx1"/>
              </a:solidFill>
              <a:latin typeface="Meiryo UI" panose="020B0604030504040204" pitchFamily="50" charset="-128"/>
              <a:ea typeface="Meiryo UI" panose="020B0604030504040204" pitchFamily="50" charset="-128"/>
            </a:endParaRPr>
          </a:p>
          <a:p>
            <a:r>
              <a:rPr lang="ja-JP" altLang="en-US" sz="600" dirty="0" smtClean="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10</a:t>
            </a:r>
            <a:r>
              <a:rPr lang="en-US" altLang="ja-JP" sz="600" smtClean="0">
                <a:solidFill>
                  <a:schemeClr val="tx1"/>
                </a:solidFill>
                <a:latin typeface="Meiryo UI" panose="020B0604030504040204" pitchFamily="50" charset="-128"/>
                <a:ea typeface="Meiryo UI" panose="020B0604030504040204" pitchFamily="50" charset="-128"/>
              </a:rPr>
              <a:t>%(152</a:t>
            </a:r>
            <a:r>
              <a:rPr lang="ja-JP" altLang="en-US" sz="600" smtClean="0">
                <a:solidFill>
                  <a:schemeClr val="tx1"/>
                </a:solidFill>
                <a:latin typeface="Meiryo UI" panose="020B0604030504040204" pitchFamily="50" charset="-128"/>
                <a:ea typeface="Meiryo UI" panose="020B0604030504040204" pitchFamily="50" charset="-128"/>
              </a:rPr>
              <a:t>人</a:t>
            </a:r>
            <a:r>
              <a:rPr lang="ja-JP" altLang="en-US" sz="600" dirty="0" smtClean="0">
                <a:solidFill>
                  <a:schemeClr val="tx1"/>
                </a:solidFill>
                <a:latin typeface="Meiryo UI" panose="020B0604030504040204" pitchFamily="50" charset="-128"/>
                <a:ea typeface="Meiryo UI" panose="020B0604030504040204" pitchFamily="50" charset="-128"/>
              </a:rPr>
              <a:t>）</a:t>
            </a:r>
            <a:endParaRPr lang="en-US" altLang="ja-JP" sz="600" dirty="0" smtClean="0">
              <a:solidFill>
                <a:schemeClr val="tx1"/>
              </a:solidFill>
              <a:latin typeface="Meiryo UI" panose="020B0604030504040204" pitchFamily="50" charset="-128"/>
              <a:ea typeface="Meiryo UI" panose="020B0604030504040204" pitchFamily="50" charset="-128"/>
            </a:endParaRPr>
          </a:p>
          <a:p>
            <a:r>
              <a:rPr lang="ja-JP" altLang="en-US" sz="600" dirty="0" smtClean="0">
                <a:solidFill>
                  <a:schemeClr val="tx1"/>
                </a:solidFill>
                <a:latin typeface="Meiryo UI" panose="020B0604030504040204" pitchFamily="50" charset="-128"/>
                <a:ea typeface="Meiryo UI" panose="020B0604030504040204" pitchFamily="50" charset="-128"/>
              </a:rPr>
              <a:t>を削減</a:t>
            </a:r>
            <a:endParaRPr lang="ja-JP" altLang="en-US" sz="600" dirty="0">
              <a:solidFill>
                <a:schemeClr val="tx1"/>
              </a:solidFill>
              <a:latin typeface="Meiryo UI" panose="020B0604030504040204" pitchFamily="50" charset="-128"/>
              <a:ea typeface="Meiryo UI" panose="020B0604030504040204" pitchFamily="50" charset="-128"/>
            </a:endParaRPr>
          </a:p>
        </p:txBody>
      </p:sp>
      <p:pic>
        <p:nvPicPr>
          <p:cNvPr id="156" name="図 155"/>
          <p:cNvPicPr>
            <a:picLocks noChangeAspect="1"/>
          </p:cNvPicPr>
          <p:nvPr/>
        </p:nvPicPr>
        <p:blipFill>
          <a:blip r:embed="rId4"/>
          <a:stretch>
            <a:fillRect/>
          </a:stretch>
        </p:blipFill>
        <p:spPr>
          <a:xfrm>
            <a:off x="2494102" y="5550407"/>
            <a:ext cx="1615326" cy="635500"/>
          </a:xfrm>
          <a:prstGeom prst="rect">
            <a:avLst/>
          </a:prstGeom>
          <a:ln>
            <a:noFill/>
          </a:ln>
        </p:spPr>
      </p:pic>
      <p:sp>
        <p:nvSpPr>
          <p:cNvPr id="157" name="角丸四角形 156"/>
          <p:cNvSpPr/>
          <p:nvPr/>
        </p:nvSpPr>
        <p:spPr>
          <a:xfrm>
            <a:off x="934701" y="5266623"/>
            <a:ext cx="687321" cy="189641"/>
          </a:xfrm>
          <a:prstGeom prst="roundRect">
            <a:avLst>
              <a:gd name="adj" fmla="val 0"/>
            </a:avLst>
          </a:prstGeom>
          <a:solidFill>
            <a:srgbClr val="FFFF00"/>
          </a:solid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改革プランの</a:t>
            </a:r>
            <a:endParaRPr lang="en-US" altLang="ja-JP" sz="600" dirty="0" smtClean="0">
              <a:solidFill>
                <a:schemeClr val="tx1"/>
              </a:solidFill>
              <a:latin typeface="Meiryo UI" panose="020B0604030504040204" pitchFamily="50" charset="-128"/>
              <a:ea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rPr>
              <a:t>主な成果</a:t>
            </a:r>
            <a:endParaRPr lang="ja-JP" altLang="en-US" sz="600" dirty="0">
              <a:solidFill>
                <a:schemeClr val="tx1"/>
              </a:solidFill>
              <a:latin typeface="Meiryo UI" panose="020B0604030504040204" pitchFamily="50" charset="-128"/>
              <a:ea typeface="Meiryo UI" panose="020B0604030504040204" pitchFamily="50" charset="-128"/>
            </a:endParaRPr>
          </a:p>
        </p:txBody>
      </p:sp>
      <p:sp>
        <p:nvSpPr>
          <p:cNvPr id="158" name="角丸四角形 157"/>
          <p:cNvSpPr/>
          <p:nvPr/>
        </p:nvSpPr>
        <p:spPr>
          <a:xfrm>
            <a:off x="4406533" y="5251185"/>
            <a:ext cx="946531" cy="190903"/>
          </a:xfrm>
          <a:prstGeom prst="roundRect">
            <a:avLst>
              <a:gd name="adj" fmla="val 0"/>
            </a:avLst>
          </a:prstGeom>
          <a:solidFill>
            <a:srgbClr val="FFFF00"/>
          </a:solid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改革プラン</a:t>
            </a:r>
            <a:r>
              <a:rPr lang="en-US" altLang="ja-JP" sz="600" dirty="0">
                <a:solidFill>
                  <a:schemeClr val="tx1"/>
                </a:solidFill>
                <a:latin typeface="Meiryo UI" panose="020B0604030504040204" pitchFamily="50" charset="-128"/>
                <a:ea typeface="Meiryo UI" panose="020B0604030504040204" pitchFamily="50" charset="-128"/>
              </a:rPr>
              <a:t>2.0</a:t>
            </a:r>
            <a:r>
              <a:rPr lang="ja-JP" altLang="en-US" sz="600" dirty="0" smtClean="0">
                <a:solidFill>
                  <a:schemeClr val="tx1"/>
                </a:solidFill>
                <a:latin typeface="Meiryo UI" panose="020B0604030504040204" pitchFamily="50" charset="-128"/>
                <a:ea typeface="Meiryo UI" panose="020B0604030504040204" pitchFamily="50" charset="-128"/>
              </a:rPr>
              <a:t>の</a:t>
            </a:r>
            <a:endParaRPr lang="en-US" altLang="ja-JP" sz="600" dirty="0" smtClean="0">
              <a:solidFill>
                <a:schemeClr val="tx1"/>
              </a:solidFill>
              <a:latin typeface="Meiryo UI" panose="020B0604030504040204" pitchFamily="50" charset="-128"/>
              <a:ea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rPr>
              <a:t>主な取組み</a:t>
            </a:r>
            <a:endParaRPr lang="ja-JP" altLang="en-US" sz="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6653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5467329" y="6371803"/>
            <a:ext cx="4526231" cy="461665"/>
          </a:xfrm>
          <a:prstGeom prst="rect">
            <a:avLst/>
          </a:prstGeom>
          <a:noFill/>
        </p:spPr>
        <p:txBody>
          <a:bodyPr wrap="square" rtlCol="0">
            <a:spAutoFit/>
          </a:bodyPr>
          <a:lstStyle/>
          <a:p>
            <a:pPr marL="85725" indent="-85725"/>
            <a:r>
              <a:rPr lang="en-US" altLang="ja-JP" sz="800" dirty="0" smtClean="0"/>
              <a:t>※</a:t>
            </a:r>
            <a:r>
              <a:rPr lang="ja-JP" altLang="ja-JP" sz="800" dirty="0" smtClean="0"/>
              <a:t>国家</a:t>
            </a:r>
            <a:r>
              <a:rPr lang="ja-JP" altLang="ja-JP" sz="800" dirty="0"/>
              <a:t>戦略特区における課税の特例（所得控除）の適用を受け</a:t>
            </a:r>
            <a:r>
              <a:rPr lang="ja-JP" altLang="ja-JP" sz="800" dirty="0" smtClean="0"/>
              <a:t>、 </a:t>
            </a:r>
            <a:r>
              <a:rPr lang="ja-JP" altLang="ja-JP" sz="800" dirty="0"/>
              <a:t>府の成長特区税制及び軽減</a:t>
            </a:r>
            <a:r>
              <a:rPr lang="ja-JP" altLang="ja-JP" sz="800" dirty="0" smtClean="0"/>
              <a:t>税制</a:t>
            </a:r>
            <a:endParaRPr lang="en-US" altLang="ja-JP" sz="800" dirty="0" smtClean="0"/>
          </a:p>
          <a:p>
            <a:pPr marL="85725" indent="-85725"/>
            <a:r>
              <a:rPr lang="ja-JP" altLang="en-US" sz="800" dirty="0"/>
              <a:t>　</a:t>
            </a:r>
            <a:r>
              <a:rPr lang="ja-JP" altLang="en-US" sz="800" dirty="0" smtClean="0"/>
              <a:t> </a:t>
            </a:r>
            <a:r>
              <a:rPr lang="ja-JP" altLang="ja-JP" sz="800" dirty="0" smtClean="0"/>
              <a:t>を</a:t>
            </a:r>
            <a:r>
              <a:rPr lang="ja-JP" altLang="ja-JP" sz="800" dirty="0"/>
              <a:t>行って</a:t>
            </a:r>
            <a:r>
              <a:rPr lang="ja-JP" altLang="ja-JP" sz="800" dirty="0" smtClean="0"/>
              <a:t>いる</a:t>
            </a:r>
            <a:r>
              <a:rPr lang="ja-JP" altLang="en-US" sz="800" dirty="0" smtClean="0"/>
              <a:t> </a:t>
            </a:r>
            <a:r>
              <a:rPr lang="ja-JP" altLang="ja-JP" sz="800" dirty="0" smtClean="0"/>
              <a:t>市町村</a:t>
            </a:r>
            <a:r>
              <a:rPr lang="ja-JP" altLang="ja-JP" sz="800" dirty="0"/>
              <a:t>の課税の特例の適用を受けた最大の</a:t>
            </a:r>
            <a:r>
              <a:rPr lang="ja-JP" altLang="ja-JP" sz="800" dirty="0" smtClean="0"/>
              <a:t>率</a:t>
            </a:r>
            <a:r>
              <a:rPr lang="ja-JP" altLang="en-US" sz="800" dirty="0" smtClean="0"/>
              <a:t>。</a:t>
            </a:r>
            <a:endParaRPr lang="ja-JP" altLang="ja-JP" sz="800" dirty="0"/>
          </a:p>
          <a:p>
            <a:r>
              <a:rPr lang="ja-JP" altLang="en-US" sz="800" dirty="0" smtClean="0"/>
              <a:t>財務省</a:t>
            </a:r>
            <a:r>
              <a:rPr lang="ja-JP" altLang="en-US" sz="800" dirty="0"/>
              <a:t>「法人所得課税の実効税率の国際比較（</a:t>
            </a:r>
            <a:r>
              <a:rPr lang="en-US" altLang="ja-JP" sz="800" dirty="0"/>
              <a:t>2020</a:t>
            </a:r>
            <a:r>
              <a:rPr lang="ja-JP" altLang="en-US" sz="800" dirty="0"/>
              <a:t>年</a:t>
            </a:r>
            <a:r>
              <a:rPr lang="en-US" altLang="ja-JP" sz="800" dirty="0"/>
              <a:t>1</a:t>
            </a:r>
            <a:r>
              <a:rPr lang="ja-JP" altLang="en-US" sz="800" dirty="0"/>
              <a:t>月現在）」等を元に作成</a:t>
            </a:r>
            <a:endParaRPr kumimoji="1" lang="ja-JP" altLang="en-US" sz="800" dirty="0"/>
          </a:p>
        </p:txBody>
      </p:sp>
      <p:pic>
        <p:nvPicPr>
          <p:cNvPr id="24" name="図 23"/>
          <p:cNvPicPr>
            <a:picLocks noChangeAspect="1"/>
          </p:cNvPicPr>
          <p:nvPr/>
        </p:nvPicPr>
        <p:blipFill>
          <a:blip r:embed="rId3"/>
          <a:stretch>
            <a:fillRect/>
          </a:stretch>
        </p:blipFill>
        <p:spPr>
          <a:xfrm>
            <a:off x="5428481" y="4763243"/>
            <a:ext cx="4500000" cy="1920988"/>
          </a:xfrm>
          <a:prstGeom prst="rect">
            <a:avLst/>
          </a:prstGeom>
        </p:spPr>
      </p:pic>
      <p:cxnSp>
        <p:nvCxnSpPr>
          <p:cNvPr id="22" name="直線コネクタ 21"/>
          <p:cNvCxnSpPr/>
          <p:nvPr/>
        </p:nvCxnSpPr>
        <p:spPr>
          <a:xfrm>
            <a:off x="297111" y="1998835"/>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タイトル 1"/>
          <p:cNvSpPr txBox="1">
            <a:spLocks/>
          </p:cNvSpPr>
          <p:nvPr/>
        </p:nvSpPr>
        <p:spPr>
          <a:xfrm>
            <a:off x="367574" y="730957"/>
            <a:ext cx="9409962" cy="120192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健康医療にかかわる分野やチャレンジングな人材の</a:t>
            </a:r>
            <a:r>
              <a:rPr lang="ja-JP" altLang="en-US" sz="1400" dirty="0" smtClean="0">
                <a:latin typeface="+mj-ea"/>
                <a:cs typeface="Meiryo UI" panose="020B0604030504040204" pitchFamily="50" charset="-128"/>
              </a:rPr>
              <a:t>集積など、</a:t>
            </a:r>
            <a:r>
              <a:rPr lang="ja-JP" altLang="en-US" sz="1400" dirty="0">
                <a:latin typeface="+mj-ea"/>
                <a:cs typeface="Meiryo UI" panose="020B0604030504040204" pitchFamily="50" charset="-128"/>
              </a:rPr>
              <a:t>世界で最もビジネスがしやすい環境づくりをめざし、規制改革を推進している。</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関西圏国家戦略特区や</a:t>
            </a:r>
            <a:r>
              <a:rPr lang="ja-JP" altLang="en-US" sz="1400" dirty="0" smtClean="0">
                <a:latin typeface="+mj-ea"/>
                <a:cs typeface="Meiryo UI" panose="020B0604030504040204" pitchFamily="50" charset="-128"/>
              </a:rPr>
              <a:t>関西</a:t>
            </a:r>
            <a:r>
              <a:rPr lang="ja-JP" altLang="en-US" sz="1400" dirty="0">
                <a:latin typeface="+mj-ea"/>
                <a:cs typeface="Meiryo UI" panose="020B0604030504040204" pitchFamily="50" charset="-128"/>
              </a:rPr>
              <a:t>イノベーション国際戦略総合</a:t>
            </a:r>
            <a:r>
              <a:rPr lang="ja-JP" altLang="en-US" sz="1400">
                <a:latin typeface="+mj-ea"/>
                <a:cs typeface="Meiryo UI" panose="020B0604030504040204" pitchFamily="50" charset="-128"/>
              </a:rPr>
              <a:t>特</a:t>
            </a:r>
            <a:r>
              <a:rPr lang="ja-JP" altLang="en-US" sz="1400" smtClean="0">
                <a:latin typeface="+mj-ea"/>
                <a:cs typeface="Meiryo UI" panose="020B0604030504040204" pitchFamily="50" charset="-128"/>
              </a:rPr>
              <a:t>区を</a:t>
            </a:r>
            <a:r>
              <a:rPr lang="ja-JP" altLang="en-US" sz="1400" dirty="0" smtClean="0">
                <a:latin typeface="+mj-ea"/>
                <a:cs typeface="Meiryo UI" panose="020B0604030504040204" pitchFamily="50" charset="-128"/>
              </a:rPr>
              <a:t>積極的</a:t>
            </a:r>
            <a:r>
              <a:rPr lang="ja-JP" altLang="en-US" sz="1400" dirty="0">
                <a:latin typeface="+mj-ea"/>
                <a:cs typeface="Meiryo UI" panose="020B0604030504040204" pitchFamily="50" charset="-128"/>
              </a:rPr>
              <a:t>に活用</a:t>
            </a:r>
            <a:r>
              <a:rPr lang="ja-JP" altLang="en-US" sz="1400" dirty="0" smtClean="0">
                <a:latin typeface="+mj-ea"/>
                <a:cs typeface="Meiryo UI" panose="020B0604030504040204" pitchFamily="50" charset="-128"/>
              </a:rPr>
              <a:t>。また</a:t>
            </a:r>
            <a:r>
              <a:rPr lang="ja-JP" altLang="en-US" sz="1400" dirty="0">
                <a:latin typeface="+mj-ea"/>
                <a:cs typeface="Meiryo UI" panose="020B0604030504040204" pitchFamily="50" charset="-128"/>
              </a:rPr>
              <a:t>、「まるごと未来都市」を実現するスーパーシティをめざし、スーパーシティ型国家戦略特区の公募に対して提案するなど取組みを進めている。</a:t>
            </a:r>
          </a:p>
        </p:txBody>
      </p:sp>
      <p:sp>
        <p:nvSpPr>
          <p:cNvPr id="25" name="正方形/長方形 24"/>
          <p:cNvSpPr/>
          <p:nvPr/>
        </p:nvSpPr>
        <p:spPr>
          <a:xfrm>
            <a:off x="271961" y="116632"/>
            <a:ext cx="2630722" cy="338554"/>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ソフト面の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機能充実</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正方形/長方形 25"/>
          <p:cNvSpPr/>
          <p:nvPr/>
        </p:nvSpPr>
        <p:spPr>
          <a:xfrm>
            <a:off x="200472" y="32903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（４）規制改革や特区による環境整備 </a:t>
            </a:r>
          </a:p>
        </p:txBody>
      </p:sp>
      <p:sp>
        <p:nvSpPr>
          <p:cNvPr id="39" name="正方形/長方形 38"/>
          <p:cNvSpPr/>
          <p:nvPr/>
        </p:nvSpPr>
        <p:spPr>
          <a:xfrm>
            <a:off x="1092544" y="2247354"/>
            <a:ext cx="3661110" cy="307777"/>
          </a:xfrm>
          <a:prstGeom prst="rect">
            <a:avLst/>
          </a:prstGeom>
        </p:spPr>
        <p:txBody>
          <a:bodyPr wrap="square">
            <a:spAutoFit/>
          </a:bodyPr>
          <a:lstStyle/>
          <a:p>
            <a:pPr marL="144463" indent="-144463"/>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→関西圏で</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事業（うち大阪府域</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事業）</a:t>
            </a:r>
          </a:p>
        </p:txBody>
      </p:sp>
      <p:sp>
        <p:nvSpPr>
          <p:cNvPr id="49" name="タイトル 1"/>
          <p:cNvSpPr txBox="1">
            <a:spLocks/>
          </p:cNvSpPr>
          <p:nvPr/>
        </p:nvSpPr>
        <p:spPr>
          <a:xfrm>
            <a:off x="400745" y="199129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関西圏国家戦略特区の活用状況</a:t>
            </a:r>
          </a:p>
        </p:txBody>
      </p:sp>
      <p:graphicFrame>
        <p:nvGraphicFramePr>
          <p:cNvPr id="50" name="表 49"/>
          <p:cNvGraphicFramePr>
            <a:graphicFrameLocks noGrp="1"/>
          </p:cNvGraphicFramePr>
          <p:nvPr>
            <p:extLst>
              <p:ext uri="{D42A27DB-BD31-4B8C-83A1-F6EECF244321}">
                <p14:modId xmlns:p14="http://schemas.microsoft.com/office/powerpoint/2010/main" val="3560132167"/>
              </p:ext>
            </p:extLst>
          </p:nvPr>
        </p:nvGraphicFramePr>
        <p:xfrm>
          <a:off x="760510" y="2801266"/>
          <a:ext cx="4348441" cy="1807348"/>
        </p:xfrm>
        <a:graphic>
          <a:graphicData uri="http://schemas.openxmlformats.org/drawingml/2006/table">
            <a:tbl>
              <a:tblPr>
                <a:tableStyleId>{5C22544A-7EE6-4342-B048-85BDC9FD1C3A}</a:tableStyleId>
              </a:tblPr>
              <a:tblGrid>
                <a:gridCol w="371250">
                  <a:extLst>
                    <a:ext uri="{9D8B030D-6E8A-4147-A177-3AD203B41FA5}">
                      <a16:colId xmlns:a16="http://schemas.microsoft.com/office/drawing/2014/main" val="20000"/>
                    </a:ext>
                  </a:extLst>
                </a:gridCol>
                <a:gridCol w="3977191">
                  <a:extLst>
                    <a:ext uri="{9D8B030D-6E8A-4147-A177-3AD203B41FA5}">
                      <a16:colId xmlns:a16="http://schemas.microsoft.com/office/drawing/2014/main" val="20001"/>
                    </a:ext>
                  </a:extLst>
                </a:gridCol>
              </a:tblGrid>
              <a:tr h="331348">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2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kern="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・「旅館業法の特例（区域拡大）」（</a:t>
                      </a:r>
                      <a:r>
                        <a:rPr kumimoji="1" lang="en-US" altLang="ja-JP" sz="900" kern="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kern="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6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・「外国人家事支援人材の受入に係る出入国管理及び難民認定法の特例（区域拡大）」（</a:t>
                      </a:r>
                      <a:r>
                        <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・「建築物用地下水の採取に係る特例（帯水層蓄熱型冷暖房事業）」（９月）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・「病床規制に係る医療法の特例（高度医療提供事業）」（</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1950484"/>
                  </a:ext>
                </a:extLst>
              </a:tr>
              <a:tr h="288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・「外国人家事支援人材の受入に係る出入国管理及び難民認定法の特例（区域拡大）」（</a:t>
                      </a:r>
                      <a:r>
                        <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4673397"/>
                  </a:ext>
                </a:extLst>
              </a:tr>
              <a:tr h="180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a:t>
                      </a:r>
                      <a:r>
                        <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8979189"/>
                  </a:ext>
                </a:extLst>
              </a:tr>
            </a:tbl>
          </a:graphicData>
        </a:graphic>
      </p:graphicFrame>
      <p:sp>
        <p:nvSpPr>
          <p:cNvPr id="62" name="タイトル 1"/>
          <p:cNvSpPr txBox="1">
            <a:spLocks/>
          </p:cNvSpPr>
          <p:nvPr/>
        </p:nvSpPr>
        <p:spPr>
          <a:xfrm>
            <a:off x="541559" y="4869160"/>
            <a:ext cx="4824536" cy="360040"/>
          </a:xfrm>
          <a:prstGeom prst="rect">
            <a:avLst/>
          </a:prstGeom>
        </p:spPr>
        <p:txBody>
          <a:bodyPr vert="horz" lIns="91440" tIns="45720" rIns="91440" bIns="45720" rtlCol="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smtClean="0">
                <a:latin typeface="+mj-ea"/>
                <a:cs typeface="Meiryo UI" panose="020B0604030504040204" pitchFamily="50" charset="-128"/>
              </a:rPr>
              <a:t>■</a:t>
            </a:r>
            <a:r>
              <a:rPr lang="ja-JP" altLang="en-US" sz="1400" b="1" dirty="0" smtClean="0">
                <a:latin typeface="+mj-ea"/>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スーパーシティの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取組状況</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b="1" dirty="0">
              <a:latin typeface="+mj-ea"/>
              <a:cs typeface="Meiryo UI" panose="020B0604030504040204" pitchFamily="50" charset="-128"/>
            </a:endParaRPr>
          </a:p>
        </p:txBody>
      </p:sp>
      <p:sp>
        <p:nvSpPr>
          <p:cNvPr id="63" name="テキスト ボックス 2"/>
          <p:cNvSpPr txBox="1"/>
          <p:nvPr/>
        </p:nvSpPr>
        <p:spPr>
          <a:xfrm>
            <a:off x="649393" y="5102149"/>
            <a:ext cx="2592289"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スーパーシティ公募開始</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スーパーシティ提案書提出</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スーパーシティに関する規制改革</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などの再提案の募集</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再提案提出</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（今後の予定）  区域指定に関する専門調査会</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国家戦略特区諮問会議</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政令閣議決定（区域指定）</a:t>
            </a:r>
          </a:p>
          <a:p>
            <a:endParaRPr lang="en-US" altLang="ja-JP" sz="900" dirty="0">
              <a:latin typeface="Meiryo UI" panose="020B0604030504040204" pitchFamily="50" charset="-128"/>
              <a:ea typeface="Meiryo UI" panose="020B0604030504040204" pitchFamily="50" charset="-128"/>
            </a:endParaRPr>
          </a:p>
        </p:txBody>
      </p:sp>
      <p:pic>
        <p:nvPicPr>
          <p:cNvPr id="64" name="図 63"/>
          <p:cNvPicPr>
            <a:picLocks noChangeAspect="1"/>
          </p:cNvPicPr>
          <p:nvPr/>
        </p:nvPicPr>
        <p:blipFill>
          <a:blip r:embed="rId4"/>
          <a:stretch>
            <a:fillRect/>
          </a:stretch>
        </p:blipFill>
        <p:spPr>
          <a:xfrm>
            <a:off x="3038712" y="5037538"/>
            <a:ext cx="2212793" cy="1480630"/>
          </a:xfrm>
          <a:prstGeom prst="rect">
            <a:avLst/>
          </a:prstGeom>
        </p:spPr>
      </p:pic>
      <p:sp>
        <p:nvSpPr>
          <p:cNvPr id="40" name="タイトル 1"/>
          <p:cNvSpPr txBox="1">
            <a:spLocks/>
          </p:cNvSpPr>
          <p:nvPr/>
        </p:nvSpPr>
        <p:spPr>
          <a:xfrm>
            <a:off x="5408134" y="1991293"/>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関西イノベーション国際戦略総合特区の活用状況</a:t>
            </a:r>
          </a:p>
        </p:txBody>
      </p:sp>
      <p:sp>
        <p:nvSpPr>
          <p:cNvPr id="41" name="正方形/長方形 40"/>
          <p:cNvSpPr/>
          <p:nvPr/>
        </p:nvSpPr>
        <p:spPr>
          <a:xfrm>
            <a:off x="5601072" y="2200337"/>
            <a:ext cx="3661110" cy="523220"/>
          </a:xfrm>
          <a:prstGeom prst="rect">
            <a:avLst/>
          </a:prstGeom>
        </p:spPr>
        <p:txBody>
          <a:bodyPr wrap="square">
            <a:spAutoFit/>
          </a:bodyPr>
          <a:lstStyle/>
          <a:p>
            <a:pPr marL="144463" indent="-144463"/>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→全国最多の</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103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案件が認定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44463" indent="-144463"/>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（うち大阪府域</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55</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案件）</a:t>
            </a:r>
          </a:p>
        </p:txBody>
      </p:sp>
      <p:sp>
        <p:nvSpPr>
          <p:cNvPr id="43" name="タイトル 1"/>
          <p:cNvSpPr txBox="1">
            <a:spLocks/>
          </p:cNvSpPr>
          <p:nvPr/>
        </p:nvSpPr>
        <p:spPr>
          <a:xfrm>
            <a:off x="5385048" y="4543028"/>
            <a:ext cx="428592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法人所得課税の実効税率の</a:t>
            </a:r>
            <a:r>
              <a:rPr lang="ja-JP" altLang="en-US" sz="1400" b="1" dirty="0" smtClean="0">
                <a:latin typeface="+mj-ea"/>
                <a:cs typeface="Meiryo UI" panose="020B0604030504040204" pitchFamily="50" charset="-128"/>
              </a:rPr>
              <a:t>国際比較</a:t>
            </a:r>
            <a:endParaRPr lang="ja-JP" altLang="en-US" sz="1400" b="1" dirty="0">
              <a:latin typeface="+mj-ea"/>
              <a:cs typeface="Meiryo UI" panose="020B0604030504040204" pitchFamily="50" charset="-128"/>
            </a:endParaRPr>
          </a:p>
          <a:p>
            <a:pPr algn="l">
              <a:spcBef>
                <a:spcPts val="0"/>
              </a:spcBef>
            </a:pPr>
            <a:endParaRPr lang="ja-JP" altLang="en-US" sz="1400" b="1" dirty="0">
              <a:latin typeface="+mj-ea"/>
              <a:cs typeface="Meiryo UI" panose="020B0604030504040204" pitchFamily="50" charset="-128"/>
            </a:endParaRPr>
          </a:p>
        </p:txBody>
      </p:sp>
      <p:graphicFrame>
        <p:nvGraphicFramePr>
          <p:cNvPr id="44" name="表 43"/>
          <p:cNvGraphicFramePr>
            <a:graphicFrameLocks noGrp="1"/>
          </p:cNvGraphicFramePr>
          <p:nvPr>
            <p:extLst>
              <p:ext uri="{D42A27DB-BD31-4B8C-83A1-F6EECF244321}">
                <p14:modId xmlns:p14="http://schemas.microsoft.com/office/powerpoint/2010/main" val="828502576"/>
              </p:ext>
            </p:extLst>
          </p:nvPr>
        </p:nvGraphicFramePr>
        <p:xfrm>
          <a:off x="5572015" y="2694981"/>
          <a:ext cx="1901265" cy="1829336"/>
        </p:xfrm>
        <a:graphic>
          <a:graphicData uri="http://schemas.openxmlformats.org/drawingml/2006/table">
            <a:tbl>
              <a:tblPr/>
              <a:tblGrid>
                <a:gridCol w="749137">
                  <a:extLst>
                    <a:ext uri="{9D8B030D-6E8A-4147-A177-3AD203B41FA5}">
                      <a16:colId xmlns:a16="http://schemas.microsoft.com/office/drawing/2014/main" val="3323965682"/>
                    </a:ext>
                  </a:extLst>
                </a:gridCol>
                <a:gridCol w="1152128">
                  <a:extLst>
                    <a:ext uri="{9D8B030D-6E8A-4147-A177-3AD203B41FA5}">
                      <a16:colId xmlns:a16="http://schemas.microsoft.com/office/drawing/2014/main" val="1776087131"/>
                    </a:ext>
                  </a:extLst>
                </a:gridCol>
              </a:tblGrid>
              <a:tr h="423678">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北</a:t>
                      </a: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大阪（</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彩都等）</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altLang="ja-JP" sz="700" b="0" i="0" u="none" strike="noStrike" dirty="0">
                          <a:solidFill>
                            <a:schemeClr val="tx1"/>
                          </a:solidFill>
                          <a:effectLst/>
                          <a:latin typeface="Meiryo UI" panose="020B0604030504040204" pitchFamily="50" charset="-128"/>
                          <a:ea typeface="Meiryo UI" panose="020B0604030504040204" pitchFamily="50" charset="-128"/>
                        </a:rPr>
                        <a:t>PMDA</a:t>
                      </a:r>
                      <a:r>
                        <a:rPr lang="ja-JP" altLang="en-US" sz="700" b="0" i="0" u="none" strike="noStrike" dirty="0" err="1">
                          <a:solidFill>
                            <a:schemeClr val="tx1"/>
                          </a:solidFill>
                          <a:effectLst/>
                          <a:latin typeface="Meiryo UI" panose="020B0604030504040204" pitchFamily="50" charset="-128"/>
                          <a:ea typeface="Meiryo UI" panose="020B0604030504040204" pitchFamily="50" charset="-128"/>
                        </a:rPr>
                        <a:t>ー</a:t>
                      </a: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WEST</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機能の整備及び治験センター機能の創設など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17</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088447"/>
                  </a:ext>
                </a:extLst>
              </a:tr>
              <a:tr h="351181">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夢洲・咲洲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バッテリー戦略研究センター機能の整備など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５プロジェクト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607308"/>
                  </a:ext>
                </a:extLst>
              </a:tr>
              <a:tr h="329565">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阪神港</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国内コンテナ貨物の集荷機能強化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３プロジェクト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59841"/>
                  </a:ext>
                </a:extLst>
              </a:tr>
              <a:tr h="343840">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京都市内</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革新的消化器系治療機器の開発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９プロジェクト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7943408"/>
                  </a:ext>
                </a:extLst>
              </a:tr>
              <a:tr h="381072">
                <a:tc>
                  <a:txBody>
                    <a:bodyPr/>
                    <a:lstStyle/>
                    <a:p>
                      <a:pPr algn="l" fontAlgn="t"/>
                      <a:r>
                        <a:rPr lang="zh-TW" altLang="en-US" sz="700" b="0" i="0" u="none" strike="noStrike" dirty="0">
                          <a:solidFill>
                            <a:schemeClr val="tx1"/>
                          </a:solidFill>
                          <a:effectLst/>
                          <a:latin typeface="Meiryo UI" panose="020B0604030504040204" pitchFamily="50" charset="-128"/>
                          <a:ea typeface="Meiryo UI" panose="020B0604030504040204" pitchFamily="50" charset="-128"/>
                        </a:rPr>
                        <a:t>神戸医療産業都市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再生医療・細胞治験の実用化促進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13</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3990115"/>
                  </a:ext>
                </a:extLst>
              </a:tr>
            </a:tbl>
          </a:graphicData>
        </a:graphic>
      </p:graphicFrame>
      <p:graphicFrame>
        <p:nvGraphicFramePr>
          <p:cNvPr id="45" name="表 44"/>
          <p:cNvGraphicFramePr>
            <a:graphicFrameLocks noGrp="1"/>
          </p:cNvGraphicFramePr>
          <p:nvPr>
            <p:extLst>
              <p:ext uri="{D42A27DB-BD31-4B8C-83A1-F6EECF244321}">
                <p14:modId xmlns:p14="http://schemas.microsoft.com/office/powerpoint/2010/main" val="1740473686"/>
              </p:ext>
            </p:extLst>
          </p:nvPr>
        </p:nvGraphicFramePr>
        <p:xfrm>
          <a:off x="7571912" y="2688739"/>
          <a:ext cx="1947947" cy="1835580"/>
        </p:xfrm>
        <a:graphic>
          <a:graphicData uri="http://schemas.openxmlformats.org/drawingml/2006/table">
            <a:tbl>
              <a:tblPr/>
              <a:tblGrid>
                <a:gridCol w="694469">
                  <a:extLst>
                    <a:ext uri="{9D8B030D-6E8A-4147-A177-3AD203B41FA5}">
                      <a16:colId xmlns:a16="http://schemas.microsoft.com/office/drawing/2014/main" val="1997002568"/>
                    </a:ext>
                  </a:extLst>
                </a:gridCol>
                <a:gridCol w="1253478">
                  <a:extLst>
                    <a:ext uri="{9D8B030D-6E8A-4147-A177-3AD203B41FA5}">
                      <a16:colId xmlns:a16="http://schemas.microsoft.com/office/drawing/2014/main" val="4242344861"/>
                    </a:ext>
                  </a:extLst>
                </a:gridCol>
              </a:tblGrid>
              <a:tr h="436269">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大阪駅周辺</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（うめきた他）</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先進医療の実現に向けたコホート</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（疫学）研究・バイオマーカー研究</a:t>
                      </a: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の推進</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45147972"/>
                  </a:ext>
                </a:extLst>
              </a:tr>
              <a:tr h="329583">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関西空港</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医薬品・医療機器等の輸出入手続き</a:t>
                      </a: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の電子化</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・簡素化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6934414"/>
                  </a:ext>
                </a:extLst>
              </a:tr>
              <a:tr h="349599">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けいはんな学研都市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スマートコミュニティーオープンイノベーションセンター機能の整備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95622"/>
                  </a:ext>
                </a:extLst>
              </a:tr>
              <a:tr h="329583">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播磨科学公園都市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ja-JP" sz="700" b="0" i="0" u="none" strike="noStrike" dirty="0">
                          <a:solidFill>
                            <a:schemeClr val="tx1"/>
                          </a:solidFill>
                          <a:effectLst/>
                          <a:latin typeface="Meiryo UI" panose="020B0604030504040204" pitchFamily="50" charset="-128"/>
                          <a:ea typeface="Meiryo UI" panose="020B0604030504040204" pitchFamily="50" charset="-128"/>
                        </a:rPr>
                        <a:t>Spring-8</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を活用した次世代省エネ材料開発・評価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865785"/>
                  </a:ext>
                </a:extLst>
              </a:tr>
              <a:tr h="390546">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共通</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京都市内、北大阪、大阪駅周辺、神戸医療産業都市等</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医療機器等事業化促進プラットフォームの構築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0060588"/>
                  </a:ext>
                </a:extLst>
              </a:tr>
            </a:tbl>
          </a:graphicData>
        </a:graphic>
      </p:graphicFrame>
      <p:sp>
        <p:nvSpPr>
          <p:cNvPr id="71" name="正方形/長方形 70"/>
          <p:cNvSpPr/>
          <p:nvPr/>
        </p:nvSpPr>
        <p:spPr>
          <a:xfrm>
            <a:off x="478062" y="2507063"/>
            <a:ext cx="5051002" cy="246221"/>
          </a:xfrm>
          <a:prstGeom prst="rect">
            <a:avLst/>
          </a:prstGeom>
        </p:spPr>
        <p:txBody>
          <a:bodyPr wrap="square">
            <a:spAutoFit/>
          </a:bodyPr>
          <a:lstStyle/>
          <a:p>
            <a:pPr marL="144463" indent="-144463"/>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年以降の</a:t>
            </a:r>
            <a:r>
              <a:rPr lang="zh-TW" altLang="en-US" sz="1000" b="1" dirty="0">
                <a:latin typeface="Meiryo UI" panose="020B0604030504040204" pitchFamily="50" charset="-128"/>
                <a:ea typeface="Meiryo UI" panose="020B0604030504040204" pitchFamily="50" charset="-128"/>
                <a:cs typeface="Meiryo UI" panose="020B0604030504040204" pitchFamily="50" charset="-128"/>
              </a:rPr>
              <a:t>関西圏国家戦略特別区域計画認定事業</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の認定状況（大阪府域のみ</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3"/>
          <p:cNvSpPr txBox="1">
            <a:spLocks/>
          </p:cNvSpPr>
          <p:nvPr/>
        </p:nvSpPr>
        <p:spPr>
          <a:xfrm>
            <a:off x="7779444" y="6517561"/>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21</a:t>
            </a:r>
            <a:endParaRPr lang="ja-JP" altLang="en-US" dirty="0"/>
          </a:p>
        </p:txBody>
      </p:sp>
      <p:pic>
        <p:nvPicPr>
          <p:cNvPr id="28" name="図 27"/>
          <p:cNvPicPr>
            <a:picLocks noChangeAspect="1"/>
          </p:cNvPicPr>
          <p:nvPr/>
        </p:nvPicPr>
        <p:blipFill>
          <a:blip r:embed="rId5"/>
          <a:stretch>
            <a:fillRect/>
          </a:stretch>
        </p:blipFill>
        <p:spPr>
          <a:xfrm>
            <a:off x="5906006" y="6223933"/>
            <a:ext cx="4032000" cy="181809"/>
          </a:xfrm>
          <a:prstGeom prst="rect">
            <a:avLst/>
          </a:prstGeom>
        </p:spPr>
      </p:pic>
    </p:spTree>
    <p:extLst>
      <p:ext uri="{BB962C8B-B14F-4D97-AF65-F5344CB8AC3E}">
        <p14:creationId xmlns:p14="http://schemas.microsoft.com/office/powerpoint/2010/main" val="178956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96763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05139" y="639674"/>
            <a:ext cx="9167588" cy="126569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年４月、地方独立行政法人大阪府立産業技術総合研究所と地方独立行政法人大阪市立工業研究所を統合し、地方独立行政法人大阪産業技術研究所を設立。</a:t>
            </a:r>
          </a:p>
          <a:p>
            <a:pPr marL="285750" indent="-285750" algn="l">
              <a:lnSpc>
                <a:spcPts val="1600"/>
              </a:lnSpc>
              <a:spcBef>
                <a:spcPts val="1200"/>
              </a:spcBef>
              <a:buFont typeface="Wingdings" panose="05000000000000000000" pitchFamily="2" charset="2"/>
              <a:buChar char="p"/>
            </a:pPr>
            <a:r>
              <a:rPr lang="ja-JP" altLang="en-US" sz="1400" dirty="0" smtClean="0">
                <a:latin typeface="+mj-ea"/>
                <a:cs typeface="Meiryo UI" panose="020B0604030504040204" pitchFamily="50" charset="-128"/>
              </a:rPr>
              <a:t>大阪</a:t>
            </a:r>
            <a:r>
              <a:rPr lang="ja-JP" altLang="en-US" sz="1400" dirty="0">
                <a:latin typeface="+mj-ea"/>
                <a:cs typeface="Meiryo UI" panose="020B0604030504040204" pitchFamily="50" charset="-128"/>
              </a:rPr>
              <a:t>産業の成長をけん引する知と技術の支援拠点「スーパー公設試」をめざし、国立研究開発法人産業技術総合研究所、民間の研究所や大学等との連携を深めながら、技術力の結集による成長分野の研究開発の推進、産学官連携によるオープンイノベーションの推進、国際基準対応の推進を図っている</a:t>
            </a:r>
            <a:r>
              <a:rPr lang="ja-JP" altLang="en-US" sz="1400" dirty="0" smtClean="0">
                <a:latin typeface="+mj-ea"/>
                <a:cs typeface="Meiryo UI" panose="020B0604030504040204" pitchFamily="50" charset="-128"/>
              </a:rPr>
              <a:t>。</a:t>
            </a:r>
            <a:endParaRPr lang="en-US" altLang="ja-JP" sz="1400" dirty="0">
              <a:latin typeface="+mj-ea"/>
              <a:cs typeface="Meiryo UI" panose="020B0604030504040204" pitchFamily="50" charset="-128"/>
            </a:endParaRPr>
          </a:p>
        </p:txBody>
      </p:sp>
      <p:sp>
        <p:nvSpPr>
          <p:cNvPr id="10" name="正方形/長方形 9"/>
          <p:cNvSpPr/>
          <p:nvPr/>
        </p:nvSpPr>
        <p:spPr>
          <a:xfrm>
            <a:off x="0" y="-65092"/>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p>
        </p:txBody>
      </p:sp>
      <p:sp>
        <p:nvSpPr>
          <p:cNvPr id="20" name="スライド番号プレースホルダー 3"/>
          <p:cNvSpPr>
            <a:spLocks noGrp="1"/>
          </p:cNvSpPr>
          <p:nvPr>
            <p:ph type="sldNum" sz="quarter" idx="12"/>
          </p:nvPr>
        </p:nvSpPr>
        <p:spPr>
          <a:xfrm>
            <a:off x="7304822" y="3785216"/>
            <a:ext cx="2133600" cy="365125"/>
          </a:xfrm>
        </p:spPr>
        <p:txBody>
          <a:bodyPr/>
          <a:lstStyle/>
          <a:p>
            <a:pPr>
              <a:defRPr/>
            </a:pPr>
            <a:fld id="{CC704986-EAFB-4803-9212-E5F17E3F2655}" type="slidenum">
              <a:rPr lang="ja-JP" altLang="en-US" smtClean="0"/>
              <a:pPr>
                <a:defRPr/>
              </a:pPr>
              <a:t>23</a:t>
            </a:fld>
            <a:endParaRPr lang="ja-JP" altLang="en-US" dirty="0"/>
          </a:p>
        </p:txBody>
      </p:sp>
      <p:sp>
        <p:nvSpPr>
          <p:cNvPr id="28" name="テキスト ボックス 27"/>
          <p:cNvSpPr txBox="1"/>
          <p:nvPr/>
        </p:nvSpPr>
        <p:spPr>
          <a:xfrm>
            <a:off x="311291" y="3356992"/>
            <a:ext cx="1215662" cy="30777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rPr>
              <a:t>統合の成果</a:t>
            </a:r>
          </a:p>
        </p:txBody>
      </p:sp>
      <p:sp>
        <p:nvSpPr>
          <p:cNvPr id="48" name="正方形/長方形 47"/>
          <p:cNvSpPr/>
          <p:nvPr/>
        </p:nvSpPr>
        <p:spPr>
          <a:xfrm>
            <a:off x="4944302" y="2507580"/>
            <a:ext cx="4431729" cy="1655129"/>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4840099" y="2182825"/>
            <a:ext cx="4152316" cy="292388"/>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rPr>
              <a:t>②</a:t>
            </a:r>
            <a:r>
              <a:rPr lang="en-US" altLang="ja-JP" sz="1300" b="1" dirty="0">
                <a:latin typeface="Meiryo UI" panose="020B0604030504040204" pitchFamily="50" charset="-128"/>
                <a:ea typeface="Meiryo UI" panose="020B0604030504040204" pitchFamily="50" charset="-128"/>
              </a:rPr>
              <a:t> EMC</a:t>
            </a:r>
            <a:r>
              <a:rPr lang="ja-JP" altLang="en-US" sz="1300" b="1" dirty="0">
                <a:latin typeface="Meiryo UI" panose="020B0604030504040204" pitchFamily="50" charset="-128"/>
                <a:ea typeface="Meiryo UI" panose="020B0604030504040204" pitchFamily="50" charset="-128"/>
              </a:rPr>
              <a:t>（電磁両立性）技術開発支援センターの</a:t>
            </a:r>
            <a:r>
              <a:rPr lang="ja-JP" altLang="en-US" sz="1300" b="1" dirty="0" smtClean="0">
                <a:latin typeface="Meiryo UI" panose="020B0604030504040204" pitchFamily="50" charset="-128"/>
                <a:ea typeface="Meiryo UI" panose="020B0604030504040204" pitchFamily="50" charset="-128"/>
              </a:rPr>
              <a:t>開設</a:t>
            </a:r>
            <a:endParaRPr lang="ja-JP" altLang="en-US" sz="1300" b="1" dirty="0">
              <a:latin typeface="Meiryo UI" panose="020B0604030504040204" pitchFamily="50" charset="-128"/>
              <a:ea typeface="Meiryo UI" panose="020B0604030504040204" pitchFamily="50" charset="-128"/>
            </a:endParaRPr>
          </a:p>
        </p:txBody>
      </p:sp>
      <p:sp>
        <p:nvSpPr>
          <p:cNvPr id="51" name="角丸四角形 50"/>
          <p:cNvSpPr/>
          <p:nvPr/>
        </p:nvSpPr>
        <p:spPr>
          <a:xfrm>
            <a:off x="4978864" y="3589778"/>
            <a:ext cx="3373771" cy="373436"/>
          </a:xfrm>
          <a:prstGeom prst="roundRect">
            <a:avLst>
              <a:gd name="adj" fmla="val 9963"/>
            </a:avLst>
          </a:prstGeom>
          <a:solidFill>
            <a:schemeClr val="accent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bg1"/>
                </a:solidFill>
                <a:latin typeface="HG丸ｺﾞｼｯｸM-PRO" panose="020F0600000000000000" pitchFamily="50" charset="-128"/>
                <a:ea typeface="HG丸ｺﾞｼｯｸM-PRO" panose="020F0600000000000000" pitchFamily="50" charset="-128"/>
              </a:rPr>
              <a:t>自動車（アイドリング状態）、ハイブリッド車や</a:t>
            </a:r>
            <a:r>
              <a:rPr lang="en-US" altLang="ja-JP" sz="1000" dirty="0">
                <a:solidFill>
                  <a:schemeClr val="bg1"/>
                </a:solidFill>
                <a:latin typeface="HG丸ｺﾞｼｯｸM-PRO" panose="020F0600000000000000" pitchFamily="50" charset="-128"/>
                <a:ea typeface="HG丸ｺﾞｼｯｸM-PRO" panose="020F0600000000000000" pitchFamily="50" charset="-128"/>
              </a:rPr>
              <a:t>EV</a:t>
            </a:r>
            <a:r>
              <a:rPr lang="ja-JP" altLang="en-US" sz="1000" dirty="0">
                <a:solidFill>
                  <a:schemeClr val="bg1"/>
                </a:solidFill>
                <a:latin typeface="HG丸ｺﾞｼｯｸM-PRO" panose="020F0600000000000000" pitchFamily="50" charset="-128"/>
                <a:ea typeface="HG丸ｺﾞｼｯｸM-PRO" panose="020F0600000000000000" pitchFamily="50" charset="-128"/>
              </a:rPr>
              <a:t>の試験も装置の拡充により可能に</a:t>
            </a:r>
            <a:endParaRPr lang="en-US" altLang="ja-JP" sz="1000" strike="dblStrike" dirty="0">
              <a:solidFill>
                <a:srgbClr val="FF00FF"/>
              </a:solidFill>
              <a:latin typeface="HG丸ｺﾞｼｯｸM-PRO" panose="020F0600000000000000" pitchFamily="50" charset="-128"/>
              <a:ea typeface="HG丸ｺﾞｼｯｸM-PRO" panose="020F0600000000000000" pitchFamily="50" charset="-128"/>
            </a:endParaRPr>
          </a:p>
        </p:txBody>
      </p:sp>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9168" y="3596999"/>
            <a:ext cx="909375" cy="499438"/>
          </a:xfrm>
          <a:prstGeom prst="rect">
            <a:avLst/>
          </a:prstGeom>
          <a:effectLst>
            <a:outerShdw blurRad="50800" dist="38100" dir="2700000" algn="tl" rotWithShape="0">
              <a:prstClr val="black">
                <a:alpha val="40000"/>
              </a:prstClr>
            </a:outerShdw>
          </a:effectLst>
        </p:spPr>
      </p:pic>
      <p:sp>
        <p:nvSpPr>
          <p:cNvPr id="53" name="テキスト ボックス 52"/>
          <p:cNvSpPr txBox="1"/>
          <p:nvPr/>
        </p:nvSpPr>
        <p:spPr>
          <a:xfrm>
            <a:off x="4966724" y="3955170"/>
            <a:ext cx="3157884" cy="215444"/>
          </a:xfrm>
          <a:prstGeom prst="rect">
            <a:avLst/>
          </a:prstGeom>
          <a:noFill/>
        </p:spPr>
        <p:txBody>
          <a:bodyPr wrap="square" rtlCol="0">
            <a:spAutoFit/>
          </a:bodyPr>
          <a:lstStyle/>
          <a:p>
            <a:r>
              <a:rPr lang="en-US" altLang="ja-JP" sz="800" dirty="0"/>
              <a:t>※EMC</a:t>
            </a:r>
            <a:r>
              <a:rPr lang="ja-JP" altLang="en-US" sz="800" dirty="0"/>
              <a:t>試験・・・電磁妨害および電磁感受性を確認する試験</a:t>
            </a:r>
          </a:p>
        </p:txBody>
      </p:sp>
      <p:sp>
        <p:nvSpPr>
          <p:cNvPr id="61" name="テキスト ボックス 60"/>
          <p:cNvSpPr txBox="1"/>
          <p:nvPr/>
        </p:nvSpPr>
        <p:spPr>
          <a:xfrm>
            <a:off x="4972082" y="2771871"/>
            <a:ext cx="4150512" cy="307777"/>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・西日本の公設試験研究機関で初めて国際規格（</a:t>
            </a:r>
            <a:r>
              <a:rPr lang="en-US" altLang="ja-JP" sz="1000" dirty="0">
                <a:latin typeface="Meiryo UI" panose="020B0604030504040204" pitchFamily="50" charset="-128"/>
                <a:ea typeface="Meiryo UI" panose="020B0604030504040204" pitchFamily="50" charset="-128"/>
              </a:rPr>
              <a:t>ISO/IEC17025</a:t>
            </a:r>
            <a:r>
              <a:rPr lang="ja-JP" altLang="en-US" sz="1000" dirty="0">
                <a:latin typeface="Meiryo UI" panose="020B0604030504040204" pitchFamily="50" charset="-128"/>
                <a:ea typeface="Meiryo UI" panose="020B0604030504040204" pitchFamily="50" charset="-128"/>
              </a:rPr>
              <a:t>）の認定を受けた</a:t>
            </a:r>
            <a:r>
              <a:rPr lang="en-US" altLang="ja-JP" sz="1000" dirty="0">
                <a:latin typeface="Meiryo UI" panose="020B0604030504040204" pitchFamily="50" charset="-128"/>
                <a:ea typeface="Meiryo UI" panose="020B0604030504040204" pitchFamily="50" charset="-128"/>
              </a:rPr>
              <a:t>EMC</a:t>
            </a:r>
            <a:r>
              <a:rPr lang="ja-JP" altLang="en-US" sz="1000" dirty="0">
                <a:latin typeface="Meiryo UI" panose="020B0604030504040204" pitchFamily="50" charset="-128"/>
                <a:ea typeface="Meiryo UI" panose="020B0604030504040204" pitchFamily="50" charset="-128"/>
              </a:rPr>
              <a:t>試験施設を保有。</a:t>
            </a:r>
          </a:p>
        </p:txBody>
      </p:sp>
      <p:sp>
        <p:nvSpPr>
          <p:cNvPr id="62" name="テキスト ボックス 61"/>
          <p:cNvSpPr txBox="1"/>
          <p:nvPr/>
        </p:nvSpPr>
        <p:spPr>
          <a:xfrm>
            <a:off x="4972609" y="3094991"/>
            <a:ext cx="4218269" cy="307777"/>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a:t>
            </a:r>
            <a:r>
              <a:rPr lang="ja-JP" altLang="en-US"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電気・電子機器の製品化や海外展開に不可欠な</a:t>
            </a:r>
            <a:r>
              <a:rPr lang="ja-JP" altLang="en-US" sz="1000" dirty="0">
                <a:latin typeface="Meiryo UI" panose="020B0604030504040204" pitchFamily="50" charset="-128"/>
                <a:ea typeface="Meiryo UI" panose="020B0604030504040204" pitchFamily="50" charset="-128"/>
              </a:rPr>
              <a:t>各種</a:t>
            </a:r>
            <a:r>
              <a:rPr lang="en-US" altLang="ja-JP" sz="1000" baseline="30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EMC</a:t>
            </a:r>
            <a:r>
              <a:rPr lang="ja-JP" altLang="en-US" sz="1000" dirty="0">
                <a:latin typeface="Meiryo UI" panose="020B0604030504040204" pitchFamily="50" charset="-128"/>
                <a:ea typeface="Meiryo UI" panose="020B0604030504040204" pitchFamily="50" charset="-128"/>
              </a:rPr>
              <a:t>試験のニーズに応えるとともに、ものづくり企業の製品開発を総合的にサポート。</a:t>
            </a:r>
            <a:endParaRPr lang="en-US" altLang="ja-JP" sz="1000"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4977092" y="3417356"/>
            <a:ext cx="4281092" cy="153888"/>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センター利用実績：</a:t>
            </a:r>
            <a:r>
              <a:rPr lang="en-US" altLang="ja-JP" sz="1000" dirty="0">
                <a:latin typeface="Meiryo UI" panose="020B0604030504040204" pitchFamily="50" charset="-128"/>
                <a:ea typeface="Meiryo UI" panose="020B0604030504040204" pitchFamily="50" charset="-128"/>
              </a:rPr>
              <a:t>2,964</a:t>
            </a:r>
            <a:r>
              <a:rPr lang="ja-JP" altLang="en-US" sz="1000" dirty="0" smtClean="0">
                <a:latin typeface="Meiryo UI" panose="020B0604030504040204" pitchFamily="50" charset="-128"/>
                <a:ea typeface="Meiryo UI" panose="020B0604030504040204" pitchFamily="50" charset="-128"/>
              </a:rPr>
              <a:t>件</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rPr>
              <a:t>）増設した暗室はフル稼働状態</a:t>
            </a:r>
          </a:p>
        </p:txBody>
      </p:sp>
      <p:grpSp>
        <p:nvGrpSpPr>
          <p:cNvPr id="2" name="グループ化 1"/>
          <p:cNvGrpSpPr/>
          <p:nvPr/>
        </p:nvGrpSpPr>
        <p:grpSpPr>
          <a:xfrm>
            <a:off x="224882" y="3696981"/>
            <a:ext cx="4460869" cy="2882587"/>
            <a:chOff x="4910248" y="2348880"/>
            <a:chExt cx="4460869" cy="2461027"/>
          </a:xfrm>
        </p:grpSpPr>
        <p:sp>
          <p:nvSpPr>
            <p:cNvPr id="29" name="正方形/長方形 28"/>
            <p:cNvSpPr/>
            <p:nvPr/>
          </p:nvSpPr>
          <p:spPr>
            <a:xfrm>
              <a:off x="4910248" y="2348880"/>
              <a:ext cx="4173258" cy="249628"/>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rPr>
                <a:t>① </a:t>
              </a:r>
              <a:r>
                <a:rPr lang="en-US" altLang="ja-JP" sz="1300" b="1" dirty="0" smtClean="0">
                  <a:latin typeface="Meiryo UI" panose="020B0604030504040204" pitchFamily="50" charset="-128"/>
                  <a:ea typeface="Meiryo UI" panose="020B0604030504040204" pitchFamily="50" charset="-128"/>
                </a:rPr>
                <a:t>NEDO</a:t>
              </a:r>
              <a:r>
                <a:rPr lang="ja-JP" altLang="en-US" sz="1300" b="1" dirty="0" smtClean="0">
                  <a:latin typeface="Meiryo UI" panose="020B0604030504040204" pitchFamily="50" charset="-128"/>
                  <a:ea typeface="Meiryo UI" panose="020B0604030504040204" pitchFamily="50" charset="-128"/>
                </a:rPr>
                <a:t>・革新的電池開発プロジェクト</a:t>
              </a:r>
              <a:endParaRPr lang="en-US" altLang="ja-JP" sz="1100" dirty="0">
                <a:latin typeface="Meiryo UI" panose="020B0604030504040204" pitchFamily="50" charset="-128"/>
                <a:ea typeface="Meiryo UI" panose="020B0604030504040204" pitchFamily="50" charset="-128"/>
              </a:endParaRPr>
            </a:p>
          </p:txBody>
        </p:sp>
        <p:sp>
          <p:nvSpPr>
            <p:cNvPr id="31" name="正方形/長方形 30"/>
            <p:cNvSpPr/>
            <p:nvPr/>
          </p:nvSpPr>
          <p:spPr>
            <a:xfrm>
              <a:off x="4989967" y="2618611"/>
              <a:ext cx="4381150" cy="2191296"/>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5045790" y="2700359"/>
              <a:ext cx="4244212" cy="512215"/>
            </a:xfrm>
            <a:prstGeom prst="rect">
              <a:avLst/>
            </a:prstGeom>
            <a:solidFill>
              <a:schemeClr val="accent6">
                <a:lumMod val="60000"/>
                <a:lumOff val="40000"/>
              </a:schemeClr>
            </a:solidFill>
            <a:ln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テキスト ボックス 56"/>
            <p:cNvSpPr txBox="1"/>
            <p:nvPr/>
          </p:nvSpPr>
          <p:spPr>
            <a:xfrm>
              <a:off x="7281885" y="2752849"/>
              <a:ext cx="1981672" cy="394149"/>
            </a:xfrm>
            <a:prstGeom prst="rect">
              <a:avLst/>
            </a:prstGeom>
            <a:noFill/>
          </p:spPr>
          <p:txBody>
            <a:bodyPr wrap="square" lIns="0" tIns="0" rIns="0" bIns="0" rtlCol="0">
              <a:spAutoFit/>
            </a:body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技術融合による革新的な次世代</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リチウムイオン</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電池（全固体電池）の</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研究開発</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5145734" y="2783317"/>
              <a:ext cx="1854274" cy="123111"/>
            </a:xfrm>
            <a:prstGeom prst="rect">
              <a:avLst/>
            </a:prstGeom>
            <a:noFill/>
            <a:ln>
              <a:solidFill>
                <a:schemeClr val="tx1"/>
              </a:solidFill>
            </a:ln>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和泉センター：固体電解質シートの薄層化</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5139304" y="2964711"/>
              <a:ext cx="1854000" cy="123111"/>
            </a:xfrm>
            <a:prstGeom prst="rect">
              <a:avLst/>
            </a:prstGeom>
            <a:noFill/>
            <a:ln>
              <a:solidFill>
                <a:schemeClr val="tx1"/>
              </a:solidFill>
            </a:ln>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森之宮センター：電極複合体シートの開発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右矢印 59"/>
            <p:cNvSpPr/>
            <p:nvPr/>
          </p:nvSpPr>
          <p:spPr>
            <a:xfrm>
              <a:off x="7044440" y="2776604"/>
              <a:ext cx="197946" cy="309323"/>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  </a:t>
              </a:r>
              <a:endParaRPr lang="ja-JP" altLang="en-US" dirty="0"/>
            </a:p>
          </p:txBody>
        </p:sp>
        <p:sp>
          <p:nvSpPr>
            <p:cNvPr id="64" name="下矢印 63"/>
            <p:cNvSpPr/>
            <p:nvPr/>
          </p:nvSpPr>
          <p:spPr>
            <a:xfrm>
              <a:off x="7066337" y="3155633"/>
              <a:ext cx="466200" cy="127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5" name="正方形/長方形 64"/>
          <p:cNvSpPr/>
          <p:nvPr/>
        </p:nvSpPr>
        <p:spPr>
          <a:xfrm>
            <a:off x="4939400" y="2550524"/>
            <a:ext cx="4379142" cy="155923"/>
          </a:xfrm>
          <a:prstGeom prst="rect">
            <a:avLst/>
          </a:prstGeom>
          <a:solidFill>
            <a:schemeClr val="accent6">
              <a:lumMod val="60000"/>
              <a:lumOff val="40000"/>
            </a:schemeClr>
          </a:solidFill>
          <a:ln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6" name="テキスト ボックス 65"/>
          <p:cNvSpPr txBox="1"/>
          <p:nvPr/>
        </p:nvSpPr>
        <p:spPr>
          <a:xfrm>
            <a:off x="5031698" y="2556208"/>
            <a:ext cx="3772384" cy="153888"/>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月、統合を機に業界ニーズを受け、設備を大幅充実して開設</a:t>
            </a:r>
          </a:p>
        </p:txBody>
      </p:sp>
      <p:sp>
        <p:nvSpPr>
          <p:cNvPr id="68" name="正方形/長方形 67"/>
          <p:cNvSpPr/>
          <p:nvPr/>
        </p:nvSpPr>
        <p:spPr>
          <a:xfrm>
            <a:off x="462535" y="185232"/>
            <a:ext cx="913832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①大阪産業技術研究</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所の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r>
              <a:rPr lang="zh-TW"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zh-TW"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zh-TW"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zh-TW"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月統合）</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（府立産業技術総合研究所と市立工業研究所の統合）</a:t>
            </a:r>
          </a:p>
        </p:txBody>
      </p:sp>
      <p:sp>
        <p:nvSpPr>
          <p:cNvPr id="40" name="タイトル 1"/>
          <p:cNvSpPr txBox="1">
            <a:spLocks/>
          </p:cNvSpPr>
          <p:nvPr/>
        </p:nvSpPr>
        <p:spPr>
          <a:xfrm>
            <a:off x="273156" y="2127192"/>
            <a:ext cx="381574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graphicFrame>
        <p:nvGraphicFramePr>
          <p:cNvPr id="41" name="表 40"/>
          <p:cNvGraphicFramePr>
            <a:graphicFrameLocks noGrp="1"/>
          </p:cNvGraphicFramePr>
          <p:nvPr>
            <p:extLst>
              <p:ext uri="{D42A27DB-BD31-4B8C-83A1-F6EECF244321}">
                <p14:modId xmlns:p14="http://schemas.microsoft.com/office/powerpoint/2010/main" val="3201176710"/>
              </p:ext>
            </p:extLst>
          </p:nvPr>
        </p:nvGraphicFramePr>
        <p:xfrm>
          <a:off x="560512" y="2487232"/>
          <a:ext cx="3888432" cy="803448"/>
        </p:xfrm>
        <a:graphic>
          <a:graphicData uri="http://schemas.openxmlformats.org/drawingml/2006/table">
            <a:tbl>
              <a:tblPr firstRow="1" bandRow="1">
                <a:tableStyleId>{5C22544A-7EE6-4342-B048-85BDC9FD1C3A}</a:tableStyleId>
              </a:tblPr>
              <a:tblGrid>
                <a:gridCol w="680956">
                  <a:extLst>
                    <a:ext uri="{9D8B030D-6E8A-4147-A177-3AD203B41FA5}">
                      <a16:colId xmlns:a16="http://schemas.microsoft.com/office/drawing/2014/main" val="4037741501"/>
                    </a:ext>
                  </a:extLst>
                </a:gridCol>
                <a:gridCol w="3207476">
                  <a:extLst>
                    <a:ext uri="{9D8B030D-6E8A-4147-A177-3AD203B41FA5}">
                      <a16:colId xmlns:a16="http://schemas.microsoft.com/office/drawing/2014/main" val="314475500"/>
                    </a:ext>
                  </a:extLst>
                </a:gridCol>
              </a:tblGrid>
              <a:tr h="221688">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2012.11</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統合に向けた検討・協議開始</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CN"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大阪産業技術研究所を</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52000">
                <a:tc>
                  <a:txBody>
                    <a:bodyPr/>
                    <a:lstStyle/>
                    <a:p>
                      <a:r>
                        <a:rPr kumimoji="1" lang="en-US" altLang="ja-JP" sz="1200" b="0" dirty="0" smtClean="0">
                          <a:latin typeface="Meiryo UI" panose="020B0604030504040204" pitchFamily="50" charset="-128"/>
                          <a:ea typeface="Meiryo UI" panose="020B0604030504040204" pitchFamily="50" charset="-128"/>
                        </a:rPr>
                        <a:t>2021.12</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期中期目標（</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年度）について府市議会で議決</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bl>
          </a:graphicData>
        </a:graphic>
      </p:graphicFrame>
      <p:sp>
        <p:nvSpPr>
          <p:cNvPr id="43" name="スライド番号プレースホルダー 3"/>
          <p:cNvSpPr txBox="1">
            <a:spLocks/>
          </p:cNvSpPr>
          <p:nvPr/>
        </p:nvSpPr>
        <p:spPr>
          <a:xfrm>
            <a:off x="7314194" y="5696823"/>
            <a:ext cx="2133600" cy="40055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CC704986-EAFB-4803-9212-E5F17E3F2655}" type="slidenum">
              <a:rPr lang="ja-JP" altLang="en-US" smtClean="0"/>
              <a:pPr>
                <a:defRPr/>
              </a:pPr>
              <a:t>23</a:t>
            </a:fld>
            <a:endParaRPr lang="ja-JP" altLang="en-US" dirty="0"/>
          </a:p>
        </p:txBody>
      </p:sp>
      <p:sp>
        <p:nvSpPr>
          <p:cNvPr id="44" name="正方形/長方形 43"/>
          <p:cNvSpPr/>
          <p:nvPr/>
        </p:nvSpPr>
        <p:spPr>
          <a:xfrm>
            <a:off x="4953674" y="4483549"/>
            <a:ext cx="4431729" cy="2039501"/>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5" name="角丸四角形 44"/>
          <p:cNvSpPr/>
          <p:nvPr/>
        </p:nvSpPr>
        <p:spPr>
          <a:xfrm>
            <a:off x="5138039" y="6071379"/>
            <a:ext cx="4044254" cy="363332"/>
          </a:xfrm>
          <a:prstGeom prst="roundRect">
            <a:avLst>
              <a:gd name="adj" fmla="val 9963"/>
            </a:avLst>
          </a:prstGeom>
          <a:solidFill>
            <a:schemeClr val="accent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bg1"/>
                </a:solidFill>
                <a:latin typeface="HG丸ｺﾞｼｯｸM-PRO" panose="020F0600000000000000" pitchFamily="50" charset="-128"/>
                <a:ea typeface="HG丸ｺﾞｼｯｸM-PRO" panose="020F0600000000000000" pitchFamily="50" charset="-128"/>
              </a:rPr>
              <a:t>金属３</a:t>
            </a:r>
            <a:r>
              <a:rPr lang="en-US" altLang="ja-JP" sz="1000" dirty="0" smtClean="0">
                <a:solidFill>
                  <a:schemeClr val="bg1"/>
                </a:solidFill>
                <a:latin typeface="HG丸ｺﾞｼｯｸM-PRO" panose="020F0600000000000000" pitchFamily="50" charset="-128"/>
                <a:ea typeface="HG丸ｺﾞｼｯｸM-PRO" panose="020F0600000000000000" pitchFamily="50" charset="-128"/>
              </a:rPr>
              <a:t>D</a:t>
            </a:r>
            <a:r>
              <a:rPr lang="ja-JP" altLang="en-US" sz="1000" dirty="0" smtClean="0">
                <a:solidFill>
                  <a:schemeClr val="bg1"/>
                </a:solidFill>
                <a:latin typeface="HG丸ｺﾞｼｯｸM-PRO" panose="020F0600000000000000" pitchFamily="50" charset="-128"/>
                <a:ea typeface="HG丸ｺﾞｼｯｸM-PRO" panose="020F0600000000000000" pitchFamily="50" charset="-128"/>
              </a:rPr>
              <a:t>造形の各プロセスにおける様々な技術課題を解決</a:t>
            </a:r>
            <a:endParaRPr lang="en-US" altLang="ja-JP" sz="1000" dirty="0" smtClean="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000" dirty="0" smtClean="0">
                <a:solidFill>
                  <a:schemeClr val="bg1"/>
                </a:solidFill>
                <a:latin typeface="HG丸ｺﾞｼｯｸM-PRO" panose="020F0600000000000000" pitchFamily="50" charset="-128"/>
                <a:ea typeface="HG丸ｺﾞｼｯｸM-PRO" panose="020F0600000000000000" pitchFamily="50" charset="-128"/>
              </a:rPr>
              <a:t>　一気通貫型の研究開発・技術支援が可能</a:t>
            </a:r>
            <a:endParaRPr lang="en-US" altLang="ja-JP" sz="1000" dirty="0">
              <a:solidFill>
                <a:srgbClr val="FF00FF"/>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981596" y="4712349"/>
            <a:ext cx="4338158" cy="307777"/>
          </a:xfrm>
          <a:prstGeom prst="rect">
            <a:avLst/>
          </a:prstGeom>
          <a:noFill/>
        </p:spPr>
        <p:txBody>
          <a:bodyPr wrap="square" lIns="0" tIns="0" rIns="0" bIns="0" rtlCol="0">
            <a:spAutoFit/>
          </a:bodyPr>
          <a:lstStyle/>
          <a:p>
            <a:r>
              <a:rPr lang="ja-JP" altLang="en-US" sz="1000" dirty="0" smtClean="0">
                <a:latin typeface="Meiryo UI" panose="020B0604030504040204" pitchFamily="50" charset="-128"/>
                <a:ea typeface="Meiryo UI" panose="020B0604030504040204" pitchFamily="50" charset="-128"/>
              </a:rPr>
              <a:t>・金属</a:t>
            </a:r>
            <a:r>
              <a:rPr lang="en-US" altLang="ja-JP" sz="1000" dirty="0" smtClean="0">
                <a:latin typeface="Meiryo UI" panose="020B0604030504040204" pitchFamily="50" charset="-128"/>
                <a:ea typeface="Meiryo UI" panose="020B0604030504040204" pitchFamily="50" charset="-128"/>
              </a:rPr>
              <a:t>AM</a:t>
            </a:r>
            <a:r>
              <a:rPr lang="ja-JP" altLang="en-US" sz="1000" dirty="0" smtClean="0">
                <a:latin typeface="Meiryo UI" panose="020B0604030504040204" pitchFamily="50" charset="-128"/>
                <a:ea typeface="Meiryo UI" panose="020B0604030504040204" pitchFamily="50" charset="-128"/>
              </a:rPr>
              <a:t>の高度な研究、試験評価をワンストップで実施できる</a:t>
            </a:r>
            <a:r>
              <a:rPr lang="ja-JP" altLang="en-US" sz="1000" b="1" dirty="0" smtClean="0">
                <a:latin typeface="Meiryo UI" panose="020B0604030504040204" pitchFamily="50" charset="-128"/>
                <a:ea typeface="Meiryo UI" panose="020B0604030504040204" pitchFamily="50" charset="-128"/>
              </a:rPr>
              <a:t>国内トップクラスの拠点</a:t>
            </a:r>
            <a:r>
              <a:rPr lang="ja-JP" altLang="en-US" sz="1000" dirty="0" smtClean="0">
                <a:latin typeface="Meiryo UI" panose="020B0604030504040204" pitchFamily="50" charset="-128"/>
                <a:ea typeface="Meiryo UI" panose="020B0604030504040204" pitchFamily="50" charset="-128"/>
              </a:rPr>
              <a:t>として、</a:t>
            </a:r>
            <a:r>
              <a:rPr lang="en-US" altLang="ja-JP" sz="1000" dirty="0">
                <a:latin typeface="Meiryo UI" panose="020B0604030504040204" pitchFamily="50" charset="-128"/>
                <a:ea typeface="Meiryo UI" panose="020B0604030504040204" pitchFamily="50" charset="-128"/>
              </a:rPr>
              <a:t>2021</a:t>
            </a:r>
            <a:r>
              <a:rPr lang="ja-JP" altLang="en-US" sz="1000" dirty="0" smtClean="0">
                <a:latin typeface="Meiryo UI" panose="020B0604030504040204" pitchFamily="50" charset="-128"/>
                <a:ea typeface="Meiryo UI" panose="020B0604030504040204" pitchFamily="50" charset="-128"/>
              </a:rPr>
              <a:t>年４月に開設。</a:t>
            </a:r>
            <a:endParaRPr lang="ja-JP" altLang="en-US" sz="1000" dirty="0">
              <a:latin typeface="Meiryo UI" panose="020B0604030504040204" pitchFamily="50" charset="-128"/>
              <a:ea typeface="Meiryo UI" panose="020B0604030504040204" pitchFamily="50" charset="-128"/>
            </a:endParaRPr>
          </a:p>
        </p:txBody>
      </p:sp>
      <p:sp>
        <p:nvSpPr>
          <p:cNvPr id="72" name="正方形/長方形 71"/>
          <p:cNvSpPr/>
          <p:nvPr/>
        </p:nvSpPr>
        <p:spPr>
          <a:xfrm>
            <a:off x="4948772" y="4529835"/>
            <a:ext cx="4379142" cy="171052"/>
          </a:xfrm>
          <a:prstGeom prst="rect">
            <a:avLst/>
          </a:prstGeom>
          <a:solidFill>
            <a:schemeClr val="accent6">
              <a:lumMod val="60000"/>
              <a:lumOff val="40000"/>
            </a:schemeClr>
          </a:solidFill>
          <a:ln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3" name="テキスト ボックス 72"/>
          <p:cNvSpPr txBox="1"/>
          <p:nvPr/>
        </p:nvSpPr>
        <p:spPr>
          <a:xfrm>
            <a:off x="4999232" y="4522110"/>
            <a:ext cx="3772384" cy="153888"/>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2021</a:t>
            </a:r>
            <a:r>
              <a:rPr lang="ja-JP" altLang="en-US" sz="1000" dirty="0" smtClean="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月</a:t>
            </a:r>
            <a:r>
              <a:rPr lang="ja-JP" altLang="en-US" sz="1000" dirty="0" smtClean="0">
                <a:latin typeface="Meiryo UI" panose="020B0604030504040204" pitchFamily="50" charset="-128"/>
                <a:ea typeface="Meiryo UI" panose="020B0604030504040204" pitchFamily="50" charset="-128"/>
              </a:rPr>
              <a:t>、業界</a:t>
            </a:r>
            <a:r>
              <a:rPr lang="ja-JP" altLang="en-US" sz="1000" dirty="0">
                <a:latin typeface="Meiryo UI" panose="020B0604030504040204" pitchFamily="50" charset="-128"/>
                <a:ea typeface="Meiryo UI" panose="020B0604030504040204" pitchFamily="50" charset="-128"/>
              </a:rPr>
              <a:t>ニーズを受け、設備を大幅充実して開設</a:t>
            </a:r>
          </a:p>
        </p:txBody>
      </p:sp>
      <p:sp>
        <p:nvSpPr>
          <p:cNvPr id="74" name="正方形/長方形 73"/>
          <p:cNvSpPr/>
          <p:nvPr/>
        </p:nvSpPr>
        <p:spPr>
          <a:xfrm>
            <a:off x="4939400" y="4263287"/>
            <a:ext cx="3919867" cy="292388"/>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rPr>
              <a:t>③３</a:t>
            </a:r>
            <a:r>
              <a:rPr lang="en-US" altLang="ja-JP" sz="1300" b="1" dirty="0" smtClean="0">
                <a:latin typeface="Meiryo UI" panose="020B0604030504040204" pitchFamily="50" charset="-128"/>
                <a:ea typeface="Meiryo UI" panose="020B0604030504040204" pitchFamily="50" charset="-128"/>
              </a:rPr>
              <a:t>D</a:t>
            </a:r>
            <a:r>
              <a:rPr lang="ja-JP" altLang="en-US" sz="1300" b="1" dirty="0" smtClean="0">
                <a:latin typeface="Meiryo UI" panose="020B0604030504040204" pitchFamily="50" charset="-128"/>
                <a:ea typeface="Meiryo UI" panose="020B0604030504040204" pitchFamily="50" charset="-128"/>
              </a:rPr>
              <a:t>造形技術イノベーションセンター</a:t>
            </a:r>
            <a:r>
              <a:rPr lang="ja-JP" altLang="en-US" sz="1300" b="1" dirty="0">
                <a:latin typeface="Meiryo UI" panose="020B0604030504040204" pitchFamily="50" charset="-128"/>
                <a:ea typeface="Meiryo UI" panose="020B0604030504040204" pitchFamily="50" charset="-128"/>
              </a:rPr>
              <a:t>の開設</a:t>
            </a:r>
            <a:endParaRPr lang="en-US" altLang="ja-JP" sz="1300" b="1" dirty="0">
              <a:latin typeface="Meiryo UI" panose="020B0604030504040204" pitchFamily="50" charset="-128"/>
              <a:ea typeface="Meiryo UI" panose="020B0604030504040204" pitchFamily="50" charset="-128"/>
            </a:endParaRPr>
          </a:p>
        </p:txBody>
      </p:sp>
      <p:grpSp>
        <p:nvGrpSpPr>
          <p:cNvPr id="75" name="グループ化 74"/>
          <p:cNvGrpSpPr/>
          <p:nvPr/>
        </p:nvGrpSpPr>
        <p:grpSpPr>
          <a:xfrm>
            <a:off x="5015116" y="5776499"/>
            <a:ext cx="4350213" cy="225229"/>
            <a:chOff x="233873" y="3972826"/>
            <a:chExt cx="8451699" cy="472099"/>
          </a:xfrm>
        </p:grpSpPr>
        <p:sp>
          <p:nvSpPr>
            <p:cNvPr id="76" name="フリーフォーム 75"/>
            <p:cNvSpPr/>
            <p:nvPr/>
          </p:nvSpPr>
          <p:spPr>
            <a:xfrm>
              <a:off x="233873"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smtClean="0">
                  <a:solidFill>
                    <a:sysClr val="window" lastClr="FFFFFF"/>
                  </a:solidFill>
                  <a:latin typeface="Calibri"/>
                  <a:ea typeface="ＭＳ Ｐゴシック" panose="020B0600070205080204" pitchFamily="50" charset="-128"/>
                  <a:cs typeface="+mn-cs"/>
                </a:rPr>
                <a:t>材料</a:t>
              </a:r>
              <a:endParaRPr kumimoji="1" lang="ja-JP" altLang="en-US" sz="800" b="1" kern="1200" dirty="0">
                <a:solidFill>
                  <a:sysClr val="window" lastClr="FFFFFF"/>
                </a:solidFill>
                <a:latin typeface="Calibri"/>
                <a:ea typeface="ＭＳ Ｐゴシック" panose="020B0600070205080204" pitchFamily="50" charset="-128"/>
                <a:cs typeface="+mn-cs"/>
              </a:endParaRPr>
            </a:p>
          </p:txBody>
        </p:sp>
        <p:sp>
          <p:nvSpPr>
            <p:cNvPr id="77" name="フリーフォーム 76"/>
            <p:cNvSpPr/>
            <p:nvPr/>
          </p:nvSpPr>
          <p:spPr>
            <a:xfrm>
              <a:off x="1616879"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66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smtClean="0">
                  <a:solidFill>
                    <a:sysClr val="window" lastClr="FFFFFF"/>
                  </a:solidFill>
                  <a:latin typeface="Calibri"/>
                  <a:ea typeface="ＭＳ Ｐゴシック" panose="020B0600070205080204" pitchFamily="50" charset="-128"/>
                  <a:cs typeface="+mn-cs"/>
                </a:rPr>
                <a:t>設計</a:t>
              </a:r>
              <a:endParaRPr kumimoji="1" lang="ja-JP" altLang="en-US" sz="800" b="1" kern="1200" dirty="0">
                <a:solidFill>
                  <a:sysClr val="window" lastClr="FFFFFF"/>
                </a:solidFill>
                <a:latin typeface="Calibri"/>
                <a:ea typeface="ＭＳ Ｐゴシック" panose="020B0600070205080204" pitchFamily="50" charset="-128"/>
                <a:cs typeface="+mn-cs"/>
              </a:endParaRPr>
            </a:p>
          </p:txBody>
        </p:sp>
        <p:sp>
          <p:nvSpPr>
            <p:cNvPr id="78" name="フリーフォーム 77"/>
            <p:cNvSpPr/>
            <p:nvPr/>
          </p:nvSpPr>
          <p:spPr>
            <a:xfrm>
              <a:off x="2999884"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8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smtClean="0">
                  <a:solidFill>
                    <a:sysClr val="window" lastClr="FFFFFF"/>
                  </a:solidFill>
                  <a:latin typeface="Calibri"/>
                  <a:ea typeface="ＭＳ Ｐゴシック" panose="020B0600070205080204" pitchFamily="50" charset="-128"/>
                  <a:cs typeface="+mn-cs"/>
                </a:rPr>
                <a:t>解析</a:t>
              </a:r>
              <a:endParaRPr kumimoji="1" lang="ja-JP" altLang="en-US" sz="800" b="1" kern="1200" dirty="0">
                <a:solidFill>
                  <a:sysClr val="window" lastClr="FFFFFF"/>
                </a:solidFill>
                <a:latin typeface="Calibri"/>
                <a:ea typeface="ＭＳ Ｐゴシック" panose="020B0600070205080204" pitchFamily="50" charset="-128"/>
                <a:cs typeface="+mn-cs"/>
              </a:endParaRPr>
            </a:p>
          </p:txBody>
        </p:sp>
        <p:sp>
          <p:nvSpPr>
            <p:cNvPr id="79" name="フリーフォーム 78"/>
            <p:cNvSpPr/>
            <p:nvPr/>
          </p:nvSpPr>
          <p:spPr>
            <a:xfrm>
              <a:off x="4382889"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00FF"/>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smtClean="0">
                  <a:solidFill>
                    <a:sysClr val="window" lastClr="FFFFFF"/>
                  </a:solidFill>
                  <a:latin typeface="Calibri"/>
                  <a:ea typeface="ＭＳ Ｐゴシック" panose="020B0600070205080204" pitchFamily="50" charset="-128"/>
                  <a:cs typeface="+mn-cs"/>
                </a:rPr>
                <a:t>造形</a:t>
              </a:r>
              <a:endParaRPr kumimoji="1" lang="ja-JP" altLang="en-US" sz="800" b="1" kern="1200" dirty="0">
                <a:solidFill>
                  <a:sysClr val="window" lastClr="FFFFFF"/>
                </a:solidFill>
                <a:latin typeface="Calibri"/>
                <a:ea typeface="ＭＳ Ｐゴシック" panose="020B0600070205080204" pitchFamily="50" charset="-128"/>
                <a:cs typeface="+mn-cs"/>
              </a:endParaRPr>
            </a:p>
          </p:txBody>
        </p:sp>
        <p:sp>
          <p:nvSpPr>
            <p:cNvPr id="80" name="フリーフォーム 79"/>
            <p:cNvSpPr/>
            <p:nvPr/>
          </p:nvSpPr>
          <p:spPr>
            <a:xfrm>
              <a:off x="5765895"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660066"/>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smtClean="0">
                  <a:solidFill>
                    <a:sysClr val="window" lastClr="FFFFFF"/>
                  </a:solidFill>
                  <a:latin typeface="Calibri"/>
                  <a:ea typeface="ＭＳ Ｐゴシック" panose="020B0600070205080204" pitchFamily="50" charset="-128"/>
                  <a:cs typeface="+mn-cs"/>
                </a:rPr>
                <a:t>評価</a:t>
              </a:r>
              <a:endParaRPr kumimoji="1" lang="ja-JP" altLang="en-US" sz="800" b="1" kern="1200" dirty="0">
                <a:solidFill>
                  <a:sysClr val="window" lastClr="FFFFFF"/>
                </a:solidFill>
                <a:latin typeface="Calibri"/>
                <a:ea typeface="ＭＳ Ｐゴシック" panose="020B0600070205080204" pitchFamily="50" charset="-128"/>
                <a:cs typeface="+mn-cs"/>
              </a:endParaRPr>
            </a:p>
          </p:txBody>
        </p:sp>
        <p:sp>
          <p:nvSpPr>
            <p:cNvPr id="81" name="フリーフォーム 80"/>
            <p:cNvSpPr/>
            <p:nvPr/>
          </p:nvSpPr>
          <p:spPr>
            <a:xfrm>
              <a:off x="7148900"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80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smtClean="0">
                  <a:solidFill>
                    <a:sysClr val="window" lastClr="FFFFFF"/>
                  </a:solidFill>
                  <a:latin typeface="Calibri"/>
                  <a:ea typeface="ＭＳ Ｐゴシック" panose="020B0600070205080204" pitchFamily="50" charset="-128"/>
                  <a:cs typeface="+mn-cs"/>
                </a:rPr>
                <a:t>用途</a:t>
              </a:r>
              <a:endParaRPr kumimoji="1" lang="ja-JP" altLang="en-US" sz="800" b="1" kern="1200" dirty="0">
                <a:solidFill>
                  <a:sysClr val="window" lastClr="FFFFFF"/>
                </a:solidFill>
                <a:latin typeface="Calibri"/>
                <a:ea typeface="ＭＳ Ｐゴシック" panose="020B0600070205080204" pitchFamily="50" charset="-128"/>
                <a:cs typeface="+mn-cs"/>
              </a:endParaRPr>
            </a:p>
          </p:txBody>
        </p:sp>
      </p:grpSp>
      <p:pic>
        <p:nvPicPr>
          <p:cNvPr id="82" name="図 8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7800" y="5084481"/>
            <a:ext cx="833312" cy="622367"/>
          </a:xfrm>
          <a:prstGeom prst="rect">
            <a:avLst/>
          </a:prstGeom>
        </p:spPr>
      </p:pic>
      <p:pic>
        <p:nvPicPr>
          <p:cNvPr id="83" name="図 8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42871" y="5084481"/>
            <a:ext cx="818747" cy="590096"/>
          </a:xfrm>
          <a:prstGeom prst="rect">
            <a:avLst/>
          </a:prstGeom>
        </p:spPr>
      </p:pic>
      <p:pic>
        <p:nvPicPr>
          <p:cNvPr id="84" name="図 8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83479" y="5052493"/>
            <a:ext cx="886858" cy="627851"/>
          </a:xfrm>
          <a:prstGeom prst="rect">
            <a:avLst/>
          </a:prstGeom>
        </p:spPr>
      </p:pic>
      <p:pic>
        <p:nvPicPr>
          <p:cNvPr id="85" name="図 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6565" y="5062246"/>
            <a:ext cx="860806" cy="630334"/>
          </a:xfrm>
          <a:prstGeom prst="rect">
            <a:avLst/>
          </a:prstGeom>
        </p:spPr>
      </p:pic>
      <p:sp>
        <p:nvSpPr>
          <p:cNvPr id="86" name="角丸四角形 85"/>
          <p:cNvSpPr/>
          <p:nvPr/>
        </p:nvSpPr>
        <p:spPr>
          <a:xfrm>
            <a:off x="4929710" y="6306363"/>
            <a:ext cx="1031402" cy="273206"/>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lIns="36000" tIns="36000" rIns="36000" bIns="36000" rtlCol="0" anchor="ctr"/>
          <a:lstStyle/>
          <a:p>
            <a:pPr>
              <a:lnSpc>
                <a:spcPct val="120000"/>
              </a:lnSpc>
            </a:pPr>
            <a:r>
              <a:rPr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関西公設試で唯一</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右矢印 91">
            <a:extLst>
              <a:ext uri="{FF2B5EF4-FFF2-40B4-BE49-F238E27FC236}">
                <a16:creationId xmlns:a16="http://schemas.microsoft.com/office/drawing/2014/main" id="{090A1F8A-2026-D142-BCEF-673B6500B3FD}"/>
              </a:ext>
            </a:extLst>
          </p:cNvPr>
          <p:cNvSpPr/>
          <p:nvPr/>
        </p:nvSpPr>
        <p:spPr>
          <a:xfrm>
            <a:off x="697999" y="4641926"/>
            <a:ext cx="2454801" cy="634221"/>
          </a:xfrm>
          <a:prstGeom prst="rightArrow">
            <a:avLst>
              <a:gd name="adj1" fmla="val 50000"/>
              <a:gd name="adj2" fmla="val 19400"/>
            </a:avLst>
          </a:prstGeom>
          <a:gradFill flip="none" rotWithShape="1">
            <a:gsLst>
              <a:gs pos="0">
                <a:srgbClr val="C4E0B5"/>
              </a:gs>
              <a:gs pos="52000">
                <a:srgbClr val="C4E0B5"/>
              </a:gs>
              <a:gs pos="57000">
                <a:srgbClr val="C4E0B5"/>
              </a:gs>
              <a:gs pos="100000">
                <a:schemeClr val="bg1"/>
              </a:gs>
            </a:gsLst>
            <a:lin ang="0" scaled="1"/>
            <a:tileRect/>
          </a:gradFill>
          <a:ln w="9525">
            <a:solidFill>
              <a:srgbClr val="C4E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2BAF72DF-4499-1B4D-8853-5A992F7DAE27}"/>
              </a:ext>
            </a:extLst>
          </p:cNvPr>
          <p:cNvSpPr txBox="1"/>
          <p:nvPr/>
        </p:nvSpPr>
        <p:spPr>
          <a:xfrm>
            <a:off x="307618" y="4657007"/>
            <a:ext cx="715381" cy="810478"/>
          </a:xfrm>
          <a:prstGeom prst="rect">
            <a:avLst/>
          </a:prstGeom>
          <a:noFill/>
        </p:spPr>
        <p:txBody>
          <a:bodyPr wrap="square" rtlCol="0">
            <a:spAutoFit/>
          </a:bodyPr>
          <a:lstStyle/>
          <a:p>
            <a:pPr>
              <a:lnSpc>
                <a:spcPts val="1430"/>
              </a:lnSpc>
            </a:pPr>
            <a:r>
              <a:rPr kumimoji="1" lang="ja-JP" altLang="en-US" sz="700" dirty="0">
                <a:solidFill>
                  <a:srgbClr val="006600"/>
                </a:solidFill>
                <a:latin typeface="Meiryo" panose="020B0604030504040204" pitchFamily="34" charset="-128"/>
                <a:ea typeface="Meiryo" panose="020B0604030504040204" pitchFamily="34" charset="-128"/>
              </a:rPr>
              <a:t>電子機器の</a:t>
            </a:r>
            <a:endParaRPr kumimoji="1" lang="en-US" altLang="ja-JP" sz="700" dirty="0">
              <a:solidFill>
                <a:srgbClr val="006600"/>
              </a:solidFill>
              <a:latin typeface="Meiryo" panose="020B0604030504040204" pitchFamily="34" charset="-128"/>
              <a:ea typeface="Meiryo" panose="020B0604030504040204" pitchFamily="34" charset="-128"/>
            </a:endParaRPr>
          </a:p>
          <a:p>
            <a:pPr>
              <a:lnSpc>
                <a:spcPts val="1430"/>
              </a:lnSpc>
            </a:pPr>
            <a:r>
              <a:rPr kumimoji="1" lang="ja-JP" altLang="en-US" sz="700" dirty="0">
                <a:solidFill>
                  <a:srgbClr val="006600"/>
                </a:solidFill>
                <a:latin typeface="Meiryo" panose="020B0604030504040204" pitchFamily="34" charset="-128"/>
                <a:ea typeface="Meiryo" panose="020B0604030504040204" pitchFamily="34" charset="-128"/>
              </a:rPr>
              <a:t>イノベーションをクルマに展開</a:t>
            </a:r>
          </a:p>
        </p:txBody>
      </p:sp>
      <p:pic>
        <p:nvPicPr>
          <p:cNvPr id="94" name="図 93">
            <a:extLst>
              <a:ext uri="{FF2B5EF4-FFF2-40B4-BE49-F238E27FC236}">
                <a16:creationId xmlns:a16="http://schemas.microsoft.com/office/drawing/2014/main" id="{281AF632-0F59-8846-A1BA-38A60ABCC02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5388" t="54028" r="49582" b="25266"/>
          <a:stretch/>
        </p:blipFill>
        <p:spPr>
          <a:xfrm>
            <a:off x="934125" y="4745302"/>
            <a:ext cx="364843" cy="321546"/>
          </a:xfrm>
          <a:prstGeom prst="rect">
            <a:avLst/>
          </a:prstGeom>
        </p:spPr>
      </p:pic>
      <p:pic>
        <p:nvPicPr>
          <p:cNvPr id="95" name="図 94">
            <a:extLst>
              <a:ext uri="{FF2B5EF4-FFF2-40B4-BE49-F238E27FC236}">
                <a16:creationId xmlns:a16="http://schemas.microsoft.com/office/drawing/2014/main" id="{D1677CCD-F460-F843-9F65-8AF39EE082C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2046" t="71980" r="41805" b="7941"/>
          <a:stretch/>
        </p:blipFill>
        <p:spPr>
          <a:xfrm>
            <a:off x="1401072" y="4981572"/>
            <a:ext cx="238282" cy="423613"/>
          </a:xfrm>
          <a:prstGeom prst="rect">
            <a:avLst/>
          </a:prstGeom>
        </p:spPr>
      </p:pic>
      <p:pic>
        <p:nvPicPr>
          <p:cNvPr id="96" name="図 95">
            <a:extLst>
              <a:ext uri="{FF2B5EF4-FFF2-40B4-BE49-F238E27FC236}">
                <a16:creationId xmlns:a16="http://schemas.microsoft.com/office/drawing/2014/main" id="{C755BD25-41CC-634D-A745-A91954AB71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72164" t="52313" r="19068" b="26286"/>
          <a:stretch/>
        </p:blipFill>
        <p:spPr>
          <a:xfrm>
            <a:off x="1763060" y="4721669"/>
            <a:ext cx="302383" cy="401842"/>
          </a:xfrm>
          <a:prstGeom prst="rect">
            <a:avLst/>
          </a:prstGeom>
        </p:spPr>
      </p:pic>
      <p:pic>
        <p:nvPicPr>
          <p:cNvPr id="97" name="図 96">
            <a:extLst>
              <a:ext uri="{FF2B5EF4-FFF2-40B4-BE49-F238E27FC236}">
                <a16:creationId xmlns:a16="http://schemas.microsoft.com/office/drawing/2014/main" id="{6B5B23CC-6F38-574F-A59F-C3A5CDFFB00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74504" t="76526" r="9555" b="6324"/>
          <a:stretch/>
        </p:blipFill>
        <p:spPr>
          <a:xfrm>
            <a:off x="2395106" y="4956090"/>
            <a:ext cx="586449" cy="343492"/>
          </a:xfrm>
          <a:prstGeom prst="rect">
            <a:avLst/>
          </a:prstGeom>
        </p:spPr>
      </p:pic>
      <p:pic>
        <p:nvPicPr>
          <p:cNvPr id="99" name="図 98">
            <a:extLst>
              <a:ext uri="{FF2B5EF4-FFF2-40B4-BE49-F238E27FC236}">
                <a16:creationId xmlns:a16="http://schemas.microsoft.com/office/drawing/2014/main" id="{BA4C1E19-1A8E-A84E-81CC-2302AF2A82C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r="8904"/>
          <a:stretch/>
        </p:blipFill>
        <p:spPr>
          <a:xfrm>
            <a:off x="3513974" y="4751089"/>
            <a:ext cx="1067622" cy="659239"/>
          </a:xfrm>
          <a:prstGeom prst="rect">
            <a:avLst/>
          </a:prstGeom>
        </p:spPr>
      </p:pic>
      <p:sp>
        <p:nvSpPr>
          <p:cNvPr id="98" name="正方形/長方形 97">
            <a:extLst>
              <a:ext uri="{FF2B5EF4-FFF2-40B4-BE49-F238E27FC236}">
                <a16:creationId xmlns:a16="http://schemas.microsoft.com/office/drawing/2014/main" id="{8ACAD880-B161-5340-A65A-D40630EFBD93}"/>
              </a:ext>
            </a:extLst>
          </p:cNvPr>
          <p:cNvSpPr/>
          <p:nvPr/>
        </p:nvSpPr>
        <p:spPr>
          <a:xfrm>
            <a:off x="3027758" y="4735731"/>
            <a:ext cx="634923" cy="252239"/>
          </a:xfrm>
          <a:prstGeom prst="rect">
            <a:avLst/>
          </a:prstGeom>
          <a:solidFill>
            <a:srgbClr val="92D050"/>
          </a:solidFill>
        </p:spPr>
        <p:txBody>
          <a:bodyPr wrap="square" lIns="36000" tIns="36000" rIns="36000" bIns="36000" anchor="ctr" anchorCtr="0">
            <a:spAutoFit/>
          </a:bodyPr>
          <a:lstStyle/>
          <a:p>
            <a:pPr>
              <a:lnSpc>
                <a:spcPts val="1430"/>
              </a:lnSpc>
            </a:pPr>
            <a:r>
              <a:rPr lang="ja-JP" altLang="en-US" sz="700" b="1" dirty="0">
                <a:latin typeface="Meiryo" panose="020B0604030504040204" pitchFamily="34" charset="-128"/>
                <a:ea typeface="Meiryo" panose="020B0604030504040204" pitchFamily="34" charset="-128"/>
              </a:rPr>
              <a:t>空飛ぶクルマ</a:t>
            </a:r>
          </a:p>
        </p:txBody>
      </p:sp>
      <p:sp>
        <p:nvSpPr>
          <p:cNvPr id="100" name="テキスト ボックス 99">
            <a:extLst>
              <a:ext uri="{FF2B5EF4-FFF2-40B4-BE49-F238E27FC236}">
                <a16:creationId xmlns:a16="http://schemas.microsoft.com/office/drawing/2014/main" id="{5E4CCAE8-F108-7642-B91D-AD641B0B9219}"/>
              </a:ext>
            </a:extLst>
          </p:cNvPr>
          <p:cNvSpPr txBox="1"/>
          <p:nvPr/>
        </p:nvSpPr>
        <p:spPr>
          <a:xfrm>
            <a:off x="1829304" y="5084481"/>
            <a:ext cx="1420428" cy="451406"/>
          </a:xfrm>
          <a:prstGeom prst="rect">
            <a:avLst/>
          </a:prstGeom>
          <a:noFill/>
        </p:spPr>
        <p:txBody>
          <a:bodyPr wrap="square" rtlCol="0">
            <a:spAutoFit/>
          </a:bodyPr>
          <a:lstStyle/>
          <a:p>
            <a:pPr>
              <a:lnSpc>
                <a:spcPts val="1430"/>
              </a:lnSpc>
            </a:pPr>
            <a:r>
              <a:rPr kumimoji="1" lang="ja-JP" altLang="en-US" sz="700" dirty="0">
                <a:solidFill>
                  <a:srgbClr val="0000FF"/>
                </a:solidFill>
                <a:latin typeface="Meiryo" panose="020B0604030504040204" pitchFamily="34" charset="-128"/>
                <a:ea typeface="Meiryo" panose="020B0604030504040204" pitchFamily="34" charset="-128"/>
              </a:rPr>
              <a:t>電気自動車</a:t>
            </a:r>
            <a:endParaRPr kumimoji="1" lang="en-US" altLang="ja-JP" sz="700" dirty="0">
              <a:solidFill>
                <a:srgbClr val="0000FF"/>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700" dirty="0">
                <a:solidFill>
                  <a:srgbClr val="0000FF"/>
                </a:solidFill>
                <a:latin typeface="Meiryo" panose="020B0604030504040204" pitchFamily="34" charset="-128"/>
                <a:ea typeface="Meiryo" panose="020B0604030504040204" pitchFamily="34" charset="-128"/>
              </a:rPr>
              <a:t>Li</a:t>
            </a:r>
            <a:r>
              <a:rPr lang="ja-JP" altLang="en-US" sz="700" dirty="0">
                <a:solidFill>
                  <a:srgbClr val="0000FF"/>
                </a:solidFill>
                <a:latin typeface="Meiryo" panose="020B0604030504040204" pitchFamily="34" charset="-128"/>
                <a:ea typeface="Meiryo" panose="020B0604030504040204" pitchFamily="34" charset="-128"/>
              </a:rPr>
              <a:t>電池では航続距離が不足</a:t>
            </a:r>
            <a:endParaRPr kumimoji="1" lang="ja-JP" altLang="en-US" sz="700" dirty="0">
              <a:solidFill>
                <a:srgbClr val="0000FF"/>
              </a:solidFill>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764DDCB9-826E-4648-8808-CFB3C550E1D3}"/>
              </a:ext>
            </a:extLst>
          </p:cNvPr>
          <p:cNvSpPr txBox="1"/>
          <p:nvPr/>
        </p:nvSpPr>
        <p:spPr>
          <a:xfrm>
            <a:off x="400647" y="5534223"/>
            <a:ext cx="4226908" cy="990015"/>
          </a:xfrm>
          <a:prstGeom prst="rect">
            <a:avLst/>
          </a:prstGeom>
          <a:noFill/>
          <a:ln>
            <a:solidFill>
              <a:schemeClr val="tx1"/>
            </a:solidFill>
            <a:prstDash val="dash"/>
          </a:ln>
        </p:spPr>
        <p:txBody>
          <a:bodyPr wrap="square" rtlCol="0">
            <a:spAutoFit/>
          </a:bodyPr>
          <a:lstStyle/>
          <a:p>
            <a:pPr>
              <a:lnSpc>
                <a:spcPts val="1430"/>
              </a:lnSpc>
            </a:pPr>
            <a:r>
              <a:rPr kumimoji="1" lang="ja-JP" altLang="en-US" sz="900" u="sng" dirty="0">
                <a:latin typeface="Meiryo" panose="020B0604030504040204" pitchFamily="34" charset="-128"/>
                <a:ea typeface="Meiryo" panose="020B0604030504040204" pitchFamily="34" charset="-128"/>
              </a:rPr>
              <a:t>電気自動車用蓄電池開発プロジェクトへの参画（</a:t>
            </a:r>
            <a:r>
              <a:rPr lang="ja-JP" altLang="en-US" sz="900" u="sng" dirty="0">
                <a:solidFill>
                  <a:srgbClr val="0000FF"/>
                </a:solidFill>
                <a:latin typeface="Meiryo" panose="020B0604030504040204" pitchFamily="34" charset="-128"/>
                <a:ea typeface="Meiryo" panose="020B0604030504040204" pitchFamily="34" charset="-128"/>
              </a:rPr>
              <a:t>公設試唯一</a:t>
            </a:r>
            <a:r>
              <a:rPr kumimoji="1" lang="ja-JP" altLang="en-US" sz="900" u="sng" dirty="0">
                <a:latin typeface="Meiryo" panose="020B0604030504040204" pitchFamily="34" charset="-128"/>
                <a:ea typeface="Meiryo" panose="020B0604030504040204" pitchFamily="34" charset="-128"/>
              </a:rPr>
              <a:t>）</a:t>
            </a:r>
            <a:endParaRPr kumimoji="1" lang="en-US" altLang="ja-JP" sz="900" u="sng" dirty="0">
              <a:latin typeface="Meiryo" panose="020B0604030504040204" pitchFamily="34" charset="-128"/>
              <a:ea typeface="Meiryo" panose="020B0604030504040204" pitchFamily="34" charset="-128"/>
            </a:endParaRPr>
          </a:p>
          <a:p>
            <a:pPr>
              <a:lnSpc>
                <a:spcPts val="1430"/>
              </a:lnSpc>
            </a:pPr>
            <a:r>
              <a:rPr lang="ja-JP" altLang="en-US" sz="800" dirty="0">
                <a:latin typeface="Meiryo" panose="020B0604030504040204" pitchFamily="34" charset="-128"/>
                <a:ea typeface="Meiryo" panose="020B0604030504040204" pitchFamily="34" charset="-128"/>
              </a:rPr>
              <a:t>新エネルギー・産業技術総合開発機構（</a:t>
            </a:r>
            <a:r>
              <a:rPr lang="en-US" altLang="ja-JP" sz="800" dirty="0">
                <a:latin typeface="Meiryo" panose="020B0604030504040204" pitchFamily="34" charset="-128"/>
                <a:ea typeface="Meiryo" panose="020B0604030504040204" pitchFamily="34" charset="-128"/>
              </a:rPr>
              <a:t>NEDO</a:t>
            </a:r>
            <a:r>
              <a:rPr lang="ja-JP" altLang="en-US" sz="800" dirty="0" smtClean="0">
                <a:latin typeface="Meiryo" panose="020B0604030504040204" pitchFamily="34" charset="-128"/>
                <a:ea typeface="Meiryo" panose="020B0604030504040204" pitchFamily="34" charset="-128"/>
              </a:rPr>
              <a:t>）：事業</a:t>
            </a:r>
            <a:r>
              <a:rPr lang="ja-JP" altLang="en-US" sz="800" dirty="0">
                <a:latin typeface="Meiryo" panose="020B0604030504040204" pitchFamily="34" charset="-128"/>
                <a:ea typeface="Meiryo" panose="020B0604030504040204" pitchFamily="34" charset="-128"/>
              </a:rPr>
              <a:t>総額</a:t>
            </a:r>
            <a:r>
              <a:rPr lang="en-US" altLang="ja-JP" sz="800" dirty="0">
                <a:latin typeface="Meiryo" panose="020B0604030504040204" pitchFamily="34" charset="-128"/>
                <a:ea typeface="Meiryo" panose="020B0604030504040204" pitchFamily="34" charset="-128"/>
              </a:rPr>
              <a:t>100</a:t>
            </a:r>
            <a:r>
              <a:rPr lang="ja-JP" altLang="en-US" sz="800" dirty="0">
                <a:latin typeface="Meiryo" panose="020B0604030504040204" pitchFamily="34" charset="-128"/>
                <a:ea typeface="Meiryo" panose="020B0604030504040204" pitchFamily="34" charset="-128"/>
              </a:rPr>
              <a:t>億円</a:t>
            </a:r>
            <a:r>
              <a:rPr lang="en-US" altLang="ja-JP" sz="800" dirty="0">
                <a:latin typeface="Meiryo" panose="020B0604030504040204" pitchFamily="34" charset="-128"/>
                <a:ea typeface="Meiryo" panose="020B0604030504040204" pitchFamily="34" charset="-128"/>
              </a:rPr>
              <a:t>(2018FY-2022FY)</a:t>
            </a:r>
          </a:p>
          <a:p>
            <a:pPr>
              <a:lnSpc>
                <a:spcPts val="1430"/>
              </a:lnSpc>
            </a:pPr>
            <a:r>
              <a:rPr lang="ja-JP" altLang="en-US" sz="800" dirty="0">
                <a:latin typeface="Meiryo" panose="020B0604030504040204" pitchFamily="34" charset="-128"/>
                <a:ea typeface="Meiryo" panose="020B0604030504040204" pitchFamily="34" charset="-128"/>
              </a:rPr>
              <a:t>「産学の英知を結集して、日本が世界に先駆けて全固体</a:t>
            </a:r>
            <a:r>
              <a:rPr lang="ja-JP" altLang="en-US" sz="800" dirty="0" smtClean="0">
                <a:latin typeface="Meiryo" panose="020B0604030504040204" pitchFamily="34" charset="-128"/>
                <a:ea typeface="Meiryo" panose="020B0604030504040204" pitchFamily="34" charset="-128"/>
              </a:rPr>
              <a:t>電池を実用化</a:t>
            </a:r>
            <a:r>
              <a:rPr lang="ja-JP" altLang="en-US" sz="800" dirty="0">
                <a:latin typeface="Meiryo" panose="020B0604030504040204" pitchFamily="34" charset="-128"/>
                <a:ea typeface="Meiryo" panose="020B0604030504040204" pitchFamily="34" charset="-128"/>
              </a:rPr>
              <a:t>・量産化する共通のアーキテクチャーを構築するプロジェクト」に参画する意義は、充電インフラや資源リサイクルなども考慮した大阪府</a:t>
            </a:r>
            <a:r>
              <a:rPr lang="ja-JP" altLang="en-US" sz="800" dirty="0" smtClean="0">
                <a:latin typeface="Meiryo" panose="020B0604030504040204" pitchFamily="34" charset="-128"/>
                <a:ea typeface="Meiryo" panose="020B0604030504040204" pitchFamily="34" charset="-128"/>
              </a:rPr>
              <a:t>がめざすカーボンニュートラル</a:t>
            </a:r>
            <a:r>
              <a:rPr lang="ja-JP" altLang="en-US" sz="800" dirty="0">
                <a:latin typeface="Meiryo" panose="020B0604030504040204" pitchFamily="34" charset="-128"/>
                <a:ea typeface="Meiryo" panose="020B0604030504040204" pitchFamily="34" charset="-128"/>
              </a:rPr>
              <a:t>実現の絵姿に通じる。</a:t>
            </a:r>
            <a:endParaRPr lang="en-US" altLang="ja-JP" sz="900" dirty="0">
              <a:latin typeface="Meiryo" panose="020B0604030504040204" pitchFamily="34" charset="-128"/>
              <a:ea typeface="Meiryo" panose="020B0604030504040204" pitchFamily="34" charset="-128"/>
            </a:endParaRPr>
          </a:p>
        </p:txBody>
      </p:sp>
      <p:sp>
        <p:nvSpPr>
          <p:cNvPr id="70" name="スライド番号プレースホルダー 3"/>
          <p:cNvSpPr txBox="1">
            <a:spLocks/>
          </p:cNvSpPr>
          <p:nvPr/>
        </p:nvSpPr>
        <p:spPr>
          <a:xfrm>
            <a:off x="7588092" y="650436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22</a:t>
            </a:r>
            <a:endParaRPr lang="ja-JP" altLang="en-US" dirty="0"/>
          </a:p>
        </p:txBody>
      </p:sp>
    </p:spTree>
    <p:extLst>
      <p:ext uri="{BB962C8B-B14F-4D97-AF65-F5344CB8AC3E}">
        <p14:creationId xmlns:p14="http://schemas.microsoft.com/office/powerpoint/2010/main" val="2538056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D5C58972-5052-48DC-BF7F-04E47B17A9C6}"/>
              </a:ext>
            </a:extLst>
          </p:cNvPr>
          <p:cNvSpPr/>
          <p:nvPr/>
        </p:nvSpPr>
        <p:spPr>
          <a:xfrm>
            <a:off x="5240813" y="4953099"/>
            <a:ext cx="4394997" cy="1827457"/>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目的</a:t>
            </a:r>
            <a:r>
              <a:rPr lang="en-US" altLang="ja-JP" sz="1100" dirty="0">
                <a:solidFill>
                  <a:schemeClr val="tx1"/>
                </a:solidFill>
                <a:latin typeface="Meiryo UI" panose="020B0604030504040204" pitchFamily="50" charset="-128"/>
                <a:ea typeface="Meiryo UI" panose="020B0604030504040204" pitchFamily="50" charset="-128"/>
              </a:rPr>
              <a:t>】</a:t>
            </a:r>
          </a:p>
          <a:p>
            <a:r>
              <a:rPr lang="ja-JP" altLang="en-US" sz="1100" dirty="0">
                <a:solidFill>
                  <a:schemeClr val="tx1"/>
                </a:solidFill>
                <a:latin typeface="Meiryo UI" panose="020B0604030504040204" pitchFamily="50" charset="-128"/>
                <a:ea typeface="Meiryo UI" panose="020B0604030504040204" pitchFamily="50" charset="-128"/>
              </a:rPr>
              <a:t>グローバル市場で活躍できるスタートアップ企業の輩出をめざし、大阪・関西の中心部の集積を活かした世界に冠たるスタートアップ・エコシステム拠点都市の形成、エコシステムの強化とスタートアップ支援等の推進</a:t>
            </a:r>
            <a:endParaRPr lang="en-US" altLang="ja-JP" sz="1100" dirty="0">
              <a:solidFill>
                <a:schemeClr val="tx1"/>
              </a:solidFill>
              <a:latin typeface="Meiryo UI" panose="020B0604030504040204" pitchFamily="50" charset="-128"/>
              <a:ea typeface="Meiryo UI" panose="020B0604030504040204" pitchFamily="50" charset="-128"/>
            </a:endParaRPr>
          </a:p>
          <a:p>
            <a:endParaRPr lang="ja-JP" altLang="en-US" sz="1100"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設立発起人</a:t>
            </a:r>
            <a:r>
              <a:rPr lang="en-US" altLang="ja-JP" sz="1100" dirty="0">
                <a:solidFill>
                  <a:schemeClr val="tx1"/>
                </a:solidFill>
                <a:latin typeface="Meiryo UI" panose="020B0604030504040204" pitchFamily="50" charset="-128"/>
                <a:ea typeface="Meiryo UI" panose="020B0604030504040204" pitchFamily="50" charset="-128"/>
              </a:rPr>
              <a:t>】</a:t>
            </a:r>
          </a:p>
          <a:p>
            <a:r>
              <a:rPr lang="ja-JP" altLang="en-US" sz="1100" dirty="0" smtClean="0">
                <a:solidFill>
                  <a:schemeClr val="tx1"/>
                </a:solidFill>
                <a:latin typeface="Meiryo UI" panose="020B0604030504040204" pitchFamily="50" charset="-128"/>
                <a:ea typeface="Meiryo UI" panose="020B0604030504040204" pitchFamily="50" charset="-128"/>
              </a:rPr>
              <a:t>大阪府、大阪市</a:t>
            </a:r>
            <a:r>
              <a:rPr lang="ja-JP" altLang="en-US" sz="1100" dirty="0">
                <a:solidFill>
                  <a:schemeClr val="tx1"/>
                </a:solidFill>
                <a:latin typeface="Meiryo UI" panose="020B0604030504040204" pitchFamily="50" charset="-128"/>
                <a:ea typeface="Meiryo UI" panose="020B0604030504040204" pitchFamily="50" charset="-128"/>
              </a:rPr>
              <a:t>、堺市、関西経済連合会、</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大阪商工会議所、関西経済同友会、</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大阪産業局（事務局）</a:t>
            </a:r>
            <a:endParaRPr lang="en-US" altLang="ja-JP" sz="1100" dirty="0">
              <a:solidFill>
                <a:schemeClr val="tx1"/>
              </a:solidFill>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341626" y="186774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75196" y="406385"/>
            <a:ext cx="9602339" cy="126579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smtClean="0">
                <a:latin typeface="+mj-ea"/>
                <a:cs typeface="Meiryo UI" panose="020B0604030504040204" pitchFamily="50" charset="-128"/>
              </a:rPr>
              <a:t>府</a:t>
            </a:r>
            <a:r>
              <a:rPr lang="ja-JP" altLang="en-US" sz="1400" dirty="0">
                <a:latin typeface="+mj-ea"/>
                <a:cs typeface="Meiryo UI" panose="020B0604030504040204" pitchFamily="50" charset="-128"/>
              </a:rPr>
              <a:t>市連携に</a:t>
            </a:r>
            <a:r>
              <a:rPr lang="ja-JP" altLang="en-US" sz="1400" dirty="0" smtClean="0">
                <a:latin typeface="+mj-ea"/>
                <a:cs typeface="Meiryo UI" panose="020B0604030504040204" pitchFamily="50" charset="-128"/>
              </a:rPr>
              <a:t>よる立地プロモーション</a:t>
            </a:r>
            <a:r>
              <a:rPr lang="ja-JP" altLang="en-US" sz="1400" dirty="0">
                <a:latin typeface="+mj-ea"/>
                <a:cs typeface="Meiryo UI" panose="020B0604030504040204" pitchFamily="50" charset="-128"/>
              </a:rPr>
              <a:t>を展開。 </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月に府市の中小企業支援機能・体制の強化のため、大阪産業振興機構と大阪市都市型産業振興センターを統合し、公益財団法人大阪産業局を設立。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グローバル市場で活躍できるスタートアップ企業の輩出を支援するため</a:t>
            </a:r>
            <a:r>
              <a:rPr lang="ja-JP" altLang="en-US" sz="1400" dirty="0" smtClean="0">
                <a:latin typeface="+mj-ea"/>
                <a:cs typeface="Meiryo UI" panose="020B0604030504040204" pitchFamily="50" charset="-128"/>
              </a:rPr>
              <a:t>、「大阪</a:t>
            </a:r>
            <a:r>
              <a:rPr lang="ja-JP" altLang="en-US" sz="1400" dirty="0">
                <a:latin typeface="+mj-ea"/>
                <a:cs typeface="Meiryo UI" panose="020B0604030504040204" pitchFamily="50" charset="-128"/>
              </a:rPr>
              <a:t>スタートアップ・</a:t>
            </a:r>
            <a:r>
              <a:rPr lang="ja-JP" altLang="en-US" sz="1400" dirty="0" smtClean="0">
                <a:latin typeface="+mj-ea"/>
                <a:cs typeface="Meiryo UI" panose="020B0604030504040204" pitchFamily="50" charset="-128"/>
              </a:rPr>
              <a:t>エコシステムコンソーシアム」の取組みなど</a:t>
            </a:r>
            <a:r>
              <a:rPr lang="ja-JP" altLang="en-US" sz="1400" dirty="0">
                <a:latin typeface="+mj-ea"/>
                <a:cs typeface="Meiryo UI" panose="020B0604030504040204" pitchFamily="50" charset="-128"/>
              </a:rPr>
              <a:t>、関係機関と連携を深めつつ、産業支援機能・体制を強化。</a:t>
            </a:r>
          </a:p>
        </p:txBody>
      </p:sp>
      <p:sp>
        <p:nvSpPr>
          <p:cNvPr id="12" name="タイトル 1"/>
          <p:cNvSpPr txBox="1">
            <a:spLocks/>
          </p:cNvSpPr>
          <p:nvPr/>
        </p:nvSpPr>
        <p:spPr>
          <a:xfrm>
            <a:off x="273156" y="1908751"/>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304617" y="32275"/>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②産業支援機能・体制の強化</a:t>
            </a:r>
          </a:p>
        </p:txBody>
      </p:sp>
      <p:sp>
        <p:nvSpPr>
          <p:cNvPr id="44" name="タイトル 1"/>
          <p:cNvSpPr txBox="1">
            <a:spLocks/>
          </p:cNvSpPr>
          <p:nvPr/>
        </p:nvSpPr>
        <p:spPr>
          <a:xfrm>
            <a:off x="5037168" y="1899401"/>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大阪産業局の</a:t>
            </a:r>
            <a:r>
              <a:rPr lang="ja-JP" altLang="en-US" sz="1400" b="1" dirty="0" smtClean="0">
                <a:latin typeface="+mj-ea"/>
                <a:cs typeface="Meiryo UI" panose="020B0604030504040204" pitchFamily="50" charset="-128"/>
              </a:rPr>
              <a:t>取組み</a:t>
            </a:r>
            <a:endParaRPr lang="ja-JP" altLang="en-US" sz="1400" b="1" dirty="0">
              <a:latin typeface="+mj-ea"/>
              <a:cs typeface="Meiryo UI" panose="020B0604030504040204" pitchFamily="50" charset="-128"/>
            </a:endParaRPr>
          </a:p>
        </p:txBody>
      </p:sp>
      <p:sp>
        <p:nvSpPr>
          <p:cNvPr id="45" name="タイトル 1"/>
          <p:cNvSpPr txBox="1">
            <a:spLocks/>
          </p:cNvSpPr>
          <p:nvPr/>
        </p:nvSpPr>
        <p:spPr>
          <a:xfrm>
            <a:off x="5018274" y="4664865"/>
            <a:ext cx="482453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大阪スタートアップ・エコシステムコンソーシアム</a:t>
            </a:r>
          </a:p>
        </p:txBody>
      </p:sp>
      <p:sp>
        <p:nvSpPr>
          <p:cNvPr id="23" name="タイトル 1"/>
          <p:cNvSpPr txBox="1">
            <a:spLocks/>
          </p:cNvSpPr>
          <p:nvPr/>
        </p:nvSpPr>
        <p:spPr>
          <a:xfrm>
            <a:off x="304617" y="3211486"/>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大阪産業局の組織体制と関係機関との連携強化</a:t>
            </a:r>
          </a:p>
        </p:txBody>
      </p:sp>
      <p:pic>
        <p:nvPicPr>
          <p:cNvPr id="25" name="図 24"/>
          <p:cNvPicPr>
            <a:picLocks noChangeAspect="1"/>
          </p:cNvPicPr>
          <p:nvPr/>
        </p:nvPicPr>
        <p:blipFill>
          <a:blip r:embed="rId3"/>
          <a:stretch>
            <a:fillRect/>
          </a:stretch>
        </p:blipFill>
        <p:spPr>
          <a:xfrm>
            <a:off x="246312" y="3571526"/>
            <a:ext cx="4486012" cy="2864194"/>
          </a:xfrm>
          <a:prstGeom prst="rect">
            <a:avLst/>
          </a:prstGeom>
        </p:spPr>
      </p:pic>
      <p:sp>
        <p:nvSpPr>
          <p:cNvPr id="26" name="テキスト ボックス 25"/>
          <p:cNvSpPr txBox="1"/>
          <p:nvPr/>
        </p:nvSpPr>
        <p:spPr>
          <a:xfrm>
            <a:off x="49007" y="6448251"/>
            <a:ext cx="4499992" cy="232692"/>
          </a:xfrm>
          <a:prstGeom prst="rect">
            <a:avLst/>
          </a:prstGeom>
          <a:noFill/>
        </p:spPr>
        <p:txBody>
          <a:bodyPr wrap="square" rtlCol="0">
            <a:spAutoFit/>
          </a:bodyPr>
          <a:lstStyle/>
          <a:p>
            <a:pPr algn="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2018.12.20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副首都推進本部会議資料「大阪産業局</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仮称</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将来ビジョン」）</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descr="人, 建物, スーツ, グループ が含まれている画像&#10;&#10;自動的に生成された説明">
            <a:extLst>
              <a:ext uri="{FF2B5EF4-FFF2-40B4-BE49-F238E27FC236}">
                <a16:creationId xmlns:a16="http://schemas.microsoft.com/office/drawing/2014/main" id="{A6A050B0-04D6-430C-B024-17CE744D06B3}"/>
              </a:ext>
            </a:extLst>
          </p:cNvPr>
          <p:cNvPicPr>
            <a:picLocks noChangeAspect="1"/>
          </p:cNvPicPr>
          <p:nvPr/>
        </p:nvPicPr>
        <p:blipFill>
          <a:blip r:embed="rId4"/>
          <a:stretch>
            <a:fillRect/>
          </a:stretch>
        </p:blipFill>
        <p:spPr>
          <a:xfrm>
            <a:off x="8186060" y="5700437"/>
            <a:ext cx="1322894" cy="944599"/>
          </a:xfrm>
          <a:prstGeom prst="rect">
            <a:avLst/>
          </a:prstGeom>
        </p:spPr>
      </p:pic>
      <p:sp>
        <p:nvSpPr>
          <p:cNvPr id="31" name="テキスト ボックス 30">
            <a:extLst>
              <a:ext uri="{FF2B5EF4-FFF2-40B4-BE49-F238E27FC236}">
                <a16:creationId xmlns:a16="http://schemas.microsoft.com/office/drawing/2014/main" id="{DC1E5A2F-8938-4CB9-95AD-6425505EF534}"/>
              </a:ext>
            </a:extLst>
          </p:cNvPr>
          <p:cNvSpPr txBox="1"/>
          <p:nvPr/>
        </p:nvSpPr>
        <p:spPr>
          <a:xfrm>
            <a:off x="6337740" y="6547865"/>
            <a:ext cx="3024336" cy="232692"/>
          </a:xfrm>
          <a:prstGeom prst="rect">
            <a:avLst/>
          </a:prstGeom>
          <a:noFill/>
        </p:spPr>
        <p:txBody>
          <a:bodyPr wrap="square" rtlCol="0">
            <a:spAutoFit/>
          </a:bodyPr>
          <a:lstStyle/>
          <a:p>
            <a:pPr algn="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2019.10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大阪スタートアップ・エコシステムコンソーシアム設立総会）</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7612885" y="6508676"/>
            <a:ext cx="2311400" cy="365125"/>
          </a:xfrm>
        </p:spPr>
        <p:txBody>
          <a:bodyPr/>
          <a:lstStyle/>
          <a:p>
            <a:r>
              <a:rPr kumimoji="1" lang="en-US" altLang="ja-JP" dirty="0" smtClean="0"/>
              <a:t>23</a:t>
            </a:r>
            <a:endParaRPr kumimoji="1" lang="ja-JP" altLang="en-US" dirty="0"/>
          </a:p>
        </p:txBody>
      </p:sp>
      <p:sp>
        <p:nvSpPr>
          <p:cNvPr id="19" name="正方形/長方形 18"/>
          <p:cNvSpPr/>
          <p:nvPr/>
        </p:nvSpPr>
        <p:spPr>
          <a:xfrm>
            <a:off x="5241032" y="2187014"/>
            <a:ext cx="4389825" cy="248874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1400" b="1" dirty="0">
                <a:solidFill>
                  <a:schemeClr val="tx1"/>
                </a:solidFill>
                <a:latin typeface="Meiryo UI" panose="020B0604030504040204" pitchFamily="50" charset="-128"/>
                <a:ea typeface="Meiryo UI" panose="020B0604030504040204" pitchFamily="50" charset="-128"/>
              </a:rPr>
              <a:t>①支援機能強化</a:t>
            </a:r>
          </a:p>
          <a:p>
            <a:r>
              <a:rPr lang="ja-JP" altLang="en-US" sz="1100" dirty="0">
                <a:solidFill>
                  <a:schemeClr val="tx1"/>
                </a:solidFill>
                <a:latin typeface="Meiryo UI" panose="020B0604030504040204" pitchFamily="50" charset="-128"/>
                <a:ea typeface="Meiryo UI" panose="020B0604030504040204" pitchFamily="50" charset="-128"/>
              </a:rPr>
              <a:t>　 ➣国際ビジネス、創業・スタートアップ、事業承継支援の</a:t>
            </a:r>
            <a:r>
              <a:rPr lang="ja-JP" altLang="en-US" sz="1100" dirty="0" smtClean="0">
                <a:solidFill>
                  <a:schemeClr val="tx1"/>
                </a:solidFill>
                <a:latin typeface="Meiryo UI" panose="020B0604030504040204" pitchFamily="50" charset="-128"/>
                <a:ea typeface="Meiryo UI" panose="020B0604030504040204" pitchFamily="50" charset="-128"/>
              </a:rPr>
              <a:t>強化、中小企業の</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DX</a:t>
            </a:r>
            <a:r>
              <a:rPr lang="ja-JP" altLang="en-US" sz="1100" dirty="0" smtClean="0">
                <a:solidFill>
                  <a:schemeClr val="tx1"/>
                </a:solidFill>
                <a:latin typeface="Meiryo UI" panose="020B0604030504040204" pitchFamily="50" charset="-128"/>
                <a:ea typeface="Meiryo UI" panose="020B0604030504040204" pitchFamily="50" charset="-128"/>
              </a:rPr>
              <a:t>推進</a:t>
            </a:r>
            <a:r>
              <a:rPr lang="ja-JP" altLang="en-US" sz="1100" dirty="0">
                <a:solidFill>
                  <a:schemeClr val="tx1"/>
                </a:solidFill>
                <a:latin typeface="Meiryo UI" panose="020B0604030504040204" pitchFamily="50" charset="-128"/>
                <a:ea typeface="Meiryo UI" panose="020B0604030504040204" pitchFamily="50" charset="-128"/>
              </a:rPr>
              <a:t>　　</a:t>
            </a:r>
          </a:p>
          <a:p>
            <a:pPr>
              <a:spcBef>
                <a:spcPts val="300"/>
              </a:spcBef>
            </a:pPr>
            <a:r>
              <a:rPr lang="ja-JP" altLang="en-US" sz="1400" b="1" dirty="0">
                <a:solidFill>
                  <a:schemeClr val="tx1"/>
                </a:solidFill>
                <a:latin typeface="Meiryo UI" panose="020B0604030504040204" pitchFamily="50" charset="-128"/>
                <a:ea typeface="Meiryo UI" panose="020B0604030504040204" pitchFamily="50" charset="-128"/>
              </a:rPr>
              <a:t>②サービスの充実・強化</a:t>
            </a:r>
          </a:p>
          <a:p>
            <a:r>
              <a:rPr lang="ja-JP" altLang="en-US" sz="1100" dirty="0">
                <a:solidFill>
                  <a:schemeClr val="tx1"/>
                </a:solidFill>
                <a:latin typeface="Meiryo UI" panose="020B0604030504040204" pitchFamily="50" charset="-128"/>
                <a:ea typeface="Meiryo UI" panose="020B0604030504040204" pitchFamily="50" charset="-128"/>
              </a:rPr>
              <a:t>　 ➣相談機能のワンストップ化による利便性向上</a:t>
            </a:r>
          </a:p>
          <a:p>
            <a:r>
              <a:rPr lang="ja-JP" altLang="en-US" sz="1100" dirty="0">
                <a:solidFill>
                  <a:schemeClr val="tx1"/>
                </a:solidFill>
                <a:latin typeface="Meiryo UI" panose="020B0604030504040204" pitchFamily="50" charset="-128"/>
                <a:ea typeface="Meiryo UI" panose="020B0604030504040204" pitchFamily="50" charset="-128"/>
              </a:rPr>
              <a:t>　 ➣法人が一体的に提供できる支援サービスの拡充</a:t>
            </a:r>
          </a:p>
          <a:p>
            <a:r>
              <a:rPr lang="ja-JP" altLang="en-US" sz="1100" dirty="0">
                <a:solidFill>
                  <a:schemeClr val="tx1"/>
                </a:solidFill>
                <a:latin typeface="Meiryo UI" panose="020B0604030504040204" pitchFamily="50" charset="-128"/>
                <a:ea typeface="Meiryo UI" panose="020B0604030504040204" pitchFamily="50" charset="-128"/>
              </a:rPr>
              <a:t>　 ➣企業データベースの一元</a:t>
            </a:r>
            <a:r>
              <a:rPr lang="ja-JP" altLang="en-US" sz="1100" dirty="0" smtClean="0">
                <a:solidFill>
                  <a:schemeClr val="tx1"/>
                </a:solidFill>
                <a:latin typeface="Meiryo UI" panose="020B0604030504040204" pitchFamily="50" charset="-128"/>
                <a:ea typeface="Meiryo UI" panose="020B0604030504040204" pitchFamily="50" charset="-128"/>
              </a:rPr>
              <a:t>管理によるビジネスマッチング</a:t>
            </a:r>
            <a:r>
              <a:rPr lang="ja-JP" altLang="en-US" sz="1100" dirty="0">
                <a:solidFill>
                  <a:schemeClr val="tx1"/>
                </a:solidFill>
                <a:latin typeface="Meiryo UI" panose="020B0604030504040204" pitchFamily="50" charset="-128"/>
                <a:ea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rPr>
              <a:t>促進や</a:t>
            </a:r>
            <a:r>
              <a:rPr lang="ja-JP" altLang="en-US" sz="1100" dirty="0">
                <a:solidFill>
                  <a:schemeClr val="tx1"/>
                </a:solidFill>
                <a:latin typeface="Meiryo UI" panose="020B0604030504040204" pitchFamily="50" charset="-128"/>
                <a:ea typeface="Meiryo UI" panose="020B0604030504040204" pitchFamily="50" charset="-128"/>
              </a:rPr>
              <a:t>情報</a:t>
            </a:r>
            <a:r>
              <a:rPr lang="ja-JP" altLang="en-US" sz="1100" dirty="0" smtClean="0">
                <a:solidFill>
                  <a:schemeClr val="tx1"/>
                </a:solidFill>
                <a:latin typeface="Meiryo UI" panose="020B0604030504040204" pitchFamily="50" charset="-128"/>
                <a:ea typeface="Meiryo UI" panose="020B0604030504040204" pitchFamily="50" charset="-128"/>
              </a:rPr>
              <a:t>発信</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smtClean="0">
                <a:solidFill>
                  <a:schemeClr val="tx1"/>
                </a:solidFill>
                <a:latin typeface="Meiryo UI" panose="020B0604030504040204" pitchFamily="50" charset="-128"/>
                <a:ea typeface="Meiryo UI" panose="020B0604030504040204" pitchFamily="50" charset="-128"/>
              </a:rPr>
              <a:t>　機能の強化</a:t>
            </a:r>
            <a:r>
              <a:rPr lang="ja-JP" altLang="en-US" sz="1100" dirty="0">
                <a:solidFill>
                  <a:schemeClr val="tx1"/>
                </a:solidFill>
                <a:latin typeface="Meiryo UI" panose="020B0604030504040204" pitchFamily="50" charset="-128"/>
                <a:ea typeface="Meiryo UI" panose="020B0604030504040204" pitchFamily="50" charset="-128"/>
              </a:rPr>
              <a:t>　など</a:t>
            </a:r>
          </a:p>
          <a:p>
            <a:pPr>
              <a:spcBef>
                <a:spcPts val="300"/>
              </a:spcBef>
            </a:pPr>
            <a:r>
              <a:rPr lang="ja-JP" altLang="en-US" sz="1400" b="1" dirty="0" smtClean="0">
                <a:solidFill>
                  <a:schemeClr val="tx1"/>
                </a:solidFill>
                <a:latin typeface="Meiryo UI" panose="020B0604030504040204" pitchFamily="50" charset="-128"/>
                <a:ea typeface="Meiryo UI" panose="020B0604030504040204" pitchFamily="50" charset="-128"/>
              </a:rPr>
              <a:t>③</a:t>
            </a:r>
            <a:r>
              <a:rPr lang="ja-JP" altLang="en-US" sz="1400" b="1" dirty="0">
                <a:solidFill>
                  <a:schemeClr val="tx1"/>
                </a:solidFill>
                <a:latin typeface="Meiryo UI" panose="020B0604030504040204" pitchFamily="50" charset="-128"/>
                <a:ea typeface="Meiryo UI" panose="020B0604030504040204" pitchFamily="50" charset="-128"/>
              </a:rPr>
              <a:t>新型コロナウイルス感染症への対応</a:t>
            </a:r>
          </a:p>
          <a:p>
            <a:r>
              <a:rPr lang="ja-JP" altLang="en-US" sz="1100" dirty="0">
                <a:solidFill>
                  <a:schemeClr val="tx1"/>
                </a:solidFill>
                <a:latin typeface="Meiryo UI" panose="020B0604030504040204" pitchFamily="50" charset="-128"/>
                <a:ea typeface="Meiryo UI" panose="020B0604030504040204" pitchFamily="50" charset="-128"/>
              </a:rPr>
              <a:t>　➣経営相談をはじめ、休業要請支援金</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府・市町村共同支援金</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err="1">
                <a:solidFill>
                  <a:schemeClr val="tx1"/>
                </a:solidFill>
                <a:latin typeface="Meiryo UI" panose="020B0604030504040204" pitchFamily="50" charset="-128"/>
                <a:ea typeface="Meiryo UI" panose="020B0604030504040204" pitchFamily="50" charset="-128"/>
              </a:rPr>
              <a:t>での</a:t>
            </a:r>
            <a:r>
              <a:rPr lang="ja-JP" altLang="en-US" sz="1100" dirty="0">
                <a:solidFill>
                  <a:schemeClr val="tx1"/>
                </a:solidFill>
                <a:latin typeface="Meiryo UI" panose="020B0604030504040204" pitchFamily="50" charset="-128"/>
                <a:ea typeface="Meiryo UI" panose="020B0604030504040204" pitchFamily="50" charset="-128"/>
              </a:rPr>
              <a:t>府との</a:t>
            </a:r>
          </a:p>
          <a:p>
            <a:r>
              <a:rPr lang="ja-JP" altLang="en-US" sz="1100" dirty="0">
                <a:solidFill>
                  <a:schemeClr val="tx1"/>
                </a:solidFill>
                <a:latin typeface="Meiryo UI" panose="020B0604030504040204" pitchFamily="50" charset="-128"/>
                <a:ea typeface="Meiryo UI" panose="020B0604030504040204" pitchFamily="50" charset="-128"/>
              </a:rPr>
              <a:t>     連携など、あらゆる面から中小企業を支援</a:t>
            </a: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経営相談対応件数：</a:t>
            </a:r>
            <a:r>
              <a:rPr lang="en-US" altLang="ja-JP" sz="1100" dirty="0">
                <a:solidFill>
                  <a:schemeClr val="tx1"/>
                </a:solidFill>
                <a:latin typeface="Meiryo UI" panose="020B0604030504040204" pitchFamily="50" charset="-128"/>
                <a:ea typeface="Meiryo UI" panose="020B0604030504040204" pitchFamily="50" charset="-128"/>
              </a:rPr>
              <a:t>2020</a:t>
            </a:r>
            <a:r>
              <a:rPr lang="ja-JP" altLang="en-US" sz="1100" dirty="0" smtClean="0">
                <a:solidFill>
                  <a:schemeClr val="tx1"/>
                </a:solidFill>
                <a:latin typeface="Meiryo UI" panose="020B0604030504040204" pitchFamily="50" charset="-128"/>
                <a:ea typeface="Meiryo UI" panose="020B0604030504040204" pitchFamily="50" charset="-128"/>
              </a:rPr>
              <a:t>年度</a:t>
            </a:r>
            <a:r>
              <a:rPr lang="en-US" altLang="ja-JP" sz="1100" dirty="0" smtClean="0">
                <a:solidFill>
                  <a:schemeClr val="tx1"/>
                </a:solidFill>
                <a:latin typeface="Meiryo UI" panose="020B0604030504040204" pitchFamily="50" charset="-128"/>
                <a:ea typeface="Meiryo UI" panose="020B0604030504040204" pitchFamily="50" charset="-128"/>
              </a:rPr>
              <a:t>19,300</a:t>
            </a:r>
            <a:r>
              <a:rPr lang="ja-JP" altLang="en-US" sz="1100" dirty="0" smtClean="0">
                <a:solidFill>
                  <a:schemeClr val="tx1"/>
                </a:solidFill>
                <a:latin typeface="Meiryo UI" panose="020B0604030504040204" pitchFamily="50" charset="-128"/>
                <a:ea typeface="Meiryo UI" panose="020B0604030504040204" pitchFamily="50" charset="-128"/>
              </a:rPr>
              <a:t>件</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2021</a:t>
            </a:r>
            <a:r>
              <a:rPr lang="ja-JP" altLang="en-US" sz="1100" dirty="0" smtClean="0">
                <a:solidFill>
                  <a:schemeClr val="tx1"/>
                </a:solidFill>
                <a:latin typeface="Meiryo UI" panose="020B0604030504040204" pitchFamily="50" charset="-128"/>
                <a:ea typeface="Meiryo UI" panose="020B0604030504040204" pitchFamily="50" charset="-128"/>
              </a:rPr>
              <a:t>年</a:t>
            </a:r>
            <a:r>
              <a:rPr lang="en-US" altLang="ja-JP" sz="1100" dirty="0" smtClean="0">
                <a:solidFill>
                  <a:schemeClr val="tx1"/>
                </a:solidFill>
                <a:latin typeface="Meiryo UI" panose="020B0604030504040204" pitchFamily="50" charset="-128"/>
                <a:ea typeface="Meiryo UI" panose="020B0604030504040204" pitchFamily="50" charset="-128"/>
              </a:rPr>
              <a:t>9</a:t>
            </a:r>
            <a:r>
              <a:rPr lang="ja-JP" altLang="en-US" sz="1100" dirty="0" smtClean="0">
                <a:solidFill>
                  <a:schemeClr val="tx1"/>
                </a:solidFill>
                <a:latin typeface="Meiryo UI" panose="020B0604030504040204" pitchFamily="50" charset="-128"/>
                <a:ea typeface="Meiryo UI" panose="020B0604030504040204" pitchFamily="50" charset="-128"/>
              </a:rPr>
              <a:t>月末</a:t>
            </a:r>
            <a:r>
              <a:rPr lang="en-US" altLang="ja-JP" sz="1100" dirty="0" smtClean="0">
                <a:solidFill>
                  <a:schemeClr val="tx1"/>
                </a:solidFill>
                <a:latin typeface="Meiryo UI" panose="020B0604030504040204" pitchFamily="50" charset="-128"/>
                <a:ea typeface="Meiryo UI" panose="020B0604030504040204" pitchFamily="50" charset="-128"/>
              </a:rPr>
              <a:t>8,200</a:t>
            </a:r>
            <a:r>
              <a:rPr lang="ja-JP" altLang="en-US" sz="1100" dirty="0" smtClean="0">
                <a:solidFill>
                  <a:schemeClr val="tx1"/>
                </a:solidFill>
                <a:latin typeface="Meiryo UI" panose="020B0604030504040204" pitchFamily="50" charset="-128"/>
                <a:ea typeface="Meiryo UI" panose="020B0604030504040204" pitchFamily="50" charset="-128"/>
              </a:rPr>
              <a:t>件）</a:t>
            </a:r>
            <a:endParaRPr lang="en-US" altLang="ja-JP" sz="1100" dirty="0">
              <a:solidFill>
                <a:schemeClr val="tx1"/>
              </a:solidFill>
              <a:latin typeface="Meiryo UI" panose="020B0604030504040204" pitchFamily="50" charset="-128"/>
              <a:ea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235302717"/>
              </p:ext>
            </p:extLst>
          </p:nvPr>
        </p:nvGraphicFramePr>
        <p:xfrm>
          <a:off x="341626" y="2229241"/>
          <a:ext cx="4949424" cy="869760"/>
        </p:xfrm>
        <a:graphic>
          <a:graphicData uri="http://schemas.openxmlformats.org/drawingml/2006/table">
            <a:tbl>
              <a:tblPr firstRow="1" bandRow="1">
                <a:tableStyleId>{5C22544A-7EE6-4342-B048-85BDC9FD1C3A}</a:tableStyleId>
              </a:tblPr>
              <a:tblGrid>
                <a:gridCol w="866760">
                  <a:extLst>
                    <a:ext uri="{9D8B030D-6E8A-4147-A177-3AD203B41FA5}">
                      <a16:colId xmlns:a16="http://schemas.microsoft.com/office/drawing/2014/main" val="4037741501"/>
                    </a:ext>
                  </a:extLst>
                </a:gridCol>
                <a:gridCol w="4082664">
                  <a:extLst>
                    <a:ext uri="{9D8B030D-6E8A-4147-A177-3AD203B41FA5}">
                      <a16:colId xmlns:a16="http://schemas.microsoft.com/office/drawing/2014/main" val="314475500"/>
                    </a:ext>
                  </a:extLst>
                </a:gridCol>
              </a:tblGrid>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公益</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財団法人大阪産業局を設立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52000">
                <a:tc>
                  <a:txBody>
                    <a:bodyPr/>
                    <a:lstStyle/>
                    <a:p>
                      <a:pPr algn="l"/>
                      <a:r>
                        <a:rPr kumimoji="1" lang="en-US" altLang="ja-JP" sz="1200" b="0" dirty="0">
                          <a:solidFill>
                            <a:schemeClr val="tx1"/>
                          </a:solidFill>
                          <a:latin typeface="Meiryo UI" panose="020B0604030504040204" pitchFamily="50" charset="-128"/>
                          <a:ea typeface="Meiryo UI" panose="020B0604030504040204" pitchFamily="50" charset="-128"/>
                        </a:rPr>
                        <a:t>2019.10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大阪スタートアップ・エコシステムコンソーシアム設立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r h="293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2020.7</a:t>
                      </a:r>
                      <a:endParaRPr kumimoji="1" lang="en-US" altLang="ja-JP" sz="1200" b="0" baseline="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京阪神連携により、</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国の「スタートアップ・エコシステム グローバル拠点都市」に選定</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4820491"/>
                  </a:ext>
                </a:extLst>
              </a:tr>
            </a:tbl>
          </a:graphicData>
        </a:graphic>
      </p:graphicFrame>
    </p:spTree>
    <p:extLst>
      <p:ext uri="{BB962C8B-B14F-4D97-AF65-F5344CB8AC3E}">
        <p14:creationId xmlns:p14="http://schemas.microsoft.com/office/powerpoint/2010/main" val="1550721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04555" y="242824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04555" y="693631"/>
            <a:ext cx="9400973" cy="193616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月に公立大学法人大阪府立大学と公立大学法人大阪市立大学が統合し、公立大学法人大阪を設立。</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6</a:t>
            </a:r>
            <a:r>
              <a:rPr lang="ja-JP" altLang="en-US" sz="1400" dirty="0">
                <a:latin typeface="+mj-ea"/>
                <a:cs typeface="Meiryo UI" panose="020B0604030504040204" pitchFamily="50" charset="-128"/>
              </a:rPr>
              <a:t>月に新大学の名称を「大阪公立大学」に決定。</a:t>
            </a:r>
            <a:r>
              <a:rPr lang="en-US" altLang="ja-JP" sz="1400" dirty="0">
                <a:latin typeface="+mj-ea"/>
                <a:cs typeface="Meiryo UI" panose="020B0604030504040204" pitchFamily="50" charset="-128"/>
              </a:rPr>
              <a:t>2022</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月に「大阪公立大学」を開学予定。</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smtClean="0">
                <a:latin typeface="+mj-ea"/>
                <a:cs typeface="Meiryo UI" panose="020B0604030504040204" pitchFamily="50" charset="-128"/>
              </a:rPr>
              <a:t>大阪の発展を</a:t>
            </a:r>
            <a:r>
              <a:rPr lang="ja-JP" altLang="en-US" sz="1400" dirty="0">
                <a:latin typeface="+mj-ea"/>
                <a:cs typeface="Meiryo UI" panose="020B0604030504040204" pitchFamily="50" charset="-128"/>
              </a:rPr>
              <a:t>けん引する高度な専門性を有する人材育成の基盤を確立するため</a:t>
            </a:r>
            <a:r>
              <a:rPr lang="ja-JP" altLang="en-US" sz="1400" dirty="0" smtClean="0">
                <a:latin typeface="+mj-ea"/>
                <a:cs typeface="Meiryo UI" panose="020B0604030504040204" pitchFamily="50" charset="-128"/>
              </a:rPr>
              <a:t>、</a:t>
            </a:r>
            <a:r>
              <a:rPr lang="en-US" altLang="ja-JP" sz="1400" dirty="0" smtClean="0">
                <a:latin typeface="+mj-ea"/>
                <a:cs typeface="Meiryo UI" panose="020B0604030504040204" pitchFamily="50" charset="-128"/>
              </a:rPr>
              <a:t>12</a:t>
            </a:r>
            <a:r>
              <a:rPr lang="ja-JP" altLang="en-US" sz="1400" dirty="0" smtClean="0">
                <a:latin typeface="+mj-ea"/>
                <a:cs typeface="Meiryo UI" panose="020B0604030504040204" pitchFamily="50" charset="-128"/>
              </a:rPr>
              <a:t>学部・学域、</a:t>
            </a:r>
            <a:r>
              <a:rPr lang="en-US" altLang="ja-JP" sz="1400" dirty="0" smtClean="0">
                <a:latin typeface="+mj-ea"/>
                <a:cs typeface="Meiryo UI" panose="020B0604030504040204" pitchFamily="50" charset="-128"/>
              </a:rPr>
              <a:t>15</a:t>
            </a:r>
            <a:r>
              <a:rPr lang="ja-JP" altLang="en-US" sz="1400" dirty="0" smtClean="0">
                <a:latin typeface="+mj-ea"/>
                <a:cs typeface="Meiryo UI" panose="020B0604030504040204" pitchFamily="50" charset="-128"/>
              </a:rPr>
              <a:t>研究科の幅広い学問領域を擁する総合大学を設置。</a:t>
            </a:r>
            <a:r>
              <a:rPr lang="ja-JP" altLang="en-US" sz="1400" dirty="0">
                <a:latin typeface="+mj-ea"/>
                <a:cs typeface="Meiryo UI" panose="020B0604030504040204" pitchFamily="50" charset="-128"/>
              </a:rPr>
              <a:t>新大学では</a:t>
            </a:r>
            <a:r>
              <a:rPr lang="ja-JP" altLang="en-US" sz="1200" dirty="0" smtClean="0">
                <a:latin typeface="+mj-ea"/>
                <a:cs typeface="Meiryo UI" panose="020B0604030504040204" pitchFamily="50" charset="-128"/>
              </a:rPr>
              <a:t>、</a:t>
            </a:r>
            <a:r>
              <a:rPr lang="ja-JP" altLang="en-US" sz="1400" dirty="0" smtClean="0">
                <a:latin typeface="+mj-ea"/>
                <a:cs typeface="Meiryo UI" panose="020B0604030504040204" pitchFamily="50" charset="-128"/>
              </a:rPr>
              <a:t>大学の３つの基本機能</a:t>
            </a:r>
            <a:r>
              <a:rPr lang="ja-JP" altLang="en-US" sz="1200" dirty="0" smtClean="0">
                <a:latin typeface="+mj-ea"/>
                <a:cs typeface="Meiryo UI" panose="020B0604030504040204" pitchFamily="50" charset="-128"/>
              </a:rPr>
              <a:t>（</a:t>
            </a:r>
            <a:r>
              <a:rPr lang="ja-JP" altLang="en-US" sz="1200" dirty="0">
                <a:latin typeface="+mj-ea"/>
                <a:cs typeface="Meiryo UI" panose="020B0604030504040204" pitchFamily="50" charset="-128"/>
              </a:rPr>
              <a:t>教育・研究・社会貢献</a:t>
            </a:r>
            <a:r>
              <a:rPr lang="ja-JP" altLang="en-US" sz="1200" dirty="0" smtClean="0">
                <a:latin typeface="+mj-ea"/>
                <a:cs typeface="Meiryo UI" panose="020B0604030504040204" pitchFamily="50" charset="-128"/>
              </a:rPr>
              <a:t>）</a:t>
            </a:r>
            <a:r>
              <a:rPr lang="ja-JP" altLang="en-US" sz="1400" dirty="0" smtClean="0">
                <a:latin typeface="+mj-ea"/>
                <a:cs typeface="Meiryo UI" panose="020B0604030504040204" pitchFamily="50" charset="-128"/>
              </a:rPr>
              <a:t>を更に強化し</a:t>
            </a:r>
            <a:r>
              <a:rPr lang="ja-JP" altLang="en-US" sz="1200" dirty="0" smtClean="0">
                <a:latin typeface="+mj-ea"/>
                <a:cs typeface="Meiryo UI" panose="020B0604030504040204" pitchFamily="50" charset="-128"/>
              </a:rPr>
              <a:t>、</a:t>
            </a:r>
            <a:r>
              <a:rPr lang="ja-JP" altLang="en-US" sz="1400" dirty="0">
                <a:latin typeface="+mj-ea"/>
                <a:cs typeface="Meiryo UI" panose="020B0604030504040204" pitchFamily="50" charset="-128"/>
              </a:rPr>
              <a:t>新たな機能も加え</a:t>
            </a:r>
            <a:r>
              <a:rPr lang="ja-JP" altLang="en-US" sz="1200" dirty="0">
                <a:latin typeface="+mj-ea"/>
                <a:cs typeface="Meiryo UI" panose="020B0604030504040204" pitchFamily="50" charset="-128"/>
              </a:rPr>
              <a:t>、</a:t>
            </a:r>
            <a:r>
              <a:rPr lang="ja-JP" altLang="en-US" sz="1400" dirty="0">
                <a:latin typeface="+mj-ea"/>
                <a:cs typeface="Meiryo UI" panose="020B0604030504040204" pitchFamily="50" charset="-128"/>
              </a:rPr>
              <a:t>統合に</a:t>
            </a:r>
            <a:r>
              <a:rPr lang="ja-JP" altLang="en-US" sz="1400" dirty="0" smtClean="0">
                <a:latin typeface="+mj-ea"/>
                <a:cs typeface="Meiryo UI" panose="020B0604030504040204" pitchFamily="50" charset="-128"/>
              </a:rPr>
              <a:t>よる付加価値の向上や</a:t>
            </a:r>
            <a:r>
              <a:rPr lang="ja-JP" altLang="en-US" sz="1400" dirty="0">
                <a:latin typeface="+mj-ea"/>
                <a:cs typeface="Meiryo UI" panose="020B0604030504040204" pitchFamily="50" charset="-128"/>
              </a:rPr>
              <a:t>社会</a:t>
            </a:r>
            <a:r>
              <a:rPr lang="ja-JP" altLang="en-US" sz="1200" dirty="0">
                <a:latin typeface="+mj-ea"/>
                <a:cs typeface="Meiryo UI" panose="020B0604030504040204" pitchFamily="50" charset="-128"/>
              </a:rPr>
              <a:t>ニーズ</a:t>
            </a:r>
            <a:r>
              <a:rPr lang="ja-JP" altLang="en-US" sz="1400" dirty="0">
                <a:latin typeface="+mj-ea"/>
                <a:cs typeface="Meiryo UI" panose="020B0604030504040204" pitchFamily="50" charset="-128"/>
              </a:rPr>
              <a:t>の高まりに応じて強化する領域への取組みの実現を</a:t>
            </a:r>
            <a:r>
              <a:rPr lang="ja-JP" altLang="en-US" sz="1400" dirty="0" smtClean="0">
                <a:latin typeface="+mj-ea"/>
                <a:cs typeface="Meiryo UI" panose="020B0604030504040204" pitchFamily="50" charset="-128"/>
              </a:rPr>
              <a:t>図る</a:t>
            </a:r>
            <a:r>
              <a:rPr lang="ja-JP" altLang="en-US" sz="1200" dirty="0">
                <a:latin typeface="+mj-ea"/>
                <a:cs typeface="Meiryo UI" panose="020B0604030504040204" pitchFamily="50" charset="-128"/>
              </a:rPr>
              <a:t>。</a:t>
            </a:r>
            <a:endParaRPr lang="ja-JP" altLang="en-US" sz="1100" dirty="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en-US" altLang="ja-JP" sz="1400" dirty="0" smtClean="0">
                <a:latin typeface="+mj-ea"/>
                <a:cs typeface="Meiryo UI" panose="020B0604030504040204" pitchFamily="50" charset="-128"/>
              </a:rPr>
              <a:t>2025</a:t>
            </a:r>
            <a:r>
              <a:rPr lang="ja-JP" altLang="en-US" sz="1400" dirty="0">
                <a:latin typeface="+mj-ea"/>
                <a:cs typeface="Meiryo UI" panose="020B0604030504040204" pitchFamily="50" charset="-128"/>
              </a:rPr>
              <a:t>年には、スマートシティの拠点としての役割を担う「</a:t>
            </a:r>
            <a:r>
              <a:rPr lang="ja-JP" altLang="en-US" sz="1400" dirty="0" smtClean="0">
                <a:latin typeface="+mj-ea"/>
                <a:cs typeface="Meiryo UI" panose="020B0604030504040204" pitchFamily="50" charset="-128"/>
              </a:rPr>
              <a:t>森之宮キャンパス</a:t>
            </a:r>
            <a:r>
              <a:rPr lang="ja-JP" altLang="en-US" sz="1400" dirty="0">
                <a:latin typeface="+mj-ea"/>
                <a:cs typeface="Meiryo UI" panose="020B0604030504040204" pitchFamily="50" charset="-128"/>
              </a:rPr>
              <a:t>」</a:t>
            </a:r>
            <a:r>
              <a:rPr lang="ja-JP" altLang="en-US" sz="1400" dirty="0" smtClean="0">
                <a:latin typeface="+mj-ea"/>
                <a:cs typeface="Meiryo UI" panose="020B0604030504040204" pitchFamily="50" charset="-128"/>
              </a:rPr>
              <a:t>を開所予定</a:t>
            </a:r>
            <a:r>
              <a:rPr lang="ja-JP" altLang="en-US" sz="1400" dirty="0">
                <a:latin typeface="+mj-ea"/>
                <a:cs typeface="Meiryo UI" panose="020B0604030504040204" pitchFamily="50" charset="-128"/>
              </a:rPr>
              <a:t>。</a:t>
            </a:r>
          </a:p>
        </p:txBody>
      </p:sp>
      <p:sp>
        <p:nvSpPr>
          <p:cNvPr id="12" name="タイトル 1"/>
          <p:cNvSpPr txBox="1">
            <a:spLocks/>
          </p:cNvSpPr>
          <p:nvPr/>
        </p:nvSpPr>
        <p:spPr>
          <a:xfrm>
            <a:off x="273156" y="252680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0" name="スライド番号プレースホルダー 3"/>
          <p:cNvSpPr>
            <a:spLocks noGrp="1"/>
          </p:cNvSpPr>
          <p:nvPr>
            <p:ph type="sldNum" sz="quarter" idx="12"/>
          </p:nvPr>
        </p:nvSpPr>
        <p:spPr>
          <a:xfrm>
            <a:off x="7689304" y="6457997"/>
            <a:ext cx="2133600" cy="365125"/>
          </a:xfrm>
        </p:spPr>
        <p:txBody>
          <a:bodyPr/>
          <a:lstStyle/>
          <a:p>
            <a:pPr>
              <a:defRPr/>
            </a:pPr>
            <a:r>
              <a:rPr lang="en-US" altLang="ja-JP" dirty="0" smtClean="0"/>
              <a:t>24</a:t>
            </a:r>
            <a:endParaRPr lang="ja-JP" altLang="en-US" dirty="0"/>
          </a:p>
        </p:txBody>
      </p:sp>
      <p:sp>
        <p:nvSpPr>
          <p:cNvPr id="44" name="タイトル 1"/>
          <p:cNvSpPr txBox="1">
            <a:spLocks/>
          </p:cNvSpPr>
          <p:nvPr/>
        </p:nvSpPr>
        <p:spPr>
          <a:xfrm>
            <a:off x="4304928" y="252680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新大学の教育研究組織</a:t>
            </a:r>
          </a:p>
        </p:txBody>
      </p:sp>
      <p:sp>
        <p:nvSpPr>
          <p:cNvPr id="23" name="タイトル 1"/>
          <p:cNvSpPr txBox="1">
            <a:spLocks/>
          </p:cNvSpPr>
          <p:nvPr/>
        </p:nvSpPr>
        <p:spPr>
          <a:xfrm>
            <a:off x="273156" y="3988476"/>
            <a:ext cx="3972687" cy="30090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新大学</a:t>
            </a:r>
            <a:r>
              <a:rPr lang="ja-JP" altLang="en-US" sz="1400" b="1" dirty="0" smtClean="0">
                <a:latin typeface="+mj-ea"/>
                <a:cs typeface="Meiryo UI" panose="020B0604030504040204" pitchFamily="50" charset="-128"/>
              </a:rPr>
              <a:t>がめざすもの</a:t>
            </a:r>
            <a:endParaRPr lang="ja-JP" altLang="en-US" sz="1400" b="1" dirty="0">
              <a:latin typeface="+mj-ea"/>
              <a:cs typeface="Meiryo UI" panose="020B0604030504040204" pitchFamily="50" charset="-128"/>
            </a:endParaRPr>
          </a:p>
        </p:txBody>
      </p:sp>
      <p:sp>
        <p:nvSpPr>
          <p:cNvPr id="17" name="正方形/長方形 16"/>
          <p:cNvSpPr/>
          <p:nvPr/>
        </p:nvSpPr>
        <p:spPr>
          <a:xfrm>
            <a:off x="137919" y="154576"/>
            <a:ext cx="2630722"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（６）人材育成環境の充実</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64012" y="339503"/>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①府立大学と市立大学の統合による教育力向上</a:t>
            </a:r>
          </a:p>
        </p:txBody>
      </p:sp>
      <p:graphicFrame>
        <p:nvGraphicFramePr>
          <p:cNvPr id="21" name="表 20"/>
          <p:cNvGraphicFramePr>
            <a:graphicFrameLocks noGrp="1"/>
          </p:cNvGraphicFramePr>
          <p:nvPr>
            <p:extLst>
              <p:ext uri="{D42A27DB-BD31-4B8C-83A1-F6EECF244321}">
                <p14:modId xmlns:p14="http://schemas.microsoft.com/office/powerpoint/2010/main" val="2613653261"/>
              </p:ext>
            </p:extLst>
          </p:nvPr>
        </p:nvGraphicFramePr>
        <p:xfrm>
          <a:off x="452375" y="2847728"/>
          <a:ext cx="4190183" cy="1141413"/>
        </p:xfrm>
        <a:graphic>
          <a:graphicData uri="http://schemas.openxmlformats.org/drawingml/2006/table">
            <a:tbl>
              <a:tblPr firstRow="1" bandRow="1">
                <a:tableStyleId>{5C22544A-7EE6-4342-B048-85BDC9FD1C3A}</a:tableStyleId>
              </a:tblPr>
              <a:tblGrid>
                <a:gridCol w="733799">
                  <a:extLst>
                    <a:ext uri="{9D8B030D-6E8A-4147-A177-3AD203B41FA5}">
                      <a16:colId xmlns:a16="http://schemas.microsoft.com/office/drawing/2014/main" val="4037741501"/>
                    </a:ext>
                  </a:extLst>
                </a:gridCol>
                <a:gridCol w="3456384">
                  <a:extLst>
                    <a:ext uri="{9D8B030D-6E8A-4147-A177-3AD203B41FA5}">
                      <a16:colId xmlns:a16="http://schemas.microsoft.com/office/drawing/2014/main" val="314475500"/>
                    </a:ext>
                  </a:extLst>
                </a:gridCol>
              </a:tblGrid>
              <a:tr h="173752">
                <a:tc>
                  <a:txBody>
                    <a:bodyPr/>
                    <a:lstStyle/>
                    <a:p>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endParaRPr kumimoji="1" lang="ja-JP" altLang="en-US" sz="11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法人統合に関する計画のとりまとめ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92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新法人「公立大学法人大阪」の設立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92011">
                <a:tc>
                  <a:txBody>
                    <a:bodyPr/>
                    <a:lstStyle/>
                    <a:p>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a:t>
                      </a:r>
                      <a:endParaRPr kumimoji="1" lang="ja-JP" altLang="en-US" sz="11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新大学基本構想の策定（</a:t>
                      </a:r>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2020.7</a:t>
                      </a: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一部変更）</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87487"/>
                  </a:ext>
                </a:extLst>
              </a:tr>
              <a:tr h="192011">
                <a:tc>
                  <a:txBody>
                    <a:bodyPr/>
                    <a:lstStyle/>
                    <a:p>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2020.6</a:t>
                      </a:r>
                      <a:endParaRPr kumimoji="1" lang="ja-JP" altLang="en-US" sz="11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新大学の名称を「大阪公立大学」に決定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157812">
                <a:tc>
                  <a:txBody>
                    <a:bodyPr/>
                    <a:lstStyle/>
                    <a:p>
                      <a:r>
                        <a:rPr kumimoji="1" lang="en-US" altLang="ja-JP" sz="1100" b="0" dirty="0">
                          <a:solidFill>
                            <a:schemeClr val="tx1"/>
                          </a:solidFill>
                          <a:latin typeface="Meiryo UI" panose="020B0604030504040204" pitchFamily="50" charset="-128"/>
                          <a:ea typeface="Meiryo UI" panose="020B0604030504040204" pitchFamily="50" charset="-128"/>
                        </a:rPr>
                        <a:t>2020.10</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文部科学省に設置認可申請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750755"/>
                  </a:ext>
                </a:extLst>
              </a:tr>
              <a:tr h="223988">
                <a:tc>
                  <a:txBody>
                    <a:bodyPr/>
                    <a:lstStyle/>
                    <a:p>
                      <a:r>
                        <a:rPr kumimoji="1" lang="en-US" altLang="ja-JP" sz="1100" b="0" dirty="0" smtClean="0">
                          <a:solidFill>
                            <a:schemeClr val="tx1"/>
                          </a:solidFill>
                          <a:latin typeface="Meiryo UI" panose="020B0604030504040204" pitchFamily="50" charset="-128"/>
                          <a:ea typeface="Meiryo UI" panose="020B0604030504040204" pitchFamily="50" charset="-128"/>
                        </a:rPr>
                        <a:t>2021.8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文部科学省より、設置認可</a:t>
                      </a:r>
                      <a:endPar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5187371"/>
                  </a:ext>
                </a:extLst>
              </a:tr>
            </a:tbl>
          </a:graphicData>
        </a:graphic>
      </p:graphicFrame>
      <p:pic>
        <p:nvPicPr>
          <p:cNvPr id="24" name="図 23"/>
          <p:cNvPicPr>
            <a:picLocks noChangeAspect="1"/>
          </p:cNvPicPr>
          <p:nvPr/>
        </p:nvPicPr>
        <p:blipFill>
          <a:blip r:embed="rId3"/>
          <a:stretch>
            <a:fillRect/>
          </a:stretch>
        </p:blipFill>
        <p:spPr>
          <a:xfrm>
            <a:off x="640885" y="4269656"/>
            <a:ext cx="3604958" cy="2548315"/>
          </a:xfrm>
          <a:prstGeom prst="rect">
            <a:avLst/>
          </a:prstGeom>
        </p:spPr>
      </p:pic>
      <p:pic>
        <p:nvPicPr>
          <p:cNvPr id="27" name="図 26"/>
          <p:cNvPicPr>
            <a:picLocks noChangeAspect="1"/>
          </p:cNvPicPr>
          <p:nvPr/>
        </p:nvPicPr>
        <p:blipFill>
          <a:blip r:embed="rId4"/>
          <a:stretch>
            <a:fillRect/>
          </a:stretch>
        </p:blipFill>
        <p:spPr>
          <a:xfrm>
            <a:off x="4530775" y="2840458"/>
            <a:ext cx="4813907" cy="3960000"/>
          </a:xfrm>
          <a:prstGeom prst="rect">
            <a:avLst/>
          </a:prstGeom>
        </p:spPr>
      </p:pic>
      <p:sp>
        <p:nvSpPr>
          <p:cNvPr id="2" name="角丸四角形 1"/>
          <p:cNvSpPr/>
          <p:nvPr/>
        </p:nvSpPr>
        <p:spPr>
          <a:xfrm>
            <a:off x="3228975" y="5961063"/>
            <a:ext cx="742949" cy="184150"/>
          </a:xfrm>
          <a:prstGeom prst="roundRect">
            <a:avLst>
              <a:gd name="adj" fmla="val 234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50" b="1" dirty="0" smtClean="0">
                <a:solidFill>
                  <a:schemeClr val="tx1"/>
                </a:solidFill>
                <a:latin typeface="HGｺﾞｼｯｸE" panose="020B0909000000000000" pitchFamily="49" charset="-128"/>
                <a:ea typeface="HGｺﾞｼｯｸE" panose="020B0909000000000000" pitchFamily="49" charset="-128"/>
              </a:rPr>
              <a:t>パブリックヘルス／</a:t>
            </a:r>
            <a:endParaRPr kumimoji="1" lang="en-US" altLang="ja-JP" sz="550" b="1" dirty="0" smtClean="0">
              <a:solidFill>
                <a:schemeClr val="tx1"/>
              </a:solidFill>
              <a:latin typeface="HGｺﾞｼｯｸE" panose="020B0909000000000000" pitchFamily="49" charset="-128"/>
              <a:ea typeface="HGｺﾞｼｯｸE" panose="020B0909000000000000" pitchFamily="49" charset="-128"/>
            </a:endParaRPr>
          </a:p>
          <a:p>
            <a:pPr algn="ctr"/>
            <a:r>
              <a:rPr lang="ja-JP" altLang="en-US" sz="550" b="1" dirty="0" smtClean="0">
                <a:solidFill>
                  <a:schemeClr val="tx1"/>
                </a:solidFill>
                <a:latin typeface="HGｺﾞｼｯｸE" panose="020B0909000000000000" pitchFamily="49" charset="-128"/>
                <a:ea typeface="HGｺﾞｼｯｸE" panose="020B0909000000000000" pitchFamily="49" charset="-128"/>
              </a:rPr>
              <a:t>スマートエイジング</a:t>
            </a:r>
            <a:endParaRPr kumimoji="1" lang="en-US" altLang="ja-JP" sz="550" b="1" dirty="0" smtClean="0">
              <a:solidFill>
                <a:schemeClr val="tx1"/>
              </a:solidFill>
              <a:latin typeface="HGｺﾞｼｯｸE" panose="020B0909000000000000" pitchFamily="49" charset="-128"/>
              <a:ea typeface="HGｺﾞｼｯｸE" panose="020B0909000000000000" pitchFamily="49" charset="-128"/>
            </a:endParaRPr>
          </a:p>
        </p:txBody>
      </p:sp>
    </p:spTree>
    <p:extLst>
      <p:ext uri="{BB962C8B-B14F-4D97-AF65-F5344CB8AC3E}">
        <p14:creationId xmlns:p14="http://schemas.microsoft.com/office/powerpoint/2010/main" val="492181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84513" y="170080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3156" y="412755"/>
            <a:ext cx="9334105" cy="114403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小・中・高等学校における教育の取組みを通じて将来、世界で活躍できるグローバル人材の育成を進めるため、英語教育の充実を図っている。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a:t>
            </a:r>
            <a:r>
              <a:rPr lang="ja-JP" altLang="en-US" sz="1400" dirty="0" smtClean="0">
                <a:latin typeface="+mj-ea"/>
                <a:cs typeface="Meiryo UI" panose="020B0604030504040204" pitchFamily="50" charset="-128"/>
              </a:rPr>
              <a:t>に国家</a:t>
            </a:r>
            <a:r>
              <a:rPr lang="ja-JP" altLang="en-US" sz="1400" dirty="0">
                <a:latin typeface="+mj-ea"/>
                <a:cs typeface="Meiryo UI" panose="020B0604030504040204" pitchFamily="50" charset="-128"/>
              </a:rPr>
              <a:t>戦略特</a:t>
            </a:r>
            <a:r>
              <a:rPr lang="ja-JP" altLang="en-US" sz="1400" dirty="0" smtClean="0">
                <a:latin typeface="+mj-ea"/>
                <a:cs typeface="Meiryo UI" panose="020B0604030504040204" pitchFamily="50" charset="-128"/>
              </a:rPr>
              <a:t>区制度</a:t>
            </a:r>
            <a:r>
              <a:rPr lang="ja-JP" altLang="en-US" sz="1400" dirty="0">
                <a:latin typeface="+mj-ea"/>
                <a:cs typeface="Meiryo UI" panose="020B0604030504040204" pitchFamily="50" charset="-128"/>
              </a:rPr>
              <a:t>を活用した公設民営学校である「大阪市立水都国際中学校・高等学校」が開設</a:t>
            </a:r>
            <a:r>
              <a:rPr lang="ja-JP" altLang="en-US" sz="1400" dirty="0" smtClean="0">
                <a:latin typeface="+mj-ea"/>
                <a:cs typeface="Meiryo UI" panose="020B0604030504040204" pitchFamily="50" charset="-128"/>
              </a:rPr>
              <a:t>。</a:t>
            </a:r>
            <a:r>
              <a:rPr lang="ja-JP" altLang="en-US" sz="1400" dirty="0">
                <a:latin typeface="+mj-ea"/>
                <a:cs typeface="Meiryo UI" panose="020B0604030504040204" pitchFamily="50" charset="-128"/>
              </a:rPr>
              <a:t>　</a:t>
            </a:r>
            <a:r>
              <a:rPr lang="ja-JP" altLang="en-US" sz="1400" dirty="0" smtClean="0">
                <a:latin typeface="+mj-ea"/>
                <a:cs typeface="Meiryo UI" panose="020B0604030504040204" pitchFamily="50" charset="-128"/>
              </a:rPr>
              <a:t>　</a:t>
            </a:r>
            <a:r>
              <a:rPr lang="en-US" altLang="ja-JP" sz="1400" dirty="0" smtClean="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2</a:t>
            </a:r>
            <a:r>
              <a:rPr lang="ja-JP" altLang="en-US" sz="1400" dirty="0">
                <a:latin typeface="+mj-ea"/>
                <a:cs typeface="Meiryo UI" panose="020B0604030504040204" pitchFamily="50" charset="-128"/>
              </a:rPr>
              <a:t>月、同校が国際バカロレアワールドスクールに認定。このほか、府立高校におけるグローバルリーダーズハイスクールの取組みなどを通じ、グローバル人材を育成。</a:t>
            </a:r>
          </a:p>
        </p:txBody>
      </p:sp>
      <p:sp>
        <p:nvSpPr>
          <p:cNvPr id="12" name="タイトル 1"/>
          <p:cNvSpPr txBox="1">
            <a:spLocks/>
          </p:cNvSpPr>
          <p:nvPr/>
        </p:nvSpPr>
        <p:spPr>
          <a:xfrm>
            <a:off x="275046" y="1790860"/>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0" name="スライド番号プレースホルダー 3"/>
          <p:cNvSpPr>
            <a:spLocks noGrp="1"/>
          </p:cNvSpPr>
          <p:nvPr>
            <p:ph type="sldNum" sz="quarter" idx="12"/>
          </p:nvPr>
        </p:nvSpPr>
        <p:spPr>
          <a:xfrm>
            <a:off x="7715944" y="6448251"/>
            <a:ext cx="2133600" cy="365125"/>
          </a:xfrm>
        </p:spPr>
        <p:txBody>
          <a:bodyPr/>
          <a:lstStyle/>
          <a:p>
            <a:pPr>
              <a:defRPr/>
            </a:pPr>
            <a:r>
              <a:rPr lang="en-US" altLang="ja-JP" dirty="0" smtClean="0"/>
              <a:t>25</a:t>
            </a:r>
            <a:endParaRPr lang="ja-JP" altLang="en-US" dirty="0"/>
          </a:p>
        </p:txBody>
      </p:sp>
      <p:sp>
        <p:nvSpPr>
          <p:cNvPr id="44" name="タイトル 1"/>
          <p:cNvSpPr txBox="1">
            <a:spLocks/>
          </p:cNvSpPr>
          <p:nvPr/>
        </p:nvSpPr>
        <p:spPr>
          <a:xfrm>
            <a:off x="4516014" y="1772816"/>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グローバルリーダーズハイスクール</a:t>
            </a:r>
          </a:p>
        </p:txBody>
      </p:sp>
      <p:sp>
        <p:nvSpPr>
          <p:cNvPr id="23" name="タイトル 1"/>
          <p:cNvSpPr txBox="1">
            <a:spLocks/>
          </p:cNvSpPr>
          <p:nvPr/>
        </p:nvSpPr>
        <p:spPr>
          <a:xfrm>
            <a:off x="272480" y="256490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大阪市立水都国際中学校・高等学校</a:t>
            </a:r>
          </a:p>
        </p:txBody>
      </p:sp>
      <p:sp>
        <p:nvSpPr>
          <p:cNvPr id="19" name="正方形/長方形 18"/>
          <p:cNvSpPr/>
          <p:nvPr/>
        </p:nvSpPr>
        <p:spPr>
          <a:xfrm>
            <a:off x="364012"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②小・中・高等学校における教育の取組み</a:t>
            </a:r>
          </a:p>
        </p:txBody>
      </p:sp>
      <p:graphicFrame>
        <p:nvGraphicFramePr>
          <p:cNvPr id="13" name="表 12"/>
          <p:cNvGraphicFramePr>
            <a:graphicFrameLocks noGrp="1"/>
          </p:cNvGraphicFramePr>
          <p:nvPr>
            <p:extLst/>
          </p:nvPr>
        </p:nvGraphicFramePr>
        <p:xfrm>
          <a:off x="569428" y="2096936"/>
          <a:ext cx="4311564" cy="617704"/>
        </p:xfrm>
        <a:graphic>
          <a:graphicData uri="http://schemas.openxmlformats.org/drawingml/2006/table">
            <a:tbl>
              <a:tblPr firstRow="1" bandRow="1">
                <a:tableStyleId>{5C22544A-7EE6-4342-B048-85BDC9FD1C3A}</a:tableStyleId>
              </a:tblPr>
              <a:tblGrid>
                <a:gridCol w="755056">
                  <a:extLst>
                    <a:ext uri="{9D8B030D-6E8A-4147-A177-3AD203B41FA5}">
                      <a16:colId xmlns:a16="http://schemas.microsoft.com/office/drawing/2014/main" val="4037741501"/>
                    </a:ext>
                  </a:extLst>
                </a:gridCol>
                <a:gridCol w="3556508">
                  <a:extLst>
                    <a:ext uri="{9D8B030D-6E8A-4147-A177-3AD203B41FA5}">
                      <a16:colId xmlns:a16="http://schemas.microsoft.com/office/drawing/2014/main" val="314475500"/>
                    </a:ext>
                  </a:extLst>
                </a:gridCol>
              </a:tblGrid>
              <a:tr h="251944">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大阪市立水都国際中学校・高等学校の開設</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78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国際バカロレアワールドスクールに認定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78651">
                <a:tc>
                  <a:txBody>
                    <a:bodyPr/>
                    <a:lstStyle/>
                    <a:p>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bl>
          </a:graphicData>
        </a:graphic>
      </p:graphicFrame>
      <p:graphicFrame>
        <p:nvGraphicFramePr>
          <p:cNvPr id="14" name="表 13"/>
          <p:cNvGraphicFramePr>
            <a:graphicFrameLocks noGrp="1"/>
          </p:cNvGraphicFramePr>
          <p:nvPr/>
        </p:nvGraphicFramePr>
        <p:xfrm>
          <a:off x="569428" y="5134312"/>
          <a:ext cx="3699887" cy="1463040"/>
        </p:xfrm>
        <a:graphic>
          <a:graphicData uri="http://schemas.openxmlformats.org/drawingml/2006/table">
            <a:tbl>
              <a:tblPr firstRow="1" bandRow="1">
                <a:tableStyleId>{5940675A-B579-460E-94D1-54222C63F5DA}</a:tableStyleId>
              </a:tblPr>
              <a:tblGrid>
                <a:gridCol w="1135336">
                  <a:extLst>
                    <a:ext uri="{9D8B030D-6E8A-4147-A177-3AD203B41FA5}">
                      <a16:colId xmlns:a16="http://schemas.microsoft.com/office/drawing/2014/main" val="20000"/>
                    </a:ext>
                  </a:extLst>
                </a:gridCol>
                <a:gridCol w="2564551">
                  <a:extLst>
                    <a:ext uri="{9D8B030D-6E8A-4147-A177-3AD203B41FA5}">
                      <a16:colId xmlns:a16="http://schemas.microsoft.com/office/drawing/2014/main" val="20001"/>
                    </a:ext>
                  </a:extLst>
                </a:gridCol>
              </a:tblGrid>
              <a:tr h="125737">
                <a:tc>
                  <a:txBody>
                    <a:bodyPr/>
                    <a:lstStyle/>
                    <a:p>
                      <a:pPr>
                        <a:lnSpc>
                          <a:spcPct val="70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大阪市の国際バカロレア教育実践例</a:t>
                      </a:r>
                    </a:p>
                  </a:txBody>
                  <a:tcPr/>
                </a:tc>
                <a:extLst>
                  <a:ext uri="{0D108BD9-81ED-4DB2-BD59-A6C34878D82A}">
                    <a16:rowId xmlns:a16="http://schemas.microsoft.com/office/drawing/2014/main" val="10000"/>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主な授業形態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円座や班別での協働学習を中心とした授業</a:t>
                      </a:r>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学習方法</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ディスカッション、ディベート等による課題解決型</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179624">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身につく能力</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9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・必要な知識を収集し、分析する能力</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・グループワークで養われる協調性、企画力等</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育成される英語力</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英語での総合的なコミュニケーション能力</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メリット</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未知の事象に挑むための課題解決能力の育成</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評価</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世界統一基準の評価</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2" name="テキスト ボックス 21"/>
          <p:cNvSpPr txBox="1"/>
          <p:nvPr/>
        </p:nvSpPr>
        <p:spPr>
          <a:xfrm>
            <a:off x="4773218" y="2088896"/>
            <a:ext cx="4311564" cy="1196088"/>
          </a:xfrm>
          <a:prstGeom prst="rect">
            <a:avLst/>
          </a:prstGeom>
          <a:noFill/>
          <a:ln>
            <a:solidFill>
              <a:schemeClr val="tx1"/>
            </a:solidFill>
            <a:prstDash val="dash"/>
          </a:ln>
        </p:spPr>
        <p:txBody>
          <a:bodyPr wrap="square" tIns="72000" rtlCol="0" anchor="ctr">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◆専門学科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を府立高校</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校に設置</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◆一括募集後、適切な時期に文・理へ分かれる</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◆各校が伝統と実績を踏まえた個性豊かな取組みを展開</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校間の切磋琢磨ときめ細やかな進学サポート</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◆進学希望の的確な実現</a:t>
            </a:r>
          </a:p>
        </p:txBody>
      </p:sp>
      <p:sp>
        <p:nvSpPr>
          <p:cNvPr id="29" name="テキスト ボックス 56"/>
          <p:cNvSpPr txBox="1"/>
          <p:nvPr/>
        </p:nvSpPr>
        <p:spPr>
          <a:xfrm>
            <a:off x="4793675" y="4289762"/>
            <a:ext cx="4440059"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は全国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日時点文部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科学省　</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「公立高等学校・中等教育学校（後期課程）における英語教育実施状況調査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年は文部科学省による調査はなし</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664968" y="3325517"/>
            <a:ext cx="5250201" cy="337913"/>
          </a:xfrm>
          <a:prstGeom prst="rect">
            <a:avLst/>
          </a:prstGeom>
          <a:noFill/>
        </p:spPr>
        <p:txBody>
          <a:bodyPr wrap="square" rtlCol="0">
            <a:spAutoFit/>
          </a:bodyPr>
          <a:lstStyle/>
          <a:p>
            <a:pPr>
              <a:lnSpc>
                <a:spcPct val="1140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府立高校</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年生の英検準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級以上相当の英語力を有する割合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a:extLst>
              <a:ext uri="{FF2B5EF4-FFF2-40B4-BE49-F238E27FC236}">
                <a16:creationId xmlns:a16="http://schemas.microsoft.com/office/drawing/2014/main" id="{4B2F6D69-8645-4E2C-ACC3-6C1DBE2AC068}"/>
              </a:ext>
            </a:extLst>
          </p:cNvPr>
          <p:cNvSpPr/>
          <p:nvPr/>
        </p:nvSpPr>
        <p:spPr>
          <a:xfrm>
            <a:off x="4797285" y="5085184"/>
            <a:ext cx="4595138" cy="1514832"/>
          </a:xfrm>
          <a:prstGeom prst="roundRect">
            <a:avLst/>
          </a:prstGeom>
          <a:ln w="19050">
            <a:solidFill>
              <a:schemeClr val="tx1"/>
            </a:solidFill>
            <a:prstDash val="sysDash"/>
          </a:ln>
        </p:spPr>
        <p:txBody>
          <a:bodyPr wrap="square" lIns="36000" tIns="0" rIns="36000">
            <a:noAutofit/>
          </a:bodyPr>
          <a:lstStyle/>
          <a:p>
            <a:pPr marL="177800" indent="-177800">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○大阪府立高校と大阪市立高校の運営一元化</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年、市立高等学校の府立高等学校への一元化検討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PT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月、大阪府・大阪市の両議会で関連議案が可決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4940208" y="5794165"/>
            <a:ext cx="4094872" cy="722938"/>
            <a:chOff x="4678920" y="4971503"/>
            <a:chExt cx="4094872" cy="656558"/>
          </a:xfrm>
        </p:grpSpPr>
        <p:sp>
          <p:nvSpPr>
            <p:cNvPr id="34" name="角丸四角形 33"/>
            <p:cNvSpPr/>
            <p:nvPr/>
          </p:nvSpPr>
          <p:spPr>
            <a:xfrm>
              <a:off x="4678920" y="4971503"/>
              <a:ext cx="4094872" cy="656558"/>
            </a:xfrm>
            <a:prstGeom prst="roundRect">
              <a:avLst>
                <a:gd name="adj" fmla="val 11078"/>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endParaRPr lang="ja-JP" altLang="en-US" sz="1100" dirty="0">
                <a:solidFill>
                  <a:schemeClr val="tx1"/>
                </a:solidFill>
                <a:latin typeface="Meiryo UI" panose="020B0604030504040204" pitchFamily="50" charset="-128"/>
                <a:ea typeface="Meiryo UI" panose="020B0604030504040204" pitchFamily="50" charset="-128"/>
              </a:endParaRPr>
            </a:p>
            <a:p>
              <a:pPr>
                <a:lnSpc>
                  <a:spcPct val="1500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4920927" y="5025093"/>
              <a:ext cx="3852865" cy="545057"/>
            </a:xfrm>
            <a:prstGeom prst="rect">
              <a:avLst/>
            </a:prstGeom>
          </p:spPr>
          <p:txBody>
            <a:bodyPr wrap="square">
              <a:spAutoFit/>
            </a:bodyPr>
            <a:lstStyle/>
            <a:p>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期待される効果</a:t>
              </a:r>
              <a:r>
                <a:rPr lang="en-US" altLang="ja-JP" sz="1100" b="1" dirty="0">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・広域的な視点から効率的・効果的な学校運営が可能</a:t>
              </a:r>
            </a:p>
            <a:p>
              <a:r>
                <a:rPr lang="ja-JP" altLang="en-US" sz="1100" dirty="0">
                  <a:latin typeface="Meiryo UI" panose="020B0604030504040204" pitchFamily="50" charset="-128"/>
                  <a:ea typeface="Meiryo UI" panose="020B0604030504040204" pitchFamily="50" charset="-128"/>
                </a:rPr>
                <a:t>・多様な課程や学科を備える高校教育の</a:t>
              </a:r>
              <a:r>
                <a:rPr lang="ja-JP" altLang="en-US" sz="1100" dirty="0" smtClean="0">
                  <a:latin typeface="Meiryo UI" panose="020B0604030504040204" pitchFamily="50" charset="-128"/>
                  <a:ea typeface="Meiryo UI" panose="020B0604030504040204" pitchFamily="50" charset="-128"/>
                </a:rPr>
                <a:t>充実</a:t>
              </a:r>
              <a:endParaRPr lang="ja-JP" altLang="en-US" sz="1100" dirty="0">
                <a:latin typeface="Meiryo UI" panose="020B0604030504040204" pitchFamily="50" charset="-128"/>
                <a:ea typeface="Meiryo UI" panose="020B0604030504040204" pitchFamily="50" charset="-128"/>
              </a:endParaRPr>
            </a:p>
          </p:txBody>
        </p:sp>
      </p:grpSp>
      <p:sp>
        <p:nvSpPr>
          <p:cNvPr id="36" name="タイトル 1"/>
          <p:cNvSpPr txBox="1">
            <a:spLocks/>
          </p:cNvSpPr>
          <p:nvPr/>
        </p:nvSpPr>
        <p:spPr>
          <a:xfrm>
            <a:off x="4592960" y="4797152"/>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高等学校の運営に関するトピックス</a:t>
            </a:r>
          </a:p>
        </p:txBody>
      </p:sp>
      <p:graphicFrame>
        <p:nvGraphicFramePr>
          <p:cNvPr id="3" name="表 4">
            <a:extLst>
              <a:ext uri="{FF2B5EF4-FFF2-40B4-BE49-F238E27FC236}">
                <a16:creationId xmlns:a16="http://schemas.microsoft.com/office/drawing/2014/main" id="{73E6BF8D-AE4D-4E52-9B01-BABA67341375}"/>
              </a:ext>
            </a:extLst>
          </p:cNvPr>
          <p:cNvGraphicFramePr>
            <a:graphicFrameLocks noGrp="1"/>
          </p:cNvGraphicFramePr>
          <p:nvPr>
            <p:extLst>
              <p:ext uri="{D42A27DB-BD31-4B8C-83A1-F6EECF244321}">
                <p14:modId xmlns:p14="http://schemas.microsoft.com/office/powerpoint/2010/main" val="1338519990"/>
              </p:ext>
            </p:extLst>
          </p:nvPr>
        </p:nvGraphicFramePr>
        <p:xfrm>
          <a:off x="4792362" y="3657584"/>
          <a:ext cx="4906840" cy="635512"/>
        </p:xfrm>
        <a:graphic>
          <a:graphicData uri="http://schemas.openxmlformats.org/drawingml/2006/table">
            <a:tbl>
              <a:tblPr firstRow="1" bandRow="1">
                <a:tableStyleId>{5C22544A-7EE6-4342-B048-85BDC9FD1C3A}</a:tableStyleId>
              </a:tblPr>
              <a:tblGrid>
                <a:gridCol w="613355">
                  <a:extLst>
                    <a:ext uri="{9D8B030D-6E8A-4147-A177-3AD203B41FA5}">
                      <a16:colId xmlns:a16="http://schemas.microsoft.com/office/drawing/2014/main" val="2906812940"/>
                    </a:ext>
                  </a:extLst>
                </a:gridCol>
                <a:gridCol w="613355">
                  <a:extLst>
                    <a:ext uri="{9D8B030D-6E8A-4147-A177-3AD203B41FA5}">
                      <a16:colId xmlns:a16="http://schemas.microsoft.com/office/drawing/2014/main" val="4290626707"/>
                    </a:ext>
                  </a:extLst>
                </a:gridCol>
                <a:gridCol w="613355">
                  <a:extLst>
                    <a:ext uri="{9D8B030D-6E8A-4147-A177-3AD203B41FA5}">
                      <a16:colId xmlns:a16="http://schemas.microsoft.com/office/drawing/2014/main" val="1413430323"/>
                    </a:ext>
                  </a:extLst>
                </a:gridCol>
                <a:gridCol w="613355">
                  <a:extLst>
                    <a:ext uri="{9D8B030D-6E8A-4147-A177-3AD203B41FA5}">
                      <a16:colId xmlns:a16="http://schemas.microsoft.com/office/drawing/2014/main" val="703424844"/>
                    </a:ext>
                  </a:extLst>
                </a:gridCol>
                <a:gridCol w="613355">
                  <a:extLst>
                    <a:ext uri="{9D8B030D-6E8A-4147-A177-3AD203B41FA5}">
                      <a16:colId xmlns:a16="http://schemas.microsoft.com/office/drawing/2014/main" val="2046002293"/>
                    </a:ext>
                  </a:extLst>
                </a:gridCol>
                <a:gridCol w="613355">
                  <a:extLst>
                    <a:ext uri="{9D8B030D-6E8A-4147-A177-3AD203B41FA5}">
                      <a16:colId xmlns:a16="http://schemas.microsoft.com/office/drawing/2014/main" val="2535015209"/>
                    </a:ext>
                  </a:extLst>
                </a:gridCol>
                <a:gridCol w="613355">
                  <a:extLst>
                    <a:ext uri="{9D8B030D-6E8A-4147-A177-3AD203B41FA5}">
                      <a16:colId xmlns:a16="http://schemas.microsoft.com/office/drawing/2014/main" val="2814320518"/>
                    </a:ext>
                  </a:extLst>
                </a:gridCol>
                <a:gridCol w="613355">
                  <a:extLst>
                    <a:ext uri="{9D8B030D-6E8A-4147-A177-3AD203B41FA5}">
                      <a16:colId xmlns:a16="http://schemas.microsoft.com/office/drawing/2014/main" val="3828121639"/>
                    </a:ext>
                  </a:extLst>
                </a:gridCol>
              </a:tblGrid>
              <a:tr h="198322">
                <a:tc>
                  <a:txBody>
                    <a:bodyPr/>
                    <a:lstStyle/>
                    <a:p>
                      <a:pPr algn="ctr"/>
                      <a:r>
                        <a:rPr kumimoji="1" lang="ja-JP" altLang="en-US" sz="900" dirty="0">
                          <a:latin typeface="Meiryo UI" panose="020B0604030504040204" pitchFamily="50" charset="-128"/>
                          <a:ea typeface="Meiryo UI" panose="020B0604030504040204" pitchFamily="50" charset="-128"/>
                        </a:rPr>
                        <a:t>２</a:t>
                      </a:r>
                      <a:r>
                        <a:rPr kumimoji="1" lang="en-US" altLang="ja-JP" sz="900" dirty="0">
                          <a:latin typeface="Meiryo UI" panose="020B0604030504040204" pitchFamily="50" charset="-128"/>
                          <a:ea typeface="Meiryo UI" panose="020B0604030504040204" pitchFamily="50" charset="-128"/>
                        </a:rPr>
                        <a:t>013</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2014</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2015</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2016</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2017</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2018</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2019</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smtClean="0">
                          <a:solidFill>
                            <a:schemeClr val="bg1"/>
                          </a:solidFill>
                          <a:latin typeface="Meiryo UI" panose="020B0604030504040204" pitchFamily="50" charset="-128"/>
                          <a:ea typeface="Meiryo UI" panose="020B0604030504040204" pitchFamily="50" charset="-128"/>
                        </a:rPr>
                        <a:t>2020</a:t>
                      </a:r>
                      <a:endParaRPr kumimoji="1" lang="ja-JP" altLang="en-US" sz="900" dirty="0">
                        <a:solidFill>
                          <a:schemeClr val="bg1"/>
                        </a:solidFill>
                        <a:latin typeface="Meiryo UI" panose="020B0604030504040204" pitchFamily="50" charset="-128"/>
                        <a:ea typeface="Meiryo UI" panose="020B0604030504040204" pitchFamily="50" charset="-128"/>
                      </a:endParaRPr>
                    </a:p>
                  </a:txBody>
                  <a:tcPr marL="0" marR="0" marT="36000" marB="36000"/>
                </a:tc>
                <a:extLst>
                  <a:ext uri="{0D108BD9-81ED-4DB2-BD59-A6C34878D82A}">
                    <a16:rowId xmlns:a16="http://schemas.microsoft.com/office/drawing/2014/main" val="3946212021"/>
                  </a:ext>
                </a:extLst>
              </a:tr>
              <a:tr h="426352">
                <a:tc>
                  <a:txBody>
                    <a:bodyPr/>
                    <a:lstStyle/>
                    <a:p>
                      <a:pPr algn="ctr"/>
                      <a:r>
                        <a:rPr kumimoji="1" lang="en-US" altLang="ja-JP" sz="1000" dirty="0">
                          <a:latin typeface="Meiryo UI" panose="020B0604030504040204" pitchFamily="50" charset="-128"/>
                          <a:ea typeface="Meiryo UI" panose="020B0604030504040204" pitchFamily="50" charset="-128"/>
                        </a:rPr>
                        <a:t>28.2</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【31.0</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27.2</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【31.9</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31.2</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【34.3</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35.0</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【36.4</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37.1</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【39.3</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40.4</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【40.2</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43.7</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【43.6</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marT="36000" marB="36000" anchor="ctr"/>
                </a:tc>
                <a:extLst>
                  <a:ext uri="{0D108BD9-81ED-4DB2-BD59-A6C34878D82A}">
                    <a16:rowId xmlns:a16="http://schemas.microsoft.com/office/drawing/2014/main" val="1614784992"/>
                  </a:ext>
                </a:extLst>
              </a:tr>
            </a:tbl>
          </a:graphicData>
        </a:graphic>
      </p:graphicFrame>
      <p:sp>
        <p:nvSpPr>
          <p:cNvPr id="21" name="テキスト ボックス 20"/>
          <p:cNvSpPr txBox="1"/>
          <p:nvPr/>
        </p:nvSpPr>
        <p:spPr>
          <a:xfrm>
            <a:off x="364012" y="2888823"/>
            <a:ext cx="4140000" cy="2104028"/>
          </a:xfrm>
          <a:prstGeom prst="rect">
            <a:avLst/>
          </a:prstGeom>
          <a:noFill/>
          <a:ln>
            <a:solidFill>
              <a:schemeClr val="tx1"/>
            </a:solidFill>
            <a:prstDash val="dash"/>
          </a:ln>
        </p:spPr>
        <p:txBody>
          <a:bodyPr wrap="square" tIns="72000" rtlCol="0" anchor="t" anchorCtr="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●公立国際教育学校等管理事業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大阪市が設置する中高一貫教育校の管理を民間事業者に委託</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（公設民営学校）</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開　 校：</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所在地：大阪市住之江区南港中</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定　 員：中学校</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高等学校</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名（</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160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高等学校において、国際バカロレア・ディプロマプログラムを実施</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3123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a:extLst>
              <a:ext uri="{FF2B5EF4-FFF2-40B4-BE49-F238E27FC236}">
                <a16:creationId xmlns:a16="http://schemas.microsoft.com/office/drawing/2014/main" id="{3FE20E19-7213-45AA-8F66-7E0F46C58FB4}"/>
              </a:ext>
            </a:extLst>
          </p:cNvPr>
          <p:cNvPicPr>
            <a:picLocks noChangeAspect="1"/>
          </p:cNvPicPr>
          <p:nvPr/>
        </p:nvPicPr>
        <p:blipFill>
          <a:blip r:embed="rId3"/>
          <a:stretch>
            <a:fillRect/>
          </a:stretch>
        </p:blipFill>
        <p:spPr>
          <a:xfrm>
            <a:off x="5081011" y="5320491"/>
            <a:ext cx="1649194" cy="1420878"/>
          </a:xfrm>
          <a:prstGeom prst="rect">
            <a:avLst/>
          </a:prstGeom>
        </p:spPr>
      </p:pic>
      <p:sp>
        <p:nvSpPr>
          <p:cNvPr id="46" name="テキスト ボックス 45">
            <a:extLst>
              <a:ext uri="{FF2B5EF4-FFF2-40B4-BE49-F238E27FC236}">
                <a16:creationId xmlns:a16="http://schemas.microsoft.com/office/drawing/2014/main" id="{3791DD66-8091-4C9A-9E6B-620BD2FA0DE4}"/>
              </a:ext>
            </a:extLst>
          </p:cNvPr>
          <p:cNvSpPr txBox="1"/>
          <p:nvPr/>
        </p:nvSpPr>
        <p:spPr>
          <a:xfrm>
            <a:off x="6704069" y="4139483"/>
            <a:ext cx="3122444" cy="2664000"/>
          </a:xfrm>
          <a:prstGeom prst="rect">
            <a:avLst/>
          </a:prstGeom>
          <a:noFill/>
          <a:ln>
            <a:solidFill>
              <a:schemeClr val="tx1"/>
            </a:solidFill>
            <a:prstDash val="dash"/>
          </a:ln>
        </p:spPr>
        <p:txBody>
          <a:bodyPr wrap="square" lIns="36000" tIns="36000" rIns="0" bIns="36000" rtlCol="0" anchor="t">
            <a:no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コレクションの概要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○山本發次郎コレクションをはじめと</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する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4,900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以上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の寄贈作品に購入作品を加え、すで</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6,000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を超える国内屈指のコレクションを形成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・佐伯祐三を中心とする近代美術の作品と資料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・大阪と関わりのある近代・現代美術の作品と資料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・近代・現代美術の代表的作品と資料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・大阪と関わりのある近代・現代デザインの作品と資料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・近代・現代デザインの代表的作品と資料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コレクションの公開・活用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〇コレクションを国内外の企画展に数多く貸し出し</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作品貸し出し展覧会数 延べ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643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展覧会 </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（うち、海外へは延べ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件） </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作品貸し出し点数 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3,835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点 （うち、海外へは延べ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点） </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作品貸し出し館数 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939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館 （うち、海外へは延べ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館） </a:t>
            </a:r>
          </a:p>
          <a:p>
            <a:pPr marL="92075" indent="-92075" algn="just"/>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日現在</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2075" indent="-92075"/>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開館後</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の年間⼊場者数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a:t>
            </a:r>
          </a:p>
        </p:txBody>
      </p:sp>
      <p:cxnSp>
        <p:nvCxnSpPr>
          <p:cNvPr id="4" name="直線コネクタ 3"/>
          <p:cNvCxnSpPr/>
          <p:nvPr/>
        </p:nvCxnSpPr>
        <p:spPr>
          <a:xfrm>
            <a:off x="282919" y="2071544"/>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3156" y="705454"/>
            <a:ext cx="9334105" cy="63531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大阪の芸術文化の発展、創造に資する大阪にふさわしい文化施策の推進のため、芸術文化の新たな拠点づくりを行うとともに、博物館</a:t>
            </a:r>
            <a:r>
              <a:rPr lang="ja-JP" altLang="en-US" sz="1400" dirty="0" smtClean="0">
                <a:latin typeface="+mj-ea"/>
                <a:cs typeface="Meiryo UI" panose="020B0604030504040204" pitchFamily="50" charset="-128"/>
              </a:rPr>
              <a:t>の地方独立行政法人化</a:t>
            </a:r>
            <a:r>
              <a:rPr lang="ja-JP" altLang="en-US" sz="1400" dirty="0">
                <a:latin typeface="+mj-ea"/>
                <a:cs typeface="Meiryo UI" panose="020B0604030504040204" pitchFamily="50" charset="-128"/>
              </a:rPr>
              <a:t>により</a:t>
            </a:r>
            <a:r>
              <a:rPr lang="ja-JP" altLang="en-US" sz="1400" dirty="0" smtClean="0">
                <a:latin typeface="+mj-ea"/>
                <a:cs typeface="Meiryo UI" panose="020B0604030504040204" pitchFamily="50" charset="-128"/>
              </a:rPr>
              <a:t>、</a:t>
            </a:r>
            <a:r>
              <a:rPr lang="ja-JP" altLang="en-US" sz="1400" dirty="0">
                <a:latin typeface="+mj-ea"/>
                <a:cs typeface="Meiryo UI" panose="020B0604030504040204" pitchFamily="50" charset="-128"/>
              </a:rPr>
              <a:t>誰</a:t>
            </a:r>
            <a:r>
              <a:rPr lang="ja-JP" altLang="en-US" sz="1400" dirty="0" smtClean="0">
                <a:latin typeface="+mj-ea"/>
                <a:cs typeface="Meiryo UI" panose="020B0604030504040204" pitchFamily="50" charset="-128"/>
              </a:rPr>
              <a:t>もが</a:t>
            </a:r>
            <a:r>
              <a:rPr lang="ja-JP" altLang="en-US" sz="1400" dirty="0">
                <a:latin typeface="+mj-ea"/>
                <a:cs typeface="Meiryo UI" panose="020B0604030504040204" pitchFamily="50" charset="-128"/>
              </a:rPr>
              <a:t>芸術文化を享受でき、その魅力を創造・育成・発信する都市のコアとしてのミュージアムを整え、大阪のブランド化、発信力の強化の基盤を確立。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月、大阪市博物館群を地方独立行政法人化し、「大阪市博物館機構」を設立。さらに、大阪市が所蔵する第一級のコレクションを活用して、新たな魅力あふれる大阪中之島美術館を</a:t>
            </a:r>
            <a:r>
              <a:rPr lang="en-US" altLang="ja-JP" sz="1400" dirty="0" smtClean="0">
                <a:latin typeface="+mj-ea"/>
                <a:cs typeface="Meiryo UI" panose="020B0604030504040204" pitchFamily="50" charset="-128"/>
              </a:rPr>
              <a:t>2022</a:t>
            </a:r>
            <a:r>
              <a:rPr lang="ja-JP" altLang="en-US" sz="1400" dirty="0" smtClean="0">
                <a:latin typeface="+mj-ea"/>
                <a:cs typeface="Meiryo UI" panose="020B0604030504040204" pitchFamily="50" charset="-128"/>
              </a:rPr>
              <a:t>年</a:t>
            </a:r>
            <a:r>
              <a:rPr lang="en-US" altLang="ja-JP" sz="1400" dirty="0" smtClean="0">
                <a:latin typeface="+mj-ea"/>
                <a:cs typeface="Meiryo UI" panose="020B0604030504040204" pitchFamily="50" charset="-128"/>
              </a:rPr>
              <a:t>2</a:t>
            </a:r>
            <a:r>
              <a:rPr lang="ja-JP" altLang="en-US" sz="1400" dirty="0" smtClean="0">
                <a:latin typeface="+mj-ea"/>
                <a:cs typeface="Meiryo UI" panose="020B0604030504040204" pitchFamily="50" charset="-128"/>
              </a:rPr>
              <a:t>月に開館予定。</a:t>
            </a:r>
            <a:endParaRPr lang="ja-JP" altLang="en-US" sz="1400" dirty="0">
              <a:latin typeface="+mj-ea"/>
              <a:cs typeface="Meiryo UI" panose="020B0604030504040204" pitchFamily="50" charset="-128"/>
            </a:endParaRPr>
          </a:p>
        </p:txBody>
      </p:sp>
      <p:sp>
        <p:nvSpPr>
          <p:cNvPr id="12" name="タイトル 1"/>
          <p:cNvSpPr txBox="1">
            <a:spLocks/>
          </p:cNvSpPr>
          <p:nvPr/>
        </p:nvSpPr>
        <p:spPr>
          <a:xfrm>
            <a:off x="367574" y="2060848"/>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大阪市博物館機構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28464" y="44624"/>
            <a:ext cx="381694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（７）文化創造・情報発信の基盤形成</a:t>
            </a:r>
          </a:p>
        </p:txBody>
      </p:sp>
      <p:sp>
        <p:nvSpPr>
          <p:cNvPr id="10" name="正方形/長方形 9"/>
          <p:cNvSpPr/>
          <p:nvPr/>
        </p:nvSpPr>
        <p:spPr>
          <a:xfrm>
            <a:off x="367574" y="27676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①文化創造基盤の拡充</a:t>
            </a:r>
          </a:p>
        </p:txBody>
      </p:sp>
      <p:sp>
        <p:nvSpPr>
          <p:cNvPr id="44" name="タイトル 1"/>
          <p:cNvSpPr txBox="1">
            <a:spLocks/>
          </p:cNvSpPr>
          <p:nvPr/>
        </p:nvSpPr>
        <p:spPr>
          <a:xfrm>
            <a:off x="5199198" y="2067389"/>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大阪中之島美術館</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a:extLst>
              <a:ext uri="{FF2B5EF4-FFF2-40B4-BE49-F238E27FC236}">
                <a16:creationId xmlns:a16="http://schemas.microsoft.com/office/drawing/2014/main" id="{A9697A50-EE90-44BA-95DB-8C289EABA794}"/>
              </a:ext>
            </a:extLst>
          </p:cNvPr>
          <p:cNvGraphicFramePr>
            <a:graphicFrameLocks noGrp="1"/>
          </p:cNvGraphicFramePr>
          <p:nvPr>
            <p:extLst>
              <p:ext uri="{D42A27DB-BD31-4B8C-83A1-F6EECF244321}">
                <p14:modId xmlns:p14="http://schemas.microsoft.com/office/powerpoint/2010/main" val="266286812"/>
              </p:ext>
            </p:extLst>
          </p:nvPr>
        </p:nvGraphicFramePr>
        <p:xfrm>
          <a:off x="489465" y="2348992"/>
          <a:ext cx="4669117" cy="1008000"/>
        </p:xfrm>
        <a:graphic>
          <a:graphicData uri="http://schemas.openxmlformats.org/drawingml/2006/table">
            <a:tbl>
              <a:tblPr firstRow="1" bandRow="1">
                <a:tableStyleId>{5C22544A-7EE6-4342-B048-85BDC9FD1C3A}</a:tableStyleId>
              </a:tblPr>
              <a:tblGrid>
                <a:gridCol w="700173">
                  <a:extLst>
                    <a:ext uri="{9D8B030D-6E8A-4147-A177-3AD203B41FA5}">
                      <a16:colId xmlns:a16="http://schemas.microsoft.com/office/drawing/2014/main" val="4037741501"/>
                    </a:ext>
                  </a:extLst>
                </a:gridCol>
                <a:gridCol w="3968944">
                  <a:extLst>
                    <a:ext uri="{9D8B030D-6E8A-4147-A177-3AD203B41FA5}">
                      <a16:colId xmlns:a16="http://schemas.microsoft.com/office/drawing/2014/main" val="314475500"/>
                    </a:ext>
                  </a:extLst>
                </a:gridCol>
              </a:tblGrid>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2016.12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大阪市ミュージアムビジョンを策定し地方独立行政法人化を検討</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148404"/>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博物館施設の地方独立行政法人化に向けた基本プラン策定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908749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市会</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大阪市博物館機構</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の設立に関する議決</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029536"/>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大阪市博物館機構設立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6089897"/>
                  </a:ext>
                </a:extLst>
              </a:tr>
            </a:tbl>
          </a:graphicData>
        </a:graphic>
      </p:graphicFrame>
      <p:sp>
        <p:nvSpPr>
          <p:cNvPr id="29" name="テキスト ボックス 28"/>
          <p:cNvSpPr txBox="1"/>
          <p:nvPr/>
        </p:nvSpPr>
        <p:spPr>
          <a:xfrm>
            <a:off x="227644" y="5766398"/>
            <a:ext cx="4331945" cy="1069200"/>
          </a:xfrm>
          <a:prstGeom prst="rect">
            <a:avLst/>
          </a:prstGeom>
          <a:noFill/>
          <a:ln>
            <a:noFill/>
            <a:prstDash val="solid"/>
          </a:ln>
        </p:spPr>
        <p:txBody>
          <a:bodyPr wrap="square" lIns="36000" tIns="72000" rIns="36000" rtlCol="0" anchor="ctr">
            <a:no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一体経営のメリット</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連携による総合力の発揮や、機能分担と相互補完</a:t>
            </a:r>
          </a:p>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ガバナンスが効き、切磋琢磨が期待できる組織</a:t>
            </a:r>
          </a:p>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集約や一元化、共有によるサービス向上</a:t>
            </a:r>
          </a:p>
        </p:txBody>
      </p:sp>
      <p:sp>
        <p:nvSpPr>
          <p:cNvPr id="30" name="テキスト ボックス 29"/>
          <p:cNvSpPr txBox="1"/>
          <p:nvPr/>
        </p:nvSpPr>
        <p:spPr>
          <a:xfrm>
            <a:off x="2288704" y="6557840"/>
            <a:ext cx="2916783" cy="215046"/>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（「博物館施設の地方独立行政法人化に向けた基本プラン」より）</a:t>
            </a:r>
          </a:p>
        </p:txBody>
      </p:sp>
      <p:graphicFrame>
        <p:nvGraphicFramePr>
          <p:cNvPr id="37" name="表 36"/>
          <p:cNvGraphicFramePr>
            <a:graphicFrameLocks noGrp="1"/>
          </p:cNvGraphicFramePr>
          <p:nvPr>
            <p:extLst>
              <p:ext uri="{D42A27DB-BD31-4B8C-83A1-F6EECF244321}">
                <p14:modId xmlns:p14="http://schemas.microsoft.com/office/powerpoint/2010/main" val="1559501011"/>
              </p:ext>
            </p:extLst>
          </p:nvPr>
        </p:nvGraphicFramePr>
        <p:xfrm>
          <a:off x="5371330" y="2385080"/>
          <a:ext cx="4190183" cy="1764000"/>
        </p:xfrm>
        <a:graphic>
          <a:graphicData uri="http://schemas.openxmlformats.org/drawingml/2006/table">
            <a:tbl>
              <a:tblPr firstRow="1" bandRow="1">
                <a:tableStyleId>{5C22544A-7EE6-4342-B048-85BDC9FD1C3A}</a:tableStyleId>
              </a:tblPr>
              <a:tblGrid>
                <a:gridCol w="733799">
                  <a:extLst>
                    <a:ext uri="{9D8B030D-6E8A-4147-A177-3AD203B41FA5}">
                      <a16:colId xmlns:a16="http://schemas.microsoft.com/office/drawing/2014/main" val="4037741501"/>
                    </a:ext>
                  </a:extLst>
                </a:gridCol>
                <a:gridCol w="3456384">
                  <a:extLst>
                    <a:ext uri="{9D8B030D-6E8A-4147-A177-3AD203B41FA5}">
                      <a16:colId xmlns:a16="http://schemas.microsoft.com/office/drawing/2014/main" val="314475500"/>
                    </a:ext>
                  </a:extLst>
                </a:gridCol>
              </a:tblGrid>
              <a:tr h="252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2013.2</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大阪市戦略</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会議にて新しい美術館の整備を決定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2014.9</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新美術館整備方針を策定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基本設計業務完了</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8080010"/>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名称を「大阪中之島美術館」に決定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148404"/>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事業の実施方針、募集要項等の公表</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6089897"/>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事業の実施契約の締結</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97922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グランドオープン予定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072936"/>
                  </a:ext>
                </a:extLst>
              </a:tr>
            </a:tbl>
          </a:graphicData>
        </a:graphic>
      </p:graphicFrame>
      <p:cxnSp>
        <p:nvCxnSpPr>
          <p:cNvPr id="35" name="直線コネクタ 34"/>
          <p:cNvCxnSpPr>
            <a:cxnSpLocks/>
          </p:cNvCxnSpPr>
          <p:nvPr/>
        </p:nvCxnSpPr>
        <p:spPr>
          <a:xfrm flipV="1">
            <a:off x="5097016" y="2132856"/>
            <a:ext cx="0" cy="4536505"/>
          </a:xfrm>
          <a:prstGeom prst="line">
            <a:avLst/>
          </a:prstGeom>
        </p:spPr>
        <p:style>
          <a:lnRef idx="1">
            <a:schemeClr val="accent1"/>
          </a:lnRef>
          <a:fillRef idx="0">
            <a:schemeClr val="accent1"/>
          </a:fillRef>
          <a:effectRef idx="0">
            <a:schemeClr val="accent1"/>
          </a:effectRef>
          <a:fontRef idx="minor">
            <a:schemeClr val="tx1"/>
          </a:fontRef>
        </p:style>
      </p:cxnSp>
      <p:sp>
        <p:nvSpPr>
          <p:cNvPr id="32" name="スライド番号プレースホルダー 3"/>
          <p:cNvSpPr>
            <a:spLocks noGrp="1"/>
          </p:cNvSpPr>
          <p:nvPr>
            <p:ph type="sldNum" sz="quarter" idx="12"/>
          </p:nvPr>
        </p:nvSpPr>
        <p:spPr>
          <a:xfrm>
            <a:off x="7550491" y="6516836"/>
            <a:ext cx="2311400" cy="365125"/>
          </a:xfrm>
        </p:spPr>
        <p:txBody>
          <a:bodyPr/>
          <a:lstStyle/>
          <a:p>
            <a:r>
              <a:rPr kumimoji="1" lang="en-US" altLang="ja-JP" dirty="0" smtClean="0"/>
              <a:t>26</a:t>
            </a:r>
            <a:endParaRPr kumimoji="1" lang="ja-JP" altLang="en-US" dirty="0"/>
          </a:p>
        </p:txBody>
      </p:sp>
      <p:sp>
        <p:nvSpPr>
          <p:cNvPr id="33" name="テキスト ボックス 32"/>
          <p:cNvSpPr txBox="1"/>
          <p:nvPr/>
        </p:nvSpPr>
        <p:spPr>
          <a:xfrm>
            <a:off x="233967" y="4717821"/>
            <a:ext cx="4866814" cy="1375475"/>
          </a:xfrm>
          <a:prstGeom prst="rect">
            <a:avLst/>
          </a:prstGeom>
          <a:noFill/>
          <a:ln>
            <a:noFill/>
            <a:prstDash val="solid"/>
          </a:ln>
        </p:spPr>
        <p:txBody>
          <a:bodyPr wrap="square" lIns="36000" tIns="72000" rIns="36000" rtlCol="0" anchor="ctr">
            <a:no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地方独立行政法人化</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のメリット</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事業の継続性と専門人材の安定的確保が</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開館延長や割引など利用者のニーズに、法人</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の判断</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により、機動力を発揮し、柔軟に応える</a:t>
            </a:r>
          </a:p>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運営費交付金などの経営資源を、中期計画</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に基づき</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、自主性を発揮し、事業等に柔軟に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活用できる</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業務改善や外部評価と公開の仕組みが法定</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され、組織</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や人材の活性化が期待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a:grpSpLocks noChangeAspect="1"/>
          </p:cNvGrpSpPr>
          <p:nvPr/>
        </p:nvGrpSpPr>
        <p:grpSpPr>
          <a:xfrm>
            <a:off x="273156" y="3350299"/>
            <a:ext cx="4736115" cy="1458997"/>
            <a:chOff x="4324960" y="2340230"/>
            <a:chExt cx="6915061" cy="2708838"/>
          </a:xfrm>
        </p:grpSpPr>
        <p:pic>
          <p:nvPicPr>
            <p:cNvPr id="34" name="図 33"/>
            <p:cNvPicPr>
              <a:picLocks noChangeAspect="1"/>
            </p:cNvPicPr>
            <p:nvPr/>
          </p:nvPicPr>
          <p:blipFill>
            <a:blip r:embed="rId4"/>
            <a:stretch>
              <a:fillRect/>
            </a:stretch>
          </p:blipFill>
          <p:spPr>
            <a:xfrm>
              <a:off x="8999353" y="2356539"/>
              <a:ext cx="2202052" cy="1446873"/>
            </a:xfrm>
            <a:prstGeom prst="rect">
              <a:avLst/>
            </a:prstGeom>
          </p:spPr>
        </p:pic>
        <p:pic>
          <p:nvPicPr>
            <p:cNvPr id="36" name="図 35"/>
            <p:cNvPicPr>
              <a:picLocks noChangeAspect="1"/>
            </p:cNvPicPr>
            <p:nvPr/>
          </p:nvPicPr>
          <p:blipFill>
            <a:blip r:embed="rId5"/>
            <a:stretch>
              <a:fillRect/>
            </a:stretch>
          </p:blipFill>
          <p:spPr>
            <a:xfrm>
              <a:off x="4324960" y="3645567"/>
              <a:ext cx="2414802" cy="1350620"/>
            </a:xfrm>
            <a:prstGeom prst="rect">
              <a:avLst/>
            </a:prstGeom>
          </p:spPr>
        </p:pic>
        <p:pic>
          <p:nvPicPr>
            <p:cNvPr id="38" name="図 37"/>
            <p:cNvPicPr>
              <a:picLocks noChangeAspect="1"/>
            </p:cNvPicPr>
            <p:nvPr/>
          </p:nvPicPr>
          <p:blipFill>
            <a:blip r:embed="rId6"/>
            <a:stretch>
              <a:fillRect/>
            </a:stretch>
          </p:blipFill>
          <p:spPr>
            <a:xfrm>
              <a:off x="6800968" y="2340230"/>
              <a:ext cx="1974205" cy="2708838"/>
            </a:xfrm>
            <a:prstGeom prst="rect">
              <a:avLst/>
            </a:prstGeom>
          </p:spPr>
        </p:pic>
        <p:pic>
          <p:nvPicPr>
            <p:cNvPr id="40" name="図 39"/>
            <p:cNvPicPr>
              <a:picLocks noChangeAspect="1"/>
            </p:cNvPicPr>
            <p:nvPr/>
          </p:nvPicPr>
          <p:blipFill>
            <a:blip r:embed="rId7"/>
            <a:stretch>
              <a:fillRect/>
            </a:stretch>
          </p:blipFill>
          <p:spPr>
            <a:xfrm>
              <a:off x="8826190" y="3943843"/>
              <a:ext cx="2413831" cy="1059293"/>
            </a:xfrm>
            <a:prstGeom prst="rect">
              <a:avLst/>
            </a:prstGeom>
          </p:spPr>
        </p:pic>
        <p:pic>
          <p:nvPicPr>
            <p:cNvPr id="41" name="図 40"/>
            <p:cNvPicPr>
              <a:picLocks noChangeAspect="1"/>
            </p:cNvPicPr>
            <p:nvPr/>
          </p:nvPicPr>
          <p:blipFill>
            <a:blip r:embed="rId8"/>
            <a:stretch>
              <a:fillRect/>
            </a:stretch>
          </p:blipFill>
          <p:spPr>
            <a:xfrm>
              <a:off x="4352322" y="2340231"/>
              <a:ext cx="2412857" cy="1031913"/>
            </a:xfrm>
            <a:prstGeom prst="rect">
              <a:avLst/>
            </a:prstGeom>
          </p:spPr>
        </p:pic>
      </p:grpSp>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7902" y="4138378"/>
            <a:ext cx="1471038" cy="980936"/>
          </a:xfrm>
          <a:prstGeom prst="rect">
            <a:avLst/>
          </a:prstGeom>
        </p:spPr>
      </p:pic>
      <p:sp>
        <p:nvSpPr>
          <p:cNvPr id="25" name="テキスト ボックス 24">
            <a:extLst>
              <a:ext uri="{FF2B5EF4-FFF2-40B4-BE49-F238E27FC236}">
                <a16:creationId xmlns:a16="http://schemas.microsoft.com/office/drawing/2014/main" id="{3DB21A5E-0070-41F7-9469-C6A21A93701E}"/>
              </a:ext>
            </a:extLst>
          </p:cNvPr>
          <p:cNvSpPr txBox="1"/>
          <p:nvPr/>
        </p:nvSpPr>
        <p:spPr>
          <a:xfrm>
            <a:off x="5009003" y="5119314"/>
            <a:ext cx="1888213" cy="230832"/>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大阪中之島美術館の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活動方針</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8036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9674" y="177281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20696" y="489430"/>
            <a:ext cx="9334105" cy="63531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2013</a:t>
            </a:r>
            <a:r>
              <a:rPr lang="ja-JP" altLang="en-US" sz="1400" dirty="0">
                <a:latin typeface="+mj-ea"/>
                <a:cs typeface="Meiryo UI" panose="020B0604030504040204" pitchFamily="50" charset="-128"/>
              </a:rPr>
              <a:t>年に観光事業推進の司令塔となる大阪観光局を設置。観光マーケティングリサーチを強化するとともに、</a:t>
            </a:r>
            <a:r>
              <a:rPr lang="en-US" altLang="ja-JP" sz="1400" dirty="0">
                <a:latin typeface="+mj-ea"/>
                <a:cs typeface="Meiryo UI" panose="020B0604030504040204" pitchFamily="50" charset="-128"/>
              </a:rPr>
              <a:t>ICT</a:t>
            </a:r>
            <a:r>
              <a:rPr lang="ja-JP" altLang="en-US" sz="1400" dirty="0">
                <a:latin typeface="+mj-ea"/>
                <a:cs typeface="Meiryo UI" panose="020B0604030504040204" pitchFamily="50" charset="-128"/>
              </a:rPr>
              <a:t>を活用した観光情報を発信するなど、戦略的プロモーションを展開し、大阪への集客拡大を図っている。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水都大阪のさらなる成長をめざす公民共通の</a:t>
            </a:r>
            <a:r>
              <a:rPr lang="ja-JP" altLang="en-US" sz="1400" dirty="0" smtClean="0">
                <a:latin typeface="+mj-ea"/>
                <a:cs typeface="Meiryo UI" panose="020B0604030504040204" pitchFamily="50" charset="-128"/>
              </a:rPr>
              <a:t>プラットフォームで</a:t>
            </a:r>
            <a:r>
              <a:rPr lang="ja-JP" altLang="en-US" sz="1400" dirty="0">
                <a:latin typeface="+mj-ea"/>
                <a:cs typeface="Meiryo UI" panose="020B0604030504040204" pitchFamily="50" charset="-128"/>
              </a:rPr>
              <a:t>ある「水都大阪コンソーシアム」を設置するなど、公民が連携し、水の回廊での観光メニューの充実や多彩な魅力空間の形成などにより 「水と光の首都大阪」ブランド確立に取り組む。</a:t>
            </a:r>
          </a:p>
        </p:txBody>
      </p:sp>
      <p:sp>
        <p:nvSpPr>
          <p:cNvPr id="12" name="タイトル 1"/>
          <p:cNvSpPr txBox="1">
            <a:spLocks/>
          </p:cNvSpPr>
          <p:nvPr/>
        </p:nvSpPr>
        <p:spPr>
          <a:xfrm>
            <a:off x="367574" y="1772816"/>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a:p>
            <a:pPr algn="l">
              <a:spcBef>
                <a:spcPts val="0"/>
              </a:spcBef>
            </a:pPr>
            <a:endParaRPr lang="ja-JP" altLang="en-US" sz="1400" b="1" dirty="0">
              <a:latin typeface="+mj-ea"/>
              <a:cs typeface="Meiryo UI" panose="020B0604030504040204" pitchFamily="50" charset="-128"/>
            </a:endParaRPr>
          </a:p>
        </p:txBody>
      </p:sp>
      <p:sp>
        <p:nvSpPr>
          <p:cNvPr id="10" name="正方形/長方形 9"/>
          <p:cNvSpPr/>
          <p:nvPr/>
        </p:nvSpPr>
        <p:spPr>
          <a:xfrm>
            <a:off x="278492" y="129390"/>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②都市魅力推進体制の充実・強化</a:t>
            </a:r>
          </a:p>
        </p:txBody>
      </p:sp>
      <p:sp>
        <p:nvSpPr>
          <p:cNvPr id="20" name="スライド番号プレースホルダー 3"/>
          <p:cNvSpPr>
            <a:spLocks noGrp="1"/>
          </p:cNvSpPr>
          <p:nvPr>
            <p:ph type="sldNum" sz="quarter" idx="12"/>
          </p:nvPr>
        </p:nvSpPr>
        <p:spPr>
          <a:xfrm>
            <a:off x="7753348" y="6479935"/>
            <a:ext cx="2133600" cy="365125"/>
          </a:xfrm>
        </p:spPr>
        <p:txBody>
          <a:bodyPr/>
          <a:lstStyle/>
          <a:p>
            <a:pPr>
              <a:defRPr/>
            </a:pPr>
            <a:r>
              <a:rPr lang="en-US" altLang="ja-JP" dirty="0" smtClean="0"/>
              <a:t>27</a:t>
            </a:r>
            <a:endParaRPr lang="ja-JP" altLang="en-US" dirty="0"/>
          </a:p>
        </p:txBody>
      </p:sp>
      <p:cxnSp>
        <p:nvCxnSpPr>
          <p:cNvPr id="35" name="直線コネクタ 34"/>
          <p:cNvCxnSpPr/>
          <p:nvPr/>
        </p:nvCxnSpPr>
        <p:spPr>
          <a:xfrm flipV="1">
            <a:off x="4803651" y="1768764"/>
            <a:ext cx="0" cy="489595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2" name="表 61"/>
          <p:cNvGraphicFramePr>
            <a:graphicFrameLocks noGrp="1"/>
          </p:cNvGraphicFramePr>
          <p:nvPr>
            <p:extLst/>
          </p:nvPr>
        </p:nvGraphicFramePr>
        <p:xfrm>
          <a:off x="5168186" y="1988840"/>
          <a:ext cx="4737814" cy="252000"/>
        </p:xfrm>
        <a:graphic>
          <a:graphicData uri="http://schemas.openxmlformats.org/drawingml/2006/table">
            <a:tbl>
              <a:tblPr firstRow="1" bandRow="1">
                <a:tableStyleId>{5C22544A-7EE6-4342-B048-85BDC9FD1C3A}</a:tableStyleId>
              </a:tblPr>
              <a:tblGrid>
                <a:gridCol w="849382">
                  <a:extLst>
                    <a:ext uri="{9D8B030D-6E8A-4147-A177-3AD203B41FA5}">
                      <a16:colId xmlns:a16="http://schemas.microsoft.com/office/drawing/2014/main" val="4037741501"/>
                    </a:ext>
                  </a:extLst>
                </a:gridCol>
                <a:gridCol w="3888432">
                  <a:extLst>
                    <a:ext uri="{9D8B030D-6E8A-4147-A177-3AD203B41FA5}">
                      <a16:colId xmlns:a16="http://schemas.microsoft.com/office/drawing/2014/main" val="314475500"/>
                    </a:ext>
                  </a:extLst>
                </a:gridCol>
              </a:tblGrid>
              <a:tr h="252000">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2017.2</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水都大阪コンソーシアムを設置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bl>
          </a:graphicData>
        </a:graphic>
      </p:graphicFrame>
      <p:sp>
        <p:nvSpPr>
          <p:cNvPr id="63" name="角丸四角形 62"/>
          <p:cNvSpPr/>
          <p:nvPr/>
        </p:nvSpPr>
        <p:spPr>
          <a:xfrm>
            <a:off x="5159102" y="3304317"/>
            <a:ext cx="4353320" cy="440380"/>
          </a:xfrm>
          <a:prstGeom prst="roundRect">
            <a:avLst>
              <a:gd name="adj" fmla="val 14420"/>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t>大阪府知事　大阪市長　大阪商工会議所</a:t>
            </a:r>
            <a:r>
              <a:rPr lang="ja-JP" altLang="en-US" sz="900" dirty="0" smtClean="0"/>
              <a:t>会頭</a:t>
            </a:r>
            <a:r>
              <a:rPr lang="ja-JP" altLang="en-US" sz="900" dirty="0"/>
              <a:t>　</a:t>
            </a:r>
            <a:r>
              <a:rPr lang="ja-JP" altLang="en-US" sz="900" dirty="0" smtClean="0"/>
              <a:t>関西</a:t>
            </a:r>
            <a:r>
              <a:rPr lang="ja-JP" altLang="en-US" sz="900" dirty="0"/>
              <a:t>経済</a:t>
            </a:r>
            <a:r>
              <a:rPr lang="ja-JP" altLang="en-US" sz="900" dirty="0" smtClean="0"/>
              <a:t>連合会</a:t>
            </a:r>
            <a:r>
              <a:rPr lang="ja-JP" altLang="en-US" sz="900" dirty="0" smtClean="0">
                <a:solidFill>
                  <a:schemeClr val="tx1"/>
                </a:solidFill>
              </a:rPr>
              <a:t>会長</a:t>
            </a:r>
            <a:r>
              <a:rPr lang="ja-JP" altLang="en-US" sz="900" dirty="0"/>
              <a:t>　</a:t>
            </a:r>
            <a:endParaRPr lang="en-US" altLang="ja-JP" sz="900" dirty="0" smtClean="0"/>
          </a:p>
          <a:p>
            <a:pPr algn="ctr"/>
            <a:r>
              <a:rPr lang="ja-JP" altLang="en-US" sz="900" dirty="0">
                <a:solidFill>
                  <a:schemeClr val="tx1"/>
                </a:solidFill>
              </a:rPr>
              <a:t>関西</a:t>
            </a:r>
            <a:r>
              <a:rPr lang="ja-JP" altLang="en-US" sz="900" dirty="0" smtClean="0">
                <a:solidFill>
                  <a:schemeClr val="tx1"/>
                </a:solidFill>
              </a:rPr>
              <a:t>経済同友会代表幹事　</a:t>
            </a:r>
            <a:r>
              <a:rPr lang="ja-JP" altLang="en-US" sz="900" dirty="0" smtClean="0"/>
              <a:t>大阪</a:t>
            </a:r>
            <a:r>
              <a:rPr lang="ja-JP" altLang="en-US" sz="900" dirty="0"/>
              <a:t>観光局理事長　大阪府立大学教授</a:t>
            </a:r>
          </a:p>
        </p:txBody>
      </p:sp>
      <p:grpSp>
        <p:nvGrpSpPr>
          <p:cNvPr id="64" name="グループ化 63"/>
          <p:cNvGrpSpPr/>
          <p:nvPr/>
        </p:nvGrpSpPr>
        <p:grpSpPr>
          <a:xfrm>
            <a:off x="5278924" y="4050375"/>
            <a:ext cx="4179241" cy="1237322"/>
            <a:chOff x="4611609" y="3158493"/>
            <a:chExt cx="4007537" cy="1338566"/>
          </a:xfrm>
        </p:grpSpPr>
        <p:sp>
          <p:nvSpPr>
            <p:cNvPr id="65" name="角丸四角形 64"/>
            <p:cNvSpPr/>
            <p:nvPr/>
          </p:nvSpPr>
          <p:spPr>
            <a:xfrm>
              <a:off x="4611609" y="3158493"/>
              <a:ext cx="4007537" cy="1338566"/>
            </a:xfrm>
            <a:prstGeom prst="roundRect">
              <a:avLst>
                <a:gd name="adj" fmla="val 49"/>
              </a:avLst>
            </a:prstGeom>
            <a:solidFill>
              <a:srgbClr val="FF9997"/>
            </a:solidFill>
            <a:ln>
              <a:noFill/>
            </a:ln>
          </p:spPr>
          <p:style>
            <a:lnRef idx="1">
              <a:schemeClr val="accent2"/>
            </a:lnRef>
            <a:fillRef idx="2">
              <a:schemeClr val="accent2"/>
            </a:fillRef>
            <a:effectRef idx="1">
              <a:schemeClr val="accent2"/>
            </a:effectRef>
            <a:fontRef idx="minor">
              <a:schemeClr val="dk1"/>
            </a:fontRef>
          </p:style>
          <p:txBody>
            <a:bodyPr rtlCol="0" anchor="t" anchorCtr="0"/>
            <a:lstStyle/>
            <a:p>
              <a:pPr algn="ctr">
                <a:defRPr/>
              </a:pPr>
              <a:r>
                <a:rPr lang="ja-JP" altLang="en-US" sz="1100" b="1" dirty="0">
                  <a:solidFill>
                    <a:prstClr val="black"/>
                  </a:solidFill>
                  <a:latin typeface="Calibri"/>
                  <a:ea typeface="ＭＳ Ｐゴシック" panose="020B0600070205080204" pitchFamily="50" charset="-128"/>
                </a:rPr>
                <a:t>水都大阪コンソーシアム（ＳＯＣ）</a:t>
              </a:r>
              <a:endParaRPr lang="en-US" altLang="ja-JP" sz="1100" b="1" dirty="0">
                <a:solidFill>
                  <a:prstClr val="black"/>
                </a:solidFill>
                <a:latin typeface="Calibri"/>
                <a:ea typeface="ＭＳ Ｐゴシック" panose="020B0600070205080204" pitchFamily="50" charset="-128"/>
              </a:endParaRPr>
            </a:p>
            <a:p>
              <a:pPr algn="ctr">
                <a:defRPr/>
              </a:pPr>
              <a:r>
                <a:rPr lang="ja-JP" altLang="en-US" sz="1100" dirty="0">
                  <a:solidFill>
                    <a:prstClr val="black"/>
                  </a:solidFill>
                  <a:latin typeface="Calibri"/>
                  <a:ea typeface="ＭＳ Ｐゴシック" panose="020B0600070205080204" pitchFamily="50" charset="-128"/>
                </a:rPr>
                <a:t>＜構成団体＞</a:t>
              </a:r>
              <a:endParaRPr lang="en-US" altLang="ja-JP" sz="1100" dirty="0">
                <a:solidFill>
                  <a:prstClr val="black"/>
                </a:solidFill>
                <a:latin typeface="Calibri"/>
                <a:ea typeface="ＭＳ Ｐゴシック" panose="020B0600070205080204" pitchFamily="50" charset="-128"/>
              </a:endParaRPr>
            </a:p>
            <a:p>
              <a:pPr algn="ctr">
                <a:defRPr/>
              </a:pPr>
              <a:endParaRPr lang="ja-JP" altLang="en-US" sz="1100" dirty="0">
                <a:solidFill>
                  <a:prstClr val="black"/>
                </a:solidFill>
                <a:latin typeface="Calibri"/>
                <a:ea typeface="ＭＳ Ｐゴシック" panose="020B0600070205080204" pitchFamily="50" charset="-128"/>
              </a:endParaRPr>
            </a:p>
          </p:txBody>
        </p:sp>
        <p:sp>
          <p:nvSpPr>
            <p:cNvPr id="66" name="正方形/長方形 65"/>
            <p:cNvSpPr/>
            <p:nvPr/>
          </p:nvSpPr>
          <p:spPr>
            <a:xfrm>
              <a:off x="4657831" y="3668966"/>
              <a:ext cx="3877116" cy="16844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経済界</a:t>
              </a:r>
              <a:r>
                <a:rPr lang="ja-JP" altLang="en-US" sz="1100" dirty="0">
                  <a:solidFill>
                    <a:prstClr val="black"/>
                  </a:solidFill>
                  <a:latin typeface="Calibri"/>
                  <a:ea typeface="ＭＳ Ｐゴシック" panose="020B0600070205080204" pitchFamily="50" charset="-128"/>
                </a:rPr>
                <a:t>（大阪商工会議所・関西経済連合会・関西経済同友会）</a:t>
              </a:r>
            </a:p>
          </p:txBody>
        </p:sp>
        <p:sp>
          <p:nvSpPr>
            <p:cNvPr id="67" name="正方形/長方形 66"/>
            <p:cNvSpPr/>
            <p:nvPr/>
          </p:nvSpPr>
          <p:spPr>
            <a:xfrm>
              <a:off x="4664832" y="3884990"/>
              <a:ext cx="3870115" cy="1788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行　  政</a:t>
              </a:r>
              <a:r>
                <a:rPr lang="ja-JP" altLang="en-US" sz="1100" dirty="0">
                  <a:solidFill>
                    <a:prstClr val="black"/>
                  </a:solidFill>
                  <a:latin typeface="Calibri"/>
                  <a:ea typeface="ＭＳ Ｐゴシック" panose="020B0600070205080204" pitchFamily="50" charset="-128"/>
                </a:rPr>
                <a:t>（大阪府・大阪市）　</a:t>
              </a:r>
              <a:endParaRPr lang="ja-JP" altLang="en-US" sz="1100" strike="sngStrike" dirty="0">
                <a:solidFill>
                  <a:srgbClr val="FF0000"/>
                </a:solidFill>
                <a:latin typeface="Calibri"/>
                <a:ea typeface="ＭＳ Ｐゴシック" panose="020B0600070205080204" pitchFamily="50" charset="-128"/>
              </a:endParaRPr>
            </a:p>
          </p:txBody>
        </p:sp>
        <p:sp>
          <p:nvSpPr>
            <p:cNvPr id="68" name="正方形/長方形 67"/>
            <p:cNvSpPr/>
            <p:nvPr/>
          </p:nvSpPr>
          <p:spPr>
            <a:xfrm>
              <a:off x="4662461" y="4106785"/>
              <a:ext cx="1225632" cy="2990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大阪観光局</a:t>
              </a:r>
            </a:p>
          </p:txBody>
        </p:sp>
        <p:sp>
          <p:nvSpPr>
            <p:cNvPr id="69" name="正方形/長方形 68"/>
            <p:cNvSpPr/>
            <p:nvPr/>
          </p:nvSpPr>
          <p:spPr>
            <a:xfrm>
              <a:off x="5975898" y="4106785"/>
              <a:ext cx="1582430" cy="299087"/>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rIns="36000" rtlCol="0" anchor="ctr"/>
            <a:lstStyle/>
            <a:p>
              <a:pPr algn="ctr">
                <a:defRPr/>
              </a:pPr>
              <a:r>
                <a:rPr lang="ja-JP" altLang="en-US" sz="1100" b="1" dirty="0">
                  <a:solidFill>
                    <a:prstClr val="black"/>
                  </a:solidFill>
                  <a:latin typeface="Calibri"/>
                  <a:ea typeface="ＭＳ Ｐゴシック" panose="020B0600070205080204" pitchFamily="50" charset="-128"/>
                </a:rPr>
                <a:t>大阪ｼﾃｨｸﾙｰｽﾞ</a:t>
              </a:r>
              <a:endParaRPr lang="en-US" altLang="ja-JP" sz="1100" b="1" dirty="0">
                <a:solidFill>
                  <a:prstClr val="black"/>
                </a:solidFill>
                <a:latin typeface="Calibri"/>
                <a:ea typeface="ＭＳ Ｐゴシック" panose="020B0600070205080204" pitchFamily="50" charset="-128"/>
              </a:endParaRPr>
            </a:p>
            <a:p>
              <a:pPr algn="ctr">
                <a:defRPr/>
              </a:pPr>
              <a:r>
                <a:rPr lang="ja-JP" altLang="en-US" sz="1100" b="1" dirty="0">
                  <a:solidFill>
                    <a:prstClr val="black"/>
                  </a:solidFill>
                  <a:latin typeface="Calibri"/>
                  <a:ea typeface="ＭＳ Ｐゴシック" panose="020B0600070205080204" pitchFamily="50" charset="-128"/>
                </a:rPr>
                <a:t>推進協議会</a:t>
              </a:r>
            </a:p>
          </p:txBody>
        </p:sp>
        <p:sp>
          <p:nvSpPr>
            <p:cNvPr id="70" name="正方形/長方形 69"/>
            <p:cNvSpPr/>
            <p:nvPr/>
          </p:nvSpPr>
          <p:spPr>
            <a:xfrm>
              <a:off x="7641534" y="4106785"/>
              <a:ext cx="893413" cy="2990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学識者</a:t>
              </a:r>
            </a:p>
          </p:txBody>
        </p:sp>
      </p:grpSp>
      <p:sp>
        <p:nvSpPr>
          <p:cNvPr id="71" name="正方形/長方形 70"/>
          <p:cNvSpPr/>
          <p:nvPr/>
        </p:nvSpPr>
        <p:spPr>
          <a:xfrm>
            <a:off x="5159102" y="2282733"/>
            <a:ext cx="4344236" cy="307777"/>
          </a:xfrm>
          <a:prstGeom prst="rect">
            <a:avLst/>
          </a:prstGeom>
          <a:solidFill>
            <a:schemeClr val="accent4">
              <a:lumMod val="40000"/>
              <a:lumOff val="60000"/>
            </a:schemeClr>
          </a:solidFill>
          <a:ln>
            <a:solidFill>
              <a:schemeClr val="accent2"/>
            </a:solidFill>
          </a:ln>
        </p:spPr>
        <p:txBody>
          <a:bodyPr wrap="square">
            <a:spAutoFit/>
          </a:bodyPr>
          <a:lstStyle/>
          <a:p>
            <a:pPr algn="ctr"/>
            <a:r>
              <a:rPr lang="ja-JP" altLang="en-US" sz="1400" b="1" dirty="0">
                <a:latin typeface="Meiryo UI" panose="020B0604030504040204" pitchFamily="50" charset="-128"/>
                <a:ea typeface="Meiryo UI" panose="020B0604030504040204" pitchFamily="50" charset="-128"/>
              </a:rPr>
              <a:t>水と光のまちづくり推進体制</a:t>
            </a:r>
            <a:endParaRPr lang="en-US" altLang="ja-JP" sz="1400" b="1" dirty="0">
              <a:latin typeface="Meiryo UI" panose="020B0604030504040204" pitchFamily="50" charset="-128"/>
              <a:ea typeface="Meiryo UI" panose="020B0604030504040204" pitchFamily="50" charset="-128"/>
            </a:endParaRPr>
          </a:p>
        </p:txBody>
      </p:sp>
      <p:sp>
        <p:nvSpPr>
          <p:cNvPr id="72" name="正方形/長方形 71"/>
          <p:cNvSpPr/>
          <p:nvPr/>
        </p:nvSpPr>
        <p:spPr>
          <a:xfrm>
            <a:off x="6376629" y="3088293"/>
            <a:ext cx="1968903" cy="263519"/>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200" dirty="0">
                <a:latin typeface="Meiryo UI" panose="020B0604030504040204" pitchFamily="50" charset="-128"/>
                <a:ea typeface="Meiryo UI" panose="020B0604030504040204" pitchFamily="50" charset="-128"/>
              </a:rPr>
              <a:t>水と光のまちづくり推進会議</a:t>
            </a:r>
          </a:p>
        </p:txBody>
      </p:sp>
      <p:sp>
        <p:nvSpPr>
          <p:cNvPr id="73" name="右矢印 72"/>
          <p:cNvSpPr/>
          <p:nvPr/>
        </p:nvSpPr>
        <p:spPr>
          <a:xfrm rot="5400000">
            <a:off x="7122972" y="3576533"/>
            <a:ext cx="240578" cy="672010"/>
          </a:xfrm>
          <a:prstGeom prst="rightArrow">
            <a:avLst/>
          </a:prstGeom>
          <a:solidFill>
            <a:schemeClr val="accent1">
              <a:lumMod val="40000"/>
              <a:lumOff val="60000"/>
            </a:schemeClr>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latin typeface="Meiryo UI" panose="020B0604030504040204" pitchFamily="50" charset="-128"/>
              <a:ea typeface="Meiryo UI" panose="020B0604030504040204" pitchFamily="50" charset="-128"/>
            </a:endParaRPr>
          </a:p>
        </p:txBody>
      </p:sp>
      <p:sp>
        <p:nvSpPr>
          <p:cNvPr id="74" name="正方形/長方形 73"/>
          <p:cNvSpPr/>
          <p:nvPr/>
        </p:nvSpPr>
        <p:spPr>
          <a:xfrm>
            <a:off x="6301157" y="3780522"/>
            <a:ext cx="1968903" cy="23034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050" b="1" dirty="0">
                <a:latin typeface="Meiryo UI" panose="020B0604030504040204" pitchFamily="50" charset="-128"/>
                <a:ea typeface="Meiryo UI" panose="020B0604030504040204" pitchFamily="50" charset="-128"/>
              </a:rPr>
              <a:t>基本方針の提示</a:t>
            </a:r>
          </a:p>
        </p:txBody>
      </p:sp>
      <p:sp>
        <p:nvSpPr>
          <p:cNvPr id="75" name="テキスト ボックス 74"/>
          <p:cNvSpPr txBox="1"/>
          <p:nvPr/>
        </p:nvSpPr>
        <p:spPr>
          <a:xfrm>
            <a:off x="5168186" y="2620849"/>
            <a:ext cx="3651962" cy="461665"/>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・府・市・経済界一体によるオール大阪の推進体制</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・公民共通のプラットフォームにより水の回廊の魅力を創出</a:t>
            </a:r>
          </a:p>
        </p:txBody>
      </p:sp>
      <p:sp>
        <p:nvSpPr>
          <p:cNvPr id="78" name="テキスト ボックス 77">
            <a:extLst>
              <a:ext uri="{FF2B5EF4-FFF2-40B4-BE49-F238E27FC236}">
                <a16:creationId xmlns:a16="http://schemas.microsoft.com/office/drawing/2014/main" id="{C2D706AA-8214-473F-A4EF-4610D8FE061C}"/>
              </a:ext>
            </a:extLst>
          </p:cNvPr>
          <p:cNvSpPr txBox="1"/>
          <p:nvPr/>
        </p:nvSpPr>
        <p:spPr>
          <a:xfrm>
            <a:off x="7079793" y="5296028"/>
            <a:ext cx="1545615" cy="267766"/>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舟運利用者数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7" name="表 86">
            <a:extLst>
              <a:ext uri="{FF2B5EF4-FFF2-40B4-BE49-F238E27FC236}">
                <a16:creationId xmlns:a16="http://schemas.microsoft.com/office/drawing/2014/main" id="{0D6BF41D-4EFE-40B5-BC63-ABE038D7FF13}"/>
              </a:ext>
            </a:extLst>
          </p:cNvPr>
          <p:cNvGraphicFramePr>
            <a:graphicFrameLocks noGrp="1"/>
          </p:cNvGraphicFramePr>
          <p:nvPr>
            <p:extLst>
              <p:ext uri="{D42A27DB-BD31-4B8C-83A1-F6EECF244321}">
                <p14:modId xmlns:p14="http://schemas.microsoft.com/office/powerpoint/2010/main" val="3382864578"/>
              </p:ext>
            </p:extLst>
          </p:nvPr>
        </p:nvGraphicFramePr>
        <p:xfrm>
          <a:off x="7191238" y="5519923"/>
          <a:ext cx="2475052" cy="952080"/>
        </p:xfrm>
        <a:graphic>
          <a:graphicData uri="http://schemas.openxmlformats.org/drawingml/2006/table">
            <a:tbl>
              <a:tblPr firstRow="1" bandRow="1">
                <a:tableStyleId>{5940675A-B579-460E-94D1-54222C63F5DA}</a:tableStyleId>
              </a:tblPr>
              <a:tblGrid>
                <a:gridCol w="396142">
                  <a:extLst>
                    <a:ext uri="{9D8B030D-6E8A-4147-A177-3AD203B41FA5}">
                      <a16:colId xmlns:a16="http://schemas.microsoft.com/office/drawing/2014/main" val="3048262432"/>
                    </a:ext>
                  </a:extLst>
                </a:gridCol>
                <a:gridCol w="406728">
                  <a:extLst>
                    <a:ext uri="{9D8B030D-6E8A-4147-A177-3AD203B41FA5}">
                      <a16:colId xmlns:a16="http://schemas.microsoft.com/office/drawing/2014/main" val="20006"/>
                    </a:ext>
                  </a:extLst>
                </a:gridCol>
                <a:gridCol w="424837">
                  <a:extLst>
                    <a:ext uri="{9D8B030D-6E8A-4147-A177-3AD203B41FA5}">
                      <a16:colId xmlns:a16="http://schemas.microsoft.com/office/drawing/2014/main" val="3289023876"/>
                    </a:ext>
                  </a:extLst>
                </a:gridCol>
                <a:gridCol w="415782">
                  <a:extLst>
                    <a:ext uri="{9D8B030D-6E8A-4147-A177-3AD203B41FA5}">
                      <a16:colId xmlns:a16="http://schemas.microsoft.com/office/drawing/2014/main" val="2190513520"/>
                    </a:ext>
                  </a:extLst>
                </a:gridCol>
                <a:gridCol w="400556">
                  <a:extLst>
                    <a:ext uri="{9D8B030D-6E8A-4147-A177-3AD203B41FA5}">
                      <a16:colId xmlns:a16="http://schemas.microsoft.com/office/drawing/2014/main" val="1720693195"/>
                    </a:ext>
                  </a:extLst>
                </a:gridCol>
                <a:gridCol w="431007">
                  <a:extLst>
                    <a:ext uri="{9D8B030D-6E8A-4147-A177-3AD203B41FA5}">
                      <a16:colId xmlns:a16="http://schemas.microsoft.com/office/drawing/2014/main" val="985728972"/>
                    </a:ext>
                  </a:extLst>
                </a:gridCol>
              </a:tblGrid>
              <a:tr h="282168">
                <a:tc>
                  <a:txBody>
                    <a:bodyPr/>
                    <a:lstStyle/>
                    <a:p>
                      <a:pPr algn="ctr"/>
                      <a:endPar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334956">
                <a:tc>
                  <a:txBody>
                    <a:bodyPr/>
                    <a:lstStyle/>
                    <a:p>
                      <a:pPr marL="182563" indent="-182563" algn="ctr">
                        <a:tabLst>
                          <a:tab pos="92075" algn="l"/>
                        </a:tabLst>
                      </a:pP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実績値</a:t>
                      </a:r>
                    </a:p>
                  </a:txBody>
                  <a:tcPr marL="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4956">
                <a:tc>
                  <a:txBody>
                    <a:bodyPr/>
                    <a:lstStyle/>
                    <a:p>
                      <a:pPr marL="182563" indent="-182563" algn="ctr">
                        <a:tabLst>
                          <a:tab pos="92075" algn="l"/>
                        </a:tabLst>
                      </a:pP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目標値</a:t>
                      </a:r>
                    </a:p>
                  </a:txBody>
                  <a:tcPr marL="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5999074"/>
                  </a:ext>
                </a:extLst>
              </a:tr>
            </a:tbl>
          </a:graphicData>
        </a:graphic>
      </p:graphicFrame>
      <p:graphicFrame>
        <p:nvGraphicFramePr>
          <p:cNvPr id="88" name="表 87"/>
          <p:cNvGraphicFramePr>
            <a:graphicFrameLocks noGrp="1"/>
          </p:cNvGraphicFramePr>
          <p:nvPr>
            <p:extLst/>
          </p:nvPr>
        </p:nvGraphicFramePr>
        <p:xfrm>
          <a:off x="580038" y="2038130"/>
          <a:ext cx="4854933" cy="715445"/>
        </p:xfrm>
        <a:graphic>
          <a:graphicData uri="http://schemas.openxmlformats.org/drawingml/2006/table">
            <a:tbl>
              <a:tblPr firstRow="1" bandRow="1">
                <a:tableStyleId>{5C22544A-7EE6-4342-B048-85BDC9FD1C3A}</a:tableStyleId>
              </a:tblPr>
              <a:tblGrid>
                <a:gridCol w="880809">
                  <a:extLst>
                    <a:ext uri="{9D8B030D-6E8A-4147-A177-3AD203B41FA5}">
                      <a16:colId xmlns:a16="http://schemas.microsoft.com/office/drawing/2014/main" val="4037741501"/>
                    </a:ext>
                  </a:extLst>
                </a:gridCol>
                <a:gridCol w="3974124">
                  <a:extLst>
                    <a:ext uri="{9D8B030D-6E8A-4147-A177-3AD203B41FA5}">
                      <a16:colId xmlns:a16="http://schemas.microsoft.com/office/drawing/2014/main" val="314475500"/>
                    </a:ext>
                  </a:extLst>
                </a:gridCol>
              </a:tblGrid>
              <a:tr h="715445">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p>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r>
                        <a:rPr kumimoji="1" lang="en-US" altLang="ja-JP" sz="1200" b="0" dirty="0" smtClean="0">
                          <a:solidFill>
                            <a:schemeClr val="tx1"/>
                          </a:solidFill>
                          <a:latin typeface="Meiryo UI" panose="020B0604030504040204" pitchFamily="50" charset="-128"/>
                          <a:ea typeface="Meiryo UI" panose="020B0604030504040204" pitchFamily="50" charset="-128"/>
                        </a:rPr>
                        <a:t>2020.4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大阪観光局が日本版ＤＭＯ</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（現観光地域づくり法人）に登録</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堺市が大阪観光局に参画</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bl>
          </a:graphicData>
        </a:graphic>
      </p:graphicFrame>
      <p:sp>
        <p:nvSpPr>
          <p:cNvPr id="89" name="正方形/長方形 88"/>
          <p:cNvSpPr/>
          <p:nvPr/>
        </p:nvSpPr>
        <p:spPr>
          <a:xfrm>
            <a:off x="539245" y="2622980"/>
            <a:ext cx="3856865" cy="307777"/>
          </a:xfrm>
          <a:prstGeom prst="rect">
            <a:avLst/>
          </a:prstGeom>
          <a:solidFill>
            <a:schemeClr val="accent4">
              <a:lumMod val="40000"/>
              <a:lumOff val="60000"/>
            </a:schemeClr>
          </a:solidFill>
          <a:ln>
            <a:solidFill>
              <a:schemeClr val="accent2"/>
            </a:solidFill>
          </a:ln>
        </p:spPr>
        <p:txBody>
          <a:bodyPr wrap="square">
            <a:spAutoFit/>
          </a:bodyPr>
          <a:lstStyle/>
          <a:p>
            <a:pPr algn="ctr"/>
            <a:r>
              <a:rPr lang="ja-JP" altLang="en-US" sz="1400" b="1" dirty="0">
                <a:latin typeface="Meiryo UI" panose="020B0604030504040204" pitchFamily="50" charset="-128"/>
                <a:ea typeface="Meiryo UI" panose="020B0604030504040204" pitchFamily="50" charset="-128"/>
              </a:rPr>
              <a:t>大阪観光局の組織と事業スキーム</a:t>
            </a:r>
            <a:endParaRPr lang="en-US" altLang="ja-JP" sz="1400" b="1" dirty="0">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519604" y="2931142"/>
            <a:ext cx="4256603"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・府・市・経済界</a:t>
            </a:r>
            <a:r>
              <a:rPr lang="ja-JP" altLang="en-US" sz="1200" dirty="0">
                <a:latin typeface="Meiryo UI" panose="020B0604030504040204" pitchFamily="50" charset="-128"/>
                <a:ea typeface="Meiryo UI" panose="020B0604030504040204" pitchFamily="50" charset="-128"/>
              </a:rPr>
              <a:t>一体によるオール大阪の推進体制</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・民間出身のトップによる戦略的な事業</a:t>
            </a:r>
            <a:r>
              <a:rPr lang="ja-JP" altLang="en-US" sz="1200" dirty="0" smtClean="0">
                <a:latin typeface="Meiryo UI" panose="020B0604030504040204" pitchFamily="50" charset="-128"/>
                <a:ea typeface="Meiryo UI" panose="020B0604030504040204" pitchFamily="50" charset="-128"/>
              </a:rPr>
              <a:t>展開</a:t>
            </a:r>
            <a:endParaRPr lang="ja-JP" altLang="en-US" sz="1200" dirty="0">
              <a:latin typeface="Meiryo UI" panose="020B0604030504040204" pitchFamily="50" charset="-128"/>
              <a:ea typeface="Meiryo UI" panose="020B0604030504040204" pitchFamily="50" charset="-128"/>
            </a:endParaRPr>
          </a:p>
        </p:txBody>
      </p:sp>
      <p:sp>
        <p:nvSpPr>
          <p:cNvPr id="91" name="左矢印 90"/>
          <p:cNvSpPr/>
          <p:nvPr/>
        </p:nvSpPr>
        <p:spPr>
          <a:xfrm>
            <a:off x="2949823" y="4514581"/>
            <a:ext cx="615925" cy="192265"/>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会費</a:t>
            </a:r>
          </a:p>
        </p:txBody>
      </p:sp>
      <p:sp>
        <p:nvSpPr>
          <p:cNvPr id="92" name="左矢印 91"/>
          <p:cNvSpPr/>
          <p:nvPr/>
        </p:nvSpPr>
        <p:spPr>
          <a:xfrm>
            <a:off x="2948142" y="3597045"/>
            <a:ext cx="625061"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93" name="テキスト ボックス 92"/>
          <p:cNvSpPr txBox="1"/>
          <p:nvPr/>
        </p:nvSpPr>
        <p:spPr>
          <a:xfrm>
            <a:off x="3528764" y="3591785"/>
            <a:ext cx="961606"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大阪府</a:t>
            </a:r>
          </a:p>
        </p:txBody>
      </p:sp>
      <p:sp>
        <p:nvSpPr>
          <p:cNvPr id="94" name="左矢印 93"/>
          <p:cNvSpPr/>
          <p:nvPr/>
        </p:nvSpPr>
        <p:spPr>
          <a:xfrm>
            <a:off x="2956509" y="3812663"/>
            <a:ext cx="615925"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95" name="テキスト ボックス 94"/>
          <p:cNvSpPr txBox="1"/>
          <p:nvPr/>
        </p:nvSpPr>
        <p:spPr>
          <a:xfrm>
            <a:off x="3528765" y="3812932"/>
            <a:ext cx="961605"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大阪市</a:t>
            </a:r>
          </a:p>
        </p:txBody>
      </p:sp>
      <p:sp>
        <p:nvSpPr>
          <p:cNvPr id="96" name="左矢印 95"/>
          <p:cNvSpPr/>
          <p:nvPr/>
        </p:nvSpPr>
        <p:spPr>
          <a:xfrm>
            <a:off x="2970023" y="4267232"/>
            <a:ext cx="603180"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 物的・</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人的</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負担</a:t>
            </a:r>
          </a:p>
        </p:txBody>
      </p:sp>
      <p:sp>
        <p:nvSpPr>
          <p:cNvPr id="97" name="テキスト ボックス 96"/>
          <p:cNvSpPr txBox="1"/>
          <p:nvPr/>
        </p:nvSpPr>
        <p:spPr>
          <a:xfrm>
            <a:off x="3528764" y="4259893"/>
            <a:ext cx="961606" cy="177070"/>
          </a:xfrm>
          <a:prstGeom prst="rect">
            <a:avLst/>
          </a:prstGeom>
          <a:solidFill>
            <a:schemeClr val="accent1">
              <a:lumMod val="40000"/>
              <a:lumOff val="60000"/>
            </a:schemeClr>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経済界</a:t>
            </a:r>
          </a:p>
        </p:txBody>
      </p:sp>
      <p:sp>
        <p:nvSpPr>
          <p:cNvPr id="98" name="テキスト ボックス 97"/>
          <p:cNvSpPr txBox="1"/>
          <p:nvPr/>
        </p:nvSpPr>
        <p:spPr>
          <a:xfrm>
            <a:off x="3528764" y="4477842"/>
            <a:ext cx="963125" cy="276999"/>
          </a:xfrm>
          <a:prstGeom prst="rect">
            <a:avLst/>
          </a:prstGeom>
          <a:solidFill>
            <a:schemeClr val="accent1">
              <a:lumMod val="40000"/>
              <a:lumOff val="60000"/>
            </a:schemeClr>
          </a:solidFill>
          <a:ln>
            <a:solidFill>
              <a:schemeClr val="accent1">
                <a:shade val="50000"/>
              </a:schemeClr>
            </a:solidFill>
          </a:ln>
        </p:spPr>
        <p:txBody>
          <a:bodyPr wrap="square" lIns="0" tIns="0" rIns="0" bIns="0" rtlCol="0">
            <a:spAutoFit/>
          </a:bodyPr>
          <a:lstStyle/>
          <a:p>
            <a:pPr algn="ctr"/>
            <a:r>
              <a:rPr lang="ja-JP" altLang="en-US" sz="1000" dirty="0">
                <a:latin typeface="Meiryo UI" panose="020B0604030504040204" pitchFamily="50" charset="-128"/>
                <a:ea typeface="Meiryo UI" panose="020B0604030504040204" pitchFamily="50" charset="-128"/>
              </a:rPr>
              <a:t> 賛助会員</a:t>
            </a:r>
            <a:endParaRPr lang="en-US" altLang="ja-JP" sz="10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市町村・各事業者</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99" name="左矢印 98"/>
          <p:cNvSpPr/>
          <p:nvPr/>
        </p:nvSpPr>
        <p:spPr>
          <a:xfrm>
            <a:off x="2956509" y="4038746"/>
            <a:ext cx="615925"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100" name="テキスト ボックス 99"/>
          <p:cNvSpPr txBox="1"/>
          <p:nvPr/>
        </p:nvSpPr>
        <p:spPr>
          <a:xfrm>
            <a:off x="3528765" y="4039015"/>
            <a:ext cx="961605"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smtClean="0">
                <a:latin typeface="Meiryo UI" panose="020B0604030504040204" pitchFamily="50" charset="-128"/>
                <a:ea typeface="Meiryo UI" panose="020B0604030504040204" pitchFamily="50" charset="-128"/>
              </a:rPr>
              <a:t>堺　市</a:t>
            </a:r>
            <a:endParaRPr lang="ja-JP" altLang="en-US" sz="1100" dirty="0">
              <a:latin typeface="Meiryo UI" panose="020B0604030504040204" pitchFamily="50" charset="-128"/>
              <a:ea typeface="Meiryo UI" panose="020B0604030504040204" pitchFamily="50" charset="-128"/>
            </a:endParaRPr>
          </a:p>
        </p:txBody>
      </p:sp>
      <p:sp>
        <p:nvSpPr>
          <p:cNvPr id="101" name="角丸四角形 100"/>
          <p:cNvSpPr/>
          <p:nvPr/>
        </p:nvSpPr>
        <p:spPr>
          <a:xfrm>
            <a:off x="604888" y="3598458"/>
            <a:ext cx="2361357" cy="1046703"/>
          </a:xfrm>
          <a:prstGeom prst="roundRect">
            <a:avLst>
              <a:gd name="adj" fmla="val 1442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sp>
        <p:nvSpPr>
          <p:cNvPr id="102" name="角丸四角形 101"/>
          <p:cNvSpPr/>
          <p:nvPr/>
        </p:nvSpPr>
        <p:spPr>
          <a:xfrm>
            <a:off x="801782" y="3754594"/>
            <a:ext cx="1000070" cy="684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テキスト ボックス 102"/>
          <p:cNvSpPr txBox="1"/>
          <p:nvPr/>
        </p:nvSpPr>
        <p:spPr>
          <a:xfrm>
            <a:off x="919122" y="3807798"/>
            <a:ext cx="769284" cy="199590"/>
          </a:xfrm>
          <a:prstGeom prst="rect">
            <a:avLst/>
          </a:prstGeom>
          <a:noFill/>
          <a:ln w="12700">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評議員会</a:t>
            </a:r>
          </a:p>
        </p:txBody>
      </p:sp>
      <p:sp>
        <p:nvSpPr>
          <p:cNvPr id="104" name="テキスト ボックス 103"/>
          <p:cNvSpPr txBox="1"/>
          <p:nvPr/>
        </p:nvSpPr>
        <p:spPr>
          <a:xfrm>
            <a:off x="919122" y="4145974"/>
            <a:ext cx="769284" cy="199590"/>
          </a:xfrm>
          <a:prstGeom prst="rect">
            <a:avLst/>
          </a:prstGeom>
          <a:noFill/>
          <a:ln w="12700">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理事会</a:t>
            </a:r>
          </a:p>
        </p:txBody>
      </p:sp>
      <p:cxnSp>
        <p:nvCxnSpPr>
          <p:cNvPr id="105" name="直線コネクタ 104"/>
          <p:cNvCxnSpPr>
            <a:stCxn id="103" idx="2"/>
            <a:endCxn id="104" idx="0"/>
          </p:cNvCxnSpPr>
          <p:nvPr/>
        </p:nvCxnSpPr>
        <p:spPr>
          <a:xfrm>
            <a:off x="1303764" y="4007388"/>
            <a:ext cx="0" cy="138586"/>
          </a:xfrm>
          <a:prstGeom prst="line">
            <a:avLst/>
          </a:prstGeom>
          <a:ln w="12700"/>
        </p:spPr>
        <p:style>
          <a:lnRef idx="1">
            <a:schemeClr val="dk1"/>
          </a:lnRef>
          <a:fillRef idx="0">
            <a:schemeClr val="dk1"/>
          </a:fillRef>
          <a:effectRef idx="0">
            <a:schemeClr val="dk1"/>
          </a:effectRef>
          <a:fontRef idx="minor">
            <a:schemeClr val="tx1"/>
          </a:fontRef>
        </p:style>
      </p:cxnSp>
      <p:sp>
        <p:nvSpPr>
          <p:cNvPr id="106" name="テキスト ボックス 105"/>
          <p:cNvSpPr txBox="1"/>
          <p:nvPr/>
        </p:nvSpPr>
        <p:spPr>
          <a:xfrm>
            <a:off x="2041735" y="3830794"/>
            <a:ext cx="937010" cy="738664"/>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理事長</a:t>
            </a:r>
            <a:endParaRPr lang="en-US" altLang="ja-JP" sz="1100" b="1" dirty="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事務局</a:t>
            </a:r>
            <a:endParaRPr lang="en-US" altLang="ja-JP" sz="1000" dirty="0">
              <a:latin typeface="Meiryo UI" panose="020B0604030504040204" pitchFamily="50" charset="-128"/>
              <a:ea typeface="Meiryo UI" panose="020B0604030504040204" pitchFamily="50" charset="-128"/>
            </a:endParaRPr>
          </a:p>
          <a:p>
            <a:pPr algn="ctr"/>
            <a:endParaRPr lang="ja-JP" altLang="en-US" sz="1100" dirty="0">
              <a:latin typeface="Meiryo UI" panose="020B0604030504040204" pitchFamily="50" charset="-128"/>
              <a:ea typeface="Meiryo UI" panose="020B0604030504040204" pitchFamily="50" charset="-128"/>
            </a:endParaRPr>
          </a:p>
        </p:txBody>
      </p:sp>
      <p:grpSp>
        <p:nvGrpSpPr>
          <p:cNvPr id="107" name="グループ化 106"/>
          <p:cNvGrpSpPr/>
          <p:nvPr/>
        </p:nvGrpSpPr>
        <p:grpSpPr>
          <a:xfrm>
            <a:off x="1100316" y="3482707"/>
            <a:ext cx="1547588" cy="1142295"/>
            <a:chOff x="1125296" y="3295736"/>
            <a:chExt cx="1536190" cy="1497245"/>
          </a:xfrm>
        </p:grpSpPr>
        <p:grpSp>
          <p:nvGrpSpPr>
            <p:cNvPr id="108" name="グループ化 107"/>
            <p:cNvGrpSpPr/>
            <p:nvPr/>
          </p:nvGrpSpPr>
          <p:grpSpPr>
            <a:xfrm>
              <a:off x="1671754" y="3733371"/>
              <a:ext cx="989732" cy="1059610"/>
              <a:chOff x="1671754" y="3733371"/>
              <a:chExt cx="989732" cy="1059610"/>
            </a:xfrm>
          </p:grpSpPr>
          <p:sp>
            <p:nvSpPr>
              <p:cNvPr id="110" name="右矢印 109"/>
              <p:cNvSpPr/>
              <p:nvPr/>
            </p:nvSpPr>
            <p:spPr>
              <a:xfrm>
                <a:off x="1834156" y="3733371"/>
                <a:ext cx="279089" cy="722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1671754" y="4531371"/>
                <a:ext cx="989732" cy="261610"/>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監督・評価</a:t>
                </a:r>
              </a:p>
            </p:txBody>
          </p:sp>
        </p:grpSp>
        <p:sp>
          <p:nvSpPr>
            <p:cNvPr id="109" name="正方形/長方形 108"/>
            <p:cNvSpPr/>
            <p:nvPr/>
          </p:nvSpPr>
          <p:spPr>
            <a:xfrm>
              <a:off x="1125296" y="3295736"/>
              <a:ext cx="1501196" cy="252418"/>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公財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大阪観光局</a:t>
              </a:r>
            </a:p>
          </p:txBody>
        </p:sp>
      </p:grpSp>
      <p:graphicFrame>
        <p:nvGraphicFramePr>
          <p:cNvPr id="112" name="表 111">
            <a:extLst>
              <a:ext uri="{FF2B5EF4-FFF2-40B4-BE49-F238E27FC236}">
                <a16:creationId xmlns:a16="http://schemas.microsoft.com/office/drawing/2014/main" id="{DBD31D54-3B9A-47A4-921F-5FE529E88192}"/>
              </a:ext>
            </a:extLst>
          </p:cNvPr>
          <p:cNvGraphicFramePr>
            <a:graphicFrameLocks noGrp="1"/>
          </p:cNvGraphicFramePr>
          <p:nvPr>
            <p:extLst/>
          </p:nvPr>
        </p:nvGraphicFramePr>
        <p:xfrm>
          <a:off x="633505" y="4987610"/>
          <a:ext cx="3856865" cy="1781670"/>
        </p:xfrm>
        <a:graphic>
          <a:graphicData uri="http://schemas.openxmlformats.org/drawingml/2006/table">
            <a:tbl>
              <a:tblPr firstRow="1" bandRow="1">
                <a:tableStyleId>{5940675A-B579-460E-94D1-54222C63F5DA}</a:tableStyleId>
              </a:tblPr>
              <a:tblGrid>
                <a:gridCol w="1196497">
                  <a:extLst>
                    <a:ext uri="{9D8B030D-6E8A-4147-A177-3AD203B41FA5}">
                      <a16:colId xmlns:a16="http://schemas.microsoft.com/office/drawing/2014/main" val="1735660868"/>
                    </a:ext>
                  </a:extLst>
                </a:gridCol>
                <a:gridCol w="2660368">
                  <a:extLst>
                    <a:ext uri="{9D8B030D-6E8A-4147-A177-3AD203B41FA5}">
                      <a16:colId xmlns:a16="http://schemas.microsoft.com/office/drawing/2014/main" val="2301855543"/>
                    </a:ext>
                  </a:extLst>
                </a:gridCol>
              </a:tblGrid>
              <a:tr h="190733">
                <a:tc>
                  <a:txBody>
                    <a:bodyPr/>
                    <a:lstStyle/>
                    <a:p>
                      <a:pPr algn="ctr"/>
                      <a:r>
                        <a:rPr kumimoji="1" lang="ja-JP" altLang="en-US"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en-US" altLang="ja-JP"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事例</a:t>
                      </a:r>
                      <a:endParaRPr kumimoji="1" lang="en-US" altLang="ja-JP"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05887162"/>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①案内窓口等</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トラベルサービスセンター大阪</a:t>
                      </a:r>
                      <a:r>
                        <a:rPr lang="ja-JP" altLang="en-US" sz="800" b="0" i="0" u="none" strike="noStrike" baseline="0" dirty="0" smtClean="0">
                          <a:solidFill>
                            <a:schemeClr val="tx1"/>
                          </a:solidFill>
                          <a:latin typeface="Meiryo UI" panose="020B0604030504040204" pitchFamily="50" charset="-128"/>
                          <a:ea typeface="Meiryo UI" panose="020B0604030504040204" pitchFamily="50" charset="-128"/>
                        </a:rPr>
                        <a:t>、多言語</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コールセンター</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4733868"/>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②プロモーション	</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smtClean="0">
                          <a:solidFill>
                            <a:schemeClr val="tx1"/>
                          </a:solidFill>
                          <a:latin typeface="Meiryo UI" panose="020B0604030504040204" pitchFamily="50" charset="-128"/>
                          <a:ea typeface="Meiryo UI" panose="020B0604030504040204" pitchFamily="50" charset="-128"/>
                        </a:rPr>
                        <a:t>国内・海外</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プロモーション</a:t>
                      </a:r>
                      <a:r>
                        <a:rPr lang="ja-JP" altLang="en-US" sz="800" b="0" i="0" u="none" strike="noStrike" baseline="0" dirty="0" smtClean="0">
                          <a:solidFill>
                            <a:schemeClr val="tx1"/>
                          </a:solidFill>
                          <a:latin typeface="Meiryo UI" panose="020B0604030504040204" pitchFamily="50" charset="-128"/>
                          <a:ea typeface="Meiryo UI" panose="020B0604030504040204" pitchFamily="50" charset="-128"/>
                        </a:rPr>
                        <a:t>、教育旅行誘致</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3357621"/>
                  </a:ext>
                </a:extLst>
              </a:tr>
              <a:tr h="264625">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③マーケティング</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外国人動向調査、外国人消費動向調査等</a:t>
                      </a:r>
                      <a:endPar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5148590"/>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④情報発信</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800" b="0" i="0" u="none" strike="noStrike" baseline="0" dirty="0" smtClean="0">
                          <a:solidFill>
                            <a:schemeClr val="tx1"/>
                          </a:solidFill>
                          <a:latin typeface="Meiryo UI" panose="020B0604030504040204" pitchFamily="50" charset="-128"/>
                          <a:ea typeface="Meiryo UI" panose="020B0604030504040204" pitchFamily="50" charset="-128"/>
                        </a:rPr>
                        <a:t>HP</a:t>
                      </a:r>
                      <a:r>
                        <a:rPr lang="ja-JP" altLang="en-US" sz="800" b="0" i="0" u="none" strike="noStrike" baseline="0" dirty="0" smtClean="0">
                          <a:solidFill>
                            <a:schemeClr val="tx1"/>
                          </a:solidFill>
                          <a:latin typeface="Meiryo UI" panose="020B0604030504040204" pitchFamily="50" charset="-128"/>
                          <a:ea typeface="Meiryo UI" panose="020B0604030504040204" pitchFamily="50" charset="-128"/>
                        </a:rPr>
                        <a:t>や</a:t>
                      </a:r>
                      <a:r>
                        <a:rPr lang="en-US" altLang="ja-JP" sz="800" b="0" i="0" u="none" strike="noStrike" baseline="0" dirty="0" smtClean="0">
                          <a:solidFill>
                            <a:schemeClr val="tx1"/>
                          </a:solidFill>
                          <a:latin typeface="Meiryo UI" panose="020B0604030504040204" pitchFamily="50" charset="-128"/>
                          <a:ea typeface="Meiryo UI" panose="020B0604030504040204" pitchFamily="50" charset="-128"/>
                        </a:rPr>
                        <a:t>SNS</a:t>
                      </a:r>
                      <a:r>
                        <a:rPr lang="ja-JP" altLang="en-US" sz="800" b="0" i="0" u="none" strike="noStrike" baseline="0" dirty="0" smtClean="0">
                          <a:solidFill>
                            <a:schemeClr val="tx1"/>
                          </a:solidFill>
                          <a:latin typeface="Meiryo UI" panose="020B0604030504040204" pitchFamily="50" charset="-128"/>
                          <a:ea typeface="Meiryo UI" panose="020B0604030504040204" pitchFamily="50" charset="-128"/>
                        </a:rPr>
                        <a:t>を活用した多言語での観光情報の発信</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513909"/>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⑤</a:t>
                      </a:r>
                      <a:r>
                        <a:rPr lang="en-US" altLang="ja-JP" sz="800" b="0" i="0" u="none" strike="noStrike" baseline="0" dirty="0">
                          <a:solidFill>
                            <a:schemeClr val="tx1"/>
                          </a:solidFill>
                          <a:latin typeface="Meiryo UI" panose="020B0604030504040204" pitchFamily="50" charset="-128"/>
                          <a:ea typeface="Meiryo UI" panose="020B0604030504040204" pitchFamily="50" charset="-128"/>
                        </a:rPr>
                        <a:t>MICE</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誘致</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smtClean="0">
                          <a:solidFill>
                            <a:schemeClr val="tx1"/>
                          </a:solidFill>
                          <a:latin typeface="Meiryo UI" panose="020B0604030504040204" pitchFamily="50" charset="-128"/>
                          <a:ea typeface="Meiryo UI" panose="020B0604030504040204" pitchFamily="50" charset="-128"/>
                        </a:rPr>
                        <a:t>海外プロモーション、情報発信　等</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0074648"/>
                  </a:ext>
                </a:extLst>
              </a:tr>
              <a:tr h="264625">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⑥観光インフラ整備</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Free Wi-Fi</a:t>
                      </a:r>
                      <a:endParaRPr kumimoji="1" lang="ja-JP" altLang="en-US" sz="800" b="0" i="0" u="none"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498939"/>
                  </a:ext>
                </a:extLst>
              </a:tr>
            </a:tbl>
          </a:graphicData>
        </a:graphic>
      </p:graphicFrame>
      <p:sp>
        <p:nvSpPr>
          <p:cNvPr id="113" name="正方形/長方形 112">
            <a:extLst>
              <a:ext uri="{FF2B5EF4-FFF2-40B4-BE49-F238E27FC236}">
                <a16:creationId xmlns:a16="http://schemas.microsoft.com/office/drawing/2014/main" id="{68C1923C-E4FA-4D32-ACA4-C5EF513D502E}"/>
              </a:ext>
            </a:extLst>
          </p:cNvPr>
          <p:cNvSpPr/>
          <p:nvPr/>
        </p:nvSpPr>
        <p:spPr>
          <a:xfrm>
            <a:off x="604888" y="4723805"/>
            <a:ext cx="2952327" cy="32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大阪観光局</a:t>
            </a:r>
            <a:r>
              <a:rPr lang="ja-JP" altLang="en-US" sz="1000" dirty="0" smtClean="0">
                <a:solidFill>
                  <a:schemeClr val="tx1"/>
                </a:solidFill>
                <a:latin typeface="Meiryo UI" pitchFamily="50" charset="-128"/>
                <a:ea typeface="Meiryo UI" pitchFamily="50" charset="-128"/>
                <a:cs typeface="Meiryo UI" pitchFamily="50" charset="-128"/>
              </a:rPr>
              <a:t>の取組み</a:t>
            </a:r>
            <a:r>
              <a:rPr lang="ja-JP" altLang="en-US" sz="1000" dirty="0">
                <a:solidFill>
                  <a:schemeClr val="tx1"/>
                </a:solidFill>
                <a:latin typeface="Meiryo UI" pitchFamily="50" charset="-128"/>
                <a:ea typeface="Meiryo UI" pitchFamily="50" charset="-128"/>
                <a:cs typeface="Meiryo UI" pitchFamily="50" charset="-128"/>
              </a:rPr>
              <a:t>事例</a:t>
            </a:r>
            <a:r>
              <a:rPr lang="en-US" altLang="ja-JP" sz="1000" dirty="0">
                <a:solidFill>
                  <a:schemeClr val="tx1"/>
                </a:solidFill>
                <a:latin typeface="Meiryo UI" pitchFamily="50" charset="-128"/>
                <a:ea typeface="Meiryo UI" pitchFamily="50" charset="-128"/>
                <a:cs typeface="Meiryo UI"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52" name="テキスト ボックス 51">
            <a:extLst>
              <a:ext uri="{FF2B5EF4-FFF2-40B4-BE49-F238E27FC236}">
                <a16:creationId xmlns:a16="http://schemas.microsoft.com/office/drawing/2014/main" id="{543A8763-074D-4C50-B5F5-307877864A2C}"/>
              </a:ext>
            </a:extLst>
          </p:cNvPr>
          <p:cNvSpPr txBox="1"/>
          <p:nvPr/>
        </p:nvSpPr>
        <p:spPr>
          <a:xfrm>
            <a:off x="4944515" y="5509834"/>
            <a:ext cx="2079556" cy="1214816"/>
          </a:xfrm>
          <a:prstGeom prst="rect">
            <a:avLst/>
          </a:prstGeom>
          <a:noFill/>
          <a:ln>
            <a:solidFill>
              <a:schemeClr val="tx1"/>
            </a:solidFill>
            <a:prstDash val="dash"/>
          </a:ln>
        </p:spPr>
        <p:txBody>
          <a:bodyPr wrap="square" tIns="72000" rtlCol="0" anchor="ctr">
            <a:noAutofit/>
          </a:bodyPr>
          <a:lstStyle/>
          <a:p>
            <a:pPr>
              <a:lnSpc>
                <a:spcPct val="114000"/>
              </a:lnSpc>
            </a:pPr>
            <a:endParaRPr lang="en-US" altLang="ja-JP" sz="900" dirty="0" smtClean="0">
              <a:latin typeface="Meiryo UI" pitchFamily="50" charset="-128"/>
              <a:ea typeface="Meiryo UI" pitchFamily="50" charset="-128"/>
              <a:cs typeface="Meiryo UI" pitchFamily="50" charset="-128"/>
            </a:endParaRPr>
          </a:p>
          <a:p>
            <a:pPr>
              <a:lnSpc>
                <a:spcPct val="114000"/>
              </a:lnSpc>
            </a:pPr>
            <a:r>
              <a:rPr lang="ja-JP" altLang="en-US" sz="900" dirty="0" smtClean="0">
                <a:latin typeface="Meiryo UI" pitchFamily="50" charset="-128"/>
                <a:ea typeface="Meiryo UI" pitchFamily="50" charset="-128"/>
                <a:cs typeface="Meiryo UI" pitchFamily="50" charset="-128"/>
              </a:rPr>
              <a:t>①</a:t>
            </a:r>
            <a:r>
              <a:rPr lang="ja-JP" altLang="en-US" sz="900" dirty="0">
                <a:latin typeface="Meiryo UI" pitchFamily="50" charset="-128"/>
                <a:ea typeface="Meiryo UI" pitchFamily="50" charset="-128"/>
                <a:cs typeface="Meiryo UI" pitchFamily="50" charset="-128"/>
              </a:rPr>
              <a:t>水辺・水上観光メニューの拡大</a:t>
            </a:r>
          </a:p>
          <a:p>
            <a:pPr marL="85725" indent="-85725">
              <a:lnSpc>
                <a:spcPct val="114000"/>
              </a:lnSpc>
            </a:pPr>
            <a:r>
              <a:rPr lang="ja-JP" altLang="en-US" sz="900" dirty="0">
                <a:latin typeface="Meiryo UI" pitchFamily="50" charset="-128"/>
                <a:ea typeface="Meiryo UI" pitchFamily="50" charset="-128"/>
                <a:cs typeface="Meiryo UI" pitchFamily="50" charset="-128"/>
              </a:rPr>
              <a:t>②舟運のさらなる活性化を</a:t>
            </a:r>
            <a:r>
              <a:rPr lang="ja-JP" altLang="en-US" sz="900" dirty="0" smtClean="0">
                <a:latin typeface="Meiryo UI" pitchFamily="50" charset="-128"/>
                <a:ea typeface="Meiryo UI" pitchFamily="50" charset="-128"/>
                <a:cs typeface="Meiryo UI" pitchFamily="50" charset="-128"/>
              </a:rPr>
              <a:t>推進</a:t>
            </a:r>
            <a:endParaRPr lang="en-US" altLang="ja-JP" sz="900" dirty="0" smtClean="0">
              <a:latin typeface="Meiryo UI" pitchFamily="50" charset="-128"/>
              <a:ea typeface="Meiryo UI" pitchFamily="50" charset="-128"/>
              <a:cs typeface="Meiryo UI" pitchFamily="50" charset="-128"/>
            </a:endParaRPr>
          </a:p>
          <a:p>
            <a:pPr marL="85725" indent="-85725">
              <a:lnSpc>
                <a:spcPct val="114000"/>
              </a:lnSpc>
            </a:pPr>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　　　　　（</a:t>
            </a:r>
            <a:r>
              <a:rPr lang="ja-JP" altLang="en-US" sz="900" dirty="0">
                <a:latin typeface="Meiryo UI" pitchFamily="50" charset="-128"/>
                <a:ea typeface="Meiryo UI" pitchFamily="50" charset="-128"/>
                <a:cs typeface="Meiryo UI" pitchFamily="50" charset="-128"/>
              </a:rPr>
              <a:t>水の回廊を中心に）</a:t>
            </a:r>
            <a:endParaRPr lang="en-US" altLang="ja-JP" sz="900" dirty="0">
              <a:latin typeface="Meiryo UI" pitchFamily="50" charset="-128"/>
              <a:ea typeface="Meiryo UI" pitchFamily="50" charset="-128"/>
              <a:cs typeface="Meiryo UI" pitchFamily="50" charset="-128"/>
            </a:endParaRPr>
          </a:p>
          <a:p>
            <a:pPr marL="85725" indent="-85725">
              <a:lnSpc>
                <a:spcPct val="114000"/>
              </a:lnSpc>
            </a:pPr>
            <a:r>
              <a:rPr lang="ja-JP" altLang="en-US" sz="900" dirty="0">
                <a:latin typeface="Meiryo UI" pitchFamily="50" charset="-128"/>
                <a:ea typeface="Meiryo UI" pitchFamily="50" charset="-128"/>
                <a:cs typeface="Meiryo UI" pitchFamily="50" charset="-128"/>
              </a:rPr>
              <a:t>③安全・安心な水都大阪</a:t>
            </a:r>
          </a:p>
          <a:p>
            <a:pPr marL="85725" indent="-85725">
              <a:lnSpc>
                <a:spcPct val="114000"/>
              </a:lnSpc>
            </a:pPr>
            <a:r>
              <a:rPr lang="ja-JP" altLang="en-US" sz="900" dirty="0">
                <a:latin typeface="Meiryo UI" pitchFamily="50" charset="-128"/>
                <a:ea typeface="Meiryo UI" pitchFamily="50" charset="-128"/>
                <a:cs typeface="Meiryo UI" pitchFamily="50" charset="-128"/>
              </a:rPr>
              <a:t>④民間ビジネスの創出</a:t>
            </a:r>
          </a:p>
          <a:p>
            <a:pPr marL="85725" indent="-85725">
              <a:lnSpc>
                <a:spcPct val="114000"/>
              </a:lnSpc>
            </a:pPr>
            <a:r>
              <a:rPr lang="ja-JP" altLang="en-US" sz="900" dirty="0">
                <a:latin typeface="Meiryo UI" pitchFamily="50" charset="-128"/>
                <a:ea typeface="Meiryo UI" pitchFamily="50" charset="-128"/>
                <a:cs typeface="Meiryo UI" pitchFamily="50" charset="-128"/>
              </a:rPr>
              <a:t>⑤ブランディングの強化</a:t>
            </a:r>
          </a:p>
        </p:txBody>
      </p:sp>
      <p:sp>
        <p:nvSpPr>
          <p:cNvPr id="53" name="テキスト ボックス 52">
            <a:extLst>
              <a:ext uri="{FF2B5EF4-FFF2-40B4-BE49-F238E27FC236}">
                <a16:creationId xmlns:a16="http://schemas.microsoft.com/office/drawing/2014/main" id="{C2D706AA-8214-473F-A4EF-4610D8FE061C}"/>
              </a:ext>
            </a:extLst>
          </p:cNvPr>
          <p:cNvSpPr txBox="1"/>
          <p:nvPr/>
        </p:nvSpPr>
        <p:spPr>
          <a:xfrm>
            <a:off x="4901048" y="5519923"/>
            <a:ext cx="2006208" cy="276551"/>
          </a:xfrm>
          <a:prstGeom prst="rect">
            <a:avLst/>
          </a:prstGeom>
          <a:noFill/>
        </p:spPr>
        <p:txBody>
          <a:bodyPr wrap="square" rtlCol="0">
            <a:spAutoFit/>
          </a:bodyPr>
          <a:lstStyle/>
          <a:p>
            <a:pPr>
              <a:lnSpc>
                <a:spcPct val="1140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都大阪ビジョン　基本コンセプト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78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360712" y="764704"/>
            <a:ext cx="5184576" cy="764506"/>
          </a:xfrm>
        </p:spPr>
        <p:txBody>
          <a:bodyPr>
            <a:normAutofit/>
          </a:bodyPr>
          <a:lstStyle/>
          <a:p>
            <a:r>
              <a:rPr lang="ja-JP" altLang="en-US" dirty="0" smtClean="0">
                <a:solidFill>
                  <a:schemeClr val="tx1"/>
                </a:solidFill>
                <a:latin typeface="Meiryo UI" panose="020B0604030504040204" pitchFamily="50" charset="-128"/>
                <a:ea typeface="Meiryo UI" panose="020B0604030504040204" pitchFamily="50" charset="-128"/>
              </a:rPr>
              <a:t>機能面の取組み</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1</a:t>
            </a:r>
            <a:endParaRPr lang="ja-JP" altLang="en-US" dirty="0"/>
          </a:p>
        </p:txBody>
      </p:sp>
      <p:sp>
        <p:nvSpPr>
          <p:cNvPr id="5" name="テキスト ボックス 4"/>
          <p:cNvSpPr txBox="1"/>
          <p:nvPr/>
        </p:nvSpPr>
        <p:spPr>
          <a:xfrm>
            <a:off x="848544" y="2524903"/>
            <a:ext cx="403826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機能面の取組状況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8" name="テキスト ボックス 7"/>
          <p:cNvSpPr txBox="1"/>
          <p:nvPr/>
        </p:nvSpPr>
        <p:spPr>
          <a:xfrm>
            <a:off x="1162193" y="2971588"/>
            <a:ext cx="4038265"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（１）スマートシティ戦略の推進</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162193" y="3864958"/>
            <a:ext cx="4470313"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（３）基盤的な公共機能の高度化</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018863" y="339810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7</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018863" y="429486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848544" y="1631533"/>
            <a:ext cx="3164811"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機能面の取組み（概要）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テキスト ボックス 12"/>
          <p:cNvSpPr txBox="1"/>
          <p:nvPr/>
        </p:nvSpPr>
        <p:spPr>
          <a:xfrm>
            <a:off x="4018863" y="160458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848544" y="2078218"/>
            <a:ext cx="513224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機</a:t>
            </a:r>
            <a:r>
              <a:rPr lang="ja-JP" altLang="en-US" dirty="0">
                <a:latin typeface="Meiryo UI" panose="020B0604030504040204" pitchFamily="50" charset="-128"/>
                <a:ea typeface="Meiryo UI" panose="020B0604030504040204" pitchFamily="50" charset="-128"/>
                <a:cs typeface="Meiryo UI" panose="020B0604030504040204" pitchFamily="50" charset="-128"/>
              </a:rPr>
              <a:t>能</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面の取組み（主な経過）</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018863" y="205296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018863" y="294972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6</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162193" y="3418273"/>
            <a:ext cx="3174566"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（２）都市インフラの充実</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162193" y="4311643"/>
            <a:ext cx="4470313"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（４）規制改革や特区による環境整備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018863" y="474324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162193" y="4758328"/>
            <a:ext cx="4674575"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162193" y="5205013"/>
            <a:ext cx="4470313"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（６）人材育成環境の充実</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162193" y="5651695"/>
            <a:ext cx="4470313"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（７）文化創造・情報発信の基盤形成</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018863" y="384648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15</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018863" y="519162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018863" y="5640005"/>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26</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6912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51633" y="177281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51633" y="552033"/>
            <a:ext cx="9334105" cy="170808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a:latin typeface="+mj-ea"/>
                <a:cs typeface="Meiryo UI" panose="020B0604030504040204" pitchFamily="50" charset="-128"/>
              </a:rPr>
              <a:t> </a:t>
            </a:r>
            <a:r>
              <a:rPr lang="ja-JP" altLang="en-US" sz="1400" smtClean="0">
                <a:latin typeface="+mj-ea"/>
                <a:cs typeface="Meiryo UI" panose="020B0604030504040204" pitchFamily="50" charset="-128"/>
              </a:rPr>
              <a:t>大阪の都市ブランドやプレゼンス</a:t>
            </a:r>
            <a:r>
              <a:rPr lang="ja-JP" altLang="en-US" sz="1400" dirty="0" smtClean="0">
                <a:latin typeface="+mj-ea"/>
                <a:cs typeface="Meiryo UI" panose="020B0604030504040204" pitchFamily="50" charset="-128"/>
              </a:rPr>
              <a:t>向上に向けて国際的</a:t>
            </a:r>
            <a:r>
              <a:rPr lang="ja-JP" altLang="en-US" sz="1400" dirty="0">
                <a:latin typeface="+mj-ea"/>
                <a:cs typeface="Meiryo UI" panose="020B0604030504040204" pitchFamily="50" charset="-128"/>
              </a:rPr>
              <a:t>な</a:t>
            </a:r>
            <a:r>
              <a:rPr lang="ja-JP" altLang="en-US" sz="1400" dirty="0" smtClean="0">
                <a:latin typeface="+mj-ea"/>
                <a:cs typeface="Meiryo UI" panose="020B0604030504040204" pitchFamily="50" charset="-128"/>
              </a:rPr>
              <a:t>会議等を</a:t>
            </a:r>
            <a:r>
              <a:rPr lang="ja-JP" altLang="en-US" sz="1400" dirty="0">
                <a:latin typeface="+mj-ea"/>
                <a:cs typeface="Meiryo UI" panose="020B0604030504040204" pitchFamily="50" charset="-128"/>
              </a:rPr>
              <a:t>誘致。大阪府・大阪市・関西広域連合・</a:t>
            </a:r>
            <a:r>
              <a:rPr lang="ja-JP" altLang="en-US" sz="1400" dirty="0" smtClean="0">
                <a:latin typeface="+mj-ea"/>
                <a:cs typeface="Meiryo UI" panose="020B0604030504040204" pitchFamily="50" charset="-128"/>
              </a:rPr>
              <a:t>経済界</a:t>
            </a:r>
            <a:r>
              <a:rPr lang="ja-JP" altLang="en-US" sz="1400" dirty="0">
                <a:latin typeface="+mj-ea"/>
                <a:cs typeface="Meiryo UI" panose="020B0604030504040204" pitchFamily="50" charset="-128"/>
              </a:rPr>
              <a:t>等が連携して開催支援を行った</a:t>
            </a:r>
            <a:r>
              <a:rPr lang="en-US" altLang="ja-JP" sz="1400" dirty="0">
                <a:latin typeface="+mj-ea"/>
                <a:cs typeface="Meiryo UI" panose="020B0604030504040204" pitchFamily="50" charset="-128"/>
              </a:rPr>
              <a:t>G20</a:t>
            </a:r>
            <a:r>
              <a:rPr lang="ja-JP" altLang="en-US" sz="1400" dirty="0">
                <a:latin typeface="+mj-ea"/>
                <a:cs typeface="Meiryo UI" panose="020B0604030504040204" pitchFamily="50" charset="-128"/>
              </a:rPr>
              <a:t>大阪サミット</a:t>
            </a:r>
            <a:r>
              <a:rPr lang="en-US" altLang="ja-JP" sz="1400" dirty="0">
                <a:latin typeface="+mj-ea"/>
                <a:cs typeface="Meiryo UI" panose="020B0604030504040204" pitchFamily="50" charset="-128"/>
              </a:rPr>
              <a:t>(2019.6)</a:t>
            </a:r>
            <a:r>
              <a:rPr lang="ja-JP" altLang="en-US" sz="1400" dirty="0">
                <a:latin typeface="+mj-ea"/>
                <a:cs typeface="Meiryo UI" panose="020B0604030504040204" pitchFamily="50" charset="-128"/>
              </a:rPr>
              <a:t>や</a:t>
            </a:r>
            <a:r>
              <a:rPr lang="ja-JP" altLang="en-US" sz="1400" dirty="0" smtClean="0">
                <a:latin typeface="+mj-ea"/>
                <a:cs typeface="Meiryo UI" panose="020B0604030504040204" pitchFamily="50" charset="-128"/>
              </a:rPr>
              <a:t>、</a:t>
            </a:r>
            <a:r>
              <a:rPr lang="en-US" altLang="ja-JP" sz="1400" dirty="0" smtClean="0">
                <a:latin typeface="+mj-ea"/>
                <a:cs typeface="Meiryo UI" panose="020B0604030504040204" pitchFamily="50" charset="-128"/>
              </a:rPr>
              <a:t>2025</a:t>
            </a:r>
            <a:r>
              <a:rPr lang="ja-JP" altLang="en-US" sz="1400" dirty="0" smtClean="0">
                <a:latin typeface="+mj-ea"/>
                <a:cs typeface="Meiryo UI" panose="020B0604030504040204" pitchFamily="50" charset="-128"/>
              </a:rPr>
              <a:t>年</a:t>
            </a:r>
            <a:r>
              <a:rPr lang="ja-JP" altLang="en-US" sz="1400" dirty="0">
                <a:latin typeface="+mj-ea"/>
                <a:cs typeface="Meiryo UI" panose="020B0604030504040204" pitchFamily="50" charset="-128"/>
              </a:rPr>
              <a:t>日本国際</a:t>
            </a:r>
            <a:r>
              <a:rPr lang="ja-JP" altLang="en-US" sz="1400" dirty="0" smtClean="0">
                <a:latin typeface="+mj-ea"/>
                <a:cs typeface="Meiryo UI" panose="020B0604030504040204" pitchFamily="50" charset="-128"/>
              </a:rPr>
              <a:t>博覧会の</a:t>
            </a:r>
            <a:r>
              <a:rPr lang="ja-JP" altLang="en-US" sz="1400" dirty="0">
                <a:latin typeface="+mj-ea"/>
                <a:cs typeface="Meiryo UI" panose="020B0604030504040204" pitchFamily="50" charset="-128"/>
              </a:rPr>
              <a:t>開催が決まるなど進展。</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また、スポーツイベントについても、ラグビーワールドカップ</a:t>
            </a:r>
            <a:r>
              <a:rPr lang="en-US" altLang="ja-JP" sz="1400" dirty="0">
                <a:latin typeface="+mj-ea"/>
                <a:cs typeface="Meiryo UI" panose="020B0604030504040204" pitchFamily="50" charset="-128"/>
              </a:rPr>
              <a:t>2019</a:t>
            </a:r>
            <a:r>
              <a:rPr lang="ja-JP" altLang="en-US" sz="1400" dirty="0" err="1" smtClean="0">
                <a:latin typeface="+mj-ea"/>
                <a:cs typeface="Meiryo UI" panose="020B0604030504040204" pitchFamily="50" charset="-128"/>
              </a:rPr>
              <a:t>、</a:t>
            </a:r>
            <a:r>
              <a:rPr lang="ja-JP" altLang="en-US" sz="1400" dirty="0" smtClean="0">
                <a:latin typeface="+mj-ea"/>
                <a:cs typeface="Meiryo UI" panose="020B0604030504040204" pitchFamily="50" charset="-128"/>
              </a:rPr>
              <a:t>大阪マラソン、大阪城トライアスロン大会</a:t>
            </a:r>
            <a:r>
              <a:rPr lang="ja-JP" altLang="en-US" sz="1400" dirty="0">
                <a:latin typeface="+mj-ea"/>
                <a:cs typeface="Meiryo UI" panose="020B0604030504040204" pitchFamily="50" charset="-128"/>
              </a:rPr>
              <a:t>や、</a:t>
            </a:r>
            <a:r>
              <a:rPr lang="ja-JP" altLang="en-US" sz="1400" dirty="0" smtClean="0">
                <a:latin typeface="+mj-ea"/>
                <a:cs typeface="Meiryo UI" panose="020B0604030504040204" pitchFamily="50" charset="-128"/>
              </a:rPr>
              <a:t>世界</a:t>
            </a:r>
            <a:r>
              <a:rPr lang="ja-JP" altLang="en-US" sz="1400" dirty="0">
                <a:latin typeface="+mj-ea"/>
                <a:cs typeface="Meiryo UI" panose="020B0604030504040204" pitchFamily="50" charset="-128"/>
              </a:rPr>
              <a:t>スーパージュニアテニス選手権</a:t>
            </a:r>
            <a:r>
              <a:rPr lang="ja-JP" altLang="en-US" sz="1400" dirty="0" smtClean="0">
                <a:latin typeface="+mj-ea"/>
                <a:cs typeface="Meiryo UI" panose="020B0604030504040204" pitchFamily="50" charset="-128"/>
              </a:rPr>
              <a:t>大会など</a:t>
            </a:r>
            <a:r>
              <a:rPr lang="ja-JP" altLang="en-US" sz="1400" dirty="0">
                <a:latin typeface="+mj-ea"/>
                <a:cs typeface="Meiryo UI" panose="020B0604030504040204" pitchFamily="50" charset="-128"/>
              </a:rPr>
              <a:t>大阪のプレゼンスを高める国際的なスポーツイベントを</a:t>
            </a:r>
            <a:r>
              <a:rPr lang="ja-JP" altLang="en-US" sz="1400" dirty="0" smtClean="0">
                <a:latin typeface="+mj-ea"/>
                <a:cs typeface="Meiryo UI" panose="020B0604030504040204" pitchFamily="50" charset="-128"/>
              </a:rPr>
              <a:t>開催。</a:t>
            </a:r>
            <a:endParaRPr lang="ja-JP" altLang="en-US" sz="1400" dirty="0">
              <a:latin typeface="+mj-ea"/>
              <a:cs typeface="Meiryo UI" panose="020B0604030504040204" pitchFamily="50" charset="-128"/>
            </a:endParaRPr>
          </a:p>
        </p:txBody>
      </p:sp>
      <p:sp>
        <p:nvSpPr>
          <p:cNvPr id="12" name="タイトル 1"/>
          <p:cNvSpPr txBox="1">
            <a:spLocks/>
          </p:cNvSpPr>
          <p:nvPr/>
        </p:nvSpPr>
        <p:spPr>
          <a:xfrm>
            <a:off x="393605" y="1953961"/>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a:p>
            <a:pPr algn="l">
              <a:spcBef>
                <a:spcPts val="0"/>
              </a:spcBef>
            </a:pPr>
            <a:endParaRPr lang="ja-JP" altLang="en-US" sz="1400" b="1" dirty="0">
              <a:latin typeface="+mj-ea"/>
              <a:cs typeface="Meiryo UI" panose="020B0604030504040204" pitchFamily="50" charset="-128"/>
            </a:endParaRPr>
          </a:p>
        </p:txBody>
      </p:sp>
      <p:sp>
        <p:nvSpPr>
          <p:cNvPr id="10" name="正方形/長方形 9"/>
          <p:cNvSpPr/>
          <p:nvPr/>
        </p:nvSpPr>
        <p:spPr>
          <a:xfrm>
            <a:off x="151633" y="126730"/>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p>
        </p:txBody>
      </p:sp>
      <p:sp>
        <p:nvSpPr>
          <p:cNvPr id="20" name="スライド番号プレースホルダー 3"/>
          <p:cNvSpPr>
            <a:spLocks noGrp="1"/>
          </p:cNvSpPr>
          <p:nvPr>
            <p:ph type="sldNum" sz="quarter" idx="12"/>
          </p:nvPr>
        </p:nvSpPr>
        <p:spPr>
          <a:xfrm>
            <a:off x="7787952" y="6455040"/>
            <a:ext cx="2133600" cy="365125"/>
          </a:xfrm>
        </p:spPr>
        <p:txBody>
          <a:bodyPr/>
          <a:lstStyle/>
          <a:p>
            <a:pPr>
              <a:defRPr/>
            </a:pPr>
            <a:r>
              <a:rPr lang="en-US" altLang="ja-JP" dirty="0" smtClean="0"/>
              <a:t>28</a:t>
            </a:r>
            <a:endParaRPr lang="ja-JP" altLang="en-US" dirty="0"/>
          </a:p>
        </p:txBody>
      </p:sp>
      <p:graphicFrame>
        <p:nvGraphicFramePr>
          <p:cNvPr id="49" name="表 48"/>
          <p:cNvGraphicFramePr>
            <a:graphicFrameLocks noGrp="1"/>
          </p:cNvGraphicFramePr>
          <p:nvPr/>
        </p:nvGraphicFramePr>
        <p:xfrm>
          <a:off x="667485" y="2304296"/>
          <a:ext cx="4400321" cy="548640"/>
        </p:xfrm>
        <a:graphic>
          <a:graphicData uri="http://schemas.openxmlformats.org/drawingml/2006/table">
            <a:tbl>
              <a:tblPr firstRow="1" bandRow="1">
                <a:tableStyleId>{5C22544A-7EE6-4342-B048-85BDC9FD1C3A}</a:tableStyleId>
              </a:tblPr>
              <a:tblGrid>
                <a:gridCol w="770599">
                  <a:extLst>
                    <a:ext uri="{9D8B030D-6E8A-4147-A177-3AD203B41FA5}">
                      <a16:colId xmlns:a16="http://schemas.microsoft.com/office/drawing/2014/main" val="4037741501"/>
                    </a:ext>
                  </a:extLst>
                </a:gridCol>
                <a:gridCol w="3629722">
                  <a:extLst>
                    <a:ext uri="{9D8B030D-6E8A-4147-A177-3AD203B41FA5}">
                      <a16:colId xmlns:a16="http://schemas.microsoft.com/office/drawing/2014/main" val="314475500"/>
                    </a:ext>
                  </a:extLst>
                </a:gridCol>
              </a:tblGrid>
              <a:tr h="170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70630">
                <a:tc>
                  <a:txBody>
                    <a:bodyPr/>
                    <a:lstStyle/>
                    <a:p>
                      <a:r>
                        <a:rPr kumimoji="1" lang="en-US" altLang="ja-JP" sz="1200" b="0" dirty="0">
                          <a:latin typeface="Meiryo UI" panose="020B0604030504040204" pitchFamily="50" charset="-128"/>
                          <a:ea typeface="Meiryo UI" panose="020B0604030504040204" pitchFamily="50" charset="-128"/>
                        </a:rPr>
                        <a:t>2019.9</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r h="170630">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764072"/>
                  </a:ext>
                </a:extLst>
              </a:tr>
            </a:tbl>
          </a:graphicData>
        </a:graphic>
      </p:graphicFrame>
      <p:sp>
        <p:nvSpPr>
          <p:cNvPr id="76" name="タイトル 1"/>
          <p:cNvSpPr txBox="1">
            <a:spLocks/>
          </p:cNvSpPr>
          <p:nvPr/>
        </p:nvSpPr>
        <p:spPr>
          <a:xfrm>
            <a:off x="364739" y="2696757"/>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国際会議開催件数の推移</a:t>
            </a:r>
          </a:p>
        </p:txBody>
      </p:sp>
      <p:sp>
        <p:nvSpPr>
          <p:cNvPr id="81" name="タイトル 1"/>
          <p:cNvSpPr txBox="1">
            <a:spLocks/>
          </p:cNvSpPr>
          <p:nvPr/>
        </p:nvSpPr>
        <p:spPr>
          <a:xfrm>
            <a:off x="404221" y="4725144"/>
            <a:ext cx="457686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都市魅力向上のイベントにおける集客数（年度ベース）</a:t>
            </a:r>
          </a:p>
        </p:txBody>
      </p:sp>
      <p:sp>
        <p:nvSpPr>
          <p:cNvPr id="84" name="正方形/長方形 83">
            <a:extLst>
              <a:ext uri="{FF2B5EF4-FFF2-40B4-BE49-F238E27FC236}">
                <a16:creationId xmlns:a16="http://schemas.microsoft.com/office/drawing/2014/main" id="{5DC21599-B24D-470C-AD81-A06E924504BC}"/>
              </a:ext>
            </a:extLst>
          </p:cNvPr>
          <p:cNvSpPr/>
          <p:nvPr/>
        </p:nvSpPr>
        <p:spPr>
          <a:xfrm>
            <a:off x="1735303" y="4447452"/>
            <a:ext cx="3206298" cy="27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000" dirty="0" smtClean="0">
                <a:solidFill>
                  <a:schemeClr val="tx1"/>
                </a:solidFill>
                <a:latin typeface="Meiryo UI" pitchFamily="50" charset="-128"/>
                <a:ea typeface="Meiryo UI" pitchFamily="50" charset="-128"/>
                <a:cs typeface="Meiryo UI" pitchFamily="50" charset="-128"/>
              </a:rPr>
              <a:t>出典：</a:t>
            </a:r>
            <a:r>
              <a:rPr lang="ja-JP" altLang="en-US" sz="1000" dirty="0">
                <a:solidFill>
                  <a:schemeClr val="tx1"/>
                </a:solidFill>
                <a:latin typeface="Meiryo UI" pitchFamily="50" charset="-128"/>
                <a:ea typeface="Meiryo UI" pitchFamily="50" charset="-128"/>
                <a:cs typeface="Meiryo UI" pitchFamily="50" charset="-128"/>
              </a:rPr>
              <a:t>日本政府観光局（</a:t>
            </a:r>
            <a:r>
              <a:rPr lang="en-US" altLang="ja-JP" sz="1000" dirty="0">
                <a:solidFill>
                  <a:schemeClr val="tx1"/>
                </a:solidFill>
                <a:latin typeface="Meiryo UI" pitchFamily="50" charset="-128"/>
                <a:ea typeface="Meiryo UI" pitchFamily="50" charset="-128"/>
                <a:cs typeface="Meiryo UI" pitchFamily="50" charset="-128"/>
              </a:rPr>
              <a:t>JNTO) </a:t>
            </a:r>
            <a:r>
              <a:rPr lang="ja-JP" altLang="en-US" sz="1000" dirty="0">
                <a:solidFill>
                  <a:schemeClr val="tx1"/>
                </a:solidFill>
                <a:latin typeface="Meiryo UI" pitchFamily="50" charset="-128"/>
                <a:ea typeface="Meiryo UI" pitchFamily="50" charset="-128"/>
                <a:cs typeface="Meiryo UI" pitchFamily="50" charset="-128"/>
              </a:rPr>
              <a:t>「国際会議統計」より作成</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87" name="タイトル 1"/>
          <p:cNvSpPr txBox="1">
            <a:spLocks/>
          </p:cNvSpPr>
          <p:nvPr/>
        </p:nvSpPr>
        <p:spPr>
          <a:xfrm>
            <a:off x="5086385" y="182664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en-US" altLang="ja-JP" sz="1400" b="1" dirty="0">
                <a:latin typeface="+mj-ea"/>
                <a:cs typeface="Meiryo UI" panose="020B0604030504040204" pitchFamily="50" charset="-128"/>
              </a:rPr>
              <a:t>G20</a:t>
            </a:r>
            <a:r>
              <a:rPr lang="ja-JP" altLang="en-US" sz="1400" b="1" dirty="0">
                <a:latin typeface="+mj-ea"/>
                <a:cs typeface="Meiryo UI" panose="020B0604030504040204" pitchFamily="50" charset="-128"/>
              </a:rPr>
              <a:t>大阪サミット</a:t>
            </a:r>
          </a:p>
          <a:p>
            <a:pPr algn="l">
              <a:spcBef>
                <a:spcPts val="0"/>
              </a:spcBef>
            </a:pPr>
            <a:endParaRPr lang="ja-JP" altLang="en-US" sz="1400" b="1" dirty="0">
              <a:latin typeface="+mj-ea"/>
              <a:cs typeface="Meiryo UI" panose="020B0604030504040204" pitchFamily="50" charset="-128"/>
            </a:endParaRPr>
          </a:p>
        </p:txBody>
      </p:sp>
      <p:sp>
        <p:nvSpPr>
          <p:cNvPr id="88" name="タイトル 1"/>
          <p:cNvSpPr txBox="1">
            <a:spLocks/>
          </p:cNvSpPr>
          <p:nvPr/>
        </p:nvSpPr>
        <p:spPr>
          <a:xfrm>
            <a:off x="5086385" y="544522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ラグビーワールドカップ</a:t>
            </a:r>
            <a:r>
              <a:rPr lang="en-US" altLang="ja-JP" sz="1400" b="1" dirty="0">
                <a:latin typeface="+mj-ea"/>
                <a:cs typeface="Meiryo UI" panose="020B0604030504040204" pitchFamily="50" charset="-128"/>
              </a:rPr>
              <a:t>2019</a:t>
            </a:r>
            <a:endParaRPr lang="ja-JP" altLang="en-US" sz="1400" b="1" dirty="0">
              <a:latin typeface="+mj-ea"/>
              <a:cs typeface="Meiryo UI" panose="020B0604030504040204" pitchFamily="50" charset="-128"/>
            </a:endParaRPr>
          </a:p>
        </p:txBody>
      </p:sp>
      <p:graphicFrame>
        <p:nvGraphicFramePr>
          <p:cNvPr id="89" name="表 88"/>
          <p:cNvGraphicFramePr>
            <a:graphicFrameLocks noGrp="1"/>
          </p:cNvGraphicFramePr>
          <p:nvPr/>
        </p:nvGraphicFramePr>
        <p:xfrm>
          <a:off x="5242781" y="2145714"/>
          <a:ext cx="2609055" cy="856754"/>
        </p:xfrm>
        <a:graphic>
          <a:graphicData uri="http://schemas.openxmlformats.org/drawingml/2006/table">
            <a:tbl>
              <a:tblPr firstRow="1" bandRow="1">
                <a:tableStyleId>{5C22544A-7EE6-4342-B048-85BDC9FD1C3A}</a:tableStyleId>
              </a:tblPr>
              <a:tblGrid>
                <a:gridCol w="828324">
                  <a:extLst>
                    <a:ext uri="{9D8B030D-6E8A-4147-A177-3AD203B41FA5}">
                      <a16:colId xmlns:a16="http://schemas.microsoft.com/office/drawing/2014/main" val="20000"/>
                    </a:ext>
                  </a:extLst>
                </a:gridCol>
                <a:gridCol w="1780731">
                  <a:extLst>
                    <a:ext uri="{9D8B030D-6E8A-4147-A177-3AD203B41FA5}">
                      <a16:colId xmlns:a16="http://schemas.microsoft.com/office/drawing/2014/main" val="20001"/>
                    </a:ext>
                  </a:extLst>
                </a:gridCol>
              </a:tblGrid>
              <a:tr h="262394">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開催日程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日の</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0251">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インテックス大阪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0402">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参加国・国際機関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の国・国際機関</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90" name="図 89"/>
          <p:cNvPicPr>
            <a:picLocks noChangeAspect="1"/>
          </p:cNvPicPr>
          <p:nvPr/>
        </p:nvPicPr>
        <p:blipFill>
          <a:blip r:embed="rId3"/>
          <a:stretch>
            <a:fillRect/>
          </a:stretch>
        </p:blipFill>
        <p:spPr>
          <a:xfrm>
            <a:off x="7914021" y="1968267"/>
            <a:ext cx="1541766" cy="1028020"/>
          </a:xfrm>
          <a:prstGeom prst="rect">
            <a:avLst/>
          </a:prstGeom>
        </p:spPr>
      </p:pic>
      <p:sp>
        <p:nvSpPr>
          <p:cNvPr id="91" name="正方形/長方形 90"/>
          <p:cNvSpPr/>
          <p:nvPr/>
        </p:nvSpPr>
        <p:spPr>
          <a:xfrm>
            <a:off x="7599340" y="2936635"/>
            <a:ext cx="2311507" cy="27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900" dirty="0" smtClean="0">
                <a:solidFill>
                  <a:schemeClr val="tx1"/>
                </a:solidFill>
                <a:latin typeface="Meiryo UI" pitchFamily="50" charset="-128"/>
                <a:ea typeface="Meiryo UI" pitchFamily="50" charset="-128"/>
                <a:cs typeface="Meiryo UI" pitchFamily="50" charset="-128"/>
              </a:rPr>
              <a:t>出典：</a:t>
            </a:r>
            <a:r>
              <a:rPr lang="en-US" altLang="ja-JP" sz="900" dirty="0">
                <a:solidFill>
                  <a:schemeClr val="tx1"/>
                </a:solidFill>
                <a:latin typeface="Meiryo UI" pitchFamily="50" charset="-128"/>
                <a:ea typeface="Meiryo UI" pitchFamily="50" charset="-128"/>
                <a:cs typeface="Meiryo UI" pitchFamily="50" charset="-128"/>
              </a:rPr>
              <a:t>G20</a:t>
            </a:r>
            <a:r>
              <a:rPr lang="ja-JP" altLang="en-US" sz="900" dirty="0">
                <a:solidFill>
                  <a:schemeClr val="tx1"/>
                </a:solidFill>
                <a:latin typeface="Meiryo UI" pitchFamily="50" charset="-128"/>
                <a:ea typeface="Meiryo UI" pitchFamily="50" charset="-128"/>
                <a:cs typeface="Meiryo UI" pitchFamily="50" charset="-128"/>
              </a:rPr>
              <a:t>大阪サミット </a:t>
            </a:r>
            <a:r>
              <a:rPr lang="en-US" altLang="ja-JP" sz="900" dirty="0">
                <a:solidFill>
                  <a:schemeClr val="tx1"/>
                </a:solidFill>
                <a:latin typeface="Meiryo UI" pitchFamily="50" charset="-128"/>
                <a:ea typeface="Meiryo UI" pitchFamily="50" charset="-128"/>
                <a:cs typeface="Meiryo UI" pitchFamily="50" charset="-128"/>
              </a:rPr>
              <a:t>2019 </a:t>
            </a:r>
            <a:r>
              <a:rPr lang="ja-JP" altLang="en-US" sz="900" dirty="0">
                <a:solidFill>
                  <a:schemeClr val="tx1"/>
                </a:solidFill>
                <a:latin typeface="Meiryo UI" pitchFamily="50" charset="-128"/>
                <a:ea typeface="Meiryo UI" pitchFamily="50" charset="-128"/>
                <a:cs typeface="Meiryo UI" pitchFamily="50" charset="-128"/>
              </a:rPr>
              <a:t>公式記録誌 </a:t>
            </a: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92" name="角丸四角形 21">
            <a:extLst>
              <a:ext uri="{FF2B5EF4-FFF2-40B4-BE49-F238E27FC236}">
                <a16:creationId xmlns:a16="http://schemas.microsoft.com/office/drawing/2014/main" id="{C12B49E7-A46A-4DFA-AD2E-2731A670C02A}"/>
              </a:ext>
            </a:extLst>
          </p:cNvPr>
          <p:cNvSpPr/>
          <p:nvPr/>
        </p:nvSpPr>
        <p:spPr>
          <a:xfrm>
            <a:off x="5174300" y="3189298"/>
            <a:ext cx="4400321" cy="2232570"/>
          </a:xfrm>
          <a:prstGeom prst="roundRect">
            <a:avLst>
              <a:gd name="adj" fmla="val 9414"/>
            </a:avLst>
          </a:prstGeom>
          <a:ln w="19050">
            <a:solidFill>
              <a:schemeClr val="tx1"/>
            </a:solidFill>
            <a:prstDash val="sysDash"/>
          </a:ln>
        </p:spPr>
        <p:txBody>
          <a:bodyPr wrap="square" lIns="36000" tIns="0" rIns="36000">
            <a:noAutofit/>
          </a:bodyPr>
          <a:lstStyle/>
          <a:p>
            <a:pPr marL="177800" indent="-177800" algn="ctr">
              <a:lnSpc>
                <a:spcPts val="13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大阪サミットの場を活用した魅力発信＞</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・世界に向けて、大阪・関西の魅力を発信する取組みのひとつとして外国メディアを対象としたプレスツアーを、</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大阪サミット関西推進協力協議会や大阪観光局、関西観光本部が主催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56">
            <a:extLst>
              <a:ext uri="{FF2B5EF4-FFF2-40B4-BE49-F238E27FC236}">
                <a16:creationId xmlns:a16="http://schemas.microsoft.com/office/drawing/2014/main" id="{03C9E362-D6D7-48F0-AA6E-294B29AEFF52}"/>
              </a:ext>
            </a:extLst>
          </p:cNvPr>
          <p:cNvSpPr txBox="1"/>
          <p:nvPr/>
        </p:nvSpPr>
        <p:spPr>
          <a:xfrm>
            <a:off x="6547309" y="5214392"/>
            <a:ext cx="3312368"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大阪サミット関西推進協力協議会主催分）</a:t>
            </a:r>
          </a:p>
        </p:txBody>
      </p:sp>
      <p:sp>
        <p:nvSpPr>
          <p:cNvPr id="95" name="角丸四角形 21">
            <a:extLst>
              <a:ext uri="{FF2B5EF4-FFF2-40B4-BE49-F238E27FC236}">
                <a16:creationId xmlns:a16="http://schemas.microsoft.com/office/drawing/2014/main" id="{0178F213-9066-4C12-A246-D259CFEB5806}"/>
              </a:ext>
            </a:extLst>
          </p:cNvPr>
          <p:cNvSpPr/>
          <p:nvPr/>
        </p:nvSpPr>
        <p:spPr>
          <a:xfrm>
            <a:off x="5162835" y="5701499"/>
            <a:ext cx="4400321" cy="751837"/>
          </a:xfrm>
          <a:prstGeom prst="roundRect">
            <a:avLst/>
          </a:prstGeom>
          <a:ln w="19050">
            <a:solidFill>
              <a:schemeClr val="tx1"/>
            </a:solidFill>
            <a:prstDash val="sysDash"/>
          </a:ln>
        </p:spPr>
        <p:txBody>
          <a:bodyPr wrap="square" lIns="36000" tIns="0" rIns="36000">
            <a:noAutofit/>
          </a:bodyPr>
          <a:lstStyle/>
          <a:p>
            <a:pPr algn="ctr">
              <a:lnSpc>
                <a:spcPts val="15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の大阪開催＞</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組織委員会などの関係機関と調整のうえ、円滑かつ安全な運営を実施。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実績</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花園ラグビー場開催試合関連の観客者・⼊場者数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図 27"/>
          <p:cNvPicPr>
            <a:picLocks noChangeAspect="1"/>
          </p:cNvPicPr>
          <p:nvPr/>
        </p:nvPicPr>
        <p:blipFill>
          <a:blip r:embed="rId4"/>
          <a:stretch>
            <a:fillRect/>
          </a:stretch>
        </p:blipFill>
        <p:spPr>
          <a:xfrm>
            <a:off x="560512" y="2996952"/>
            <a:ext cx="4401693" cy="1463167"/>
          </a:xfrm>
          <a:prstGeom prst="rect">
            <a:avLst/>
          </a:prstGeom>
        </p:spPr>
      </p:pic>
      <p:pic>
        <p:nvPicPr>
          <p:cNvPr id="30" name="図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15" y="5051899"/>
            <a:ext cx="4322885" cy="976679"/>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p:cNvPicPr>
            <a:picLocks noChangeAspect="1"/>
          </p:cNvPicPr>
          <p:nvPr/>
        </p:nvPicPr>
        <p:blipFill>
          <a:blip r:embed="rId6"/>
          <a:stretch>
            <a:fillRect/>
          </a:stretch>
        </p:blipFill>
        <p:spPr>
          <a:xfrm>
            <a:off x="5243995" y="3931785"/>
            <a:ext cx="4248000" cy="1322749"/>
          </a:xfrm>
          <a:prstGeom prst="rect">
            <a:avLst/>
          </a:prstGeom>
        </p:spPr>
      </p:pic>
    </p:spTree>
    <p:extLst>
      <p:ext uri="{BB962C8B-B14F-4D97-AF65-F5344CB8AC3E}">
        <p14:creationId xmlns:p14="http://schemas.microsoft.com/office/powerpoint/2010/main" val="1107977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360712" y="548680"/>
            <a:ext cx="5184576" cy="764506"/>
          </a:xfrm>
        </p:spPr>
        <p:txBody>
          <a:bodyPr anchor="ctr" anchorCtr="1">
            <a:normAutofit/>
          </a:bodyPr>
          <a:lstStyle/>
          <a:p>
            <a:r>
              <a:rPr lang="ja-JP" altLang="en-US" dirty="0">
                <a:solidFill>
                  <a:schemeClr val="tx1"/>
                </a:solidFill>
                <a:latin typeface="Meiryo UI" panose="020B0604030504040204" pitchFamily="50" charset="-128"/>
                <a:ea typeface="Meiryo UI" panose="020B0604030504040204" pitchFamily="50" charset="-128"/>
              </a:rPr>
              <a:t>制度</a:t>
            </a:r>
            <a:r>
              <a:rPr lang="ja-JP" altLang="en-US" dirty="0" smtClean="0">
                <a:solidFill>
                  <a:schemeClr val="tx1"/>
                </a:solidFill>
                <a:latin typeface="Meiryo UI" panose="020B0604030504040204" pitchFamily="50" charset="-128"/>
                <a:ea typeface="Meiryo UI" panose="020B0604030504040204" pitchFamily="50" charset="-128"/>
              </a:rPr>
              <a:t>面の取組み</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29</a:t>
            </a:r>
            <a:endParaRPr lang="ja-JP" altLang="en-US" dirty="0"/>
          </a:p>
        </p:txBody>
      </p:sp>
      <p:sp>
        <p:nvSpPr>
          <p:cNvPr id="5" name="テキスト ボックス 4"/>
          <p:cNvSpPr txBox="1"/>
          <p:nvPr/>
        </p:nvSpPr>
        <p:spPr>
          <a:xfrm>
            <a:off x="488504" y="2383799"/>
            <a:ext cx="403826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制度面の取組状況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8" name="テキスト ボックス 7"/>
          <p:cNvSpPr txBox="1"/>
          <p:nvPr/>
        </p:nvSpPr>
        <p:spPr>
          <a:xfrm>
            <a:off x="802153" y="2808250"/>
            <a:ext cx="7751247"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（１）副首都・大阪にふさわしい新たな大都市制度の実現（大阪府・大阪市）</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802153" y="3657152"/>
            <a:ext cx="7535223"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（３）副首都（圏）（京阪神・関西）の都市機能を支える広域機能の充実</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77993" y="3225562"/>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277993" y="4072106"/>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38</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88504" y="1534897"/>
            <a:ext cx="3164811"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　制度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面の取組み（概要）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テキスト ボックス 12"/>
          <p:cNvSpPr txBox="1"/>
          <p:nvPr/>
        </p:nvSpPr>
        <p:spPr>
          <a:xfrm>
            <a:off x="4277993" y="1507950"/>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30</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88504" y="1959348"/>
            <a:ext cx="513224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　制度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面の取組み（主な経過）</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77993" y="1956330"/>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277993" y="2802290"/>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802152" y="3232701"/>
            <a:ext cx="7679240"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（２）副首都・大阪の</a:t>
            </a:r>
            <a:r>
              <a:rPr lang="ja-JP" altLang="en-US" dirty="0">
                <a:latin typeface="Meiryo UI" panose="020B0604030504040204" pitchFamily="50" charset="-128"/>
                <a:ea typeface="Meiryo UI" panose="020B0604030504040204" pitchFamily="50" charset="-128"/>
                <a:cs typeface="Meiryo UI" panose="020B0604030504040204" pitchFamily="50" charset="-128"/>
              </a:rPr>
              <a:t>住民</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生活を支える基礎自治機能（府内市町村）の充実</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802153" y="4081603"/>
            <a:ext cx="4470313"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（４）国機関移転等の働きかけ</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77993" y="4495378"/>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39</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802153" y="4506054"/>
            <a:ext cx="6474775"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（５）副首都化の取組みを支援する仕組みの働きかけ</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277993" y="3648834"/>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36</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32520" y="4930505"/>
            <a:ext cx="6474775"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参考資料①　国における主な議論</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32520" y="5354956"/>
            <a:ext cx="647477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参考</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資料②</a:t>
            </a:r>
            <a:r>
              <a:rPr lang="ja-JP" altLang="en-US" dirty="0">
                <a:latin typeface="Meiryo UI" panose="020B0604030504040204" pitchFamily="50" charset="-128"/>
                <a:ea typeface="Meiryo UI" panose="020B0604030504040204" pitchFamily="50" charset="-128"/>
                <a:cs typeface="Meiryo UI" panose="020B0604030504040204" pitchFamily="50" charset="-128"/>
              </a:rPr>
              <a:t>　平成の地方分権改革に関する経緯</a:t>
            </a:r>
          </a:p>
        </p:txBody>
      </p:sp>
      <p:sp>
        <p:nvSpPr>
          <p:cNvPr id="23" name="テキスト ボックス 22"/>
          <p:cNvSpPr txBox="1"/>
          <p:nvPr/>
        </p:nvSpPr>
        <p:spPr>
          <a:xfrm>
            <a:off x="4277993" y="5341922"/>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277993" y="4918650"/>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40</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632520" y="5779407"/>
            <a:ext cx="647477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参考</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資料③</a:t>
            </a:r>
            <a:r>
              <a:rPr lang="ja-JP" altLang="en-US" dirty="0">
                <a:latin typeface="Meiryo UI" panose="020B0604030504040204" pitchFamily="50" charset="-128"/>
                <a:ea typeface="Meiryo UI" panose="020B0604030504040204" pitchFamily="50" charset="-128"/>
                <a:cs typeface="Meiryo UI" panose="020B0604030504040204" pitchFamily="50" charset="-128"/>
              </a:rPr>
              <a:t>　大阪府の地方分権改革へのこれまでの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4277993" y="5765194"/>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60610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制度面の取組み（概要）</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88504" y="620688"/>
            <a:ext cx="9073008" cy="5832648"/>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制度面では、「大阪にふさわしい新たな大都市制度の実現」、「基礎自治機能の充実」、「広域機能の充実」の観点から、取組みを進めてきた。</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にふさわしい新たな大都市制度の実現</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」に関しては、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月に実施された特別区の設置に関する住民投票が否決となり、大阪府</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大阪市の枠組み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は維持したまま、互いの連携を将来にわたってより強固なものとするため</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府市一体条例“を制定</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戦略等の策定や広域的で成長の重要な基礎となる都市計画の決定に関する事務の大阪市から大阪府への委託や、大阪都市計画局・万博推進局の府市共同設置など、さらなる大阪の成長と発展に向けた取組みを進めてきた。</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自治</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機能の充実」では、中核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市並みの基礎自治</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を担いうる行政運営体制の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強化として、ビジョン策定後に３市が中核市へ移行（八尾市・寝屋川市・吹田市）。併せて、基礎自治機能の維持・充実に関する研究会の報告書を取りまとめるなど議論が進展。</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「広域機能の充実」では、国機関の移転等を国に働きかけ、国立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健康・栄養研究所の全部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移転（</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年春開始予定）、</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近畿統括本部の設置などが実現。さらに、これらの拠点性の向上に向け、関西広域連合と連携した取組みを進めていくこととしている。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3"/>
          <p:cNvSpPr>
            <a:spLocks noGrp="1"/>
          </p:cNvSpPr>
          <p:nvPr>
            <p:ph type="sldNum" sz="quarter" idx="12"/>
          </p:nvPr>
        </p:nvSpPr>
        <p:spPr>
          <a:xfrm>
            <a:off x="7772400" y="6453336"/>
            <a:ext cx="2133600" cy="365125"/>
          </a:xfrm>
        </p:spPr>
        <p:txBody>
          <a:bodyPr/>
          <a:lstStyle/>
          <a:p>
            <a:pPr>
              <a:defRPr/>
            </a:pPr>
            <a:r>
              <a:rPr lang="en-US" altLang="ja-JP" dirty="0" smtClean="0"/>
              <a:t>30</a:t>
            </a:r>
            <a:endParaRPr lang="ja-JP" altLang="en-US" dirty="0"/>
          </a:p>
        </p:txBody>
      </p:sp>
      <p:sp>
        <p:nvSpPr>
          <p:cNvPr id="7" name="正方形/長方形 6"/>
          <p:cNvSpPr/>
          <p:nvPr/>
        </p:nvSpPr>
        <p:spPr>
          <a:xfrm>
            <a:off x="344488" y="620688"/>
            <a:ext cx="9217024" cy="5832648"/>
          </a:xfrm>
          <a:prstGeom prst="rect">
            <a:avLst/>
          </a:prstGeom>
          <a:noFill/>
          <a:ln w="15875"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955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制度面の取組み（主</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な経過）</a:t>
            </a:r>
            <a:endParaRPr kumimoji="1"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3303719440"/>
              </p:ext>
            </p:extLst>
          </p:nvPr>
        </p:nvGraphicFramePr>
        <p:xfrm>
          <a:off x="56454" y="432049"/>
          <a:ext cx="9793090" cy="6309319"/>
        </p:xfrm>
        <a:graphic>
          <a:graphicData uri="http://schemas.openxmlformats.org/drawingml/2006/table">
            <a:tbl>
              <a:tblPr firstRow="1" bandRow="1">
                <a:tableStyleId>{5C22544A-7EE6-4342-B048-85BDC9FD1C3A}</a:tableStyleId>
              </a:tblPr>
              <a:tblGrid>
                <a:gridCol w="223225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2"/>
                    </a:ext>
                  </a:extLst>
                </a:gridCol>
                <a:gridCol w="1512168">
                  <a:extLst>
                    <a:ext uri="{9D8B030D-6E8A-4147-A177-3AD203B41FA5}">
                      <a16:colId xmlns:a16="http://schemas.microsoft.com/office/drawing/2014/main" val="2391658735"/>
                    </a:ext>
                  </a:extLst>
                </a:gridCol>
                <a:gridCol w="1512168">
                  <a:extLst>
                    <a:ext uri="{9D8B030D-6E8A-4147-A177-3AD203B41FA5}">
                      <a16:colId xmlns:a16="http://schemas.microsoft.com/office/drawing/2014/main" val="1232034148"/>
                    </a:ext>
                  </a:extLst>
                </a:gridCol>
                <a:gridCol w="1512168">
                  <a:extLst>
                    <a:ext uri="{9D8B030D-6E8A-4147-A177-3AD203B41FA5}">
                      <a16:colId xmlns:a16="http://schemas.microsoft.com/office/drawing/2014/main" val="641467642"/>
                    </a:ext>
                  </a:extLst>
                </a:gridCol>
                <a:gridCol w="1512168">
                  <a:extLst>
                    <a:ext uri="{9D8B030D-6E8A-4147-A177-3AD203B41FA5}">
                      <a16:colId xmlns:a16="http://schemas.microsoft.com/office/drawing/2014/main" val="77703471"/>
                    </a:ext>
                  </a:extLst>
                </a:gridCol>
              </a:tblGrid>
              <a:tr h="285459">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951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（１）副首都・大阪にふさわしい新たな大都市制度の実現（大阪府・大阪市）</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1093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（２）副首都・大阪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の住民生活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を支える基礎自治機能（府内市町村）の充実</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993104291"/>
                  </a:ext>
                </a:extLst>
              </a:tr>
              <a:tr h="835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（３）副首都（圏）（京阪神・関西）の都市機能を支える広域機能の充実</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852490658"/>
                  </a:ext>
                </a:extLst>
              </a:tr>
              <a:tr h="90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（４）国機関移転等の働きかけ</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670428178"/>
                  </a:ext>
                </a:extLst>
              </a:tr>
              <a:tr h="1238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（５）副首都化の取組みを支援する仕組みの働きかけ</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193466449"/>
                  </a:ext>
                </a:extLst>
              </a:tr>
            </a:tbl>
          </a:graphicData>
        </a:graphic>
      </p:graphicFrame>
      <p:grpSp>
        <p:nvGrpSpPr>
          <p:cNvPr id="39" name="グループ化 38"/>
          <p:cNvGrpSpPr/>
          <p:nvPr/>
        </p:nvGrpSpPr>
        <p:grpSpPr>
          <a:xfrm>
            <a:off x="2319904" y="1000775"/>
            <a:ext cx="1454843" cy="1135767"/>
            <a:chOff x="2726303" y="3286420"/>
            <a:chExt cx="1236207" cy="1131532"/>
          </a:xfrm>
        </p:grpSpPr>
        <p:sp>
          <p:nvSpPr>
            <p:cNvPr id="41" name="大かっこ 40"/>
            <p:cNvSpPr/>
            <p:nvPr/>
          </p:nvSpPr>
          <p:spPr>
            <a:xfrm>
              <a:off x="2726303" y="3286420"/>
              <a:ext cx="1236207" cy="35281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大都市制度（特別区設置）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協議会設置</a:t>
              </a:r>
            </a:p>
          </p:txBody>
        </p:sp>
        <p:sp>
          <p:nvSpPr>
            <p:cNvPr id="42" name="大かっこ 41"/>
            <p:cNvSpPr/>
            <p:nvPr/>
          </p:nvSpPr>
          <p:spPr>
            <a:xfrm>
              <a:off x="3005726" y="4093196"/>
              <a:ext cx="640059" cy="32475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特別区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素案</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a:p>
          </p:txBody>
        </p:sp>
      </p:grpSp>
      <p:sp>
        <p:nvSpPr>
          <p:cNvPr id="43" name="大かっこ 42"/>
          <p:cNvSpPr/>
          <p:nvPr/>
        </p:nvSpPr>
        <p:spPr>
          <a:xfrm>
            <a:off x="6916064" y="1655711"/>
            <a:ext cx="662842" cy="39853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特別区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設置協定書</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を決定</a:t>
            </a:r>
          </a:p>
        </p:txBody>
      </p:sp>
      <p:sp>
        <p:nvSpPr>
          <p:cNvPr id="46" name="大かっこ 45"/>
          <p:cNvSpPr/>
          <p:nvPr/>
        </p:nvSpPr>
        <p:spPr>
          <a:xfrm>
            <a:off x="3840066" y="3988980"/>
            <a:ext cx="1408207" cy="42626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関西広域連合における</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広域行政のあり方検討会の報告書取りまとめ</a:t>
            </a:r>
          </a:p>
        </p:txBody>
      </p:sp>
      <p:grpSp>
        <p:nvGrpSpPr>
          <p:cNvPr id="47" name="グループ化 46"/>
          <p:cNvGrpSpPr/>
          <p:nvPr/>
        </p:nvGrpSpPr>
        <p:grpSpPr>
          <a:xfrm>
            <a:off x="2316195" y="4698681"/>
            <a:ext cx="1453477" cy="734508"/>
            <a:chOff x="2880652" y="3320883"/>
            <a:chExt cx="1199164" cy="731769"/>
          </a:xfrm>
        </p:grpSpPr>
        <p:sp>
          <p:nvSpPr>
            <p:cNvPr id="49" name="大かっこ 48"/>
            <p:cNvSpPr/>
            <p:nvPr/>
          </p:nvSpPr>
          <p:spPr>
            <a:xfrm>
              <a:off x="2971536" y="3651013"/>
              <a:ext cx="1042983" cy="40163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PMDA</a:t>
              </a:r>
              <a:r>
                <a:rPr lang="ja-JP" altLang="en-US" sz="900" dirty="0">
                  <a:latin typeface="Meiryo UI" panose="020B0604030504040204" pitchFamily="50" charset="-128"/>
                  <a:ea typeface="Meiryo UI" panose="020B0604030504040204" pitchFamily="50" charset="-128"/>
                </a:rPr>
                <a:t>関西支部において</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市販後の医薬品等の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相談対応開始</a:t>
              </a:r>
            </a:p>
          </p:txBody>
        </p:sp>
        <p:sp>
          <p:nvSpPr>
            <p:cNvPr id="50" name="大かっこ 49"/>
            <p:cNvSpPr/>
            <p:nvPr/>
          </p:nvSpPr>
          <p:spPr>
            <a:xfrm>
              <a:off x="2880652" y="3320883"/>
              <a:ext cx="1199164" cy="26360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工業所有権情報・研修館の近畿統括本部オープン</a:t>
              </a:r>
              <a:endParaRPr lang="ja-JP" altLang="en-US" sz="900" dirty="0"/>
            </a:p>
          </p:txBody>
        </p:sp>
      </p:grpSp>
      <p:grpSp>
        <p:nvGrpSpPr>
          <p:cNvPr id="51" name="グループ化 50"/>
          <p:cNvGrpSpPr/>
          <p:nvPr/>
        </p:nvGrpSpPr>
        <p:grpSpPr>
          <a:xfrm>
            <a:off x="2316194" y="2850858"/>
            <a:ext cx="5805159" cy="898417"/>
            <a:chOff x="2881817" y="1902496"/>
            <a:chExt cx="4891889" cy="895068"/>
          </a:xfrm>
        </p:grpSpPr>
        <p:grpSp>
          <p:nvGrpSpPr>
            <p:cNvPr id="52" name="グループ化 51"/>
            <p:cNvGrpSpPr/>
            <p:nvPr/>
          </p:nvGrpSpPr>
          <p:grpSpPr>
            <a:xfrm>
              <a:off x="2881817" y="1902496"/>
              <a:ext cx="4891889" cy="895068"/>
              <a:chOff x="2881818" y="1697961"/>
              <a:chExt cx="4891889" cy="895068"/>
            </a:xfrm>
          </p:grpSpPr>
          <p:grpSp>
            <p:nvGrpSpPr>
              <p:cNvPr id="55" name="グループ化 54"/>
              <p:cNvGrpSpPr/>
              <p:nvPr/>
            </p:nvGrpSpPr>
            <p:grpSpPr>
              <a:xfrm>
                <a:off x="2881818" y="1697961"/>
                <a:ext cx="2369464" cy="895068"/>
                <a:chOff x="2880653" y="3320882"/>
                <a:chExt cx="2369464" cy="895068"/>
              </a:xfrm>
            </p:grpSpPr>
            <p:sp>
              <p:nvSpPr>
                <p:cNvPr id="59" name="大かっこ 58"/>
                <p:cNvSpPr/>
                <p:nvPr/>
              </p:nvSpPr>
              <p:spPr>
                <a:xfrm>
                  <a:off x="4131761" y="3927950"/>
                  <a:ext cx="1118356"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八尾市が中核市に移行</a:t>
                  </a:r>
                </a:p>
              </p:txBody>
            </p:sp>
            <p:sp>
              <p:nvSpPr>
                <p:cNvPr id="60" name="大かっこ 59"/>
                <p:cNvSpPr/>
                <p:nvPr/>
              </p:nvSpPr>
              <p:spPr>
                <a:xfrm>
                  <a:off x="2880653" y="3320882"/>
                  <a:ext cx="1224815" cy="30310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基礎自治機能の維持・充実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研究会の設置</a:t>
                  </a:r>
                  <a:endParaRPr lang="ja-JP" altLang="en-US" sz="900" dirty="0"/>
                </a:p>
              </p:txBody>
            </p:sp>
          </p:grpSp>
          <p:sp>
            <p:nvSpPr>
              <p:cNvPr id="56" name="大かっこ 55"/>
              <p:cNvSpPr/>
              <p:nvPr/>
            </p:nvSpPr>
            <p:spPr>
              <a:xfrm>
                <a:off x="5411126" y="2299370"/>
                <a:ext cx="1088307" cy="2936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寝屋川市が中核市に移行</a:t>
                </a:r>
              </a:p>
            </p:txBody>
          </p:sp>
          <p:sp>
            <p:nvSpPr>
              <p:cNvPr id="57" name="大かっこ 56"/>
              <p:cNvSpPr/>
              <p:nvPr/>
            </p:nvSpPr>
            <p:spPr>
              <a:xfrm>
                <a:off x="6703489" y="2290642"/>
                <a:ext cx="1070218" cy="28147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吹田市が中核市に移行</a:t>
                </a:r>
              </a:p>
            </p:txBody>
          </p:sp>
        </p:grpSp>
        <p:sp>
          <p:nvSpPr>
            <p:cNvPr id="53" name="大かっこ 52"/>
            <p:cNvSpPr/>
            <p:nvPr/>
          </p:nvSpPr>
          <p:spPr>
            <a:xfrm>
              <a:off x="4134656" y="1931721"/>
              <a:ext cx="568071" cy="50868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「課題・将来</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見通しに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関する研究」</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報告</a:t>
              </a:r>
              <a:endParaRPr lang="ja-JP" altLang="en-US" sz="900" dirty="0"/>
            </a:p>
          </p:txBody>
        </p:sp>
        <p:sp>
          <p:nvSpPr>
            <p:cNvPr id="54" name="大かっこ 53"/>
            <p:cNvSpPr/>
            <p:nvPr/>
          </p:nvSpPr>
          <p:spPr>
            <a:xfrm>
              <a:off x="4726514" y="1931721"/>
              <a:ext cx="656777" cy="50868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「広域連携に関する研究」</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「合併に関する研究」報告</a:t>
              </a:r>
              <a:endParaRPr lang="ja-JP" altLang="en-US" sz="900" dirty="0"/>
            </a:p>
          </p:txBody>
        </p:sp>
      </p:grpSp>
      <p:grpSp>
        <p:nvGrpSpPr>
          <p:cNvPr id="61" name="グループ化 60"/>
          <p:cNvGrpSpPr/>
          <p:nvPr/>
        </p:nvGrpSpPr>
        <p:grpSpPr>
          <a:xfrm>
            <a:off x="2309259" y="5661252"/>
            <a:ext cx="7540284" cy="939561"/>
            <a:chOff x="2130612" y="4834522"/>
            <a:chExt cx="6935569" cy="936058"/>
          </a:xfrm>
        </p:grpSpPr>
        <p:grpSp>
          <p:nvGrpSpPr>
            <p:cNvPr id="62" name="グループ化 61"/>
            <p:cNvGrpSpPr/>
            <p:nvPr/>
          </p:nvGrpSpPr>
          <p:grpSpPr>
            <a:xfrm>
              <a:off x="2131552" y="4834522"/>
              <a:ext cx="6934629" cy="756104"/>
              <a:chOff x="2168100" y="3307686"/>
              <a:chExt cx="6934629" cy="756104"/>
            </a:xfrm>
          </p:grpSpPr>
          <p:cxnSp>
            <p:nvCxnSpPr>
              <p:cNvPr id="64" name="直線矢印コネクタ 63"/>
              <p:cNvCxnSpPr/>
              <p:nvPr/>
            </p:nvCxnSpPr>
            <p:spPr>
              <a:xfrm>
                <a:off x="3539149" y="4063790"/>
                <a:ext cx="55635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大かっこ 64"/>
              <p:cNvSpPr/>
              <p:nvPr/>
            </p:nvSpPr>
            <p:spPr>
              <a:xfrm>
                <a:off x="2168100" y="3307686"/>
                <a:ext cx="1269552" cy="52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国における行政中枢機能の東京圏外の代替拠点</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に関する調査</a:t>
                </a:r>
              </a:p>
            </p:txBody>
          </p:sp>
          <p:sp>
            <p:nvSpPr>
              <p:cNvPr id="66" name="大かっこ 65"/>
              <p:cNvSpPr/>
              <p:nvPr/>
            </p:nvSpPr>
            <p:spPr>
              <a:xfrm>
                <a:off x="3566673" y="3343467"/>
                <a:ext cx="1337275" cy="43550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「大阪・関西による首都機能バックアップの実現に向けた取り組みの方向性」取りまとめ</a:t>
                </a:r>
                <a:endParaRPr lang="ja-JP" altLang="en-US" sz="900" dirty="0"/>
              </a:p>
            </p:txBody>
          </p:sp>
        </p:grpSp>
        <p:sp>
          <p:nvSpPr>
            <p:cNvPr id="63" name="大かっこ 62"/>
            <p:cNvSpPr/>
            <p:nvPr/>
          </p:nvSpPr>
          <p:spPr>
            <a:xfrm>
              <a:off x="2130612" y="5410673"/>
              <a:ext cx="1343287" cy="35990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首都機能バックアップに関する国家要望を府市で実施</a:t>
              </a:r>
              <a:endParaRPr lang="ja-JP" altLang="en-US" sz="900" dirty="0"/>
            </a:p>
          </p:txBody>
        </p:sp>
      </p:grpSp>
      <p:sp>
        <p:nvSpPr>
          <p:cNvPr id="67" name="大かっこ 66"/>
          <p:cNvSpPr/>
          <p:nvPr/>
        </p:nvSpPr>
        <p:spPr>
          <a:xfrm>
            <a:off x="2316193" y="1405441"/>
            <a:ext cx="714355" cy="34812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総合区素案作成</a:t>
            </a:r>
            <a:endParaRPr lang="en-US" altLang="ja-JP" sz="900" dirty="0"/>
          </a:p>
        </p:txBody>
      </p:sp>
      <p:sp>
        <p:nvSpPr>
          <p:cNvPr id="68" name="大かっこ 67"/>
          <p:cNvSpPr/>
          <p:nvPr/>
        </p:nvSpPr>
        <p:spPr>
          <a:xfrm>
            <a:off x="3018907" y="1405441"/>
            <a:ext cx="750762" cy="34812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総合区制度案作成</a:t>
            </a:r>
            <a:endParaRPr lang="en-US" altLang="ja-JP" sz="900" dirty="0"/>
          </a:p>
        </p:txBody>
      </p:sp>
      <p:sp>
        <p:nvSpPr>
          <p:cNvPr id="69" name="大かっこ 68"/>
          <p:cNvSpPr/>
          <p:nvPr/>
        </p:nvSpPr>
        <p:spPr>
          <a:xfrm>
            <a:off x="7584864" y="1655711"/>
            <a:ext cx="709296" cy="39853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特別区制度</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住民投票</a:t>
            </a:r>
          </a:p>
        </p:txBody>
      </p:sp>
      <p:sp>
        <p:nvSpPr>
          <p:cNvPr id="70" name="大かっこ 69"/>
          <p:cNvSpPr/>
          <p:nvPr/>
        </p:nvSpPr>
        <p:spPr>
          <a:xfrm>
            <a:off x="8481392" y="1640249"/>
            <a:ext cx="933632" cy="45537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府市の一体的</a:t>
            </a:r>
            <a:r>
              <a:rPr lang="ja-JP" altLang="en-US" sz="900" dirty="0" smtClean="0">
                <a:latin typeface="Meiryo UI" panose="020B0604030504040204" pitchFamily="50" charset="-128"/>
                <a:ea typeface="Meiryo UI" panose="020B0604030504040204" pitchFamily="50" charset="-128"/>
              </a:rPr>
              <a:t>な</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行政</a:t>
            </a:r>
            <a:r>
              <a:rPr lang="ja-JP" altLang="en-US" sz="900" dirty="0">
                <a:latin typeface="Meiryo UI" panose="020B0604030504040204" pitchFamily="50" charset="-128"/>
                <a:ea typeface="Meiryo UI" panose="020B0604030504040204" pitchFamily="50" charset="-128"/>
              </a:rPr>
              <a:t>運営に関する</a:t>
            </a:r>
            <a:r>
              <a:rPr lang="ja-JP" altLang="en-US" sz="900" dirty="0" smtClean="0">
                <a:latin typeface="Meiryo UI" panose="020B0604030504040204" pitchFamily="50" charset="-128"/>
                <a:ea typeface="Meiryo UI" panose="020B0604030504040204" pitchFamily="50" charset="-128"/>
              </a:rPr>
              <a:t>条例の施行</a:t>
            </a:r>
            <a:endParaRPr lang="en-US" altLang="ja-JP" sz="900" dirty="0">
              <a:latin typeface="Meiryo UI" panose="020B0604030504040204" pitchFamily="50" charset="-128"/>
              <a:ea typeface="Meiryo UI" panose="020B0604030504040204" pitchFamily="50" charset="-128"/>
            </a:endParaRPr>
          </a:p>
        </p:txBody>
      </p:sp>
      <p:sp>
        <p:nvSpPr>
          <p:cNvPr id="37" name="スライド番号プレースホルダー 1"/>
          <p:cNvSpPr>
            <a:spLocks noGrp="1"/>
          </p:cNvSpPr>
          <p:nvPr>
            <p:ph type="sldNum" sz="quarter" idx="12"/>
          </p:nvPr>
        </p:nvSpPr>
        <p:spPr>
          <a:xfrm>
            <a:off x="7591367" y="6479212"/>
            <a:ext cx="2286406" cy="370168"/>
          </a:xfrm>
        </p:spPr>
        <p:txBody>
          <a:bodyPr/>
          <a:lstStyle/>
          <a:p>
            <a:pPr>
              <a:defRPr/>
            </a:pPr>
            <a:r>
              <a:rPr lang="en-US" altLang="ja-JP" dirty="0" smtClean="0"/>
              <a:t>31</a:t>
            </a:r>
            <a:endParaRPr lang="ja-JP" altLang="en-US" dirty="0"/>
          </a:p>
        </p:txBody>
      </p:sp>
      <p:sp>
        <p:nvSpPr>
          <p:cNvPr id="71" name="大かっこ 70"/>
          <p:cNvSpPr/>
          <p:nvPr/>
        </p:nvSpPr>
        <p:spPr>
          <a:xfrm>
            <a:off x="5328350" y="2879062"/>
            <a:ext cx="805500" cy="51058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単独</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の取組</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関する研究」</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報告</a:t>
            </a:r>
            <a:endParaRPr lang="ja-JP" altLang="en-US" sz="900" dirty="0"/>
          </a:p>
        </p:txBody>
      </p:sp>
    </p:spTree>
    <p:extLst>
      <p:ext uri="{BB962C8B-B14F-4D97-AF65-F5344CB8AC3E}">
        <p14:creationId xmlns:p14="http://schemas.microsoft.com/office/powerpoint/2010/main" val="579228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7605" y="1600225"/>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制度面の取組状況</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380711" y="816001"/>
            <a:ext cx="9006724" cy="72615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6</a:t>
            </a:r>
            <a:r>
              <a:rPr lang="ja-JP" altLang="en-US" sz="1400" dirty="0">
                <a:latin typeface="+mj-ea"/>
                <a:cs typeface="Meiryo UI" panose="020B0604030504040204" pitchFamily="50" charset="-128"/>
              </a:rPr>
              <a:t>月に「大都市制度（特別区設置）協議会」を設置し、新たな大都市制度について検討</a:t>
            </a:r>
            <a:r>
              <a:rPr lang="ja-JP" altLang="en-US" sz="1400" dirty="0" smtClean="0">
                <a:latin typeface="+mj-ea"/>
                <a:cs typeface="Meiryo UI" panose="020B0604030504040204" pitchFamily="50" charset="-128"/>
              </a:rPr>
              <a:t>。特別</a:t>
            </a:r>
            <a:r>
              <a:rPr lang="ja-JP" altLang="en-US" sz="1400" dirty="0">
                <a:latin typeface="+mj-ea"/>
                <a:cs typeface="Meiryo UI" panose="020B0604030504040204" pitchFamily="50" charset="-128"/>
              </a:rPr>
              <a:t>区制度については、協議会での協議を経て、府市両議会で特別区設置協定書を承認。</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11</a:t>
            </a:r>
            <a:r>
              <a:rPr lang="ja-JP" altLang="en-US" sz="1400" dirty="0">
                <a:latin typeface="+mj-ea"/>
                <a:cs typeface="Meiryo UI" panose="020B0604030504040204" pitchFamily="50" charset="-128"/>
              </a:rPr>
              <a:t>月、特別区制度の賛否を問う住民投票の結果、反対多数となった。</a:t>
            </a:r>
          </a:p>
        </p:txBody>
      </p:sp>
      <p:sp>
        <p:nvSpPr>
          <p:cNvPr id="12" name="タイトル 1"/>
          <p:cNvSpPr txBox="1">
            <a:spLocks/>
          </p:cNvSpPr>
          <p:nvPr/>
        </p:nvSpPr>
        <p:spPr>
          <a:xfrm>
            <a:off x="151550" y="1637275"/>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特別区制度の主な検討経過</a:t>
            </a:r>
          </a:p>
        </p:txBody>
      </p:sp>
      <p:sp>
        <p:nvSpPr>
          <p:cNvPr id="10" name="正方形/長方形 9"/>
          <p:cNvSpPr/>
          <p:nvPr/>
        </p:nvSpPr>
        <p:spPr>
          <a:xfrm>
            <a:off x="200472" y="375647"/>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（１）副首都・大阪にふさわしい新たな大都市制度の実現（大阪府・大阪市）</a:t>
            </a:r>
          </a:p>
        </p:txBody>
      </p:sp>
      <p:sp>
        <p:nvSpPr>
          <p:cNvPr id="20" name="スライド番号プレースホルダー 3"/>
          <p:cNvSpPr>
            <a:spLocks noGrp="1"/>
          </p:cNvSpPr>
          <p:nvPr>
            <p:ph type="sldNum" sz="quarter" idx="12"/>
          </p:nvPr>
        </p:nvSpPr>
        <p:spPr>
          <a:xfrm>
            <a:off x="7737684" y="6524196"/>
            <a:ext cx="2133600" cy="365125"/>
          </a:xfrm>
        </p:spPr>
        <p:txBody>
          <a:bodyPr/>
          <a:lstStyle/>
          <a:p>
            <a:pPr>
              <a:defRPr/>
            </a:pPr>
            <a:r>
              <a:rPr lang="en-US" altLang="ja-JP" dirty="0" smtClean="0"/>
              <a:t>32</a:t>
            </a:r>
            <a:endParaRPr lang="ja-JP" altLang="en-US" dirty="0"/>
          </a:p>
        </p:txBody>
      </p:sp>
      <p:sp>
        <p:nvSpPr>
          <p:cNvPr id="2" name="正方形/長方形 1">
            <a:extLst>
              <a:ext uri="{FF2B5EF4-FFF2-40B4-BE49-F238E27FC236}">
                <a16:creationId xmlns:a16="http://schemas.microsoft.com/office/drawing/2014/main" id="{582AD577-32DC-4E9A-915D-301E3A7B26CC}"/>
              </a:ext>
            </a:extLst>
          </p:cNvPr>
          <p:cNvSpPr/>
          <p:nvPr/>
        </p:nvSpPr>
        <p:spPr>
          <a:xfrm>
            <a:off x="302739" y="1937298"/>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大阪府にふさわしい大都市制度推進協議会（</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回開催）</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8A085A4-9A00-4BE8-82BF-984FCF7F73B0}"/>
              </a:ext>
            </a:extLst>
          </p:cNvPr>
          <p:cNvSpPr/>
          <p:nvPr/>
        </p:nvSpPr>
        <p:spPr>
          <a:xfrm>
            <a:off x="200472" y="2394401"/>
            <a:ext cx="4736296" cy="607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●国に先駆け、大阪自ら「大阪にふさわしい大都市制度」について議論</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平成</a:t>
            </a:r>
            <a:r>
              <a:rPr lang="en-US" altLang="ja-JP" sz="1000" dirty="0">
                <a:solidFill>
                  <a:schemeClr val="tx1"/>
                </a:solidFill>
                <a:latin typeface="Meiryo UI" panose="020B0604030504040204" pitchFamily="50" charset="-128"/>
                <a:ea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rPr>
              <a:t>月から大阪府・市の条例に基づき、知事・市長・府議会議員・市議</a:t>
            </a:r>
            <a:r>
              <a:rPr lang="ja-JP" altLang="en-US" sz="1000" dirty="0" smtClean="0">
                <a:solidFill>
                  <a:schemeClr val="tx1"/>
                </a:solidFill>
                <a:latin typeface="Meiryo UI" panose="020B0604030504040204" pitchFamily="50" charset="-128"/>
                <a:ea typeface="Meiryo UI" panose="020B0604030504040204" pitchFamily="50" charset="-128"/>
              </a:rPr>
              <a:t>会議員</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smtClean="0">
                <a:solidFill>
                  <a:schemeClr val="tx1"/>
                </a:solidFill>
                <a:latin typeface="Meiryo UI" panose="020B0604030504040204" pitchFamily="50" charset="-128"/>
                <a:ea typeface="Meiryo UI" panose="020B0604030504040204" pitchFamily="50" charset="-128"/>
              </a:rPr>
              <a:t>　 で</a:t>
            </a:r>
            <a:r>
              <a:rPr lang="ja-JP" altLang="en-US" sz="1000" dirty="0">
                <a:solidFill>
                  <a:schemeClr val="tx1"/>
                </a:solidFill>
                <a:latin typeface="Meiryo UI" panose="020B0604030504040204" pitchFamily="50" charset="-128"/>
                <a:ea typeface="Meiryo UI" panose="020B0604030504040204" pitchFamily="50" charset="-128"/>
              </a:rPr>
              <a:t>構成される協議会で大阪の実情に応じた大都市制度の実現に向けた議論を</a:t>
            </a:r>
            <a:r>
              <a:rPr lang="ja-JP" altLang="en-US" sz="1000" dirty="0" smtClean="0">
                <a:solidFill>
                  <a:schemeClr val="tx1"/>
                </a:solidFill>
                <a:latin typeface="Meiryo UI" panose="020B0604030504040204" pitchFamily="50" charset="-128"/>
                <a:ea typeface="Meiryo UI" panose="020B0604030504040204" pitchFamily="50" charset="-128"/>
              </a:rPr>
              <a:t>行った。</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 name="大かっこ 2">
            <a:extLst>
              <a:ext uri="{FF2B5EF4-FFF2-40B4-BE49-F238E27FC236}">
                <a16:creationId xmlns:a16="http://schemas.microsoft.com/office/drawing/2014/main" id="{39A347D2-DBE6-4C3E-BBCF-07E2043B353A}"/>
              </a:ext>
            </a:extLst>
          </p:cNvPr>
          <p:cNvSpPr/>
          <p:nvPr/>
        </p:nvSpPr>
        <p:spPr>
          <a:xfrm>
            <a:off x="296517" y="2945417"/>
            <a:ext cx="4624019" cy="425257"/>
          </a:xfrm>
          <a:prstGeom prst="bracketPair">
            <a:avLst/>
          </a:prstGeom>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r>
              <a:rPr kumimoji="1" lang="ja-JP" altLang="en-US" sz="1000" dirty="0">
                <a:latin typeface="Meiryo UI" panose="020B0604030504040204" pitchFamily="50" charset="-128"/>
                <a:ea typeface="Meiryo UI" panose="020B0604030504040204" pitchFamily="50" charset="-128"/>
              </a:rPr>
              <a:t>・現在の大阪府・大阪市におけるに二元行政や二重行政の現状、弊害</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・大阪市を特別区に再編する必要性と特別区の設置による住民サービスなどへの効果など</a:t>
            </a:r>
            <a:endParaRPr kumimoji="1" lang="ja-JP" altLang="en-US" sz="1000" dirty="0">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7211769C-7D33-489C-A1DE-440E20096C84}"/>
              </a:ext>
            </a:extLst>
          </p:cNvPr>
          <p:cNvSpPr/>
          <p:nvPr/>
        </p:nvSpPr>
        <p:spPr>
          <a:xfrm>
            <a:off x="3937286" y="2033214"/>
            <a:ext cx="100975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lgn="ctr"/>
            <a:r>
              <a:rPr lang="ja-JP" altLang="en-US" sz="1000" b="1" dirty="0">
                <a:solidFill>
                  <a:schemeClr val="tx1"/>
                </a:solidFill>
                <a:latin typeface="Meiryo UI" panose="020B0604030504040204" pitchFamily="50" charset="-128"/>
                <a:ea typeface="Meiryo UI" panose="020B0604030504040204" pitchFamily="50" charset="-128"/>
              </a:rPr>
              <a:t>条例に基づく設置</a:t>
            </a:r>
            <a:endParaRPr lang="en-US" altLang="ja-JP" sz="1000" b="1"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00B3D192-2DB7-437F-A943-FC8A27A15978}"/>
              </a:ext>
            </a:extLst>
          </p:cNvPr>
          <p:cNvSpPr/>
          <p:nvPr/>
        </p:nvSpPr>
        <p:spPr>
          <a:xfrm>
            <a:off x="426765" y="3397302"/>
            <a:ext cx="4607787" cy="60776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参考</a:t>
            </a:r>
            <a:r>
              <a:rPr lang="en-US" altLang="ja-JP" sz="1000" dirty="0">
                <a:solidFill>
                  <a:schemeClr val="tx1"/>
                </a:solidFill>
                <a:latin typeface="Meiryo UI" panose="020B0604030504040204" pitchFamily="50" charset="-128"/>
                <a:ea typeface="Meiryo UI" panose="020B0604030504040204" pitchFamily="50" charset="-128"/>
              </a:rPr>
              <a:t>】</a:t>
            </a:r>
          </a:p>
          <a:p>
            <a:pPr marL="177800" indent="-177800"/>
            <a:r>
              <a:rPr lang="ja-JP" altLang="en-US" sz="1000" dirty="0">
                <a:solidFill>
                  <a:schemeClr val="tx1"/>
                </a:solidFill>
                <a:latin typeface="Meiryo UI" panose="020B0604030504040204" pitchFamily="50" charset="-128"/>
                <a:ea typeface="Meiryo UI" panose="020B0604030504040204" pitchFamily="50" charset="-128"/>
              </a:rPr>
              <a:t>■「大都市地域における特別区の設置に関する法律」成立</a:t>
            </a:r>
            <a:r>
              <a:rPr lang="en-US" altLang="ja-JP" sz="1000" dirty="0">
                <a:solidFill>
                  <a:schemeClr val="tx1"/>
                </a:solidFill>
                <a:latin typeface="Meiryo UI" panose="020B0604030504040204" pitchFamily="50" charset="-128"/>
                <a:ea typeface="Meiryo UI" panose="020B0604030504040204" pitchFamily="50" charset="-128"/>
              </a:rPr>
              <a:t>【2012</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8</a:t>
            </a:r>
            <a:r>
              <a:rPr lang="ja-JP" altLang="en-US" sz="1000" dirty="0">
                <a:solidFill>
                  <a:schemeClr val="tx1"/>
                </a:solidFill>
                <a:latin typeface="Meiryo UI" panose="020B0604030504040204" pitchFamily="50" charset="-128"/>
                <a:ea typeface="Meiryo UI" panose="020B0604030504040204" pitchFamily="50" charset="-128"/>
              </a:rPr>
              <a:t>月</a:t>
            </a:r>
            <a:r>
              <a:rPr lang="en-US" altLang="ja-JP" sz="1000" dirty="0">
                <a:solidFill>
                  <a:schemeClr val="tx1"/>
                </a:solidFill>
                <a:latin typeface="Meiryo UI" panose="020B0604030504040204" pitchFamily="50" charset="-128"/>
                <a:ea typeface="Meiryo UI" panose="020B0604030504040204" pitchFamily="50" charset="-128"/>
              </a:rPr>
              <a:t>】</a:t>
            </a:r>
          </a:p>
          <a:p>
            <a:pPr marL="177800" indent="-177800"/>
            <a:r>
              <a:rPr lang="ja-JP" altLang="en-US" sz="1000" dirty="0">
                <a:solidFill>
                  <a:schemeClr val="tx1"/>
                </a:solidFill>
                <a:latin typeface="Meiryo UI" panose="020B0604030504040204" pitchFamily="50" charset="-128"/>
                <a:ea typeface="Meiryo UI" panose="020B0604030504040204" pitchFamily="50" charset="-128"/>
              </a:rPr>
              <a:t>　・特別区を設けるための手続きなどについて定め、地域の実情に応じた多様な大都市制度を作ることができる法律の制定</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780E47EC-D7D7-4A6B-9BCC-8500C9501E19}"/>
              </a:ext>
            </a:extLst>
          </p:cNvPr>
          <p:cNvSpPr/>
          <p:nvPr/>
        </p:nvSpPr>
        <p:spPr>
          <a:xfrm>
            <a:off x="338049" y="4149080"/>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大阪府・大阪市特別区設置協議会（</a:t>
            </a:r>
            <a:r>
              <a:rPr kumimoji="1" lang="en-US" altLang="ja-JP" sz="1200" dirty="0">
                <a:latin typeface="Meiryo UI" panose="020B0604030504040204" pitchFamily="50" charset="-128"/>
                <a:ea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rPr>
              <a:t>回開催）</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9C85D70B-8652-404E-81A6-AE25B687B327}"/>
              </a:ext>
            </a:extLst>
          </p:cNvPr>
          <p:cNvSpPr/>
          <p:nvPr/>
        </p:nvSpPr>
        <p:spPr>
          <a:xfrm>
            <a:off x="272480" y="4653136"/>
            <a:ext cx="4736296" cy="93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 「大都市地域における特別区の設置に関する法律」に基づき、「特別区設置協定書（旧　協定書）」の作成に向けた協議を実施</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2015</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27</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rPr>
              <a:t>月　第</a:t>
            </a:r>
            <a:r>
              <a:rPr lang="en-US" altLang="ja-JP" sz="1000" dirty="0">
                <a:solidFill>
                  <a:schemeClr val="tx1"/>
                </a:solidFill>
                <a:latin typeface="Meiryo UI" panose="020B0604030504040204" pitchFamily="50" charset="-128"/>
                <a:ea typeface="Meiryo UI" panose="020B0604030504040204" pitchFamily="50" charset="-128"/>
              </a:rPr>
              <a:t>21</a:t>
            </a:r>
            <a:r>
              <a:rPr lang="ja-JP" altLang="en-US" sz="1000" dirty="0">
                <a:solidFill>
                  <a:schemeClr val="tx1"/>
                </a:solidFill>
                <a:latin typeface="Meiryo UI" panose="020B0604030504040204" pitchFamily="50" charset="-128"/>
                <a:ea typeface="Meiryo UI" panose="020B0604030504040204" pitchFamily="50" charset="-128"/>
              </a:rPr>
              <a:t>回協議会で協定書（案）とりまとめ</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2015</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27</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smtClean="0">
                <a:solidFill>
                  <a:schemeClr val="tx1"/>
                </a:solidFill>
                <a:latin typeface="Meiryo UI" panose="020B0604030504040204" pitchFamily="50" charset="-128"/>
                <a:ea typeface="Meiryo UI" panose="020B0604030504040204" pitchFamily="50" charset="-128"/>
              </a:rPr>
              <a:t>月　総務</a:t>
            </a:r>
            <a:r>
              <a:rPr lang="ja-JP" altLang="en-US" sz="1000" dirty="0">
                <a:solidFill>
                  <a:schemeClr val="tx1"/>
                </a:solidFill>
                <a:latin typeface="Meiryo UI" panose="020B0604030504040204" pitchFamily="50" charset="-128"/>
                <a:ea typeface="Meiryo UI" panose="020B0604030504040204" pitchFamily="50" charset="-128"/>
              </a:rPr>
              <a:t>大臣から協定書（案）について「特段の意見はありません」と回答</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2015</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27</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3</a:t>
            </a:r>
            <a:r>
              <a:rPr lang="ja-JP" altLang="en-US" sz="1000" dirty="0" smtClean="0">
                <a:solidFill>
                  <a:schemeClr val="tx1"/>
                </a:solidFill>
                <a:latin typeface="Meiryo UI" panose="020B0604030504040204" pitchFamily="50" charset="-128"/>
                <a:ea typeface="Meiryo UI" panose="020B0604030504040204" pitchFamily="50" charset="-128"/>
              </a:rPr>
              <a:t>月　府</a:t>
            </a:r>
            <a:r>
              <a:rPr lang="ja-JP" altLang="en-US" sz="1000" dirty="0">
                <a:solidFill>
                  <a:schemeClr val="tx1"/>
                </a:solidFill>
                <a:latin typeface="Meiryo UI" panose="020B0604030504040204" pitchFamily="50" charset="-128"/>
                <a:ea typeface="Meiryo UI" panose="020B0604030504040204" pitchFamily="50" charset="-128"/>
              </a:rPr>
              <a:t>市両議会で「特別区設置協定書（旧　協定書）」を承認</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51D919C5-B3B8-4DD1-8F1A-95A70B8FD21D}"/>
              </a:ext>
            </a:extLst>
          </p:cNvPr>
          <p:cNvSpPr/>
          <p:nvPr/>
        </p:nvSpPr>
        <p:spPr>
          <a:xfrm>
            <a:off x="3937286" y="4257120"/>
            <a:ext cx="100975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lgn="ctr"/>
            <a:r>
              <a:rPr lang="ja-JP" altLang="en-US" sz="1000" b="1" dirty="0">
                <a:solidFill>
                  <a:schemeClr val="tx1"/>
                </a:solidFill>
                <a:latin typeface="Meiryo UI" panose="020B0604030504040204" pitchFamily="50" charset="-128"/>
                <a:ea typeface="Meiryo UI" panose="020B0604030504040204" pitchFamily="50" charset="-128"/>
              </a:rPr>
              <a:t>法律に基づく設置</a:t>
            </a:r>
            <a:endParaRPr lang="en-US" altLang="ja-JP" sz="1000" b="1" dirty="0">
              <a:solidFill>
                <a:schemeClr val="tx1"/>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2B7C51F9-4C95-418F-AC0A-8D40FE9EAEDB}"/>
              </a:ext>
            </a:extLst>
          </p:cNvPr>
          <p:cNvSpPr/>
          <p:nvPr/>
        </p:nvSpPr>
        <p:spPr>
          <a:xfrm>
            <a:off x="338049" y="5681714"/>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「特別区設置住民投票」執行</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532FF6D4-9574-42F6-A8DD-1C0C8A021065}"/>
              </a:ext>
            </a:extLst>
          </p:cNvPr>
          <p:cNvSpPr/>
          <p:nvPr/>
        </p:nvSpPr>
        <p:spPr>
          <a:xfrm>
            <a:off x="272480" y="6185771"/>
            <a:ext cx="4736296" cy="555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●特別区を設置することについての賛否を問い、投票率は</a:t>
            </a:r>
            <a:r>
              <a:rPr lang="en-US" altLang="ja-JP" sz="1000" dirty="0">
                <a:solidFill>
                  <a:schemeClr val="tx1"/>
                </a:solidFill>
                <a:latin typeface="Meiryo UI" panose="020B0604030504040204" pitchFamily="50" charset="-128"/>
                <a:ea typeface="Meiryo UI" panose="020B0604030504040204" pitchFamily="50" charset="-128"/>
              </a:rPr>
              <a:t>66.83</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●開票結果は、賛成</a:t>
            </a:r>
            <a:r>
              <a:rPr lang="en-US" altLang="ja-JP" sz="1000" dirty="0">
                <a:solidFill>
                  <a:schemeClr val="tx1"/>
                </a:solidFill>
                <a:latin typeface="Meiryo UI" panose="020B0604030504040204" pitchFamily="50" charset="-128"/>
                <a:ea typeface="Meiryo UI" panose="020B0604030504040204" pitchFamily="50" charset="-128"/>
              </a:rPr>
              <a:t>694,844</a:t>
            </a:r>
            <a:r>
              <a:rPr lang="ja-JP" altLang="en-US" sz="1000" dirty="0">
                <a:solidFill>
                  <a:schemeClr val="tx1"/>
                </a:solidFill>
                <a:latin typeface="Meiryo UI" panose="020B0604030504040204" pitchFamily="50" charset="-128"/>
                <a:ea typeface="Meiryo UI" panose="020B0604030504040204" pitchFamily="50" charset="-128"/>
              </a:rPr>
              <a:t>票、反対</a:t>
            </a:r>
            <a:r>
              <a:rPr lang="en-US" altLang="ja-JP" sz="1000" dirty="0">
                <a:solidFill>
                  <a:schemeClr val="tx1"/>
                </a:solidFill>
                <a:latin typeface="Meiryo UI" panose="020B0604030504040204" pitchFamily="50" charset="-128"/>
                <a:ea typeface="Meiryo UI" panose="020B0604030504040204" pitchFamily="50" charset="-128"/>
              </a:rPr>
              <a:t>705,585</a:t>
            </a:r>
            <a:r>
              <a:rPr lang="ja-JP" altLang="en-US" sz="1000" dirty="0">
                <a:solidFill>
                  <a:schemeClr val="tx1"/>
                </a:solidFill>
                <a:latin typeface="Meiryo UI" panose="020B0604030504040204" pitchFamily="50" charset="-128"/>
                <a:ea typeface="Meiryo UI" panose="020B0604030504040204" pitchFamily="50" charset="-128"/>
              </a:rPr>
              <a:t>票であり、賛成が有効投票の総数の過半数に満たなかったため、特別区の設置はなされなかった</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4F58FB34-E444-4393-AF45-98DEFB2E8378}"/>
              </a:ext>
            </a:extLst>
          </p:cNvPr>
          <p:cNvSpPr/>
          <p:nvPr/>
        </p:nvSpPr>
        <p:spPr>
          <a:xfrm>
            <a:off x="5205247" y="1939116"/>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大都市制度（特別区設置）協議会（</a:t>
            </a:r>
            <a:r>
              <a:rPr kumimoji="1" lang="en-US" altLang="ja-JP" sz="1200" dirty="0">
                <a:latin typeface="Meiryo UI" panose="020B0604030504040204" pitchFamily="50" charset="-128"/>
                <a:ea typeface="Meiryo UI" panose="020B0604030504040204" pitchFamily="50" charset="-128"/>
              </a:rPr>
              <a:t>37</a:t>
            </a:r>
            <a:r>
              <a:rPr kumimoji="1" lang="ja-JP" altLang="en-US" sz="1200" dirty="0">
                <a:latin typeface="Meiryo UI" panose="020B0604030504040204" pitchFamily="50" charset="-128"/>
                <a:ea typeface="Meiryo UI" panose="020B0604030504040204" pitchFamily="50" charset="-128"/>
              </a:rPr>
              <a:t>回開催）</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2AA0016C-132D-40CA-AF52-C35BA05C58C9}"/>
              </a:ext>
            </a:extLst>
          </p:cNvPr>
          <p:cNvSpPr/>
          <p:nvPr/>
        </p:nvSpPr>
        <p:spPr>
          <a:xfrm>
            <a:off x="5146829" y="2450277"/>
            <a:ext cx="4736296" cy="93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 「大都市地域における特別区の設置に関する法律」に基づき、「特別区設置協定書」の作成に向けた協議を実施</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2020</a:t>
            </a:r>
            <a:r>
              <a:rPr lang="ja-JP" altLang="en-US" sz="1000" dirty="0">
                <a:solidFill>
                  <a:schemeClr val="tx1"/>
                </a:solidFill>
                <a:latin typeface="Meiryo UI" panose="020B0604030504040204" pitchFamily="50" charset="-128"/>
                <a:ea typeface="Meiryo UI" panose="020B0604030504040204" pitchFamily="50" charset="-128"/>
              </a:rPr>
              <a:t>（令和</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6</a:t>
            </a:r>
            <a:r>
              <a:rPr lang="ja-JP" altLang="en-US" sz="1000" dirty="0">
                <a:solidFill>
                  <a:schemeClr val="tx1"/>
                </a:solidFill>
                <a:latin typeface="Meiryo UI" panose="020B0604030504040204" pitchFamily="50" charset="-128"/>
                <a:ea typeface="Meiryo UI" panose="020B0604030504040204" pitchFamily="50" charset="-128"/>
              </a:rPr>
              <a:t>月　第</a:t>
            </a:r>
            <a:r>
              <a:rPr lang="en-US" altLang="ja-JP" sz="1000" dirty="0">
                <a:solidFill>
                  <a:schemeClr val="tx1"/>
                </a:solidFill>
                <a:latin typeface="Meiryo UI" panose="020B0604030504040204" pitchFamily="50" charset="-128"/>
                <a:ea typeface="Meiryo UI" panose="020B0604030504040204" pitchFamily="50" charset="-128"/>
              </a:rPr>
              <a:t>35</a:t>
            </a:r>
            <a:r>
              <a:rPr lang="ja-JP" altLang="en-US" sz="1000" dirty="0">
                <a:solidFill>
                  <a:schemeClr val="tx1"/>
                </a:solidFill>
                <a:latin typeface="Meiryo UI" panose="020B0604030504040204" pitchFamily="50" charset="-128"/>
                <a:ea typeface="Meiryo UI" panose="020B0604030504040204" pitchFamily="50" charset="-128"/>
              </a:rPr>
              <a:t>回協議会で協定書（案）とりまとめ</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2020</a:t>
            </a:r>
            <a:r>
              <a:rPr lang="ja-JP" altLang="en-US" sz="1000" dirty="0">
                <a:solidFill>
                  <a:schemeClr val="tx1"/>
                </a:solidFill>
                <a:latin typeface="Meiryo UI" panose="020B0604030504040204" pitchFamily="50" charset="-128"/>
                <a:ea typeface="Meiryo UI" panose="020B0604030504040204" pitchFamily="50" charset="-128"/>
              </a:rPr>
              <a:t>（令和</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7</a:t>
            </a:r>
            <a:r>
              <a:rPr lang="ja-JP" altLang="en-US" sz="1000" dirty="0" smtClean="0">
                <a:solidFill>
                  <a:schemeClr val="tx1"/>
                </a:solidFill>
                <a:latin typeface="Meiryo UI" panose="020B0604030504040204" pitchFamily="50" charset="-128"/>
                <a:ea typeface="Meiryo UI" panose="020B0604030504040204" pitchFamily="50" charset="-128"/>
              </a:rPr>
              <a:t>月　総務</a:t>
            </a:r>
            <a:r>
              <a:rPr lang="ja-JP" altLang="en-US" sz="1000" dirty="0">
                <a:solidFill>
                  <a:schemeClr val="tx1"/>
                </a:solidFill>
                <a:latin typeface="Meiryo UI" panose="020B0604030504040204" pitchFamily="50" charset="-128"/>
                <a:ea typeface="Meiryo UI" panose="020B0604030504040204" pitchFamily="50" charset="-128"/>
              </a:rPr>
              <a:t>大臣から協定書（案）について「特段の意見はありません」と回答</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2020</a:t>
            </a:r>
            <a:r>
              <a:rPr lang="ja-JP" altLang="en-US" sz="1000" dirty="0">
                <a:solidFill>
                  <a:schemeClr val="tx1"/>
                </a:solidFill>
                <a:latin typeface="Meiryo UI" panose="020B0604030504040204" pitchFamily="50" charset="-128"/>
                <a:ea typeface="Meiryo UI" panose="020B0604030504040204" pitchFamily="50" charset="-128"/>
              </a:rPr>
              <a:t>（令和</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8</a:t>
            </a:r>
            <a:r>
              <a:rPr lang="ja-JP" altLang="en-US" sz="1000" dirty="0" smtClean="0">
                <a:solidFill>
                  <a:schemeClr val="tx1"/>
                </a:solidFill>
                <a:latin typeface="Meiryo UI" panose="020B0604030504040204" pitchFamily="50" charset="-128"/>
                <a:ea typeface="Meiryo UI" panose="020B0604030504040204" pitchFamily="50" charset="-128"/>
              </a:rPr>
              <a:t>月に府議会</a:t>
            </a: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9</a:t>
            </a:r>
            <a:r>
              <a:rPr lang="ja-JP" altLang="en-US" sz="1000" dirty="0" smtClean="0">
                <a:solidFill>
                  <a:schemeClr val="tx1"/>
                </a:solidFill>
                <a:latin typeface="Meiryo UI" panose="020B0604030504040204" pitchFamily="50" charset="-128"/>
                <a:ea typeface="Meiryo UI" panose="020B0604030504040204" pitchFamily="50" charset="-128"/>
              </a:rPr>
              <a:t>月に</a:t>
            </a:r>
            <a:r>
              <a:rPr lang="ja-JP" altLang="en-US" sz="1000" dirty="0">
                <a:solidFill>
                  <a:schemeClr val="tx1"/>
                </a:solidFill>
                <a:latin typeface="Meiryo UI" panose="020B0604030504040204" pitchFamily="50" charset="-128"/>
                <a:ea typeface="Meiryo UI" panose="020B0604030504040204" pitchFamily="50" charset="-128"/>
              </a:rPr>
              <a:t>市会で「特別区設置協定書」を承認</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5DC934F4-270E-4172-96FC-C40CC3D35AE5}"/>
              </a:ext>
            </a:extLst>
          </p:cNvPr>
          <p:cNvSpPr/>
          <p:nvPr/>
        </p:nvSpPr>
        <p:spPr>
          <a:xfrm>
            <a:off x="8804484" y="2096880"/>
            <a:ext cx="100975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lgn="ctr"/>
            <a:r>
              <a:rPr lang="ja-JP" altLang="en-US" sz="1000" b="1" dirty="0">
                <a:solidFill>
                  <a:schemeClr val="tx1"/>
                </a:solidFill>
                <a:latin typeface="Meiryo UI" panose="020B0604030504040204" pitchFamily="50" charset="-128"/>
                <a:ea typeface="Meiryo UI" panose="020B0604030504040204" pitchFamily="50" charset="-128"/>
              </a:rPr>
              <a:t>法律に基づく設置</a:t>
            </a:r>
            <a:endParaRPr lang="en-US" altLang="ja-JP" sz="1000" b="1" dirty="0">
              <a:solidFill>
                <a:schemeClr val="tx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7BD92E8D-BDF0-49BD-95CE-844A1700CAFE}"/>
              </a:ext>
            </a:extLst>
          </p:cNvPr>
          <p:cNvSpPr/>
          <p:nvPr/>
        </p:nvSpPr>
        <p:spPr>
          <a:xfrm>
            <a:off x="5178817" y="3521473"/>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「大阪市廃止・特別区設置住民投票」執行</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11</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AD4F547F-D450-4E88-BBE4-D3F824F0597D}"/>
              </a:ext>
            </a:extLst>
          </p:cNvPr>
          <p:cNvSpPr/>
          <p:nvPr/>
        </p:nvSpPr>
        <p:spPr>
          <a:xfrm>
            <a:off x="5113248" y="4025530"/>
            <a:ext cx="4736296" cy="555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●大阪市を廃止し、特別区を設置することについての賛否を問い、投票率は</a:t>
            </a:r>
            <a:r>
              <a:rPr lang="en-US" altLang="ja-JP" sz="1000" dirty="0">
                <a:solidFill>
                  <a:schemeClr val="tx1"/>
                </a:solidFill>
                <a:latin typeface="Meiryo UI" panose="020B0604030504040204" pitchFamily="50" charset="-128"/>
                <a:ea typeface="Meiryo UI" panose="020B0604030504040204" pitchFamily="50" charset="-128"/>
              </a:rPr>
              <a:t>62.35</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●開票結果は、賛成</a:t>
            </a:r>
            <a:r>
              <a:rPr lang="en-US" altLang="ja-JP" sz="1000" dirty="0">
                <a:solidFill>
                  <a:schemeClr val="tx1"/>
                </a:solidFill>
                <a:latin typeface="Meiryo UI" panose="020B0604030504040204" pitchFamily="50" charset="-128"/>
                <a:ea typeface="Meiryo UI" panose="020B0604030504040204" pitchFamily="50" charset="-128"/>
              </a:rPr>
              <a:t>675,829</a:t>
            </a:r>
            <a:r>
              <a:rPr lang="ja-JP" altLang="en-US" sz="1000" dirty="0">
                <a:solidFill>
                  <a:schemeClr val="tx1"/>
                </a:solidFill>
                <a:latin typeface="Meiryo UI" panose="020B0604030504040204" pitchFamily="50" charset="-128"/>
                <a:ea typeface="Meiryo UI" panose="020B0604030504040204" pitchFamily="50" charset="-128"/>
              </a:rPr>
              <a:t>票、反対</a:t>
            </a:r>
            <a:r>
              <a:rPr lang="en-US" altLang="ja-JP" sz="1000" dirty="0">
                <a:solidFill>
                  <a:schemeClr val="tx1"/>
                </a:solidFill>
                <a:latin typeface="Meiryo UI" panose="020B0604030504040204" pitchFamily="50" charset="-128"/>
                <a:ea typeface="Meiryo UI" panose="020B0604030504040204" pitchFamily="50" charset="-128"/>
              </a:rPr>
              <a:t>692,996</a:t>
            </a:r>
            <a:r>
              <a:rPr lang="ja-JP" altLang="en-US" sz="1000" dirty="0">
                <a:solidFill>
                  <a:schemeClr val="tx1"/>
                </a:solidFill>
                <a:latin typeface="Meiryo UI" panose="020B0604030504040204" pitchFamily="50" charset="-128"/>
                <a:ea typeface="Meiryo UI" panose="020B0604030504040204" pitchFamily="50" charset="-128"/>
              </a:rPr>
              <a:t>票であり、賛成が有効投票の総数の過半数に満たなかったため、特別区の設置はなされなかった</a:t>
            </a:r>
            <a:endParaRPr lang="en-US" altLang="ja-JP" sz="1000" dirty="0">
              <a:solidFill>
                <a:schemeClr val="tx1"/>
              </a:solidFill>
              <a:latin typeface="Meiryo UI" panose="020B0604030504040204" pitchFamily="50" charset="-128"/>
              <a:ea typeface="Meiryo UI" panose="020B0604030504040204" pitchFamily="50" charset="-128"/>
            </a:endParaRPr>
          </a:p>
        </p:txBody>
      </p:sp>
      <p:graphicFrame>
        <p:nvGraphicFramePr>
          <p:cNvPr id="37" name="表 36">
            <a:extLst>
              <a:ext uri="{FF2B5EF4-FFF2-40B4-BE49-F238E27FC236}">
                <a16:creationId xmlns:a16="http://schemas.microsoft.com/office/drawing/2014/main" id="{7EF36936-2429-4B5C-88A2-00128BFD7D93}"/>
              </a:ext>
            </a:extLst>
          </p:cNvPr>
          <p:cNvGraphicFramePr>
            <a:graphicFrameLocks noGrp="1"/>
          </p:cNvGraphicFramePr>
          <p:nvPr>
            <p:extLst>
              <p:ext uri="{D42A27DB-BD31-4B8C-83A1-F6EECF244321}">
                <p14:modId xmlns:p14="http://schemas.microsoft.com/office/powerpoint/2010/main" val="789152602"/>
              </p:ext>
            </p:extLst>
          </p:nvPr>
        </p:nvGraphicFramePr>
        <p:xfrm>
          <a:off x="5284368" y="5100873"/>
          <a:ext cx="4349152" cy="1200903"/>
        </p:xfrm>
        <a:graphic>
          <a:graphicData uri="http://schemas.openxmlformats.org/drawingml/2006/table">
            <a:tbl>
              <a:tblPr firstRow="1" bandRow="1">
                <a:tableStyleId>{5C22544A-7EE6-4342-B048-85BDC9FD1C3A}</a:tableStyleId>
              </a:tblPr>
              <a:tblGrid>
                <a:gridCol w="1087799">
                  <a:extLst>
                    <a:ext uri="{9D8B030D-6E8A-4147-A177-3AD203B41FA5}">
                      <a16:colId xmlns:a16="http://schemas.microsoft.com/office/drawing/2014/main" val="4037741501"/>
                    </a:ext>
                  </a:extLst>
                </a:gridCol>
                <a:gridCol w="3261353">
                  <a:extLst>
                    <a:ext uri="{9D8B030D-6E8A-4147-A177-3AD203B41FA5}">
                      <a16:colId xmlns:a16="http://schemas.microsoft.com/office/drawing/2014/main" val="314475500"/>
                    </a:ext>
                  </a:extLst>
                </a:gridCol>
              </a:tblGrid>
              <a:tr h="174532">
                <a:tc>
                  <a:txBody>
                    <a:bodyPr/>
                    <a:lstStyle/>
                    <a:p>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endParaRPr kumimoji="1" lang="ja-JP" altLang="en-US"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総合区素案を</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大都市制度（特別区設置）協議会へ報告</a:t>
                      </a:r>
                      <a:endPar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95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総合区素案に関する住民説明会を開催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36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総合区制度案（副首都推進局案）を</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大都市制度（特別区設置）協議会へ報告</a:t>
                      </a:r>
                      <a:endPar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453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制度（特別区設置）協</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議会では、総合区制度の議論を行わないことを確認</a:t>
                      </a:r>
                      <a:endPar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340888"/>
                  </a:ext>
                </a:extLst>
              </a:tr>
            </a:tbl>
          </a:graphicData>
        </a:graphic>
      </p:graphicFrame>
      <p:sp>
        <p:nvSpPr>
          <p:cNvPr id="38" name="タイトル 1">
            <a:extLst>
              <a:ext uri="{FF2B5EF4-FFF2-40B4-BE49-F238E27FC236}">
                <a16:creationId xmlns:a16="http://schemas.microsoft.com/office/drawing/2014/main" id="{61B1FCCA-3992-4193-B158-17F11019886C}"/>
              </a:ext>
            </a:extLst>
          </p:cNvPr>
          <p:cNvSpPr txBox="1">
            <a:spLocks/>
          </p:cNvSpPr>
          <p:nvPr/>
        </p:nvSpPr>
        <p:spPr>
          <a:xfrm>
            <a:off x="5162331" y="4826648"/>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1000" b="1" dirty="0">
                <a:latin typeface="+mj-ea"/>
                <a:cs typeface="Meiryo UI" panose="020B0604030504040204" pitchFamily="50" charset="-128"/>
              </a:rPr>
              <a:t>【</a:t>
            </a:r>
            <a:r>
              <a:rPr lang="ja-JP" altLang="en-US" sz="1000" b="1" dirty="0">
                <a:latin typeface="+mj-ea"/>
                <a:cs typeface="Meiryo UI" panose="020B0604030504040204" pitchFamily="50" charset="-128"/>
              </a:rPr>
              <a:t>参考</a:t>
            </a:r>
            <a:r>
              <a:rPr lang="en-US" altLang="ja-JP" sz="1000" b="1" dirty="0">
                <a:latin typeface="+mj-ea"/>
                <a:cs typeface="Meiryo UI" panose="020B0604030504040204" pitchFamily="50" charset="-128"/>
              </a:rPr>
              <a:t>】</a:t>
            </a:r>
            <a:r>
              <a:rPr lang="ja-JP" altLang="en-US" sz="1000" b="1" dirty="0">
                <a:latin typeface="+mj-ea"/>
                <a:cs typeface="Meiryo UI" panose="020B0604030504040204" pitchFamily="50" charset="-128"/>
              </a:rPr>
              <a:t>総合区制度の主な検討経過</a:t>
            </a:r>
          </a:p>
        </p:txBody>
      </p:sp>
      <p:sp>
        <p:nvSpPr>
          <p:cNvPr id="6" name="正方形/長方形 5">
            <a:extLst>
              <a:ext uri="{FF2B5EF4-FFF2-40B4-BE49-F238E27FC236}">
                <a16:creationId xmlns:a16="http://schemas.microsoft.com/office/drawing/2014/main" id="{244C70BE-1C2B-403E-AB4E-689A8EF1D399}"/>
              </a:ext>
            </a:extLst>
          </p:cNvPr>
          <p:cNvSpPr/>
          <p:nvPr/>
        </p:nvSpPr>
        <p:spPr>
          <a:xfrm>
            <a:off x="5178817" y="4826648"/>
            <a:ext cx="4635418" cy="1607256"/>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AD4F547F-D450-4E88-BBE4-D3F824F0597D}"/>
              </a:ext>
            </a:extLst>
          </p:cNvPr>
          <p:cNvSpPr/>
          <p:nvPr/>
        </p:nvSpPr>
        <p:spPr>
          <a:xfrm>
            <a:off x="5205247" y="6203214"/>
            <a:ext cx="4736296" cy="22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総合区制度については、大阪市として検討を継続</a:t>
            </a:r>
            <a:endParaRPr lang="en-US" alt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36354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1626" y="126876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80711" y="548680"/>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住民投票の後、大阪府と大阪市では、大阪府と大阪市という制度上の枠組みは維持したまま、互いの連携を将来にわたってより強固なものとするため、“府市一体条例“を制定し、さらなる大阪の成長と発展に向け、取組みを進めている。</a:t>
            </a:r>
          </a:p>
          <a:p>
            <a:pPr marL="285750" indent="-285750" algn="l">
              <a:lnSpc>
                <a:spcPts val="1600"/>
              </a:lnSpc>
              <a:spcBef>
                <a:spcPts val="1200"/>
              </a:spcBef>
              <a:buFont typeface="Wingdings" panose="05000000000000000000" pitchFamily="2" charset="2"/>
              <a:buChar char="p"/>
            </a:pPr>
            <a:endParaRPr lang="ja-JP" altLang="en-US" sz="1400" dirty="0">
              <a:latin typeface="+mj-ea"/>
              <a:cs typeface="Meiryo UI" panose="020B0604030504040204" pitchFamily="50" charset="-128"/>
            </a:endParaRPr>
          </a:p>
        </p:txBody>
      </p:sp>
      <p:sp>
        <p:nvSpPr>
          <p:cNvPr id="28" name="正方形/長方形 27"/>
          <p:cNvSpPr/>
          <p:nvPr/>
        </p:nvSpPr>
        <p:spPr>
          <a:xfrm>
            <a:off x="837571" y="2607528"/>
            <a:ext cx="7832817" cy="586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spc="-40" dirty="0">
                <a:solidFill>
                  <a:schemeClr val="tx1"/>
                </a:solidFill>
                <a:latin typeface="Meiryo UI" panose="020B0604030504040204" pitchFamily="50" charset="-128"/>
                <a:ea typeface="Meiryo UI" panose="020B0604030504040204" pitchFamily="50" charset="-128"/>
              </a:rPr>
              <a:t>対等の立場において一体的な行政運営を推進する</a:t>
            </a:r>
            <a:r>
              <a:rPr kumimoji="1" lang="ja-JP" altLang="en-US" sz="1200" spc="-50" dirty="0">
                <a:solidFill>
                  <a:schemeClr val="tx1"/>
                </a:solidFill>
                <a:latin typeface="Meiryo UI" panose="020B0604030504040204" pitchFamily="50" charset="-128"/>
                <a:ea typeface="Meiryo UI" panose="020B0604030504040204" pitchFamily="50" charset="-128"/>
              </a:rPr>
              <a:t>ことを通じ、二重行政を解消</a:t>
            </a:r>
            <a:r>
              <a:rPr kumimoji="1" lang="ja-JP" altLang="en-US" sz="1200" dirty="0">
                <a:solidFill>
                  <a:schemeClr val="tx1"/>
                </a:solidFill>
                <a:latin typeface="Meiryo UI" panose="020B0604030504040204" pitchFamily="50" charset="-128"/>
                <a:ea typeface="Meiryo UI" panose="020B0604030504040204" pitchFamily="50" charset="-128"/>
              </a:rPr>
              <a:t>するとともに、大阪の成長及び発展を図ることにより、副首都・大阪を確立し、もって豊かな住民生活を実現する</a:t>
            </a:r>
          </a:p>
        </p:txBody>
      </p:sp>
      <p:sp>
        <p:nvSpPr>
          <p:cNvPr id="31" name="正方形/長方形 30"/>
          <p:cNvSpPr/>
          <p:nvPr/>
        </p:nvSpPr>
        <p:spPr>
          <a:xfrm>
            <a:off x="837571" y="1894765"/>
            <a:ext cx="6036747" cy="436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「大阪府及び大阪市における一体的な行政運営の推進に関する条例」（大阪府条例）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「大阪市及び大阪府における一体的な行政運営の推進に関する条例」（大阪市条例）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38" name="角丸四角形 37"/>
          <p:cNvSpPr/>
          <p:nvPr/>
        </p:nvSpPr>
        <p:spPr>
          <a:xfrm>
            <a:off x="1064566" y="3429000"/>
            <a:ext cx="7488831" cy="3376106"/>
          </a:xfrm>
          <a:prstGeom prst="roundRect">
            <a:avLst>
              <a:gd name="adj" fmla="val 18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39" name="角丸四角形 38"/>
          <p:cNvSpPr/>
          <p:nvPr/>
        </p:nvSpPr>
        <p:spPr>
          <a:xfrm>
            <a:off x="1271434" y="3215817"/>
            <a:ext cx="2082777" cy="288000"/>
          </a:xfrm>
          <a:prstGeom prst="roundRect">
            <a:avLst/>
          </a:prstGeom>
          <a:solidFill>
            <a:schemeClr val="accent1"/>
          </a:solidFill>
          <a:ln/>
        </p:spPr>
        <p:style>
          <a:lnRef idx="1">
            <a:schemeClr val="accent1"/>
          </a:lnRef>
          <a:fillRef idx="2">
            <a:schemeClr val="accent1"/>
          </a:fillRef>
          <a:effectRef idx="1">
            <a:schemeClr val="accent1"/>
          </a:effectRef>
          <a:fontRef idx="minor">
            <a:schemeClr val="dk1"/>
          </a:fontRef>
        </p:style>
        <p:txBody>
          <a:bodyPr lIns="36000" rIns="72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条例に基づく主な取組み</a:t>
            </a:r>
          </a:p>
        </p:txBody>
      </p:sp>
      <p:sp>
        <p:nvSpPr>
          <p:cNvPr id="40" name="角丸四角形 39"/>
          <p:cNvSpPr/>
          <p:nvPr/>
        </p:nvSpPr>
        <p:spPr>
          <a:xfrm>
            <a:off x="1208584" y="3636869"/>
            <a:ext cx="7200800" cy="913709"/>
          </a:xfrm>
          <a:prstGeom prst="roundRect">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rIns="108000" rtlCol="0" anchor="ctr" anchorCtr="0"/>
          <a:lstStyle/>
          <a:p>
            <a:pPr marL="177800" indent="-177800"/>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1316595" y="3751453"/>
            <a:ext cx="6984775" cy="638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lang="ja-JP" altLang="en-US" sz="1200" b="1" dirty="0">
                <a:solidFill>
                  <a:schemeClr val="tx1"/>
                </a:solidFill>
                <a:latin typeface="Meiryo UI" panose="020B0604030504040204" pitchFamily="50" charset="-128"/>
                <a:ea typeface="Meiryo UI" panose="020B0604030504040204" pitchFamily="50" charset="-128"/>
              </a:rPr>
              <a:t>〇 知事・大阪市長のトップ会議として「副首都推進本部（大阪府市）会議」を設置し、大阪の成長・発展に向けた基本的な方針等を協議</a:t>
            </a:r>
            <a:endParaRPr lang="en-US" altLang="ja-JP" sz="1200" b="1" dirty="0">
              <a:solidFill>
                <a:schemeClr val="tx1"/>
              </a:solidFill>
              <a:latin typeface="Meiryo UI" panose="020B0604030504040204" pitchFamily="50" charset="-128"/>
              <a:ea typeface="Meiryo UI" panose="020B0604030504040204" pitchFamily="50" charset="-128"/>
            </a:endParaRPr>
          </a:p>
          <a:p>
            <a:pPr marL="177800" indent="-177800"/>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成長戦略やまちづくり・交通基盤整備、スマートシティの推進、また、安全・安心に関することも含め、</a:t>
            </a:r>
            <a:endParaRPr lang="en-US" altLang="ja-JP" sz="12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200" dirty="0">
                <a:solidFill>
                  <a:schemeClr val="tx1"/>
                </a:solidFill>
                <a:latin typeface="Meiryo UI" panose="020B0604030504040204" pitchFamily="50" charset="-128"/>
                <a:ea typeface="Meiryo UI" panose="020B0604030504040204" pitchFamily="50" charset="-128"/>
              </a:rPr>
              <a:t>　　　　　大阪府と大阪市の重要施策に関する方針を幅広く協議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2" name="角丸四角形 41"/>
          <p:cNvSpPr/>
          <p:nvPr/>
        </p:nvSpPr>
        <p:spPr>
          <a:xfrm>
            <a:off x="1208584" y="4665162"/>
            <a:ext cx="7200800" cy="1903737"/>
          </a:xfrm>
          <a:prstGeom prst="roundRect">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rIns="108000" rtlCol="0" anchor="ctr" anchorCtr="0"/>
          <a:lstStyle/>
          <a:p>
            <a:pPr marL="177800" indent="-177800">
              <a:lnSpc>
                <a:spcPts val="1300"/>
              </a:lnSpc>
              <a:spcBef>
                <a:spcPts val="600"/>
              </a:spcBef>
            </a:pP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1316595" y="4739341"/>
            <a:ext cx="6984775" cy="785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lang="ja-JP" altLang="en-US" sz="1200" b="1" dirty="0">
                <a:solidFill>
                  <a:schemeClr val="tx1"/>
                </a:solidFill>
                <a:latin typeface="Meiryo UI" panose="020B0604030504040204" pitchFamily="50" charset="-128"/>
                <a:ea typeface="Meiryo UI" panose="020B0604030504040204" pitchFamily="50" charset="-128"/>
              </a:rPr>
              <a:t>〇 大阪府と大阪市が将来にわたって一体的に行政運営を推進するための手法を検討し、最適なものを選択していく</a:t>
            </a:r>
            <a:endParaRPr lang="en-US" altLang="ja-JP" sz="1200" b="1" dirty="0">
              <a:solidFill>
                <a:schemeClr val="tx1"/>
              </a:solidFill>
              <a:latin typeface="Meiryo UI" panose="020B0604030504040204" pitchFamily="50" charset="-128"/>
              <a:ea typeface="Meiryo UI" panose="020B0604030504040204" pitchFamily="50" charset="-128"/>
            </a:endParaRPr>
          </a:p>
          <a:p>
            <a:pPr marL="177800" indent="-177800"/>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協議会の設置、機関等の共同設置、事務の委託、地方独立法人の新設・合併</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1397281" y="5431867"/>
            <a:ext cx="2344959" cy="23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（条例に位置付け）</a:t>
            </a:r>
          </a:p>
        </p:txBody>
      </p:sp>
      <p:graphicFrame>
        <p:nvGraphicFramePr>
          <p:cNvPr id="45" name="表 44"/>
          <p:cNvGraphicFramePr>
            <a:graphicFrameLocks noGrp="1"/>
          </p:cNvGraphicFramePr>
          <p:nvPr/>
        </p:nvGraphicFramePr>
        <p:xfrm>
          <a:off x="1712500" y="5718388"/>
          <a:ext cx="6408852" cy="662940"/>
        </p:xfrm>
        <a:graphic>
          <a:graphicData uri="http://schemas.openxmlformats.org/drawingml/2006/table">
            <a:tbl>
              <a:tblPr firstRow="1" bandRow="1">
                <a:tableStyleId>{5940675A-B579-460E-94D1-54222C63F5DA}</a:tableStyleId>
              </a:tblPr>
              <a:tblGrid>
                <a:gridCol w="3204426">
                  <a:extLst>
                    <a:ext uri="{9D8B030D-6E8A-4147-A177-3AD203B41FA5}">
                      <a16:colId xmlns:a16="http://schemas.microsoft.com/office/drawing/2014/main" val="3817335768"/>
                    </a:ext>
                  </a:extLst>
                </a:gridCol>
                <a:gridCol w="3204426">
                  <a:extLst>
                    <a:ext uri="{9D8B030D-6E8A-4147-A177-3AD203B41FA5}">
                      <a16:colId xmlns:a16="http://schemas.microsoft.com/office/drawing/2014/main" val="1231773898"/>
                    </a:ext>
                  </a:extLst>
                </a:gridCol>
              </a:tblGrid>
              <a:tr h="660622">
                <a:tc>
                  <a:txBody>
                    <a:bodyPr/>
                    <a:lstStyle/>
                    <a:p>
                      <a:pPr>
                        <a:lnSpc>
                          <a:spcPts val="1400"/>
                        </a:lnSpc>
                      </a:pP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既存の機関等の共同設置等</a:t>
                      </a:r>
                      <a:r>
                        <a:rPr kumimoji="1" lang="en-US" altLang="ja-JP" sz="1200" dirty="0">
                          <a:latin typeface="Meiryo UI" panose="020B0604030504040204" pitchFamily="50" charset="-128"/>
                          <a:ea typeface="Meiryo UI" panose="020B0604030504040204" pitchFamily="50" charset="-128"/>
                        </a:rPr>
                        <a:t>】</a:t>
                      </a:r>
                    </a:p>
                    <a:p>
                      <a:pPr>
                        <a:lnSpc>
                          <a:spcPts val="1400"/>
                        </a:lnSpc>
                        <a:spcBef>
                          <a:spcPts val="300"/>
                        </a:spcBef>
                      </a:pPr>
                      <a:r>
                        <a:rPr kumimoji="1" lang="ja-JP" altLang="en-US" sz="1200" dirty="0">
                          <a:latin typeface="Meiryo UI" panose="020B0604030504040204" pitchFamily="50" charset="-128"/>
                          <a:ea typeface="Meiryo UI" panose="020B0604030504040204" pitchFamily="50" charset="-128"/>
                        </a:rPr>
                        <a:t>　▶ 大阪港湾局、大阪信用保証協会、</a:t>
                      </a:r>
                      <a:endParaRPr kumimoji="1" lang="en-US" altLang="ja-JP" sz="1200" dirty="0">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　　　大阪産業技術研究所　　など</a:t>
                      </a:r>
                    </a:p>
                  </a:txBody>
                  <a:tcPr anchor="ctr"/>
                </a:tc>
                <a:tc>
                  <a:txBody>
                    <a:bodyPr/>
                    <a:lstStyle/>
                    <a:p>
                      <a:pPr>
                        <a:lnSpc>
                          <a:spcPts val="1400"/>
                        </a:lnSpc>
                      </a:pP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大阪市から大阪府への事務の委託</a:t>
                      </a:r>
                      <a:r>
                        <a:rPr kumimoji="1" lang="en-US" altLang="ja-JP" sz="1200" dirty="0">
                          <a:latin typeface="Meiryo UI" panose="020B0604030504040204" pitchFamily="50" charset="-128"/>
                          <a:ea typeface="Meiryo UI" panose="020B0604030504040204" pitchFamily="50" charset="-128"/>
                        </a:rPr>
                        <a:t>】</a:t>
                      </a:r>
                    </a:p>
                    <a:p>
                      <a:pPr>
                        <a:lnSpc>
                          <a:spcPts val="1400"/>
                        </a:lnSpc>
                        <a:spcBef>
                          <a:spcPts val="300"/>
                        </a:spcBef>
                      </a:pPr>
                      <a:r>
                        <a:rPr kumimoji="1" lang="ja-JP" altLang="en-US" sz="1200" dirty="0">
                          <a:latin typeface="Meiryo UI" panose="020B0604030504040204" pitchFamily="50" charset="-128"/>
                          <a:ea typeface="Meiryo UI" panose="020B0604030504040204" pitchFamily="50" charset="-128"/>
                        </a:rPr>
                        <a:t>　▶ 成長戦略等の策定</a:t>
                      </a:r>
                      <a:endParaRPr kumimoji="1" lang="en-US" altLang="ja-JP" sz="1200" dirty="0">
                        <a:latin typeface="Meiryo UI" panose="020B0604030504040204" pitchFamily="50" charset="-128"/>
                        <a:ea typeface="Meiryo UI" panose="020B0604030504040204" pitchFamily="50" charset="-128"/>
                      </a:endParaRPr>
                    </a:p>
                    <a:p>
                      <a:pPr>
                        <a:lnSpc>
                          <a:spcPts val="1400"/>
                        </a:lnSpc>
                        <a:spcBef>
                          <a:spcPts val="0"/>
                        </a:spcBef>
                      </a:pPr>
                      <a:r>
                        <a:rPr kumimoji="1" lang="ja-JP" altLang="en-US" sz="1200" dirty="0">
                          <a:latin typeface="Meiryo UI" panose="020B0604030504040204" pitchFamily="50" charset="-128"/>
                          <a:ea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rPr>
                        <a:t> 広域的な都市計画権限</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2206709"/>
                  </a:ext>
                </a:extLst>
              </a:tr>
            </a:tbl>
          </a:graphicData>
        </a:graphic>
      </p:graphicFrame>
      <p:sp>
        <p:nvSpPr>
          <p:cNvPr id="46" name="正方形/長方形 45"/>
          <p:cNvSpPr/>
          <p:nvPr/>
        </p:nvSpPr>
        <p:spPr>
          <a:xfrm>
            <a:off x="581644" y="1671364"/>
            <a:ext cx="1275012" cy="183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条例の名称</a:t>
            </a:r>
            <a:r>
              <a:rPr kumimoji="1" lang="en-US" altLang="ja-JP" sz="1200" dirty="0">
                <a:solidFill>
                  <a:schemeClr val="tx1"/>
                </a:solidFill>
                <a:latin typeface="Meiryo UI" panose="020B0604030504040204" pitchFamily="50" charset="-128"/>
                <a:ea typeface="Meiryo UI" panose="020B0604030504040204" pitchFamily="50" charset="-128"/>
              </a:rPr>
              <a:t>】</a:t>
            </a:r>
          </a:p>
        </p:txBody>
      </p:sp>
      <p:sp>
        <p:nvSpPr>
          <p:cNvPr id="47" name="正方形/長方形 46"/>
          <p:cNvSpPr/>
          <p:nvPr/>
        </p:nvSpPr>
        <p:spPr>
          <a:xfrm>
            <a:off x="610656" y="2486826"/>
            <a:ext cx="1275012" cy="183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基本理念</a:t>
            </a:r>
            <a:r>
              <a:rPr kumimoji="1" lang="en-US" altLang="ja-JP" sz="1200" dirty="0">
                <a:solidFill>
                  <a:schemeClr val="tx1"/>
                </a:solidFill>
                <a:latin typeface="Meiryo UI" panose="020B0604030504040204" pitchFamily="50" charset="-128"/>
                <a:ea typeface="Meiryo UI" panose="020B0604030504040204" pitchFamily="50" charset="-128"/>
              </a:rPr>
              <a:t>】</a:t>
            </a:r>
          </a:p>
        </p:txBody>
      </p:sp>
      <p:sp>
        <p:nvSpPr>
          <p:cNvPr id="20" name="スライド番号プレースホルダー 3"/>
          <p:cNvSpPr>
            <a:spLocks noGrp="1"/>
          </p:cNvSpPr>
          <p:nvPr>
            <p:ph type="sldNum" sz="quarter" idx="12"/>
          </p:nvPr>
        </p:nvSpPr>
        <p:spPr>
          <a:xfrm>
            <a:off x="7772400" y="6490885"/>
            <a:ext cx="2133600" cy="365125"/>
          </a:xfrm>
        </p:spPr>
        <p:txBody>
          <a:bodyPr/>
          <a:lstStyle/>
          <a:p>
            <a:pPr>
              <a:defRPr/>
            </a:pPr>
            <a:r>
              <a:rPr lang="en-US" altLang="ja-JP" dirty="0" smtClean="0"/>
              <a:t>33</a:t>
            </a:r>
            <a:endParaRPr lang="ja-JP" altLang="en-US" dirty="0"/>
          </a:p>
        </p:txBody>
      </p:sp>
      <p:sp>
        <p:nvSpPr>
          <p:cNvPr id="29" name="タイトル 1">
            <a:extLst>
              <a:ext uri="{FF2B5EF4-FFF2-40B4-BE49-F238E27FC236}">
                <a16:creationId xmlns:a16="http://schemas.microsoft.com/office/drawing/2014/main" id="{5ADB0D3F-B775-4E65-BA46-44486F69EB96}"/>
              </a:ext>
            </a:extLst>
          </p:cNvPr>
          <p:cNvSpPr txBox="1">
            <a:spLocks/>
          </p:cNvSpPr>
          <p:nvPr/>
        </p:nvSpPr>
        <p:spPr>
          <a:xfrm>
            <a:off x="344903" y="1342274"/>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府市一体条例の概要</a:t>
            </a:r>
          </a:p>
        </p:txBody>
      </p:sp>
    </p:spTree>
    <p:extLst>
      <p:ext uri="{BB962C8B-B14F-4D97-AF65-F5344CB8AC3E}">
        <p14:creationId xmlns:p14="http://schemas.microsoft.com/office/powerpoint/2010/main" val="240120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nvPr>
        </p:nvGraphicFramePr>
        <p:xfrm>
          <a:off x="541624" y="2255664"/>
          <a:ext cx="4392488" cy="1486042"/>
        </p:xfrm>
        <a:graphic>
          <a:graphicData uri="http://schemas.openxmlformats.org/drawingml/2006/table">
            <a:tbl>
              <a:tblPr firstRow="1" bandRow="1">
                <a:tableStyleId>{5C22544A-7EE6-4342-B048-85BDC9FD1C3A}</a:tableStyleId>
              </a:tblPr>
              <a:tblGrid>
                <a:gridCol w="769228">
                  <a:extLst>
                    <a:ext uri="{9D8B030D-6E8A-4147-A177-3AD203B41FA5}">
                      <a16:colId xmlns:a16="http://schemas.microsoft.com/office/drawing/2014/main" val="4037741501"/>
                    </a:ext>
                  </a:extLst>
                </a:gridCol>
                <a:gridCol w="3623260">
                  <a:extLst>
                    <a:ext uri="{9D8B030D-6E8A-4147-A177-3AD203B41FA5}">
                      <a16:colId xmlns:a16="http://schemas.microsoft.com/office/drawing/2014/main" val="314475500"/>
                    </a:ext>
                  </a:extLst>
                </a:gridCol>
              </a:tblGrid>
              <a:tr h="180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541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八尾市が中核市に</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移行</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「課題・将来見通しに関する研究」とりまとめ</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「広域連携に関する研究」、「合併に関する研究」とりまとめ</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301829"/>
                  </a:ext>
                </a:extLst>
              </a:tr>
              <a:tr h="388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寝屋川市が中核市に</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移行</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「市町村の単独の取組に関する研究」とりまとめ</a:t>
                      </a:r>
                      <a:endParaRPr lang="ja-JP" altLang="en-US" sz="1200" b="0"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042255"/>
                  </a:ext>
                </a:extLst>
              </a:tr>
              <a:tr h="180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吹田市が中核市に移行</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340888"/>
                  </a:ext>
                </a:extLst>
              </a:tr>
              <a:tr h="180492">
                <a:tc>
                  <a:txBody>
                    <a:bodyPr/>
                    <a:lstStyle/>
                    <a:p>
                      <a:endParaRPr kumimoji="1" lang="en-US" altLang="ja-JP"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bl>
          </a:graphicData>
        </a:graphic>
      </p:graphicFrame>
      <p:cxnSp>
        <p:nvCxnSpPr>
          <p:cNvPr id="4" name="直線コネクタ 3"/>
          <p:cNvCxnSpPr/>
          <p:nvPr/>
        </p:nvCxnSpPr>
        <p:spPr>
          <a:xfrm>
            <a:off x="184856" y="198884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400880" y="474731"/>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人口減少、少子高齢化が進み、また、社会保障ニーズの増大や行政課題が多様化する中、副首都化による成長の果実を住民に還元し、地域ニーズに沿った身近な行政サービスを展開できるよう、中核市並みの基礎自治機能を担いうる行政運営体制の</a:t>
            </a:r>
            <a:r>
              <a:rPr lang="ja-JP" altLang="en-US" sz="1400" dirty="0" smtClean="0">
                <a:latin typeface="+mj-ea"/>
                <a:cs typeface="Meiryo UI" panose="020B0604030504040204" pitchFamily="50" charset="-128"/>
              </a:rPr>
              <a:t>強化に向け、府</a:t>
            </a:r>
            <a:r>
              <a:rPr lang="ja-JP" altLang="en-US" sz="1400" dirty="0">
                <a:latin typeface="+mj-ea"/>
                <a:cs typeface="Meiryo UI" panose="020B0604030504040204" pitchFamily="50" charset="-128"/>
              </a:rPr>
              <a:t>の積極的なコーディネートにより、新たな連携を促す協議の場づくりや、基礎自治機能のあり方等に関する検討・研究、国への働きかけ</a:t>
            </a:r>
            <a:r>
              <a:rPr lang="ja-JP" altLang="en-US" sz="1400" dirty="0" smtClean="0">
                <a:latin typeface="+mj-ea"/>
                <a:cs typeface="Meiryo UI" panose="020B0604030504040204" pitchFamily="50" charset="-128"/>
              </a:rPr>
              <a:t>などの取組みを推進。</a:t>
            </a:r>
            <a:endParaRPr lang="ja-JP" altLang="en-US"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八尾市、寝屋川市、吹田市が中核市に移行し、府内</a:t>
            </a:r>
            <a:r>
              <a:rPr lang="en-US" altLang="ja-JP" sz="1400" dirty="0">
                <a:latin typeface="+mj-ea"/>
                <a:cs typeface="Meiryo UI" panose="020B0604030504040204" pitchFamily="50" charset="-128"/>
              </a:rPr>
              <a:t>7</a:t>
            </a:r>
            <a:r>
              <a:rPr lang="ja-JP" altLang="en-US" sz="1400" dirty="0">
                <a:latin typeface="+mj-ea"/>
                <a:cs typeface="Meiryo UI" panose="020B0604030504040204" pitchFamily="50" charset="-128"/>
              </a:rPr>
              <a:t>市が中核市に移行。</a:t>
            </a: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年に立ち上げた基礎自治機能の維持・充実に関する研究会では、４つのテーマ別に報告書を取りまとめ。</a:t>
            </a:r>
          </a:p>
        </p:txBody>
      </p:sp>
      <p:sp>
        <p:nvSpPr>
          <p:cNvPr id="12" name="タイトル 1"/>
          <p:cNvSpPr txBox="1">
            <a:spLocks/>
          </p:cNvSpPr>
          <p:nvPr/>
        </p:nvSpPr>
        <p:spPr>
          <a:xfrm>
            <a:off x="412841" y="1988840"/>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200472" y="116632"/>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（２）副首都・大阪</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を支える基礎自治機能（府内市町村）の充実</a:t>
            </a:r>
          </a:p>
        </p:txBody>
      </p:sp>
      <p:sp>
        <p:nvSpPr>
          <p:cNvPr id="20" name="スライド番号プレースホルダー 3"/>
          <p:cNvSpPr>
            <a:spLocks noGrp="1"/>
          </p:cNvSpPr>
          <p:nvPr>
            <p:ph type="sldNum" sz="quarter" idx="12"/>
          </p:nvPr>
        </p:nvSpPr>
        <p:spPr>
          <a:xfrm>
            <a:off x="7787952" y="6520259"/>
            <a:ext cx="2133600" cy="365125"/>
          </a:xfrm>
        </p:spPr>
        <p:txBody>
          <a:bodyPr/>
          <a:lstStyle/>
          <a:p>
            <a:pPr>
              <a:defRPr/>
            </a:pPr>
            <a:r>
              <a:rPr lang="en-US" altLang="ja-JP" dirty="0" smtClean="0"/>
              <a:t>34</a:t>
            </a:r>
            <a:endParaRPr lang="ja-JP" altLang="en-US" dirty="0"/>
          </a:p>
        </p:txBody>
      </p:sp>
      <p:sp>
        <p:nvSpPr>
          <p:cNvPr id="30" name="タイトル 1"/>
          <p:cNvSpPr txBox="1">
            <a:spLocks/>
          </p:cNvSpPr>
          <p:nvPr/>
        </p:nvSpPr>
        <p:spPr>
          <a:xfrm>
            <a:off x="4766167" y="1988840"/>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基礎自治機能の充実</a:t>
            </a:r>
          </a:p>
        </p:txBody>
      </p:sp>
      <p:pic>
        <p:nvPicPr>
          <p:cNvPr id="32" name="図 31"/>
          <p:cNvPicPr>
            <a:picLocks noChangeAspect="1"/>
          </p:cNvPicPr>
          <p:nvPr/>
        </p:nvPicPr>
        <p:blipFill>
          <a:blip r:embed="rId3"/>
          <a:stretch>
            <a:fillRect/>
          </a:stretch>
        </p:blipFill>
        <p:spPr>
          <a:xfrm>
            <a:off x="4975056" y="2205017"/>
            <a:ext cx="4397823" cy="1440007"/>
          </a:xfrm>
          <a:prstGeom prst="rect">
            <a:avLst/>
          </a:prstGeom>
        </p:spPr>
      </p:pic>
      <p:sp>
        <p:nvSpPr>
          <p:cNvPr id="33" name="タイトル 1"/>
          <p:cNvSpPr txBox="1">
            <a:spLocks/>
          </p:cNvSpPr>
          <p:nvPr/>
        </p:nvSpPr>
        <p:spPr>
          <a:xfrm>
            <a:off x="412841" y="3591478"/>
            <a:ext cx="5620279"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基礎自治機能の維持・充実に関する研究会</a:t>
            </a:r>
          </a:p>
        </p:txBody>
      </p:sp>
      <p:pic>
        <p:nvPicPr>
          <p:cNvPr id="34" name="図 33"/>
          <p:cNvPicPr>
            <a:picLocks noChangeAspect="1"/>
          </p:cNvPicPr>
          <p:nvPr/>
        </p:nvPicPr>
        <p:blipFill>
          <a:blip r:embed="rId4"/>
          <a:stretch>
            <a:fillRect/>
          </a:stretch>
        </p:blipFill>
        <p:spPr>
          <a:xfrm>
            <a:off x="621674" y="3878589"/>
            <a:ext cx="8651806" cy="2879671"/>
          </a:xfrm>
          <a:prstGeom prst="rect">
            <a:avLst/>
          </a:prstGeom>
        </p:spPr>
      </p:pic>
    </p:spTree>
    <p:extLst>
      <p:ext uri="{BB962C8B-B14F-4D97-AF65-F5344CB8AC3E}">
        <p14:creationId xmlns:p14="http://schemas.microsoft.com/office/powerpoint/2010/main" val="45872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3"/>
          <p:cNvSpPr>
            <a:spLocks noGrp="1"/>
          </p:cNvSpPr>
          <p:nvPr>
            <p:ph type="sldNum" sz="quarter" idx="12"/>
          </p:nvPr>
        </p:nvSpPr>
        <p:spPr>
          <a:xfrm>
            <a:off x="7749744" y="6531599"/>
            <a:ext cx="2133600" cy="365125"/>
          </a:xfrm>
        </p:spPr>
        <p:txBody>
          <a:bodyPr/>
          <a:lstStyle/>
          <a:p>
            <a:pPr>
              <a:defRPr/>
            </a:pPr>
            <a:r>
              <a:rPr lang="en-US" altLang="ja-JP" dirty="0" smtClean="0"/>
              <a:t>35</a:t>
            </a:r>
            <a:endParaRPr lang="ja-JP" altLang="en-US" dirty="0"/>
          </a:p>
        </p:txBody>
      </p:sp>
      <p:sp>
        <p:nvSpPr>
          <p:cNvPr id="62" name="テキスト ボックス 61"/>
          <p:cNvSpPr txBox="1"/>
          <p:nvPr/>
        </p:nvSpPr>
        <p:spPr>
          <a:xfrm>
            <a:off x="289944" y="4182515"/>
            <a:ext cx="2753889" cy="276999"/>
          </a:xfrm>
          <a:prstGeom prst="rect">
            <a:avLst/>
          </a:prstGeom>
          <a:noFill/>
          <a:ln>
            <a:noFill/>
          </a:ln>
        </p:spPr>
        <p:txBody>
          <a:bodyPr wrap="square" rtlCol="0">
            <a:spAutoFit/>
          </a:bodyPr>
          <a:lstStyle/>
          <a:p>
            <a:endParaRPr kumimoji="1" lang="en-US" altLang="ja-JP" sz="1200" u="non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295396" y="5622572"/>
            <a:ext cx="3213236" cy="276742"/>
          </a:xfrm>
          <a:prstGeom prst="rect">
            <a:avLst/>
          </a:prstGeom>
          <a:noFill/>
          <a:ln>
            <a:noFill/>
          </a:ln>
        </p:spPr>
        <p:txBody>
          <a:bodyPr wrap="square" rIns="0" rtlCol="0">
            <a:spAutoFit/>
          </a:bodyPr>
          <a:lstStyle/>
          <a:p>
            <a:pPr>
              <a:lnSpc>
                <a:spcPts val="1600"/>
              </a:lnSpc>
            </a:pPr>
            <a:endParaRPr kumimoji="1" lang="en-US" altLang="ja-JP" sz="120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235562" y="571122"/>
            <a:ext cx="4372725" cy="1457698"/>
          </a:xfrm>
          <a:prstGeom prst="rect">
            <a:avLst/>
          </a:prstGeom>
          <a:noFill/>
          <a:ln>
            <a:solidFill>
              <a:schemeClr val="accent1"/>
            </a:solidFill>
          </a:ln>
        </p:spPr>
        <p:txBody>
          <a:bodyPr wrap="square" lIns="72000" tIns="0" rIns="72000" bIns="72000" rtlCol="0">
            <a:spAutoFit/>
          </a:bodyPr>
          <a:lstStyle/>
          <a:p>
            <a:endParaRPr kumimoji="1"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「特例市並み」＋</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α</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の権限移譲の実現</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移譲事務数：</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計</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2,461</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事務</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現在）</a:t>
            </a:r>
          </a:p>
          <a:p>
            <a:pPr>
              <a:spcBef>
                <a:spcPts val="900"/>
              </a:spcBef>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な事務）</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・パスポート発給事務（申請受理及び交付）</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身体障がい</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者手帳の交付</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・特定非営利活動法人の設立の認証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Rectangle 2"/>
          <p:cNvSpPr txBox="1">
            <a:spLocks noChangeArrowheads="1"/>
          </p:cNvSpPr>
          <p:nvPr/>
        </p:nvSpPr>
        <p:spPr bwMode="auto">
          <a:xfrm>
            <a:off x="237037" y="483730"/>
            <a:ext cx="4372724" cy="22457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smtClean="0">
                <a:latin typeface="+mj-ea"/>
              </a:rPr>
              <a:t>市町村への権限移譲</a:t>
            </a:r>
            <a:endParaRPr lang="ja-JP" altLang="en-US" sz="1400" b="1" u="none" kern="0" dirty="0">
              <a:latin typeface="+mj-ea"/>
            </a:endParaRPr>
          </a:p>
        </p:txBody>
      </p:sp>
      <p:sp>
        <p:nvSpPr>
          <p:cNvPr id="63" name="テキスト ボックス 62"/>
          <p:cNvSpPr txBox="1"/>
          <p:nvPr/>
        </p:nvSpPr>
        <p:spPr>
          <a:xfrm>
            <a:off x="235562" y="2421312"/>
            <a:ext cx="4372725" cy="1303809"/>
          </a:xfrm>
          <a:prstGeom prst="rect">
            <a:avLst/>
          </a:prstGeom>
          <a:noFill/>
          <a:ln>
            <a:solidFill>
              <a:schemeClr val="accent1"/>
            </a:solidFill>
          </a:ln>
        </p:spPr>
        <p:txBody>
          <a:bodyPr wrap="square" lIns="72000" tIns="0" rIns="72000" bIns="72000" rtlCol="0">
            <a:spAutoFit/>
          </a:bodyPr>
          <a:lstStyle/>
          <a:p>
            <a:pPr>
              <a:lnSpc>
                <a:spcPts val="1600"/>
              </a:lnSpc>
            </a:pP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◆中核</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市移行に取り組む市を、人的・財政的に支援</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〇府内</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中核市（移行時期</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高槻市（</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、東大阪市</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）、豊中市（</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枚方市（</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八尾市（</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吹田市（</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Rectangle 2"/>
          <p:cNvSpPr txBox="1">
            <a:spLocks noChangeArrowheads="1"/>
          </p:cNvSpPr>
          <p:nvPr/>
        </p:nvSpPr>
        <p:spPr bwMode="auto">
          <a:xfrm>
            <a:off x="235563" y="2363379"/>
            <a:ext cx="4372723" cy="22457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a:latin typeface="+mj-ea"/>
              </a:rPr>
              <a:t>中核</a:t>
            </a:r>
            <a:r>
              <a:rPr lang="ja-JP" altLang="en-US" sz="1400" b="1" u="none" kern="0" dirty="0" smtClean="0">
                <a:latin typeface="+mj-ea"/>
              </a:rPr>
              <a:t>市への移行支援</a:t>
            </a:r>
            <a:endParaRPr lang="ja-JP" altLang="en-US" sz="1400" b="1" u="none" kern="0" dirty="0">
              <a:latin typeface="+mj-ea"/>
            </a:endParaRPr>
          </a:p>
        </p:txBody>
      </p:sp>
      <p:sp>
        <p:nvSpPr>
          <p:cNvPr id="72" name="テキスト ボックス 71"/>
          <p:cNvSpPr txBox="1"/>
          <p:nvPr/>
        </p:nvSpPr>
        <p:spPr>
          <a:xfrm>
            <a:off x="235562" y="4291683"/>
            <a:ext cx="4372724" cy="847718"/>
          </a:xfrm>
          <a:prstGeom prst="rect">
            <a:avLst/>
          </a:prstGeom>
          <a:noFill/>
          <a:ln>
            <a:solidFill>
              <a:schemeClr val="accent1"/>
            </a:solidFill>
          </a:ln>
        </p:spPr>
        <p:txBody>
          <a:bodyPr wrap="square" lIns="72000" tIns="0" rIns="72000" bIns="108000"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◆市町村</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事業の自由度を拡大</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子育て支援交付金、地域福祉・高齢者福祉交付金</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総合相談事業交付金</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学校安全対策交付</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で終了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Rectangle 2"/>
          <p:cNvSpPr txBox="1">
            <a:spLocks noChangeArrowheads="1"/>
          </p:cNvSpPr>
          <p:nvPr/>
        </p:nvSpPr>
        <p:spPr bwMode="auto">
          <a:xfrm>
            <a:off x="235562" y="4030167"/>
            <a:ext cx="4372724" cy="24305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0000" tIns="18000" rIns="9000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smtClean="0">
                <a:latin typeface="+mj-ea"/>
              </a:rPr>
              <a:t>市町村補助金の交付金化</a:t>
            </a:r>
            <a:endParaRPr lang="ja-JP" altLang="en-US" sz="1400" b="1" u="none" kern="0" dirty="0">
              <a:latin typeface="+mj-ea"/>
            </a:endParaRPr>
          </a:p>
        </p:txBody>
      </p:sp>
      <p:sp>
        <p:nvSpPr>
          <p:cNvPr id="74" name="テキスト ボックス 73"/>
          <p:cNvSpPr txBox="1"/>
          <p:nvPr/>
        </p:nvSpPr>
        <p:spPr>
          <a:xfrm>
            <a:off x="237037" y="5714670"/>
            <a:ext cx="4371248" cy="893441"/>
          </a:xfrm>
          <a:prstGeom prst="rect">
            <a:avLst/>
          </a:prstGeom>
          <a:noFill/>
          <a:ln>
            <a:solidFill>
              <a:schemeClr val="accent1"/>
            </a:solidFill>
          </a:ln>
        </p:spPr>
        <p:txBody>
          <a:bodyPr wrap="square" lIns="72000" tIns="0" rIns="0" bIns="72000" rtlCol="0">
            <a:spAutoFit/>
          </a:bodyPr>
          <a:lstStyle/>
          <a:p>
            <a:pPr>
              <a:lnSpc>
                <a:spcPts val="1600"/>
              </a:lnSpc>
            </a:pP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◆一緒</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に地域のことを考える場を設置</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実績）</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府と市町村の協議の</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知事と市町村長との意見</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交換会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Rectangle 2"/>
          <p:cNvSpPr txBox="1">
            <a:spLocks noChangeArrowheads="1"/>
          </p:cNvSpPr>
          <p:nvPr/>
        </p:nvSpPr>
        <p:spPr bwMode="auto">
          <a:xfrm>
            <a:off x="229468" y="5471618"/>
            <a:ext cx="4378817" cy="24305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a:latin typeface="+mj-ea"/>
              </a:rPr>
              <a:t>府</a:t>
            </a:r>
            <a:r>
              <a:rPr lang="ja-JP" altLang="en-US" sz="1400" b="1" u="none" kern="0" dirty="0" smtClean="0">
                <a:latin typeface="+mj-ea"/>
              </a:rPr>
              <a:t>と市町村と</a:t>
            </a:r>
            <a:r>
              <a:rPr lang="ja-JP" altLang="en-US" sz="1400" b="1" u="none" kern="0" dirty="0">
                <a:latin typeface="+mj-ea"/>
              </a:rPr>
              <a:t>の政策協議</a:t>
            </a:r>
            <a:r>
              <a:rPr lang="ja-JP" altLang="en-US" sz="1400" b="1" u="none" kern="0" dirty="0" smtClean="0">
                <a:latin typeface="+mj-ea"/>
              </a:rPr>
              <a:t>の場</a:t>
            </a:r>
            <a:endParaRPr lang="ja-JP" altLang="en-US" sz="1400" b="1" u="none" kern="0" dirty="0">
              <a:latin typeface="+mj-ea"/>
            </a:endParaRPr>
          </a:p>
        </p:txBody>
      </p:sp>
      <p:sp>
        <p:nvSpPr>
          <p:cNvPr id="76" name="テキスト ボックス 75"/>
          <p:cNvSpPr txBox="1"/>
          <p:nvPr/>
        </p:nvSpPr>
        <p:spPr>
          <a:xfrm>
            <a:off x="4752975" y="500907"/>
            <a:ext cx="4897157" cy="6152966"/>
          </a:xfrm>
          <a:prstGeom prst="rect">
            <a:avLst/>
          </a:prstGeom>
          <a:noFill/>
          <a:ln>
            <a:solidFill>
              <a:schemeClr val="accent1"/>
            </a:solidFill>
          </a:ln>
        </p:spPr>
        <p:txBody>
          <a:bodyPr wrap="square" lIns="72000" tIns="0" rtlCol="0">
            <a:spAutoFit/>
          </a:bodyPr>
          <a:lstStyle/>
          <a:p>
            <a:endParaRPr kumimoji="1" lang="en-US" altLang="ja-JP" sz="1050" b="1" u="none" dirty="0" smtClean="0">
              <a:latin typeface="+mj-ea"/>
              <a:ea typeface="+mj-ea"/>
              <a:cs typeface="Meiryo UI" panose="020B0604030504040204" pitchFamily="50" charset="-128"/>
            </a:endParaRPr>
          </a:p>
          <a:p>
            <a:endParaRPr kumimoji="1" lang="en-US" altLang="ja-JP" sz="600" b="1"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 市町村間連携を推進</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16000" indent="-144000">
              <a:lnSpc>
                <a:spcPts val="1600"/>
              </a:lnSpc>
              <a:buFont typeface="Meiryo UI" panose="020B0604030504040204" pitchFamily="50" charset="-128"/>
              <a:buChar cha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権限</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移譲事務等を共同処理するため、市町村間の広域連携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一定進展</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（主な事例）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60000" indent="-108000">
              <a:lnSpc>
                <a:spcPts val="1600"/>
              </a:lnSpc>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大阪府豊能地区教職員人事協議会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60000" indent="-108000">
              <a:lnSpc>
                <a:spcPts val="1600"/>
              </a:lnSpc>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富田林市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河内長野市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大阪狭山市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太子町</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河南町及び</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千早赤阪村広域</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まちづくり課及び</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広域福祉課</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200" b="1" u="none" dirty="0" smtClean="0">
              <a:latin typeface="+mj-ea"/>
              <a:ea typeface="+mj-ea"/>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市町村合併を支援</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 堺市と美原町が合併</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2005.2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政令市へ移行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2006.4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７つの行政区（堺・中・東・西・南・北・美原）に区役所を設置し、</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市民に身近な行政サービスを</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提供</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Rectangle 2"/>
          <p:cNvSpPr txBox="1">
            <a:spLocks noChangeArrowheads="1"/>
          </p:cNvSpPr>
          <p:nvPr/>
        </p:nvSpPr>
        <p:spPr bwMode="auto">
          <a:xfrm>
            <a:off x="4752975" y="481286"/>
            <a:ext cx="4897157" cy="234000"/>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smtClean="0">
                <a:latin typeface="+mj-ea"/>
              </a:rPr>
              <a:t>行政</a:t>
            </a:r>
            <a:r>
              <a:rPr lang="ja-JP" altLang="en-US" sz="1400" b="1" u="none" kern="0" dirty="0">
                <a:latin typeface="+mj-ea"/>
              </a:rPr>
              <a:t>運営体制</a:t>
            </a:r>
            <a:r>
              <a:rPr lang="ja-JP" altLang="en-US" sz="1400" b="1" u="none" kern="0" dirty="0" smtClean="0">
                <a:latin typeface="+mj-ea"/>
              </a:rPr>
              <a:t>の強化</a:t>
            </a:r>
            <a:endParaRPr lang="ja-JP" altLang="en-US" sz="1400" b="1" u="none" kern="0" dirty="0">
              <a:latin typeface="+mj-ea"/>
            </a:endParaRPr>
          </a:p>
        </p:txBody>
      </p:sp>
      <p:grpSp>
        <p:nvGrpSpPr>
          <p:cNvPr id="2" name="グループ化 1"/>
          <p:cNvGrpSpPr/>
          <p:nvPr/>
        </p:nvGrpSpPr>
        <p:grpSpPr>
          <a:xfrm>
            <a:off x="5818769" y="2721646"/>
            <a:ext cx="3577147" cy="2671412"/>
            <a:chOff x="6113826" y="2269756"/>
            <a:chExt cx="3577147" cy="2671412"/>
          </a:xfrm>
        </p:grpSpPr>
        <p:grpSp>
          <p:nvGrpSpPr>
            <p:cNvPr id="57" name="グループ化 56"/>
            <p:cNvGrpSpPr/>
            <p:nvPr/>
          </p:nvGrpSpPr>
          <p:grpSpPr>
            <a:xfrm>
              <a:off x="6113826" y="2269756"/>
              <a:ext cx="3577147" cy="2671412"/>
              <a:chOff x="5928068" y="2899765"/>
              <a:chExt cx="3577147" cy="2671412"/>
            </a:xfrm>
          </p:grpSpPr>
          <p:sp>
            <p:nvSpPr>
              <p:cNvPr id="26" name="正方形/長方形 25"/>
              <p:cNvSpPr/>
              <p:nvPr/>
            </p:nvSpPr>
            <p:spPr>
              <a:xfrm>
                <a:off x="5928068" y="2907177"/>
                <a:ext cx="3575278" cy="2664000"/>
              </a:xfrm>
              <a:prstGeom prst="rect">
                <a:avLst/>
              </a:prstGeom>
              <a:ln w="63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Rectangle 2"/>
              <p:cNvSpPr txBox="1">
                <a:spLocks noChangeArrowheads="1"/>
              </p:cNvSpPr>
              <p:nvPr/>
            </p:nvSpPr>
            <p:spPr bwMode="auto">
              <a:xfrm>
                <a:off x="5934576" y="2899765"/>
                <a:ext cx="3570639" cy="269757"/>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r>
                  <a:rPr lang="ja-JP" altLang="en-US" sz="1400" b="1" u="none" kern="0" dirty="0" smtClean="0">
                    <a:latin typeface="+mj-ea"/>
                  </a:rPr>
                  <a:t>大阪府内の広域連携（市町村連携）</a:t>
                </a:r>
                <a:endParaRPr lang="ja-JP" altLang="en-US" sz="1400" b="1" u="none" kern="0" dirty="0">
                  <a:latin typeface="+mj-ea"/>
                </a:endParaRPr>
              </a:p>
            </p:txBody>
          </p:sp>
        </p:grpSp>
        <p:grpSp>
          <p:nvGrpSpPr>
            <p:cNvPr id="11" name="グループ化 10"/>
            <p:cNvGrpSpPr/>
            <p:nvPr/>
          </p:nvGrpSpPr>
          <p:grpSpPr>
            <a:xfrm>
              <a:off x="6201316" y="2667075"/>
              <a:ext cx="1620000" cy="2187086"/>
              <a:chOff x="5828734" y="2912460"/>
              <a:chExt cx="1620000" cy="2187086"/>
            </a:xfrm>
          </p:grpSpPr>
          <p:grpSp>
            <p:nvGrpSpPr>
              <p:cNvPr id="7" name="グループ化 6"/>
              <p:cNvGrpSpPr/>
              <p:nvPr/>
            </p:nvGrpSpPr>
            <p:grpSpPr>
              <a:xfrm>
                <a:off x="5878888" y="3186409"/>
                <a:ext cx="1552641" cy="1913137"/>
                <a:chOff x="5353085" y="3138340"/>
                <a:chExt cx="1552641" cy="1913137"/>
              </a:xfrm>
            </p:grpSpPr>
            <p:sp>
              <p:nvSpPr>
                <p:cNvPr id="31" name="角丸四角形 30"/>
                <p:cNvSpPr/>
                <p:nvPr/>
              </p:nvSpPr>
              <p:spPr>
                <a:xfrm>
                  <a:off x="5353085" y="3138999"/>
                  <a:ext cx="828000" cy="324000"/>
                </a:xfrm>
                <a:prstGeom prst="roundRect">
                  <a:avLst/>
                </a:prstGeom>
                <a:solidFill>
                  <a:schemeClr val="tx2"/>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協</a:t>
                  </a:r>
                  <a:r>
                    <a:rPr lang="ja-JP"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議会</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a:xfrm>
                  <a:off x="5353085" y="3532894"/>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機関等</a:t>
                  </a:r>
                  <a:r>
                    <a:rPr lang="ja-JP"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共同設置</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6257726" y="4328550"/>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6252655" y="3138340"/>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9</a:t>
                  </a:r>
                  <a:endParaRPr lang="ja-JP" sz="12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257726" y="3536699"/>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00" u="none" kern="10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1000" u="none" kern="100" dirty="0" smtClean="0">
                      <a:effectLst/>
                      <a:latin typeface="Meiryo UI" panose="020B0604030504040204" pitchFamily="50" charset="-128"/>
                      <a:ea typeface="Meiryo UI" panose="020B0604030504040204" pitchFamily="50" charset="-128"/>
                      <a:cs typeface="Meiryo UI" panose="020B0604030504040204" pitchFamily="50" charset="-128"/>
                    </a:rPr>
                    <a:t>6</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6257726" y="3929765"/>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00" u="none" kern="100"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000" u="none" kern="100" dirty="0" smtClean="0">
                      <a:effectLst/>
                      <a:latin typeface="Meiryo UI" panose="020B0604030504040204" pitchFamily="50" charset="-128"/>
                      <a:ea typeface="Meiryo UI" panose="020B0604030504040204" pitchFamily="50" charset="-128"/>
                      <a:cs typeface="Meiryo UI" panose="020B0604030504040204" pitchFamily="50" charset="-128"/>
                    </a:rPr>
                    <a:t>70</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252655" y="4727477"/>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smtClean="0">
                      <a:effectLst/>
                      <a:latin typeface="Meiryo UI" panose="020B0604030504040204" pitchFamily="50" charset="-128"/>
                      <a:ea typeface="Meiryo UI" panose="020B0604030504040204" pitchFamily="50" charset="-128"/>
                      <a:cs typeface="Meiryo UI" panose="020B0604030504040204" pitchFamily="50" charset="-128"/>
                    </a:rPr>
                    <a:t>実績なし</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5354545" y="3931206"/>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事務の委託</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5353085" y="4331225"/>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連携協約</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角丸四角形 51"/>
                <p:cNvSpPr/>
                <p:nvPr/>
              </p:nvSpPr>
              <p:spPr>
                <a:xfrm>
                  <a:off x="5353085" y="4727477"/>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事務</a:t>
                  </a:r>
                  <a:r>
                    <a:rPr lang="ja-JP" altLang="en-US" sz="1000" kern="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kern="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000" kern="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代替</a:t>
                  </a:r>
                  <a:r>
                    <a:rPr lang="ja-JP" altLang="en-US" sz="10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執行</a:t>
                  </a:r>
                  <a:endParaRPr lang="en-US" altLang="ja-JP"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3" name="角丸四角形 52"/>
              <p:cNvSpPr/>
              <p:nvPr/>
            </p:nvSpPr>
            <p:spPr>
              <a:xfrm>
                <a:off x="5828734" y="2912460"/>
                <a:ext cx="1620000" cy="216000"/>
              </a:xfrm>
              <a:prstGeom prst="roundRect">
                <a:avLst/>
              </a:prstGeom>
              <a:solidFill>
                <a:schemeClr val="accent1">
                  <a:lumMod val="40000"/>
                  <a:lumOff val="60000"/>
                </a:schemeClr>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u="none" kern="100" dirty="0" smtClean="0">
                    <a:effectLst/>
                    <a:latin typeface="Meiryo UI" panose="020B0604030504040204" pitchFamily="50" charset="-128"/>
                    <a:ea typeface="Meiryo UI" panose="020B0604030504040204" pitchFamily="50" charset="-128"/>
                    <a:cs typeface="Meiryo UI" panose="020B0604030504040204" pitchFamily="50" charset="-128"/>
                  </a:rPr>
                  <a:t>法人の設立を要しない</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 name="グループ化 8"/>
            <p:cNvGrpSpPr/>
            <p:nvPr/>
          </p:nvGrpSpPr>
          <p:grpSpPr>
            <a:xfrm>
              <a:off x="7940494" y="2667084"/>
              <a:ext cx="1629035" cy="996351"/>
              <a:chOff x="7616781" y="3068341"/>
              <a:chExt cx="1629035" cy="996351"/>
            </a:xfrm>
          </p:grpSpPr>
          <p:grpSp>
            <p:nvGrpSpPr>
              <p:cNvPr id="8" name="グループ化 7"/>
              <p:cNvGrpSpPr/>
              <p:nvPr/>
            </p:nvGrpSpPr>
            <p:grpSpPr>
              <a:xfrm>
                <a:off x="7645930" y="3342281"/>
                <a:ext cx="1599886" cy="722411"/>
                <a:chOff x="7215439" y="3305761"/>
                <a:chExt cx="1599886" cy="722411"/>
              </a:xfrm>
            </p:grpSpPr>
            <p:sp>
              <p:nvSpPr>
                <p:cNvPr id="43" name="角丸四角形 42"/>
                <p:cNvSpPr/>
                <p:nvPr/>
              </p:nvSpPr>
              <p:spPr>
                <a:xfrm>
                  <a:off x="7215439" y="3305761"/>
                  <a:ext cx="864000" cy="324000"/>
                </a:xfrm>
                <a:prstGeom prst="roundRect">
                  <a:avLst/>
                </a:prstGeom>
                <a:solidFill>
                  <a:srgbClr val="00B050"/>
                </a:solidFill>
                <a:ln w="9525" cap="flat" cmpd="sng" algn="ctr">
                  <a:noFill/>
                  <a:prstDash val="solid"/>
                </a:ln>
                <a:effectLst/>
              </p:spPr>
              <p:txBody>
                <a:bodyPr rot="0" spcFirstLastPara="0" vert="horz" wrap="square" lIns="0" tIns="45720" rIns="0" bIns="45720" numCol="1" spcCol="0" rtlCol="0" fromWordArt="0" anchor="ctr" anchorCtr="0" forceAA="0" compatLnSpc="1">
                  <a:prstTxWarp prst="textNoShape">
                    <a:avLst/>
                  </a:prstTxWarp>
                  <a:noAutofit/>
                </a:bodyPr>
                <a:lstStyle/>
                <a:p>
                  <a:pPr algn="ctr">
                    <a:spcAft>
                      <a:spcPts val="0"/>
                    </a:spcAft>
                  </a:pPr>
                  <a:r>
                    <a:rPr lang="ja-JP"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一部事務組合</a:t>
                  </a:r>
                  <a:r>
                    <a:rPr lang="en-US"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7215439" y="3704172"/>
                  <a:ext cx="864000" cy="324000"/>
                </a:xfrm>
                <a:prstGeom prst="roundRect">
                  <a:avLst>
                    <a:gd name="adj" fmla="val 10846"/>
                  </a:avLst>
                </a:prstGeom>
                <a:solidFill>
                  <a:srgbClr val="00B05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広域</a:t>
                  </a:r>
                  <a:r>
                    <a:rPr lang="ja-JP" sz="1000" u="none"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連合</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8167325" y="3312322"/>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000" u="none" kern="100" dirty="0" smtClean="0">
                      <a:latin typeface="Meiryo UI" panose="020B0604030504040204" pitchFamily="50" charset="-128"/>
                      <a:ea typeface="Meiryo UI" panose="020B0604030504040204" pitchFamily="50" charset="-128"/>
                      <a:cs typeface="Meiryo UI" panose="020B0604030504040204" pitchFamily="50" charset="-128"/>
                    </a:rPr>
                    <a:t>30</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8167325" y="3700806"/>
                  <a:ext cx="648000" cy="323509"/>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000" u="none" kern="100" dirty="0">
                      <a:latin typeface="Meiryo UI" panose="020B0604030504040204" pitchFamily="50" charset="-128"/>
                      <a:ea typeface="Meiryo UI" panose="020B0604030504040204" pitchFamily="50" charset="-128"/>
                      <a:cs typeface="Meiryo UI" panose="020B0604030504040204" pitchFamily="50" charset="-128"/>
                    </a:rPr>
                    <a:t>3</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4" name="角丸四角形 53"/>
              <p:cNvSpPr/>
              <p:nvPr/>
            </p:nvSpPr>
            <p:spPr>
              <a:xfrm>
                <a:off x="7616781" y="3068341"/>
                <a:ext cx="1620000" cy="216000"/>
              </a:xfrm>
              <a:prstGeom prst="roundRect">
                <a:avLst/>
              </a:prstGeom>
              <a:solidFill>
                <a:srgbClr val="99FF99"/>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u="none" kern="100" dirty="0" smtClean="0">
                    <a:effectLst/>
                    <a:latin typeface="Meiryo UI" panose="020B0604030504040204" pitchFamily="50" charset="-128"/>
                    <a:ea typeface="Meiryo UI" panose="020B0604030504040204" pitchFamily="50" charset="-128"/>
                    <a:cs typeface="Meiryo UI" panose="020B0604030504040204" pitchFamily="50" charset="-128"/>
                  </a:rPr>
                  <a:t>別法人を設立</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7" name="二等辺三角形 46"/>
          <p:cNvSpPr/>
          <p:nvPr/>
        </p:nvSpPr>
        <p:spPr bwMode="auto">
          <a:xfrm rot="10800000">
            <a:off x="6362593" y="2188144"/>
            <a:ext cx="1598084" cy="495395"/>
          </a:xfrm>
          <a:prstGeom prst="triangle">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400" b="0" i="0" u="sng" strike="noStrike" cap="none" normalizeH="0" baseline="0" smtClean="0">
              <a:ln>
                <a:noFill/>
              </a:ln>
              <a:solidFill>
                <a:schemeClr val="tx1"/>
              </a:solidFill>
              <a:effectLst/>
              <a:latin typeface="Arial" charset="0"/>
              <a:ea typeface="ＭＳ Ｐゴシック" pitchFamily="50" charset="-128"/>
            </a:endParaRPr>
          </a:p>
        </p:txBody>
      </p:sp>
      <p:sp>
        <p:nvSpPr>
          <p:cNvPr id="48" name="Rectangle 2"/>
          <p:cNvSpPr txBox="1">
            <a:spLocks noChangeArrowheads="1"/>
          </p:cNvSpPr>
          <p:nvPr/>
        </p:nvSpPr>
        <p:spPr bwMode="auto">
          <a:xfrm>
            <a:off x="6404876" y="2310864"/>
            <a:ext cx="2125890" cy="20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nSpc>
                <a:spcPts val="1600"/>
              </a:lnSpc>
              <a:spcBef>
                <a:spcPts val="3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府内で広域連携が進む</a:t>
            </a:r>
            <a:endParaRPr lang="en-US" altLang="ja-JP" sz="1200" u="non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8251876" y="5144051"/>
            <a:ext cx="1143105" cy="207511"/>
          </a:xfrm>
          <a:prstGeom prst="roundRect">
            <a:avLst/>
          </a:prstGeom>
          <a:noFill/>
          <a:ln w="635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pPr>
            <a:r>
              <a:rPr lang="en-US" altLang="ja-JP" sz="800" u="none" kern="100" dirty="0" smtClean="0">
                <a:effectLst/>
                <a:latin typeface="Meiryo UI" panose="020B0604030504040204" pitchFamily="50" charset="-128"/>
                <a:ea typeface="Meiryo UI" panose="020B0604030504040204" pitchFamily="50" charset="-128"/>
                <a:cs typeface="Meiryo UI" panose="020B0604030504040204" pitchFamily="50" charset="-128"/>
              </a:rPr>
              <a:t>2018.7.1</a:t>
            </a:r>
            <a:r>
              <a:rPr lang="ja-JP" altLang="en-US" sz="800" u="none" kern="100" dirty="0" smtClean="0">
                <a:effectLst/>
                <a:latin typeface="Meiryo UI" panose="020B0604030504040204" pitchFamily="50" charset="-128"/>
                <a:ea typeface="Meiryo UI" panose="020B0604030504040204" pitchFamily="50" charset="-128"/>
                <a:cs typeface="Meiryo UI" panose="020B0604030504040204" pitchFamily="50" charset="-128"/>
              </a:rPr>
              <a:t>時点</a:t>
            </a:r>
            <a:endParaRPr lang="ja-JP" sz="8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5046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p:cNvGraphicFramePr>
            <a:graphicFrameLocks noGrp="1"/>
          </p:cNvGraphicFramePr>
          <p:nvPr>
            <p:extLst>
              <p:ext uri="{D42A27DB-BD31-4B8C-83A1-F6EECF244321}">
                <p14:modId xmlns:p14="http://schemas.microsoft.com/office/powerpoint/2010/main" val="2800849339"/>
              </p:ext>
            </p:extLst>
          </p:nvPr>
        </p:nvGraphicFramePr>
        <p:xfrm>
          <a:off x="488200" y="4725144"/>
          <a:ext cx="9217327" cy="2072640"/>
        </p:xfrm>
        <a:graphic>
          <a:graphicData uri="http://schemas.openxmlformats.org/drawingml/2006/table">
            <a:tbl>
              <a:tblPr bandRow="1">
                <a:tableStyleId>{8A107856-5554-42FB-B03E-39F5DBC370BA}</a:tableStyleId>
              </a:tblPr>
              <a:tblGrid>
                <a:gridCol w="1992933">
                  <a:extLst>
                    <a:ext uri="{9D8B030D-6E8A-4147-A177-3AD203B41FA5}">
                      <a16:colId xmlns:a16="http://schemas.microsoft.com/office/drawing/2014/main" val="20000"/>
                    </a:ext>
                  </a:extLst>
                </a:gridCol>
                <a:gridCol w="7224394">
                  <a:extLst>
                    <a:ext uri="{9D8B030D-6E8A-4147-A177-3AD203B41FA5}">
                      <a16:colId xmlns:a16="http://schemas.microsoft.com/office/drawing/2014/main" val="20001"/>
                    </a:ext>
                  </a:extLst>
                </a:gridCol>
              </a:tblGrid>
              <a:tr h="21600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広域防災</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大規模広域災害を想定した広域対応の推進、</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災害時の物資供給の円滑化の推進　</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ほか</a:t>
                      </a:r>
                    </a:p>
                  </a:txBody>
                  <a:tcPr anchor="ctr"/>
                </a:tc>
                <a:extLst>
                  <a:ext uri="{0D108BD9-81ED-4DB2-BD59-A6C34878D82A}">
                    <a16:rowId xmlns:a16="http://schemas.microsoft.com/office/drawing/2014/main" val="10000"/>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10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広域観光・文化・スポーツ振興</a:t>
                      </a:r>
                      <a:endParaRPr kumimoji="0"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海外観光プロモーションの実施、</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関西文化の振興と国内外への魅力発信、子どもや子育て層のスポーツ参加機会の拡充</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ほか</a:t>
                      </a:r>
                    </a:p>
                  </a:txBody>
                  <a:tcPr anchor="ctr"/>
                </a:tc>
                <a:extLst>
                  <a:ext uri="{0D108BD9-81ED-4DB2-BD59-A6C34878D82A}">
                    <a16:rowId xmlns:a16="http://schemas.microsoft.com/office/drawing/2014/main" val="10001"/>
                  </a:ext>
                </a:extLst>
              </a:tr>
              <a:tr h="216000">
                <a:tc>
                  <a:txBody>
                    <a:bodyPr/>
                    <a:lstStyle/>
                    <a:p>
                      <a:r>
                        <a:rPr kumimoji="1" lang="zh-TW" altLang="en-US" sz="1100" dirty="0" smtClean="0">
                          <a:latin typeface="Meiryo UI" panose="020B0604030504040204" pitchFamily="50" charset="-128"/>
                          <a:ea typeface="Meiryo UI" panose="020B0604030504040204" pitchFamily="50" charset="-128"/>
                          <a:cs typeface="Meiryo UI" panose="020B0604030504040204" pitchFamily="50" charset="-128"/>
                        </a:rPr>
                        <a:t>広域産業振興</a:t>
                      </a:r>
                      <a:endParaRPr kumimoji="1" lang="zh-TW"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高付加価値化による中堅・中小企業等の</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成長支援</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、地産地消の推進による域内消費拡大　ほか</a:t>
                      </a:r>
                    </a:p>
                  </a:txBody>
                  <a:tcPr anchor="ctr"/>
                </a:tc>
                <a:extLst>
                  <a:ext uri="{0D108BD9-81ED-4DB2-BD59-A6C34878D82A}">
                    <a16:rowId xmlns:a16="http://schemas.microsoft.com/office/drawing/2014/main" val="10002"/>
                  </a:ext>
                </a:extLst>
              </a:tr>
              <a:tr h="21600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広域医療</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広域救急医療体制の充実、災害時における広域医療体制の</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ほか</a:t>
                      </a:r>
                    </a:p>
                  </a:txBody>
                  <a:tcPr anchor="ctr"/>
                </a:tc>
                <a:extLst>
                  <a:ext uri="{0D108BD9-81ED-4DB2-BD59-A6C34878D82A}">
                    <a16:rowId xmlns:a16="http://schemas.microsoft.com/office/drawing/2014/main" val="10003"/>
                  </a:ext>
                </a:extLst>
              </a:tr>
              <a:tr h="216000">
                <a:tc>
                  <a:txBody>
                    <a:bodyPr/>
                    <a:lstStyle/>
                    <a:p>
                      <a:r>
                        <a:rPr kumimoji="1" lang="zh-TW" altLang="en-US" sz="1100" dirty="0" smtClean="0">
                          <a:latin typeface="Meiryo UI" panose="020B0604030504040204" pitchFamily="50" charset="-128"/>
                          <a:ea typeface="Meiryo UI" panose="020B0604030504040204" pitchFamily="50" charset="-128"/>
                          <a:cs typeface="Meiryo UI" panose="020B0604030504040204" pitchFamily="50" charset="-128"/>
                        </a:rPr>
                        <a:t>広域環境保全</a:t>
                      </a:r>
                      <a:endParaRPr kumimoji="1" lang="zh-TW"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地球温暖化対策の推進</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、自然共生型社会づくりの推進　ほか</a:t>
                      </a:r>
                    </a:p>
                  </a:txBody>
                  <a:tcPr anchor="ctr"/>
                </a:tc>
                <a:extLst>
                  <a:ext uri="{0D108BD9-81ED-4DB2-BD59-A6C34878D82A}">
                    <a16:rowId xmlns:a16="http://schemas.microsoft.com/office/drawing/2014/main" val="10004"/>
                  </a:ext>
                </a:extLst>
              </a:tr>
              <a:tr h="21600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資格試験・免許等</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調理師・製菓衛生師・准看護師等に係る試験実施・免許交付</a:t>
                      </a:r>
                      <a:endParaRPr kumimoji="1" lang="ja-JP" altLang="en-US" sz="1100"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216000">
                <a:tc>
                  <a:txBody>
                    <a:bodyPr/>
                    <a:lstStyle/>
                    <a:p>
                      <a:r>
                        <a:rPr kumimoji="1" lang="zh-TW" altLang="en-US" sz="1100" dirty="0" smtClean="0">
                          <a:latin typeface="Meiryo UI" panose="020B0604030504040204" pitchFamily="50" charset="-128"/>
                          <a:ea typeface="Meiryo UI" panose="020B0604030504040204" pitchFamily="50" charset="-128"/>
                          <a:cs typeface="Meiryo UI" panose="020B0604030504040204" pitchFamily="50" charset="-128"/>
                        </a:rPr>
                        <a:t>広域職員研修</a:t>
                      </a:r>
                      <a:endParaRPr kumimoji="1" lang="zh-TW"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政策形成能力研修の実施、団体連携型研修の実施　ほか</a:t>
                      </a:r>
                    </a:p>
                  </a:txBody>
                  <a:tcPr anchor="ctr"/>
                </a:tc>
                <a:extLst>
                  <a:ext uri="{0D108BD9-81ED-4DB2-BD59-A6C34878D82A}">
                    <a16:rowId xmlns:a16="http://schemas.microsoft.com/office/drawing/2014/main" val="10006"/>
                  </a:ext>
                </a:extLst>
              </a:tr>
              <a:tr h="21600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広域にわたる企画調整</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CC99"/>
                    </a:solidFill>
                  </a:tcPr>
                </a:tc>
                <a:tc>
                  <a:txBody>
                    <a:bodyPr/>
                    <a:lstStyle/>
                    <a:p>
                      <a:pPr>
                        <a:lnSpc>
                          <a:spcPts val="1200"/>
                        </a:lnSpc>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広域インフラ、エネルギー政策、特区、イノベーションの推進　などに係る企画調整</a:t>
                      </a:r>
                      <a:endParaRPr kumimoji="1" lang="ja-JP" altLang="en-US" sz="1100"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CC99"/>
                    </a:solidFill>
                  </a:tcPr>
                </a:tc>
                <a:extLst>
                  <a:ext uri="{0D108BD9-81ED-4DB2-BD59-A6C34878D82A}">
                    <a16:rowId xmlns:a16="http://schemas.microsoft.com/office/drawing/2014/main" val="10008"/>
                  </a:ext>
                </a:extLst>
              </a:tr>
            </a:tbl>
          </a:graphicData>
        </a:graphic>
      </p:graphicFrame>
      <p:cxnSp>
        <p:nvCxnSpPr>
          <p:cNvPr id="4" name="直線コネクタ 3"/>
          <p:cNvCxnSpPr/>
          <p:nvPr/>
        </p:nvCxnSpPr>
        <p:spPr>
          <a:xfrm>
            <a:off x="311754" y="170080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2480" y="352000"/>
            <a:ext cx="9315586" cy="1136749"/>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smtClean="0">
                <a:latin typeface="+mj-ea"/>
                <a:cs typeface="Meiryo UI" panose="020B0604030504040204" pitchFamily="50" charset="-128"/>
              </a:rPr>
              <a:t>副首都圏</a:t>
            </a:r>
            <a:r>
              <a:rPr lang="ja-JP" altLang="en-US" sz="1400" dirty="0">
                <a:latin typeface="+mj-ea"/>
                <a:cs typeface="Meiryo UI" panose="020B0604030504040204" pitchFamily="50" charset="-128"/>
              </a:rPr>
              <a:t>としての京阪神や関西の都市機能を充実できるよう、国からの事務・権限の移譲、そして事務・権限単位にとどまらない国機関の移転などに関西広域連合とも連携</a:t>
            </a:r>
            <a:r>
              <a:rPr lang="ja-JP" altLang="en-US" sz="1400" dirty="0" smtClean="0">
                <a:latin typeface="+mj-ea"/>
                <a:cs typeface="Meiryo UI" panose="020B0604030504040204" pitchFamily="50" charset="-128"/>
              </a:rPr>
              <a:t>して</a:t>
            </a:r>
            <a:r>
              <a:rPr lang="ja-JP" altLang="en-US" sz="1400" dirty="0">
                <a:latin typeface="+mj-ea"/>
                <a:cs typeface="Meiryo UI" panose="020B0604030504040204" pitchFamily="50" charset="-128"/>
              </a:rPr>
              <a:t>取組み</a:t>
            </a:r>
            <a:r>
              <a:rPr lang="ja-JP" altLang="en-US" sz="1400" dirty="0" smtClean="0">
                <a:latin typeface="+mj-ea"/>
                <a:cs typeface="Meiryo UI" panose="020B0604030504040204" pitchFamily="50" charset="-128"/>
              </a:rPr>
              <a:t>を推進。</a:t>
            </a:r>
            <a:endParaRPr lang="ja-JP" altLang="en-US"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関西広域連合では、</a:t>
            </a: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年に「広域行政のあり方検討会」を設置し、広域的な課題の解決に向けた議論を進めつつ、内閣府の「提案募集方式」を活用し、事務・権限の移譲を求めるなど、関西広域の都市機能充実に向けた</a:t>
            </a:r>
            <a:r>
              <a:rPr lang="ja-JP" altLang="en-US" sz="1400" dirty="0" smtClean="0">
                <a:latin typeface="+mj-ea"/>
                <a:cs typeface="Meiryo UI" panose="020B0604030504040204" pitchFamily="50" charset="-128"/>
              </a:rPr>
              <a:t>取組み</a:t>
            </a:r>
            <a:r>
              <a:rPr lang="ja-JP" altLang="en-US" sz="1400" dirty="0">
                <a:latin typeface="+mj-ea"/>
                <a:cs typeface="Meiryo UI" panose="020B0604030504040204" pitchFamily="50" charset="-128"/>
              </a:rPr>
              <a:t>を推進。</a:t>
            </a:r>
          </a:p>
        </p:txBody>
      </p:sp>
      <p:sp>
        <p:nvSpPr>
          <p:cNvPr id="12" name="タイトル 1"/>
          <p:cNvSpPr txBox="1">
            <a:spLocks/>
          </p:cNvSpPr>
          <p:nvPr/>
        </p:nvSpPr>
        <p:spPr>
          <a:xfrm>
            <a:off x="213250" y="1844824"/>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関西広域連合の概要</a:t>
            </a:r>
            <a:endParaRPr lang="ja-JP" altLang="en-US" sz="1400" b="1" dirty="0">
              <a:latin typeface="+mj-ea"/>
              <a:cs typeface="Meiryo UI" panose="020B0604030504040204" pitchFamily="50" charset="-128"/>
            </a:endParaRPr>
          </a:p>
        </p:txBody>
      </p:sp>
      <p:sp>
        <p:nvSpPr>
          <p:cNvPr id="10" name="正方形/長方形 9"/>
          <p:cNvSpPr/>
          <p:nvPr/>
        </p:nvSpPr>
        <p:spPr>
          <a:xfrm>
            <a:off x="78700" y="-14836"/>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（３）副首都（圏）（京阪神・関西）の都市機能を支える広域機能の充実</a:t>
            </a:r>
          </a:p>
        </p:txBody>
      </p:sp>
      <p:sp>
        <p:nvSpPr>
          <p:cNvPr id="28" name="テキスト ボックス 27"/>
          <p:cNvSpPr txBox="1"/>
          <p:nvPr/>
        </p:nvSpPr>
        <p:spPr>
          <a:xfrm>
            <a:off x="272480" y="2204864"/>
            <a:ext cx="8537698" cy="2208297"/>
          </a:xfrm>
          <a:prstGeom prst="rect">
            <a:avLst/>
          </a:prstGeom>
          <a:noFill/>
        </p:spPr>
        <p:txBody>
          <a:bodyPr wrap="square" rtlCol="0">
            <a:spAutoFit/>
          </a:bodyPr>
          <a:lstStyle/>
          <a:p>
            <a:pPr>
              <a:lnSpc>
                <a:spcPts val="1600"/>
              </a:lnSpc>
            </a:pPr>
            <a:r>
              <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rPr>
              <a:t>【</a:t>
            </a:r>
            <a:r>
              <a:rPr lang="ja-JP" altLang="en-US" sz="1200" b="1" dirty="0">
                <a:latin typeface="HGSｺﾞｼｯｸE" panose="020B0900000000000000" pitchFamily="50" charset="-128"/>
                <a:ea typeface="HGSｺﾞｼｯｸE" panose="020B0900000000000000" pitchFamily="50" charset="-128"/>
                <a:cs typeface="Meiryo UI" panose="020B0604030504040204" pitchFamily="50" charset="-128"/>
              </a:rPr>
              <a:t>組織概要</a:t>
            </a:r>
            <a:r>
              <a:rPr lang="en-US" altLang="ja-JP" sz="1200" b="1" dirty="0" smtClean="0">
                <a:latin typeface="HGSｺﾞｼｯｸE" panose="020B0900000000000000" pitchFamily="50" charset="-128"/>
                <a:ea typeface="HGSｺﾞｼｯｸE" panose="020B0900000000000000" pitchFamily="50" charset="-128"/>
                <a:cs typeface="Meiryo UI" panose="020B0604030504040204" pitchFamily="50" charset="-128"/>
              </a:rPr>
              <a:t>】</a:t>
            </a:r>
          </a:p>
          <a:p>
            <a:pPr>
              <a:lnSpc>
                <a:spcPts val="500"/>
              </a:lnSpc>
            </a:pPr>
            <a:endPar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endParaRPr>
          </a:p>
          <a:p>
            <a:pPr>
              <a:lnSpc>
                <a:spcPts val="16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名称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広域連合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設立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構成団体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２府６県４政令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（滋賀県、京都府、大阪府、兵庫県、奈良県、和歌山県、</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鳥取県、徳島県、京都市、大阪市、堺市、神戸市）</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＊奈良県は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月、京都市・神戸市は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月、大阪市・堺市は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月に加入</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主な組織</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広域連合委員会・・・構成団体の長による合議制で運営し、広域連合の基本方針などを決定する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広域連合議会・・・構成団体の議員が参画。条例の制定改廃や予算の議決等を行う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広域連合協議会・・・住民等から幅広く広域連合に関する様々な意見を聴く</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4213431" y="1870607"/>
            <a:ext cx="2822262" cy="861912"/>
          </a:xfrm>
          <a:prstGeom prst="rect">
            <a:avLst/>
          </a:prstGeom>
          <a:solidFill>
            <a:schemeClr val="tx2"/>
          </a:solidFill>
        </p:spPr>
        <p:txBody>
          <a:bodyPr wrap="square" rtlCol="0" anchor="ctr" anchorCtr="0">
            <a:noAutofit/>
          </a:bodyPr>
          <a:lstStyle/>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設立の趣旨等　　関西から新時代をつくる</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・分権型社会の実現</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・関西全体の広域行政を担う責任主体</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・国の出先機関の事務の受け皿づくり</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a:xfrm>
            <a:off x="7084797" y="1848409"/>
            <a:ext cx="2503269" cy="2675071"/>
            <a:chOff x="565752" y="2580102"/>
            <a:chExt cx="2467357" cy="2169267"/>
          </a:xfrm>
        </p:grpSpPr>
        <p:pic>
          <p:nvPicPr>
            <p:cNvPr id="32"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752" y="2632372"/>
              <a:ext cx="2467357" cy="21169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62" y="2580102"/>
              <a:ext cx="1193768" cy="323789"/>
            </a:xfrm>
            <a:prstGeom prst="rect">
              <a:avLst/>
            </a:prstGeom>
          </p:spPr>
        </p:pic>
      </p:grpSp>
      <p:sp>
        <p:nvSpPr>
          <p:cNvPr id="35" name="テキスト ボックス 34"/>
          <p:cNvSpPr txBox="1"/>
          <p:nvPr/>
        </p:nvSpPr>
        <p:spPr>
          <a:xfrm>
            <a:off x="272480" y="4437112"/>
            <a:ext cx="1499581" cy="276999"/>
          </a:xfrm>
          <a:prstGeom prst="rect">
            <a:avLst/>
          </a:prstGeom>
          <a:noFill/>
        </p:spPr>
        <p:txBody>
          <a:bodyPr wrap="square" rtlCol="0">
            <a:spAutoFit/>
          </a:bodyPr>
          <a:lstStyle/>
          <a:p>
            <a:r>
              <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rPr>
              <a:t>【</a:t>
            </a:r>
            <a:r>
              <a:rPr lang="ja-JP" altLang="en-US" sz="1200" b="1" dirty="0">
                <a:latin typeface="HGSｺﾞｼｯｸE" panose="020B0900000000000000" pitchFamily="50" charset="-128"/>
                <a:ea typeface="HGSｺﾞｼｯｸE" panose="020B0900000000000000" pitchFamily="50" charset="-128"/>
                <a:cs typeface="Meiryo UI" panose="020B0604030504040204" pitchFamily="50" charset="-128"/>
              </a:rPr>
              <a:t>実施事務</a:t>
            </a:r>
            <a:r>
              <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rPr>
              <a:t>】</a:t>
            </a:r>
          </a:p>
        </p:txBody>
      </p:sp>
      <p:sp>
        <p:nvSpPr>
          <p:cNvPr id="37" name="サブタイトル 2"/>
          <p:cNvSpPr txBox="1">
            <a:spLocks/>
          </p:cNvSpPr>
          <p:nvPr/>
        </p:nvSpPr>
        <p:spPr>
          <a:xfrm>
            <a:off x="7299212" y="4441755"/>
            <a:ext cx="2484219" cy="194925"/>
          </a:xfrm>
          <a:prstGeom prst="rect">
            <a:avLst/>
          </a:prstGeom>
        </p:spPr>
        <p:txBody>
          <a:bodyPr wrap="square">
            <a:spAutoFit/>
          </a:bodyPr>
          <a:lst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a:lstStyle>
          <a:p>
            <a:pPr marL="0" indent="0">
              <a:lnSpc>
                <a:spcPts val="800"/>
              </a:lnSpc>
              <a:spcBef>
                <a:spcPts val="0"/>
              </a:spcBef>
              <a:buNone/>
            </a:pPr>
            <a:r>
              <a:rPr lang="en-US" altLang="ja-JP" sz="800" dirty="0">
                <a:latin typeface="ＭＳ ゴシック" panose="020B0609070205080204" pitchFamily="49" charset="-128"/>
                <a:ea typeface="ＭＳ ゴシック" panose="020B0609070205080204" pitchFamily="49" charset="-128"/>
              </a:rPr>
              <a:t>※</a:t>
            </a:r>
            <a:r>
              <a:rPr lang="ja-JP" altLang="en-US" sz="800" dirty="0">
                <a:latin typeface="ＭＳ ゴシック" panose="020B0609070205080204" pitchFamily="49" charset="-128"/>
                <a:ea typeface="ＭＳ ゴシック" panose="020B0609070205080204" pitchFamily="49" charset="-128"/>
              </a:rPr>
              <a:t>関西広域連合ホームページをもとに作成</a:t>
            </a:r>
            <a:endParaRPr lang="en-US" altLang="ja-JP" sz="800" dirty="0">
              <a:latin typeface="ＭＳ ゴシック" panose="020B0609070205080204" pitchFamily="49" charset="-128"/>
              <a:ea typeface="ＭＳ ゴシック" panose="020B0609070205080204" pitchFamily="49" charset="-128"/>
            </a:endParaRPr>
          </a:p>
        </p:txBody>
      </p:sp>
      <p:sp>
        <p:nvSpPr>
          <p:cNvPr id="16" name="スライド番号プレースホルダー 3"/>
          <p:cNvSpPr>
            <a:spLocks noGrp="1"/>
          </p:cNvSpPr>
          <p:nvPr>
            <p:ph type="sldNum" sz="quarter" idx="12"/>
          </p:nvPr>
        </p:nvSpPr>
        <p:spPr>
          <a:xfrm>
            <a:off x="7650020" y="6492875"/>
            <a:ext cx="2311400" cy="365125"/>
          </a:xfrm>
        </p:spPr>
        <p:txBody>
          <a:bodyPr/>
          <a:lstStyle/>
          <a:p>
            <a:r>
              <a:rPr kumimoji="1" lang="en-US" altLang="ja-JP" dirty="0" smtClean="0"/>
              <a:t>36</a:t>
            </a:r>
            <a:endParaRPr kumimoji="1" lang="ja-JP" altLang="en-US" dirty="0"/>
          </a:p>
        </p:txBody>
      </p:sp>
    </p:spTree>
    <p:extLst>
      <p:ext uri="{BB962C8B-B14F-4D97-AF65-F5344CB8AC3E}">
        <p14:creationId xmlns:p14="http://schemas.microsoft.com/office/powerpoint/2010/main" val="4069951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136092" y="94977"/>
            <a:ext cx="445006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主</a:t>
            </a:r>
            <a:r>
              <a:rPr lang="ja-JP" altLang="en-US" sz="1400" b="1" dirty="0">
                <a:latin typeface="+mj-ea"/>
                <a:cs typeface="Meiryo UI" panose="020B0604030504040204" pitchFamily="50" charset="-128"/>
              </a:rPr>
              <a:t>な取組みの</a:t>
            </a:r>
            <a:r>
              <a:rPr lang="ja-JP" altLang="en-US" sz="1400" b="1" dirty="0" smtClean="0">
                <a:latin typeface="+mj-ea"/>
                <a:cs typeface="Meiryo UI" panose="020B0604030504040204" pitchFamily="50" charset="-128"/>
              </a:rPr>
              <a:t>経過・</a:t>
            </a:r>
            <a:r>
              <a:rPr lang="ja-JP" altLang="en-US" sz="1400" b="1" dirty="0">
                <a:latin typeface="+mj-ea"/>
                <a:cs typeface="Meiryo UI" panose="020B0604030504040204" pitchFamily="50" charset="-128"/>
              </a:rPr>
              <a:t>事業実績例（</a:t>
            </a:r>
            <a:r>
              <a:rPr lang="ja-JP" altLang="en-US" sz="1400" b="1" dirty="0" smtClean="0">
                <a:latin typeface="+mj-ea"/>
                <a:cs typeface="Meiryo UI" panose="020B0604030504040204" pitchFamily="50" charset="-128"/>
              </a:rPr>
              <a:t>関西広域連合）</a:t>
            </a:r>
            <a:endParaRPr lang="ja-JP" altLang="en-US" sz="1400" b="1" dirty="0">
              <a:latin typeface="+mj-ea"/>
              <a:cs typeface="Meiryo UI" panose="020B0604030504040204" pitchFamily="50" charset="-128"/>
            </a:endParaRPr>
          </a:p>
        </p:txBody>
      </p:sp>
      <p:sp>
        <p:nvSpPr>
          <p:cNvPr id="20" name="スライド番号プレースホルダー 3"/>
          <p:cNvSpPr>
            <a:spLocks noGrp="1"/>
          </p:cNvSpPr>
          <p:nvPr>
            <p:ph type="sldNum" sz="quarter" idx="12"/>
          </p:nvPr>
        </p:nvSpPr>
        <p:spPr>
          <a:xfrm>
            <a:off x="7806004" y="6524294"/>
            <a:ext cx="2133600" cy="365125"/>
          </a:xfrm>
        </p:spPr>
        <p:txBody>
          <a:bodyPr/>
          <a:lstStyle/>
          <a:p>
            <a:pPr>
              <a:defRPr/>
            </a:pPr>
            <a:r>
              <a:rPr lang="en-US" altLang="ja-JP" dirty="0" smtClean="0"/>
              <a:t>37</a:t>
            </a:r>
            <a:endParaRPr lang="ja-JP" altLang="en-US" dirty="0"/>
          </a:p>
        </p:txBody>
      </p:sp>
      <p:pic>
        <p:nvPicPr>
          <p:cNvPr id="24" name="図 23"/>
          <p:cNvPicPr>
            <a:picLocks noChangeAspect="1"/>
          </p:cNvPicPr>
          <p:nvPr/>
        </p:nvPicPr>
        <p:blipFill>
          <a:blip r:embed="rId3"/>
          <a:stretch>
            <a:fillRect/>
          </a:stretch>
        </p:blipFill>
        <p:spPr>
          <a:xfrm>
            <a:off x="5162633" y="3861048"/>
            <a:ext cx="4435375" cy="2827751"/>
          </a:xfrm>
          <a:prstGeom prst="rect">
            <a:avLst/>
          </a:prstGeom>
        </p:spPr>
      </p:pic>
      <p:sp>
        <p:nvSpPr>
          <p:cNvPr id="16" name="正方形/長方形 15"/>
          <p:cNvSpPr/>
          <p:nvPr/>
        </p:nvSpPr>
        <p:spPr>
          <a:xfrm>
            <a:off x="136092" y="883486"/>
            <a:ext cx="4752528" cy="5805313"/>
          </a:xfrm>
          <a:prstGeom prst="rect">
            <a:avLst/>
          </a:prstGeom>
          <a:ln>
            <a:solidFill>
              <a:schemeClr val="bg1">
                <a:lumMod val="65000"/>
              </a:schemeClr>
            </a:solidFill>
          </a:ln>
        </p:spPr>
        <p:txBody>
          <a:bodyPr wrap="square" anchor="ctr" anchorCtr="0">
            <a:noAutofit/>
          </a:bodyPr>
          <a:lstStyle/>
          <a:p>
            <a:pPr>
              <a:lnSpc>
                <a:spcPct val="150000"/>
              </a:lnSpc>
            </a:pP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総合計画である広域計画を策定</a:t>
            </a:r>
            <a:endParaRPr lang="en-US" altLang="ja-JP" sz="1200" b="1"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関西の将来像やその実現に向けた広域連合の役割等を明記した計画を策定し、</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年ごとに改訂</a:t>
            </a:r>
            <a:endParaRPr lang="en-US" altLang="ja-JP" sz="12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r>
              <a:rPr lang="en-US" altLang="ja-JP" sz="1200" b="1" dirty="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「第４期広域計画」</a:t>
            </a:r>
            <a:endParaRPr lang="en-US" altLang="ja-JP" sz="1200" b="1"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連合が目指すべき関西の将来像の基本的な考え方</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・国土の双眼構造を実現し、分権型社会を先導する関西</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・個性や強み、歴史や文化を活かして、地域全体が発展する関西</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・アジア・世界とつながる、新たな価値創造拠点・</a:t>
            </a:r>
            <a:r>
              <a:rPr lang="ja-JP" altLang="en-US" sz="1200" dirty="0" smtClean="0">
                <a:latin typeface="BIZ UDPゴシック" panose="020B0400000000000000" pitchFamily="50" charset="-128"/>
                <a:ea typeface="BIZ UDPゴシック" panose="020B0400000000000000" pitchFamily="50" charset="-128"/>
              </a:rPr>
              <a:t>関西</a:t>
            </a:r>
            <a:endParaRPr lang="en-US" altLang="ja-JP" sz="12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pPr>
              <a:lnSpc>
                <a:spcPct val="150000"/>
              </a:lnSpc>
            </a:pP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広域行政の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あり方について（報告書）</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今後の広域行政のあり方について短期的・中長期的な視点から関西の将来像をとりまとめ</a:t>
            </a:r>
            <a:endParaRPr lang="en-US" altLang="ja-JP" sz="12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関西の将来像</a:t>
            </a:r>
            <a:r>
              <a:rPr lang="en-US" altLang="ja-JP" sz="1200" dirty="0" smtClean="0">
                <a:latin typeface="Meiryo UI" panose="020B0604030504040204" pitchFamily="50" charset="-128"/>
                <a:ea typeface="Meiryo UI" panose="020B0604030504040204" pitchFamily="50" charset="-128"/>
              </a:rPr>
              <a:t>】</a:t>
            </a:r>
          </a:p>
          <a:p>
            <a:endParaRPr lang="en-US" altLang="ja-JP" sz="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Ⅰ </a:t>
            </a:r>
            <a:r>
              <a:rPr lang="ja-JP" altLang="en-US" sz="1200" dirty="0">
                <a:latin typeface="Meiryo UI" panose="020B0604030504040204" pitchFamily="50" charset="-128"/>
                <a:ea typeface="Meiryo UI" panose="020B0604030504040204" pitchFamily="50" charset="-128"/>
              </a:rPr>
              <a:t>関西の将来の姿</a:t>
            </a:r>
          </a:p>
          <a:p>
            <a:pPr marL="271463"/>
            <a:r>
              <a:rPr lang="ja-JP" altLang="en-US" sz="1200" dirty="0" smtClean="0">
                <a:latin typeface="Meiryo UI" panose="020B0604030504040204" pitchFamily="50" charset="-128"/>
                <a:ea typeface="Meiryo UI" panose="020B0604030504040204" pitchFamily="50" charset="-128"/>
              </a:rPr>
              <a:t>多様</a:t>
            </a:r>
            <a:r>
              <a:rPr lang="ja-JP" altLang="en-US" sz="1200" dirty="0">
                <a:latin typeface="Meiryo UI" panose="020B0604030504040204" pitchFamily="50" charset="-128"/>
                <a:ea typeface="Meiryo UI" panose="020B0604030504040204" pitchFamily="50" charset="-128"/>
              </a:rPr>
              <a:t>な主体が、それぞれの力を発揮して、地域課題の解決に対応</a:t>
            </a:r>
            <a:r>
              <a:rPr lang="ja-JP" altLang="en-US" sz="1200" dirty="0" smtClean="0">
                <a:latin typeface="Meiryo UI" panose="020B0604030504040204" pitchFamily="50" charset="-128"/>
                <a:ea typeface="Meiryo UI" panose="020B0604030504040204" pitchFamily="50" charset="-128"/>
              </a:rPr>
              <a:t>できるよう、オール</a:t>
            </a:r>
            <a:r>
              <a:rPr lang="ja-JP" altLang="en-US" sz="1200" dirty="0">
                <a:latin typeface="Meiryo UI" panose="020B0604030504040204" pitchFamily="50" charset="-128"/>
                <a:ea typeface="Meiryo UI" panose="020B0604030504040204" pitchFamily="50" charset="-128"/>
              </a:rPr>
              <a:t>関西で関西を発展させていく</a:t>
            </a:r>
            <a:r>
              <a:rPr lang="ja-JP" altLang="en-US" sz="1200" dirty="0" smtClean="0">
                <a:latin typeface="Meiryo UI" panose="020B0604030504040204" pitchFamily="50" charset="-128"/>
                <a:ea typeface="Meiryo UI" panose="020B0604030504040204" pitchFamily="50" charset="-128"/>
              </a:rPr>
              <a:t>。</a:t>
            </a:r>
          </a:p>
          <a:p>
            <a:pPr>
              <a:spcBef>
                <a:spcPts val="600"/>
              </a:spcBef>
            </a:pP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Ⅱ </a:t>
            </a:r>
            <a:r>
              <a:rPr lang="ja-JP" altLang="en-US" sz="1200" dirty="0" smtClean="0">
                <a:latin typeface="Meiryo UI" panose="020B0604030504040204" pitchFamily="50" charset="-128"/>
                <a:ea typeface="Meiryo UI" panose="020B0604030504040204" pitchFamily="50" charset="-128"/>
              </a:rPr>
              <a:t>関西広域連合の強化、進化のまとめ</a:t>
            </a:r>
          </a:p>
          <a:p>
            <a:r>
              <a:rPr lang="ja-JP" altLang="en-US" sz="1200" dirty="0" smtClean="0">
                <a:latin typeface="Meiryo UI" panose="020B0604030504040204" pitchFamily="50" charset="-128"/>
                <a:ea typeface="Meiryo UI" panose="020B0604030504040204" pitchFamily="50" charset="-128"/>
              </a:rPr>
              <a:t>　　１</a:t>
            </a:r>
            <a:r>
              <a:rPr lang="ja-JP" altLang="en-US" sz="1200" dirty="0">
                <a:latin typeface="Meiryo UI" panose="020B0604030504040204" pitchFamily="50" charset="-128"/>
                <a:ea typeface="Meiryo UI" panose="020B0604030504040204" pitchFamily="50" charset="-128"/>
              </a:rPr>
              <a:t>執行機関及び議会の強化</a:t>
            </a:r>
          </a:p>
          <a:p>
            <a:r>
              <a:rPr lang="ja-JP" altLang="en-US" sz="1200" dirty="0" smtClean="0">
                <a:latin typeface="Meiryo UI" panose="020B0604030504040204" pitchFamily="50" charset="-128"/>
                <a:ea typeface="Meiryo UI" panose="020B0604030504040204" pitchFamily="50" charset="-128"/>
              </a:rPr>
              <a:t>　　２</a:t>
            </a:r>
            <a:r>
              <a:rPr lang="ja-JP" altLang="en-US" sz="1200" dirty="0">
                <a:latin typeface="Meiryo UI" panose="020B0604030504040204" pitchFamily="50" charset="-128"/>
                <a:ea typeface="Meiryo UI" panose="020B0604030504040204" pitchFamily="50" charset="-128"/>
              </a:rPr>
              <a:t>アドホックな組織の活躍促進</a:t>
            </a:r>
          </a:p>
          <a:p>
            <a:r>
              <a:rPr lang="ja-JP" altLang="en-US" sz="1200" dirty="0" smtClean="0">
                <a:latin typeface="Meiryo UI" panose="020B0604030504040204" pitchFamily="50" charset="-128"/>
                <a:ea typeface="Meiryo UI" panose="020B0604030504040204" pitchFamily="50" charset="-128"/>
              </a:rPr>
              <a:t>　　３</a:t>
            </a:r>
            <a:r>
              <a:rPr lang="ja-JP" altLang="en-US" sz="1200" dirty="0">
                <a:latin typeface="Meiryo UI" panose="020B0604030504040204" pitchFamily="50" charset="-128"/>
                <a:ea typeface="Meiryo UI" panose="020B0604030504040204" pitchFamily="50" charset="-128"/>
              </a:rPr>
              <a:t>国との関係 等の移転促進</a:t>
            </a:r>
          </a:p>
          <a:p>
            <a:r>
              <a:rPr lang="ja-JP" altLang="en-US" sz="1200" dirty="0" smtClean="0">
                <a:latin typeface="Meiryo UI" panose="020B0604030504040204" pitchFamily="50" charset="-128"/>
                <a:ea typeface="Meiryo UI" panose="020B0604030504040204" pitchFamily="50" charset="-128"/>
              </a:rPr>
              <a:t>　　４</a:t>
            </a:r>
            <a:r>
              <a:rPr lang="ja-JP" altLang="en-US" sz="1200" dirty="0">
                <a:latin typeface="Meiryo UI" panose="020B0604030504040204" pitchFamily="50" charset="-128"/>
                <a:ea typeface="Meiryo UI" panose="020B0604030504040204" pitchFamily="50" charset="-128"/>
              </a:rPr>
              <a:t>広域連合制度の進化</a:t>
            </a:r>
          </a:p>
          <a:p>
            <a:r>
              <a:rPr lang="ja-JP" altLang="en-US" sz="1200" dirty="0" smtClean="0">
                <a:latin typeface="Meiryo UI" panose="020B0604030504040204" pitchFamily="50" charset="-128"/>
                <a:ea typeface="Meiryo UI" panose="020B0604030504040204" pitchFamily="50" charset="-128"/>
              </a:rPr>
              <a:t>　　５</a:t>
            </a:r>
            <a:r>
              <a:rPr lang="ja-JP" altLang="en-US" sz="1200" dirty="0">
                <a:latin typeface="Meiryo UI" panose="020B0604030504040204" pitchFamily="50" charset="-128"/>
                <a:ea typeface="Meiryo UI" panose="020B0604030504040204" pitchFamily="50" charset="-128"/>
              </a:rPr>
              <a:t>国の事務権限の移管推進と政府機関</a:t>
            </a:r>
          </a:p>
          <a:p>
            <a:pPr>
              <a:spcBef>
                <a:spcPts val="600"/>
              </a:spcBef>
            </a:pP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Ⅲ </a:t>
            </a:r>
            <a:r>
              <a:rPr lang="ja-JP" altLang="en-US" sz="1200" dirty="0">
                <a:latin typeface="Meiryo UI" panose="020B0604030504040204" pitchFamily="50" charset="-128"/>
                <a:ea typeface="Meiryo UI" panose="020B0604030504040204" pitchFamily="50" charset="-128"/>
              </a:rPr>
              <a:t>進化した関西広域連合の姿</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関西の”力”を総合化する結節点へ</a:t>
            </a:r>
          </a:p>
          <a:p>
            <a:pPr marL="271463" indent="-271463"/>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関西広域連合が関西広域に関する内政を担うことができる機能を</a:t>
            </a:r>
            <a:r>
              <a:rPr lang="ja-JP" altLang="en-US" sz="1200" dirty="0" smtClean="0">
                <a:latin typeface="Meiryo UI" panose="020B0604030504040204" pitchFamily="50" charset="-128"/>
                <a:ea typeface="Meiryo UI" panose="020B0604030504040204" pitchFamily="50" charset="-128"/>
              </a:rPr>
              <a:t>発揮するととも</a:t>
            </a:r>
            <a:r>
              <a:rPr lang="ja-JP" altLang="en-US" sz="1200" dirty="0">
                <a:latin typeface="Meiryo UI" panose="020B0604030504040204" pitchFamily="50" charset="-128"/>
                <a:ea typeface="Meiryo UI" panose="020B0604030504040204" pitchFamily="50" charset="-128"/>
              </a:rPr>
              <a:t>に、多様な主体との連携や主体同士の連携により関西の</a:t>
            </a:r>
            <a:r>
              <a:rPr lang="ja-JP" altLang="en-US" sz="1200" dirty="0" smtClean="0">
                <a:latin typeface="Meiryo UI" panose="020B0604030504040204" pitchFamily="50" charset="-128"/>
                <a:ea typeface="Meiryo UI" panose="020B0604030504040204" pitchFamily="50" charset="-128"/>
              </a:rPr>
              <a:t>”力”を</a:t>
            </a:r>
            <a:r>
              <a:rPr lang="ja-JP" altLang="en-US" sz="1200" dirty="0">
                <a:latin typeface="Meiryo UI" panose="020B0604030504040204" pitchFamily="50" charset="-128"/>
                <a:ea typeface="Meiryo UI" panose="020B0604030504040204" pitchFamily="50" charset="-128"/>
              </a:rPr>
              <a:t>総合化</a:t>
            </a:r>
            <a:r>
              <a:rPr lang="ja-JP" altLang="en-US" sz="1200" dirty="0" smtClean="0">
                <a:latin typeface="Meiryo UI" panose="020B0604030504040204" pitchFamily="50" charset="-128"/>
                <a:ea typeface="Meiryo UI" panose="020B0604030504040204" pitchFamily="50" charset="-128"/>
              </a:rPr>
              <a:t>する結節点</a:t>
            </a:r>
            <a:r>
              <a:rPr lang="ja-JP" altLang="en-US" sz="1200" dirty="0">
                <a:latin typeface="Meiryo UI" panose="020B0604030504040204" pitchFamily="50" charset="-128"/>
                <a:ea typeface="Meiryo UI" panose="020B0604030504040204" pitchFamily="50" charset="-128"/>
              </a:rPr>
              <a:t>となり、関西全体の活性化を図る</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7" name="正方形/長方形 16"/>
          <p:cNvSpPr/>
          <p:nvPr/>
        </p:nvSpPr>
        <p:spPr>
          <a:xfrm>
            <a:off x="4953001" y="884229"/>
            <a:ext cx="4888072" cy="2601718"/>
          </a:xfrm>
          <a:prstGeom prst="rect">
            <a:avLst/>
          </a:prstGeom>
          <a:ln>
            <a:solidFill>
              <a:schemeClr val="bg1">
                <a:lumMod val="65000"/>
              </a:schemeClr>
            </a:solidFill>
          </a:ln>
        </p:spPr>
        <p:txBody>
          <a:bodyPr wrap="square" rIns="36000" anchor="ctr" anchorCtr="0">
            <a:noAutofit/>
          </a:bodyPr>
          <a:lstStyle/>
          <a:p>
            <a:pPr marL="171450" indent="-171450">
              <a:buFont typeface="Meiryo UI" panose="020B0604030504040204" pitchFamily="50" charset="-128"/>
              <a:buChar char="○"/>
            </a:pPr>
            <a:r>
              <a:rPr lang="ja-JP" altLang="en-US" sz="1200" b="1" dirty="0" smtClean="0">
                <a:latin typeface="Meiryo UI" panose="020B0604030504040204" pitchFamily="50" charset="-128"/>
                <a:ea typeface="Meiryo UI" panose="020B0604030504040204" pitchFamily="50" charset="-128"/>
              </a:rPr>
              <a:t>府</a:t>
            </a:r>
            <a:r>
              <a:rPr lang="ja-JP" altLang="en-US" sz="1200" b="1" dirty="0">
                <a:latin typeface="Meiryo UI" panose="020B0604030504040204" pitchFamily="50" charset="-128"/>
                <a:ea typeface="Meiryo UI" panose="020B0604030504040204" pitchFamily="50" charset="-128"/>
              </a:rPr>
              <a:t>県域を越えた広域的</a:t>
            </a:r>
            <a:r>
              <a:rPr lang="ja-JP" altLang="en-US" sz="1200" b="1" dirty="0" smtClean="0">
                <a:latin typeface="Meiryo UI" panose="020B0604030504040204" pitchFamily="50" charset="-128"/>
                <a:ea typeface="Meiryo UI" panose="020B0604030504040204" pitchFamily="50" charset="-128"/>
              </a:rPr>
              <a:t>課題を解決できる事務として、防災・観光文化スポーツ・産業・医療・環境・資格試験免許・職員研修を実施</a:t>
            </a:r>
            <a:endParaRPr lang="en-US" altLang="ja-JP" sz="1200" b="1" dirty="0" smtClean="0">
              <a:latin typeface="Meiryo UI" panose="020B0604030504040204" pitchFamily="50" charset="-128"/>
              <a:ea typeface="Meiryo UI" panose="020B0604030504040204" pitchFamily="50" charset="-128"/>
            </a:endParaRPr>
          </a:p>
          <a:p>
            <a:endParaRPr lang="en-US" altLang="ja-JP" sz="700"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＜主な取組＞</a:t>
            </a:r>
            <a:endParaRPr lang="en-US" altLang="ja-JP" sz="1200" dirty="0" smtClean="0">
              <a:latin typeface="Meiryo UI" panose="020B0604030504040204" pitchFamily="50" charset="-128"/>
              <a:ea typeface="Meiryo UI" panose="020B0604030504040204" pitchFamily="50" charset="-128"/>
            </a:endParaRPr>
          </a:p>
          <a:p>
            <a:pPr marL="628650" indent="-628650"/>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防災</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新型コロナウイルス対応等府県間による広域連携・情報発信</a:t>
            </a:r>
            <a:endParaRPr lang="en-US" altLang="ja-JP" sz="1200" dirty="0" smtClean="0">
              <a:latin typeface="Meiryo UI" panose="020B0604030504040204" pitchFamily="50" charset="-128"/>
              <a:ea typeface="Meiryo UI" panose="020B0604030504040204" pitchFamily="50" charset="-128"/>
            </a:endParaRPr>
          </a:p>
          <a:p>
            <a:pPr marL="628650" indent="-628650"/>
            <a:r>
              <a:rPr lang="en-US" altLang="ja-JP"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東日本大震災等カウンターパート方式による被災地支援</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観光</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関西の認知度・誘客促進を目指した海外トッププロモーション</a:t>
            </a:r>
            <a:endParaRPr lang="en-US" altLang="ja-JP" sz="1200" dirty="0" smtClean="0">
              <a:latin typeface="Meiryo UI" panose="020B0604030504040204" pitchFamily="50" charset="-128"/>
              <a:ea typeface="Meiryo UI" panose="020B0604030504040204" pitchFamily="50" charset="-128"/>
            </a:endParaRPr>
          </a:p>
          <a:p>
            <a:pPr marL="628650" indent="-628650"/>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産業</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医療と介護の総合展「メディカルジャパン」を</a:t>
            </a:r>
            <a:r>
              <a:rPr lang="ja-JP" altLang="en-US" sz="1200" dirty="0">
                <a:latin typeface="Meiryo UI" panose="020B0604030504040204" pitchFamily="50" charset="-128"/>
                <a:ea typeface="Meiryo UI" panose="020B0604030504040204" pitchFamily="50" charset="-128"/>
              </a:rPr>
              <a:t>活用</a:t>
            </a:r>
            <a:r>
              <a:rPr lang="ja-JP" altLang="en-US" sz="1200" dirty="0" smtClean="0">
                <a:latin typeface="Meiryo UI" panose="020B0604030504040204" pitchFamily="50" charset="-128"/>
                <a:ea typeface="Meiryo UI" panose="020B0604030504040204" pitchFamily="50" charset="-128"/>
              </a:rPr>
              <a:t>した関西のポテンシャル発信</a:t>
            </a:r>
            <a:endParaRPr lang="en-US" altLang="ja-JP" sz="1200" dirty="0" smtClean="0">
              <a:latin typeface="Meiryo UI" panose="020B0604030504040204" pitchFamily="50" charset="-128"/>
              <a:ea typeface="Meiryo UI" panose="020B0604030504040204" pitchFamily="50" charset="-128"/>
            </a:endParaRPr>
          </a:p>
          <a:p>
            <a:pPr marL="628650" indent="-628650"/>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医療</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ドクターヘリによる</a:t>
            </a:r>
            <a:r>
              <a:rPr lang="en-US" altLang="ja-JP" sz="1200" dirty="0" smtClean="0">
                <a:latin typeface="Meiryo UI" panose="020B0604030504040204" pitchFamily="50" charset="-128"/>
                <a:ea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rPr>
              <a:t>分以内での救急医療体制の強化</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環境</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脱炭素社会実現に向けた住民・事業者への啓発・共同宣言</a:t>
            </a:r>
            <a:endParaRPr lang="en-US" altLang="ja-JP" sz="1200" dirty="0" smtClean="0">
              <a:latin typeface="Meiryo UI" panose="020B0604030504040204" pitchFamily="50" charset="-128"/>
              <a:ea typeface="Meiryo UI" panose="020B0604030504040204" pitchFamily="50" charset="-128"/>
            </a:endParaRPr>
          </a:p>
          <a:p>
            <a:pPr marL="714375" indent="-714375">
              <a:tabLst>
                <a:tab pos="542925" algn="l"/>
              </a:tabLst>
            </a:pP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資格試験</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調理師・准看護師試験など府県業務を広域連合に一元化</a:t>
            </a:r>
            <a:endParaRPr lang="en-US" altLang="ja-JP" sz="120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4902681" y="3537997"/>
            <a:ext cx="3142979"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a:t>
            </a:r>
            <a:r>
              <a:rPr lang="ja-JP" altLang="en-US" sz="1400" b="1" dirty="0" smtClean="0">
                <a:latin typeface="+mj-ea"/>
                <a:cs typeface="Meiryo UI" panose="020B0604030504040204" pitchFamily="50" charset="-128"/>
              </a:rPr>
              <a:t>提案</a:t>
            </a:r>
            <a:r>
              <a:rPr lang="ja-JP" altLang="en-US" sz="1400" b="1" dirty="0">
                <a:latin typeface="+mj-ea"/>
                <a:cs typeface="Meiryo UI" panose="020B0604030504040204" pitchFamily="50" charset="-128"/>
              </a:rPr>
              <a:t>募集</a:t>
            </a:r>
            <a:r>
              <a:rPr lang="ja-JP" altLang="en-US" sz="1400" b="1" dirty="0" smtClean="0">
                <a:latin typeface="+mj-ea"/>
                <a:cs typeface="Meiryo UI" panose="020B0604030504040204" pitchFamily="50" charset="-128"/>
              </a:rPr>
              <a:t>方式（内閣府）</a:t>
            </a:r>
            <a:endParaRPr lang="ja-JP" altLang="en-US" sz="1400" b="1" dirty="0">
              <a:latin typeface="+mj-ea"/>
              <a:cs typeface="Meiryo UI" panose="020B0604030504040204" pitchFamily="50" charset="-128"/>
            </a:endParaRPr>
          </a:p>
        </p:txBody>
      </p:sp>
      <p:sp>
        <p:nvSpPr>
          <p:cNvPr id="15" name="タイトル 1"/>
          <p:cNvSpPr txBox="1">
            <a:spLocks/>
          </p:cNvSpPr>
          <p:nvPr/>
        </p:nvSpPr>
        <p:spPr>
          <a:xfrm>
            <a:off x="8486859" y="6532749"/>
            <a:ext cx="12156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内閣府</a:t>
            </a:r>
            <a:r>
              <a:rPr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HP</a:t>
            </a:r>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より</a:t>
            </a:r>
            <a:endPar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403627799"/>
              </p:ext>
            </p:extLst>
          </p:nvPr>
        </p:nvGraphicFramePr>
        <p:xfrm>
          <a:off x="287000" y="391517"/>
          <a:ext cx="4299158" cy="491969"/>
        </p:xfrm>
        <a:graphic>
          <a:graphicData uri="http://schemas.openxmlformats.org/drawingml/2006/table">
            <a:tbl>
              <a:tblPr firstRow="1" bandRow="1">
                <a:tableStyleId>{5C22544A-7EE6-4342-B048-85BDC9FD1C3A}</a:tableStyleId>
              </a:tblPr>
              <a:tblGrid>
                <a:gridCol w="752883">
                  <a:extLst>
                    <a:ext uri="{9D8B030D-6E8A-4147-A177-3AD203B41FA5}">
                      <a16:colId xmlns:a16="http://schemas.microsoft.com/office/drawing/2014/main" val="4037741501"/>
                    </a:ext>
                  </a:extLst>
                </a:gridCol>
                <a:gridCol w="3546275">
                  <a:extLst>
                    <a:ext uri="{9D8B030D-6E8A-4147-A177-3AD203B41FA5}">
                      <a16:colId xmlns:a16="http://schemas.microsoft.com/office/drawing/2014/main" val="314475500"/>
                    </a:ext>
                  </a:extLst>
                </a:gridCol>
              </a:tblGrid>
              <a:tr h="206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「広域行政のあり方について（報告書）」を取りまとめ</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85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期広域計画施行</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4605480"/>
                  </a:ext>
                </a:extLst>
              </a:tr>
            </a:tbl>
          </a:graphicData>
        </a:graphic>
      </p:graphicFrame>
    </p:spTree>
    <p:extLst>
      <p:ext uri="{BB962C8B-B14F-4D97-AF65-F5344CB8AC3E}">
        <p14:creationId xmlns:p14="http://schemas.microsoft.com/office/powerpoint/2010/main" val="276039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機</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能面の取組み（概要）</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88504" y="711726"/>
            <a:ext cx="9001000" cy="5648356"/>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14000"/>
              </a:lnSpc>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機能面では、大都市としてのポテンシャルにさらに磨きをかける観点から、ハード</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の両面から取組みを進めてきた。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2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ハード面では、都市インフラの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して、ミッシングリンク</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解消につながる高速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道路ネットワーク</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の充実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や関空アクセス改善にも資するなにわ筋線の事業化などの鉄道ネットワークの充実・機能強化や、コンセッション手法</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活用した国際空港機能の強化</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取組みが進んだ。また、消防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の広域化</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や府市共同による「地方独立行政法人大阪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健康安全基盤研究所」</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、水道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下水道・ごみ処理における経営形態の見直しや、大阪府域における広域化など、基盤的な公共機能の高度化に向けた取組みを進めてきた。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200"/>
              </a:spcBef>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ソフト面</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では、国の特区制度の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活用、府市共同の「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地方独立行政法人</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産業技術研究所」</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の設立などによる大阪全体の産業支援や研究開発の機能・体制の強化、府立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大学と市立大学の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統合や公設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学校としての水都国際中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学校</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・高等学校の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設置などによる人材育成環境の充実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、大阪観光局による観光プロモーションの強化、「水と光の首都大阪」ブランド確立に向けた取組みなどが進んできた。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200"/>
              </a:spcBef>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年の大阪・関西万博を見据え</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、ハード・ソフトの両面に加え、スマートシティ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戦略をさらなる改革の基軸に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据えて都市</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機能の高次化を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、副首都に必要な都市機能の充実を図っていく。</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44488" y="620688"/>
            <a:ext cx="9217024" cy="5832648"/>
          </a:xfrm>
          <a:prstGeom prst="rect">
            <a:avLst/>
          </a:prstGeom>
          <a:noFill/>
          <a:ln w="15875"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7594600" y="6520259"/>
            <a:ext cx="2311400" cy="365125"/>
          </a:xfrm>
        </p:spPr>
        <p:txBody>
          <a:bodyPr/>
          <a:lstStyle/>
          <a:p>
            <a:r>
              <a:rPr lang="en-US" altLang="ja-JP" dirty="0" smtClean="0"/>
              <a:t>2</a:t>
            </a:r>
          </a:p>
        </p:txBody>
      </p:sp>
    </p:spTree>
    <p:extLst>
      <p:ext uri="{BB962C8B-B14F-4D97-AF65-F5344CB8AC3E}">
        <p14:creationId xmlns:p14="http://schemas.microsoft.com/office/powerpoint/2010/main" val="1309561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32741" y="195074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409765" y="322459"/>
            <a:ext cx="9006724" cy="149447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国機関移転は、東京一極集中の是正、バックアップ機能整備、国全体の競争力強化といった観点から国自体が主導すべきものとの観点から、地方創生で大阪に移転が決まった機関や大阪・関西に既に拠点等のある機関を中心に、大阪・関西での国機関の拠点性の向上を関西広域連合や経済界と連携して</a:t>
            </a:r>
            <a:r>
              <a:rPr lang="ja-JP" altLang="en-US" sz="1400" dirty="0" smtClean="0">
                <a:latin typeface="+mj-ea"/>
                <a:cs typeface="Meiryo UI" panose="020B0604030504040204" pitchFamily="50" charset="-128"/>
              </a:rPr>
              <a:t>求めてきた</a:t>
            </a:r>
            <a:r>
              <a:rPr lang="ja-JP" altLang="en-US" sz="1400" dirty="0">
                <a:latin typeface="+mj-ea"/>
                <a:cs typeface="Meiryo UI" panose="020B0604030504040204" pitchFamily="50" charset="-128"/>
              </a:rPr>
              <a:t>。さらに、バックアップ機能を果たす上で必要な国機関についても検討を進めてきた。</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年に工業所有権情報・研修館の近畿統括本部（</a:t>
            </a:r>
            <a:r>
              <a:rPr lang="en-US" altLang="ja-JP" sz="1400" dirty="0">
                <a:latin typeface="+mj-ea"/>
                <a:cs typeface="Meiryo UI" panose="020B0604030504040204" pitchFamily="50" charset="-128"/>
              </a:rPr>
              <a:t>INPIT-KANSAI</a:t>
            </a:r>
            <a:r>
              <a:rPr lang="ja-JP" altLang="en-US" sz="1400" dirty="0">
                <a:latin typeface="+mj-ea"/>
                <a:cs typeface="Meiryo UI" panose="020B0604030504040204" pitchFamily="50" charset="-128"/>
              </a:rPr>
              <a:t>）がオープン。さらに</a:t>
            </a:r>
            <a:r>
              <a:rPr lang="en-US" altLang="ja-JP" sz="1400" dirty="0">
                <a:latin typeface="+mj-ea"/>
                <a:cs typeface="Meiryo UI" panose="020B0604030504040204" pitchFamily="50" charset="-128"/>
              </a:rPr>
              <a:t>2022</a:t>
            </a:r>
            <a:r>
              <a:rPr lang="ja-JP" altLang="en-US" sz="1400" dirty="0" smtClean="0">
                <a:latin typeface="+mj-ea"/>
                <a:cs typeface="Meiryo UI" panose="020B0604030504040204" pitchFamily="50" charset="-128"/>
              </a:rPr>
              <a:t>年夏ごろの</a:t>
            </a:r>
            <a:r>
              <a:rPr lang="ja-JP" altLang="en-US" sz="1400" dirty="0">
                <a:latin typeface="+mj-ea"/>
                <a:cs typeface="Meiryo UI" panose="020B0604030504040204" pitchFamily="50" charset="-128"/>
              </a:rPr>
              <a:t>国立健康・栄養研究所の健都への</a:t>
            </a:r>
            <a:r>
              <a:rPr lang="ja-JP" altLang="en-US" sz="1400" dirty="0" smtClean="0">
                <a:latin typeface="+mj-ea"/>
                <a:cs typeface="Meiryo UI" panose="020B0604030504040204" pitchFamily="50" charset="-128"/>
              </a:rPr>
              <a:t>移転開始に</a:t>
            </a:r>
            <a:r>
              <a:rPr lang="ja-JP" altLang="en-US" sz="1400" dirty="0">
                <a:latin typeface="+mj-ea"/>
                <a:cs typeface="Meiryo UI" panose="020B0604030504040204" pitchFamily="50" charset="-128"/>
              </a:rPr>
              <a:t>向け準備が進行。</a:t>
            </a:r>
          </a:p>
        </p:txBody>
      </p:sp>
      <p:sp>
        <p:nvSpPr>
          <p:cNvPr id="12" name="タイトル 1"/>
          <p:cNvSpPr txBox="1">
            <a:spLocks/>
          </p:cNvSpPr>
          <p:nvPr/>
        </p:nvSpPr>
        <p:spPr>
          <a:xfrm>
            <a:off x="268825" y="2060848"/>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200472" y="-27384"/>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（４）国機関移転等の働きかけ</a:t>
            </a:r>
          </a:p>
        </p:txBody>
      </p:sp>
      <p:sp>
        <p:nvSpPr>
          <p:cNvPr id="20" name="スライド番号プレースホルダー 3"/>
          <p:cNvSpPr>
            <a:spLocks noGrp="1"/>
          </p:cNvSpPr>
          <p:nvPr>
            <p:ph type="sldNum" sz="quarter" idx="12"/>
          </p:nvPr>
        </p:nvSpPr>
        <p:spPr>
          <a:xfrm>
            <a:off x="7772400" y="6476138"/>
            <a:ext cx="2133600" cy="365125"/>
          </a:xfrm>
        </p:spPr>
        <p:txBody>
          <a:bodyPr/>
          <a:lstStyle/>
          <a:p>
            <a:pPr>
              <a:defRPr/>
            </a:pPr>
            <a:r>
              <a:rPr lang="en-US" altLang="ja-JP" dirty="0" smtClean="0"/>
              <a:t>38</a:t>
            </a:r>
            <a:endParaRPr lang="ja-JP" altLang="en-US" dirty="0"/>
          </a:p>
        </p:txBody>
      </p:sp>
      <p:sp>
        <p:nvSpPr>
          <p:cNvPr id="30" name="タイトル 1"/>
          <p:cNvSpPr txBox="1">
            <a:spLocks/>
          </p:cNvSpPr>
          <p:nvPr/>
        </p:nvSpPr>
        <p:spPr>
          <a:xfrm>
            <a:off x="268824" y="3068960"/>
            <a:ext cx="3532047"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関西広域連合における国への要望活動</a:t>
            </a:r>
          </a:p>
        </p:txBody>
      </p:sp>
      <p:sp>
        <p:nvSpPr>
          <p:cNvPr id="33" name="タイトル 1"/>
          <p:cNvSpPr txBox="1">
            <a:spLocks/>
          </p:cNvSpPr>
          <p:nvPr/>
        </p:nvSpPr>
        <p:spPr>
          <a:xfrm>
            <a:off x="4981100" y="3501008"/>
            <a:ext cx="5620279"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国立健康・栄養研究所の移転</a:t>
            </a:r>
          </a:p>
        </p:txBody>
      </p:sp>
      <p:sp>
        <p:nvSpPr>
          <p:cNvPr id="22" name="テキスト ボックス 21"/>
          <p:cNvSpPr txBox="1"/>
          <p:nvPr/>
        </p:nvSpPr>
        <p:spPr>
          <a:xfrm>
            <a:off x="469752" y="3373184"/>
            <a:ext cx="4414321" cy="1199975"/>
          </a:xfrm>
          <a:prstGeom prst="rect">
            <a:avLst/>
          </a:prstGeom>
          <a:noFill/>
          <a:ln>
            <a:solidFill>
              <a:schemeClr val="tx1"/>
            </a:solidFill>
            <a:prstDash val="dash"/>
          </a:ln>
        </p:spPr>
        <p:txBody>
          <a:bodyPr wrap="square" lIns="72000" rIns="72000" rtlCol="0" anchor="ctr">
            <a:noAutofit/>
          </a:bodyPr>
          <a:lstStyle/>
          <a:p>
            <a:pPr>
              <a:lnSpc>
                <a:spcPts val="1800"/>
              </a:lnSpc>
            </a:pPr>
            <a:r>
              <a:rPr lang="ja-JP" altLang="en-US" sz="1050" dirty="0">
                <a:latin typeface="Meiryo UI" pitchFamily="50" charset="-128"/>
                <a:ea typeface="Meiryo UI" pitchFamily="50" charset="-128"/>
                <a:cs typeface="Meiryo UI" pitchFamily="50" charset="-128"/>
              </a:rPr>
              <a:t>〇</a:t>
            </a:r>
            <a:r>
              <a:rPr lang="en-US" altLang="ja-JP" sz="1050" dirty="0">
                <a:latin typeface="Meiryo UI" pitchFamily="50" charset="-128"/>
                <a:ea typeface="Meiryo UI" pitchFamily="50" charset="-128"/>
                <a:cs typeface="Meiryo UI" pitchFamily="50" charset="-128"/>
              </a:rPr>
              <a:t>2015</a:t>
            </a:r>
            <a:r>
              <a:rPr lang="ja-JP" altLang="en-US" sz="1050" dirty="0">
                <a:latin typeface="Meiryo UI" pitchFamily="50" charset="-128"/>
                <a:ea typeface="Meiryo UI" pitchFamily="50" charset="-128"/>
                <a:cs typeface="Meiryo UI" pitchFamily="50" charset="-128"/>
              </a:rPr>
              <a:t>年から政府機関等の移転について、要望を実施</a:t>
            </a:r>
          </a:p>
          <a:p>
            <a:pPr>
              <a:lnSpc>
                <a:spcPts val="1800"/>
              </a:lnSpc>
            </a:pPr>
            <a:r>
              <a:rPr lang="ja-JP" altLang="en-US" sz="1050" dirty="0">
                <a:latin typeface="Meiryo UI" pitchFamily="50" charset="-128"/>
                <a:ea typeface="Meiryo UI" pitchFamily="50" charset="-128"/>
                <a:cs typeface="Meiryo UI" pitchFamily="50" charset="-128"/>
              </a:rPr>
              <a:t>　新型コロナウイルス感染症等におけるリスク管理上、中央集権体制と東京一極集中を是正し、国土の双眼構造の実現に加えて、地方創生の観点からも実効性のある取組となるよう、国主導による政府関係機関等の移転を推進すること。</a:t>
            </a:r>
          </a:p>
          <a:p>
            <a:pPr algn="r">
              <a:lnSpc>
                <a:spcPts val="1800"/>
              </a:lnSpc>
            </a:pPr>
            <a:r>
              <a:rPr lang="ja-JP" altLang="en-US" sz="1050" dirty="0">
                <a:latin typeface="Meiryo UI" pitchFamily="50" charset="-128"/>
                <a:ea typeface="Meiryo UI" pitchFamily="50" charset="-128"/>
                <a:cs typeface="Meiryo UI" pitchFamily="50" charset="-128"/>
              </a:rPr>
              <a:t>（令和</a:t>
            </a:r>
            <a:r>
              <a:rPr lang="en-US" altLang="ja-JP" sz="1050" dirty="0">
                <a:latin typeface="Meiryo UI" pitchFamily="50" charset="-128"/>
                <a:ea typeface="Meiryo UI" pitchFamily="50" charset="-128"/>
                <a:cs typeface="Meiryo UI" pitchFamily="50" charset="-128"/>
              </a:rPr>
              <a:t>3</a:t>
            </a:r>
            <a:r>
              <a:rPr lang="ja-JP" altLang="en-US" sz="1050" dirty="0">
                <a:latin typeface="Meiryo UI" pitchFamily="50" charset="-128"/>
                <a:ea typeface="Meiryo UI" pitchFamily="50" charset="-128"/>
                <a:cs typeface="Meiryo UI" pitchFamily="50" charset="-128"/>
              </a:rPr>
              <a:t>年度　国の予算編成等に対する提案）</a:t>
            </a:r>
            <a:endParaRPr lang="ja-JP" altLang="en-US" sz="1050" dirty="0">
              <a:latin typeface="Meiryo UI" panose="020B0604030504040204" pitchFamily="50" charset="-128"/>
              <a:ea typeface="Meiryo UI" panose="020B0604030504040204" pitchFamily="50" charset="-128"/>
            </a:endParaRPr>
          </a:p>
        </p:txBody>
      </p:sp>
      <p:sp>
        <p:nvSpPr>
          <p:cNvPr id="23" name="タイトル 1"/>
          <p:cNvSpPr txBox="1">
            <a:spLocks/>
          </p:cNvSpPr>
          <p:nvPr/>
        </p:nvSpPr>
        <p:spPr>
          <a:xfrm>
            <a:off x="4944115" y="2036686"/>
            <a:ext cx="4889878" cy="38420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工業所有権情報・研修館の近畿統括本部</a:t>
            </a:r>
          </a:p>
        </p:txBody>
      </p:sp>
      <p:sp>
        <p:nvSpPr>
          <p:cNvPr id="26" name="タイトル 1"/>
          <p:cNvSpPr txBox="1">
            <a:spLocks/>
          </p:cNvSpPr>
          <p:nvPr/>
        </p:nvSpPr>
        <p:spPr>
          <a:xfrm>
            <a:off x="268824" y="4520219"/>
            <a:ext cx="4889878" cy="38420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関西府県における政府関係機関の移転等の動き</a:t>
            </a:r>
          </a:p>
        </p:txBody>
      </p:sp>
      <p:graphicFrame>
        <p:nvGraphicFramePr>
          <p:cNvPr id="19" name="表 18"/>
          <p:cNvGraphicFramePr>
            <a:graphicFrameLocks noGrp="1"/>
          </p:cNvGraphicFramePr>
          <p:nvPr/>
        </p:nvGraphicFramePr>
        <p:xfrm>
          <a:off x="560511" y="2348880"/>
          <a:ext cx="4411833" cy="617760"/>
        </p:xfrm>
        <a:graphic>
          <a:graphicData uri="http://schemas.openxmlformats.org/drawingml/2006/table">
            <a:tbl>
              <a:tblPr firstRow="1" bandRow="1">
                <a:tableStyleId>{5C22544A-7EE6-4342-B048-85BDC9FD1C3A}</a:tableStyleId>
              </a:tblPr>
              <a:tblGrid>
                <a:gridCol w="772615">
                  <a:extLst>
                    <a:ext uri="{9D8B030D-6E8A-4147-A177-3AD203B41FA5}">
                      <a16:colId xmlns:a16="http://schemas.microsoft.com/office/drawing/2014/main" val="4037741501"/>
                    </a:ext>
                  </a:extLst>
                </a:gridCol>
                <a:gridCol w="3639218">
                  <a:extLst>
                    <a:ext uri="{9D8B030D-6E8A-4147-A177-3AD203B41FA5}">
                      <a16:colId xmlns:a16="http://schemas.microsoft.com/office/drawing/2014/main" val="314475500"/>
                    </a:ext>
                  </a:extLst>
                </a:gridCol>
              </a:tblGrid>
              <a:tr h="252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2017.7</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工業所有権情報・研修館の近畿統括本部オープン</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関西支部において市販後の医薬品等の相談対応</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bl>
          </a:graphicData>
        </a:graphic>
      </p:graphicFrame>
      <p:sp>
        <p:nvSpPr>
          <p:cNvPr id="27" name="正方形/長方形 26"/>
          <p:cNvSpPr/>
          <p:nvPr/>
        </p:nvSpPr>
        <p:spPr>
          <a:xfrm>
            <a:off x="5143282" y="2348880"/>
            <a:ext cx="4234206" cy="1143903"/>
          </a:xfrm>
          <a:prstGeom prst="rect">
            <a:avLst/>
          </a:prstGeom>
          <a:ln>
            <a:solidFill>
              <a:schemeClr val="tx1"/>
            </a:solidFill>
            <a:prstDash val="solid"/>
          </a:ln>
        </p:spPr>
        <p:txBody>
          <a:bodyPr wrap="square" anchor="ctr">
            <a:spAutoFit/>
          </a:bodyPr>
          <a:lstStyle/>
          <a:p>
            <a:pPr>
              <a:lnSpc>
                <a:spcPts val="14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主なサービス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近畿地域の中堅・中小企業、ベンチャー企業の知的財産を活用した事業展開やビジネスの成長を支援</a:t>
            </a: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・知的財産に関する高度・専門的な支援</a:t>
            </a:r>
          </a:p>
          <a:p>
            <a:pPr marL="179388" indent="-179388">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・高度検索用端末による産業財産権情報の提供</a:t>
            </a:r>
          </a:p>
          <a:p>
            <a:pPr marL="179388" indent="-179388">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・出張面接審査・テレビ面接審査の場の提供</a:t>
            </a:r>
          </a:p>
        </p:txBody>
      </p:sp>
      <p:sp>
        <p:nvSpPr>
          <p:cNvPr id="28" name="正方形/長方形 27"/>
          <p:cNvSpPr/>
          <p:nvPr/>
        </p:nvSpPr>
        <p:spPr>
          <a:xfrm>
            <a:off x="5143282" y="3789039"/>
            <a:ext cx="4273207" cy="875195"/>
          </a:xfrm>
          <a:prstGeom prst="rect">
            <a:avLst/>
          </a:prstGeom>
          <a:ln>
            <a:solidFill>
              <a:schemeClr val="tx1"/>
            </a:solidFill>
            <a:prstDash val="solid"/>
          </a:ln>
        </p:spPr>
        <p:txBody>
          <a:bodyPr wrap="square" lIns="72000" tIns="72000" rIns="36000" anchor="ctr">
            <a:noAutofit/>
          </a:bodyPr>
          <a:lstStyle/>
          <a:p>
            <a:pPr>
              <a:lnSpc>
                <a:spcPts val="1200"/>
              </a:lnSpc>
            </a:pP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概要</a:t>
            </a:r>
            <a:r>
              <a:rPr lang="en-US" altLang="ja-JP" sz="1200" dirty="0">
                <a:latin typeface="Meiryo UI" panose="020B0604030504040204" pitchFamily="50" charset="-128"/>
                <a:ea typeface="Meiryo UI" panose="020B0604030504040204" pitchFamily="50" charset="-128"/>
              </a:rPr>
              <a:t>】</a:t>
            </a:r>
          </a:p>
          <a:p>
            <a:pPr>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○移転の形態：大阪府に全部移転</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○移転先　　　：健都イノベーションパーク内アライアンス棟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整備・運営事業者決定）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○移転時期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年春アライアンス棟完成後、移転開始</a:t>
            </a:r>
            <a:endParaRPr lang="ja-JP" altLang="en-US"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9" name="表 28"/>
          <p:cNvGraphicFramePr>
            <a:graphicFrameLocks noGrp="1"/>
          </p:cNvGraphicFramePr>
          <p:nvPr>
            <p:extLst>
              <p:ext uri="{D42A27DB-BD31-4B8C-83A1-F6EECF244321}">
                <p14:modId xmlns:p14="http://schemas.microsoft.com/office/powerpoint/2010/main" val="2428451069"/>
              </p:ext>
            </p:extLst>
          </p:nvPr>
        </p:nvGraphicFramePr>
        <p:xfrm>
          <a:off x="469752" y="4874160"/>
          <a:ext cx="8803728" cy="1795200"/>
        </p:xfrm>
        <a:graphic>
          <a:graphicData uri="http://schemas.openxmlformats.org/drawingml/2006/table">
            <a:tbl>
              <a:tblPr firstRow="1" bandRow="1">
                <a:tableStyleId>{5C22544A-7EE6-4342-B048-85BDC9FD1C3A}</a:tableStyleId>
              </a:tblPr>
              <a:tblGrid>
                <a:gridCol w="1899647">
                  <a:extLst>
                    <a:ext uri="{9D8B030D-6E8A-4147-A177-3AD203B41FA5}">
                      <a16:colId xmlns:a16="http://schemas.microsoft.com/office/drawing/2014/main" val="2674517829"/>
                    </a:ext>
                  </a:extLst>
                </a:gridCol>
                <a:gridCol w="1676705">
                  <a:extLst>
                    <a:ext uri="{9D8B030D-6E8A-4147-A177-3AD203B41FA5}">
                      <a16:colId xmlns:a16="http://schemas.microsoft.com/office/drawing/2014/main" val="337801447"/>
                    </a:ext>
                  </a:extLst>
                </a:gridCol>
                <a:gridCol w="1282186">
                  <a:extLst>
                    <a:ext uri="{9D8B030D-6E8A-4147-A177-3AD203B41FA5}">
                      <a16:colId xmlns:a16="http://schemas.microsoft.com/office/drawing/2014/main" val="4287531996"/>
                    </a:ext>
                  </a:extLst>
                </a:gridCol>
                <a:gridCol w="3945190">
                  <a:extLst>
                    <a:ext uri="{9D8B030D-6E8A-4147-A177-3AD203B41FA5}">
                      <a16:colId xmlns:a16="http://schemas.microsoft.com/office/drawing/2014/main" val="1704311079"/>
                    </a:ext>
                  </a:extLst>
                </a:gridCol>
              </a:tblGrid>
              <a:tr h="208264">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年月</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政府関係機関名</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移転先等</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概要</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903787159"/>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zh-CN" sz="1000" b="0" dirty="0">
                          <a:solidFill>
                            <a:schemeClr val="tx1"/>
                          </a:solidFill>
                          <a:latin typeface="Meiryo UI" panose="020B0604030504040204" pitchFamily="50" charset="-128"/>
                          <a:ea typeface="Meiryo UI" panose="020B0604030504040204" pitchFamily="50" charset="-128"/>
                        </a:rPr>
                        <a:t>(</a:t>
                      </a:r>
                      <a:r>
                        <a:rPr kumimoji="1" lang="zh-CN" altLang="en-US" sz="1000" b="0" dirty="0">
                          <a:solidFill>
                            <a:schemeClr val="tx1"/>
                          </a:solidFill>
                          <a:latin typeface="Meiryo UI" panose="020B0604030504040204" pitchFamily="50" charset="-128"/>
                          <a:ea typeface="Meiryo UI" panose="020B0604030504040204" pitchFamily="50" charset="-128"/>
                        </a:rPr>
                        <a:t>国研</a:t>
                      </a:r>
                      <a:r>
                        <a:rPr kumimoji="1" lang="en-US" altLang="zh-CN" sz="1000" b="0" dirty="0">
                          <a:solidFill>
                            <a:schemeClr val="tx1"/>
                          </a:solidFill>
                          <a:latin typeface="Meiryo UI" panose="020B0604030504040204" pitchFamily="50" charset="-128"/>
                          <a:ea typeface="Meiryo UI" panose="020B0604030504040204" pitchFamily="50" charset="-128"/>
                        </a:rPr>
                        <a:t>) </a:t>
                      </a:r>
                      <a:r>
                        <a:rPr kumimoji="1" lang="zh-CN" altLang="en-US" sz="1000" b="0" dirty="0">
                          <a:solidFill>
                            <a:schemeClr val="tx1"/>
                          </a:solidFill>
                          <a:latin typeface="Meiryo UI" panose="020B0604030504040204" pitchFamily="50" charset="-128"/>
                          <a:ea typeface="Meiryo UI" panose="020B0604030504040204" pitchFamily="50" charset="-128"/>
                        </a:rPr>
                        <a:t>理化学研究所</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兵庫県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a:t>
                      </a:r>
                      <a:r>
                        <a:rPr kumimoji="1" lang="ja-JP" altLang="en-US" sz="1000" b="0" u="none" dirty="0" smtClean="0">
                          <a:solidFill>
                            <a:schemeClr val="tx1"/>
                          </a:solidFill>
                          <a:latin typeface="Meiryo UI" panose="020B0604030504040204" pitchFamily="50" charset="-128"/>
                          <a:ea typeface="Meiryo UI" panose="020B0604030504040204" pitchFamily="50" charset="-128"/>
                        </a:rPr>
                        <a:t>科技ハブ</a:t>
                      </a:r>
                      <a:r>
                        <a:rPr kumimoji="1" lang="ja-JP" altLang="en-US" sz="1000" b="0" u="none" strike="noStrike" baseline="0" dirty="0" smtClean="0">
                          <a:solidFill>
                            <a:schemeClr val="tx1"/>
                          </a:solidFill>
                          <a:latin typeface="Meiryo UI" panose="020B0604030504040204" pitchFamily="50" charset="-128"/>
                          <a:ea typeface="Meiryo UI" panose="020B0604030504040204" pitchFamily="50" charset="-128"/>
                        </a:rPr>
                        <a:t>産連</a:t>
                      </a:r>
                      <a:r>
                        <a:rPr kumimoji="1" lang="ja-JP" altLang="en-US" sz="1000" b="0" u="none" dirty="0" smtClean="0">
                          <a:solidFill>
                            <a:schemeClr val="tx1"/>
                          </a:solidFill>
                          <a:latin typeface="Meiryo UI" panose="020B0604030504040204" pitchFamily="50" charset="-128"/>
                          <a:ea typeface="Meiryo UI" panose="020B0604030504040204" pitchFamily="50" charset="-128"/>
                        </a:rPr>
                        <a:t>本部</a:t>
                      </a:r>
                      <a:r>
                        <a:rPr kumimoji="1" lang="ja-JP" altLang="en-US" sz="1000" b="0" u="none" dirty="0">
                          <a:solidFill>
                            <a:schemeClr val="tx1"/>
                          </a:solidFill>
                          <a:latin typeface="Meiryo UI" panose="020B0604030504040204" pitchFamily="50" charset="-128"/>
                          <a:ea typeface="Meiryo UI" panose="020B0604030504040204" pitchFamily="50" charset="-128"/>
                        </a:rPr>
                        <a:t>関西拠点」設置</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770081"/>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中小企業庁</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大阪府</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「中小企業政策調査課」設置</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8209993"/>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zh-CN" sz="1000" b="0" dirty="0">
                          <a:solidFill>
                            <a:schemeClr val="tx1"/>
                          </a:solidFill>
                          <a:latin typeface="Meiryo UI" panose="020B0604030504040204" pitchFamily="50" charset="-128"/>
                          <a:ea typeface="Meiryo UI" panose="020B0604030504040204" pitchFamily="50" charset="-128"/>
                        </a:rPr>
                        <a:t>(</a:t>
                      </a:r>
                      <a:r>
                        <a:rPr kumimoji="1" lang="zh-CN" altLang="en-US" sz="1000" b="0" dirty="0">
                          <a:solidFill>
                            <a:schemeClr val="tx1"/>
                          </a:solidFill>
                          <a:latin typeface="Meiryo UI" panose="020B0604030504040204" pitchFamily="50" charset="-128"/>
                          <a:ea typeface="Meiryo UI" panose="020B0604030504040204" pitchFamily="50" charset="-128"/>
                        </a:rPr>
                        <a:t>国研</a:t>
                      </a:r>
                      <a:r>
                        <a:rPr kumimoji="1" lang="en-US" altLang="zh-CN" sz="1000" b="0" dirty="0">
                          <a:solidFill>
                            <a:schemeClr val="tx1"/>
                          </a:solidFill>
                          <a:latin typeface="Meiryo UI" panose="020B0604030504040204" pitchFamily="50" charset="-128"/>
                          <a:ea typeface="Meiryo UI" panose="020B0604030504040204" pitchFamily="50" charset="-128"/>
                        </a:rPr>
                        <a:t>)</a:t>
                      </a:r>
                      <a:r>
                        <a:rPr kumimoji="1" lang="zh-CN" altLang="en-US" sz="1000" b="0" dirty="0">
                          <a:solidFill>
                            <a:schemeClr val="tx1"/>
                          </a:solidFill>
                          <a:latin typeface="Meiryo UI" panose="020B0604030504040204" pitchFamily="50" charset="-128"/>
                          <a:ea typeface="Meiryo UI" panose="020B0604030504040204" pitchFamily="50" charset="-128"/>
                        </a:rPr>
                        <a:t>国立環境研究所</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滋賀県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00" b="0" u="none" dirty="0">
                          <a:solidFill>
                            <a:schemeClr val="tx1"/>
                          </a:solidFill>
                          <a:latin typeface="Meiryo UI" panose="020B0604030504040204" pitchFamily="50" charset="-128"/>
                          <a:ea typeface="Meiryo UI" panose="020B0604030504040204" pitchFamily="50" charset="-128"/>
                        </a:rPr>
                        <a:t>「国立環境研究所琵琶湖分室」設置</a:t>
                      </a:r>
                      <a:endParaRPr kumimoji="1" lang="ja-JP" altLang="en-US" sz="1000" b="0" u="none"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505268"/>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観光庁</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兵庫県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「観光ビジョン推進関西ブロック戦略会議」発足</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491939"/>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消費者庁</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徳島県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smtClean="0">
                          <a:solidFill>
                            <a:schemeClr val="tx1"/>
                          </a:solidFill>
                          <a:latin typeface="Meiryo UI" panose="020B0604030504040204" pitchFamily="50" charset="-128"/>
                          <a:ea typeface="Meiryo UI" panose="020B0604030504040204" pitchFamily="50" charset="-128"/>
                        </a:rPr>
                        <a:t>「</a:t>
                      </a:r>
                      <a:r>
                        <a:rPr kumimoji="1" lang="ja-JP" altLang="en-US" sz="1000" b="0" u="none" dirty="0">
                          <a:solidFill>
                            <a:schemeClr val="tx1"/>
                          </a:solidFill>
                          <a:latin typeface="Meiryo UI" panose="020B0604030504040204" pitchFamily="50" charset="-128"/>
                          <a:ea typeface="Meiryo UI" panose="020B0604030504040204" pitchFamily="50" charset="-128"/>
                        </a:rPr>
                        <a:t>消費者行政新未来創造オフィス</a:t>
                      </a:r>
                      <a:r>
                        <a:rPr kumimoji="1" lang="ja-JP" altLang="en-US" sz="1000" b="0" u="none" dirty="0" smtClean="0">
                          <a:solidFill>
                            <a:schemeClr val="tx1"/>
                          </a:solidFill>
                          <a:latin typeface="Meiryo UI" panose="020B0604030504040204" pitchFamily="50" charset="-128"/>
                          <a:ea typeface="Meiryo UI" panose="020B0604030504040204" pitchFamily="50" charset="-128"/>
                        </a:rPr>
                        <a:t>」</a:t>
                      </a:r>
                      <a:r>
                        <a:rPr kumimoji="1" lang="ja-JP" altLang="en-US" sz="1000" b="0" u="none" strike="noStrike" baseline="0" dirty="0" smtClean="0">
                          <a:solidFill>
                            <a:schemeClr val="tx1"/>
                          </a:solidFill>
                          <a:latin typeface="Meiryo UI" panose="020B0604030504040204" pitchFamily="50" charset="-128"/>
                          <a:ea typeface="Meiryo UI" panose="020B0604030504040204" pitchFamily="50" charset="-128"/>
                        </a:rPr>
                        <a:t>開設</a:t>
                      </a:r>
                      <a:endParaRPr kumimoji="1" lang="ja-JP" altLang="en-US" sz="1000" b="0" u="none" strike="noStrike" baseline="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220732"/>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総務省統計局</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和歌山県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「統計データ利活用センター</a:t>
                      </a:r>
                      <a:r>
                        <a:rPr kumimoji="1" lang="ja-JP" altLang="en-US" sz="1000" b="0" u="none" dirty="0" smtClean="0">
                          <a:solidFill>
                            <a:schemeClr val="tx1"/>
                          </a:solidFill>
                          <a:latin typeface="Meiryo UI" panose="020B0604030504040204" pitchFamily="50" charset="-128"/>
                          <a:ea typeface="Meiryo UI" panose="020B0604030504040204" pitchFamily="50" charset="-128"/>
                        </a:rPr>
                        <a:t>」</a:t>
                      </a:r>
                      <a:r>
                        <a:rPr kumimoji="1" lang="ja-JP" altLang="en-US" sz="1000" b="0" u="none" strike="noStrike" baseline="0" dirty="0" smtClean="0">
                          <a:solidFill>
                            <a:schemeClr val="tx1"/>
                          </a:solidFill>
                          <a:latin typeface="Meiryo UI" panose="020B0604030504040204" pitchFamily="50" charset="-128"/>
                          <a:ea typeface="Meiryo UI" panose="020B0604030504040204" pitchFamily="50" charset="-128"/>
                        </a:rPr>
                        <a:t>開設</a:t>
                      </a:r>
                      <a:endParaRPr kumimoji="1" lang="ja-JP" altLang="en-US" sz="1000" b="0" u="none" strike="dblStrike" baseline="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881546"/>
                  </a:ext>
                </a:extLst>
              </a:tr>
              <a:tr h="208264">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2022</a:t>
                      </a:r>
                      <a:r>
                        <a:rPr kumimoji="1" lang="ja-JP" altLang="en-US" sz="1000" b="0" dirty="0">
                          <a:solidFill>
                            <a:schemeClr val="tx1"/>
                          </a:solidFill>
                          <a:latin typeface="Meiryo UI" panose="020B0604030504040204" pitchFamily="50" charset="-128"/>
                          <a:ea typeface="Meiryo UI" panose="020B0604030504040204" pitchFamily="50" charset="-128"/>
                        </a:rPr>
                        <a:t>年度（予定）</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文化庁</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京都府</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smtClean="0">
                          <a:solidFill>
                            <a:schemeClr val="tx1"/>
                          </a:solidFill>
                          <a:latin typeface="Meiryo UI" panose="020B0604030504040204" pitchFamily="50" charset="-128"/>
                          <a:ea typeface="Meiryo UI" panose="020B0604030504040204" pitchFamily="50" charset="-128"/>
                        </a:rPr>
                        <a:t>全面的移転</a:t>
                      </a:r>
                      <a:endParaRPr kumimoji="1" lang="ja-JP" altLang="en-US" sz="1000" b="0" u="none"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7213295"/>
                  </a:ext>
                </a:extLst>
              </a:tr>
            </a:tbl>
          </a:graphicData>
        </a:graphic>
      </p:graphicFrame>
    </p:spTree>
    <p:extLst>
      <p:ext uri="{BB962C8B-B14F-4D97-AF65-F5344CB8AC3E}">
        <p14:creationId xmlns:p14="http://schemas.microsoft.com/office/powerpoint/2010/main" val="3531142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8825" y="198884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80711" y="472624"/>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smtClean="0">
                <a:latin typeface="+mj-ea"/>
                <a:cs typeface="Meiryo UI" panose="020B0604030504040204" pitchFamily="50" charset="-128"/>
              </a:rPr>
              <a:t>副首都化</a:t>
            </a:r>
            <a:r>
              <a:rPr lang="ja-JP" altLang="en-US" sz="1400" dirty="0">
                <a:latin typeface="+mj-ea"/>
                <a:cs typeface="Meiryo UI" panose="020B0604030504040204" pitchFamily="50" charset="-128"/>
              </a:rPr>
              <a:t>の取組みを支援する仕組みを国に</a:t>
            </a:r>
            <a:r>
              <a:rPr lang="ja-JP" altLang="en-US" sz="1400" dirty="0" smtClean="0">
                <a:latin typeface="+mj-ea"/>
                <a:cs typeface="Meiryo UI" panose="020B0604030504040204" pitchFamily="50" charset="-128"/>
              </a:rPr>
              <a:t>働きかけて</a:t>
            </a:r>
            <a:r>
              <a:rPr lang="ja-JP" altLang="en-US" sz="1400" dirty="0">
                <a:latin typeface="+mj-ea"/>
                <a:cs typeface="Meiryo UI" panose="020B0604030504040204" pitchFamily="50" charset="-128"/>
              </a:rPr>
              <a:t>いく</a:t>
            </a:r>
            <a:r>
              <a:rPr lang="ja-JP" altLang="en-US" sz="1400" dirty="0" smtClean="0">
                <a:latin typeface="+mj-ea"/>
                <a:cs typeface="Meiryo UI" panose="020B0604030504040204" pitchFamily="50" charset="-128"/>
              </a:rPr>
              <a:t>にあたり、首都機能をバックアップする拠点として大阪・関西を位置付ける働きかけに着手。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から大阪府・大阪市で大阪・関西における首都機能バックアップに関する国家要望を実施。さらに、関西広域連合においても国への要望活動を継続しているほか、首都圏の企業向けにセミナー等でプロモーション活動をするなど、国や企業に対し、大阪・関西におけるバックアップ拠点整備に向けた働きかけを実施。</a:t>
            </a:r>
          </a:p>
        </p:txBody>
      </p:sp>
      <p:sp>
        <p:nvSpPr>
          <p:cNvPr id="12" name="タイトル 1"/>
          <p:cNvSpPr txBox="1">
            <a:spLocks/>
          </p:cNvSpPr>
          <p:nvPr/>
        </p:nvSpPr>
        <p:spPr>
          <a:xfrm>
            <a:off x="268825" y="2132856"/>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200472" y="44624"/>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20" name="スライド番号プレースホルダー 3"/>
          <p:cNvSpPr>
            <a:spLocks noGrp="1"/>
          </p:cNvSpPr>
          <p:nvPr>
            <p:ph type="sldNum" sz="quarter" idx="12"/>
          </p:nvPr>
        </p:nvSpPr>
        <p:spPr>
          <a:xfrm>
            <a:off x="7772400" y="6481495"/>
            <a:ext cx="2133600" cy="365125"/>
          </a:xfrm>
        </p:spPr>
        <p:txBody>
          <a:bodyPr/>
          <a:lstStyle/>
          <a:p>
            <a:pPr>
              <a:defRPr/>
            </a:pPr>
            <a:r>
              <a:rPr lang="en-US" altLang="ja-JP" dirty="0" smtClean="0"/>
              <a:t>39</a:t>
            </a:r>
            <a:endParaRPr lang="ja-JP" altLang="en-US" dirty="0"/>
          </a:p>
        </p:txBody>
      </p:sp>
      <p:sp>
        <p:nvSpPr>
          <p:cNvPr id="33" name="タイトル 1"/>
          <p:cNvSpPr txBox="1">
            <a:spLocks/>
          </p:cNvSpPr>
          <p:nvPr/>
        </p:nvSpPr>
        <p:spPr>
          <a:xfrm>
            <a:off x="272480" y="3645024"/>
            <a:ext cx="7733923"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大阪・関西による首都機能バックアップの実現に向けた取組みの方向性</a:t>
            </a:r>
          </a:p>
        </p:txBody>
      </p:sp>
      <p:sp>
        <p:nvSpPr>
          <p:cNvPr id="23" name="タイトル 1"/>
          <p:cNvSpPr txBox="1">
            <a:spLocks/>
          </p:cNvSpPr>
          <p:nvPr/>
        </p:nvSpPr>
        <p:spPr>
          <a:xfrm>
            <a:off x="5025008" y="2108694"/>
            <a:ext cx="4889878" cy="38420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首都圏企業に対するアンケート</a:t>
            </a:r>
            <a:r>
              <a:rPr lang="ja-JP" altLang="en-US" sz="1400" b="1" dirty="0" smtClean="0">
                <a:latin typeface="+mj-ea"/>
                <a:cs typeface="Meiryo UI" panose="020B0604030504040204" pitchFamily="50" charset="-128"/>
              </a:rPr>
              <a:t>結果</a:t>
            </a:r>
            <a:endParaRPr lang="ja-JP" altLang="en-US" sz="1400" b="1" dirty="0">
              <a:latin typeface="+mj-ea"/>
              <a:cs typeface="Meiryo UI" panose="020B0604030504040204" pitchFamily="50" charset="-128"/>
            </a:endParaRPr>
          </a:p>
        </p:txBody>
      </p:sp>
      <p:graphicFrame>
        <p:nvGraphicFramePr>
          <p:cNvPr id="16" name="表 15"/>
          <p:cNvGraphicFramePr>
            <a:graphicFrameLocks noGrp="1"/>
          </p:cNvGraphicFramePr>
          <p:nvPr/>
        </p:nvGraphicFramePr>
        <p:xfrm>
          <a:off x="469753" y="2475736"/>
          <a:ext cx="4411240" cy="1097280"/>
        </p:xfrm>
        <a:graphic>
          <a:graphicData uri="http://schemas.openxmlformats.org/drawingml/2006/table">
            <a:tbl>
              <a:tblPr firstRow="1" bandRow="1">
                <a:tableStyleId>{5C22544A-7EE6-4342-B048-85BDC9FD1C3A}</a:tableStyleId>
              </a:tblPr>
              <a:tblGrid>
                <a:gridCol w="1018967">
                  <a:extLst>
                    <a:ext uri="{9D8B030D-6E8A-4147-A177-3AD203B41FA5}">
                      <a16:colId xmlns:a16="http://schemas.microsoft.com/office/drawing/2014/main" val="4037741501"/>
                    </a:ext>
                  </a:extLst>
                </a:gridCol>
                <a:gridCol w="3392273">
                  <a:extLst>
                    <a:ext uri="{9D8B030D-6E8A-4147-A177-3AD203B41FA5}">
                      <a16:colId xmlns:a16="http://schemas.microsoft.com/office/drawing/2014/main" val="314475500"/>
                    </a:ext>
                  </a:extLst>
                </a:gridCol>
              </a:tblGrid>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国における行政中枢機能の東京圏外の代替拠点に関する調査の実施</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首都機能のバックアップに関する国家要望</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（以降毎年実施）</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166220"/>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「大阪・関西による首都機能バックアップの実現に向けた取り組みの方向性」をとりまとめ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042255"/>
                  </a:ext>
                </a:extLst>
              </a:tr>
            </a:tbl>
          </a:graphicData>
        </a:graphic>
      </p:graphicFrame>
      <p:grpSp>
        <p:nvGrpSpPr>
          <p:cNvPr id="17" name="グループ化 16"/>
          <p:cNvGrpSpPr/>
          <p:nvPr/>
        </p:nvGrpSpPr>
        <p:grpSpPr>
          <a:xfrm>
            <a:off x="5889104" y="2484785"/>
            <a:ext cx="3312367" cy="1970473"/>
            <a:chOff x="9350988" y="526681"/>
            <a:chExt cx="3888432" cy="1736303"/>
          </a:xfrm>
        </p:grpSpPr>
        <p:pic>
          <p:nvPicPr>
            <p:cNvPr id="21" name="図 20" descr="\\APFF001C\OA-ae0003$\ユーザ作業用フォルダ\01 企画担当 H29\08_首都機能バックアップ\03_首都圏企業へのPR\2_PRツール\チラシ\★納品データ★\正\JPG\JP\JP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5837" y="526681"/>
              <a:ext cx="2681707" cy="1447739"/>
            </a:xfrm>
            <a:prstGeom prst="rect">
              <a:avLst/>
            </a:prstGeom>
            <a:noFill/>
            <a:ln>
              <a:noFill/>
            </a:ln>
          </p:spPr>
        </p:pic>
        <p:sp>
          <p:nvSpPr>
            <p:cNvPr id="24" name="正方形/長方形 23"/>
            <p:cNvSpPr/>
            <p:nvPr/>
          </p:nvSpPr>
          <p:spPr>
            <a:xfrm>
              <a:off x="9350988" y="1785118"/>
              <a:ext cx="3888432" cy="477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b="1" dirty="0">
                  <a:solidFill>
                    <a:schemeClr val="tx1"/>
                  </a:solidFill>
                  <a:latin typeface="Meiryo UI" panose="020B0604030504040204" pitchFamily="50" charset="-128"/>
                  <a:ea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rPr>
                <a:t>アンケート調査の概要＞　</a:t>
              </a:r>
              <a:endParaRPr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調査期間：</a:t>
              </a:r>
              <a:r>
                <a:rPr lang="en-US" altLang="ja-JP" sz="700" dirty="0">
                  <a:solidFill>
                    <a:schemeClr val="tx1"/>
                  </a:solidFill>
                  <a:latin typeface="Meiryo UI" panose="020B0604030504040204" pitchFamily="50" charset="-128"/>
                  <a:ea typeface="Meiryo UI" panose="020B0604030504040204" pitchFamily="50" charset="-128"/>
                </a:rPr>
                <a:t>2020</a:t>
              </a:r>
              <a:r>
                <a:rPr lang="ja-JP" altLang="en-US" sz="700" dirty="0">
                  <a:solidFill>
                    <a:schemeClr val="tx1"/>
                  </a:solidFill>
                  <a:latin typeface="Meiryo UI" panose="020B0604030504040204" pitchFamily="50" charset="-128"/>
                  <a:ea typeface="Meiryo UI" panose="020B0604030504040204" pitchFamily="50" charset="-128"/>
                </a:rPr>
                <a:t>年</a:t>
              </a:r>
              <a:r>
                <a:rPr lang="en-US" altLang="ja-JP" sz="700" dirty="0">
                  <a:solidFill>
                    <a:schemeClr val="tx1"/>
                  </a:solidFill>
                  <a:latin typeface="Meiryo UI" panose="020B0604030504040204" pitchFamily="50" charset="-128"/>
                  <a:ea typeface="Meiryo UI" panose="020B0604030504040204" pitchFamily="50" charset="-128"/>
                </a:rPr>
                <a:t>9</a:t>
              </a:r>
              <a:r>
                <a:rPr lang="ja-JP" altLang="en-US" sz="700" dirty="0">
                  <a:solidFill>
                    <a:schemeClr val="tx1"/>
                  </a:solidFill>
                  <a:latin typeface="Meiryo UI" panose="020B0604030504040204" pitchFamily="50" charset="-128"/>
                  <a:ea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rPr>
                <a:t>1</a:t>
              </a:r>
              <a:r>
                <a:rPr lang="ja-JP" altLang="en-US" sz="700" dirty="0">
                  <a:solidFill>
                    <a:schemeClr val="tx1"/>
                  </a:solidFill>
                  <a:latin typeface="Meiryo UI" panose="020B0604030504040204" pitchFamily="50" charset="-128"/>
                  <a:ea typeface="Meiryo UI" panose="020B0604030504040204" pitchFamily="50" charset="-128"/>
                </a:rPr>
                <a:t>日～</a:t>
              </a:r>
              <a:r>
                <a:rPr lang="en-US" altLang="ja-JP" sz="700" dirty="0">
                  <a:solidFill>
                    <a:schemeClr val="tx1"/>
                  </a:solidFill>
                  <a:latin typeface="Meiryo UI" panose="020B0604030504040204" pitchFamily="50" charset="-128"/>
                  <a:ea typeface="Meiryo UI" panose="020B0604030504040204" pitchFamily="50" charset="-128"/>
                </a:rPr>
                <a:t>9</a:t>
              </a:r>
              <a:r>
                <a:rPr lang="ja-JP" altLang="en-US" sz="700" dirty="0">
                  <a:solidFill>
                    <a:schemeClr val="tx1"/>
                  </a:solidFill>
                  <a:latin typeface="Meiryo UI" panose="020B0604030504040204" pitchFamily="50" charset="-128"/>
                  <a:ea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rPr>
                <a:t>30</a:t>
              </a:r>
              <a:r>
                <a:rPr lang="ja-JP" altLang="en-US" sz="700" dirty="0">
                  <a:solidFill>
                    <a:schemeClr val="tx1"/>
                  </a:solidFill>
                  <a:latin typeface="Meiryo UI" panose="020B0604030504040204" pitchFamily="50" charset="-128"/>
                  <a:ea typeface="Meiryo UI" panose="020B0604030504040204" pitchFamily="50" charset="-128"/>
                </a:rPr>
                <a:t>日　　調査方法：調査票の配布・回収は郵送</a:t>
              </a:r>
              <a:endParaRPr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調査対象：東京都内本社の東証一部上場企業（</a:t>
              </a:r>
              <a:r>
                <a:rPr lang="en-US" altLang="ja-JP" sz="700" dirty="0">
                  <a:solidFill>
                    <a:schemeClr val="tx1"/>
                  </a:solidFill>
                  <a:latin typeface="Meiryo UI" panose="020B0604030504040204" pitchFamily="50" charset="-128"/>
                  <a:ea typeface="Meiryo UI" panose="020B0604030504040204" pitchFamily="50" charset="-128"/>
                </a:rPr>
                <a:t>1,192</a:t>
              </a:r>
              <a:r>
                <a:rPr lang="ja-JP" altLang="en-US" sz="700" dirty="0">
                  <a:solidFill>
                    <a:schemeClr val="tx1"/>
                  </a:solidFill>
                  <a:latin typeface="Meiryo UI" panose="020B0604030504040204" pitchFamily="50" charset="-128"/>
                  <a:ea typeface="Meiryo UI" panose="020B0604030504040204" pitchFamily="50" charset="-128"/>
                </a:rPr>
                <a:t>社）　　有効回答数：</a:t>
              </a:r>
              <a:r>
                <a:rPr lang="en-US" altLang="ja-JP" sz="700" dirty="0">
                  <a:solidFill>
                    <a:schemeClr val="tx1"/>
                  </a:solidFill>
                  <a:latin typeface="Meiryo UI" panose="020B0604030504040204" pitchFamily="50" charset="-128"/>
                  <a:ea typeface="Meiryo UI" panose="020B0604030504040204" pitchFamily="50" charset="-128"/>
                </a:rPr>
                <a:t>185</a:t>
              </a:r>
              <a:r>
                <a:rPr lang="ja-JP" altLang="en-US" sz="700" dirty="0">
                  <a:solidFill>
                    <a:schemeClr val="tx1"/>
                  </a:solidFill>
                  <a:latin typeface="Meiryo UI" panose="020B0604030504040204" pitchFamily="50" charset="-128"/>
                  <a:ea typeface="Meiryo UI" panose="020B0604030504040204" pitchFamily="50" charset="-128"/>
                </a:rPr>
                <a:t>社（</a:t>
              </a:r>
              <a:r>
                <a:rPr lang="en-US" altLang="ja-JP" sz="700" dirty="0">
                  <a:solidFill>
                    <a:schemeClr val="tx1"/>
                  </a:solidFill>
                  <a:latin typeface="Meiryo UI" panose="020B0604030504040204" pitchFamily="50" charset="-128"/>
                  <a:ea typeface="Meiryo UI" panose="020B0604030504040204" pitchFamily="50" charset="-128"/>
                </a:rPr>
                <a:t>15.5</a:t>
              </a:r>
              <a:r>
                <a:rPr lang="ja-JP" altLang="en-US" sz="700" dirty="0">
                  <a:solidFill>
                    <a:schemeClr val="tx1"/>
                  </a:solidFill>
                  <a:latin typeface="Meiryo UI" panose="020B0604030504040204" pitchFamily="50" charset="-128"/>
                  <a:ea typeface="Meiryo UI" panose="020B0604030504040204" pitchFamily="50" charset="-128"/>
                </a:rPr>
                <a:t>％）</a:t>
              </a:r>
              <a:endParaRPr lang="en-US" altLang="ja-JP" sz="700" dirty="0">
                <a:solidFill>
                  <a:schemeClr val="tx1"/>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9940968" y="749298"/>
              <a:ext cx="965836" cy="1027548"/>
              <a:chOff x="6570285" y="1788453"/>
              <a:chExt cx="965836" cy="1027548"/>
            </a:xfrm>
          </p:grpSpPr>
          <p:sp>
            <p:nvSpPr>
              <p:cNvPr id="41" name="角丸四角形吹き出し 7"/>
              <p:cNvSpPr/>
              <p:nvPr/>
            </p:nvSpPr>
            <p:spPr>
              <a:xfrm>
                <a:off x="6570285" y="1788453"/>
                <a:ext cx="965836" cy="1027548"/>
              </a:xfrm>
              <a:custGeom>
                <a:avLst/>
                <a:gdLst>
                  <a:gd name="connsiteX0" fmla="*/ 0 w 794750"/>
                  <a:gd name="connsiteY0" fmla="*/ 132461 h 1004487"/>
                  <a:gd name="connsiteX1" fmla="*/ 132461 w 794750"/>
                  <a:gd name="connsiteY1" fmla="*/ 0 h 1004487"/>
                  <a:gd name="connsiteX2" fmla="*/ 463604 w 794750"/>
                  <a:gd name="connsiteY2" fmla="*/ 0 h 1004487"/>
                  <a:gd name="connsiteX3" fmla="*/ 463604 w 794750"/>
                  <a:gd name="connsiteY3" fmla="*/ 0 h 1004487"/>
                  <a:gd name="connsiteX4" fmla="*/ 662292 w 794750"/>
                  <a:gd name="connsiteY4" fmla="*/ 0 h 1004487"/>
                  <a:gd name="connsiteX5" fmla="*/ 662289 w 794750"/>
                  <a:gd name="connsiteY5" fmla="*/ 0 h 1004487"/>
                  <a:gd name="connsiteX6" fmla="*/ 794750 w 794750"/>
                  <a:gd name="connsiteY6" fmla="*/ 132461 h 1004487"/>
                  <a:gd name="connsiteX7" fmla="*/ 794750 w 794750"/>
                  <a:gd name="connsiteY7" fmla="*/ 585951 h 1004487"/>
                  <a:gd name="connsiteX8" fmla="*/ 946786 w 794750"/>
                  <a:gd name="connsiteY8" fmla="*/ 908167 h 1004487"/>
                  <a:gd name="connsiteX9" fmla="*/ 794750 w 794750"/>
                  <a:gd name="connsiteY9" fmla="*/ 837073 h 1004487"/>
                  <a:gd name="connsiteX10" fmla="*/ 794750 w 794750"/>
                  <a:gd name="connsiteY10" fmla="*/ 872026 h 1004487"/>
                  <a:gd name="connsiteX11" fmla="*/ 662289 w 794750"/>
                  <a:gd name="connsiteY11" fmla="*/ 1004487 h 1004487"/>
                  <a:gd name="connsiteX12" fmla="*/ 662292 w 794750"/>
                  <a:gd name="connsiteY12" fmla="*/ 1004487 h 1004487"/>
                  <a:gd name="connsiteX13" fmla="*/ 463604 w 794750"/>
                  <a:gd name="connsiteY13" fmla="*/ 1004487 h 1004487"/>
                  <a:gd name="connsiteX14" fmla="*/ 463604 w 794750"/>
                  <a:gd name="connsiteY14" fmla="*/ 1004487 h 1004487"/>
                  <a:gd name="connsiteX15" fmla="*/ 132461 w 794750"/>
                  <a:gd name="connsiteY15" fmla="*/ 1004487 h 1004487"/>
                  <a:gd name="connsiteX16" fmla="*/ 0 w 794750"/>
                  <a:gd name="connsiteY16" fmla="*/ 872026 h 1004487"/>
                  <a:gd name="connsiteX17" fmla="*/ 0 w 794750"/>
                  <a:gd name="connsiteY17" fmla="*/ 837073 h 1004487"/>
                  <a:gd name="connsiteX18" fmla="*/ 0 w 794750"/>
                  <a:gd name="connsiteY18" fmla="*/ 585951 h 1004487"/>
                  <a:gd name="connsiteX19" fmla="*/ 0 w 794750"/>
                  <a:gd name="connsiteY19" fmla="*/ 585951 h 1004487"/>
                  <a:gd name="connsiteX20" fmla="*/ 0 w 794750"/>
                  <a:gd name="connsiteY20" fmla="*/ 132461 h 1004487"/>
                  <a:gd name="connsiteX0" fmla="*/ 0 w 946786"/>
                  <a:gd name="connsiteY0" fmla="*/ 132461 h 1004487"/>
                  <a:gd name="connsiteX1" fmla="*/ 132461 w 946786"/>
                  <a:gd name="connsiteY1" fmla="*/ 0 h 1004487"/>
                  <a:gd name="connsiteX2" fmla="*/ 463604 w 946786"/>
                  <a:gd name="connsiteY2" fmla="*/ 0 h 1004487"/>
                  <a:gd name="connsiteX3" fmla="*/ 463604 w 946786"/>
                  <a:gd name="connsiteY3" fmla="*/ 0 h 1004487"/>
                  <a:gd name="connsiteX4" fmla="*/ 662292 w 946786"/>
                  <a:gd name="connsiteY4" fmla="*/ 0 h 1004487"/>
                  <a:gd name="connsiteX5" fmla="*/ 662289 w 946786"/>
                  <a:gd name="connsiteY5" fmla="*/ 0 h 1004487"/>
                  <a:gd name="connsiteX6" fmla="*/ 794750 w 946786"/>
                  <a:gd name="connsiteY6" fmla="*/ 132461 h 1004487"/>
                  <a:gd name="connsiteX7" fmla="*/ 794750 w 946786"/>
                  <a:gd name="connsiteY7" fmla="*/ 585951 h 1004487"/>
                  <a:gd name="connsiteX8" fmla="*/ 946786 w 946786"/>
                  <a:gd name="connsiteY8" fmla="*/ 908167 h 1004487"/>
                  <a:gd name="connsiteX9" fmla="*/ 794750 w 946786"/>
                  <a:gd name="connsiteY9" fmla="*/ 860885 h 1004487"/>
                  <a:gd name="connsiteX10" fmla="*/ 794750 w 946786"/>
                  <a:gd name="connsiteY10" fmla="*/ 872026 h 1004487"/>
                  <a:gd name="connsiteX11" fmla="*/ 662289 w 946786"/>
                  <a:gd name="connsiteY11" fmla="*/ 1004487 h 1004487"/>
                  <a:gd name="connsiteX12" fmla="*/ 662292 w 946786"/>
                  <a:gd name="connsiteY12" fmla="*/ 1004487 h 1004487"/>
                  <a:gd name="connsiteX13" fmla="*/ 463604 w 946786"/>
                  <a:gd name="connsiteY13" fmla="*/ 1004487 h 1004487"/>
                  <a:gd name="connsiteX14" fmla="*/ 463604 w 946786"/>
                  <a:gd name="connsiteY14" fmla="*/ 1004487 h 1004487"/>
                  <a:gd name="connsiteX15" fmla="*/ 132461 w 946786"/>
                  <a:gd name="connsiteY15" fmla="*/ 1004487 h 1004487"/>
                  <a:gd name="connsiteX16" fmla="*/ 0 w 946786"/>
                  <a:gd name="connsiteY16" fmla="*/ 872026 h 1004487"/>
                  <a:gd name="connsiteX17" fmla="*/ 0 w 946786"/>
                  <a:gd name="connsiteY17" fmla="*/ 837073 h 1004487"/>
                  <a:gd name="connsiteX18" fmla="*/ 0 w 946786"/>
                  <a:gd name="connsiteY18" fmla="*/ 585951 h 1004487"/>
                  <a:gd name="connsiteX19" fmla="*/ 0 w 946786"/>
                  <a:gd name="connsiteY19" fmla="*/ 585951 h 1004487"/>
                  <a:gd name="connsiteX20" fmla="*/ 0 w 946786"/>
                  <a:gd name="connsiteY20" fmla="*/ 132461 h 1004487"/>
                  <a:gd name="connsiteX0" fmla="*/ 0 w 982505"/>
                  <a:gd name="connsiteY0" fmla="*/ 132461 h 1004487"/>
                  <a:gd name="connsiteX1" fmla="*/ 132461 w 982505"/>
                  <a:gd name="connsiteY1" fmla="*/ 0 h 1004487"/>
                  <a:gd name="connsiteX2" fmla="*/ 463604 w 982505"/>
                  <a:gd name="connsiteY2" fmla="*/ 0 h 1004487"/>
                  <a:gd name="connsiteX3" fmla="*/ 463604 w 982505"/>
                  <a:gd name="connsiteY3" fmla="*/ 0 h 1004487"/>
                  <a:gd name="connsiteX4" fmla="*/ 662292 w 982505"/>
                  <a:gd name="connsiteY4" fmla="*/ 0 h 1004487"/>
                  <a:gd name="connsiteX5" fmla="*/ 662289 w 982505"/>
                  <a:gd name="connsiteY5" fmla="*/ 0 h 1004487"/>
                  <a:gd name="connsiteX6" fmla="*/ 794750 w 982505"/>
                  <a:gd name="connsiteY6" fmla="*/ 132461 h 1004487"/>
                  <a:gd name="connsiteX7" fmla="*/ 794750 w 982505"/>
                  <a:gd name="connsiteY7" fmla="*/ 585951 h 1004487"/>
                  <a:gd name="connsiteX8" fmla="*/ 982505 w 982505"/>
                  <a:gd name="connsiteY8" fmla="*/ 924836 h 1004487"/>
                  <a:gd name="connsiteX9" fmla="*/ 794750 w 982505"/>
                  <a:gd name="connsiteY9" fmla="*/ 860885 h 1004487"/>
                  <a:gd name="connsiteX10" fmla="*/ 794750 w 982505"/>
                  <a:gd name="connsiteY10" fmla="*/ 872026 h 1004487"/>
                  <a:gd name="connsiteX11" fmla="*/ 662289 w 982505"/>
                  <a:gd name="connsiteY11" fmla="*/ 1004487 h 1004487"/>
                  <a:gd name="connsiteX12" fmla="*/ 662292 w 982505"/>
                  <a:gd name="connsiteY12" fmla="*/ 1004487 h 1004487"/>
                  <a:gd name="connsiteX13" fmla="*/ 463604 w 982505"/>
                  <a:gd name="connsiteY13" fmla="*/ 1004487 h 1004487"/>
                  <a:gd name="connsiteX14" fmla="*/ 463604 w 982505"/>
                  <a:gd name="connsiteY14" fmla="*/ 1004487 h 1004487"/>
                  <a:gd name="connsiteX15" fmla="*/ 132461 w 982505"/>
                  <a:gd name="connsiteY15" fmla="*/ 1004487 h 1004487"/>
                  <a:gd name="connsiteX16" fmla="*/ 0 w 982505"/>
                  <a:gd name="connsiteY16" fmla="*/ 872026 h 1004487"/>
                  <a:gd name="connsiteX17" fmla="*/ 0 w 982505"/>
                  <a:gd name="connsiteY17" fmla="*/ 837073 h 1004487"/>
                  <a:gd name="connsiteX18" fmla="*/ 0 w 982505"/>
                  <a:gd name="connsiteY18" fmla="*/ 585951 h 1004487"/>
                  <a:gd name="connsiteX19" fmla="*/ 0 w 982505"/>
                  <a:gd name="connsiteY19" fmla="*/ 585951 h 1004487"/>
                  <a:gd name="connsiteX20" fmla="*/ 0 w 982505"/>
                  <a:gd name="connsiteY20" fmla="*/ 132461 h 1004487"/>
                  <a:gd name="connsiteX0" fmla="*/ 0 w 975361"/>
                  <a:gd name="connsiteY0" fmla="*/ 132461 h 1004487"/>
                  <a:gd name="connsiteX1" fmla="*/ 132461 w 975361"/>
                  <a:gd name="connsiteY1" fmla="*/ 0 h 1004487"/>
                  <a:gd name="connsiteX2" fmla="*/ 463604 w 975361"/>
                  <a:gd name="connsiteY2" fmla="*/ 0 h 1004487"/>
                  <a:gd name="connsiteX3" fmla="*/ 463604 w 975361"/>
                  <a:gd name="connsiteY3" fmla="*/ 0 h 1004487"/>
                  <a:gd name="connsiteX4" fmla="*/ 662292 w 975361"/>
                  <a:gd name="connsiteY4" fmla="*/ 0 h 1004487"/>
                  <a:gd name="connsiteX5" fmla="*/ 662289 w 975361"/>
                  <a:gd name="connsiteY5" fmla="*/ 0 h 1004487"/>
                  <a:gd name="connsiteX6" fmla="*/ 794750 w 975361"/>
                  <a:gd name="connsiteY6" fmla="*/ 132461 h 1004487"/>
                  <a:gd name="connsiteX7" fmla="*/ 794750 w 975361"/>
                  <a:gd name="connsiteY7" fmla="*/ 585951 h 1004487"/>
                  <a:gd name="connsiteX8" fmla="*/ 975361 w 975361"/>
                  <a:gd name="connsiteY8" fmla="*/ 924836 h 1004487"/>
                  <a:gd name="connsiteX9" fmla="*/ 794750 w 975361"/>
                  <a:gd name="connsiteY9" fmla="*/ 860885 h 1004487"/>
                  <a:gd name="connsiteX10" fmla="*/ 794750 w 975361"/>
                  <a:gd name="connsiteY10" fmla="*/ 872026 h 1004487"/>
                  <a:gd name="connsiteX11" fmla="*/ 662289 w 975361"/>
                  <a:gd name="connsiteY11" fmla="*/ 1004487 h 1004487"/>
                  <a:gd name="connsiteX12" fmla="*/ 662292 w 975361"/>
                  <a:gd name="connsiteY12" fmla="*/ 1004487 h 1004487"/>
                  <a:gd name="connsiteX13" fmla="*/ 463604 w 975361"/>
                  <a:gd name="connsiteY13" fmla="*/ 1004487 h 1004487"/>
                  <a:gd name="connsiteX14" fmla="*/ 463604 w 975361"/>
                  <a:gd name="connsiteY14" fmla="*/ 1004487 h 1004487"/>
                  <a:gd name="connsiteX15" fmla="*/ 132461 w 975361"/>
                  <a:gd name="connsiteY15" fmla="*/ 1004487 h 1004487"/>
                  <a:gd name="connsiteX16" fmla="*/ 0 w 975361"/>
                  <a:gd name="connsiteY16" fmla="*/ 872026 h 1004487"/>
                  <a:gd name="connsiteX17" fmla="*/ 0 w 975361"/>
                  <a:gd name="connsiteY17" fmla="*/ 837073 h 1004487"/>
                  <a:gd name="connsiteX18" fmla="*/ 0 w 975361"/>
                  <a:gd name="connsiteY18" fmla="*/ 585951 h 1004487"/>
                  <a:gd name="connsiteX19" fmla="*/ 0 w 975361"/>
                  <a:gd name="connsiteY19" fmla="*/ 585951 h 1004487"/>
                  <a:gd name="connsiteX20" fmla="*/ 0 w 975361"/>
                  <a:gd name="connsiteY20" fmla="*/ 132461 h 1004487"/>
                  <a:gd name="connsiteX0" fmla="*/ 0 w 965836"/>
                  <a:gd name="connsiteY0" fmla="*/ 132461 h 1004487"/>
                  <a:gd name="connsiteX1" fmla="*/ 132461 w 965836"/>
                  <a:gd name="connsiteY1" fmla="*/ 0 h 1004487"/>
                  <a:gd name="connsiteX2" fmla="*/ 463604 w 965836"/>
                  <a:gd name="connsiteY2" fmla="*/ 0 h 1004487"/>
                  <a:gd name="connsiteX3" fmla="*/ 463604 w 965836"/>
                  <a:gd name="connsiteY3" fmla="*/ 0 h 1004487"/>
                  <a:gd name="connsiteX4" fmla="*/ 662292 w 965836"/>
                  <a:gd name="connsiteY4" fmla="*/ 0 h 1004487"/>
                  <a:gd name="connsiteX5" fmla="*/ 662289 w 965836"/>
                  <a:gd name="connsiteY5" fmla="*/ 0 h 1004487"/>
                  <a:gd name="connsiteX6" fmla="*/ 794750 w 965836"/>
                  <a:gd name="connsiteY6" fmla="*/ 132461 h 1004487"/>
                  <a:gd name="connsiteX7" fmla="*/ 794750 w 965836"/>
                  <a:gd name="connsiteY7" fmla="*/ 585951 h 1004487"/>
                  <a:gd name="connsiteX8" fmla="*/ 965836 w 965836"/>
                  <a:gd name="connsiteY8" fmla="*/ 915311 h 1004487"/>
                  <a:gd name="connsiteX9" fmla="*/ 794750 w 965836"/>
                  <a:gd name="connsiteY9" fmla="*/ 860885 h 1004487"/>
                  <a:gd name="connsiteX10" fmla="*/ 794750 w 965836"/>
                  <a:gd name="connsiteY10" fmla="*/ 872026 h 1004487"/>
                  <a:gd name="connsiteX11" fmla="*/ 662289 w 965836"/>
                  <a:gd name="connsiteY11" fmla="*/ 1004487 h 1004487"/>
                  <a:gd name="connsiteX12" fmla="*/ 662292 w 965836"/>
                  <a:gd name="connsiteY12" fmla="*/ 1004487 h 1004487"/>
                  <a:gd name="connsiteX13" fmla="*/ 463604 w 965836"/>
                  <a:gd name="connsiteY13" fmla="*/ 1004487 h 1004487"/>
                  <a:gd name="connsiteX14" fmla="*/ 463604 w 965836"/>
                  <a:gd name="connsiteY14" fmla="*/ 1004487 h 1004487"/>
                  <a:gd name="connsiteX15" fmla="*/ 132461 w 965836"/>
                  <a:gd name="connsiteY15" fmla="*/ 1004487 h 1004487"/>
                  <a:gd name="connsiteX16" fmla="*/ 0 w 965836"/>
                  <a:gd name="connsiteY16" fmla="*/ 872026 h 1004487"/>
                  <a:gd name="connsiteX17" fmla="*/ 0 w 965836"/>
                  <a:gd name="connsiteY17" fmla="*/ 837073 h 1004487"/>
                  <a:gd name="connsiteX18" fmla="*/ 0 w 965836"/>
                  <a:gd name="connsiteY18" fmla="*/ 585951 h 1004487"/>
                  <a:gd name="connsiteX19" fmla="*/ 0 w 965836"/>
                  <a:gd name="connsiteY19" fmla="*/ 585951 h 1004487"/>
                  <a:gd name="connsiteX20" fmla="*/ 0 w 965836"/>
                  <a:gd name="connsiteY20" fmla="*/ 132461 h 100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5836" h="1004487">
                    <a:moveTo>
                      <a:pt x="0" y="132461"/>
                    </a:moveTo>
                    <a:cubicBezTo>
                      <a:pt x="0" y="59305"/>
                      <a:pt x="59305" y="0"/>
                      <a:pt x="132461" y="0"/>
                    </a:cubicBezTo>
                    <a:lnTo>
                      <a:pt x="463604" y="0"/>
                    </a:lnTo>
                    <a:lnTo>
                      <a:pt x="463604" y="0"/>
                    </a:lnTo>
                    <a:lnTo>
                      <a:pt x="662292" y="0"/>
                    </a:lnTo>
                    <a:lnTo>
                      <a:pt x="662289" y="0"/>
                    </a:lnTo>
                    <a:cubicBezTo>
                      <a:pt x="735445" y="0"/>
                      <a:pt x="794750" y="59305"/>
                      <a:pt x="794750" y="132461"/>
                    </a:cubicBezTo>
                    <a:lnTo>
                      <a:pt x="794750" y="585951"/>
                    </a:lnTo>
                    <a:lnTo>
                      <a:pt x="965836" y="915311"/>
                    </a:lnTo>
                    <a:lnTo>
                      <a:pt x="794750" y="860885"/>
                    </a:lnTo>
                    <a:lnTo>
                      <a:pt x="794750" y="872026"/>
                    </a:lnTo>
                    <a:cubicBezTo>
                      <a:pt x="794750" y="945182"/>
                      <a:pt x="735445" y="1004487"/>
                      <a:pt x="662289" y="1004487"/>
                    </a:cubicBezTo>
                    <a:lnTo>
                      <a:pt x="662292" y="1004487"/>
                    </a:lnTo>
                    <a:lnTo>
                      <a:pt x="463604" y="1004487"/>
                    </a:lnTo>
                    <a:lnTo>
                      <a:pt x="463604" y="1004487"/>
                    </a:lnTo>
                    <a:lnTo>
                      <a:pt x="132461" y="1004487"/>
                    </a:lnTo>
                    <a:cubicBezTo>
                      <a:pt x="59305" y="1004487"/>
                      <a:pt x="0" y="945182"/>
                      <a:pt x="0" y="872026"/>
                    </a:cubicBezTo>
                    <a:lnTo>
                      <a:pt x="0" y="837073"/>
                    </a:lnTo>
                    <a:lnTo>
                      <a:pt x="0" y="585951"/>
                    </a:lnTo>
                    <a:lnTo>
                      <a:pt x="0" y="585951"/>
                    </a:lnTo>
                    <a:lnTo>
                      <a:pt x="0" y="132461"/>
                    </a:lnTo>
                    <a:close/>
                  </a:path>
                </a:pathLst>
              </a:custGeom>
              <a:solidFill>
                <a:schemeClr val="accent5">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2" name="グループ化 41"/>
              <p:cNvGrpSpPr/>
              <p:nvPr/>
            </p:nvGrpSpPr>
            <p:grpSpPr>
              <a:xfrm>
                <a:off x="6711049" y="1984809"/>
                <a:ext cx="513222" cy="432000"/>
                <a:chOff x="5899589" y="1983423"/>
                <a:chExt cx="513222" cy="432000"/>
              </a:xfrm>
            </p:grpSpPr>
            <p:sp>
              <p:nvSpPr>
                <p:cNvPr id="47" name="楕円 46"/>
                <p:cNvSpPr/>
                <p:nvPr/>
              </p:nvSpPr>
              <p:spPr>
                <a:xfrm>
                  <a:off x="5940200" y="1983423"/>
                  <a:ext cx="432000" cy="432000"/>
                </a:xfrm>
                <a:prstGeom prst="ellipse">
                  <a:avLst/>
                </a:prstGeom>
                <a:solidFill>
                  <a:srgbClr val="00B0F0"/>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48" name="正方形/長方形 47"/>
                <p:cNvSpPr/>
                <p:nvPr/>
              </p:nvSpPr>
              <p:spPr>
                <a:xfrm>
                  <a:off x="5899589" y="2030146"/>
                  <a:ext cx="513222" cy="338554"/>
                </a:xfrm>
                <a:prstGeom prst="rect">
                  <a:avLst/>
                </a:prstGeom>
              </p:spPr>
              <p:txBody>
                <a:bodyPr wrap="square">
                  <a:spAutoFit/>
                </a:bodyPr>
                <a:lstStyle/>
                <a:p>
                  <a:pPr algn="ctr"/>
                  <a:r>
                    <a:rPr lang="ja-JP" altLang="en-US" sz="800" dirty="0">
                      <a:latin typeface="Meiryo UI" panose="020B0604030504040204" pitchFamily="50" charset="-128"/>
                      <a:ea typeface="Meiryo UI" panose="020B0604030504040204" pitchFamily="50" charset="-128"/>
                    </a:rPr>
                    <a:t>大阪府</a:t>
                  </a:r>
                  <a:endParaRPr lang="en-US" altLang="ja-JP" sz="8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37%</a:t>
                  </a:r>
                  <a:endParaRPr lang="ja-JP" altLang="en-US" sz="800" dirty="0">
                    <a:latin typeface="Meiryo UI" panose="020B0604030504040204" pitchFamily="50" charset="-128"/>
                    <a:ea typeface="Meiryo UI" panose="020B0604030504040204" pitchFamily="50" charset="-128"/>
                  </a:endParaRPr>
                </a:p>
              </p:txBody>
            </p:sp>
          </p:grpSp>
          <p:grpSp>
            <p:nvGrpSpPr>
              <p:cNvPr id="43" name="グループ化 42"/>
              <p:cNvGrpSpPr/>
              <p:nvPr/>
            </p:nvGrpSpPr>
            <p:grpSpPr>
              <a:xfrm>
                <a:off x="6610845" y="2500178"/>
                <a:ext cx="713629" cy="246221"/>
                <a:chOff x="5657090" y="2028238"/>
                <a:chExt cx="949349" cy="383877"/>
              </a:xfrm>
            </p:grpSpPr>
            <p:sp>
              <p:nvSpPr>
                <p:cNvPr id="45" name="楕円 44"/>
                <p:cNvSpPr/>
                <p:nvPr/>
              </p:nvSpPr>
              <p:spPr>
                <a:xfrm>
                  <a:off x="5988090" y="2041364"/>
                  <a:ext cx="287347" cy="336760"/>
                </a:xfrm>
                <a:prstGeom prst="ellipse">
                  <a:avLst/>
                </a:prstGeom>
                <a:solidFill>
                  <a:srgbClr val="00B0F0"/>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46" name="正方形/長方形 45"/>
                <p:cNvSpPr/>
                <p:nvPr/>
              </p:nvSpPr>
              <p:spPr>
                <a:xfrm>
                  <a:off x="5657090" y="2028238"/>
                  <a:ext cx="949349" cy="383877"/>
                </a:xfrm>
                <a:prstGeom prst="rect">
                  <a:avLst/>
                </a:prstGeom>
              </p:spPr>
              <p:txBody>
                <a:bodyPr wrap="square">
                  <a:spAutoFit/>
                </a:bodyPr>
                <a:lstStyle/>
                <a:p>
                  <a:pPr algn="ctr"/>
                  <a:r>
                    <a:rPr lang="ja-JP" altLang="en-US" sz="500" dirty="0">
                      <a:latin typeface="Meiryo UI" panose="020B0604030504040204" pitchFamily="50" charset="-128"/>
                      <a:ea typeface="Meiryo UI" panose="020B0604030504040204" pitchFamily="50" charset="-128"/>
                    </a:rPr>
                    <a:t>大阪府以外</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２</a:t>
                  </a:r>
                  <a:r>
                    <a:rPr lang="en-US" altLang="ja-JP" sz="500" dirty="0">
                      <a:latin typeface="Meiryo UI" panose="020B0604030504040204" pitchFamily="50" charset="-128"/>
                      <a:ea typeface="Meiryo UI" panose="020B0604030504040204" pitchFamily="50" charset="-128"/>
                    </a:rPr>
                    <a:t>%</a:t>
                  </a:r>
                  <a:endParaRPr lang="ja-JP" altLang="en-US" sz="500" dirty="0">
                    <a:latin typeface="Meiryo UI" panose="020B0604030504040204" pitchFamily="50" charset="-128"/>
                    <a:ea typeface="Meiryo UI" panose="020B0604030504040204" pitchFamily="50" charset="-128"/>
                  </a:endParaRPr>
                </a:p>
              </p:txBody>
            </p:sp>
          </p:grpSp>
          <p:sp>
            <p:nvSpPr>
              <p:cNvPr id="44" name="正方形/長方形 43"/>
              <p:cNvSpPr/>
              <p:nvPr/>
            </p:nvSpPr>
            <p:spPr>
              <a:xfrm>
                <a:off x="6716729" y="1789630"/>
                <a:ext cx="513222" cy="215444"/>
              </a:xfrm>
              <a:prstGeom prst="rect">
                <a:avLst/>
              </a:prstGeom>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関西圏</a:t>
                </a:r>
              </a:p>
            </p:txBody>
          </p:sp>
        </p:grpSp>
        <p:grpSp>
          <p:nvGrpSpPr>
            <p:cNvPr id="31" name="グループ化 30"/>
            <p:cNvGrpSpPr/>
            <p:nvPr/>
          </p:nvGrpSpPr>
          <p:grpSpPr>
            <a:xfrm>
              <a:off x="11168849" y="757570"/>
              <a:ext cx="1394958" cy="1027548"/>
              <a:chOff x="6965925" y="1790797"/>
              <a:chExt cx="1394958" cy="1027548"/>
            </a:xfrm>
          </p:grpSpPr>
          <p:sp>
            <p:nvSpPr>
              <p:cNvPr id="32" name="角丸四角形吹き出し 7"/>
              <p:cNvSpPr/>
              <p:nvPr/>
            </p:nvSpPr>
            <p:spPr>
              <a:xfrm>
                <a:off x="6965925" y="1790797"/>
                <a:ext cx="1394958" cy="1027548"/>
              </a:xfrm>
              <a:custGeom>
                <a:avLst/>
                <a:gdLst>
                  <a:gd name="connsiteX0" fmla="*/ 0 w 792000"/>
                  <a:gd name="connsiteY0" fmla="*/ 132003 h 1027548"/>
                  <a:gd name="connsiteX1" fmla="*/ 132003 w 792000"/>
                  <a:gd name="connsiteY1" fmla="*/ 0 h 1027548"/>
                  <a:gd name="connsiteX2" fmla="*/ 132000 w 792000"/>
                  <a:gd name="connsiteY2" fmla="*/ 0 h 1027548"/>
                  <a:gd name="connsiteX3" fmla="*/ 132000 w 792000"/>
                  <a:gd name="connsiteY3" fmla="*/ 0 h 1027548"/>
                  <a:gd name="connsiteX4" fmla="*/ 330000 w 792000"/>
                  <a:gd name="connsiteY4" fmla="*/ 0 h 1027548"/>
                  <a:gd name="connsiteX5" fmla="*/ 659997 w 792000"/>
                  <a:gd name="connsiteY5" fmla="*/ 0 h 1027548"/>
                  <a:gd name="connsiteX6" fmla="*/ 792000 w 792000"/>
                  <a:gd name="connsiteY6" fmla="*/ 132003 h 1027548"/>
                  <a:gd name="connsiteX7" fmla="*/ 792000 w 792000"/>
                  <a:gd name="connsiteY7" fmla="*/ 599403 h 1027548"/>
                  <a:gd name="connsiteX8" fmla="*/ 792000 w 792000"/>
                  <a:gd name="connsiteY8" fmla="*/ 599403 h 1027548"/>
                  <a:gd name="connsiteX9" fmla="*/ 792000 w 792000"/>
                  <a:gd name="connsiteY9" fmla="*/ 856290 h 1027548"/>
                  <a:gd name="connsiteX10" fmla="*/ 792000 w 792000"/>
                  <a:gd name="connsiteY10" fmla="*/ 895545 h 1027548"/>
                  <a:gd name="connsiteX11" fmla="*/ 659997 w 792000"/>
                  <a:gd name="connsiteY11" fmla="*/ 1027548 h 1027548"/>
                  <a:gd name="connsiteX12" fmla="*/ 330000 w 792000"/>
                  <a:gd name="connsiteY12" fmla="*/ 1027548 h 1027548"/>
                  <a:gd name="connsiteX13" fmla="*/ 132000 w 792000"/>
                  <a:gd name="connsiteY13" fmla="*/ 1027548 h 1027548"/>
                  <a:gd name="connsiteX14" fmla="*/ 132000 w 792000"/>
                  <a:gd name="connsiteY14" fmla="*/ 1027548 h 1027548"/>
                  <a:gd name="connsiteX15" fmla="*/ 132003 w 792000"/>
                  <a:gd name="connsiteY15" fmla="*/ 1027548 h 1027548"/>
                  <a:gd name="connsiteX16" fmla="*/ 0 w 792000"/>
                  <a:gd name="connsiteY16" fmla="*/ 895545 h 1027548"/>
                  <a:gd name="connsiteX17" fmla="*/ 0 w 792000"/>
                  <a:gd name="connsiteY17" fmla="*/ 856290 h 1027548"/>
                  <a:gd name="connsiteX18" fmla="*/ -602958 w 792000"/>
                  <a:gd name="connsiteY18" fmla="*/ 841027 h 1027548"/>
                  <a:gd name="connsiteX19" fmla="*/ 0 w 792000"/>
                  <a:gd name="connsiteY19" fmla="*/ 599403 h 1027548"/>
                  <a:gd name="connsiteX20" fmla="*/ 0 w 792000"/>
                  <a:gd name="connsiteY20" fmla="*/ 132003 h 1027548"/>
                  <a:gd name="connsiteX0" fmla="*/ 602958 w 1394958"/>
                  <a:gd name="connsiteY0" fmla="*/ 132003 h 1027548"/>
                  <a:gd name="connsiteX1" fmla="*/ 734961 w 1394958"/>
                  <a:gd name="connsiteY1" fmla="*/ 0 h 1027548"/>
                  <a:gd name="connsiteX2" fmla="*/ 734958 w 1394958"/>
                  <a:gd name="connsiteY2" fmla="*/ 0 h 1027548"/>
                  <a:gd name="connsiteX3" fmla="*/ 734958 w 1394958"/>
                  <a:gd name="connsiteY3" fmla="*/ 0 h 1027548"/>
                  <a:gd name="connsiteX4" fmla="*/ 932958 w 1394958"/>
                  <a:gd name="connsiteY4" fmla="*/ 0 h 1027548"/>
                  <a:gd name="connsiteX5" fmla="*/ 1262955 w 1394958"/>
                  <a:gd name="connsiteY5" fmla="*/ 0 h 1027548"/>
                  <a:gd name="connsiteX6" fmla="*/ 1394958 w 1394958"/>
                  <a:gd name="connsiteY6" fmla="*/ 132003 h 1027548"/>
                  <a:gd name="connsiteX7" fmla="*/ 1394958 w 1394958"/>
                  <a:gd name="connsiteY7" fmla="*/ 599403 h 1027548"/>
                  <a:gd name="connsiteX8" fmla="*/ 1394958 w 1394958"/>
                  <a:gd name="connsiteY8" fmla="*/ 599403 h 1027548"/>
                  <a:gd name="connsiteX9" fmla="*/ 1394958 w 1394958"/>
                  <a:gd name="connsiteY9" fmla="*/ 856290 h 1027548"/>
                  <a:gd name="connsiteX10" fmla="*/ 1394958 w 1394958"/>
                  <a:gd name="connsiteY10" fmla="*/ 895545 h 1027548"/>
                  <a:gd name="connsiteX11" fmla="*/ 1262955 w 1394958"/>
                  <a:gd name="connsiteY11" fmla="*/ 1027548 h 1027548"/>
                  <a:gd name="connsiteX12" fmla="*/ 932958 w 1394958"/>
                  <a:gd name="connsiteY12" fmla="*/ 1027548 h 1027548"/>
                  <a:gd name="connsiteX13" fmla="*/ 734958 w 1394958"/>
                  <a:gd name="connsiteY13" fmla="*/ 1027548 h 1027548"/>
                  <a:gd name="connsiteX14" fmla="*/ 734958 w 1394958"/>
                  <a:gd name="connsiteY14" fmla="*/ 1027548 h 1027548"/>
                  <a:gd name="connsiteX15" fmla="*/ 734961 w 1394958"/>
                  <a:gd name="connsiteY15" fmla="*/ 1027548 h 1027548"/>
                  <a:gd name="connsiteX16" fmla="*/ 602958 w 1394958"/>
                  <a:gd name="connsiteY16" fmla="*/ 895545 h 1027548"/>
                  <a:gd name="connsiteX17" fmla="*/ 602958 w 1394958"/>
                  <a:gd name="connsiteY17" fmla="*/ 856290 h 1027548"/>
                  <a:gd name="connsiteX18" fmla="*/ 0 w 1394958"/>
                  <a:gd name="connsiteY18" fmla="*/ 841027 h 1027548"/>
                  <a:gd name="connsiteX19" fmla="*/ 602958 w 1394958"/>
                  <a:gd name="connsiteY19" fmla="*/ 523203 h 1027548"/>
                  <a:gd name="connsiteX20" fmla="*/ 602958 w 1394958"/>
                  <a:gd name="connsiteY20" fmla="*/ 132003 h 102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4958" h="1027548">
                    <a:moveTo>
                      <a:pt x="602958" y="132003"/>
                    </a:moveTo>
                    <a:cubicBezTo>
                      <a:pt x="602958" y="59100"/>
                      <a:pt x="662058" y="0"/>
                      <a:pt x="734961" y="0"/>
                    </a:cubicBezTo>
                    <a:lnTo>
                      <a:pt x="734958" y="0"/>
                    </a:lnTo>
                    <a:lnTo>
                      <a:pt x="734958" y="0"/>
                    </a:lnTo>
                    <a:lnTo>
                      <a:pt x="932958" y="0"/>
                    </a:lnTo>
                    <a:lnTo>
                      <a:pt x="1262955" y="0"/>
                    </a:lnTo>
                    <a:cubicBezTo>
                      <a:pt x="1335858" y="0"/>
                      <a:pt x="1394958" y="59100"/>
                      <a:pt x="1394958" y="132003"/>
                    </a:cubicBezTo>
                    <a:lnTo>
                      <a:pt x="1394958" y="599403"/>
                    </a:lnTo>
                    <a:lnTo>
                      <a:pt x="1394958" y="599403"/>
                    </a:lnTo>
                    <a:lnTo>
                      <a:pt x="1394958" y="856290"/>
                    </a:lnTo>
                    <a:lnTo>
                      <a:pt x="1394958" y="895545"/>
                    </a:lnTo>
                    <a:cubicBezTo>
                      <a:pt x="1394958" y="968448"/>
                      <a:pt x="1335858" y="1027548"/>
                      <a:pt x="1262955" y="1027548"/>
                    </a:cubicBezTo>
                    <a:lnTo>
                      <a:pt x="932958" y="1027548"/>
                    </a:lnTo>
                    <a:lnTo>
                      <a:pt x="734958" y="1027548"/>
                    </a:lnTo>
                    <a:lnTo>
                      <a:pt x="734958" y="1027548"/>
                    </a:lnTo>
                    <a:lnTo>
                      <a:pt x="734961" y="1027548"/>
                    </a:lnTo>
                    <a:cubicBezTo>
                      <a:pt x="662058" y="1027548"/>
                      <a:pt x="602958" y="968448"/>
                      <a:pt x="602958" y="895545"/>
                    </a:cubicBezTo>
                    <a:lnTo>
                      <a:pt x="602958" y="856290"/>
                    </a:lnTo>
                    <a:lnTo>
                      <a:pt x="0" y="841027"/>
                    </a:lnTo>
                    <a:lnTo>
                      <a:pt x="602958" y="523203"/>
                    </a:lnTo>
                    <a:lnTo>
                      <a:pt x="602958" y="132003"/>
                    </a:lnTo>
                    <a:close/>
                  </a:path>
                </a:pathLst>
              </a:custGeom>
              <a:solidFill>
                <a:srgbClr val="FF9DF7"/>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4" name="グループ化 33"/>
              <p:cNvGrpSpPr/>
              <p:nvPr/>
            </p:nvGrpSpPr>
            <p:grpSpPr>
              <a:xfrm>
                <a:off x="7683987" y="2010533"/>
                <a:ext cx="548353" cy="307777"/>
                <a:chOff x="5905269" y="1992256"/>
                <a:chExt cx="548353" cy="307777"/>
              </a:xfrm>
            </p:grpSpPr>
            <p:sp>
              <p:nvSpPr>
                <p:cNvPr id="39" name="楕円 38"/>
                <p:cNvSpPr>
                  <a:spLocks noChangeAspect="1"/>
                </p:cNvSpPr>
                <p:nvPr/>
              </p:nvSpPr>
              <p:spPr>
                <a:xfrm>
                  <a:off x="6023480" y="2002318"/>
                  <a:ext cx="252000" cy="252000"/>
                </a:xfrm>
                <a:prstGeom prst="ellipse">
                  <a:avLst/>
                </a:prstGeom>
                <a:solidFill>
                  <a:schemeClr val="accent6"/>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40" name="正方形/長方形 39"/>
                <p:cNvSpPr/>
                <p:nvPr/>
              </p:nvSpPr>
              <p:spPr>
                <a:xfrm>
                  <a:off x="5905269" y="1992256"/>
                  <a:ext cx="548353" cy="307777"/>
                </a:xfrm>
                <a:prstGeom prst="rect">
                  <a:avLst/>
                </a:prstGeom>
              </p:spPr>
              <p:txBody>
                <a:bodyPr wrap="square">
                  <a:spAutoFit/>
                </a:bodyPr>
                <a:lstStyle/>
                <a:p>
                  <a:pPr algn="ctr"/>
                  <a:r>
                    <a:rPr lang="ja-JP" altLang="en-US" sz="700" dirty="0">
                      <a:latin typeface="Meiryo UI" panose="020B0604030504040204" pitchFamily="50" charset="-128"/>
                      <a:ea typeface="Meiryo UI" panose="020B0604030504040204" pitchFamily="50" charset="-128"/>
                    </a:rPr>
                    <a:t>東京都内</a:t>
                  </a:r>
                  <a:r>
                    <a:rPr lang="en-US" altLang="ja-JP" sz="700" dirty="0">
                      <a:latin typeface="Meiryo UI" panose="020B0604030504040204" pitchFamily="50" charset="-128"/>
                      <a:ea typeface="Meiryo UI" panose="020B0604030504040204" pitchFamily="50" charset="-128"/>
                    </a:rPr>
                    <a:t>16%</a:t>
                  </a:r>
                  <a:endParaRPr lang="ja-JP" altLang="en-US" sz="700" dirty="0">
                    <a:latin typeface="Meiryo UI" panose="020B0604030504040204" pitchFamily="50" charset="-128"/>
                    <a:ea typeface="Meiryo UI" panose="020B0604030504040204" pitchFamily="50" charset="-128"/>
                  </a:endParaRPr>
                </a:p>
              </p:txBody>
            </p:sp>
          </p:grpSp>
          <p:grpSp>
            <p:nvGrpSpPr>
              <p:cNvPr id="35" name="グループ化 34"/>
              <p:cNvGrpSpPr/>
              <p:nvPr/>
            </p:nvGrpSpPr>
            <p:grpSpPr>
              <a:xfrm>
                <a:off x="7601348" y="2399037"/>
                <a:ext cx="713629" cy="340260"/>
                <a:chOff x="5688014" y="1844214"/>
                <a:chExt cx="949349" cy="530490"/>
              </a:xfrm>
            </p:grpSpPr>
            <p:sp>
              <p:nvSpPr>
                <p:cNvPr id="37" name="楕円 36"/>
                <p:cNvSpPr>
                  <a:spLocks noChangeAspect="1"/>
                </p:cNvSpPr>
                <p:nvPr/>
              </p:nvSpPr>
              <p:spPr>
                <a:xfrm>
                  <a:off x="5913454" y="1844214"/>
                  <a:ext cx="451735" cy="529416"/>
                </a:xfrm>
                <a:prstGeom prst="ellipse">
                  <a:avLst/>
                </a:prstGeom>
                <a:solidFill>
                  <a:schemeClr val="accent6"/>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38" name="正方形/長方形 37"/>
                <p:cNvSpPr/>
                <p:nvPr/>
              </p:nvSpPr>
              <p:spPr>
                <a:xfrm>
                  <a:off x="5688014" y="1894857"/>
                  <a:ext cx="949349" cy="479847"/>
                </a:xfrm>
                <a:prstGeom prst="rect">
                  <a:avLst/>
                </a:prstGeom>
              </p:spPr>
              <p:txBody>
                <a:bodyPr wrap="square">
                  <a:spAutoFit/>
                </a:bodyPr>
                <a:lstStyle/>
                <a:p>
                  <a:pPr algn="ctr"/>
                  <a:r>
                    <a:rPr lang="ja-JP" altLang="en-US" sz="700" dirty="0">
                      <a:latin typeface="Meiryo UI" panose="020B0604030504040204" pitchFamily="50" charset="-128"/>
                      <a:ea typeface="Meiryo UI" panose="020B0604030504040204" pitchFamily="50" charset="-128"/>
                    </a:rPr>
                    <a:t>東京都以外</a:t>
                  </a:r>
                  <a:endParaRPr lang="en-US" altLang="ja-JP" sz="700" dirty="0">
                    <a:latin typeface="Meiryo UI" panose="020B0604030504040204" pitchFamily="50" charset="-128"/>
                    <a:ea typeface="Meiryo UI" panose="020B0604030504040204" pitchFamily="50" charset="-128"/>
                  </a:endParaRPr>
                </a:p>
                <a:p>
                  <a:pPr algn="ctr"/>
                  <a:r>
                    <a:rPr lang="en-US" altLang="ja-JP" sz="700" dirty="0">
                      <a:latin typeface="Meiryo UI" panose="020B0604030504040204" pitchFamily="50" charset="-128"/>
                      <a:ea typeface="Meiryo UI" panose="020B0604030504040204" pitchFamily="50" charset="-128"/>
                    </a:rPr>
                    <a:t>24%</a:t>
                  </a:r>
                  <a:endParaRPr lang="ja-JP" altLang="en-US" sz="700" dirty="0">
                    <a:latin typeface="Meiryo UI" panose="020B0604030504040204" pitchFamily="50" charset="-128"/>
                    <a:ea typeface="Meiryo UI" panose="020B0604030504040204" pitchFamily="50" charset="-128"/>
                  </a:endParaRPr>
                </a:p>
              </p:txBody>
            </p:sp>
          </p:grpSp>
          <p:sp>
            <p:nvSpPr>
              <p:cNvPr id="36" name="正方形/長方形 35"/>
              <p:cNvSpPr/>
              <p:nvPr/>
            </p:nvSpPr>
            <p:spPr>
              <a:xfrm>
                <a:off x="7683987" y="1806521"/>
                <a:ext cx="513222" cy="215444"/>
              </a:xfrm>
              <a:prstGeom prst="rect">
                <a:avLst/>
              </a:prstGeom>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関東圏</a:t>
                </a:r>
              </a:p>
            </p:txBody>
          </p:sp>
        </p:grpSp>
      </p:grpSp>
      <p:sp>
        <p:nvSpPr>
          <p:cNvPr id="53" name="正方形/長方形 52"/>
          <p:cNvSpPr/>
          <p:nvPr/>
        </p:nvSpPr>
        <p:spPr>
          <a:xfrm>
            <a:off x="403195" y="3934366"/>
            <a:ext cx="2273213"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行政分野の方向性</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54" name="正方形/長方形 53"/>
          <p:cNvSpPr/>
          <p:nvPr/>
        </p:nvSpPr>
        <p:spPr>
          <a:xfrm>
            <a:off x="4916587" y="4455258"/>
            <a:ext cx="2273213"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経済分野の方向性</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55" name="正方形/長方形 54"/>
          <p:cNvSpPr/>
          <p:nvPr/>
        </p:nvSpPr>
        <p:spPr>
          <a:xfrm>
            <a:off x="524290" y="4173872"/>
            <a:ext cx="4210048" cy="2390842"/>
          </a:xfrm>
          <a:prstGeom prst="rect">
            <a:avLst/>
          </a:prstGeom>
          <a:ln>
            <a:solidFill>
              <a:schemeClr val="tx1"/>
            </a:solidFill>
            <a:prstDash val="dash"/>
          </a:ln>
        </p:spPr>
        <p:txBody>
          <a:bodyPr wrap="square" lIns="0" tIns="36000" rIns="0" bIns="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（大阪・関西の取組み）	</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大阪・関西を代替拠点として、各省庁の業務を円滑に実施・継続できる基盤確保に</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向けた、大阪・関西における各機関の役割分担を含む体制検討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・人的資源の確保に向け、大阪・関西の地方自治体として果たす役割の検討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・執務環境確保に向け、中央省庁の情報インフラの大阪・関西での確保の検討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（国への働きかけ）</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大阪・関西を首都機能バックアップエリアの位置づけ</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国土形成計画、国土強靭化基本計画など国土・防災・有事に関する法律や計画等</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などへの記載</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被災直後の一時的代替や補完的代替に向け、平時からの権限委譲や機能分散も</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含めた具体化の仕組みづくり</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大阪・関西を代替拠点とする業務継続に向け、職員の移動手段、庁舎・設備等の</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活用や宿泊施設の確保等に係る具体的なオペレーションの検討及びその実効性を確保</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するための大阪・関西と連携したモデルの検討、シミュレーションの実施</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（その他）</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大阪・関西と他地域の基幹インフラの増強（北陸・リニア中央新幹線を含む）</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平時からの業務分散、一極集中の是正（国機関等の移転や関西での拠点性向上）</a:t>
            </a:r>
          </a:p>
        </p:txBody>
      </p:sp>
      <p:sp>
        <p:nvSpPr>
          <p:cNvPr id="56" name="正方形/長方形 55"/>
          <p:cNvSpPr/>
          <p:nvPr/>
        </p:nvSpPr>
        <p:spPr>
          <a:xfrm>
            <a:off x="4991423" y="4704526"/>
            <a:ext cx="4570089" cy="1754326"/>
          </a:xfrm>
          <a:prstGeom prst="rect">
            <a:avLst/>
          </a:prstGeom>
          <a:ln>
            <a:solidFill>
              <a:schemeClr val="tx1"/>
            </a:solidFill>
            <a:prstDash val="dash"/>
          </a:ln>
        </p:spPr>
        <p:txBody>
          <a:bodyPr wrap="square" lIns="0" rIns="3600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（大阪・関西の取組み）</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先行事例の情報発信など、首都圏企業による大阪・関西の拠点機能強化や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BCP</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での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代替拠点の位置づけを進めるための働きかけ</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非常時、首都圏企業が大阪・関西の拠点に人員を移す際の執務スペースの確保など、大阪・関西から首都圏企業に対する支援方策の検討</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首都圏企業と大阪・関西の企業による代替生産や代替輸送など、組織間の連携体制の構築によるサプライチェーンの維持に向けた取組みの検討</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大阪・関西でバックアップ体制をとっている国の指定公共機関や首都圏の業界団体と大阪・関西の機関との連携体制の強化による、経済基盤の充実に向けた検討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（国への働きかけ）</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首都圏外でのバックアップ機能構築に取り組む企業への資金面等での支援（税制等）</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本社・本部機能の東京一極集中是正に向け、企業等への平時からの機能分散促進の啓発</a:t>
            </a:r>
          </a:p>
        </p:txBody>
      </p:sp>
    </p:spTree>
    <p:extLst>
      <p:ext uri="{BB962C8B-B14F-4D97-AF65-F5344CB8AC3E}">
        <p14:creationId xmlns:p14="http://schemas.microsoft.com/office/powerpoint/2010/main" val="4107232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380711" y="5382051"/>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endParaRPr lang="ja-JP" altLang="en-US" sz="1400" dirty="0">
              <a:latin typeface="+mj-ea"/>
              <a:cs typeface="Meiryo UI" panose="020B0604030504040204" pitchFamily="50" charset="-128"/>
            </a:endParaRPr>
          </a:p>
        </p:txBody>
      </p:sp>
      <p:sp>
        <p:nvSpPr>
          <p:cNvPr id="2" name="テキスト ボックス 1"/>
          <p:cNvSpPr txBox="1"/>
          <p:nvPr/>
        </p:nvSpPr>
        <p:spPr>
          <a:xfrm>
            <a:off x="473600" y="540361"/>
            <a:ext cx="8898931" cy="227754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基本認識</a:t>
            </a:r>
            <a:r>
              <a:rPr lang="en-US" altLang="ja-JP" sz="1600" dirty="0" smtClean="0">
                <a:latin typeface="Meiryo UI" panose="020B0604030504040204" pitchFamily="50" charset="-128"/>
                <a:ea typeface="Meiryo UI" panose="020B0604030504040204" pitchFamily="50" charset="-128"/>
              </a:rPr>
              <a:t>】</a:t>
            </a:r>
          </a:p>
          <a:p>
            <a:endParaRPr lang="en-US" altLang="ja-JP" dirty="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p:txBody>
      </p:sp>
      <p:sp>
        <p:nvSpPr>
          <p:cNvPr id="3" name="二等辺三角形 2"/>
          <p:cNvSpPr/>
          <p:nvPr/>
        </p:nvSpPr>
        <p:spPr>
          <a:xfrm rot="10800000">
            <a:off x="2638745" y="2907630"/>
            <a:ext cx="4680520" cy="369332"/>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73600" y="3313177"/>
            <a:ext cx="8898931" cy="3358916"/>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lvl="0">
              <a:lnSpc>
                <a:spcPts val="2000"/>
              </a:lnSpc>
              <a:defRPr/>
            </a:pP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国の審議会等</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で提案された事項</a:t>
            </a:r>
            <a:r>
              <a:rPr lang="en-US" altLang="ja-JP" sz="1600" dirty="0" smtClean="0">
                <a:latin typeface="Meiryo UI" panose="020B0604030504040204" pitchFamily="50" charset="-128"/>
                <a:ea typeface="Meiryo UI" panose="020B0604030504040204" pitchFamily="50" charset="-128"/>
              </a:rPr>
              <a:t>】</a:t>
            </a:r>
            <a:endParaRPr lang="en-US" altLang="ja-JP" sz="200" dirty="0" smtClean="0">
              <a:latin typeface="Meiryo UI" panose="020B0604030504040204" pitchFamily="50" charset="-128"/>
              <a:ea typeface="Meiryo UI" panose="020B0604030504040204" pitchFamily="50" charset="-128"/>
            </a:endParaRPr>
          </a:p>
          <a:p>
            <a:pPr algn="r">
              <a:lnSpc>
                <a:spcPts val="2000"/>
              </a:lnSpc>
              <a:defRPr/>
            </a:pPr>
            <a:endParaRPr lang="en-US" altLang="ja-JP" sz="1200" dirty="0" smtClean="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smtClean="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smtClean="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smtClean="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smtClean="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smtClean="0">
              <a:latin typeface="Meiryo UI" panose="020B0604030504040204" pitchFamily="50" charset="-128"/>
              <a:ea typeface="Meiryo UI" panose="020B0604030504040204" pitchFamily="50" charset="-128"/>
            </a:endParaRPr>
          </a:p>
          <a:p>
            <a:pPr algn="r">
              <a:lnSpc>
                <a:spcPts val="2000"/>
              </a:lnSpc>
              <a:defRPr/>
            </a:pP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）第</a:t>
            </a:r>
            <a:r>
              <a:rPr lang="en-US" altLang="ja-JP" sz="1200" dirty="0" smtClean="0">
                <a:latin typeface="Meiryo UI" panose="020B0604030504040204" pitchFamily="50" charset="-128"/>
                <a:ea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32</a:t>
            </a:r>
            <a:r>
              <a:rPr lang="ja-JP" altLang="en-US" sz="1200" dirty="0" smtClean="0">
                <a:latin typeface="Meiryo UI" panose="020B0604030504040204" pitchFamily="50" charset="-128"/>
                <a:ea typeface="Meiryo UI" panose="020B0604030504040204" pitchFamily="50" charset="-128"/>
              </a:rPr>
              <a:t>次地方制度調査会、自治体戦略</a:t>
            </a:r>
            <a:r>
              <a:rPr lang="en-US" altLang="ja-JP" sz="1200" dirty="0" smtClean="0">
                <a:latin typeface="Meiryo UI" panose="020B0604030504040204" pitchFamily="50" charset="-128"/>
                <a:ea typeface="Meiryo UI" panose="020B0604030504040204" pitchFamily="50" charset="-128"/>
              </a:rPr>
              <a:t>2040</a:t>
            </a:r>
            <a:r>
              <a:rPr lang="ja-JP" altLang="en-US" sz="1200" dirty="0" smtClean="0">
                <a:latin typeface="Meiryo UI" panose="020B0604030504040204" pitchFamily="50" charset="-128"/>
                <a:ea typeface="Meiryo UI" panose="020B0604030504040204" pitchFamily="50" charset="-128"/>
              </a:rPr>
              <a:t>構想研究会、デジタル時代の地方自治のあり方に関する研究会　等</a:t>
            </a:r>
            <a:endParaRPr lang="en-US" altLang="ja-JP" dirty="0">
              <a:latin typeface="Meiryo UI" panose="020B0604030504040204" pitchFamily="50" charset="-128"/>
              <a:ea typeface="Meiryo UI" panose="020B0604030504040204" pitchFamily="50" charset="-128"/>
            </a:endParaRPr>
          </a:p>
          <a:p>
            <a:pPr algn="ctr"/>
            <a:endParaRPr kumimoji="1" lang="ja-JP" altLang="en-US" dirty="0"/>
          </a:p>
        </p:txBody>
      </p:sp>
      <p:sp>
        <p:nvSpPr>
          <p:cNvPr id="6" name="テキスト ボックス 5"/>
          <p:cNvSpPr txBox="1"/>
          <p:nvPr/>
        </p:nvSpPr>
        <p:spPr>
          <a:xfrm>
            <a:off x="1645845" y="2881128"/>
            <a:ext cx="6761787"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none" rtlCol="0">
            <a:spAutoFit/>
          </a:bodyPr>
          <a:lstStyle/>
          <a:p>
            <a:r>
              <a:rPr lang="ja-JP" altLang="en-US" b="1" dirty="0" smtClean="0">
                <a:solidFill>
                  <a:schemeClr val="tx1"/>
                </a:solidFill>
                <a:latin typeface="Meiryo UI" panose="020B0604030504040204" pitchFamily="50" charset="-128"/>
                <a:ea typeface="Meiryo UI" panose="020B0604030504040204" pitchFamily="50" charset="-128"/>
              </a:rPr>
              <a:t>～地方行政のあり方を変化・リスクに適応したものへと転換する必要～</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12513" y="875852"/>
            <a:ext cx="4304073" cy="1798911"/>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dirty="0">
                <a:latin typeface="Meiryo UI" panose="020B0604030504040204" pitchFamily="50" charset="-128"/>
                <a:ea typeface="Meiryo UI" panose="020B0604030504040204" pitchFamily="50" charset="-128"/>
              </a:rPr>
              <a:t>〇　</a:t>
            </a:r>
            <a:r>
              <a:rPr lang="en-US" altLang="ja-JP" sz="1600" dirty="0">
                <a:latin typeface="Meiryo UI" panose="020B0604030504040204" pitchFamily="50" charset="-128"/>
                <a:ea typeface="Meiryo UI" panose="020B0604030504040204" pitchFamily="50" charset="-128"/>
              </a:rPr>
              <a:t>2040</a:t>
            </a:r>
            <a:r>
              <a:rPr lang="ja-JP" altLang="en-US" sz="1600" dirty="0">
                <a:latin typeface="Meiryo UI" panose="020B0604030504040204" pitchFamily="50" charset="-128"/>
                <a:ea typeface="Meiryo UI" panose="020B0604030504040204" pitchFamily="50" charset="-128"/>
              </a:rPr>
              <a:t>年頃にかけて人口減少・</a:t>
            </a:r>
            <a:r>
              <a:rPr lang="ja-JP" altLang="en-US" sz="1600" dirty="0" smtClean="0">
                <a:latin typeface="Meiryo UI" panose="020B0604030504040204" pitchFamily="50" charset="-128"/>
                <a:ea typeface="Meiryo UI" panose="020B0604030504040204" pitchFamily="50" charset="-128"/>
              </a:rPr>
              <a:t>高齢化の</a:t>
            </a:r>
            <a:r>
              <a:rPr lang="ja-JP" altLang="en-US" sz="1600" dirty="0">
                <a:latin typeface="Meiryo UI" panose="020B0604030504040204" pitchFamily="50" charset="-128"/>
                <a:ea typeface="Meiryo UI" panose="020B0604030504040204" pitchFamily="50" charset="-128"/>
              </a:rPr>
              <a:t>進行</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・更新</a:t>
            </a:r>
            <a:r>
              <a:rPr lang="ja-JP" altLang="en-US" sz="1600" dirty="0">
                <a:latin typeface="Meiryo UI" panose="020B0604030504040204" pitchFamily="50" charset="-128"/>
                <a:ea typeface="Meiryo UI" panose="020B0604030504040204" pitchFamily="50" charset="-128"/>
              </a:rPr>
              <a:t>時期の到来</a:t>
            </a:r>
            <a:r>
              <a:rPr lang="ja-JP" altLang="en-US" sz="1600" dirty="0" smtClean="0">
                <a:latin typeface="Meiryo UI" panose="020B0604030504040204" pitchFamily="50" charset="-128"/>
                <a:ea typeface="Meiryo UI" panose="020B0604030504040204" pitchFamily="50" charset="-128"/>
              </a:rPr>
              <a:t>した</a:t>
            </a:r>
            <a:r>
              <a:rPr lang="ja-JP" altLang="en-US" sz="1600" dirty="0">
                <a:latin typeface="Meiryo UI" panose="020B0604030504040204" pitchFamily="50" charset="-128"/>
                <a:ea typeface="Meiryo UI" panose="020B0604030504040204" pitchFamily="50" charset="-128"/>
              </a:rPr>
              <a:t>インフラ増加</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・支え手</a:t>
            </a:r>
            <a:r>
              <a:rPr lang="ja-JP" altLang="en-US" sz="1600" dirty="0">
                <a:latin typeface="Meiryo UI" panose="020B0604030504040204" pitchFamily="50" charset="-128"/>
                <a:ea typeface="Meiryo UI" panose="020B0604030504040204" pitchFamily="50" charset="-128"/>
              </a:rPr>
              <a:t>・担い手の減少など資源制約</a:t>
            </a:r>
            <a:endParaRPr lang="en-US" altLang="ja-JP" sz="1600" dirty="0">
              <a:latin typeface="Meiryo UI" panose="020B0604030504040204" pitchFamily="50" charset="-128"/>
              <a:ea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地域</a:t>
            </a:r>
            <a:r>
              <a:rPr lang="ja-JP" altLang="en-US" sz="1600" dirty="0">
                <a:latin typeface="Meiryo UI" panose="020B0604030504040204" pitchFamily="50" charset="-128"/>
                <a:ea typeface="Meiryo UI" panose="020B0604030504040204" pitchFamily="50" charset="-128"/>
              </a:rPr>
              <a:t>社会の持続可能性に</a:t>
            </a:r>
            <a:r>
              <a:rPr lang="ja-JP" altLang="en-US" sz="1600" dirty="0" smtClean="0">
                <a:latin typeface="Meiryo UI" panose="020B0604030504040204" pitchFamily="50" charset="-128"/>
                <a:ea typeface="Meiryo UI" panose="020B0604030504040204" pitchFamily="50" charset="-128"/>
              </a:rPr>
              <a:t>関する課題の顕在化</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地域</a:t>
            </a:r>
            <a:r>
              <a:rPr lang="ja-JP" altLang="en-US" sz="1600" dirty="0">
                <a:latin typeface="Meiryo UI" panose="020B0604030504040204" pitchFamily="50" charset="-128"/>
                <a:ea typeface="Meiryo UI" panose="020B0604030504040204" pitchFamily="50" charset="-128"/>
              </a:rPr>
              <a:t>や組織の枠を越えた連携を長期的な</a:t>
            </a:r>
            <a:r>
              <a:rPr lang="ja-JP" altLang="en-US" sz="1600" dirty="0" smtClean="0">
                <a:latin typeface="Meiryo UI" panose="020B0604030504040204" pitchFamily="50" charset="-128"/>
                <a:ea typeface="Meiryo UI" panose="020B0604030504040204" pitchFamily="50" charset="-128"/>
              </a:rPr>
              <a:t>視点</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で選択</a:t>
            </a:r>
            <a:r>
              <a:rPr lang="ja-JP" altLang="en-US" sz="1600" dirty="0">
                <a:latin typeface="Meiryo UI" panose="020B0604030504040204" pitchFamily="50" charset="-128"/>
                <a:ea typeface="Meiryo UI" panose="020B0604030504040204" pitchFamily="50" charset="-128"/>
              </a:rPr>
              <a:t>する</a:t>
            </a:r>
            <a:r>
              <a:rPr lang="ja-JP" altLang="en-US" sz="1600" dirty="0" smtClean="0">
                <a:latin typeface="Meiryo UI" panose="020B0604030504040204" pitchFamily="50" charset="-128"/>
                <a:ea typeface="Meiryo UI" panose="020B0604030504040204" pitchFamily="50" charset="-128"/>
              </a:rPr>
              <a:t>必要</a:t>
            </a:r>
            <a:endParaRPr lang="en-US" altLang="ja-JP" sz="16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5055499" y="864904"/>
            <a:ext cx="4145973" cy="1809859"/>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t"/>
          <a:lstStyle/>
          <a:p>
            <a:r>
              <a:rPr lang="ja-JP" altLang="en-US" sz="1600" dirty="0" smtClean="0">
                <a:latin typeface="Meiryo UI" panose="020B0604030504040204" pitchFamily="50" charset="-128"/>
                <a:ea typeface="Meiryo UI" panose="020B0604030504040204" pitchFamily="50" charset="-128"/>
              </a:rPr>
              <a:t>〇 </a:t>
            </a:r>
            <a:r>
              <a:rPr lang="ja-JP" altLang="en-US" sz="1600" dirty="0">
                <a:latin typeface="Meiryo UI" panose="020B0604030504040204" pitchFamily="50" charset="-128"/>
                <a:ea typeface="Meiryo UI" panose="020B0604030504040204" pitchFamily="50" charset="-128"/>
              </a:rPr>
              <a:t>新型コロナウイルス感染症への対応</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・現在の行政の仕組みでは、非平時における</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対応に限界</a:t>
            </a:r>
            <a:endParaRPr lang="en-US" altLang="ja-JP" sz="1600" dirty="0" smtClean="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＊住民</a:t>
            </a:r>
            <a:r>
              <a:rPr lang="ja-JP" altLang="en-US" sz="1600" dirty="0">
                <a:latin typeface="Meiryo UI" panose="020B0604030504040204" pitchFamily="50" charset="-128"/>
                <a:ea typeface="Meiryo UI" panose="020B0604030504040204" pitchFamily="50" charset="-128"/>
              </a:rPr>
              <a:t>に身近</a:t>
            </a:r>
            <a:r>
              <a:rPr lang="ja-JP" altLang="en-US" sz="1600" dirty="0" smtClean="0">
                <a:latin typeface="Meiryo UI" panose="020B0604030504040204" pitchFamily="50" charset="-128"/>
                <a:ea typeface="Meiryo UI" panose="020B0604030504040204" pitchFamily="50" charset="-128"/>
              </a:rPr>
              <a:t>な自治体</a:t>
            </a:r>
            <a:r>
              <a:rPr lang="ja-JP" altLang="en-US" sz="1600" dirty="0">
                <a:latin typeface="Meiryo UI" panose="020B0604030504040204" pitchFamily="50" charset="-128"/>
                <a:ea typeface="Meiryo UI" panose="020B0604030504040204" pitchFamily="50" charset="-128"/>
              </a:rPr>
              <a:t>が提供する</a:t>
            </a:r>
            <a:r>
              <a:rPr lang="ja-JP" altLang="en-US" sz="1600" dirty="0" smtClean="0">
                <a:latin typeface="Meiryo UI" panose="020B0604030504040204" pitchFamily="50" charset="-128"/>
                <a:ea typeface="Meiryo UI" panose="020B0604030504040204" pitchFamily="50" charset="-128"/>
              </a:rPr>
              <a:t>行政サービス</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の重要性・デジタル</a:t>
            </a:r>
            <a:r>
              <a:rPr lang="ja-JP" altLang="en-US" sz="1600" dirty="0">
                <a:latin typeface="Meiryo UI" panose="020B0604030504040204" pitchFamily="50" charset="-128"/>
                <a:ea typeface="Meiryo UI" panose="020B0604030504040204" pitchFamily="50" charset="-128"/>
              </a:rPr>
              <a:t>社会の可能性が広く</a:t>
            </a:r>
            <a:r>
              <a:rPr lang="ja-JP" altLang="en-US" sz="1600" dirty="0" smtClean="0">
                <a:latin typeface="Meiryo UI" panose="020B0604030504040204" pitchFamily="50" charset="-128"/>
                <a:ea typeface="Meiryo UI" panose="020B0604030504040204" pitchFamily="50" charset="-128"/>
              </a:rPr>
              <a:t>認識</a:t>
            </a:r>
            <a:endParaRPr lang="ja-JP" altLang="en-US" sz="1600" dirty="0">
              <a:latin typeface="Meiryo UI" panose="020B0604030504040204" pitchFamily="50" charset="-128"/>
              <a:ea typeface="Meiryo UI" panose="020B0604030504040204" pitchFamily="50" charset="-128"/>
            </a:endParaRPr>
          </a:p>
        </p:txBody>
      </p:sp>
      <p:sp>
        <p:nvSpPr>
          <p:cNvPr id="8" name="下矢印 7"/>
          <p:cNvSpPr/>
          <p:nvPr/>
        </p:nvSpPr>
        <p:spPr>
          <a:xfrm>
            <a:off x="2044469" y="1691914"/>
            <a:ext cx="1440160" cy="216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6408405" y="1657182"/>
            <a:ext cx="1440160" cy="216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86552" y="3663182"/>
            <a:ext cx="8887369" cy="861774"/>
          </a:xfrm>
          <a:prstGeom prst="rect">
            <a:avLst/>
          </a:prstGeom>
          <a:noFill/>
        </p:spPr>
        <p:txBody>
          <a:bodyPr wrap="none" rtlCol="0">
            <a:spAutoFit/>
          </a:bodyPr>
          <a:lstStyle/>
          <a:p>
            <a:pPr lvl="0">
              <a:lnSpc>
                <a:spcPts val="2000"/>
              </a:lnSpc>
              <a:defRPr/>
            </a:pPr>
            <a:r>
              <a:rPr lang="ja-JP" altLang="en-US" sz="1600" dirty="0">
                <a:latin typeface="Meiryo UI" panose="020B0604030504040204" pitchFamily="50" charset="-128"/>
                <a:ea typeface="Meiryo UI" panose="020B0604030504040204" pitchFamily="50" charset="-128"/>
              </a:rPr>
              <a:t>〇　地方公共団体の広域連携</a:t>
            </a:r>
            <a:endParaRPr lang="en-US" altLang="ja-JP" sz="1600" dirty="0">
              <a:latin typeface="Meiryo UI" panose="020B0604030504040204" pitchFamily="50" charset="-128"/>
              <a:ea typeface="Meiryo UI" panose="020B0604030504040204" pitchFamily="50" charset="-128"/>
            </a:endParaRPr>
          </a:p>
          <a:p>
            <a:pPr lvl="0">
              <a:lnSpc>
                <a:spcPts val="2000"/>
              </a:lnSpc>
              <a:defRPr/>
            </a:pPr>
            <a:r>
              <a:rPr lang="ja-JP" altLang="en-US" sz="1600" dirty="0">
                <a:latin typeface="Meiryo UI" panose="020B0604030504040204" pitchFamily="50" charset="-128"/>
                <a:ea typeface="Meiryo UI" panose="020B0604030504040204" pitchFamily="50" charset="-128"/>
              </a:rPr>
              <a:t>　　（市町村連携の課題への対応、市町村の補完・支援体制の強化、都道府県の区域を越えた広域課題</a:t>
            </a:r>
            <a:endParaRPr lang="en-US" altLang="ja-JP" sz="1600" dirty="0">
              <a:latin typeface="Meiryo UI" panose="020B0604030504040204" pitchFamily="50" charset="-128"/>
              <a:ea typeface="Meiryo UI" panose="020B0604030504040204" pitchFamily="50" charset="-128"/>
            </a:endParaRPr>
          </a:p>
          <a:p>
            <a:pPr lvl="0">
              <a:lnSpc>
                <a:spcPts val="2000"/>
              </a:lnSpc>
              <a:defRPr/>
            </a:pPr>
            <a:r>
              <a:rPr lang="en-US" altLang="ja-JP" sz="1600" dirty="0">
                <a:latin typeface="Meiryo UI" panose="020B0604030504040204" pitchFamily="50" charset="-128"/>
                <a:ea typeface="Meiryo UI" panose="020B0604030504040204" pitchFamily="50" charset="-128"/>
              </a:rPr>
              <a:t>      </a:t>
            </a:r>
            <a:r>
              <a:rPr lang="ja-JP" altLang="en-US" sz="1600" dirty="0" err="1">
                <a:latin typeface="Meiryo UI" panose="020B0604030504040204" pitchFamily="50" charset="-128"/>
                <a:ea typeface="Meiryo UI" panose="020B0604030504040204" pitchFamily="50" charset="-128"/>
              </a:rPr>
              <a:t>への</a:t>
            </a:r>
            <a:r>
              <a:rPr lang="ja-JP" altLang="en-US" sz="1600" dirty="0">
                <a:latin typeface="Meiryo UI" panose="020B0604030504040204" pitchFamily="50" charset="-128"/>
                <a:ea typeface="Meiryo UI" panose="020B0604030504040204" pitchFamily="50" charset="-128"/>
              </a:rPr>
              <a:t>対応　等</a:t>
            </a:r>
            <a:r>
              <a:rPr lang="ja-JP" altLang="en-US" sz="1600" dirty="0" smtClean="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86552" y="4506958"/>
            <a:ext cx="6986208" cy="605294"/>
          </a:xfrm>
          <a:prstGeom prst="rect">
            <a:avLst/>
          </a:prstGeom>
          <a:noFill/>
        </p:spPr>
        <p:txBody>
          <a:bodyPr wrap="none" rtlCol="0">
            <a:spAutoFit/>
          </a:bodyPr>
          <a:lstStyle/>
          <a:p>
            <a:pPr>
              <a:lnSpc>
                <a:spcPts val="2000"/>
              </a:lnSpc>
              <a:defRPr/>
            </a:pPr>
            <a:r>
              <a:rPr lang="ja-JP" altLang="en-US" sz="1600" dirty="0" smtClean="0">
                <a:latin typeface="Meiryo UI" panose="020B0604030504040204" pitchFamily="50" charset="-128"/>
                <a:ea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rPr>
              <a:t>　公共私の連携</a:t>
            </a:r>
            <a:endParaRPr lang="en-US" altLang="ja-JP" sz="1600" dirty="0">
              <a:latin typeface="Meiryo UI" panose="020B0604030504040204" pitchFamily="50" charset="-128"/>
              <a:ea typeface="Meiryo UI" panose="020B0604030504040204" pitchFamily="50" charset="-128"/>
            </a:endParaRPr>
          </a:p>
          <a:p>
            <a:pPr>
              <a:lnSpc>
                <a:spcPts val="2000"/>
              </a:lnSpc>
              <a:defRPr/>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（連携</a:t>
            </a:r>
            <a:r>
              <a:rPr lang="ja-JP" altLang="en-US" sz="1600" dirty="0">
                <a:latin typeface="Meiryo UI" panose="020B0604030504040204" pitchFamily="50" charset="-128"/>
                <a:ea typeface="Meiryo UI" panose="020B0604030504040204" pitchFamily="50" charset="-128"/>
              </a:rPr>
              <a:t>・協働のプラットフォームの構築、共助の担い手の活動基盤の強化　等</a:t>
            </a:r>
            <a:r>
              <a:rPr lang="ja-JP" altLang="en-US" sz="1600" dirty="0" smtClean="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05788" y="5112252"/>
            <a:ext cx="6947736" cy="605294"/>
          </a:xfrm>
          <a:prstGeom prst="rect">
            <a:avLst/>
          </a:prstGeom>
          <a:noFill/>
        </p:spPr>
        <p:txBody>
          <a:bodyPr wrap="none" rtlCol="0">
            <a:spAutoFit/>
          </a:bodyPr>
          <a:lstStyle/>
          <a:p>
            <a:pPr>
              <a:lnSpc>
                <a:spcPts val="2000"/>
              </a:lnSpc>
              <a:defRPr/>
            </a:pPr>
            <a:r>
              <a:rPr lang="ja-JP" altLang="en-US" sz="1600" dirty="0" smtClean="0">
                <a:latin typeface="Meiryo UI" panose="020B0604030504040204" pitchFamily="50" charset="-128"/>
                <a:ea typeface="Meiryo UI" panose="020B0604030504040204" pitchFamily="50" charset="-128"/>
              </a:rPr>
              <a:t>〇　地方行政のデジタル化</a:t>
            </a:r>
            <a:endParaRPr lang="en-US" altLang="ja-JP" sz="1600" dirty="0" smtClean="0">
              <a:latin typeface="Meiryo UI" panose="020B0604030504040204" pitchFamily="50" charset="-128"/>
              <a:ea typeface="Meiryo UI" panose="020B0604030504040204" pitchFamily="50" charset="-128"/>
            </a:endParaRPr>
          </a:p>
          <a:p>
            <a:pPr>
              <a:lnSpc>
                <a:spcPts val="2000"/>
              </a:lnSpc>
              <a:defRPr/>
            </a:pPr>
            <a:r>
              <a:rPr lang="ja-JP" altLang="en-US" sz="1600" dirty="0">
                <a:latin typeface="Meiryo UI" panose="020B0604030504040204" pitchFamily="50" charset="-128"/>
                <a:ea typeface="Meiryo UI" panose="020B0604030504040204" pitchFamily="50" charset="-128"/>
              </a:rPr>
              <a:t>　　（行政手続のデジタル化、地方公共団体の情報システムの標準・共通化　等</a:t>
            </a:r>
            <a:r>
              <a:rPr lang="ja-JP" altLang="en-US" sz="1600" dirty="0" smtClean="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504398" y="5697581"/>
            <a:ext cx="6768199" cy="605294"/>
          </a:xfrm>
          <a:prstGeom prst="rect">
            <a:avLst/>
          </a:prstGeom>
          <a:noFill/>
        </p:spPr>
        <p:txBody>
          <a:bodyPr wrap="none" rtlCol="0">
            <a:spAutoFit/>
          </a:bodyPr>
          <a:lstStyle/>
          <a:p>
            <a:pPr>
              <a:lnSpc>
                <a:spcPts val="2000"/>
              </a:lnSpc>
              <a:defRPr/>
            </a:pPr>
            <a:r>
              <a:rPr lang="ja-JP" altLang="en-US" sz="1600" dirty="0" smtClean="0">
                <a:latin typeface="Meiryo UI" panose="020B0604030504040204" pitchFamily="50" charset="-128"/>
                <a:ea typeface="Meiryo UI" panose="020B0604030504040204" pitchFamily="50" charset="-128"/>
              </a:rPr>
              <a:t>〇 </a:t>
            </a:r>
            <a:r>
              <a:rPr lang="ja-JP" altLang="en-US" sz="1600" dirty="0">
                <a:latin typeface="Meiryo UI" panose="020B0604030504040204" pitchFamily="50" charset="-128"/>
                <a:ea typeface="Meiryo UI" panose="020B0604030504040204" pitchFamily="50" charset="-128"/>
              </a:rPr>
              <a:t>三大都市圏のマネジメント</a:t>
            </a:r>
            <a:endParaRPr lang="en-US" altLang="ja-JP" sz="1600" dirty="0">
              <a:latin typeface="Meiryo UI" panose="020B0604030504040204" pitchFamily="50" charset="-128"/>
              <a:ea typeface="Meiryo UI" panose="020B0604030504040204" pitchFamily="50" charset="-128"/>
            </a:endParaRPr>
          </a:p>
          <a:p>
            <a:pPr>
              <a:lnSpc>
                <a:spcPts val="2000"/>
              </a:lnSpc>
              <a:defRPr/>
            </a:pPr>
            <a:r>
              <a:rPr lang="ja-JP" altLang="en-US" sz="1600" dirty="0">
                <a:latin typeface="Meiryo UI" panose="020B0604030504040204" pitchFamily="50" charset="-128"/>
                <a:ea typeface="Meiryo UI" panose="020B0604030504040204" pitchFamily="50" charset="-128"/>
              </a:rPr>
              <a:t>　　（国も含め圏域全体でマネジメントを支えるようなプラットフォームの検討　等</a:t>
            </a:r>
            <a:r>
              <a:rPr lang="ja-JP" altLang="en-US" sz="1600" dirty="0" smtClean="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28462" y="32963"/>
            <a:ext cx="9424346" cy="400110"/>
          </a:xfrm>
          <a:prstGeom prst="rect">
            <a:avLst/>
          </a:prstGeom>
          <a:noFill/>
        </p:spPr>
        <p:txBody>
          <a:bodyPr wrap="square" rtlCol="0">
            <a:spAutoFit/>
          </a:bodyPr>
          <a:lstStyle/>
          <a:p>
            <a:pPr>
              <a:spcBef>
                <a:spcPts val="1800"/>
              </a:spcBef>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参考資料①　国における主な議論</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40</a:t>
            </a:r>
            <a:endParaRPr lang="ja-JP" altLang="en-US" dirty="0"/>
          </a:p>
        </p:txBody>
      </p:sp>
    </p:spTree>
    <p:extLst>
      <p:ext uri="{BB962C8B-B14F-4D97-AF65-F5344CB8AC3E}">
        <p14:creationId xmlns:p14="http://schemas.microsoft.com/office/powerpoint/2010/main" val="797974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128462" y="32963"/>
            <a:ext cx="9424346" cy="359650"/>
            <a:chOff x="55418" y="15362"/>
            <a:chExt cx="8876908" cy="496948"/>
          </a:xfrm>
        </p:grpSpPr>
        <p:sp>
          <p:nvSpPr>
            <p:cNvPr id="5" name="テキスト ボックス 4"/>
            <p:cNvSpPr txBox="1"/>
            <p:nvPr/>
          </p:nvSpPr>
          <p:spPr>
            <a:xfrm>
              <a:off x="55418" y="15362"/>
              <a:ext cx="8876908" cy="496948"/>
            </a:xfrm>
            <a:prstGeom prst="rect">
              <a:avLst/>
            </a:prstGeom>
            <a:noFill/>
          </p:spPr>
          <p:txBody>
            <a:bodyPr wrap="square" rtlCol="0">
              <a:spAutoFit/>
            </a:bodyPr>
            <a:lstStyle/>
            <a:p>
              <a:r>
                <a:rPr lang="ja-JP" altLang="en-US" sz="1737"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参考資料②　平成</a:t>
              </a:r>
              <a:r>
                <a:rPr lang="ja-JP" altLang="en-US" sz="1737"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の地方分権改革に関する経緯</a:t>
              </a:r>
            </a:p>
          </p:txBody>
        </p:sp>
        <p:cxnSp>
          <p:nvCxnSpPr>
            <p:cNvPr id="7" name="直線コネクタ 6"/>
            <p:cNvCxnSpPr/>
            <p:nvPr/>
          </p:nvCxnSpPr>
          <p:spPr>
            <a:xfrm>
              <a:off x="55420" y="506289"/>
              <a:ext cx="8856984" cy="0"/>
            </a:xfrm>
            <a:prstGeom prst="line">
              <a:avLst/>
            </a:prstGeom>
            <a:ln w="63500" cmpd="thinThick">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6" name="表 5"/>
          <p:cNvGraphicFramePr>
            <a:graphicFrameLocks noGrp="1"/>
          </p:cNvGraphicFramePr>
          <p:nvPr>
            <p:extLst>
              <p:ext uri="{D42A27DB-BD31-4B8C-83A1-F6EECF244321}">
                <p14:modId xmlns:p14="http://schemas.microsoft.com/office/powerpoint/2010/main" val="4202620099"/>
              </p:ext>
            </p:extLst>
          </p:nvPr>
        </p:nvGraphicFramePr>
        <p:xfrm>
          <a:off x="128462" y="476671"/>
          <a:ext cx="4921643" cy="6264696"/>
        </p:xfrm>
        <a:graphic>
          <a:graphicData uri="http://schemas.openxmlformats.org/drawingml/2006/table">
            <a:tbl>
              <a:tblPr firstRow="1" bandRow="1">
                <a:solidFill>
                  <a:srgbClr val="A5C249">
                    <a:lumMod val="20000"/>
                    <a:lumOff val="80000"/>
                  </a:srgbClr>
                </a:solidFill>
                <a:effectLst>
                  <a:outerShdw blurRad="40000" dist="20000" dir="5400000" rotWithShape="0">
                    <a:srgbClr val="000000">
                      <a:alpha val="38000"/>
                    </a:srgbClr>
                  </a:outerShdw>
                </a:effectLst>
              </a:tblPr>
              <a:tblGrid>
                <a:gridCol w="797253">
                  <a:extLst>
                    <a:ext uri="{9D8B030D-6E8A-4147-A177-3AD203B41FA5}">
                      <a16:colId xmlns:a16="http://schemas.microsoft.com/office/drawing/2014/main" val="20000"/>
                    </a:ext>
                  </a:extLst>
                </a:gridCol>
                <a:gridCol w="4124390">
                  <a:extLst>
                    <a:ext uri="{9D8B030D-6E8A-4147-A177-3AD203B41FA5}">
                      <a16:colId xmlns:a16="http://schemas.microsoft.com/office/drawing/2014/main" val="4293009624"/>
                    </a:ext>
                  </a:extLst>
                </a:gridCol>
              </a:tblGrid>
              <a:tr h="259614">
                <a:tc grid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ja-JP" altLang="en-US" sz="1100" b="1" dirty="0" smtClean="0">
                          <a:latin typeface="BIZ UDPゴシック" panose="020B0400000000000000" pitchFamily="50" charset="-128"/>
                          <a:ea typeface="BIZ UDPゴシック" panose="020B0400000000000000" pitchFamily="50" charset="-128"/>
                          <a:cs typeface="Meiryo UI" panose="020B0604030504040204" pitchFamily="50" charset="-128"/>
                        </a:rPr>
                        <a:t>第１次地方分権改革</a:t>
                      </a:r>
                      <a:endParaRPr kumimoji="1" lang="ja-JP" altLang="en-US" sz="1100" b="1"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25400" cap="flat" cmpd="sng" algn="ctr">
                      <a:solidFill>
                        <a:sysClr val="window" lastClr="FFFFFF"/>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solidFill>
                      <a:srgbClr val="CCFF99"/>
                    </a:solidFill>
                  </a:tcPr>
                </a:tc>
                <a:tc hMerge="1">
                  <a:txBody>
                    <a:bodyPr/>
                    <a:lstStyle/>
                    <a:p>
                      <a:endParaRPr kumimoji="1" lang="ja-JP" altLang="en-US"/>
                    </a:p>
                  </a:txBody>
                  <a:tcPr/>
                </a:tc>
                <a:extLst>
                  <a:ext uri="{0D108BD9-81ED-4DB2-BD59-A6C34878D82A}">
                    <a16:rowId xmlns:a16="http://schemas.microsoft.com/office/drawing/2014/main" val="10000"/>
                  </a:ext>
                </a:extLst>
              </a:tr>
              <a:tr h="802655">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１９９３</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１９９５</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7</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１９９９</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.7</a:t>
                      </a:r>
                      <a:endPar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noFill/>
                  </a:tcPr>
                </a:tc>
                <a:tc>
                  <a:txBody>
                    <a:bodyPr/>
                    <a:lstStyle/>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地方分権の推進に関する決議（衆参）</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地方分権推進法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地方分権推進委員会　発足（～</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2001.7</a:t>
                      </a: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round/>
                      <a:headEnd type="none" w="med" len="med"/>
                      <a:tailEnd type="none" w="med" len="me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round/>
                      <a:headEnd type="none" w="med" len="med"/>
                      <a:tailEnd type="none" w="med" len="me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614">
                <a:tc grid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ja-JP" altLang="en-US" sz="1100" b="1" dirty="0" smtClean="0">
                          <a:latin typeface="BIZ UDPゴシック" panose="020B0400000000000000" pitchFamily="50" charset="-128"/>
                          <a:ea typeface="BIZ UDPゴシック" panose="020B0400000000000000" pitchFamily="50" charset="-128"/>
                          <a:cs typeface="Meiryo UI" panose="020B0604030504040204" pitchFamily="50" charset="-128"/>
                        </a:rPr>
                        <a:t>三位一体改革</a:t>
                      </a:r>
                      <a:endParaRPr kumimoji="1" lang="ja-JP" altLang="en-US" sz="1100" b="1"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solidFill>
                      <a:srgbClr val="CCFF99"/>
                    </a:solidFill>
                  </a:tcPr>
                </a:tc>
                <a:tc hMerge="1">
                  <a:txBody>
                    <a:bodyPr/>
                    <a:lstStyle/>
                    <a:p>
                      <a:endParaRPr kumimoji="1" lang="ja-JP" altLang="en-US"/>
                    </a:p>
                  </a:txBody>
                  <a:tcPr/>
                </a:tc>
                <a:extLst>
                  <a:ext uri="{0D108BD9-81ED-4DB2-BD59-A6C34878D82A}">
                    <a16:rowId xmlns:a16="http://schemas.microsoft.com/office/drawing/2014/main" val="10002"/>
                  </a:ext>
                </a:extLst>
              </a:tr>
              <a:tr h="776311">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２００１</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.7</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２００２</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.6</a:t>
                      </a:r>
                    </a:p>
                    <a:p>
                      <a:pPr algn="ct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00" baseline="0" dirty="0" smtClean="0">
                          <a:latin typeface="BIZ UDPゴシック" panose="020B0400000000000000" pitchFamily="50" charset="-128"/>
                          <a:ea typeface="BIZ UDPゴシック" panose="020B0400000000000000" pitchFamily="50" charset="-128"/>
                          <a:cs typeface="Meiryo UI" panose="020B0604030504040204" pitchFamily="50" charset="-128"/>
                        </a:rPr>
                        <a:t> 　↓</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２００５</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.6</a:t>
                      </a:r>
                      <a:endPar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地方分権改革推進会議　発足（～</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2004.7)</a:t>
                      </a: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骨太の方針（閣議決定）　</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毎年</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a:t>
                      </a: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三位一体改革（国庫補助負担金改革、税源移譲、交付税改革）</a:t>
                      </a:r>
                      <a:endPar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round/>
                      <a:headEnd type="none" w="med" len="med"/>
                      <a:tailEnd type="none" w="med" len="me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round/>
                      <a:headEnd type="none" w="med" len="med"/>
                      <a:tailEnd type="none" w="med" len="me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9614">
                <a:tc gridSpan="2">
                  <a:txBody>
                    <a:bodyPr/>
                    <a:lstStyle/>
                    <a:p>
                      <a:pPr algn="l"/>
                      <a:r>
                        <a:rPr kumimoji="1" lang="ja-JP" altLang="en-US" sz="1100" b="1" dirty="0" smtClean="0">
                          <a:latin typeface="BIZ UDPゴシック" panose="020B0400000000000000" pitchFamily="50" charset="-128"/>
                          <a:ea typeface="BIZ UDPゴシック" panose="020B0400000000000000" pitchFamily="50" charset="-128"/>
                          <a:cs typeface="Meiryo UI" panose="020B0604030504040204" pitchFamily="50" charset="-128"/>
                        </a:rPr>
                        <a:t>第２次地方分権改革</a:t>
                      </a:r>
                      <a:endParaRPr kumimoji="1" lang="ja-JP" altLang="en-US" sz="1100" b="1"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round/>
                      <a:headEnd type="none" w="med" len="med"/>
                      <a:tailEnd type="none" w="med" len="me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hMerge="1">
                  <a:txBody>
                    <a:bodyPr/>
                    <a:lstStyle/>
                    <a:p>
                      <a:endParaRPr kumimoji="1" lang="ja-JP" altLang="en-US"/>
                    </a:p>
                  </a:txBody>
                  <a:tcPr/>
                </a:tc>
                <a:extLst>
                  <a:ext uri="{0D108BD9-81ED-4DB2-BD59-A6C34878D82A}">
                    <a16:rowId xmlns:a16="http://schemas.microsoft.com/office/drawing/2014/main" val="10004"/>
                  </a:ext>
                </a:extLst>
              </a:tr>
              <a:tr h="3906888">
                <a:tc>
                  <a:txBody>
                    <a:bodyPr/>
                    <a:lstStyle/>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２００６</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.12</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２００７</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.4</a:t>
                      </a:r>
                    </a:p>
                    <a:p>
                      <a:pPr algn="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２００９</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.3</a:t>
                      </a:r>
                    </a:p>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２０１０</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.12</a:t>
                      </a:r>
                    </a:p>
                    <a:p>
                      <a:pPr marL="0" marR="0" indent="0" algn="r" defTabSz="914400" rtl="0" eaLnBrk="1" fontAlgn="auto" latinLnBrk="0" hangingPunct="1">
                        <a:lnSpc>
                          <a:spcPct val="100000"/>
                        </a:lnSpc>
                        <a:spcBef>
                          <a:spcPts val="0"/>
                        </a:spcBef>
                        <a:spcAft>
                          <a:spcPts val="0"/>
                        </a:spcAft>
                        <a:buClrTx/>
                        <a:buSzTx/>
                        <a:buFontTx/>
                        <a:buNone/>
                        <a:tabLst/>
                        <a:defRPr/>
                      </a:pP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２０１１</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.4</a:t>
                      </a:r>
                    </a:p>
                    <a:p>
                      <a:pPr algn="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4</a:t>
                      </a:r>
                    </a:p>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8</a:t>
                      </a:r>
                    </a:p>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２０１２</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.11</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２０１３</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.3</a:t>
                      </a:r>
                    </a:p>
                    <a:p>
                      <a:pPr algn="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4</a:t>
                      </a:r>
                    </a:p>
                    <a:p>
                      <a:pPr algn="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２０１４</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２０１５</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２０１６</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.5</a:t>
                      </a:r>
                    </a:p>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２０１７</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.3</a:t>
                      </a:r>
                    </a:p>
                    <a:p>
                      <a:pPr algn="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4</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２０１８</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２０１９</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２０２０</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２０２１</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.5</a:t>
                      </a: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round/>
                      <a:headEnd type="none" w="med" len="med"/>
                      <a:tailEnd type="none" w="med" len="me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noFill/>
                  </a:tcPr>
                </a:tc>
                <a:tc>
                  <a:txBody>
                    <a:bodyPr/>
                    <a:lstStyle/>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地方分権改革推進法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地方分権改革推進委員会　発足（～</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2010.3</a:t>
                      </a: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2008.5 </a:t>
                      </a: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第１次～</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2009.11 </a:t>
                      </a: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第４次勧告）</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大阪府　「大阪発“地方分権改革”ビジョン」　策定</a:t>
                      </a:r>
                      <a:endParaRPr kumimoji="1" lang="en-US" altLang="ja-JP" sz="1100" b="1" i="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関西広域連合　設立</a:t>
                      </a:r>
                      <a:endParaRPr kumimoji="1" lang="en-US" altLang="ja-JP" sz="1100" b="1" i="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「アクションプラン </a:t>
                      </a:r>
                      <a:r>
                        <a:rPr kumimoji="1" lang="en-US" altLang="ja-JP"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出先機関の原則廃止に向けて</a:t>
                      </a:r>
                      <a:r>
                        <a:rPr kumimoji="1" lang="en-US" altLang="ja-JP"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　閣議決定</a:t>
                      </a:r>
                      <a:endParaRPr kumimoji="1" lang="en-US" altLang="ja-JP" sz="1100" b="1" i="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国と地方の協議の場法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第１次一括法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第２次一括法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国の特定地方行政機関の事務等の移譲に関する法律案閣議決定</a:t>
                      </a:r>
                      <a:endParaRPr kumimoji="1" lang="en-US" altLang="ja-JP" sz="1100" b="1" i="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地方分権改革推進本部　発足</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地方分権有識者会議　発足</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第３次一括法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第４次一括法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第５次一括法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第６次一括法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dirty="0" smtClean="0">
                          <a:latin typeface="BIZ UDPゴシック" panose="020B0400000000000000" pitchFamily="50" charset="-128"/>
                          <a:ea typeface="BIZ UDPゴシック" panose="020B0400000000000000" pitchFamily="50" charset="-128"/>
                          <a:cs typeface="Meiryo UI" panose="020B0604030504040204" pitchFamily="50" charset="-128"/>
                        </a:rPr>
                        <a:t>大阪府　「大阪発“地方分権改革”ビジョン」　改訂</a:t>
                      </a:r>
                      <a:endParaRPr kumimoji="1" lang="en-US" altLang="ja-JP" sz="1100" b="1" i="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第７次一括法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第８次一括法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第９次一括法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11</a:t>
                      </a:r>
                      <a:r>
                        <a:rPr kumimoji="1"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次一括法　成立</a:t>
                      </a:r>
                      <a:endParaRPr kumimoji="1"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round/>
                      <a:headEnd type="none" w="med" len="med"/>
                      <a:tailEnd type="none" w="med" len="me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round/>
                      <a:headEnd type="none" w="med" len="med"/>
                      <a:tailEnd type="none" w="med" len="me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四角形吹き出し 2"/>
          <p:cNvSpPr/>
          <p:nvPr/>
        </p:nvSpPr>
        <p:spPr>
          <a:xfrm>
            <a:off x="5169024" y="436820"/>
            <a:ext cx="4624832" cy="885929"/>
          </a:xfrm>
          <a:prstGeom prst="wedgeRectCallout">
            <a:avLst>
              <a:gd name="adj1" fmla="val -58416"/>
              <a:gd name="adj2" fmla="val 3099"/>
            </a:avLst>
          </a:prstGeom>
          <a:solidFill>
            <a:schemeClr val="accent2">
              <a:lumMod val="40000"/>
              <a:lumOff val="60000"/>
            </a:scheme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lIns="66161" tIns="33081" rIns="66161" bIns="33081" rtlCol="0" anchor="t"/>
          <a:lstStyle/>
          <a:p>
            <a:pPr>
              <a:spcBef>
                <a:spcPts val="434"/>
              </a:spcBef>
              <a:defRPr/>
            </a:pP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★国と地方の関係が “上下・主従” から </a:t>
            </a:r>
            <a:r>
              <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対等・協力</a:t>
            </a:r>
            <a:r>
              <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に　　★団体自治を拡充</a:t>
            </a:r>
            <a:endPar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spcBef>
                <a:spcPts val="217"/>
              </a:spcBef>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機関委任事務の廃止</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（自治事務、法定受託事務）</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国の関与の法定化</a:t>
            </a:r>
            <a:endPar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権限移譲</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（特例市制度の創設）</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条例による事務処理特例制度創設</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など</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3" name="四角形吹き出し 12"/>
          <p:cNvSpPr/>
          <p:nvPr/>
        </p:nvSpPr>
        <p:spPr>
          <a:xfrm>
            <a:off x="5169024" y="1356976"/>
            <a:ext cx="4624832" cy="495023"/>
          </a:xfrm>
          <a:prstGeom prst="wedgeRectCallout">
            <a:avLst>
              <a:gd name="adj1" fmla="val -55225"/>
              <a:gd name="adj2" fmla="val 45360"/>
            </a:avLst>
          </a:prstGeom>
          <a:solidFill>
            <a:schemeClr val="accent2">
              <a:lumMod val="40000"/>
              <a:lumOff val="60000"/>
            </a:scheme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lIns="66161" tIns="33081" rIns="66161" bIns="33081" rtlCol="0" anchor="t"/>
          <a:lstStyle/>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国庫補助負担金</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4.7</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兆円</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税源移譲</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兆円</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交付税総額△</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5.1</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兆円</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4" name="四角形吹き出し 13"/>
          <p:cNvSpPr/>
          <p:nvPr/>
        </p:nvSpPr>
        <p:spPr>
          <a:xfrm>
            <a:off x="5169024" y="1923437"/>
            <a:ext cx="4624832" cy="4889369"/>
          </a:xfrm>
          <a:prstGeom prst="wedgeRectCallout">
            <a:avLst>
              <a:gd name="adj1" fmla="val -59403"/>
              <a:gd name="adj2" fmla="val 5128"/>
            </a:avLst>
          </a:prstGeom>
          <a:solidFill>
            <a:schemeClr val="accent2">
              <a:lumMod val="40000"/>
              <a:lumOff val="60000"/>
            </a:scheme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lIns="66161" tIns="33081" rIns="66161" bIns="33081" rtlCol="0" anchor="t"/>
          <a:lstStyle/>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・地方に対する規制緩和（義務付け・枠付けの見直し）</a:t>
            </a: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・国から地方への事務権限の移譲</a:t>
            </a: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・都道府県から市町村への事務権限の移譲</a:t>
            </a: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・国と地方の協議の場の法制化　　　など</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地方</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の発意に根差した取組みへ（</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H26</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50" b="1"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5" name="テキスト ボックス 14"/>
          <p:cNvSpPr txBox="1"/>
          <p:nvPr/>
        </p:nvSpPr>
        <p:spPr>
          <a:xfrm>
            <a:off x="3800872" y="5013176"/>
            <a:ext cx="1008112" cy="389974"/>
          </a:xfrm>
          <a:prstGeom prst="rect">
            <a:avLst/>
          </a:prstGeom>
          <a:solidFill>
            <a:schemeClr val="accent5">
              <a:lumMod val="40000"/>
              <a:lumOff val="60000"/>
            </a:schemeClr>
          </a:solidFill>
        </p:spPr>
        <p:txBody>
          <a:bodyPr wrap="square" lIns="66161" tIns="33081" rIns="66161" bIns="33081" rtlCol="0">
            <a:spAutoFit/>
          </a:bodyPr>
          <a:lstStyle/>
          <a:p>
            <a:pPr algn="ctr">
              <a:defRPr/>
            </a:pPr>
            <a:r>
              <a:rPr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提案募集</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方式</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en-US" altLang="ja-JP" sz="105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矢印コネクタ 15"/>
          <p:cNvCxnSpPr/>
          <p:nvPr/>
        </p:nvCxnSpPr>
        <p:spPr>
          <a:xfrm>
            <a:off x="4304928" y="5403150"/>
            <a:ext cx="0" cy="1194202"/>
          </a:xfrm>
          <a:prstGeom prst="straightConnector1">
            <a:avLst/>
          </a:prstGeom>
          <a:noFill/>
          <a:ln w="38100" cap="flat" cmpd="sng" algn="ctr">
            <a:solidFill>
              <a:schemeClr val="accent5">
                <a:lumMod val="40000"/>
                <a:lumOff val="60000"/>
              </a:schemeClr>
            </a:solidFill>
            <a:prstDash val="solid"/>
            <a:tailEnd type="arrow"/>
          </a:ln>
          <a:effectLst/>
        </p:spPr>
      </p:cxnSp>
      <p:graphicFrame>
        <p:nvGraphicFramePr>
          <p:cNvPr id="17" name="表 16"/>
          <p:cNvGraphicFramePr>
            <a:graphicFrameLocks noGrp="1"/>
          </p:cNvGraphicFramePr>
          <p:nvPr>
            <p:extLst/>
          </p:nvPr>
        </p:nvGraphicFramePr>
        <p:xfrm>
          <a:off x="5331708" y="2601552"/>
          <a:ext cx="4203970" cy="1331504"/>
        </p:xfrm>
        <a:graphic>
          <a:graphicData uri="http://schemas.openxmlformats.org/drawingml/2006/table">
            <a:tbl>
              <a:tblPr bandRow="1"/>
              <a:tblGrid>
                <a:gridCol w="564713">
                  <a:extLst>
                    <a:ext uri="{9D8B030D-6E8A-4147-A177-3AD203B41FA5}">
                      <a16:colId xmlns:a16="http://schemas.microsoft.com/office/drawing/2014/main" val="20000"/>
                    </a:ext>
                  </a:extLst>
                </a:gridCol>
                <a:gridCol w="712763">
                  <a:extLst>
                    <a:ext uri="{9D8B030D-6E8A-4147-A177-3AD203B41FA5}">
                      <a16:colId xmlns:a16="http://schemas.microsoft.com/office/drawing/2014/main" val="20001"/>
                    </a:ext>
                  </a:extLst>
                </a:gridCol>
                <a:gridCol w="2926494">
                  <a:extLst>
                    <a:ext uri="{9D8B030D-6E8A-4147-A177-3AD203B41FA5}">
                      <a16:colId xmlns:a16="http://schemas.microsoft.com/office/drawing/2014/main" val="20002"/>
                    </a:ext>
                  </a:extLst>
                </a:gridCol>
              </a:tblGrid>
              <a:tr h="104063">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第１次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42</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0"/>
                  </a:ext>
                </a:extLst>
              </a:tr>
              <a:tr h="27101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第２次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188</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基礎自治体への権限移譲</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101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第３次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74</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基礎自治体への権限移譲</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2"/>
                  </a:ext>
                </a:extLst>
              </a:tr>
              <a:tr h="27101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第４次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63</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国から地方への権限移譲</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都道府県から指定都市への権限移譲</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8" name="表 17"/>
          <p:cNvGraphicFramePr>
            <a:graphicFrameLocks noGrp="1"/>
          </p:cNvGraphicFramePr>
          <p:nvPr>
            <p:extLst/>
          </p:nvPr>
        </p:nvGraphicFramePr>
        <p:xfrm>
          <a:off x="5304264" y="4106790"/>
          <a:ext cx="4227394" cy="2482890"/>
        </p:xfrm>
        <a:graphic>
          <a:graphicData uri="http://schemas.openxmlformats.org/drawingml/2006/table">
            <a:tbl>
              <a:tblPr bandRow="1"/>
              <a:tblGrid>
                <a:gridCol w="648618">
                  <a:extLst>
                    <a:ext uri="{9D8B030D-6E8A-4147-A177-3AD203B41FA5}">
                      <a16:colId xmlns:a16="http://schemas.microsoft.com/office/drawing/2014/main" val="20000"/>
                    </a:ext>
                  </a:extLst>
                </a:gridCol>
                <a:gridCol w="580275">
                  <a:extLst>
                    <a:ext uri="{9D8B030D-6E8A-4147-A177-3AD203B41FA5}">
                      <a16:colId xmlns:a16="http://schemas.microsoft.com/office/drawing/2014/main" val="20001"/>
                    </a:ext>
                  </a:extLst>
                </a:gridCol>
                <a:gridCol w="2998501">
                  <a:extLst>
                    <a:ext uri="{9D8B030D-6E8A-4147-A177-3AD203B41FA5}">
                      <a16:colId xmlns:a16="http://schemas.microsoft.com/office/drawing/2014/main" val="20002"/>
                    </a:ext>
                  </a:extLst>
                </a:gridCol>
              </a:tblGrid>
              <a:tr h="360222">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第５次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19</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権限移譲（国→地方、都道府県→指定都市等）</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0"/>
                  </a:ext>
                </a:extLst>
              </a:tr>
              <a:tr h="360222">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第６次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15</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権限移譲（国→地方、都道府県→市町村）</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0222">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第７次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権限移譲（都道府県→指定都市等）</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2"/>
                  </a:ext>
                </a:extLst>
              </a:tr>
              <a:tr h="360222">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第８次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15</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権限移譲（国→地方、都道府県→中核市）</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0222">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第９次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13</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権限移譲（都道府県→中核市）</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769615428"/>
                  </a:ext>
                </a:extLst>
              </a:tr>
              <a:tr h="360222">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権限移譲（都道府県→指定都市）</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3878215"/>
                  </a:ext>
                </a:extLst>
              </a:tr>
              <a:tr h="257034">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11</a:t>
                      </a: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次</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９法律</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473727750"/>
                  </a:ext>
                </a:extLst>
              </a:tr>
            </a:tbl>
          </a:graphicData>
        </a:graphic>
      </p:graphicFrame>
      <p:sp>
        <p:nvSpPr>
          <p:cNvPr id="19" name="スライド番号プレースホルダー 3"/>
          <p:cNvSpPr>
            <a:spLocks noGrp="1"/>
          </p:cNvSpPr>
          <p:nvPr>
            <p:ph type="sldNum" sz="quarter" idx="12"/>
          </p:nvPr>
        </p:nvSpPr>
        <p:spPr>
          <a:xfrm>
            <a:off x="7660256" y="6510361"/>
            <a:ext cx="2133600" cy="365125"/>
          </a:xfrm>
        </p:spPr>
        <p:txBody>
          <a:bodyPr/>
          <a:lstStyle/>
          <a:p>
            <a:pPr>
              <a:defRPr/>
            </a:pPr>
            <a:r>
              <a:rPr lang="en-US" altLang="ja-JP" dirty="0" smtClean="0"/>
              <a:t>41</a:t>
            </a:r>
            <a:endParaRPr lang="ja-JP" altLang="en-US" dirty="0"/>
          </a:p>
        </p:txBody>
      </p:sp>
      <p:sp>
        <p:nvSpPr>
          <p:cNvPr id="20" name="サブタイトル 2">
            <a:extLst>
              <a:ext uri="{FF2B5EF4-FFF2-40B4-BE49-F238E27FC236}">
                <a16:creationId xmlns:a16="http://schemas.microsoft.com/office/drawing/2014/main" id="{586E47CC-05A7-4E71-BD57-0627FA806A10}"/>
              </a:ext>
            </a:extLst>
          </p:cNvPr>
          <p:cNvSpPr txBox="1">
            <a:spLocks/>
          </p:cNvSpPr>
          <p:nvPr/>
        </p:nvSpPr>
        <p:spPr>
          <a:xfrm>
            <a:off x="5493496" y="6573042"/>
            <a:ext cx="3924000" cy="239764"/>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＜出典：「令和の地方分権改革に向けて（大阪府地域</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主権課</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追記</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49215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49948" y="-27384"/>
            <a:ext cx="9784042" cy="369332"/>
            <a:chOff x="-292313" y="-41306"/>
            <a:chExt cx="8928067" cy="402099"/>
          </a:xfrm>
        </p:grpSpPr>
        <p:sp>
          <p:nvSpPr>
            <p:cNvPr id="8" name="テキスト ボックス 7"/>
            <p:cNvSpPr txBox="1"/>
            <p:nvPr/>
          </p:nvSpPr>
          <p:spPr>
            <a:xfrm>
              <a:off x="-241154" y="-41306"/>
              <a:ext cx="8876908" cy="402099"/>
            </a:xfrm>
            <a:prstGeom prst="rect">
              <a:avLst/>
            </a:prstGeom>
            <a:noFill/>
          </p:spPr>
          <p:txBody>
            <a:bodyPr wrap="square" rtlCol="0">
              <a:spAutoFit/>
            </a:bodyPr>
            <a:lstStyle/>
            <a:p>
              <a:r>
                <a:rPr lang="ja-JP" altLang="en-US"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参考資料③　大阪府</a:t>
              </a:r>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の地方分権改革へのこれまでの</a:t>
              </a:r>
              <a:r>
                <a:rPr lang="ja-JP" altLang="en-US"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取組</a:t>
              </a:r>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み</a:t>
              </a:r>
            </a:p>
          </p:txBody>
        </p:sp>
        <p:cxnSp>
          <p:nvCxnSpPr>
            <p:cNvPr id="9" name="直線コネクタ 8"/>
            <p:cNvCxnSpPr/>
            <p:nvPr/>
          </p:nvCxnSpPr>
          <p:spPr>
            <a:xfrm>
              <a:off x="-292313" y="350677"/>
              <a:ext cx="8856984" cy="0"/>
            </a:xfrm>
            <a:prstGeom prst="line">
              <a:avLst/>
            </a:prstGeom>
            <a:ln w="63500" cmpd="thinThick">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79" name="表 78"/>
          <p:cNvGraphicFramePr>
            <a:graphicFrameLocks noGrp="1"/>
          </p:cNvGraphicFramePr>
          <p:nvPr>
            <p:extLst>
              <p:ext uri="{D42A27DB-BD31-4B8C-83A1-F6EECF244321}">
                <p14:modId xmlns:p14="http://schemas.microsoft.com/office/powerpoint/2010/main" val="1029252712"/>
              </p:ext>
            </p:extLst>
          </p:nvPr>
        </p:nvGraphicFramePr>
        <p:xfrm>
          <a:off x="49948" y="1014622"/>
          <a:ext cx="5335100" cy="5438715"/>
        </p:xfrm>
        <a:graphic>
          <a:graphicData uri="http://schemas.openxmlformats.org/drawingml/2006/table">
            <a:tbl>
              <a:tblPr firstRow="1" firstCol="1" bandRow="1">
                <a:solidFill>
                  <a:srgbClr val="07874D"/>
                </a:solidFill>
                <a:tableStyleId>{00A15C55-8517-42AA-B614-E9B94910E393}</a:tableStyleId>
              </a:tblPr>
              <a:tblGrid>
                <a:gridCol w="1374660">
                  <a:extLst>
                    <a:ext uri="{9D8B030D-6E8A-4147-A177-3AD203B41FA5}">
                      <a16:colId xmlns:a16="http://schemas.microsoft.com/office/drawing/2014/main" val="4252996472"/>
                    </a:ext>
                  </a:extLst>
                </a:gridCol>
                <a:gridCol w="3960440">
                  <a:extLst>
                    <a:ext uri="{9D8B030D-6E8A-4147-A177-3AD203B41FA5}">
                      <a16:colId xmlns:a16="http://schemas.microsoft.com/office/drawing/2014/main" val="4286508454"/>
                    </a:ext>
                  </a:extLst>
                </a:gridCol>
              </a:tblGrid>
              <a:tr h="395131">
                <a:tc>
                  <a:txBody>
                    <a:bodyPr/>
                    <a:lstStyle/>
                    <a:p>
                      <a:pPr algn="ctr">
                        <a:spcAft>
                          <a:spcPts val="0"/>
                        </a:spcAft>
                      </a:pPr>
                      <a:r>
                        <a:rPr lang="ja-JP" sz="1100" kern="100" dirty="0">
                          <a:effectLst/>
                          <a:latin typeface="BIZ UDPゴシック" panose="020B0400000000000000" pitchFamily="50" charset="-128"/>
                          <a:ea typeface="BIZ UDPゴシック" panose="020B0400000000000000" pitchFamily="50" charset="-128"/>
                        </a:rPr>
                        <a:t>とき</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ctr">
                        <a:spcAft>
                          <a:spcPts val="0"/>
                        </a:spcAft>
                      </a:pPr>
                      <a:r>
                        <a:rPr lang="ja-JP" sz="1100" kern="100" dirty="0">
                          <a:effectLst/>
                          <a:latin typeface="BIZ UDPゴシック" panose="020B0400000000000000" pitchFamily="50" charset="-128"/>
                          <a:ea typeface="BIZ UDPゴシック" panose="020B0400000000000000" pitchFamily="50" charset="-128"/>
                        </a:rPr>
                        <a:t>取組</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extLst>
                  <a:ext uri="{0D108BD9-81ED-4DB2-BD59-A6C34878D82A}">
                    <a16:rowId xmlns:a16="http://schemas.microsoft.com/office/drawing/2014/main" val="588095817"/>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２００８</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8</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地域主権プロジェクトチーム発足</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1008605043"/>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２００８</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9</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19</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err="1">
                          <a:effectLst/>
                          <a:latin typeface="BIZ UDPゴシック" panose="020B0400000000000000" pitchFamily="50" charset="-128"/>
                          <a:ea typeface="BIZ UDPゴシック" panose="020B0400000000000000" pitchFamily="50" charset="-128"/>
                        </a:rPr>
                        <a:t>国の出先機関の抜本的な見直しに関するアピール</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1137798376"/>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２００９</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19</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大阪府地方分権推進連絡会議による国の出先機関改革に関する５つの提言</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4148765322"/>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２００９</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31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smtClean="0">
                          <a:effectLst/>
                          <a:latin typeface="BIZ UDPゴシック" panose="020B0400000000000000" pitchFamily="50" charset="-128"/>
                          <a:ea typeface="BIZ UDPゴシック" panose="020B0400000000000000" pitchFamily="50" charset="-128"/>
                        </a:rPr>
                        <a:t>大阪発</a:t>
                      </a:r>
                      <a:r>
                        <a:rPr lang="ja-JP" altLang="en-US" sz="1100" kern="100" dirty="0" smtClean="0">
                          <a:effectLst/>
                          <a:latin typeface="BIZ UDPゴシック" panose="020B0400000000000000" pitchFamily="50" charset="-128"/>
                          <a:ea typeface="BIZ UDPゴシック" panose="020B0400000000000000" pitchFamily="50" charset="-128"/>
                        </a:rPr>
                        <a:t>“</a:t>
                      </a:r>
                      <a:r>
                        <a:rPr lang="ja-JP" sz="1100" kern="100" dirty="0" smtClean="0">
                          <a:effectLst/>
                          <a:latin typeface="BIZ UDPゴシック" panose="020B0400000000000000" pitchFamily="50" charset="-128"/>
                          <a:ea typeface="BIZ UDPゴシック" panose="020B0400000000000000" pitchFamily="50" charset="-128"/>
                        </a:rPr>
                        <a:t>地方</a:t>
                      </a:r>
                      <a:r>
                        <a:rPr lang="ja-JP" sz="1100" kern="100" dirty="0">
                          <a:effectLst/>
                          <a:latin typeface="BIZ UDPゴシック" panose="020B0400000000000000" pitchFamily="50" charset="-128"/>
                          <a:ea typeface="BIZ UDPゴシック" panose="020B0400000000000000" pitchFamily="50" charset="-128"/>
                        </a:rPr>
                        <a:t>分権</a:t>
                      </a:r>
                      <a:r>
                        <a:rPr lang="ja-JP" sz="1100" kern="100" dirty="0" smtClean="0">
                          <a:effectLst/>
                          <a:latin typeface="BIZ UDPゴシック" panose="020B0400000000000000" pitchFamily="50" charset="-128"/>
                          <a:ea typeface="BIZ UDPゴシック" panose="020B0400000000000000" pitchFamily="50" charset="-128"/>
                        </a:rPr>
                        <a:t>改革</a:t>
                      </a:r>
                      <a:r>
                        <a:rPr lang="ja-JP" altLang="en-US" sz="1100" kern="100" dirty="0" smtClean="0">
                          <a:effectLst/>
                          <a:latin typeface="BIZ UDPゴシック" panose="020B0400000000000000" pitchFamily="50" charset="-128"/>
                          <a:ea typeface="BIZ UDPゴシック" panose="020B0400000000000000" pitchFamily="50" charset="-128"/>
                        </a:rPr>
                        <a:t>”</a:t>
                      </a:r>
                      <a:r>
                        <a:rPr lang="ja-JP" sz="1100" kern="100" dirty="0" smtClean="0">
                          <a:effectLst/>
                          <a:latin typeface="BIZ UDPゴシック" panose="020B0400000000000000" pitchFamily="50" charset="-128"/>
                          <a:ea typeface="BIZ UDPゴシック" panose="020B0400000000000000" pitchFamily="50" charset="-128"/>
                        </a:rPr>
                        <a:t>ビジョン</a:t>
                      </a:r>
                      <a:r>
                        <a:rPr lang="ja-JP" altLang="en-US" sz="1100" kern="100" dirty="0" smtClean="0">
                          <a:effectLst/>
                          <a:latin typeface="BIZ UDPゴシック" panose="020B0400000000000000" pitchFamily="50" charset="-128"/>
                          <a:ea typeface="BIZ UDPゴシック" panose="020B0400000000000000" pitchFamily="50" charset="-128"/>
                        </a:rPr>
                        <a:t> </a:t>
                      </a:r>
                      <a:r>
                        <a:rPr lang="ja-JP" sz="1100" kern="100" dirty="0" smtClean="0">
                          <a:effectLst/>
                          <a:latin typeface="BIZ UDPゴシック" panose="020B0400000000000000" pitchFamily="50" charset="-128"/>
                          <a:ea typeface="BIZ UDPゴシック" panose="020B0400000000000000" pitchFamily="50" charset="-128"/>
                        </a:rPr>
                        <a:t>公表</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2166155617"/>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２００９</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7</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9</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err="1">
                          <a:effectLst/>
                          <a:latin typeface="BIZ UDPゴシック" panose="020B0400000000000000" pitchFamily="50" charset="-128"/>
                          <a:ea typeface="BIZ UDPゴシック" panose="020B0400000000000000" pitchFamily="50" charset="-128"/>
                        </a:rPr>
                        <a:t>大阪府地方分権推進連絡会議による「地方分権改革に関する大阪アピール</a:t>
                      </a:r>
                      <a:r>
                        <a:rPr lang="en-US" sz="1100" u="none" strike="noStrike" kern="100" dirty="0">
                          <a:effectLst/>
                          <a:latin typeface="BIZ UDPゴシック" panose="020B0400000000000000" pitchFamily="50" charset="-128"/>
                          <a:ea typeface="BIZ UDPゴシック" panose="020B0400000000000000" pitchFamily="50" charset="-128"/>
                        </a:rPr>
                        <a:t>」</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3774149624"/>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２００９</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12</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4</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a:effectLst/>
                          <a:latin typeface="BIZ UDPゴシック" panose="020B0400000000000000" pitchFamily="50" charset="-128"/>
                          <a:ea typeface="BIZ UDPゴシック" panose="020B0400000000000000" pitchFamily="50" charset="-128"/>
                        </a:rPr>
                        <a:t>「</a:t>
                      </a:r>
                      <a:r>
                        <a:rPr lang="en-US" sz="1100" u="none" strike="noStrike" kern="100" dirty="0" err="1">
                          <a:effectLst/>
                          <a:latin typeface="BIZ UDPゴシック" panose="020B0400000000000000" pitchFamily="50" charset="-128"/>
                          <a:ea typeface="BIZ UDPゴシック" panose="020B0400000000000000" pitchFamily="50" charset="-128"/>
                        </a:rPr>
                        <a:t>国直轄事業負担金制度の全廃を求める（大阪府知事の考え</a:t>
                      </a:r>
                      <a:r>
                        <a:rPr lang="en-US" sz="1100" u="none" strike="noStrike"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を発表</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2007835295"/>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a:t>
                      </a:r>
                      <a:r>
                        <a:rPr lang="en-US" altLang="ja-JP" sz="1100" kern="100" dirty="0" smtClean="0">
                          <a:effectLst/>
                          <a:latin typeface="BIZ UDPゴシック" panose="020B0400000000000000" pitchFamily="50" charset="-128"/>
                          <a:ea typeface="BIZ UDPゴシック" panose="020B0400000000000000" pitchFamily="50" charset="-128"/>
                        </a:rPr>
                        <a:t>10</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12</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関西広域連合設立</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3597943184"/>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２０１</a:t>
                      </a:r>
                      <a:r>
                        <a:rPr lang="en-US" altLang="ja-JP" sz="1100" kern="100" dirty="0" smtClean="0">
                          <a:effectLst/>
                          <a:latin typeface="BIZ UDPゴシック" panose="020B0400000000000000" pitchFamily="50" charset="-128"/>
                          <a:ea typeface="BIZ UDPゴシック" panose="020B0400000000000000" pitchFamily="50" charset="-128"/>
                        </a:rPr>
                        <a:t>1</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31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「アクション・プログラムを実現するための提案（公共職業安定所）」について、内閣府地域主権戦略室へ提出</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1962380401"/>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２０１４</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7</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15</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「提案募集方式」による地方分権改革に関する提案を開始</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81559180"/>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２０１４</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8</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7</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err="1">
                          <a:effectLst/>
                          <a:latin typeface="BIZ UDPゴシック" panose="020B0400000000000000" pitchFamily="50" charset="-128"/>
                          <a:ea typeface="BIZ UDPゴシック" panose="020B0400000000000000" pitchFamily="50" charset="-128"/>
                        </a:rPr>
                        <a:t>地方分権型道州制の実現に向けて（論点と導入のメリット</a:t>
                      </a:r>
                      <a:r>
                        <a:rPr lang="en-US" sz="1100" u="none" strike="noStrike" kern="100" dirty="0">
                          <a:effectLst/>
                          <a:latin typeface="BIZ UDPゴシック" panose="020B0400000000000000" pitchFamily="50" charset="-128"/>
                          <a:ea typeface="BIZ UDPゴシック" panose="020B0400000000000000" pitchFamily="50" charset="-128"/>
                        </a:rPr>
                        <a:t>）（</a:t>
                      </a:r>
                      <a:r>
                        <a:rPr lang="en-US" sz="1100" u="none" strike="noStrike" kern="100" dirty="0" err="1">
                          <a:effectLst/>
                          <a:latin typeface="BIZ UDPゴシック" panose="020B0400000000000000" pitchFamily="50" charset="-128"/>
                          <a:ea typeface="BIZ UDPゴシック" panose="020B0400000000000000" pitchFamily="50" charset="-128"/>
                        </a:rPr>
                        <a:t>議論のたたき台</a:t>
                      </a:r>
                      <a:r>
                        <a:rPr lang="en-US" sz="1100" u="none" strike="noStrike"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を</a:t>
                      </a:r>
                      <a:r>
                        <a:rPr lang="ja-JP" sz="1100" kern="100" dirty="0" smtClean="0">
                          <a:effectLst/>
                          <a:latin typeface="BIZ UDPゴシック" panose="020B0400000000000000" pitchFamily="50" charset="-128"/>
                          <a:ea typeface="BIZ UDPゴシック" panose="020B0400000000000000" pitchFamily="50" charset="-128"/>
                        </a:rPr>
                        <a:t>発表</a:t>
                      </a:r>
                      <a:endParaRPr lang="en-US" altLang="ja-JP" sz="1100" kern="100" dirty="0" smtClean="0">
                        <a:effectLst/>
                        <a:latin typeface="BIZ UDPゴシック" panose="020B0400000000000000" pitchFamily="50" charset="-128"/>
                        <a:ea typeface="BIZ UDPゴシック" panose="020B0400000000000000" pitchFamily="50" charset="-128"/>
                      </a:endParaRPr>
                    </a:p>
                  </a:txBody>
                  <a:tcPr marL="49633" marR="49633" marT="0" marB="0" anchor="ctr"/>
                </a:tc>
                <a:extLst>
                  <a:ext uri="{0D108BD9-81ED-4DB2-BD59-A6C34878D82A}">
                    <a16:rowId xmlns:a16="http://schemas.microsoft.com/office/drawing/2014/main" val="2927351551"/>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rPr>
                        <a:t>２０１７</a:t>
                      </a:r>
                      <a:r>
                        <a:rPr lang="ja-JP" sz="1100" kern="100" dirty="0" smtClean="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31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smtClean="0">
                          <a:effectLst/>
                          <a:latin typeface="BIZ UDPゴシック" panose="020B0400000000000000" pitchFamily="50" charset="-128"/>
                          <a:ea typeface="BIZ UDPゴシック" panose="020B0400000000000000" pitchFamily="50" charset="-128"/>
                        </a:rPr>
                        <a:t>大阪発</a:t>
                      </a:r>
                      <a:r>
                        <a:rPr lang="ja-JP" altLang="en-US" sz="1100" kern="100" dirty="0" smtClean="0">
                          <a:effectLst/>
                          <a:latin typeface="BIZ UDPゴシック" panose="020B0400000000000000" pitchFamily="50" charset="-128"/>
                          <a:ea typeface="BIZ UDPゴシック" panose="020B0400000000000000" pitchFamily="50" charset="-128"/>
                        </a:rPr>
                        <a:t>“</a:t>
                      </a:r>
                      <a:r>
                        <a:rPr lang="ja-JP" sz="1100" kern="100" dirty="0" smtClean="0">
                          <a:effectLst/>
                          <a:latin typeface="BIZ UDPゴシック" panose="020B0400000000000000" pitchFamily="50" charset="-128"/>
                          <a:ea typeface="BIZ UDPゴシック" panose="020B0400000000000000" pitchFamily="50" charset="-128"/>
                        </a:rPr>
                        <a:t>地方</a:t>
                      </a:r>
                      <a:r>
                        <a:rPr lang="ja-JP" sz="1100" kern="100" dirty="0">
                          <a:effectLst/>
                          <a:latin typeface="BIZ UDPゴシック" panose="020B0400000000000000" pitchFamily="50" charset="-128"/>
                          <a:ea typeface="BIZ UDPゴシック" panose="020B0400000000000000" pitchFamily="50" charset="-128"/>
                        </a:rPr>
                        <a:t>分権</a:t>
                      </a:r>
                      <a:r>
                        <a:rPr lang="ja-JP" sz="1100" kern="100" dirty="0" smtClean="0">
                          <a:effectLst/>
                          <a:latin typeface="BIZ UDPゴシック" panose="020B0400000000000000" pitchFamily="50" charset="-128"/>
                          <a:ea typeface="BIZ UDPゴシック" panose="020B0400000000000000" pitchFamily="50" charset="-128"/>
                        </a:rPr>
                        <a:t>改革</a:t>
                      </a:r>
                      <a:r>
                        <a:rPr lang="ja-JP" altLang="en-US" sz="1100" kern="100" dirty="0" smtClean="0">
                          <a:effectLst/>
                          <a:latin typeface="BIZ UDPゴシック" panose="020B0400000000000000" pitchFamily="50" charset="-128"/>
                          <a:ea typeface="BIZ UDPゴシック" panose="020B0400000000000000" pitchFamily="50" charset="-128"/>
                        </a:rPr>
                        <a:t>”</a:t>
                      </a:r>
                      <a:r>
                        <a:rPr lang="ja-JP" sz="1100" kern="100" dirty="0" smtClean="0">
                          <a:effectLst/>
                          <a:latin typeface="BIZ UDPゴシック" panose="020B0400000000000000" pitchFamily="50" charset="-128"/>
                          <a:ea typeface="BIZ UDPゴシック" panose="020B0400000000000000" pitchFamily="50" charset="-128"/>
                        </a:rPr>
                        <a:t>ビジョン</a:t>
                      </a:r>
                      <a:r>
                        <a:rPr lang="ja-JP" sz="1100" kern="100" dirty="0">
                          <a:effectLst/>
                          <a:latin typeface="BIZ UDPゴシック" panose="020B0400000000000000" pitchFamily="50" charset="-128"/>
                          <a:ea typeface="BIZ UDPゴシック" panose="020B0400000000000000" pitchFamily="50" charset="-128"/>
                        </a:rPr>
                        <a:t>の改訂</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3835311635"/>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２０１８年８月</a:t>
                      </a:r>
                      <a:r>
                        <a:rPr lang="en-US" altLang="ja-JP" sz="11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30</a:t>
                      </a:r>
                      <a:r>
                        <a:rPr lang="ja-JP" altLang="en-US" sz="11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altLang="en-US" sz="1100" kern="100" dirty="0" smtClean="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「地方分権に関する勉強会」設置</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2229492474"/>
                  </a:ext>
                </a:extLst>
              </a:tr>
              <a:tr h="387968">
                <a:tc>
                  <a:txBody>
                    <a:bodyPr/>
                    <a:lstStyle/>
                    <a:p>
                      <a:pPr algn="just">
                        <a:spcAft>
                          <a:spcPts val="0"/>
                        </a:spcAft>
                      </a:pPr>
                      <a:r>
                        <a:rPr lang="ja-JP" altLang="en-US" sz="11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２０２０年３月</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altLang="en-US" sz="1100" kern="100" dirty="0" smtClean="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大阪・関西における分権型社会に向けた今後の取組方向を取りまとめ、報告書を作成</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507809848"/>
                  </a:ext>
                </a:extLst>
              </a:tr>
            </a:tbl>
          </a:graphicData>
        </a:graphic>
      </p:graphicFrame>
      <p:sp>
        <p:nvSpPr>
          <p:cNvPr id="82" name="正方形/長方形 81"/>
          <p:cNvSpPr/>
          <p:nvPr/>
        </p:nvSpPr>
        <p:spPr>
          <a:xfrm>
            <a:off x="49948" y="616816"/>
            <a:ext cx="2657788" cy="2958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大阪府の地方分権改革の主な動き</a:t>
            </a:r>
          </a:p>
        </p:txBody>
      </p:sp>
      <p:sp>
        <p:nvSpPr>
          <p:cNvPr id="11" name="正方形/長方形 10"/>
          <p:cNvSpPr/>
          <p:nvPr/>
        </p:nvSpPr>
        <p:spPr>
          <a:xfrm>
            <a:off x="5457056" y="616816"/>
            <a:ext cx="3384376" cy="2958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ja-JP" altLang="en-US" sz="1200" dirty="0" smtClean="0">
                <a:latin typeface="Meiryo UI" panose="020B0604030504040204" pitchFamily="50" charset="-128"/>
                <a:ea typeface="Meiryo UI" panose="020B0604030504040204" pitchFamily="50" charset="-128"/>
              </a:rPr>
              <a:t>提案</a:t>
            </a:r>
            <a:r>
              <a:rPr lang="ja-JP" altLang="en-US" sz="1200" dirty="0">
                <a:latin typeface="Meiryo UI" panose="020B0604030504040204" pitchFamily="50" charset="-128"/>
                <a:ea typeface="Meiryo UI" panose="020B0604030504040204" pitchFamily="50" charset="-128"/>
              </a:rPr>
              <a:t>募集方式での国への大阪府の単独提案の</a:t>
            </a:r>
            <a:r>
              <a:rPr lang="ja-JP" altLang="en-US" sz="1200" dirty="0" smtClean="0">
                <a:latin typeface="Meiryo UI" panose="020B0604030504040204" pitchFamily="50" charset="-128"/>
                <a:ea typeface="Meiryo UI" panose="020B0604030504040204" pitchFamily="50" charset="-128"/>
              </a:rPr>
              <a:t>数</a:t>
            </a:r>
            <a:endParaRPr lang="ja-JP" altLang="en-US" sz="1200"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nvPr>
        </p:nvGraphicFramePr>
        <p:xfrm>
          <a:off x="5457056" y="1013719"/>
          <a:ext cx="4299036" cy="5439729"/>
        </p:xfrm>
        <a:graphic>
          <a:graphicData uri="http://schemas.openxmlformats.org/drawingml/2006/table">
            <a:tbl>
              <a:tblPr/>
              <a:tblGrid>
                <a:gridCol w="678178">
                  <a:extLst>
                    <a:ext uri="{9D8B030D-6E8A-4147-A177-3AD203B41FA5}">
                      <a16:colId xmlns:a16="http://schemas.microsoft.com/office/drawing/2014/main" val="968539906"/>
                    </a:ext>
                  </a:extLst>
                </a:gridCol>
                <a:gridCol w="678178">
                  <a:extLst>
                    <a:ext uri="{9D8B030D-6E8A-4147-A177-3AD203B41FA5}">
                      <a16:colId xmlns:a16="http://schemas.microsoft.com/office/drawing/2014/main" val="158207369"/>
                    </a:ext>
                  </a:extLst>
                </a:gridCol>
                <a:gridCol w="678178">
                  <a:extLst>
                    <a:ext uri="{9D8B030D-6E8A-4147-A177-3AD203B41FA5}">
                      <a16:colId xmlns:a16="http://schemas.microsoft.com/office/drawing/2014/main" val="870225346"/>
                    </a:ext>
                  </a:extLst>
                </a:gridCol>
                <a:gridCol w="678178">
                  <a:extLst>
                    <a:ext uri="{9D8B030D-6E8A-4147-A177-3AD203B41FA5}">
                      <a16:colId xmlns:a16="http://schemas.microsoft.com/office/drawing/2014/main" val="3453462151"/>
                    </a:ext>
                  </a:extLst>
                </a:gridCol>
                <a:gridCol w="678178">
                  <a:extLst>
                    <a:ext uri="{9D8B030D-6E8A-4147-A177-3AD203B41FA5}">
                      <a16:colId xmlns:a16="http://schemas.microsoft.com/office/drawing/2014/main" val="675238321"/>
                    </a:ext>
                  </a:extLst>
                </a:gridCol>
                <a:gridCol w="908146">
                  <a:extLst>
                    <a:ext uri="{9D8B030D-6E8A-4147-A177-3AD203B41FA5}">
                      <a16:colId xmlns:a16="http://schemas.microsoft.com/office/drawing/2014/main" val="2006149023"/>
                    </a:ext>
                  </a:extLst>
                </a:gridCol>
              </a:tblGrid>
              <a:tr h="339835">
                <a:tc rowSpan="2">
                  <a:txBody>
                    <a:bodyPr/>
                    <a:lstStyle/>
                    <a:p>
                      <a:pPr algn="ctr" fontAlgn="ctr"/>
                      <a:r>
                        <a:rPr lang="ja-JP" sz="1100" b="0" i="0" u="none" strike="noStrike" dirty="0">
                          <a:solidFill>
                            <a:srgbClr val="000000"/>
                          </a:solidFill>
                          <a:effectLst/>
                          <a:latin typeface="BIZ UDPゴシック" panose="020B0400000000000000" pitchFamily="50" charset="-128"/>
                          <a:ea typeface="BIZ UDPゴシック" panose="020B0400000000000000" pitchFamily="50" charset="-128"/>
                        </a:rPr>
                        <a:t>年度</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2">
                  <a:txBody>
                    <a:bodyPr/>
                    <a:lstStyle/>
                    <a:p>
                      <a:pPr algn="ctr" fontAlgn="ctr"/>
                      <a:r>
                        <a:rPr 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提案数</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r" fontAlgn="ctr"/>
                      <a:r>
                        <a:rPr lang="en-US" sz="105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endParaRPr lang="ja-JP" sz="105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t>対応</a:t>
                      </a:r>
                      <a:r>
                        <a:rPr 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が</a:t>
                      </a:r>
                      <a:endPar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なされる</a:t>
                      </a:r>
                      <a: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t>もの</a:t>
                      </a:r>
                      <a:b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a:t>
                      </a:r>
                      <a:r>
                        <a:rPr 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今後</a:t>
                      </a:r>
                      <a: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t>検討</a:t>
                      </a:r>
                      <a:r>
                        <a:rPr 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含む</a:t>
                      </a: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a:t>
                      </a:r>
                      <a:endParaRPr 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042284"/>
                  </a:ext>
                </a:extLst>
              </a:tr>
              <a:tr h="60721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smtClean="0">
                          <a:solidFill>
                            <a:srgbClr val="000000"/>
                          </a:solidFill>
                          <a:effectLst/>
                          <a:latin typeface="BIZ UDPゴシック" panose="020B0400000000000000" pitchFamily="50" charset="-128"/>
                          <a:ea typeface="BIZ UDPゴシック" panose="020B0400000000000000" pitchFamily="50" charset="-128"/>
                        </a:rPr>
                        <a:t>a</a:t>
                      </a:r>
                      <a:r>
                        <a:rPr lang="ja-JP" altLang="en-US" sz="1100" b="0" i="0" u="none" strike="noStrike" dirty="0" smtClean="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smtClean="0">
                          <a:solidFill>
                            <a:srgbClr val="000000"/>
                          </a:solidFill>
                          <a:effectLst/>
                          <a:latin typeface="BIZ UDPゴシック" panose="020B0400000000000000" pitchFamily="50" charset="-128"/>
                          <a:ea typeface="BIZ UDPゴシック" panose="020B0400000000000000" pitchFamily="50" charset="-128"/>
                        </a:rPr>
                        <a:t>権限</a:t>
                      </a:r>
                      <a:endParaRPr lang="en-US" sz="1100" b="0" i="0" u="none" strike="noStrike" dirty="0" smtClean="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sz="1100" b="0" i="0" u="none" strike="noStrike" dirty="0" smtClean="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smtClean="0">
                          <a:solidFill>
                            <a:srgbClr val="000000"/>
                          </a:solidFill>
                          <a:effectLst/>
                          <a:latin typeface="BIZ UDPゴシック" panose="020B0400000000000000" pitchFamily="50" charset="-128"/>
                          <a:ea typeface="BIZ UDPゴシック" panose="020B0400000000000000" pitchFamily="50" charset="-128"/>
                        </a:rPr>
                        <a:t>移譲</a:t>
                      </a:r>
                      <a:endParaRPr lang="ja-JP"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BIZ UDPゴシック" panose="020B0400000000000000" pitchFamily="50" charset="-128"/>
                          <a:ea typeface="BIZ UDPゴシック" panose="020B0400000000000000" pitchFamily="50" charset="-128"/>
                        </a:rPr>
                        <a:t>ｂ</a:t>
                      </a:r>
                      <a:r>
                        <a:rPr lang="ja-JP" altLang="en-US" sz="1100" b="0" i="0" u="none" strike="noStrike" baseline="0" dirty="0" smtClean="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smtClean="0">
                          <a:solidFill>
                            <a:srgbClr val="000000"/>
                          </a:solidFill>
                          <a:effectLst/>
                          <a:latin typeface="BIZ UDPゴシック" panose="020B0400000000000000" pitchFamily="50" charset="-128"/>
                          <a:ea typeface="BIZ UDPゴシック" panose="020B0400000000000000" pitchFamily="50" charset="-128"/>
                        </a:rPr>
                        <a:t>規制</a:t>
                      </a:r>
                      <a:endParaRPr lang="en-US" sz="1100" b="0" i="0" u="none" strike="noStrike" dirty="0" smtClean="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sz="1100" b="0" i="0" u="none" strike="noStrike" dirty="0" smtClean="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smtClean="0">
                          <a:solidFill>
                            <a:srgbClr val="000000"/>
                          </a:solidFill>
                          <a:effectLst/>
                          <a:latin typeface="BIZ UDPゴシック" panose="020B0400000000000000" pitchFamily="50" charset="-128"/>
                          <a:ea typeface="BIZ UDPゴシック" panose="020B0400000000000000" pitchFamily="50" charset="-128"/>
                        </a:rPr>
                        <a:t>緩和</a:t>
                      </a:r>
                      <a:endParaRPr lang="ja-JP"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a又は</a:t>
                      </a:r>
                      <a:r>
                        <a:rPr lang="ja-JP" sz="1000" b="0" i="0" u="none" strike="noStrike" dirty="0" err="1">
                          <a:solidFill>
                            <a:srgbClr val="000000"/>
                          </a:solidFill>
                          <a:effectLst/>
                          <a:latin typeface="BIZ UDPゴシック" panose="020B0400000000000000" pitchFamily="50" charset="-128"/>
                          <a:ea typeface="BIZ UDPゴシック" panose="020B0400000000000000" pitchFamily="50" charset="-128"/>
                        </a:rPr>
                        <a:t>b</a:t>
                      </a:r>
                      <a:r>
                        <a:rPr lang="ja-JP" sz="1000" b="0" i="0" u="none" strike="noStrike" dirty="0" smtClean="0">
                          <a:solidFill>
                            <a:srgbClr val="000000"/>
                          </a:solidFill>
                          <a:effectLst/>
                          <a:latin typeface="BIZ UDPゴシック" panose="020B0400000000000000" pitchFamily="50" charset="-128"/>
                          <a:ea typeface="BIZ UDPゴシック" panose="020B0400000000000000" pitchFamily="50" charset="-128"/>
                        </a:rPr>
                        <a:t>に</a:t>
                      </a:r>
                      <a:endParaRPr lang="en-US" altLang="ja-JP" sz="1000" b="0" i="0" u="none" strike="noStrike" dirty="0" smtClean="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sz="1000" b="0" i="0" u="none" strike="noStrike" dirty="0" smtClean="0">
                          <a:solidFill>
                            <a:srgbClr val="000000"/>
                          </a:solidFill>
                          <a:effectLst/>
                          <a:latin typeface="BIZ UDPゴシック" panose="020B0400000000000000" pitchFamily="50" charset="-128"/>
                          <a:ea typeface="BIZ UDPゴシック" panose="020B0400000000000000" pitchFamily="50" charset="-128"/>
                        </a:rPr>
                        <a:t>関連する</a:t>
                      </a:r>
                      <a:endParaRPr lang="en-US" altLang="ja-JP" sz="1000" b="0" i="0" u="none" strike="noStrike" dirty="0" smtClean="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sz="1000" b="0" i="0" u="none" strike="noStrike" dirty="0" smtClean="0">
                          <a:solidFill>
                            <a:srgbClr val="000000"/>
                          </a:solidFill>
                          <a:effectLst/>
                          <a:latin typeface="BIZ UDPゴシック" panose="020B0400000000000000" pitchFamily="50" charset="-128"/>
                          <a:ea typeface="BIZ UDPゴシック" panose="020B0400000000000000" pitchFamily="50" charset="-128"/>
                        </a:rPr>
                        <a:t>見直し</a:t>
                      </a:r>
                      <a:endParaRPr lang="ja-JP" sz="10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760807345"/>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２０２１</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　</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extLst>
                  <a:ext uri="{0D108BD9-81ED-4DB2-BD59-A6C34878D82A}">
                    <a16:rowId xmlns:a16="http://schemas.microsoft.com/office/drawing/2014/main" val="2843623360"/>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２０２０</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09791"/>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２０１９</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8</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6</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6</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1347913"/>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２０１８</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191462"/>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２０１７</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14</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12</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894438"/>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２０１６</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5</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3</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FF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4192138"/>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２０１５</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3</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3</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FF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484102"/>
                  </a:ext>
                </a:extLst>
              </a:tr>
              <a:tr h="561585">
                <a:tc>
                  <a:txBody>
                    <a:bodyPr/>
                    <a:lstStyle/>
                    <a:p>
                      <a:pPr algn="ctr" fontAlgn="ctr"/>
                      <a:r>
                        <a:rPr lang="ja-JP" altLang="en-US" sz="1200" b="0" i="0" u="none" strike="noStrike" dirty="0" smtClean="0">
                          <a:solidFill>
                            <a:srgbClr val="000000"/>
                          </a:solidFill>
                          <a:effectLst/>
                          <a:latin typeface="BIZ UDPゴシック" panose="020B0400000000000000" pitchFamily="50" charset="-128"/>
                          <a:ea typeface="BIZ UDPゴシック" panose="020B0400000000000000" pitchFamily="50" charset="-128"/>
                        </a:rPr>
                        <a:t>２０１４</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13</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6</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7</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FF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7</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176483"/>
                  </a:ext>
                </a:extLst>
              </a:tr>
            </a:tbl>
          </a:graphicData>
        </a:graphic>
      </p:graphicFrame>
      <p:sp>
        <p:nvSpPr>
          <p:cNvPr id="12" name="スライド番号プレースホルダー 3"/>
          <p:cNvSpPr>
            <a:spLocks noGrp="1"/>
          </p:cNvSpPr>
          <p:nvPr>
            <p:ph type="sldNum" sz="quarter" idx="12"/>
          </p:nvPr>
        </p:nvSpPr>
        <p:spPr>
          <a:xfrm>
            <a:off x="7772400" y="6492875"/>
            <a:ext cx="2133600" cy="365125"/>
          </a:xfrm>
        </p:spPr>
        <p:txBody>
          <a:bodyPr/>
          <a:lstStyle/>
          <a:p>
            <a:pPr>
              <a:defRPr/>
            </a:pPr>
            <a:r>
              <a:rPr lang="en-US" altLang="ja-JP" dirty="0" smtClean="0"/>
              <a:t>42</a:t>
            </a:r>
            <a:endParaRPr lang="ja-JP" altLang="en-US" dirty="0"/>
          </a:p>
        </p:txBody>
      </p:sp>
      <p:sp>
        <p:nvSpPr>
          <p:cNvPr id="10" name="サブタイトル 2">
            <a:extLst>
              <a:ext uri="{FF2B5EF4-FFF2-40B4-BE49-F238E27FC236}">
                <a16:creationId xmlns:a16="http://schemas.microsoft.com/office/drawing/2014/main" id="{586E47CC-05A7-4E71-BD57-0627FA806A10}"/>
              </a:ext>
            </a:extLst>
          </p:cNvPr>
          <p:cNvSpPr txBox="1">
            <a:spLocks/>
          </p:cNvSpPr>
          <p:nvPr/>
        </p:nvSpPr>
        <p:spPr>
          <a:xfrm>
            <a:off x="5469529" y="6525157"/>
            <a:ext cx="3924000" cy="239764"/>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＜出典：「令和の地方分権改革</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に向けて（大阪府地域主権課</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追記</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26413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360712" y="635853"/>
            <a:ext cx="5184576" cy="764506"/>
          </a:xfrm>
        </p:spPr>
        <p:txBody>
          <a:bodyPr>
            <a:normAutofit/>
          </a:bodyPr>
          <a:lstStyle/>
          <a:p>
            <a:r>
              <a:rPr lang="ja-JP" altLang="en-US" dirty="0">
                <a:solidFill>
                  <a:schemeClr val="tx1"/>
                </a:solidFill>
                <a:latin typeface="Meiryo UI" panose="020B0604030504040204" pitchFamily="50" charset="-128"/>
                <a:ea typeface="Meiryo UI" panose="020B0604030504040204" pitchFamily="50" charset="-128"/>
              </a:rPr>
              <a:t>経済成長</a:t>
            </a:r>
            <a:r>
              <a:rPr lang="ja-JP" altLang="en-US" dirty="0" smtClean="0">
                <a:solidFill>
                  <a:schemeClr val="tx1"/>
                </a:solidFill>
                <a:latin typeface="Meiryo UI" panose="020B0604030504040204" pitchFamily="50" charset="-128"/>
                <a:ea typeface="Meiryo UI" panose="020B0604030504040204" pitchFamily="50" charset="-128"/>
              </a:rPr>
              <a:t>面の取組み</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43</a:t>
            </a:r>
            <a:endParaRPr lang="ja-JP" altLang="en-US" dirty="0"/>
          </a:p>
        </p:txBody>
      </p:sp>
      <p:sp>
        <p:nvSpPr>
          <p:cNvPr id="5" name="テキスト ボックス 4"/>
          <p:cNvSpPr txBox="1"/>
          <p:nvPr/>
        </p:nvSpPr>
        <p:spPr>
          <a:xfrm>
            <a:off x="776536" y="2542611"/>
            <a:ext cx="403826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経済成長面の取組状況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8" name="テキスト ボックス 7"/>
          <p:cNvSpPr txBox="1"/>
          <p:nvPr/>
        </p:nvSpPr>
        <p:spPr>
          <a:xfrm>
            <a:off x="1090185" y="2986043"/>
            <a:ext cx="5538671"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480668" y="4759771"/>
            <a:ext cx="5917580"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①産業・技術力　健康・長寿を基軸とした新たな価値の創出</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946855" y="5192701"/>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54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776536" y="1655747"/>
            <a:ext cx="3764088"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経済成長面の取組み（概要）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テキスト ボックス 12"/>
          <p:cNvSpPr txBox="1"/>
          <p:nvPr/>
        </p:nvSpPr>
        <p:spPr>
          <a:xfrm>
            <a:off x="3946855" y="1628800"/>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76536" y="2099179"/>
            <a:ext cx="513224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　経済成長</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面の取組み（主な経過）</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946855" y="2077180"/>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45</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090184" y="4316339"/>
            <a:ext cx="4818591"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（２）副首都・大阪の経済成長に向けた取組み</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480668" y="5203203"/>
            <a:ext cx="4470313"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②資本力　世界水準の都市ブランドの確立</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946855" y="5641081"/>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58</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480668" y="5646638"/>
            <a:ext cx="6660356"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③人材力　内外から多様なプレーヤーが集い、活躍する場の創出</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946855" y="4744321"/>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50</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80668" y="3429475"/>
            <a:ext cx="5917580"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①</a:t>
            </a:r>
            <a:r>
              <a:rPr lang="en-US" altLang="ja-JP" dirty="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latin typeface="Meiryo UI" panose="020B0604030504040204" pitchFamily="50" charset="-128"/>
                <a:ea typeface="Meiryo UI" panose="020B0604030504040204" pitchFamily="50" charset="-128"/>
                <a:cs typeface="Meiryo UI" panose="020B0604030504040204" pitchFamily="50" charset="-128"/>
              </a:rPr>
              <a:t>年日本国際博覧会（大阪・関西万博）の開催</a:t>
            </a:r>
          </a:p>
        </p:txBody>
      </p:sp>
      <p:sp>
        <p:nvSpPr>
          <p:cNvPr id="23" name="テキスト ボックス 22"/>
          <p:cNvSpPr txBox="1"/>
          <p:nvPr/>
        </p:nvSpPr>
        <p:spPr>
          <a:xfrm>
            <a:off x="3946855" y="3860354"/>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49</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480668" y="3872907"/>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②統合型リゾート（</a:t>
            </a:r>
            <a:r>
              <a:rPr lang="en-US" altLang="ja-JP" dirty="0">
                <a:latin typeface="Meiryo UI" panose="020B0604030504040204" pitchFamily="50" charset="-128"/>
                <a:ea typeface="Meiryo UI" panose="020B0604030504040204" pitchFamily="50" charset="-128"/>
                <a:cs typeface="Meiryo UI" panose="020B0604030504040204" pitchFamily="50" charset="-128"/>
              </a:rPr>
              <a:t>IR</a:t>
            </a:r>
            <a:r>
              <a:rPr lang="ja-JP" altLang="en-US" dirty="0">
                <a:latin typeface="Meiryo UI" panose="020B0604030504040204" pitchFamily="50" charset="-128"/>
                <a:ea typeface="Meiryo UI" panose="020B0604030504040204" pitchFamily="50" charset="-128"/>
                <a:cs typeface="Meiryo UI" panose="020B0604030504040204" pitchFamily="50" charset="-128"/>
              </a:rPr>
              <a:t>）の立地推進</a:t>
            </a:r>
          </a:p>
        </p:txBody>
      </p:sp>
      <p:sp>
        <p:nvSpPr>
          <p:cNvPr id="26" name="テキスト ボックス 25"/>
          <p:cNvSpPr txBox="1"/>
          <p:nvPr/>
        </p:nvSpPr>
        <p:spPr>
          <a:xfrm>
            <a:off x="3946855" y="3411974"/>
            <a:ext cx="5283519" cy="400110"/>
          </a:xfrm>
          <a:prstGeom prst="rect">
            <a:avLst/>
          </a:prstGeom>
          <a:noFill/>
        </p:spPr>
        <p:txBody>
          <a:bodyPr wrap="square" rtlCol="0">
            <a:spAutoFit/>
          </a:bodyPr>
          <a:lstStyle/>
          <a:p>
            <a:pPr algn="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48</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2853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spcBef>
                <a:spcPts val="1200"/>
              </a:spcBef>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　経済成長面の</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取組み（概要）</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54886" y="804980"/>
            <a:ext cx="8418422" cy="5648356"/>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992560" y="1124744"/>
            <a:ext cx="7992888" cy="584775"/>
          </a:xfrm>
          <a:prstGeom prst="rect">
            <a:avLst/>
          </a:prstGeom>
          <a:noFill/>
        </p:spPr>
        <p:txBody>
          <a:bodyPr wrap="square" rtlCol="0">
            <a:spAutoFit/>
          </a:bodyPr>
          <a:lstStyle/>
          <a:p>
            <a:endParaRPr lang="en-US" altLang="ja-JP" sz="1600" b="1" dirty="0">
              <a:latin typeface="Meiryo UI" panose="020B0604030504040204" pitchFamily="50" charset="-128"/>
              <a:ea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endParaRPr>
          </a:p>
        </p:txBody>
      </p:sp>
      <p:sp>
        <p:nvSpPr>
          <p:cNvPr id="7" name="正方形/長方形 6"/>
          <p:cNvSpPr/>
          <p:nvPr/>
        </p:nvSpPr>
        <p:spPr>
          <a:xfrm>
            <a:off x="272480" y="620688"/>
            <a:ext cx="9361040" cy="5907112"/>
          </a:xfrm>
          <a:prstGeom prst="rect">
            <a:avLst/>
          </a:prstGeom>
          <a:noFill/>
          <a:ln w="15875"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52636" y="703380"/>
            <a:ext cx="9000728" cy="5832648"/>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14000"/>
              </a:lnSpc>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経済成長面では、産業・技術力、資本力、人材力という３つの観点から取組みを推進してきた。</a:t>
            </a:r>
          </a:p>
          <a:p>
            <a:pPr marL="285750" indent="-285750">
              <a:spcBef>
                <a:spcPts val="1800"/>
              </a:spcBef>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産業・技術力」の強化に関しては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健都や未来医療国際拠点など、世界的なクラスター形成による健康・医療関連産業のリーディング産業化に向けて取り組んでいる。また、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基盤を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生かしたイノベーションの促進については、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ビッグデータ等を活用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した競争力強化に向けた取組みを進めた。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800"/>
              </a:spcBef>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資本力」の強化では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、大阪広域ベイエリアのまちづくりなど、広域的な視点による連携の取組みとともに、うめきた２期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大阪城</a:t>
            </a:r>
            <a:r>
              <a:rPr lang="zh-TW"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a:t>
            </a:r>
            <a:r>
              <a:rPr lang="zh-TW"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新大阪駅周辺地域など、都心部エリアの新たなまちづくりを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進めている。さらに、都市ブランドの向上に向けては、百舌鳥</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・古市古墳群の大阪初の世界遺産登録の実現、大阪城公園等の世界的観光拠点化</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などの取組みが進んでいる。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800"/>
              </a:spcBef>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人材力」においては、多様な人材が活躍できるオープンでチャレンジングな</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環境の整備に向け、世界</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に伍するスタートアップ・エコシステムグローバル拠点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都市としての取組みを進めるとともに、</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連携、フィランソロピー都市宣言などを通じて民間活動を促進してきた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800"/>
              </a:spcBef>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引き続き、万博や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といったプロジェクトをインパクトとしながら、イノベーションの創出による高</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付加価値化や都市ブランドの確立、多様な人材が活躍できるチャレンジングな環境づくりを通じて、グローバルな競争力を高めていく。</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3"/>
          <p:cNvSpPr>
            <a:spLocks noGrp="1"/>
          </p:cNvSpPr>
          <p:nvPr>
            <p:ph type="sldNum" sz="quarter" idx="12"/>
          </p:nvPr>
        </p:nvSpPr>
        <p:spPr>
          <a:xfrm>
            <a:off x="7594600" y="6492875"/>
            <a:ext cx="2311400" cy="365125"/>
          </a:xfrm>
        </p:spPr>
        <p:txBody>
          <a:bodyPr/>
          <a:lstStyle/>
          <a:p>
            <a:r>
              <a:rPr kumimoji="1" lang="en-US" altLang="ja-JP" dirty="0" smtClean="0"/>
              <a:t>44</a:t>
            </a:r>
            <a:endParaRPr kumimoji="1" lang="ja-JP" altLang="en-US" dirty="0"/>
          </a:p>
        </p:txBody>
      </p:sp>
    </p:spTree>
    <p:extLst>
      <p:ext uri="{BB962C8B-B14F-4D97-AF65-F5344CB8AC3E}">
        <p14:creationId xmlns:p14="http://schemas.microsoft.com/office/powerpoint/2010/main" val="34555044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nvPr>
        </p:nvGraphicFramePr>
        <p:xfrm>
          <a:off x="128464" y="432048"/>
          <a:ext cx="9721077" cy="5902900"/>
        </p:xfrm>
        <a:graphic>
          <a:graphicData uri="http://schemas.openxmlformats.org/drawingml/2006/table">
            <a:tbl>
              <a:tblPr firstRow="1" bandRow="1">
                <a:tableStyleId>{5C22544A-7EE6-4342-B048-85BDC9FD1C3A}</a:tableStyleId>
              </a:tblPr>
              <a:tblGrid>
                <a:gridCol w="2394092">
                  <a:extLst>
                    <a:ext uri="{9D8B030D-6E8A-4147-A177-3AD203B41FA5}">
                      <a16:colId xmlns:a16="http://schemas.microsoft.com/office/drawing/2014/main" val="20000"/>
                    </a:ext>
                  </a:extLst>
                </a:gridCol>
                <a:gridCol w="1465397">
                  <a:extLst>
                    <a:ext uri="{9D8B030D-6E8A-4147-A177-3AD203B41FA5}">
                      <a16:colId xmlns:a16="http://schemas.microsoft.com/office/drawing/2014/main" val="20002"/>
                    </a:ext>
                  </a:extLst>
                </a:gridCol>
                <a:gridCol w="1465397">
                  <a:extLst>
                    <a:ext uri="{9D8B030D-6E8A-4147-A177-3AD203B41FA5}">
                      <a16:colId xmlns:a16="http://schemas.microsoft.com/office/drawing/2014/main" val="2391658735"/>
                    </a:ext>
                  </a:extLst>
                </a:gridCol>
                <a:gridCol w="1465397">
                  <a:extLst>
                    <a:ext uri="{9D8B030D-6E8A-4147-A177-3AD203B41FA5}">
                      <a16:colId xmlns:a16="http://schemas.microsoft.com/office/drawing/2014/main" val="1232034148"/>
                    </a:ext>
                  </a:extLst>
                </a:gridCol>
                <a:gridCol w="1465397">
                  <a:extLst>
                    <a:ext uri="{9D8B030D-6E8A-4147-A177-3AD203B41FA5}">
                      <a16:colId xmlns:a16="http://schemas.microsoft.com/office/drawing/2014/main" val="641467642"/>
                    </a:ext>
                  </a:extLst>
                </a:gridCol>
                <a:gridCol w="1465397">
                  <a:extLst>
                    <a:ext uri="{9D8B030D-6E8A-4147-A177-3AD203B41FA5}">
                      <a16:colId xmlns:a16="http://schemas.microsoft.com/office/drawing/2014/main" val="3240872267"/>
                    </a:ext>
                  </a:extLst>
                </a:gridCol>
              </a:tblGrid>
              <a:tr h="376981">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94726">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①産業・技術力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p>
                  </a:txBody>
                  <a:tcPr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2557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医療関連分野の世界的なクラスター形成</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473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）ものづくりの基盤を活かしたイノベーション促進</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72974844"/>
                  </a:ext>
                </a:extLst>
              </a:tr>
            </a:tbl>
          </a:graphicData>
        </a:graphic>
      </p:graphicFrame>
      <p:grpSp>
        <p:nvGrpSpPr>
          <p:cNvPr id="11" name="グループ化 10"/>
          <p:cNvGrpSpPr/>
          <p:nvPr/>
        </p:nvGrpSpPr>
        <p:grpSpPr>
          <a:xfrm>
            <a:off x="2648744" y="4254670"/>
            <a:ext cx="3895995" cy="877121"/>
            <a:chOff x="2899904" y="3752692"/>
            <a:chExt cx="4084485" cy="877121"/>
          </a:xfrm>
        </p:grpSpPr>
        <p:grpSp>
          <p:nvGrpSpPr>
            <p:cNvPr id="14" name="グループ化 13"/>
            <p:cNvGrpSpPr/>
            <p:nvPr/>
          </p:nvGrpSpPr>
          <p:grpSpPr>
            <a:xfrm>
              <a:off x="2899904" y="3752692"/>
              <a:ext cx="2866597" cy="877120"/>
              <a:chOff x="2946488" y="2915060"/>
              <a:chExt cx="2866597" cy="877120"/>
            </a:xfrm>
          </p:grpSpPr>
          <p:sp>
            <p:nvSpPr>
              <p:cNvPr id="16" name="大かっこ 15"/>
              <p:cNvSpPr/>
              <p:nvPr/>
            </p:nvSpPr>
            <p:spPr>
              <a:xfrm>
                <a:off x="2946488" y="2915060"/>
                <a:ext cx="1183548" cy="44147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うめきた２期みどりと</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イノベーション融合拠点</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形成推進協議会設立</a:t>
                </a:r>
              </a:p>
            </p:txBody>
          </p:sp>
          <p:sp>
            <p:nvSpPr>
              <p:cNvPr id="17" name="大かっこ 16"/>
              <p:cNvSpPr/>
              <p:nvPr/>
            </p:nvSpPr>
            <p:spPr>
              <a:xfrm>
                <a:off x="4580863" y="3406982"/>
                <a:ext cx="1232222" cy="38519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イノベーションの促進に</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向けた実証事業</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検討チーム設置</a:t>
                </a:r>
              </a:p>
            </p:txBody>
          </p:sp>
        </p:grpSp>
        <p:sp>
          <p:nvSpPr>
            <p:cNvPr id="13" name="大かっこ 12"/>
            <p:cNvSpPr/>
            <p:nvPr/>
          </p:nvSpPr>
          <p:spPr>
            <a:xfrm>
              <a:off x="6070559" y="4244615"/>
              <a:ext cx="913830" cy="38519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実証事業推進</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チーム大阪設置、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支援拡充</a:t>
              </a:r>
            </a:p>
          </p:txBody>
        </p:sp>
      </p:grpSp>
      <p:grpSp>
        <p:nvGrpSpPr>
          <p:cNvPr id="20" name="グループ化 19"/>
          <p:cNvGrpSpPr/>
          <p:nvPr/>
        </p:nvGrpSpPr>
        <p:grpSpPr>
          <a:xfrm>
            <a:off x="2656882" y="1340768"/>
            <a:ext cx="4110369" cy="2415989"/>
            <a:chOff x="2889916" y="1514005"/>
            <a:chExt cx="4110369" cy="2415989"/>
          </a:xfrm>
        </p:grpSpPr>
        <p:grpSp>
          <p:nvGrpSpPr>
            <p:cNvPr id="23" name="グループ化 22"/>
            <p:cNvGrpSpPr/>
            <p:nvPr/>
          </p:nvGrpSpPr>
          <p:grpSpPr>
            <a:xfrm>
              <a:off x="2889916" y="1514005"/>
              <a:ext cx="4110369" cy="1985765"/>
              <a:chOff x="2943176" y="1556934"/>
              <a:chExt cx="4110369" cy="1985765"/>
            </a:xfrm>
          </p:grpSpPr>
          <p:sp>
            <p:nvSpPr>
              <p:cNvPr id="25" name="大かっこ 24"/>
              <p:cNvSpPr/>
              <p:nvPr/>
            </p:nvSpPr>
            <p:spPr>
              <a:xfrm>
                <a:off x="3324028" y="2398317"/>
                <a:ext cx="838273"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大阪重粒子線</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センターオープン</a:t>
                </a:r>
              </a:p>
            </p:txBody>
          </p:sp>
          <p:sp>
            <p:nvSpPr>
              <p:cNvPr id="26" name="大かっこ 25"/>
              <p:cNvSpPr/>
              <p:nvPr/>
            </p:nvSpPr>
            <p:spPr>
              <a:xfrm>
                <a:off x="5833588" y="3254699"/>
                <a:ext cx="120278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国立循環器病センター</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移転オープン</a:t>
                </a:r>
              </a:p>
            </p:txBody>
          </p:sp>
          <p:sp>
            <p:nvSpPr>
              <p:cNvPr id="27" name="大かっこ 26"/>
              <p:cNvSpPr/>
              <p:nvPr/>
            </p:nvSpPr>
            <p:spPr>
              <a:xfrm>
                <a:off x="5850758" y="1991084"/>
                <a:ext cx="120278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（一財）未来医療推進</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機構を設立</a:t>
                </a:r>
              </a:p>
            </p:txBody>
          </p:sp>
          <p:sp>
            <p:nvSpPr>
              <p:cNvPr id="28" name="大かっこ 27"/>
              <p:cNvSpPr/>
              <p:nvPr/>
            </p:nvSpPr>
            <p:spPr>
              <a:xfrm>
                <a:off x="2993925" y="1556934"/>
                <a:ext cx="1018692" cy="21699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PMDA</a:t>
                </a:r>
                <a:r>
                  <a:rPr lang="ja-JP" altLang="en-US" sz="900" dirty="0">
                    <a:latin typeface="Meiryo UI" panose="020B0604030504040204" pitchFamily="50" charset="-128"/>
                    <a:ea typeface="Meiryo UI" panose="020B0604030504040204" pitchFamily="50" charset="-128"/>
                  </a:rPr>
                  <a:t>関西支部の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機能強化</a:t>
                </a:r>
              </a:p>
            </p:txBody>
          </p:sp>
          <p:sp>
            <p:nvSpPr>
              <p:cNvPr id="29" name="大かっこ 28"/>
              <p:cNvSpPr/>
              <p:nvPr/>
            </p:nvSpPr>
            <p:spPr>
              <a:xfrm>
                <a:off x="2943176" y="2816524"/>
                <a:ext cx="1219125" cy="2914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「いのち輝く未来社会」を</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めざすビジョン策定</a:t>
                </a:r>
              </a:p>
            </p:txBody>
          </p:sp>
        </p:grpSp>
        <p:sp>
          <p:nvSpPr>
            <p:cNvPr id="22" name="大かっこ 21"/>
            <p:cNvSpPr/>
            <p:nvPr/>
          </p:nvSpPr>
          <p:spPr>
            <a:xfrm>
              <a:off x="2889916" y="3638545"/>
              <a:ext cx="1280482" cy="2914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「革新的な医薬品の開発迅速化」区域認定</a:t>
              </a:r>
            </a:p>
          </p:txBody>
        </p:sp>
      </p:grpSp>
      <p:sp>
        <p:nvSpPr>
          <p:cNvPr id="30" name="タイトル 1"/>
          <p:cNvSpPr txBox="1">
            <a:spLocks/>
          </p:cNvSpPr>
          <p:nvPr/>
        </p:nvSpPr>
        <p:spPr>
          <a:xfrm>
            <a:off x="1" y="0"/>
            <a:ext cx="9906000" cy="432048"/>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経済</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成長面の取組み</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な経過）</a:t>
            </a:r>
          </a:p>
        </p:txBody>
      </p:sp>
      <p:sp>
        <p:nvSpPr>
          <p:cNvPr id="32" name="正方形/長方形 31">
            <a:extLst>
              <a:ext uri="{FF2B5EF4-FFF2-40B4-BE49-F238E27FC236}">
                <a16:creationId xmlns:a16="http://schemas.microsoft.com/office/drawing/2014/main" id="{359F9EFB-0E9B-4A6D-A7B3-692F10459512}"/>
              </a:ext>
            </a:extLst>
          </p:cNvPr>
          <p:cNvSpPr/>
          <p:nvPr/>
        </p:nvSpPr>
        <p:spPr>
          <a:xfrm>
            <a:off x="8690401" y="1643836"/>
            <a:ext cx="1020389" cy="649192"/>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smtClean="0"/>
              <a:t>2024</a:t>
            </a:r>
            <a:r>
              <a:rPr lang="ja-JP" altLang="en-US" sz="900" dirty="0" smtClean="0"/>
              <a:t>年春に</a:t>
            </a:r>
            <a:r>
              <a:rPr lang="ja-JP" altLang="en-US" sz="900" dirty="0"/>
              <a:t>未来医療国際拠点</a:t>
            </a:r>
            <a:endParaRPr lang="en-US" altLang="ja-JP" sz="900" dirty="0"/>
          </a:p>
          <a:p>
            <a:pPr algn="ctr"/>
            <a:r>
              <a:rPr lang="ja-JP" altLang="en-US" sz="900" dirty="0"/>
              <a:t>オープン予定</a:t>
            </a:r>
          </a:p>
        </p:txBody>
      </p:sp>
      <p:sp>
        <p:nvSpPr>
          <p:cNvPr id="33" name="正方形/長方形 32">
            <a:extLst>
              <a:ext uri="{FF2B5EF4-FFF2-40B4-BE49-F238E27FC236}">
                <a16:creationId xmlns:a16="http://schemas.microsoft.com/office/drawing/2014/main" id="{E27ED854-FBD4-427B-BC96-E912F6FEA5A8}"/>
              </a:ext>
            </a:extLst>
          </p:cNvPr>
          <p:cNvSpPr/>
          <p:nvPr/>
        </p:nvSpPr>
        <p:spPr>
          <a:xfrm>
            <a:off x="8624531" y="2914902"/>
            <a:ext cx="1152128" cy="468596"/>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smtClean="0"/>
              <a:t>2022</a:t>
            </a:r>
            <a:r>
              <a:rPr lang="ja-JP" altLang="en-US" sz="900" dirty="0" smtClean="0"/>
              <a:t>年夏ごろ</a:t>
            </a:r>
            <a:endParaRPr lang="en-US" altLang="ja-JP" sz="900" dirty="0"/>
          </a:p>
          <a:p>
            <a:pPr algn="ctr"/>
            <a:r>
              <a:rPr lang="ja-JP" altLang="en-US" sz="900" dirty="0"/>
              <a:t>国立健康・栄養研究所</a:t>
            </a:r>
            <a:r>
              <a:rPr lang="ja-JP" altLang="en-US" sz="900" dirty="0" smtClean="0"/>
              <a:t>移転・オープン</a:t>
            </a:r>
            <a:endParaRPr lang="ja-JP" altLang="en-US" sz="900" dirty="0"/>
          </a:p>
        </p:txBody>
      </p:sp>
      <p:sp>
        <p:nvSpPr>
          <p:cNvPr id="31" name="スライド番号プレースホルダー 3"/>
          <p:cNvSpPr>
            <a:spLocks noGrp="1"/>
          </p:cNvSpPr>
          <p:nvPr>
            <p:ph type="sldNum" sz="quarter" idx="12"/>
          </p:nvPr>
        </p:nvSpPr>
        <p:spPr>
          <a:xfrm>
            <a:off x="7594601" y="6492875"/>
            <a:ext cx="2311400" cy="365125"/>
          </a:xfrm>
        </p:spPr>
        <p:txBody>
          <a:bodyPr/>
          <a:lstStyle/>
          <a:p>
            <a:r>
              <a:rPr kumimoji="1" lang="en-US" altLang="ja-JP" dirty="0" smtClean="0"/>
              <a:t>45</a:t>
            </a:r>
            <a:endParaRPr kumimoji="1" lang="ja-JP" altLang="en-US" dirty="0"/>
          </a:p>
        </p:txBody>
      </p:sp>
      <p:sp>
        <p:nvSpPr>
          <p:cNvPr id="34" name="大かっこ 33"/>
          <p:cNvSpPr/>
          <p:nvPr/>
        </p:nvSpPr>
        <p:spPr>
          <a:xfrm>
            <a:off x="4094290" y="1691616"/>
            <a:ext cx="1280482" cy="41126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中之島４丁目における</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未来医療国際拠点基本計画（案）取りまとめ</a:t>
            </a:r>
          </a:p>
        </p:txBody>
      </p:sp>
    </p:spTree>
    <p:extLst>
      <p:ext uri="{BB962C8B-B14F-4D97-AF65-F5344CB8AC3E}">
        <p14:creationId xmlns:p14="http://schemas.microsoft.com/office/powerpoint/2010/main" val="24542979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表 71"/>
          <p:cNvGraphicFramePr>
            <a:graphicFrameLocks noGrp="1"/>
          </p:cNvGraphicFramePr>
          <p:nvPr>
            <p:extLst/>
          </p:nvPr>
        </p:nvGraphicFramePr>
        <p:xfrm>
          <a:off x="45825" y="145854"/>
          <a:ext cx="9721077" cy="6552728"/>
        </p:xfrm>
        <a:graphic>
          <a:graphicData uri="http://schemas.openxmlformats.org/drawingml/2006/table">
            <a:tbl>
              <a:tblPr firstRow="1" bandRow="1">
                <a:tableStyleId>{5C22544A-7EE6-4342-B048-85BDC9FD1C3A}</a:tableStyleId>
              </a:tblPr>
              <a:tblGrid>
                <a:gridCol w="2394092">
                  <a:extLst>
                    <a:ext uri="{9D8B030D-6E8A-4147-A177-3AD203B41FA5}">
                      <a16:colId xmlns:a16="http://schemas.microsoft.com/office/drawing/2014/main" val="20000"/>
                    </a:ext>
                  </a:extLst>
                </a:gridCol>
                <a:gridCol w="1465397">
                  <a:extLst>
                    <a:ext uri="{9D8B030D-6E8A-4147-A177-3AD203B41FA5}">
                      <a16:colId xmlns:a16="http://schemas.microsoft.com/office/drawing/2014/main" val="20002"/>
                    </a:ext>
                  </a:extLst>
                </a:gridCol>
                <a:gridCol w="1465397">
                  <a:extLst>
                    <a:ext uri="{9D8B030D-6E8A-4147-A177-3AD203B41FA5}">
                      <a16:colId xmlns:a16="http://schemas.microsoft.com/office/drawing/2014/main" val="2391658735"/>
                    </a:ext>
                  </a:extLst>
                </a:gridCol>
                <a:gridCol w="1465397">
                  <a:extLst>
                    <a:ext uri="{9D8B030D-6E8A-4147-A177-3AD203B41FA5}">
                      <a16:colId xmlns:a16="http://schemas.microsoft.com/office/drawing/2014/main" val="1232034148"/>
                    </a:ext>
                  </a:extLst>
                </a:gridCol>
                <a:gridCol w="1465397">
                  <a:extLst>
                    <a:ext uri="{9D8B030D-6E8A-4147-A177-3AD203B41FA5}">
                      <a16:colId xmlns:a16="http://schemas.microsoft.com/office/drawing/2014/main" val="641467642"/>
                    </a:ext>
                  </a:extLst>
                </a:gridCol>
                <a:gridCol w="1465397">
                  <a:extLst>
                    <a:ext uri="{9D8B030D-6E8A-4147-A177-3AD203B41FA5}">
                      <a16:colId xmlns:a16="http://schemas.microsoft.com/office/drawing/2014/main" val="4109813689"/>
                    </a:ext>
                  </a:extLst>
                </a:gridCol>
              </a:tblGrid>
              <a:tr h="390576">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68691">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②資本力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＜世界水準の都市ブランドの確立＞</a:t>
                      </a:r>
                    </a:p>
                  </a:txBody>
                  <a:tcPr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3317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）世界に誇れる都市空間の創造</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376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72974844"/>
                  </a:ext>
                </a:extLst>
              </a:tr>
            </a:tbl>
          </a:graphicData>
        </a:graphic>
      </p:graphicFrame>
      <p:sp>
        <p:nvSpPr>
          <p:cNvPr id="71" name="スライド番号プレースホルダー 3"/>
          <p:cNvSpPr>
            <a:spLocks noGrp="1"/>
          </p:cNvSpPr>
          <p:nvPr>
            <p:ph type="sldNum" sz="quarter" idx="12"/>
          </p:nvPr>
        </p:nvSpPr>
        <p:spPr>
          <a:xfrm>
            <a:off x="7772400" y="6516020"/>
            <a:ext cx="2133600" cy="365125"/>
          </a:xfrm>
        </p:spPr>
        <p:txBody>
          <a:bodyPr/>
          <a:lstStyle/>
          <a:p>
            <a:pPr>
              <a:defRPr/>
            </a:pPr>
            <a:r>
              <a:rPr lang="en-US" altLang="ja-JP" dirty="0" smtClean="0"/>
              <a:t>46</a:t>
            </a:r>
            <a:endParaRPr lang="ja-JP" altLang="en-US" dirty="0"/>
          </a:p>
        </p:txBody>
      </p:sp>
      <p:sp>
        <p:nvSpPr>
          <p:cNvPr id="82" name="大かっこ 81"/>
          <p:cNvSpPr/>
          <p:nvPr/>
        </p:nvSpPr>
        <p:spPr>
          <a:xfrm>
            <a:off x="2564091" y="4389738"/>
            <a:ext cx="1106653"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夢洲</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まちづくり構想</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algn="ctr" fontAlgn="auto">
              <a:spcBef>
                <a:spcPts val="0"/>
              </a:spcBef>
              <a:spcAft>
                <a:spcPts val="0"/>
              </a:spcAft>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大かっこ 82"/>
          <p:cNvSpPr/>
          <p:nvPr/>
        </p:nvSpPr>
        <p:spPr>
          <a:xfrm>
            <a:off x="5529064" y="3120873"/>
            <a:ext cx="1163486" cy="44538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大阪城東部</a:t>
            </a:r>
            <a:r>
              <a:rPr lang="ja-JP" altLang="en-US" sz="900" dirty="0" smtClean="0">
                <a:latin typeface="Meiryo UI" panose="020B0604030504040204" pitchFamily="50" charset="-128"/>
                <a:ea typeface="Meiryo UI" panose="020B0604030504040204" pitchFamily="50" charset="-128"/>
              </a:rPr>
              <a:t>地区</a:t>
            </a:r>
            <a:endParaRPr lang="en-US" altLang="ja-JP" sz="900" dirty="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まちづくり検討会設置</a:t>
            </a:r>
            <a:endParaRPr lang="ja-JP" altLang="en-US" sz="900" dirty="0">
              <a:latin typeface="Meiryo UI" panose="020B0604030504040204" pitchFamily="50" charset="-128"/>
              <a:ea typeface="Meiryo UI" panose="020B0604030504040204" pitchFamily="50" charset="-128"/>
            </a:endParaRPr>
          </a:p>
        </p:txBody>
      </p:sp>
      <p:sp>
        <p:nvSpPr>
          <p:cNvPr id="84" name="大かっこ 83"/>
          <p:cNvSpPr/>
          <p:nvPr/>
        </p:nvSpPr>
        <p:spPr>
          <a:xfrm>
            <a:off x="3997098" y="2191018"/>
            <a:ext cx="1286260" cy="45247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新大阪駅周辺地域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都市再生緊急整備</a:t>
            </a:r>
            <a:r>
              <a:rPr lang="ja-JP" altLang="en-US" sz="900" dirty="0" smtClean="0">
                <a:latin typeface="Meiryo UI" panose="020B0604030504040204" pitchFamily="50" charset="-128"/>
                <a:ea typeface="Meiryo UI" panose="020B0604030504040204" pitchFamily="50" charset="-128"/>
              </a:rPr>
              <a:t>地域</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検討協</a:t>
            </a:r>
            <a:r>
              <a:rPr lang="ja-JP" altLang="en-US" sz="900" dirty="0">
                <a:latin typeface="Meiryo UI" panose="020B0604030504040204" pitchFamily="50" charset="-128"/>
                <a:ea typeface="Meiryo UI" panose="020B0604030504040204" pitchFamily="50" charset="-128"/>
              </a:rPr>
              <a:t>議会設置</a:t>
            </a:r>
          </a:p>
        </p:txBody>
      </p:sp>
      <p:sp>
        <p:nvSpPr>
          <p:cNvPr id="85" name="大かっこ 84"/>
          <p:cNvSpPr/>
          <p:nvPr/>
        </p:nvSpPr>
        <p:spPr>
          <a:xfrm>
            <a:off x="3997098" y="1499055"/>
            <a:ext cx="990859" cy="33183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うめきた２期区域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開発事業者決定</a:t>
            </a:r>
          </a:p>
        </p:txBody>
      </p:sp>
      <p:sp>
        <p:nvSpPr>
          <p:cNvPr id="86" name="大かっこ 85"/>
          <p:cNvSpPr/>
          <p:nvPr/>
        </p:nvSpPr>
        <p:spPr>
          <a:xfrm>
            <a:off x="5529064" y="2708920"/>
            <a:ext cx="1167581" cy="369434"/>
          </a:xfrm>
          <a:prstGeom prst="bracketPair">
            <a:avLst>
              <a:gd name="adj" fmla="val 19901"/>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大阪広域ベイエリア</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まちづくり推進本部設置</a:t>
            </a:r>
          </a:p>
        </p:txBody>
      </p:sp>
      <p:sp>
        <p:nvSpPr>
          <p:cNvPr id="77" name="大かっこ 76"/>
          <p:cNvSpPr/>
          <p:nvPr/>
        </p:nvSpPr>
        <p:spPr>
          <a:xfrm>
            <a:off x="4200694" y="4740376"/>
            <a:ext cx="879068" cy="34904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御堂筋将来</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ビジョンの策定</a:t>
            </a:r>
          </a:p>
        </p:txBody>
      </p:sp>
      <p:sp>
        <p:nvSpPr>
          <p:cNvPr id="78" name="大かっこ 77">
            <a:extLst>
              <a:ext uri="{FF2B5EF4-FFF2-40B4-BE49-F238E27FC236}">
                <a16:creationId xmlns:a16="http://schemas.microsoft.com/office/drawing/2014/main" id="{5AE510A2-9561-4C9A-8C87-67101711BCD9}"/>
              </a:ext>
            </a:extLst>
          </p:cNvPr>
          <p:cNvSpPr/>
          <p:nvPr/>
        </p:nvSpPr>
        <p:spPr>
          <a:xfrm>
            <a:off x="5548886" y="4385330"/>
            <a:ext cx="1179987"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夢洲</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まちづくり基本方針策定</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大かっこ 78"/>
          <p:cNvSpPr/>
          <p:nvPr/>
        </p:nvSpPr>
        <p:spPr>
          <a:xfrm>
            <a:off x="5411824" y="2057386"/>
            <a:ext cx="1341376" cy="58610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新大阪駅周辺地域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都市再生緊急整備</a:t>
            </a:r>
            <a:r>
              <a:rPr lang="ja-JP" altLang="en-US" sz="900" dirty="0" smtClean="0">
                <a:latin typeface="Meiryo UI" panose="020B0604030504040204" pitchFamily="50" charset="-128"/>
                <a:ea typeface="Meiryo UI" panose="020B0604030504040204" pitchFamily="50" charset="-128"/>
              </a:rPr>
              <a:t>地域</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まちづくり方針の骨格</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とりまとめ</a:t>
            </a:r>
          </a:p>
        </p:txBody>
      </p:sp>
      <p:sp>
        <p:nvSpPr>
          <p:cNvPr id="81" name="大かっこ 80"/>
          <p:cNvSpPr/>
          <p:nvPr/>
        </p:nvSpPr>
        <p:spPr>
          <a:xfrm>
            <a:off x="6950298" y="3138745"/>
            <a:ext cx="1315070" cy="372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大阪城東部地区の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まちづくりの</a:t>
            </a:r>
            <a:r>
              <a:rPr lang="ja-JP" altLang="en-US" sz="900" dirty="0" smtClean="0">
                <a:latin typeface="Meiryo UI" panose="020B0604030504040204" pitchFamily="50" charset="-128"/>
                <a:ea typeface="Meiryo UI" panose="020B0604030504040204" pitchFamily="50" charset="-128"/>
              </a:rPr>
              <a:t>方向性</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策定</a:t>
            </a:r>
            <a:endParaRPr lang="ja-JP" altLang="en-US" sz="900" dirty="0">
              <a:latin typeface="Meiryo UI" panose="020B0604030504040204" pitchFamily="50" charset="-128"/>
              <a:ea typeface="Meiryo UI" panose="020B0604030504040204" pitchFamily="50" charset="-128"/>
            </a:endParaRPr>
          </a:p>
        </p:txBody>
      </p:sp>
      <p:sp>
        <p:nvSpPr>
          <p:cNvPr id="75" name="大かっこ 74"/>
          <p:cNvSpPr/>
          <p:nvPr/>
        </p:nvSpPr>
        <p:spPr>
          <a:xfrm>
            <a:off x="2539722" y="1499055"/>
            <a:ext cx="1171642" cy="31404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うめきた２期区域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開発事業者募集開始</a:t>
            </a:r>
          </a:p>
        </p:txBody>
      </p:sp>
      <p:grpSp>
        <p:nvGrpSpPr>
          <p:cNvPr id="87" name="グループ化 86"/>
          <p:cNvGrpSpPr/>
          <p:nvPr/>
        </p:nvGrpSpPr>
        <p:grpSpPr>
          <a:xfrm>
            <a:off x="2539722" y="5247868"/>
            <a:ext cx="4097196" cy="1346227"/>
            <a:chOff x="2916126" y="5287182"/>
            <a:chExt cx="4383106" cy="1346227"/>
          </a:xfrm>
        </p:grpSpPr>
        <p:grpSp>
          <p:nvGrpSpPr>
            <p:cNvPr id="88" name="グループ化 87">
              <a:extLst>
                <a:ext uri="{FF2B5EF4-FFF2-40B4-BE49-F238E27FC236}">
                  <a16:creationId xmlns:a16="http://schemas.microsoft.com/office/drawing/2014/main" id="{CDF679EB-7C5D-4B9A-8B4D-9DB493D5CA1B}"/>
                </a:ext>
              </a:extLst>
            </p:cNvPr>
            <p:cNvGrpSpPr/>
            <p:nvPr/>
          </p:nvGrpSpPr>
          <p:grpSpPr>
            <a:xfrm>
              <a:off x="2916126" y="5287182"/>
              <a:ext cx="4383106" cy="911802"/>
              <a:chOff x="2897334" y="4770709"/>
              <a:chExt cx="4383106" cy="911802"/>
            </a:xfrm>
          </p:grpSpPr>
          <p:sp>
            <p:nvSpPr>
              <p:cNvPr id="90" name="大かっこ 89">
                <a:extLst>
                  <a:ext uri="{FF2B5EF4-FFF2-40B4-BE49-F238E27FC236}">
                    <a16:creationId xmlns:a16="http://schemas.microsoft.com/office/drawing/2014/main" id="{FF7E4213-D192-4DF9-8937-A6D4DE9F3D29}"/>
                  </a:ext>
                </a:extLst>
              </p:cNvPr>
              <p:cNvSpPr/>
              <p:nvPr/>
            </p:nvSpPr>
            <p:spPr>
              <a:xfrm>
                <a:off x="6118897" y="4770709"/>
                <a:ext cx="1161543" cy="3307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百舌鳥・古市古墳群</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の世界遺産登録</a:t>
                </a:r>
              </a:p>
            </p:txBody>
          </p:sp>
          <p:sp>
            <p:nvSpPr>
              <p:cNvPr id="91" name="大かっこ 90">
                <a:extLst>
                  <a:ext uri="{FF2B5EF4-FFF2-40B4-BE49-F238E27FC236}">
                    <a16:creationId xmlns:a16="http://schemas.microsoft.com/office/drawing/2014/main" id="{49506B26-90FA-4B28-B0A5-6268949BF1FE}"/>
                  </a:ext>
                </a:extLst>
              </p:cNvPr>
              <p:cNvSpPr/>
              <p:nvPr/>
            </p:nvSpPr>
            <p:spPr>
              <a:xfrm>
                <a:off x="2897335" y="4868325"/>
                <a:ext cx="1356486" cy="33002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JO-TERRACE OSAKA</a:t>
                </a:r>
              </a:p>
              <a:p>
                <a:pPr algn="ctr"/>
                <a:r>
                  <a:rPr lang="ja-JP" altLang="en-US" sz="900" dirty="0">
                    <a:latin typeface="Meiryo UI" panose="020B0604030504040204" pitchFamily="50" charset="-128"/>
                    <a:ea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endParaRPr>
              </a:p>
            </p:txBody>
          </p:sp>
          <p:sp>
            <p:nvSpPr>
              <p:cNvPr id="92" name="大かっこ 91">
                <a:extLst>
                  <a:ext uri="{FF2B5EF4-FFF2-40B4-BE49-F238E27FC236}">
                    <a16:creationId xmlns:a16="http://schemas.microsoft.com/office/drawing/2014/main" id="{8BDA8591-BE08-482A-80ED-233D60F441E6}"/>
                  </a:ext>
                </a:extLst>
              </p:cNvPr>
              <p:cNvSpPr/>
              <p:nvPr/>
            </p:nvSpPr>
            <p:spPr>
              <a:xfrm>
                <a:off x="2897334" y="5338099"/>
                <a:ext cx="1356487" cy="34441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MIRAIZA OSAKA-JO</a:t>
                </a:r>
              </a:p>
              <a:p>
                <a:pPr algn="ctr"/>
                <a:r>
                  <a:rPr lang="ja-JP" altLang="en-US" sz="900" dirty="0">
                    <a:latin typeface="Meiryo UI" panose="020B0604030504040204" pitchFamily="50" charset="-128"/>
                    <a:ea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endParaRPr>
              </a:p>
            </p:txBody>
          </p:sp>
          <p:sp>
            <p:nvSpPr>
              <p:cNvPr id="93" name="大かっこ 92">
                <a:extLst>
                  <a:ext uri="{FF2B5EF4-FFF2-40B4-BE49-F238E27FC236}">
                    <a16:creationId xmlns:a16="http://schemas.microsoft.com/office/drawing/2014/main" id="{311C97E2-4438-4D40-9854-714D6BA6C7B0}"/>
                  </a:ext>
                </a:extLst>
              </p:cNvPr>
              <p:cNvSpPr/>
              <p:nvPr/>
            </p:nvSpPr>
            <p:spPr>
              <a:xfrm>
                <a:off x="4600913" y="5128829"/>
                <a:ext cx="1263267" cy="3307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COOL JAPAN PARK </a:t>
                </a:r>
                <a:r>
                  <a:rPr lang="ja-JP" altLang="en-US" sz="900" dirty="0">
                    <a:latin typeface="Meiryo UI" panose="020B0604030504040204" pitchFamily="50" charset="-128"/>
                    <a:ea typeface="Meiryo UI" panose="020B0604030504040204" pitchFamily="50" charset="-128"/>
                  </a:rPr>
                  <a:t>　</a:t>
                </a:r>
              </a:p>
              <a:p>
                <a:pPr algn="ct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OSAKA </a:t>
                </a:r>
                <a:r>
                  <a:rPr lang="ja-JP" altLang="en-US" sz="900" dirty="0">
                    <a:latin typeface="Meiryo UI" panose="020B0604030504040204" pitchFamily="50" charset="-128"/>
                    <a:ea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endParaRPr>
              </a:p>
            </p:txBody>
          </p:sp>
        </p:grpSp>
        <p:sp>
          <p:nvSpPr>
            <p:cNvPr id="89" name="大かっこ 88"/>
            <p:cNvSpPr/>
            <p:nvPr/>
          </p:nvSpPr>
          <p:spPr>
            <a:xfrm>
              <a:off x="2985652" y="6338739"/>
              <a:ext cx="1149016" cy="29467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ナイトカルチャー</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発掘・創出事業開始</a:t>
              </a:r>
            </a:p>
          </p:txBody>
        </p:sp>
      </p:grpSp>
      <p:sp>
        <p:nvSpPr>
          <p:cNvPr id="94" name="大かっこ 93"/>
          <p:cNvSpPr/>
          <p:nvPr/>
        </p:nvSpPr>
        <p:spPr>
          <a:xfrm>
            <a:off x="5548886" y="4778484"/>
            <a:ext cx="1148229" cy="44538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大阪府、大阪市、堺市</a:t>
            </a:r>
            <a:r>
              <a:rPr lang="ja-JP" altLang="en-US" sz="900" dirty="0" smtClean="0">
                <a:latin typeface="Meiryo UI" panose="020B0604030504040204" pitchFamily="50" charset="-128"/>
                <a:ea typeface="Meiryo UI" panose="020B0604030504040204" pitchFamily="50" charset="-128"/>
              </a:rPr>
              <a:t>観光施策の</a:t>
            </a:r>
            <a:r>
              <a:rPr lang="ja-JP" altLang="en-US" sz="900" dirty="0">
                <a:latin typeface="Meiryo UI" panose="020B0604030504040204" pitchFamily="50" charset="-128"/>
                <a:ea typeface="Meiryo UI" panose="020B0604030504040204" pitchFamily="50" charset="-128"/>
              </a:rPr>
              <a:t>連携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について検討開始</a:t>
            </a:r>
          </a:p>
        </p:txBody>
      </p:sp>
      <p:sp>
        <p:nvSpPr>
          <p:cNvPr id="29" name="大かっこ 28">
            <a:extLst>
              <a:ext uri="{FF2B5EF4-FFF2-40B4-BE49-F238E27FC236}">
                <a16:creationId xmlns:a16="http://schemas.microsoft.com/office/drawing/2014/main" id="{74FA40D7-BE9E-401B-B610-35E8CEFE41A2}"/>
              </a:ext>
            </a:extLst>
          </p:cNvPr>
          <p:cNvSpPr/>
          <p:nvPr/>
        </p:nvSpPr>
        <p:spPr>
          <a:xfrm>
            <a:off x="8375630" y="993768"/>
            <a:ext cx="1307600" cy="25881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大阪都市</a:t>
            </a:r>
            <a:r>
              <a:rPr lang="ja-JP" altLang="en-US" sz="900" dirty="0" smtClean="0">
                <a:latin typeface="Meiryo UI" panose="020B0604030504040204" pitchFamily="50" charset="-128"/>
                <a:ea typeface="Meiryo UI" panose="020B0604030504040204" pitchFamily="50" charset="-128"/>
              </a:rPr>
              <a:t>計画局を</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共同設置</a:t>
            </a:r>
            <a:endParaRPr lang="ja-JP" altLang="en-US" sz="900" dirty="0">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DBBB3255-DF16-47E2-B0D0-95A5D7CC811E}"/>
              </a:ext>
            </a:extLst>
          </p:cNvPr>
          <p:cNvSpPr/>
          <p:nvPr/>
        </p:nvSpPr>
        <p:spPr>
          <a:xfrm>
            <a:off x="8482369" y="1752148"/>
            <a:ext cx="1166889" cy="477499"/>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smtClean="0"/>
              <a:t>2024</a:t>
            </a:r>
            <a:r>
              <a:rPr lang="ja-JP" altLang="en-US" sz="900" dirty="0" smtClean="0"/>
              <a:t>年うめ</a:t>
            </a:r>
            <a:r>
              <a:rPr lang="ja-JP" altLang="en-US" sz="900" dirty="0"/>
              <a:t>きた</a:t>
            </a:r>
            <a:r>
              <a:rPr lang="en-US" altLang="ja-JP" sz="900" dirty="0"/>
              <a:t>2</a:t>
            </a:r>
            <a:r>
              <a:rPr lang="ja-JP" altLang="en-US" sz="900" dirty="0"/>
              <a:t>期</a:t>
            </a:r>
            <a:endParaRPr lang="en-US" altLang="ja-JP" sz="900" dirty="0"/>
          </a:p>
          <a:p>
            <a:pPr algn="ctr"/>
            <a:r>
              <a:rPr lang="ja-JP" altLang="en-US" sz="900" dirty="0"/>
              <a:t>先行まちびらき予定</a:t>
            </a:r>
          </a:p>
        </p:txBody>
      </p:sp>
      <p:sp>
        <p:nvSpPr>
          <p:cNvPr id="32" name="大かっこ 31"/>
          <p:cNvSpPr/>
          <p:nvPr/>
        </p:nvSpPr>
        <p:spPr>
          <a:xfrm>
            <a:off x="8482369" y="2630025"/>
            <a:ext cx="1200861" cy="432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大阪広域ベイエリア</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a:t>
            </a:r>
            <a:r>
              <a:rPr lang="ja-JP" altLang="en-US" sz="900" dirty="0" smtClean="0">
                <a:latin typeface="Meiryo UI" panose="020B0604030504040204" pitchFamily="50" charset="-128"/>
                <a:ea typeface="Meiryo UI" panose="020B0604030504040204" pitchFamily="50" charset="-128"/>
              </a:rPr>
              <a:t>ビジョン（</a:t>
            </a:r>
            <a:r>
              <a:rPr lang="ja-JP" altLang="en-US" sz="900" dirty="0">
                <a:latin typeface="Meiryo UI" panose="020B0604030504040204" pitchFamily="50" charset="-128"/>
                <a:ea typeface="Meiryo UI" panose="020B0604030504040204" pitchFamily="50" charset="-128"/>
              </a:rPr>
              <a:t>案</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とりまとめ</a:t>
            </a:r>
            <a:endParaRPr lang="en-US" altLang="ja-JP" sz="900" dirty="0" smtClean="0">
              <a:latin typeface="Meiryo UI" panose="020B0604030504040204" pitchFamily="50" charset="-128"/>
              <a:ea typeface="Meiryo UI" panose="020B0604030504040204" pitchFamily="50" charset="-128"/>
            </a:endParaRPr>
          </a:p>
        </p:txBody>
      </p:sp>
      <p:sp>
        <p:nvSpPr>
          <p:cNvPr id="33" name="大かっこ 32"/>
          <p:cNvSpPr/>
          <p:nvPr/>
        </p:nvSpPr>
        <p:spPr>
          <a:xfrm>
            <a:off x="6940265" y="3552860"/>
            <a:ext cx="1315070" cy="5065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大阪城東部</a:t>
            </a:r>
            <a:r>
              <a:rPr lang="ja-JP" altLang="en-US" sz="900" dirty="0" smtClean="0">
                <a:latin typeface="Meiryo UI" panose="020B0604030504040204" pitchFamily="50" charset="-128"/>
                <a:ea typeface="Meiryo UI" panose="020B0604030504040204" pitchFamily="50" charset="-128"/>
              </a:rPr>
              <a:t>地区の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a:t>
            </a:r>
            <a:r>
              <a:rPr lang="ja-JP" altLang="en-US" sz="900" dirty="0" smtClean="0">
                <a:latin typeface="Meiryo UI" panose="020B0604030504040204" pitchFamily="50" charset="-128"/>
                <a:ea typeface="Meiryo UI" panose="020B0604030504040204" pitchFamily="50" charset="-128"/>
              </a:rPr>
              <a:t>再生緊急整備地域</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err="1">
                <a:latin typeface="Meiryo UI" panose="020B0604030504040204" pitchFamily="50" charset="-128"/>
                <a:ea typeface="Meiryo UI" panose="020B0604030504040204" pitchFamily="50" charset="-128"/>
              </a:rPr>
              <a:t>へ</a:t>
            </a:r>
            <a:r>
              <a:rPr lang="ja-JP" altLang="en-US" sz="900" dirty="0" err="1" smtClean="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指定</a:t>
            </a:r>
            <a:endParaRPr lang="ja-JP" altLang="en-US" sz="900"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DBBB3255-DF16-47E2-B0D0-95A5D7CC811E}"/>
              </a:ext>
            </a:extLst>
          </p:cNvPr>
          <p:cNvSpPr/>
          <p:nvPr/>
        </p:nvSpPr>
        <p:spPr>
          <a:xfrm>
            <a:off x="8482368" y="1235894"/>
            <a:ext cx="1166889" cy="477499"/>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smtClean="0"/>
              <a:t>新しいまちづくりの</a:t>
            </a:r>
            <a:endParaRPr lang="en-US" altLang="ja-JP" sz="900" dirty="0"/>
          </a:p>
          <a:p>
            <a:pPr algn="ctr"/>
            <a:r>
              <a:rPr lang="ja-JP" altLang="en-US" sz="900" dirty="0" smtClean="0"/>
              <a:t>グランドデザイン</a:t>
            </a:r>
            <a:endParaRPr lang="en-US" altLang="ja-JP" sz="900" dirty="0" smtClean="0"/>
          </a:p>
          <a:p>
            <a:pPr algn="ctr"/>
            <a:r>
              <a:rPr lang="ja-JP" altLang="en-US" sz="900" dirty="0" smtClean="0"/>
              <a:t>推進本部　設置予定</a:t>
            </a:r>
            <a:endParaRPr lang="ja-JP" altLang="en-US" sz="900" dirty="0"/>
          </a:p>
        </p:txBody>
      </p:sp>
      <p:sp>
        <p:nvSpPr>
          <p:cNvPr id="35" name="大かっこ 34">
            <a:extLst>
              <a:ext uri="{FF2B5EF4-FFF2-40B4-BE49-F238E27FC236}">
                <a16:creationId xmlns:a16="http://schemas.microsoft.com/office/drawing/2014/main" id="{5AE510A2-9561-4C9A-8C87-67101711BCD9}"/>
              </a:ext>
            </a:extLst>
          </p:cNvPr>
          <p:cNvSpPr/>
          <p:nvPr/>
        </p:nvSpPr>
        <p:spPr>
          <a:xfrm>
            <a:off x="4102231" y="4381372"/>
            <a:ext cx="1179987"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夢洲</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まちづくり基本方針検討会設置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大かっこ 35"/>
          <p:cNvSpPr/>
          <p:nvPr/>
        </p:nvSpPr>
        <p:spPr>
          <a:xfrm>
            <a:off x="7029346" y="1502048"/>
            <a:ext cx="1112782" cy="41841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うめきた２期区域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開発事</a:t>
            </a:r>
            <a:r>
              <a:rPr lang="ja-JP" altLang="en-US" sz="900" dirty="0" smtClean="0">
                <a:latin typeface="Meiryo UI" panose="020B0604030504040204" pitchFamily="50" charset="-128"/>
                <a:ea typeface="Meiryo UI" panose="020B0604030504040204" pitchFamily="50" charset="-128"/>
              </a:rPr>
              <a:t>業者</a:t>
            </a:r>
            <a:r>
              <a:rPr lang="ja-JP" altLang="en-US" sz="900" dirty="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よる</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民間工事着手</a:t>
            </a:r>
          </a:p>
        </p:txBody>
      </p:sp>
      <p:sp>
        <p:nvSpPr>
          <p:cNvPr id="37" name="大かっこ 36"/>
          <p:cNvSpPr/>
          <p:nvPr/>
        </p:nvSpPr>
        <p:spPr>
          <a:xfrm>
            <a:off x="8425264" y="3120873"/>
            <a:ext cx="1315070" cy="372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smtClean="0">
                <a:latin typeface="Meiryo UI" panose="020B0604030504040204" pitchFamily="50" charset="-128"/>
                <a:ea typeface="Meiryo UI" panose="020B0604030504040204" pitchFamily="50" charset="-128"/>
              </a:rPr>
              <a:t>森之宮北地区</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地区計画決定</a:t>
            </a:r>
            <a:endParaRPr lang="en-US" altLang="ja-JP" sz="9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4611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表 26"/>
          <p:cNvGraphicFramePr>
            <a:graphicFrameLocks noGrp="1"/>
          </p:cNvGraphicFramePr>
          <p:nvPr>
            <p:extLst/>
          </p:nvPr>
        </p:nvGraphicFramePr>
        <p:xfrm>
          <a:off x="99492" y="188640"/>
          <a:ext cx="9678044" cy="3528169"/>
        </p:xfrm>
        <a:graphic>
          <a:graphicData uri="http://schemas.openxmlformats.org/drawingml/2006/table">
            <a:tbl>
              <a:tblPr firstRow="1" bandRow="1">
                <a:tableStyleId>{5C22544A-7EE6-4342-B048-85BDC9FD1C3A}</a:tableStyleId>
              </a:tblPr>
              <a:tblGrid>
                <a:gridCol w="2383494">
                  <a:extLst>
                    <a:ext uri="{9D8B030D-6E8A-4147-A177-3AD203B41FA5}">
                      <a16:colId xmlns:a16="http://schemas.microsoft.com/office/drawing/2014/main" val="20000"/>
                    </a:ext>
                  </a:extLst>
                </a:gridCol>
                <a:gridCol w="1458910">
                  <a:extLst>
                    <a:ext uri="{9D8B030D-6E8A-4147-A177-3AD203B41FA5}">
                      <a16:colId xmlns:a16="http://schemas.microsoft.com/office/drawing/2014/main" val="20002"/>
                    </a:ext>
                  </a:extLst>
                </a:gridCol>
                <a:gridCol w="1458910">
                  <a:extLst>
                    <a:ext uri="{9D8B030D-6E8A-4147-A177-3AD203B41FA5}">
                      <a16:colId xmlns:a16="http://schemas.microsoft.com/office/drawing/2014/main" val="2391658735"/>
                    </a:ext>
                  </a:extLst>
                </a:gridCol>
                <a:gridCol w="1458910">
                  <a:extLst>
                    <a:ext uri="{9D8B030D-6E8A-4147-A177-3AD203B41FA5}">
                      <a16:colId xmlns:a16="http://schemas.microsoft.com/office/drawing/2014/main" val="1232034148"/>
                    </a:ext>
                  </a:extLst>
                </a:gridCol>
                <a:gridCol w="1458910">
                  <a:extLst>
                    <a:ext uri="{9D8B030D-6E8A-4147-A177-3AD203B41FA5}">
                      <a16:colId xmlns:a16="http://schemas.microsoft.com/office/drawing/2014/main" val="641467642"/>
                    </a:ext>
                  </a:extLst>
                </a:gridCol>
                <a:gridCol w="1458910">
                  <a:extLst>
                    <a:ext uri="{9D8B030D-6E8A-4147-A177-3AD203B41FA5}">
                      <a16:colId xmlns:a16="http://schemas.microsoft.com/office/drawing/2014/main" val="213685221"/>
                    </a:ext>
                  </a:extLst>
                </a:gridCol>
              </a:tblGrid>
              <a:tr h="410282">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9233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③人材力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＜内外から多様なプレイヤーが集い、活躍する場の創出＞</a:t>
                      </a:r>
                    </a:p>
                  </a:txBody>
                  <a:tcPr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164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）多様な人材が活躍できるオープンでチャレンジングな環境整備</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984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）民間活動促進の仕組みづくり</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72974844"/>
                  </a:ext>
                </a:extLst>
              </a:tr>
            </a:tbl>
          </a:graphicData>
        </a:graphic>
      </p:graphicFrame>
      <p:grpSp>
        <p:nvGrpSpPr>
          <p:cNvPr id="28" name="グループ化 27">
            <a:extLst>
              <a:ext uri="{FF2B5EF4-FFF2-40B4-BE49-F238E27FC236}">
                <a16:creationId xmlns:a16="http://schemas.microsoft.com/office/drawing/2014/main" id="{522282A5-2EF4-4377-9576-BBA2189EDA8A}"/>
              </a:ext>
            </a:extLst>
          </p:cNvPr>
          <p:cNvGrpSpPr/>
          <p:nvPr/>
        </p:nvGrpSpPr>
        <p:grpSpPr>
          <a:xfrm>
            <a:off x="2576736" y="2799116"/>
            <a:ext cx="2630183" cy="869461"/>
            <a:chOff x="3017376" y="4206021"/>
            <a:chExt cx="2916367" cy="749618"/>
          </a:xfrm>
        </p:grpSpPr>
        <p:grpSp>
          <p:nvGrpSpPr>
            <p:cNvPr id="29" name="グループ化 28"/>
            <p:cNvGrpSpPr/>
            <p:nvPr/>
          </p:nvGrpSpPr>
          <p:grpSpPr>
            <a:xfrm>
              <a:off x="3017376" y="4381901"/>
              <a:ext cx="2726170" cy="573738"/>
              <a:chOff x="3113021" y="3363585"/>
              <a:chExt cx="2726170" cy="573738"/>
            </a:xfrm>
          </p:grpSpPr>
          <p:sp>
            <p:nvSpPr>
              <p:cNvPr id="31" name="大かっこ 30"/>
              <p:cNvSpPr/>
              <p:nvPr/>
            </p:nvSpPr>
            <p:spPr>
              <a:xfrm>
                <a:off x="3113021" y="3363585"/>
                <a:ext cx="1363078" cy="37989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「⺠都・⼤阪」</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フィランソロピー</a:t>
                </a:r>
                <a:r>
                  <a:rPr lang="ja-JP" altLang="en-US" sz="900" dirty="0" smtClean="0">
                    <a:latin typeface="Meiryo UI" panose="020B0604030504040204" pitchFamily="50" charset="-128"/>
                    <a:ea typeface="Meiryo UI" panose="020B0604030504040204" pitchFamily="50" charset="-128"/>
                  </a:rPr>
                  <a:t>会議設置</a:t>
                </a:r>
                <a:endParaRPr kumimoji="1" lang="ja-JP" altLang="en-US" sz="900" dirty="0">
                  <a:latin typeface="Meiryo UI" panose="020B0604030504040204" pitchFamily="50" charset="-128"/>
                  <a:ea typeface="Meiryo UI" panose="020B0604030504040204" pitchFamily="50" charset="-128"/>
                </a:endParaRPr>
              </a:p>
            </p:txBody>
          </p:sp>
          <p:sp>
            <p:nvSpPr>
              <p:cNvPr id="32" name="大かっこ 31"/>
              <p:cNvSpPr/>
              <p:nvPr/>
            </p:nvSpPr>
            <p:spPr>
              <a:xfrm>
                <a:off x="4979176" y="3606602"/>
                <a:ext cx="860015" cy="3307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フィランソロピー</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都市宣言</a:t>
                </a:r>
              </a:p>
            </p:txBody>
          </p:sp>
        </p:grpSp>
        <p:sp>
          <p:nvSpPr>
            <p:cNvPr id="30" name="大かっこ 29">
              <a:extLst>
                <a:ext uri="{FF2B5EF4-FFF2-40B4-BE49-F238E27FC236}">
                  <a16:creationId xmlns:a16="http://schemas.microsoft.com/office/drawing/2014/main" id="{F3165E1A-1113-424C-87C6-A80630BD7AE5}"/>
                </a:ext>
              </a:extLst>
            </p:cNvPr>
            <p:cNvSpPr/>
            <p:nvPr/>
          </p:nvSpPr>
          <p:spPr>
            <a:xfrm>
              <a:off x="4693333" y="4206021"/>
              <a:ext cx="1240410" cy="38519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フィランソロピー大会　　</a:t>
              </a:r>
            </a:p>
            <a:p>
              <a:pPr algn="ctr"/>
              <a:r>
                <a:rPr lang="ja-JP" altLang="en-US"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OSAKA2018</a:t>
              </a:r>
              <a:r>
                <a:rPr lang="ja-JP" altLang="en-US" sz="900" dirty="0" smtClean="0">
                  <a:latin typeface="Meiryo UI" panose="020B0604030504040204" pitchFamily="50" charset="-128"/>
                  <a:ea typeface="Meiryo UI" panose="020B0604030504040204" pitchFamily="50" charset="-128"/>
                </a:rPr>
                <a:t>開催</a:t>
              </a:r>
              <a:endParaRPr kumimoji="1" lang="ja-JP" altLang="en-US" sz="900" dirty="0">
                <a:latin typeface="Meiryo UI" panose="020B0604030504040204" pitchFamily="50" charset="-128"/>
                <a:ea typeface="Meiryo UI" panose="020B0604030504040204" pitchFamily="50" charset="-128"/>
              </a:endParaRPr>
            </a:p>
          </p:txBody>
        </p:sp>
      </p:grpSp>
      <p:grpSp>
        <p:nvGrpSpPr>
          <p:cNvPr id="33" name="グループ化 32"/>
          <p:cNvGrpSpPr/>
          <p:nvPr/>
        </p:nvGrpSpPr>
        <p:grpSpPr>
          <a:xfrm>
            <a:off x="5704417" y="1268760"/>
            <a:ext cx="950638" cy="1155116"/>
            <a:chOff x="6385386" y="2149274"/>
            <a:chExt cx="950638" cy="1155116"/>
          </a:xfrm>
        </p:grpSpPr>
        <p:sp>
          <p:nvSpPr>
            <p:cNvPr id="34" name="大かっこ 33"/>
            <p:cNvSpPr/>
            <p:nvPr/>
          </p:nvSpPr>
          <p:spPr>
            <a:xfrm>
              <a:off x="6385386" y="2149274"/>
              <a:ext cx="950638" cy="54829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推進会議設置</a:t>
              </a:r>
            </a:p>
          </p:txBody>
        </p:sp>
        <p:sp>
          <p:nvSpPr>
            <p:cNvPr id="35" name="大かっこ 34"/>
            <p:cNvSpPr/>
            <p:nvPr/>
          </p:nvSpPr>
          <p:spPr>
            <a:xfrm>
              <a:off x="6385386" y="2756100"/>
              <a:ext cx="950638" cy="54829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コンソーシアム設立</a:t>
              </a:r>
            </a:p>
          </p:txBody>
        </p:sp>
      </p:grpSp>
      <p:sp>
        <p:nvSpPr>
          <p:cNvPr id="13" name="スライド番号プレースホルダー 3"/>
          <p:cNvSpPr>
            <a:spLocks noGrp="1"/>
          </p:cNvSpPr>
          <p:nvPr>
            <p:ph type="sldNum" sz="quarter" idx="12"/>
          </p:nvPr>
        </p:nvSpPr>
        <p:spPr>
          <a:xfrm>
            <a:off x="7605792" y="6524203"/>
            <a:ext cx="2311400" cy="365125"/>
          </a:xfrm>
        </p:spPr>
        <p:txBody>
          <a:bodyPr/>
          <a:lstStyle/>
          <a:p>
            <a:r>
              <a:rPr kumimoji="1" lang="en-US" altLang="ja-JP" dirty="0" smtClean="0"/>
              <a:t>47</a:t>
            </a:r>
            <a:endParaRPr kumimoji="1" lang="ja-JP" altLang="en-US" dirty="0"/>
          </a:p>
        </p:txBody>
      </p:sp>
      <p:sp>
        <p:nvSpPr>
          <p:cNvPr id="14" name="大かっこ 13"/>
          <p:cNvSpPr/>
          <p:nvPr/>
        </p:nvSpPr>
        <p:spPr>
          <a:xfrm>
            <a:off x="6878289" y="1552608"/>
            <a:ext cx="1395302" cy="6661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京阪神連携により、国</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スタートアップ・エコシステム グローバル拠点都市」に選定</a:t>
            </a:r>
          </a:p>
        </p:txBody>
      </p:sp>
      <p:sp>
        <p:nvSpPr>
          <p:cNvPr id="15" name="大かっこ 14">
            <a:extLst>
              <a:ext uri="{FF2B5EF4-FFF2-40B4-BE49-F238E27FC236}">
                <a16:creationId xmlns:a16="http://schemas.microsoft.com/office/drawing/2014/main" id="{F3165E1A-1113-424C-87C6-A80630BD7AE5}"/>
              </a:ext>
            </a:extLst>
          </p:cNvPr>
          <p:cNvSpPr/>
          <p:nvPr/>
        </p:nvSpPr>
        <p:spPr>
          <a:xfrm>
            <a:off x="5572175" y="2799116"/>
            <a:ext cx="1118688" cy="44678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フィランソロピー大会　　</a:t>
            </a:r>
          </a:p>
          <a:p>
            <a:pPr algn="ctr"/>
            <a:r>
              <a:rPr lang="ja-JP" altLang="en-US"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OSAKA2019</a:t>
            </a:r>
            <a:r>
              <a:rPr lang="ja-JP" altLang="en-US" sz="900" dirty="0" smtClean="0">
                <a:latin typeface="Meiryo UI" panose="020B0604030504040204" pitchFamily="50" charset="-128"/>
                <a:ea typeface="Meiryo UI" panose="020B0604030504040204" pitchFamily="50" charset="-128"/>
              </a:rPr>
              <a:t>開催</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37421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2520620257"/>
              </p:ext>
            </p:extLst>
          </p:nvPr>
        </p:nvGraphicFramePr>
        <p:xfrm>
          <a:off x="74821" y="432051"/>
          <a:ext cx="9756359" cy="6309319"/>
        </p:xfrm>
        <a:graphic>
          <a:graphicData uri="http://schemas.openxmlformats.org/drawingml/2006/table">
            <a:tbl>
              <a:tblPr firstRow="1" bandRow="1">
                <a:tableStyleId>{5C22544A-7EE6-4342-B048-85BDC9FD1C3A}</a:tableStyleId>
              </a:tblPr>
              <a:tblGrid>
                <a:gridCol w="1129782">
                  <a:extLst>
                    <a:ext uri="{9D8B030D-6E8A-4147-A177-3AD203B41FA5}">
                      <a16:colId xmlns:a16="http://schemas.microsoft.com/office/drawing/2014/main" val="20000"/>
                    </a:ext>
                  </a:extLst>
                </a:gridCol>
                <a:gridCol w="1246577">
                  <a:extLst>
                    <a:ext uri="{9D8B030D-6E8A-4147-A177-3AD203B41FA5}">
                      <a16:colId xmlns:a16="http://schemas.microsoft.com/office/drawing/2014/main" val="2634586017"/>
                    </a:ext>
                  </a:extLst>
                </a:gridCol>
                <a:gridCol w="1476000">
                  <a:extLst>
                    <a:ext uri="{9D8B030D-6E8A-4147-A177-3AD203B41FA5}">
                      <a16:colId xmlns:a16="http://schemas.microsoft.com/office/drawing/2014/main" val="20002"/>
                    </a:ext>
                  </a:extLst>
                </a:gridCol>
                <a:gridCol w="1476000">
                  <a:extLst>
                    <a:ext uri="{9D8B030D-6E8A-4147-A177-3AD203B41FA5}">
                      <a16:colId xmlns:a16="http://schemas.microsoft.com/office/drawing/2014/main" val="2391658735"/>
                    </a:ext>
                  </a:extLst>
                </a:gridCol>
                <a:gridCol w="1476000">
                  <a:extLst>
                    <a:ext uri="{9D8B030D-6E8A-4147-A177-3AD203B41FA5}">
                      <a16:colId xmlns:a16="http://schemas.microsoft.com/office/drawing/2014/main" val="1232034148"/>
                    </a:ext>
                  </a:extLst>
                </a:gridCol>
                <a:gridCol w="1476000">
                  <a:extLst>
                    <a:ext uri="{9D8B030D-6E8A-4147-A177-3AD203B41FA5}">
                      <a16:colId xmlns:a16="http://schemas.microsoft.com/office/drawing/2014/main" val="641467642"/>
                    </a:ext>
                  </a:extLst>
                </a:gridCol>
                <a:gridCol w="1476000">
                  <a:extLst>
                    <a:ext uri="{9D8B030D-6E8A-4147-A177-3AD203B41FA5}">
                      <a16:colId xmlns:a16="http://schemas.microsoft.com/office/drawing/2014/main" val="871047862"/>
                    </a:ext>
                  </a:extLst>
                </a:gridCol>
              </a:tblGrid>
              <a:tr h="289588">
                <a:tc gridSpan="2">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79668">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都市機能の高次化</a:t>
                      </a:r>
                    </a:p>
                  </a:txBody>
                  <a:tcPr anchor="ctr"/>
                </a:tc>
                <a:tc hMerge="1">
                  <a:txBody>
                    <a:bodyPr/>
                    <a:lstStyle/>
                    <a:p>
                      <a:endParaRPr kumimoji="1" lang="ja-JP" altLang="en-US"/>
                    </a:p>
                  </a:txBody>
                  <a:tcP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107792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379668">
                <a:tc gridSpan="6">
                  <a:txBody>
                    <a:bodyPr/>
                    <a:lstStyle/>
                    <a:p>
                      <a:pPr algn="l"/>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ハード面の</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機能充実</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algn="l"/>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1215115">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（２）都市インフラの充実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545213731"/>
                  </a:ext>
                </a:extLst>
              </a:tr>
              <a:tr h="2065423">
                <a:tc vMerge="1">
                  <a:txBody>
                    <a:bodyPr/>
                    <a:lstStyle/>
                    <a:p>
                      <a:pPr algn="ct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②鉄道ネットワークの充実・機能強化</a:t>
                      </a: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444727824"/>
                  </a:ext>
                </a:extLst>
              </a:tr>
              <a:tr h="901928">
                <a:tc vMerge="1">
                  <a:txBody>
                    <a:bodyPr/>
                    <a:lstStyle/>
                    <a:p>
                      <a:pPr algn="ct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③国際空港機能の強化</a:t>
                      </a: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90184005"/>
                  </a:ext>
                </a:extLst>
              </a:tr>
            </a:tbl>
          </a:graphicData>
        </a:graphic>
      </p:graphicFrame>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機能面の取組み（</a:t>
            </a:r>
            <a:r>
              <a:rPr kumimoji="1"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a:t>
            </a:r>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な経過）</a:t>
            </a:r>
          </a:p>
        </p:txBody>
      </p:sp>
      <p:sp>
        <p:nvSpPr>
          <p:cNvPr id="10" name="大かっこ 9"/>
          <p:cNvSpPr/>
          <p:nvPr/>
        </p:nvSpPr>
        <p:spPr>
          <a:xfrm>
            <a:off x="5457056" y="1249250"/>
            <a:ext cx="1000783" cy="27009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府スマートシティ</a:t>
            </a:r>
            <a:r>
              <a:rPr lang="ja-JP" altLang="en-US" sz="800" dirty="0">
                <a:latin typeface="Meiryo UI" panose="020B0604030504040204" pitchFamily="50" charset="-128"/>
                <a:ea typeface="Meiryo UI" panose="020B0604030504040204" pitchFamily="50" charset="-128"/>
              </a:rPr>
              <a:t>戦略準備室を設置</a:t>
            </a:r>
          </a:p>
        </p:txBody>
      </p:sp>
      <p:sp>
        <p:nvSpPr>
          <p:cNvPr id="11" name="大かっこ 10"/>
          <p:cNvSpPr/>
          <p:nvPr/>
        </p:nvSpPr>
        <p:spPr>
          <a:xfrm>
            <a:off x="5745088" y="1589861"/>
            <a:ext cx="1080120" cy="3273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大阪スマートシティ</a:t>
            </a:r>
            <a:r>
              <a:rPr lang="ja-JP" altLang="en-US" sz="800" dirty="0" smtClean="0">
                <a:latin typeface="Meiryo UI" panose="020B0604030504040204" pitchFamily="50" charset="-128"/>
                <a:ea typeface="Meiryo UI" panose="020B0604030504040204" pitchFamily="50" charset="-128"/>
              </a:rPr>
              <a:t>戦略</a:t>
            </a:r>
            <a:r>
              <a:rPr lang="en-US" altLang="ja-JP" sz="800" dirty="0">
                <a:latin typeface="Meiryo UI" panose="020B0604030504040204" pitchFamily="50" charset="-128"/>
                <a:ea typeface="Meiryo UI" panose="020B0604030504040204" pitchFamily="50" charset="-128"/>
              </a:rPr>
              <a:t>ver.1.0</a:t>
            </a:r>
            <a:r>
              <a:rPr lang="ja-JP" altLang="en-US" sz="800" dirty="0">
                <a:latin typeface="Meiryo UI" panose="020B0604030504040204" pitchFamily="50" charset="-128"/>
                <a:ea typeface="Meiryo UI" panose="020B0604030504040204" pitchFamily="50" charset="-128"/>
              </a:rPr>
              <a:t>策定</a:t>
            </a:r>
          </a:p>
        </p:txBody>
      </p:sp>
      <p:sp>
        <p:nvSpPr>
          <p:cNvPr id="12" name="大かっこ 11"/>
          <p:cNvSpPr/>
          <p:nvPr/>
        </p:nvSpPr>
        <p:spPr>
          <a:xfrm>
            <a:off x="6935238" y="1253414"/>
            <a:ext cx="1114106" cy="28744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府スマートシティ</a:t>
            </a:r>
            <a:r>
              <a:rPr lang="ja-JP" altLang="en-US" sz="800" dirty="0">
                <a:latin typeface="Meiryo UI" panose="020B0604030504040204" pitchFamily="50" charset="-128"/>
                <a:ea typeface="Meiryo UI" panose="020B0604030504040204" pitchFamily="50" charset="-128"/>
              </a:rPr>
              <a:t>戦略部へ改組</a:t>
            </a:r>
          </a:p>
        </p:txBody>
      </p:sp>
      <p:grpSp>
        <p:nvGrpSpPr>
          <p:cNvPr id="13" name="グループ化 12"/>
          <p:cNvGrpSpPr/>
          <p:nvPr/>
        </p:nvGrpSpPr>
        <p:grpSpPr>
          <a:xfrm>
            <a:off x="2504729" y="2819519"/>
            <a:ext cx="4320479" cy="800000"/>
            <a:chOff x="2699794" y="3312448"/>
            <a:chExt cx="3764377" cy="813592"/>
          </a:xfrm>
        </p:grpSpPr>
        <p:sp>
          <p:nvSpPr>
            <p:cNvPr id="15" name="大かっこ 14"/>
            <p:cNvSpPr/>
            <p:nvPr/>
          </p:nvSpPr>
          <p:spPr>
            <a:xfrm>
              <a:off x="5483878" y="3312448"/>
              <a:ext cx="980293"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阪神高速大和川線の全線開通</a:t>
              </a:r>
            </a:p>
          </p:txBody>
        </p:sp>
        <p:sp>
          <p:nvSpPr>
            <p:cNvPr id="16" name="大かっこ 15"/>
            <p:cNvSpPr/>
            <p:nvPr/>
          </p:nvSpPr>
          <p:spPr>
            <a:xfrm>
              <a:off x="2699794" y="3312448"/>
              <a:ext cx="439177" cy="4784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淀川左岸線延伸部事業化</a:t>
              </a:r>
            </a:p>
          </p:txBody>
        </p:sp>
        <p:sp>
          <p:nvSpPr>
            <p:cNvPr id="17" name="大かっこ 16"/>
            <p:cNvSpPr/>
            <p:nvPr/>
          </p:nvSpPr>
          <p:spPr>
            <a:xfrm>
              <a:off x="2723437" y="3838040"/>
              <a:ext cx="1080120"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阪神圏の高速道路</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料金体系一元化</a:t>
              </a:r>
              <a:endParaRPr lang="en-US" altLang="ja-JP" sz="800" dirty="0">
                <a:latin typeface="Meiryo UI" panose="020B0604030504040204" pitchFamily="50" charset="-128"/>
                <a:ea typeface="Meiryo UI" panose="020B0604030504040204" pitchFamily="50" charset="-128"/>
              </a:endParaRPr>
            </a:p>
          </p:txBody>
        </p:sp>
      </p:grpSp>
      <p:grpSp>
        <p:nvGrpSpPr>
          <p:cNvPr id="19" name="グループ化 18"/>
          <p:cNvGrpSpPr/>
          <p:nvPr/>
        </p:nvGrpSpPr>
        <p:grpSpPr>
          <a:xfrm>
            <a:off x="2504728" y="3970003"/>
            <a:ext cx="5472272" cy="1778899"/>
            <a:chOff x="2699792" y="4233200"/>
            <a:chExt cx="4799384" cy="1754660"/>
          </a:xfrm>
        </p:grpSpPr>
        <p:sp>
          <p:nvSpPr>
            <p:cNvPr id="22" name="大かっこ 21"/>
            <p:cNvSpPr/>
            <p:nvPr/>
          </p:nvSpPr>
          <p:spPr>
            <a:xfrm>
              <a:off x="4186856" y="5338608"/>
              <a:ext cx="994648"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なにわ筋</a:t>
              </a:r>
              <a:r>
                <a:rPr lang="ja-JP" altLang="en-US" sz="800" dirty="0" smtClean="0">
                  <a:latin typeface="Meiryo UI" panose="020B0604030504040204" pitchFamily="50" charset="-128"/>
                  <a:ea typeface="Meiryo UI" panose="020B0604030504040204" pitchFamily="50" charset="-128"/>
                </a:rPr>
                <a:t>線</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国</a:t>
              </a:r>
              <a:r>
                <a:rPr lang="ja-JP" altLang="en-US" sz="800" dirty="0">
                  <a:latin typeface="Meiryo UI" panose="020B0604030504040204" pitchFamily="50" charset="-128"/>
                  <a:ea typeface="Meiryo UI" panose="020B0604030504040204" pitchFamily="50" charset="-128"/>
                </a:rPr>
                <a:t>の新規事業採択</a:t>
              </a:r>
            </a:p>
          </p:txBody>
        </p:sp>
        <p:sp>
          <p:nvSpPr>
            <p:cNvPr id="23" name="大かっこ 22"/>
            <p:cNvSpPr/>
            <p:nvPr/>
          </p:nvSpPr>
          <p:spPr>
            <a:xfrm>
              <a:off x="5415400" y="4861849"/>
              <a:ext cx="1100416"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大阪モノレール延伸</a:t>
              </a:r>
              <a:endParaRPr lang="en-US" altLang="ja-JP" sz="800" dirty="0">
                <a:latin typeface="Meiryo UI" panose="020B0604030504040204" pitchFamily="50" charset="-128"/>
                <a:ea typeface="Meiryo UI" panose="020B0604030504040204" pitchFamily="50" charset="-128"/>
              </a:endParaRPr>
            </a:p>
            <a:p>
              <a:pPr algn="ctr"/>
              <a:r>
                <a:rPr lang="zh-TW" altLang="en-US" sz="800" dirty="0">
                  <a:latin typeface="Meiryo UI" panose="020B0604030504040204" pitchFamily="50" charset="-128"/>
                  <a:ea typeface="Meiryo UI" panose="020B0604030504040204" pitchFamily="50" charset="-128"/>
                </a:rPr>
                <a:t>都市計画事業認可</a:t>
              </a:r>
              <a:r>
                <a:rPr lang="ja-JP" altLang="en-US" sz="800" dirty="0">
                  <a:latin typeface="Meiryo UI" panose="020B0604030504040204" pitchFamily="50" charset="-128"/>
                  <a:ea typeface="Meiryo UI" panose="020B0604030504040204" pitchFamily="50" charset="-128"/>
                </a:rPr>
                <a:t>取得</a:t>
              </a:r>
            </a:p>
          </p:txBody>
        </p:sp>
        <p:sp>
          <p:nvSpPr>
            <p:cNvPr id="25" name="大かっこ 24"/>
            <p:cNvSpPr/>
            <p:nvPr/>
          </p:nvSpPr>
          <p:spPr>
            <a:xfrm>
              <a:off x="6581436" y="4867798"/>
              <a:ext cx="917740" cy="28205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大阪モノレール延伸</a:t>
              </a:r>
              <a:endParaRPr lang="en-US" altLang="ja-JP" sz="800" dirty="0">
                <a:latin typeface="Meiryo UI" panose="020B0604030504040204" pitchFamily="50" charset="-128"/>
                <a:ea typeface="Meiryo UI" panose="020B0604030504040204" pitchFamily="50" charset="-128"/>
              </a:endParaRPr>
            </a:p>
            <a:p>
              <a:pPr algn="ctr"/>
              <a:r>
                <a:rPr lang="zh-TW" altLang="en-US" sz="800" dirty="0">
                  <a:latin typeface="Meiryo UI" panose="020B0604030504040204" pitchFamily="50" charset="-128"/>
                  <a:ea typeface="Meiryo UI" panose="020B0604030504040204" pitchFamily="50" charset="-128"/>
                </a:rPr>
                <a:t>工事施行認可</a:t>
              </a:r>
              <a:r>
                <a:rPr lang="ja-JP" altLang="en-US" sz="800" dirty="0">
                  <a:latin typeface="Meiryo UI" panose="020B0604030504040204" pitchFamily="50" charset="-128"/>
                  <a:ea typeface="Meiryo UI" panose="020B0604030504040204" pitchFamily="50" charset="-128"/>
                </a:rPr>
                <a:t>取得</a:t>
              </a:r>
            </a:p>
          </p:txBody>
        </p:sp>
        <p:sp>
          <p:nvSpPr>
            <p:cNvPr id="26" name="大かっこ 25"/>
            <p:cNvSpPr/>
            <p:nvPr/>
          </p:nvSpPr>
          <p:spPr>
            <a:xfrm>
              <a:off x="4004758" y="4233200"/>
              <a:ext cx="679423" cy="45883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大阪市営</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地下鉄</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株式会社化</a:t>
              </a:r>
            </a:p>
          </p:txBody>
        </p:sp>
        <p:sp>
          <p:nvSpPr>
            <p:cNvPr id="27" name="大かっこ 26"/>
            <p:cNvSpPr/>
            <p:nvPr/>
          </p:nvSpPr>
          <p:spPr>
            <a:xfrm>
              <a:off x="4186856" y="5699860"/>
              <a:ext cx="994648"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おおさか東線</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全線開通</a:t>
              </a:r>
            </a:p>
          </p:txBody>
        </p:sp>
        <p:sp>
          <p:nvSpPr>
            <p:cNvPr id="28" name="大かっこ 27"/>
            <p:cNvSpPr/>
            <p:nvPr/>
          </p:nvSpPr>
          <p:spPr>
            <a:xfrm>
              <a:off x="2699792" y="4238036"/>
              <a:ext cx="1134849" cy="40624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大阪市高速電気</a:t>
              </a:r>
              <a:r>
                <a:rPr lang="ja-JP" altLang="en-US" sz="800" dirty="0" smtClean="0">
                  <a:latin typeface="Meiryo UI" panose="020B0604030504040204" pitchFamily="50" charset="-128"/>
                  <a:ea typeface="Meiryo UI" panose="020B0604030504040204" pitchFamily="50" charset="-128"/>
                </a:rPr>
                <a:t>軌道</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株式</a:t>
              </a:r>
              <a:r>
                <a:rPr lang="ja-JP" altLang="en-US" sz="800" dirty="0">
                  <a:latin typeface="Meiryo UI" panose="020B0604030504040204" pitchFamily="50" charset="-128"/>
                  <a:ea typeface="Meiryo UI" panose="020B0604030504040204" pitchFamily="50" charset="-128"/>
                </a:rPr>
                <a:t>会社を設立</a:t>
              </a:r>
            </a:p>
          </p:txBody>
        </p:sp>
      </p:grpSp>
      <p:sp>
        <p:nvSpPr>
          <p:cNvPr id="31" name="大かっこ 30"/>
          <p:cNvSpPr/>
          <p:nvPr/>
        </p:nvSpPr>
        <p:spPr>
          <a:xfrm>
            <a:off x="3992652" y="6001362"/>
            <a:ext cx="1248377" cy="40231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関西エアポート（株）による関西</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空港一体運営</a:t>
            </a:r>
          </a:p>
        </p:txBody>
      </p:sp>
      <p:sp>
        <p:nvSpPr>
          <p:cNvPr id="32" name="大かっこ 31"/>
          <p:cNvSpPr/>
          <p:nvPr/>
        </p:nvSpPr>
        <p:spPr>
          <a:xfrm>
            <a:off x="7139476" y="1586217"/>
            <a:ext cx="1125892" cy="37523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a:t>
            </a:r>
            <a:r>
              <a:rPr lang="ja-JP" altLang="en-US" sz="800" dirty="0" smtClean="0">
                <a:latin typeface="Meiryo UI" panose="020B0604030504040204" pitchFamily="50" charset="-128"/>
                <a:ea typeface="Meiryo UI" panose="020B0604030504040204" pitchFamily="50" charset="-128"/>
              </a:rPr>
              <a:t>スマートシティ</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パートナーズ</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フォーラム設立</a:t>
            </a:r>
          </a:p>
        </p:txBody>
      </p:sp>
      <p:sp>
        <p:nvSpPr>
          <p:cNvPr id="33" name="大かっこ 32"/>
          <p:cNvSpPr/>
          <p:nvPr/>
        </p:nvSpPr>
        <p:spPr>
          <a:xfrm>
            <a:off x="3043107" y="2836243"/>
            <a:ext cx="829773" cy="44757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新名神高速道路</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高槻～神戸間</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開通</a:t>
            </a:r>
          </a:p>
        </p:txBody>
      </p:sp>
      <p:sp>
        <p:nvSpPr>
          <p:cNvPr id="34" name="正方形/長方形 33"/>
          <p:cNvSpPr/>
          <p:nvPr/>
        </p:nvSpPr>
        <p:spPr>
          <a:xfrm>
            <a:off x="8789338" y="3090769"/>
            <a:ext cx="925982" cy="608756"/>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2023</a:t>
            </a:r>
            <a:r>
              <a:rPr lang="ja-JP" altLang="en-US" sz="800" dirty="0"/>
              <a:t>年度</a:t>
            </a:r>
            <a:endParaRPr lang="en-US" altLang="ja-JP" sz="800" dirty="0"/>
          </a:p>
          <a:p>
            <a:pPr algn="ctr"/>
            <a:r>
              <a:rPr lang="ja-JP" altLang="en-US" sz="800" dirty="0"/>
              <a:t>新名神高速道路</a:t>
            </a:r>
            <a:endParaRPr lang="en-US" altLang="ja-JP" sz="800" dirty="0"/>
          </a:p>
          <a:p>
            <a:pPr algn="ctr"/>
            <a:r>
              <a:rPr lang="ja-JP" altLang="en-US" sz="800" dirty="0"/>
              <a:t>高槻～京田辺間開通予定</a:t>
            </a:r>
          </a:p>
        </p:txBody>
      </p:sp>
      <p:sp>
        <p:nvSpPr>
          <p:cNvPr id="35" name="正方形/長方形 34"/>
          <p:cNvSpPr/>
          <p:nvPr/>
        </p:nvSpPr>
        <p:spPr>
          <a:xfrm>
            <a:off x="8985447" y="5153312"/>
            <a:ext cx="777551" cy="512545"/>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2023</a:t>
            </a:r>
            <a:r>
              <a:rPr lang="ja-JP" altLang="en-US" sz="800" dirty="0"/>
              <a:t>年度</a:t>
            </a:r>
            <a:endParaRPr lang="en-US" altLang="ja-JP" sz="800" dirty="0"/>
          </a:p>
          <a:p>
            <a:pPr algn="ctr"/>
            <a:r>
              <a:rPr lang="ja-JP" altLang="en-US" sz="800" dirty="0"/>
              <a:t>北大阪急行延伸開業予定</a:t>
            </a:r>
          </a:p>
        </p:txBody>
      </p:sp>
      <p:sp>
        <p:nvSpPr>
          <p:cNvPr id="39" name="スライド番号プレースホルダー 3"/>
          <p:cNvSpPr>
            <a:spLocks noGrp="1"/>
          </p:cNvSpPr>
          <p:nvPr>
            <p:ph type="sldNum" sz="quarter" idx="12"/>
          </p:nvPr>
        </p:nvSpPr>
        <p:spPr>
          <a:xfrm>
            <a:off x="7478371" y="6537450"/>
            <a:ext cx="2311400" cy="365125"/>
          </a:xfrm>
        </p:spPr>
        <p:txBody>
          <a:bodyPr/>
          <a:lstStyle/>
          <a:p>
            <a:r>
              <a:rPr lang="en-US" altLang="ja-JP" dirty="0" smtClean="0"/>
              <a:t>3</a:t>
            </a:r>
          </a:p>
        </p:txBody>
      </p:sp>
      <p:sp>
        <p:nvSpPr>
          <p:cNvPr id="37" name="大かっこ 36"/>
          <p:cNvSpPr/>
          <p:nvPr/>
        </p:nvSpPr>
        <p:spPr>
          <a:xfrm>
            <a:off x="4215848" y="4552015"/>
            <a:ext cx="1118010" cy="46116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a:t>
            </a:r>
            <a:r>
              <a:rPr lang="ja-JP" altLang="en-US" sz="800" dirty="0" smtClean="0">
                <a:latin typeface="Meiryo UI" panose="020B0604030504040204" pitchFamily="50" charset="-128"/>
                <a:ea typeface="Meiryo UI" panose="020B0604030504040204" pitchFamily="50" charset="-128"/>
              </a:rPr>
              <a:t>モノレール延伸</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都市</a:t>
            </a:r>
            <a:r>
              <a:rPr lang="ja-JP" altLang="en-US" sz="800" dirty="0">
                <a:latin typeface="Meiryo UI" panose="020B0604030504040204" pitchFamily="50" charset="-128"/>
                <a:ea typeface="Meiryo UI" panose="020B0604030504040204" pitchFamily="50" charset="-128"/>
              </a:rPr>
              <a:t>計画</a:t>
            </a:r>
            <a:r>
              <a:rPr lang="ja-JP" altLang="en-US" sz="800" dirty="0" smtClean="0">
                <a:latin typeface="Meiryo UI" panose="020B0604030504040204" pitchFamily="50" charset="-128"/>
                <a:ea typeface="Meiryo UI" panose="020B0604030504040204" pitchFamily="50" charset="-128"/>
              </a:rPr>
              <a:t>決定</a:t>
            </a:r>
            <a:endParaRPr lang="en-US" altLang="ja-JP" sz="800" dirty="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軌道法特許取得</a:t>
            </a:r>
            <a:endParaRPr lang="en-US" altLang="ja-JP" sz="800" dirty="0" smtClean="0">
              <a:latin typeface="Meiryo UI" panose="020B0604030504040204" pitchFamily="50" charset="-128"/>
              <a:ea typeface="Meiryo UI" panose="020B0604030504040204" pitchFamily="50" charset="-128"/>
            </a:endParaRPr>
          </a:p>
        </p:txBody>
      </p:sp>
      <p:sp>
        <p:nvSpPr>
          <p:cNvPr id="38" name="大かっこ 37"/>
          <p:cNvSpPr/>
          <p:nvPr/>
        </p:nvSpPr>
        <p:spPr>
          <a:xfrm>
            <a:off x="5601072" y="4975458"/>
            <a:ext cx="1252280" cy="521690"/>
          </a:xfrm>
          <a:prstGeom prst="bracketPair">
            <a:avLst>
              <a:gd name="adj" fmla="val 10824"/>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なにわ筋</a:t>
            </a:r>
            <a:r>
              <a:rPr lang="ja-JP" altLang="en-US" sz="800" dirty="0" smtClean="0">
                <a:latin typeface="Meiryo UI" panose="020B0604030504040204" pitchFamily="50" charset="-128"/>
                <a:ea typeface="Meiryo UI" panose="020B0604030504040204" pitchFamily="50" charset="-128"/>
              </a:rPr>
              <a:t>線</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鉄道事業許可</a:t>
            </a:r>
            <a:endParaRPr lang="en-US" altLang="ja-JP" sz="800" dirty="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都市計画決定</a:t>
            </a:r>
            <a:endParaRPr lang="en-US" altLang="ja-JP" sz="800" dirty="0" smtClean="0">
              <a:latin typeface="Meiryo UI" panose="020B0604030504040204" pitchFamily="50" charset="-128"/>
              <a:ea typeface="Meiryo UI" panose="020B0604030504040204" pitchFamily="50" charset="-128"/>
            </a:endParaRPr>
          </a:p>
          <a:p>
            <a:pPr algn="ctr"/>
            <a:r>
              <a:rPr lang="zh-TW" altLang="en-US" sz="800" dirty="0" smtClean="0">
                <a:latin typeface="Meiryo UI" panose="020B0604030504040204" pitchFamily="50" charset="-128"/>
                <a:ea typeface="Meiryo UI" panose="020B0604030504040204" pitchFamily="50" charset="-128"/>
              </a:rPr>
              <a:t>工事</a:t>
            </a:r>
            <a:r>
              <a:rPr lang="zh-TW" altLang="en-US" sz="800" dirty="0">
                <a:latin typeface="Meiryo UI" panose="020B0604030504040204" pitchFamily="50" charset="-128"/>
                <a:ea typeface="Meiryo UI" panose="020B0604030504040204" pitchFamily="50" charset="-128"/>
              </a:rPr>
              <a:t>施行認可</a:t>
            </a:r>
            <a:r>
              <a:rPr lang="ja-JP" altLang="en-US" sz="800" dirty="0">
                <a:latin typeface="Meiryo UI" panose="020B0604030504040204" pitchFamily="50" charset="-128"/>
                <a:ea typeface="Meiryo UI" panose="020B0604030504040204" pitchFamily="50" charset="-128"/>
              </a:rPr>
              <a:t>取得</a:t>
            </a:r>
          </a:p>
        </p:txBody>
      </p:sp>
      <p:sp>
        <p:nvSpPr>
          <p:cNvPr id="40" name="大かっこ 39"/>
          <p:cNvSpPr/>
          <p:nvPr/>
        </p:nvSpPr>
        <p:spPr>
          <a:xfrm>
            <a:off x="7041232" y="5064066"/>
            <a:ext cx="1134101" cy="29197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なにわ筋線</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都市計画事業</a:t>
            </a:r>
            <a:r>
              <a:rPr lang="zh-TW" altLang="en-US" sz="800" dirty="0">
                <a:latin typeface="Meiryo UI" panose="020B0604030504040204" pitchFamily="50" charset="-128"/>
                <a:ea typeface="Meiryo UI" panose="020B0604030504040204" pitchFamily="50" charset="-128"/>
              </a:rPr>
              <a:t>認可</a:t>
            </a:r>
            <a:r>
              <a:rPr lang="ja-JP" altLang="en-US" sz="800" dirty="0">
                <a:latin typeface="Meiryo UI" panose="020B0604030504040204" pitchFamily="50" charset="-128"/>
                <a:ea typeface="Meiryo UI" panose="020B0604030504040204" pitchFamily="50" charset="-128"/>
              </a:rPr>
              <a:t>取得</a:t>
            </a:r>
          </a:p>
        </p:txBody>
      </p:sp>
      <p:sp>
        <p:nvSpPr>
          <p:cNvPr id="41" name="大かっこ 40"/>
          <p:cNvSpPr/>
          <p:nvPr/>
        </p:nvSpPr>
        <p:spPr>
          <a:xfrm>
            <a:off x="8463040" y="6377382"/>
            <a:ext cx="1252280" cy="29197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関空防災機能</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強化対策事業完了</a:t>
            </a:r>
            <a:endParaRPr lang="ja-JP" altLang="en-US" sz="800" dirty="0">
              <a:latin typeface="Meiryo UI" panose="020B0604030504040204" pitchFamily="50" charset="-128"/>
              <a:ea typeface="Meiryo UI" panose="020B0604030504040204" pitchFamily="50" charset="-128"/>
            </a:endParaRPr>
          </a:p>
        </p:txBody>
      </p:sp>
      <p:sp>
        <p:nvSpPr>
          <p:cNvPr id="36" name="大かっこ 35"/>
          <p:cNvSpPr/>
          <p:nvPr/>
        </p:nvSpPr>
        <p:spPr>
          <a:xfrm>
            <a:off x="5493103" y="6017037"/>
            <a:ext cx="1248377" cy="40231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関西３空港懇談会</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関空の発着</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容量拡張</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可能性の検討等について合意</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42" name="大かっこ 41"/>
          <p:cNvSpPr/>
          <p:nvPr/>
        </p:nvSpPr>
        <p:spPr>
          <a:xfrm>
            <a:off x="8409384" y="5971089"/>
            <a:ext cx="1368152" cy="35907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第１ターミナル</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リノベーション着工</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en-US" altLang="ja-JP" sz="7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2025</a:t>
            </a:r>
            <a:r>
              <a:rPr kumimoji="1" lang="ja-JP" altLang="en-US" sz="7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年万博までに概成予定</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444724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p:cNvGrpSpPr/>
          <p:nvPr/>
        </p:nvGrpSpPr>
        <p:grpSpPr>
          <a:xfrm>
            <a:off x="5416556" y="4469986"/>
            <a:ext cx="4091837" cy="2330004"/>
            <a:chOff x="2059704" y="799975"/>
            <a:chExt cx="6849165" cy="4150307"/>
          </a:xfrm>
        </p:grpSpPr>
        <p:sp>
          <p:nvSpPr>
            <p:cNvPr id="50" name="角丸四角形 49"/>
            <p:cNvSpPr/>
            <p:nvPr/>
          </p:nvSpPr>
          <p:spPr>
            <a:xfrm>
              <a:off x="2593073" y="2526330"/>
              <a:ext cx="6315796" cy="2423952"/>
            </a:xfrm>
            <a:prstGeom prst="roundRect">
              <a:avLst>
                <a:gd name="adj" fmla="val 1096"/>
              </a:avLst>
            </a:prstGeom>
            <a:solidFill>
              <a:schemeClr val="accent1">
                <a:lumMod val="60000"/>
                <a:lumOff val="40000"/>
                <a:alpha val="61961"/>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1" name="グループ化 50"/>
            <p:cNvGrpSpPr/>
            <p:nvPr/>
          </p:nvGrpSpPr>
          <p:grpSpPr>
            <a:xfrm>
              <a:off x="2629528" y="2595492"/>
              <a:ext cx="6162575" cy="2195958"/>
              <a:chOff x="721715" y="4222976"/>
              <a:chExt cx="7446517" cy="2548826"/>
            </a:xfrm>
          </p:grpSpPr>
          <p:sp>
            <p:nvSpPr>
              <p:cNvPr id="55" name="角丸四角形 54"/>
              <p:cNvSpPr/>
              <p:nvPr/>
            </p:nvSpPr>
            <p:spPr>
              <a:xfrm>
                <a:off x="886393" y="4366998"/>
                <a:ext cx="3234246" cy="607182"/>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正方形/長方形 55"/>
              <p:cNvSpPr/>
              <p:nvPr/>
            </p:nvSpPr>
            <p:spPr>
              <a:xfrm>
                <a:off x="721715" y="4328872"/>
                <a:ext cx="3587297" cy="71340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多様なチャレンジによる成長</a:t>
                </a:r>
                <a:endParaRPr kumimoji="1" lang="en-US" altLang="ja-JP"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endParaRPr>
              </a:p>
              <a:p>
                <a:pPr lvl="0" algn="ctr">
                  <a:defRPr/>
                </a:pPr>
                <a:r>
                  <a:rPr kumimoji="1" lang="ja-JP" altLang="en-US"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a:t>
                </a:r>
                <a:r>
                  <a:rPr kumimoji="1" lang="en-US" altLang="ja-JP" sz="8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Diverse Innovation</a:t>
                </a:r>
                <a:r>
                  <a:rPr kumimoji="1" lang="ja-JP" altLang="en-US"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a:t>
                </a:r>
                <a:endParaRPr kumimoji="0" lang="ja-JP" altLang="en-US" sz="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sp>
            <p:nvSpPr>
              <p:cNvPr id="57" name="角丸四角形 56"/>
              <p:cNvSpPr/>
              <p:nvPr/>
            </p:nvSpPr>
            <p:spPr>
              <a:xfrm>
                <a:off x="4952890" y="4365623"/>
                <a:ext cx="3215342" cy="614549"/>
              </a:xfrm>
              <a:prstGeom prst="roundRect">
                <a:avLst>
                  <a:gd name="adj"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正方形/長方形 57"/>
              <p:cNvSpPr/>
              <p:nvPr/>
            </p:nvSpPr>
            <p:spPr>
              <a:xfrm>
                <a:off x="5134181" y="4338130"/>
                <a:ext cx="2667623" cy="6809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いのち輝く幸せな暮らし</a:t>
                </a:r>
                <a:endParaRPr kumimoji="1" lang="en-US" altLang="ja-JP"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7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Human Well-being</a:t>
                </a:r>
                <a:r>
                  <a:rPr kumimoji="1" lang="ja-JP" altLang="en-US" sz="7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59" name="角丸四角形 58"/>
              <p:cNvSpPr/>
              <p:nvPr/>
            </p:nvSpPr>
            <p:spPr>
              <a:xfrm>
                <a:off x="3039035" y="5713032"/>
                <a:ext cx="3065930" cy="622431"/>
              </a:xfrm>
              <a:prstGeom prst="roundRect">
                <a:avLst>
                  <a:gd name="adj"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正方形/長方形 59"/>
              <p:cNvSpPr/>
              <p:nvPr/>
            </p:nvSpPr>
            <p:spPr>
              <a:xfrm>
                <a:off x="2725611" y="5688797"/>
                <a:ext cx="3850909" cy="71340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世界の未来をともにつくる</a:t>
                </a:r>
                <a:endParaRPr kumimoji="1" lang="en-US" altLang="ja-JP"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Global </a:t>
                </a:r>
                <a:r>
                  <a:rPr kumimoji="1" lang="en-US" altLang="ja-JP"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Co-Creation Hub</a:t>
                </a:r>
                <a:r>
                  <a:rPr kumimoji="1" lang="ja-JP" altLang="en-US"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0" lang="ja-JP" altLang="en-US" sz="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61" name="図形 60"/>
              <p:cNvSpPr/>
              <p:nvPr/>
            </p:nvSpPr>
            <p:spPr>
              <a:xfrm rot="11041147">
                <a:off x="4878742" y="4777970"/>
                <a:ext cx="808103" cy="1106022"/>
              </a:xfrm>
              <a:prstGeom prst="swooshArrow">
                <a:avLst>
                  <a:gd name="adj1" fmla="val 22524"/>
                  <a:gd name="adj2" fmla="val 29227"/>
                </a:avLst>
              </a:prstGeom>
              <a:gradFill flip="none" rotWithShape="1">
                <a:gsLst>
                  <a:gs pos="0">
                    <a:srgbClr val="FF3300"/>
                  </a:gs>
                  <a:gs pos="39999">
                    <a:srgbClr val="FF9933"/>
                  </a:gs>
                  <a:gs pos="70000">
                    <a:srgbClr val="FFCC66"/>
                  </a:gs>
                  <a:gs pos="100000">
                    <a:srgbClr val="FFFFCC"/>
                  </a:gs>
                </a:gsLst>
                <a:lin ang="8100000" scaled="1"/>
                <a:tileRect/>
              </a:gra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2" name="図形 61"/>
              <p:cNvSpPr/>
              <p:nvPr/>
            </p:nvSpPr>
            <p:spPr>
              <a:xfrm rot="2212374">
                <a:off x="4161707" y="4222976"/>
                <a:ext cx="834181" cy="895226"/>
              </a:xfrm>
              <a:prstGeom prst="swooshArrow">
                <a:avLst>
                  <a:gd name="adj1" fmla="val 22524"/>
                  <a:gd name="adj2" fmla="val 29227"/>
                </a:avLst>
              </a:prstGeom>
              <a:solidFill>
                <a:schemeClr val="accent6"/>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3" name="図形 62"/>
              <p:cNvSpPr/>
              <p:nvPr/>
            </p:nvSpPr>
            <p:spPr>
              <a:xfrm rot="5732256" flipH="1" flipV="1">
                <a:off x="3419973" y="4805710"/>
                <a:ext cx="755406" cy="1115030"/>
              </a:xfrm>
              <a:prstGeom prst="swooshArrow">
                <a:avLst>
                  <a:gd name="adj1" fmla="val 22524"/>
                  <a:gd name="adj2" fmla="val 29227"/>
                </a:avLst>
              </a:prstGeom>
              <a:solidFill>
                <a:schemeClr val="accent1">
                  <a:lumMod val="75000"/>
                </a:schemeClr>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4" name="テキスト ボックス 63"/>
              <p:cNvSpPr txBox="1"/>
              <p:nvPr/>
            </p:nvSpPr>
            <p:spPr>
              <a:xfrm>
                <a:off x="1012013" y="5089880"/>
                <a:ext cx="7156219" cy="636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人が中心＝「誰一人取り残さない」</a:t>
                </a:r>
                <a:endParaRPr kumimoji="1" lang="en-US" altLang="ja-JP" sz="8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「人中心」をベース</a:t>
                </a:r>
                <a:r>
                  <a:rPr kumimoji="1" lang="ja-JP" altLang="en-US" sz="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に、サイバー空間とフィジカル空間の高度な</a:t>
                </a:r>
                <a:r>
                  <a:rPr kumimoji="1" lang="ja-JP" altLang="en-US" sz="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融合により取組みを推進</a:t>
                </a:r>
                <a:r>
                  <a:rPr kumimoji="1" lang="en-US" altLang="ja-JP" sz="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65" name="正方形/長方形 64"/>
              <p:cNvSpPr/>
              <p:nvPr/>
            </p:nvSpPr>
            <p:spPr>
              <a:xfrm>
                <a:off x="886391" y="6350247"/>
                <a:ext cx="7281839" cy="421555"/>
              </a:xfrm>
              <a:prstGeom prst="rect">
                <a:avLst/>
              </a:prstGeom>
              <a:noFill/>
              <a:ln w="19050">
                <a:noFill/>
                <a:prstDash val="solid"/>
              </a:ln>
            </p:spPr>
            <p:txBody>
              <a:bodyPr wrap="square">
                <a:spAutoFit/>
              </a:bodyPr>
              <a:lstStyle/>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ローカル、グローバルの両面から</a:t>
                </a:r>
                <a:r>
                  <a:rPr kumimoji="1" lang="en-US" altLang="ja-JP" sz="7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7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の柱で</a:t>
                </a:r>
                <a:r>
                  <a:rPr kumimoji="1" lang="en-US" altLang="ja-JP" sz="7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a:t>
                </a:r>
                <a:r>
                  <a:rPr kumimoji="1" lang="ja-JP" altLang="en-US" sz="70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ｓ</a:t>
                </a:r>
                <a:r>
                  <a:rPr kumimoji="1" lang="ja-JP" altLang="en-US" sz="7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先進都市としての取組みを推進</a:t>
                </a:r>
                <a:endParaRPr kumimoji="1" lang="en-US" altLang="ja-JP"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2" name="正方形/長方形 51"/>
            <p:cNvSpPr/>
            <p:nvPr/>
          </p:nvSpPr>
          <p:spPr>
            <a:xfrm>
              <a:off x="2059704" y="799975"/>
              <a:ext cx="609623" cy="1668823"/>
            </a:xfrm>
            <a:prstGeom prst="rect">
              <a:avLst/>
            </a:prstGeom>
            <a:solidFill>
              <a:srgbClr val="00B0F0"/>
            </a:solidFill>
            <a:ln w="19050">
              <a:noFill/>
              <a:prstDash val="solid"/>
            </a:ln>
          </p:spPr>
          <p:txBody>
            <a:bodyPr vert="eaVert" wrap="square" anchor="ctr">
              <a:spAutoFit/>
            </a:bodyPr>
            <a:lstStyle/>
            <a:p>
              <a:pPr marL="84138" marR="0" lvl="0" indent="-84138" algn="ctr" defTabSz="914400" rtl="0" eaLnBrk="1" fontAlgn="auto" latinLnBrk="0" hangingPunct="1">
                <a:lnSpc>
                  <a:spcPts val="14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将来像</a:t>
              </a:r>
              <a:endPar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2070336" y="2631891"/>
              <a:ext cx="609623" cy="2179114"/>
            </a:xfrm>
            <a:prstGeom prst="rect">
              <a:avLst/>
            </a:prstGeom>
            <a:solidFill>
              <a:srgbClr val="00B0F0"/>
            </a:solidFill>
            <a:ln w="19050">
              <a:noFill/>
              <a:prstDash val="solid"/>
            </a:ln>
          </p:spPr>
          <p:txBody>
            <a:bodyPr vert="eaVert" wrap="square">
              <a:spAutoFit/>
            </a:bodyPr>
            <a:lstStyle/>
            <a:p>
              <a:pPr marL="84138" marR="0" lvl="0" indent="-84138" algn="ctr" defTabSz="914400" rtl="0" eaLnBrk="1" fontAlgn="auto" latinLnBrk="0" hangingPunct="1">
                <a:lnSpc>
                  <a:spcPts val="14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３つの柱</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図 53"/>
            <p:cNvPicPr>
              <a:picLocks noChangeAspect="1"/>
            </p:cNvPicPr>
            <p:nvPr/>
          </p:nvPicPr>
          <p:blipFill>
            <a:blip r:embed="rId3"/>
            <a:stretch>
              <a:fillRect/>
            </a:stretch>
          </p:blipFill>
          <p:spPr>
            <a:xfrm>
              <a:off x="2765810" y="879523"/>
              <a:ext cx="5936305" cy="1486212"/>
            </a:xfrm>
            <a:prstGeom prst="rect">
              <a:avLst/>
            </a:prstGeom>
          </p:spPr>
        </p:pic>
      </p:grpSp>
      <p:sp>
        <p:nvSpPr>
          <p:cNvPr id="18" name="タイトル 1"/>
          <p:cNvSpPr txBox="1">
            <a:spLocks/>
          </p:cNvSpPr>
          <p:nvPr/>
        </p:nvSpPr>
        <p:spPr>
          <a:xfrm>
            <a:off x="380710" y="895977"/>
            <a:ext cx="9241975" cy="116916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1200"/>
              </a:spcBef>
              <a:buFont typeface="Wingdings" panose="05000000000000000000" pitchFamily="2" charset="2"/>
              <a:buChar char="p"/>
            </a:pP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11</a:t>
            </a:r>
            <a:r>
              <a:rPr lang="ja-JP" altLang="en-US" sz="1400" dirty="0" smtClean="0">
                <a:latin typeface="+mj-ea"/>
                <a:cs typeface="Meiryo UI" panose="020B0604030504040204" pitchFamily="50" charset="-128"/>
              </a:rPr>
              <a:t>月に開催</a:t>
            </a:r>
            <a:r>
              <a:rPr lang="ja-JP" altLang="en-US" sz="1400" dirty="0">
                <a:latin typeface="+mj-ea"/>
                <a:cs typeface="Meiryo UI" panose="020B0604030504040204" pitchFamily="50" charset="-128"/>
              </a:rPr>
              <a:t>が決定</a:t>
            </a:r>
            <a:r>
              <a:rPr lang="ja-JP" altLang="en-US" sz="1400" dirty="0" smtClean="0">
                <a:latin typeface="+mj-ea"/>
                <a:cs typeface="Meiryo UI" panose="020B0604030504040204" pitchFamily="50" charset="-128"/>
              </a:rPr>
              <a:t>した</a:t>
            </a:r>
            <a:r>
              <a:rPr lang="en-US" altLang="ja-JP" sz="1400" dirty="0" smtClean="0">
                <a:latin typeface="+mj-ea"/>
                <a:cs typeface="Meiryo UI" panose="020B0604030504040204" pitchFamily="50" charset="-128"/>
              </a:rPr>
              <a:t>2025</a:t>
            </a:r>
            <a:r>
              <a:rPr lang="ja-JP" altLang="en-US" sz="1400" dirty="0" smtClean="0">
                <a:latin typeface="+mj-ea"/>
                <a:cs typeface="Meiryo UI" panose="020B0604030504040204" pitchFamily="50" charset="-128"/>
              </a:rPr>
              <a:t>年日本国際博覧会（大阪・関西万博）は、大阪</a:t>
            </a:r>
            <a:r>
              <a:rPr lang="ja-JP" altLang="en-US" sz="1400" dirty="0">
                <a:latin typeface="+mj-ea"/>
                <a:cs typeface="Meiryo UI" panose="020B0604030504040204" pitchFamily="50" charset="-128"/>
              </a:rPr>
              <a:t>の再生を確かなものとし、さらなる成長につなげていくとともに、「副首都・大阪」の確立・発展をさらに加速させるべく、政府、地元自治体及び経済界、オールジャパンの体制で開催に向け準備が</a:t>
            </a:r>
            <a:r>
              <a:rPr lang="ja-JP" altLang="en-US" sz="1400" dirty="0" smtClean="0">
                <a:latin typeface="+mj-ea"/>
                <a:cs typeface="Meiryo UI" panose="020B0604030504040204" pitchFamily="50" charset="-128"/>
              </a:rPr>
              <a:t>進行。</a:t>
            </a:r>
            <a:endParaRPr lang="en-US" altLang="ja-JP" sz="1400" dirty="0" smtClean="0">
              <a:latin typeface="+mj-ea"/>
              <a:cs typeface="Meiryo UI" panose="020B0604030504040204" pitchFamily="50" charset="-128"/>
            </a:endParaRPr>
          </a:p>
          <a:p>
            <a:pPr marL="285750" indent="-285750" algn="l">
              <a:spcBef>
                <a:spcPts val="600"/>
              </a:spcBef>
              <a:buFont typeface="Wingdings" panose="05000000000000000000" pitchFamily="2" charset="2"/>
              <a:buChar char="p"/>
            </a:pPr>
            <a:r>
              <a:rPr lang="en-US" altLang="ja-JP" sz="1380" dirty="0" smtClean="0">
                <a:latin typeface="+mj-ea"/>
                <a:cs typeface="Meiryo UI" panose="020B0604030504040204" pitchFamily="50" charset="-128"/>
              </a:rPr>
              <a:t>2022</a:t>
            </a:r>
            <a:r>
              <a:rPr lang="ja-JP" altLang="en-US" sz="1380" dirty="0" smtClean="0">
                <a:latin typeface="+mj-ea"/>
                <a:cs typeface="Meiryo UI" panose="020B0604030504040204" pitchFamily="50" charset="-128"/>
              </a:rPr>
              <a:t>年１月に、</a:t>
            </a:r>
            <a:r>
              <a:rPr lang="en-US" altLang="ja-JP" sz="1380" dirty="0" smtClean="0">
                <a:latin typeface="+mj-ea"/>
                <a:cs typeface="Meiryo UI" panose="020B0604030504040204" pitchFamily="50" charset="-128"/>
              </a:rPr>
              <a:t>2025</a:t>
            </a:r>
            <a:r>
              <a:rPr lang="ja-JP" altLang="en-US" sz="1380" dirty="0" smtClean="0">
                <a:latin typeface="+mj-ea"/>
                <a:cs typeface="Meiryo UI" panose="020B0604030504040204" pitchFamily="50" charset="-128"/>
              </a:rPr>
              <a:t>年日本国際博覧会（大阪・関西万博）の開催に向け、大阪府・大阪市で一体的に取り組んでいくため「万博推進局」を共同設置。</a:t>
            </a:r>
            <a:endParaRPr lang="ja-JP" altLang="en-US" sz="1380" strike="sngStrike" dirty="0">
              <a:latin typeface="+mj-ea"/>
              <a:cs typeface="Meiryo UI" panose="020B0604030504040204" pitchFamily="50" charset="-128"/>
            </a:endParaRPr>
          </a:p>
        </p:txBody>
      </p:sp>
      <p:sp>
        <p:nvSpPr>
          <p:cNvPr id="12" name="タイトル 1"/>
          <p:cNvSpPr txBox="1">
            <a:spLocks/>
          </p:cNvSpPr>
          <p:nvPr/>
        </p:nvSpPr>
        <p:spPr>
          <a:xfrm>
            <a:off x="499390" y="2139408"/>
            <a:ext cx="1958114" cy="317303"/>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a:t>
            </a:r>
            <a:r>
              <a:rPr lang="ja-JP" altLang="en-US" sz="1400" b="1" dirty="0" smtClean="0">
                <a:latin typeface="+mj-ea"/>
                <a:cs typeface="Meiryo UI" panose="020B0604030504040204" pitchFamily="50" charset="-128"/>
              </a:rPr>
              <a:t>取組みの</a:t>
            </a:r>
            <a:r>
              <a:rPr lang="ja-JP" altLang="en-US" sz="1400" b="1" dirty="0">
                <a:latin typeface="+mj-ea"/>
                <a:cs typeface="Meiryo UI" panose="020B0604030504040204" pitchFamily="50" charset="-128"/>
              </a:rPr>
              <a:t>経過</a:t>
            </a:r>
          </a:p>
        </p:txBody>
      </p:sp>
      <p:sp>
        <p:nvSpPr>
          <p:cNvPr id="9" name="正方形/長方形 8"/>
          <p:cNvSpPr/>
          <p:nvPr/>
        </p:nvSpPr>
        <p:spPr>
          <a:xfrm>
            <a:off x="69620" y="404341"/>
            <a:ext cx="4739364" cy="338554"/>
          </a:xfrm>
          <a:prstGeom prst="rect">
            <a:avLst/>
          </a:prstGeom>
        </p:spPr>
        <p:txBody>
          <a:bodyPr wrap="square">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（１）副首都</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・大阪の発展を加速させるインパクト</a:t>
            </a:r>
          </a:p>
        </p:txBody>
      </p:sp>
      <p:sp>
        <p:nvSpPr>
          <p:cNvPr id="20" name="スライド番号プレースホルダー 3"/>
          <p:cNvSpPr>
            <a:spLocks noGrp="1"/>
          </p:cNvSpPr>
          <p:nvPr>
            <p:ph type="sldNum" sz="quarter" idx="12"/>
          </p:nvPr>
        </p:nvSpPr>
        <p:spPr>
          <a:xfrm>
            <a:off x="7716188" y="6521375"/>
            <a:ext cx="2133600" cy="365125"/>
          </a:xfrm>
        </p:spPr>
        <p:txBody>
          <a:bodyPr/>
          <a:lstStyle/>
          <a:p>
            <a:pPr>
              <a:defRPr/>
            </a:pPr>
            <a:r>
              <a:rPr lang="en-US" altLang="ja-JP" dirty="0" smtClean="0"/>
              <a:t>48</a:t>
            </a:r>
            <a:endParaRPr lang="ja-JP" altLang="en-US" dirty="0"/>
          </a:p>
        </p:txBody>
      </p:sp>
      <p:graphicFrame>
        <p:nvGraphicFramePr>
          <p:cNvPr id="22" name="表 21"/>
          <p:cNvGraphicFramePr>
            <a:graphicFrameLocks noGrp="1"/>
          </p:cNvGraphicFramePr>
          <p:nvPr>
            <p:extLst/>
          </p:nvPr>
        </p:nvGraphicFramePr>
        <p:xfrm>
          <a:off x="455903" y="2405434"/>
          <a:ext cx="3758416" cy="1784914"/>
        </p:xfrm>
        <a:graphic>
          <a:graphicData uri="http://schemas.openxmlformats.org/drawingml/2006/table">
            <a:tbl>
              <a:tblPr firstRow="1" bandRow="1">
                <a:tableStyleId>{5C22544A-7EE6-4342-B048-85BDC9FD1C3A}</a:tableStyleId>
              </a:tblPr>
              <a:tblGrid>
                <a:gridCol w="722775">
                  <a:extLst>
                    <a:ext uri="{9D8B030D-6E8A-4147-A177-3AD203B41FA5}">
                      <a16:colId xmlns:a16="http://schemas.microsoft.com/office/drawing/2014/main" val="4037741501"/>
                    </a:ext>
                  </a:extLst>
                </a:gridCol>
                <a:gridCol w="3035641">
                  <a:extLst>
                    <a:ext uri="{9D8B030D-6E8A-4147-A177-3AD203B41FA5}">
                      <a16:colId xmlns:a16="http://schemas.microsoft.com/office/drawing/2014/main" val="314475500"/>
                    </a:ext>
                  </a:extLst>
                </a:gridCol>
              </a:tblGrid>
              <a:tr h="165532">
                <a:tc>
                  <a:txBody>
                    <a:bodyPr/>
                    <a:lstStyle/>
                    <a:p>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関西で</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の開催が決定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689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２０２５年</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日本国際博覧会</a:t>
                      </a: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協会の設立</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65532">
                <a:tc>
                  <a:txBody>
                    <a:bodyPr/>
                    <a:lstStyle/>
                    <a:p>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博覧会国際事務局への登録申請書の提出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165621">
                <a:tc>
                  <a:txBody>
                    <a:bodyPr/>
                    <a:lstStyle/>
                    <a:p>
                      <a:r>
                        <a:rPr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2020.8</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ロゴマーク（右側）の策定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r h="165532">
                <a:tc>
                  <a:txBody>
                    <a:bodyPr/>
                    <a:lstStyle/>
                    <a:p>
                      <a:r>
                        <a:rPr kumimoji="1" lang="en-US" altLang="ja-JP" sz="1000" b="0" dirty="0">
                          <a:solidFill>
                            <a:schemeClr val="tx1"/>
                          </a:solidFill>
                          <a:latin typeface="Meiryo UI" panose="020B0604030504040204" pitchFamily="50" charset="-128"/>
                          <a:ea typeface="Meiryo UI" panose="020B0604030504040204" pitchFamily="50" charset="-128"/>
                        </a:rPr>
                        <a:t>2020.12</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博覧会国際事務局総会での登録申請の承認</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1417274"/>
                  </a:ext>
                </a:extLst>
              </a:tr>
              <a:tr h="165532">
                <a:tc>
                  <a:txBody>
                    <a:bodyPr/>
                    <a:lstStyle/>
                    <a:p>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基本方針の閣議決定、基本計画の策定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9110398"/>
                  </a:ext>
                </a:extLst>
              </a:tr>
              <a:tr h="165532">
                <a:tc>
                  <a:txBody>
                    <a:bodyPr/>
                    <a:lstStyle/>
                    <a:p>
                      <a:r>
                        <a:rPr kumimoji="1" lang="en-US" altLang="ja-JP" sz="1000" b="0" dirty="0" smtClean="0">
                          <a:solidFill>
                            <a:schemeClr val="tx1"/>
                          </a:solidFill>
                          <a:latin typeface="Meiryo UI" panose="020B0604030504040204" pitchFamily="50" charset="-128"/>
                          <a:ea typeface="Meiryo UI" panose="020B0604030504040204" pitchFamily="50" charset="-128"/>
                        </a:rPr>
                        <a:t>2021.2</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大阪パビリオン推進委員会の設立</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785041"/>
                  </a:ext>
                </a:extLst>
              </a:tr>
              <a:tr h="165532">
                <a:tc>
                  <a:txBody>
                    <a:bodyPr/>
                    <a:lstStyle/>
                    <a:p>
                      <a:r>
                        <a:rPr kumimoji="1" lang="en-US" altLang="ja-JP" sz="1000" b="0" dirty="0" smtClean="0">
                          <a:solidFill>
                            <a:schemeClr val="tx1"/>
                          </a:solidFill>
                          <a:latin typeface="Meiryo UI" panose="020B0604030504040204" pitchFamily="50" charset="-128"/>
                          <a:ea typeface="Meiryo UI" panose="020B0604030504040204" pitchFamily="50" charset="-128"/>
                        </a:rPr>
                        <a:t>2021.3</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大阪パビリオン</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にかかる出展参加基本構想策定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362862"/>
                  </a:ext>
                </a:extLst>
              </a:tr>
              <a:tr h="144000">
                <a:tc>
                  <a:txBody>
                    <a:bodyPr/>
                    <a:lstStyle/>
                    <a:p>
                      <a:r>
                        <a:rPr kumimoji="1" lang="en-US" altLang="ja-JP" sz="1000" b="0" dirty="0" smtClean="0">
                          <a:solidFill>
                            <a:schemeClr val="tx1"/>
                          </a:solidFill>
                          <a:latin typeface="Meiryo UI" panose="020B0604030504040204" pitchFamily="50" charset="-128"/>
                          <a:ea typeface="Meiryo UI" panose="020B0604030504040204" pitchFamily="50" charset="-128"/>
                        </a:rPr>
                        <a:t>2021.9</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smtClean="0">
                          <a:solidFill>
                            <a:schemeClr val="tx1"/>
                          </a:solidFill>
                          <a:effectLst/>
                          <a:latin typeface="Meiryo UI" panose="020B0604030504040204" pitchFamily="50" charset="-128"/>
                          <a:ea typeface="Meiryo UI" panose="020B0604030504040204" pitchFamily="50" charset="-128"/>
                          <a:cs typeface="+mn-cs"/>
                        </a:rPr>
                        <a:t>大阪パビリオン出展基本計画案（</a:t>
                      </a:r>
                      <a:r>
                        <a:rPr kumimoji="1" lang="en-US" altLang="ja-JP" sz="1000" kern="1200" dirty="0" smtClean="0">
                          <a:solidFill>
                            <a:schemeClr val="tx1"/>
                          </a:solidFill>
                          <a:effectLst/>
                          <a:latin typeface="Meiryo UI" panose="020B0604030504040204" pitchFamily="50" charset="-128"/>
                          <a:ea typeface="Meiryo UI" panose="020B0604030504040204" pitchFamily="50" charset="-128"/>
                          <a:cs typeface="+mn-cs"/>
                        </a:rPr>
                        <a:t>ver.1</a:t>
                      </a:r>
                      <a:r>
                        <a:rPr kumimoji="1" lang="ja-JP" altLang="ja-JP" sz="1000" kern="1200" dirty="0" smtClean="0">
                          <a:solidFill>
                            <a:schemeClr val="tx1"/>
                          </a:solidFill>
                          <a:effectLst/>
                          <a:latin typeface="Meiryo UI" panose="020B0604030504040204" pitchFamily="50" charset="-128"/>
                          <a:ea typeface="Meiryo UI" panose="020B0604030504040204" pitchFamily="50" charset="-128"/>
                          <a:cs typeface="+mn-cs"/>
                        </a:rPr>
                        <a:t>）</a:t>
                      </a:r>
                      <a:r>
                        <a:rPr kumimoji="1" lang="ja-JP" altLang="en-US" sz="1000" kern="1200" dirty="0" smtClean="0">
                          <a:solidFill>
                            <a:schemeClr val="tx1"/>
                          </a:solidFill>
                          <a:effectLst/>
                          <a:latin typeface="Meiryo UI" panose="020B0604030504040204" pitchFamily="50" charset="-128"/>
                          <a:ea typeface="Meiryo UI" panose="020B0604030504040204" pitchFamily="50" charset="-128"/>
                          <a:cs typeface="+mn-cs"/>
                        </a:rPr>
                        <a:t>の策定</a:t>
                      </a:r>
                      <a:endParaRPr kumimoji="1" lang="en-US" altLang="ja-JP" sz="1000" kern="1200" dirty="0" smtClean="0">
                        <a:solidFill>
                          <a:schemeClr val="tx1"/>
                        </a:solidFill>
                        <a:effectLst/>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661817"/>
                  </a:ext>
                </a:extLst>
              </a:tr>
              <a:tr h="144000">
                <a:tc>
                  <a:txBody>
                    <a:bodyPr/>
                    <a:lstStyle/>
                    <a:p>
                      <a:r>
                        <a:rPr kumimoji="1" lang="en-US" altLang="ja-JP" sz="1000" b="0" dirty="0" smtClean="0">
                          <a:solidFill>
                            <a:schemeClr val="tx1"/>
                          </a:solidFill>
                          <a:latin typeface="Meiryo UI" panose="020B0604030504040204" pitchFamily="50" charset="-128"/>
                          <a:ea typeface="Meiryo UI" panose="020B0604030504040204" pitchFamily="50" charset="-128"/>
                        </a:rPr>
                        <a:t>2021.12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effectLst/>
                          <a:latin typeface="Meiryo UI" panose="020B0604030504040204" pitchFamily="50" charset="-128"/>
                          <a:ea typeface="Meiryo UI" panose="020B0604030504040204" pitchFamily="50" charset="-128"/>
                          <a:cs typeface="+mn-cs"/>
                        </a:rPr>
                        <a:t>バーチャル大阪の一部公開</a:t>
                      </a:r>
                      <a:endParaRPr kumimoji="1" lang="en-US" altLang="ja-JP" sz="1000" kern="1200" dirty="0" smtClean="0">
                        <a:solidFill>
                          <a:schemeClr val="tx1"/>
                        </a:solidFill>
                        <a:effectLst/>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405501"/>
                  </a:ext>
                </a:extLst>
              </a:tr>
              <a:tr h="144000">
                <a:tc>
                  <a:txBody>
                    <a:bodyPr/>
                    <a:lstStyle/>
                    <a:p>
                      <a:r>
                        <a:rPr kumimoji="1" lang="en-US" altLang="ja-JP" sz="1000" b="0" dirty="0" smtClean="0">
                          <a:solidFill>
                            <a:schemeClr val="tx1"/>
                          </a:solidFill>
                          <a:latin typeface="Meiryo UI" panose="020B0604030504040204" pitchFamily="50" charset="-128"/>
                          <a:ea typeface="Meiryo UI" panose="020B0604030504040204" pitchFamily="50" charset="-128"/>
                        </a:rPr>
                        <a:t>2022.1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effectLst/>
                          <a:latin typeface="Meiryo UI" panose="020B0604030504040204" pitchFamily="50" charset="-128"/>
                          <a:ea typeface="Meiryo UI" panose="020B0604030504040204" pitchFamily="50" charset="-128"/>
                          <a:cs typeface="+mn-cs"/>
                        </a:rPr>
                        <a:t>万博推進局の設置</a:t>
                      </a:r>
                      <a:endParaRPr kumimoji="1" lang="en-US" altLang="ja-JP" sz="1000" kern="1200" dirty="0" smtClean="0">
                        <a:solidFill>
                          <a:schemeClr val="tx1"/>
                        </a:solidFill>
                        <a:effectLst/>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146475"/>
                  </a:ext>
                </a:extLst>
              </a:tr>
            </a:tbl>
          </a:graphicData>
        </a:graphic>
      </p:graphicFrame>
      <p:sp>
        <p:nvSpPr>
          <p:cNvPr id="23" name="正方形/長方形 22">
            <a:extLst>
              <a:ext uri="{FF2B5EF4-FFF2-40B4-BE49-F238E27FC236}">
                <a16:creationId xmlns:a16="http://schemas.microsoft.com/office/drawing/2014/main" id="{7D108E9D-9D87-4422-9066-E50EBEBA0010}"/>
              </a:ext>
            </a:extLst>
          </p:cNvPr>
          <p:cNvSpPr/>
          <p:nvPr/>
        </p:nvSpPr>
        <p:spPr>
          <a:xfrm>
            <a:off x="455903" y="4329784"/>
            <a:ext cx="3723654" cy="1080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ctr"/>
          <a:lstStyle/>
          <a:p>
            <a:pPr>
              <a:lnSpc>
                <a:spcPct val="114000"/>
              </a:lnSpc>
            </a:pPr>
            <a:r>
              <a:rPr lang="ja-JP" altLang="en-US" sz="1050" dirty="0" smtClean="0">
                <a:solidFill>
                  <a:schemeClr val="tx1"/>
                </a:solidFill>
                <a:latin typeface="Meiryo UI" panose="020B0604030504040204" pitchFamily="50" charset="-128"/>
                <a:ea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rPr>
              <a:t>テーマ　　　　</a:t>
            </a:r>
            <a:r>
              <a:rPr lang="ja-JP" altLang="en-US" sz="1050" b="1" dirty="0">
                <a:solidFill>
                  <a:schemeClr val="tx1"/>
                </a:solidFill>
                <a:latin typeface="Meiryo UI" panose="020B0604030504040204" pitchFamily="50" charset="-128"/>
                <a:ea typeface="Meiryo UI" panose="020B0604030504040204" pitchFamily="50" charset="-128"/>
              </a:rPr>
              <a:t>いのち輝く未来社会のデザイン</a:t>
            </a:r>
            <a:endParaRPr lang="en-US" altLang="ja-JP" sz="1050" b="1"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50" b="1" dirty="0">
                <a:solidFill>
                  <a:schemeClr val="tx1"/>
                </a:solidFill>
                <a:latin typeface="Meiryo UI" panose="020B0604030504040204" pitchFamily="50" charset="-128"/>
                <a:ea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rPr>
              <a:t>Designing Future Society for Our Lives</a:t>
            </a:r>
          </a:p>
          <a:p>
            <a:pPr>
              <a:lnSpc>
                <a:spcPct val="114000"/>
              </a:lnSpc>
            </a:pPr>
            <a:r>
              <a:rPr lang="ja-JP" altLang="en-US" sz="1050" dirty="0">
                <a:solidFill>
                  <a:schemeClr val="tx1"/>
                </a:solidFill>
                <a:latin typeface="Meiryo UI" panose="020B0604030504040204" pitchFamily="50" charset="-128"/>
                <a:ea typeface="Meiryo UI" panose="020B0604030504040204" pitchFamily="50" charset="-128"/>
              </a:rPr>
              <a:t>■ 開催場所　 夢洲（大阪市此花区） 約</a:t>
            </a:r>
            <a:r>
              <a:rPr lang="en-US" altLang="ja-JP" sz="1050" dirty="0">
                <a:solidFill>
                  <a:schemeClr val="tx1"/>
                </a:solidFill>
                <a:latin typeface="Meiryo UI" panose="020B0604030504040204" pitchFamily="50" charset="-128"/>
                <a:ea typeface="Meiryo UI" panose="020B0604030504040204" pitchFamily="50" charset="-128"/>
              </a:rPr>
              <a:t>155ha</a:t>
            </a:r>
          </a:p>
          <a:p>
            <a:pPr>
              <a:lnSpc>
                <a:spcPct val="114000"/>
              </a:lnSpc>
            </a:pPr>
            <a:r>
              <a:rPr lang="ja-JP" altLang="en-US" sz="1050" dirty="0">
                <a:solidFill>
                  <a:schemeClr val="tx1"/>
                </a:solidFill>
                <a:latin typeface="Meiryo UI" panose="020B0604030504040204" pitchFamily="50" charset="-128"/>
                <a:ea typeface="Meiryo UI" panose="020B0604030504040204" pitchFamily="50" charset="-128"/>
              </a:rPr>
              <a:t>■ 開催期間　 </a:t>
            </a:r>
            <a:r>
              <a:rPr lang="en-US" altLang="ja-JP" sz="1050" dirty="0">
                <a:solidFill>
                  <a:schemeClr val="tx1"/>
                </a:solidFill>
                <a:latin typeface="Meiryo UI" panose="020B0604030504040204" pitchFamily="50" charset="-128"/>
                <a:ea typeface="Meiryo UI" panose="020B0604030504040204" pitchFamily="50" charset="-128"/>
              </a:rPr>
              <a:t>2025.4.13</a:t>
            </a:r>
            <a:r>
              <a:rPr lang="ja-JP" altLang="en-US" sz="1050" dirty="0">
                <a:solidFill>
                  <a:schemeClr val="tx1"/>
                </a:solidFill>
                <a:latin typeface="Meiryo UI" panose="020B0604030504040204" pitchFamily="50" charset="-128"/>
                <a:ea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rPr>
              <a:t>2025.10.13</a:t>
            </a:r>
          </a:p>
          <a:p>
            <a:pPr>
              <a:lnSpc>
                <a:spcPct val="114000"/>
              </a:lnSpc>
            </a:pPr>
            <a:r>
              <a:rPr lang="ja-JP" altLang="en-US" sz="1050" dirty="0">
                <a:solidFill>
                  <a:schemeClr val="tx1"/>
                </a:solidFill>
                <a:latin typeface="Meiryo UI" panose="020B0604030504040204" pitchFamily="50" charset="-128"/>
                <a:ea typeface="Meiryo UI" panose="020B0604030504040204" pitchFamily="50" charset="-128"/>
              </a:rPr>
              <a:t>■ 入場者　　　約</a:t>
            </a:r>
            <a:r>
              <a:rPr lang="en-US" altLang="ja-JP" sz="1050" dirty="0" smtClean="0">
                <a:solidFill>
                  <a:schemeClr val="tx1"/>
                </a:solidFill>
                <a:latin typeface="Meiryo UI" panose="020B0604030504040204" pitchFamily="50" charset="-128"/>
                <a:ea typeface="Meiryo UI" panose="020B0604030504040204" pitchFamily="50" charset="-128"/>
              </a:rPr>
              <a:t>2,820</a:t>
            </a:r>
            <a:r>
              <a:rPr lang="ja-JP" altLang="en-US" sz="1050" dirty="0">
                <a:solidFill>
                  <a:schemeClr val="tx1"/>
                </a:solidFill>
                <a:latin typeface="Meiryo UI" panose="020B0604030504040204" pitchFamily="50" charset="-128"/>
                <a:ea typeface="Meiryo UI" panose="020B0604030504040204" pitchFamily="50" charset="-128"/>
              </a:rPr>
              <a:t>万人（想定）</a:t>
            </a:r>
          </a:p>
        </p:txBody>
      </p:sp>
      <p:sp>
        <p:nvSpPr>
          <p:cNvPr id="24" name="正方形/長方形 23">
            <a:extLst>
              <a:ext uri="{FF2B5EF4-FFF2-40B4-BE49-F238E27FC236}">
                <a16:creationId xmlns:a16="http://schemas.microsoft.com/office/drawing/2014/main" id="{CE1A95F5-6246-4044-B59E-DFEFFB9E68A3}"/>
              </a:ext>
            </a:extLst>
          </p:cNvPr>
          <p:cNvSpPr/>
          <p:nvPr/>
        </p:nvSpPr>
        <p:spPr>
          <a:xfrm>
            <a:off x="522682" y="4245312"/>
            <a:ext cx="1008000" cy="180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開催</a:t>
            </a:r>
            <a:r>
              <a:rPr lang="ja-JP" altLang="en-US" sz="1100" b="1" dirty="0">
                <a:solidFill>
                  <a:schemeClr val="tx1"/>
                </a:solidFill>
                <a:latin typeface="Meiryo UI" panose="020B0604030504040204" pitchFamily="50" charset="-128"/>
                <a:ea typeface="Meiryo UI" panose="020B0604030504040204" pitchFamily="50" charset="-128"/>
              </a:rPr>
              <a:t>概要</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406334" y="665299"/>
            <a:ext cx="6336703" cy="308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年日本国際博覧会（大阪</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p>
        </p:txBody>
      </p:sp>
      <p:graphicFrame>
        <p:nvGraphicFramePr>
          <p:cNvPr id="19" name="表 18"/>
          <p:cNvGraphicFramePr>
            <a:graphicFrameLocks noGrp="1"/>
          </p:cNvGraphicFramePr>
          <p:nvPr>
            <p:extLst/>
          </p:nvPr>
        </p:nvGraphicFramePr>
        <p:xfrm>
          <a:off x="5416556" y="3808038"/>
          <a:ext cx="4343018" cy="445664"/>
        </p:xfrm>
        <a:graphic>
          <a:graphicData uri="http://schemas.openxmlformats.org/drawingml/2006/table">
            <a:tbl>
              <a:tblPr firstRow="1" bandRow="1">
                <a:tableStyleId>{5C22544A-7EE6-4342-B048-85BDC9FD1C3A}</a:tableStyleId>
              </a:tblPr>
              <a:tblGrid>
                <a:gridCol w="835198">
                  <a:extLst>
                    <a:ext uri="{9D8B030D-6E8A-4147-A177-3AD203B41FA5}">
                      <a16:colId xmlns:a16="http://schemas.microsoft.com/office/drawing/2014/main" val="4037741501"/>
                    </a:ext>
                  </a:extLst>
                </a:gridCol>
                <a:gridCol w="3507820">
                  <a:extLst>
                    <a:ext uri="{9D8B030D-6E8A-4147-A177-3AD203B41FA5}">
                      <a16:colId xmlns:a16="http://schemas.microsoft.com/office/drawing/2014/main" val="314475500"/>
                    </a:ext>
                  </a:extLst>
                </a:gridCol>
              </a:tblGrid>
              <a:tr h="445664">
                <a:tc>
                  <a:txBody>
                    <a:bodyPr/>
                    <a:lstStyle/>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大阪府・大阪市により「</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万博のインパクトを活かした</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大阪の将来に向けたビジョン</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bl>
          </a:graphicData>
        </a:graphic>
      </p:graphicFrame>
      <p:sp>
        <p:nvSpPr>
          <p:cNvPr id="66" name="タイトル 1"/>
          <p:cNvSpPr txBox="1">
            <a:spLocks/>
          </p:cNvSpPr>
          <p:nvPr/>
        </p:nvSpPr>
        <p:spPr>
          <a:xfrm>
            <a:off x="5393961" y="4206335"/>
            <a:ext cx="4114431" cy="240435"/>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ja-JP" altLang="en-US" sz="1200" dirty="0" smtClean="0">
                <a:solidFill>
                  <a:prstClr val="white"/>
                </a:solidFill>
                <a:latin typeface="Meiryo UI" panose="020B0604030504040204" pitchFamily="50" charset="-128"/>
                <a:ea typeface="Meiryo UI" panose="020B0604030504040204" pitchFamily="50" charset="-128"/>
              </a:rPr>
              <a:t>大阪の将来像</a:t>
            </a:r>
            <a:r>
              <a:rPr kumimoji="1" lang="ja-JP" altLang="en-US" sz="12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とそれを実現するための３つの柱</a:t>
            </a:r>
            <a:endParaRPr kumimoji="1" lang="ja-JP" altLang="en-US" sz="120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8938" y="2211234"/>
            <a:ext cx="3024000" cy="1555724"/>
          </a:xfrm>
          <a:prstGeom prst="rect">
            <a:avLst/>
          </a:prstGeom>
        </p:spPr>
      </p:pic>
      <p:sp>
        <p:nvSpPr>
          <p:cNvPr id="3" name="テキスト ボックス 2"/>
          <p:cNvSpPr txBox="1"/>
          <p:nvPr/>
        </p:nvSpPr>
        <p:spPr>
          <a:xfrm>
            <a:off x="8598014" y="2468934"/>
            <a:ext cx="856720" cy="861774"/>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資料提供</a:t>
            </a:r>
            <a:r>
              <a:rPr kumimoji="1" lang="en-US" altLang="ja-JP" sz="1000" dirty="0" smtClean="0">
                <a:latin typeface="Meiryo UI" panose="020B0604030504040204" pitchFamily="50" charset="-128"/>
                <a:ea typeface="Meiryo UI" panose="020B0604030504040204" pitchFamily="50" charset="-128"/>
              </a:rPr>
              <a:t>】</a:t>
            </a:r>
          </a:p>
          <a:p>
            <a:pPr algn="ctr"/>
            <a:r>
              <a:rPr lang="ja-JP" altLang="en-US" sz="1000" dirty="0" smtClean="0">
                <a:latin typeface="Meiryo UI" panose="020B0604030504040204" pitchFamily="50" charset="-128"/>
                <a:ea typeface="Meiryo UI" panose="020B0604030504040204" pitchFamily="50" charset="-128"/>
              </a:rPr>
              <a:t>（公社）</a:t>
            </a:r>
            <a:endParaRPr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２０２５年</a:t>
            </a:r>
            <a:endParaRPr kumimoji="1"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日本国際</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博覧会協会</a:t>
            </a:r>
            <a:endParaRPr lang="en-US" altLang="ja-JP" sz="1000" dirty="0" smtClean="0">
              <a:latin typeface="Meiryo UI" panose="020B0604030504040204" pitchFamily="50" charset="-128"/>
              <a:ea typeface="Meiryo UI" panose="020B0604030504040204" pitchFamily="50" charset="-128"/>
            </a:endParaRPr>
          </a:p>
        </p:txBody>
      </p:sp>
      <p:sp>
        <p:nvSpPr>
          <p:cNvPr id="34"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経済成長面の</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取組状況</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 name="直線コネクタ 34"/>
          <p:cNvCxnSpPr/>
          <p:nvPr/>
        </p:nvCxnSpPr>
        <p:spPr>
          <a:xfrm>
            <a:off x="285644" y="212525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069" y="2272819"/>
            <a:ext cx="1194356" cy="1776788"/>
          </a:xfrm>
          <a:prstGeom prst="rect">
            <a:avLst/>
          </a:prstGeom>
        </p:spPr>
      </p:pic>
      <p:pic>
        <p:nvPicPr>
          <p:cNvPr id="4" name="図 3"/>
          <p:cNvPicPr>
            <a:picLocks noChangeAspect="1"/>
          </p:cNvPicPr>
          <p:nvPr/>
        </p:nvPicPr>
        <p:blipFill>
          <a:blip r:embed="rId6"/>
          <a:stretch>
            <a:fillRect/>
          </a:stretch>
        </p:blipFill>
        <p:spPr>
          <a:xfrm>
            <a:off x="443776" y="5458629"/>
            <a:ext cx="4603691" cy="1368000"/>
          </a:xfrm>
          <a:prstGeom prst="rect">
            <a:avLst/>
          </a:prstGeom>
        </p:spPr>
      </p:pic>
    </p:spTree>
    <p:extLst>
      <p:ext uri="{BB962C8B-B14F-4D97-AF65-F5344CB8AC3E}">
        <p14:creationId xmlns:p14="http://schemas.microsoft.com/office/powerpoint/2010/main" val="3701188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5644" y="188729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80711" y="839059"/>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12</a:t>
            </a:r>
            <a:r>
              <a:rPr lang="ja-JP" altLang="en-US" sz="1400" dirty="0">
                <a:latin typeface="+mj-ea"/>
                <a:cs typeface="Meiryo UI" panose="020B0604030504040204" pitchFamily="50" charset="-128"/>
              </a:rPr>
              <a:t>月、大阪府・大阪市では大阪</a:t>
            </a:r>
            <a:r>
              <a:rPr lang="en-US" altLang="ja-JP" sz="1400" dirty="0">
                <a:latin typeface="+mj-ea"/>
                <a:cs typeface="Meiryo UI" panose="020B0604030504040204" pitchFamily="50" charset="-128"/>
              </a:rPr>
              <a:t>IR</a:t>
            </a:r>
            <a:r>
              <a:rPr lang="ja-JP" altLang="en-US" sz="1400" dirty="0">
                <a:latin typeface="+mj-ea"/>
                <a:cs typeface="Meiryo UI" panose="020B0604030504040204" pitchFamily="50" charset="-128"/>
              </a:rPr>
              <a:t>基本構想を策定し、事業者の公募（</a:t>
            </a:r>
            <a:r>
              <a:rPr lang="en-US" altLang="ja-JP" sz="1400" dirty="0">
                <a:latin typeface="+mj-ea"/>
                <a:cs typeface="Meiryo UI" panose="020B0604030504040204" pitchFamily="50" charset="-128"/>
              </a:rPr>
              <a:t>RFP</a:t>
            </a:r>
            <a:r>
              <a:rPr lang="ja-JP" altLang="en-US" sz="1400" dirty="0">
                <a:latin typeface="+mj-ea"/>
                <a:cs typeface="Meiryo UI" panose="020B0604030504040204" pitchFamily="50" charset="-128"/>
              </a:rPr>
              <a:t>）を開始。ポストコロナにおける大阪のさらなる成長や、副首都・大阪の世界水準の都市ブランドの確立のより一層の加速などに向け、誘致が進められている</a:t>
            </a:r>
            <a:r>
              <a:rPr lang="ja-JP" altLang="en-US" sz="1400" dirty="0" smtClean="0">
                <a:latin typeface="+mj-ea"/>
                <a:cs typeface="Meiryo UI" panose="020B0604030504040204" pitchFamily="50" charset="-128"/>
              </a:rPr>
              <a:t>。</a:t>
            </a:r>
            <a:endParaRPr lang="en-US" altLang="ja-JP" sz="1400" dirty="0" smtClean="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en-US" altLang="ja-JP" sz="1400" dirty="0" smtClean="0">
                <a:latin typeface="+mj-ea"/>
                <a:cs typeface="Meiryo UI" panose="020B0604030504040204" pitchFamily="50" charset="-128"/>
              </a:rPr>
              <a:t>IR</a:t>
            </a:r>
            <a:r>
              <a:rPr lang="ja-JP" altLang="en-US" sz="1400" dirty="0" smtClean="0">
                <a:latin typeface="+mj-ea"/>
                <a:cs typeface="Meiryo UI" panose="020B0604030504040204" pitchFamily="50" charset="-128"/>
              </a:rPr>
              <a:t>の</a:t>
            </a:r>
            <a:r>
              <a:rPr lang="ja-JP" altLang="en-US" sz="1400" dirty="0">
                <a:latin typeface="+mj-ea"/>
                <a:cs typeface="Meiryo UI" panose="020B0604030504040204" pitchFamily="50" charset="-128"/>
              </a:rPr>
              <a:t>誘致</a:t>
            </a:r>
            <a:r>
              <a:rPr lang="ja-JP" altLang="en-US" sz="1400" dirty="0" smtClean="0">
                <a:latin typeface="+mj-ea"/>
                <a:cs typeface="Meiryo UI" panose="020B0604030504040204" pitchFamily="50" charset="-128"/>
              </a:rPr>
              <a:t>について、大阪府</a:t>
            </a:r>
            <a:r>
              <a:rPr lang="ja-JP" altLang="en-US" sz="1400" dirty="0">
                <a:latin typeface="+mj-ea"/>
                <a:cs typeface="Meiryo UI" panose="020B0604030504040204" pitchFamily="50" charset="-128"/>
              </a:rPr>
              <a:t>・大阪市一体で行うことを</a:t>
            </a:r>
            <a:r>
              <a:rPr lang="ja-JP" altLang="en-US" sz="1400" dirty="0" smtClean="0">
                <a:latin typeface="+mj-ea"/>
                <a:cs typeface="Meiryo UI" panose="020B0604030504040204" pitchFamily="50" charset="-128"/>
              </a:rPr>
              <a:t>目的</a:t>
            </a:r>
            <a:r>
              <a:rPr lang="ja-JP" altLang="en-US" sz="1400" dirty="0">
                <a:latin typeface="+mj-ea"/>
                <a:cs typeface="Meiryo UI" panose="020B0604030504040204" pitchFamily="50" charset="-128"/>
              </a:rPr>
              <a:t>に</a:t>
            </a:r>
            <a:r>
              <a:rPr lang="ja-JP" altLang="en-US" sz="1400" dirty="0" smtClean="0">
                <a:latin typeface="+mj-ea"/>
                <a:cs typeface="Meiryo UI" panose="020B0604030504040204" pitchFamily="50" charset="-128"/>
              </a:rPr>
              <a:t>、</a:t>
            </a:r>
            <a:r>
              <a:rPr lang="en-US" altLang="ja-JP" sz="1400" dirty="0" smtClean="0">
                <a:latin typeface="+mj-ea"/>
                <a:cs typeface="Meiryo UI" panose="020B0604030504040204" pitchFamily="50" charset="-128"/>
              </a:rPr>
              <a:t>2017</a:t>
            </a:r>
            <a:r>
              <a:rPr lang="ja-JP" altLang="en-US" sz="1400" dirty="0" smtClean="0">
                <a:latin typeface="+mj-ea"/>
                <a:cs typeface="Meiryo UI" panose="020B0604030504040204" pitchFamily="50" charset="-128"/>
              </a:rPr>
              <a:t>年４月に「</a:t>
            </a:r>
            <a:r>
              <a:rPr lang="en-US" altLang="ja-JP" sz="1400" dirty="0" smtClean="0">
                <a:latin typeface="+mj-ea"/>
                <a:cs typeface="Meiryo UI" panose="020B0604030504040204" pitchFamily="50" charset="-128"/>
              </a:rPr>
              <a:t>IR</a:t>
            </a:r>
            <a:r>
              <a:rPr lang="ja-JP" altLang="en-US" sz="1400" dirty="0" smtClean="0">
                <a:latin typeface="+mj-ea"/>
                <a:cs typeface="Meiryo UI" panose="020B0604030504040204" pitchFamily="50" charset="-128"/>
              </a:rPr>
              <a:t>推進局」を共同設置。</a:t>
            </a:r>
            <a:endParaRPr lang="ja-JP" altLang="en-US" sz="1400" dirty="0">
              <a:latin typeface="+mj-ea"/>
              <a:cs typeface="Meiryo UI" panose="020B0604030504040204" pitchFamily="50" charset="-128"/>
            </a:endParaRPr>
          </a:p>
        </p:txBody>
      </p:sp>
      <p:sp>
        <p:nvSpPr>
          <p:cNvPr id="12" name="タイトル 1"/>
          <p:cNvSpPr txBox="1">
            <a:spLocks/>
          </p:cNvSpPr>
          <p:nvPr/>
        </p:nvSpPr>
        <p:spPr>
          <a:xfrm>
            <a:off x="584293" y="1900171"/>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graphicFrame>
        <p:nvGraphicFramePr>
          <p:cNvPr id="34" name="表 33">
            <a:extLst>
              <a:ext uri="{FF2B5EF4-FFF2-40B4-BE49-F238E27FC236}">
                <a16:creationId xmlns:a16="http://schemas.microsoft.com/office/drawing/2014/main" id="{1E87DF9F-EAB7-445E-8D15-C9971BD0102F}"/>
              </a:ext>
            </a:extLst>
          </p:cNvPr>
          <p:cNvGraphicFramePr>
            <a:graphicFrameLocks noGrp="1"/>
          </p:cNvGraphicFramePr>
          <p:nvPr>
            <p:extLst/>
          </p:nvPr>
        </p:nvGraphicFramePr>
        <p:xfrm>
          <a:off x="608626" y="2225112"/>
          <a:ext cx="4272366" cy="1860013"/>
        </p:xfrm>
        <a:graphic>
          <a:graphicData uri="http://schemas.openxmlformats.org/drawingml/2006/table">
            <a:tbl>
              <a:tblPr firstRow="1" bandRow="1">
                <a:tableStyleId>{5C22544A-7EE6-4342-B048-85BDC9FD1C3A}</a:tableStyleId>
              </a:tblPr>
              <a:tblGrid>
                <a:gridCol w="748191">
                  <a:extLst>
                    <a:ext uri="{9D8B030D-6E8A-4147-A177-3AD203B41FA5}">
                      <a16:colId xmlns:a16="http://schemas.microsoft.com/office/drawing/2014/main" val="4037741501"/>
                    </a:ext>
                  </a:extLst>
                </a:gridCol>
                <a:gridCol w="3524175">
                  <a:extLst>
                    <a:ext uri="{9D8B030D-6E8A-4147-A177-3AD203B41FA5}">
                      <a16:colId xmlns:a16="http://schemas.microsoft.com/office/drawing/2014/main" val="314475500"/>
                    </a:ext>
                  </a:extLst>
                </a:gridCol>
              </a:tblGrid>
              <a:tr h="18678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特定複合観光施設区域整備法成立</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2019.11</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「大阪・夢洲地区特定複合観光施設区域整備　</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実施方針（案）」の公表</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325249"/>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基本構想の策定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235367"/>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IR</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事業者の公募（</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RFP</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517782"/>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国の基本方針</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288899"/>
                  </a:ext>
                </a:extLst>
              </a:tr>
              <a:tr h="747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2021.9</a:t>
                      </a:r>
                      <a:r>
                        <a:rPr lang="en-US" altLang="ja-JP"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「大阪・夢洲地区特定複合観光施設区域整備　</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実施方針」確定</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設置運営事業予定者を選定</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5429612"/>
                  </a:ext>
                </a:extLst>
              </a:tr>
            </a:tbl>
          </a:graphicData>
        </a:graphic>
      </p:graphicFrame>
      <p:pic>
        <p:nvPicPr>
          <p:cNvPr id="36" name="図 35">
            <a:extLst>
              <a:ext uri="{FF2B5EF4-FFF2-40B4-BE49-F238E27FC236}">
                <a16:creationId xmlns:a16="http://schemas.microsoft.com/office/drawing/2014/main" id="{7CE4923A-6F95-49F7-B093-AEC9CC585E7D}"/>
              </a:ext>
            </a:extLst>
          </p:cNvPr>
          <p:cNvPicPr>
            <a:picLocks noChangeAspect="1"/>
          </p:cNvPicPr>
          <p:nvPr/>
        </p:nvPicPr>
        <p:blipFill>
          <a:blip r:embed="rId3"/>
          <a:stretch>
            <a:fillRect/>
          </a:stretch>
        </p:blipFill>
        <p:spPr>
          <a:xfrm>
            <a:off x="584293" y="3976301"/>
            <a:ext cx="8418997" cy="2758981"/>
          </a:xfrm>
          <a:prstGeom prst="rect">
            <a:avLst/>
          </a:prstGeom>
        </p:spPr>
      </p:pic>
      <p:sp>
        <p:nvSpPr>
          <p:cNvPr id="38" name="タイトル 1">
            <a:extLst>
              <a:ext uri="{FF2B5EF4-FFF2-40B4-BE49-F238E27FC236}">
                <a16:creationId xmlns:a16="http://schemas.microsoft.com/office/drawing/2014/main" id="{C724A365-E278-41B8-B4A1-633334CD4698}"/>
              </a:ext>
            </a:extLst>
          </p:cNvPr>
          <p:cNvSpPr txBox="1">
            <a:spLocks/>
          </p:cNvSpPr>
          <p:nvPr/>
        </p:nvSpPr>
        <p:spPr>
          <a:xfrm>
            <a:off x="4880992" y="2000043"/>
            <a:ext cx="4172130" cy="272167"/>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lnSpc>
                <a:spcPct val="114000"/>
              </a:lnSpc>
              <a:defRPr/>
            </a:pPr>
            <a:r>
              <a:rPr lang="ja-JP" altLang="en-US" sz="1200" b="1" dirty="0">
                <a:solidFill>
                  <a:schemeClr val="bg1"/>
                </a:solidFill>
                <a:latin typeface="Meiryo UI" pitchFamily="50" charset="-128"/>
                <a:ea typeface="Meiryo UI" pitchFamily="50" charset="-128"/>
                <a:cs typeface="Meiryo UI" pitchFamily="50" charset="-128"/>
              </a:rPr>
              <a:t>大阪</a:t>
            </a:r>
            <a:r>
              <a:rPr lang="en-US" altLang="ja-JP" sz="1200" b="1" dirty="0">
                <a:solidFill>
                  <a:schemeClr val="bg1"/>
                </a:solidFill>
                <a:latin typeface="Meiryo UI" pitchFamily="50" charset="-128"/>
                <a:ea typeface="Meiryo UI" pitchFamily="50" charset="-128"/>
                <a:cs typeface="Meiryo UI" pitchFamily="50" charset="-128"/>
              </a:rPr>
              <a:t>IR</a:t>
            </a:r>
            <a:r>
              <a:rPr lang="ja-JP" altLang="en-US" sz="1200" b="1" dirty="0">
                <a:solidFill>
                  <a:schemeClr val="bg1"/>
                </a:solidFill>
                <a:latin typeface="Meiryo UI" pitchFamily="50" charset="-128"/>
                <a:ea typeface="Meiryo UI" pitchFamily="50" charset="-128"/>
                <a:cs typeface="Meiryo UI" pitchFamily="50" charset="-128"/>
              </a:rPr>
              <a:t>が有すべき機能・施設</a:t>
            </a:r>
          </a:p>
        </p:txBody>
      </p:sp>
      <p:sp>
        <p:nvSpPr>
          <p:cNvPr id="39" name="正方形/長方形 38">
            <a:extLst>
              <a:ext uri="{FF2B5EF4-FFF2-40B4-BE49-F238E27FC236}">
                <a16:creationId xmlns:a16="http://schemas.microsoft.com/office/drawing/2014/main" id="{5F0C4688-9A9B-4CFD-982B-F3541510E7CB}"/>
              </a:ext>
            </a:extLst>
          </p:cNvPr>
          <p:cNvSpPr/>
          <p:nvPr/>
        </p:nvSpPr>
        <p:spPr>
          <a:xfrm>
            <a:off x="4885184" y="2142494"/>
            <a:ext cx="4172130" cy="177891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ja-JP" altLang="en-US">
              <a:solidFill>
                <a:schemeClr val="tx1"/>
              </a:solidFill>
            </a:endParaRPr>
          </a:p>
        </p:txBody>
      </p:sp>
      <p:pic>
        <p:nvPicPr>
          <p:cNvPr id="40" name="図 39">
            <a:extLst>
              <a:ext uri="{FF2B5EF4-FFF2-40B4-BE49-F238E27FC236}">
                <a16:creationId xmlns:a16="http://schemas.microsoft.com/office/drawing/2014/main" id="{1595B67F-6D84-4527-8AF8-D73E72C0D89D}"/>
              </a:ext>
            </a:extLst>
          </p:cNvPr>
          <p:cNvPicPr>
            <a:picLocks noChangeAspect="1"/>
          </p:cNvPicPr>
          <p:nvPr/>
        </p:nvPicPr>
        <p:blipFill>
          <a:blip r:embed="rId4"/>
          <a:stretch>
            <a:fillRect/>
          </a:stretch>
        </p:blipFill>
        <p:spPr>
          <a:xfrm>
            <a:off x="5025008" y="2338647"/>
            <a:ext cx="3751157" cy="1453967"/>
          </a:xfrm>
          <a:prstGeom prst="rect">
            <a:avLst/>
          </a:prstGeom>
        </p:spPr>
      </p:pic>
      <p:sp>
        <p:nvSpPr>
          <p:cNvPr id="41" name="スライド番号プレースホルダー 3"/>
          <p:cNvSpPr txBox="1">
            <a:spLocks/>
          </p:cNvSpPr>
          <p:nvPr/>
        </p:nvSpPr>
        <p:spPr>
          <a:xfrm>
            <a:off x="7709365" y="6486796"/>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49</a:t>
            </a:r>
            <a:endParaRPr lang="ja-JP" altLang="en-US" dirty="0"/>
          </a:p>
        </p:txBody>
      </p:sp>
      <p:sp>
        <p:nvSpPr>
          <p:cNvPr id="14" name="正方形/長方形 13"/>
          <p:cNvSpPr/>
          <p:nvPr/>
        </p:nvSpPr>
        <p:spPr>
          <a:xfrm>
            <a:off x="69620" y="190987"/>
            <a:ext cx="4955388" cy="338554"/>
          </a:xfrm>
          <a:prstGeom prst="rect">
            <a:avLst/>
          </a:prstGeom>
        </p:spPr>
        <p:txBody>
          <a:bodyPr wrap="square">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（１）副首都</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・大阪の発展を加速させる</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インパクト</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80711" y="42768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②統合型</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リゾート</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の立地推進</a:t>
            </a:r>
          </a:p>
        </p:txBody>
      </p:sp>
      <p:pic>
        <p:nvPicPr>
          <p:cNvPr id="2" name="図 1"/>
          <p:cNvPicPr>
            <a:picLocks noChangeAspect="1"/>
          </p:cNvPicPr>
          <p:nvPr/>
        </p:nvPicPr>
        <p:blipFill>
          <a:blip r:embed="rId5"/>
          <a:stretch>
            <a:fillRect/>
          </a:stretch>
        </p:blipFill>
        <p:spPr>
          <a:xfrm>
            <a:off x="4794632" y="5240253"/>
            <a:ext cx="4235630" cy="1495029"/>
          </a:xfrm>
          <a:prstGeom prst="rect">
            <a:avLst/>
          </a:prstGeom>
        </p:spPr>
      </p:pic>
    </p:spTree>
    <p:extLst>
      <p:ext uri="{BB962C8B-B14F-4D97-AF65-F5344CB8AC3E}">
        <p14:creationId xmlns:p14="http://schemas.microsoft.com/office/powerpoint/2010/main" val="2614698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6974" y="4353151"/>
            <a:ext cx="3958245" cy="2511244"/>
          </a:xfrm>
          <a:prstGeom prst="rect">
            <a:avLst/>
          </a:prstGeom>
        </p:spPr>
      </p:pic>
      <p:sp>
        <p:nvSpPr>
          <p:cNvPr id="24" name="タイトル 1"/>
          <p:cNvSpPr txBox="1">
            <a:spLocks/>
          </p:cNvSpPr>
          <p:nvPr/>
        </p:nvSpPr>
        <p:spPr>
          <a:xfrm>
            <a:off x="535897" y="1556500"/>
            <a:ext cx="401136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健康・医療の新たな拠点形成（健都）</a:t>
            </a:r>
          </a:p>
        </p:txBody>
      </p:sp>
      <p:sp>
        <p:nvSpPr>
          <p:cNvPr id="25" name="タイトル 1"/>
          <p:cNvSpPr txBox="1">
            <a:spLocks/>
          </p:cNvSpPr>
          <p:nvPr/>
        </p:nvSpPr>
        <p:spPr>
          <a:xfrm>
            <a:off x="5169024" y="1542333"/>
            <a:ext cx="401136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中之島</a:t>
            </a:r>
            <a:r>
              <a:rPr lang="en-US" altLang="ja-JP" sz="1400" b="1" dirty="0">
                <a:latin typeface="+mj-ea"/>
                <a:cs typeface="Meiryo UI" panose="020B0604030504040204" pitchFamily="50" charset="-128"/>
              </a:rPr>
              <a:t>4</a:t>
            </a:r>
            <a:r>
              <a:rPr lang="ja-JP" altLang="en-US" sz="1400" b="1" dirty="0">
                <a:latin typeface="+mj-ea"/>
                <a:cs typeface="Meiryo UI" panose="020B0604030504040204" pitchFamily="50" charset="-128"/>
              </a:rPr>
              <a:t>丁目における未来医療国際拠点</a:t>
            </a:r>
          </a:p>
        </p:txBody>
      </p:sp>
      <p:sp>
        <p:nvSpPr>
          <p:cNvPr id="27" name="角丸四角形 11">
            <a:extLst>
              <a:ext uri="{FF2B5EF4-FFF2-40B4-BE49-F238E27FC236}">
                <a16:creationId xmlns:a16="http://schemas.microsoft.com/office/drawing/2014/main" id="{341421A0-CD26-4758-996E-E553AD742986}"/>
              </a:ext>
            </a:extLst>
          </p:cNvPr>
          <p:cNvSpPr/>
          <p:nvPr/>
        </p:nvSpPr>
        <p:spPr>
          <a:xfrm>
            <a:off x="394178" y="1988840"/>
            <a:ext cx="4294800" cy="2105063"/>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年７月、国立循環器病研究センター（国循）の移転を契機に、「健康・医療」のクラスター形成を、関係者が一体となって推進。</a:t>
            </a:r>
          </a:p>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月、国立健康・栄養研究所（健栄研）の移転決定も踏まえ、健都内外との連携について検討を進めるため、 「健都クラスター推進協議会」に、国循や地元市に加え、新たに厚生労働省（国研）医薬基盤・健康・栄養研究所が参画。</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月には同協議会での協議・調整を経て、吹田市により健栄研の移転先となるアライアンス棟整備・運営事業者が決定し、</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年春頃竣工予定。</a:t>
            </a:r>
          </a:p>
        </p:txBody>
      </p:sp>
      <p:cxnSp>
        <p:nvCxnSpPr>
          <p:cNvPr id="15" name="直線コネクタ 14"/>
          <p:cNvCxnSpPr/>
          <p:nvPr/>
        </p:nvCxnSpPr>
        <p:spPr>
          <a:xfrm>
            <a:off x="285644" y="1542333"/>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bwMode="gray">
          <a:xfrm>
            <a:off x="406732" y="4196073"/>
            <a:ext cx="1440000" cy="141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健都ゾーニング</a:t>
            </a:r>
            <a:r>
              <a:rPr kumimoji="0" lang="ja-JP" altLang="en-US" sz="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0" lang="en-US" altLang="ja-JP" sz="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30ha</a:t>
            </a:r>
            <a:r>
              <a:rPr kumimoji="0" lang="ja-JP" altLang="en-US" sz="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85644" y="413122"/>
            <a:ext cx="67555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①産業・技術力　健康・長寿を基軸とした新たな価値の創出</a:t>
            </a:r>
          </a:p>
        </p:txBody>
      </p:sp>
      <p:sp>
        <p:nvSpPr>
          <p:cNvPr id="21" name="正方形/長方形 20"/>
          <p:cNvSpPr/>
          <p:nvPr/>
        </p:nvSpPr>
        <p:spPr>
          <a:xfrm>
            <a:off x="380711" y="62211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医療関連分野の世界的なクラスター形成</a:t>
            </a:r>
          </a:p>
        </p:txBody>
      </p:sp>
      <p:sp>
        <p:nvSpPr>
          <p:cNvPr id="22" name="タイトル 1"/>
          <p:cNvSpPr txBox="1">
            <a:spLocks/>
          </p:cNvSpPr>
          <p:nvPr/>
        </p:nvSpPr>
        <p:spPr>
          <a:xfrm>
            <a:off x="380711" y="980728"/>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世界最高水準の研究が進む再生医療や革新的創薬等の産学連携による実用化、産業化の促進など、健康分野における新産業の創出を図るため、健康医療関連分野の世界的なクラスター形成などに向けた取組みが進行。</a:t>
            </a:r>
          </a:p>
        </p:txBody>
      </p:sp>
      <p:sp>
        <p:nvSpPr>
          <p:cNvPr id="23" name="正方形/長方形 22"/>
          <p:cNvSpPr/>
          <p:nvPr/>
        </p:nvSpPr>
        <p:spPr>
          <a:xfrm>
            <a:off x="100487" y="124779"/>
            <a:ext cx="4955388" cy="338554"/>
          </a:xfrm>
          <a:prstGeom prst="rect">
            <a:avLst/>
          </a:prstGeom>
        </p:spPr>
        <p:txBody>
          <a:bodyPr wrap="square">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（２）副首都・大阪の経済成長に向けた取組み</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591814" y="6528614"/>
            <a:ext cx="2311400" cy="365125"/>
          </a:xfrm>
        </p:spPr>
        <p:txBody>
          <a:bodyPr/>
          <a:lstStyle/>
          <a:p>
            <a:pPr>
              <a:defRPr/>
            </a:pPr>
            <a:r>
              <a:rPr lang="en-US" altLang="ja-JP" dirty="0" smtClean="0"/>
              <a:t>50</a:t>
            </a:r>
            <a:endParaRPr lang="ja-JP" altLang="en-US" dirty="0"/>
          </a:p>
        </p:txBody>
      </p:sp>
      <p:sp>
        <p:nvSpPr>
          <p:cNvPr id="18" name="角丸四角形 11">
            <a:extLst>
              <a:ext uri="{FF2B5EF4-FFF2-40B4-BE49-F238E27FC236}">
                <a16:creationId xmlns:a16="http://schemas.microsoft.com/office/drawing/2014/main" id="{341421A0-CD26-4758-996E-E553AD742986}"/>
              </a:ext>
            </a:extLst>
          </p:cNvPr>
          <p:cNvSpPr/>
          <p:nvPr/>
        </p:nvSpPr>
        <p:spPr>
          <a:xfrm>
            <a:off x="5071833" y="1986734"/>
            <a:ext cx="4294800" cy="147354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月、大阪府を含む設立者</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者</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未来</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医療推進機構を</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設立。</a:t>
            </a:r>
            <a:endPar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月、未来医療国際拠点の開発事業者の決定、開発事業者と機構が定期</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建物賃貸借</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予約契約を</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締結。</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月から、拠点に入居する</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病院</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iPS</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財団</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r>
              <a:rPr lang="ja-JP" altLang="en-US" sz="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を順次決定・公表。</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年春開業予定。</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089776" y="3612140"/>
            <a:ext cx="209061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施設構成</a:t>
            </a:r>
            <a:r>
              <a:rPr kumimoji="1" lang="en-US" altLang="ja-JP"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29" name="図 28"/>
          <p:cNvPicPr>
            <a:picLocks noChangeAspect="1"/>
          </p:cNvPicPr>
          <p:nvPr/>
        </p:nvPicPr>
        <p:blipFill rotWithShape="1">
          <a:blip r:embed="rId4"/>
          <a:srcRect t="7025" r="1691"/>
          <a:stretch/>
        </p:blipFill>
        <p:spPr>
          <a:xfrm>
            <a:off x="5135493" y="3981286"/>
            <a:ext cx="1890603" cy="1981832"/>
          </a:xfrm>
          <a:prstGeom prst="rect">
            <a:avLst/>
          </a:prstGeom>
          <a:ln w="22225">
            <a:noFill/>
          </a:ln>
        </p:spPr>
      </p:pic>
      <p:sp>
        <p:nvSpPr>
          <p:cNvPr id="30" name="テキスト ボックス 29"/>
          <p:cNvSpPr txBox="1"/>
          <p:nvPr/>
        </p:nvSpPr>
        <p:spPr>
          <a:xfrm>
            <a:off x="5083748" y="5945707"/>
            <a:ext cx="2039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※2021</a:t>
            </a:r>
            <a:r>
              <a:rPr kumimoji="1" lang="ja-JP" altLang="en-US"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年</a:t>
            </a:r>
            <a:r>
              <a:rPr kumimoji="1" lang="en-US" altLang="ja-JP"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6</a:t>
            </a:r>
            <a:r>
              <a:rPr kumimoji="1" lang="ja-JP" altLang="en-US"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月時点のイメージパースであり、今後変更　</a:t>
            </a:r>
            <a:endPar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1" lang="ja-JP" altLang="en-US"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の可能性があります。</a:t>
            </a:r>
            <a:endParaRPr kumimoji="1" lang="en-US" altLang="ja-JP"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a:t>
            </a:r>
            <a:r>
              <a:rPr kumimoji="1" lang="ja-JP" altLang="en-US"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提供：中之島４丁目用地における未来医療国際拠点</a:t>
            </a:r>
            <a:endParaRPr kumimoji="1" lang="en-US" altLang="ja-JP"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1" lang="en-US" altLang="ja-JP"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1" lang="ja-JP" altLang="en-US" sz="6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事業開発事業者</a:t>
            </a:r>
            <a:endParaRPr kumimoji="1" lang="ja-JP" altLang="en-US"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31" name="テキスト ボックス 30"/>
          <p:cNvSpPr txBox="1"/>
          <p:nvPr/>
        </p:nvSpPr>
        <p:spPr>
          <a:xfrm>
            <a:off x="5045143" y="3612140"/>
            <a:ext cx="18002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イメージパース</a:t>
            </a:r>
            <a:r>
              <a:rPr kumimoji="1" lang="en-US" altLang="ja-JP"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32" name="図 3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168157" y="3866056"/>
            <a:ext cx="2314024" cy="2446254"/>
          </a:xfrm>
          <a:prstGeom prst="rect">
            <a:avLst/>
          </a:prstGeom>
        </p:spPr>
      </p:pic>
    </p:spTree>
    <p:extLst>
      <p:ext uri="{BB962C8B-B14F-4D97-AF65-F5344CB8AC3E}">
        <p14:creationId xmlns:p14="http://schemas.microsoft.com/office/powerpoint/2010/main" val="3748680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5645" y="40466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）健康・医療関連分野の世界的なクラスター形成</a:t>
            </a:r>
          </a:p>
        </p:txBody>
      </p:sp>
      <p:graphicFrame>
        <p:nvGraphicFramePr>
          <p:cNvPr id="28" name="表 27">
            <a:extLst>
              <a:ext uri="{FF2B5EF4-FFF2-40B4-BE49-F238E27FC236}">
                <a16:creationId xmlns:a16="http://schemas.microsoft.com/office/drawing/2014/main" id="{2E71C44D-5BD1-48E1-98C5-438C569DF717}"/>
              </a:ext>
            </a:extLst>
          </p:cNvPr>
          <p:cNvGraphicFramePr>
            <a:graphicFrameLocks noGrp="1"/>
          </p:cNvGraphicFramePr>
          <p:nvPr>
            <p:extLst/>
          </p:nvPr>
        </p:nvGraphicFramePr>
        <p:xfrm>
          <a:off x="569534" y="2322944"/>
          <a:ext cx="4291735" cy="2042160"/>
        </p:xfrm>
        <a:graphic>
          <a:graphicData uri="http://schemas.openxmlformats.org/drawingml/2006/table">
            <a:tbl>
              <a:tblPr firstRow="1" bandRow="1">
                <a:tableStyleId>{5C22544A-7EE6-4342-B048-85BDC9FD1C3A}</a:tableStyleId>
              </a:tblPr>
              <a:tblGrid>
                <a:gridCol w="1194192">
                  <a:extLst>
                    <a:ext uri="{9D8B030D-6E8A-4147-A177-3AD203B41FA5}">
                      <a16:colId xmlns:a16="http://schemas.microsoft.com/office/drawing/2014/main" val="20000"/>
                    </a:ext>
                  </a:extLst>
                </a:gridCol>
                <a:gridCol w="3097543">
                  <a:extLst>
                    <a:ext uri="{9D8B030D-6E8A-4147-A177-3AD203B41FA5}">
                      <a16:colId xmlns:a16="http://schemas.microsoft.com/office/drawing/2014/main" val="20001"/>
                    </a:ext>
                  </a:extLst>
                </a:gridCol>
              </a:tblGrid>
              <a:tr h="247376">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主な活用例</a:t>
                      </a:r>
                      <a:endParaRPr kumimoji="1" lang="ja-JP" altLang="en-US" sz="1100" b="1" u="none" strike="dbl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内容</a:t>
                      </a:r>
                    </a:p>
                  </a:txBody>
                  <a:tcPr/>
                </a:tc>
                <a:extLst>
                  <a:ext uri="{0D108BD9-81ED-4DB2-BD59-A6C34878D82A}">
                    <a16:rowId xmlns:a16="http://schemas.microsoft.com/office/drawing/2014/main" val="10000"/>
                  </a:ext>
                </a:extLst>
              </a:tr>
              <a:tr h="561363">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保険外併用療養に関する特例関連事業</a:t>
                      </a:r>
                      <a:endParaRPr kumimoji="1" lang="zh-TW" altLang="en-US" sz="1100" dirty="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日本では未承認又は適応外の医薬品等を対象に、大阪大学医</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学部附属病院、国立循環器病研究センターにおいて、スピーディーに先進医</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療を提供</a:t>
                      </a:r>
                    </a:p>
                  </a:txBody>
                  <a:tcPr/>
                </a:tc>
                <a:extLst>
                  <a:ext uri="{0D108BD9-81ED-4DB2-BD59-A6C34878D82A}">
                    <a16:rowId xmlns:a16="http://schemas.microsoft.com/office/drawing/2014/main" val="10001"/>
                  </a:ext>
                </a:extLst>
              </a:tr>
              <a:tr h="567510">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特区医療機器薬事戦略相談</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zh-TW" altLang="en-US" sz="1100" strike="noStrike" baseline="0" dirty="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大阪大学医学部</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附</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属病院における革新的医療機器の開発について、治験期間を短縮し、開発から市販・承認までのプロセスを</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迅速化</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567510">
                <a:tc>
                  <a:txBody>
                    <a:bodyPr/>
                    <a:lstStyle/>
                    <a:p>
                      <a:r>
                        <a:rPr kumimoji="1" lang="ja-JP" altLang="en-US" sz="11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a:t>
                      </a:r>
                      <a:endParaRPr kumimoji="1" lang="zh-TW" altLang="en-US" sz="11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大阪大学医学部附属病院における革新的医薬品の開発について、円滑に治験へ橋渡しし、開発から承認・市販までのプロセスを迅速化</a:t>
                      </a:r>
                    </a:p>
                  </a:txBody>
                  <a:tcPr/>
                </a:tc>
                <a:extLst>
                  <a:ext uri="{0D108BD9-81ED-4DB2-BD59-A6C34878D82A}">
                    <a16:rowId xmlns:a16="http://schemas.microsoft.com/office/drawing/2014/main" val="10003"/>
                  </a:ext>
                </a:extLst>
              </a:tr>
            </a:tbl>
          </a:graphicData>
        </a:graphic>
      </p:graphicFrame>
      <p:pic>
        <p:nvPicPr>
          <p:cNvPr id="35" name="図 34"/>
          <p:cNvPicPr>
            <a:picLocks noChangeAspect="1"/>
          </p:cNvPicPr>
          <p:nvPr/>
        </p:nvPicPr>
        <p:blipFill>
          <a:blip r:embed="rId3"/>
          <a:stretch>
            <a:fillRect/>
          </a:stretch>
        </p:blipFill>
        <p:spPr>
          <a:xfrm>
            <a:off x="5495319" y="2806265"/>
            <a:ext cx="1967523" cy="1617577"/>
          </a:xfrm>
          <a:prstGeom prst="rect">
            <a:avLst/>
          </a:prstGeom>
        </p:spPr>
      </p:pic>
      <p:sp>
        <p:nvSpPr>
          <p:cNvPr id="42" name="正方形/長方形 41"/>
          <p:cNvSpPr/>
          <p:nvPr/>
        </p:nvSpPr>
        <p:spPr>
          <a:xfrm>
            <a:off x="5062179" y="2564904"/>
            <a:ext cx="3282438" cy="276999"/>
          </a:xfrm>
          <a:prstGeom prst="rect">
            <a:avLst/>
          </a:prstGeom>
        </p:spPr>
        <p:txBody>
          <a:bodyPr wrap="square">
            <a:spAutoFit/>
          </a:bodyPr>
          <a:lstStyle/>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関西支部と創薬支援ネットワークの概要</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正方形/長方形 42"/>
          <p:cNvSpPr/>
          <p:nvPr/>
        </p:nvSpPr>
        <p:spPr>
          <a:xfrm>
            <a:off x="6479080" y="4006529"/>
            <a:ext cx="2218336" cy="338554"/>
          </a:xfrm>
          <a:prstGeom prst="rect">
            <a:avLst/>
          </a:prstGeom>
        </p:spPr>
        <p:txBody>
          <a:bodyPr wrap="square">
            <a:spAutoFit/>
          </a:bodyPr>
          <a:lstStyle/>
          <a:p>
            <a:pPr marL="177800" indent="-177800"/>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出典：医薬品医療機器総合機構（</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5" name="タイトル 1"/>
          <p:cNvSpPr txBox="1">
            <a:spLocks/>
          </p:cNvSpPr>
          <p:nvPr/>
        </p:nvSpPr>
        <p:spPr>
          <a:xfrm>
            <a:off x="569534" y="874169"/>
            <a:ext cx="523349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特区を活用したライフサイエンス関連産業の取組み</a:t>
            </a:r>
          </a:p>
        </p:txBody>
      </p:sp>
      <p:sp>
        <p:nvSpPr>
          <p:cNvPr id="46" name="タイトル 1"/>
          <p:cNvSpPr txBox="1">
            <a:spLocks/>
          </p:cNvSpPr>
          <p:nvPr/>
        </p:nvSpPr>
        <p:spPr>
          <a:xfrm>
            <a:off x="5083967" y="847905"/>
            <a:ext cx="523349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医薬品医療機器総合機構（</a:t>
            </a:r>
            <a:r>
              <a:rPr lang="en-US" altLang="ja-JP" sz="1400" b="1" dirty="0">
                <a:latin typeface="+mj-ea"/>
                <a:cs typeface="Meiryo UI" panose="020B0604030504040204" pitchFamily="50" charset="-128"/>
              </a:rPr>
              <a:t>PMDA</a:t>
            </a:r>
            <a:r>
              <a:rPr lang="ja-JP" altLang="en-US" sz="1400" b="1" dirty="0">
                <a:latin typeface="+mj-ea"/>
                <a:cs typeface="Meiryo UI" panose="020B0604030504040204" pitchFamily="50" charset="-128"/>
              </a:rPr>
              <a:t>）関西支部の機能強化</a:t>
            </a:r>
          </a:p>
        </p:txBody>
      </p:sp>
      <p:sp>
        <p:nvSpPr>
          <p:cNvPr id="47" name="角丸四角形 11">
            <a:extLst>
              <a:ext uri="{FF2B5EF4-FFF2-40B4-BE49-F238E27FC236}">
                <a16:creationId xmlns:a16="http://schemas.microsoft.com/office/drawing/2014/main" id="{341421A0-CD26-4758-996E-E553AD742986}"/>
              </a:ext>
            </a:extLst>
          </p:cNvPr>
          <p:cNvSpPr/>
          <p:nvPr/>
        </p:nvSpPr>
        <p:spPr>
          <a:xfrm>
            <a:off x="510682" y="1335207"/>
            <a:ext cx="4294800" cy="84202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国家戦略特区や関西イノベーション国際戦略総合特区の一体的な活用を図りつつ、医療イノベーションの創出、ライフサイエンス産業の成長を促進した。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月、「革新的な医薬品の開発迅速化」が、関西圏国家戦略特区の区域計画に認定。</a:t>
            </a:r>
          </a:p>
        </p:txBody>
      </p:sp>
      <p:sp>
        <p:nvSpPr>
          <p:cNvPr id="48" name="角丸四角形 11">
            <a:extLst>
              <a:ext uri="{FF2B5EF4-FFF2-40B4-BE49-F238E27FC236}">
                <a16:creationId xmlns:a16="http://schemas.microsoft.com/office/drawing/2014/main" id="{341421A0-CD26-4758-996E-E553AD742986}"/>
              </a:ext>
            </a:extLst>
          </p:cNvPr>
          <p:cNvSpPr/>
          <p:nvPr/>
        </p:nvSpPr>
        <p:spPr>
          <a:xfrm>
            <a:off x="5097017" y="1362839"/>
            <a:ext cx="4680520" cy="1052532"/>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wrap="square" lIns="0" tIns="0" rIns="36000" bIns="0" rtlCol="0" anchor="t" anchorCtr="0">
            <a:spAutoFit/>
          </a:bodyPr>
          <a:lstStyle/>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関西支部において、新たに市販後の医薬品等の相談が開始されるなど、研究開発の初期段階から市販までの各種相談が可能に。</a:t>
            </a:r>
          </a:p>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関西支部のさらなる機能強化に向けた取組みにより、医薬品・医療機器等開発に必要な環境整備を推進。</a:t>
            </a: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97017" y="4423842"/>
            <a:ext cx="4781738" cy="2266583"/>
          </a:xfrm>
          <a:prstGeom prst="rect">
            <a:avLst/>
          </a:prstGeom>
        </p:spPr>
      </p:pic>
      <p:sp>
        <p:nvSpPr>
          <p:cNvPr id="27" name="スライド番号プレースホルダー 2"/>
          <p:cNvSpPr>
            <a:spLocks noGrp="1"/>
          </p:cNvSpPr>
          <p:nvPr>
            <p:ph type="sldNum" sz="quarter" idx="12"/>
          </p:nvPr>
        </p:nvSpPr>
        <p:spPr>
          <a:xfrm>
            <a:off x="7611597" y="6611666"/>
            <a:ext cx="2252580" cy="178981"/>
          </a:xfrm>
        </p:spPr>
        <p:txBody>
          <a:bodyPr/>
          <a:lstStyle/>
          <a:p>
            <a:pPr>
              <a:defRPr/>
            </a:pPr>
            <a:r>
              <a:rPr lang="en-US" altLang="ja-JP" dirty="0" smtClean="0"/>
              <a:t>51</a:t>
            </a:r>
            <a:endParaRPr lang="ja-JP" altLang="en-US" dirty="0"/>
          </a:p>
        </p:txBody>
      </p:sp>
      <p:grpSp>
        <p:nvGrpSpPr>
          <p:cNvPr id="15" name="グループ化 14"/>
          <p:cNvGrpSpPr/>
          <p:nvPr/>
        </p:nvGrpSpPr>
        <p:grpSpPr>
          <a:xfrm>
            <a:off x="468273" y="4562507"/>
            <a:ext cx="4408048" cy="2199843"/>
            <a:chOff x="569534" y="4507652"/>
            <a:chExt cx="4408048" cy="2199843"/>
          </a:xfrm>
        </p:grpSpPr>
        <p:pic>
          <p:nvPicPr>
            <p:cNvPr id="17" name="図 16">
              <a:extLst>
                <a:ext uri="{FF2B5EF4-FFF2-40B4-BE49-F238E27FC236}">
                  <a16:creationId xmlns:a16="http://schemas.microsoft.com/office/drawing/2014/main" id="{09D66004-463E-4582-BBF1-5AAFDF07CD99}"/>
                </a:ext>
              </a:extLst>
            </p:cNvPr>
            <p:cNvPicPr>
              <a:picLocks noChangeAspect="1"/>
            </p:cNvPicPr>
            <p:nvPr/>
          </p:nvPicPr>
          <p:blipFill>
            <a:blip r:embed="rId5"/>
            <a:stretch>
              <a:fillRect/>
            </a:stretch>
          </p:blipFill>
          <p:spPr>
            <a:xfrm>
              <a:off x="569534" y="4507652"/>
              <a:ext cx="4408048" cy="2199843"/>
            </a:xfrm>
            <a:prstGeom prst="rect">
              <a:avLst/>
            </a:prstGeom>
          </p:spPr>
        </p:pic>
        <p:sp>
          <p:nvSpPr>
            <p:cNvPr id="18" name="角丸四角形 17"/>
            <p:cNvSpPr/>
            <p:nvPr/>
          </p:nvSpPr>
          <p:spPr>
            <a:xfrm>
              <a:off x="704528" y="4797152"/>
              <a:ext cx="504056" cy="1440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4253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5645" y="15607"/>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）ものづくりの基盤を活かしたイノベーション促進</a:t>
            </a:r>
          </a:p>
        </p:txBody>
      </p:sp>
      <p:sp>
        <p:nvSpPr>
          <p:cNvPr id="27" name="スライド番号プレースホルダー 2"/>
          <p:cNvSpPr>
            <a:spLocks noGrp="1"/>
          </p:cNvSpPr>
          <p:nvPr>
            <p:ph type="sldNum" sz="quarter" idx="12"/>
          </p:nvPr>
        </p:nvSpPr>
        <p:spPr>
          <a:xfrm>
            <a:off x="7653420" y="6443185"/>
            <a:ext cx="2252580" cy="432203"/>
          </a:xfrm>
        </p:spPr>
        <p:txBody>
          <a:bodyPr/>
          <a:lstStyle/>
          <a:p>
            <a:pPr>
              <a:defRPr/>
            </a:pPr>
            <a:r>
              <a:rPr lang="en-US" altLang="ja-JP" dirty="0" smtClean="0"/>
              <a:t>52</a:t>
            </a:r>
            <a:endParaRPr lang="ja-JP" altLang="en-US" dirty="0"/>
          </a:p>
        </p:txBody>
      </p:sp>
      <p:sp>
        <p:nvSpPr>
          <p:cNvPr id="18" name="テキスト ボックス 17"/>
          <p:cNvSpPr txBox="1"/>
          <p:nvPr/>
        </p:nvSpPr>
        <p:spPr>
          <a:xfrm>
            <a:off x="804977" y="4150617"/>
            <a:ext cx="4202939"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出典：大阪駅周辺、中之島、御堂筋周辺地域都市再生緊急整備協議会第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回大阪駅周辺地域部会資料</a:t>
            </a: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032" y="2276872"/>
            <a:ext cx="4379464" cy="1197632"/>
          </a:xfrm>
          <a:prstGeom prst="rect">
            <a:avLst/>
          </a:prstGeom>
        </p:spPr>
      </p:pic>
      <p:sp>
        <p:nvSpPr>
          <p:cNvPr id="23" name="サブタイトル 2"/>
          <p:cNvSpPr txBox="1">
            <a:spLocks/>
          </p:cNvSpPr>
          <p:nvPr/>
        </p:nvSpPr>
        <p:spPr>
          <a:xfrm>
            <a:off x="5994402" y="5098705"/>
            <a:ext cx="2789934" cy="410515"/>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年６月、バッテリーを活用したロボット普及に向け大阪府と大阪工業大学の連携協定締結＞</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357" y="5562584"/>
            <a:ext cx="1713686" cy="1142457"/>
          </a:xfrm>
          <a:prstGeom prst="rect">
            <a:avLst/>
          </a:prstGeom>
        </p:spPr>
      </p:pic>
      <p:sp>
        <p:nvSpPr>
          <p:cNvPr id="25" name="サブタイトル 2"/>
          <p:cNvSpPr txBox="1">
            <a:spLocks/>
          </p:cNvSpPr>
          <p:nvPr/>
        </p:nvSpPr>
        <p:spPr>
          <a:xfrm>
            <a:off x="5817096" y="3542354"/>
            <a:ext cx="2967240" cy="379073"/>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＜蓄電池、水素・燃料電池国際カンファレンス</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年開催）</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49"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1986" y="3923754"/>
            <a:ext cx="2735444" cy="110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サブタイトル 2">
            <a:extLst>
              <a:ext uri="{FF2B5EF4-FFF2-40B4-BE49-F238E27FC236}">
                <a16:creationId xmlns:a16="http://schemas.microsoft.com/office/drawing/2014/main" id="{586E47CC-05A7-4E71-BD57-0627FA806A10}"/>
              </a:ext>
            </a:extLst>
          </p:cNvPr>
          <p:cNvSpPr txBox="1">
            <a:spLocks/>
          </p:cNvSpPr>
          <p:nvPr/>
        </p:nvSpPr>
        <p:spPr>
          <a:xfrm>
            <a:off x="5529064" y="1988840"/>
            <a:ext cx="3924000" cy="239764"/>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スマートエネルギーパートナーズ、おおさかスマエネインダストリーネットワーク＞</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1">
            <a:extLst>
              <a:ext uri="{FF2B5EF4-FFF2-40B4-BE49-F238E27FC236}">
                <a16:creationId xmlns:a16="http://schemas.microsoft.com/office/drawing/2014/main" id="{9A1DC3D1-B2FE-4B69-BA19-1C9FE37BA1EB}"/>
              </a:ext>
            </a:extLst>
          </p:cNvPr>
          <p:cNvSpPr/>
          <p:nvPr/>
        </p:nvSpPr>
        <p:spPr>
          <a:xfrm>
            <a:off x="775359" y="1988840"/>
            <a:ext cx="3862065" cy="488098"/>
          </a:xfrm>
          <a:prstGeom prst="round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ja-JP" altLang="en-US" sz="1100" b="1" dirty="0" smtClean="0">
                <a:solidFill>
                  <a:srgbClr val="3333CC"/>
                </a:solidFill>
                <a:latin typeface="Meiryo UI" panose="020B0604030504040204" pitchFamily="50" charset="-128"/>
                <a:ea typeface="Meiryo UI" panose="020B0604030504040204" pitchFamily="50" charset="-128"/>
              </a:rPr>
              <a:t>　「</a:t>
            </a:r>
            <a:r>
              <a:rPr lang="ja-JP" altLang="en-US" sz="1100" b="1" dirty="0">
                <a:solidFill>
                  <a:srgbClr val="3333CC"/>
                </a:solidFill>
                <a:latin typeface="Meiryo UI" panose="020B0604030504040204" pitchFamily="50" charset="-128"/>
                <a:ea typeface="Meiryo UI" panose="020B0604030504040204" pitchFamily="50" charset="-128"/>
              </a:rPr>
              <a:t>ライフデザイン・イノベーション」</a:t>
            </a:r>
            <a:endParaRPr lang="en-US" altLang="ja-JP" sz="1100" b="1" dirty="0">
              <a:solidFill>
                <a:srgbClr val="3333CC"/>
              </a:solidFill>
              <a:latin typeface="Meiryo UI" panose="020B0604030504040204" pitchFamily="50" charset="-128"/>
              <a:ea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rPr>
              <a:t>超スマート社会が到来する中、</a:t>
            </a:r>
            <a:r>
              <a:rPr lang="en-US" altLang="ja-JP" sz="800" dirty="0" err="1">
                <a:solidFill>
                  <a:schemeClr val="tx1"/>
                </a:solidFill>
                <a:latin typeface="Meiryo UI" panose="020B0604030504040204" pitchFamily="50" charset="-128"/>
                <a:ea typeface="Meiryo UI" panose="020B0604030504040204" pitchFamily="50" charset="-128"/>
              </a:rPr>
              <a:t>IoT</a:t>
            </a:r>
            <a:r>
              <a:rPr lang="ja-JP" altLang="en-US" sz="800" dirty="0">
                <a:solidFill>
                  <a:schemeClr val="tx1"/>
                </a:solidFill>
                <a:latin typeface="Meiryo UI" panose="020B0604030504040204" pitchFamily="50" charset="-128"/>
                <a:ea typeface="Meiryo UI" panose="020B0604030504040204" pitchFamily="50" charset="-128"/>
              </a:rPr>
              <a:t>やビッグデータ等の活用により、創薬や医療機器開発などの分野にとどまらず人々が健康で豊かに生きるための新しい製品・サービスを創出する</a:t>
            </a:r>
          </a:p>
        </p:txBody>
      </p:sp>
      <p:pic>
        <p:nvPicPr>
          <p:cNvPr id="34" name="Picture 2">
            <a:extLst>
              <a:ext uri="{FF2B5EF4-FFF2-40B4-BE49-F238E27FC236}">
                <a16:creationId xmlns:a16="http://schemas.microsoft.com/office/drawing/2014/main" id="{110DA5BA-7E1F-42E0-B9B3-703E8AEF2A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9042" y="2597842"/>
            <a:ext cx="2932470" cy="15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タイトル 1"/>
          <p:cNvSpPr txBox="1">
            <a:spLocks/>
          </p:cNvSpPr>
          <p:nvPr/>
        </p:nvSpPr>
        <p:spPr>
          <a:xfrm>
            <a:off x="5151842" y="442764"/>
            <a:ext cx="3960000"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latin typeface="+mj-ea"/>
                <a:cs typeface="Meiryo UI" panose="020B0604030504040204" pitchFamily="50" charset="-128"/>
              </a:rPr>
              <a:t>■　新エネルギー関連のグローバル競争力強化</a:t>
            </a:r>
          </a:p>
        </p:txBody>
      </p:sp>
      <p:sp>
        <p:nvSpPr>
          <p:cNvPr id="40" name="角丸四角形 11">
            <a:extLst>
              <a:ext uri="{FF2B5EF4-FFF2-40B4-BE49-F238E27FC236}">
                <a16:creationId xmlns:a16="http://schemas.microsoft.com/office/drawing/2014/main" id="{341421A0-CD26-4758-996E-E553AD742986}"/>
              </a:ext>
            </a:extLst>
          </p:cNvPr>
          <p:cNvSpPr/>
          <p:nvPr/>
        </p:nvSpPr>
        <p:spPr>
          <a:xfrm>
            <a:off x="5289052" y="785912"/>
            <a:ext cx="4294800" cy="1080000"/>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ctr" anchorCtr="0">
            <a:spAutoFit/>
          </a:bodyPr>
          <a:lstStyle/>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・中堅企業向けの「大阪スマートエネルギーパートナーズ」（</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月設立）、中小・ベンチャー企業等向けの「おおさかスマエネインダストリーネットワーク」（</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月設立）の２つのプラットフォームを活用し、蓄電池、水素・燃料電池などのスマートエネルギー分野でのオープンイノベーションを推進。</a:t>
            </a:r>
          </a:p>
        </p:txBody>
      </p:sp>
      <p:sp>
        <p:nvSpPr>
          <p:cNvPr id="21" name="角丸四角形 11">
            <a:extLst>
              <a:ext uri="{FF2B5EF4-FFF2-40B4-BE49-F238E27FC236}">
                <a16:creationId xmlns:a16="http://schemas.microsoft.com/office/drawing/2014/main" id="{341421A0-CD26-4758-996E-E553AD742986}"/>
              </a:ext>
            </a:extLst>
          </p:cNvPr>
          <p:cNvSpPr/>
          <p:nvPr/>
        </p:nvSpPr>
        <p:spPr>
          <a:xfrm>
            <a:off x="587876" y="800981"/>
            <a:ext cx="4420039" cy="1052532"/>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wrap="square" lIns="0" tIns="0" rIns="36000" bIns="0" rtlCol="0" anchor="ctr"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月に経済界と行政等が連携して立ち上げた、「うめきた２期みどりとイノベーションの融合拠点形成推進協議会」の活動を通じて、新産業創出機能の実現に向けた企画立案・推進</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活動を実施。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○推進活動を通じて、うめきた</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期のイノベーション創出における中心的</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な役割を担う「総合コーディネート機関」の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設置に向けた検討を実施。</a:t>
            </a:r>
            <a:endParaRPr lang="ja-JP" altLang="en-US" sz="1200" u="sng"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201534" y="4557806"/>
            <a:ext cx="3799345" cy="369332"/>
          </a:xfrm>
          <a:prstGeom prst="rect">
            <a:avLst/>
          </a:prstGeom>
          <a:noFill/>
        </p:spPr>
        <p:txBody>
          <a:bodyPr wrap="square" lIns="36000" rIns="36000" rtlCol="0">
            <a:spAutoFit/>
          </a:bodyPr>
          <a:lstStyle/>
          <a:p>
            <a:pPr marL="361950" indent="-361950"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イノベーションストリーム</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KANSAI〉</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　合計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回</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イノベーション創出拠点の実現に向けて、展示会、関連するシンポジウム等を開催</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タイトル 1"/>
          <p:cNvSpPr txBox="1">
            <a:spLocks/>
          </p:cNvSpPr>
          <p:nvPr/>
        </p:nvSpPr>
        <p:spPr>
          <a:xfrm>
            <a:off x="557847" y="436509"/>
            <a:ext cx="36319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ライフデザイン・イノベーションの拠点形成</a:t>
            </a:r>
            <a:endParaRPr lang="ja-JP" altLang="en-US" sz="1400" b="1" dirty="0">
              <a:latin typeface="+mj-ea"/>
              <a:cs typeface="Meiryo UI" panose="020B0604030504040204" pitchFamily="50" charset="-128"/>
            </a:endParaRPr>
          </a:p>
        </p:txBody>
      </p:sp>
      <p:pic>
        <p:nvPicPr>
          <p:cNvPr id="36" name="図 35" descr="F:\2019ｲﾉﾍﾞｰｼｮﾝｽﾄﾘｰﾑKANSAI\報告書用写真\展示\★会場全体\191217i_10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786" y="4999858"/>
            <a:ext cx="2295234" cy="1397507"/>
          </a:xfrm>
          <a:prstGeom prst="rect">
            <a:avLst/>
          </a:prstGeom>
          <a:noFill/>
          <a:ln>
            <a:noFill/>
          </a:ln>
        </p:spPr>
      </p:pic>
      <p:pic>
        <p:nvPicPr>
          <p:cNvPr id="37" name="図 36" descr="F:\2019ｲﾉﾍﾞｰｼｮﾝｽﾄﾘｰﾑKANSAI\報告書用写真\シンポジウム①\★191217i_15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01207" y="4990217"/>
            <a:ext cx="2177236" cy="1365986"/>
          </a:xfrm>
          <a:prstGeom prst="rect">
            <a:avLst/>
          </a:prstGeom>
          <a:noFill/>
          <a:ln>
            <a:noFill/>
          </a:ln>
        </p:spPr>
      </p:pic>
      <p:sp>
        <p:nvSpPr>
          <p:cNvPr id="41" name="テキスト ボックス 40"/>
          <p:cNvSpPr txBox="1"/>
          <p:nvPr/>
        </p:nvSpPr>
        <p:spPr>
          <a:xfrm>
            <a:off x="569535" y="6428454"/>
            <a:ext cx="2370988"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の大学等による新技術の展示会の様子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2940523" y="6401906"/>
            <a:ext cx="251653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イノベーション創出に関連するシンポジウムの様子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descr="F:\2019ｲﾉﾍﾞｰｼｮﾝｽﾄﾘｰﾑKANSAI\報告書用写真\展示\★会場全体\191217i_10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876" y="5045678"/>
            <a:ext cx="2295234" cy="1397507"/>
          </a:xfrm>
          <a:prstGeom prst="rect">
            <a:avLst/>
          </a:prstGeom>
          <a:noFill/>
          <a:ln>
            <a:noFill/>
          </a:ln>
        </p:spPr>
      </p:pic>
    </p:spTree>
    <p:extLst>
      <p:ext uri="{BB962C8B-B14F-4D97-AF65-F5344CB8AC3E}">
        <p14:creationId xmlns:p14="http://schemas.microsoft.com/office/powerpoint/2010/main" val="42746300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5645" y="15607"/>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）ものづくりの基盤を活かしたイノベーション促進</a:t>
            </a:r>
          </a:p>
        </p:txBody>
      </p:sp>
      <p:sp>
        <p:nvSpPr>
          <p:cNvPr id="45" name="タイトル 1"/>
          <p:cNvSpPr txBox="1">
            <a:spLocks/>
          </p:cNvSpPr>
          <p:nvPr/>
        </p:nvSpPr>
        <p:spPr>
          <a:xfrm>
            <a:off x="401314" y="1265790"/>
            <a:ext cx="452748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a:t>
            </a:r>
            <a:r>
              <a:rPr lang="en-US" altLang="ja-JP" sz="1400" b="1" dirty="0" err="1">
                <a:latin typeface="+mj-ea"/>
                <a:cs typeface="Meiryo UI" panose="020B0604030504040204" pitchFamily="50" charset="-128"/>
              </a:rPr>
              <a:t>IoT</a:t>
            </a:r>
            <a:r>
              <a:rPr lang="ja-JP" altLang="en-US" sz="1400" b="1" dirty="0" err="1">
                <a:latin typeface="+mj-ea"/>
                <a:cs typeface="Meiryo UI" panose="020B0604030504040204" pitchFamily="50" charset="-128"/>
              </a:rPr>
              <a:t>、</a:t>
            </a:r>
            <a:r>
              <a:rPr lang="en-US" altLang="ja-JP" sz="1400" b="1" dirty="0">
                <a:latin typeface="+mj-ea"/>
                <a:cs typeface="Meiryo UI" panose="020B0604030504040204" pitchFamily="50" charset="-128"/>
              </a:rPr>
              <a:t>AI</a:t>
            </a:r>
            <a:r>
              <a:rPr lang="ja-JP" altLang="en-US" sz="1400" b="1" dirty="0" err="1">
                <a:latin typeface="+mj-ea"/>
                <a:cs typeface="Meiryo UI" panose="020B0604030504040204" pitchFamily="50" charset="-128"/>
              </a:rPr>
              <a:t>、</a:t>
            </a:r>
            <a:r>
              <a:rPr lang="ja-JP" altLang="en-US" sz="1400" b="1" dirty="0">
                <a:latin typeface="+mj-ea"/>
                <a:cs typeface="Meiryo UI" panose="020B0604030504040204" pitchFamily="50" charset="-128"/>
              </a:rPr>
              <a:t>ロボット技術、ビッグデータ等の活用</a:t>
            </a:r>
          </a:p>
        </p:txBody>
      </p:sp>
      <p:sp>
        <p:nvSpPr>
          <p:cNvPr id="16" name="スライド番号プレースホルダー 2"/>
          <p:cNvSpPr txBox="1">
            <a:spLocks/>
          </p:cNvSpPr>
          <p:nvPr/>
        </p:nvSpPr>
        <p:spPr>
          <a:xfrm>
            <a:off x="7542490" y="646084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53</a:t>
            </a:r>
            <a:endParaRPr lang="ja-JP" altLang="en-US" dirty="0"/>
          </a:p>
        </p:txBody>
      </p:sp>
      <p:sp>
        <p:nvSpPr>
          <p:cNvPr id="29" name="角丸四角形 11">
            <a:extLst>
              <a:ext uri="{FF2B5EF4-FFF2-40B4-BE49-F238E27FC236}">
                <a16:creationId xmlns:a16="http://schemas.microsoft.com/office/drawing/2014/main" id="{341421A0-CD26-4758-996E-E553AD742986}"/>
              </a:ext>
            </a:extLst>
          </p:cNvPr>
          <p:cNvSpPr/>
          <p:nvPr/>
        </p:nvSpPr>
        <p:spPr>
          <a:xfrm>
            <a:off x="489945" y="1971009"/>
            <a:ext cx="4294800" cy="84202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indent="-174625">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、大阪市、大阪商工会議所により構成する「実証事業推進チーム大阪」において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月、実証</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実験を行う企業へ提供可能な実証フィールドの追加や、保険サービス、５Ｇの技術検証環境の提供など支援メニューを拡充。</a:t>
            </a:r>
          </a:p>
        </p:txBody>
      </p:sp>
      <p:sp>
        <p:nvSpPr>
          <p:cNvPr id="32" name="テキスト ボックス 31"/>
          <p:cNvSpPr txBox="1"/>
          <p:nvPr/>
        </p:nvSpPr>
        <p:spPr>
          <a:xfrm>
            <a:off x="489945" y="2948633"/>
            <a:ext cx="4032448" cy="267766"/>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基本的なスキーム</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489945" y="5068776"/>
            <a:ext cx="1512000"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・デジタルサイネージを使った集合的視線推定システムに関する実証（</a:t>
            </a:r>
            <a:r>
              <a:rPr lang="en-US" altLang="ja-JP" sz="1100" dirty="0">
                <a:latin typeface="Meiryo UI" panose="020B0604030504040204" pitchFamily="50" charset="-128"/>
                <a:ea typeface="Meiryo UI" panose="020B0604030504040204" pitchFamily="50" charset="-128"/>
              </a:rPr>
              <a:t>2018.12</a:t>
            </a:r>
            <a:r>
              <a:rPr lang="ja-JP" altLang="en-US" sz="1100" dirty="0">
                <a:latin typeface="Meiryo UI" panose="020B0604030504040204" pitchFamily="50" charset="-128"/>
                <a:ea typeface="Meiryo UI" panose="020B0604030504040204" pitchFamily="50" charset="-128"/>
              </a:rPr>
              <a:t>）</a:t>
            </a:r>
          </a:p>
        </p:txBody>
      </p:sp>
      <p:sp>
        <p:nvSpPr>
          <p:cNvPr id="36" name="テキスト ボックス 35"/>
          <p:cNvSpPr txBox="1"/>
          <p:nvPr/>
        </p:nvSpPr>
        <p:spPr>
          <a:xfrm>
            <a:off x="489945" y="4806903"/>
            <a:ext cx="4032448" cy="267766"/>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実証支援例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1964216" y="5068776"/>
            <a:ext cx="1537546"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・次世代型低速自動走行モビリティサービス「</a:t>
            </a:r>
            <a:r>
              <a:rPr lang="en-US" altLang="ja-JP" sz="1100" dirty="0" err="1">
                <a:latin typeface="Meiryo UI" panose="020B0604030504040204" pitchFamily="50" charset="-128"/>
                <a:ea typeface="Meiryo UI" panose="020B0604030504040204" pitchFamily="50" charset="-128"/>
              </a:rPr>
              <a:t>iino</a:t>
            </a:r>
            <a:r>
              <a:rPr lang="ja-JP" altLang="en-US" sz="1100" dirty="0">
                <a:latin typeface="Meiryo UI" panose="020B0604030504040204" pitchFamily="50" charset="-128"/>
                <a:ea typeface="Meiryo UI" panose="020B0604030504040204" pitchFamily="50" charset="-128"/>
              </a:rPr>
              <a:t>」の実証（</a:t>
            </a:r>
            <a:r>
              <a:rPr lang="en-US" altLang="ja-JP" sz="1100" dirty="0">
                <a:latin typeface="Meiryo UI" panose="020B0604030504040204" pitchFamily="50" charset="-128"/>
                <a:ea typeface="Meiryo UI" panose="020B0604030504040204" pitchFamily="50" charset="-128"/>
              </a:rPr>
              <a:t>2019.3</a:t>
            </a:r>
            <a:r>
              <a:rPr lang="ja-JP" altLang="en-US" sz="1100" dirty="0">
                <a:latin typeface="Meiryo UI" panose="020B0604030504040204" pitchFamily="50" charset="-128"/>
                <a:ea typeface="Meiryo UI" panose="020B0604030504040204" pitchFamily="50" charset="-128"/>
              </a:rPr>
              <a:t>）</a:t>
            </a:r>
          </a:p>
        </p:txBody>
      </p:sp>
      <p:pic>
        <p:nvPicPr>
          <p:cNvPr id="44" name="図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04" y="3220877"/>
            <a:ext cx="4163991" cy="1484834"/>
          </a:xfrm>
          <a:prstGeom prst="rect">
            <a:avLst/>
          </a:prstGeom>
        </p:spPr>
      </p:pic>
      <p:sp>
        <p:nvSpPr>
          <p:cNvPr id="49" name="正方形/長方形 48"/>
          <p:cNvSpPr/>
          <p:nvPr/>
        </p:nvSpPr>
        <p:spPr>
          <a:xfrm>
            <a:off x="5063239" y="4365104"/>
            <a:ext cx="3047500" cy="28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400" dirty="0">
                <a:solidFill>
                  <a:schemeClr val="tx1"/>
                </a:solidFill>
                <a:latin typeface="Meiryo UI" pitchFamily="50" charset="-128"/>
                <a:ea typeface="Meiryo UI" pitchFamily="50" charset="-128"/>
                <a:cs typeface="Meiryo UI" pitchFamily="50" charset="-128"/>
              </a:rPr>
              <a:t>◇</a:t>
            </a:r>
            <a:r>
              <a:rPr lang="ja-JP" altLang="en-US" sz="1400" b="1" dirty="0">
                <a:solidFill>
                  <a:schemeClr val="tx1"/>
                </a:solidFill>
                <a:latin typeface="Meiryo UI" pitchFamily="50" charset="-128"/>
                <a:ea typeface="Meiryo UI" pitchFamily="50" charset="-128"/>
                <a:cs typeface="Meiryo UI" pitchFamily="50" charset="-128"/>
              </a:rPr>
              <a:t>次世代モビリティ等導入事業</a:t>
            </a:r>
            <a:r>
              <a:rPr lang="zh-CN" altLang="en-US" sz="1400" b="1" dirty="0">
                <a:solidFill>
                  <a:schemeClr val="tx1"/>
                </a:solidFill>
                <a:latin typeface="Meiryo UI" pitchFamily="50" charset="-128"/>
                <a:ea typeface="Meiryo UI" pitchFamily="50" charset="-128"/>
                <a:cs typeface="Meiryo UI" pitchFamily="50" charset="-128"/>
              </a:rPr>
              <a:t>　</a:t>
            </a:r>
          </a:p>
        </p:txBody>
      </p:sp>
      <p:sp>
        <p:nvSpPr>
          <p:cNvPr id="50" name="角丸四角形 11">
            <a:extLst>
              <a:ext uri="{FF2B5EF4-FFF2-40B4-BE49-F238E27FC236}">
                <a16:creationId xmlns:a16="http://schemas.microsoft.com/office/drawing/2014/main" id="{341421A0-CD26-4758-996E-E553AD742986}"/>
              </a:ext>
            </a:extLst>
          </p:cNvPr>
          <p:cNvSpPr/>
          <p:nvPr/>
        </p:nvSpPr>
        <p:spPr>
          <a:xfrm>
            <a:off x="5038442" y="4675289"/>
            <a:ext cx="4294800" cy="1066826"/>
          </a:xfrm>
          <a:prstGeom prst="rect">
            <a:avLst/>
          </a:prstGeom>
          <a:noFill/>
          <a:ln w="95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月、実証実験に先立ち、ワイヤレス充電システムにより自動充電機能を備えた自動運転車両の走行デモを世界初の試みとして実施。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月、堺市が泉北ニュータウンにおいて、自動運転機能を搭載した超小型モビリティによる実証実験を実施。</a:t>
            </a:r>
          </a:p>
        </p:txBody>
      </p:sp>
      <p:sp>
        <p:nvSpPr>
          <p:cNvPr id="51" name="正方形/長方形 50">
            <a:extLst>
              <a:ext uri="{FF2B5EF4-FFF2-40B4-BE49-F238E27FC236}">
                <a16:creationId xmlns:a16="http://schemas.microsoft.com/office/drawing/2014/main" id="{DF39461A-EF80-442F-A927-90EBF8B43AA8}"/>
              </a:ext>
            </a:extLst>
          </p:cNvPr>
          <p:cNvSpPr/>
          <p:nvPr/>
        </p:nvSpPr>
        <p:spPr>
          <a:xfrm>
            <a:off x="5038442" y="5910794"/>
            <a:ext cx="4399812" cy="600164"/>
          </a:xfrm>
          <a:prstGeom prst="rect">
            <a:avLst/>
          </a:prstGeom>
          <a:ln>
            <a:solidFill>
              <a:schemeClr val="tx1"/>
            </a:solidFill>
            <a:prstDash val="dash"/>
          </a:ln>
        </p:spPr>
        <p:txBody>
          <a:bodyPr wrap="square">
            <a:spAutoFit/>
          </a:bodyPr>
          <a:lstStyle/>
          <a:p>
            <a:r>
              <a:rPr lang="ja-JP" altLang="en-US" sz="1100" dirty="0">
                <a:latin typeface="Meiryo UI" panose="020B0604030504040204" pitchFamily="50" charset="-128"/>
                <a:ea typeface="Meiryo UI" panose="020B0604030504040204" pitchFamily="50" charset="-128"/>
              </a:rPr>
              <a:t>＜目的＞：地域住民の日常生活の移動の円滑化や高齢者の外出機会増加による健康増進の実現に向け、自動運転モビリティを活用したラストワンマイルの移動支援を民間事業者が実施するためのビジネスモデルを構築する。</a:t>
            </a:r>
            <a:endParaRPr lang="ja-JP" altLang="en-US" sz="1400" dirty="0">
              <a:latin typeface="Meiryo UI" panose="020B0604030504040204" pitchFamily="50" charset="-128"/>
              <a:ea typeface="Meiryo UI" panose="020B0604030504040204" pitchFamily="50" charset="-128"/>
            </a:endParaRPr>
          </a:p>
        </p:txBody>
      </p:sp>
      <p:cxnSp>
        <p:nvCxnSpPr>
          <p:cNvPr id="54" name="直線コネクタ 53"/>
          <p:cNvCxnSpPr/>
          <p:nvPr/>
        </p:nvCxnSpPr>
        <p:spPr>
          <a:xfrm>
            <a:off x="390470" y="119675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タイトル 1"/>
          <p:cNvSpPr txBox="1">
            <a:spLocks/>
          </p:cNvSpPr>
          <p:nvPr/>
        </p:nvSpPr>
        <p:spPr>
          <a:xfrm>
            <a:off x="554788" y="455962"/>
            <a:ext cx="9006724" cy="66262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経済界と大阪府・大阪市が連携した実証事業推進チーム大阪による</a:t>
            </a:r>
            <a:r>
              <a:rPr lang="ja-JP" altLang="en-US" sz="1400" dirty="0" smtClean="0">
                <a:latin typeface="+mj-ea"/>
                <a:cs typeface="Meiryo UI" panose="020B0604030504040204" pitchFamily="50" charset="-128"/>
              </a:rPr>
              <a:t>取組みなど</a:t>
            </a:r>
            <a:r>
              <a:rPr lang="ja-JP" altLang="en-US" sz="1400" dirty="0">
                <a:latin typeface="+mj-ea"/>
                <a:cs typeface="Meiryo UI" panose="020B0604030504040204" pitchFamily="50" charset="-128"/>
              </a:rPr>
              <a:t>、</a:t>
            </a:r>
            <a:r>
              <a:rPr lang="en-US" altLang="ja-JP" sz="1400" dirty="0" err="1">
                <a:latin typeface="+mj-ea"/>
                <a:cs typeface="Meiryo UI" panose="020B0604030504040204" pitchFamily="50" charset="-128"/>
              </a:rPr>
              <a:t>IoT</a:t>
            </a:r>
            <a:r>
              <a:rPr lang="ja-JP" altLang="en-US" sz="1400" dirty="0" err="1">
                <a:latin typeface="+mj-ea"/>
                <a:cs typeface="Meiryo UI" panose="020B0604030504040204" pitchFamily="50" charset="-128"/>
              </a:rPr>
              <a:t>、</a:t>
            </a:r>
            <a:r>
              <a:rPr lang="en-US" altLang="ja-JP" sz="1400" dirty="0">
                <a:latin typeface="+mj-ea"/>
                <a:cs typeface="Meiryo UI" panose="020B0604030504040204" pitchFamily="50" charset="-128"/>
              </a:rPr>
              <a:t>AI</a:t>
            </a:r>
            <a:r>
              <a:rPr lang="ja-JP" altLang="en-US" sz="1400" dirty="0" err="1">
                <a:latin typeface="+mj-ea"/>
                <a:cs typeface="Meiryo UI" panose="020B0604030504040204" pitchFamily="50" charset="-128"/>
              </a:rPr>
              <a:t>、</a:t>
            </a:r>
            <a:r>
              <a:rPr lang="ja-JP" altLang="en-US" sz="1400" dirty="0">
                <a:latin typeface="+mj-ea"/>
                <a:cs typeface="Meiryo UI" panose="020B0604030504040204" pitchFamily="50" charset="-128"/>
              </a:rPr>
              <a:t>ロボット技術、ビッグデータ等を活用してイノベーションを促進し、社会課題の解決や新たなビジネス分野の開拓・産業化を</a:t>
            </a:r>
            <a:r>
              <a:rPr lang="ja-JP" altLang="en-US" sz="1400" dirty="0" smtClean="0">
                <a:latin typeface="+mj-ea"/>
                <a:cs typeface="Meiryo UI" panose="020B0604030504040204" pitchFamily="50" charset="-128"/>
              </a:rPr>
              <a:t>推進する環境づくりに取り組んでいる。</a:t>
            </a:r>
            <a:endParaRPr lang="ja-JP" altLang="en-US" sz="1400" dirty="0">
              <a:latin typeface="+mj-ea"/>
              <a:cs typeface="Meiryo UI" panose="020B0604030504040204" pitchFamily="50" charset="-128"/>
            </a:endParaRPr>
          </a:p>
        </p:txBody>
      </p:sp>
      <p:sp>
        <p:nvSpPr>
          <p:cNvPr id="56" name="正方形/長方形 55"/>
          <p:cNvSpPr/>
          <p:nvPr/>
        </p:nvSpPr>
        <p:spPr>
          <a:xfrm>
            <a:off x="488504" y="1589288"/>
            <a:ext cx="3047500" cy="28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zh-CN" altLang="en-US" sz="1400" dirty="0">
                <a:solidFill>
                  <a:schemeClr val="tx1"/>
                </a:solidFill>
                <a:latin typeface="Meiryo UI" pitchFamily="50" charset="-128"/>
                <a:ea typeface="Meiryo UI" pitchFamily="50" charset="-128"/>
                <a:cs typeface="Meiryo UI" pitchFamily="50" charset="-128"/>
              </a:rPr>
              <a:t>◇</a:t>
            </a:r>
            <a:r>
              <a:rPr lang="ja-JP" altLang="en-US" sz="1400" b="1" dirty="0">
                <a:solidFill>
                  <a:schemeClr val="tx1"/>
                </a:solidFill>
                <a:latin typeface="Meiryo UI" pitchFamily="50" charset="-128"/>
                <a:ea typeface="Meiryo UI" pitchFamily="50" charset="-128"/>
                <a:cs typeface="Meiryo UI" pitchFamily="50" charset="-128"/>
              </a:rPr>
              <a:t>実証実験の支援</a:t>
            </a:r>
            <a:endParaRPr lang="zh-CN" altLang="en-US" sz="1400" b="1" dirty="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511056" y="5868187"/>
            <a:ext cx="2206018" cy="600164"/>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5G</a:t>
            </a:r>
            <a:r>
              <a:rPr lang="ja-JP" altLang="en-US" sz="1100" dirty="0" smtClean="0">
                <a:latin typeface="Meiryo UI" panose="020B0604030504040204" pitchFamily="50" charset="-128"/>
                <a:ea typeface="Meiryo UI" panose="020B0604030504040204" pitchFamily="50" charset="-128"/>
              </a:rPr>
              <a:t>環境でのスマートグラス活用に向けた遠隔作業支援ソリューションに関する実証（</a:t>
            </a:r>
            <a:r>
              <a:rPr lang="en-US" altLang="ja-JP" sz="1100" dirty="0" smtClean="0">
                <a:latin typeface="Meiryo UI" panose="020B0604030504040204" pitchFamily="50" charset="-128"/>
                <a:ea typeface="Meiryo UI" panose="020B0604030504040204" pitchFamily="50" charset="-128"/>
              </a:rPr>
              <a:t>2020.2</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7" name="正方形/長方形 26"/>
          <p:cNvSpPr/>
          <p:nvPr/>
        </p:nvSpPr>
        <p:spPr>
          <a:xfrm>
            <a:off x="2764311" y="5868187"/>
            <a:ext cx="2162563" cy="600164"/>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・サーモグラフィ搭載ドローンを用いた赤外線画像等の撮影に関する実証（</a:t>
            </a:r>
            <a:r>
              <a:rPr lang="en-US" altLang="ja-JP" sz="1100" dirty="0" smtClean="0">
                <a:latin typeface="Meiryo UI" panose="020B0604030504040204" pitchFamily="50" charset="-128"/>
                <a:ea typeface="Meiryo UI" panose="020B0604030504040204" pitchFamily="50" charset="-128"/>
              </a:rPr>
              <a:t>2021.1</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8" name="正方形/長方形 27"/>
          <p:cNvSpPr/>
          <p:nvPr/>
        </p:nvSpPr>
        <p:spPr>
          <a:xfrm>
            <a:off x="3416796" y="5068776"/>
            <a:ext cx="1512000" cy="600164"/>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・自動運転用画像認識システムの実証（</a:t>
            </a:r>
            <a:r>
              <a:rPr lang="en-US" altLang="ja-JP" sz="1100" dirty="0" smtClean="0">
                <a:latin typeface="Meiryo UI" panose="020B0604030504040204" pitchFamily="50" charset="-128"/>
                <a:ea typeface="Meiryo UI" panose="020B0604030504040204" pitchFamily="50" charset="-128"/>
              </a:rPr>
              <a:t>2019.12</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 name="正方形/長方形 1"/>
          <p:cNvSpPr/>
          <p:nvPr/>
        </p:nvSpPr>
        <p:spPr>
          <a:xfrm>
            <a:off x="5097016" y="1800573"/>
            <a:ext cx="4236226" cy="2339102"/>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・超小型</a:t>
            </a:r>
            <a:r>
              <a:rPr lang="ja-JP" altLang="en-US" sz="1200" dirty="0">
                <a:latin typeface="Meiryo UI" panose="020B0604030504040204" pitchFamily="50" charset="-128"/>
                <a:ea typeface="Meiryo UI" panose="020B0604030504040204" pitchFamily="50" charset="-128"/>
              </a:rPr>
              <a:t>電動モビリティ用ワイヤレス充電システムに関する</a:t>
            </a:r>
            <a:r>
              <a:rPr lang="ja-JP" altLang="en-US" sz="1200" dirty="0" smtClean="0">
                <a:latin typeface="Meiryo UI" panose="020B0604030504040204" pitchFamily="50" charset="-128"/>
                <a:ea typeface="Meiryo UI" panose="020B0604030504040204" pitchFamily="50" charset="-128"/>
              </a:rPr>
              <a:t>実証</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2018.12</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2019.1</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「新エネルギー産業</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電池関連</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創出新事業補助</a:t>
            </a:r>
            <a:r>
              <a:rPr lang="ja-JP" altLang="en-US" sz="1200" dirty="0" smtClean="0">
                <a:latin typeface="Meiryo UI" panose="020B0604030504040204" pitchFamily="50" charset="-128"/>
                <a:ea typeface="Meiryo UI" panose="020B0604030504040204" pitchFamily="50" charset="-128"/>
              </a:rPr>
              <a:t>金」</a:t>
            </a:r>
            <a:r>
              <a:rPr lang="ja-JP" altLang="en-US" sz="1200" dirty="0">
                <a:latin typeface="Meiryo UI" panose="020B0604030504040204" pitchFamily="50" charset="-128"/>
                <a:ea typeface="Meiryo UI" panose="020B0604030504040204" pitchFamily="50" charset="-128"/>
              </a:rPr>
              <a:t>利用</a:t>
            </a:r>
            <a:endParaRPr lang="en-US" altLang="ja-JP" sz="1200" dirty="0" smtClean="0">
              <a:latin typeface="Meiryo UI" panose="020B0604030504040204" pitchFamily="50" charset="-128"/>
              <a:ea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endParaRPr>
          </a:p>
          <a:p>
            <a:endParaRPr lang="ja-JP" altLang="en-US" sz="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大阪城公園内で小型電動モビリティ用ワイヤレス</a:t>
            </a:r>
            <a:r>
              <a:rPr lang="ja-JP" altLang="en-US" sz="1200" dirty="0" smtClean="0">
                <a:latin typeface="Meiryo UI" panose="020B0604030504040204" pitchFamily="50" charset="-128"/>
                <a:ea typeface="Meiryo UI" panose="020B0604030504040204" pitchFamily="50" charset="-128"/>
              </a:rPr>
              <a:t>充電システムと</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超小型</a:t>
            </a:r>
            <a:r>
              <a:rPr lang="ja-JP" altLang="en-US" sz="1200" dirty="0">
                <a:latin typeface="Meiryo UI" panose="020B0604030504040204" pitchFamily="50" charset="-128"/>
                <a:ea typeface="Meiryo UI" panose="020B0604030504040204" pitchFamily="50" charset="-128"/>
              </a:rPr>
              <a:t>電動</a:t>
            </a:r>
            <a:r>
              <a:rPr lang="ja-JP" altLang="en-US" sz="1200" dirty="0" smtClean="0">
                <a:latin typeface="Meiryo UI" panose="020B0604030504040204" pitchFamily="50" charset="-128"/>
                <a:ea typeface="Meiryo UI" panose="020B0604030504040204" pitchFamily="50" charset="-128"/>
              </a:rPr>
              <a:t>モビリティの実証を実施。</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車両に搭載した遠隔モニタシステム</a:t>
            </a:r>
            <a:r>
              <a:rPr lang="ja-JP" altLang="en-US" sz="1200" dirty="0" smtClean="0">
                <a:latin typeface="Meiryo UI" panose="020B0604030504040204" pitchFamily="50" charset="-128"/>
                <a:ea typeface="Meiryo UI" panose="020B0604030504040204" pitchFamily="50" charset="-128"/>
              </a:rPr>
              <a:t>から</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車両</a:t>
            </a:r>
            <a:r>
              <a:rPr lang="ja-JP" altLang="en-US" sz="1200" dirty="0">
                <a:latin typeface="Meiryo UI" panose="020B0604030504040204" pitchFamily="50" charset="-128"/>
                <a:ea typeface="Meiryo UI" panose="020B0604030504040204" pitchFamily="50" charset="-128"/>
              </a:rPr>
              <a:t>の利用実態（消費電力、充電頻度</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充電</a:t>
            </a:r>
            <a:r>
              <a:rPr lang="ja-JP" altLang="en-US" sz="1200" dirty="0">
                <a:latin typeface="Meiryo UI" panose="020B0604030504040204" pitchFamily="50" charset="-128"/>
                <a:ea typeface="Meiryo UI" panose="020B0604030504040204" pitchFamily="50" charset="-128"/>
              </a:rPr>
              <a:t>時間、バッテリ残量等）をオンライン</a:t>
            </a:r>
            <a:r>
              <a:rPr lang="ja-JP" altLang="en-US" sz="1200" dirty="0" smtClean="0">
                <a:latin typeface="Meiryo UI" panose="020B0604030504040204" pitchFamily="50" charset="-128"/>
                <a:ea typeface="Meiryo UI" panose="020B0604030504040204" pitchFamily="50" charset="-128"/>
              </a:rPr>
              <a:t>で</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取得</a:t>
            </a:r>
            <a:r>
              <a:rPr lang="ja-JP" altLang="en-US" sz="1200" dirty="0">
                <a:latin typeface="Meiryo UI" panose="020B0604030504040204" pitchFamily="50" charset="-128"/>
                <a:ea typeface="Meiryo UI" panose="020B0604030504040204" pitchFamily="50" charset="-128"/>
              </a:rPr>
              <a:t>し、分析。取得したデータは</a:t>
            </a:r>
            <a:r>
              <a:rPr lang="ja-JP" altLang="en-US" sz="1200" dirty="0" smtClean="0">
                <a:latin typeface="Meiryo UI" panose="020B0604030504040204" pitchFamily="50" charset="-128"/>
                <a:ea typeface="Meiryo UI" panose="020B0604030504040204" pitchFamily="50" charset="-128"/>
              </a:rPr>
              <a:t>バッテリ</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容量</a:t>
            </a:r>
            <a:r>
              <a:rPr lang="ja-JP" altLang="en-US" sz="1200" dirty="0">
                <a:latin typeface="Meiryo UI" panose="020B0604030504040204" pitchFamily="50" charset="-128"/>
                <a:ea typeface="Meiryo UI" panose="020B0604030504040204" pitchFamily="50" charset="-128"/>
              </a:rPr>
              <a:t>の最適化や充電システムの最適</a:t>
            </a:r>
            <a:r>
              <a:rPr lang="ja-JP" altLang="en-US" sz="1200" dirty="0" smtClean="0">
                <a:latin typeface="Meiryo UI" panose="020B0604030504040204" pitchFamily="50" charset="-128"/>
                <a:ea typeface="Meiryo UI" panose="020B0604030504040204" pitchFamily="50" charset="-128"/>
              </a:rPr>
              <a:t>配置</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rPr>
              <a:t>把握などに役立てる。</a:t>
            </a:r>
          </a:p>
        </p:txBody>
      </p:sp>
      <p:pic>
        <p:nvPicPr>
          <p:cNvPr id="3" name="図 2"/>
          <p:cNvPicPr>
            <a:picLocks noChangeAspect="1"/>
          </p:cNvPicPr>
          <p:nvPr/>
        </p:nvPicPr>
        <p:blipFill>
          <a:blip r:embed="rId4"/>
          <a:stretch>
            <a:fillRect/>
          </a:stretch>
        </p:blipFill>
        <p:spPr>
          <a:xfrm>
            <a:off x="7952885" y="2869720"/>
            <a:ext cx="1380357" cy="1463719"/>
          </a:xfrm>
          <a:prstGeom prst="rect">
            <a:avLst/>
          </a:prstGeom>
        </p:spPr>
      </p:pic>
      <p:sp>
        <p:nvSpPr>
          <p:cNvPr id="31" name="テキスト ボックス 30"/>
          <p:cNvSpPr txBox="1"/>
          <p:nvPr/>
        </p:nvSpPr>
        <p:spPr>
          <a:xfrm>
            <a:off x="5058150" y="1560043"/>
            <a:ext cx="4032448" cy="249364"/>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実証支援例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9630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85644" y="44624"/>
            <a:ext cx="67555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②資本力　世界水準の都市ブランドの確立</a:t>
            </a:r>
          </a:p>
        </p:txBody>
      </p:sp>
      <p:sp>
        <p:nvSpPr>
          <p:cNvPr id="33" name="正方形/長方形 32"/>
          <p:cNvSpPr/>
          <p:nvPr/>
        </p:nvSpPr>
        <p:spPr>
          <a:xfrm>
            <a:off x="380711" y="252140"/>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a:t>
            </a:r>
          </a:p>
        </p:txBody>
      </p:sp>
      <p:sp>
        <p:nvSpPr>
          <p:cNvPr id="14" name="スライド番号プレースホルダー 2"/>
          <p:cNvSpPr>
            <a:spLocks noGrp="1"/>
          </p:cNvSpPr>
          <p:nvPr>
            <p:ph type="sldNum" sz="quarter" idx="12"/>
          </p:nvPr>
        </p:nvSpPr>
        <p:spPr>
          <a:xfrm>
            <a:off x="7571337" y="6467105"/>
            <a:ext cx="2311400" cy="365125"/>
          </a:xfrm>
        </p:spPr>
        <p:txBody>
          <a:bodyPr/>
          <a:lstStyle/>
          <a:p>
            <a:pPr>
              <a:defRPr/>
            </a:pPr>
            <a:r>
              <a:rPr lang="en-US" altLang="ja-JP" dirty="0" smtClean="0"/>
              <a:t>54</a:t>
            </a:r>
            <a:endParaRPr lang="ja-JP" altLang="en-US" dirty="0"/>
          </a:p>
        </p:txBody>
      </p:sp>
      <p:cxnSp>
        <p:nvCxnSpPr>
          <p:cNvPr id="18" name="直線コネクタ 17"/>
          <p:cNvCxnSpPr/>
          <p:nvPr/>
        </p:nvCxnSpPr>
        <p:spPr>
          <a:xfrm flipV="1">
            <a:off x="285644" y="2010685"/>
            <a:ext cx="9035778" cy="24763"/>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517573" y="579390"/>
            <a:ext cx="9006724" cy="152056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p"/>
            </a:pPr>
            <a:r>
              <a:rPr lang="ja-JP" altLang="en-US" sz="1400" dirty="0">
                <a:latin typeface="+mj-ea"/>
                <a:cs typeface="Meiryo UI" panose="020B0604030504040204" pitchFamily="50" charset="-128"/>
              </a:rPr>
              <a:t>大阪広域ベイエリアのまちづくりなど、広域的な</a:t>
            </a:r>
            <a:r>
              <a:rPr lang="ja-JP" altLang="en-US" sz="1400" dirty="0" smtClean="0">
                <a:latin typeface="+mj-ea"/>
                <a:cs typeface="Meiryo UI" panose="020B0604030504040204" pitchFamily="50" charset="-128"/>
              </a:rPr>
              <a:t>視点で連携を進めることに</a:t>
            </a:r>
            <a:r>
              <a:rPr lang="ja-JP" altLang="en-US" sz="1400" dirty="0">
                <a:latin typeface="+mj-ea"/>
                <a:cs typeface="Meiryo UI" panose="020B0604030504040204" pitchFamily="50" charset="-128"/>
              </a:rPr>
              <a:t>よる都市空間創造の</a:t>
            </a:r>
            <a:r>
              <a:rPr lang="ja-JP" altLang="en-US" sz="1400" dirty="0" smtClean="0">
                <a:latin typeface="+mj-ea"/>
                <a:cs typeface="Meiryo UI" panose="020B0604030504040204" pitchFamily="50" charset="-128"/>
              </a:rPr>
              <a:t>動き</a:t>
            </a:r>
            <a:r>
              <a:rPr lang="ja-JP" altLang="en-US" sz="1400" dirty="0">
                <a:latin typeface="+mj-ea"/>
                <a:cs typeface="Meiryo UI" panose="020B0604030504040204" pitchFamily="50" charset="-128"/>
              </a:rPr>
              <a:t>と</a:t>
            </a:r>
            <a:r>
              <a:rPr lang="ja-JP" altLang="en-US" sz="1400" dirty="0" smtClean="0">
                <a:latin typeface="+mj-ea"/>
                <a:cs typeface="Meiryo UI" panose="020B0604030504040204" pitchFamily="50" charset="-128"/>
              </a:rPr>
              <a:t>とも</a:t>
            </a:r>
            <a:r>
              <a:rPr lang="ja-JP" altLang="en-US" sz="1400" dirty="0">
                <a:latin typeface="+mj-ea"/>
                <a:cs typeface="Meiryo UI" panose="020B0604030504040204" pitchFamily="50" charset="-128"/>
              </a:rPr>
              <a:t>に</a:t>
            </a:r>
            <a:r>
              <a:rPr lang="ja-JP" altLang="en-US" sz="1400" dirty="0" smtClean="0">
                <a:latin typeface="+mj-ea"/>
                <a:cs typeface="Meiryo UI" panose="020B0604030504040204" pitchFamily="50" charset="-128"/>
              </a:rPr>
              <a:t>、うめきた２期、大阪城東部、新</a:t>
            </a:r>
            <a:r>
              <a:rPr lang="ja-JP" altLang="en-US" sz="1400" dirty="0">
                <a:latin typeface="+mj-ea"/>
                <a:cs typeface="Meiryo UI" panose="020B0604030504040204" pitchFamily="50" charset="-128"/>
              </a:rPr>
              <a:t>大阪駅</a:t>
            </a:r>
            <a:r>
              <a:rPr lang="ja-JP" altLang="en-US" sz="1400" dirty="0" smtClean="0">
                <a:latin typeface="+mj-ea"/>
                <a:cs typeface="Meiryo UI" panose="020B0604030504040204" pitchFamily="50" charset="-128"/>
              </a:rPr>
              <a:t>周辺地域など都心部エリア</a:t>
            </a:r>
            <a:r>
              <a:rPr lang="ja-JP" altLang="en-US" sz="1400" dirty="0">
                <a:latin typeface="+mj-ea"/>
                <a:cs typeface="Meiryo UI" panose="020B0604030504040204" pitchFamily="50" charset="-128"/>
              </a:rPr>
              <a:t>に</a:t>
            </a:r>
            <a:r>
              <a:rPr lang="ja-JP" altLang="en-US" sz="1400" dirty="0" smtClean="0">
                <a:latin typeface="+mj-ea"/>
                <a:cs typeface="Meiryo UI" panose="020B0604030504040204" pitchFamily="50" charset="-128"/>
              </a:rPr>
              <a:t>おける新た</a:t>
            </a:r>
            <a:r>
              <a:rPr lang="ja-JP" altLang="en-US" sz="1400" dirty="0">
                <a:latin typeface="+mj-ea"/>
                <a:cs typeface="Meiryo UI" panose="020B0604030504040204" pitchFamily="50" charset="-128"/>
              </a:rPr>
              <a:t>な</a:t>
            </a:r>
            <a:r>
              <a:rPr lang="ja-JP" altLang="en-US" sz="1400" dirty="0" smtClean="0">
                <a:latin typeface="+mj-ea"/>
                <a:cs typeface="Meiryo UI" panose="020B0604030504040204" pitchFamily="50" charset="-128"/>
              </a:rPr>
              <a:t>まちづくりも進行。</a:t>
            </a:r>
            <a:endParaRPr lang="en-US" altLang="ja-JP" sz="1400" strike="sngStrike" dirty="0">
              <a:latin typeface="+mj-ea"/>
              <a:cs typeface="Meiryo UI" panose="020B0604030504040204" pitchFamily="50" charset="-128"/>
            </a:endParaRPr>
          </a:p>
          <a:p>
            <a:pPr marL="285750" indent="-285750" algn="l">
              <a:spcBef>
                <a:spcPts val="600"/>
              </a:spcBef>
              <a:buFont typeface="Wingdings" panose="05000000000000000000" pitchFamily="2" charset="2"/>
              <a:buChar char="p"/>
            </a:pPr>
            <a:r>
              <a:rPr lang="en-US" altLang="ja-JP" sz="1400" dirty="0" smtClean="0">
                <a:latin typeface="+mj-ea"/>
                <a:cs typeface="Meiryo UI" panose="020B0604030504040204" pitchFamily="50" charset="-128"/>
              </a:rPr>
              <a:t>2021</a:t>
            </a:r>
            <a:r>
              <a:rPr lang="ja-JP" altLang="en-US" sz="1400" dirty="0" smtClean="0">
                <a:latin typeface="+mj-ea"/>
                <a:cs typeface="Meiryo UI" panose="020B0604030504040204" pitchFamily="50" charset="-128"/>
              </a:rPr>
              <a:t>年</a:t>
            </a:r>
            <a:r>
              <a:rPr lang="en-US" altLang="ja-JP" sz="1400" dirty="0" smtClean="0">
                <a:latin typeface="+mj-ea"/>
                <a:cs typeface="Meiryo UI" panose="020B0604030504040204" pitchFamily="50" charset="-128"/>
              </a:rPr>
              <a:t>11</a:t>
            </a:r>
            <a:r>
              <a:rPr lang="ja-JP" altLang="en-US" sz="1400" dirty="0" smtClean="0">
                <a:latin typeface="+mj-ea"/>
                <a:cs typeface="Meiryo UI" panose="020B0604030504040204" pitchFamily="50" charset="-128"/>
              </a:rPr>
              <a:t>月には、大阪</a:t>
            </a:r>
            <a:r>
              <a:rPr lang="ja-JP" altLang="en-US" sz="1400" dirty="0">
                <a:latin typeface="+mj-ea"/>
                <a:cs typeface="Meiryo UI" panose="020B0604030504040204" pitchFamily="50" charset="-128"/>
              </a:rPr>
              <a:t>の成長や発展を支える大都市のまちづくりについて、広域的な視点から府市一体で推進する</a:t>
            </a:r>
            <a:r>
              <a:rPr lang="ja-JP" altLang="en-US" sz="1400" dirty="0" smtClean="0">
                <a:latin typeface="+mj-ea"/>
                <a:cs typeface="Meiryo UI" panose="020B0604030504040204" pitchFamily="50" charset="-128"/>
              </a:rPr>
              <a:t>ための組織として「大阪都市計画局」を共同設置。</a:t>
            </a:r>
            <a:r>
              <a:rPr lang="ja-JP" altLang="en-US" sz="1400" dirty="0">
                <a:latin typeface="+mj-ea"/>
                <a:cs typeface="Meiryo UI" panose="020B0604030504040204" pitchFamily="50" charset="-128"/>
              </a:rPr>
              <a:t>大阪・関西万博のインパクトを活かし、東西二極の一極を担う「副首都・大阪」として、さらに成長・発展していくため、</a:t>
            </a:r>
            <a:r>
              <a:rPr lang="en-US" altLang="ja-JP" sz="1400" dirty="0">
                <a:latin typeface="+mj-ea"/>
                <a:cs typeface="Meiryo UI" panose="020B0604030504040204" pitchFamily="50" charset="-128"/>
              </a:rPr>
              <a:t>2050</a:t>
            </a:r>
            <a:r>
              <a:rPr lang="ja-JP" altLang="en-US" sz="1400" dirty="0">
                <a:latin typeface="+mj-ea"/>
                <a:cs typeface="Meiryo UI" panose="020B0604030504040204" pitchFamily="50" charset="-128"/>
              </a:rPr>
              <a:t>年に向けた</a:t>
            </a:r>
            <a:r>
              <a:rPr lang="ja-JP" altLang="en-US" sz="1400" dirty="0" smtClean="0">
                <a:latin typeface="+mj-ea"/>
                <a:cs typeface="Meiryo UI" panose="020B0604030504040204" pitchFamily="50" charset="-128"/>
              </a:rPr>
              <a:t>大阪</a:t>
            </a:r>
            <a:r>
              <a:rPr lang="ja-JP" altLang="en-US" sz="1400" dirty="0">
                <a:latin typeface="+mj-ea"/>
                <a:cs typeface="Meiryo UI" panose="020B0604030504040204" pitchFamily="50" charset="-128"/>
              </a:rPr>
              <a:t>全体</a:t>
            </a:r>
            <a:r>
              <a:rPr lang="ja-JP" altLang="en-US" sz="1400" dirty="0" smtClean="0">
                <a:latin typeface="+mj-ea"/>
                <a:cs typeface="Meiryo UI" panose="020B0604030504040204" pitchFamily="50" charset="-128"/>
              </a:rPr>
              <a:t>のまちづくりの方向性を示す新しいまちづくりのグランドデザインを検討していく。</a:t>
            </a:r>
            <a:endParaRPr lang="ja-JP" altLang="en-US" sz="1400" dirty="0">
              <a:latin typeface="+mj-ea"/>
              <a:cs typeface="Meiryo UI" panose="020B0604030504040204" pitchFamily="50" charset="-128"/>
            </a:endParaRPr>
          </a:p>
        </p:txBody>
      </p:sp>
      <p:sp>
        <p:nvSpPr>
          <p:cNvPr id="58" name="テキスト ボックス 57"/>
          <p:cNvSpPr txBox="1"/>
          <p:nvPr/>
        </p:nvSpPr>
        <p:spPr>
          <a:xfrm>
            <a:off x="455493" y="2267200"/>
            <a:ext cx="4427504"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◇大阪広域ベイエリアまちづくり</a:t>
            </a:r>
          </a:p>
        </p:txBody>
      </p:sp>
      <p:sp>
        <p:nvSpPr>
          <p:cNvPr id="59" name="テキスト ボックス 58"/>
          <p:cNvSpPr txBox="1"/>
          <p:nvPr/>
        </p:nvSpPr>
        <p:spPr>
          <a:xfrm>
            <a:off x="544973" y="2571274"/>
            <a:ext cx="4234189" cy="1015663"/>
          </a:xfrm>
          <a:prstGeom prst="rect">
            <a:avLst/>
          </a:prstGeom>
          <a:noFill/>
          <a:ln>
            <a:solidFill>
              <a:schemeClr val="tx1"/>
            </a:solidFill>
          </a:ln>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、大阪市及び堺市からなる「大阪広域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ベイエリアまちづくり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推進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本部」を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）。大阪・関西万博等のインパク</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トや、泉州地域の地域資源を活用し、ベイエリア全体の活性化、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大阪・関西の発展につなげるため、「大阪広域ベイエリアまちづくり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ビジョン（案）」をとりまとめ（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タイトル 1"/>
          <p:cNvSpPr txBox="1">
            <a:spLocks/>
          </p:cNvSpPr>
          <p:nvPr/>
        </p:nvSpPr>
        <p:spPr>
          <a:xfrm>
            <a:off x="416517" y="2060848"/>
            <a:ext cx="3528371"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広域的な視点による都市空間の創造</a:t>
            </a:r>
            <a:endParaRPr lang="ja-JP" altLang="en-US" sz="1400" b="1" dirty="0">
              <a:latin typeface="+mj-ea"/>
              <a:cs typeface="Meiryo UI" panose="020B0604030504040204" pitchFamily="50" charset="-128"/>
            </a:endParaRPr>
          </a:p>
        </p:txBody>
      </p:sp>
      <p:pic>
        <p:nvPicPr>
          <p:cNvPr id="3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529" y="3499641"/>
            <a:ext cx="1999321" cy="1428698"/>
          </a:xfrm>
          <a:prstGeom prst="rect">
            <a:avLst/>
          </a:prstGeom>
          <a:noFill/>
          <a:ln w="9525">
            <a:solidFill>
              <a:schemeClr val="tx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4918477" y="2253255"/>
            <a:ext cx="4427504"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◇うめきた２期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のまちづくり</a:t>
            </a:r>
            <a:endParaRPr lang="ja-JP" altLang="en-US" sz="1400" b="1"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9"/>
          <p:cNvSpPr txBox="1"/>
          <p:nvPr/>
        </p:nvSpPr>
        <p:spPr>
          <a:xfrm>
            <a:off x="5912690" y="6530623"/>
            <a:ext cx="3507236"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月時点のイメージパースであり、今後変更となる可能性があります</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提供：うめきた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期地区開発事業者</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32100" y="5229200"/>
            <a:ext cx="2075491" cy="1332790"/>
          </a:xfrm>
          <a:prstGeom prst="rect">
            <a:avLst/>
          </a:prstGeom>
        </p:spPr>
      </p:pic>
      <p:grpSp>
        <p:nvGrpSpPr>
          <p:cNvPr id="37" name="グループ化 36"/>
          <p:cNvGrpSpPr/>
          <p:nvPr/>
        </p:nvGrpSpPr>
        <p:grpSpPr>
          <a:xfrm>
            <a:off x="7400529" y="3433422"/>
            <a:ext cx="1905156" cy="1493425"/>
            <a:chOff x="2576736" y="3073051"/>
            <a:chExt cx="2041581" cy="1600367"/>
          </a:xfrm>
        </p:grpSpPr>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6736" y="3142413"/>
              <a:ext cx="2041581" cy="1531005"/>
            </a:xfrm>
            <a:prstGeom prst="rect">
              <a:avLst/>
            </a:prstGeom>
            <a:ln>
              <a:solidFill>
                <a:schemeClr val="tx2">
                  <a:lumMod val="40000"/>
                  <a:lumOff val="60000"/>
                </a:schemeClr>
              </a:solidFill>
            </a:ln>
          </p:spPr>
        </p:pic>
        <p:sp>
          <p:nvSpPr>
            <p:cNvPr id="39" name="正方形/長方形 38"/>
            <p:cNvSpPr/>
            <p:nvPr/>
          </p:nvSpPr>
          <p:spPr>
            <a:xfrm>
              <a:off x="2576736" y="3073051"/>
              <a:ext cx="1620000" cy="185174"/>
            </a:xfrm>
            <a:prstGeom prst="rect">
              <a:avLst/>
            </a:prstGeom>
            <a:solidFill>
              <a:schemeClr val="bg1"/>
            </a:solidFill>
            <a:ln>
              <a:solidFill>
                <a:schemeClr val="tx1"/>
              </a:solidFill>
            </a:ln>
          </p:spPr>
          <p:txBody>
            <a:bodyPr lIns="0" tIns="0" rIns="0" bIns="0" anchor="ctr" anchorCtr="0"/>
            <a:lstStyle/>
            <a:p>
              <a:pPr algn="ctr" eaLnBrk="0" hangingPunct="0"/>
              <a:r>
                <a:rPr lang="ja-JP" altLang="en-US" sz="900" kern="0" dirty="0">
                  <a:latin typeface="Meiryo UI" panose="020B0604030504040204" pitchFamily="50" charset="-128"/>
                  <a:ea typeface="Meiryo UI" panose="020B0604030504040204" pitchFamily="50" charset="-128"/>
                  <a:cs typeface="+mj-cs"/>
                </a:rPr>
                <a:t>現在</a:t>
              </a:r>
              <a:r>
                <a:rPr lang="ja-JP" altLang="en-US" sz="900" kern="0" dirty="0" smtClean="0">
                  <a:latin typeface="Meiryo UI" panose="020B0604030504040204" pitchFamily="50" charset="-128"/>
                  <a:ea typeface="Meiryo UI" panose="020B0604030504040204" pitchFamily="50" charset="-128"/>
                  <a:cs typeface="+mj-cs"/>
                </a:rPr>
                <a:t>のうめきた（</a:t>
              </a:r>
              <a:r>
                <a:rPr lang="en-US" altLang="ja-JP" sz="900" kern="0" dirty="0" smtClean="0">
                  <a:latin typeface="Meiryo UI" panose="020B0604030504040204" pitchFamily="50" charset="-128"/>
                  <a:ea typeface="Meiryo UI" panose="020B0604030504040204" pitchFamily="50" charset="-128"/>
                  <a:cs typeface="+mj-cs"/>
                </a:rPr>
                <a:t>2021</a:t>
              </a:r>
              <a:r>
                <a:rPr lang="ja-JP" altLang="en-US" sz="900" kern="0" dirty="0" smtClean="0">
                  <a:latin typeface="Meiryo UI" panose="020B0604030504040204" pitchFamily="50" charset="-128"/>
                  <a:ea typeface="Meiryo UI" panose="020B0604030504040204" pitchFamily="50" charset="-128"/>
                  <a:cs typeface="+mj-cs"/>
                </a:rPr>
                <a:t>年</a:t>
              </a:r>
              <a:r>
                <a:rPr lang="en-US" altLang="ja-JP" sz="900" kern="0" dirty="0">
                  <a:latin typeface="Meiryo UI" panose="020B0604030504040204" pitchFamily="50" charset="-128"/>
                  <a:ea typeface="Meiryo UI" panose="020B0604030504040204" pitchFamily="50" charset="-128"/>
                  <a:cs typeface="+mj-cs"/>
                </a:rPr>
                <a:t>9</a:t>
              </a:r>
              <a:r>
                <a:rPr lang="ja-JP" altLang="en-US" sz="900" kern="0" dirty="0" smtClean="0">
                  <a:latin typeface="Meiryo UI" panose="020B0604030504040204" pitchFamily="50" charset="-128"/>
                  <a:ea typeface="Meiryo UI" panose="020B0604030504040204" pitchFamily="50" charset="-128"/>
                  <a:cs typeface="+mj-cs"/>
                </a:rPr>
                <a:t>月）</a:t>
              </a:r>
              <a:endParaRPr lang="ja-JP" altLang="en-US" sz="900" kern="0" dirty="0">
                <a:latin typeface="Meiryo UI" panose="020B0604030504040204" pitchFamily="50" charset="-128"/>
                <a:ea typeface="Meiryo UI" panose="020B0604030504040204" pitchFamily="50" charset="-128"/>
                <a:cs typeface="+mj-cs"/>
              </a:endParaRPr>
            </a:p>
          </p:txBody>
        </p:sp>
      </p:grpSp>
      <p:sp>
        <p:nvSpPr>
          <p:cNvPr id="40" name="Rectangle 5"/>
          <p:cNvSpPr>
            <a:spLocks noChangeArrowheads="1"/>
          </p:cNvSpPr>
          <p:nvPr/>
        </p:nvSpPr>
        <p:spPr bwMode="auto">
          <a:xfrm>
            <a:off x="5289599" y="4610481"/>
            <a:ext cx="44303" cy="5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幅</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41" name="Rectangle 6"/>
          <p:cNvSpPr>
            <a:spLocks noChangeArrowheads="1"/>
          </p:cNvSpPr>
          <p:nvPr/>
        </p:nvSpPr>
        <p:spPr bwMode="auto">
          <a:xfrm>
            <a:off x="5289599" y="4693475"/>
            <a:ext cx="67168" cy="5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奥行</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42" name="Freeform 8"/>
          <p:cNvSpPr>
            <a:spLocks/>
          </p:cNvSpPr>
          <p:nvPr/>
        </p:nvSpPr>
        <p:spPr bwMode="auto">
          <a:xfrm>
            <a:off x="5912690" y="3836849"/>
            <a:ext cx="814591" cy="788452"/>
          </a:xfrm>
          <a:custGeom>
            <a:avLst/>
            <a:gdLst>
              <a:gd name="T0" fmla="*/ 55 w 570"/>
              <a:gd name="T1" fmla="*/ 0 h 532"/>
              <a:gd name="T2" fmla="*/ 42 w 570"/>
              <a:gd name="T3" fmla="*/ 17 h 532"/>
              <a:gd name="T4" fmla="*/ 5 w 570"/>
              <a:gd name="T5" fmla="*/ 83 h 532"/>
              <a:gd name="T6" fmla="*/ 0 w 570"/>
              <a:gd name="T7" fmla="*/ 530 h 532"/>
              <a:gd name="T8" fmla="*/ 52 w 570"/>
              <a:gd name="T9" fmla="*/ 532 h 532"/>
              <a:gd name="T10" fmla="*/ 570 w 570"/>
              <a:gd name="T11" fmla="*/ 211 h 532"/>
              <a:gd name="T12" fmla="*/ 138 w 570"/>
              <a:gd name="T13" fmla="*/ 10 h 532"/>
              <a:gd name="T14" fmla="*/ 55 w 570"/>
              <a:gd name="T15" fmla="*/ 0 h 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532">
                <a:moveTo>
                  <a:pt x="55" y="0"/>
                </a:moveTo>
                <a:lnTo>
                  <a:pt x="42" y="17"/>
                </a:lnTo>
                <a:lnTo>
                  <a:pt x="5" y="83"/>
                </a:lnTo>
                <a:lnTo>
                  <a:pt x="0" y="530"/>
                </a:lnTo>
                <a:lnTo>
                  <a:pt x="52" y="532"/>
                </a:lnTo>
                <a:lnTo>
                  <a:pt x="570" y="211"/>
                </a:lnTo>
                <a:lnTo>
                  <a:pt x="138" y="10"/>
                </a:lnTo>
                <a:lnTo>
                  <a:pt x="55" y="0"/>
                </a:lnTo>
                <a:close/>
              </a:path>
            </a:pathLst>
          </a:custGeom>
          <a:noFill/>
          <a:ln w="11113" cap="flat">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9"/>
          <p:cNvSpPr>
            <a:spLocks/>
          </p:cNvSpPr>
          <p:nvPr/>
        </p:nvSpPr>
        <p:spPr bwMode="auto">
          <a:xfrm>
            <a:off x="6069892" y="3887239"/>
            <a:ext cx="628807" cy="366067"/>
          </a:xfrm>
          <a:custGeom>
            <a:avLst/>
            <a:gdLst>
              <a:gd name="T0" fmla="*/ 323 w 440"/>
              <a:gd name="T1" fmla="*/ 247 h 247"/>
              <a:gd name="T2" fmla="*/ 440 w 440"/>
              <a:gd name="T3" fmla="*/ 177 h 247"/>
              <a:gd name="T4" fmla="*/ 65 w 440"/>
              <a:gd name="T5" fmla="*/ 0 h 247"/>
              <a:gd name="T6" fmla="*/ 0 w 440"/>
              <a:gd name="T7" fmla="*/ 32 h 247"/>
              <a:gd name="T8" fmla="*/ 323 w 440"/>
              <a:gd name="T9" fmla="*/ 247 h 247"/>
            </a:gdLst>
            <a:ahLst/>
            <a:cxnLst>
              <a:cxn ang="0">
                <a:pos x="T0" y="T1"/>
              </a:cxn>
              <a:cxn ang="0">
                <a:pos x="T2" y="T3"/>
              </a:cxn>
              <a:cxn ang="0">
                <a:pos x="T4" y="T5"/>
              </a:cxn>
              <a:cxn ang="0">
                <a:pos x="T6" y="T7"/>
              </a:cxn>
              <a:cxn ang="0">
                <a:pos x="T8" y="T9"/>
              </a:cxn>
            </a:cxnLst>
            <a:rect l="0" t="0" r="r" b="b"/>
            <a:pathLst>
              <a:path w="440" h="247">
                <a:moveTo>
                  <a:pt x="323" y="247"/>
                </a:moveTo>
                <a:lnTo>
                  <a:pt x="440" y="177"/>
                </a:lnTo>
                <a:lnTo>
                  <a:pt x="65" y="0"/>
                </a:lnTo>
                <a:lnTo>
                  <a:pt x="0" y="32"/>
                </a:lnTo>
                <a:lnTo>
                  <a:pt x="323" y="247"/>
                </a:lnTo>
                <a:close/>
              </a:path>
            </a:pathLst>
          </a:custGeom>
          <a:noFill/>
          <a:ln w="11113"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0"/>
          <p:cNvSpPr>
            <a:spLocks noEditPoints="1"/>
          </p:cNvSpPr>
          <p:nvPr/>
        </p:nvSpPr>
        <p:spPr bwMode="auto">
          <a:xfrm>
            <a:off x="6352855" y="3839813"/>
            <a:ext cx="81460" cy="214897"/>
          </a:xfrm>
          <a:custGeom>
            <a:avLst/>
            <a:gdLst>
              <a:gd name="T0" fmla="*/ 51 w 57"/>
              <a:gd name="T1" fmla="*/ 0 h 145"/>
              <a:gd name="T2" fmla="*/ 5 w 57"/>
              <a:gd name="T3" fmla="*/ 128 h 145"/>
              <a:gd name="T4" fmla="*/ 12 w 57"/>
              <a:gd name="T5" fmla="*/ 131 h 145"/>
              <a:gd name="T6" fmla="*/ 57 w 57"/>
              <a:gd name="T7" fmla="*/ 2 h 145"/>
              <a:gd name="T8" fmla="*/ 51 w 57"/>
              <a:gd name="T9" fmla="*/ 0 h 145"/>
              <a:gd name="T10" fmla="*/ 0 w 57"/>
              <a:gd name="T11" fmla="*/ 123 h 145"/>
              <a:gd name="T12" fmla="*/ 3 w 57"/>
              <a:gd name="T13" fmla="*/ 145 h 145"/>
              <a:gd name="T14" fmla="*/ 19 w 57"/>
              <a:gd name="T15" fmla="*/ 130 h 145"/>
              <a:gd name="T16" fmla="*/ 0 w 57"/>
              <a:gd name="T17" fmla="*/ 12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45">
                <a:moveTo>
                  <a:pt x="51" y="0"/>
                </a:moveTo>
                <a:lnTo>
                  <a:pt x="5" y="128"/>
                </a:lnTo>
                <a:lnTo>
                  <a:pt x="12" y="131"/>
                </a:lnTo>
                <a:lnTo>
                  <a:pt x="57" y="2"/>
                </a:lnTo>
                <a:lnTo>
                  <a:pt x="51" y="0"/>
                </a:lnTo>
                <a:close/>
                <a:moveTo>
                  <a:pt x="0" y="123"/>
                </a:moveTo>
                <a:lnTo>
                  <a:pt x="3" y="145"/>
                </a:lnTo>
                <a:lnTo>
                  <a:pt x="19" y="130"/>
                </a:lnTo>
                <a:lnTo>
                  <a:pt x="0" y="123"/>
                </a:lnTo>
                <a:close/>
              </a:path>
            </a:pathLst>
          </a:custGeom>
          <a:solidFill>
            <a:srgbClr val="FFFF00"/>
          </a:solidFill>
          <a:ln w="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Rectangle 12"/>
          <p:cNvSpPr>
            <a:spLocks noChangeArrowheads="1"/>
          </p:cNvSpPr>
          <p:nvPr/>
        </p:nvSpPr>
        <p:spPr bwMode="auto">
          <a:xfrm>
            <a:off x="6181362" y="3694572"/>
            <a:ext cx="764572" cy="142277"/>
          </a:xfrm>
          <a:prstGeom prst="rect">
            <a:avLst/>
          </a:prstGeom>
          <a:solidFill>
            <a:schemeClr val="bg1"/>
          </a:solidFill>
          <a:ln w="7938" cap="flat">
            <a:solidFill>
              <a:srgbClr val="FFFF00"/>
            </a:solidFill>
            <a:prstDash val="solid"/>
            <a:miter lim="800000"/>
            <a:headEnd/>
            <a:tailEnd/>
          </a:ln>
          <a:extLst/>
        </p:spPr>
        <p:txBody>
          <a:bodyPr vert="horz" wrap="square" lIns="0" tIns="0" rIns="0" bIns="0" numCol="1" anchor="ctr" anchorCtr="0" compatLnSpc="1">
            <a:prstTxWarp prst="textNoShape">
              <a:avLst/>
            </a:prstTxWarp>
          </a:bodyPr>
          <a:lstStyle/>
          <a:p>
            <a:pPr algn="ctr"/>
            <a:r>
              <a:rPr lang="ja-JP" altLang="en-US" sz="400" b="1" dirty="0" smtClean="0">
                <a:latin typeface="ＭＳ ゴシック" panose="020B0609070205080204" pitchFamily="49" charset="-128"/>
                <a:ea typeface="ＭＳ ゴシック" panose="020B0609070205080204" pitchFamily="49" charset="-128"/>
              </a:rPr>
              <a:t>うめきた先行開発区域（１期）</a:t>
            </a:r>
            <a:endParaRPr lang="en-US" altLang="ja-JP" sz="400" b="1" dirty="0" smtClean="0">
              <a:latin typeface="ＭＳ ゴシック" panose="020B0609070205080204" pitchFamily="49" charset="-128"/>
              <a:ea typeface="ＭＳ ゴシック" panose="020B0609070205080204" pitchFamily="49" charset="-128"/>
            </a:endParaRPr>
          </a:p>
          <a:p>
            <a:pPr algn="ctr"/>
            <a:r>
              <a:rPr lang="ja-JP" altLang="en-US" sz="400" b="1" dirty="0" smtClean="0">
                <a:latin typeface="ＭＳ ゴシック" panose="020B0609070205080204" pitchFamily="49" charset="-128"/>
                <a:ea typeface="ＭＳ ゴシック" panose="020B0609070205080204" pitchFamily="49" charset="-128"/>
              </a:rPr>
              <a:t>（約７</a:t>
            </a:r>
            <a:r>
              <a:rPr lang="en-US" altLang="ja-JP" sz="400" b="1" dirty="0" smtClean="0">
                <a:latin typeface="ＭＳ ゴシック" panose="020B0609070205080204" pitchFamily="49" charset="-128"/>
                <a:ea typeface="ＭＳ ゴシック" panose="020B0609070205080204" pitchFamily="49" charset="-128"/>
              </a:rPr>
              <a:t>ha</a:t>
            </a:r>
            <a:r>
              <a:rPr lang="ja-JP" altLang="en-US" sz="400" b="1" dirty="0" smtClean="0">
                <a:latin typeface="ＭＳ ゴシック" panose="020B0609070205080204" pitchFamily="49" charset="-128"/>
                <a:ea typeface="ＭＳ ゴシック" panose="020B0609070205080204" pitchFamily="49" charset="-128"/>
              </a:rPr>
              <a:t>）</a:t>
            </a:r>
            <a:endParaRPr lang="ja-JP" altLang="en-US" sz="400" b="1" dirty="0">
              <a:latin typeface="ＭＳ ゴシック" panose="020B0609070205080204" pitchFamily="49" charset="-128"/>
              <a:ea typeface="ＭＳ ゴシック" panose="020B0609070205080204" pitchFamily="49" charset="-128"/>
            </a:endParaRPr>
          </a:p>
        </p:txBody>
      </p:sp>
      <p:sp>
        <p:nvSpPr>
          <p:cNvPr id="46" name="Rectangle 19"/>
          <p:cNvSpPr>
            <a:spLocks noChangeArrowheads="1"/>
          </p:cNvSpPr>
          <p:nvPr/>
        </p:nvSpPr>
        <p:spPr bwMode="auto">
          <a:xfrm>
            <a:off x="6663467" y="3928607"/>
            <a:ext cx="379815" cy="75584"/>
          </a:xfrm>
          <a:prstGeom prst="rect">
            <a:avLst/>
          </a:prstGeom>
          <a:solidFill>
            <a:srgbClr val="000080"/>
          </a:solidFill>
          <a:ln w="3175">
            <a:solidFill>
              <a:srgbClr val="000000"/>
            </a:solidFill>
            <a:miter lim="800000"/>
            <a:headEnd/>
            <a:tailEnd/>
          </a:ln>
          <a:extLst/>
        </p:spPr>
        <p:txBody>
          <a:bodyPr vert="horz" wrap="square" lIns="0" tIns="0" rIns="0" bIns="0" numCol="1" anchor="t" anchorCtr="0" compatLnSpc="1">
            <a:prstTxWarp prst="textNoShape">
              <a:avLst/>
            </a:prstTxWarp>
          </a:bodyPr>
          <a:lstStyle/>
          <a:p>
            <a:pPr algn="ctr"/>
            <a:r>
              <a:rPr lang="ja-JP" altLang="en-US" sz="400" dirty="0" smtClean="0">
                <a:solidFill>
                  <a:srgbClr val="FFFF00"/>
                </a:solidFill>
                <a:latin typeface="ＭＳ ゴシック" panose="020B0609070205080204" pitchFamily="49" charset="-128"/>
                <a:ea typeface="ＭＳ ゴシック" panose="020B0609070205080204" pitchFamily="49" charset="-128"/>
              </a:rPr>
              <a:t>阪急大阪梅田駅</a:t>
            </a:r>
            <a:endParaRPr lang="ja-JP" altLang="en-US" sz="400" dirty="0">
              <a:solidFill>
                <a:srgbClr val="FFFF00"/>
              </a:solidFill>
              <a:latin typeface="ＭＳ ゴシック" panose="020B0609070205080204" pitchFamily="49" charset="-128"/>
              <a:ea typeface="ＭＳ ゴシック" panose="020B0609070205080204" pitchFamily="49" charset="-128"/>
            </a:endParaRPr>
          </a:p>
        </p:txBody>
      </p:sp>
      <p:sp>
        <p:nvSpPr>
          <p:cNvPr id="47" name="Freeform 24"/>
          <p:cNvSpPr>
            <a:spLocks noEditPoints="1"/>
          </p:cNvSpPr>
          <p:nvPr/>
        </p:nvSpPr>
        <p:spPr bwMode="auto">
          <a:xfrm>
            <a:off x="5759776" y="4297767"/>
            <a:ext cx="190072" cy="148205"/>
          </a:xfrm>
          <a:custGeom>
            <a:avLst/>
            <a:gdLst>
              <a:gd name="T0" fmla="*/ 0 w 133"/>
              <a:gd name="T1" fmla="*/ 94 h 100"/>
              <a:gd name="T2" fmla="*/ 117 w 133"/>
              <a:gd name="T3" fmla="*/ 7 h 100"/>
              <a:gd name="T4" fmla="*/ 121 w 133"/>
              <a:gd name="T5" fmla="*/ 13 h 100"/>
              <a:gd name="T6" fmla="*/ 4 w 133"/>
              <a:gd name="T7" fmla="*/ 100 h 100"/>
              <a:gd name="T8" fmla="*/ 0 w 133"/>
              <a:gd name="T9" fmla="*/ 94 h 100"/>
              <a:gd name="T10" fmla="*/ 110 w 133"/>
              <a:gd name="T11" fmla="*/ 4 h 100"/>
              <a:gd name="T12" fmla="*/ 133 w 133"/>
              <a:gd name="T13" fmla="*/ 0 h 100"/>
              <a:gd name="T14" fmla="*/ 122 w 133"/>
              <a:gd name="T15" fmla="*/ 20 h 100"/>
              <a:gd name="T16" fmla="*/ 110 w 133"/>
              <a:gd name="T17"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00">
                <a:moveTo>
                  <a:pt x="0" y="94"/>
                </a:moveTo>
                <a:lnTo>
                  <a:pt x="117" y="7"/>
                </a:lnTo>
                <a:lnTo>
                  <a:pt x="121" y="13"/>
                </a:lnTo>
                <a:lnTo>
                  <a:pt x="4" y="100"/>
                </a:lnTo>
                <a:lnTo>
                  <a:pt x="0" y="94"/>
                </a:lnTo>
                <a:close/>
                <a:moveTo>
                  <a:pt x="110" y="4"/>
                </a:moveTo>
                <a:lnTo>
                  <a:pt x="133" y="0"/>
                </a:lnTo>
                <a:lnTo>
                  <a:pt x="122" y="20"/>
                </a:lnTo>
                <a:lnTo>
                  <a:pt x="110" y="4"/>
                </a:lnTo>
                <a:close/>
              </a:path>
            </a:pathLst>
          </a:custGeom>
          <a:solidFill>
            <a:srgbClr val="FF3300"/>
          </a:solidFill>
          <a:ln w="0" cap="flat">
            <a:solidFill>
              <a:srgbClr val="FF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Rectangle 27"/>
          <p:cNvSpPr>
            <a:spLocks noChangeArrowheads="1"/>
          </p:cNvSpPr>
          <p:nvPr/>
        </p:nvSpPr>
        <p:spPr bwMode="auto">
          <a:xfrm>
            <a:off x="5287664" y="3644749"/>
            <a:ext cx="151638" cy="59281"/>
          </a:xfrm>
          <a:prstGeom prst="rect">
            <a:avLst/>
          </a:prstGeom>
          <a:solidFill>
            <a:srgbClr val="000080"/>
          </a:solidFill>
          <a:ln w="3175">
            <a:solidFill>
              <a:srgbClr val="000000"/>
            </a:solidFill>
            <a:miter lim="800000"/>
            <a:headEnd/>
            <a:tailEnd/>
          </a:ln>
          <a:extLst/>
        </p:spPr>
        <p:txBody>
          <a:bodyPr vert="horz" wrap="square" lIns="0" tIns="0" rIns="0" bIns="0" numCol="1" anchor="ctr" anchorCtr="0" compatLnSpc="1">
            <a:prstTxWarp prst="textNoShape">
              <a:avLst/>
            </a:prstTxWarp>
          </a:bodyPr>
          <a:lstStyle/>
          <a:p>
            <a:pPr algn="ctr"/>
            <a:r>
              <a:rPr lang="ja-JP" altLang="en-US" sz="300" dirty="0" smtClean="0">
                <a:solidFill>
                  <a:srgbClr val="FFFF00"/>
                </a:solidFill>
                <a:latin typeface="ＭＳ ゴシック" panose="020B0609070205080204" pitchFamily="49" charset="-128"/>
                <a:ea typeface="ＭＳ ゴシック" panose="020B0609070205080204" pitchFamily="49" charset="-128"/>
              </a:rPr>
              <a:t>淀川</a:t>
            </a:r>
            <a:endParaRPr lang="ja-JP" altLang="en-US" sz="300" dirty="0">
              <a:solidFill>
                <a:srgbClr val="FFFF00"/>
              </a:solidFill>
              <a:latin typeface="ＭＳ ゴシック" panose="020B0609070205080204" pitchFamily="49" charset="-128"/>
              <a:ea typeface="ＭＳ ゴシック" panose="020B0609070205080204" pitchFamily="49" charset="-128"/>
            </a:endParaRPr>
          </a:p>
        </p:txBody>
      </p:sp>
      <p:sp>
        <p:nvSpPr>
          <p:cNvPr id="49" name="Rectangle 33"/>
          <p:cNvSpPr>
            <a:spLocks noChangeArrowheads="1"/>
          </p:cNvSpPr>
          <p:nvPr/>
        </p:nvSpPr>
        <p:spPr bwMode="auto">
          <a:xfrm>
            <a:off x="5466809" y="3988018"/>
            <a:ext cx="385859" cy="75584"/>
          </a:xfrm>
          <a:prstGeom prst="rect">
            <a:avLst/>
          </a:prstGeom>
          <a:solidFill>
            <a:srgbClr val="000080"/>
          </a:solidFill>
          <a:ln w="3175" cap="flat">
            <a:solidFill>
              <a:srgbClr val="000000"/>
            </a:solidFill>
            <a:prstDash val="solid"/>
            <a:miter lim="800000"/>
            <a:headEnd/>
            <a:tailEnd/>
          </a:ln>
          <a:extLst/>
        </p:spPr>
        <p:txBody>
          <a:bodyPr vert="horz" wrap="square" lIns="0" tIns="0" rIns="0" bIns="0" numCol="1" anchor="ctr" anchorCtr="0" compatLnSpc="1">
            <a:prstTxWarp prst="textNoShape">
              <a:avLst/>
            </a:prstTxWarp>
          </a:bodyPr>
          <a:lstStyle/>
          <a:p>
            <a:pPr algn="ctr"/>
            <a:r>
              <a:rPr lang="ja-JP" altLang="en-US" sz="400" dirty="0" smtClean="0">
                <a:solidFill>
                  <a:srgbClr val="FFFF00"/>
                </a:solidFill>
                <a:latin typeface="ＭＳ ゴシック" panose="020B0609070205080204" pitchFamily="49" charset="-128"/>
                <a:ea typeface="ＭＳ ゴシック" panose="020B0609070205080204" pitchFamily="49" charset="-128"/>
              </a:rPr>
              <a:t>梅田スカイビル</a:t>
            </a:r>
            <a:endParaRPr lang="ja-JP" altLang="en-US" sz="400" dirty="0">
              <a:solidFill>
                <a:srgbClr val="FFFF00"/>
              </a:solidFill>
              <a:latin typeface="ＭＳ ゴシック" panose="020B0609070205080204" pitchFamily="49" charset="-128"/>
              <a:ea typeface="ＭＳ ゴシック" panose="020B0609070205080204" pitchFamily="49" charset="-128"/>
            </a:endParaRPr>
          </a:p>
        </p:txBody>
      </p:sp>
      <p:sp>
        <p:nvSpPr>
          <p:cNvPr id="50" name="Rectangle 35"/>
          <p:cNvSpPr>
            <a:spLocks noChangeArrowheads="1"/>
          </p:cNvSpPr>
          <p:nvPr/>
        </p:nvSpPr>
        <p:spPr bwMode="auto">
          <a:xfrm>
            <a:off x="6509346" y="4701236"/>
            <a:ext cx="347273" cy="75584"/>
          </a:xfrm>
          <a:prstGeom prst="rect">
            <a:avLst/>
          </a:prstGeom>
          <a:solidFill>
            <a:srgbClr val="000080"/>
          </a:solidFill>
          <a:ln w="3175">
            <a:solidFill>
              <a:srgbClr val="000000"/>
            </a:solidFill>
            <a:miter lim="800000"/>
            <a:headEnd/>
            <a:tailEnd/>
          </a:ln>
          <a:extLst/>
        </p:spPr>
        <p:txBody>
          <a:bodyPr vert="horz" wrap="square" lIns="0" tIns="0" rIns="0" bIns="0" numCol="1" anchor="ctr" anchorCtr="0" compatLnSpc="1">
            <a:prstTxWarp prst="textNoShape">
              <a:avLst/>
            </a:prstTxWarp>
          </a:bodyPr>
          <a:lstStyle/>
          <a:p>
            <a:pPr algn="ctr"/>
            <a:r>
              <a:rPr lang="ja-JP" altLang="en-US" sz="400" dirty="0" smtClean="0">
                <a:solidFill>
                  <a:srgbClr val="FFFF00"/>
                </a:solidFill>
                <a:latin typeface="ＭＳ ゴシック" panose="020B0609070205080204" pitchFamily="49" charset="-128"/>
                <a:ea typeface="ＭＳ ゴシック" panose="020B0609070205080204" pitchFamily="49" charset="-128"/>
              </a:rPr>
              <a:t>西梅田地区</a:t>
            </a:r>
            <a:endParaRPr lang="ja-JP" altLang="en-US" sz="400" dirty="0">
              <a:solidFill>
                <a:srgbClr val="FFFF00"/>
              </a:solidFill>
              <a:latin typeface="ＭＳ ゴシック" panose="020B0609070205080204" pitchFamily="49" charset="-128"/>
              <a:ea typeface="ＭＳ ゴシック" panose="020B0609070205080204" pitchFamily="49" charset="-128"/>
            </a:endParaRPr>
          </a:p>
        </p:txBody>
      </p:sp>
      <p:sp>
        <p:nvSpPr>
          <p:cNvPr id="51" name="Rectangle 40"/>
          <p:cNvSpPr>
            <a:spLocks noChangeArrowheads="1"/>
          </p:cNvSpPr>
          <p:nvPr/>
        </p:nvSpPr>
        <p:spPr bwMode="auto">
          <a:xfrm>
            <a:off x="6623099" y="4263950"/>
            <a:ext cx="292967" cy="77067"/>
          </a:xfrm>
          <a:prstGeom prst="rect">
            <a:avLst/>
          </a:prstGeom>
          <a:solidFill>
            <a:srgbClr val="000080"/>
          </a:solidFill>
          <a:ln w="3175">
            <a:solidFill>
              <a:srgbClr val="000000"/>
            </a:solidFill>
            <a:miter lim="800000"/>
            <a:headEnd/>
            <a:tailEnd/>
          </a:ln>
          <a:extLst/>
        </p:spPr>
        <p:txBody>
          <a:bodyPr vert="horz" wrap="square" lIns="0" tIns="0" rIns="0" bIns="0" numCol="1" anchor="ctr" anchorCtr="0" compatLnSpc="1">
            <a:prstTxWarp prst="textNoShape">
              <a:avLst/>
            </a:prstTxWarp>
          </a:bodyPr>
          <a:lstStyle/>
          <a:p>
            <a:pPr algn="ctr"/>
            <a:r>
              <a:rPr lang="ja-JP" altLang="en-US" sz="400" dirty="0" smtClean="0">
                <a:solidFill>
                  <a:srgbClr val="FFFF00"/>
                </a:solidFill>
                <a:latin typeface="ＭＳ ゴシック" panose="020B0609070205080204" pitchFamily="49" charset="-128"/>
                <a:ea typeface="ＭＳ ゴシック" panose="020B0609070205080204" pitchFamily="49" charset="-128"/>
              </a:rPr>
              <a:t>ＪＲ大阪駅</a:t>
            </a:r>
            <a:endParaRPr lang="ja-JP" altLang="en-US" sz="400" dirty="0">
              <a:solidFill>
                <a:srgbClr val="FFFF00"/>
              </a:solidFill>
              <a:latin typeface="ＭＳ ゴシック" panose="020B0609070205080204" pitchFamily="49" charset="-128"/>
              <a:ea typeface="ＭＳ ゴシック" panose="020B0609070205080204" pitchFamily="49" charset="-128"/>
            </a:endParaRPr>
          </a:p>
        </p:txBody>
      </p:sp>
      <p:sp>
        <p:nvSpPr>
          <p:cNvPr id="52" name="Rectangle 46"/>
          <p:cNvSpPr>
            <a:spLocks noChangeArrowheads="1"/>
          </p:cNvSpPr>
          <p:nvPr/>
        </p:nvSpPr>
        <p:spPr bwMode="auto">
          <a:xfrm>
            <a:off x="5346764" y="4365941"/>
            <a:ext cx="451598" cy="128938"/>
          </a:xfrm>
          <a:prstGeom prst="rect">
            <a:avLst/>
          </a:prstGeom>
          <a:solidFill>
            <a:schemeClr val="bg1"/>
          </a:solidFill>
          <a:ln w="7938" cap="flat">
            <a:solidFill>
              <a:srgbClr val="FF3300"/>
            </a:solidFill>
            <a:prstDash val="solid"/>
            <a:miter lim="800000"/>
            <a:headEnd/>
            <a:tailEnd/>
          </a:ln>
          <a:extLst/>
        </p:spPr>
        <p:txBody>
          <a:bodyPr vert="horz" wrap="square" lIns="0" tIns="0" rIns="0" bIns="0" numCol="1" anchor="t" anchorCtr="0" compatLnSpc="1">
            <a:prstTxWarp prst="textNoShape">
              <a:avLst/>
            </a:prstTxWarp>
          </a:bodyPr>
          <a:lstStyle/>
          <a:p>
            <a:pPr algn="ctr"/>
            <a:r>
              <a:rPr lang="ja-JP" altLang="en-US" sz="400" b="1" dirty="0" smtClean="0">
                <a:latin typeface="ＭＳ ゴシック" panose="020B0609070205080204" pitchFamily="49" charset="-128"/>
                <a:ea typeface="ＭＳ ゴシック" panose="020B0609070205080204" pitchFamily="49" charset="-128"/>
              </a:rPr>
              <a:t>うめきた地区</a:t>
            </a:r>
            <a:endParaRPr lang="en-US" altLang="ja-JP" sz="400" b="1" dirty="0" smtClean="0">
              <a:latin typeface="ＭＳ ゴシック" panose="020B0609070205080204" pitchFamily="49" charset="-128"/>
              <a:ea typeface="ＭＳ ゴシック" panose="020B0609070205080204" pitchFamily="49" charset="-128"/>
            </a:endParaRPr>
          </a:p>
          <a:p>
            <a:pPr algn="ctr"/>
            <a:r>
              <a:rPr lang="ja-JP" altLang="en-US" sz="400" b="1" dirty="0" smtClean="0">
                <a:latin typeface="ＭＳ ゴシック" panose="020B0609070205080204" pitchFamily="49" charset="-128"/>
                <a:ea typeface="ＭＳ ゴシック" panose="020B0609070205080204" pitchFamily="49" charset="-128"/>
              </a:rPr>
              <a:t>（約</a:t>
            </a:r>
            <a:r>
              <a:rPr lang="en-US" altLang="ja-JP" sz="400" b="1" dirty="0" smtClean="0">
                <a:latin typeface="ＭＳ ゴシック" panose="020B0609070205080204" pitchFamily="49" charset="-128"/>
                <a:ea typeface="ＭＳ ゴシック" panose="020B0609070205080204" pitchFamily="49" charset="-128"/>
              </a:rPr>
              <a:t>24ha</a:t>
            </a:r>
            <a:r>
              <a:rPr lang="ja-JP" altLang="en-US" sz="400" b="1" dirty="0" smtClean="0">
                <a:latin typeface="ＭＳ ゴシック" panose="020B0609070205080204" pitchFamily="49" charset="-128"/>
                <a:ea typeface="ＭＳ ゴシック" panose="020B0609070205080204" pitchFamily="49" charset="-128"/>
              </a:rPr>
              <a:t>）</a:t>
            </a:r>
            <a:endParaRPr lang="ja-JP" altLang="en-US" sz="400" b="1" dirty="0">
              <a:latin typeface="ＭＳ ゴシック" panose="020B0609070205080204" pitchFamily="49" charset="-128"/>
              <a:ea typeface="ＭＳ ゴシック" panose="020B0609070205080204" pitchFamily="49" charset="-128"/>
            </a:endParaRPr>
          </a:p>
        </p:txBody>
      </p:sp>
      <p:sp>
        <p:nvSpPr>
          <p:cNvPr id="53" name="正方形/長方形 52"/>
          <p:cNvSpPr/>
          <p:nvPr/>
        </p:nvSpPr>
        <p:spPr>
          <a:xfrm>
            <a:off x="5069680" y="3458858"/>
            <a:ext cx="1458364" cy="172800"/>
          </a:xfrm>
          <a:prstGeom prst="rect">
            <a:avLst/>
          </a:prstGeom>
          <a:solidFill>
            <a:schemeClr val="bg1"/>
          </a:solidFill>
          <a:ln>
            <a:solidFill>
              <a:schemeClr val="tx1"/>
            </a:solidFill>
          </a:ln>
        </p:spPr>
        <p:txBody>
          <a:bodyPr lIns="0" tIns="0" rIns="0" bIns="0" anchor="ctr" anchorCtr="0"/>
          <a:lstStyle/>
          <a:p>
            <a:pPr algn="ctr" eaLnBrk="0" hangingPunct="0"/>
            <a:r>
              <a:rPr lang="ja-JP" altLang="en-US" sz="900" kern="0" dirty="0">
                <a:latin typeface="Meiryo UI" panose="020B0604030504040204" pitchFamily="50" charset="-128"/>
                <a:ea typeface="Meiryo UI" panose="020B0604030504040204" pitchFamily="50" charset="-128"/>
                <a:cs typeface="+mj-cs"/>
              </a:rPr>
              <a:t>開発前のうめ</a:t>
            </a:r>
            <a:r>
              <a:rPr lang="ja-JP" altLang="en-US" sz="900" kern="0" dirty="0" smtClean="0">
                <a:latin typeface="Meiryo UI" panose="020B0604030504040204" pitchFamily="50" charset="-128"/>
                <a:ea typeface="Meiryo UI" panose="020B0604030504040204" pitchFamily="50" charset="-128"/>
                <a:cs typeface="+mj-cs"/>
              </a:rPr>
              <a:t>きた（</a:t>
            </a:r>
            <a:r>
              <a:rPr lang="en-US" altLang="ja-JP" sz="900" kern="0" dirty="0">
                <a:latin typeface="Meiryo UI" panose="020B0604030504040204" pitchFamily="50" charset="-128"/>
                <a:ea typeface="Meiryo UI" panose="020B0604030504040204" pitchFamily="50" charset="-128"/>
                <a:cs typeface="+mj-cs"/>
              </a:rPr>
              <a:t>2004</a:t>
            </a:r>
            <a:r>
              <a:rPr lang="ja-JP" altLang="en-US" sz="900" kern="0" dirty="0">
                <a:latin typeface="Meiryo UI" panose="020B0604030504040204" pitchFamily="50" charset="-128"/>
                <a:ea typeface="Meiryo UI" panose="020B0604030504040204" pitchFamily="50" charset="-128"/>
                <a:cs typeface="+mj-cs"/>
              </a:rPr>
              <a:t>年）</a:t>
            </a:r>
          </a:p>
        </p:txBody>
      </p:sp>
      <p:pic>
        <p:nvPicPr>
          <p:cNvPr id="54" name="図 5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14545" y="5235812"/>
            <a:ext cx="2086106" cy="1332790"/>
          </a:xfrm>
          <a:prstGeom prst="rect">
            <a:avLst/>
          </a:prstGeom>
        </p:spPr>
      </p:pic>
      <p:sp>
        <p:nvSpPr>
          <p:cNvPr id="55" name="正方形/長方形 54"/>
          <p:cNvSpPr/>
          <p:nvPr/>
        </p:nvSpPr>
        <p:spPr>
          <a:xfrm>
            <a:off x="5031349" y="5062959"/>
            <a:ext cx="4251624" cy="166241"/>
          </a:xfrm>
          <a:prstGeom prst="rect">
            <a:avLst/>
          </a:prstGeom>
          <a:solidFill>
            <a:schemeClr val="bg1"/>
          </a:solidFill>
          <a:ln>
            <a:solidFill>
              <a:schemeClr val="tx1"/>
            </a:solidFill>
          </a:ln>
        </p:spPr>
        <p:txBody>
          <a:bodyPr lIns="0" tIns="0" rIns="0" bIns="0" anchor="ctr" anchorCtr="0"/>
          <a:lstStyle/>
          <a:p>
            <a:pPr eaLnBrk="0" hangingPunct="0"/>
            <a:r>
              <a:rPr lang="ja-JP" altLang="en-US" sz="900" kern="0" dirty="0" smtClean="0">
                <a:latin typeface="Meiryo UI" panose="020B0604030504040204" pitchFamily="50" charset="-128"/>
                <a:ea typeface="Meiryo UI" panose="020B0604030504040204" pitchFamily="50" charset="-128"/>
                <a:cs typeface="+mj-cs"/>
              </a:rPr>
              <a:t>  うめきた</a:t>
            </a:r>
            <a:r>
              <a:rPr lang="en-US" altLang="ja-JP" sz="900" kern="0" dirty="0" smtClean="0">
                <a:latin typeface="Meiryo UI" panose="020B0604030504040204" pitchFamily="50" charset="-128"/>
                <a:ea typeface="Meiryo UI" panose="020B0604030504040204" pitchFamily="50" charset="-128"/>
                <a:cs typeface="+mj-cs"/>
              </a:rPr>
              <a:t>2</a:t>
            </a:r>
            <a:r>
              <a:rPr lang="ja-JP" altLang="en-US" sz="900" kern="0" dirty="0" smtClean="0">
                <a:latin typeface="Meiryo UI" panose="020B0604030504040204" pitchFamily="50" charset="-128"/>
                <a:ea typeface="Meiryo UI" panose="020B0604030504040204" pitchFamily="50" charset="-128"/>
                <a:cs typeface="+mj-cs"/>
              </a:rPr>
              <a:t>期完成予定イメージ</a:t>
            </a:r>
            <a:endParaRPr lang="ja-JP" altLang="en-US" sz="900" kern="0" dirty="0">
              <a:latin typeface="Meiryo UI" panose="020B0604030504040204" pitchFamily="50" charset="-128"/>
              <a:ea typeface="Meiryo UI" panose="020B0604030504040204" pitchFamily="50" charset="-128"/>
              <a:cs typeface="+mj-cs"/>
            </a:endParaRPr>
          </a:p>
        </p:txBody>
      </p:sp>
      <p:sp>
        <p:nvSpPr>
          <p:cNvPr id="57" name="右矢印 56"/>
          <p:cNvSpPr/>
          <p:nvPr/>
        </p:nvSpPr>
        <p:spPr>
          <a:xfrm>
            <a:off x="7084429" y="4133059"/>
            <a:ext cx="304150" cy="246221"/>
          </a:xfrm>
          <a:prstGeom prst="rightArrow">
            <a:avLst/>
          </a:prstGeom>
          <a:solidFill>
            <a:schemeClr val="tx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テキスト ボックス 79"/>
          <p:cNvSpPr txBox="1"/>
          <p:nvPr/>
        </p:nvSpPr>
        <p:spPr>
          <a:xfrm>
            <a:off x="5099877" y="2547365"/>
            <a:ext cx="4114568" cy="701795"/>
          </a:xfrm>
          <a:prstGeom prst="rect">
            <a:avLst/>
          </a:prstGeom>
          <a:noFill/>
          <a:ln>
            <a:solidFill>
              <a:schemeClr val="tx1"/>
            </a:solidFill>
          </a:ln>
        </p:spPr>
        <p:txBody>
          <a:bodyPr wrap="square" lIns="36000" rIns="36000" rtlCol="0">
            <a:spAutoFit/>
          </a:bodyPr>
          <a:lstStyle/>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年先行</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ちびらきに向けて、大阪の顔、</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のハブと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みどり」と「イノベーション」の融合拠点の実現を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めざし、開発事業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者による民間工事に着手（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タイトル 1"/>
          <p:cNvSpPr txBox="1">
            <a:spLocks/>
          </p:cNvSpPr>
          <p:nvPr/>
        </p:nvSpPr>
        <p:spPr>
          <a:xfrm>
            <a:off x="4803533" y="2049612"/>
            <a:ext cx="4952693"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都心部エリア等の</a:t>
            </a:r>
            <a:r>
              <a:rPr lang="ja-JP" altLang="en-US" sz="1400" b="1" dirty="0">
                <a:latin typeface="+mj-ea"/>
                <a:cs typeface="Meiryo UI" panose="020B0604030504040204" pitchFamily="50" charset="-128"/>
              </a:rPr>
              <a:t>新たなまちづくり</a:t>
            </a:r>
          </a:p>
        </p:txBody>
      </p:sp>
      <p:pic>
        <p:nvPicPr>
          <p:cNvPr id="3" name="図 2"/>
          <p:cNvPicPr>
            <a:picLocks noChangeAspect="1"/>
          </p:cNvPicPr>
          <p:nvPr/>
        </p:nvPicPr>
        <p:blipFill>
          <a:blip r:embed="rId7"/>
          <a:stretch>
            <a:fillRect/>
          </a:stretch>
        </p:blipFill>
        <p:spPr>
          <a:xfrm>
            <a:off x="1008661" y="3665704"/>
            <a:ext cx="3178226" cy="3094512"/>
          </a:xfrm>
          <a:prstGeom prst="rect">
            <a:avLst/>
          </a:prstGeom>
        </p:spPr>
      </p:pic>
    </p:spTree>
    <p:extLst>
      <p:ext uri="{BB962C8B-B14F-4D97-AF65-F5344CB8AC3E}">
        <p14:creationId xmlns:p14="http://schemas.microsoft.com/office/powerpoint/2010/main" val="32252952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
          <p:cNvSpPr txBox="1">
            <a:spLocks/>
          </p:cNvSpPr>
          <p:nvPr/>
        </p:nvSpPr>
        <p:spPr>
          <a:xfrm>
            <a:off x="272480" y="227024"/>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都心部エリア等の</a:t>
            </a:r>
            <a:r>
              <a:rPr lang="ja-JP" altLang="en-US" sz="1400" b="1" dirty="0">
                <a:latin typeface="+mj-ea"/>
                <a:cs typeface="Meiryo UI" panose="020B0604030504040204" pitchFamily="50" charset="-128"/>
              </a:rPr>
              <a:t>新たなまちづくり</a:t>
            </a:r>
          </a:p>
        </p:txBody>
      </p:sp>
      <p:sp>
        <p:nvSpPr>
          <p:cNvPr id="23" name="スライド番号プレースホルダー 2"/>
          <p:cNvSpPr txBox="1">
            <a:spLocks/>
          </p:cNvSpPr>
          <p:nvPr/>
        </p:nvSpPr>
        <p:spPr>
          <a:xfrm>
            <a:off x="7585535" y="651041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41</a:t>
            </a:r>
            <a:endParaRPr lang="ja-JP" altLang="en-US" dirty="0"/>
          </a:p>
        </p:txBody>
      </p:sp>
      <p:sp>
        <p:nvSpPr>
          <p:cNvPr id="55" name="テキスト ボックス 54"/>
          <p:cNvSpPr txBox="1"/>
          <p:nvPr/>
        </p:nvSpPr>
        <p:spPr>
          <a:xfrm>
            <a:off x="362579" y="506376"/>
            <a:ext cx="4535001"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◇大阪城東部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地区のまちづくり</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72481" y="818577"/>
            <a:ext cx="4660826" cy="1015663"/>
          </a:xfrm>
          <a:prstGeom prst="rect">
            <a:avLst/>
          </a:prstGeom>
          <a:noFill/>
          <a:ln>
            <a:solidFill>
              <a:schemeClr val="tx1"/>
            </a:solidFill>
          </a:ln>
        </p:spPr>
        <p:txBody>
          <a:bodyPr wrap="square" lIns="72000" rIns="36000"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新大学基本構想」に基づく都心キャンパスの立地や「大阪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スマートシティ</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」の取組みを踏まえ、大阪府、大阪市、民間事業者などに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まちづ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のコンセプトや土地利用の具体化に向けた検討を行い、「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大阪城東部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地区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のまちづくりの方向性」を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策定、「大阪城公園周辺地域（森之宮周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辺地区）」として、都市再生緊急整備地域に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指定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073790" y="798882"/>
            <a:ext cx="4815991" cy="1335741"/>
          </a:xfrm>
          <a:prstGeom prst="rect">
            <a:avLst/>
          </a:prstGeom>
          <a:noFill/>
          <a:ln>
            <a:solidFill>
              <a:schemeClr val="tx1"/>
            </a:solidFill>
          </a:ln>
        </p:spPr>
        <p:txBody>
          <a:bodyPr wrap="square" lIns="108000" tIns="36000" rIns="108000" bIns="36000"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、大阪府、大阪市、経済団体、民間事業者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などで構成する「新大阪駅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周辺地域都市再生緊急整備地域検討協議会</a:t>
            </a:r>
            <a:r>
              <a:rPr lang="ja-JP" altLang="en-US" sz="1200" i="1" dirty="0" smtClean="0">
                <a:latin typeface="Meiryo UI" panose="020B0604030504040204" pitchFamily="50" charset="-128"/>
                <a:ea typeface="Meiryo UI" panose="020B0604030504040204" pitchFamily="50" charset="-128"/>
                <a:cs typeface="Meiryo UI" panose="020B0604030504040204" pitchFamily="50" charset="-128"/>
              </a:rPr>
              <a:t>」を設置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リニア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中央新幹線の全線開業によるスーパー・メガリージョンの形成などの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たなインパクトや社会状況の変化に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備え、新大阪駅周辺地域の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から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年先を見据えた新しいまちづくりの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コンセプトとして、「まちづくり方針の骨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9" name="グループ化 38"/>
          <p:cNvGrpSpPr>
            <a:grpSpLocks noChangeAspect="1"/>
          </p:cNvGrpSpPr>
          <p:nvPr/>
        </p:nvGrpSpPr>
        <p:grpSpPr>
          <a:xfrm>
            <a:off x="5063108" y="2341776"/>
            <a:ext cx="2329345" cy="1281116"/>
            <a:chOff x="7636155" y="4367322"/>
            <a:chExt cx="2743104" cy="1508679"/>
          </a:xfrm>
        </p:grpSpPr>
        <p:pic>
          <p:nvPicPr>
            <p:cNvPr id="49" name="図 48"/>
            <p:cNvPicPr>
              <a:picLocks noChangeAspect="1"/>
            </p:cNvPicPr>
            <p:nvPr/>
          </p:nvPicPr>
          <p:blipFill>
            <a:blip r:embed="rId3"/>
            <a:stretch>
              <a:fillRect/>
            </a:stretch>
          </p:blipFill>
          <p:spPr>
            <a:xfrm>
              <a:off x="7636155" y="4367322"/>
              <a:ext cx="2736851" cy="1327455"/>
            </a:xfrm>
            <a:prstGeom prst="rect">
              <a:avLst/>
            </a:prstGeom>
            <a:ln w="19050">
              <a:noFill/>
            </a:ln>
          </p:spPr>
        </p:pic>
        <p:sp>
          <p:nvSpPr>
            <p:cNvPr id="50" name="テキスト ボックス 2"/>
            <p:cNvSpPr txBox="1">
              <a:spLocks noChangeArrowheads="1"/>
            </p:cNvSpPr>
            <p:nvPr/>
          </p:nvSpPr>
          <p:spPr bwMode="auto">
            <a:xfrm>
              <a:off x="7884658" y="5694778"/>
              <a:ext cx="2494601" cy="181223"/>
            </a:xfrm>
            <a:prstGeom prst="rect">
              <a:avLst/>
            </a:prstGeom>
            <a:noFill/>
            <a:ln w="9525">
              <a:noFill/>
              <a:miter lim="800000"/>
              <a:headEnd/>
              <a:tailEnd/>
            </a:ln>
          </p:spPr>
          <p:txBody>
            <a:bodyPr rot="0" vert="horz" wrap="square" lIns="72000" tIns="0" rIns="72000" bIns="0" anchor="t" anchorCtr="0">
              <a:spAutoFit/>
            </a:bodyPr>
            <a:lstStyle/>
            <a:p>
              <a:pPr algn="ctr"/>
              <a:r>
                <a:rPr lang="ja-JP" altLang="en-US" sz="1000" kern="100" dirty="0" smtClean="0">
                  <a:latin typeface="Meiryo UI" panose="020B0604030504040204" pitchFamily="50" charset="-128"/>
                  <a:ea typeface="Meiryo UI" panose="020B0604030504040204" pitchFamily="50" charset="-128"/>
                  <a:cs typeface="Times New Roman" panose="02020603050405020304" pitchFamily="18" charset="0"/>
                </a:rPr>
                <a:t>新大阪をとりまく環境（イメージ）</a:t>
              </a:r>
              <a:endParaRPr lang="ja-JP" altLang="en-US"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51" name="グループ化 50"/>
          <p:cNvGrpSpPr>
            <a:grpSpLocks noChangeAspect="1"/>
          </p:cNvGrpSpPr>
          <p:nvPr/>
        </p:nvGrpSpPr>
        <p:grpSpPr>
          <a:xfrm>
            <a:off x="7282247" y="2423027"/>
            <a:ext cx="2774502" cy="1216505"/>
            <a:chOff x="6374630" y="3020218"/>
            <a:chExt cx="2968379" cy="1282189"/>
          </a:xfrm>
        </p:grpSpPr>
        <p:pic>
          <p:nvPicPr>
            <p:cNvPr id="52" name="図 51"/>
            <p:cNvPicPr>
              <a:picLocks noChangeAspect="1"/>
            </p:cNvPicPr>
            <p:nvPr/>
          </p:nvPicPr>
          <p:blipFill rotWithShape="1">
            <a:blip r:embed="rId4" cstate="print">
              <a:extLst>
                <a:ext uri="{28A0092B-C50C-407E-A947-70E740481C1C}">
                  <a14:useLocalDpi xmlns:a14="http://schemas.microsoft.com/office/drawing/2010/main" val="0"/>
                </a:ext>
              </a:extLst>
            </a:blip>
            <a:srcRect l="12239" t="3520" r="2356" b="56126"/>
            <a:stretch/>
          </p:blipFill>
          <p:spPr bwMode="auto">
            <a:xfrm>
              <a:off x="6484763" y="3020218"/>
              <a:ext cx="2665557" cy="1104881"/>
            </a:xfrm>
            <a:prstGeom prst="rect">
              <a:avLst/>
            </a:prstGeom>
            <a:noFill/>
            <a:ln w="19050" cap="flat" cmpd="sng" algn="ctr">
              <a:solidFill>
                <a:schemeClr val="bg1">
                  <a:lumMod val="85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53" name="テキスト ボックス 2"/>
            <p:cNvSpPr txBox="1">
              <a:spLocks noChangeArrowheads="1"/>
            </p:cNvSpPr>
            <p:nvPr/>
          </p:nvSpPr>
          <p:spPr bwMode="auto">
            <a:xfrm>
              <a:off x="6374630" y="4140210"/>
              <a:ext cx="2968379" cy="162197"/>
            </a:xfrm>
            <a:prstGeom prst="rect">
              <a:avLst/>
            </a:prstGeom>
            <a:noFill/>
            <a:ln w="9525">
              <a:noFill/>
              <a:miter lim="800000"/>
              <a:headEnd/>
              <a:tailEnd/>
            </a:ln>
          </p:spPr>
          <p:txBody>
            <a:bodyPr rot="0" vert="horz" wrap="square" lIns="72000" tIns="0" rIns="72000" bIns="0" anchor="t" anchorCtr="0">
              <a:spAutoFit/>
            </a:bodyPr>
            <a:lstStyle/>
            <a:p>
              <a:pPr algn="ct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概ねの検討対象地域</a:t>
              </a:r>
            </a:p>
          </p:txBody>
        </p:sp>
      </p:grpSp>
      <p:sp>
        <p:nvSpPr>
          <p:cNvPr id="58" name="テキスト ボックス 57"/>
          <p:cNvSpPr txBox="1"/>
          <p:nvPr/>
        </p:nvSpPr>
        <p:spPr>
          <a:xfrm>
            <a:off x="5220629" y="486681"/>
            <a:ext cx="4535001"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◇新大阪駅周辺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地域のまちづくり</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5041822" y="4003080"/>
            <a:ext cx="1556314" cy="2747475"/>
          </a:xfrm>
          <a:prstGeom prst="roundRect">
            <a:avLst>
              <a:gd name="adj" fmla="val 7990"/>
            </a:avLst>
          </a:prstGeom>
          <a:solidFill>
            <a:schemeClr val="bg1"/>
          </a:solidFill>
          <a:ln w="12700">
            <a:gradFill flip="none" rotWithShape="1">
              <a:gsLst>
                <a:gs pos="3000">
                  <a:srgbClr val="FFCDCD"/>
                </a:gs>
                <a:gs pos="100000">
                  <a:srgbClr val="FF9797"/>
                </a:gs>
              </a:gsLst>
              <a:lin ang="10800000" scaled="1"/>
              <a:tileRect/>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45720" rIns="0" bIns="45720" numCol="1" spcCol="0" rtlCol="0" fromWordArt="0" anchor="t" anchorCtr="0" forceAA="0" compatLnSpc="1">
            <a:prstTxWarp prst="textNoShape">
              <a:avLst/>
            </a:prstTxWarp>
            <a:noAutofit/>
          </a:bodyPr>
          <a:lstStyle/>
          <a:p>
            <a:pPr algn="just"/>
            <a:r>
              <a:rPr lang="ja-JP" altLang="en-US" sz="1000" dirty="0">
                <a:solidFill>
                  <a:schemeClr val="tx1"/>
                </a:solidFill>
                <a:latin typeface="+mn-ea"/>
                <a:cs typeface="Times New Roman" panose="02020603050405020304" pitchFamily="18" charset="0"/>
              </a:rPr>
              <a:t>スーパー・メガリージョン</a:t>
            </a:r>
            <a:r>
              <a:rPr lang="ja-JP" altLang="en-US" sz="1000" dirty="0" smtClean="0">
                <a:solidFill>
                  <a:schemeClr val="tx1"/>
                </a:solidFill>
                <a:latin typeface="+mn-ea"/>
                <a:cs typeface="Times New Roman" panose="02020603050405020304" pitchFamily="18" charset="0"/>
              </a:rPr>
              <a:t>の</a:t>
            </a:r>
            <a:endParaRPr lang="en-US" altLang="ja-JP" sz="1000" dirty="0" smtClean="0">
              <a:solidFill>
                <a:schemeClr val="tx1"/>
              </a:solidFill>
              <a:latin typeface="+mn-ea"/>
              <a:cs typeface="Times New Roman" panose="02020603050405020304" pitchFamily="18" charset="0"/>
            </a:endParaRPr>
          </a:p>
          <a:p>
            <a:pPr algn="just"/>
            <a:r>
              <a:rPr lang="ja-JP" altLang="en-US" sz="1000" dirty="0" smtClean="0">
                <a:solidFill>
                  <a:schemeClr val="tx1"/>
                </a:solidFill>
                <a:latin typeface="+mn-ea"/>
                <a:cs typeface="Times New Roman" panose="02020603050405020304" pitchFamily="18" charset="0"/>
              </a:rPr>
              <a:t>西</a:t>
            </a:r>
            <a:r>
              <a:rPr lang="ja-JP" altLang="en-US" sz="1000" dirty="0">
                <a:solidFill>
                  <a:schemeClr val="tx1"/>
                </a:solidFill>
                <a:latin typeface="+mn-ea"/>
                <a:cs typeface="Times New Roman" panose="02020603050405020304" pitchFamily="18" charset="0"/>
              </a:rPr>
              <a:t>の</a:t>
            </a:r>
            <a:r>
              <a:rPr lang="ja-JP" altLang="en-US" sz="1000" dirty="0" smtClean="0">
                <a:solidFill>
                  <a:schemeClr val="tx1"/>
                </a:solidFill>
                <a:latin typeface="+mn-ea"/>
                <a:cs typeface="Times New Roman" panose="02020603050405020304" pitchFamily="18" charset="0"/>
              </a:rPr>
              <a:t>拠点</a:t>
            </a:r>
            <a:endParaRPr lang="en-US" altLang="ja-JP" sz="1000" dirty="0" smtClean="0">
              <a:solidFill>
                <a:schemeClr val="tx1"/>
              </a:solidFill>
              <a:latin typeface="+mn-ea"/>
              <a:cs typeface="Times New Roman" panose="02020603050405020304" pitchFamily="18" charset="0"/>
            </a:endParaRPr>
          </a:p>
          <a:p>
            <a:pPr algn="just"/>
            <a:r>
              <a:rPr lang="ja-JP" altLang="en-US" sz="1000" dirty="0" smtClean="0">
                <a:solidFill>
                  <a:schemeClr val="tx1"/>
                </a:solidFill>
                <a:latin typeface="+mn-ea"/>
                <a:cs typeface="Times New Roman" panose="02020603050405020304" pitchFamily="18" charset="0"/>
              </a:rPr>
              <a:t>　＜</a:t>
            </a:r>
            <a:r>
              <a:rPr lang="ja-JP" altLang="en-US" sz="1000" dirty="0">
                <a:solidFill>
                  <a:schemeClr val="tx1"/>
                </a:solidFill>
                <a:latin typeface="+mn-ea"/>
                <a:cs typeface="Times New Roman" panose="02020603050405020304" pitchFamily="18" charset="0"/>
              </a:rPr>
              <a:t>交流促進機能＞</a:t>
            </a:r>
            <a:endParaRPr lang="ja-JP" altLang="en-US" sz="1000" dirty="0">
              <a:solidFill>
                <a:schemeClr val="tx1"/>
              </a:solidFill>
              <a:latin typeface="+mn-ea"/>
            </a:endParaRPr>
          </a:p>
          <a:p>
            <a:pPr algn="just">
              <a:spcAft>
                <a:spcPts val="0"/>
              </a:spcAft>
            </a:pPr>
            <a:endParaRPr lang="ja-JP" sz="1000" kern="100" dirty="0">
              <a:solidFill>
                <a:schemeClr val="tx1"/>
              </a:solidFill>
              <a:effectLst/>
              <a:latin typeface="+mn-ea"/>
              <a:cs typeface="Times New Roman" panose="02020603050405020304" pitchFamily="18" charset="0"/>
            </a:endParaRPr>
          </a:p>
        </p:txBody>
      </p:sp>
      <p:sp>
        <p:nvSpPr>
          <p:cNvPr id="19" name="角丸四角形 18"/>
          <p:cNvSpPr/>
          <p:nvPr/>
        </p:nvSpPr>
        <p:spPr>
          <a:xfrm>
            <a:off x="6665952" y="4009385"/>
            <a:ext cx="1556314" cy="2723868"/>
          </a:xfrm>
          <a:prstGeom prst="roundRect">
            <a:avLst>
              <a:gd name="adj" fmla="val 5185"/>
            </a:avLst>
          </a:prstGeom>
          <a:solidFill>
            <a:schemeClr val="bg1"/>
          </a:solidFill>
          <a:ln w="12700">
            <a:gradFill flip="none" rotWithShape="1">
              <a:gsLst>
                <a:gs pos="3000">
                  <a:srgbClr val="DBE4F3"/>
                </a:gs>
                <a:gs pos="100000">
                  <a:srgbClr val="A7BCE3"/>
                </a:gs>
              </a:gsLst>
              <a:lin ang="10800000" scaled="1"/>
              <a:tileRect/>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45720" rIns="0" bIns="45720" numCol="1" spcCol="0" rtlCol="0" fromWordArt="0" anchor="t" anchorCtr="0" forceAA="0" compatLnSpc="1">
            <a:prstTxWarp prst="textNoShape">
              <a:avLst/>
            </a:prstTxWarp>
            <a:noAutofit/>
          </a:bodyPr>
          <a:lstStyle/>
          <a:p>
            <a:pPr algn="just"/>
            <a:r>
              <a:rPr lang="ja-JP" altLang="ja-JP" sz="1000" dirty="0">
                <a:solidFill>
                  <a:schemeClr val="tx1"/>
                </a:solidFill>
                <a:latin typeface="+mn-ea"/>
                <a:cs typeface="Times New Roman" panose="02020603050405020304" pitchFamily="18" charset="0"/>
              </a:rPr>
              <a:t>広域交通ネットワーク</a:t>
            </a:r>
            <a:r>
              <a:rPr lang="ja-JP" altLang="ja-JP" sz="1000" dirty="0" smtClean="0">
                <a:solidFill>
                  <a:schemeClr val="tx1"/>
                </a:solidFill>
                <a:latin typeface="+mn-ea"/>
                <a:cs typeface="Times New Roman" panose="02020603050405020304" pitchFamily="18" charset="0"/>
              </a:rPr>
              <a:t>の</a:t>
            </a:r>
            <a:endParaRPr lang="en-US" altLang="ja-JP" sz="1000" dirty="0" smtClean="0">
              <a:solidFill>
                <a:schemeClr val="tx1"/>
              </a:solidFill>
              <a:latin typeface="+mn-ea"/>
              <a:cs typeface="Times New Roman" panose="02020603050405020304" pitchFamily="18" charset="0"/>
            </a:endParaRPr>
          </a:p>
          <a:p>
            <a:pPr algn="just"/>
            <a:r>
              <a:rPr lang="ja-JP" altLang="ja-JP" sz="1000" dirty="0" smtClean="0">
                <a:solidFill>
                  <a:schemeClr val="tx1"/>
                </a:solidFill>
                <a:latin typeface="+mn-ea"/>
                <a:cs typeface="Times New Roman" panose="02020603050405020304" pitchFamily="18" charset="0"/>
              </a:rPr>
              <a:t>一</a:t>
            </a:r>
            <a:r>
              <a:rPr lang="ja-JP" altLang="ja-JP" sz="1000" dirty="0">
                <a:solidFill>
                  <a:schemeClr val="tx1"/>
                </a:solidFill>
                <a:latin typeface="+mn-ea"/>
                <a:cs typeface="Times New Roman" panose="02020603050405020304" pitchFamily="18" charset="0"/>
              </a:rPr>
              <a:t>大ハブ</a:t>
            </a:r>
            <a:r>
              <a:rPr lang="ja-JP" altLang="ja-JP" sz="1000" dirty="0" smtClean="0">
                <a:solidFill>
                  <a:schemeClr val="tx1"/>
                </a:solidFill>
                <a:latin typeface="+mn-ea"/>
                <a:cs typeface="Times New Roman" panose="02020603050405020304" pitchFamily="18" charset="0"/>
              </a:rPr>
              <a:t>拠点</a:t>
            </a:r>
            <a:endParaRPr lang="en-US" altLang="ja-JP" sz="1000" dirty="0" smtClean="0">
              <a:solidFill>
                <a:schemeClr val="tx1"/>
              </a:solidFill>
              <a:latin typeface="+mn-ea"/>
              <a:cs typeface="Times New Roman" panose="02020603050405020304" pitchFamily="18" charset="0"/>
            </a:endParaRPr>
          </a:p>
          <a:p>
            <a:pPr algn="just"/>
            <a:r>
              <a:rPr lang="en-US" altLang="ja-JP" sz="1000" dirty="0" smtClean="0">
                <a:solidFill>
                  <a:schemeClr val="tx1"/>
                </a:solidFill>
                <a:latin typeface="+mn-ea"/>
                <a:cs typeface="Times New Roman" panose="02020603050405020304" pitchFamily="18" charset="0"/>
              </a:rPr>
              <a:t> </a:t>
            </a:r>
            <a:r>
              <a:rPr lang="ja-JP" altLang="ja-JP" sz="1000" dirty="0" smtClean="0">
                <a:solidFill>
                  <a:schemeClr val="tx1"/>
                </a:solidFill>
                <a:latin typeface="+mn-ea"/>
                <a:cs typeface="Times New Roman" panose="02020603050405020304" pitchFamily="18" charset="0"/>
              </a:rPr>
              <a:t>＜</a:t>
            </a:r>
            <a:r>
              <a:rPr lang="ja-JP" altLang="ja-JP" sz="1000" dirty="0">
                <a:solidFill>
                  <a:schemeClr val="tx1"/>
                </a:solidFill>
                <a:latin typeface="+mn-ea"/>
                <a:cs typeface="Times New Roman" panose="02020603050405020304" pitchFamily="18" charset="0"/>
              </a:rPr>
              <a:t>交通結節機能＞</a:t>
            </a:r>
            <a:endParaRPr lang="ja-JP" altLang="en-US" sz="1000" dirty="0">
              <a:solidFill>
                <a:schemeClr val="tx1"/>
              </a:solidFill>
              <a:latin typeface="+mn-ea"/>
              <a:cs typeface="Times New Roman" panose="02020603050405020304" pitchFamily="18" charset="0"/>
            </a:endParaRPr>
          </a:p>
          <a:p>
            <a:pPr algn="just">
              <a:spcAft>
                <a:spcPts val="0"/>
              </a:spcAft>
            </a:pPr>
            <a:endParaRPr lang="ja-JP" sz="1000" kern="100" dirty="0">
              <a:solidFill>
                <a:schemeClr val="tx1"/>
              </a:solidFill>
              <a:effectLst/>
              <a:latin typeface="+mn-ea"/>
              <a:cs typeface="Times New Roman" panose="02020603050405020304" pitchFamily="18" charset="0"/>
            </a:endParaRPr>
          </a:p>
        </p:txBody>
      </p:sp>
      <p:sp>
        <p:nvSpPr>
          <p:cNvPr id="20" name="角丸四角形 19"/>
          <p:cNvSpPr/>
          <p:nvPr/>
        </p:nvSpPr>
        <p:spPr>
          <a:xfrm>
            <a:off x="8288228" y="4011833"/>
            <a:ext cx="1556315" cy="2729535"/>
          </a:xfrm>
          <a:prstGeom prst="roundRect">
            <a:avLst>
              <a:gd name="adj" fmla="val 6453"/>
            </a:avLst>
          </a:prstGeom>
          <a:solidFill>
            <a:schemeClr val="bg1"/>
          </a:solidFill>
          <a:ln w="12700">
            <a:gradFill flip="none" rotWithShape="1">
              <a:gsLst>
                <a:gs pos="3000">
                  <a:srgbClr val="C5E0B4"/>
                </a:gs>
                <a:gs pos="100000">
                  <a:srgbClr val="8EC26A"/>
                </a:gs>
              </a:gsLst>
              <a:lin ang="10800000" scaled="1"/>
              <a:tileRect/>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45720" rIns="0" bIns="45720" numCol="1" spcCol="0" rtlCol="0" fromWordArt="0" anchor="t" anchorCtr="0" forceAA="0" compatLnSpc="1">
            <a:prstTxWarp prst="textNoShape">
              <a:avLst/>
            </a:prstTxWarp>
            <a:noAutofit/>
          </a:bodyPr>
          <a:lstStyle/>
          <a:p>
            <a:r>
              <a:rPr lang="ja-JP" altLang="en-US" sz="1000" dirty="0">
                <a:solidFill>
                  <a:schemeClr val="tx1"/>
                </a:solidFill>
                <a:latin typeface="+mn-ea"/>
                <a:cs typeface="Times New Roman" panose="02020603050405020304" pitchFamily="18" charset="0"/>
              </a:rPr>
              <a:t>関西・西日本・アジア</a:t>
            </a:r>
            <a:r>
              <a:rPr lang="ja-JP" altLang="en-US" sz="1000" dirty="0" smtClean="0">
                <a:solidFill>
                  <a:schemeClr val="tx1"/>
                </a:solidFill>
                <a:latin typeface="+mn-ea"/>
                <a:cs typeface="Times New Roman" panose="02020603050405020304" pitchFamily="18" charset="0"/>
              </a:rPr>
              <a:t>から</a:t>
            </a:r>
            <a:endParaRPr lang="en-US" altLang="ja-JP" sz="1000" dirty="0" smtClean="0">
              <a:solidFill>
                <a:schemeClr val="tx1"/>
              </a:solidFill>
              <a:latin typeface="+mn-ea"/>
              <a:cs typeface="Times New Roman" panose="02020603050405020304" pitchFamily="18" charset="0"/>
            </a:endParaRPr>
          </a:p>
          <a:p>
            <a:r>
              <a:rPr lang="ja-JP" altLang="en-US" sz="1000" dirty="0" smtClean="0">
                <a:solidFill>
                  <a:schemeClr val="tx1"/>
                </a:solidFill>
                <a:latin typeface="+mn-ea"/>
                <a:cs typeface="Times New Roman" panose="02020603050405020304" pitchFamily="18" charset="0"/>
              </a:rPr>
              <a:t>人を迎え入れる</a:t>
            </a:r>
            <a:endParaRPr lang="en-US" altLang="ja-JP" sz="1000" dirty="0" smtClean="0">
              <a:solidFill>
                <a:schemeClr val="tx1"/>
              </a:solidFill>
              <a:latin typeface="+mn-ea"/>
              <a:cs typeface="Times New Roman" panose="02020603050405020304" pitchFamily="18" charset="0"/>
            </a:endParaRPr>
          </a:p>
          <a:p>
            <a:r>
              <a:rPr lang="ja-JP" altLang="en-US" sz="1000" dirty="0" smtClean="0">
                <a:solidFill>
                  <a:schemeClr val="tx1"/>
                </a:solidFill>
                <a:latin typeface="+mn-ea"/>
                <a:cs typeface="Times New Roman" panose="02020603050405020304" pitchFamily="18" charset="0"/>
              </a:rPr>
              <a:t>国際</a:t>
            </a:r>
            <a:r>
              <a:rPr lang="ja-JP" altLang="en-US" sz="1000" dirty="0">
                <a:solidFill>
                  <a:schemeClr val="tx1"/>
                </a:solidFill>
                <a:latin typeface="+mn-ea"/>
                <a:cs typeface="Times New Roman" panose="02020603050405020304" pitchFamily="18" charset="0"/>
              </a:rPr>
              <a:t>都市の</a:t>
            </a:r>
            <a:r>
              <a:rPr lang="ja-JP" altLang="en-US" sz="1000" dirty="0" smtClean="0">
                <a:solidFill>
                  <a:schemeClr val="tx1"/>
                </a:solidFill>
                <a:latin typeface="+mn-ea"/>
                <a:cs typeface="Times New Roman" panose="02020603050405020304" pitchFamily="18" charset="0"/>
              </a:rPr>
              <a:t>ゲートウェイ</a:t>
            </a:r>
            <a:endParaRPr lang="en-US" altLang="ja-JP" sz="1000" dirty="0" smtClean="0">
              <a:solidFill>
                <a:schemeClr val="tx1"/>
              </a:solidFill>
              <a:latin typeface="+mn-ea"/>
              <a:cs typeface="Times New Roman" panose="02020603050405020304" pitchFamily="18" charset="0"/>
            </a:endParaRPr>
          </a:p>
          <a:p>
            <a:r>
              <a:rPr lang="ja-JP" altLang="en-US" sz="1000" dirty="0" smtClean="0">
                <a:solidFill>
                  <a:schemeClr val="tx1"/>
                </a:solidFill>
                <a:latin typeface="+mn-ea"/>
                <a:cs typeface="Times New Roman" panose="02020603050405020304" pitchFamily="18" charset="0"/>
              </a:rPr>
              <a:t> ＜</a:t>
            </a:r>
            <a:r>
              <a:rPr lang="ja-JP" altLang="en-US" sz="1000" dirty="0">
                <a:solidFill>
                  <a:schemeClr val="tx1"/>
                </a:solidFill>
                <a:latin typeface="+mn-ea"/>
                <a:cs typeface="Times New Roman" panose="02020603050405020304" pitchFamily="18" charset="0"/>
              </a:rPr>
              <a:t>都市空間機能</a:t>
            </a:r>
            <a:r>
              <a:rPr lang="ja-JP" altLang="ja-JP" sz="1000" dirty="0">
                <a:solidFill>
                  <a:schemeClr val="tx1"/>
                </a:solidFill>
                <a:latin typeface="+mn-ea"/>
                <a:cs typeface="Times New Roman" panose="02020603050405020304" pitchFamily="18" charset="0"/>
              </a:rPr>
              <a:t>＞</a:t>
            </a:r>
            <a:endParaRPr lang="ja-JP" altLang="en-US" sz="1000" dirty="0">
              <a:solidFill>
                <a:schemeClr val="tx1"/>
              </a:solidFill>
              <a:latin typeface="+mn-ea"/>
              <a:cs typeface="Times New Roman" panose="02020603050405020304" pitchFamily="18" charset="0"/>
            </a:endParaRPr>
          </a:p>
          <a:p>
            <a:pPr algn="just">
              <a:spcAft>
                <a:spcPts val="0"/>
              </a:spcAft>
            </a:pPr>
            <a:endParaRPr lang="ja-JP" sz="1000" kern="100" dirty="0">
              <a:solidFill>
                <a:schemeClr val="tx1"/>
              </a:solidFill>
              <a:effectLst/>
              <a:latin typeface="+mn-ea"/>
              <a:cs typeface="Times New Roman" panose="02020603050405020304" pitchFamily="18" charset="0"/>
            </a:endParaRPr>
          </a:p>
        </p:txBody>
      </p:sp>
      <p:sp>
        <p:nvSpPr>
          <p:cNvPr id="22" name="テキスト ボックス 2"/>
          <p:cNvSpPr txBox="1">
            <a:spLocks noChangeArrowheads="1"/>
          </p:cNvSpPr>
          <p:nvPr/>
        </p:nvSpPr>
        <p:spPr bwMode="auto">
          <a:xfrm>
            <a:off x="4991494" y="3793933"/>
            <a:ext cx="4858050"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smtClean="0">
                <a:latin typeface="Meiryo UI" panose="020B0604030504040204" pitchFamily="50" charset="-128"/>
                <a:ea typeface="Meiryo UI" panose="020B0604030504040204" pitchFamily="50" charset="-128"/>
                <a:cs typeface="Times New Roman" panose="02020603050405020304" pitchFamily="18" charset="0"/>
              </a:rPr>
              <a:t>■日本・アジアの発展に向けて新大阪駅周辺地域が担うべき役割と導入すべき都市機能</a:t>
            </a:r>
            <a:endParaRPr lang="ja-JP" altLang="en-US"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テキスト ボックス 2"/>
          <p:cNvSpPr txBox="1">
            <a:spLocks noChangeArrowheads="1"/>
          </p:cNvSpPr>
          <p:nvPr/>
        </p:nvSpPr>
        <p:spPr bwMode="auto">
          <a:xfrm>
            <a:off x="4991494" y="2173809"/>
            <a:ext cx="4858050"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smtClean="0">
                <a:latin typeface="Meiryo UI" panose="020B0604030504040204" pitchFamily="50" charset="-128"/>
                <a:ea typeface="Meiryo UI" panose="020B0604030504040204" pitchFamily="50" charset="-128"/>
                <a:cs typeface="Times New Roman" panose="02020603050405020304" pitchFamily="18" charset="0"/>
              </a:rPr>
              <a:t>■検討対象地域</a:t>
            </a:r>
            <a:endParaRPr lang="ja-JP" altLang="en-US"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6" name="図 25"/>
          <p:cNvPicPr>
            <a:picLocks noChangeAspect="1"/>
          </p:cNvPicPr>
          <p:nvPr/>
        </p:nvPicPr>
        <p:blipFill>
          <a:blip r:embed="rId5"/>
          <a:stretch>
            <a:fillRect/>
          </a:stretch>
        </p:blipFill>
        <p:spPr>
          <a:xfrm>
            <a:off x="5088528" y="4729082"/>
            <a:ext cx="1477873" cy="968806"/>
          </a:xfrm>
          <a:prstGeom prst="rect">
            <a:avLst/>
          </a:prstGeom>
        </p:spPr>
      </p:pic>
      <p:pic>
        <p:nvPicPr>
          <p:cNvPr id="27" name="図 26"/>
          <p:cNvPicPr>
            <a:picLocks noChangeAspect="1"/>
          </p:cNvPicPr>
          <p:nvPr/>
        </p:nvPicPr>
        <p:blipFill>
          <a:blip r:embed="rId6"/>
          <a:stretch>
            <a:fillRect/>
          </a:stretch>
        </p:blipFill>
        <p:spPr>
          <a:xfrm>
            <a:off x="5085089" y="5808754"/>
            <a:ext cx="1436060" cy="932614"/>
          </a:xfrm>
          <a:prstGeom prst="rect">
            <a:avLst/>
          </a:prstGeom>
        </p:spPr>
      </p:pic>
      <p:pic>
        <p:nvPicPr>
          <p:cNvPr id="28" name="図 27"/>
          <p:cNvPicPr>
            <a:picLocks noChangeAspect="1"/>
          </p:cNvPicPr>
          <p:nvPr/>
        </p:nvPicPr>
        <p:blipFill>
          <a:blip r:embed="rId7"/>
          <a:stretch>
            <a:fillRect/>
          </a:stretch>
        </p:blipFill>
        <p:spPr>
          <a:xfrm>
            <a:off x="6731970" y="5645427"/>
            <a:ext cx="1503866" cy="615379"/>
          </a:xfrm>
          <a:prstGeom prst="rect">
            <a:avLst/>
          </a:prstGeom>
        </p:spPr>
      </p:pic>
      <p:pic>
        <p:nvPicPr>
          <p:cNvPr id="29" name="図 28"/>
          <p:cNvPicPr>
            <a:picLocks noChangeAspect="1"/>
          </p:cNvPicPr>
          <p:nvPr/>
        </p:nvPicPr>
        <p:blipFill>
          <a:blip r:embed="rId8"/>
          <a:stretch>
            <a:fillRect/>
          </a:stretch>
        </p:blipFill>
        <p:spPr>
          <a:xfrm>
            <a:off x="6708362" y="4688435"/>
            <a:ext cx="1554869" cy="947989"/>
          </a:xfrm>
          <a:prstGeom prst="rect">
            <a:avLst/>
          </a:prstGeom>
        </p:spPr>
      </p:pic>
      <p:pic>
        <p:nvPicPr>
          <p:cNvPr id="30" name="図 29"/>
          <p:cNvPicPr>
            <a:picLocks noChangeAspect="1"/>
          </p:cNvPicPr>
          <p:nvPr/>
        </p:nvPicPr>
        <p:blipFill>
          <a:blip r:embed="rId9"/>
          <a:stretch>
            <a:fillRect/>
          </a:stretch>
        </p:blipFill>
        <p:spPr>
          <a:xfrm>
            <a:off x="8302228" y="4986052"/>
            <a:ext cx="1507115" cy="983838"/>
          </a:xfrm>
          <a:prstGeom prst="rect">
            <a:avLst/>
          </a:prstGeom>
        </p:spPr>
      </p:pic>
      <p:sp>
        <p:nvSpPr>
          <p:cNvPr id="32" name="正方形/長方形 31"/>
          <p:cNvSpPr/>
          <p:nvPr/>
        </p:nvSpPr>
        <p:spPr>
          <a:xfrm>
            <a:off x="5107551" y="4564419"/>
            <a:ext cx="989669" cy="131185"/>
          </a:xfrm>
          <a:prstGeom prst="rect">
            <a:avLst/>
          </a:prstGeom>
          <a:solidFill>
            <a:srgbClr val="FF9898"/>
          </a:solidFill>
          <a:ln>
            <a:solidFill>
              <a:srgbClr val="FF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kumimoji="1" lang="ja-JP" altLang="en-US" sz="800" dirty="0">
                <a:solidFill>
                  <a:schemeClr val="tx1"/>
                </a:solidFill>
                <a:latin typeface="HGPｺﾞｼｯｸM" panose="020B0600000000000000" pitchFamily="50" charset="-128"/>
                <a:ea typeface="HGPｺﾞｼｯｸM" panose="020B0600000000000000" pitchFamily="50" charset="-128"/>
              </a:rPr>
              <a:t>ビジネス・産業</a:t>
            </a:r>
          </a:p>
        </p:txBody>
      </p:sp>
      <p:sp>
        <p:nvSpPr>
          <p:cNvPr id="36" name="正方形/長方形 35"/>
          <p:cNvSpPr/>
          <p:nvPr/>
        </p:nvSpPr>
        <p:spPr>
          <a:xfrm>
            <a:off x="5123114" y="5640294"/>
            <a:ext cx="1439299" cy="134982"/>
          </a:xfrm>
          <a:prstGeom prst="rect">
            <a:avLst/>
          </a:prstGeom>
          <a:solidFill>
            <a:srgbClr val="FF9898"/>
          </a:solidFill>
          <a:ln>
            <a:solidFill>
              <a:srgbClr val="FF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kumimoji="1" lang="ja-JP" altLang="en-US" sz="800" dirty="0">
                <a:solidFill>
                  <a:schemeClr val="tx1"/>
                </a:solidFill>
                <a:latin typeface="HGPｺﾞｼｯｸM" panose="020B0600000000000000" pitchFamily="50" charset="-128"/>
                <a:ea typeface="HGPｺﾞｼｯｸM" panose="020B0600000000000000" pitchFamily="50" charset="-128"/>
              </a:rPr>
              <a:t>観光・文化・エンターテイメント</a:t>
            </a:r>
          </a:p>
        </p:txBody>
      </p:sp>
      <p:pic>
        <p:nvPicPr>
          <p:cNvPr id="3" name="図 2"/>
          <p:cNvPicPr>
            <a:picLocks noChangeAspect="1"/>
          </p:cNvPicPr>
          <p:nvPr/>
        </p:nvPicPr>
        <p:blipFill rotWithShape="1">
          <a:blip r:embed="rId10" cstate="print">
            <a:extLst>
              <a:ext uri="{28A0092B-C50C-407E-A947-70E740481C1C}">
                <a14:useLocalDpi xmlns:a14="http://schemas.microsoft.com/office/drawing/2010/main" val="0"/>
              </a:ext>
            </a:extLst>
          </a:blip>
          <a:srcRect r="-1"/>
          <a:stretch/>
        </p:blipFill>
        <p:spPr>
          <a:xfrm>
            <a:off x="538014" y="4348878"/>
            <a:ext cx="2012485" cy="2509122"/>
          </a:xfrm>
          <a:prstGeom prst="rect">
            <a:avLst/>
          </a:prstGeom>
        </p:spPr>
      </p:pic>
      <p:sp>
        <p:nvSpPr>
          <p:cNvPr id="7" name="AutoShape 3"/>
          <p:cNvSpPr>
            <a:spLocks noChangeAspect="1" noChangeArrowheads="1" noTextEdit="1"/>
          </p:cNvSpPr>
          <p:nvPr/>
        </p:nvSpPr>
        <p:spPr bwMode="auto">
          <a:xfrm>
            <a:off x="-2410619" y="4434614"/>
            <a:ext cx="4084637"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242" name="図 1241"/>
          <p:cNvPicPr>
            <a:picLocks noChangeAspect="1"/>
          </p:cNvPicPr>
          <p:nvPr/>
        </p:nvPicPr>
        <p:blipFill>
          <a:blip r:embed="rId11"/>
          <a:stretch>
            <a:fillRect/>
          </a:stretch>
        </p:blipFill>
        <p:spPr>
          <a:xfrm>
            <a:off x="2811339" y="4077072"/>
            <a:ext cx="1997645" cy="2745887"/>
          </a:xfrm>
          <a:prstGeom prst="rect">
            <a:avLst/>
          </a:prstGeom>
        </p:spPr>
      </p:pic>
      <p:sp>
        <p:nvSpPr>
          <p:cNvPr id="31" name="AutoShape 4"/>
          <p:cNvSpPr>
            <a:spLocks noChangeArrowheads="1"/>
          </p:cNvSpPr>
          <p:nvPr/>
        </p:nvSpPr>
        <p:spPr bwMode="auto">
          <a:xfrm>
            <a:off x="487115" y="2410655"/>
            <a:ext cx="4428000" cy="252000"/>
          </a:xfrm>
          <a:prstGeom prst="roundRect">
            <a:avLst>
              <a:gd name="adj" fmla="val 1847"/>
            </a:avLst>
          </a:prstGeom>
          <a:solidFill>
            <a:srgbClr val="FFFFFF"/>
          </a:solidFill>
          <a:ln w="9525">
            <a:solidFill>
              <a:srgbClr val="FF6565"/>
            </a:solidFill>
            <a:round/>
            <a:headEnd/>
            <a:tailEnd/>
          </a:ln>
          <a:effectLst>
            <a:outerShdw blurRad="25400" dist="6350" dir="2700000" algn="tl" rotWithShape="0">
              <a:srgbClr val="000000">
                <a:alpha val="20000"/>
              </a:srgbClr>
            </a:outerShdw>
          </a:effectLst>
        </p:spPr>
        <p:txBody>
          <a:bodyPr rot="0" vert="horz" wrap="square" lIns="0" tIns="36000" rIns="35996" bIns="36000" anchor="ctr" anchorCtr="0" upright="1">
            <a:noAutofit/>
          </a:bodyPr>
          <a:lstStyle/>
          <a:p>
            <a:pPr marL="66675">
              <a:spcAft>
                <a:spcPts val="0"/>
              </a:spcAft>
            </a:pPr>
            <a:r>
              <a:rPr lang="ja-JP" sz="1050" kern="1200" dirty="0">
                <a:effectLst/>
                <a:latin typeface="ＭＳ Ｐゴシック" panose="020B0600070205080204" pitchFamily="50" charset="-128"/>
                <a:ea typeface="HGPｺﾞｼｯｸE" panose="020B0900000000000000" pitchFamily="50" charset="-128"/>
                <a:cs typeface="Times New Roman" panose="02020603050405020304" pitchFamily="18" charset="0"/>
              </a:rPr>
              <a:t> </a:t>
            </a:r>
            <a:r>
              <a:rPr kumimoji="1" lang="ja-JP" sz="1050" kern="1200" dirty="0">
                <a:effectLst/>
                <a:latin typeface="ＭＳ Ｐゴシック" panose="020B0600070205080204" pitchFamily="50" charset="-128"/>
                <a:ea typeface="HGPｺﾞｼｯｸE" panose="020B0900000000000000" pitchFamily="50" charset="-128"/>
                <a:cs typeface="Times New Roman" panose="02020603050405020304" pitchFamily="18" charset="0"/>
              </a:rPr>
              <a:t>大学とともに成長するイノベーション・フィールド・</a:t>
            </a:r>
            <a:r>
              <a:rPr kumimoji="1" lang="ja-JP" sz="1050" kern="1200" dirty="0" smtClean="0">
                <a:effectLst/>
                <a:latin typeface="ＭＳ Ｐゴシック" panose="020B0600070205080204" pitchFamily="50" charset="-128"/>
                <a:ea typeface="HGPｺﾞｼｯｸE" panose="020B0900000000000000" pitchFamily="50" charset="-128"/>
                <a:cs typeface="Times New Roman" panose="02020603050405020304" pitchFamily="18" charset="0"/>
              </a:rPr>
              <a:t>シティ</a:t>
            </a:r>
            <a:endParaRPr lang="en-US" altLang="ja-JP" sz="10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8" name="AutoShape 4"/>
          <p:cNvSpPr>
            <a:spLocks noChangeArrowheads="1"/>
          </p:cNvSpPr>
          <p:nvPr/>
        </p:nvSpPr>
        <p:spPr bwMode="auto">
          <a:xfrm>
            <a:off x="483179" y="3079592"/>
            <a:ext cx="4428000" cy="252000"/>
          </a:xfrm>
          <a:prstGeom prst="roundRect">
            <a:avLst>
              <a:gd name="adj" fmla="val 1847"/>
            </a:avLst>
          </a:prstGeom>
          <a:solidFill>
            <a:srgbClr val="FFFFFF"/>
          </a:solidFill>
          <a:ln w="9525">
            <a:solidFill>
              <a:srgbClr val="0097CC"/>
            </a:solidFill>
            <a:round/>
            <a:headEnd/>
            <a:tailEnd/>
          </a:ln>
          <a:effectLst>
            <a:outerShdw blurRad="25400" dist="6350" dir="2700000" algn="tl" rotWithShape="0">
              <a:srgbClr val="000000">
                <a:alpha val="20000"/>
              </a:srgbClr>
            </a:outerShdw>
          </a:effectLst>
        </p:spPr>
        <p:txBody>
          <a:bodyPr rot="0" vert="horz" wrap="square" lIns="0" tIns="36000" rIns="0" bIns="36000" anchor="ctr" anchorCtr="0" upright="1">
            <a:noAutofit/>
          </a:bodyPr>
          <a:lstStyle/>
          <a:p>
            <a:pPr marL="66675" marR="66675">
              <a:spcAft>
                <a:spcPts val="0"/>
              </a:spcAft>
            </a:pPr>
            <a:r>
              <a:rPr kumimoji="1" lang="ja-JP" sz="1000" kern="1200" dirty="0" smtClean="0">
                <a:effectLst/>
                <a:latin typeface="ＭＳ Ｐゴシック" panose="020B0600070205080204" pitchFamily="50" charset="-128"/>
                <a:ea typeface="HGPｺﾞｼｯｸE" panose="020B0900000000000000" pitchFamily="50" charset="-128"/>
                <a:cs typeface="メイリオ" panose="020B0604030504040204" pitchFamily="50" charset="-128"/>
              </a:rPr>
              <a:t>まち</a:t>
            </a:r>
            <a:r>
              <a:rPr kumimoji="1" lang="ja-JP" sz="10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にひらかれ､まちとともに成長する「次世代型キャンパスシティ</a:t>
            </a:r>
            <a:r>
              <a:rPr kumimoji="1" lang="ja-JP" sz="1000" kern="1200" dirty="0" smtClean="0">
                <a:effectLst/>
                <a:latin typeface="ＭＳ Ｐゴシック" panose="020B0600070205080204" pitchFamily="50" charset="-128"/>
                <a:ea typeface="HGPｺﾞｼｯｸE" panose="020B0900000000000000" pitchFamily="50" charset="-128"/>
                <a:cs typeface="メイリオ" panose="020B0604030504040204" pitchFamily="50" charset="-128"/>
              </a:rPr>
              <a:t>」</a:t>
            </a:r>
            <a:endParaRPr lang="en-US" altLang="ja-JP"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0" name="AutoShape 4"/>
          <p:cNvSpPr>
            <a:spLocks noChangeArrowheads="1"/>
          </p:cNvSpPr>
          <p:nvPr/>
        </p:nvSpPr>
        <p:spPr bwMode="auto">
          <a:xfrm>
            <a:off x="483179" y="3354924"/>
            <a:ext cx="4428000" cy="252000"/>
          </a:xfrm>
          <a:prstGeom prst="roundRect">
            <a:avLst>
              <a:gd name="adj" fmla="val 1847"/>
            </a:avLst>
          </a:prstGeom>
          <a:solidFill>
            <a:srgbClr val="FFFFFF"/>
          </a:solidFill>
          <a:ln w="9525">
            <a:solidFill>
              <a:srgbClr val="0097CC"/>
            </a:solidFill>
            <a:round/>
            <a:headEnd/>
            <a:tailEnd/>
          </a:ln>
          <a:effectLst>
            <a:outerShdw blurRad="25400" dist="6350" dir="2700000" algn="tl" rotWithShape="0">
              <a:srgbClr val="000000">
                <a:alpha val="20000"/>
              </a:srgbClr>
            </a:outerShdw>
          </a:effectLst>
        </p:spPr>
        <p:txBody>
          <a:bodyPr rot="0" vert="horz" wrap="square" lIns="0" tIns="36000" rIns="0" bIns="36000" anchor="ctr" anchorCtr="0" upright="1">
            <a:noAutofit/>
          </a:bodyPr>
          <a:lstStyle/>
          <a:p>
            <a:pPr marL="66675" marR="66675">
              <a:lnSpc>
                <a:spcPts val="1000"/>
              </a:lnSpc>
              <a:spcAft>
                <a:spcPts val="0"/>
              </a:spcAft>
            </a:pPr>
            <a:r>
              <a:rPr kumimoji="1" lang="ja-JP" sz="1000" kern="1200" dirty="0" smtClean="0">
                <a:effectLst/>
                <a:latin typeface="ＭＳ Ｐゴシック" panose="020B0600070205080204" pitchFamily="50" charset="-128"/>
                <a:ea typeface="HGPｺﾞｼｯｸE" panose="020B0900000000000000" pitchFamily="50" charset="-128"/>
                <a:cs typeface="メイリオ" panose="020B0604030504040204" pitchFamily="50" charset="-128"/>
              </a:rPr>
              <a:t>健康</a:t>
            </a:r>
            <a:r>
              <a:rPr kumimoji="1" lang="ja-JP" sz="10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医療・環境等の既存資源を活かした「スマートシティの実証・実装フィールド</a:t>
            </a:r>
            <a:r>
              <a:rPr kumimoji="1" lang="ja-JP" sz="1000" kern="1200" dirty="0" smtClean="0">
                <a:effectLst/>
                <a:latin typeface="ＭＳ Ｐゴシック" panose="020B0600070205080204" pitchFamily="50" charset="-128"/>
                <a:ea typeface="HGPｺﾞｼｯｸE" panose="020B0900000000000000" pitchFamily="50" charset="-128"/>
                <a:cs typeface="メイリオ" panose="020B0604030504040204" pitchFamily="50" charset="-128"/>
              </a:rPr>
              <a:t>」</a:t>
            </a:r>
            <a:endParaRPr lang="en-US" altLang="ja-JP"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1" name="AutoShape 4"/>
          <p:cNvSpPr>
            <a:spLocks noChangeArrowheads="1"/>
          </p:cNvSpPr>
          <p:nvPr/>
        </p:nvSpPr>
        <p:spPr bwMode="auto">
          <a:xfrm>
            <a:off x="483179" y="3627310"/>
            <a:ext cx="4428000" cy="252000"/>
          </a:xfrm>
          <a:prstGeom prst="roundRect">
            <a:avLst>
              <a:gd name="adj" fmla="val 1847"/>
            </a:avLst>
          </a:prstGeom>
          <a:solidFill>
            <a:srgbClr val="FFFFFF"/>
          </a:solidFill>
          <a:ln w="9525">
            <a:solidFill>
              <a:srgbClr val="0097CC"/>
            </a:solidFill>
            <a:round/>
            <a:headEnd/>
            <a:tailEnd/>
          </a:ln>
          <a:effectLst>
            <a:outerShdw blurRad="25400" dist="6350" dir="2700000" algn="tl" rotWithShape="0">
              <a:srgbClr val="000000">
                <a:alpha val="20000"/>
              </a:srgbClr>
            </a:outerShdw>
          </a:effectLst>
        </p:spPr>
        <p:txBody>
          <a:bodyPr rot="0" vert="horz" wrap="square" lIns="0" tIns="36000" rIns="0" bIns="36000" anchor="ctr" anchorCtr="0" upright="1">
            <a:noAutofit/>
          </a:bodyPr>
          <a:lstStyle/>
          <a:p>
            <a:pPr marL="66675" marR="66675">
              <a:lnSpc>
                <a:spcPts val="900"/>
              </a:lnSpc>
              <a:spcAft>
                <a:spcPts val="0"/>
              </a:spcAft>
            </a:pPr>
            <a:r>
              <a:rPr kumimoji="1" lang="ja-JP" sz="1000" kern="1200" dirty="0" smtClean="0">
                <a:effectLst/>
                <a:latin typeface="ＭＳ Ｐゴシック" panose="020B0600070205080204" pitchFamily="50" charset="-128"/>
                <a:ea typeface="HGPｺﾞｼｯｸE" panose="020B0900000000000000" pitchFamily="50" charset="-128"/>
                <a:cs typeface="メイリオ" panose="020B0604030504040204" pitchFamily="50" charset="-128"/>
              </a:rPr>
              <a:t>多様</a:t>
            </a:r>
            <a:r>
              <a:rPr kumimoji="1" lang="ja-JP" sz="10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なひと､機能､空間、主体が交流する「クロスオーバーシティ</a:t>
            </a:r>
            <a:r>
              <a:rPr kumimoji="1" lang="ja-JP" sz="1000" kern="1200" dirty="0" smtClean="0">
                <a:effectLst/>
                <a:latin typeface="ＭＳ Ｐゴシック" panose="020B0600070205080204" pitchFamily="50" charset="-128"/>
                <a:ea typeface="HGPｺﾞｼｯｸE" panose="020B0900000000000000" pitchFamily="50" charset="-128"/>
                <a:cs typeface="メイリオ" panose="020B0604030504040204" pitchFamily="50" charset="-128"/>
              </a:rPr>
              <a:t>」</a:t>
            </a:r>
            <a:endParaRPr lang="en-US" altLang="ja-JP"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2" name="テキスト ボックス 2"/>
          <p:cNvSpPr txBox="1">
            <a:spLocks noChangeArrowheads="1"/>
          </p:cNvSpPr>
          <p:nvPr/>
        </p:nvSpPr>
        <p:spPr bwMode="auto">
          <a:xfrm>
            <a:off x="318319" y="2015117"/>
            <a:ext cx="4536000"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smtClean="0">
                <a:latin typeface="Meiryo UI" panose="020B0604030504040204" pitchFamily="50" charset="-128"/>
                <a:ea typeface="Meiryo UI" panose="020B0604030504040204" pitchFamily="50" charset="-128"/>
                <a:cs typeface="Times New Roman" panose="02020603050405020304" pitchFamily="18" charset="0"/>
              </a:rPr>
              <a:t>■大阪城東部地区のまちづくりコンセプト及び戦略</a:t>
            </a:r>
            <a:endParaRPr lang="ja-JP" altLang="en-US"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 name="テキスト ボックス 2"/>
          <p:cNvSpPr txBox="1">
            <a:spLocks noChangeArrowheads="1"/>
          </p:cNvSpPr>
          <p:nvPr/>
        </p:nvSpPr>
        <p:spPr bwMode="auto">
          <a:xfrm>
            <a:off x="341128" y="3963532"/>
            <a:ext cx="4858050" cy="307777"/>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smtClean="0">
                <a:latin typeface="Meiryo UI" panose="020B0604030504040204" pitchFamily="50" charset="-128"/>
                <a:ea typeface="Meiryo UI" panose="020B0604030504040204" pitchFamily="50" charset="-128"/>
                <a:cs typeface="Times New Roman" panose="02020603050405020304" pitchFamily="18" charset="0"/>
              </a:rPr>
              <a:t>■大阪城公園周辺地域</a:t>
            </a:r>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smtClean="0">
                <a:latin typeface="Meiryo UI" panose="020B0604030504040204" pitchFamily="50" charset="-128"/>
                <a:ea typeface="Meiryo UI" panose="020B0604030504040204" pitchFamily="50" charset="-128"/>
                <a:cs typeface="Times New Roman" panose="02020603050405020304" pitchFamily="18" charset="0"/>
              </a:rPr>
              <a:t>（都市再生緊急整備地域）</a:t>
            </a:r>
            <a:endParaRPr lang="en-US" altLang="ja-JP" sz="10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テキスト ボックス 2"/>
          <p:cNvSpPr txBox="1">
            <a:spLocks noChangeArrowheads="1"/>
          </p:cNvSpPr>
          <p:nvPr/>
        </p:nvSpPr>
        <p:spPr bwMode="auto">
          <a:xfrm>
            <a:off x="2505024" y="3976495"/>
            <a:ext cx="2410091"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smtClean="0">
                <a:latin typeface="Meiryo UI" panose="020B0604030504040204" pitchFamily="50" charset="-128"/>
                <a:ea typeface="Meiryo UI" panose="020B0604030504040204" pitchFamily="50" charset="-128"/>
                <a:cs typeface="Times New Roman" panose="02020603050405020304" pitchFamily="18" charset="0"/>
              </a:rPr>
              <a:t>■ゾーニングイメージ</a:t>
            </a:r>
            <a:endParaRPr lang="en-US" altLang="ja-JP" sz="10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5" name="テキスト ボックス 2"/>
          <p:cNvSpPr txBox="1">
            <a:spLocks noChangeArrowheads="1"/>
          </p:cNvSpPr>
          <p:nvPr/>
        </p:nvSpPr>
        <p:spPr bwMode="auto">
          <a:xfrm>
            <a:off x="1941450" y="5954654"/>
            <a:ext cx="995326" cy="123111"/>
          </a:xfrm>
          <a:prstGeom prst="rect">
            <a:avLst/>
          </a:prstGeom>
          <a:solidFill>
            <a:schemeClr val="bg1"/>
          </a:solidFill>
          <a:ln w="9525">
            <a:noFill/>
            <a:miter lim="800000"/>
            <a:headEnd/>
            <a:tailEnd/>
          </a:ln>
        </p:spPr>
        <p:txBody>
          <a:bodyPr rot="0" vert="horz" wrap="square" lIns="72000" tIns="0" rIns="72000" bIns="0" anchor="t" anchorCtr="0">
            <a:spAutoFit/>
          </a:bodyPr>
          <a:lstStyle/>
          <a:p>
            <a:r>
              <a:rPr lang="ja-JP" altLang="en-US" sz="800" kern="100" dirty="0" smtClean="0">
                <a:latin typeface="Meiryo UI" panose="020B0604030504040204" pitchFamily="50" charset="-128"/>
                <a:ea typeface="Meiryo UI" panose="020B0604030504040204" pitchFamily="50" charset="-128"/>
                <a:cs typeface="Times New Roman" panose="02020603050405020304" pitchFamily="18" charset="0"/>
              </a:rPr>
              <a:t>森之宮周辺地区</a:t>
            </a:r>
            <a:endParaRPr lang="en-US" altLang="ja-JP" sz="8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二等辺三角形 36"/>
          <p:cNvSpPr>
            <a:spLocks noChangeArrowheads="1"/>
          </p:cNvSpPr>
          <p:nvPr/>
        </p:nvSpPr>
        <p:spPr bwMode="auto">
          <a:xfrm flipV="1">
            <a:off x="1928115" y="2679671"/>
            <a:ext cx="1466850" cy="107950"/>
          </a:xfrm>
          <a:prstGeom prst="triangle">
            <a:avLst>
              <a:gd name="adj" fmla="val 50616"/>
            </a:avLst>
          </a:prstGeom>
          <a:solidFill>
            <a:srgbClr val="A5A5A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0" vert="horz" wrap="square" lIns="91440" tIns="45720" rIns="91440" bIns="45720" anchor="ctr" anchorCtr="0" upright="1">
            <a:noAutofit/>
          </a:bodyPr>
          <a:lstStyle/>
          <a:p>
            <a:endParaRPr lang="ja-JP" altLang="en-US"/>
          </a:p>
        </p:txBody>
      </p:sp>
      <p:sp>
        <p:nvSpPr>
          <p:cNvPr id="46" name="AutoShape 4"/>
          <p:cNvSpPr>
            <a:spLocks noChangeArrowheads="1"/>
          </p:cNvSpPr>
          <p:nvPr/>
        </p:nvSpPr>
        <p:spPr bwMode="auto">
          <a:xfrm>
            <a:off x="393737" y="2846943"/>
            <a:ext cx="2038983" cy="215667"/>
          </a:xfrm>
          <a:prstGeom prst="roundRect">
            <a:avLst>
              <a:gd name="adj" fmla="val 6991"/>
            </a:avLst>
          </a:prstGeom>
          <a:solidFill>
            <a:srgbClr val="05BEFF"/>
          </a:solidFill>
          <a:ln w="12700">
            <a:solidFill>
              <a:srgbClr val="0097CC"/>
            </a:solidFill>
            <a:round/>
            <a:headEnd/>
            <a:tailEnd/>
          </a:ln>
          <a:effectLst/>
          <a:extLst>
            <a:ext uri="{AF507438-7753-43E0-B8FC-AC1667EBCBE1}">
              <a14:hiddenEffects xmlns:a14="http://schemas.microsoft.com/office/drawing/2010/main">
                <a:effectLst>
                  <a:outerShdw blurRad="25400" dist="55472" dir="278562" algn="tl" rotWithShape="0">
                    <a:srgbClr val="000000">
                      <a:alpha val="20000"/>
                    </a:srgbClr>
                  </a:outerShdw>
                </a:effectLst>
              </a14:hiddenEffects>
            </a:ext>
          </a:extLst>
        </p:spPr>
        <p:txBody>
          <a:bodyPr rot="0" vert="horz" wrap="square" lIns="0" tIns="0" rIns="0" bIns="0" anchor="ctr" anchorCtr="0" upright="1">
            <a:noAutofit/>
          </a:bodyPr>
          <a:lstStyle/>
          <a:p>
            <a:pPr algn="ctr">
              <a:lnSpc>
                <a:spcPts val="1500"/>
              </a:lnSpc>
              <a:spcAft>
                <a:spcPts val="0"/>
              </a:spcAft>
            </a:pPr>
            <a:r>
              <a:rPr lang="ja-JP" sz="11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コンセプトを具体化する</a:t>
            </a:r>
            <a:r>
              <a:rPr lang="ja-JP" sz="1100" kern="1200" dirty="0" smtClean="0">
                <a:effectLst/>
                <a:latin typeface="ＭＳ Ｐゴシック" panose="020B0600070205080204" pitchFamily="50" charset="-128"/>
                <a:ea typeface="HGPｺﾞｼｯｸE" panose="020B0900000000000000" pitchFamily="50" charset="-128"/>
                <a:cs typeface="メイリオ" panose="020B0604030504040204" pitchFamily="50" charset="-128"/>
              </a:rPr>
              <a:t>戦略</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7" name="AutoShape 4"/>
          <p:cNvSpPr>
            <a:spLocks noChangeArrowheads="1"/>
          </p:cNvSpPr>
          <p:nvPr/>
        </p:nvSpPr>
        <p:spPr bwMode="auto">
          <a:xfrm>
            <a:off x="393737" y="2193896"/>
            <a:ext cx="990774" cy="197170"/>
          </a:xfrm>
          <a:prstGeom prst="roundRect">
            <a:avLst>
              <a:gd name="adj" fmla="val 10032"/>
            </a:avLst>
          </a:prstGeom>
          <a:solidFill>
            <a:srgbClr val="FF9999"/>
          </a:solidFill>
          <a:ln w="12700">
            <a:solidFill>
              <a:srgbClr val="FF6565"/>
            </a:solidFill>
            <a:round/>
            <a:headEnd/>
            <a:tailEnd/>
          </a:ln>
          <a:effectLst/>
          <a:extLst>
            <a:ext uri="{AF507438-7753-43E0-B8FC-AC1667EBCBE1}">
              <a14:hiddenEffects xmlns:a14="http://schemas.microsoft.com/office/drawing/2010/main">
                <a:effectLst>
                  <a:outerShdw blurRad="25400" dist="55472" dir="278562" algn="tl" rotWithShape="0">
                    <a:srgbClr val="000000">
                      <a:alpha val="20000"/>
                    </a:srgbClr>
                  </a:outerShdw>
                </a:effectLst>
              </a14:hiddenEffects>
            </a:ext>
          </a:extLst>
        </p:spPr>
        <p:txBody>
          <a:bodyPr rot="0" vert="horz" wrap="square" lIns="0" tIns="0" rIns="0" bIns="0" anchor="ctr" anchorCtr="0" upright="1">
            <a:noAutofit/>
          </a:bodyPr>
          <a:lstStyle/>
          <a:p>
            <a:pPr algn="ctr">
              <a:lnSpc>
                <a:spcPts val="1500"/>
              </a:lnSpc>
              <a:spcAft>
                <a:spcPts val="0"/>
              </a:spcAft>
            </a:pPr>
            <a:r>
              <a:rPr lang="ja-JP" sz="11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コンセプト</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8" name="スライド番号プレースホルダー 2"/>
          <p:cNvSpPr>
            <a:spLocks noGrp="1"/>
          </p:cNvSpPr>
          <p:nvPr>
            <p:ph type="sldNum" sz="quarter" idx="12"/>
          </p:nvPr>
        </p:nvSpPr>
        <p:spPr>
          <a:xfrm>
            <a:off x="7571337" y="6467105"/>
            <a:ext cx="2311400" cy="365125"/>
          </a:xfrm>
        </p:spPr>
        <p:txBody>
          <a:bodyPr/>
          <a:lstStyle/>
          <a:p>
            <a:pPr>
              <a:defRPr/>
            </a:pPr>
            <a:r>
              <a:rPr lang="en-US" altLang="ja-JP" dirty="0" smtClean="0"/>
              <a:t>55</a:t>
            </a:r>
            <a:endParaRPr lang="ja-JP" altLang="en-US" dirty="0"/>
          </a:p>
        </p:txBody>
      </p:sp>
    </p:spTree>
    <p:extLst>
      <p:ext uri="{BB962C8B-B14F-4D97-AF65-F5344CB8AC3E}">
        <p14:creationId xmlns:p14="http://schemas.microsoft.com/office/powerpoint/2010/main" val="1717899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右矢印 42"/>
          <p:cNvSpPr/>
          <p:nvPr/>
        </p:nvSpPr>
        <p:spPr>
          <a:xfrm>
            <a:off x="7139366" y="2613699"/>
            <a:ext cx="390371" cy="607279"/>
          </a:xfrm>
          <a:prstGeom prst="rightArrow">
            <a:avLst/>
          </a:prstGeom>
          <a:gradFill flip="none" rotWithShape="1">
            <a:gsLst>
              <a:gs pos="50000">
                <a:srgbClr val="FF66FF"/>
              </a:gs>
              <a:gs pos="0">
                <a:schemeClr val="bg1"/>
              </a:gs>
              <a:gs pos="100000">
                <a:srgbClr val="FF66FF"/>
              </a:gs>
            </a:gsLst>
            <a:lin ang="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1122" y="2296925"/>
            <a:ext cx="2268000" cy="1240828"/>
          </a:xfrm>
          <a:prstGeom prst="rect">
            <a:avLst/>
          </a:prstGeom>
        </p:spPr>
      </p:pic>
      <p:pic>
        <p:nvPicPr>
          <p:cNvPr id="42" name="図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293" y="2318032"/>
            <a:ext cx="2268000" cy="1232787"/>
          </a:xfrm>
          <a:prstGeom prst="rect">
            <a:avLst/>
          </a:prstGeom>
        </p:spPr>
      </p:pic>
      <p:sp>
        <p:nvSpPr>
          <p:cNvPr id="44" name="正方形/長方形 43"/>
          <p:cNvSpPr/>
          <p:nvPr/>
        </p:nvSpPr>
        <p:spPr>
          <a:xfrm>
            <a:off x="4891122" y="2116518"/>
            <a:ext cx="22680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側道歩行者空間化</a:t>
            </a:r>
          </a:p>
        </p:txBody>
      </p:sp>
      <p:sp>
        <p:nvSpPr>
          <p:cNvPr id="45" name="正方形/長方形 44"/>
          <p:cNvSpPr/>
          <p:nvPr/>
        </p:nvSpPr>
        <p:spPr>
          <a:xfrm>
            <a:off x="7530586" y="2118462"/>
            <a:ext cx="22680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人中心～フルモール化</a:t>
            </a:r>
          </a:p>
        </p:txBody>
      </p:sp>
      <p:sp>
        <p:nvSpPr>
          <p:cNvPr id="46" name="正方形/長方形 45"/>
          <p:cNvSpPr/>
          <p:nvPr/>
        </p:nvSpPr>
        <p:spPr>
          <a:xfrm>
            <a:off x="4834296" y="1923202"/>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rgbClr val="FF00FF"/>
                </a:solidFill>
                <a:latin typeface="Meiryo UI" panose="020B0604030504040204" pitchFamily="50" charset="-128"/>
                <a:ea typeface="Meiryo UI" panose="020B0604030504040204" pitchFamily="50" charset="-128"/>
              </a:rPr>
              <a:t>ファーストステップ</a:t>
            </a:r>
            <a:endParaRPr lang="ja-JP" altLang="en-US" sz="1000" b="1" dirty="0">
              <a:solidFill>
                <a:srgbClr val="FF00FF"/>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7458578" y="1927378"/>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rgbClr val="FF00FF"/>
                </a:solidFill>
                <a:latin typeface="Meiryo UI" panose="020B0604030504040204" pitchFamily="50" charset="-128"/>
                <a:ea typeface="Meiryo UI" panose="020B0604030504040204" pitchFamily="50" charset="-128"/>
              </a:rPr>
              <a:t>将来</a:t>
            </a:r>
            <a:r>
              <a:rPr lang="ja-JP" altLang="en-US" sz="1000" b="1" dirty="0">
                <a:solidFill>
                  <a:srgbClr val="FF00FF"/>
                </a:solidFill>
                <a:latin typeface="Meiryo UI" panose="020B0604030504040204" pitchFamily="50" charset="-128"/>
                <a:ea typeface="Meiryo UI" panose="020B0604030504040204" pitchFamily="50" charset="-128"/>
              </a:rPr>
              <a:t>ビジョン</a:t>
            </a:r>
          </a:p>
        </p:txBody>
      </p:sp>
      <p:pic>
        <p:nvPicPr>
          <p:cNvPr id="48" name="図 47"/>
          <p:cNvPicPr>
            <a:picLocks noChangeAspect="1"/>
          </p:cNvPicPr>
          <p:nvPr/>
        </p:nvPicPr>
        <p:blipFill>
          <a:blip r:embed="rId5"/>
          <a:stretch>
            <a:fillRect/>
          </a:stretch>
        </p:blipFill>
        <p:spPr>
          <a:xfrm>
            <a:off x="4845498" y="4071946"/>
            <a:ext cx="2448000" cy="2600888"/>
          </a:xfrm>
          <a:prstGeom prst="rect">
            <a:avLst/>
          </a:prstGeom>
        </p:spPr>
      </p:pic>
      <p:pic>
        <p:nvPicPr>
          <p:cNvPr id="49" name="図 48"/>
          <p:cNvPicPr>
            <a:picLocks noChangeAspect="1"/>
          </p:cNvPicPr>
          <p:nvPr/>
        </p:nvPicPr>
        <p:blipFill>
          <a:blip r:embed="rId6"/>
          <a:stretch>
            <a:fillRect/>
          </a:stretch>
        </p:blipFill>
        <p:spPr>
          <a:xfrm>
            <a:off x="7216331" y="4664933"/>
            <a:ext cx="2581232" cy="1836671"/>
          </a:xfrm>
          <a:prstGeom prst="rect">
            <a:avLst/>
          </a:prstGeom>
        </p:spPr>
      </p:pic>
      <p:sp>
        <p:nvSpPr>
          <p:cNvPr id="50" name="テキスト ボックス 49"/>
          <p:cNvSpPr txBox="1"/>
          <p:nvPr/>
        </p:nvSpPr>
        <p:spPr>
          <a:xfrm>
            <a:off x="4760171" y="3791737"/>
            <a:ext cx="2533327" cy="285335"/>
          </a:xfrm>
          <a:prstGeom prst="rect">
            <a:avLst/>
          </a:prstGeom>
          <a:noFill/>
        </p:spPr>
        <p:txBody>
          <a:bodyPr wrap="square" rtlCol="0">
            <a:spAutoFit/>
          </a:bodyPr>
          <a:lstStyle/>
          <a:p>
            <a:pPr algn="ctr">
              <a:lnSpc>
                <a:spcPct val="114000"/>
              </a:lnSpc>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都心部全体の交通ネットワークの再編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テキスト ボックス 50"/>
          <p:cNvSpPr txBox="1"/>
          <p:nvPr/>
        </p:nvSpPr>
        <p:spPr>
          <a:xfrm>
            <a:off x="7276515" y="4139790"/>
            <a:ext cx="2466525" cy="513346"/>
          </a:xfrm>
          <a:prstGeom prst="rect">
            <a:avLst/>
          </a:prstGeom>
          <a:noFill/>
        </p:spPr>
        <p:txBody>
          <a:bodyPr wrap="square" rtlCol="0">
            <a:spAutoFit/>
          </a:bodyPr>
          <a:lstStyle/>
          <a:p>
            <a:pPr>
              <a:lnSpc>
                <a:spcPct val="1140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人と多様なモビリティ</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共存できる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空間・仕組みづくり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3" name="テキスト ボックス 52"/>
          <p:cNvSpPr txBox="1"/>
          <p:nvPr/>
        </p:nvSpPr>
        <p:spPr>
          <a:xfrm>
            <a:off x="4928900" y="833918"/>
            <a:ext cx="4558267" cy="914729"/>
          </a:xfrm>
          <a:prstGeom prst="rect">
            <a:avLst/>
          </a:prstGeom>
          <a:noFill/>
          <a:ln>
            <a:solidFill>
              <a:schemeClr val="tx1"/>
            </a:solidFill>
          </a:ln>
        </p:spPr>
        <p:txBody>
          <a:bodyPr wrap="square" lIns="108000" tIns="36000" rIns="108000" bIns="36000"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御堂筋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将来ビジョンを策定（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）し、御堂筋完成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周年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年）をターゲットイヤーとして、検討や交通・にぎわい創出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実験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等を通じて機運醸成を図りながらビジョンの実現に向けた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a:t>
            </a:r>
          </a:p>
        </p:txBody>
      </p:sp>
      <p:sp>
        <p:nvSpPr>
          <p:cNvPr id="55" name="テキスト ボックス 54"/>
          <p:cNvSpPr txBox="1"/>
          <p:nvPr/>
        </p:nvSpPr>
        <p:spPr>
          <a:xfrm>
            <a:off x="4858804" y="549627"/>
            <a:ext cx="4535001" cy="337913"/>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御堂筋の魅力向上</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488724" y="833918"/>
            <a:ext cx="4114568" cy="723853"/>
          </a:xfrm>
          <a:prstGeom prst="rect">
            <a:avLst/>
          </a:prstGeom>
          <a:noFill/>
          <a:ln>
            <a:solidFill>
              <a:schemeClr val="tx1"/>
            </a:solidFill>
          </a:ln>
        </p:spPr>
        <p:txBody>
          <a:bodyPr wrap="square" lIns="36000" rIns="36000"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観光拠点の形成に向けて、今後、具体的にまちづくりを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進め</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ための方向性として、経済界、大阪府、大阪市により「夢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洲まち</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くり基本方針」を策定（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65"/>
          <p:cNvSpPr txBox="1"/>
          <p:nvPr/>
        </p:nvSpPr>
        <p:spPr>
          <a:xfrm>
            <a:off x="337938" y="549627"/>
            <a:ext cx="4427504" cy="583493"/>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夢洲</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における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国際観光拠点の形成</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128464" y="108631"/>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p>
        </p:txBody>
      </p:sp>
      <p:sp>
        <p:nvSpPr>
          <p:cNvPr id="75" name="スライド番号プレースホルダー 2"/>
          <p:cNvSpPr>
            <a:spLocks noGrp="1"/>
          </p:cNvSpPr>
          <p:nvPr>
            <p:ph type="sldNum" sz="quarter" idx="12"/>
          </p:nvPr>
        </p:nvSpPr>
        <p:spPr>
          <a:xfrm>
            <a:off x="7571337" y="6467105"/>
            <a:ext cx="2311400" cy="365125"/>
          </a:xfrm>
        </p:spPr>
        <p:txBody>
          <a:bodyPr/>
          <a:lstStyle/>
          <a:p>
            <a:pPr>
              <a:defRPr/>
            </a:pPr>
            <a:r>
              <a:rPr lang="en-US" altLang="ja-JP" dirty="0" smtClean="0"/>
              <a:t>56</a:t>
            </a:r>
            <a:endParaRPr lang="ja-JP" altLang="en-US" dirty="0"/>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463" y="1660109"/>
            <a:ext cx="3545553" cy="203130"/>
          </a:xfrm>
          <a:prstGeom prst="rect">
            <a:avLst/>
          </a:prstGeom>
        </p:spPr>
      </p:pic>
      <p:pic>
        <p:nvPicPr>
          <p:cNvPr id="28" name="図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096" y="1943857"/>
            <a:ext cx="2140907" cy="215664"/>
          </a:xfrm>
          <a:prstGeom prst="rect">
            <a:avLst/>
          </a:prstGeom>
        </p:spPr>
      </p:pic>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3262" y="1927287"/>
            <a:ext cx="1812055" cy="247601"/>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096" y="2179464"/>
            <a:ext cx="3917832" cy="1519033"/>
          </a:xfrm>
          <a:prstGeom prst="rect">
            <a:avLst/>
          </a:prstGeom>
        </p:spPr>
      </p:pic>
      <p:sp>
        <p:nvSpPr>
          <p:cNvPr id="31" name="角丸四角形 30"/>
          <p:cNvSpPr/>
          <p:nvPr/>
        </p:nvSpPr>
        <p:spPr>
          <a:xfrm>
            <a:off x="430227" y="5483737"/>
            <a:ext cx="2153773" cy="1216805"/>
          </a:xfrm>
          <a:prstGeom prst="roundRect">
            <a:avLst>
              <a:gd name="adj" fmla="val 4270"/>
            </a:avLst>
          </a:prstGeom>
          <a:solidFill>
            <a:srgbClr val="FFFF99">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2" name="角丸四角形 31"/>
          <p:cNvSpPr/>
          <p:nvPr/>
        </p:nvSpPr>
        <p:spPr>
          <a:xfrm>
            <a:off x="430227" y="3990687"/>
            <a:ext cx="2153773" cy="1166857"/>
          </a:xfrm>
          <a:prstGeom prst="roundRect">
            <a:avLst>
              <a:gd name="adj" fmla="val 4270"/>
            </a:avLst>
          </a:prstGeom>
          <a:solidFill>
            <a:srgbClr val="CCFFFF">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3" name="角丸四角形 32"/>
          <p:cNvSpPr/>
          <p:nvPr/>
        </p:nvSpPr>
        <p:spPr>
          <a:xfrm>
            <a:off x="2707467" y="5483738"/>
            <a:ext cx="2100527" cy="1216804"/>
          </a:xfrm>
          <a:prstGeom prst="roundRect">
            <a:avLst>
              <a:gd name="adj" fmla="val 4270"/>
            </a:avLst>
          </a:prstGeom>
          <a:solidFill>
            <a:srgbClr val="FFCCCC">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4" name="object 8"/>
          <p:cNvSpPr txBox="1"/>
          <p:nvPr/>
        </p:nvSpPr>
        <p:spPr>
          <a:xfrm>
            <a:off x="470670" y="5530207"/>
            <a:ext cx="2113330" cy="1141338"/>
          </a:xfrm>
          <a:prstGeom prst="rect">
            <a:avLst/>
          </a:prstGeom>
        </p:spPr>
        <p:txBody>
          <a:bodyPr vert="horz" wrap="square" lIns="0" tIns="33020" rIns="0" bIns="0" rtlCol="0">
            <a:spAutoFit/>
          </a:bodyPr>
          <a:lstStyle/>
          <a:p>
            <a:pPr marL="12700">
              <a:lnSpc>
                <a:spcPct val="100000"/>
              </a:lnSpc>
              <a:spcAft>
                <a:spcPts val="600"/>
              </a:spcAft>
            </a:pPr>
            <a:r>
              <a:rPr lang="en-US" altLang="ja-JP" sz="900" b="1" dirty="0" smtClean="0">
                <a:latin typeface="メイリオ" panose="020B0604030504040204" pitchFamily="50" charset="-128"/>
                <a:ea typeface="メイリオ" panose="020B0604030504040204" pitchFamily="50" charset="-128"/>
                <a:cs typeface="メイリオ"/>
              </a:rPr>
              <a:t>【</a:t>
            </a:r>
            <a:r>
              <a:rPr lang="ja-JP" altLang="en-US" sz="900" b="1" dirty="0" smtClean="0">
                <a:latin typeface="メイリオ" panose="020B0604030504040204" pitchFamily="50" charset="-128"/>
                <a:ea typeface="メイリオ" panose="020B0604030504040204" pitchFamily="50" charset="-128"/>
                <a:cs typeface="メイリオ"/>
              </a:rPr>
              <a:t>第２期</a:t>
            </a:r>
            <a:r>
              <a:rPr lang="en-US" altLang="ja-JP" sz="900" b="1" dirty="0" smtClean="0">
                <a:latin typeface="メイリオ" panose="020B0604030504040204" pitchFamily="50" charset="-128"/>
                <a:ea typeface="メイリオ" panose="020B0604030504040204" pitchFamily="50" charset="-128"/>
                <a:cs typeface="メイリオ"/>
              </a:rPr>
              <a:t>(60ha) 】</a:t>
            </a:r>
          </a:p>
          <a:p>
            <a:pPr marL="12700">
              <a:lnSpc>
                <a:spcPct val="100000"/>
              </a:lnSpc>
            </a:pPr>
            <a:r>
              <a:rPr lang="ja-JP" altLang="en-US" sz="900" b="1" u="sng" dirty="0" smtClean="0">
                <a:latin typeface="メイリオ" panose="020B0604030504040204" pitchFamily="50" charset="-128"/>
                <a:ea typeface="メイリオ" panose="020B0604030504040204" pitchFamily="50" charset="-128"/>
                <a:cs typeface="メイリオ"/>
              </a:rPr>
              <a:t>万博の</a:t>
            </a:r>
            <a:r>
              <a:rPr lang="ja-JP" altLang="en-US" sz="900" b="1" u="sng" dirty="0">
                <a:latin typeface="メイリオ" panose="020B0604030504040204" pitchFamily="50" charset="-128"/>
                <a:ea typeface="メイリオ" panose="020B0604030504040204" pitchFamily="50" charset="-128"/>
                <a:cs typeface="メイリオ"/>
              </a:rPr>
              <a:t>理念</a:t>
            </a:r>
            <a:r>
              <a:rPr lang="ja-JP" altLang="en-US" sz="900" b="1" u="sng" dirty="0" smtClean="0">
                <a:latin typeface="メイリオ" panose="020B0604030504040204" pitchFamily="50" charset="-128"/>
                <a:ea typeface="メイリオ" panose="020B0604030504040204" pitchFamily="50" charset="-128"/>
                <a:cs typeface="メイリオ"/>
              </a:rPr>
              <a:t>を継承したまちづくり</a:t>
            </a:r>
            <a:endParaRPr lang="en-US" altLang="ja-JP" sz="900" b="1" u="sng" dirty="0" smtClean="0">
              <a:latin typeface="メイリオ" panose="020B0604030504040204" pitchFamily="50" charset="-128"/>
              <a:ea typeface="メイリオ" panose="020B0604030504040204" pitchFamily="50" charset="-128"/>
              <a:cs typeface="メイリオ"/>
            </a:endParaRPr>
          </a:p>
          <a:p>
            <a:pPr marL="12700">
              <a:lnSpc>
                <a:spcPct val="100000"/>
              </a:lnSpc>
              <a:spcAft>
                <a:spcPts val="600"/>
              </a:spcAft>
            </a:pPr>
            <a:r>
              <a:rPr lang="en-US" altLang="ja-JP" sz="900" dirty="0" smtClean="0">
                <a:latin typeface="メイリオ" panose="020B0604030504040204" pitchFamily="50" charset="-128"/>
                <a:ea typeface="メイリオ" panose="020B0604030504040204" pitchFamily="50" charset="-128"/>
                <a:cs typeface="メイリオ"/>
              </a:rPr>
              <a:t>  </a:t>
            </a:r>
            <a:r>
              <a:rPr lang="ja-JP" altLang="en-US" sz="800" dirty="0" smtClean="0">
                <a:latin typeface="メイリオ" panose="020B0604030504040204" pitchFamily="50" charset="-128"/>
                <a:ea typeface="メイリオ" panose="020B0604030504040204" pitchFamily="50" charset="-128"/>
                <a:cs typeface="メイリオ"/>
              </a:rPr>
              <a:t>大規模なエンターテイメント・レクリエーション機能や</a:t>
            </a:r>
            <a:r>
              <a:rPr lang="ja-JP" altLang="en-US" sz="800" u="sng" dirty="0" smtClean="0">
                <a:latin typeface="メイリオ" panose="020B0604030504040204" pitchFamily="50" charset="-128"/>
                <a:ea typeface="メイリオ" panose="020B0604030504040204" pitchFamily="50" charset="-128"/>
                <a:cs typeface="メイリオ"/>
              </a:rPr>
              <a:t>万博の理念、</a:t>
            </a:r>
            <a:r>
              <a:rPr lang="ja-JP" altLang="en-US" sz="800" u="sng" dirty="0">
                <a:latin typeface="メイリオ" panose="020B0604030504040204" pitchFamily="50" charset="-128"/>
                <a:ea typeface="メイリオ" panose="020B0604030504040204" pitchFamily="50" charset="-128"/>
                <a:cs typeface="メイリオ"/>
              </a:rPr>
              <a:t>最先端の</a:t>
            </a:r>
            <a:r>
              <a:rPr lang="ja-JP" altLang="en-US" sz="800" u="sng" dirty="0" smtClean="0">
                <a:latin typeface="メイリオ" panose="020B0604030504040204" pitchFamily="50" charset="-128"/>
                <a:ea typeface="メイリオ" panose="020B0604030504040204" pitchFamily="50" charset="-128"/>
                <a:cs typeface="メイリオ"/>
              </a:rPr>
              <a:t>取り組み及び第１期において創出されたにぎわいを</a:t>
            </a:r>
            <a:r>
              <a:rPr lang="ja-JP" altLang="en-US" sz="800" u="sng" dirty="0">
                <a:latin typeface="メイリオ" panose="020B0604030504040204" pitchFamily="50" charset="-128"/>
                <a:ea typeface="メイリオ" panose="020B0604030504040204" pitchFamily="50" charset="-128"/>
                <a:cs typeface="メイリオ"/>
              </a:rPr>
              <a:t>継承</a:t>
            </a:r>
            <a:r>
              <a:rPr lang="ja-JP" altLang="en-US" sz="800" u="sng" dirty="0" smtClean="0">
                <a:latin typeface="メイリオ" panose="020B0604030504040204" pitchFamily="50" charset="-128"/>
                <a:ea typeface="メイリオ" panose="020B0604030504040204" pitchFamily="50" charset="-128"/>
                <a:cs typeface="メイリオ"/>
              </a:rPr>
              <a:t>したまちづくり</a:t>
            </a:r>
            <a:r>
              <a:rPr lang="ja-JP" altLang="en-US" sz="800" u="sng" dirty="0">
                <a:latin typeface="メイリオ" panose="020B0604030504040204" pitchFamily="50" charset="-128"/>
                <a:ea typeface="メイリオ" panose="020B0604030504040204" pitchFamily="50" charset="-128"/>
                <a:cs typeface="メイリオ"/>
              </a:rPr>
              <a:t>を進める</a:t>
            </a:r>
            <a:r>
              <a:rPr lang="ja-JP" altLang="en-US" sz="800" dirty="0">
                <a:latin typeface="メイリオ" panose="020B0604030504040204" pitchFamily="50" charset="-128"/>
                <a:ea typeface="メイリオ" panose="020B0604030504040204" pitchFamily="50" charset="-128"/>
                <a:cs typeface="メイリオ"/>
              </a:rPr>
              <a:t>ことで</a:t>
            </a:r>
            <a:r>
              <a:rPr lang="ja-JP" altLang="en-US" sz="800" dirty="0" smtClean="0">
                <a:latin typeface="メイリオ" panose="020B0604030504040204" pitchFamily="50" charset="-128"/>
                <a:ea typeface="メイリオ" panose="020B0604030504040204" pitchFamily="50" charset="-128"/>
                <a:cs typeface="メイリオ"/>
              </a:rPr>
              <a:t>、第１期のまちづくりと合わせて国際</a:t>
            </a:r>
            <a:r>
              <a:rPr lang="ja-JP" altLang="en-US" sz="800" dirty="0">
                <a:latin typeface="メイリオ" panose="020B0604030504040204" pitchFamily="50" charset="-128"/>
                <a:ea typeface="メイリオ" panose="020B0604030504040204" pitchFamily="50" charset="-128"/>
                <a:cs typeface="メイリオ"/>
              </a:rPr>
              <a:t>観光</a:t>
            </a:r>
            <a:r>
              <a:rPr lang="ja-JP" altLang="en-US" sz="800" dirty="0" smtClean="0">
                <a:latin typeface="メイリオ" panose="020B0604030504040204" pitchFamily="50" charset="-128"/>
                <a:ea typeface="メイリオ" panose="020B0604030504040204" pitchFamily="50" charset="-128"/>
                <a:cs typeface="メイリオ"/>
              </a:rPr>
              <a:t>拠点機能の更なる強化を図る。</a:t>
            </a:r>
            <a:endParaRPr lang="en-US" altLang="ja-JP" sz="900" spc="15" dirty="0" smtClean="0">
              <a:latin typeface="メイリオ" panose="020B0604030504040204" pitchFamily="50" charset="-128"/>
              <a:ea typeface="メイリオ" panose="020B0604030504040204" pitchFamily="50" charset="-128"/>
              <a:cs typeface="メイリオ"/>
            </a:endParaRPr>
          </a:p>
        </p:txBody>
      </p:sp>
      <p:sp>
        <p:nvSpPr>
          <p:cNvPr id="35" name="object 8"/>
          <p:cNvSpPr txBox="1"/>
          <p:nvPr/>
        </p:nvSpPr>
        <p:spPr>
          <a:xfrm>
            <a:off x="470669" y="4045749"/>
            <a:ext cx="2060583" cy="1033616"/>
          </a:xfrm>
          <a:prstGeom prst="rect">
            <a:avLst/>
          </a:prstGeom>
        </p:spPr>
        <p:txBody>
          <a:bodyPr vert="horz" wrap="square" lIns="0" tIns="33020" rIns="0" bIns="0" rtlCol="0">
            <a:spAutoFit/>
          </a:bodyPr>
          <a:lstStyle/>
          <a:p>
            <a:pPr marL="12700">
              <a:lnSpc>
                <a:spcPct val="100000"/>
              </a:lnSpc>
              <a:spcBef>
                <a:spcPts val="600"/>
              </a:spcBef>
              <a:spcAft>
                <a:spcPts val="600"/>
              </a:spcAft>
            </a:pPr>
            <a:r>
              <a:rPr lang="en-US" altLang="ja-JP" sz="900" b="1" dirty="0" smtClean="0">
                <a:latin typeface="メイリオ" panose="020B0604030504040204" pitchFamily="50" charset="-128"/>
                <a:ea typeface="メイリオ" panose="020B0604030504040204" pitchFamily="50" charset="-128"/>
                <a:cs typeface="メイリオ"/>
              </a:rPr>
              <a:t>【</a:t>
            </a:r>
            <a:r>
              <a:rPr lang="ja-JP" altLang="en-US" sz="900" b="1" dirty="0" smtClean="0">
                <a:latin typeface="メイリオ" panose="020B0604030504040204" pitchFamily="50" charset="-128"/>
                <a:ea typeface="メイリオ" panose="020B0604030504040204" pitchFamily="50" charset="-128"/>
                <a:cs typeface="メイリオ"/>
              </a:rPr>
              <a:t>第１期</a:t>
            </a:r>
            <a:r>
              <a:rPr lang="en-US" altLang="ja-JP" sz="900" b="1" dirty="0" smtClean="0">
                <a:latin typeface="メイリオ" panose="020B0604030504040204" pitchFamily="50" charset="-128"/>
                <a:ea typeface="メイリオ" panose="020B0604030504040204" pitchFamily="50" charset="-128"/>
                <a:cs typeface="メイリオ"/>
              </a:rPr>
              <a:t>(70ha) 】 </a:t>
            </a:r>
          </a:p>
          <a:p>
            <a:pPr marL="12700">
              <a:lnSpc>
                <a:spcPct val="100000"/>
              </a:lnSpc>
            </a:pPr>
            <a:r>
              <a:rPr lang="ja-JP" altLang="en-US" sz="900" b="1" u="sng" dirty="0" smtClean="0">
                <a:latin typeface="メイリオ" panose="020B0604030504040204" pitchFamily="50" charset="-128"/>
                <a:ea typeface="メイリオ" panose="020B0604030504040204" pitchFamily="50" charset="-128"/>
                <a:cs typeface="メイリオ"/>
              </a:rPr>
              <a:t>統合型リゾート（</a:t>
            </a:r>
            <a:r>
              <a:rPr lang="en-US" altLang="ja-JP" sz="900" b="1" u="sng" dirty="0" smtClean="0">
                <a:latin typeface="メイリオ" panose="020B0604030504040204" pitchFamily="50" charset="-128"/>
                <a:ea typeface="メイリオ" panose="020B0604030504040204" pitchFamily="50" charset="-128"/>
                <a:cs typeface="メイリオ"/>
              </a:rPr>
              <a:t>IR</a:t>
            </a:r>
            <a:r>
              <a:rPr lang="ja-JP" altLang="en-US" sz="900" b="1" u="sng" dirty="0" smtClean="0">
                <a:latin typeface="メイリオ" panose="020B0604030504040204" pitchFamily="50" charset="-128"/>
                <a:ea typeface="メイリオ" panose="020B0604030504040204" pitchFamily="50" charset="-128"/>
                <a:cs typeface="メイリオ"/>
              </a:rPr>
              <a:t>）を中心とした</a:t>
            </a:r>
            <a:endParaRPr lang="en-US" altLang="ja-JP" sz="900" b="1" u="sng" dirty="0" smtClean="0">
              <a:latin typeface="メイリオ" panose="020B0604030504040204" pitchFamily="50" charset="-128"/>
              <a:ea typeface="メイリオ" panose="020B0604030504040204" pitchFamily="50" charset="-128"/>
              <a:cs typeface="メイリオ"/>
            </a:endParaRPr>
          </a:p>
          <a:p>
            <a:pPr marL="12700">
              <a:lnSpc>
                <a:spcPct val="100000"/>
              </a:lnSpc>
            </a:pPr>
            <a:r>
              <a:rPr lang="ja-JP" altLang="en-US" sz="900" b="1" u="sng" dirty="0" smtClean="0">
                <a:latin typeface="メイリオ" panose="020B0604030504040204" pitchFamily="50" charset="-128"/>
                <a:ea typeface="メイリオ" panose="020B0604030504040204" pitchFamily="50" charset="-128"/>
                <a:cs typeface="メイリオ"/>
              </a:rPr>
              <a:t>まちづくり</a:t>
            </a:r>
            <a:endParaRPr lang="en-US" altLang="ja-JP" sz="900" b="1" u="sng" dirty="0" smtClean="0">
              <a:latin typeface="メイリオ" panose="020B0604030504040204" pitchFamily="50" charset="-128"/>
              <a:ea typeface="メイリオ" panose="020B0604030504040204" pitchFamily="50" charset="-128"/>
              <a:cs typeface="メイリオ"/>
            </a:endParaRPr>
          </a:p>
          <a:p>
            <a:pPr marL="12700">
              <a:lnSpc>
                <a:spcPct val="100000"/>
              </a:lnSpc>
            </a:pPr>
            <a:r>
              <a:rPr lang="en-US" altLang="ja-JP" sz="900" dirty="0" smtClean="0">
                <a:latin typeface="メイリオ" panose="020B0604030504040204" pitchFamily="50" charset="-128"/>
                <a:ea typeface="メイリオ" panose="020B0604030504040204" pitchFamily="50" charset="-128"/>
                <a:cs typeface="メイリオ"/>
              </a:rPr>
              <a:t>  </a:t>
            </a:r>
            <a:r>
              <a:rPr lang="ja-JP" altLang="en-US" sz="800" dirty="0" smtClean="0">
                <a:latin typeface="メイリオ" panose="020B0604030504040204" pitchFamily="50" charset="-128"/>
                <a:ea typeface="メイリオ" panose="020B0604030504040204" pitchFamily="50" charset="-128"/>
                <a:cs typeface="メイリオ"/>
              </a:rPr>
              <a:t>魅力的なエンターテイメントの集積、国際競争力を有する</a:t>
            </a:r>
            <a:r>
              <a:rPr lang="en-US" altLang="ja-JP" sz="800" dirty="0" smtClean="0">
                <a:latin typeface="メイリオ" panose="020B0604030504040204" pitchFamily="50" charset="-128"/>
                <a:ea typeface="メイリオ" panose="020B0604030504040204" pitchFamily="50" charset="-128"/>
                <a:cs typeface="メイリオ"/>
              </a:rPr>
              <a:t>MICE</a:t>
            </a:r>
            <a:r>
              <a:rPr lang="ja-JP" altLang="en-US" sz="800" dirty="0" smtClean="0">
                <a:latin typeface="メイリオ" panose="020B0604030504040204" pitchFamily="50" charset="-128"/>
                <a:ea typeface="メイリオ" panose="020B0604030504040204" pitchFamily="50" charset="-128"/>
                <a:cs typeface="メイリオ"/>
              </a:rPr>
              <a:t>施設の整備や</a:t>
            </a:r>
            <a:r>
              <a:rPr lang="en-US" altLang="ja-JP" sz="800" dirty="0" smtClean="0">
                <a:latin typeface="メイリオ" panose="020B0604030504040204" pitchFamily="50" charset="-128"/>
                <a:ea typeface="メイリオ" panose="020B0604030504040204" pitchFamily="50" charset="-128"/>
                <a:cs typeface="メイリオ"/>
              </a:rPr>
              <a:t>ICT</a:t>
            </a:r>
            <a:r>
              <a:rPr lang="ja-JP" altLang="en-US" sz="800" dirty="0" smtClean="0">
                <a:latin typeface="メイリオ" panose="020B0604030504040204" pitchFamily="50" charset="-128"/>
                <a:ea typeface="メイリオ" panose="020B0604030504040204" pitchFamily="50" charset="-128"/>
                <a:cs typeface="メイリオ"/>
              </a:rPr>
              <a:t>等最先端技術を 活用したスマートなまちづくりによる国際観光拠点を形成する。</a:t>
            </a:r>
            <a:endParaRPr lang="ja-JP" altLang="en-US" sz="800" dirty="0">
              <a:latin typeface="メイリオ" panose="020B0604030504040204" pitchFamily="50" charset="-128"/>
              <a:ea typeface="メイリオ" panose="020B0604030504040204" pitchFamily="50" charset="-128"/>
              <a:cs typeface="メイリオ"/>
            </a:endParaRPr>
          </a:p>
        </p:txBody>
      </p:sp>
      <p:sp>
        <p:nvSpPr>
          <p:cNvPr id="36" name="object 8"/>
          <p:cNvSpPr txBox="1"/>
          <p:nvPr/>
        </p:nvSpPr>
        <p:spPr>
          <a:xfrm>
            <a:off x="2744362" y="5562841"/>
            <a:ext cx="2025748" cy="1033616"/>
          </a:xfrm>
          <a:prstGeom prst="rect">
            <a:avLst/>
          </a:prstGeom>
        </p:spPr>
        <p:txBody>
          <a:bodyPr vert="horz" wrap="square" lIns="0" tIns="33020" rIns="0" bIns="0" rtlCol="0">
            <a:spAutoFit/>
          </a:bodyPr>
          <a:lstStyle/>
          <a:p>
            <a:pPr marL="12700">
              <a:spcAft>
                <a:spcPts val="600"/>
              </a:spcAft>
            </a:pPr>
            <a:r>
              <a:rPr lang="en-US" altLang="ja-JP" sz="900" b="1" dirty="0">
                <a:latin typeface="メイリオ" panose="020B0604030504040204" pitchFamily="50" charset="-128"/>
                <a:ea typeface="メイリオ" panose="020B0604030504040204" pitchFamily="50" charset="-128"/>
                <a:cs typeface="メイリオ"/>
              </a:rPr>
              <a:t>【</a:t>
            </a:r>
            <a:r>
              <a:rPr lang="ja-JP" altLang="en-US" sz="900" b="1" dirty="0">
                <a:latin typeface="メイリオ" panose="020B0604030504040204" pitchFamily="50" charset="-128"/>
                <a:ea typeface="メイリオ" panose="020B0604030504040204" pitchFamily="50" charset="-128"/>
                <a:cs typeface="メイリオ"/>
              </a:rPr>
              <a:t>第３期（</a:t>
            </a:r>
            <a:r>
              <a:rPr lang="en-US" altLang="ja-JP" sz="900" b="1" dirty="0">
                <a:latin typeface="メイリオ" panose="020B0604030504040204" pitchFamily="50" charset="-128"/>
                <a:ea typeface="メイリオ" panose="020B0604030504040204" pitchFamily="50" charset="-128"/>
                <a:cs typeface="メイリオ"/>
              </a:rPr>
              <a:t>40ha) 】 </a:t>
            </a:r>
            <a:endParaRPr lang="en-US" altLang="ja-JP" sz="900" b="1" dirty="0" smtClean="0">
              <a:latin typeface="メイリオ" panose="020B0604030504040204" pitchFamily="50" charset="-128"/>
              <a:ea typeface="メイリオ" panose="020B0604030504040204" pitchFamily="50" charset="-128"/>
              <a:cs typeface="メイリオ"/>
            </a:endParaRPr>
          </a:p>
          <a:p>
            <a:pPr marL="12700"/>
            <a:r>
              <a:rPr lang="ja-JP" altLang="en-US" sz="900" b="1" u="sng" dirty="0" smtClean="0">
                <a:latin typeface="メイリオ" panose="020B0604030504040204" pitchFamily="50" charset="-128"/>
                <a:ea typeface="メイリオ" panose="020B0604030504040204" pitchFamily="50" charset="-128"/>
                <a:cs typeface="メイリオ"/>
              </a:rPr>
              <a:t>第１・２期</a:t>
            </a:r>
            <a:r>
              <a:rPr lang="ja-JP" altLang="en-US" sz="900" b="1" u="sng" dirty="0">
                <a:latin typeface="メイリオ" panose="020B0604030504040204" pitchFamily="50" charset="-128"/>
                <a:ea typeface="メイリオ" panose="020B0604030504040204" pitchFamily="50" charset="-128"/>
                <a:cs typeface="メイリオ"/>
              </a:rPr>
              <a:t>の取り組みを</a:t>
            </a:r>
            <a:r>
              <a:rPr lang="ja-JP" altLang="en-US" sz="900" b="1" u="sng" dirty="0" smtClean="0">
                <a:latin typeface="メイリオ" panose="020B0604030504040204" pitchFamily="50" charset="-128"/>
                <a:ea typeface="メイリオ" panose="020B0604030504040204" pitchFamily="50" charset="-128"/>
                <a:cs typeface="メイリオ"/>
              </a:rPr>
              <a:t>活かした</a:t>
            </a:r>
            <a:endParaRPr lang="en-US" altLang="ja-JP" sz="900" b="1" u="sng" dirty="0" smtClean="0">
              <a:latin typeface="メイリオ" panose="020B0604030504040204" pitchFamily="50" charset="-128"/>
              <a:ea typeface="メイリオ" panose="020B0604030504040204" pitchFamily="50" charset="-128"/>
              <a:cs typeface="メイリオ"/>
            </a:endParaRPr>
          </a:p>
          <a:p>
            <a:pPr marL="12700"/>
            <a:r>
              <a:rPr lang="ja-JP" altLang="en-US" sz="900" b="1" u="sng" dirty="0" smtClean="0">
                <a:latin typeface="メイリオ" panose="020B0604030504040204" pitchFamily="50" charset="-128"/>
                <a:ea typeface="メイリオ" panose="020B0604030504040204" pitchFamily="50" charset="-128"/>
                <a:cs typeface="メイリオ"/>
              </a:rPr>
              <a:t>長期</a:t>
            </a:r>
            <a:r>
              <a:rPr lang="ja-JP" altLang="en-US" sz="900" b="1" u="sng" dirty="0">
                <a:latin typeface="メイリオ" panose="020B0604030504040204" pitchFamily="50" charset="-128"/>
                <a:ea typeface="メイリオ" panose="020B0604030504040204" pitchFamily="50" charset="-128"/>
                <a:cs typeface="メイリオ"/>
              </a:rPr>
              <a:t>滞在型の</a:t>
            </a:r>
            <a:r>
              <a:rPr lang="ja-JP" altLang="en-US" sz="900" b="1" u="sng" dirty="0" smtClean="0">
                <a:latin typeface="メイリオ" panose="020B0604030504040204" pitchFamily="50" charset="-128"/>
                <a:ea typeface="メイリオ" panose="020B0604030504040204" pitchFamily="50" charset="-128"/>
                <a:cs typeface="メイリオ"/>
              </a:rPr>
              <a:t>まちづくり</a:t>
            </a:r>
            <a:endParaRPr lang="en-US" altLang="ja-JP" sz="900" b="1" u="sng" dirty="0">
              <a:latin typeface="メイリオ" panose="020B0604030504040204" pitchFamily="50" charset="-128"/>
              <a:ea typeface="メイリオ" panose="020B0604030504040204" pitchFamily="50" charset="-128"/>
              <a:cs typeface="メイリオ"/>
            </a:endParaRPr>
          </a:p>
          <a:p>
            <a:pPr marL="12700">
              <a:spcAft>
                <a:spcPts val="600"/>
              </a:spcAft>
            </a:pPr>
            <a:r>
              <a:rPr lang="ja-JP" altLang="en-US" sz="900" b="1" dirty="0">
                <a:latin typeface="メイリオ" panose="020B0604030504040204" pitchFamily="50" charset="-128"/>
                <a:ea typeface="メイリオ" panose="020B0604030504040204" pitchFamily="50" charset="-128"/>
                <a:cs typeface="メイリオ"/>
              </a:rPr>
              <a:t>　</a:t>
            </a:r>
            <a:r>
              <a:rPr lang="ja-JP" altLang="en-US" sz="800" dirty="0" smtClean="0">
                <a:latin typeface="メイリオ" panose="020B0604030504040204" pitchFamily="50" charset="-128"/>
                <a:ea typeface="メイリオ" panose="020B0604030504040204" pitchFamily="50" charset="-128"/>
                <a:cs typeface="メイリオ"/>
              </a:rPr>
              <a:t>第１、２期</a:t>
            </a:r>
            <a:r>
              <a:rPr lang="ja-JP" altLang="en-US" sz="800" dirty="0">
                <a:latin typeface="メイリオ" panose="020B0604030504040204" pitchFamily="50" charset="-128"/>
                <a:ea typeface="メイリオ" panose="020B0604030504040204" pitchFamily="50" charset="-128"/>
                <a:cs typeface="メイリオ"/>
              </a:rPr>
              <a:t>で創出・醸成されたエンターテイメントや</a:t>
            </a:r>
            <a:r>
              <a:rPr lang="ja-JP" altLang="en-US" sz="800" dirty="0" smtClean="0">
                <a:latin typeface="メイリオ" panose="020B0604030504040204" pitchFamily="50" charset="-128"/>
                <a:ea typeface="メイリオ" panose="020B0604030504040204" pitchFamily="50" charset="-128"/>
                <a:cs typeface="メイリオ"/>
              </a:rPr>
              <a:t>最先端技術等に</a:t>
            </a:r>
            <a:r>
              <a:rPr lang="ja-JP" altLang="en-US" sz="800" dirty="0">
                <a:latin typeface="メイリオ" panose="020B0604030504040204" pitchFamily="50" charset="-128"/>
                <a:ea typeface="メイリオ" panose="020B0604030504040204" pitchFamily="50" charset="-128"/>
                <a:cs typeface="メイリオ"/>
              </a:rPr>
              <a:t>より、健康や長寿に</a:t>
            </a:r>
            <a:r>
              <a:rPr lang="ja-JP" altLang="en-US" sz="800" dirty="0" smtClean="0">
                <a:latin typeface="メイリオ" panose="020B0604030504040204" pitchFamily="50" charset="-128"/>
                <a:ea typeface="メイリオ" panose="020B0604030504040204" pitchFamily="50" charset="-128"/>
                <a:cs typeface="メイリオ"/>
              </a:rPr>
              <a:t>つながる長期</a:t>
            </a:r>
            <a:r>
              <a:rPr lang="ja-JP" altLang="en-US" sz="800" dirty="0">
                <a:latin typeface="メイリオ" panose="020B0604030504040204" pitchFamily="50" charset="-128"/>
                <a:ea typeface="メイリオ" panose="020B0604030504040204" pitchFamily="50" charset="-128"/>
                <a:cs typeface="メイリオ"/>
              </a:rPr>
              <a:t>滞在型</a:t>
            </a:r>
            <a:r>
              <a:rPr lang="ja-JP" altLang="en-US" sz="800" dirty="0" smtClean="0">
                <a:latin typeface="メイリオ" panose="020B0604030504040204" pitchFamily="50" charset="-128"/>
                <a:ea typeface="メイリオ" panose="020B0604030504040204" pitchFamily="50" charset="-128"/>
                <a:cs typeface="メイリオ"/>
              </a:rPr>
              <a:t>の上質なリゾート</a:t>
            </a:r>
            <a:r>
              <a:rPr lang="ja-JP" altLang="en-US" sz="800" dirty="0">
                <a:latin typeface="メイリオ" panose="020B0604030504040204" pitchFamily="50" charset="-128"/>
                <a:ea typeface="メイリオ" panose="020B0604030504040204" pitchFamily="50" charset="-128"/>
                <a:cs typeface="メイリオ"/>
              </a:rPr>
              <a:t>空間を形成する</a:t>
            </a:r>
            <a:r>
              <a:rPr lang="ja-JP" altLang="en-US" sz="800" dirty="0" smtClean="0">
                <a:latin typeface="メイリオ" panose="020B0604030504040204" pitchFamily="50" charset="-128"/>
                <a:ea typeface="メイリオ" panose="020B0604030504040204" pitchFamily="50" charset="-128"/>
                <a:cs typeface="メイリオ"/>
              </a:rPr>
              <a:t>。</a:t>
            </a:r>
            <a:endParaRPr lang="ja-JP" altLang="en-US" sz="800" dirty="0">
              <a:latin typeface="メイリオ" panose="020B0604030504040204" pitchFamily="50" charset="-128"/>
              <a:ea typeface="メイリオ" panose="020B0604030504040204" pitchFamily="50" charset="-128"/>
              <a:cs typeface="メイリオ"/>
            </a:endParaRPr>
          </a:p>
        </p:txBody>
      </p:sp>
      <p:pic>
        <p:nvPicPr>
          <p:cNvPr id="37" name="図 36"/>
          <p:cNvPicPr>
            <a:picLocks noChangeAspect="1"/>
          </p:cNvPicPr>
          <p:nvPr/>
        </p:nvPicPr>
        <p:blipFill>
          <a:blip r:embed="rId11"/>
          <a:stretch>
            <a:fillRect/>
          </a:stretch>
        </p:blipFill>
        <p:spPr>
          <a:xfrm>
            <a:off x="2684731" y="3822571"/>
            <a:ext cx="2259377" cy="1622117"/>
          </a:xfrm>
          <a:prstGeom prst="rect">
            <a:avLst/>
          </a:prstGeom>
        </p:spPr>
      </p:pic>
    </p:spTree>
    <p:extLst>
      <p:ext uri="{BB962C8B-B14F-4D97-AF65-F5344CB8AC3E}">
        <p14:creationId xmlns:p14="http://schemas.microsoft.com/office/powerpoint/2010/main" val="41072009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
          <p:cNvSpPr txBox="1">
            <a:spLocks/>
          </p:cNvSpPr>
          <p:nvPr/>
        </p:nvSpPr>
        <p:spPr>
          <a:xfrm>
            <a:off x="210811" y="491840"/>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百舌鳥・古市古墳群の世界遺産登録</a:t>
            </a:r>
          </a:p>
        </p:txBody>
      </p:sp>
      <p:sp>
        <p:nvSpPr>
          <p:cNvPr id="23" name="スライド番号プレースホルダー 2"/>
          <p:cNvSpPr txBox="1">
            <a:spLocks/>
          </p:cNvSpPr>
          <p:nvPr/>
        </p:nvSpPr>
        <p:spPr>
          <a:xfrm>
            <a:off x="7550953" y="6509170"/>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57</a:t>
            </a:r>
            <a:endParaRPr lang="ja-JP" altLang="en-US" dirty="0"/>
          </a:p>
        </p:txBody>
      </p:sp>
      <p:sp>
        <p:nvSpPr>
          <p:cNvPr id="26" name="テキスト ボックス 25"/>
          <p:cNvSpPr txBox="1"/>
          <p:nvPr/>
        </p:nvSpPr>
        <p:spPr>
          <a:xfrm>
            <a:off x="538430" y="832939"/>
            <a:ext cx="4234189" cy="491288"/>
          </a:xfrm>
          <a:prstGeom prst="rect">
            <a:avLst/>
          </a:prstGeom>
          <a:noFill/>
          <a:ln>
            <a:solidFill>
              <a:schemeClr val="tx1"/>
            </a:solidFill>
          </a:ln>
        </p:spPr>
        <p:txBody>
          <a:bodyPr wrap="square" rtlCol="0">
            <a:spAutoFit/>
          </a:bodyPr>
          <a:lstStyle/>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年７月６日に開催された第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回世界遺産委員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会におい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、「百舌鳥・古市古墳群」が、大阪初の世界遺産に登録。</a:t>
            </a:r>
          </a:p>
        </p:txBody>
      </p:sp>
      <p:sp>
        <p:nvSpPr>
          <p:cNvPr id="34" name="テキスト ボックス 33"/>
          <p:cNvSpPr txBox="1"/>
          <p:nvPr/>
        </p:nvSpPr>
        <p:spPr>
          <a:xfrm>
            <a:off x="4913653" y="764704"/>
            <a:ext cx="4539569" cy="461665"/>
          </a:xfrm>
          <a:prstGeom prst="rect">
            <a:avLst/>
          </a:prstGeom>
          <a:noFill/>
          <a:ln>
            <a:solidFill>
              <a:schemeClr val="tx1"/>
            </a:solidFill>
          </a:ln>
        </p:spPr>
        <p:txBody>
          <a:bodyPr wrap="square" lIns="72000" rIns="36000"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JO-TERRACE 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」のオープン、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太陽の塔」内部公開開始など、大阪の魅力向上の取組みが進行。</a:t>
            </a:r>
          </a:p>
        </p:txBody>
      </p:sp>
      <p:sp>
        <p:nvSpPr>
          <p:cNvPr id="21" name="正方形/長方形 20"/>
          <p:cNvSpPr/>
          <p:nvPr/>
        </p:nvSpPr>
        <p:spPr>
          <a:xfrm>
            <a:off x="20248" y="19886"/>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p>
        </p:txBody>
      </p:sp>
      <p:sp>
        <p:nvSpPr>
          <p:cNvPr id="22" name="タイトル 1"/>
          <p:cNvSpPr txBox="1">
            <a:spLocks/>
          </p:cNvSpPr>
          <p:nvPr/>
        </p:nvSpPr>
        <p:spPr>
          <a:xfrm>
            <a:off x="4775027" y="447458"/>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大阪城公園や万博記念公園の世界的観光拠点化</a:t>
            </a:r>
          </a:p>
        </p:txBody>
      </p:sp>
      <p:sp>
        <p:nvSpPr>
          <p:cNvPr id="40" name="正方形/長方形 39"/>
          <p:cNvSpPr/>
          <p:nvPr/>
        </p:nvSpPr>
        <p:spPr>
          <a:xfrm>
            <a:off x="4675741" y="2650452"/>
            <a:ext cx="3198943" cy="971677"/>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万博記念公園では、</a:t>
            </a:r>
            <a:r>
              <a:rPr lang="ja-JP" altLang="en-US" sz="1000" dirty="0">
                <a:latin typeface="Meiryo UI" panose="020B0604030504040204" pitchFamily="50" charset="-128"/>
                <a:ea typeface="Meiryo UI" panose="020B0604030504040204" pitchFamily="50" charset="-128"/>
              </a:rPr>
              <a:t>万博記念公園マネジメント・</a:t>
            </a:r>
            <a:endParaRPr lang="en-US" altLang="ja-JP" sz="1000" dirty="0">
              <a:latin typeface="Meiryo UI" panose="020B0604030504040204" pitchFamily="50" charset="-128"/>
              <a:ea typeface="Meiryo UI" panose="020B0604030504040204" pitchFamily="50" charset="-128"/>
            </a:endParaRPr>
          </a:p>
          <a:p>
            <a:pPr marL="180975" indent="-180975">
              <a:lnSpc>
                <a:spcPct val="114000"/>
              </a:lnSpc>
            </a:pPr>
            <a:r>
              <a:rPr lang="ja-JP" altLang="en-US" sz="1000" dirty="0">
                <a:latin typeface="Meiryo UI" panose="020B0604030504040204" pitchFamily="50" charset="-128"/>
                <a:ea typeface="Meiryo UI" panose="020B0604030504040204" pitchFamily="50" charset="-128"/>
              </a:rPr>
              <a:t>　　パートナーズ等による魅力向上の取組み</a:t>
            </a:r>
            <a:r>
              <a:rPr lang="ja-JP" altLang="en-US" sz="1000" i="1" dirty="0">
                <a:latin typeface="Meiryo UI" panose="020B0604030504040204" pitchFamily="50" charset="-128"/>
                <a:ea typeface="Meiryo UI" panose="020B0604030504040204" pitchFamily="50" charset="-128"/>
              </a:rPr>
              <a:t>を実施</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また、「大規模アリーナを中核とした大阪・関西を代表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する新たなスポーツ・文化の拠点づくり」を推進。</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月に事業予定者を決定。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563554" y="1548820"/>
            <a:ext cx="4268460" cy="1013419"/>
          </a:xfrm>
          <a:prstGeom prst="rect">
            <a:avLst/>
          </a:prstGeom>
          <a:noFill/>
        </p:spPr>
        <p:txBody>
          <a:bodyPr wrap="square" rtlCol="0">
            <a:spAutoFit/>
          </a:bodyPr>
          <a:lstStyle/>
          <a:p>
            <a:pPr>
              <a:lnSpc>
                <a:spcPct val="1140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資 産 名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百舌鳥・古市古墳群－古代日本の墳墓群－</a:t>
            </a:r>
          </a:p>
          <a:p>
            <a:pPr>
              <a:lnSpc>
                <a:spcPct val="1140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構成資産</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基の古墳</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百舌鳥エリア（堺市）：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基（仁徳天皇陵古墳ほか）</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古市エリア（羽曳野市・藤井寺市）</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基（応神天皇陵古墳ほか）</a:t>
            </a:r>
          </a:p>
        </p:txBody>
      </p:sp>
      <p:sp>
        <p:nvSpPr>
          <p:cNvPr id="62" name="テキスト ボックス 61"/>
          <p:cNvSpPr txBox="1"/>
          <p:nvPr/>
        </p:nvSpPr>
        <p:spPr>
          <a:xfrm>
            <a:off x="1186240" y="6443458"/>
            <a:ext cx="303075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■堺市の観光ポテンシャル</a:t>
            </a:r>
          </a:p>
        </p:txBody>
      </p:sp>
      <p:pic>
        <p:nvPicPr>
          <p:cNvPr id="63" name="Picture 4" descr="C:\Users\i4350461\Desktop\作業\キャプチャ.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0975" y="2553629"/>
            <a:ext cx="2785136" cy="1911958"/>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p:cNvSpPr txBox="1"/>
          <p:nvPr/>
        </p:nvSpPr>
        <p:spPr>
          <a:xfrm>
            <a:off x="1120218" y="4441242"/>
            <a:ext cx="280017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■仁徳天皇陵古墳（堺市）</a:t>
            </a:r>
          </a:p>
        </p:txBody>
      </p:sp>
      <p:sp>
        <p:nvSpPr>
          <p:cNvPr id="65" name="テキスト ボックス 64"/>
          <p:cNvSpPr txBox="1"/>
          <p:nvPr/>
        </p:nvSpPr>
        <p:spPr>
          <a:xfrm>
            <a:off x="5040609" y="6576317"/>
            <a:ext cx="2269906" cy="230832"/>
          </a:xfrm>
          <a:prstGeom prst="rect">
            <a:avLst/>
          </a:prstGeom>
          <a:noFill/>
        </p:spPr>
        <p:txBody>
          <a:bodyPr wrap="square" rtlCol="0">
            <a:spAutoFit/>
          </a:bodyPr>
          <a:lstStyle/>
          <a:p>
            <a:pPr algn="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■大阪観光局ホームページより</a:t>
            </a:r>
          </a:p>
        </p:txBody>
      </p:sp>
      <p:pic>
        <p:nvPicPr>
          <p:cNvPr id="66" name="図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4439" y="5298679"/>
            <a:ext cx="1903552" cy="1277639"/>
          </a:xfrm>
          <a:prstGeom prst="rect">
            <a:avLst/>
          </a:prstGeom>
        </p:spPr>
      </p:pic>
      <p:sp>
        <p:nvSpPr>
          <p:cNvPr id="71" name="テキスト ボックス 70"/>
          <p:cNvSpPr txBox="1"/>
          <p:nvPr/>
        </p:nvSpPr>
        <p:spPr>
          <a:xfrm>
            <a:off x="7167339" y="4387446"/>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万博記念公園</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「太陽の塔」</a:t>
            </a:r>
          </a:p>
        </p:txBody>
      </p:sp>
      <p:sp>
        <p:nvSpPr>
          <p:cNvPr id="72" name="タイトル 1"/>
          <p:cNvSpPr txBox="1">
            <a:spLocks/>
          </p:cNvSpPr>
          <p:nvPr/>
        </p:nvSpPr>
        <p:spPr>
          <a:xfrm>
            <a:off x="4828816" y="4652037"/>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ナイトカルチャーの発掘・創出</a:t>
            </a:r>
          </a:p>
        </p:txBody>
      </p:sp>
      <p:sp>
        <p:nvSpPr>
          <p:cNvPr id="73" name="テキスト ボックス 72"/>
          <p:cNvSpPr txBox="1"/>
          <p:nvPr/>
        </p:nvSpPr>
        <p:spPr>
          <a:xfrm>
            <a:off x="5036990" y="4929348"/>
            <a:ext cx="4539569" cy="276999"/>
          </a:xfrm>
          <a:prstGeom prst="rect">
            <a:avLst/>
          </a:prstGeom>
          <a:noFill/>
          <a:ln>
            <a:solidFill>
              <a:schemeClr val="tx1"/>
            </a:solidFill>
          </a:ln>
        </p:spPr>
        <p:txBody>
          <a:bodyPr wrap="square" lIns="72000" rIns="36000"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夜間公演等の夜の観光コンテンツを新たに実施する事業者を支援。</a:t>
            </a:r>
          </a:p>
        </p:txBody>
      </p:sp>
      <p:sp>
        <p:nvSpPr>
          <p:cNvPr id="38" name="正方形/長方形 37"/>
          <p:cNvSpPr/>
          <p:nvPr/>
        </p:nvSpPr>
        <p:spPr>
          <a:xfrm>
            <a:off x="4915755" y="1257397"/>
            <a:ext cx="4716000" cy="259431"/>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大阪城公園ではパークマネジメント事業者等による魅力向上の取組みが進む。</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8265368" y="2306408"/>
            <a:ext cx="1476000" cy="369332"/>
          </a:xfrm>
          <a:prstGeom prst="rect">
            <a:avLst/>
          </a:prstGeom>
          <a:ln>
            <a:noFill/>
          </a:ln>
        </p:spPr>
        <p:txBody>
          <a:bodyPr wrap="square">
            <a:spAutoFit/>
          </a:bodyPr>
          <a:lstStyle/>
          <a:p>
            <a:r>
              <a:rPr lang="ja-JP" altLang="en-US" sz="900" spc="-100" dirty="0">
                <a:latin typeface="Meiryo UI" panose="020B0604030504040204" pitchFamily="50" charset="-128"/>
                <a:ea typeface="Meiryo UI" panose="020B0604030504040204" pitchFamily="50" charset="-128"/>
              </a:rPr>
              <a:t>◆</a:t>
            </a:r>
            <a:r>
              <a:rPr lang="en-US" altLang="ja-JP" sz="900" spc="-100" dirty="0">
                <a:latin typeface="Meiryo UI" panose="020B0604030504040204" pitchFamily="50" charset="-128"/>
                <a:ea typeface="Meiryo UI" panose="020B0604030504040204" pitchFamily="50" charset="-128"/>
              </a:rPr>
              <a:t>COOL JAPAN PARK</a:t>
            </a:r>
            <a:r>
              <a:rPr lang="ja-JP" altLang="en-US" sz="900" spc="-100" dirty="0">
                <a:latin typeface="Meiryo UI" panose="020B0604030504040204" pitchFamily="50" charset="-128"/>
                <a:ea typeface="Meiryo UI" panose="020B0604030504040204" pitchFamily="50" charset="-128"/>
              </a:rPr>
              <a:t> 　</a:t>
            </a:r>
            <a:endParaRPr lang="en-US" altLang="ja-JP" sz="900" spc="-100" dirty="0">
              <a:latin typeface="Meiryo UI" panose="020B0604030504040204" pitchFamily="50" charset="-128"/>
              <a:ea typeface="Meiryo UI" panose="020B0604030504040204" pitchFamily="50" charset="-128"/>
            </a:endParaRPr>
          </a:p>
          <a:p>
            <a:r>
              <a:rPr lang="en-US" altLang="ja-JP" sz="900" spc="-100" dirty="0">
                <a:latin typeface="Meiryo UI" panose="020B0604030504040204" pitchFamily="50" charset="-128"/>
                <a:ea typeface="Meiryo UI" panose="020B0604030504040204" pitchFamily="50" charset="-128"/>
              </a:rPr>
              <a:t>    OSAKA  2019.2</a:t>
            </a:r>
            <a:r>
              <a:rPr lang="ja-JP" altLang="en-US" sz="900" spc="-100" dirty="0">
                <a:latin typeface="Meiryo UI" panose="020B0604030504040204" pitchFamily="50" charset="-128"/>
                <a:ea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025381" y="2304063"/>
            <a:ext cx="1476000" cy="369332"/>
          </a:xfrm>
          <a:prstGeom prst="rect">
            <a:avLst/>
          </a:prstGeom>
          <a:noFill/>
          <a:ln>
            <a:noFill/>
          </a:ln>
        </p:spPr>
        <p:txBody>
          <a:bodyPr wrap="square" rtlCol="0">
            <a:spAutoFit/>
          </a:bodyPr>
          <a:lstStyle/>
          <a:p>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JO-TERRACE OSAKA</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2017.6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6537176" y="2306408"/>
            <a:ext cx="1440000" cy="369332"/>
          </a:xfrm>
          <a:prstGeom prst="rect">
            <a:avLst/>
          </a:prstGeom>
          <a:noFill/>
          <a:ln>
            <a:noFill/>
          </a:ln>
        </p:spPr>
        <p:txBody>
          <a:bodyPr wrap="square" rtlCol="0">
            <a:spAutoFit/>
          </a:bodyPr>
          <a:lstStyle/>
          <a:p>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MIRAIZA</a:t>
            </a:r>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OSAKA-JO</a:t>
            </a:r>
          </a:p>
          <a:p>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   2017.10</a:t>
            </a:r>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val="0"/>
              </a:ext>
            </a:extLst>
          </a:blip>
          <a:stretch>
            <a:fillRect/>
          </a:stretch>
        </p:blipFill>
        <p:spPr>
          <a:xfrm>
            <a:off x="8206613" y="1499965"/>
            <a:ext cx="1471291" cy="828000"/>
          </a:xfrm>
          <a:prstGeom prst="rect">
            <a:avLst/>
          </a:prstGeom>
        </p:spPr>
      </p:pic>
      <p:pic>
        <p:nvPicPr>
          <p:cNvPr id="68" name="図 67"/>
          <p:cNvPicPr>
            <a:picLocks noChangeAspect="1"/>
          </p:cNvPicPr>
          <p:nvPr/>
        </p:nvPicPr>
        <p:blipFill>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5025381" y="1497354"/>
            <a:ext cx="1469031" cy="828000"/>
          </a:xfrm>
          <a:prstGeom prst="rect">
            <a:avLst/>
          </a:prstGeom>
        </p:spPr>
      </p:pic>
      <p:pic>
        <p:nvPicPr>
          <p:cNvPr id="74" name="図 73"/>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6586535" y="1502760"/>
            <a:ext cx="1474023" cy="828000"/>
          </a:xfrm>
          <a:prstGeom prst="rect">
            <a:avLst/>
          </a:prstGeom>
        </p:spPr>
      </p:pic>
      <p:grpSp>
        <p:nvGrpSpPr>
          <p:cNvPr id="4" name="グループ化 3">
            <a:extLst>
              <a:ext uri="{FF2B5EF4-FFF2-40B4-BE49-F238E27FC236}">
                <a16:creationId xmlns:a16="http://schemas.microsoft.com/office/drawing/2014/main" id="{59A633FF-FFBE-44C5-A5A2-1753C6D7238C}"/>
              </a:ext>
            </a:extLst>
          </p:cNvPr>
          <p:cNvGrpSpPr/>
          <p:nvPr/>
        </p:nvGrpSpPr>
        <p:grpSpPr>
          <a:xfrm>
            <a:off x="1293048" y="4701413"/>
            <a:ext cx="2723841" cy="1732840"/>
            <a:chOff x="1459251" y="4733099"/>
            <a:chExt cx="2723841" cy="1732840"/>
          </a:xfrm>
        </p:grpSpPr>
        <p:grpSp>
          <p:nvGrpSpPr>
            <p:cNvPr id="2" name="グループ化 1">
              <a:extLst>
                <a:ext uri="{FF2B5EF4-FFF2-40B4-BE49-F238E27FC236}">
                  <a16:creationId xmlns:a16="http://schemas.microsoft.com/office/drawing/2014/main" id="{C2DDEBF7-57C3-4FF1-B7D8-D5FFBF771D4A}"/>
                </a:ext>
              </a:extLst>
            </p:cNvPr>
            <p:cNvGrpSpPr/>
            <p:nvPr/>
          </p:nvGrpSpPr>
          <p:grpSpPr>
            <a:xfrm>
              <a:off x="1822546" y="4733099"/>
              <a:ext cx="1750476" cy="1721965"/>
              <a:chOff x="6401236" y="1983281"/>
              <a:chExt cx="3348939" cy="3294392"/>
            </a:xfrm>
          </p:grpSpPr>
          <p:pic>
            <p:nvPicPr>
              <p:cNvPr id="75" name="図 74">
                <a:extLst>
                  <a:ext uri="{FF2B5EF4-FFF2-40B4-BE49-F238E27FC236}">
                    <a16:creationId xmlns:a16="http://schemas.microsoft.com/office/drawing/2014/main" id="{F4B2B5DE-C503-4DB6-A116-953624ED4885}"/>
                  </a:ext>
                </a:extLst>
              </p:cNvPr>
              <p:cNvPicPr/>
              <p:nvPr/>
            </p:nvPicPr>
            <p:blipFill rotWithShape="1">
              <a:blip r:embed="rId11" cstate="print">
                <a:extLst>
                  <a:ext uri="{28A0092B-C50C-407E-A947-70E740481C1C}">
                    <a14:useLocalDpi xmlns:a14="http://schemas.microsoft.com/office/drawing/2010/main" val="0"/>
                  </a:ext>
                </a:extLst>
              </a:blip>
              <a:srcRect/>
              <a:stretch/>
            </p:blipFill>
            <p:spPr bwMode="auto">
              <a:xfrm>
                <a:off x="6401236" y="1983281"/>
                <a:ext cx="3348939" cy="3294392"/>
              </a:xfrm>
              <a:prstGeom prst="rect">
                <a:avLst/>
              </a:prstGeom>
              <a:noFill/>
              <a:ln w="6350">
                <a:solidFill>
                  <a:schemeClr val="accent1">
                    <a:lumMod val="50000"/>
                  </a:schemeClr>
                </a:solidFill>
              </a:ln>
              <a:extLst>
                <a:ext uri="{53640926-AAD7-44D8-BBD7-CCE9431645EC}">
                  <a14:shadowObscured xmlns:a14="http://schemas.microsoft.com/office/drawing/2010/main"/>
                </a:ext>
              </a:extLst>
            </p:spPr>
          </p:pic>
          <p:sp>
            <p:nvSpPr>
              <p:cNvPr id="76" name="楕円 75">
                <a:extLst>
                  <a:ext uri="{FF2B5EF4-FFF2-40B4-BE49-F238E27FC236}">
                    <a16:creationId xmlns:a16="http://schemas.microsoft.com/office/drawing/2014/main" id="{08C102A0-45BD-41B8-858B-449468F03E41}"/>
                  </a:ext>
                </a:extLst>
              </p:cNvPr>
              <p:cNvSpPr>
                <a:spLocks/>
              </p:cNvSpPr>
              <p:nvPr/>
            </p:nvSpPr>
            <p:spPr>
              <a:xfrm rot="1924595">
                <a:off x="7284738" y="2039280"/>
                <a:ext cx="884298" cy="2069969"/>
              </a:xfrm>
              <a:prstGeom prst="ellipse">
                <a:avLst/>
              </a:prstGeom>
              <a:noFill/>
              <a:ln w="444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77" name="楕円 76">
                <a:extLst>
                  <a:ext uri="{FF2B5EF4-FFF2-40B4-BE49-F238E27FC236}">
                    <a16:creationId xmlns:a16="http://schemas.microsoft.com/office/drawing/2014/main" id="{C5817C5C-13C5-4891-99B3-CA2541F47517}"/>
                  </a:ext>
                </a:extLst>
              </p:cNvPr>
              <p:cNvSpPr>
                <a:spLocks noChangeArrowheads="1"/>
              </p:cNvSpPr>
              <p:nvPr/>
            </p:nvSpPr>
            <p:spPr bwMode="auto">
              <a:xfrm rot="1551237">
                <a:off x="7766968" y="3830682"/>
                <a:ext cx="1092965" cy="1434059"/>
              </a:xfrm>
              <a:prstGeom prst="ellipse">
                <a:avLst/>
              </a:prstGeom>
              <a:noFill/>
              <a:ln w="44450">
                <a:solidFill>
                  <a:srgbClr val="00206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ja-JP" altLang="en-US" dirty="0"/>
              </a:p>
            </p:txBody>
          </p:sp>
        </p:grpSp>
        <p:sp>
          <p:nvSpPr>
            <p:cNvPr id="51" name="テキスト ボックス 50"/>
            <p:cNvSpPr txBox="1"/>
            <p:nvPr/>
          </p:nvSpPr>
          <p:spPr>
            <a:xfrm>
              <a:off x="1459251" y="4955740"/>
              <a:ext cx="556229" cy="215443"/>
            </a:xfrm>
            <a:prstGeom prst="rect">
              <a:avLst/>
            </a:prstGeom>
            <a:solidFill>
              <a:schemeClr val="tx1"/>
            </a:solidFill>
          </p:spPr>
          <p:txBody>
            <a:bodyPr wrap="square" rtlCol="0">
              <a:spAutoFit/>
            </a:bodyPr>
            <a:lstStyle/>
            <a:p>
              <a:pPr algn="ctr"/>
              <a:r>
                <a:rPr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堺旧港</a:t>
              </a:r>
            </a:p>
          </p:txBody>
        </p:sp>
        <p:sp>
          <p:nvSpPr>
            <p:cNvPr id="52" name="テキスト ボックス 51"/>
            <p:cNvSpPr txBox="1"/>
            <p:nvPr/>
          </p:nvSpPr>
          <p:spPr>
            <a:xfrm>
              <a:off x="2998577" y="5366036"/>
              <a:ext cx="556229" cy="215443"/>
            </a:xfrm>
            <a:prstGeom prst="rect">
              <a:avLst/>
            </a:prstGeom>
            <a:solidFill>
              <a:schemeClr val="tx1"/>
            </a:solidFill>
          </p:spPr>
          <p:txBody>
            <a:bodyPr wrap="square" rtlCol="0">
              <a:spAutoFit/>
            </a:bodyPr>
            <a:lstStyle/>
            <a:p>
              <a:pPr algn="ctr"/>
              <a:r>
                <a:rPr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堺東</a:t>
              </a:r>
            </a:p>
          </p:txBody>
        </p:sp>
        <p:sp>
          <p:nvSpPr>
            <p:cNvPr id="3" name="楕円 2">
              <a:extLst>
                <a:ext uri="{FF2B5EF4-FFF2-40B4-BE49-F238E27FC236}">
                  <a16:creationId xmlns:a16="http://schemas.microsoft.com/office/drawing/2014/main" id="{B9241498-7E7F-4A67-9A50-1570601598E1}"/>
                </a:ext>
              </a:extLst>
            </p:cNvPr>
            <p:cNvSpPr/>
            <p:nvPr/>
          </p:nvSpPr>
          <p:spPr>
            <a:xfrm>
              <a:off x="2931315" y="5380857"/>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FFA2015E-BC48-40E0-968C-E64E11A32223}"/>
                </a:ext>
              </a:extLst>
            </p:cNvPr>
            <p:cNvSpPr txBox="1"/>
            <p:nvPr/>
          </p:nvSpPr>
          <p:spPr>
            <a:xfrm>
              <a:off x="3174987" y="6219718"/>
              <a:ext cx="1008105" cy="246221"/>
            </a:xfrm>
            <a:prstGeom prst="rect">
              <a:avLst/>
            </a:prstGeom>
            <a:solidFill>
              <a:schemeClr val="tx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kumimoji="1" sz="1200" b="1">
                  <a:solidFill>
                    <a:schemeClr val="bg1"/>
                  </a:solidFill>
                  <a:latin typeface="Meiryo UI" panose="020B0604030504040204" pitchFamily="50" charset="-128"/>
                  <a:ea typeface="Meiryo UI" panose="020B0604030504040204" pitchFamily="50" charset="-128"/>
                </a:defRPr>
              </a:lvl1pPr>
            </a:lstStyle>
            <a:p>
              <a:r>
                <a:rPr lang="ja-JP" altLang="en-US" sz="1000" dirty="0">
                  <a:solidFill>
                    <a:srgbClr val="002060"/>
                  </a:solidFill>
                </a:rPr>
                <a:t>大仙公園エリア</a:t>
              </a:r>
            </a:p>
          </p:txBody>
        </p:sp>
      </p:grpSp>
      <p:sp>
        <p:nvSpPr>
          <p:cNvPr id="81" name="テキスト ボックス 80">
            <a:extLst>
              <a:ext uri="{FF2B5EF4-FFF2-40B4-BE49-F238E27FC236}">
                <a16:creationId xmlns:a16="http://schemas.microsoft.com/office/drawing/2014/main" id="{3CC16F4A-3641-42FC-96BD-F6034E317512}"/>
              </a:ext>
            </a:extLst>
          </p:cNvPr>
          <p:cNvSpPr txBox="1"/>
          <p:nvPr/>
        </p:nvSpPr>
        <p:spPr>
          <a:xfrm>
            <a:off x="3032104" y="4687681"/>
            <a:ext cx="1008105" cy="246221"/>
          </a:xfrm>
          <a:prstGeom prst="rect">
            <a:avLst/>
          </a:prstGeom>
          <a:solidFill>
            <a:schemeClr val="tx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kumimoji="1" sz="1200" b="1">
                <a:solidFill>
                  <a:schemeClr val="bg1"/>
                </a:solidFill>
                <a:latin typeface="Meiryo UI" panose="020B0604030504040204" pitchFamily="50" charset="-128"/>
                <a:ea typeface="Meiryo UI" panose="020B0604030504040204" pitchFamily="50" charset="-128"/>
              </a:defRPr>
            </a:lvl1pPr>
          </a:lstStyle>
          <a:p>
            <a:r>
              <a:rPr lang="ja-JP" altLang="en-US" sz="1000" dirty="0">
                <a:solidFill>
                  <a:srgbClr val="002060"/>
                </a:solidFill>
              </a:rPr>
              <a:t>環濠エリア</a:t>
            </a:r>
          </a:p>
        </p:txBody>
      </p:sp>
      <p:sp>
        <p:nvSpPr>
          <p:cNvPr id="43" name="正方形/長方形 42">
            <a:extLst>
              <a:ext uri="{FF2B5EF4-FFF2-40B4-BE49-F238E27FC236}">
                <a16:creationId xmlns:a16="http://schemas.microsoft.com/office/drawing/2014/main" id="{DF39461A-EF80-442F-A927-90EBF8B43AA8}"/>
              </a:ext>
            </a:extLst>
          </p:cNvPr>
          <p:cNvSpPr/>
          <p:nvPr/>
        </p:nvSpPr>
        <p:spPr>
          <a:xfrm>
            <a:off x="7222330" y="5809220"/>
            <a:ext cx="1835126" cy="769441"/>
          </a:xfrm>
          <a:prstGeom prst="rect">
            <a:avLst/>
          </a:prstGeom>
          <a:ln w="9525">
            <a:solidFill>
              <a:schemeClr val="tx1"/>
            </a:solidFill>
            <a:prstDash val="sysDot"/>
          </a:ln>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補助採択事業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年度：５事業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年度：補助採択なし</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5" name="図 44"/>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839212" y="2678042"/>
            <a:ext cx="1902192" cy="1086679"/>
          </a:xfrm>
          <a:prstGeom prst="rect">
            <a:avLst/>
          </a:prstGeom>
          <a:ln w="12700">
            <a:noFill/>
          </a:ln>
        </p:spPr>
      </p:pic>
      <p:sp>
        <p:nvSpPr>
          <p:cNvPr id="46" name="テキスト ボックス 45"/>
          <p:cNvSpPr txBox="1"/>
          <p:nvPr/>
        </p:nvSpPr>
        <p:spPr>
          <a:xfrm>
            <a:off x="8005595" y="3741623"/>
            <a:ext cx="1636270" cy="246221"/>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アリーナイメージ図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5174998" y="3591649"/>
            <a:ext cx="1983269" cy="1044000"/>
          </a:xfrm>
          <a:prstGeom prst="rect">
            <a:avLst/>
          </a:prstGeom>
        </p:spPr>
      </p:pic>
    </p:spTree>
    <p:extLst>
      <p:ext uri="{BB962C8B-B14F-4D97-AF65-F5344CB8AC3E}">
        <p14:creationId xmlns:p14="http://schemas.microsoft.com/office/powerpoint/2010/main" val="20389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表 37"/>
          <p:cNvGraphicFramePr>
            <a:graphicFrameLocks noGrp="1"/>
          </p:cNvGraphicFramePr>
          <p:nvPr>
            <p:extLst>
              <p:ext uri="{D42A27DB-BD31-4B8C-83A1-F6EECF244321}">
                <p14:modId xmlns:p14="http://schemas.microsoft.com/office/powerpoint/2010/main" val="1639396668"/>
              </p:ext>
            </p:extLst>
          </p:nvPr>
        </p:nvGraphicFramePr>
        <p:xfrm>
          <a:off x="128466" y="116632"/>
          <a:ext cx="9649072" cy="6624737"/>
        </p:xfrm>
        <a:graphic>
          <a:graphicData uri="http://schemas.openxmlformats.org/drawingml/2006/table">
            <a:tbl>
              <a:tblPr firstRow="1" bandRow="1">
                <a:tableStyleId>{5C22544A-7EE6-4342-B048-85BDC9FD1C3A}</a:tableStyleId>
              </a:tblPr>
              <a:tblGrid>
                <a:gridCol w="1128879">
                  <a:extLst>
                    <a:ext uri="{9D8B030D-6E8A-4147-A177-3AD203B41FA5}">
                      <a16:colId xmlns:a16="http://schemas.microsoft.com/office/drawing/2014/main" val="20000"/>
                    </a:ext>
                  </a:extLst>
                </a:gridCol>
                <a:gridCol w="1247708">
                  <a:extLst>
                    <a:ext uri="{9D8B030D-6E8A-4147-A177-3AD203B41FA5}">
                      <a16:colId xmlns:a16="http://schemas.microsoft.com/office/drawing/2014/main" val="2634586017"/>
                    </a:ext>
                  </a:extLst>
                </a:gridCol>
                <a:gridCol w="1454497">
                  <a:extLst>
                    <a:ext uri="{9D8B030D-6E8A-4147-A177-3AD203B41FA5}">
                      <a16:colId xmlns:a16="http://schemas.microsoft.com/office/drawing/2014/main" val="20002"/>
                    </a:ext>
                  </a:extLst>
                </a:gridCol>
                <a:gridCol w="1454497">
                  <a:extLst>
                    <a:ext uri="{9D8B030D-6E8A-4147-A177-3AD203B41FA5}">
                      <a16:colId xmlns:a16="http://schemas.microsoft.com/office/drawing/2014/main" val="2391658735"/>
                    </a:ext>
                  </a:extLst>
                </a:gridCol>
                <a:gridCol w="1454497">
                  <a:extLst>
                    <a:ext uri="{9D8B030D-6E8A-4147-A177-3AD203B41FA5}">
                      <a16:colId xmlns:a16="http://schemas.microsoft.com/office/drawing/2014/main" val="1232034148"/>
                    </a:ext>
                  </a:extLst>
                </a:gridCol>
                <a:gridCol w="1454497">
                  <a:extLst>
                    <a:ext uri="{9D8B030D-6E8A-4147-A177-3AD203B41FA5}">
                      <a16:colId xmlns:a16="http://schemas.microsoft.com/office/drawing/2014/main" val="641467642"/>
                    </a:ext>
                  </a:extLst>
                </a:gridCol>
                <a:gridCol w="1454497">
                  <a:extLst>
                    <a:ext uri="{9D8B030D-6E8A-4147-A177-3AD203B41FA5}">
                      <a16:colId xmlns:a16="http://schemas.microsoft.com/office/drawing/2014/main" val="1329113528"/>
                    </a:ext>
                  </a:extLst>
                </a:gridCol>
              </a:tblGrid>
              <a:tr h="277335">
                <a:tc gridSpan="2">
                  <a:txBody>
                    <a:bodyPr/>
                    <a:lstStyle/>
                    <a:p>
                      <a:pPr algn="ct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873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（２）都市インフラの充実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④港湾の国際競争力強化</a:t>
                      </a: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4074799499"/>
                  </a:ext>
                </a:extLst>
              </a:tr>
              <a:tr h="110594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（３）基盤的な公共機能の高度化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①安全・危機管理機能の強化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3"/>
                  </a:ext>
                </a:extLst>
              </a:tr>
              <a:tr h="1819982">
                <a:tc vMerge="1">
                  <a:txBody>
                    <a:bodyPr/>
                    <a:lstStyle/>
                    <a:p>
                      <a:pPr algn="ct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②生活インフラの最適化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059639039"/>
                  </a:ext>
                </a:extLst>
              </a:tr>
              <a:tr h="363956">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ソフト面の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機能充実</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4145343148"/>
                  </a:ext>
                </a:extLst>
              </a:tr>
              <a:tr h="80083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（４）規制改革や特区による環境整備 </a:t>
                      </a:r>
                    </a:p>
                  </a:txBody>
                  <a:tcPr anchor="ctr"/>
                </a:tc>
                <a:tc hMerge="1">
                  <a:txBody>
                    <a:bodyPr/>
                    <a:lstStyle/>
                    <a:p>
                      <a:endParaRPr kumimoji="1" lang="ja-JP" altLang="en-US"/>
                    </a:p>
                  </a:txBody>
                  <a:tcP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862093735"/>
                  </a:ext>
                </a:extLst>
              </a:tr>
              <a:tr h="727993">
                <a:tc rowSpan="2">
                  <a:txBody>
                    <a:bodyPr/>
                    <a:lstStyle/>
                    <a:p>
                      <a:pPr algn="l"/>
                      <a:r>
                        <a:rPr lang="ja-JP" altLang="en-US" sz="1200" dirty="0">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①大阪産業技術研究</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所の設立</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4144788296"/>
                  </a:ext>
                </a:extLst>
              </a:tr>
              <a:tr h="65519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00" b="0" dirty="0">
                        <a:latin typeface="Meiryo UI" panose="020B0604030504040204" pitchFamily="50" charset="-128"/>
                        <a:ea typeface="Meiryo UI" panose="020B0604030504040204" pitchFamily="50" charset="-128"/>
                        <a:cs typeface="Meiryo UI" panose="020B0604030504040204" pitchFamily="50" charset="-128"/>
                      </a:endParaRPr>
                    </a:p>
                  </a:txBody>
                  <a:tcPr vert="eaVert"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②産業支援機能・体制の強化</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308936499"/>
                  </a:ext>
                </a:extLst>
              </a:tr>
            </a:tbl>
          </a:graphicData>
        </a:graphic>
      </p:graphicFrame>
      <p:grpSp>
        <p:nvGrpSpPr>
          <p:cNvPr id="39" name="グループ化 38"/>
          <p:cNvGrpSpPr/>
          <p:nvPr/>
        </p:nvGrpSpPr>
        <p:grpSpPr>
          <a:xfrm>
            <a:off x="2531545" y="1397086"/>
            <a:ext cx="2850217" cy="905794"/>
            <a:chOff x="2667847" y="1004397"/>
            <a:chExt cx="2520065" cy="895948"/>
          </a:xfrm>
        </p:grpSpPr>
        <p:sp>
          <p:nvSpPr>
            <p:cNvPr id="41" name="大かっこ 40"/>
            <p:cNvSpPr/>
            <p:nvPr/>
          </p:nvSpPr>
          <p:spPr>
            <a:xfrm>
              <a:off x="3991393" y="1017781"/>
              <a:ext cx="572940" cy="47282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大阪府消防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広域化推進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審議会設置</a:t>
              </a:r>
            </a:p>
          </p:txBody>
        </p:sp>
        <p:sp>
          <p:nvSpPr>
            <p:cNvPr id="42" name="大かっこ 41"/>
            <p:cNvSpPr/>
            <p:nvPr/>
          </p:nvSpPr>
          <p:spPr>
            <a:xfrm>
              <a:off x="4614972" y="1020378"/>
              <a:ext cx="572940" cy="47847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大阪府消防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広域化推進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計画再策定</a:t>
              </a:r>
            </a:p>
          </p:txBody>
        </p:sp>
        <p:sp>
          <p:nvSpPr>
            <p:cNvPr id="43" name="大かっこ 42"/>
            <p:cNvSpPr/>
            <p:nvPr/>
          </p:nvSpPr>
          <p:spPr>
            <a:xfrm>
              <a:off x="2667847" y="1447196"/>
              <a:ext cx="903468" cy="4531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地方独立行政法人</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大阪健康安全基盤</a:t>
              </a:r>
              <a:endParaRPr lang="en-US" altLang="ja-JP" sz="800" dirty="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研究所設立</a:t>
              </a:r>
              <a:endParaRPr lang="ja-JP" altLang="en-US" sz="800" dirty="0">
                <a:latin typeface="Meiryo UI" panose="020B0604030504040204" pitchFamily="50" charset="-128"/>
                <a:ea typeface="Meiryo UI" panose="020B0604030504040204" pitchFamily="50" charset="-128"/>
              </a:endParaRPr>
            </a:p>
          </p:txBody>
        </p:sp>
        <p:sp>
          <p:nvSpPr>
            <p:cNvPr id="44" name="大かっこ 43"/>
            <p:cNvSpPr/>
            <p:nvPr/>
          </p:nvSpPr>
          <p:spPr>
            <a:xfrm>
              <a:off x="2728442" y="1004397"/>
              <a:ext cx="1141342"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消防力強化のための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勉強会検討結果とりまとめ</a:t>
              </a:r>
            </a:p>
          </p:txBody>
        </p:sp>
      </p:grpSp>
      <p:grpSp>
        <p:nvGrpSpPr>
          <p:cNvPr id="45" name="グループ化 44"/>
          <p:cNvGrpSpPr/>
          <p:nvPr/>
        </p:nvGrpSpPr>
        <p:grpSpPr>
          <a:xfrm>
            <a:off x="4016115" y="2463497"/>
            <a:ext cx="2503280" cy="1385002"/>
            <a:chOff x="4123610" y="1850314"/>
            <a:chExt cx="2145880" cy="1369948"/>
          </a:xfrm>
        </p:grpSpPr>
        <p:sp>
          <p:nvSpPr>
            <p:cNvPr id="46" name="大かっこ 45"/>
            <p:cNvSpPr/>
            <p:nvPr/>
          </p:nvSpPr>
          <p:spPr>
            <a:xfrm>
              <a:off x="4123610" y="1850314"/>
              <a:ext cx="114182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府域一水道に向けた</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水道のあり方協議会設置</a:t>
              </a:r>
              <a:endParaRPr lang="ja-JP" altLang="en-US" sz="800" dirty="0"/>
            </a:p>
          </p:txBody>
        </p:sp>
        <p:sp>
          <p:nvSpPr>
            <p:cNvPr id="48" name="大かっこ 47"/>
            <p:cNvSpPr/>
            <p:nvPr/>
          </p:nvSpPr>
          <p:spPr>
            <a:xfrm>
              <a:off x="5467126" y="2932262"/>
              <a:ext cx="802364"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大阪府ごみ処理</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広域化計画の策定</a:t>
              </a:r>
              <a:endParaRPr lang="ja-JP" altLang="en-US" sz="800" dirty="0"/>
            </a:p>
          </p:txBody>
        </p:sp>
      </p:grpSp>
      <p:grpSp>
        <p:nvGrpSpPr>
          <p:cNvPr id="50" name="グループ化 49"/>
          <p:cNvGrpSpPr/>
          <p:nvPr/>
        </p:nvGrpSpPr>
        <p:grpSpPr>
          <a:xfrm>
            <a:off x="2573837" y="4627622"/>
            <a:ext cx="1260000" cy="626142"/>
            <a:chOff x="2744788" y="3142150"/>
            <a:chExt cx="1101884" cy="619336"/>
          </a:xfrm>
        </p:grpSpPr>
        <p:sp>
          <p:nvSpPr>
            <p:cNvPr id="52" name="大かっこ 51"/>
            <p:cNvSpPr/>
            <p:nvPr/>
          </p:nvSpPr>
          <p:spPr>
            <a:xfrm>
              <a:off x="2744788" y="3142150"/>
              <a:ext cx="1101884"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関西圏国家戦略特区の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活用</a:t>
              </a:r>
            </a:p>
          </p:txBody>
        </p:sp>
        <p:sp>
          <p:nvSpPr>
            <p:cNvPr id="53" name="大かっこ 52"/>
            <p:cNvSpPr/>
            <p:nvPr/>
          </p:nvSpPr>
          <p:spPr>
            <a:xfrm>
              <a:off x="2765571" y="3473486"/>
              <a:ext cx="1070402"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関西イノベーション国際</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戦略総合特区の活用</a:t>
              </a:r>
            </a:p>
          </p:txBody>
        </p:sp>
      </p:grpSp>
      <p:grpSp>
        <p:nvGrpSpPr>
          <p:cNvPr id="54" name="グループ化 53"/>
          <p:cNvGrpSpPr/>
          <p:nvPr/>
        </p:nvGrpSpPr>
        <p:grpSpPr>
          <a:xfrm>
            <a:off x="2559501" y="4941168"/>
            <a:ext cx="7163999" cy="1125248"/>
            <a:chOff x="2688362" y="3499786"/>
            <a:chExt cx="6356595" cy="1113014"/>
          </a:xfrm>
        </p:grpSpPr>
        <p:grpSp>
          <p:nvGrpSpPr>
            <p:cNvPr id="55" name="グループ化 54"/>
            <p:cNvGrpSpPr/>
            <p:nvPr/>
          </p:nvGrpSpPr>
          <p:grpSpPr>
            <a:xfrm>
              <a:off x="2688362" y="3499786"/>
              <a:ext cx="6356595" cy="1113014"/>
              <a:chOff x="2673998" y="2615615"/>
              <a:chExt cx="6356595" cy="1113014"/>
            </a:xfrm>
          </p:grpSpPr>
          <p:cxnSp>
            <p:nvCxnSpPr>
              <p:cNvPr id="57" name="直線矢印コネクタ 56"/>
              <p:cNvCxnSpPr/>
              <p:nvPr/>
            </p:nvCxnSpPr>
            <p:spPr>
              <a:xfrm flipV="1">
                <a:off x="2673998" y="2615615"/>
                <a:ext cx="63565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大かっこ 57"/>
              <p:cNvSpPr/>
              <p:nvPr/>
            </p:nvSpPr>
            <p:spPr>
              <a:xfrm>
                <a:off x="2690889" y="3120382"/>
                <a:ext cx="1151481" cy="25273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zh-TW" altLang="en-US" sz="800" dirty="0">
                    <a:latin typeface="Meiryo UI" panose="020B0604030504040204" pitchFamily="50" charset="-128"/>
                    <a:ea typeface="Meiryo UI" panose="020B0604030504040204" pitchFamily="50" charset="-128"/>
                  </a:rPr>
                  <a:t>地方独立行政</a:t>
                </a:r>
                <a:r>
                  <a:rPr lang="zh-TW" altLang="en-US" sz="800" dirty="0" smtClean="0">
                    <a:latin typeface="Meiryo UI" panose="020B0604030504040204" pitchFamily="50" charset="-128"/>
                    <a:ea typeface="Meiryo UI" panose="020B0604030504040204" pitchFamily="50" charset="-128"/>
                  </a:rPr>
                  <a:t>法人</a:t>
                </a:r>
                <a:endParaRPr lang="en-US" altLang="zh-TW" sz="800" dirty="0" smtClean="0">
                  <a:latin typeface="Meiryo UI" panose="020B0604030504040204" pitchFamily="50" charset="-128"/>
                  <a:ea typeface="Meiryo UI" panose="020B0604030504040204" pitchFamily="50" charset="-128"/>
                </a:endParaRPr>
              </a:p>
              <a:p>
                <a:pPr algn="ctr"/>
                <a:r>
                  <a:rPr lang="zh-TW" altLang="en-US" sz="800" dirty="0" smtClean="0">
                    <a:latin typeface="Meiryo UI" panose="020B0604030504040204" pitchFamily="50" charset="-128"/>
                    <a:ea typeface="Meiryo UI" panose="020B0604030504040204" pitchFamily="50" charset="-128"/>
                  </a:rPr>
                  <a:t>大阪産業技術研究所</a:t>
                </a:r>
                <a:r>
                  <a:rPr lang="ja-JP" altLang="en-US" sz="800" dirty="0" smtClean="0">
                    <a:latin typeface="Meiryo UI" panose="020B0604030504040204" pitchFamily="50" charset="-128"/>
                    <a:ea typeface="Meiryo UI" panose="020B0604030504040204" pitchFamily="50" charset="-128"/>
                  </a:rPr>
                  <a:t>設立</a:t>
                </a:r>
                <a:endParaRPr lang="ja-JP" altLang="en-US" sz="800" dirty="0">
                  <a:latin typeface="Meiryo UI" panose="020B0604030504040204" pitchFamily="50" charset="-128"/>
                  <a:ea typeface="Meiryo UI" panose="020B0604030504040204" pitchFamily="50" charset="-128"/>
                </a:endParaRPr>
              </a:p>
            </p:txBody>
          </p:sp>
          <p:sp>
            <p:nvSpPr>
              <p:cNvPr id="59" name="大かっこ 58"/>
              <p:cNvSpPr/>
              <p:nvPr/>
            </p:nvSpPr>
            <p:spPr>
              <a:xfrm>
                <a:off x="2787584" y="3456412"/>
                <a:ext cx="990724" cy="27221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大阪工業大学と</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包括連携協定締結</a:t>
                </a:r>
              </a:p>
            </p:txBody>
          </p:sp>
        </p:grpSp>
        <p:sp>
          <p:nvSpPr>
            <p:cNvPr id="56" name="大かっこ 55"/>
            <p:cNvSpPr/>
            <p:nvPr/>
          </p:nvSpPr>
          <p:spPr>
            <a:xfrm>
              <a:off x="5342028" y="4271345"/>
              <a:ext cx="1072431" cy="3302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大阪大学産業科学研究所と研究連携協力協定締結</a:t>
              </a:r>
            </a:p>
          </p:txBody>
        </p:sp>
      </p:grpSp>
      <p:sp>
        <p:nvSpPr>
          <p:cNvPr id="63" name="大かっこ 62"/>
          <p:cNvSpPr/>
          <p:nvPr/>
        </p:nvSpPr>
        <p:spPr>
          <a:xfrm>
            <a:off x="5445894" y="6245012"/>
            <a:ext cx="609880" cy="38440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大阪産業局</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設立</a:t>
            </a:r>
            <a:endParaRPr lang="ja-JP" altLang="en-US" sz="800" dirty="0"/>
          </a:p>
        </p:txBody>
      </p:sp>
      <p:grpSp>
        <p:nvGrpSpPr>
          <p:cNvPr id="65" name="グループ化 64"/>
          <p:cNvGrpSpPr/>
          <p:nvPr/>
        </p:nvGrpSpPr>
        <p:grpSpPr>
          <a:xfrm>
            <a:off x="2976279" y="498553"/>
            <a:ext cx="3850629" cy="323644"/>
            <a:chOff x="3193340" y="6432355"/>
            <a:chExt cx="3359191" cy="288000"/>
          </a:xfrm>
        </p:grpSpPr>
        <p:sp>
          <p:nvSpPr>
            <p:cNvPr id="67" name="大かっこ 66"/>
            <p:cNvSpPr/>
            <p:nvPr/>
          </p:nvSpPr>
          <p:spPr>
            <a:xfrm>
              <a:off x="3193340" y="6451906"/>
              <a:ext cx="785137" cy="2650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大阪港湾連携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会議を設置</a:t>
              </a:r>
            </a:p>
          </p:txBody>
        </p:sp>
        <p:sp>
          <p:nvSpPr>
            <p:cNvPr id="68" name="大かっこ 67"/>
            <p:cNvSpPr/>
            <p:nvPr/>
          </p:nvSpPr>
          <p:spPr>
            <a:xfrm>
              <a:off x="5676351" y="6432355"/>
              <a:ext cx="876180"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大阪港湾局設置</a:t>
              </a:r>
              <a:endParaRPr lang="en-US" altLang="ja-JP" sz="900" kern="0" dirty="0">
                <a:latin typeface="Meiryo UI" panose="020B0604030504040204" pitchFamily="50" charset="-128"/>
                <a:ea typeface="Meiryo UI" panose="020B0604030504040204" pitchFamily="50" charset="-128"/>
              </a:endParaRPr>
            </a:p>
            <a:p>
              <a:pPr algn="ctr"/>
              <a:r>
                <a:rPr lang="ja-JP" altLang="en-US" sz="900" kern="0" dirty="0">
                  <a:latin typeface="Meiryo UI" panose="020B0604030504040204" pitchFamily="50" charset="-128"/>
                  <a:ea typeface="Meiryo UI" panose="020B0604030504040204" pitchFamily="50" charset="-128"/>
                  <a:cs typeface="Meiryo UI" panose="020B0604030504040204" pitchFamily="50" charset="-128"/>
                </a:rPr>
                <a:t>関連議案が可決</a:t>
              </a:r>
              <a:endParaRPr lang="ja-JP" altLang="en-US" sz="900" dirty="0"/>
            </a:p>
          </p:txBody>
        </p:sp>
      </p:grpSp>
      <p:sp>
        <p:nvSpPr>
          <p:cNvPr id="69" name="大かっこ 68"/>
          <p:cNvSpPr/>
          <p:nvPr/>
        </p:nvSpPr>
        <p:spPr>
          <a:xfrm>
            <a:off x="5550234" y="2420888"/>
            <a:ext cx="1274352" cy="34800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府域一水道に</a:t>
            </a:r>
            <a:r>
              <a:rPr lang="ja-JP" altLang="en-US" sz="800" dirty="0" smtClean="0">
                <a:latin typeface="Meiryo UI" panose="020B0604030504040204" pitchFamily="50" charset="-128"/>
                <a:ea typeface="Meiryo UI" panose="020B0604030504040204" pitchFamily="50" charset="-128"/>
              </a:rPr>
              <a:t>向けた</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水道</a:t>
            </a:r>
            <a:r>
              <a:rPr lang="ja-JP" altLang="en-US" sz="800" dirty="0">
                <a:latin typeface="Meiryo UI" panose="020B0604030504040204" pitchFamily="50" charset="-128"/>
                <a:ea typeface="Meiryo UI" panose="020B0604030504040204" pitchFamily="50" charset="-128"/>
              </a:rPr>
              <a:t>のあり方に</a:t>
            </a:r>
            <a:r>
              <a:rPr lang="ja-JP" altLang="en-US" sz="800" dirty="0" smtClean="0">
                <a:latin typeface="Meiryo UI" panose="020B0604030504040204" pitchFamily="50" charset="-128"/>
                <a:ea typeface="Meiryo UI" panose="020B0604030504040204" pitchFamily="50" charset="-128"/>
              </a:rPr>
              <a:t>関する</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検討</a:t>
            </a:r>
            <a:r>
              <a:rPr lang="ja-JP" altLang="en-US" sz="800" dirty="0">
                <a:latin typeface="Meiryo UI" panose="020B0604030504040204" pitchFamily="50" charset="-128"/>
                <a:ea typeface="Meiryo UI" panose="020B0604030504040204" pitchFamily="50" charset="-128"/>
              </a:rPr>
              <a:t>報告書公表</a:t>
            </a:r>
            <a:endParaRPr lang="ja-JP" altLang="en-US" sz="800" dirty="0"/>
          </a:p>
        </p:txBody>
      </p:sp>
      <p:sp>
        <p:nvSpPr>
          <p:cNvPr id="70" name="大かっこ 69"/>
          <p:cNvSpPr/>
          <p:nvPr/>
        </p:nvSpPr>
        <p:spPr>
          <a:xfrm>
            <a:off x="7345152" y="505003"/>
            <a:ext cx="765821" cy="32881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a:t>
            </a:r>
            <a:r>
              <a:rPr lang="ja-JP" altLang="en-US" sz="900">
                <a:latin typeface="Meiryo UI" panose="020B0604030504040204" pitchFamily="50" charset="-128"/>
                <a:ea typeface="Meiryo UI" panose="020B0604030504040204" pitchFamily="50" charset="-128"/>
              </a:rPr>
              <a:t>港湾局を</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共同設置</a:t>
            </a:r>
            <a:endParaRPr lang="ja-JP" altLang="en-US" sz="900" dirty="0"/>
          </a:p>
        </p:txBody>
      </p:sp>
      <p:sp>
        <p:nvSpPr>
          <p:cNvPr id="71" name="正方形/長方形 70"/>
          <p:cNvSpPr/>
          <p:nvPr/>
        </p:nvSpPr>
        <p:spPr>
          <a:xfrm>
            <a:off x="8690401" y="1766144"/>
            <a:ext cx="1020389" cy="526884"/>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2022</a:t>
            </a:r>
            <a:r>
              <a:rPr lang="ja-JP" altLang="en-US" sz="800" dirty="0"/>
              <a:t>年度</a:t>
            </a:r>
            <a:endParaRPr lang="en-US" altLang="ja-JP" sz="800" dirty="0"/>
          </a:p>
          <a:p>
            <a:pPr algn="ctr"/>
            <a:r>
              <a:rPr lang="ja-JP" altLang="en-US" sz="800" dirty="0"/>
              <a:t>大阪健康安全</a:t>
            </a:r>
            <a:r>
              <a:rPr lang="ja-JP" altLang="en-US" sz="800" dirty="0" smtClean="0"/>
              <a:t>基盤</a:t>
            </a:r>
            <a:endParaRPr lang="en-US" altLang="ja-JP" sz="800" dirty="0" smtClean="0"/>
          </a:p>
          <a:p>
            <a:pPr algn="ctr"/>
            <a:r>
              <a:rPr lang="ja-JP" altLang="en-US" sz="800" dirty="0" smtClean="0"/>
              <a:t>研究所</a:t>
            </a:r>
            <a:r>
              <a:rPr lang="ja-JP" altLang="en-US" sz="800" dirty="0"/>
              <a:t>の一元化</a:t>
            </a:r>
            <a:endParaRPr lang="en-US" altLang="ja-JP" sz="800" dirty="0"/>
          </a:p>
          <a:p>
            <a:pPr algn="ctr"/>
            <a:r>
              <a:rPr lang="ja-JP" altLang="en-US" sz="800" dirty="0"/>
              <a:t>施設完成予定</a:t>
            </a:r>
          </a:p>
        </p:txBody>
      </p:sp>
      <p:sp>
        <p:nvSpPr>
          <p:cNvPr id="72" name="大かっこ 71"/>
          <p:cNvSpPr/>
          <p:nvPr/>
        </p:nvSpPr>
        <p:spPr>
          <a:xfrm>
            <a:off x="8553400" y="4627618"/>
            <a:ext cx="1072150" cy="29116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スーパーシティ区域</a:t>
            </a:r>
            <a:endParaRPr lang="en-US" altLang="ja-JP" sz="800" dirty="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指定への応募</a:t>
            </a:r>
            <a:endParaRPr lang="ja-JP" altLang="en-US" sz="800" dirty="0"/>
          </a:p>
        </p:txBody>
      </p:sp>
      <p:sp>
        <p:nvSpPr>
          <p:cNvPr id="74" name="大かっこ 73"/>
          <p:cNvSpPr/>
          <p:nvPr/>
        </p:nvSpPr>
        <p:spPr>
          <a:xfrm>
            <a:off x="7475797" y="901325"/>
            <a:ext cx="792000" cy="31950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大阪“みなと”</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ビジョン策定</a:t>
            </a:r>
            <a:endParaRPr lang="ja-JP" altLang="en-US" sz="900" dirty="0"/>
          </a:p>
        </p:txBody>
      </p:sp>
      <p:sp>
        <p:nvSpPr>
          <p:cNvPr id="75" name="大かっこ 74"/>
          <p:cNvSpPr/>
          <p:nvPr/>
        </p:nvSpPr>
        <p:spPr>
          <a:xfrm>
            <a:off x="5673080" y="2772000"/>
            <a:ext cx="1152128"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水道の基盤の強化に向けた連携協定締結</a:t>
            </a:r>
            <a:endParaRPr lang="ja-JP" altLang="en-US" sz="800" dirty="0"/>
          </a:p>
        </p:txBody>
      </p:sp>
      <p:sp>
        <p:nvSpPr>
          <p:cNvPr id="77" name="大かっこ 76">
            <a:extLst>
              <a:ext uri="{FF2B5EF4-FFF2-40B4-BE49-F238E27FC236}">
                <a16:creationId xmlns:a16="http://schemas.microsoft.com/office/drawing/2014/main" id="{D3885F53-97B0-4C25-933D-931B189277F7}"/>
              </a:ext>
            </a:extLst>
          </p:cNvPr>
          <p:cNvSpPr/>
          <p:nvPr/>
        </p:nvSpPr>
        <p:spPr>
          <a:xfrm>
            <a:off x="2597601" y="3104860"/>
            <a:ext cx="1332000" cy="44427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大阪市公共下水道維持管理業務をクリアウォーター</a:t>
            </a:r>
            <a:r>
              <a:rPr lang="en-US" altLang="ja-JP" sz="800" dirty="0">
                <a:latin typeface="Meiryo UI" panose="020B0604030504040204" pitchFamily="50" charset="-128"/>
                <a:ea typeface="Meiryo UI" panose="020B0604030504040204" pitchFamily="50" charset="-128"/>
              </a:rPr>
              <a:t>OSAKA</a:t>
            </a:r>
            <a:r>
              <a:rPr lang="ja-JP" altLang="en-US" sz="800" dirty="0">
                <a:latin typeface="Meiryo UI" panose="020B0604030504040204" pitchFamily="50" charset="-128"/>
                <a:ea typeface="Meiryo UI" panose="020B0604030504040204" pitchFamily="50" charset="-128"/>
              </a:rPr>
              <a:t>株式会社へ包括委託</a:t>
            </a:r>
          </a:p>
        </p:txBody>
      </p:sp>
      <p:sp>
        <p:nvSpPr>
          <p:cNvPr id="78" name="大かっこ 77">
            <a:extLst>
              <a:ext uri="{FF2B5EF4-FFF2-40B4-BE49-F238E27FC236}">
                <a16:creationId xmlns:a16="http://schemas.microsoft.com/office/drawing/2014/main" id="{473B76E9-2F83-4541-8E8E-1EDECCAE33EB}"/>
              </a:ext>
            </a:extLst>
          </p:cNvPr>
          <p:cNvSpPr/>
          <p:nvPr/>
        </p:nvSpPr>
        <p:spPr>
          <a:xfrm>
            <a:off x="2600079" y="3696349"/>
            <a:ext cx="1319940" cy="44361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大阪市「家庭</a:t>
            </a:r>
            <a:r>
              <a:rPr lang="ja-JP" altLang="en-US" sz="800" dirty="0">
                <a:latin typeface="Meiryo UI" panose="020B0604030504040204" pitchFamily="50" charset="-128"/>
                <a:ea typeface="Meiryo UI" panose="020B0604030504040204" pitchFamily="50" charset="-128"/>
              </a:rPr>
              <a:t>系ごみ収集輸送事業改革</a:t>
            </a:r>
            <a:r>
              <a:rPr lang="ja-JP" altLang="en-US" sz="800" dirty="0" smtClean="0">
                <a:latin typeface="Meiryo UI" panose="020B0604030504040204" pitchFamily="50" charset="-128"/>
                <a:ea typeface="Meiryo UI" panose="020B0604030504040204" pitchFamily="50" charset="-128"/>
              </a:rPr>
              <a:t>プラン」策定</a:t>
            </a:r>
            <a:endParaRPr lang="ja-JP" altLang="en-US" sz="800" dirty="0">
              <a:latin typeface="Meiryo UI" panose="020B0604030504040204" pitchFamily="50" charset="-128"/>
              <a:ea typeface="Meiryo UI" panose="020B0604030504040204" pitchFamily="50" charset="-128"/>
            </a:endParaRPr>
          </a:p>
        </p:txBody>
      </p:sp>
      <p:sp>
        <p:nvSpPr>
          <p:cNvPr id="79" name="大かっこ 78">
            <a:extLst>
              <a:ext uri="{FF2B5EF4-FFF2-40B4-BE49-F238E27FC236}">
                <a16:creationId xmlns:a16="http://schemas.microsoft.com/office/drawing/2014/main" id="{22F0CCF0-8793-406D-A690-D7CAA3EE7A6C}"/>
              </a:ext>
            </a:extLst>
          </p:cNvPr>
          <p:cNvSpPr/>
          <p:nvPr/>
        </p:nvSpPr>
        <p:spPr>
          <a:xfrm>
            <a:off x="5584258" y="3865272"/>
            <a:ext cx="1260000"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大阪市「家庭</a:t>
            </a:r>
            <a:r>
              <a:rPr lang="ja-JP" altLang="en-US" sz="800" dirty="0">
                <a:latin typeface="Meiryo UI" panose="020B0604030504040204" pitchFamily="50" charset="-128"/>
                <a:ea typeface="Meiryo UI" panose="020B0604030504040204" pitchFamily="50" charset="-128"/>
              </a:rPr>
              <a:t>系ごみ収集輸送事業改革プラン</a:t>
            </a:r>
            <a:r>
              <a:rPr lang="en-US" altLang="ja-JP" sz="800" dirty="0" smtClean="0">
                <a:latin typeface="Meiryo UI" panose="020B0604030504040204" pitchFamily="50" charset="-128"/>
                <a:ea typeface="Meiryo UI" panose="020B0604030504040204" pitchFamily="50" charset="-128"/>
              </a:rPr>
              <a:t>2.0</a:t>
            </a:r>
            <a:r>
              <a:rPr lang="ja-JP" altLang="en-US" sz="800" dirty="0" smtClean="0">
                <a:latin typeface="Meiryo UI" panose="020B0604030504040204" pitchFamily="50" charset="-128"/>
                <a:ea typeface="Meiryo UI" panose="020B0604030504040204" pitchFamily="50" charset="-128"/>
              </a:rPr>
              <a:t>」策定</a:t>
            </a:r>
            <a:endParaRPr lang="ja-JP" altLang="en-US" sz="800" dirty="0">
              <a:latin typeface="Meiryo UI" panose="020B0604030504040204" pitchFamily="50" charset="-128"/>
              <a:ea typeface="Meiryo UI" panose="020B0604030504040204" pitchFamily="50" charset="-128"/>
            </a:endParaRPr>
          </a:p>
        </p:txBody>
      </p:sp>
      <p:sp>
        <p:nvSpPr>
          <p:cNvPr id="47" name="大かっこ 46"/>
          <p:cNvSpPr/>
          <p:nvPr/>
        </p:nvSpPr>
        <p:spPr>
          <a:xfrm>
            <a:off x="4208488" y="3159180"/>
            <a:ext cx="936000" cy="324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大阪府公営企業</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会計</a:t>
            </a:r>
            <a:r>
              <a:rPr lang="ja-JP" altLang="en-US" sz="800" dirty="0">
                <a:latin typeface="Meiryo UI" panose="020B0604030504040204" pitchFamily="50" charset="-128"/>
                <a:ea typeface="Meiryo UI" panose="020B0604030504040204" pitchFamily="50" charset="-128"/>
              </a:rPr>
              <a:t>の導入</a:t>
            </a:r>
          </a:p>
        </p:txBody>
      </p:sp>
      <p:sp>
        <p:nvSpPr>
          <p:cNvPr id="60" name="大かっこ 59"/>
          <p:cNvSpPr/>
          <p:nvPr/>
        </p:nvSpPr>
        <p:spPr>
          <a:xfrm>
            <a:off x="8637000" y="3140968"/>
            <a:ext cx="1068528" cy="41046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大阪府市下水道ビジョン</a:t>
            </a:r>
            <a:r>
              <a:rPr lang="ja-JP" altLang="en-US" sz="800" dirty="0">
                <a:latin typeface="Meiryo UI" panose="020B0604030504040204" pitchFamily="50" charset="-128"/>
                <a:ea typeface="Meiryo UI" panose="020B0604030504040204" pitchFamily="50" charset="-128"/>
              </a:rPr>
              <a:t>（策定中）</a:t>
            </a:r>
            <a:endParaRPr lang="ja-JP" altLang="en-US" sz="800" dirty="0"/>
          </a:p>
        </p:txBody>
      </p:sp>
      <p:sp>
        <p:nvSpPr>
          <p:cNvPr id="62" name="スライド番号プレースホルダー 3"/>
          <p:cNvSpPr>
            <a:spLocks noGrp="1"/>
          </p:cNvSpPr>
          <p:nvPr>
            <p:ph type="sldNum" sz="quarter" idx="12"/>
          </p:nvPr>
        </p:nvSpPr>
        <p:spPr>
          <a:xfrm>
            <a:off x="7515490" y="6427944"/>
            <a:ext cx="2311400" cy="365125"/>
          </a:xfrm>
        </p:spPr>
        <p:txBody>
          <a:bodyPr/>
          <a:lstStyle/>
          <a:p>
            <a:r>
              <a:rPr lang="en-US" altLang="ja-JP" dirty="0" smtClean="0"/>
              <a:t>4</a:t>
            </a:r>
            <a:endParaRPr kumimoji="1" lang="ja-JP" altLang="en-US" dirty="0"/>
          </a:p>
        </p:txBody>
      </p:sp>
      <p:sp>
        <p:nvSpPr>
          <p:cNvPr id="73" name="大かっこ 72"/>
          <p:cNvSpPr/>
          <p:nvPr/>
        </p:nvSpPr>
        <p:spPr>
          <a:xfrm>
            <a:off x="6088380" y="6217581"/>
            <a:ext cx="736205" cy="45174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大阪スタートアップ・エコシステムコンソーシアム設立</a:t>
            </a:r>
            <a:endParaRPr lang="ja-JP" altLang="en-US" sz="800" dirty="0"/>
          </a:p>
        </p:txBody>
      </p:sp>
      <p:sp>
        <p:nvSpPr>
          <p:cNvPr id="76" name="大かっこ 75"/>
          <p:cNvSpPr/>
          <p:nvPr/>
        </p:nvSpPr>
        <p:spPr>
          <a:xfrm>
            <a:off x="6893872" y="6229328"/>
            <a:ext cx="1373925" cy="39776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京阪神連携により、国</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の「スタート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アップ</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・エコシステム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グローバル</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拠点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都市」に選定</a:t>
            </a:r>
          </a:p>
        </p:txBody>
      </p:sp>
    </p:spTree>
    <p:extLst>
      <p:ext uri="{BB962C8B-B14F-4D97-AF65-F5344CB8AC3E}">
        <p14:creationId xmlns:p14="http://schemas.microsoft.com/office/powerpoint/2010/main" val="16264823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85644" y="44624"/>
            <a:ext cx="67555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③人材力　内外から多様なプレイヤーが集い、活躍する場の創出</a:t>
            </a:r>
          </a:p>
        </p:txBody>
      </p:sp>
      <p:sp>
        <p:nvSpPr>
          <p:cNvPr id="33" name="正方形/長方形 32"/>
          <p:cNvSpPr/>
          <p:nvPr/>
        </p:nvSpPr>
        <p:spPr>
          <a:xfrm>
            <a:off x="380711" y="30363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）多様な人材が活躍できるオープンでチャレンジングな環境整備</a:t>
            </a:r>
          </a:p>
        </p:txBody>
      </p:sp>
      <p:sp>
        <p:nvSpPr>
          <p:cNvPr id="14" name="スライド番号プレースホルダー 2"/>
          <p:cNvSpPr>
            <a:spLocks noGrp="1"/>
          </p:cNvSpPr>
          <p:nvPr>
            <p:ph type="sldNum" sz="quarter" idx="12"/>
          </p:nvPr>
        </p:nvSpPr>
        <p:spPr>
          <a:xfrm>
            <a:off x="7594600" y="6538030"/>
            <a:ext cx="2311400" cy="365125"/>
          </a:xfrm>
        </p:spPr>
        <p:txBody>
          <a:bodyPr/>
          <a:lstStyle/>
          <a:p>
            <a:pPr>
              <a:defRPr/>
            </a:pPr>
            <a:r>
              <a:rPr lang="en-US" altLang="ja-JP" dirty="0" smtClean="0"/>
              <a:t>58</a:t>
            </a:r>
            <a:endParaRPr lang="ja-JP" altLang="en-US" dirty="0"/>
          </a:p>
        </p:txBody>
      </p:sp>
      <p:sp>
        <p:nvSpPr>
          <p:cNvPr id="24" name="タイトル 1"/>
          <p:cNvSpPr txBox="1">
            <a:spLocks/>
          </p:cNvSpPr>
          <p:nvPr/>
        </p:nvSpPr>
        <p:spPr>
          <a:xfrm>
            <a:off x="145890" y="2636912"/>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スタートアップ・エコシステム、イノベーション・エコシステムの構築</a:t>
            </a:r>
          </a:p>
        </p:txBody>
      </p:sp>
      <p:cxnSp>
        <p:nvCxnSpPr>
          <p:cNvPr id="18" name="直線コネクタ 17"/>
          <p:cNvCxnSpPr>
            <a:cxnSpLocks/>
          </p:cNvCxnSpPr>
          <p:nvPr/>
        </p:nvCxnSpPr>
        <p:spPr>
          <a:xfrm flipV="1">
            <a:off x="271117" y="2512329"/>
            <a:ext cx="9305658" cy="24764"/>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300171" y="781166"/>
            <a:ext cx="9305658" cy="177528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起業家、研究者、大企業、ベンチャーキャピタル（</a:t>
            </a:r>
            <a:r>
              <a:rPr lang="en-US" altLang="ja-JP" sz="1400" dirty="0">
                <a:latin typeface="+mj-ea"/>
                <a:cs typeface="Meiryo UI" panose="020B0604030504040204" pitchFamily="50" charset="-128"/>
              </a:rPr>
              <a:t>VC</a:t>
            </a:r>
            <a:r>
              <a:rPr lang="ja-JP" altLang="en-US" sz="1400" dirty="0">
                <a:latin typeface="+mj-ea"/>
                <a:cs typeface="Meiryo UI" panose="020B0604030504040204" pitchFamily="50" charset="-128"/>
              </a:rPr>
              <a:t>）などをつなぐ「大阪イノベーションハブ（</a:t>
            </a:r>
            <a:r>
              <a:rPr lang="en-US" altLang="ja-JP" sz="1400" dirty="0">
                <a:latin typeface="+mj-ea"/>
                <a:cs typeface="Meiryo UI" panose="020B0604030504040204" pitchFamily="50" charset="-128"/>
              </a:rPr>
              <a:t>OIH</a:t>
            </a:r>
            <a:r>
              <a:rPr lang="ja-JP" altLang="en-US" sz="1400" dirty="0">
                <a:latin typeface="+mj-ea"/>
                <a:cs typeface="Meiryo UI" panose="020B0604030504040204" pitchFamily="50" charset="-128"/>
              </a:rPr>
              <a:t>）」の取組みなど、府市民間による各種支援プログラムを推進するとともに、オープンイノベーションの取組みや官民連携ファンドの活用を促進し、新たな成長エンジンとなりえる成長産業を支援。</a:t>
            </a: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10</a:t>
            </a:r>
            <a:r>
              <a:rPr lang="ja-JP" altLang="en-US" sz="1400" dirty="0">
                <a:latin typeface="+mj-ea"/>
                <a:cs typeface="Meiryo UI" panose="020B0604030504040204" pitchFamily="50" charset="-128"/>
              </a:rPr>
              <a:t>月、大阪府、大阪市、堺市、大阪産業局及び経済団体等が連携し、「大阪スタートアップ・エコシステムコンソーシアム」を設立。オール大阪で起業家を生み育てる環境を整備するとともに</a:t>
            </a:r>
            <a:r>
              <a:rPr lang="ja-JP" altLang="en-US" sz="1400" dirty="0" smtClean="0">
                <a:latin typeface="+mj-ea"/>
                <a:cs typeface="Meiryo UI" panose="020B0604030504040204" pitchFamily="50" charset="-128"/>
              </a:rPr>
              <a:t>、世界</a:t>
            </a:r>
            <a:r>
              <a:rPr lang="ja-JP" altLang="en-US" sz="1400" dirty="0">
                <a:latin typeface="+mj-ea"/>
                <a:cs typeface="Meiryo UI" panose="020B0604030504040204" pitchFamily="50" charset="-128"/>
              </a:rPr>
              <a:t>に伍するスタートアップ・エコシステム拠点都市の形成に向けた取組み</a:t>
            </a:r>
            <a:r>
              <a:rPr lang="ja-JP" altLang="en-US" sz="1400" dirty="0" smtClean="0">
                <a:latin typeface="+mj-ea"/>
                <a:cs typeface="Meiryo UI" panose="020B0604030504040204" pitchFamily="50" charset="-128"/>
              </a:rPr>
              <a:t>を開始</a:t>
            </a:r>
            <a:r>
              <a:rPr lang="ja-JP" altLang="en-US" sz="1400" dirty="0">
                <a:latin typeface="+mj-ea"/>
                <a:cs typeface="Meiryo UI" panose="020B0604030504040204" pitchFamily="50" charset="-128"/>
              </a:rPr>
              <a:t>。</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年７月、京都、</a:t>
            </a:r>
            <a:r>
              <a:rPr lang="ja-JP" altLang="en-US" sz="1400" dirty="0" smtClean="0">
                <a:latin typeface="+mj-ea"/>
                <a:cs typeface="Meiryo UI" panose="020B0604030504040204" pitchFamily="50" charset="-128"/>
              </a:rPr>
              <a:t>ひょうご神戸</a:t>
            </a:r>
            <a:r>
              <a:rPr lang="ja-JP" altLang="en-US" sz="1400" dirty="0">
                <a:latin typeface="+mj-ea"/>
                <a:cs typeface="Meiryo UI" panose="020B0604030504040204" pitchFamily="50" charset="-128"/>
              </a:rPr>
              <a:t>の各コンソーシアムとの連携により申請を行った、内閣府「世界に伍するスタートアップ・エコシステム拠点形成戦略」に係る「グローバル拠点都市」に選定。</a:t>
            </a:r>
          </a:p>
        </p:txBody>
      </p:sp>
      <p:sp>
        <p:nvSpPr>
          <p:cNvPr id="59" name="テキスト ボックス 9">
            <a:extLst>
              <a:ext uri="{FF2B5EF4-FFF2-40B4-BE49-F238E27FC236}">
                <a16:creationId xmlns:a16="http://schemas.microsoft.com/office/drawing/2014/main" id="{2FD79CEB-362F-46BC-A932-3E8EA98EC54E}"/>
              </a:ext>
            </a:extLst>
          </p:cNvPr>
          <p:cNvSpPr txBox="1"/>
          <p:nvPr/>
        </p:nvSpPr>
        <p:spPr>
          <a:xfrm>
            <a:off x="5665416" y="3021163"/>
            <a:ext cx="4056928" cy="1107996"/>
          </a:xfrm>
          <a:prstGeom prst="rect">
            <a:avLst/>
          </a:prstGeom>
          <a:noFill/>
          <a:ln>
            <a:solidFill>
              <a:schemeClr val="tx1"/>
            </a:solid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dirty="0">
                <a:latin typeface="Meiryo UI" panose="020B0604030504040204" pitchFamily="50" charset="-128"/>
                <a:ea typeface="Meiryo UI" panose="020B0604030504040204" pitchFamily="50" charset="-128"/>
              </a:rPr>
              <a:t>大阪スタートアップ・エコシステムコンソーシアムにおいて、構成メンバーが一体となって、拠点形成計画の実現に向けた取組みを進める。具体的には、人材、技術やアイデア、資金など、イノベーションを生み出す</a:t>
            </a:r>
            <a:r>
              <a:rPr lang="ja-JP" altLang="en-US" sz="1100" dirty="0" smtClean="0">
                <a:latin typeface="Meiryo UI" panose="020B0604030504040204" pitchFamily="50" charset="-128"/>
                <a:ea typeface="Meiryo UI" panose="020B0604030504040204" pitchFamily="50" charset="-128"/>
              </a:rPr>
              <a:t>資源を集積させる</a:t>
            </a:r>
            <a:r>
              <a:rPr lang="ja-JP" altLang="en-US" sz="1100" dirty="0">
                <a:latin typeface="Meiryo UI" panose="020B0604030504040204" pitchFamily="50" charset="-128"/>
                <a:ea typeface="Meiryo UI" panose="020B0604030504040204" pitchFamily="50" charset="-128"/>
              </a:rPr>
              <a:t>とともに、大企業、大学、行政などの連携により、</a:t>
            </a:r>
            <a:r>
              <a:rPr lang="en-US" altLang="ja-JP" sz="1100" dirty="0">
                <a:latin typeface="Meiryo UI" panose="020B0604030504040204" pitchFamily="50" charset="-128"/>
                <a:ea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rPr>
              <a:t>年大阪・関西万博の</a:t>
            </a:r>
            <a:r>
              <a:rPr lang="ja-JP" altLang="en-US" sz="1100" dirty="0" smtClean="0">
                <a:latin typeface="Meiryo UI" panose="020B0604030504040204" pitchFamily="50" charset="-128"/>
                <a:ea typeface="Meiryo UI" panose="020B0604030504040204" pitchFamily="50" charset="-128"/>
              </a:rPr>
              <a:t>開催など</a:t>
            </a:r>
            <a:r>
              <a:rPr lang="ja-JP" altLang="en-US" sz="1100" dirty="0">
                <a:latin typeface="Meiryo UI" panose="020B0604030504040204" pitchFamily="50" charset="-128"/>
                <a:ea typeface="Meiryo UI" panose="020B0604030504040204" pitchFamily="50" charset="-128"/>
              </a:rPr>
              <a:t>を契機として、グローバルに活躍できるスタートアップを輩出していく。</a:t>
            </a:r>
          </a:p>
        </p:txBody>
      </p:sp>
      <p:sp>
        <p:nvSpPr>
          <p:cNvPr id="60" name="テキスト ボックス 70"/>
          <p:cNvSpPr txBox="1">
            <a:spLocks noChangeArrowheads="1"/>
          </p:cNvSpPr>
          <p:nvPr/>
        </p:nvSpPr>
        <p:spPr bwMode="auto">
          <a:xfrm>
            <a:off x="300214" y="2989340"/>
            <a:ext cx="3812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1400" b="1" dirty="0">
                <a:latin typeface="Meiryo UI" pitchFamily="50" charset="-128"/>
                <a:ea typeface="Meiryo UI" pitchFamily="50" charset="-128"/>
                <a:cs typeface="Meiryo UI" pitchFamily="50" charset="-128"/>
              </a:rPr>
              <a:t>◇大阪スタートアップ・エコシステムコンソーシアム</a:t>
            </a:r>
            <a:endParaRPr lang="en-US" altLang="ja-JP" sz="1400" b="1" dirty="0">
              <a:latin typeface="Meiryo UI" pitchFamily="50" charset="-128"/>
              <a:ea typeface="Meiryo UI" pitchFamily="50" charset="-128"/>
              <a:cs typeface="Meiryo UI" pitchFamily="50" charset="-128"/>
            </a:endParaRPr>
          </a:p>
        </p:txBody>
      </p:sp>
      <p:pic>
        <p:nvPicPr>
          <p:cNvPr id="62" name="図 61"/>
          <p:cNvPicPr>
            <a:picLocks noChangeAspect="1"/>
          </p:cNvPicPr>
          <p:nvPr/>
        </p:nvPicPr>
        <p:blipFill>
          <a:blip r:embed="rId3"/>
          <a:stretch>
            <a:fillRect/>
          </a:stretch>
        </p:blipFill>
        <p:spPr>
          <a:xfrm>
            <a:off x="5691250" y="4437112"/>
            <a:ext cx="4005260" cy="1897279"/>
          </a:xfrm>
          <a:prstGeom prst="rect">
            <a:avLst/>
          </a:prstGeom>
        </p:spPr>
      </p:pic>
      <p:sp>
        <p:nvSpPr>
          <p:cNvPr id="63" name="テキスト ボックス 70"/>
          <p:cNvSpPr txBox="1">
            <a:spLocks noChangeArrowheads="1"/>
          </p:cNvSpPr>
          <p:nvPr/>
        </p:nvSpPr>
        <p:spPr bwMode="auto">
          <a:xfrm>
            <a:off x="5522031" y="4168648"/>
            <a:ext cx="38120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1200" dirty="0">
                <a:latin typeface="Meiryo UI" pitchFamily="50" charset="-128"/>
                <a:ea typeface="Meiryo UI" pitchFamily="50" charset="-128"/>
                <a:cs typeface="Meiryo UI" pitchFamily="50" charset="-128"/>
              </a:rPr>
              <a:t>＜世界に伍するスタートアップ・エコシステム拠点形成戦略＞</a:t>
            </a:r>
            <a:endParaRPr lang="en-US" altLang="ja-JP" sz="1200" dirty="0">
              <a:latin typeface="Meiryo UI" pitchFamily="50" charset="-128"/>
              <a:ea typeface="Meiryo UI" pitchFamily="50" charset="-128"/>
              <a:cs typeface="Meiryo UI" pitchFamily="50" charset="-128"/>
            </a:endParaRPr>
          </a:p>
        </p:txBody>
      </p:sp>
      <p:sp>
        <p:nvSpPr>
          <p:cNvPr id="64" name="テキスト ボックス 70"/>
          <p:cNvSpPr txBox="1">
            <a:spLocks noChangeArrowheads="1"/>
          </p:cNvSpPr>
          <p:nvPr/>
        </p:nvSpPr>
        <p:spPr bwMode="auto">
          <a:xfrm>
            <a:off x="8260291" y="6334391"/>
            <a:ext cx="19403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itchFamily="50" charset="-128"/>
                <a:ea typeface="Meiryo UI" pitchFamily="50" charset="-128"/>
                <a:cs typeface="Meiryo UI" pitchFamily="50" charset="-128"/>
              </a:rPr>
              <a:t>出典：内閣府ホームページ</a:t>
            </a:r>
            <a:endParaRPr lang="en-US" altLang="ja-JP" sz="900" dirty="0">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00" y="3238342"/>
            <a:ext cx="5459310" cy="3533142"/>
          </a:xfrm>
          <a:prstGeom prst="rect">
            <a:avLst/>
          </a:prstGeom>
        </p:spPr>
      </p:pic>
    </p:spTree>
    <p:extLst>
      <p:ext uri="{BB962C8B-B14F-4D97-AF65-F5344CB8AC3E}">
        <p14:creationId xmlns:p14="http://schemas.microsoft.com/office/powerpoint/2010/main" val="16745355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1571899" y="802135"/>
            <a:ext cx="274584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＜イノベーション・エコシステム（イメージ図）＞</a:t>
            </a:r>
          </a:p>
        </p:txBody>
      </p:sp>
      <p:sp>
        <p:nvSpPr>
          <p:cNvPr id="19" name="テキスト ボックス 70"/>
          <p:cNvSpPr txBox="1">
            <a:spLocks noChangeArrowheads="1"/>
          </p:cNvSpPr>
          <p:nvPr/>
        </p:nvSpPr>
        <p:spPr bwMode="auto">
          <a:xfrm>
            <a:off x="444273" y="2770614"/>
            <a:ext cx="2318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＜関西経済同友会</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メンタープログラム＞</a:t>
            </a:r>
          </a:p>
        </p:txBody>
      </p:sp>
      <p:pic>
        <p:nvPicPr>
          <p:cNvPr id="20" name="Picture 3" descr="C:\Users\i4350461\Desktop\同友会１.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7" y="3042064"/>
            <a:ext cx="1994944" cy="23469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i5627699\Desktop\キャプチャ.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994" y="1075575"/>
            <a:ext cx="3027908" cy="1441861"/>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70"/>
          <p:cNvSpPr txBox="1">
            <a:spLocks noChangeArrowheads="1"/>
          </p:cNvSpPr>
          <p:nvPr/>
        </p:nvSpPr>
        <p:spPr bwMode="auto">
          <a:xfrm>
            <a:off x="3269082" y="4757252"/>
            <a:ext cx="16052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000" dirty="0">
                <a:latin typeface="Meiryo UI" pitchFamily="50" charset="-128"/>
                <a:ea typeface="Meiryo UI" pitchFamily="50" charset="-128"/>
                <a:cs typeface="Meiryo UI" pitchFamily="50" charset="-128"/>
              </a:rPr>
              <a:t>＜国際イノベーション会議</a:t>
            </a:r>
            <a:endParaRPr lang="en-US" altLang="ja-JP" sz="1000" dirty="0">
              <a:latin typeface="Meiryo UI" pitchFamily="50" charset="-128"/>
              <a:ea typeface="Meiryo UI" pitchFamily="50" charset="-128"/>
              <a:cs typeface="Meiryo UI" pitchFamily="50" charset="-128"/>
            </a:endParaRPr>
          </a:p>
          <a:p>
            <a:pPr algn="ctr" eaLnBrk="1" hangingPunct="1"/>
            <a:r>
              <a:rPr lang="en-US" altLang="ja-JP" sz="1000" dirty="0">
                <a:latin typeface="Meiryo UI" pitchFamily="50" charset="-128"/>
                <a:ea typeface="Meiryo UI" pitchFamily="50" charset="-128"/>
                <a:cs typeface="Meiryo UI" pitchFamily="50" charset="-128"/>
              </a:rPr>
              <a:t>Hack Osaka</a:t>
            </a:r>
            <a:r>
              <a:rPr lang="ja-JP" altLang="en-US" sz="1000" dirty="0">
                <a:latin typeface="Meiryo UI" pitchFamily="50" charset="-128"/>
                <a:ea typeface="Meiryo UI" pitchFamily="50" charset="-128"/>
                <a:cs typeface="Meiryo UI" pitchFamily="50" charset="-128"/>
              </a:rPr>
              <a:t>＞</a:t>
            </a:r>
          </a:p>
        </p:txBody>
      </p:sp>
      <p:pic>
        <p:nvPicPr>
          <p:cNvPr id="23" name="Picture 2" descr="C:\Users\i4350461\Desktop\Hack Osaka 2016.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3330558" y="5198790"/>
            <a:ext cx="1585161" cy="10547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i4350461\Desktop\シード.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7193" y="3290491"/>
            <a:ext cx="2006336" cy="97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i4350461\Desktop\同友会２.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5519038"/>
            <a:ext cx="2665180" cy="715759"/>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70"/>
          <p:cNvSpPr txBox="1">
            <a:spLocks noChangeArrowheads="1"/>
          </p:cNvSpPr>
          <p:nvPr/>
        </p:nvSpPr>
        <p:spPr bwMode="auto">
          <a:xfrm>
            <a:off x="7768664" y="1517050"/>
            <a:ext cx="1980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200" dirty="0" smtClean="0">
                <a:latin typeface="Meiryo UI" pitchFamily="50" charset="-128"/>
                <a:ea typeface="Meiryo UI" pitchFamily="50" charset="-128"/>
                <a:cs typeface="Meiryo UI" pitchFamily="50" charset="-128"/>
              </a:rPr>
              <a:t>関西圏</a:t>
            </a:r>
            <a:r>
              <a:rPr lang="ja-JP" altLang="en-US" sz="1200" dirty="0">
                <a:latin typeface="Meiryo UI" pitchFamily="50" charset="-128"/>
                <a:ea typeface="Meiryo UI" pitchFamily="50" charset="-128"/>
                <a:cs typeface="Meiryo UI" pitchFamily="50" charset="-128"/>
              </a:rPr>
              <a:t>国家戦略特区雇用労働相談センターは、労働関係紛争を未然に防止することを目的に設立された機関。</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200" dirty="0">
                <a:latin typeface="Meiryo UI" pitchFamily="50" charset="-128"/>
                <a:ea typeface="Meiryo UI" pitchFamily="50" charset="-128"/>
                <a:cs typeface="Meiryo UI" pitchFamily="50" charset="-128"/>
              </a:rPr>
              <a:t>弁護士等が、「雇用指針」を活用し、労働法制面から</a:t>
            </a:r>
            <a:r>
              <a:rPr lang="ja-JP" altLang="en-US" sz="1200" dirty="0" smtClean="0">
                <a:latin typeface="Meiryo UI" pitchFamily="50" charset="-128"/>
                <a:ea typeface="Meiryo UI" pitchFamily="50" charset="-128"/>
                <a:cs typeface="Meiryo UI" pitchFamily="50" charset="-128"/>
              </a:rPr>
              <a:t>グローバル企業、</a:t>
            </a:r>
            <a:r>
              <a:rPr lang="ja-JP" altLang="en-US" sz="1200" dirty="0">
                <a:latin typeface="Meiryo UI" pitchFamily="50" charset="-128"/>
                <a:ea typeface="Meiryo UI" pitchFamily="50" charset="-128"/>
                <a:cs typeface="Meiryo UI" pitchFamily="50" charset="-128"/>
              </a:rPr>
              <a:t>ベンチャー企業をサポート</a:t>
            </a:r>
            <a:r>
              <a:rPr lang="ja-JP" altLang="en-US" sz="1200" dirty="0" smtClean="0">
                <a:latin typeface="Meiryo UI" pitchFamily="50" charset="-128"/>
                <a:ea typeface="Meiryo UI" pitchFamily="50" charset="-128"/>
                <a:cs typeface="Meiryo UI" pitchFamily="50" charset="-128"/>
              </a:rPr>
              <a:t>。</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Picture 2" descr="C:\Users\i4350461\Desktop\photo_knowledge-capita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7097" y="1574197"/>
            <a:ext cx="2095045" cy="12221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表 30">
            <a:extLst>
              <a:ext uri="{FF2B5EF4-FFF2-40B4-BE49-F238E27FC236}">
                <a16:creationId xmlns:a16="http://schemas.microsoft.com/office/drawing/2014/main" id="{65DD3DA8-0733-4B3C-A116-A4AAE37930DE}"/>
              </a:ext>
            </a:extLst>
          </p:cNvPr>
          <p:cNvGraphicFramePr>
            <a:graphicFrameLocks noGrp="1"/>
          </p:cNvGraphicFramePr>
          <p:nvPr>
            <p:extLst/>
          </p:nvPr>
        </p:nvGraphicFramePr>
        <p:xfrm>
          <a:off x="5888712" y="5763796"/>
          <a:ext cx="3312744" cy="518160"/>
        </p:xfrm>
        <a:graphic>
          <a:graphicData uri="http://schemas.openxmlformats.org/drawingml/2006/table">
            <a:tbl>
              <a:tblPr firstRow="1" bandRow="1">
                <a:tableStyleId>{5C22544A-7EE6-4342-B048-85BDC9FD1C3A}</a:tableStyleId>
              </a:tblPr>
              <a:tblGrid>
                <a:gridCol w="828186">
                  <a:extLst>
                    <a:ext uri="{9D8B030D-6E8A-4147-A177-3AD203B41FA5}">
                      <a16:colId xmlns:a16="http://schemas.microsoft.com/office/drawing/2014/main" val="3452763648"/>
                    </a:ext>
                  </a:extLst>
                </a:gridCol>
                <a:gridCol w="828186">
                  <a:extLst>
                    <a:ext uri="{9D8B030D-6E8A-4147-A177-3AD203B41FA5}">
                      <a16:colId xmlns:a16="http://schemas.microsoft.com/office/drawing/2014/main" val="3081100354"/>
                    </a:ext>
                  </a:extLst>
                </a:gridCol>
                <a:gridCol w="828186">
                  <a:extLst>
                    <a:ext uri="{9D8B030D-6E8A-4147-A177-3AD203B41FA5}">
                      <a16:colId xmlns:a16="http://schemas.microsoft.com/office/drawing/2014/main" val="2151256716"/>
                    </a:ext>
                  </a:extLst>
                </a:gridCol>
                <a:gridCol w="828186">
                  <a:extLst>
                    <a:ext uri="{9D8B030D-6E8A-4147-A177-3AD203B41FA5}">
                      <a16:colId xmlns:a16="http://schemas.microsoft.com/office/drawing/2014/main" val="2764433402"/>
                    </a:ext>
                  </a:extLst>
                </a:gridCol>
              </a:tblGrid>
              <a:tr h="197760">
                <a:tc>
                  <a:txBody>
                    <a:bodyPr/>
                    <a:lstStyle/>
                    <a:p>
                      <a:pPr algn="ctr"/>
                      <a:r>
                        <a:rPr kumimoji="1" lang="en-US" altLang="ja-JP" sz="1100" dirty="0">
                          <a:solidFill>
                            <a:schemeClr val="bg1"/>
                          </a:solidFill>
                        </a:rPr>
                        <a:t>2017</a:t>
                      </a:r>
                      <a:r>
                        <a:rPr kumimoji="1" lang="ja-JP" altLang="en-US" sz="1100" dirty="0">
                          <a:solidFill>
                            <a:schemeClr val="bg1"/>
                          </a:solidFill>
                        </a:rPr>
                        <a:t>年度</a:t>
                      </a:r>
                    </a:p>
                  </a:txBody>
                  <a:tcPr/>
                </a:tc>
                <a:tc>
                  <a:txBody>
                    <a:bodyPr/>
                    <a:lstStyle/>
                    <a:p>
                      <a:pPr algn="ctr"/>
                      <a:r>
                        <a:rPr kumimoji="1" lang="en-US" altLang="ja-JP" sz="1100" dirty="0">
                          <a:solidFill>
                            <a:schemeClr val="bg1"/>
                          </a:solidFill>
                        </a:rPr>
                        <a:t>2018</a:t>
                      </a:r>
                      <a:r>
                        <a:rPr kumimoji="1" lang="ja-JP" altLang="en-US" sz="1100" dirty="0">
                          <a:solidFill>
                            <a:schemeClr val="bg1"/>
                          </a:solidFill>
                        </a:rPr>
                        <a:t>年度</a:t>
                      </a:r>
                    </a:p>
                  </a:txBody>
                  <a:tcPr/>
                </a:tc>
                <a:tc>
                  <a:txBody>
                    <a:bodyPr/>
                    <a:lstStyle/>
                    <a:p>
                      <a:pPr algn="ctr"/>
                      <a:r>
                        <a:rPr kumimoji="1" lang="en-US" altLang="ja-JP" sz="1100" dirty="0">
                          <a:solidFill>
                            <a:schemeClr val="bg1"/>
                          </a:solidFill>
                        </a:rPr>
                        <a:t>2019</a:t>
                      </a:r>
                      <a:r>
                        <a:rPr kumimoji="1" lang="ja-JP" altLang="en-US" sz="1100" dirty="0">
                          <a:solidFill>
                            <a:schemeClr val="bg1"/>
                          </a:solidFill>
                        </a:rPr>
                        <a:t>年度</a:t>
                      </a:r>
                    </a:p>
                  </a:txBody>
                  <a:tcPr/>
                </a:tc>
                <a:tc>
                  <a:txBody>
                    <a:bodyPr/>
                    <a:lstStyle/>
                    <a:p>
                      <a:pPr algn="ctr"/>
                      <a:r>
                        <a:rPr kumimoji="1" lang="en-US" altLang="ja-JP" sz="1100" dirty="0">
                          <a:solidFill>
                            <a:schemeClr val="bg1"/>
                          </a:solidFill>
                        </a:rPr>
                        <a:t>2020</a:t>
                      </a:r>
                      <a:r>
                        <a:rPr kumimoji="1" lang="ja-JP" altLang="en-US" sz="1100" dirty="0">
                          <a:solidFill>
                            <a:schemeClr val="bg1"/>
                          </a:solidFill>
                        </a:rPr>
                        <a:t>年度</a:t>
                      </a:r>
                    </a:p>
                  </a:txBody>
                  <a:tcPr/>
                </a:tc>
                <a:extLst>
                  <a:ext uri="{0D108BD9-81ED-4DB2-BD59-A6C34878D82A}">
                    <a16:rowId xmlns:a16="http://schemas.microsoft.com/office/drawing/2014/main" val="261285832"/>
                  </a:ext>
                </a:extLst>
              </a:tr>
              <a:tr h="243084">
                <a:tc>
                  <a:txBody>
                    <a:bodyPr/>
                    <a:lstStyle/>
                    <a:p>
                      <a:pPr algn="r"/>
                      <a:r>
                        <a:rPr kumimoji="1" lang="en-US" altLang="ja-JP" sz="1100" dirty="0">
                          <a:solidFill>
                            <a:schemeClr val="tx1"/>
                          </a:solidFill>
                        </a:rPr>
                        <a:t>42</a:t>
                      </a:r>
                      <a:r>
                        <a:rPr kumimoji="1" lang="ja-JP" altLang="en-US" sz="1100" dirty="0">
                          <a:solidFill>
                            <a:schemeClr val="tx1"/>
                          </a:solidFill>
                        </a:rPr>
                        <a:t>件</a:t>
                      </a:r>
                    </a:p>
                  </a:txBody>
                  <a:tcPr/>
                </a:tc>
                <a:tc>
                  <a:txBody>
                    <a:bodyPr/>
                    <a:lstStyle/>
                    <a:p>
                      <a:pPr algn="r"/>
                      <a:r>
                        <a:rPr kumimoji="1" lang="en-US" altLang="ja-JP" sz="1100" dirty="0">
                          <a:solidFill>
                            <a:schemeClr val="tx1"/>
                          </a:solidFill>
                        </a:rPr>
                        <a:t>42</a:t>
                      </a:r>
                      <a:r>
                        <a:rPr kumimoji="1" lang="ja-JP" altLang="en-US" sz="1100" dirty="0">
                          <a:solidFill>
                            <a:schemeClr val="tx1"/>
                          </a:solidFill>
                        </a:rPr>
                        <a:t>件</a:t>
                      </a:r>
                    </a:p>
                  </a:txBody>
                  <a:tcPr/>
                </a:tc>
                <a:tc>
                  <a:txBody>
                    <a:bodyPr/>
                    <a:lstStyle/>
                    <a:p>
                      <a:pPr algn="r"/>
                      <a:r>
                        <a:rPr kumimoji="1" lang="en-US" altLang="ja-JP" sz="1100" dirty="0">
                          <a:solidFill>
                            <a:schemeClr val="tx1"/>
                          </a:solidFill>
                        </a:rPr>
                        <a:t>35</a:t>
                      </a:r>
                      <a:r>
                        <a:rPr kumimoji="1" lang="ja-JP" altLang="en-US" sz="1100" dirty="0">
                          <a:solidFill>
                            <a:schemeClr val="tx1"/>
                          </a:solidFill>
                        </a:rPr>
                        <a:t>件</a:t>
                      </a:r>
                    </a:p>
                  </a:txBody>
                  <a:tcPr/>
                </a:tc>
                <a:tc>
                  <a:txBody>
                    <a:bodyPr/>
                    <a:lstStyle/>
                    <a:p>
                      <a:pPr algn="r"/>
                      <a:r>
                        <a:rPr kumimoji="1" lang="en-US" altLang="ja-JP" sz="1100" dirty="0">
                          <a:solidFill>
                            <a:schemeClr val="tx1"/>
                          </a:solidFill>
                        </a:rPr>
                        <a:t>20</a:t>
                      </a:r>
                      <a:r>
                        <a:rPr kumimoji="1" lang="ja-JP" altLang="en-US" sz="1100" dirty="0">
                          <a:solidFill>
                            <a:schemeClr val="tx1"/>
                          </a:solidFill>
                        </a:rPr>
                        <a:t>件</a:t>
                      </a:r>
                    </a:p>
                  </a:txBody>
                  <a:tcPr/>
                </a:tc>
                <a:extLst>
                  <a:ext uri="{0D108BD9-81ED-4DB2-BD59-A6C34878D82A}">
                    <a16:rowId xmlns:a16="http://schemas.microsoft.com/office/drawing/2014/main" val="1551209247"/>
                  </a:ext>
                </a:extLst>
              </a:tr>
            </a:tbl>
          </a:graphicData>
        </a:graphic>
      </p:graphicFrame>
      <p:sp>
        <p:nvSpPr>
          <p:cNvPr id="32" name="テキスト ボックス 70"/>
          <p:cNvSpPr txBox="1">
            <a:spLocks noChangeArrowheads="1"/>
          </p:cNvSpPr>
          <p:nvPr/>
        </p:nvSpPr>
        <p:spPr bwMode="auto">
          <a:xfrm>
            <a:off x="5865584" y="5517232"/>
            <a:ext cx="30097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dirty="0">
                <a:latin typeface="Meiryo UI" pitchFamily="50" charset="-128"/>
                <a:ea typeface="Meiryo UI" pitchFamily="50" charset="-128"/>
                <a:cs typeface="Meiryo UI" pitchFamily="50" charset="-128"/>
              </a:rPr>
              <a:t>■大阪外国企業誘致センター誘致実績件数</a:t>
            </a:r>
          </a:p>
        </p:txBody>
      </p:sp>
      <p:sp>
        <p:nvSpPr>
          <p:cNvPr id="34" name="正方形/長方形 33"/>
          <p:cNvSpPr/>
          <p:nvPr/>
        </p:nvSpPr>
        <p:spPr>
          <a:xfrm>
            <a:off x="5438929" y="112892"/>
            <a:ext cx="3529133" cy="37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400" dirty="0" smtClean="0">
                <a:solidFill>
                  <a:schemeClr val="tx1"/>
                </a:solidFill>
                <a:latin typeface="+mn-ea"/>
                <a:cs typeface="Meiryo UI" pitchFamily="50" charset="-128"/>
              </a:rPr>
              <a:t>■　</a:t>
            </a:r>
            <a:r>
              <a:rPr lang="ja-JP" altLang="en-US" sz="1400" b="1" dirty="0" smtClean="0">
                <a:solidFill>
                  <a:schemeClr val="tx1"/>
                </a:solidFill>
                <a:latin typeface="+mn-ea"/>
                <a:cs typeface="Meiryo UI" pitchFamily="50" charset="-128"/>
              </a:rPr>
              <a:t>ビジネス</a:t>
            </a:r>
            <a:r>
              <a:rPr lang="ja-JP" altLang="en-US" sz="1400" b="1" dirty="0">
                <a:solidFill>
                  <a:schemeClr val="tx1"/>
                </a:solidFill>
                <a:latin typeface="+mn-ea"/>
                <a:cs typeface="Meiryo UI" pitchFamily="50" charset="-128"/>
              </a:rPr>
              <a:t>環境の整備</a:t>
            </a:r>
          </a:p>
        </p:txBody>
      </p:sp>
      <p:pic>
        <p:nvPicPr>
          <p:cNvPr id="35" name="図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2142" y="3489954"/>
            <a:ext cx="2067307" cy="1467353"/>
          </a:xfrm>
          <a:prstGeom prst="rect">
            <a:avLst/>
          </a:prstGeom>
        </p:spPr>
      </p:pic>
      <p:sp>
        <p:nvSpPr>
          <p:cNvPr id="36" name="テキスト ボックス 9">
            <a:extLst>
              <a:ext uri="{FF2B5EF4-FFF2-40B4-BE49-F238E27FC236}">
                <a16:creationId xmlns:a16="http://schemas.microsoft.com/office/drawing/2014/main" id="{2FD79CEB-362F-46BC-A932-3E8EA98EC54E}"/>
              </a:ext>
            </a:extLst>
          </p:cNvPr>
          <p:cNvSpPr txBox="1"/>
          <p:nvPr/>
        </p:nvSpPr>
        <p:spPr>
          <a:xfrm>
            <a:off x="5512151" y="3194289"/>
            <a:ext cx="2191414" cy="2308324"/>
          </a:xfrm>
          <a:prstGeom prst="rect">
            <a:avLst/>
          </a:prstGeom>
          <a:noFill/>
          <a:ln>
            <a:noFill/>
            <a:prstDash val="solid"/>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　大阪外国企業誘致センター（</a:t>
            </a:r>
            <a:r>
              <a:rPr lang="en-US" altLang="ja-JP" sz="1200" dirty="0">
                <a:latin typeface="Meiryo UI" panose="020B0604030504040204" pitchFamily="50" charset="-128"/>
                <a:ea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rPr>
              <a:t>）は、大阪府、大阪市、大阪商工会議所が共同で設立した団体。</a:t>
            </a:r>
          </a:p>
          <a:p>
            <a:r>
              <a:rPr lang="ja-JP" altLang="en-US" sz="1200" dirty="0">
                <a:latin typeface="Meiryo UI" panose="020B0604030504040204" pitchFamily="50" charset="-128"/>
                <a:ea typeface="Meiryo UI" panose="020B0604030504040204" pitchFamily="50" charset="-128"/>
              </a:rPr>
              <a:t>　大阪への進出を希望する外国企業、外国公館・経済団体、また大阪に</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次進出を希望する在日外資系企業に対して、必要とされる情報を提供し、的確なアドバイスをするなどキメ細かなサポート体制が整ったワンストップ・サービス・センターとして活動。 </a:t>
            </a:r>
          </a:p>
        </p:txBody>
      </p:sp>
      <p:sp>
        <p:nvSpPr>
          <p:cNvPr id="26" name="テキスト ボックス 70"/>
          <p:cNvSpPr txBox="1">
            <a:spLocks noChangeArrowheads="1"/>
          </p:cNvSpPr>
          <p:nvPr/>
        </p:nvSpPr>
        <p:spPr bwMode="auto">
          <a:xfrm>
            <a:off x="6926808" y="6289358"/>
            <a:ext cx="25129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itchFamily="50" charset="-128"/>
                <a:ea typeface="Meiryo UI" pitchFamily="50" charset="-128"/>
                <a:cs typeface="Meiryo UI" pitchFamily="50" charset="-128"/>
              </a:rPr>
              <a:t>出典：</a:t>
            </a:r>
            <a:r>
              <a:rPr lang="ja-JP" altLang="en-US" sz="900" dirty="0" smtClean="0">
                <a:latin typeface="Meiryo UI" pitchFamily="50" charset="-128"/>
                <a:ea typeface="Meiryo UI" pitchFamily="50" charset="-128"/>
                <a:cs typeface="Meiryo UI" pitchFamily="50" charset="-128"/>
              </a:rPr>
              <a:t>大阪外国</a:t>
            </a:r>
            <a:r>
              <a:rPr lang="ja-JP" altLang="en-US" sz="900" dirty="0">
                <a:latin typeface="Meiryo UI" pitchFamily="50" charset="-128"/>
                <a:ea typeface="Meiryo UI" pitchFamily="50" charset="-128"/>
                <a:cs typeface="Meiryo UI" pitchFamily="50" charset="-128"/>
              </a:rPr>
              <a:t>企業誘致センターホームページ</a:t>
            </a:r>
            <a:endParaRPr lang="en-US" altLang="ja-JP" sz="900" dirty="0">
              <a:latin typeface="Meiryo UI" pitchFamily="50" charset="-128"/>
              <a:ea typeface="Meiryo UI" pitchFamily="50" charset="-128"/>
              <a:cs typeface="Meiryo UI" pitchFamily="50" charset="-128"/>
            </a:endParaRPr>
          </a:p>
        </p:txBody>
      </p:sp>
      <p:sp>
        <p:nvSpPr>
          <p:cNvPr id="33" name="テキスト ボックス 70"/>
          <p:cNvSpPr txBox="1">
            <a:spLocks noChangeArrowheads="1"/>
          </p:cNvSpPr>
          <p:nvPr/>
        </p:nvSpPr>
        <p:spPr bwMode="auto">
          <a:xfrm>
            <a:off x="272480" y="204669"/>
            <a:ext cx="3812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1400" b="1" dirty="0">
                <a:latin typeface="Meiryo UI" pitchFamily="50" charset="-128"/>
                <a:ea typeface="Meiryo UI" pitchFamily="50" charset="-128"/>
                <a:cs typeface="Meiryo UI" pitchFamily="50" charset="-128"/>
              </a:rPr>
              <a:t>◇イノベーション・エコシステム</a:t>
            </a:r>
            <a:endParaRPr lang="en-US" altLang="ja-JP" sz="1400" b="1"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86414" y="512446"/>
            <a:ext cx="4234189" cy="934358"/>
          </a:xfrm>
          <a:prstGeom prst="rect">
            <a:avLst/>
          </a:prstGeom>
          <a:noFill/>
          <a:ln>
            <a:solidFill>
              <a:schemeClr val="tx1"/>
            </a:solidFill>
          </a:ln>
        </p:spPr>
        <p:txBody>
          <a:bodyPr wrap="square" rtlCol="0">
            <a:spAutoFit/>
          </a:bodyPr>
          <a:lstStyle/>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国家戦略特区雇用労働相談センターによる海外からの進出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企業等へ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の労働法制面からのサポートや、大阪外国企業誘致センター（</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）等の取組みにより、国内外のベンチャー企業やグローバル企業の設立・誘致、外国企業の大阪への進出等を促進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70"/>
          <p:cNvSpPr txBox="1">
            <a:spLocks noChangeArrowheads="1"/>
          </p:cNvSpPr>
          <p:nvPr/>
        </p:nvSpPr>
        <p:spPr bwMode="auto">
          <a:xfrm>
            <a:off x="2812950" y="2814594"/>
            <a:ext cx="24148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000" dirty="0" smtClean="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OIH</a:t>
            </a:r>
            <a:r>
              <a:rPr lang="ja-JP" altLang="en-US" sz="1000" dirty="0">
                <a:latin typeface="Meiryo UI" pitchFamily="50" charset="-128"/>
                <a:ea typeface="Meiryo UI" pitchFamily="50" charset="-128"/>
                <a:cs typeface="Meiryo UI" pitchFamily="50" charset="-128"/>
              </a:rPr>
              <a:t>シードアクセラレーションプログラム</a:t>
            </a:r>
          </a:p>
          <a:p>
            <a:pPr algn="ctr" eaLnBrk="1" hangingPunct="1"/>
            <a:r>
              <a:rPr lang="ja-JP" altLang="en-US" sz="1000" dirty="0">
                <a:latin typeface="Meiryo UI" pitchFamily="50" charset="-128"/>
                <a:ea typeface="Meiryo UI" pitchFamily="50" charset="-128"/>
                <a:cs typeface="Meiryo UI" pitchFamily="50" charset="-128"/>
              </a:rPr>
              <a:t>（創業期ベンチャー成⻑⽀</a:t>
            </a:r>
            <a:r>
              <a:rPr lang="ja-JP" altLang="en-US" sz="1000" dirty="0" smtClean="0">
                <a:latin typeface="Meiryo UI" pitchFamily="50" charset="-128"/>
                <a:ea typeface="Meiryo UI" pitchFamily="50" charset="-128"/>
                <a:cs typeface="Meiryo UI" pitchFamily="50" charset="-128"/>
              </a:rPr>
              <a:t>援）＞</a:t>
            </a:r>
            <a:endParaRPr lang="ja-JP" altLang="en-US" sz="1000" dirty="0">
              <a:latin typeface="Meiryo UI" pitchFamily="50" charset="-128"/>
              <a:ea typeface="Meiryo UI" pitchFamily="50" charset="-128"/>
              <a:cs typeface="Meiryo UI" pitchFamily="50" charset="-128"/>
            </a:endParaRPr>
          </a:p>
        </p:txBody>
      </p:sp>
      <p:sp>
        <p:nvSpPr>
          <p:cNvPr id="28" name="スライド番号プレースホルダー 3"/>
          <p:cNvSpPr>
            <a:spLocks noGrp="1"/>
          </p:cNvSpPr>
          <p:nvPr>
            <p:ph type="sldNum" sz="quarter" idx="12"/>
          </p:nvPr>
        </p:nvSpPr>
        <p:spPr>
          <a:xfrm>
            <a:off x="7567612" y="6517680"/>
            <a:ext cx="2311400" cy="365125"/>
          </a:xfrm>
        </p:spPr>
        <p:txBody>
          <a:bodyPr/>
          <a:lstStyle/>
          <a:p>
            <a:r>
              <a:rPr kumimoji="1" lang="en-US" altLang="ja-JP" dirty="0" smtClean="0"/>
              <a:t>59</a:t>
            </a:r>
            <a:endParaRPr kumimoji="1" lang="ja-JP" altLang="en-US" dirty="0"/>
          </a:p>
        </p:txBody>
      </p:sp>
      <p:sp>
        <p:nvSpPr>
          <p:cNvPr id="37" name="テキスト ボックス 36"/>
          <p:cNvSpPr txBox="1"/>
          <p:nvPr/>
        </p:nvSpPr>
        <p:spPr>
          <a:xfrm>
            <a:off x="5716394" y="2815918"/>
            <a:ext cx="1965748" cy="415498"/>
          </a:xfrm>
          <a:prstGeom prst="rect">
            <a:avLst/>
          </a:prstGeom>
          <a:noFill/>
        </p:spPr>
        <p:txBody>
          <a:bodyPr wrap="square" rtlCol="0">
            <a:spAutoFit/>
          </a:bodyPr>
          <a:lstStyle/>
          <a:p>
            <a:r>
              <a:rPr lang="ja-JP" altLang="en-US" sz="1050" dirty="0" smtClean="0">
                <a:latin typeface="Meiryo UI" pitchFamily="50" charset="-128"/>
                <a:ea typeface="Meiryo UI" pitchFamily="50" charset="-128"/>
                <a:cs typeface="Meiryo UI" pitchFamily="50" charset="-128"/>
              </a:rPr>
              <a:t>＜</a:t>
            </a:r>
            <a:r>
              <a:rPr lang="zh-CN" altLang="en-US" sz="1000" dirty="0">
                <a:latin typeface="Meiryo UI" panose="020B0604030504040204" pitchFamily="50" charset="-128"/>
                <a:ea typeface="Meiryo UI" panose="020B0604030504040204" pitchFamily="50" charset="-128"/>
                <a:cs typeface="Meiryo UI" panose="020B0604030504040204" pitchFamily="50" charset="-128"/>
              </a:rPr>
              <a:t>関西圏国家戦略特区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雇用</a:t>
            </a:r>
            <a:r>
              <a:rPr lang="ja-JP" altLang="en-US" sz="1000" dirty="0">
                <a:latin typeface="Meiryo UI" pitchFamily="50" charset="-128"/>
                <a:ea typeface="Meiryo UI" pitchFamily="50" charset="-128"/>
                <a:cs typeface="Meiryo UI" pitchFamily="50" charset="-128"/>
              </a:rPr>
              <a:t>労働相談センター</a:t>
            </a:r>
            <a:r>
              <a:rPr lang="ja-JP" altLang="en-US" sz="1050" dirty="0">
                <a:latin typeface="Meiryo UI" pitchFamily="50" charset="-128"/>
                <a:ea typeface="Meiryo UI" pitchFamily="50" charset="-128"/>
                <a:cs typeface="Meiryo UI" pitchFamily="50" charset="-128"/>
              </a:rPr>
              <a:t>＞</a:t>
            </a:r>
            <a:endParaRPr kumimoji="1" lang="ja-JP" altLang="en-US" sz="1050" dirty="0"/>
          </a:p>
        </p:txBody>
      </p:sp>
    </p:spTree>
    <p:extLst>
      <p:ext uri="{BB962C8B-B14F-4D97-AF65-F5344CB8AC3E}">
        <p14:creationId xmlns:p14="http://schemas.microsoft.com/office/powerpoint/2010/main" val="2713585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380711"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）民間活動促進の仕組みづくり</a:t>
            </a:r>
          </a:p>
        </p:txBody>
      </p:sp>
      <p:sp>
        <p:nvSpPr>
          <p:cNvPr id="14" name="スライド番号プレースホルダー 2"/>
          <p:cNvSpPr>
            <a:spLocks noGrp="1"/>
          </p:cNvSpPr>
          <p:nvPr>
            <p:ph type="sldNum" sz="quarter" idx="12"/>
          </p:nvPr>
        </p:nvSpPr>
        <p:spPr>
          <a:xfrm>
            <a:off x="7594600" y="6475304"/>
            <a:ext cx="2311400" cy="365125"/>
          </a:xfrm>
        </p:spPr>
        <p:txBody>
          <a:bodyPr/>
          <a:lstStyle/>
          <a:p>
            <a:pPr>
              <a:defRPr/>
            </a:pPr>
            <a:r>
              <a:rPr lang="en-US" altLang="ja-JP" dirty="0" smtClean="0"/>
              <a:t>60</a:t>
            </a:r>
            <a:endParaRPr lang="ja-JP" altLang="en-US" dirty="0"/>
          </a:p>
        </p:txBody>
      </p:sp>
      <p:sp>
        <p:nvSpPr>
          <p:cNvPr id="24" name="タイトル 1"/>
          <p:cNvSpPr txBox="1">
            <a:spLocks/>
          </p:cNvSpPr>
          <p:nvPr/>
        </p:nvSpPr>
        <p:spPr>
          <a:xfrm>
            <a:off x="221558" y="1556792"/>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n-ea"/>
                <a:ea typeface="+mn-ea"/>
                <a:cs typeface="Meiryo UI" panose="020B0604030504040204" pitchFamily="50" charset="-128"/>
              </a:rPr>
              <a:t>■　公民連携の強化</a:t>
            </a:r>
          </a:p>
        </p:txBody>
      </p:sp>
      <p:cxnSp>
        <p:nvCxnSpPr>
          <p:cNvPr id="18" name="直線コネクタ 17"/>
          <p:cNvCxnSpPr>
            <a:cxnSpLocks/>
          </p:cNvCxnSpPr>
          <p:nvPr/>
        </p:nvCxnSpPr>
        <p:spPr>
          <a:xfrm flipV="1">
            <a:off x="300171" y="1484784"/>
            <a:ext cx="9305658" cy="24764"/>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300171" y="404664"/>
            <a:ext cx="9305658"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包括連携協定に基づく取組みなどを通じ、公と民が手を携えて住民サービスの提供と地域活性化の実現をめざす取組みを推進。</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スマートエイジング・シティの取組みの推進や天王寺公園、万博公園などへ</a:t>
            </a:r>
            <a:r>
              <a:rPr lang="ja-JP" altLang="en-US" sz="1400" dirty="0" smtClean="0">
                <a:latin typeface="+mj-ea"/>
                <a:cs typeface="Meiryo UI" panose="020B0604030504040204" pitchFamily="50" charset="-128"/>
              </a:rPr>
              <a:t>の民間</a:t>
            </a:r>
            <a:r>
              <a:rPr lang="ja-JP" altLang="en-US" sz="1400" dirty="0">
                <a:latin typeface="+mj-ea"/>
                <a:cs typeface="Meiryo UI" panose="020B0604030504040204" pitchFamily="50" charset="-128"/>
              </a:rPr>
              <a:t>活力の導入など、民間の資金やノウハウを活かしたまちづくりを推進。</a:t>
            </a:r>
          </a:p>
        </p:txBody>
      </p:sp>
      <p:graphicFrame>
        <p:nvGraphicFramePr>
          <p:cNvPr id="19" name="表 18">
            <a:extLst>
              <a:ext uri="{FF2B5EF4-FFF2-40B4-BE49-F238E27FC236}">
                <a16:creationId xmlns:a16="http://schemas.microsoft.com/office/drawing/2014/main" id="{685A6E19-5FB6-4EB2-9B81-22A160928F71}"/>
              </a:ext>
            </a:extLst>
          </p:cNvPr>
          <p:cNvGraphicFramePr>
            <a:graphicFrameLocks noGrp="1"/>
          </p:cNvGraphicFramePr>
          <p:nvPr>
            <p:extLst/>
          </p:nvPr>
        </p:nvGraphicFramePr>
        <p:xfrm>
          <a:off x="527685" y="2540029"/>
          <a:ext cx="4353307" cy="1249011"/>
        </p:xfrm>
        <a:graphic>
          <a:graphicData uri="http://schemas.openxmlformats.org/drawingml/2006/table">
            <a:tbl>
              <a:tblPr firstRow="1" bandRow="1">
                <a:tableStyleId>{5C22544A-7EE6-4342-B048-85BDC9FD1C3A}</a:tableStyleId>
              </a:tblPr>
              <a:tblGrid>
                <a:gridCol w="725179">
                  <a:extLst>
                    <a:ext uri="{9D8B030D-6E8A-4147-A177-3AD203B41FA5}">
                      <a16:colId xmlns:a16="http://schemas.microsoft.com/office/drawing/2014/main" val="1208962154"/>
                    </a:ext>
                  </a:extLst>
                </a:gridCol>
                <a:gridCol w="907032">
                  <a:extLst>
                    <a:ext uri="{9D8B030D-6E8A-4147-A177-3AD203B41FA5}">
                      <a16:colId xmlns:a16="http://schemas.microsoft.com/office/drawing/2014/main" val="3452763648"/>
                    </a:ext>
                  </a:extLst>
                </a:gridCol>
                <a:gridCol w="907032">
                  <a:extLst>
                    <a:ext uri="{9D8B030D-6E8A-4147-A177-3AD203B41FA5}">
                      <a16:colId xmlns:a16="http://schemas.microsoft.com/office/drawing/2014/main" val="3081100354"/>
                    </a:ext>
                  </a:extLst>
                </a:gridCol>
                <a:gridCol w="907032">
                  <a:extLst>
                    <a:ext uri="{9D8B030D-6E8A-4147-A177-3AD203B41FA5}">
                      <a16:colId xmlns:a16="http://schemas.microsoft.com/office/drawing/2014/main" val="2151256716"/>
                    </a:ext>
                  </a:extLst>
                </a:gridCol>
                <a:gridCol w="907032">
                  <a:extLst>
                    <a:ext uri="{9D8B030D-6E8A-4147-A177-3AD203B41FA5}">
                      <a16:colId xmlns:a16="http://schemas.microsoft.com/office/drawing/2014/main" val="2764433402"/>
                    </a:ext>
                  </a:extLst>
                </a:gridCol>
              </a:tblGrid>
              <a:tr h="270595">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100" dirty="0">
                          <a:solidFill>
                            <a:schemeClr val="bg1"/>
                          </a:solidFill>
                        </a:rPr>
                        <a:t>2017</a:t>
                      </a:r>
                      <a:r>
                        <a:rPr kumimoji="1" lang="ja-JP" altLang="en-US" sz="1100" dirty="0">
                          <a:solidFill>
                            <a:schemeClr val="bg1"/>
                          </a:solidFill>
                        </a:rPr>
                        <a:t>年度</a:t>
                      </a:r>
                    </a:p>
                  </a:txBody>
                  <a:tcPr anchor="ctr"/>
                </a:tc>
                <a:tc>
                  <a:txBody>
                    <a:bodyPr/>
                    <a:lstStyle/>
                    <a:p>
                      <a:pPr algn="ctr"/>
                      <a:r>
                        <a:rPr kumimoji="1" lang="en-US" altLang="ja-JP" sz="1100" dirty="0">
                          <a:solidFill>
                            <a:schemeClr val="bg1"/>
                          </a:solidFill>
                        </a:rPr>
                        <a:t>2018</a:t>
                      </a:r>
                      <a:r>
                        <a:rPr kumimoji="1" lang="ja-JP" altLang="en-US" sz="1100" dirty="0">
                          <a:solidFill>
                            <a:schemeClr val="bg1"/>
                          </a:solidFill>
                        </a:rPr>
                        <a:t>年度</a:t>
                      </a:r>
                    </a:p>
                  </a:txBody>
                  <a:tcPr anchor="ctr"/>
                </a:tc>
                <a:tc>
                  <a:txBody>
                    <a:bodyPr/>
                    <a:lstStyle/>
                    <a:p>
                      <a:pPr algn="ctr"/>
                      <a:r>
                        <a:rPr kumimoji="1" lang="en-US" altLang="ja-JP" sz="1100" dirty="0">
                          <a:solidFill>
                            <a:schemeClr val="bg1"/>
                          </a:solidFill>
                        </a:rPr>
                        <a:t>2019</a:t>
                      </a:r>
                      <a:r>
                        <a:rPr kumimoji="1" lang="ja-JP" altLang="en-US" sz="1100" dirty="0">
                          <a:solidFill>
                            <a:schemeClr val="bg1"/>
                          </a:solidFill>
                        </a:rPr>
                        <a:t>年度</a:t>
                      </a:r>
                    </a:p>
                  </a:txBody>
                  <a:tcPr anchor="ctr"/>
                </a:tc>
                <a:tc>
                  <a:txBody>
                    <a:bodyPr/>
                    <a:lstStyle/>
                    <a:p>
                      <a:pPr algn="ctr"/>
                      <a:r>
                        <a:rPr kumimoji="1" lang="en-US" altLang="ja-JP" sz="1100" dirty="0">
                          <a:solidFill>
                            <a:schemeClr val="bg1"/>
                          </a:solidFill>
                        </a:rPr>
                        <a:t>2020</a:t>
                      </a:r>
                      <a:r>
                        <a:rPr kumimoji="1" lang="ja-JP" altLang="en-US" sz="1100" dirty="0">
                          <a:solidFill>
                            <a:schemeClr val="bg1"/>
                          </a:solidFill>
                        </a:rPr>
                        <a:t>年度</a:t>
                      </a:r>
                    </a:p>
                  </a:txBody>
                  <a:tcPr anchor="ctr"/>
                </a:tc>
                <a:extLst>
                  <a:ext uri="{0D108BD9-81ED-4DB2-BD59-A6C34878D82A}">
                    <a16:rowId xmlns:a16="http://schemas.microsoft.com/office/drawing/2014/main" val="261285832"/>
                  </a:ext>
                </a:extLst>
              </a:tr>
              <a:tr h="345192">
                <a:tc>
                  <a:txBody>
                    <a:bodyPr/>
                    <a:lstStyle/>
                    <a:p>
                      <a:r>
                        <a:rPr kumimoji="1" lang="ja-JP" altLang="en-US" sz="1100" dirty="0">
                          <a:solidFill>
                            <a:schemeClr val="tx1"/>
                          </a:solidFill>
                        </a:rPr>
                        <a:t>大阪府</a:t>
                      </a:r>
                    </a:p>
                  </a:txBody>
                  <a:tcPr anchor="ctr"/>
                </a:tc>
                <a:tc>
                  <a:txBody>
                    <a:bodyPr/>
                    <a:lstStyle/>
                    <a:p>
                      <a:pPr algn="r"/>
                      <a:r>
                        <a:rPr kumimoji="1" lang="en-US" altLang="ja-JP" sz="1100" dirty="0">
                          <a:solidFill>
                            <a:schemeClr val="tx1"/>
                          </a:solidFill>
                        </a:rPr>
                        <a:t>29</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39</a:t>
                      </a:r>
                      <a:r>
                        <a:rPr kumimoji="1" lang="ja-JP" altLang="en-US" sz="1100" dirty="0">
                          <a:solidFill>
                            <a:schemeClr val="tx1"/>
                          </a:solidFill>
                        </a:rPr>
                        <a:t>件</a:t>
                      </a:r>
                    </a:p>
                  </a:txBody>
                  <a:tcPr anchor="ctr"/>
                </a:tc>
                <a:tc>
                  <a:txBody>
                    <a:bodyPr/>
                    <a:lstStyle/>
                    <a:p>
                      <a:pPr algn="r"/>
                      <a:r>
                        <a:rPr kumimoji="1" lang="en-US" altLang="ja-JP" sz="1100" strike="noStrike" dirty="0" smtClean="0">
                          <a:solidFill>
                            <a:schemeClr val="tx1"/>
                          </a:solidFill>
                        </a:rPr>
                        <a:t>48</a:t>
                      </a:r>
                      <a:r>
                        <a:rPr kumimoji="1" lang="ja-JP" altLang="en-US" sz="1100" strike="noStrike" dirty="0" smtClean="0">
                          <a:solidFill>
                            <a:schemeClr val="tx1"/>
                          </a:solidFill>
                        </a:rPr>
                        <a:t>件</a:t>
                      </a:r>
                      <a:endParaRPr kumimoji="1" lang="ja-JP" altLang="en-US" sz="1100" strike="noStrike" dirty="0">
                        <a:solidFill>
                          <a:schemeClr val="tx1"/>
                        </a:solidFill>
                      </a:endParaRPr>
                    </a:p>
                  </a:txBody>
                  <a:tcPr anchor="ctr"/>
                </a:tc>
                <a:tc>
                  <a:txBody>
                    <a:bodyPr/>
                    <a:lstStyle/>
                    <a:p>
                      <a:pPr algn="r"/>
                      <a:r>
                        <a:rPr kumimoji="1" lang="en-US" altLang="ja-JP" sz="1100" strike="noStrike" dirty="0" smtClean="0">
                          <a:solidFill>
                            <a:schemeClr val="tx1"/>
                          </a:solidFill>
                        </a:rPr>
                        <a:t>53</a:t>
                      </a:r>
                      <a:r>
                        <a:rPr kumimoji="1" lang="ja-JP" altLang="en-US" sz="1100" strike="noStrike" dirty="0" smtClean="0">
                          <a:solidFill>
                            <a:schemeClr val="tx1"/>
                          </a:solidFill>
                        </a:rPr>
                        <a:t>件</a:t>
                      </a:r>
                      <a:endParaRPr kumimoji="1" lang="ja-JP" altLang="en-US" sz="1100" strike="noStrike" dirty="0">
                        <a:solidFill>
                          <a:schemeClr val="tx1"/>
                        </a:solidFill>
                      </a:endParaRPr>
                    </a:p>
                  </a:txBody>
                  <a:tcPr anchor="ctr"/>
                </a:tc>
                <a:extLst>
                  <a:ext uri="{0D108BD9-81ED-4DB2-BD59-A6C34878D82A}">
                    <a16:rowId xmlns:a16="http://schemas.microsoft.com/office/drawing/2014/main" val="1551209247"/>
                  </a:ext>
                </a:extLst>
              </a:tr>
              <a:tr h="302136">
                <a:tc>
                  <a:txBody>
                    <a:bodyPr/>
                    <a:lstStyle/>
                    <a:p>
                      <a:r>
                        <a:rPr kumimoji="1" lang="ja-JP" altLang="en-US" sz="1100" dirty="0">
                          <a:solidFill>
                            <a:schemeClr val="tx1"/>
                          </a:solidFill>
                        </a:rPr>
                        <a:t>大阪市</a:t>
                      </a:r>
                    </a:p>
                  </a:txBody>
                  <a:tcPr anchor="ctr"/>
                </a:tc>
                <a:tc>
                  <a:txBody>
                    <a:bodyPr/>
                    <a:lstStyle/>
                    <a:p>
                      <a:pPr algn="r"/>
                      <a:r>
                        <a:rPr kumimoji="1" lang="en-US" altLang="ja-JP" sz="1100" dirty="0">
                          <a:solidFill>
                            <a:schemeClr val="tx1"/>
                          </a:solidFill>
                        </a:rPr>
                        <a:t>40</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47</a:t>
                      </a:r>
                      <a:r>
                        <a:rPr kumimoji="1" lang="ja-JP" altLang="en-US" sz="1100" dirty="0">
                          <a:solidFill>
                            <a:schemeClr val="tx1"/>
                          </a:solidFill>
                        </a:rPr>
                        <a:t>件</a:t>
                      </a:r>
                    </a:p>
                  </a:txBody>
                  <a:tcPr anchor="ctr"/>
                </a:tc>
                <a:tc>
                  <a:txBody>
                    <a:bodyPr/>
                    <a:lstStyle/>
                    <a:p>
                      <a:pPr algn="r"/>
                      <a:r>
                        <a:rPr kumimoji="1" lang="en-US" altLang="ja-JP" sz="1100" dirty="0" smtClean="0">
                          <a:solidFill>
                            <a:schemeClr val="tx1"/>
                          </a:solidFill>
                        </a:rPr>
                        <a:t>65</a:t>
                      </a:r>
                      <a:r>
                        <a:rPr kumimoji="1" lang="ja-JP" altLang="en-US" sz="1100" dirty="0" smtClean="0">
                          <a:solidFill>
                            <a:schemeClr val="tx1"/>
                          </a:solidFill>
                        </a:rPr>
                        <a:t>件</a:t>
                      </a:r>
                      <a:endParaRPr kumimoji="1" lang="ja-JP" altLang="en-US" sz="1100" dirty="0">
                        <a:solidFill>
                          <a:schemeClr val="tx1"/>
                        </a:solidFill>
                      </a:endParaRPr>
                    </a:p>
                  </a:txBody>
                  <a:tcPr anchor="ctr"/>
                </a:tc>
                <a:tc>
                  <a:txBody>
                    <a:bodyPr/>
                    <a:lstStyle/>
                    <a:p>
                      <a:pPr algn="r"/>
                      <a:r>
                        <a:rPr kumimoji="1" lang="en-US" altLang="ja-JP" sz="1100" dirty="0" smtClean="0">
                          <a:solidFill>
                            <a:schemeClr val="tx1"/>
                          </a:solidFill>
                        </a:rPr>
                        <a:t>71</a:t>
                      </a:r>
                      <a:r>
                        <a:rPr kumimoji="1" lang="ja-JP" altLang="en-US" sz="1100" dirty="0" smtClean="0">
                          <a:solidFill>
                            <a:schemeClr val="tx1"/>
                          </a:solidFill>
                        </a:rPr>
                        <a:t>件</a:t>
                      </a:r>
                      <a:endParaRPr kumimoji="1" lang="ja-JP" altLang="en-US" sz="1100" dirty="0">
                        <a:solidFill>
                          <a:schemeClr val="tx1"/>
                        </a:solidFill>
                      </a:endParaRPr>
                    </a:p>
                  </a:txBody>
                  <a:tcPr anchor="ctr"/>
                </a:tc>
                <a:extLst>
                  <a:ext uri="{0D108BD9-81ED-4DB2-BD59-A6C34878D82A}">
                    <a16:rowId xmlns:a16="http://schemas.microsoft.com/office/drawing/2014/main" val="47873173"/>
                  </a:ext>
                </a:extLst>
              </a:tr>
              <a:tr h="331088">
                <a:tc>
                  <a:txBody>
                    <a:bodyPr/>
                    <a:lstStyle/>
                    <a:p>
                      <a:r>
                        <a:rPr kumimoji="1" lang="ja-JP" altLang="en-US" sz="1100" dirty="0">
                          <a:solidFill>
                            <a:schemeClr val="tx1"/>
                          </a:solidFill>
                        </a:rPr>
                        <a:t>堺市</a:t>
                      </a:r>
                    </a:p>
                  </a:txBody>
                  <a:tcPr anchor="ctr"/>
                </a:tc>
                <a:tc>
                  <a:txBody>
                    <a:bodyPr/>
                    <a:lstStyle/>
                    <a:p>
                      <a:pPr algn="r"/>
                      <a:r>
                        <a:rPr kumimoji="1" lang="en-US" altLang="ja-JP" sz="1100" dirty="0">
                          <a:solidFill>
                            <a:schemeClr val="tx1"/>
                          </a:solidFill>
                        </a:rPr>
                        <a:t>10</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13</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14</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14</a:t>
                      </a:r>
                      <a:r>
                        <a:rPr kumimoji="1" lang="ja-JP" altLang="en-US" sz="1100" dirty="0">
                          <a:solidFill>
                            <a:schemeClr val="tx1"/>
                          </a:solidFill>
                        </a:rPr>
                        <a:t>件</a:t>
                      </a:r>
                    </a:p>
                  </a:txBody>
                  <a:tcPr anchor="ctr"/>
                </a:tc>
                <a:extLst>
                  <a:ext uri="{0D108BD9-81ED-4DB2-BD59-A6C34878D82A}">
                    <a16:rowId xmlns:a16="http://schemas.microsoft.com/office/drawing/2014/main" val="2379111519"/>
                  </a:ext>
                </a:extLst>
              </a:tr>
            </a:tbl>
          </a:graphicData>
        </a:graphic>
      </p:graphicFrame>
      <p:sp>
        <p:nvSpPr>
          <p:cNvPr id="21" name="テキスト ボックス 9">
            <a:extLst>
              <a:ext uri="{FF2B5EF4-FFF2-40B4-BE49-F238E27FC236}">
                <a16:creationId xmlns:a16="http://schemas.microsoft.com/office/drawing/2014/main" id="{C94146BA-D40E-4B79-9739-FF07209E9097}"/>
              </a:ext>
            </a:extLst>
          </p:cNvPr>
          <p:cNvSpPr txBox="1"/>
          <p:nvPr/>
        </p:nvSpPr>
        <p:spPr>
          <a:xfrm>
            <a:off x="368282" y="4170003"/>
            <a:ext cx="5400356" cy="1384995"/>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年３月に企業との包括連携協定に基づき、「</a:t>
            </a:r>
            <a:r>
              <a:rPr lang="en-US" altLang="ja-JP" sz="1200" dirty="0">
                <a:latin typeface="Meiryo UI" panose="020B0604030504040204" pitchFamily="50" charset="-128"/>
                <a:ea typeface="Meiryo UI" panose="020B0604030504040204" pitchFamily="50" charset="-128"/>
              </a:rPr>
              <a:t>OSAKA MEIKAN</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事業</a:t>
            </a:r>
            <a:endParaRPr lang="en-US" altLang="ja-JP" sz="1200" dirty="0" smtClean="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を開始</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企業や市町村と連携し、インターネットテレビや</a:t>
            </a:r>
            <a:r>
              <a:rPr lang="en-US" altLang="ja-JP" sz="1200" dirty="0" smtClean="0">
                <a:latin typeface="Meiryo UI" panose="020B0604030504040204" pitchFamily="50" charset="-128"/>
                <a:ea typeface="Meiryo UI" panose="020B0604030504040204" pitchFamily="50" charset="-128"/>
              </a:rPr>
              <a:t>SNS</a:t>
            </a:r>
            <a:r>
              <a:rPr lang="ja-JP" altLang="en-US" sz="1200" dirty="0">
                <a:latin typeface="Meiryo UI" panose="020B0604030504040204" pitchFamily="50" charset="-128"/>
                <a:ea typeface="Meiryo UI" panose="020B0604030504040204" pitchFamily="50" charset="-128"/>
              </a:rPr>
              <a:t>（</a:t>
            </a:r>
            <a:r>
              <a:rPr lang="en-US" altLang="ja-JP" sz="1200" dirty="0" err="1" smtClean="0">
                <a:latin typeface="Meiryo UI" panose="020B0604030504040204" pitchFamily="50" charset="-128"/>
                <a:ea typeface="Meiryo UI" panose="020B0604030504040204" pitchFamily="50" charset="-128"/>
              </a:rPr>
              <a:t>Twitter,Facebook</a:t>
            </a:r>
            <a:r>
              <a:rPr lang="en-US" altLang="ja-JP" sz="1200" dirty="0" smtClean="0">
                <a:latin typeface="Meiryo UI" panose="020B0604030504040204" pitchFamily="50" charset="-128"/>
                <a:ea typeface="Meiryo UI" panose="020B0604030504040204" pitchFamily="50" charset="-128"/>
              </a:rPr>
              <a:t>, </a:t>
            </a:r>
          </a:p>
          <a:p>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Instagram</a:t>
            </a:r>
            <a:r>
              <a:rPr lang="ja-JP" altLang="en-US" sz="1200" dirty="0" smtClean="0">
                <a:latin typeface="Meiryo UI" panose="020B0604030504040204" pitchFamily="50" charset="-128"/>
                <a:ea typeface="Meiryo UI" panose="020B0604030504040204" pitchFamily="50" charset="-128"/>
              </a:rPr>
              <a:t>）、ニュースメディア</a:t>
            </a:r>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OSAKA </a:t>
            </a:r>
            <a:r>
              <a:rPr lang="en-US" altLang="ja-JP" sz="1200" dirty="0">
                <a:latin typeface="Meiryo UI" panose="020B0604030504040204" pitchFamily="50" charset="-128"/>
                <a:ea typeface="Meiryo UI" panose="020B0604030504040204" pitchFamily="50" charset="-128"/>
              </a:rPr>
              <a:t>MEIKAN</a:t>
            </a:r>
            <a:r>
              <a:rPr lang="ja-JP" altLang="en-US"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NEWS</a:t>
            </a:r>
            <a:r>
              <a:rPr lang="ja-JP" altLang="en-US" sz="1200" dirty="0">
                <a:latin typeface="Meiryo UI" panose="020B0604030504040204" pitchFamily="50" charset="-128"/>
                <a:ea typeface="Meiryo UI" panose="020B0604030504040204" pitchFamily="50" charset="-128"/>
              </a:rPr>
              <a:t>）など</a:t>
            </a: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活用</a:t>
            </a:r>
            <a:r>
              <a:rPr lang="ja-JP" altLang="en-US" sz="1200" dirty="0" smtClean="0">
                <a:latin typeface="Meiryo UI" panose="020B0604030504040204" pitchFamily="50" charset="-128"/>
                <a:ea typeface="Meiryo UI" panose="020B0604030504040204" pitchFamily="50" charset="-128"/>
              </a:rPr>
              <a:t>した、</a:t>
            </a:r>
            <a:endParaRPr lang="en-US" altLang="ja-JP" sz="1200" dirty="0" smtClean="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大阪の</a:t>
            </a:r>
            <a:r>
              <a:rPr lang="ja-JP" altLang="en-US" sz="1200" dirty="0">
                <a:latin typeface="Meiryo UI" panose="020B0604030504040204" pitchFamily="50" charset="-128"/>
                <a:ea typeface="Meiryo UI" panose="020B0604030504040204" pitchFamily="50" charset="-128"/>
              </a:rPr>
              <a:t>「ひと</a:t>
            </a:r>
            <a:r>
              <a:rPr lang="ja-JP" altLang="en-US" sz="1200" dirty="0" smtClean="0">
                <a:latin typeface="Meiryo UI" panose="020B0604030504040204" pitchFamily="50" charset="-128"/>
                <a:ea typeface="Meiryo UI" panose="020B0604030504040204" pitchFamily="50" charset="-128"/>
              </a:rPr>
              <a:t>・もの</a:t>
            </a:r>
            <a:r>
              <a:rPr lang="ja-JP" altLang="en-US" sz="1200" dirty="0">
                <a:latin typeface="Meiryo UI" panose="020B0604030504040204" pitchFamily="50" charset="-128"/>
                <a:ea typeface="Meiryo UI" panose="020B0604030504040204" pitchFamily="50" charset="-128"/>
              </a:rPr>
              <a:t>・こと」の</a:t>
            </a:r>
            <a:r>
              <a:rPr lang="ja-JP" altLang="en-US" sz="1200" dirty="0" smtClean="0">
                <a:latin typeface="Meiryo UI" panose="020B0604030504040204" pitchFamily="50" charset="-128"/>
                <a:ea typeface="Meiryo UI" panose="020B0604030504040204" pitchFamily="50" charset="-128"/>
              </a:rPr>
              <a:t>魅力発信に取り組む。</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rPr>
              <a:t>年４月に</a:t>
            </a:r>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公民</a:t>
            </a:r>
            <a:r>
              <a:rPr lang="ja-JP" altLang="en-US" sz="1200" dirty="0" smtClean="0">
                <a:latin typeface="Meiryo UI" panose="020B0604030504040204" pitchFamily="50" charset="-128"/>
                <a:ea typeface="Meiryo UI" panose="020B0604030504040204" pitchFamily="50" charset="-128"/>
              </a:rPr>
              <a:t>連携データベース」を開設。ネットワーク企業等の</a:t>
            </a:r>
            <a:endParaRPr lang="en-US" altLang="ja-JP" sz="1200" dirty="0" smtClean="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見える化を進め、府</a:t>
            </a:r>
            <a:r>
              <a:rPr lang="ja-JP" altLang="en-US" sz="1200" dirty="0">
                <a:latin typeface="Meiryo UI" panose="020B0604030504040204" pitchFamily="50" charset="-128"/>
                <a:ea typeface="Meiryo UI" panose="020B0604030504040204" pitchFamily="50" charset="-128"/>
              </a:rPr>
              <a:t>や</a:t>
            </a:r>
            <a:r>
              <a:rPr lang="ja-JP" altLang="en-US" sz="1200" dirty="0" smtClean="0">
                <a:latin typeface="Meiryo UI" panose="020B0604030504040204" pitchFamily="50" charset="-128"/>
                <a:ea typeface="Meiryo UI" panose="020B0604030504040204" pitchFamily="50" charset="-128"/>
              </a:rPr>
              <a:t>市町村の連携事例を広く発信することにより、オール大阪で</a:t>
            </a:r>
            <a:endParaRPr lang="en-US" altLang="ja-JP" sz="1200" dirty="0" smtClean="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公民連携を推進。</a:t>
            </a:r>
            <a:endParaRPr lang="en-US" altLang="ja-JP" sz="12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3121547A-8ACD-4C32-A310-70DF1093DC4D}"/>
              </a:ext>
            </a:extLst>
          </p:cNvPr>
          <p:cNvSpPr txBox="1"/>
          <p:nvPr/>
        </p:nvSpPr>
        <p:spPr>
          <a:xfrm>
            <a:off x="5498104" y="2008555"/>
            <a:ext cx="3947716"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住民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が住み慣れた地域で安心して快適に住み続けられるよう</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多様</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な主体が参画して課題解決型のまちづくりを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4DEA1404-1D1D-40B6-96C6-14F7D303E3E1}"/>
              </a:ext>
            </a:extLst>
          </p:cNvPr>
          <p:cNvSpPr txBox="1"/>
          <p:nvPr/>
        </p:nvSpPr>
        <p:spPr>
          <a:xfrm>
            <a:off x="5498105" y="3702224"/>
            <a:ext cx="2527005"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：（独）都市再生機構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1" descr="「ＵＲ団地 森ノ...」の画像検索結果">
            <a:extLst>
              <a:ext uri="{FF2B5EF4-FFF2-40B4-BE49-F238E27FC236}">
                <a16:creationId xmlns:a16="http://schemas.microsoft.com/office/drawing/2014/main" id="{82D152AD-9117-4F86-B1F5-09E508E51B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9950" y="2580413"/>
            <a:ext cx="1513762" cy="10645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みんなの拠点">
            <a:extLst>
              <a:ext uri="{FF2B5EF4-FFF2-40B4-BE49-F238E27FC236}">
                <a16:creationId xmlns:a16="http://schemas.microsoft.com/office/drawing/2014/main" id="{B6D7E9A9-0081-4F4B-B407-264F431E4E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6438" y="2459603"/>
            <a:ext cx="1498834" cy="130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30">
            <a:extLst>
              <a:ext uri="{FF2B5EF4-FFF2-40B4-BE49-F238E27FC236}">
                <a16:creationId xmlns:a16="http://schemas.microsoft.com/office/drawing/2014/main" id="{7A64A18F-F66C-4E9D-A825-9C0689929F27}"/>
              </a:ext>
            </a:extLst>
          </p:cNvPr>
          <p:cNvSpPr txBox="1"/>
          <p:nvPr/>
        </p:nvSpPr>
        <p:spPr>
          <a:xfrm>
            <a:off x="5351827" y="3933056"/>
            <a:ext cx="3803252" cy="492443"/>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天王寺公園エントランスエリア</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活力の導入により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リニューアル。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a:extLst>
              <a:ext uri="{FF2B5EF4-FFF2-40B4-BE49-F238E27FC236}">
                <a16:creationId xmlns:a16="http://schemas.microsoft.com/office/drawing/2014/main" id="{970DFF17-2227-4C8A-B7AD-0C196B1F7D6B}"/>
              </a:ext>
            </a:extLst>
          </p:cNvPr>
          <p:cNvSpPr txBox="1"/>
          <p:nvPr/>
        </p:nvSpPr>
        <p:spPr>
          <a:xfrm>
            <a:off x="5697151" y="5450399"/>
            <a:ext cx="1728192"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Picture 2" descr="てんしば">
            <a:hlinkClick r:id="rId5"/>
            <a:extLst>
              <a:ext uri="{FF2B5EF4-FFF2-40B4-BE49-F238E27FC236}">
                <a16:creationId xmlns:a16="http://schemas.microsoft.com/office/drawing/2014/main" id="{FD728A33-7207-4D31-BE9C-4EF9A06EE2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1851" y="4447321"/>
            <a:ext cx="1463903" cy="978653"/>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a:extLst>
              <a:ext uri="{FF2B5EF4-FFF2-40B4-BE49-F238E27FC236}">
                <a16:creationId xmlns:a16="http://schemas.microsoft.com/office/drawing/2014/main" id="{C363CEE8-FD75-4340-A83A-8102B525231C}"/>
              </a:ext>
            </a:extLst>
          </p:cNvPr>
          <p:cNvPicPr>
            <a:picLocks noChangeAspect="1"/>
          </p:cNvPicPr>
          <p:nvPr/>
        </p:nvPicPr>
        <p:blipFill>
          <a:blip r:embed="rId7"/>
          <a:stretch>
            <a:fillRect/>
          </a:stretch>
        </p:blipFill>
        <p:spPr>
          <a:xfrm>
            <a:off x="7257356" y="5085371"/>
            <a:ext cx="2188464" cy="1447644"/>
          </a:xfrm>
          <a:prstGeom prst="rect">
            <a:avLst/>
          </a:prstGeom>
        </p:spPr>
      </p:pic>
      <p:sp>
        <p:nvSpPr>
          <p:cNvPr id="36" name="テキスト ボックス 35">
            <a:extLst>
              <a:ext uri="{FF2B5EF4-FFF2-40B4-BE49-F238E27FC236}">
                <a16:creationId xmlns:a16="http://schemas.microsoft.com/office/drawing/2014/main" id="{27C8D32C-B546-4069-BF69-2D2780E93B62}"/>
              </a:ext>
            </a:extLst>
          </p:cNvPr>
          <p:cNvSpPr txBox="1"/>
          <p:nvPr/>
        </p:nvSpPr>
        <p:spPr>
          <a:xfrm>
            <a:off x="5574349" y="5690174"/>
            <a:ext cx="1727431" cy="769441"/>
          </a:xfrm>
          <a:prstGeom prst="rect">
            <a:avLst/>
          </a:prstGeom>
          <a:noFill/>
        </p:spPr>
        <p:txBody>
          <a:bodyPr wrap="square" lIns="36000" rIns="36000"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月、民間事業者が運営するてんしばゲートエリア「</a:t>
            </a: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i:na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（イーナ）」がオープン</a:t>
            </a:r>
          </a:p>
        </p:txBody>
      </p:sp>
      <p:sp>
        <p:nvSpPr>
          <p:cNvPr id="37" name="テキスト ボックス 36">
            <a:extLst>
              <a:ext uri="{FF2B5EF4-FFF2-40B4-BE49-F238E27FC236}">
                <a16:creationId xmlns:a16="http://schemas.microsoft.com/office/drawing/2014/main" id="{DE9AD341-17C7-402A-AA6D-91A0FB2FD5FD}"/>
              </a:ext>
            </a:extLst>
          </p:cNvPr>
          <p:cNvSpPr txBox="1"/>
          <p:nvPr/>
        </p:nvSpPr>
        <p:spPr>
          <a:xfrm>
            <a:off x="6105128" y="6609597"/>
            <a:ext cx="3492420" cy="215444"/>
          </a:xfrm>
          <a:prstGeom prst="rect">
            <a:avLst/>
          </a:prstGeom>
          <a:noFill/>
        </p:spPr>
        <p:txBody>
          <a:bodyPr wrap="square" rtlCol="0">
            <a:spAutoFit/>
          </a:bodyPr>
          <a:lstStyle/>
          <a:p>
            <a:pPr marL="447675" indent="-447675"/>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：「グランドデザイン・大阪」「グランドデザイン・大阪都市圏」取組</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報告</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a:extLst>
              <a:ext uri="{FF2B5EF4-FFF2-40B4-BE49-F238E27FC236}">
                <a16:creationId xmlns:a16="http://schemas.microsoft.com/office/drawing/2014/main" id="{C0700FB6-89DF-4505-8D0F-B024897C6FEE}"/>
              </a:ext>
            </a:extLst>
          </p:cNvPr>
          <p:cNvSpPr txBox="1"/>
          <p:nvPr/>
        </p:nvSpPr>
        <p:spPr>
          <a:xfrm>
            <a:off x="272479" y="1844825"/>
            <a:ext cx="5079347" cy="677108"/>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◇企業等との包括連携協定</a:t>
            </a:r>
            <a:endParaRPr lang="en-US" altLang="ja-JP" sz="1400" b="1" dirty="0">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・それぞれ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のニーズをマッチングし「</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」の関係に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よる公民</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8EBED4E6-5F5D-4E32-85DA-F82C8CD1BE74}"/>
              </a:ext>
            </a:extLst>
          </p:cNvPr>
          <p:cNvSpPr txBox="1"/>
          <p:nvPr/>
        </p:nvSpPr>
        <p:spPr>
          <a:xfrm>
            <a:off x="272480" y="3913311"/>
            <a:ext cx="4190798" cy="307777"/>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rPr>
              <a:t>◇企業等との連携による情報</a:t>
            </a:r>
            <a:r>
              <a:rPr lang="ja-JP" altLang="en-US" sz="1400" b="1" dirty="0">
                <a:latin typeface="Meiryo UI" panose="020B0604030504040204" pitchFamily="50" charset="-128"/>
                <a:ea typeface="Meiryo UI" panose="020B0604030504040204" pitchFamily="50" charset="-128"/>
              </a:rPr>
              <a:t>発信の取組み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a:extLst>
              <a:ext uri="{FF2B5EF4-FFF2-40B4-BE49-F238E27FC236}">
                <a16:creationId xmlns:a16="http://schemas.microsoft.com/office/drawing/2014/main" id="{4DCFC373-0909-4687-A5EC-CC963AF6EC8A}"/>
              </a:ext>
            </a:extLst>
          </p:cNvPr>
          <p:cNvSpPr txBox="1"/>
          <p:nvPr/>
        </p:nvSpPr>
        <p:spPr>
          <a:xfrm>
            <a:off x="5298706" y="1717751"/>
            <a:ext cx="4190798"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◇スマートエイジング・シティ</a:t>
            </a: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624" y="5786849"/>
            <a:ext cx="1136843" cy="540000"/>
          </a:xfrm>
          <a:prstGeom prst="rect">
            <a:avLst/>
          </a:prstGeom>
        </p:spPr>
      </p:pic>
      <p:grpSp>
        <p:nvGrpSpPr>
          <p:cNvPr id="5" name="グループ化 4"/>
          <p:cNvGrpSpPr/>
          <p:nvPr/>
        </p:nvGrpSpPr>
        <p:grpSpPr>
          <a:xfrm>
            <a:off x="1712640" y="5615537"/>
            <a:ext cx="1803344" cy="1206823"/>
            <a:chOff x="1712640" y="5558239"/>
            <a:chExt cx="1803344" cy="1206823"/>
          </a:xfrm>
        </p:grpSpPr>
        <p:pic>
          <p:nvPicPr>
            <p:cNvPr id="43" name="図 42">
              <a:extLst>
                <a:ext uri="{FF2B5EF4-FFF2-40B4-BE49-F238E27FC236}">
                  <a16:creationId xmlns:a16="http://schemas.microsoft.com/office/drawing/2014/main" id="{5EA33F6C-0BC5-6E40-BBF0-3E2D577CF5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12640" y="5558239"/>
              <a:ext cx="1803344" cy="1008000"/>
            </a:xfrm>
            <a:prstGeom prst="rect">
              <a:avLst/>
            </a:prstGeom>
          </p:spPr>
        </p:pic>
        <p:sp>
          <p:nvSpPr>
            <p:cNvPr id="45" name="テキスト ボックス 44">
              <a:extLst>
                <a:ext uri="{FF2B5EF4-FFF2-40B4-BE49-F238E27FC236}">
                  <a16:creationId xmlns:a16="http://schemas.microsoft.com/office/drawing/2014/main" id="{4DEA1404-1D1D-40B6-96C6-14F7D303E3E1}"/>
                </a:ext>
              </a:extLst>
            </p:cNvPr>
            <p:cNvSpPr txBox="1"/>
            <p:nvPr/>
          </p:nvSpPr>
          <p:spPr>
            <a:xfrm>
              <a:off x="2248540" y="6534230"/>
              <a:ext cx="685889"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TV</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 name="グループ化 5"/>
          <p:cNvGrpSpPr/>
          <p:nvPr/>
        </p:nvGrpSpPr>
        <p:grpSpPr>
          <a:xfrm>
            <a:off x="3584848" y="5589240"/>
            <a:ext cx="1841686" cy="1251189"/>
            <a:chOff x="3584848" y="5531942"/>
            <a:chExt cx="1841686" cy="1251189"/>
          </a:xfrm>
        </p:grpSpPr>
        <p:pic>
          <p:nvPicPr>
            <p:cNvPr id="44" name="図 43"/>
            <p:cNvPicPr>
              <a:picLocks noChangeAspect="1"/>
            </p:cNvPicPr>
            <p:nvPr/>
          </p:nvPicPr>
          <p:blipFill rotWithShape="1">
            <a:blip r:embed="rId10"/>
            <a:srcRect l="27077" t="54963" r="56180" b="27574"/>
            <a:stretch/>
          </p:blipFill>
          <p:spPr>
            <a:xfrm>
              <a:off x="3584848" y="5531942"/>
              <a:ext cx="1841686" cy="1080000"/>
            </a:xfrm>
            <a:prstGeom prst="rect">
              <a:avLst/>
            </a:prstGeom>
          </p:spPr>
        </p:pic>
        <p:sp>
          <p:nvSpPr>
            <p:cNvPr id="46" name="テキスト ボックス 45">
              <a:extLst>
                <a:ext uri="{FF2B5EF4-FFF2-40B4-BE49-F238E27FC236}">
                  <a16:creationId xmlns:a16="http://schemas.microsoft.com/office/drawing/2014/main" id="{4DEA1404-1D1D-40B6-96C6-14F7D303E3E1}"/>
                </a:ext>
              </a:extLst>
            </p:cNvPr>
            <p:cNvSpPr txBox="1"/>
            <p:nvPr/>
          </p:nvSpPr>
          <p:spPr>
            <a:xfrm>
              <a:off x="4194578" y="6552299"/>
              <a:ext cx="650393"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阪南</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TV</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6599147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380711"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）民間活動促進の仕組みづくり</a:t>
            </a:r>
          </a:p>
        </p:txBody>
      </p:sp>
      <p:sp>
        <p:nvSpPr>
          <p:cNvPr id="24" name="タイトル 1"/>
          <p:cNvSpPr txBox="1">
            <a:spLocks/>
          </p:cNvSpPr>
          <p:nvPr/>
        </p:nvSpPr>
        <p:spPr>
          <a:xfrm>
            <a:off x="344488" y="1412776"/>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フィランソロピーの促進、非営利セクターの活性化</a:t>
            </a:r>
          </a:p>
        </p:txBody>
      </p:sp>
      <p:cxnSp>
        <p:nvCxnSpPr>
          <p:cNvPr id="18" name="直線コネクタ 17"/>
          <p:cNvCxnSpPr>
            <a:cxnSpLocks/>
          </p:cNvCxnSpPr>
          <p:nvPr/>
        </p:nvCxnSpPr>
        <p:spPr>
          <a:xfrm flipV="1">
            <a:off x="332998" y="1314991"/>
            <a:ext cx="9305658" cy="24764"/>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300171" y="404664"/>
            <a:ext cx="9305658"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フィランソロピーの促進に向けた核となる場として「民都・大阪」フィランソロピー会議</a:t>
            </a:r>
            <a:r>
              <a:rPr lang="ja-JP" altLang="en-US" sz="1400" dirty="0" smtClean="0">
                <a:latin typeface="+mj-ea"/>
                <a:cs typeface="Meiryo UI" panose="020B0604030504040204" pitchFamily="50" charset="-128"/>
              </a:rPr>
              <a:t>を</a:t>
            </a:r>
            <a:r>
              <a:rPr lang="ja-JP" altLang="en-US" sz="1400" dirty="0">
                <a:latin typeface="+mj-ea"/>
                <a:cs typeface="Meiryo UI" panose="020B0604030504040204" pitchFamily="50" charset="-128"/>
              </a:rPr>
              <a:t>設置</a:t>
            </a:r>
            <a:r>
              <a:rPr lang="ja-JP" altLang="en-US" sz="1400" dirty="0" smtClean="0">
                <a:latin typeface="+mj-ea"/>
                <a:cs typeface="Meiryo UI" panose="020B0604030504040204" pitchFamily="50" charset="-128"/>
              </a:rPr>
              <a:t>し</a:t>
            </a:r>
            <a:r>
              <a:rPr lang="ja-JP" altLang="en-US" sz="1400" dirty="0">
                <a:latin typeface="+mj-ea"/>
                <a:cs typeface="Meiryo UI" panose="020B0604030504040204" pitchFamily="50" charset="-128"/>
              </a:rPr>
              <a:t>、議論・検討がスタート。　また、</a:t>
            </a: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６月に「フィランソロピー都市宣言」を行い、大阪が国内外から資金・人材が集まるフィランソロピーの国際拠点都市をめざすことをアピール。「民都・大阪」における社会的課題解決に向けた新たな連携等についての議論を実施。</a:t>
            </a:r>
          </a:p>
        </p:txBody>
      </p:sp>
      <p:sp>
        <p:nvSpPr>
          <p:cNvPr id="42" name="正方形/長方形 41">
            <a:extLst>
              <a:ext uri="{FF2B5EF4-FFF2-40B4-BE49-F238E27FC236}">
                <a16:creationId xmlns:a16="http://schemas.microsoft.com/office/drawing/2014/main" id="{CEFBC062-D2BF-4527-87C2-88FBB9AEECA1}"/>
              </a:ext>
            </a:extLst>
          </p:cNvPr>
          <p:cNvSpPr/>
          <p:nvPr/>
        </p:nvSpPr>
        <p:spPr>
          <a:xfrm>
            <a:off x="431872" y="1700808"/>
            <a:ext cx="4392000" cy="3416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◇フィランソロピーの促進を通じた「民都･大阪」の実現</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フィランソロピーへの関⼼が世界的に⾼</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まりつつ</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ある中、多様な担い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⼿が、法⼈格の縦割りや営利・⾮営利の区分を越えて⼀堂に集い、</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それぞれが公益活動を担う主体だということを再認識（共通のアイデ</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ンティティを形成）し、大阪の⺠の連携・協⼒によりその存在感を国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内外に示す「核となる場」として、「⺠都・⼤阪」フィランソロピー会議を</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　設置</a:t>
            </a:r>
            <a:r>
              <a:rPr lang="ja-JP" altLang="en-US" sz="12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「民都・大阪」における、民間公益活動の活性化に向けた新たな連</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携の取組み等についての議論を行うとともに、人材、情報発信と</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いっ</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非営利セクター全体にかかわる課題解決の手法や、個々のテーマ</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における課題解決に向けた分野横断的な手法などについて、分科会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を設置のうえ議論・検討が進む。</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また、会議の取組みの情報発信の場として、フィランソロピー大会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を開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催し（</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）、大阪がフィランソロピーに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おける国際的な拠点都市をめざすフィランソロピー都市宣言や会議・</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分科会の取組みについて発信。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a:extLst>
              <a:ext uri="{FF2B5EF4-FFF2-40B4-BE49-F238E27FC236}">
                <a16:creationId xmlns:a16="http://schemas.microsoft.com/office/drawing/2014/main" id="{F2CAC665-E30F-4064-9188-C759B028DD23}"/>
              </a:ext>
            </a:extLst>
          </p:cNvPr>
          <p:cNvSpPr/>
          <p:nvPr/>
        </p:nvSpPr>
        <p:spPr>
          <a:xfrm>
            <a:off x="7113040" y="5368890"/>
            <a:ext cx="2228764" cy="2595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フィランソロピー大会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OSAKA2018】</a:t>
            </a:r>
          </a:p>
        </p:txBody>
      </p:sp>
      <p:sp>
        <p:nvSpPr>
          <p:cNvPr id="44" name="正方形/長方形 43">
            <a:extLst>
              <a:ext uri="{FF2B5EF4-FFF2-40B4-BE49-F238E27FC236}">
                <a16:creationId xmlns:a16="http://schemas.microsoft.com/office/drawing/2014/main" id="{6632DBC1-BE9D-4A5F-B4CE-2403A5DEFC15}"/>
              </a:ext>
            </a:extLst>
          </p:cNvPr>
          <p:cNvSpPr/>
          <p:nvPr/>
        </p:nvSpPr>
        <p:spPr>
          <a:xfrm>
            <a:off x="5388494" y="5363573"/>
            <a:ext cx="1622435" cy="28453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5" name="正方形/長方形 44">
            <a:extLst>
              <a:ext uri="{FF2B5EF4-FFF2-40B4-BE49-F238E27FC236}">
                <a16:creationId xmlns:a16="http://schemas.microsoft.com/office/drawing/2014/main" id="{90E7ACBA-F216-470E-9C4D-F71AFBC076A6}"/>
              </a:ext>
            </a:extLst>
          </p:cNvPr>
          <p:cNvSpPr/>
          <p:nvPr/>
        </p:nvSpPr>
        <p:spPr>
          <a:xfrm>
            <a:off x="5097072" y="1520832"/>
            <a:ext cx="4244732"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フィランソロピー会議を核として、新たなアイデアや知恵を生み出し、これまでになかった連携や協働による非営利セクターの活性化やソーシャルビジネスの拡大を図ること等により、様々な分野において豊かで美しい大阪に向けて民が主体となったソーシャル・イノベーションを創出して</a:t>
            </a:r>
            <a:r>
              <a:rPr lang="ja-JP" altLang="en-US" sz="12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いくこと等</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を通じて大阪が国内外から資金・人材が集まるフィランソロピーの国際拠点都市をめざすことをアピール。</a:t>
            </a:r>
          </a:p>
          <a:p>
            <a:pPr>
              <a:lnSpc>
                <a:spcPct val="114000"/>
              </a:lnSpc>
            </a:pP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a:extLst>
              <a:ext uri="{FF2B5EF4-FFF2-40B4-BE49-F238E27FC236}">
                <a16:creationId xmlns:a16="http://schemas.microsoft.com/office/drawing/2014/main" id="{56A08E1D-B062-4418-A0FB-2F5B10F3A5EA}"/>
              </a:ext>
            </a:extLst>
          </p:cNvPr>
          <p:cNvSpPr/>
          <p:nvPr/>
        </p:nvSpPr>
        <p:spPr>
          <a:xfrm>
            <a:off x="767133" y="5259680"/>
            <a:ext cx="3467307" cy="257552"/>
          </a:xfrm>
          <a:prstGeom prst="rect">
            <a:avLst/>
          </a:prstGeom>
          <a:ln w="9525">
            <a:noFill/>
            <a:prstDash val="sysDot"/>
          </a:ln>
        </p:spPr>
        <p:txBody>
          <a:bodyPr wrap="square" lIns="72000" tIns="36000" rIns="36000" bIns="18000" anchor="t" anchorCtr="0">
            <a:noAutofit/>
          </a:bodyPr>
          <a:lstStyle/>
          <a:p>
            <a:pPr>
              <a:defRPr/>
            </a:pPr>
            <a:r>
              <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47" name="グループ化 46">
            <a:extLst>
              <a:ext uri="{FF2B5EF4-FFF2-40B4-BE49-F238E27FC236}">
                <a16:creationId xmlns:a16="http://schemas.microsoft.com/office/drawing/2014/main" id="{93780670-4A31-4C7B-AE76-F5EE190FACDB}"/>
              </a:ext>
            </a:extLst>
          </p:cNvPr>
          <p:cNvGrpSpPr>
            <a:grpSpLocks noChangeAspect="1"/>
          </p:cNvGrpSpPr>
          <p:nvPr/>
        </p:nvGrpSpPr>
        <p:grpSpPr>
          <a:xfrm>
            <a:off x="767133" y="5480223"/>
            <a:ext cx="4120843" cy="1233367"/>
            <a:chOff x="8894407" y="1030463"/>
            <a:chExt cx="6263912" cy="1828356"/>
          </a:xfrm>
        </p:grpSpPr>
        <p:sp>
          <p:nvSpPr>
            <p:cNvPr id="48" name="角丸四角形 16">
              <a:extLst>
                <a:ext uri="{FF2B5EF4-FFF2-40B4-BE49-F238E27FC236}">
                  <a16:creationId xmlns:a16="http://schemas.microsoft.com/office/drawing/2014/main" id="{FE0F3BD9-C1E4-4FDB-95D8-730DC38C170F}"/>
                </a:ext>
              </a:extLst>
            </p:cNvPr>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a:solidFill>
                  <a:srgbClr val="002060"/>
                </a:solidFill>
                <a:latin typeface="Meiryo UI" panose="020B0604030504040204" pitchFamily="50" charset="-128"/>
                <a:ea typeface="Meiryo UI" panose="020B0604030504040204" pitchFamily="50" charset="-128"/>
              </a:endParaRPr>
            </a:p>
            <a:p>
              <a:pPr algn="ctr"/>
              <a:r>
                <a:rPr lang="ja-JP" altLang="en-US" sz="800" b="1" dirty="0">
                  <a:solidFill>
                    <a:srgbClr val="002060"/>
                  </a:solidFill>
                  <a:latin typeface="Meiryo UI" panose="020B0604030504040204" pitchFamily="50" charset="-128"/>
                  <a:ea typeface="Meiryo UI" panose="020B0604030504040204" pitchFamily="50" charset="-128"/>
                </a:rPr>
                <a:t>向けた知恵･アイデア</a:t>
              </a:r>
            </a:p>
          </p:txBody>
        </p:sp>
        <p:sp>
          <p:nvSpPr>
            <p:cNvPr id="49" name="角丸四角形 17">
              <a:extLst>
                <a:ext uri="{FF2B5EF4-FFF2-40B4-BE49-F238E27FC236}">
                  <a16:creationId xmlns:a16="http://schemas.microsoft.com/office/drawing/2014/main" id="{065112FA-A89F-4EED-B81F-3BF07A2C29F3}"/>
                </a:ext>
              </a:extLst>
            </p:cNvPr>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④民間活動の活性化</a:t>
              </a:r>
            </a:p>
          </p:txBody>
        </p:sp>
        <p:sp>
          <p:nvSpPr>
            <p:cNvPr id="50" name="角丸四角形 19">
              <a:extLst>
                <a:ext uri="{FF2B5EF4-FFF2-40B4-BE49-F238E27FC236}">
                  <a16:creationId xmlns:a16="http://schemas.microsoft.com/office/drawing/2014/main" id="{FD24BCF9-4940-4CF1-95EF-F29B46375848}"/>
                </a:ext>
              </a:extLst>
            </p:cNvPr>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②民都･大阪の</a:t>
              </a:r>
              <a:endParaRPr lang="en-US" altLang="ja-JP" sz="800" b="1" dirty="0">
                <a:solidFill>
                  <a:srgbClr val="002060"/>
                </a:solidFill>
                <a:latin typeface="Meiryo UI" panose="020B0604030504040204" pitchFamily="50" charset="-128"/>
                <a:ea typeface="Meiryo UI" panose="020B0604030504040204" pitchFamily="50" charset="-128"/>
              </a:endParaRPr>
            </a:p>
            <a:p>
              <a:pPr algn="ctr"/>
              <a:r>
                <a:rPr lang="ja-JP" altLang="en-US" sz="800" b="1" dirty="0">
                  <a:solidFill>
                    <a:srgbClr val="002060"/>
                  </a:solidFill>
                  <a:latin typeface="Meiryo UI" panose="020B0604030504040204" pitchFamily="50" charset="-128"/>
                  <a:ea typeface="Meiryo UI" panose="020B0604030504040204" pitchFamily="50" charset="-128"/>
                </a:rPr>
                <a:t>国際的な存在感向上</a:t>
              </a:r>
            </a:p>
          </p:txBody>
        </p:sp>
        <p:sp>
          <p:nvSpPr>
            <p:cNvPr id="51" name="角丸四角形 20">
              <a:extLst>
                <a:ext uri="{FF2B5EF4-FFF2-40B4-BE49-F238E27FC236}">
                  <a16:creationId xmlns:a16="http://schemas.microsoft.com/office/drawing/2014/main" id="{5EE30B2E-826F-4F88-906B-F1D51BEB934F}"/>
                </a:ext>
              </a:extLst>
            </p:cNvPr>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③資金や人材が</a:t>
              </a:r>
              <a:endParaRPr lang="en-US" altLang="ja-JP" sz="800" b="1" dirty="0">
                <a:solidFill>
                  <a:srgbClr val="002060"/>
                </a:solidFill>
                <a:latin typeface="Meiryo UI" panose="020B0604030504040204" pitchFamily="50" charset="-128"/>
                <a:ea typeface="Meiryo UI" panose="020B0604030504040204" pitchFamily="50" charset="-128"/>
              </a:endParaRPr>
            </a:p>
            <a:p>
              <a:pPr algn="ctr"/>
              <a:r>
                <a:rPr lang="ja-JP" altLang="en-US" sz="800" b="1" dirty="0">
                  <a:solidFill>
                    <a:srgbClr val="002060"/>
                  </a:solidFill>
                  <a:latin typeface="Meiryo UI" panose="020B0604030504040204" pitchFamily="50" charset="-128"/>
                  <a:ea typeface="Meiryo UI" panose="020B0604030504040204" pitchFamily="50" charset="-128"/>
                </a:rPr>
                <a:t>大阪に集まる</a:t>
              </a:r>
            </a:p>
          </p:txBody>
        </p:sp>
        <p:sp>
          <p:nvSpPr>
            <p:cNvPr id="52" name="曲折矢印 21">
              <a:extLst>
                <a:ext uri="{FF2B5EF4-FFF2-40B4-BE49-F238E27FC236}">
                  <a16:creationId xmlns:a16="http://schemas.microsoft.com/office/drawing/2014/main" id="{4D447E67-3D3F-4413-9E1F-F39517154A19}"/>
                </a:ext>
              </a:extLst>
            </p:cNvPr>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3" name="曲折矢印 22">
              <a:extLst>
                <a:ext uri="{FF2B5EF4-FFF2-40B4-BE49-F238E27FC236}">
                  <a16:creationId xmlns:a16="http://schemas.microsoft.com/office/drawing/2014/main" id="{933E2209-F3C5-45FC-8561-820BE7E19505}"/>
                </a:ext>
              </a:extLst>
            </p:cNvPr>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4" name="曲折矢印 23">
              <a:extLst>
                <a:ext uri="{FF2B5EF4-FFF2-40B4-BE49-F238E27FC236}">
                  <a16:creationId xmlns:a16="http://schemas.microsoft.com/office/drawing/2014/main" id="{89EA5A9A-5854-4105-84BF-A2A4A588BB6D}"/>
                </a:ext>
              </a:extLst>
            </p:cNvPr>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5" name="曲折矢印 24">
              <a:extLst>
                <a:ext uri="{FF2B5EF4-FFF2-40B4-BE49-F238E27FC236}">
                  <a16:creationId xmlns:a16="http://schemas.microsoft.com/office/drawing/2014/main" id="{3914B020-104C-4992-BE0F-D5BE3A1C63FB}"/>
                </a:ext>
              </a:extLst>
            </p:cNvPr>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7" name="円/楕円 26">
              <a:extLst>
                <a:ext uri="{FF2B5EF4-FFF2-40B4-BE49-F238E27FC236}">
                  <a16:creationId xmlns:a16="http://schemas.microsoft.com/office/drawing/2014/main" id="{FFE473C7-B5B3-468F-84C9-E59786C30109}"/>
                </a:ext>
              </a:extLst>
            </p:cNvPr>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フィランソロピー会議</a:t>
              </a:r>
            </a:p>
          </p:txBody>
        </p:sp>
        <p:sp>
          <p:nvSpPr>
            <p:cNvPr id="58" name="正方形/長方形 57">
              <a:extLst>
                <a:ext uri="{FF2B5EF4-FFF2-40B4-BE49-F238E27FC236}">
                  <a16:creationId xmlns:a16="http://schemas.microsoft.com/office/drawing/2014/main" id="{2CE39BD9-DC7A-4959-ACC3-FD186DBA2FD6}"/>
                </a:ext>
              </a:extLst>
            </p:cNvPr>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p>
          </p:txBody>
        </p:sp>
        <p:sp>
          <p:nvSpPr>
            <p:cNvPr id="59" name="正方形/長方形 58">
              <a:extLst>
                <a:ext uri="{FF2B5EF4-FFF2-40B4-BE49-F238E27FC236}">
                  <a16:creationId xmlns:a16="http://schemas.microsoft.com/office/drawing/2014/main" id="{C0616B94-3C39-44A0-98C9-03F64796A780}"/>
                </a:ext>
              </a:extLst>
            </p:cNvPr>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p>
          </p:txBody>
        </p:sp>
        <p:sp>
          <p:nvSpPr>
            <p:cNvPr id="60" name="正方形/長方形 59">
              <a:extLst>
                <a:ext uri="{FF2B5EF4-FFF2-40B4-BE49-F238E27FC236}">
                  <a16:creationId xmlns:a16="http://schemas.microsoft.com/office/drawing/2014/main" id="{5E1BB02C-F4FA-4D75-AC33-686216469252}"/>
                </a:ext>
              </a:extLst>
            </p:cNvPr>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p>
          </p:txBody>
        </p:sp>
        <p:sp>
          <p:nvSpPr>
            <p:cNvPr id="61" name="正方形/長方形 60">
              <a:extLst>
                <a:ext uri="{FF2B5EF4-FFF2-40B4-BE49-F238E27FC236}">
                  <a16:creationId xmlns:a16="http://schemas.microsoft.com/office/drawing/2014/main" id="{209DBF1C-38C1-4E59-BEB3-9279BB1CACE6}"/>
                </a:ext>
              </a:extLst>
            </p:cNvPr>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p>
          </p:txBody>
        </p:sp>
      </p:grpSp>
      <p:sp>
        <p:nvSpPr>
          <p:cNvPr id="62" name="テキスト ボックス 61">
            <a:extLst>
              <a:ext uri="{FF2B5EF4-FFF2-40B4-BE49-F238E27FC236}">
                <a16:creationId xmlns:a16="http://schemas.microsoft.com/office/drawing/2014/main" id="{4CD97649-3119-4A37-957B-E0ABF4B19A5F}"/>
              </a:ext>
            </a:extLst>
          </p:cNvPr>
          <p:cNvSpPr txBox="1"/>
          <p:nvPr/>
        </p:nvSpPr>
        <p:spPr>
          <a:xfrm>
            <a:off x="5097072" y="3141216"/>
            <a:ext cx="4337050" cy="2232000"/>
          </a:xfrm>
          <a:prstGeom prst="rect">
            <a:avLst/>
          </a:prstGeom>
          <a:noFill/>
          <a:ln>
            <a:solidFill>
              <a:schemeClr val="accent1"/>
            </a:solidFill>
          </a:ln>
        </p:spPr>
        <p:txBody>
          <a:bodyPr wrap="square" lIns="36000" tIns="0" rIns="36000" bIns="0" rtlCol="0" anchor="ctr">
            <a:spAutoFit/>
          </a:bodyPr>
          <a:lstStyle/>
          <a:p>
            <a:r>
              <a:rPr lang="ja-JP" altLang="en-US" sz="800" dirty="0"/>
              <a:t>　世界では、寄附や投資等を通じた公益活動（フィランソロピー）が、社会的課題解決の第三の道として新たな時代の潮流となっており、 「フィランソロピーの黄金時代」を迎えたとさえ言われている。わが国においても、</a:t>
            </a:r>
            <a:r>
              <a:rPr lang="en-US" altLang="ja-JP" sz="800" dirty="0"/>
              <a:t>NPO</a:t>
            </a:r>
            <a:r>
              <a:rPr lang="ja-JP" altLang="en-US" sz="800" dirty="0"/>
              <a:t>や社会的企業など新たな公共の担い手の増加、</a:t>
            </a:r>
            <a:r>
              <a:rPr lang="en-US" altLang="ja-JP" sz="800" dirty="0"/>
              <a:t>CSR</a:t>
            </a:r>
            <a:r>
              <a:rPr lang="ja-JP" altLang="en-US" sz="800" dirty="0"/>
              <a:t>（企業の社会的責任）への関心が進む中、新しい鍵として、非営利セクターと政府との協働が注目されている。</a:t>
            </a:r>
          </a:p>
          <a:p>
            <a:r>
              <a:rPr lang="ja-JP" altLang="en-US" sz="800" dirty="0"/>
              <a:t>　都市発展の歴史において民の力が大きな役割を果たしてきた大阪は、これまで民間公益活動の分野でも様々な先駆的な取組を生み出し実現してきた。こうした蓄積を活かし、この度、「民都」として大阪の民の力を最大限に活かす都市をめざして、官民が協力し、非営利セクター関係者が法人格を越えて集う「民都・大阪」フィランソロピー会議を設置した。</a:t>
            </a:r>
          </a:p>
          <a:p>
            <a:r>
              <a:rPr lang="ja-JP" altLang="en-US" sz="800" dirty="0"/>
              <a:t>　大阪は、この「民都・大阪」フィランソロピー会議を核として、府域全体における地域活動も含めた民間公益活動の担い手が垣根を越えて集い、その多様性を活かしつつ繋がることで、新たなアイデアや知恵を生み出し、これまでになかった連携や協働による非営利セクターの活性化やソーシャルビジネスの拡大を図る。これにより、様々な分野において豊かで美しい大阪に向けて民が主体となったソーシャル・イノベーションを創出していく。</a:t>
            </a:r>
          </a:p>
          <a:p>
            <a:r>
              <a:rPr lang="ja-JP" altLang="en-US" sz="800" dirty="0"/>
              <a:t>　そして、持続可能な開発目標（</a:t>
            </a:r>
            <a:r>
              <a:rPr lang="en-US" altLang="ja-JP" sz="800" dirty="0"/>
              <a:t>SDGs</a:t>
            </a:r>
            <a:r>
              <a:rPr lang="ja-JP" altLang="en-US" sz="800" dirty="0"/>
              <a:t>）の達成にも貢献するとともに、世界のフィランソロピストの思いに寄り添う都市として、日本・世界中から第</a:t>
            </a:r>
            <a:r>
              <a:rPr lang="en-US" altLang="ja-JP" sz="800" dirty="0"/>
              <a:t>2</a:t>
            </a:r>
            <a:r>
              <a:rPr lang="ja-JP" altLang="en-US" sz="800" dirty="0"/>
              <a:t>の動脈（投資や人材）が集まり、民間公益活動の担い手を育て・支えていくことでその活動を拡げ、公益的インパクトを生み出していく。</a:t>
            </a:r>
          </a:p>
          <a:p>
            <a:r>
              <a:rPr lang="ja-JP" altLang="en-US" sz="800" dirty="0"/>
              <a:t>　これらを通じて「フィランソロピーにおける国際的な拠点都市」の実現をめざすことをここに宣言する。</a:t>
            </a:r>
          </a:p>
          <a:p>
            <a:r>
              <a:rPr lang="ja-JP" altLang="en-US" sz="800" dirty="0"/>
              <a:t>　　　　　　　　　　　　　　　　　　　　　　　　　　　　　　</a:t>
            </a:r>
            <a:r>
              <a:rPr lang="en-US" altLang="ja-JP" sz="800" dirty="0"/>
              <a:t>2018</a:t>
            </a:r>
            <a:r>
              <a:rPr lang="ja-JP" altLang="en-US" sz="800" dirty="0"/>
              <a:t>年</a:t>
            </a:r>
            <a:r>
              <a:rPr lang="en-US" altLang="ja-JP" sz="800" dirty="0"/>
              <a:t>6</a:t>
            </a:r>
            <a:r>
              <a:rPr lang="ja-JP" altLang="en-US" sz="800" dirty="0"/>
              <a:t>月</a:t>
            </a:r>
            <a:r>
              <a:rPr lang="en-US" altLang="ja-JP" sz="800" dirty="0"/>
              <a:t>1</a:t>
            </a:r>
            <a:r>
              <a:rPr lang="ja-JP" altLang="en-US" sz="800" dirty="0"/>
              <a:t>日　「民都・大阪」フィランソロピー会議</a:t>
            </a:r>
          </a:p>
        </p:txBody>
      </p:sp>
      <p:pic>
        <p:nvPicPr>
          <p:cNvPr id="63" name="図 62">
            <a:extLst>
              <a:ext uri="{FF2B5EF4-FFF2-40B4-BE49-F238E27FC236}">
                <a16:creationId xmlns:a16="http://schemas.microsoft.com/office/drawing/2014/main" id="{DED9C5CD-51CB-4859-966F-031991D94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525" y="5637933"/>
            <a:ext cx="1920816" cy="1075657"/>
          </a:xfrm>
          <a:prstGeom prst="rect">
            <a:avLst/>
          </a:prstGeom>
          <a:ln>
            <a:solidFill>
              <a:schemeClr val="bg1"/>
            </a:solidFill>
          </a:ln>
        </p:spPr>
      </p:pic>
      <p:pic>
        <p:nvPicPr>
          <p:cNvPr id="64" name="図 63">
            <a:extLst>
              <a:ext uri="{FF2B5EF4-FFF2-40B4-BE49-F238E27FC236}">
                <a16:creationId xmlns:a16="http://schemas.microsoft.com/office/drawing/2014/main" id="{625F17B9-81D5-4D42-AC84-0D53B95536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9309" y="5628431"/>
            <a:ext cx="1977355" cy="1112937"/>
          </a:xfrm>
          <a:prstGeom prst="rect">
            <a:avLst/>
          </a:prstGeom>
        </p:spPr>
      </p:pic>
      <p:sp>
        <p:nvSpPr>
          <p:cNvPr id="30" name="スライド番号プレースホルダー 3"/>
          <p:cNvSpPr>
            <a:spLocks noGrp="1"/>
          </p:cNvSpPr>
          <p:nvPr>
            <p:ph type="sldNum" sz="quarter" idx="12"/>
          </p:nvPr>
        </p:nvSpPr>
        <p:spPr>
          <a:xfrm>
            <a:off x="7594600" y="6456207"/>
            <a:ext cx="2311400" cy="365125"/>
          </a:xfrm>
        </p:spPr>
        <p:txBody>
          <a:bodyPr/>
          <a:lstStyle/>
          <a:p>
            <a:r>
              <a:rPr kumimoji="1" lang="en-US" altLang="ja-JP" dirty="0" smtClean="0"/>
              <a:t>61</a:t>
            </a:r>
            <a:endParaRPr kumimoji="1" lang="ja-JP" altLang="en-US" dirty="0"/>
          </a:p>
        </p:txBody>
      </p:sp>
    </p:spTree>
    <p:extLst>
      <p:ext uri="{BB962C8B-B14F-4D97-AF65-F5344CB8AC3E}">
        <p14:creationId xmlns:p14="http://schemas.microsoft.com/office/powerpoint/2010/main" val="2238815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表 81"/>
          <p:cNvGraphicFramePr>
            <a:graphicFrameLocks noGrp="1"/>
          </p:cNvGraphicFramePr>
          <p:nvPr>
            <p:extLst>
              <p:ext uri="{D42A27DB-BD31-4B8C-83A1-F6EECF244321}">
                <p14:modId xmlns:p14="http://schemas.microsoft.com/office/powerpoint/2010/main" val="878494862"/>
              </p:ext>
            </p:extLst>
          </p:nvPr>
        </p:nvGraphicFramePr>
        <p:xfrm>
          <a:off x="128464" y="116635"/>
          <a:ext cx="9649071" cy="6496130"/>
        </p:xfrm>
        <a:graphic>
          <a:graphicData uri="http://schemas.openxmlformats.org/drawingml/2006/table">
            <a:tbl>
              <a:tblPr firstRow="1" bandRow="1">
                <a:tableStyleId>{5C22544A-7EE6-4342-B048-85BDC9FD1C3A}</a:tableStyleId>
              </a:tblPr>
              <a:tblGrid>
                <a:gridCol w="1128879">
                  <a:extLst>
                    <a:ext uri="{9D8B030D-6E8A-4147-A177-3AD203B41FA5}">
                      <a16:colId xmlns:a16="http://schemas.microsoft.com/office/drawing/2014/main" val="20000"/>
                    </a:ext>
                  </a:extLst>
                </a:gridCol>
                <a:gridCol w="1247707">
                  <a:extLst>
                    <a:ext uri="{9D8B030D-6E8A-4147-A177-3AD203B41FA5}">
                      <a16:colId xmlns:a16="http://schemas.microsoft.com/office/drawing/2014/main" val="2634586017"/>
                    </a:ext>
                  </a:extLst>
                </a:gridCol>
                <a:gridCol w="1454497">
                  <a:extLst>
                    <a:ext uri="{9D8B030D-6E8A-4147-A177-3AD203B41FA5}">
                      <a16:colId xmlns:a16="http://schemas.microsoft.com/office/drawing/2014/main" val="20002"/>
                    </a:ext>
                  </a:extLst>
                </a:gridCol>
                <a:gridCol w="1454497">
                  <a:extLst>
                    <a:ext uri="{9D8B030D-6E8A-4147-A177-3AD203B41FA5}">
                      <a16:colId xmlns:a16="http://schemas.microsoft.com/office/drawing/2014/main" val="2391658735"/>
                    </a:ext>
                  </a:extLst>
                </a:gridCol>
                <a:gridCol w="1454497">
                  <a:extLst>
                    <a:ext uri="{9D8B030D-6E8A-4147-A177-3AD203B41FA5}">
                      <a16:colId xmlns:a16="http://schemas.microsoft.com/office/drawing/2014/main" val="1232034148"/>
                    </a:ext>
                  </a:extLst>
                </a:gridCol>
                <a:gridCol w="1454497">
                  <a:extLst>
                    <a:ext uri="{9D8B030D-6E8A-4147-A177-3AD203B41FA5}">
                      <a16:colId xmlns:a16="http://schemas.microsoft.com/office/drawing/2014/main" val="641467642"/>
                    </a:ext>
                  </a:extLst>
                </a:gridCol>
                <a:gridCol w="1454497">
                  <a:extLst>
                    <a:ext uri="{9D8B030D-6E8A-4147-A177-3AD203B41FA5}">
                      <a16:colId xmlns:a16="http://schemas.microsoft.com/office/drawing/2014/main" val="1752952761"/>
                    </a:ext>
                  </a:extLst>
                </a:gridCol>
              </a:tblGrid>
              <a:tr h="216021">
                <a:tc gridSpan="2">
                  <a:txBody>
                    <a:bodyPr/>
                    <a:lstStyle/>
                    <a:p>
                      <a:pPr algn="ct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473683">
                <a:tc rowSpan="2">
                  <a:txBody>
                    <a:bodyPr/>
                    <a:lstStyle/>
                    <a:p>
                      <a:pPr algn="l"/>
                      <a:r>
                        <a:rPr lang="ja-JP" altLang="en-US" sz="1200" dirty="0">
                          <a:latin typeface="Meiryo UI" panose="020B0604030504040204" pitchFamily="50" charset="-128"/>
                          <a:ea typeface="Meiryo UI" panose="020B0604030504040204" pitchFamily="50" charset="-128"/>
                          <a:cs typeface="Meiryo UI" panose="020B0604030504040204" pitchFamily="50" charset="-128"/>
                        </a:rPr>
                        <a:t>（６）人材育成環境の充実 </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①府立大学と市立大学の統合による教育力向上</a:t>
                      </a: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708444984"/>
                  </a:ext>
                </a:extLst>
              </a:tr>
              <a:tr h="1114327">
                <a:tc vMerge="1">
                  <a:txBody>
                    <a:bodyPr/>
                    <a:lstStyle/>
                    <a:p>
                      <a:pPr algn="l"/>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②小・中・高等学校における教育の取組み</a:t>
                      </a: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858034346"/>
                  </a:ext>
                </a:extLst>
              </a:tr>
              <a:tr h="1302477">
                <a:tc rowSpan="3">
                  <a:txBody>
                    <a:bodyPr/>
                    <a:lstStyle/>
                    <a:p>
                      <a:pPr algn="l"/>
                      <a:r>
                        <a:rPr lang="ja-JP" altLang="en-US" sz="1200" dirty="0">
                          <a:uFillTx/>
                          <a:latin typeface="Meiryo UI" panose="020B0604030504040204" pitchFamily="50" charset="-128"/>
                          <a:ea typeface="Meiryo UI" panose="020B0604030504040204" pitchFamily="50" charset="-128"/>
                          <a:cs typeface="Meiryo UI" panose="020B0604030504040204" pitchFamily="50" charset="-128"/>
                        </a:rPr>
                        <a:t>（７）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文化創造・情報発信の基盤形成</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①文化創造基盤の拡充</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4144788296"/>
                  </a:ext>
                </a:extLst>
              </a:tr>
              <a:tr h="900033">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②都市魅力推進体制の充実・強化</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037300546"/>
                  </a:ext>
                </a:extLst>
              </a:tr>
              <a:tr h="143129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00" b="0" dirty="0">
                        <a:latin typeface="Meiryo UI" panose="020B0604030504040204" pitchFamily="50" charset="-128"/>
                        <a:ea typeface="Meiryo UI" panose="020B0604030504040204" pitchFamily="50" charset="-128"/>
                        <a:cs typeface="Meiryo UI" panose="020B0604030504040204" pitchFamily="50" charset="-128"/>
                      </a:endParaRPr>
                    </a:p>
                  </a:txBody>
                  <a:tcPr vert="eaVert"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308936499"/>
                  </a:ext>
                </a:extLst>
              </a:tr>
            </a:tbl>
          </a:graphicData>
        </a:graphic>
      </p:graphicFrame>
      <p:grpSp>
        <p:nvGrpSpPr>
          <p:cNvPr id="86" name="グループ化 85"/>
          <p:cNvGrpSpPr/>
          <p:nvPr/>
        </p:nvGrpSpPr>
        <p:grpSpPr>
          <a:xfrm>
            <a:off x="2720752" y="692696"/>
            <a:ext cx="5444810" cy="529959"/>
            <a:chOff x="3008023" y="954574"/>
            <a:chExt cx="4710557" cy="460359"/>
          </a:xfrm>
        </p:grpSpPr>
        <p:sp>
          <p:nvSpPr>
            <p:cNvPr id="87" name="大かっこ 86"/>
            <p:cNvSpPr/>
            <p:nvPr/>
          </p:nvSpPr>
          <p:spPr>
            <a:xfrm>
              <a:off x="6725419" y="954574"/>
              <a:ext cx="993161" cy="4603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新大学の名称</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「大阪公立大学」に決定</a:t>
              </a:r>
              <a:endParaRPr lang="ja-JP" altLang="en-US" sz="800" dirty="0"/>
            </a:p>
          </p:txBody>
        </p:sp>
        <p:grpSp>
          <p:nvGrpSpPr>
            <p:cNvPr id="88" name="グループ化 87"/>
            <p:cNvGrpSpPr/>
            <p:nvPr/>
          </p:nvGrpSpPr>
          <p:grpSpPr>
            <a:xfrm>
              <a:off x="3008023" y="962223"/>
              <a:ext cx="3108854" cy="407904"/>
              <a:chOff x="3008023" y="962223"/>
              <a:chExt cx="3108854" cy="407904"/>
            </a:xfrm>
          </p:grpSpPr>
          <p:sp>
            <p:nvSpPr>
              <p:cNvPr id="92" name="大かっこ 91"/>
              <p:cNvSpPr/>
              <p:nvPr/>
            </p:nvSpPr>
            <p:spPr>
              <a:xfrm>
                <a:off x="5375326" y="962223"/>
                <a:ext cx="741551" cy="40790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公立大学</a:t>
                </a:r>
                <a:r>
                  <a:rPr lang="ja-JP" altLang="en-US" sz="800" dirty="0" smtClean="0">
                    <a:latin typeface="Meiryo UI" panose="020B0604030504040204" pitchFamily="50" charset="-128"/>
                    <a:ea typeface="Meiryo UI" panose="020B0604030504040204" pitchFamily="50" charset="-128"/>
                  </a:rPr>
                  <a:t>法人</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rPr>
                  <a:t>設立</a:t>
                </a:r>
                <a:endParaRPr lang="ja-JP" altLang="en-US" sz="800" dirty="0"/>
              </a:p>
            </p:txBody>
          </p:sp>
          <p:sp>
            <p:nvSpPr>
              <p:cNvPr id="90" name="大かっこ 89"/>
              <p:cNvSpPr/>
              <p:nvPr/>
            </p:nvSpPr>
            <p:spPr>
              <a:xfrm>
                <a:off x="3008023" y="971821"/>
                <a:ext cx="998725" cy="31813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法人統合に関する</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計画のとりまとめ</a:t>
                </a:r>
                <a:endParaRPr lang="ja-JP" altLang="en-US" sz="800" dirty="0"/>
              </a:p>
            </p:txBody>
          </p:sp>
        </p:grpSp>
      </p:grpSp>
      <p:grpSp>
        <p:nvGrpSpPr>
          <p:cNvPr id="93" name="グループ化 92"/>
          <p:cNvGrpSpPr/>
          <p:nvPr/>
        </p:nvGrpSpPr>
        <p:grpSpPr>
          <a:xfrm>
            <a:off x="5486175" y="2018406"/>
            <a:ext cx="1315564" cy="891624"/>
            <a:chOff x="5915077" y="1544215"/>
            <a:chExt cx="960104" cy="566483"/>
          </a:xfrm>
        </p:grpSpPr>
        <p:sp>
          <p:nvSpPr>
            <p:cNvPr id="97" name="大かっこ 96"/>
            <p:cNvSpPr/>
            <p:nvPr/>
          </p:nvSpPr>
          <p:spPr>
            <a:xfrm>
              <a:off x="5915077" y="1544215"/>
              <a:ext cx="472913" cy="54961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大阪市立</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水都国際</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中学校・高等学校開設</a:t>
              </a:r>
              <a:endParaRPr lang="ja-JP" altLang="en-US" sz="800" dirty="0"/>
            </a:p>
          </p:txBody>
        </p:sp>
        <p:sp>
          <p:nvSpPr>
            <p:cNvPr id="95" name="大かっこ 94"/>
            <p:cNvSpPr/>
            <p:nvPr/>
          </p:nvSpPr>
          <p:spPr>
            <a:xfrm>
              <a:off x="6402268" y="1561084"/>
              <a:ext cx="472913" cy="54961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国際</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バカロレア</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ワールド</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スクール認定</a:t>
              </a:r>
              <a:endParaRPr lang="ja-JP" altLang="en-US" sz="800" dirty="0"/>
            </a:p>
          </p:txBody>
        </p:sp>
      </p:grpSp>
      <p:grpSp>
        <p:nvGrpSpPr>
          <p:cNvPr id="98" name="グループ化 97"/>
          <p:cNvGrpSpPr/>
          <p:nvPr/>
        </p:nvGrpSpPr>
        <p:grpSpPr>
          <a:xfrm>
            <a:off x="2576737" y="5507257"/>
            <a:ext cx="4248471" cy="806656"/>
            <a:chOff x="3069972" y="4422619"/>
            <a:chExt cx="3618806" cy="665359"/>
          </a:xfrm>
        </p:grpSpPr>
        <p:grpSp>
          <p:nvGrpSpPr>
            <p:cNvPr id="99" name="グループ化 98"/>
            <p:cNvGrpSpPr/>
            <p:nvPr/>
          </p:nvGrpSpPr>
          <p:grpSpPr>
            <a:xfrm>
              <a:off x="5548201" y="4446668"/>
              <a:ext cx="1140577" cy="641310"/>
              <a:chOff x="5547872" y="2290001"/>
              <a:chExt cx="1140577" cy="641310"/>
            </a:xfrm>
          </p:grpSpPr>
          <p:sp>
            <p:nvSpPr>
              <p:cNvPr id="106" name="大かっこ 105"/>
              <p:cNvSpPr/>
              <p:nvPr/>
            </p:nvSpPr>
            <p:spPr>
              <a:xfrm>
                <a:off x="5547872" y="2290001"/>
                <a:ext cx="103452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latin typeface="Meiryo UI" panose="020B0604030504040204" pitchFamily="50" charset="-128"/>
                    <a:ea typeface="Meiryo UI" panose="020B0604030504040204" pitchFamily="50" charset="-128"/>
                  </a:rPr>
                  <a:t>G20</a:t>
                </a:r>
                <a:r>
                  <a:rPr lang="ja-JP" altLang="en-US" sz="800" dirty="0">
                    <a:latin typeface="Meiryo UI" panose="020B0604030504040204" pitchFamily="50" charset="-128"/>
                    <a:ea typeface="Meiryo UI" panose="020B0604030504040204" pitchFamily="50" charset="-128"/>
                  </a:rPr>
                  <a:t>サミットの開催</a:t>
                </a:r>
              </a:p>
            </p:txBody>
          </p:sp>
          <p:sp>
            <p:nvSpPr>
              <p:cNvPr id="103" name="大かっこ 102"/>
              <p:cNvSpPr/>
              <p:nvPr/>
            </p:nvSpPr>
            <p:spPr>
              <a:xfrm>
                <a:off x="5860509" y="2689943"/>
                <a:ext cx="827940" cy="24136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ラグビーワールド</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カップ開催</a:t>
                </a:r>
              </a:p>
            </p:txBody>
          </p:sp>
        </p:grpSp>
        <p:sp>
          <p:nvSpPr>
            <p:cNvPr id="100" name="大かっこ 99"/>
            <p:cNvSpPr/>
            <p:nvPr/>
          </p:nvSpPr>
          <p:spPr>
            <a:xfrm>
              <a:off x="3069972" y="4422619"/>
              <a:ext cx="540690" cy="43978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latin typeface="Meiryo UI" panose="020B0604030504040204" pitchFamily="50" charset="-128"/>
                  <a:ea typeface="Meiryo UI" panose="020B0604030504040204" pitchFamily="50" charset="-128"/>
                </a:rPr>
                <a:t>G20</a:t>
              </a:r>
            </a:p>
            <a:p>
              <a:pPr algn="ctr"/>
              <a:r>
                <a:rPr lang="ja-JP" altLang="en-US" sz="800" dirty="0">
                  <a:latin typeface="Meiryo UI" panose="020B0604030504040204" pitchFamily="50" charset="-128"/>
                  <a:ea typeface="Meiryo UI" panose="020B0604030504040204" pitchFamily="50" charset="-128"/>
                </a:rPr>
                <a:t>サミット</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の誘致</a:t>
              </a:r>
            </a:p>
          </p:txBody>
        </p:sp>
        <p:sp>
          <p:nvSpPr>
            <p:cNvPr id="101" name="大かっこ 100"/>
            <p:cNvSpPr/>
            <p:nvPr/>
          </p:nvSpPr>
          <p:spPr>
            <a:xfrm>
              <a:off x="3642236" y="4437590"/>
              <a:ext cx="584294" cy="44150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latin typeface="Meiryo UI" panose="020B0604030504040204" pitchFamily="50" charset="-128"/>
                  <a:ea typeface="Meiryo UI" panose="020B0604030504040204" pitchFamily="50" charset="-128"/>
                </a:rPr>
                <a:t>G20</a:t>
              </a:r>
              <a:r>
                <a:rPr lang="ja-JP" altLang="en-US" sz="800" dirty="0">
                  <a:latin typeface="Meiryo UI" panose="020B0604030504040204" pitchFamily="50" charset="-128"/>
                  <a:ea typeface="Meiryo UI" panose="020B0604030504040204" pitchFamily="50" charset="-128"/>
                </a:rPr>
                <a:t>サミットの開催地に決定</a:t>
              </a:r>
            </a:p>
          </p:txBody>
        </p:sp>
      </p:grpSp>
      <p:sp>
        <p:nvSpPr>
          <p:cNvPr id="107" name="正方形/長方形 106"/>
          <p:cNvSpPr/>
          <p:nvPr/>
        </p:nvSpPr>
        <p:spPr>
          <a:xfrm>
            <a:off x="8708949" y="1327562"/>
            <a:ext cx="972000" cy="473204"/>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smtClean="0"/>
              <a:t>2022</a:t>
            </a:r>
            <a:r>
              <a:rPr lang="ja-JP" altLang="en-US" sz="800" dirty="0" smtClean="0"/>
              <a:t>年</a:t>
            </a:r>
            <a:r>
              <a:rPr lang="en-US" altLang="ja-JP" sz="800" dirty="0" smtClean="0"/>
              <a:t>4</a:t>
            </a:r>
            <a:r>
              <a:rPr lang="ja-JP" altLang="en-US" sz="800" dirty="0" smtClean="0"/>
              <a:t>月</a:t>
            </a:r>
            <a:endParaRPr lang="en-US" altLang="ja-JP" sz="800" dirty="0"/>
          </a:p>
          <a:p>
            <a:pPr algn="ctr"/>
            <a:r>
              <a:rPr lang="ja-JP" altLang="en-US" sz="800" dirty="0"/>
              <a:t>大阪公立大学</a:t>
            </a:r>
            <a:endParaRPr lang="en-US" altLang="ja-JP" sz="800" dirty="0"/>
          </a:p>
          <a:p>
            <a:pPr algn="ctr"/>
            <a:r>
              <a:rPr lang="ja-JP" altLang="en-US" sz="800" dirty="0"/>
              <a:t>開学</a:t>
            </a:r>
            <a:r>
              <a:rPr lang="ja-JP" altLang="en-US" sz="800" dirty="0" smtClean="0"/>
              <a:t>予定</a:t>
            </a:r>
            <a:endParaRPr lang="ja-JP" altLang="en-US" sz="800" dirty="0"/>
          </a:p>
        </p:txBody>
      </p:sp>
      <p:grpSp>
        <p:nvGrpSpPr>
          <p:cNvPr id="108" name="グループ化 107"/>
          <p:cNvGrpSpPr/>
          <p:nvPr/>
        </p:nvGrpSpPr>
        <p:grpSpPr>
          <a:xfrm>
            <a:off x="5553898" y="3208835"/>
            <a:ext cx="4105406" cy="1042101"/>
            <a:chOff x="5013979" y="2632645"/>
            <a:chExt cx="3988555" cy="859563"/>
          </a:xfrm>
        </p:grpSpPr>
        <p:grpSp>
          <p:nvGrpSpPr>
            <p:cNvPr id="109" name="グループ化 108"/>
            <p:cNvGrpSpPr/>
            <p:nvPr/>
          </p:nvGrpSpPr>
          <p:grpSpPr>
            <a:xfrm>
              <a:off x="5013979" y="2632645"/>
              <a:ext cx="2444854" cy="859563"/>
              <a:chOff x="5045989" y="1028133"/>
              <a:chExt cx="2444854" cy="859563"/>
            </a:xfrm>
          </p:grpSpPr>
          <p:sp>
            <p:nvSpPr>
              <p:cNvPr id="111" name="大かっこ 110"/>
              <p:cNvSpPr/>
              <p:nvPr/>
            </p:nvSpPr>
            <p:spPr>
              <a:xfrm>
                <a:off x="6441583" y="1444573"/>
                <a:ext cx="1049260" cy="44312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大阪中之島美術館の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運営</a:t>
                </a:r>
                <a:r>
                  <a:rPr lang="ja-JP" altLang="en-US" sz="800" dirty="0" smtClean="0">
                    <a:latin typeface="Meiryo UI" panose="020B0604030504040204" pitchFamily="50" charset="-128"/>
                    <a:ea typeface="Meiryo UI" panose="020B0604030504040204" pitchFamily="50" charset="-128"/>
                  </a:rPr>
                  <a:t>事業開始</a:t>
                </a:r>
                <a:endParaRPr lang="ja-JP" altLang="en-US" sz="800" dirty="0"/>
              </a:p>
            </p:txBody>
          </p:sp>
          <p:sp>
            <p:nvSpPr>
              <p:cNvPr id="114" name="大かっこ 113"/>
              <p:cNvSpPr/>
              <p:nvPr/>
            </p:nvSpPr>
            <p:spPr>
              <a:xfrm>
                <a:off x="5045989" y="1028133"/>
                <a:ext cx="1127520" cy="31369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大阪市博物館群の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地方独立行政法人化</a:t>
                </a:r>
                <a:endParaRPr lang="ja-JP" altLang="en-US" sz="800" dirty="0"/>
              </a:p>
            </p:txBody>
          </p:sp>
        </p:grpSp>
        <p:sp>
          <p:nvSpPr>
            <p:cNvPr id="110" name="正方形/長方形 109"/>
            <p:cNvSpPr/>
            <p:nvPr/>
          </p:nvSpPr>
          <p:spPr>
            <a:xfrm>
              <a:off x="8043092" y="3025453"/>
              <a:ext cx="959442" cy="419664"/>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smtClean="0"/>
                <a:t>2022</a:t>
              </a:r>
              <a:r>
                <a:rPr lang="ja-JP" altLang="en-US" sz="800" dirty="0" smtClean="0"/>
                <a:t>年</a:t>
              </a:r>
              <a:r>
                <a:rPr lang="en-US" altLang="ja-JP" sz="800" dirty="0"/>
                <a:t>2</a:t>
              </a:r>
              <a:r>
                <a:rPr lang="ja-JP" altLang="en-US" sz="800" dirty="0"/>
                <a:t>月</a:t>
              </a:r>
              <a:endParaRPr lang="en-US" altLang="ja-JP" sz="800" dirty="0"/>
            </a:p>
            <a:p>
              <a:pPr algn="ctr"/>
              <a:r>
                <a:rPr lang="ja-JP" altLang="en-US" sz="800" dirty="0"/>
                <a:t>大阪中之島美術館</a:t>
              </a:r>
              <a:endParaRPr lang="en-US" altLang="ja-JP" sz="800" dirty="0"/>
            </a:p>
            <a:p>
              <a:pPr algn="ctr"/>
              <a:r>
                <a:rPr lang="ja-JP" altLang="en-US" sz="800" dirty="0"/>
                <a:t>開館予定</a:t>
              </a:r>
            </a:p>
          </p:txBody>
        </p:sp>
      </p:grpSp>
      <p:sp>
        <p:nvSpPr>
          <p:cNvPr id="116" name="大かっこ 115"/>
          <p:cNvSpPr/>
          <p:nvPr/>
        </p:nvSpPr>
        <p:spPr>
          <a:xfrm>
            <a:off x="5750196" y="1387035"/>
            <a:ext cx="1051541" cy="34916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新大学基本構想</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策定</a:t>
            </a:r>
            <a:endParaRPr lang="ja-JP" altLang="en-US" sz="800" dirty="0"/>
          </a:p>
        </p:txBody>
      </p:sp>
      <p:sp>
        <p:nvSpPr>
          <p:cNvPr id="117" name="正方形/長方形 116"/>
          <p:cNvSpPr/>
          <p:nvPr/>
        </p:nvSpPr>
        <p:spPr>
          <a:xfrm>
            <a:off x="8618167" y="5538571"/>
            <a:ext cx="1080000" cy="432000"/>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smtClean="0"/>
              <a:t>2025</a:t>
            </a:r>
            <a:r>
              <a:rPr lang="ja-JP" altLang="en-US" sz="800" dirty="0" smtClean="0"/>
              <a:t>年大阪・関西万博</a:t>
            </a:r>
            <a:endParaRPr lang="en-US" altLang="ja-JP" sz="800" dirty="0" smtClean="0"/>
          </a:p>
          <a:p>
            <a:pPr algn="ctr"/>
            <a:r>
              <a:rPr lang="ja-JP" altLang="en-US" sz="800" dirty="0" smtClean="0"/>
              <a:t>開催予定</a:t>
            </a:r>
            <a:endParaRPr lang="ja-JP" altLang="en-US" sz="800" dirty="0"/>
          </a:p>
        </p:txBody>
      </p:sp>
      <p:sp>
        <p:nvSpPr>
          <p:cNvPr id="118" name="大かっこ 117"/>
          <p:cNvSpPr/>
          <p:nvPr/>
        </p:nvSpPr>
        <p:spPr>
          <a:xfrm>
            <a:off x="6931336" y="2031392"/>
            <a:ext cx="1296000" cy="43766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大阪市立の高等学校</a:t>
            </a:r>
            <a:r>
              <a:rPr lang="ja-JP" altLang="en-US" sz="800" dirty="0" smtClean="0">
                <a:latin typeface="Meiryo UI" panose="020B0604030504040204" pitchFamily="50" charset="-128"/>
                <a:ea typeface="Meiryo UI" panose="020B0604030504040204" pitchFamily="50" charset="-128"/>
              </a:rPr>
              <a:t>等</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移管計画の</a:t>
            </a:r>
            <a:r>
              <a:rPr lang="ja-JP" altLang="en-US" sz="800" dirty="0">
                <a:latin typeface="Meiryo UI" panose="020B0604030504040204" pitchFamily="50" charset="-128"/>
                <a:ea typeface="Meiryo UI" panose="020B0604030504040204" pitchFamily="50" charset="-128"/>
              </a:rPr>
              <a:t>策定</a:t>
            </a:r>
            <a:endParaRPr lang="ja-JP" altLang="en-US" sz="800" dirty="0"/>
          </a:p>
        </p:txBody>
      </p:sp>
      <p:sp>
        <p:nvSpPr>
          <p:cNvPr id="119" name="正方形/長方形 118"/>
          <p:cNvSpPr/>
          <p:nvPr/>
        </p:nvSpPr>
        <p:spPr>
          <a:xfrm>
            <a:off x="8625528" y="2492944"/>
            <a:ext cx="1080000" cy="432000"/>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smtClean="0"/>
              <a:t>2022</a:t>
            </a:r>
            <a:r>
              <a:rPr lang="ja-JP" altLang="en-US" sz="800" dirty="0" smtClean="0"/>
              <a:t>年</a:t>
            </a:r>
            <a:r>
              <a:rPr lang="en-US" altLang="ja-JP" sz="800" dirty="0" smtClean="0"/>
              <a:t>4</a:t>
            </a:r>
            <a:r>
              <a:rPr lang="ja-JP" altLang="en-US" sz="800" dirty="0" smtClean="0"/>
              <a:t>月</a:t>
            </a:r>
            <a:endParaRPr lang="en-US" altLang="ja-JP" sz="800" dirty="0"/>
          </a:p>
          <a:p>
            <a:pPr algn="ctr"/>
            <a:r>
              <a:rPr lang="ja-JP" altLang="en-US" sz="800" dirty="0"/>
              <a:t>大阪市立高校等を</a:t>
            </a:r>
            <a:endParaRPr lang="en-US" altLang="ja-JP" sz="800" dirty="0"/>
          </a:p>
          <a:p>
            <a:pPr algn="ctr"/>
            <a:r>
              <a:rPr lang="ja-JP" altLang="en-US" sz="800" dirty="0"/>
              <a:t>大阪府へ移管予定</a:t>
            </a:r>
          </a:p>
        </p:txBody>
      </p:sp>
      <p:sp>
        <p:nvSpPr>
          <p:cNvPr id="120" name="大かっこ 119"/>
          <p:cNvSpPr/>
          <p:nvPr/>
        </p:nvSpPr>
        <p:spPr>
          <a:xfrm>
            <a:off x="7041360" y="4437112"/>
            <a:ext cx="1152000" cy="43766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大阪都市魅力創造戦略</a:t>
            </a:r>
            <a:r>
              <a:rPr lang="en-US" altLang="ja-JP" sz="800" dirty="0">
                <a:latin typeface="Meiryo UI" panose="020B0604030504040204" pitchFamily="50" charset="-128"/>
                <a:ea typeface="Meiryo UI" panose="020B0604030504040204" pitchFamily="50" charset="-128"/>
              </a:rPr>
              <a:t>2025</a:t>
            </a:r>
            <a:r>
              <a:rPr lang="ja-JP" altLang="en-US" sz="800" dirty="0" smtClean="0">
                <a:latin typeface="Meiryo UI" panose="020B0604030504040204" pitchFamily="50" charset="-128"/>
                <a:ea typeface="Meiryo UI" panose="020B0604030504040204" pitchFamily="50" charset="-128"/>
              </a:rPr>
              <a:t>策定</a:t>
            </a:r>
            <a:endParaRPr lang="ja-JP" altLang="en-US" sz="800" dirty="0"/>
          </a:p>
        </p:txBody>
      </p:sp>
      <p:sp>
        <p:nvSpPr>
          <p:cNvPr id="42" name="大かっこ 41"/>
          <p:cNvSpPr/>
          <p:nvPr/>
        </p:nvSpPr>
        <p:spPr>
          <a:xfrm>
            <a:off x="8481496" y="692752"/>
            <a:ext cx="936000" cy="504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文部科学省から</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新</a:t>
            </a:r>
            <a:r>
              <a:rPr lang="ja-JP" altLang="en-US" sz="800" dirty="0">
                <a:latin typeface="Meiryo UI" panose="020B0604030504040204" pitchFamily="50" charset="-128"/>
                <a:ea typeface="Meiryo UI" panose="020B0604030504040204" pitchFamily="50" charset="-128"/>
              </a:rPr>
              <a:t>大学</a:t>
            </a:r>
            <a:r>
              <a:rPr lang="ja-JP" altLang="en-US" sz="800" dirty="0" smtClean="0">
                <a:latin typeface="Meiryo UI" panose="020B0604030504040204" pitchFamily="50" charset="-128"/>
                <a:ea typeface="Meiryo UI" panose="020B0604030504040204" pitchFamily="50" charset="-128"/>
              </a:rPr>
              <a:t>の設置認可</a:t>
            </a:r>
            <a:endParaRPr lang="ja-JP" altLang="en-US" sz="800" dirty="0"/>
          </a:p>
        </p:txBody>
      </p:sp>
      <p:sp>
        <p:nvSpPr>
          <p:cNvPr id="43" name="スライド番号プレースホルダー 3"/>
          <p:cNvSpPr>
            <a:spLocks noGrp="1"/>
          </p:cNvSpPr>
          <p:nvPr>
            <p:ph type="sldNum" sz="quarter" idx="12"/>
          </p:nvPr>
        </p:nvSpPr>
        <p:spPr>
          <a:xfrm>
            <a:off x="7553249" y="6509332"/>
            <a:ext cx="2311400" cy="365125"/>
          </a:xfrm>
        </p:spPr>
        <p:txBody>
          <a:bodyPr/>
          <a:lstStyle/>
          <a:p>
            <a:r>
              <a:rPr lang="en-US" altLang="ja-JP" dirty="0"/>
              <a:t>5</a:t>
            </a:r>
            <a:endParaRPr kumimoji="1" lang="ja-JP" altLang="en-US" dirty="0"/>
          </a:p>
        </p:txBody>
      </p:sp>
      <p:sp>
        <p:nvSpPr>
          <p:cNvPr id="44" name="大かっこ 43"/>
          <p:cNvSpPr/>
          <p:nvPr/>
        </p:nvSpPr>
        <p:spPr>
          <a:xfrm>
            <a:off x="2599437" y="4521753"/>
            <a:ext cx="1224135" cy="48871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大阪観光局が日本版</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ＤＭＯ</a:t>
            </a:r>
            <a:r>
              <a:rPr lang="ja-JP" altLang="en-US" sz="800" dirty="0" smtClean="0">
                <a:latin typeface="Meiryo UI" panose="020B0604030504040204" pitchFamily="50" charset="-128"/>
                <a:ea typeface="Meiryo UI" panose="020B0604030504040204" pitchFamily="50" charset="-128"/>
              </a:rPr>
              <a:t>法人</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現観光地域づくり法人</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に</a:t>
            </a:r>
            <a:r>
              <a:rPr lang="ja-JP" altLang="en-US" sz="800" dirty="0">
                <a:latin typeface="Meiryo UI" panose="020B0604030504040204" pitchFamily="50" charset="-128"/>
                <a:ea typeface="Meiryo UI" panose="020B0604030504040204" pitchFamily="50" charset="-128"/>
              </a:rPr>
              <a:t>登録</a:t>
            </a:r>
          </a:p>
        </p:txBody>
      </p:sp>
      <p:sp>
        <p:nvSpPr>
          <p:cNvPr id="47" name="大かっこ 46"/>
          <p:cNvSpPr/>
          <p:nvPr/>
        </p:nvSpPr>
        <p:spPr>
          <a:xfrm>
            <a:off x="2504728" y="6093296"/>
            <a:ext cx="1440160" cy="499695"/>
          </a:xfrm>
          <a:prstGeom prst="bracketPair">
            <a:avLst/>
          </a:prstGeom>
          <a:noFill/>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smtClean="0">
                <a:latin typeface="Meiryo UI" panose="020B0604030504040204" pitchFamily="50" charset="-128"/>
                <a:ea typeface="Meiryo UI" panose="020B0604030504040204" pitchFamily="50" charset="-128"/>
              </a:rPr>
              <a:t>大阪マラソン・大阪城トライアスロン大会・</a:t>
            </a:r>
            <a:r>
              <a:rPr lang="ja-JP" altLang="en-US" sz="700" dirty="0" smtClean="0">
                <a:latin typeface="Meiryo UI" panose="020B0604030504040204" pitchFamily="50" charset="-128"/>
                <a:ea typeface="Meiryo UI" panose="020B0604030504040204" pitchFamily="50" charset="-128"/>
              </a:rPr>
              <a:t>世界スーパージュニアテニス世界</a:t>
            </a:r>
            <a:r>
              <a:rPr lang="ja-JP" altLang="en-US" sz="700" dirty="0">
                <a:latin typeface="Meiryo UI" panose="020B0604030504040204" pitchFamily="50" charset="-128"/>
                <a:ea typeface="Meiryo UI" panose="020B0604030504040204" pitchFamily="50" charset="-128"/>
              </a:rPr>
              <a:t>選手権</a:t>
            </a:r>
            <a:r>
              <a:rPr lang="ja-JP" altLang="en-US" sz="700" dirty="0" smtClean="0">
                <a:latin typeface="Meiryo UI" panose="020B0604030504040204" pitchFamily="50" charset="-128"/>
                <a:ea typeface="Meiryo UI" panose="020B0604030504040204" pitchFamily="50" charset="-128"/>
              </a:rPr>
              <a:t>大会の開催</a:t>
            </a:r>
            <a:endParaRPr lang="ja-JP" altLang="en-US" sz="700" dirty="0">
              <a:latin typeface="Meiryo UI" panose="020B0604030504040204" pitchFamily="50" charset="-128"/>
              <a:ea typeface="Meiryo UI" panose="020B0604030504040204" pitchFamily="50" charset="-128"/>
            </a:endParaRPr>
          </a:p>
        </p:txBody>
      </p:sp>
      <p:cxnSp>
        <p:nvCxnSpPr>
          <p:cNvPr id="48" name="直線矢印コネクタ 47"/>
          <p:cNvCxnSpPr/>
          <p:nvPr/>
        </p:nvCxnSpPr>
        <p:spPr>
          <a:xfrm>
            <a:off x="3944888" y="6431483"/>
            <a:ext cx="58114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821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extLst/>
          </p:nvPr>
        </p:nvGraphicFramePr>
        <p:xfrm>
          <a:off x="395095" y="2564904"/>
          <a:ext cx="3967801" cy="3249692"/>
        </p:xfrm>
        <a:graphic>
          <a:graphicData uri="http://schemas.openxmlformats.org/drawingml/2006/table">
            <a:tbl>
              <a:tblPr firstRow="1" bandRow="1">
                <a:tableStyleId>{5C22544A-7EE6-4342-B048-85BDC9FD1C3A}</a:tableStyleId>
              </a:tblPr>
              <a:tblGrid>
                <a:gridCol w="885497">
                  <a:extLst>
                    <a:ext uri="{9D8B030D-6E8A-4147-A177-3AD203B41FA5}">
                      <a16:colId xmlns:a16="http://schemas.microsoft.com/office/drawing/2014/main" val="4037741501"/>
                    </a:ext>
                  </a:extLst>
                </a:gridCol>
                <a:gridCol w="3082304">
                  <a:extLst>
                    <a:ext uri="{9D8B030D-6E8A-4147-A177-3AD203B41FA5}">
                      <a16:colId xmlns:a16="http://schemas.microsoft.com/office/drawing/2014/main" val="314475500"/>
                    </a:ext>
                  </a:extLst>
                </a:gridCol>
              </a:tblGrid>
              <a:tr h="223667">
                <a:tc>
                  <a:txBody>
                    <a:bodyPr/>
                    <a:lstStyle/>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大阪府に「スマートシティ戦略準備室」を設置</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23667">
                <a:tc>
                  <a:txBody>
                    <a:bodyPr/>
                    <a:lstStyle/>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「大阪スマートシティ戦略</a:t>
                      </a:r>
                      <a:r>
                        <a:rPr lang="ja-JP" altLang="en-US" sz="12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ver.</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01251">
                <a:tc>
                  <a:txBody>
                    <a:bodyPr/>
                    <a:lstStyle/>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大阪府スマートシティ戦略部を設置</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r h="1626767">
                <a:tc>
                  <a:txBody>
                    <a:bodyPr/>
                    <a:lstStyle/>
                    <a:p>
                      <a:pPr marL="171450" indent="-171450">
                        <a:buFont typeface="Wingdings" panose="05000000000000000000" pitchFamily="2" charset="2"/>
                        <a:buChar char="Ø"/>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2020.8</a:t>
                      </a: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2021.4</a:t>
                      </a:r>
                    </a:p>
                    <a:p>
                      <a:pPr marL="171450" indent="-171450">
                        <a:buFont typeface="Wingdings" panose="05000000000000000000" pitchFamily="2" charset="2"/>
                        <a:buChar char="Ø"/>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2021.8</a:t>
                      </a:r>
                    </a:p>
                    <a:p>
                      <a:pPr marL="0" indent="0">
                        <a:buFont typeface="Wingdings" panose="05000000000000000000" pitchFamily="2" charset="2"/>
                        <a:buNone/>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大阪スマートシティパートナーズフォーラムを</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スーパーシティ提案書提出</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「大阪スマートシティ戦略 </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ver.2.0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」の策定に向けた基本方針を確認</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スーパーシティ再提案書提出</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6922717"/>
                  </a:ext>
                </a:extLst>
              </a:tr>
              <a:tr h="223667">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dirty="0" smtClean="0">
                          <a:solidFill>
                            <a:schemeClr val="tx1"/>
                          </a:solidFill>
                          <a:latin typeface="Meiryo UI" panose="020B0604030504040204" pitchFamily="50" charset="-128"/>
                          <a:ea typeface="Meiryo UI" panose="020B0604030504040204" pitchFamily="50" charset="-128"/>
                        </a:rPr>
                        <a:t>2022.2</a:t>
                      </a:r>
                      <a:endParaRPr kumimoji="1" lang="ja-JP" altLang="en-US" sz="1200" b="0" dirty="0" smtClean="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大阪スマートシニアライフ先行事業開始（予定）</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5234499"/>
                  </a:ext>
                </a:extLst>
              </a:tr>
            </a:tbl>
          </a:graphicData>
        </a:graphic>
      </p:graphicFrame>
      <p:cxnSp>
        <p:nvCxnSpPr>
          <p:cNvPr id="21" name="直線コネクタ 20"/>
          <p:cNvCxnSpPr/>
          <p:nvPr/>
        </p:nvCxnSpPr>
        <p:spPr>
          <a:xfrm>
            <a:off x="285645" y="227687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タイトル 1"/>
          <p:cNvSpPr>
            <a:spLocks noGrp="1"/>
          </p:cNvSpPr>
          <p:nvPr>
            <p:ph type="ctrTitle"/>
          </p:nvPr>
        </p:nvSpPr>
        <p:spPr>
          <a:xfrm>
            <a:off x="1" y="0"/>
            <a:ext cx="9906000" cy="432048"/>
          </a:xfrm>
          <a:solidFill>
            <a:schemeClr val="tx1"/>
          </a:solidFill>
        </p:spPr>
        <p:txBody>
          <a:bodyPr>
            <a:noAutofit/>
          </a:bodyPr>
          <a:lstStyle/>
          <a:p>
            <a:pPr algn="l"/>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能面の取組状況</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タイトル 1"/>
          <p:cNvSpPr txBox="1">
            <a:spLocks/>
          </p:cNvSpPr>
          <p:nvPr/>
        </p:nvSpPr>
        <p:spPr>
          <a:xfrm>
            <a:off x="238049" y="1032965"/>
            <a:ext cx="9525289" cy="1191655"/>
          </a:xfrm>
          <a:prstGeom prst="rect">
            <a:avLst/>
          </a:prstGeom>
          <a:solidFill>
            <a:schemeClr val="bg1"/>
          </a:solidFill>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1450" marR="0" lvl="0" indent="-171450" algn="l" defTabSz="914400" rtl="0" eaLnBrk="1" fontAlgn="auto" latinLnBrk="0" hangingPunct="1">
              <a:lnSpc>
                <a:spcPts val="1400"/>
              </a:lnSpc>
              <a:spcBef>
                <a:spcPts val="200"/>
              </a:spcBef>
              <a:spcAft>
                <a:spcPts val="0"/>
              </a:spcAft>
              <a:buClrTx/>
              <a:buSzTx/>
              <a:buFont typeface="Wingdings" panose="05000000000000000000" pitchFamily="2" charset="2"/>
              <a:buChar char="p"/>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ＩｏＴ、ビッグデータ、ＡＩ（人工知能）、ロボットなどの先端技術の積極的な活用により、都市機能の向上と府民・市民</a:t>
            </a:r>
            <a:r>
              <a:rPr kumimoji="1" lang="ja-JP" altLang="en-US"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の</a:t>
            </a:r>
            <a:r>
              <a:rPr kumimoji="1" lang="en-US" altLang="ja-JP" sz="1200" b="0" i="0" u="none" strike="noStrike" kern="1200" cap="none" spc="0" normalizeH="0" baseline="0" noProof="0" dirty="0" err="1" smtClean="0">
                <a:ln>
                  <a:noFill/>
                </a:ln>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QoL</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（生活の質）の向上につなげるため、</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2025</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年の大阪・関西万博を見据え、大阪府・大阪市が協働して「スマートシティ戦略」を</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推進</a:t>
            </a:r>
            <a:r>
              <a:rPr kumimoji="1" lang="ja-JP" altLang="en-US" sz="1200" b="0" i="0" u="none" strike="noStrike" kern="1200" cap="none" spc="0" normalizeH="0" baseline="0" noProof="0" dirty="0" smtClean="0">
                <a:ln>
                  <a:noFill/>
                </a:ln>
                <a:solidFill>
                  <a:schemeClr val="tx2"/>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する。</a:t>
            </a:r>
            <a:endParaRPr kumimoji="1" lang="en-US" altLang="ja-JP" sz="1200" b="0" i="0" u="none" strike="noStrike" kern="1200" cap="none" spc="0" normalizeH="0" baseline="0" noProof="0" dirty="0" smtClean="0">
              <a:ln>
                <a:noFill/>
              </a:ln>
              <a:solidFill>
                <a:schemeClr val="tx2"/>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a:p>
            <a:pPr marL="171450" lvl="0" indent="-171450" algn="l">
              <a:lnSpc>
                <a:spcPts val="1400"/>
              </a:lnSpc>
              <a:spcBef>
                <a:spcPts val="200"/>
              </a:spcBef>
              <a:buFont typeface="Wingdings" panose="05000000000000000000" pitchFamily="2" charset="2"/>
              <a:buChar char="p"/>
              <a:defRPr/>
            </a:pPr>
            <a:r>
              <a:rPr lang="ja-JP" altLang="en-US" sz="1200" dirty="0">
                <a:latin typeface="ＭＳ Ｐゴシック" panose="020B0600070205080204" pitchFamily="50" charset="-128"/>
                <a:cs typeface="Meiryo UI" panose="020B0604030504040204" pitchFamily="50" charset="-128"/>
              </a:rPr>
              <a:t>また、大阪府域のスマートシティ化を</a:t>
            </a:r>
            <a:r>
              <a:rPr lang="ja-JP" altLang="en-US" sz="1200" dirty="0" smtClean="0">
                <a:latin typeface="ＭＳ Ｐゴシック" panose="020B0600070205080204" pitchFamily="50" charset="-128"/>
                <a:cs typeface="Meiryo UI" panose="020B0604030504040204" pitchFamily="50" charset="-128"/>
              </a:rPr>
              <a:t>めざすため、モビリティ</a:t>
            </a:r>
            <a:r>
              <a:rPr lang="ja-JP" altLang="en-US" sz="1200" dirty="0">
                <a:latin typeface="ＭＳ Ｐゴシック" panose="020B0600070205080204" pitchFamily="50" charset="-128"/>
                <a:cs typeface="Meiryo UI" panose="020B0604030504040204" pitchFamily="50" charset="-128"/>
              </a:rPr>
              <a:t>やヘルスケア等の新しいサービスを創出する仕組み</a:t>
            </a:r>
            <a:r>
              <a:rPr lang="ja-JP" altLang="en-US" sz="1200" dirty="0" smtClean="0">
                <a:latin typeface="ＭＳ Ｐゴシック" panose="020B0600070205080204" pitchFamily="50" charset="-128"/>
                <a:cs typeface="Meiryo UI" panose="020B0604030504040204" pitchFamily="50" charset="-128"/>
              </a:rPr>
              <a:t>として、公民共同エコシステムを構築するとともに、データ</a:t>
            </a:r>
            <a:r>
              <a:rPr lang="ja-JP" altLang="en-US" sz="1200" dirty="0">
                <a:latin typeface="ＭＳ Ｐゴシック" panose="020B0600070205080204" pitchFamily="50" charset="-128"/>
                <a:cs typeface="Meiryo UI" panose="020B0604030504040204" pitchFamily="50" charset="-128"/>
              </a:rPr>
              <a:t>の効率的な流通・活用を</a:t>
            </a:r>
            <a:r>
              <a:rPr lang="ja-JP" altLang="en-US" sz="1200" dirty="0" smtClean="0">
                <a:latin typeface="ＭＳ Ｐゴシック" panose="020B0600070205080204" pitchFamily="50" charset="-128"/>
                <a:cs typeface="Meiryo UI" panose="020B0604030504040204" pitchFamily="50" charset="-128"/>
              </a:rPr>
              <a:t>促す広域</a:t>
            </a:r>
            <a:r>
              <a:rPr lang="ja-JP" altLang="en-US" sz="1200" dirty="0">
                <a:latin typeface="ＭＳ Ｐゴシック" panose="020B0600070205080204" pitchFamily="50" charset="-128"/>
                <a:cs typeface="Meiryo UI" panose="020B0604030504040204" pitchFamily="50" charset="-128"/>
              </a:rPr>
              <a:t>データ連携基盤を構築</a:t>
            </a:r>
            <a:r>
              <a:rPr lang="ja-JP" altLang="en-US" sz="1200" dirty="0" smtClean="0">
                <a:latin typeface="ＭＳ Ｐゴシック" panose="020B0600070205080204" pitchFamily="50" charset="-128"/>
                <a:cs typeface="Meiryo UI" panose="020B0604030504040204" pitchFamily="50" charset="-128"/>
              </a:rPr>
              <a:t>する。</a:t>
            </a:r>
            <a:endParaRPr lang="ja-JP" altLang="en-US" sz="1200" dirty="0">
              <a:latin typeface="ＭＳ Ｐゴシック" panose="020B0600070205080204" pitchFamily="50" charset="-128"/>
              <a:cs typeface="Meiryo UI" panose="020B0604030504040204" pitchFamily="50" charset="-128"/>
            </a:endParaRPr>
          </a:p>
          <a:p>
            <a:pPr marL="171450" lvl="0" indent="-171450" algn="l">
              <a:lnSpc>
                <a:spcPts val="1400"/>
              </a:lnSpc>
              <a:spcBef>
                <a:spcPts val="200"/>
              </a:spcBef>
              <a:buFont typeface="Wingdings" panose="05000000000000000000" pitchFamily="2" charset="2"/>
              <a:buChar char="p"/>
              <a:defRPr/>
            </a:pPr>
            <a:r>
              <a:rPr lang="ja-JP" altLang="en-US" sz="1200" dirty="0">
                <a:latin typeface="ＭＳ Ｐゴシック" panose="020B0600070205080204" pitchFamily="50" charset="-128"/>
                <a:cs typeface="Meiryo UI" panose="020B0604030504040204" pitchFamily="50" charset="-128"/>
              </a:rPr>
              <a:t>「スーパーシティ」構想を含めた国の特区・規制緩和制度の活用等により、企業やアカデミアによる万博に向けた未来社会の先駆的な</a:t>
            </a:r>
            <a:r>
              <a:rPr lang="ja-JP" altLang="en-US" sz="1200" dirty="0" smtClean="0">
                <a:latin typeface="ＭＳ Ｐゴシック" panose="020B0600070205080204" pitchFamily="50" charset="-128"/>
                <a:cs typeface="Meiryo UI" panose="020B0604030504040204" pitchFamily="50" charset="-128"/>
              </a:rPr>
              <a:t>取組み</a:t>
            </a:r>
            <a:endParaRPr lang="en-US" altLang="ja-JP" sz="1200" dirty="0" smtClean="0">
              <a:latin typeface="ＭＳ Ｐゴシック" panose="020B0600070205080204" pitchFamily="50" charset="-128"/>
              <a:cs typeface="Meiryo UI" panose="020B0604030504040204" pitchFamily="50" charset="-128"/>
            </a:endParaRPr>
          </a:p>
          <a:p>
            <a:pPr lvl="0" algn="l">
              <a:lnSpc>
                <a:spcPts val="1400"/>
              </a:lnSpc>
              <a:spcBef>
                <a:spcPts val="200"/>
              </a:spcBef>
              <a:defRPr/>
            </a:pPr>
            <a:r>
              <a:rPr lang="ja-JP" altLang="en-US" sz="1200" dirty="0">
                <a:latin typeface="ＭＳ Ｐゴシック" panose="020B0600070205080204" pitchFamily="50" charset="-128"/>
                <a:cs typeface="Meiryo UI" panose="020B0604030504040204" pitchFamily="50" charset="-128"/>
              </a:rPr>
              <a:t>　</a:t>
            </a:r>
            <a:r>
              <a:rPr lang="ja-JP" altLang="en-US" sz="1200" dirty="0" smtClean="0">
                <a:latin typeface="ＭＳ Ｐゴシック" panose="020B0600070205080204" pitchFamily="50" charset="-128"/>
                <a:cs typeface="Meiryo UI" panose="020B0604030504040204" pitchFamily="50" charset="-128"/>
              </a:rPr>
              <a:t>　（</a:t>
            </a:r>
            <a:r>
              <a:rPr lang="ja-JP" altLang="en-US" sz="1200" dirty="0">
                <a:latin typeface="ＭＳ Ｐゴシック" panose="020B0600070205080204" pitchFamily="50" charset="-128"/>
                <a:cs typeface="Meiryo UI" panose="020B0604030504040204" pitchFamily="50" charset="-128"/>
              </a:rPr>
              <a:t>研究開発・実証実験・実装）を後押しする。</a:t>
            </a:r>
          </a:p>
          <a:p>
            <a:pPr marL="171450" marR="0" lvl="0" indent="-171450" algn="l" defTabSz="914400" rtl="0" eaLnBrk="1" fontAlgn="auto" latinLnBrk="0" hangingPunct="1">
              <a:lnSpc>
                <a:spcPts val="1400"/>
              </a:lnSpc>
              <a:spcBef>
                <a:spcPts val="200"/>
              </a:spcBef>
              <a:spcAft>
                <a:spcPts val="0"/>
              </a:spcAft>
              <a:buClrTx/>
              <a:buSzTx/>
              <a:buFont typeface="Wingdings" panose="05000000000000000000" pitchFamily="2" charset="2"/>
              <a:buChar char="p"/>
              <a:tabLst/>
              <a:defRPr/>
            </a:pPr>
            <a:endParaRPr kumimoji="1" lang="en-US" altLang="ja-JP" sz="1200" b="0" i="0" u="none" strike="noStrike" kern="1200" cap="none" spc="0" normalizeH="0" baseline="0" noProof="0" dirty="0" smtClean="0">
              <a:ln>
                <a:noFill/>
              </a:ln>
              <a:solidFill>
                <a:schemeClr val="tx2"/>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24" name="タイトル 1"/>
          <p:cNvSpPr txBox="1">
            <a:spLocks/>
          </p:cNvSpPr>
          <p:nvPr/>
        </p:nvSpPr>
        <p:spPr>
          <a:xfrm>
            <a:off x="395178" y="227687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主な取組みの経過</a:t>
            </a:r>
          </a:p>
        </p:txBody>
      </p:sp>
      <p:sp>
        <p:nvSpPr>
          <p:cNvPr id="25" name="正方形/長方形 24"/>
          <p:cNvSpPr/>
          <p:nvPr/>
        </p:nvSpPr>
        <p:spPr>
          <a:xfrm>
            <a:off x="285645" y="476672"/>
            <a:ext cx="263072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都市機能の高次化</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00472" y="692696"/>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（１）スマートシティ戦略の推進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e-OSAKA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めざして～</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40350" y="3501008"/>
            <a:ext cx="3836585" cy="1227167"/>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542925" indent="-542925"/>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的</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企業やシビックテック</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市町村、大学等と連携した“大阪モデル”のスマートシティの実現に向けた取組みの推進 </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◆市町村が抱える地域・社会課題の解決に向け、コーディ</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ネーター企業等を中心に、７つの分野</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でプロジェクトを推進</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53816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◆ワークショップ・セミナーの開催</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3175"/>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「スマートヘルスシティ」「高齢者</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にやさしい</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まちづくり」「子育てしやすいまちづくり</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3175"/>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移動がスムーズなまちづくり」「インバウンド・観光の再生」「大阪ものづくり</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3175"/>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安全・安心なまちづくり」</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会員</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数</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企業・団体</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日時点）</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タイトル 1"/>
          <p:cNvSpPr txBox="1">
            <a:spLocks/>
          </p:cNvSpPr>
          <p:nvPr/>
        </p:nvSpPr>
        <p:spPr>
          <a:xfrm>
            <a:off x="4376935" y="2276872"/>
            <a:ext cx="5429409" cy="49760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spcBef>
                <a:spcPts val="0"/>
              </a:spcBef>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b="1" dirty="0" smtClean="0">
                <a:latin typeface="ＭＳ Ｐゴシック" panose="020B0600070205080204" pitchFamily="50" charset="-128"/>
                <a:cs typeface="Meiryo UI" panose="020B0604030504040204" pitchFamily="50" charset="-128"/>
              </a:rPr>
              <a:t>＜</a:t>
            </a:r>
            <a:r>
              <a:rPr lang="ja-JP" altLang="en-US" sz="1400" b="1" dirty="0">
                <a:latin typeface="+mj-ea"/>
                <a:cs typeface="Meiryo UI" panose="020B0604030504040204" pitchFamily="50" charset="-128"/>
              </a:rPr>
              <a:t>大阪スマートシティ戦略</a:t>
            </a:r>
            <a:r>
              <a:rPr lang="en-US" altLang="ja-JP" sz="1400" b="1" dirty="0">
                <a:latin typeface="+mj-ea"/>
                <a:cs typeface="Meiryo UI" panose="020B0604030504040204" pitchFamily="50" charset="-128"/>
              </a:rPr>
              <a:t>ver.2.0</a:t>
            </a:r>
            <a:r>
              <a:rPr lang="ja-JP" altLang="en-US" sz="1400" b="1" dirty="0">
                <a:latin typeface="+mj-ea"/>
                <a:cs typeface="Meiryo UI" panose="020B0604030504040204" pitchFamily="50" charset="-128"/>
              </a:rPr>
              <a:t>の策定に向けた基本方針</a:t>
            </a:r>
            <a:r>
              <a:rPr lang="ja-JP" altLang="en-US" sz="1400" b="1" dirty="0">
                <a:latin typeface="ＭＳ Ｐゴシック" panose="020B0600070205080204" pitchFamily="50" charset="-128"/>
                <a:cs typeface="Meiryo UI" panose="020B0604030504040204" pitchFamily="50" charset="-128"/>
              </a:rPr>
              <a:t>＞</a:t>
            </a:r>
            <a:endParaRPr kumimoji="1" lang="ja-JP" altLang="en-US" sz="14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pic>
        <p:nvPicPr>
          <p:cNvPr id="30" name="図 29"/>
          <p:cNvPicPr>
            <a:picLocks noChangeAspect="1"/>
          </p:cNvPicPr>
          <p:nvPr/>
        </p:nvPicPr>
        <p:blipFill>
          <a:blip r:embed="rId3"/>
          <a:stretch>
            <a:fillRect/>
          </a:stretch>
        </p:blipFill>
        <p:spPr>
          <a:xfrm>
            <a:off x="4516071" y="2780928"/>
            <a:ext cx="4935656" cy="1571110"/>
          </a:xfrm>
          <a:prstGeom prst="rect">
            <a:avLst/>
          </a:prstGeom>
        </p:spPr>
      </p:pic>
      <p:pic>
        <p:nvPicPr>
          <p:cNvPr id="31" name="図 30"/>
          <p:cNvPicPr>
            <a:picLocks noChangeAspect="1"/>
          </p:cNvPicPr>
          <p:nvPr/>
        </p:nvPicPr>
        <p:blipFill>
          <a:blip r:embed="rId4"/>
          <a:stretch>
            <a:fillRect/>
          </a:stretch>
        </p:blipFill>
        <p:spPr>
          <a:xfrm>
            <a:off x="4552684" y="4581128"/>
            <a:ext cx="5109122" cy="1876764"/>
          </a:xfrm>
          <a:prstGeom prst="rect">
            <a:avLst/>
          </a:prstGeom>
        </p:spPr>
      </p:pic>
      <p:sp>
        <p:nvSpPr>
          <p:cNvPr id="33" name="正方形/長方形 32"/>
          <p:cNvSpPr/>
          <p:nvPr/>
        </p:nvSpPr>
        <p:spPr>
          <a:xfrm>
            <a:off x="2285922" y="5769068"/>
            <a:ext cx="2057397" cy="1116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・民間のオンラインサービスをワンストップで提供。</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の活用を通じて、高齢者の多様な活動をサポートすることによって、生活の質の向上、健康寿命の延伸を実現。</a:t>
            </a:r>
          </a:p>
        </p:txBody>
      </p:sp>
      <p:grpSp>
        <p:nvGrpSpPr>
          <p:cNvPr id="34" name="グループ化 33"/>
          <p:cNvGrpSpPr/>
          <p:nvPr/>
        </p:nvGrpSpPr>
        <p:grpSpPr>
          <a:xfrm>
            <a:off x="523305" y="5877272"/>
            <a:ext cx="1750040" cy="958476"/>
            <a:chOff x="308441" y="5230061"/>
            <a:chExt cx="1643399" cy="958476"/>
          </a:xfrm>
        </p:grpSpPr>
        <p:pic>
          <p:nvPicPr>
            <p:cNvPr id="36" name="図 35"/>
            <p:cNvPicPr>
              <a:picLocks noChangeAspect="1"/>
            </p:cNvPicPr>
            <p:nvPr/>
          </p:nvPicPr>
          <p:blipFill>
            <a:blip r:embed="rId5"/>
            <a:stretch>
              <a:fillRect/>
            </a:stretch>
          </p:blipFill>
          <p:spPr>
            <a:xfrm>
              <a:off x="461671" y="5230061"/>
              <a:ext cx="1336940" cy="780842"/>
            </a:xfrm>
            <a:prstGeom prst="rect">
              <a:avLst/>
            </a:prstGeom>
          </p:spPr>
        </p:pic>
        <p:sp>
          <p:nvSpPr>
            <p:cNvPr id="37" name="正方形/長方形 36"/>
            <p:cNvSpPr/>
            <p:nvPr/>
          </p:nvSpPr>
          <p:spPr>
            <a:xfrm>
              <a:off x="308441" y="5973093"/>
              <a:ext cx="1643399" cy="215444"/>
            </a:xfrm>
            <a:prstGeom prst="rect">
              <a:avLst/>
            </a:prstGeom>
          </p:spPr>
          <p:txBody>
            <a:bodyPr wrap="none">
              <a:spAutoFit/>
            </a:bodyPr>
            <a:lstStyle/>
            <a:p>
              <a:pPr algn="r">
                <a:buClr>
                  <a:prstClr val="black"/>
                </a:buClr>
                <a:buSzPts val="1100"/>
                <a:defRPr/>
              </a:pPr>
              <a:r>
                <a:rPr lang="ja-JP" altLang="en-US" sz="800" b="1" dirty="0" smtClean="0">
                  <a:solidFill>
                    <a:prstClr val="black"/>
                  </a:solidFill>
                  <a:latin typeface="Calibri"/>
                  <a:ea typeface="Meiryo UI"/>
                </a:rPr>
                <a:t>スマートシニアライフプラット</a:t>
              </a:r>
              <a:r>
                <a:rPr lang="ja-JP" altLang="en-US" sz="800" b="1" dirty="0">
                  <a:solidFill>
                    <a:prstClr val="black"/>
                  </a:solidFill>
                  <a:latin typeface="Calibri"/>
                  <a:ea typeface="Meiryo UI"/>
                </a:rPr>
                <a:t>フォーム</a:t>
              </a:r>
              <a:endParaRPr lang="ja-JP" altLang="en-US" sz="800" b="1" dirty="0">
                <a:solidFill>
                  <a:srgbClr val="FF0000"/>
                </a:solidFill>
                <a:latin typeface="Calibri"/>
                <a:ea typeface="Meiryo UI"/>
              </a:endParaRPr>
            </a:p>
          </p:txBody>
        </p:sp>
      </p:grpSp>
      <p:sp>
        <p:nvSpPr>
          <p:cNvPr id="35" name="正方形/長方形 34"/>
          <p:cNvSpPr/>
          <p:nvPr/>
        </p:nvSpPr>
        <p:spPr>
          <a:xfrm>
            <a:off x="541046" y="5834283"/>
            <a:ext cx="3835890" cy="97909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523305" y="3426806"/>
            <a:ext cx="3853630" cy="1393388"/>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3"/>
          <p:cNvSpPr txBox="1">
            <a:spLocks/>
          </p:cNvSpPr>
          <p:nvPr/>
        </p:nvSpPr>
        <p:spPr>
          <a:xfrm>
            <a:off x="7703954" y="6458556"/>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solidFill>
                  <a:prstClr val="black">
                    <a:tint val="75000"/>
                  </a:prstClr>
                </a:solidFill>
                <a:latin typeface="Calibri"/>
                <a:ea typeface="ＭＳ Ｐゴシック" panose="020B0600070205080204" pitchFamily="50" charset="-128"/>
              </a:rPr>
              <a:t>6</a:t>
            </a:r>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977040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438034" y="2493467"/>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85646" y="1174399"/>
            <a:ext cx="9429226" cy="130070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高速道路ネットワークの充実を図るため、ミッシングリンクの解消につながる淀川左岸線延伸部の事業化をはじめ、大阪都市再生環状道路の整備を進め、都心部で慢性的に発生している渋滞を解消するとともに、高速道路のネットワーク機能が最大限発揮されるよう、公平かつシンプルでシームレスな料金とする取組みを進め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6</a:t>
            </a:r>
            <a:r>
              <a:rPr lang="ja-JP" altLang="en-US" sz="1400" dirty="0">
                <a:latin typeface="+mj-ea"/>
                <a:cs typeface="Meiryo UI" panose="020B0604030504040204" pitchFamily="50" charset="-128"/>
              </a:rPr>
              <a:t>月</a:t>
            </a:r>
            <a:r>
              <a:rPr lang="ja-JP" altLang="en-US" sz="1400" dirty="0" smtClean="0">
                <a:latin typeface="+mj-ea"/>
                <a:cs typeface="Meiryo UI" panose="020B0604030504040204" pitchFamily="50" charset="-128"/>
              </a:rPr>
              <a:t>に、より</a:t>
            </a:r>
            <a:r>
              <a:rPr lang="ja-JP" altLang="en-US" sz="1400" dirty="0">
                <a:latin typeface="+mj-ea"/>
                <a:cs typeface="Meiryo UI" panose="020B0604030504040204" pitchFamily="50" charset="-128"/>
              </a:rPr>
              <a:t>利用しやすい高速道路</a:t>
            </a:r>
            <a:r>
              <a:rPr lang="ja-JP" altLang="en-US" sz="1400" dirty="0" smtClean="0">
                <a:latin typeface="+mj-ea"/>
                <a:cs typeface="Meiryo UI" panose="020B0604030504040204" pitchFamily="50" charset="-128"/>
              </a:rPr>
              <a:t>料金を導入。また、淀川</a:t>
            </a:r>
            <a:r>
              <a:rPr lang="ja-JP" altLang="en-US" sz="1400" dirty="0">
                <a:latin typeface="+mj-ea"/>
                <a:cs typeface="Meiryo UI" panose="020B0604030504040204" pitchFamily="50" charset="-128"/>
              </a:rPr>
              <a:t>左岸線延伸部の事業化など大阪都市再生環状道路や関西圏の高速道路ネットワークの整備が進行している。</a:t>
            </a:r>
            <a:endParaRPr lang="en-US" altLang="ja-JP" sz="1400" dirty="0">
              <a:latin typeface="+mj-ea"/>
              <a:cs typeface="Meiryo UI" panose="020B0604030504040204" pitchFamily="50" charset="-128"/>
            </a:endParaRPr>
          </a:p>
        </p:txBody>
      </p:sp>
      <p:sp>
        <p:nvSpPr>
          <p:cNvPr id="12" name="タイトル 1"/>
          <p:cNvSpPr txBox="1">
            <a:spLocks/>
          </p:cNvSpPr>
          <p:nvPr/>
        </p:nvSpPr>
        <p:spPr>
          <a:xfrm>
            <a:off x="438034" y="2564904"/>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063028" y="2545934"/>
            <a:ext cx="4498484" cy="37901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大阪都市再生環状道路の整備状況</a:t>
            </a:r>
          </a:p>
          <a:p>
            <a:pPr algn="l">
              <a:spcBef>
                <a:spcPts val="0"/>
              </a:spcBef>
            </a:pPr>
            <a:endParaRPr lang="ja-JP" altLang="en-US" sz="1400" b="1" dirty="0">
              <a:latin typeface="+mj-ea"/>
              <a:cs typeface="Meiryo UI" panose="020B0604030504040204" pitchFamily="50" charset="-128"/>
            </a:endParaRPr>
          </a:p>
        </p:txBody>
      </p:sp>
      <p:sp>
        <p:nvSpPr>
          <p:cNvPr id="9" name="正方形/長方形 8"/>
          <p:cNvSpPr/>
          <p:nvPr/>
        </p:nvSpPr>
        <p:spPr>
          <a:xfrm>
            <a:off x="285645" y="163655"/>
            <a:ext cx="2630722" cy="338554"/>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ハード面の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機能充実</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正方形/長方形 9"/>
          <p:cNvSpPr/>
          <p:nvPr/>
        </p:nvSpPr>
        <p:spPr>
          <a:xfrm>
            <a:off x="200472" y="46544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（２）都市インフラの充実</a:t>
            </a:r>
          </a:p>
        </p:txBody>
      </p:sp>
      <p:sp>
        <p:nvSpPr>
          <p:cNvPr id="24" name="正方形/長方形 23"/>
          <p:cNvSpPr/>
          <p:nvPr/>
        </p:nvSpPr>
        <p:spPr>
          <a:xfrm>
            <a:off x="462535" y="807695"/>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p>
        </p:txBody>
      </p:sp>
      <p:graphicFrame>
        <p:nvGraphicFramePr>
          <p:cNvPr id="25" name="表 24"/>
          <p:cNvGraphicFramePr>
            <a:graphicFrameLocks noGrp="1"/>
          </p:cNvGraphicFramePr>
          <p:nvPr>
            <p:extLst>
              <p:ext uri="{D42A27DB-BD31-4B8C-83A1-F6EECF244321}">
                <p14:modId xmlns:p14="http://schemas.microsoft.com/office/powerpoint/2010/main" val="1294098760"/>
              </p:ext>
            </p:extLst>
          </p:nvPr>
        </p:nvGraphicFramePr>
        <p:xfrm>
          <a:off x="605003" y="2858719"/>
          <a:ext cx="3333450" cy="1430185"/>
        </p:xfrm>
        <a:graphic>
          <a:graphicData uri="http://schemas.openxmlformats.org/drawingml/2006/table">
            <a:tbl>
              <a:tblPr firstRow="1" bandRow="1">
                <a:tableStyleId>{5C22544A-7EE6-4342-B048-85BDC9FD1C3A}</a:tableStyleId>
              </a:tblPr>
              <a:tblGrid>
                <a:gridCol w="583765">
                  <a:extLst>
                    <a:ext uri="{9D8B030D-6E8A-4147-A177-3AD203B41FA5}">
                      <a16:colId xmlns:a16="http://schemas.microsoft.com/office/drawing/2014/main" val="4037741501"/>
                    </a:ext>
                  </a:extLst>
                </a:gridCol>
                <a:gridCol w="2749685">
                  <a:extLst>
                    <a:ext uri="{9D8B030D-6E8A-4147-A177-3AD203B41FA5}">
                      <a16:colId xmlns:a16="http://schemas.microsoft.com/office/drawing/2014/main" val="314475500"/>
                    </a:ext>
                  </a:extLst>
                </a:gridCol>
              </a:tblGrid>
              <a:tr h="28603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事業化</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86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阪神圏の高速道路料金体系一元化</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8603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新名神高速道路</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高槻～神戸間の開通</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8603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阪神高速大和川線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全線開通</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86037">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bl>
          </a:graphicData>
        </a:graphic>
      </p:graphicFrame>
      <p:pic>
        <p:nvPicPr>
          <p:cNvPr id="26" name="図 25"/>
          <p:cNvPicPr>
            <a:picLocks noChangeAspect="1"/>
          </p:cNvPicPr>
          <p:nvPr/>
        </p:nvPicPr>
        <p:blipFill rotWithShape="1">
          <a:blip r:embed="rId3">
            <a:extLst>
              <a:ext uri="{28A0092B-C50C-407E-A947-70E740481C1C}">
                <a14:useLocalDpi xmlns:a14="http://schemas.microsoft.com/office/drawing/2010/main" val="0"/>
              </a:ext>
            </a:extLst>
          </a:blip>
          <a:srcRect b="-517"/>
          <a:stretch/>
        </p:blipFill>
        <p:spPr>
          <a:xfrm>
            <a:off x="5301307" y="2861117"/>
            <a:ext cx="3805902" cy="3736235"/>
          </a:xfrm>
          <a:prstGeom prst="rect">
            <a:avLst/>
          </a:prstGeom>
        </p:spPr>
      </p:pic>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218" y="4302309"/>
            <a:ext cx="2227801" cy="2175312"/>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367" y="4302309"/>
            <a:ext cx="2238784" cy="2185565"/>
          </a:xfrm>
          <a:prstGeom prst="rect">
            <a:avLst/>
          </a:prstGeom>
        </p:spPr>
      </p:pic>
      <p:sp>
        <p:nvSpPr>
          <p:cNvPr id="29" name="タイトル 1"/>
          <p:cNvSpPr txBox="1">
            <a:spLocks/>
          </p:cNvSpPr>
          <p:nvPr/>
        </p:nvSpPr>
        <p:spPr>
          <a:xfrm>
            <a:off x="5301307" y="2861117"/>
            <a:ext cx="846054" cy="277207"/>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2925798" y="4302309"/>
            <a:ext cx="581243" cy="210579"/>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0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中部圏</a:t>
            </a:r>
            <a:endPar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544218" y="4302309"/>
            <a:ext cx="581243" cy="210579"/>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0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首都圏</a:t>
            </a:r>
            <a:endPar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440088" y="6429797"/>
            <a:ext cx="331931" cy="10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823220" y="6432812"/>
            <a:ext cx="331931" cy="10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207768" y="6384274"/>
            <a:ext cx="633507" cy="169277"/>
          </a:xfrm>
          <a:prstGeom prst="rect">
            <a:avLst/>
          </a:prstGeom>
          <a:noFill/>
        </p:spPr>
        <p:txBody>
          <a:bodyPr wrap="none" rtlCol="0">
            <a:spAutoFit/>
          </a:bodyPr>
          <a:lstStyle/>
          <a:p>
            <a:r>
              <a:rPr kumimoji="1" lang="en-US" altLang="ja-JP" sz="500" dirty="0" smtClean="0">
                <a:latin typeface="+mn-ea"/>
              </a:rPr>
              <a:t>2021</a:t>
            </a:r>
            <a:r>
              <a:rPr lang="ja-JP" altLang="en-US" sz="500" dirty="0" smtClean="0">
                <a:latin typeface="+mn-ea"/>
              </a:rPr>
              <a:t>年</a:t>
            </a:r>
            <a:r>
              <a:rPr lang="en-US" altLang="ja-JP" sz="500" dirty="0" smtClean="0">
                <a:latin typeface="+mn-ea"/>
              </a:rPr>
              <a:t>11</a:t>
            </a:r>
            <a:r>
              <a:rPr lang="ja-JP" altLang="en-US" sz="500" dirty="0" smtClean="0">
                <a:latin typeface="+mn-ea"/>
              </a:rPr>
              <a:t>月時点</a:t>
            </a:r>
            <a:endParaRPr kumimoji="1" lang="ja-JP" altLang="en-US" sz="500" dirty="0">
              <a:latin typeface="+mn-ea"/>
            </a:endParaRPr>
          </a:p>
        </p:txBody>
      </p:sp>
      <p:sp>
        <p:nvSpPr>
          <p:cNvPr id="31" name="テキスト ボックス 30"/>
          <p:cNvSpPr txBox="1"/>
          <p:nvPr/>
        </p:nvSpPr>
        <p:spPr>
          <a:xfrm>
            <a:off x="4488909" y="6384323"/>
            <a:ext cx="748251" cy="169277"/>
          </a:xfrm>
          <a:prstGeom prst="rect">
            <a:avLst/>
          </a:prstGeom>
          <a:noFill/>
        </p:spPr>
        <p:txBody>
          <a:bodyPr wrap="square" rtlCol="0">
            <a:spAutoFit/>
          </a:bodyPr>
          <a:lstStyle/>
          <a:p>
            <a:pPr algn="r"/>
            <a:r>
              <a:rPr kumimoji="1" lang="en-US" altLang="ja-JP" sz="500" dirty="0" smtClean="0">
                <a:latin typeface="+mn-ea"/>
              </a:rPr>
              <a:t>2021</a:t>
            </a:r>
            <a:r>
              <a:rPr lang="ja-JP" altLang="en-US" sz="500" dirty="0" smtClean="0">
                <a:latin typeface="+mn-ea"/>
              </a:rPr>
              <a:t>年</a:t>
            </a:r>
            <a:r>
              <a:rPr lang="en-US" altLang="ja-JP" sz="500" dirty="0" smtClean="0">
                <a:latin typeface="+mn-ea"/>
              </a:rPr>
              <a:t>11</a:t>
            </a:r>
            <a:r>
              <a:rPr lang="ja-JP" altLang="en-US" sz="500" dirty="0" smtClean="0">
                <a:latin typeface="+mn-ea"/>
              </a:rPr>
              <a:t>月時点</a:t>
            </a:r>
            <a:endParaRPr kumimoji="1" lang="ja-JP" altLang="en-US" sz="500" dirty="0">
              <a:latin typeface="+mn-ea"/>
            </a:endParaRPr>
          </a:p>
        </p:txBody>
      </p:sp>
      <p:sp>
        <p:nvSpPr>
          <p:cNvPr id="32" name="正方形/長方形 31"/>
          <p:cNvSpPr/>
          <p:nvPr/>
        </p:nvSpPr>
        <p:spPr>
          <a:xfrm>
            <a:off x="8407152" y="6497717"/>
            <a:ext cx="864096" cy="145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8482994" y="6439484"/>
            <a:ext cx="723275" cy="184666"/>
          </a:xfrm>
          <a:prstGeom prst="rect">
            <a:avLst/>
          </a:prstGeom>
          <a:noFill/>
        </p:spPr>
        <p:txBody>
          <a:bodyPr wrap="none" rtlCol="0">
            <a:spAutoFit/>
          </a:bodyPr>
          <a:lstStyle/>
          <a:p>
            <a:r>
              <a:rPr kumimoji="1" lang="en-US" altLang="ja-JP" sz="600" dirty="0" smtClean="0">
                <a:latin typeface="+mn-ea"/>
              </a:rPr>
              <a:t>2021</a:t>
            </a:r>
            <a:r>
              <a:rPr lang="ja-JP" altLang="en-US" sz="600" dirty="0" smtClean="0">
                <a:latin typeface="+mn-ea"/>
              </a:rPr>
              <a:t>年</a:t>
            </a:r>
            <a:r>
              <a:rPr lang="en-US" altLang="ja-JP" sz="600" dirty="0" smtClean="0">
                <a:latin typeface="+mn-ea"/>
              </a:rPr>
              <a:t>11</a:t>
            </a:r>
            <a:r>
              <a:rPr lang="ja-JP" altLang="en-US" sz="600" dirty="0" smtClean="0">
                <a:latin typeface="+mn-ea"/>
              </a:rPr>
              <a:t>月時点</a:t>
            </a:r>
            <a:endParaRPr kumimoji="1" lang="ja-JP" altLang="en-US" sz="600" dirty="0">
              <a:latin typeface="+mn-ea"/>
            </a:endParaRPr>
          </a:p>
        </p:txBody>
      </p:sp>
      <p:sp>
        <p:nvSpPr>
          <p:cNvPr id="34" name="スライド番号プレースホルダー 3"/>
          <p:cNvSpPr>
            <a:spLocks noGrp="1"/>
          </p:cNvSpPr>
          <p:nvPr>
            <p:ph type="sldNum" sz="quarter" idx="12"/>
          </p:nvPr>
        </p:nvSpPr>
        <p:spPr>
          <a:xfrm>
            <a:off x="7594600" y="6496315"/>
            <a:ext cx="2311400" cy="365125"/>
          </a:xfrm>
        </p:spPr>
        <p:txBody>
          <a:bodyPr/>
          <a:lstStyle/>
          <a:p>
            <a:r>
              <a:rPr kumimoji="1" lang="en-US" altLang="ja-JP" dirty="0" smtClean="0"/>
              <a:t>7</a:t>
            </a:r>
            <a:endParaRPr kumimoji="1" lang="ja-JP" altLang="en-US" dirty="0"/>
          </a:p>
        </p:txBody>
      </p:sp>
    </p:spTree>
    <p:extLst>
      <p:ext uri="{BB962C8B-B14F-4D97-AF65-F5344CB8AC3E}">
        <p14:creationId xmlns:p14="http://schemas.microsoft.com/office/powerpoint/2010/main" val="1449803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25329</Words>
  <Application>Microsoft Office PowerPoint</Application>
  <PresentationFormat>A4 210 x 297 mm</PresentationFormat>
  <Paragraphs>2566</Paragraphs>
  <Slides>63</Slides>
  <Notes>58</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63</vt:i4>
      </vt:variant>
    </vt:vector>
  </HeadingPairs>
  <TitlesOfParts>
    <vt:vector size="82" baseType="lpstr">
      <vt:lpstr>BIZ UDPゴシック</vt:lpstr>
      <vt:lpstr>HGPｺﾞｼｯｸE</vt:lpstr>
      <vt:lpstr>HGPｺﾞｼｯｸM</vt:lpstr>
      <vt:lpstr>HGSｺﾞｼｯｸE</vt:lpstr>
      <vt:lpstr>HGｺﾞｼｯｸE</vt:lpstr>
      <vt:lpstr>HG丸ｺﾞｼｯｸM-PRO</vt:lpstr>
      <vt:lpstr>Meiryo UI</vt:lpstr>
      <vt:lpstr>ＭＳ Ｐゴシック</vt:lpstr>
      <vt:lpstr>ＭＳ ゴシック</vt:lpstr>
      <vt:lpstr>ＭＳ 明朝</vt:lpstr>
      <vt:lpstr>メイリオ</vt:lpstr>
      <vt:lpstr>メイリオ</vt:lpstr>
      <vt:lpstr>游ゴシック</vt:lpstr>
      <vt:lpstr>Arial</vt:lpstr>
      <vt:lpstr>Calibri</vt:lpstr>
      <vt:lpstr>Georgia</vt:lpstr>
      <vt:lpstr>Times New Roman</vt:lpstr>
      <vt:lpstr>Wingdings</vt:lpstr>
      <vt:lpstr>Office ​​テーマ</vt:lpstr>
      <vt:lpstr>「副首都ビジョン」策定後のこれまでの取組み</vt:lpstr>
      <vt:lpstr>PowerPoint プレゼンテーション</vt:lpstr>
      <vt:lpstr>PowerPoint プレゼンテーション</vt:lpstr>
      <vt:lpstr>　１　機能面の取組み（概要）</vt:lpstr>
      <vt:lpstr>　２　機能面の取組み（主な経過）</vt:lpstr>
      <vt:lpstr>PowerPoint プレゼンテーション</vt:lpstr>
      <vt:lpstr>PowerPoint プレゼンテーション</vt:lpstr>
      <vt:lpstr>　3　機能面の取組状況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１　制度面の取組み（概要）</vt:lpstr>
      <vt:lpstr>　２　制度面の取組み（主な経過）</vt:lpstr>
      <vt:lpstr>３　制度面の取組状況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１　経済成長面の取組み（概要）</vt:lpstr>
      <vt:lpstr>PowerPoint プレゼンテーション</vt:lpstr>
      <vt:lpstr>PowerPoint プレゼンテーション</vt:lpstr>
      <vt:lpstr>PowerPoint プレゼンテーション</vt:lpstr>
      <vt:lpstr>　3　経済成長面の取組状況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2021-12-15T07:08:06Z</dcterms:created>
  <dcterms:modified xsi:type="dcterms:W3CDTF">2021-12-15T07:08:16Z</dcterms:modified>
</cp:coreProperties>
</file>