
<file path=[Content_Types].xml><?xml version="1.0" encoding="utf-8"?>
<Types xmlns="http://schemas.openxmlformats.org/package/2006/content-types">
  <Default Extension="png" ContentType="image/png"/>
  <Default Extension="emf" ContentType="image/x-emf"/>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1"/>
  </p:notesMasterIdLst>
  <p:handoutMasterIdLst>
    <p:handoutMasterId r:id="rId32"/>
  </p:handoutMasterIdLst>
  <p:sldIdLst>
    <p:sldId id="141169098" r:id="rId2"/>
    <p:sldId id="141169121" r:id="rId3"/>
    <p:sldId id="141169060" r:id="rId4"/>
    <p:sldId id="141169120" r:id="rId5"/>
    <p:sldId id="141169109" r:id="rId6"/>
    <p:sldId id="141169110" r:id="rId7"/>
    <p:sldId id="141169111" r:id="rId8"/>
    <p:sldId id="141169089" r:id="rId9"/>
    <p:sldId id="141169112" r:id="rId10"/>
    <p:sldId id="141169093" r:id="rId11"/>
    <p:sldId id="141169113" r:id="rId12"/>
    <p:sldId id="141169114" r:id="rId13"/>
    <p:sldId id="141169115" r:id="rId14"/>
    <p:sldId id="141169119" r:id="rId15"/>
    <p:sldId id="141169116" r:id="rId16"/>
    <p:sldId id="141169117" r:id="rId17"/>
    <p:sldId id="141169095" r:id="rId18"/>
    <p:sldId id="141169097" r:id="rId19"/>
    <p:sldId id="141169132" r:id="rId20"/>
    <p:sldId id="141169123" r:id="rId21"/>
    <p:sldId id="141169133" r:id="rId22"/>
    <p:sldId id="141169134" r:id="rId23"/>
    <p:sldId id="141169135" r:id="rId24"/>
    <p:sldId id="141169136" r:id="rId25"/>
    <p:sldId id="141169137" r:id="rId26"/>
    <p:sldId id="141169138" r:id="rId27"/>
    <p:sldId id="141169139" r:id="rId28"/>
    <p:sldId id="141169140" r:id="rId29"/>
    <p:sldId id="141169122" r:id="rId3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28F"/>
    <a:srgbClr val="DAE3F3"/>
    <a:srgbClr val="008000"/>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98" autoAdjust="0"/>
    <p:restoredTop sz="94660"/>
  </p:normalViewPr>
  <p:slideViewPr>
    <p:cSldViewPr snapToGrid="0">
      <p:cViewPr varScale="1">
        <p:scale>
          <a:sx n="74" d="100"/>
          <a:sy n="74" d="100"/>
        </p:scale>
        <p:origin x="11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32AD951-7E19-4004-B83F-A7C7A1215E4B}" type="datetimeFigureOut">
              <a:rPr kumimoji="1" lang="ja-JP" altLang="en-US" smtClean="0"/>
              <a:t>2021/12/15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3" tIns="45777" rIns="91553" bIns="45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3" tIns="45777" rIns="91553" bIns="45777" rtlCol="0"/>
          <a:lstStyle>
            <a:lvl1pPr algn="r">
              <a:defRPr sz="1200"/>
            </a:lvl1pPr>
          </a:lstStyle>
          <a:p>
            <a:fld id="{AFD2E2CB-6C4B-4969-8D8B-067DE241F3A1}" type="datetimeFigureOut">
              <a:rPr kumimoji="1" lang="ja-JP" altLang="en-US" smtClean="0"/>
              <a:t>2021/12/15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3" tIns="45777" rIns="91553" bIns="4577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53" tIns="45777" rIns="91553" bIns="457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3" tIns="45777" rIns="91553" bIns="45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3" tIns="45777" rIns="91553" bIns="4577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4</a:t>
            </a:fld>
            <a:endParaRPr lang="ja-JP" altLang="en-US">
              <a:solidFill>
                <a:prstClr val="black"/>
              </a:solidFill>
            </a:endParaRPr>
          </a:p>
        </p:txBody>
      </p:sp>
    </p:spTree>
    <p:extLst>
      <p:ext uri="{BB962C8B-B14F-4D97-AF65-F5344CB8AC3E}">
        <p14:creationId xmlns:p14="http://schemas.microsoft.com/office/powerpoint/2010/main" val="2918539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B4AFAB-1F66-4424-A6E3-4D6D6876C7C0}" type="slidenum">
              <a:rPr kumimoji="1" lang="ja-JP" altLang="en-US" smtClean="0"/>
              <a:t>28</a:t>
            </a:fld>
            <a:endParaRPr kumimoji="1" lang="ja-JP" altLang="en-US"/>
          </a:p>
        </p:txBody>
      </p:sp>
    </p:spTree>
    <p:extLst>
      <p:ext uri="{BB962C8B-B14F-4D97-AF65-F5344CB8AC3E}">
        <p14:creationId xmlns:p14="http://schemas.microsoft.com/office/powerpoint/2010/main" val="1570118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5</a:t>
            </a:fld>
            <a:endParaRPr lang="ja-JP" altLang="en-US">
              <a:solidFill>
                <a:prstClr val="black"/>
              </a:solidFill>
            </a:endParaRPr>
          </a:p>
        </p:txBody>
      </p:sp>
    </p:spTree>
    <p:extLst>
      <p:ext uri="{BB962C8B-B14F-4D97-AF65-F5344CB8AC3E}">
        <p14:creationId xmlns:p14="http://schemas.microsoft.com/office/powerpoint/2010/main" val="13914352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6</a:t>
            </a:fld>
            <a:endParaRPr lang="ja-JP" altLang="en-US">
              <a:solidFill>
                <a:prstClr val="black"/>
              </a:solidFill>
            </a:endParaRPr>
          </a:p>
        </p:txBody>
      </p:sp>
    </p:spTree>
    <p:extLst>
      <p:ext uri="{BB962C8B-B14F-4D97-AF65-F5344CB8AC3E}">
        <p14:creationId xmlns:p14="http://schemas.microsoft.com/office/powerpoint/2010/main" val="12075843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8</a:t>
            </a:fld>
            <a:endParaRPr lang="ja-JP" altLang="en-US">
              <a:solidFill>
                <a:prstClr val="black"/>
              </a:solidFill>
            </a:endParaRPr>
          </a:p>
        </p:txBody>
      </p:sp>
    </p:spTree>
    <p:extLst>
      <p:ext uri="{BB962C8B-B14F-4D97-AF65-F5344CB8AC3E}">
        <p14:creationId xmlns:p14="http://schemas.microsoft.com/office/powerpoint/2010/main" val="35489174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10</a:t>
            </a:fld>
            <a:endParaRPr lang="ja-JP" altLang="en-US">
              <a:solidFill>
                <a:prstClr val="black"/>
              </a:solidFill>
            </a:endParaRPr>
          </a:p>
        </p:txBody>
      </p:sp>
    </p:spTree>
    <p:extLst>
      <p:ext uri="{BB962C8B-B14F-4D97-AF65-F5344CB8AC3E}">
        <p14:creationId xmlns:p14="http://schemas.microsoft.com/office/powerpoint/2010/main" val="1216455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11</a:t>
            </a:fld>
            <a:endParaRPr lang="ja-JP" altLang="en-US">
              <a:solidFill>
                <a:prstClr val="black"/>
              </a:solidFill>
            </a:endParaRPr>
          </a:p>
        </p:txBody>
      </p:sp>
    </p:spTree>
    <p:extLst>
      <p:ext uri="{BB962C8B-B14F-4D97-AF65-F5344CB8AC3E}">
        <p14:creationId xmlns:p14="http://schemas.microsoft.com/office/powerpoint/2010/main" val="561024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pPr>
                <a:defRPr/>
              </a:pPr>
              <a:t>12</a:t>
            </a:fld>
            <a:endParaRPr lang="ja-JP" altLang="en-US"/>
          </a:p>
        </p:txBody>
      </p:sp>
    </p:spTree>
    <p:extLst>
      <p:ext uri="{BB962C8B-B14F-4D97-AF65-F5344CB8AC3E}">
        <p14:creationId xmlns:p14="http://schemas.microsoft.com/office/powerpoint/2010/main" val="1826297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14</a:t>
            </a:fld>
            <a:endParaRPr lang="ja-JP" altLang="en-US">
              <a:solidFill>
                <a:prstClr val="black"/>
              </a:solidFill>
            </a:endParaRPr>
          </a:p>
        </p:txBody>
      </p:sp>
    </p:spTree>
    <p:extLst>
      <p:ext uri="{BB962C8B-B14F-4D97-AF65-F5344CB8AC3E}">
        <p14:creationId xmlns:p14="http://schemas.microsoft.com/office/powerpoint/2010/main" val="1612419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15</a:t>
            </a:fld>
            <a:endParaRPr lang="ja-JP" altLang="en-US">
              <a:solidFill>
                <a:prstClr val="black"/>
              </a:solidFill>
            </a:endParaRPr>
          </a:p>
        </p:txBody>
      </p:sp>
    </p:spTree>
    <p:extLst>
      <p:ext uri="{BB962C8B-B14F-4D97-AF65-F5344CB8AC3E}">
        <p14:creationId xmlns:p14="http://schemas.microsoft.com/office/powerpoint/2010/main" val="2784203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D5ABBDA-C639-4E19-88CB-9534BC9B1DA9}" type="datetime1">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CC3E0EE-F68A-4FD1-A78A-0681185251F1}" type="datetime1">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7A0D3A0-C99C-4821-9773-6EA26EB69FC4}" type="datetime1">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0FEAB1-8CFD-409C-9880-2CDBAEF3B2AE}" type="datetime1">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F36B2D-C934-43DE-97B4-DDD8EC4D8A88}" type="datetime1">
              <a:rPr kumimoji="1" lang="ja-JP" altLang="en-US" smtClean="0"/>
              <a:t>2021/12/15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1F89EFA-56CF-4142-B8FE-3DC2BB630BAF}" type="datetime1">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6B35308-09EC-4F28-9993-CD811C84B258}" type="datetime1">
              <a:rPr kumimoji="1" lang="ja-JP" altLang="en-US" smtClean="0"/>
              <a:t>2021/12/15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3C8F69A-4020-4B35-B197-3BAD332D1CAA}" type="datetime1">
              <a:rPr kumimoji="1" lang="ja-JP" altLang="en-US" smtClean="0"/>
              <a:t>2021/12/15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FC8C34-12B7-4C02-8BC4-594CFDED40A0}" type="datetime1">
              <a:rPr kumimoji="1" lang="ja-JP" altLang="en-US" smtClean="0"/>
              <a:t>2021/12/15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C81FFA-9023-4A85-8B9D-D6B8ADE076E5}" type="datetime1">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A889118-A377-469B-AA3E-ECC99EDA6514}" type="datetime1">
              <a:rPr kumimoji="1" lang="ja-JP" altLang="en-US" smtClean="0"/>
              <a:t>2021/12/15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B86BE-1139-4904-9104-110FBF8067D0}" type="datetime1">
              <a:rPr kumimoji="1" lang="ja-JP" altLang="en-US" smtClean="0"/>
              <a:t>2021/12/15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2.png"/><Relationship Id="rId18" Type="http://schemas.openxmlformats.org/officeDocument/2006/relationships/image" Target="../media/image17.jpeg"/><Relationship Id="rId3" Type="http://schemas.openxmlformats.org/officeDocument/2006/relationships/image" Target="../media/image3.png"/><Relationship Id="rId7" Type="http://schemas.openxmlformats.org/officeDocument/2006/relationships/image" Target="../media/image7.wmf"/><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2.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6.wmf"/><Relationship Id="rId11" Type="http://schemas.openxmlformats.org/officeDocument/2006/relationships/image" Target="../media/image10.jpeg"/><Relationship Id="rId5" Type="http://schemas.openxmlformats.org/officeDocument/2006/relationships/image" Target="../media/image5.jpeg"/><Relationship Id="rId15" Type="http://schemas.openxmlformats.org/officeDocument/2006/relationships/image" Target="../media/image14.jpeg"/><Relationship Id="rId10" Type="http://schemas.openxmlformats.org/officeDocument/2006/relationships/hyperlink" Target="http://www.bing.com/images/search?q=%e3%83%93%e3%83%ab%e3%80%80%e3%82%a4%e3%83%a9%e3%82%b9%e3%83%88&amp;view=detailv2&amp;qpvt=%e3%83%93%e3%83%ab%e3%80%80%e3%82%a4%e3%83%a9%e3%82%b9%e3%83%88&amp;id=ADD7A60C9E13BC61CAC869CE805378AF0CF54483&amp;selectedIndex=0&amp;ccid=zJhPfo8j&amp;simid=608001099110351043&amp;thid=OIP.Mcc984f7e8f23844e492b5769e8bf04c5o0" TargetMode="External"/><Relationship Id="rId19" Type="http://schemas.openxmlformats.org/officeDocument/2006/relationships/image" Target="../media/image18.png"/><Relationship Id="rId4" Type="http://schemas.openxmlformats.org/officeDocument/2006/relationships/image" Target="../media/image4.jpeg"/><Relationship Id="rId9" Type="http://schemas.openxmlformats.org/officeDocument/2006/relationships/image" Target="../media/image9.wmf"/><Relationship Id="rId14" Type="http://schemas.openxmlformats.org/officeDocument/2006/relationships/image" Target="../media/image13.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3191" y="2331054"/>
            <a:ext cx="8078809" cy="1093912"/>
          </a:xfrm>
        </p:spPr>
        <p:txBody>
          <a:bodyPr>
            <a:normAutofit/>
          </a:bodyPr>
          <a:lstStyle/>
          <a:p>
            <a:pPr>
              <a:spcBef>
                <a:spcPts val="600"/>
              </a:spcBef>
            </a:pPr>
            <a:r>
              <a:rPr lang="ja-JP" altLang="en-US" sz="280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a:t>
            </a:r>
            <a:r>
              <a:rPr lang="ja-JP" altLang="en-US" sz="28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概要</a:t>
            </a:r>
            <a:endParaRPr kumimoji="1" lang="ja-JP" altLang="en-US" sz="28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359069" y="4221088"/>
            <a:ext cx="6400800" cy="1752600"/>
          </a:xfrm>
        </p:spPr>
        <p:txBody>
          <a:bodyPr>
            <a:normAutofit/>
          </a:bodyPr>
          <a:lstStyle/>
          <a:p>
            <a:endParaRPr lang="en-US" altLang="ja-JP" dirty="0">
              <a:solidFill>
                <a:srgbClr val="002060"/>
              </a:solidFill>
            </a:endParaRPr>
          </a:p>
          <a:p>
            <a:endParaRPr lang="en-US" altLang="ja-JP"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2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推進局</a:t>
            </a:r>
            <a:endParaRPr lang="ja-JP" altLang="en-US" sz="2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2400" dirty="0">
              <a:solidFill>
                <a:srgbClr val="002060"/>
              </a:solidFill>
            </a:endParaRPr>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2021</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.12.16</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第１回「副首都ビジョン」のバージョンアップに向けた意見交換会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参考資料１</a:t>
            </a:r>
            <a:endParaRPr kumimoji="1" lang="ja-JP" altLang="en-US"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917502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068452" y="75228"/>
            <a:ext cx="6945780" cy="400110"/>
          </a:xfrm>
          <a:prstGeom prst="rect">
            <a:avLst/>
          </a:prstGeom>
        </p:spPr>
        <p:txBody>
          <a:bodyPr wrap="square">
            <a:spAutoFit/>
          </a:bodyPr>
          <a:lstStyle/>
          <a:p>
            <a:pPr algn="ctr"/>
            <a:r>
              <a:rPr lang="ja-JP" altLang="en-US" sz="2000" b="1" dirty="0" smtClean="0"/>
              <a:t>（戦略の全体イメージ）</a:t>
            </a:r>
            <a:endParaRPr lang="ja-JP" altLang="en-US" sz="2000" b="1" dirty="0"/>
          </a:p>
        </p:txBody>
      </p:sp>
      <p:grpSp>
        <p:nvGrpSpPr>
          <p:cNvPr id="2" name="グループ化 1"/>
          <p:cNvGrpSpPr/>
          <p:nvPr/>
        </p:nvGrpSpPr>
        <p:grpSpPr>
          <a:xfrm>
            <a:off x="478763" y="1051714"/>
            <a:ext cx="8389612" cy="5283842"/>
            <a:chOff x="478763" y="1134844"/>
            <a:chExt cx="8389612" cy="4939748"/>
          </a:xfrm>
        </p:grpSpPr>
        <p:sp>
          <p:nvSpPr>
            <p:cNvPr id="32" name="右カーブ矢印 9">
              <a:extLst>
                <a:ext uri="{FF2B5EF4-FFF2-40B4-BE49-F238E27FC236}">
                  <a16:creationId xmlns:a16="http://schemas.microsoft.com/office/drawing/2014/main" id="{37286606-5DA9-41BB-8DFA-678362A0D365}"/>
                </a:ext>
              </a:extLst>
            </p:cNvPr>
            <p:cNvSpPr/>
            <p:nvPr/>
          </p:nvSpPr>
          <p:spPr>
            <a:xfrm>
              <a:off x="3053277" y="2533793"/>
              <a:ext cx="182801" cy="371005"/>
            </a:xfrm>
            <a:prstGeom prst="curvedRightArrow">
              <a:avLst>
                <a:gd name="adj1" fmla="val 26406"/>
                <a:gd name="adj2" fmla="val 132564"/>
                <a:gd name="adj3" fmla="val 32707"/>
              </a:avLst>
            </a:prstGeom>
          </p:spPr>
          <p:style>
            <a:lnRef idx="0">
              <a:schemeClr val="accent2"/>
            </a:lnRef>
            <a:fillRef idx="3">
              <a:schemeClr val="accent2"/>
            </a:fillRef>
            <a:effectRef idx="3">
              <a:schemeClr val="accent2"/>
            </a:effectRef>
            <a:fontRef idx="minor">
              <a:schemeClr val="lt1"/>
            </a:fontRef>
          </p:style>
          <p:txBody>
            <a:bodyPr lIns="105366" tIns="52683" rIns="105366" bIns="52683"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右カーブ矢印 10">
              <a:extLst>
                <a:ext uri="{FF2B5EF4-FFF2-40B4-BE49-F238E27FC236}">
                  <a16:creationId xmlns:a16="http://schemas.microsoft.com/office/drawing/2014/main" id="{0692E7D3-B781-4BA1-A092-62CA4FF5986C}"/>
                </a:ext>
              </a:extLst>
            </p:cNvPr>
            <p:cNvSpPr/>
            <p:nvPr/>
          </p:nvSpPr>
          <p:spPr>
            <a:xfrm rot="10800000">
              <a:off x="4087347" y="2492425"/>
              <a:ext cx="201635" cy="398484"/>
            </a:xfrm>
            <a:prstGeom prst="curvedRightArrow">
              <a:avLst>
                <a:gd name="adj1" fmla="val 26406"/>
                <a:gd name="adj2" fmla="val 132564"/>
                <a:gd name="adj3" fmla="val 32707"/>
              </a:avLst>
            </a:prstGeom>
          </p:spPr>
          <p:style>
            <a:lnRef idx="0">
              <a:schemeClr val="accent2"/>
            </a:lnRef>
            <a:fillRef idx="3">
              <a:schemeClr val="accent2"/>
            </a:fillRef>
            <a:effectRef idx="3">
              <a:schemeClr val="accent2"/>
            </a:effectRef>
            <a:fontRef idx="minor">
              <a:schemeClr val="lt1"/>
            </a:fontRef>
          </p:style>
          <p:txBody>
            <a:bodyPr lIns="105366" tIns="52683" rIns="105366" bIns="52683"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二等辺三角形 33">
              <a:extLst>
                <a:ext uri="{FF2B5EF4-FFF2-40B4-BE49-F238E27FC236}">
                  <a16:creationId xmlns:a16="http://schemas.microsoft.com/office/drawing/2014/main" id="{FAE3EAE3-62C5-48FB-A4FC-1C91DDBD431F}"/>
                </a:ext>
              </a:extLst>
            </p:cNvPr>
            <p:cNvSpPr/>
            <p:nvPr/>
          </p:nvSpPr>
          <p:spPr>
            <a:xfrm rot="5400000">
              <a:off x="5900052" y="2529690"/>
              <a:ext cx="297441" cy="226630"/>
            </a:xfrm>
            <a:prstGeom prst="triangle">
              <a:avLst/>
            </a:prstGeom>
            <a:ln>
              <a:noFill/>
            </a:ln>
          </p:spPr>
          <p:style>
            <a:lnRef idx="1">
              <a:schemeClr val="accent1"/>
            </a:lnRef>
            <a:fillRef idx="3">
              <a:schemeClr val="accent1"/>
            </a:fillRef>
            <a:effectRef idx="2">
              <a:schemeClr val="accent1"/>
            </a:effectRef>
            <a:fontRef idx="minor">
              <a:schemeClr val="lt1"/>
            </a:fontRef>
          </p:style>
          <p:txBody>
            <a:bodyPr lIns="105366" tIns="52683" rIns="105366" bIns="52683"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L 字 34">
              <a:extLst>
                <a:ext uri="{FF2B5EF4-FFF2-40B4-BE49-F238E27FC236}">
                  <a16:creationId xmlns:a16="http://schemas.microsoft.com/office/drawing/2014/main" id="{7BAEACBC-9F8B-4955-A3D5-EF284729F52B}"/>
                </a:ext>
              </a:extLst>
            </p:cNvPr>
            <p:cNvSpPr/>
            <p:nvPr/>
          </p:nvSpPr>
          <p:spPr>
            <a:xfrm>
              <a:off x="478763" y="1616106"/>
              <a:ext cx="5407886" cy="2880000"/>
            </a:xfrm>
            <a:prstGeom prst="corner">
              <a:avLst>
                <a:gd name="adj1" fmla="val 26188"/>
                <a:gd name="adj2" fmla="val 149000"/>
              </a:avLst>
            </a:prstGeom>
          </p:spPr>
          <p:style>
            <a:lnRef idx="1">
              <a:schemeClr val="accent2"/>
            </a:lnRef>
            <a:fillRef idx="2">
              <a:schemeClr val="accent2"/>
            </a:fillRef>
            <a:effectRef idx="1">
              <a:schemeClr val="accent2"/>
            </a:effectRef>
            <a:fontRef idx="minor">
              <a:schemeClr val="dk1"/>
            </a:fontRef>
          </p:style>
          <p:txBody>
            <a:bodyPr wrap="square" lIns="36000" tIns="36000" rIns="36000" bIns="36000" rtlCol="0" anchor="ctr" anchorCtr="0">
              <a:noAutofit/>
            </a:bodyPr>
            <a:lstStyle/>
            <a:p>
              <a:pPr algn="just"/>
              <a:endParaRPr lang="ja-JP" altLang="en-US" sz="18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a:extLst>
                <a:ext uri="{FF2B5EF4-FFF2-40B4-BE49-F238E27FC236}">
                  <a16:creationId xmlns:a16="http://schemas.microsoft.com/office/drawing/2014/main" id="{C7A2A339-6DCE-4734-955C-BDD8D2306666}"/>
                </a:ext>
              </a:extLst>
            </p:cNvPr>
            <p:cNvSpPr/>
            <p:nvPr/>
          </p:nvSpPr>
          <p:spPr>
            <a:xfrm>
              <a:off x="597512" y="1704319"/>
              <a:ext cx="4119820" cy="1980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vert="horz" wrap="square" lIns="72000" tIns="72000" rIns="72000" bIns="72000" anchor="t" anchorCtr="0">
              <a:noAutofit/>
            </a:bodyPr>
            <a:lstStyle/>
            <a:p>
              <a:pPr marL="92075" indent="-92075">
                <a:lnSpc>
                  <a:spcPct val="114000"/>
                </a:lnSpc>
                <a:spcBef>
                  <a:spcPts val="300"/>
                </a:spcBef>
              </a:pPr>
              <a:r>
                <a:rPr lang="ja-JP" altLang="en-US" sz="12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副首都として必要な機能とそれを支える制度</a:t>
              </a:r>
              <a:endPar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300"/>
                </a:spcBef>
              </a:pPr>
              <a:r>
                <a:rPr lang="ja-JP" altLang="en-US" sz="10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都市機能の充実に向けた</a:t>
              </a:r>
              <a:r>
                <a:rPr lang="en-US" altLang="ja-JP"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機能面</a:t>
              </a:r>
              <a:r>
                <a:rPr lang="en-US" altLang="ja-JP"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の取組み</a:t>
              </a:r>
              <a:endParaRPr lang="en-US" altLang="ja-JP"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スマートシティ戦略の推進</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都市インフラの充実</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基盤的な公共機能の高度化</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人材育成環境の充実　　　　　等</a:t>
              </a:r>
              <a:endParaRPr lang="en-US" altLang="ja-JP"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r>
                <a:rPr lang="ja-JP" altLang="en-US"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 </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都市機能の充実を支える</a:t>
              </a:r>
              <a:r>
                <a:rPr lang="en-US" altLang="ja-JP"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制度面</a:t>
              </a:r>
              <a:r>
                <a:rPr lang="en-US" altLang="ja-JP"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の取組み</a:t>
              </a:r>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副首都・大阪にふさわしい大都市制度への改革</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広域機能の充実</a:t>
              </a:r>
            </a:p>
            <a:p>
              <a:pPr marL="171450" indent="-79375">
                <a:buFont typeface="Wingdings" panose="05000000000000000000" pitchFamily="2" charset="2"/>
                <a:buChar char="Ø"/>
              </a:pP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基礎自治機能の充実</a:t>
              </a:r>
            </a:p>
          </p:txBody>
        </p:sp>
        <p:sp>
          <p:nvSpPr>
            <p:cNvPr id="37" name="正方形/長方形 36">
              <a:extLst>
                <a:ext uri="{FF2B5EF4-FFF2-40B4-BE49-F238E27FC236}">
                  <a16:creationId xmlns:a16="http://schemas.microsoft.com/office/drawing/2014/main" id="{B595A477-375E-44EE-910F-69CDEE5A3647}"/>
                </a:ext>
              </a:extLst>
            </p:cNvPr>
            <p:cNvSpPr/>
            <p:nvPr/>
          </p:nvSpPr>
          <p:spPr>
            <a:xfrm>
              <a:off x="7439381" y="1610592"/>
              <a:ext cx="1239389" cy="4464000"/>
            </a:xfrm>
            <a:prstGeom prst="rect">
              <a:avLst/>
            </a:prstGeom>
            <a:ln/>
          </p:spPr>
          <p:style>
            <a:lnRef idx="1">
              <a:schemeClr val="accent1"/>
            </a:lnRef>
            <a:fillRef idx="2">
              <a:schemeClr val="accent1"/>
            </a:fillRef>
            <a:effectRef idx="1">
              <a:schemeClr val="accent1"/>
            </a:effectRef>
            <a:fontRef idx="minor">
              <a:schemeClr val="dk1"/>
            </a:fontRef>
          </p:style>
          <p:txBody>
            <a:bodyPr vert="eaVert" lIns="72000" rIns="72000" rtlCol="0" anchor="ctr" anchorCtr="0"/>
            <a:lstStyle/>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a:p>
              <a:endParaRPr lang="en-US" altLang="ja-JP"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38" name="正方形/長方形 37">
              <a:extLst>
                <a:ext uri="{FF2B5EF4-FFF2-40B4-BE49-F238E27FC236}">
                  <a16:creationId xmlns:a16="http://schemas.microsoft.com/office/drawing/2014/main" id="{8FC2833D-11FB-4F3F-9A34-0E18BD651636}"/>
                </a:ext>
              </a:extLst>
            </p:cNvPr>
            <p:cNvSpPr/>
            <p:nvPr/>
          </p:nvSpPr>
          <p:spPr>
            <a:xfrm>
              <a:off x="478763" y="4760356"/>
              <a:ext cx="7734393" cy="1260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ja-JP" altLang="en-US" sz="51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9" name="円/楕円 31">
              <a:extLst>
                <a:ext uri="{FF2B5EF4-FFF2-40B4-BE49-F238E27FC236}">
                  <a16:creationId xmlns:a16="http://schemas.microsoft.com/office/drawing/2014/main" id="{5E3975F7-C871-420F-9FA8-6E2ECC90D3CF}"/>
                </a:ext>
              </a:extLst>
            </p:cNvPr>
            <p:cNvSpPr/>
            <p:nvPr/>
          </p:nvSpPr>
          <p:spPr>
            <a:xfrm>
              <a:off x="6374203" y="1611727"/>
              <a:ext cx="815867" cy="3147088"/>
            </a:xfrm>
            <a:prstGeom prst="ellipse">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4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円/楕円 32">
              <a:extLst>
                <a:ext uri="{FF2B5EF4-FFF2-40B4-BE49-F238E27FC236}">
                  <a16:creationId xmlns:a16="http://schemas.microsoft.com/office/drawing/2014/main" id="{581096B1-6DF8-460D-BF28-12861AA2D310}"/>
                </a:ext>
              </a:extLst>
            </p:cNvPr>
            <p:cNvSpPr/>
            <p:nvPr/>
          </p:nvSpPr>
          <p:spPr>
            <a:xfrm>
              <a:off x="5182947" y="1742566"/>
              <a:ext cx="589237" cy="1876129"/>
            </a:xfrm>
            <a:prstGeom prst="ellipse">
              <a:avLst/>
            </a:prstGeom>
            <a:solidFill>
              <a:schemeClr val="accent2">
                <a:lumMod val="40000"/>
                <a:lumOff val="6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ja-JP" altLang="en-US" sz="46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1" name="正方形/長方形 40">
              <a:extLst>
                <a:ext uri="{FF2B5EF4-FFF2-40B4-BE49-F238E27FC236}">
                  <a16:creationId xmlns:a16="http://schemas.microsoft.com/office/drawing/2014/main" id="{0E11CCE6-944E-4DE2-A867-3907DB8EB7F7}"/>
                </a:ext>
              </a:extLst>
            </p:cNvPr>
            <p:cNvSpPr/>
            <p:nvPr/>
          </p:nvSpPr>
          <p:spPr>
            <a:xfrm>
              <a:off x="625626" y="3942211"/>
              <a:ext cx="5191161" cy="468000"/>
            </a:xfrm>
            <a:prstGeom prst="rect">
              <a:avLst/>
            </a:prstGeom>
            <a:solidFill>
              <a:schemeClr val="bg1"/>
            </a:solidFill>
          </p:spPr>
          <p:style>
            <a:lnRef idx="1">
              <a:schemeClr val="accent2"/>
            </a:lnRef>
            <a:fillRef idx="2">
              <a:schemeClr val="accent2"/>
            </a:fillRef>
            <a:effectRef idx="1">
              <a:schemeClr val="accent2"/>
            </a:effectRef>
            <a:fontRef idx="minor">
              <a:schemeClr val="dk1"/>
            </a:fontRef>
          </p:style>
          <p:txBody>
            <a:bodyPr wrap="square" lIns="72000" tIns="36000" rIns="72000" bIns="0" anchor="t" anchorCtr="0">
              <a:noAutofit/>
            </a:bodyPr>
            <a:lstStyle/>
            <a:p>
              <a:pPr algn="just">
                <a:lnSpc>
                  <a:spcPct val="114000"/>
                </a:lnSpc>
                <a:spcBef>
                  <a:spcPts val="300"/>
                </a:spcBef>
              </a:pPr>
              <a:r>
                <a:rPr lang="ja-JP" altLang="en-US" sz="10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副首都を支援する制度を国に働きかける</a:t>
              </a:r>
              <a:endParaRPr lang="en-US" altLang="ja-JP" sz="12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200"/>
                </a:spcBef>
              </a:pPr>
              <a:r>
                <a:rPr lang="ja-JP" altLang="en-US" sz="10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（首都機能バックアップ拠点の位置づけ等）</a:t>
              </a:r>
              <a:endParaRPr lang="en-US" altLang="ja-JP"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14000"/>
                </a:lnSpc>
                <a:spcBef>
                  <a:spcPts val="300"/>
                </a:spcBef>
              </a:pPr>
              <a:endParaRPr lang="en-US" altLang="ja-JP" sz="1100" b="1"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just">
                <a:lnSpc>
                  <a:spcPct val="114000"/>
                </a:lnSpc>
                <a:spcBef>
                  <a:spcPts val="300"/>
                </a:spcBef>
              </a:pPr>
              <a:endParaRPr lang="en-US" altLang="ja-JP" sz="900"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山形 34">
              <a:extLst>
                <a:ext uri="{FF2B5EF4-FFF2-40B4-BE49-F238E27FC236}">
                  <a16:creationId xmlns:a16="http://schemas.microsoft.com/office/drawing/2014/main" id="{65D99D3C-3D85-4E22-BFA0-37E2803135C9}"/>
                </a:ext>
              </a:extLst>
            </p:cNvPr>
            <p:cNvSpPr/>
            <p:nvPr/>
          </p:nvSpPr>
          <p:spPr>
            <a:xfrm>
              <a:off x="4555551" y="1134845"/>
              <a:ext cx="2308193" cy="432000"/>
            </a:xfrm>
            <a:prstGeom prst="chevr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tIns="36000" bIns="0" rtlCol="0" anchor="ctr"/>
            <a:lstStyle/>
            <a:p>
              <a:pPr algn="ctr">
                <a:lnSpc>
                  <a:spcPts val="1300"/>
                </a:lnSpc>
              </a:pPr>
              <a:r>
                <a:rPr lang="ja-JP" altLang="en-US"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国内外からの</a:t>
              </a:r>
              <a:endParaRPr lang="en-US" altLang="ja-JP"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300"/>
                </a:lnSpc>
              </a:pPr>
              <a:r>
                <a:rPr lang="ja-JP" altLang="en-US"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認知の高まり</a:t>
              </a:r>
              <a:endParaRPr lang="en-US" altLang="ja-JP"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3" name="山形 35">
              <a:extLst>
                <a:ext uri="{FF2B5EF4-FFF2-40B4-BE49-F238E27FC236}">
                  <a16:creationId xmlns:a16="http://schemas.microsoft.com/office/drawing/2014/main" id="{B12A5A80-47D8-4B02-B6C2-2AE0F1045514}"/>
                </a:ext>
              </a:extLst>
            </p:cNvPr>
            <p:cNvSpPr/>
            <p:nvPr/>
          </p:nvSpPr>
          <p:spPr>
            <a:xfrm>
              <a:off x="6731196" y="1134845"/>
              <a:ext cx="1992178" cy="432000"/>
            </a:xfrm>
            <a:prstGeom prst="chevron">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wrap="none" tIns="36000" bIns="0" rtlCol="0" anchor="ctr"/>
            <a:lstStyle/>
            <a:p>
              <a:pPr algn="ctr">
                <a:lnSpc>
                  <a:spcPts val="1300"/>
                </a:lnSpc>
              </a:pPr>
              <a:r>
                <a:rPr lang="ja-JP" altLang="en-US"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副首都としての</a:t>
              </a:r>
              <a:endParaRPr lang="en-US" altLang="ja-JP"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300"/>
                </a:lnSpc>
              </a:pPr>
              <a:r>
                <a:rPr lang="ja-JP" altLang="en-US"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発展</a:t>
              </a:r>
              <a:endParaRPr lang="en-US" altLang="ja-JP"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角丸四角形 36">
              <a:extLst>
                <a:ext uri="{FF2B5EF4-FFF2-40B4-BE49-F238E27FC236}">
                  <a16:creationId xmlns:a16="http://schemas.microsoft.com/office/drawing/2014/main" id="{B1EC07EE-463E-4916-BB7D-776F9F6774B1}"/>
                </a:ext>
              </a:extLst>
            </p:cNvPr>
            <p:cNvSpPr/>
            <p:nvPr/>
          </p:nvSpPr>
          <p:spPr>
            <a:xfrm>
              <a:off x="7530506" y="1786084"/>
              <a:ext cx="1080000" cy="93956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bIns="0" rtlCol="0" anchor="ctr"/>
            <a:lstStyle/>
            <a:p>
              <a:pPr algn="ctr"/>
              <a:r>
                <a:rPr lang="ja-JP" altLang="en-US" sz="16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東西二極</a:t>
              </a:r>
              <a:endParaRPr lang="en-US" altLang="ja-JP" sz="16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600" b="1" dirty="0">
                  <a:solidFill>
                    <a:schemeClr val="tx2"/>
                  </a:solidFill>
                  <a:latin typeface="メイリオ" panose="020B0604030504040204" pitchFamily="50" charset="-128"/>
                  <a:ea typeface="メイリオ" panose="020B0604030504040204" pitchFamily="50" charset="-128"/>
                  <a:cs typeface="メイリオ" panose="020B0604030504040204" pitchFamily="50" charset="-128"/>
                </a:rPr>
                <a:t>の一極</a:t>
              </a:r>
            </a:p>
          </p:txBody>
        </p:sp>
        <p:sp>
          <p:nvSpPr>
            <p:cNvPr id="45" name="二等辺三角形 44">
              <a:extLst>
                <a:ext uri="{FF2B5EF4-FFF2-40B4-BE49-F238E27FC236}">
                  <a16:creationId xmlns:a16="http://schemas.microsoft.com/office/drawing/2014/main" id="{035F281F-7288-4F1C-A270-06F90B16188C}"/>
                </a:ext>
              </a:extLst>
            </p:cNvPr>
            <p:cNvSpPr/>
            <p:nvPr/>
          </p:nvSpPr>
          <p:spPr>
            <a:xfrm rot="10800000">
              <a:off x="625628" y="4585302"/>
              <a:ext cx="362608" cy="118976"/>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正方形/長方形 45">
              <a:extLst>
                <a:ext uri="{FF2B5EF4-FFF2-40B4-BE49-F238E27FC236}">
                  <a16:creationId xmlns:a16="http://schemas.microsoft.com/office/drawing/2014/main" id="{C84E10A1-710A-44CB-BBD6-2AD7B957EAB8}"/>
                </a:ext>
              </a:extLst>
            </p:cNvPr>
            <p:cNvSpPr/>
            <p:nvPr/>
          </p:nvSpPr>
          <p:spPr>
            <a:xfrm>
              <a:off x="824182" y="4592460"/>
              <a:ext cx="3626076" cy="1269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機能面・制度面の取組みが経済成長を後押し</a:t>
              </a:r>
            </a:p>
          </p:txBody>
        </p:sp>
        <p:sp>
          <p:nvSpPr>
            <p:cNvPr id="47" name="ホームベース 46">
              <a:extLst>
                <a:ext uri="{FF2B5EF4-FFF2-40B4-BE49-F238E27FC236}">
                  <a16:creationId xmlns:a16="http://schemas.microsoft.com/office/drawing/2014/main" id="{C98E224A-DFAE-4C43-AE21-F9BBEFC02201}"/>
                </a:ext>
              </a:extLst>
            </p:cNvPr>
            <p:cNvSpPr/>
            <p:nvPr/>
          </p:nvSpPr>
          <p:spPr>
            <a:xfrm>
              <a:off x="487026" y="1134844"/>
              <a:ext cx="4198619" cy="432000"/>
            </a:xfrm>
            <a:prstGeom prst="homePlate">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tIns="36000" bIns="0" rtlCol="0" anchor="ctr"/>
            <a:lstStyle/>
            <a:p>
              <a:pPr algn="ctr">
                <a:lnSpc>
                  <a:spcPts val="1300"/>
                </a:lnSpc>
              </a:pPr>
              <a:r>
                <a:rPr lang="ja-JP" altLang="ja-JP"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大阪自らの</a:t>
              </a:r>
              <a:r>
                <a:rPr lang="ja-JP" altLang="en-US"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rPr>
                <a:t>取組み</a:t>
              </a:r>
              <a:endParaRPr lang="en-US" altLang="ja-JP" sz="1200" b="1" dirty="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a:extLst>
                <a:ext uri="{FF2B5EF4-FFF2-40B4-BE49-F238E27FC236}">
                  <a16:creationId xmlns:a16="http://schemas.microsoft.com/office/drawing/2014/main" id="{8569A7FE-11D2-4A71-8E69-A46D781636C0}"/>
                </a:ext>
              </a:extLst>
            </p:cNvPr>
            <p:cNvSpPr/>
            <p:nvPr/>
          </p:nvSpPr>
          <p:spPr>
            <a:xfrm>
              <a:off x="5007821" y="2376165"/>
              <a:ext cx="939487" cy="7097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2020</a:t>
              </a: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年頃までに基盤を</a:t>
              </a:r>
              <a:endPar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整える</a:t>
              </a:r>
              <a:endPar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二等辺三角形 48">
              <a:extLst>
                <a:ext uri="{FF2B5EF4-FFF2-40B4-BE49-F238E27FC236}">
                  <a16:creationId xmlns:a16="http://schemas.microsoft.com/office/drawing/2014/main" id="{7F301E85-D8E4-4C38-AB67-D4C61D0CD4F7}"/>
                </a:ext>
              </a:extLst>
            </p:cNvPr>
            <p:cNvSpPr/>
            <p:nvPr/>
          </p:nvSpPr>
          <p:spPr>
            <a:xfrm rot="5400000">
              <a:off x="4887288" y="2552353"/>
              <a:ext cx="237953" cy="181304"/>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正方形/長方形 49">
              <a:extLst>
                <a:ext uri="{FF2B5EF4-FFF2-40B4-BE49-F238E27FC236}">
                  <a16:creationId xmlns:a16="http://schemas.microsoft.com/office/drawing/2014/main" id="{92FAAE49-FD50-4926-8845-0885183E122F}"/>
                </a:ext>
              </a:extLst>
            </p:cNvPr>
            <p:cNvSpPr/>
            <p:nvPr/>
          </p:nvSpPr>
          <p:spPr>
            <a:xfrm>
              <a:off x="6103209" y="2355162"/>
              <a:ext cx="1291193" cy="4405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副首都の確立</a:t>
              </a:r>
              <a:endPar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二等辺三角形 50">
              <a:extLst>
                <a:ext uri="{FF2B5EF4-FFF2-40B4-BE49-F238E27FC236}">
                  <a16:creationId xmlns:a16="http://schemas.microsoft.com/office/drawing/2014/main" id="{94BEC47B-EA8F-49FA-BF38-A02CA5CC19E6}"/>
                </a:ext>
              </a:extLst>
            </p:cNvPr>
            <p:cNvSpPr/>
            <p:nvPr/>
          </p:nvSpPr>
          <p:spPr>
            <a:xfrm rot="10800000">
              <a:off x="4360039" y="4596453"/>
              <a:ext cx="362608" cy="118976"/>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二等辺三角形 51">
              <a:extLst>
                <a:ext uri="{FF2B5EF4-FFF2-40B4-BE49-F238E27FC236}">
                  <a16:creationId xmlns:a16="http://schemas.microsoft.com/office/drawing/2014/main" id="{3C13D9E6-A6E2-45C8-B421-0B0D3A8A7C5E}"/>
                </a:ext>
              </a:extLst>
            </p:cNvPr>
            <p:cNvSpPr/>
            <p:nvPr/>
          </p:nvSpPr>
          <p:spPr>
            <a:xfrm rot="10800000">
              <a:off x="625628" y="3769670"/>
              <a:ext cx="362608" cy="118976"/>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二等辺三角形 52">
              <a:extLst>
                <a:ext uri="{FF2B5EF4-FFF2-40B4-BE49-F238E27FC236}">
                  <a16:creationId xmlns:a16="http://schemas.microsoft.com/office/drawing/2014/main" id="{9A93F1C1-BA33-41AA-8C8A-84EA5EE8860D}"/>
                </a:ext>
              </a:extLst>
            </p:cNvPr>
            <p:cNvSpPr/>
            <p:nvPr/>
          </p:nvSpPr>
          <p:spPr>
            <a:xfrm rot="10800000">
              <a:off x="4360039" y="3769670"/>
              <a:ext cx="362608" cy="118976"/>
            </a:xfrm>
            <a:prstGeom prst="triangle">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2800">
                <a:solidFill>
                  <a:prstClr val="white"/>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正方形/長方形 53">
              <a:extLst>
                <a:ext uri="{FF2B5EF4-FFF2-40B4-BE49-F238E27FC236}">
                  <a16:creationId xmlns:a16="http://schemas.microsoft.com/office/drawing/2014/main" id="{EFFE7B43-E602-4FEE-821B-2D0031EBAA09}"/>
                </a:ext>
              </a:extLst>
            </p:cNvPr>
            <p:cNvSpPr/>
            <p:nvPr/>
          </p:nvSpPr>
          <p:spPr>
            <a:xfrm>
              <a:off x="858579" y="3708655"/>
              <a:ext cx="3626076" cy="2410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大阪自らの取組みを推進力として国に働きかけ</a:t>
              </a:r>
            </a:p>
          </p:txBody>
        </p:sp>
        <p:sp>
          <p:nvSpPr>
            <p:cNvPr id="55" name="正方形/長方形 54">
              <a:extLst>
                <a:ext uri="{FF2B5EF4-FFF2-40B4-BE49-F238E27FC236}">
                  <a16:creationId xmlns:a16="http://schemas.microsoft.com/office/drawing/2014/main" id="{CA99B3B3-2718-42C4-B056-964B8C08E329}"/>
                </a:ext>
              </a:extLst>
            </p:cNvPr>
            <p:cNvSpPr/>
            <p:nvPr/>
          </p:nvSpPr>
          <p:spPr>
            <a:xfrm>
              <a:off x="625627" y="4849585"/>
              <a:ext cx="7451513" cy="1080000"/>
            </a:xfrm>
            <a:prstGeom prst="rect">
              <a:avLst/>
            </a:prstGeom>
            <a:solidFill>
              <a:schemeClr val="bg1"/>
            </a:solidFill>
          </p:spPr>
          <p:style>
            <a:lnRef idx="1">
              <a:schemeClr val="accent4"/>
            </a:lnRef>
            <a:fillRef idx="2">
              <a:schemeClr val="accent4"/>
            </a:fillRef>
            <a:effectRef idx="1">
              <a:schemeClr val="accent4"/>
            </a:effectRef>
            <a:fontRef idx="minor">
              <a:schemeClr val="dk1"/>
            </a:fontRef>
          </p:style>
          <p:txBody>
            <a:bodyPr wrap="square" lIns="72000" tIns="72000" rIns="72000" bIns="72000" anchor="t" anchorCtr="0">
              <a:noAutofit/>
            </a:bodyPr>
            <a:lstStyle/>
            <a:p>
              <a:pPr algn="just">
                <a:lnSpc>
                  <a:spcPct val="114000"/>
                </a:lnSpc>
                <a:spcBef>
                  <a:spcPts val="300"/>
                </a:spcBef>
              </a:pPr>
              <a:r>
                <a:rPr lang="ja-JP" altLang="en-US" sz="1400" b="1"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副首都としての発展を遂げるための</a:t>
              </a:r>
              <a:r>
                <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経済成長面</a:t>
              </a:r>
              <a:r>
                <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の取組み</a:t>
              </a:r>
              <a:endParaRPr lang="en-US" altLang="ja-JP" sz="14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just">
                <a:spcBef>
                  <a:spcPts val="300"/>
                </a:spcBef>
              </a:pPr>
              <a:r>
                <a:rPr lang="ja-JP" altLang="en-US" sz="12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kern="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・関西万博や統合型リゾート（</a:t>
              </a:r>
              <a:r>
                <a:rPr lang="en-US" altLang="ja-JP"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IR</a:t>
              </a:r>
              <a:r>
                <a:rPr lang="ja-JP" altLang="en-US" sz="1100" b="1"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）をインパクトとしながら、グローバルな競争力を向上させる</a:t>
              </a:r>
            </a:p>
            <a:p>
              <a:pPr marL="171450" indent="-79375" algn="just">
                <a:buFont typeface="Wingdings" panose="05000000000000000000" pitchFamily="2" charset="2"/>
                <a:buChar char="Ø"/>
              </a:pPr>
              <a:r>
                <a:rPr lang="ja-JP" altLang="en-US"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産業・技術力</a:t>
              </a:r>
              <a:endParaRPr lang="en-US" altLang="ja-JP"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lgn="just">
                <a:buFont typeface="Wingdings" panose="05000000000000000000" pitchFamily="2" charset="2"/>
                <a:buChar char="Ø"/>
              </a:pPr>
              <a:r>
                <a:rPr lang="ja-JP" altLang="en-US"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資本力（ハード・ソフトインフラ）</a:t>
              </a:r>
              <a:endParaRPr lang="en-US" altLang="ja-JP"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79375" algn="just">
                <a:buFont typeface="Wingdings" panose="05000000000000000000" pitchFamily="2" charset="2"/>
                <a:buChar char="Ø"/>
              </a:pPr>
              <a:r>
                <a:rPr lang="ja-JP" altLang="en-US"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人材力</a:t>
              </a:r>
              <a:endParaRPr lang="en-US" altLang="ja-JP" sz="1100" kern="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lgn="just">
                <a:lnSpc>
                  <a:spcPct val="114000"/>
                </a:lnSpc>
                <a:spcBef>
                  <a:spcPts val="300"/>
                </a:spcBef>
                <a:buFont typeface="Wingdings" panose="05000000000000000000" pitchFamily="2" charset="2"/>
                <a:buChar char="Ø"/>
              </a:pPr>
              <a:endParaRPr lang="en-US" altLang="ja-JP" sz="1100" u="sng" kern="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6" name="角丸四角形 18">
              <a:extLst>
                <a:ext uri="{FF2B5EF4-FFF2-40B4-BE49-F238E27FC236}">
                  <a16:creationId xmlns:a16="http://schemas.microsoft.com/office/drawing/2014/main" id="{93C3065D-11CD-4547-9F2E-ADE5073D8FBA}"/>
                </a:ext>
              </a:extLst>
            </p:cNvPr>
            <p:cNvSpPr/>
            <p:nvPr/>
          </p:nvSpPr>
          <p:spPr>
            <a:xfrm>
              <a:off x="6171183" y="2875087"/>
              <a:ext cx="1133149" cy="386673"/>
            </a:xfrm>
            <a:prstGeom prst="roundRect">
              <a:avLst/>
            </a:prstGeom>
            <a:ln>
              <a:solidFill>
                <a:srgbClr val="92D050"/>
              </a:solidFill>
            </a:ln>
          </p:spPr>
          <p:style>
            <a:lnRef idx="2">
              <a:schemeClr val="accent4"/>
            </a:lnRef>
            <a:fillRef idx="1">
              <a:schemeClr val="lt1"/>
            </a:fillRef>
            <a:effectRef idx="0">
              <a:schemeClr val="accent4"/>
            </a:effectRef>
            <a:fontRef idx="minor">
              <a:schemeClr val="dk1"/>
            </a:fontRef>
          </p:style>
          <p:txBody>
            <a:bodyPr wrap="square" lIns="36000" tIns="72000" rIns="36000" bIns="0" rtlCol="0" anchor="ctr" anchorCtr="0">
              <a:noAutofit/>
            </a:bodyPr>
            <a:lstStyle/>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西日本の</a:t>
              </a:r>
              <a:endParaRPr lang="en-US" altLang="ja-JP"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首都</a:t>
              </a:r>
            </a:p>
          </p:txBody>
        </p:sp>
        <p:sp>
          <p:nvSpPr>
            <p:cNvPr id="57" name="角丸四角形 19">
              <a:extLst>
                <a:ext uri="{FF2B5EF4-FFF2-40B4-BE49-F238E27FC236}">
                  <a16:creationId xmlns:a16="http://schemas.microsoft.com/office/drawing/2014/main" id="{7E0492CE-4661-4E61-A0D4-4F429D060582}"/>
                </a:ext>
              </a:extLst>
            </p:cNvPr>
            <p:cNvSpPr/>
            <p:nvPr/>
          </p:nvSpPr>
          <p:spPr>
            <a:xfrm>
              <a:off x="6171183" y="4094694"/>
              <a:ext cx="1133149" cy="386673"/>
            </a:xfrm>
            <a:prstGeom prst="roundRect">
              <a:avLst/>
            </a:prstGeom>
            <a:ln>
              <a:solidFill>
                <a:srgbClr val="92D050"/>
              </a:solidFill>
            </a:ln>
          </p:spPr>
          <p:style>
            <a:lnRef idx="2">
              <a:schemeClr val="accent4"/>
            </a:lnRef>
            <a:fillRef idx="1">
              <a:schemeClr val="lt1"/>
            </a:fillRef>
            <a:effectRef idx="0">
              <a:schemeClr val="accent4"/>
            </a:effectRef>
            <a:fontRef idx="minor">
              <a:schemeClr val="dk1"/>
            </a:fontRef>
          </p:style>
          <p:txBody>
            <a:bodyPr wrap="square" lIns="36000" tIns="72000" rIns="36000" bIns="0" rtlCol="0" anchor="ctr" anchorCtr="0">
              <a:noAutofit/>
            </a:bodyPr>
            <a:lstStyle/>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民　都</a:t>
              </a:r>
            </a:p>
          </p:txBody>
        </p:sp>
        <p:sp>
          <p:nvSpPr>
            <p:cNvPr id="58" name="角丸四角形 20">
              <a:extLst>
                <a:ext uri="{FF2B5EF4-FFF2-40B4-BE49-F238E27FC236}">
                  <a16:creationId xmlns:a16="http://schemas.microsoft.com/office/drawing/2014/main" id="{15706E8F-0E48-4266-AF88-DEDB6D29E18A}"/>
                </a:ext>
              </a:extLst>
            </p:cNvPr>
            <p:cNvSpPr/>
            <p:nvPr/>
          </p:nvSpPr>
          <p:spPr>
            <a:xfrm>
              <a:off x="6171183" y="3688158"/>
              <a:ext cx="1133149" cy="386673"/>
            </a:xfrm>
            <a:prstGeom prst="roundRect">
              <a:avLst/>
            </a:prstGeom>
            <a:ln>
              <a:solidFill>
                <a:srgbClr val="92D050"/>
              </a:solidFill>
            </a:ln>
          </p:spPr>
          <p:style>
            <a:lnRef idx="2">
              <a:schemeClr val="accent4"/>
            </a:lnRef>
            <a:fillRef idx="1">
              <a:schemeClr val="lt1"/>
            </a:fillRef>
            <a:effectRef idx="0">
              <a:schemeClr val="accent4"/>
            </a:effectRef>
            <a:fontRef idx="minor">
              <a:schemeClr val="dk1"/>
            </a:fontRef>
          </p:style>
          <p:txBody>
            <a:bodyPr wrap="square" lIns="36000" tIns="72000" rIns="36000" bIns="0" rtlCol="0" anchor="ctr" anchorCtr="0">
              <a:noAutofit/>
            </a:bodyPr>
            <a:lstStyle/>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アジアの</a:t>
              </a:r>
              <a:endParaRPr lang="en-US" altLang="ja-JP"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主要都市</a:t>
              </a:r>
            </a:p>
          </p:txBody>
        </p:sp>
        <p:sp>
          <p:nvSpPr>
            <p:cNvPr id="59" name="角丸四角形 21">
              <a:extLst>
                <a:ext uri="{FF2B5EF4-FFF2-40B4-BE49-F238E27FC236}">
                  <a16:creationId xmlns:a16="http://schemas.microsoft.com/office/drawing/2014/main" id="{6BC8CC00-A380-497B-AA01-E83E5B9EB8A6}"/>
                </a:ext>
              </a:extLst>
            </p:cNvPr>
            <p:cNvSpPr/>
            <p:nvPr/>
          </p:nvSpPr>
          <p:spPr>
            <a:xfrm>
              <a:off x="6171183" y="3281623"/>
              <a:ext cx="1133149" cy="386673"/>
            </a:xfrm>
            <a:prstGeom prst="roundRect">
              <a:avLst/>
            </a:prstGeom>
            <a:ln>
              <a:solidFill>
                <a:srgbClr val="92D050"/>
              </a:solidFill>
            </a:ln>
          </p:spPr>
          <p:style>
            <a:lnRef idx="2">
              <a:schemeClr val="accent4"/>
            </a:lnRef>
            <a:fillRef idx="1">
              <a:schemeClr val="lt1"/>
            </a:fillRef>
            <a:effectRef idx="0">
              <a:schemeClr val="accent4"/>
            </a:effectRef>
            <a:fontRef idx="minor">
              <a:schemeClr val="dk1"/>
            </a:fontRef>
          </p:style>
          <p:txBody>
            <a:bodyPr wrap="square" lIns="36000" tIns="72000" rIns="36000" bIns="0" rtlCol="0" anchor="ctr" anchorCtr="0">
              <a:noAutofit/>
            </a:bodyPr>
            <a:lstStyle/>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首都機能</a:t>
              </a:r>
              <a:endParaRPr lang="en-US" altLang="ja-JP"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300"/>
                </a:lnSpc>
              </a:pPr>
              <a:r>
                <a:rPr lang="ja-JP" altLang="en-US" sz="1200" b="1" kern="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バックアップ</a:t>
              </a:r>
            </a:p>
          </p:txBody>
        </p:sp>
        <p:sp>
          <p:nvSpPr>
            <p:cNvPr id="60" name="角丸四角形 66">
              <a:extLst>
                <a:ext uri="{FF2B5EF4-FFF2-40B4-BE49-F238E27FC236}">
                  <a16:creationId xmlns:a16="http://schemas.microsoft.com/office/drawing/2014/main" id="{920B5F5A-753B-40F7-BEEA-3342E040000C}"/>
                </a:ext>
              </a:extLst>
            </p:cNvPr>
            <p:cNvSpPr/>
            <p:nvPr/>
          </p:nvSpPr>
          <p:spPr>
            <a:xfrm>
              <a:off x="4315395" y="5422248"/>
              <a:ext cx="1631734" cy="432000"/>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lIns="36000" tIns="36000" rIns="36000" bIns="0"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統合型リゾート</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IR</a:t>
              </a: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角丸四角形 67">
              <a:extLst>
                <a:ext uri="{FF2B5EF4-FFF2-40B4-BE49-F238E27FC236}">
                  <a16:creationId xmlns:a16="http://schemas.microsoft.com/office/drawing/2014/main" id="{38520CBD-DFD7-49ED-916A-30BF4253B974}"/>
                </a:ext>
              </a:extLst>
            </p:cNvPr>
            <p:cNvSpPr/>
            <p:nvPr/>
          </p:nvSpPr>
          <p:spPr>
            <a:xfrm>
              <a:off x="6128815" y="5422248"/>
              <a:ext cx="1631734" cy="432000"/>
            </a:xfrm>
            <a:prstGeom prst="roundRect">
              <a:avLst>
                <a:gd name="adj" fmla="val 0"/>
              </a:avLst>
            </a:prstGeom>
          </p:spPr>
          <p:style>
            <a:lnRef idx="0">
              <a:schemeClr val="accent6"/>
            </a:lnRef>
            <a:fillRef idx="3">
              <a:schemeClr val="accent6"/>
            </a:fillRef>
            <a:effectRef idx="3">
              <a:schemeClr val="accent6"/>
            </a:effectRef>
            <a:fontRef idx="minor">
              <a:schemeClr val="lt1"/>
            </a:fontRef>
          </p:style>
          <p:txBody>
            <a:bodyPr wrap="none" lIns="36000" tIns="36000" rIns="36000" bIns="0" rtlCol="0" anchor="ctr"/>
            <a:lstStyle/>
            <a:p>
              <a:pPr algn="ctr">
                <a:lnSpc>
                  <a:spcPts val="1400"/>
                </a:lnSpc>
              </a:pP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大阪・関西万博</a:t>
              </a:r>
              <a:endParaRPr lang="en-US" altLang="ja-JP"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テキスト ボックス 61">
              <a:extLst>
                <a:ext uri="{FF2B5EF4-FFF2-40B4-BE49-F238E27FC236}">
                  <a16:creationId xmlns:a16="http://schemas.microsoft.com/office/drawing/2014/main" id="{9561532C-42DF-4D45-B95B-1ADCF52CDE8D}"/>
                </a:ext>
              </a:extLst>
            </p:cNvPr>
            <p:cNvSpPr txBox="1"/>
            <p:nvPr/>
          </p:nvSpPr>
          <p:spPr>
            <a:xfrm>
              <a:off x="7249770" y="3656117"/>
              <a:ext cx="1618605" cy="646331"/>
            </a:xfrm>
            <a:prstGeom prst="rect">
              <a:avLst/>
            </a:prstGeom>
            <a:noFill/>
          </p:spPr>
          <p:txBody>
            <a:bodyPr wrap="square" rtlCol="0">
              <a:spAutoFit/>
            </a:bodyP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住民</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が豊か</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利便性</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の高い</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都市生活</a:t>
              </a:r>
            </a:p>
          </p:txBody>
        </p:sp>
        <p:sp>
          <p:nvSpPr>
            <p:cNvPr id="63" name="テキスト ボックス 62">
              <a:extLst>
                <a:ext uri="{FF2B5EF4-FFF2-40B4-BE49-F238E27FC236}">
                  <a16:creationId xmlns:a16="http://schemas.microsoft.com/office/drawing/2014/main" id="{5AC9867B-BCAD-4EE7-9A68-6E7B003F8E0A}"/>
                </a:ext>
              </a:extLst>
            </p:cNvPr>
            <p:cNvSpPr txBox="1"/>
            <p:nvPr/>
          </p:nvSpPr>
          <p:spPr>
            <a:xfrm>
              <a:off x="7279607" y="3016935"/>
              <a:ext cx="1558933" cy="461665"/>
            </a:xfrm>
            <a:prstGeom prst="rect">
              <a:avLst/>
            </a:prstGeom>
            <a:noFill/>
          </p:spPr>
          <p:txBody>
            <a:bodyPr wrap="square" rtlCol="0">
              <a:spAutoFit/>
            </a:bodyPr>
            <a:lstStyle/>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グローバル都市</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の成長</a:t>
              </a:r>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64" name="正方形/長方形 63"/>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8</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2965225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black"/>
              </a:solidFill>
            </a:endParaRPr>
          </a:p>
        </p:txBody>
      </p:sp>
      <p:sp>
        <p:nvSpPr>
          <p:cNvPr id="7" name="正方形/長方形 6"/>
          <p:cNvSpPr/>
          <p:nvPr/>
        </p:nvSpPr>
        <p:spPr>
          <a:xfrm>
            <a:off x="303634" y="777051"/>
            <a:ext cx="8524800" cy="583193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252000" rIns="288000" rtlCol="0" anchor="ctr"/>
          <a:lstStyle/>
          <a:p>
            <a:pPr>
              <a:lnSpc>
                <a:spcPct val="125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大阪は、「東西二極の一極」をめざし、</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自らの改革によって大都市としての機能</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を向上</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させてきた</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。世界での都市間競争に対抗できる成長の担い手としての機能、また圏域の　安全安心を支えるための機能など、これまでの取組みにより</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着実な前進</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が図られている。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今後さらに、</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首都機能のバックアップを担う</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能力の確保など、</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ふさわしい　都市</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機能の充実を</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図る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ためには、豊かな</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住民生活をしっかりと</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確保したうえで、ハード・ソフトの両面から</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大都市としてのポテンシャルにさらに磨きをかけることが不可欠。</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加えて、世界の先進都市では、</a:t>
            </a:r>
            <a:r>
              <a:rPr lang="en-US" altLang="ja-JP"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IoT</a:t>
            </a:r>
            <a:r>
              <a:rPr lang="ja-JP" altLang="en-US"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AI</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等のテクノロジーを活用して都市機能の向上を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図る「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スマートシティ」の取組みが進んでいる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年に大阪</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・関西万博の開催を控える大阪</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においても</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スマートシティ戦略をさらなる改革の機軸に</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据え</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、大阪全体</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で新た</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　テクノロジーによる利便性の向上が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実感できるよう</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都市機能の高次化をめざす</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必要がある。</a:t>
            </a:r>
          </a:p>
          <a:p>
            <a:pPr>
              <a:lnSpc>
                <a:spcPct val="125000"/>
              </a:lnSpc>
            </a:pP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50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こうした観点から、首都</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世界の先進</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都市の取組みも参考にしつつ、</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大阪自らの</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改革</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として副首都に必要な</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機能面の取組み</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を進める。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9" name="正方形/長方形 8"/>
          <p:cNvSpPr/>
          <p:nvPr/>
        </p:nvSpPr>
        <p:spPr>
          <a:xfrm>
            <a:off x="1692436" y="73928"/>
            <a:ext cx="5747197" cy="400110"/>
          </a:xfrm>
          <a:prstGeom prst="rect">
            <a:avLst/>
          </a:prstGeom>
        </p:spPr>
        <p:txBody>
          <a:bodyPr wrap="square">
            <a:spAutoFit/>
          </a:bodyPr>
          <a:lstStyle/>
          <a:p>
            <a:pPr algn="ctr"/>
            <a:r>
              <a:rPr lang="ja-JP" altLang="en-US" sz="2000" b="1" dirty="0" smtClean="0"/>
              <a:t>戦略①　機能面の取組み</a:t>
            </a:r>
            <a:endParaRPr lang="ja-JP" altLang="en-US" sz="2000" b="1" dirty="0"/>
          </a:p>
        </p:txBody>
      </p:sp>
      <p:sp>
        <p:nvSpPr>
          <p:cNvPr id="10" name="正方形/長方形 9"/>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9</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510294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32340"/>
            <a:ext cx="9144000" cy="69177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black"/>
              </a:solidFill>
            </a:endParaRPr>
          </a:p>
        </p:txBody>
      </p:sp>
      <p:sp>
        <p:nvSpPr>
          <p:cNvPr id="24" name="テキスト ボックス 23"/>
          <p:cNvSpPr txBox="1"/>
          <p:nvPr/>
        </p:nvSpPr>
        <p:spPr>
          <a:xfrm>
            <a:off x="1216653" y="5845035"/>
            <a:ext cx="6569510" cy="557965"/>
          </a:xfrm>
          <a:prstGeom prst="rect">
            <a:avLst/>
          </a:prstGeom>
          <a:solidFill>
            <a:schemeClr val="tx2"/>
          </a:solidFill>
        </p:spPr>
        <p:txBody>
          <a:bodyPr wrap="square" rtlCol="0">
            <a:noAutofit/>
          </a:bodyPr>
          <a:lstStyle/>
          <a:p>
            <a:pPr algn="ctr">
              <a:lnSpc>
                <a:spcPct val="150000"/>
              </a:lnSpc>
            </a:pPr>
            <a:r>
              <a:rPr lang="ja-JP" altLang="en-US" sz="2200" b="1" dirty="0">
                <a:solidFill>
                  <a:prstClr val="white"/>
                </a:solidFill>
                <a:latin typeface="Meiryo UI" panose="020B0604030504040204" pitchFamily="50" charset="-128"/>
                <a:ea typeface="Meiryo UI" panose="020B0604030504040204" pitchFamily="50" charset="-128"/>
              </a:rPr>
              <a:t>豊かな住民生活をしっかりと確保</a:t>
            </a:r>
            <a:r>
              <a:rPr lang="ja-JP" altLang="en-US" sz="2200" b="1" dirty="0" smtClean="0">
                <a:solidFill>
                  <a:prstClr val="white"/>
                </a:solidFill>
                <a:latin typeface="Meiryo UI" panose="020B0604030504040204" pitchFamily="50" charset="-128"/>
                <a:ea typeface="Meiryo UI" panose="020B0604030504040204" pitchFamily="50" charset="-128"/>
              </a:rPr>
              <a:t>する</a:t>
            </a:r>
            <a:endParaRPr lang="ja-JP" altLang="en-US" sz="2200" b="1" dirty="0">
              <a:solidFill>
                <a:prstClr val="white"/>
              </a:solidFill>
              <a:latin typeface="Meiryo UI" panose="020B0604030504040204" pitchFamily="50" charset="-128"/>
              <a:ea typeface="Meiryo UI" panose="020B0604030504040204" pitchFamily="50" charset="-128"/>
            </a:endParaRPr>
          </a:p>
        </p:txBody>
      </p:sp>
      <p:sp>
        <p:nvSpPr>
          <p:cNvPr id="20" name="上カーブ矢印 19"/>
          <p:cNvSpPr/>
          <p:nvPr/>
        </p:nvSpPr>
        <p:spPr>
          <a:xfrm rot="5400000">
            <a:off x="660508" y="4891433"/>
            <a:ext cx="1218465" cy="720000"/>
          </a:xfrm>
          <a:prstGeom prst="curvedUpArrow">
            <a:avLst/>
          </a:prstGeom>
          <a:gradFill>
            <a:gsLst>
              <a:gs pos="0">
                <a:srgbClr val="0070C0"/>
              </a:gs>
              <a:gs pos="35000">
                <a:schemeClr val="dk1">
                  <a:tint val="37000"/>
                  <a:satMod val="300000"/>
                </a:schemeClr>
              </a:gs>
              <a:gs pos="100000">
                <a:srgbClr val="0070C0"/>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solidFill>
                <a:prstClr val="black"/>
              </a:solidFill>
            </a:endParaRPr>
          </a:p>
        </p:txBody>
      </p:sp>
      <p:sp>
        <p:nvSpPr>
          <p:cNvPr id="21" name="上カーブ矢印 20"/>
          <p:cNvSpPr/>
          <p:nvPr/>
        </p:nvSpPr>
        <p:spPr>
          <a:xfrm rot="16200000">
            <a:off x="6893361" y="4891432"/>
            <a:ext cx="1218467" cy="720001"/>
          </a:xfrm>
          <a:prstGeom prst="curvedUpArrow">
            <a:avLst/>
          </a:prstGeom>
          <a:gradFill>
            <a:gsLst>
              <a:gs pos="0">
                <a:srgbClr val="0070C0"/>
              </a:gs>
              <a:gs pos="35000">
                <a:schemeClr val="dk1">
                  <a:tint val="37000"/>
                  <a:satMod val="300000"/>
                </a:schemeClr>
              </a:gs>
              <a:gs pos="100000">
                <a:srgbClr val="0070C0"/>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solidFill>
                <a:prstClr val="black"/>
              </a:solidFill>
            </a:endParaRPr>
          </a:p>
        </p:txBody>
      </p:sp>
      <p:sp>
        <p:nvSpPr>
          <p:cNvPr id="22" name="テキスト ボックス 21"/>
          <p:cNvSpPr txBox="1"/>
          <p:nvPr/>
        </p:nvSpPr>
        <p:spPr>
          <a:xfrm>
            <a:off x="5307898" y="4928266"/>
            <a:ext cx="2021806" cy="646331"/>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豊かな住民生活が</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成長を支える</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1563482" y="4928273"/>
            <a:ext cx="2808312" cy="646331"/>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都市機能の充実による</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成長の果実を住民に還元</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24945" y="1499356"/>
            <a:ext cx="8352928" cy="3064593"/>
          </a:xfrm>
          <a:prstGeom prst="rect">
            <a:avLst/>
          </a:prstGeom>
          <a:solidFill>
            <a:schemeClr val="accent1">
              <a:lumMod val="40000"/>
              <a:lumOff val="60000"/>
            </a:schemeClr>
          </a:solidFill>
          <a:ln w="6350">
            <a:solidFill>
              <a:schemeClr val="tx1">
                <a:lumMod val="65000"/>
                <a:lumOff val="3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dirty="0">
              <a:solidFill>
                <a:prstClr val="black"/>
              </a:solidFill>
            </a:endParaRPr>
          </a:p>
        </p:txBody>
      </p:sp>
      <p:sp>
        <p:nvSpPr>
          <p:cNvPr id="17" name="角丸四角形 16"/>
          <p:cNvSpPr/>
          <p:nvPr/>
        </p:nvSpPr>
        <p:spPr>
          <a:xfrm>
            <a:off x="683568" y="1697560"/>
            <a:ext cx="3400194" cy="1890040"/>
          </a:xfrm>
          <a:prstGeom prst="roundRect">
            <a:avLst>
              <a:gd name="adj" fmla="val 12340"/>
            </a:avLst>
          </a:prstGeom>
          <a:noFill/>
          <a:ln>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gn="ctr">
              <a:lnSpc>
                <a:spcPct val="130000"/>
              </a:lnSpc>
            </a:pPr>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rPr>
              <a:t>ハード面</a:t>
            </a:r>
            <a:r>
              <a:rPr lang="ja-JP" altLang="en-US" b="1" dirty="0">
                <a:solidFill>
                  <a:prstClr val="black"/>
                </a:solidFill>
                <a:latin typeface="Meiryo UI" panose="020B0604030504040204" pitchFamily="50" charset="-128"/>
                <a:ea typeface="Meiryo UI" panose="020B0604030504040204" pitchFamily="50" charset="-128"/>
              </a:rPr>
              <a:t>で</a:t>
            </a:r>
            <a:r>
              <a:rPr lang="ja-JP" altLang="en-US" b="1" dirty="0" smtClean="0">
                <a:solidFill>
                  <a:prstClr val="black"/>
                </a:solidFill>
                <a:latin typeface="Meiryo UI" panose="020B0604030504040204" pitchFamily="50" charset="-128"/>
                <a:ea typeface="Meiryo UI" panose="020B0604030504040204" pitchFamily="50" charset="-128"/>
              </a:rPr>
              <a:t>の機能充実</a:t>
            </a:r>
            <a:r>
              <a:rPr lang="en-US" altLang="ja-JP" b="1" dirty="0" smtClean="0">
                <a:solidFill>
                  <a:prstClr val="black"/>
                </a:solidFill>
                <a:latin typeface="Meiryo UI" panose="020B0604030504040204" pitchFamily="50" charset="-128"/>
                <a:ea typeface="Meiryo UI" panose="020B0604030504040204" pitchFamily="50" charset="-128"/>
              </a:rPr>
              <a:t>】</a:t>
            </a:r>
          </a:p>
          <a:p>
            <a:pPr>
              <a:lnSpc>
                <a:spcPct val="130000"/>
              </a:lnSpc>
              <a:spcBef>
                <a:spcPts val="600"/>
              </a:spcBef>
            </a:pPr>
            <a:r>
              <a:rPr lang="ja-JP" altLang="en-US" b="1" dirty="0">
                <a:solidFill>
                  <a:prstClr val="black"/>
                </a:solidFill>
                <a:latin typeface="Meiryo UI" panose="020B0604030504040204" pitchFamily="50" charset="-128"/>
                <a:ea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rPr>
              <a:t>○都市インフラの充実</a:t>
            </a:r>
            <a:r>
              <a:rPr lang="ja-JP" altLang="en-US" b="1" dirty="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○基盤的な公共</a:t>
            </a:r>
            <a:r>
              <a:rPr lang="ja-JP" altLang="en-US" b="1" dirty="0">
                <a:solidFill>
                  <a:prstClr val="black"/>
                </a:solidFill>
                <a:latin typeface="Meiryo UI" panose="020B0604030504040204" pitchFamily="50" charset="-128"/>
                <a:ea typeface="Meiryo UI" panose="020B0604030504040204" pitchFamily="50" charset="-128"/>
              </a:rPr>
              <a:t>機能</a:t>
            </a:r>
            <a:r>
              <a:rPr lang="ja-JP" altLang="en-US" b="1" dirty="0" smtClean="0">
                <a:solidFill>
                  <a:prstClr val="black"/>
                </a:solidFill>
                <a:latin typeface="Meiryo UI" panose="020B0604030504040204" pitchFamily="50" charset="-128"/>
                <a:ea typeface="Meiryo UI" panose="020B0604030504040204" pitchFamily="50" charset="-128"/>
              </a:rPr>
              <a:t>の高度化</a:t>
            </a:r>
            <a:endParaRPr lang="en-US" altLang="ja-JP" b="1" dirty="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8" name="角丸四角形 17"/>
          <p:cNvSpPr/>
          <p:nvPr/>
        </p:nvSpPr>
        <p:spPr>
          <a:xfrm>
            <a:off x="4138535" y="1674237"/>
            <a:ext cx="4465913" cy="2347780"/>
          </a:xfrm>
          <a:prstGeom prst="roundRect">
            <a:avLst>
              <a:gd name="adj" fmla="val 12340"/>
            </a:avLst>
          </a:prstGeom>
          <a:noFill/>
          <a:ln>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gn="ctr">
              <a:lnSpc>
                <a:spcPct val="130000"/>
              </a:lnSpc>
            </a:pPr>
            <a:r>
              <a:rPr lang="en-US" altLang="ja-JP" b="1" dirty="0" smtClean="0">
                <a:solidFill>
                  <a:prstClr val="black"/>
                </a:solidFill>
                <a:latin typeface="Meiryo UI" panose="020B0604030504040204" pitchFamily="50" charset="-128"/>
                <a:ea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rPr>
              <a:t>ソフト面での機能充実</a:t>
            </a:r>
            <a:r>
              <a:rPr lang="en-US" altLang="ja-JP" b="1" dirty="0" smtClean="0">
                <a:solidFill>
                  <a:prstClr val="black"/>
                </a:solidFill>
                <a:latin typeface="Meiryo UI" panose="020B0604030504040204" pitchFamily="50" charset="-128"/>
                <a:ea typeface="Meiryo UI" panose="020B0604030504040204" pitchFamily="50" charset="-128"/>
              </a:rPr>
              <a:t>】</a:t>
            </a:r>
          </a:p>
          <a:p>
            <a:pPr>
              <a:lnSpc>
                <a:spcPct val="130000"/>
              </a:lnSpc>
              <a:spcBef>
                <a:spcPts val="600"/>
              </a:spcBef>
            </a:pPr>
            <a:r>
              <a:rPr lang="ja-JP" altLang="en-US" b="1" dirty="0" smtClean="0">
                <a:solidFill>
                  <a:prstClr val="black"/>
                </a:solidFill>
                <a:latin typeface="Meiryo UI" panose="020B0604030504040204" pitchFamily="50" charset="-128"/>
                <a:ea typeface="Meiryo UI" panose="020B0604030504040204" pitchFamily="50" charset="-128"/>
              </a:rPr>
              <a:t> ○規制</a:t>
            </a:r>
            <a:r>
              <a:rPr lang="ja-JP" altLang="en-US" b="1" dirty="0">
                <a:solidFill>
                  <a:prstClr val="black"/>
                </a:solidFill>
                <a:latin typeface="Meiryo UI" panose="020B0604030504040204" pitchFamily="50" charset="-128"/>
                <a:ea typeface="Meiryo UI" panose="020B0604030504040204" pitchFamily="50" charset="-128"/>
              </a:rPr>
              <a:t>改革や特区に</a:t>
            </a:r>
            <a:r>
              <a:rPr lang="ja-JP" altLang="en-US" b="1" dirty="0" smtClean="0">
                <a:solidFill>
                  <a:prstClr val="black"/>
                </a:solidFill>
                <a:latin typeface="Meiryo UI" panose="020B0604030504040204" pitchFamily="50" charset="-128"/>
                <a:ea typeface="Meiryo UI" panose="020B0604030504040204" pitchFamily="50" charset="-128"/>
              </a:rPr>
              <a:t>よる環境整備</a:t>
            </a:r>
            <a:r>
              <a:rPr lang="en-US" altLang="ja-JP" b="1" dirty="0" smtClean="0">
                <a:solidFill>
                  <a:prstClr val="black"/>
                </a:solidFill>
                <a:latin typeface="Meiryo UI" panose="020B0604030504040204" pitchFamily="50" charset="-128"/>
                <a:ea typeface="Meiryo UI" panose="020B0604030504040204" pitchFamily="50" charset="-128"/>
              </a:rPr>
              <a:t/>
            </a:r>
            <a:br>
              <a:rPr lang="en-US" altLang="ja-JP" b="1" dirty="0" smtClean="0">
                <a:solidFill>
                  <a:prstClr val="black"/>
                </a:solidFill>
                <a:latin typeface="Meiryo UI" panose="020B0604030504040204" pitchFamily="50" charset="-128"/>
                <a:ea typeface="Meiryo UI" panose="020B0604030504040204" pitchFamily="50" charset="-128"/>
              </a:rPr>
            </a:br>
            <a:r>
              <a:rPr lang="ja-JP" altLang="en-US" b="1" dirty="0">
                <a:solidFill>
                  <a:prstClr val="black"/>
                </a:solidFill>
                <a:latin typeface="Meiryo UI" panose="020B0604030504040204" pitchFamily="50" charset="-128"/>
                <a:ea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rPr>
              <a:t>○産業支援や研究開発の機能・体制強化</a:t>
            </a:r>
            <a:r>
              <a:rPr lang="ja-JP" altLang="en-US" b="1" dirty="0">
                <a:solidFill>
                  <a:prstClr val="black"/>
                </a:solidFill>
                <a:latin typeface="Meiryo UI" panose="020B0604030504040204" pitchFamily="50" charset="-128"/>
                <a:ea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○人材</a:t>
            </a:r>
            <a:r>
              <a:rPr lang="ja-JP" altLang="en-US" b="1" dirty="0">
                <a:solidFill>
                  <a:prstClr val="black"/>
                </a:solidFill>
                <a:latin typeface="Meiryo UI" panose="020B0604030504040204" pitchFamily="50" charset="-128"/>
                <a:ea typeface="Meiryo UI" panose="020B0604030504040204" pitchFamily="50" charset="-128"/>
              </a:rPr>
              <a:t>育成環境の充実</a:t>
            </a:r>
            <a:endParaRPr lang="en-US" altLang="ja-JP" b="1" dirty="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○文化</a:t>
            </a:r>
            <a:r>
              <a:rPr lang="ja-JP" altLang="en-US" b="1" dirty="0">
                <a:solidFill>
                  <a:prstClr val="black"/>
                </a:solidFill>
                <a:latin typeface="Meiryo UI" panose="020B0604030504040204" pitchFamily="50" charset="-128"/>
                <a:ea typeface="Meiryo UI" panose="020B0604030504040204" pitchFamily="50" charset="-128"/>
              </a:rPr>
              <a:t>創造・情報発信</a:t>
            </a:r>
            <a:r>
              <a:rPr lang="ja-JP" altLang="en-US" b="1" dirty="0" smtClean="0">
                <a:solidFill>
                  <a:prstClr val="black"/>
                </a:solidFill>
                <a:latin typeface="Meiryo UI" panose="020B0604030504040204" pitchFamily="50" charset="-128"/>
                <a:ea typeface="Meiryo UI" panose="020B0604030504040204" pitchFamily="50" charset="-128"/>
              </a:rPr>
              <a:t>の基盤形成</a:t>
            </a:r>
            <a:r>
              <a:rPr lang="ja-JP" altLang="en-US" dirty="0">
                <a:solidFill>
                  <a:prstClr val="black"/>
                </a:solidFill>
                <a:latin typeface="Meiryo UI" panose="020B0604030504040204" pitchFamily="50" charset="-128"/>
                <a:ea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331640" y="1069689"/>
            <a:ext cx="6480720" cy="600164"/>
          </a:xfrm>
          <a:prstGeom prst="rect">
            <a:avLst/>
          </a:prstGeom>
          <a:solidFill>
            <a:schemeClr val="tx2"/>
          </a:solidFill>
        </p:spPr>
        <p:txBody>
          <a:bodyPr wrap="square" rtlCol="0">
            <a:spAutoFit/>
          </a:bodyPr>
          <a:lstStyle/>
          <a:p>
            <a:pPr algn="ctr">
              <a:lnSpc>
                <a:spcPct val="150000"/>
              </a:lnSpc>
            </a:pPr>
            <a:r>
              <a:rPr lang="ja-JP" altLang="en-US" sz="2200" b="1" dirty="0">
                <a:solidFill>
                  <a:prstClr val="white"/>
                </a:solidFill>
                <a:latin typeface="Meiryo UI" panose="020B0604030504040204" pitchFamily="50" charset="-128"/>
                <a:ea typeface="Meiryo UI" panose="020B0604030504040204" pitchFamily="50" charset="-128"/>
              </a:rPr>
              <a:t>大都市として</a:t>
            </a:r>
            <a:r>
              <a:rPr lang="ja-JP" altLang="en-US" sz="2200" b="1" dirty="0" smtClean="0">
                <a:solidFill>
                  <a:prstClr val="white"/>
                </a:solidFill>
                <a:latin typeface="Meiryo UI" panose="020B0604030504040204" pitchFamily="50" charset="-128"/>
                <a:ea typeface="Meiryo UI" panose="020B0604030504040204" pitchFamily="50" charset="-128"/>
              </a:rPr>
              <a:t>のポテンシャルにさらに磨きをかける</a:t>
            </a:r>
            <a:endParaRPr lang="ja-JP" altLang="en-US" sz="2200" b="1" dirty="0">
              <a:solidFill>
                <a:prstClr val="white"/>
              </a:solidFill>
              <a:latin typeface="Meiryo UI" panose="020B0604030504040204" pitchFamily="50" charset="-128"/>
              <a:ea typeface="Meiryo UI" panose="020B0604030504040204" pitchFamily="50" charset="-128"/>
            </a:endParaRPr>
          </a:p>
        </p:txBody>
      </p:sp>
      <p:sp>
        <p:nvSpPr>
          <p:cNvPr id="29" name="角丸四角形 28"/>
          <p:cNvSpPr/>
          <p:nvPr/>
        </p:nvSpPr>
        <p:spPr>
          <a:xfrm>
            <a:off x="901009" y="3723331"/>
            <a:ext cx="7200799" cy="623253"/>
          </a:xfrm>
          <a:prstGeom prst="roundRect">
            <a:avLst>
              <a:gd name="adj" fmla="val 12340"/>
            </a:avLst>
          </a:prstGeom>
          <a:solidFill>
            <a:srgbClr val="FFFF00"/>
          </a:solidFill>
          <a:ln>
            <a:solidFill>
              <a:srgbClr val="3333CC"/>
            </a:solidFill>
          </a:ln>
        </p:spPr>
        <p:style>
          <a:lnRef idx="2">
            <a:schemeClr val="accent4"/>
          </a:lnRef>
          <a:fillRef idx="1">
            <a:schemeClr val="lt1"/>
          </a:fillRef>
          <a:effectRef idx="0">
            <a:schemeClr val="accent4"/>
          </a:effectRef>
          <a:fontRef idx="minor">
            <a:schemeClr val="dk1"/>
          </a:fontRef>
        </p:style>
        <p:txBody>
          <a:bodyPr lIns="36000" tIns="36000" rIns="36000" bIns="36000" rtlCol="0" anchor="ctr" anchorCtr="0"/>
          <a:lstStyle/>
          <a:p>
            <a:pPr>
              <a:lnSpc>
                <a:spcPct val="1500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都市機能の</a:t>
            </a:r>
            <a:r>
              <a:rPr lang="ja-JP" altLang="en-US" b="1" dirty="0">
                <a:solidFill>
                  <a:schemeClr val="tx1"/>
                </a:solidFill>
                <a:latin typeface="Meiryo UI" panose="020B0604030504040204" pitchFamily="50" charset="-128"/>
                <a:ea typeface="Meiryo UI" panose="020B0604030504040204" pitchFamily="50" charset="-128"/>
              </a:rPr>
              <a:t>高次</a:t>
            </a:r>
            <a:r>
              <a:rPr lang="ja-JP" altLang="en-US" b="1" dirty="0" smtClean="0">
                <a:solidFill>
                  <a:schemeClr val="tx1"/>
                </a:solidFill>
                <a:latin typeface="Meiryo UI" panose="020B0604030504040204" pitchFamily="50" charset="-128"/>
                <a:ea typeface="Meiryo UI" panose="020B0604030504040204" pitchFamily="50" charset="-128"/>
              </a:rPr>
              <a:t>化</a:t>
            </a: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○スマートシティ戦略の推進</a:t>
            </a:r>
            <a:endParaRPr lang="en-US" altLang="ja-JP" b="1" dirty="0" smtClean="0">
              <a:solidFill>
                <a:schemeClr val="tx1"/>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26" name="正方形/長方形 25"/>
          <p:cNvSpPr/>
          <p:nvPr/>
        </p:nvSpPr>
        <p:spPr>
          <a:xfrm>
            <a:off x="1692436" y="73928"/>
            <a:ext cx="5747197" cy="400110"/>
          </a:xfrm>
          <a:prstGeom prst="rect">
            <a:avLst/>
          </a:prstGeom>
        </p:spPr>
        <p:txBody>
          <a:bodyPr wrap="square">
            <a:spAutoFit/>
          </a:bodyPr>
          <a:lstStyle/>
          <a:p>
            <a:pPr algn="ctr"/>
            <a:r>
              <a:rPr lang="ja-JP" altLang="en-US" sz="2000" b="1" dirty="0" smtClean="0"/>
              <a:t>（機能面の取組みの全体イメージ）</a:t>
            </a:r>
            <a:endParaRPr lang="ja-JP" altLang="en-US" sz="2000" b="1" dirty="0"/>
          </a:p>
        </p:txBody>
      </p:sp>
      <p:sp>
        <p:nvSpPr>
          <p:cNvPr id="27" name="正方形/長方形 26"/>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10</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20592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35" name="正方形/長方形 34"/>
          <p:cNvSpPr/>
          <p:nvPr/>
        </p:nvSpPr>
        <p:spPr>
          <a:xfrm>
            <a:off x="649358" y="1056065"/>
            <a:ext cx="7885042" cy="5159205"/>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t"/>
          <a:lstStyle/>
          <a:p>
            <a:pPr>
              <a:lnSpc>
                <a:spcPts val="2500"/>
              </a:lnSpc>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機能面を制度から支える）　</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大阪が副首都として成長を実現し、その果実によって豊かな住民生活を実現して</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いくためには、</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「機能面」で示した副首都に必要</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都市機能を強力に整備しうる仕組み</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が不可欠。</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そのため、都市の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競争力や副首都（圏）全体の安全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安心の確保、首都機能バックアップといった</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広域的課題に対応する広域機能は</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どうあるべきか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、住民生活を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支え、更なる成長の基盤となる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基礎自治機能はどう</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あるべきか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さらに　</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との関係はどうあるべきか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といった観点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から、制度面</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0"/>
              </a:spcBef>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60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 name="直線コネクタ 11"/>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8" name="正方形/長方形 7"/>
          <p:cNvSpPr/>
          <p:nvPr/>
        </p:nvSpPr>
        <p:spPr>
          <a:xfrm>
            <a:off x="1692436" y="73928"/>
            <a:ext cx="5747197" cy="400110"/>
          </a:xfrm>
          <a:prstGeom prst="rect">
            <a:avLst/>
          </a:prstGeom>
        </p:spPr>
        <p:txBody>
          <a:bodyPr wrap="square">
            <a:spAutoFit/>
          </a:bodyPr>
          <a:lstStyle/>
          <a:p>
            <a:pPr algn="ctr"/>
            <a:r>
              <a:rPr lang="ja-JP" altLang="en-US" sz="2000" b="1" dirty="0" smtClean="0"/>
              <a:t>戦略②　制度面の取組み</a:t>
            </a:r>
            <a:endParaRPr lang="ja-JP" altLang="en-US" sz="2000" b="1" dirty="0"/>
          </a:p>
        </p:txBody>
      </p:sp>
      <p:sp>
        <p:nvSpPr>
          <p:cNvPr id="9" name="正方形/長方形 8"/>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11</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27173124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51181" y="868649"/>
            <a:ext cx="8555911" cy="5614357"/>
          </a:xfrm>
          <a:prstGeom prst="rect">
            <a:avLst/>
          </a:prstGeom>
          <a:solidFill>
            <a:srgbClr val="DAE3F3"/>
          </a:solidFill>
          <a:ln>
            <a:solidFill>
              <a:srgbClr val="2F528F"/>
            </a:solidFill>
          </a:ln>
        </p:spPr>
        <p:txBody>
          <a:bodyPr wrap="square">
            <a:spAutoFit/>
          </a:bodyPr>
          <a:lstStyle/>
          <a:p>
            <a:pPr>
              <a:lnSpc>
                <a:spcPts val="25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spcBef>
                <a:spcPts val="0"/>
              </a:spcBef>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大阪自らの改革＞</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（１）副首都・大阪にふさわしい新たな大都市制度の実現</a:t>
            </a:r>
            <a:r>
              <a:rPr lang="ja-JP" altLang="en-US" dirty="0">
                <a:latin typeface="Meiryo UI" panose="020B0604030504040204" pitchFamily="50" charset="-128"/>
                <a:ea typeface="Meiryo UI" panose="020B0604030504040204" pitchFamily="50" charset="-128"/>
                <a:cs typeface="Meiryo UI" panose="020B0604030504040204" pitchFamily="50" charset="-128"/>
              </a:rPr>
              <a:t>（大阪府・大阪市）</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（２）副首都・大阪の住民生活を支える基礎自治機能（府内市町村）の充実</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（３）副首都（圏）（京阪神・関西）の都市機能を支える広域機能の充実</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6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900"/>
              </a:lnSpc>
              <a:spcBef>
                <a:spcPts val="0"/>
              </a:spcBef>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国への働きかけ＞</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9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（４）国機関移転等の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働きかけ</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900"/>
              </a:lnSpc>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（５）副首都化の取組みを支援する仕組みの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働きかけ</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Picture 2"/>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013116" y="2806513"/>
            <a:ext cx="7070786" cy="2024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テキスト ボックス 3"/>
          <p:cNvSpPr txBox="1"/>
          <p:nvPr/>
        </p:nvSpPr>
        <p:spPr>
          <a:xfrm>
            <a:off x="4793155" y="3302275"/>
            <a:ext cx="1451324" cy="307777"/>
          </a:xfrm>
          <a:prstGeom prst="rect">
            <a:avLst/>
          </a:prstGeom>
          <a:noFill/>
        </p:spPr>
        <p:txBody>
          <a:bodyPr wrap="square" rtlCol="0">
            <a:spAutoFit/>
          </a:bodyP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成長を支える</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793155" y="4072631"/>
            <a:ext cx="1451324" cy="523220"/>
          </a:xfrm>
          <a:prstGeom prst="rect">
            <a:avLst/>
          </a:prstGeom>
          <a:noFill/>
        </p:spPr>
        <p:txBody>
          <a:bodyPr wrap="square" rtlCol="0">
            <a:spAutoFit/>
          </a:bodyPr>
          <a:lstStyle/>
          <a:p>
            <a:pPr algn="ctr"/>
            <a:r>
              <a:rPr lang="ja-JP" altLang="en-US" sz="1400" b="1" dirty="0" smtClean="0">
                <a:solidFill>
                  <a:prstClr val="black"/>
                </a:solidFill>
                <a:latin typeface="Meiryo UI" panose="020B0604030504040204" pitchFamily="50" charset="-128"/>
                <a:ea typeface="Meiryo UI" panose="020B0604030504040204" pitchFamily="50" charset="-128"/>
              </a:rPr>
              <a:t>成長の果実を</a:t>
            </a:r>
            <a:endParaRPr lang="en-US" altLang="ja-JP" sz="1400" b="1" dirty="0" smtClean="0">
              <a:solidFill>
                <a:prstClr val="black"/>
              </a:solidFill>
              <a:latin typeface="Meiryo UI" panose="020B0604030504040204" pitchFamily="50" charset="-128"/>
              <a:ea typeface="Meiryo UI" panose="020B0604030504040204" pitchFamily="50" charset="-128"/>
            </a:endParaRPr>
          </a:p>
          <a:p>
            <a:pPr algn="ctr"/>
            <a:r>
              <a:rPr lang="ja-JP" altLang="en-US" sz="1400" b="1" dirty="0" smtClean="0">
                <a:solidFill>
                  <a:prstClr val="black"/>
                </a:solidFill>
                <a:latin typeface="Meiryo UI" panose="020B0604030504040204" pitchFamily="50" charset="-128"/>
                <a:ea typeface="Meiryo UI" panose="020B0604030504040204" pitchFamily="50" charset="-128"/>
              </a:rPr>
              <a:t>住民に還元</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2026854" y="3321505"/>
            <a:ext cx="430887" cy="1419197"/>
          </a:xfrm>
          <a:prstGeom prst="rect">
            <a:avLst/>
          </a:prstGeom>
          <a:noFill/>
        </p:spPr>
        <p:txBody>
          <a:bodyPr vert="eaVert" wrap="square" rtlCol="0">
            <a:spAutoFit/>
          </a:bodyPr>
          <a:lstStyle/>
          <a:p>
            <a:r>
              <a:rPr lang="ja-JP" altLang="en-US" sz="1600" b="1" dirty="0" smtClean="0">
                <a:solidFill>
                  <a:prstClr val="black"/>
                </a:solidFill>
                <a:latin typeface="HGSｺﾞｼｯｸE" panose="020B0900000000000000" pitchFamily="50" charset="-128"/>
                <a:ea typeface="HGSｺﾞｼｯｸE" panose="020B0900000000000000"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広域機能</a:t>
            </a:r>
            <a:r>
              <a:rPr lang="ja-JP" altLang="en-US" sz="1600" b="1" dirty="0" smtClean="0">
                <a:solidFill>
                  <a:prstClr val="black"/>
                </a:solidFill>
                <a:latin typeface="HGSｺﾞｼｯｸE" panose="020B0900000000000000" pitchFamily="50" charset="-128"/>
                <a:ea typeface="HGSｺﾞｼｯｸE" panose="020B0900000000000000" pitchFamily="50" charset="-128"/>
              </a:rPr>
              <a:t>）</a:t>
            </a:r>
            <a:endParaRPr lang="ja-JP" altLang="en-US" sz="1600" b="1" dirty="0">
              <a:solidFill>
                <a:prstClr val="black"/>
              </a:solidFill>
              <a:latin typeface="HGSｺﾞｼｯｸE" panose="020B0900000000000000" pitchFamily="50" charset="-128"/>
              <a:ea typeface="HGSｺﾞｼｯｸE" panose="020B0900000000000000" pitchFamily="50" charset="-128"/>
            </a:endParaRPr>
          </a:p>
        </p:txBody>
      </p:sp>
      <p:sp>
        <p:nvSpPr>
          <p:cNvPr id="7" name="テキスト ボックス 6"/>
          <p:cNvSpPr txBox="1"/>
          <p:nvPr/>
        </p:nvSpPr>
        <p:spPr>
          <a:xfrm>
            <a:off x="8014609" y="3121433"/>
            <a:ext cx="430887" cy="1902395"/>
          </a:xfrm>
          <a:prstGeom prst="rect">
            <a:avLst/>
          </a:prstGeom>
          <a:noFill/>
        </p:spPr>
        <p:txBody>
          <a:bodyPr vert="eaVert" wrap="square" rtlCol="0">
            <a:spAutoFit/>
          </a:bodyPr>
          <a:lstStyle/>
          <a:p>
            <a:r>
              <a:rPr lang="ja-JP" altLang="en-US" sz="1600" b="1" dirty="0" smtClean="0">
                <a:solidFill>
                  <a:prstClr val="black"/>
                </a:solidFill>
                <a:latin typeface="HGSｺﾞｼｯｸE" panose="020B0900000000000000" pitchFamily="50" charset="-128"/>
                <a:ea typeface="HGSｺﾞｼｯｸE" panose="020B0900000000000000"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rPr>
              <a:t>基礎自治機能</a:t>
            </a:r>
            <a:r>
              <a:rPr lang="ja-JP" altLang="en-US" sz="1600" b="1" dirty="0" smtClean="0">
                <a:solidFill>
                  <a:prstClr val="black"/>
                </a:solidFill>
                <a:latin typeface="HGSｺﾞｼｯｸE" panose="020B0900000000000000" pitchFamily="50" charset="-128"/>
                <a:ea typeface="HGSｺﾞｼｯｸE" panose="020B0900000000000000" pitchFamily="50" charset="-128"/>
              </a:rPr>
              <a:t>）</a:t>
            </a:r>
            <a:endParaRPr lang="ja-JP" altLang="en-US" sz="1600" b="1" dirty="0">
              <a:solidFill>
                <a:prstClr val="black"/>
              </a:solidFill>
              <a:latin typeface="HGSｺﾞｼｯｸE" panose="020B0900000000000000" pitchFamily="50" charset="-128"/>
              <a:ea typeface="HGSｺﾞｼｯｸE" panose="020B0900000000000000" pitchFamily="50" charset="-128"/>
            </a:endParaRPr>
          </a:p>
        </p:txBody>
      </p:sp>
      <p:cxnSp>
        <p:nvCxnSpPr>
          <p:cNvPr id="114" name="直線コネクタ 113"/>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115" name="正方形/長方形 114"/>
          <p:cNvSpPr/>
          <p:nvPr/>
        </p:nvSpPr>
        <p:spPr>
          <a:xfrm>
            <a:off x="1692436" y="73928"/>
            <a:ext cx="5747197" cy="400110"/>
          </a:xfrm>
          <a:prstGeom prst="rect">
            <a:avLst/>
          </a:prstGeom>
        </p:spPr>
        <p:txBody>
          <a:bodyPr wrap="square">
            <a:spAutoFit/>
          </a:bodyPr>
          <a:lstStyle/>
          <a:p>
            <a:pPr algn="ctr"/>
            <a:r>
              <a:rPr lang="ja-JP" altLang="en-US" sz="2000" b="1" dirty="0" smtClean="0"/>
              <a:t>（制度面の取組みの全体イメージ）</a:t>
            </a:r>
            <a:endParaRPr lang="ja-JP" altLang="en-US" sz="2000" b="1" dirty="0"/>
          </a:p>
        </p:txBody>
      </p:sp>
      <p:sp>
        <p:nvSpPr>
          <p:cNvPr id="116" name="正方形/長方形 115"/>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12</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762115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正方形/長方形 19"/>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44" name="正方形/長方形 43"/>
          <p:cNvSpPr/>
          <p:nvPr/>
        </p:nvSpPr>
        <p:spPr>
          <a:xfrm>
            <a:off x="339269" y="682050"/>
            <a:ext cx="8478160" cy="4176000"/>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経済は、産業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構造の転換</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が遅れたことやリーディング産業が育たなかったことを背景として長期低迷傾向にあったが、この間の取組みを通じて成長に向けた明るい</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兆しが見え始めて</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いる状況</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こう</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した流れを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確かなもの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にするため</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「機能面」「制度面」の基盤整備と並行して、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副首都圏となる京阪神や関西全域までも視野に入れつつ</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「経済成長面」の取組みを進め、　グローバルな</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競争力</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高め</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・大阪として継続的に経済成長</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を遂げて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いく。</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そのための取組み</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として、「産業・技術力」、「</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資本力（ハード</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ソフトインフラ）」</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、「人材力」の３つの要素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から課題と方向性を見出し、それぞれ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について重点的な</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取組みを進める。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また、現在、</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大阪・関西万博の開催」</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「統合型リゾート（</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）立地推進」</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向けた</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取組みを積極的に進めており、これらを副首都としての発展を加速させるインパクトとして活用する。</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角丸四角形 15"/>
          <p:cNvSpPr/>
          <p:nvPr/>
        </p:nvSpPr>
        <p:spPr>
          <a:xfrm>
            <a:off x="609600" y="5013351"/>
            <a:ext cx="7938655" cy="1650686"/>
          </a:xfrm>
          <a:prstGeom prst="roundRect">
            <a:avLst>
              <a:gd name="adj" fmla="val 8709"/>
            </a:avLst>
          </a:prstGeom>
          <a:solidFill>
            <a:schemeClr val="bg1"/>
          </a:solid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 name="台形 4"/>
          <p:cNvSpPr/>
          <p:nvPr/>
        </p:nvSpPr>
        <p:spPr>
          <a:xfrm>
            <a:off x="800080" y="5671599"/>
            <a:ext cx="7528969" cy="864000"/>
          </a:xfrm>
          <a:prstGeom prst="trapezoid">
            <a:avLst>
              <a:gd name="adj" fmla="val 39905"/>
            </a:avLst>
          </a:prstGeom>
          <a:solidFill>
            <a:schemeClr val="tx2"/>
          </a:soli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sz="2000" b="1" dirty="0">
              <a:solidFill>
                <a:prstClr val="white"/>
              </a:solidFill>
              <a:latin typeface="Meiryo UI" panose="020B0604030504040204" pitchFamily="50" charset="-128"/>
              <a:ea typeface="Meiryo UI" panose="020B0604030504040204" pitchFamily="50" charset="-128"/>
            </a:endParaRPr>
          </a:p>
        </p:txBody>
      </p:sp>
      <p:sp>
        <p:nvSpPr>
          <p:cNvPr id="2" name="円/楕円 1"/>
          <p:cNvSpPr/>
          <p:nvPr/>
        </p:nvSpPr>
        <p:spPr>
          <a:xfrm>
            <a:off x="1062318" y="6059727"/>
            <a:ext cx="2191417" cy="360000"/>
          </a:xfrm>
          <a:prstGeom prst="ellipse">
            <a:avLst/>
          </a:prstGeom>
          <a:no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endParaRPr>
          </a:p>
        </p:txBody>
      </p:sp>
      <p:sp>
        <p:nvSpPr>
          <p:cNvPr id="9" name="正方形/長方形 8"/>
          <p:cNvSpPr/>
          <p:nvPr/>
        </p:nvSpPr>
        <p:spPr>
          <a:xfrm>
            <a:off x="1115616" y="6077893"/>
            <a:ext cx="2079659" cy="338554"/>
          </a:xfrm>
          <a:prstGeom prst="rect">
            <a:avLst/>
          </a:prstGeom>
        </p:spPr>
        <p:txBody>
          <a:bodyPr wrap="square">
            <a:spAutoFit/>
          </a:bodyPr>
          <a:lstStyle/>
          <a:p>
            <a:pPr marL="177800" indent="-177800" algn="ctr"/>
            <a:r>
              <a:rPr lang="ja-JP" altLang="en-US" sz="16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産業・技術力</a:t>
            </a:r>
            <a:endParaRPr lang="ja-JP"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3792545" y="6067151"/>
            <a:ext cx="1548172" cy="338554"/>
          </a:xfrm>
          <a:prstGeom prst="rect">
            <a:avLst/>
          </a:prstGeom>
        </p:spPr>
        <p:txBody>
          <a:bodyPr wrap="square">
            <a:spAutoFit/>
          </a:bodyPr>
          <a:lstStyle/>
          <a:p>
            <a:pPr marL="177800" indent="-177800" algn="ctr"/>
            <a:r>
              <a:rPr lang="ja-JP" altLang="en-US" sz="16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資本力</a:t>
            </a:r>
            <a:endParaRPr lang="ja-JP"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6192559" y="6070235"/>
            <a:ext cx="1548172" cy="338554"/>
          </a:xfrm>
          <a:prstGeom prst="rect">
            <a:avLst/>
          </a:prstGeom>
        </p:spPr>
        <p:txBody>
          <a:bodyPr wrap="square">
            <a:spAutoFit/>
          </a:bodyPr>
          <a:lstStyle/>
          <a:p>
            <a:pPr marL="177800" indent="-177800" algn="ctr"/>
            <a:r>
              <a:rPr lang="ja-JP" altLang="en-US" sz="16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人材力</a:t>
            </a:r>
            <a:endParaRPr lang="ja-JP"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円/楕円 20"/>
          <p:cNvSpPr/>
          <p:nvPr/>
        </p:nvSpPr>
        <p:spPr>
          <a:xfrm>
            <a:off x="3467903" y="6052467"/>
            <a:ext cx="2191417" cy="360000"/>
          </a:xfrm>
          <a:prstGeom prst="ellipse">
            <a:avLst/>
          </a:prstGeom>
          <a:no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endParaRPr>
          </a:p>
        </p:txBody>
      </p:sp>
      <p:sp>
        <p:nvSpPr>
          <p:cNvPr id="22" name="円/楕円 21"/>
          <p:cNvSpPr/>
          <p:nvPr/>
        </p:nvSpPr>
        <p:spPr>
          <a:xfrm>
            <a:off x="5868144" y="6045329"/>
            <a:ext cx="2191417" cy="360000"/>
          </a:xfrm>
          <a:prstGeom prst="ellipse">
            <a:avLst/>
          </a:prstGeom>
          <a:noFill/>
          <a:ln>
            <a:solidFill>
              <a:schemeClr val="bg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a:solidFill>
                <a:prstClr val="white"/>
              </a:solidFill>
            </a:endParaRPr>
          </a:p>
        </p:txBody>
      </p:sp>
      <p:sp>
        <p:nvSpPr>
          <p:cNvPr id="23" name="正方形/長方形 22"/>
          <p:cNvSpPr/>
          <p:nvPr/>
        </p:nvSpPr>
        <p:spPr>
          <a:xfrm>
            <a:off x="3066993" y="5683474"/>
            <a:ext cx="3005300" cy="338554"/>
          </a:xfrm>
          <a:prstGeom prst="rect">
            <a:avLst/>
          </a:prstGeom>
        </p:spPr>
        <p:txBody>
          <a:bodyPr wrap="square">
            <a:spAutoFit/>
          </a:bodyPr>
          <a:lstStyle/>
          <a:p>
            <a:pPr marL="177800" indent="-177800" algn="ctr"/>
            <a:r>
              <a:rPr lang="ja-JP" altLang="en-US" sz="16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経済成長のための取組み</a:t>
            </a:r>
            <a:endParaRPr lang="ja-JP" altLang="ja-JP" sz="16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5401506" y="5154459"/>
            <a:ext cx="2482862"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統合型リゾート（</a:t>
            </a:r>
            <a:r>
              <a:rPr lang="en-US" altLang="ja-JP" sz="1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sz="1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角丸四角形 11"/>
          <p:cNvSpPr/>
          <p:nvPr/>
        </p:nvSpPr>
        <p:spPr>
          <a:xfrm>
            <a:off x="1259632" y="5154460"/>
            <a:ext cx="2453388"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・関西</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万博</a:t>
            </a:r>
            <a:endParaRPr lang="en-US" altLang="ja-JP"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曲折矢印 2"/>
          <p:cNvSpPr/>
          <p:nvPr/>
        </p:nvSpPr>
        <p:spPr>
          <a:xfrm rot="5400000">
            <a:off x="3864347" y="5145504"/>
            <a:ext cx="396000" cy="684000"/>
          </a:xfrm>
          <a:prstGeom prst="ben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曲折矢印 25"/>
          <p:cNvSpPr/>
          <p:nvPr/>
        </p:nvSpPr>
        <p:spPr>
          <a:xfrm rot="16200000" flipH="1">
            <a:off x="4873272" y="5135898"/>
            <a:ext cx="396000" cy="684000"/>
          </a:xfrm>
          <a:prstGeom prst="ben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正方形/長方形 24"/>
          <p:cNvSpPr/>
          <p:nvPr/>
        </p:nvSpPr>
        <p:spPr>
          <a:xfrm>
            <a:off x="3713020" y="5140604"/>
            <a:ext cx="1688486" cy="425758"/>
          </a:xfrm>
          <a:prstGeom prst="rect">
            <a:avLst/>
          </a:prstGeom>
        </p:spPr>
        <p:txBody>
          <a:bodyPr wrap="square">
            <a:spAutoFit/>
          </a:bodyPr>
          <a:lstStyle/>
          <a:p>
            <a:pPr marL="177800" indent="-177800" algn="ctr">
              <a:lnSpc>
                <a:spcPts val="13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副首都として</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の発展を</a:t>
            </a:r>
            <a:endParaRPr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pPr marL="177800" indent="-177800" algn="ctr">
              <a:lnSpc>
                <a:spcPts val="1300"/>
              </a:lnSpc>
            </a:pP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加速させるインパクト</a:t>
            </a:r>
            <a:endParaRPr lang="ja-JP"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4" name="直線コネクタ 23"/>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30" name="正方形/長方形 29"/>
          <p:cNvSpPr/>
          <p:nvPr/>
        </p:nvSpPr>
        <p:spPr>
          <a:xfrm>
            <a:off x="1692436" y="73928"/>
            <a:ext cx="5747197" cy="400110"/>
          </a:xfrm>
          <a:prstGeom prst="rect">
            <a:avLst/>
          </a:prstGeom>
        </p:spPr>
        <p:txBody>
          <a:bodyPr wrap="square">
            <a:spAutoFit/>
          </a:bodyPr>
          <a:lstStyle/>
          <a:p>
            <a:pPr algn="ctr"/>
            <a:r>
              <a:rPr lang="ja-JP" altLang="en-US" sz="2000" b="1" dirty="0" smtClean="0"/>
              <a:t>戦略③　経済成長面の取組み</a:t>
            </a:r>
            <a:endParaRPr lang="ja-JP" altLang="en-US" sz="2000" b="1" dirty="0"/>
          </a:p>
        </p:txBody>
      </p:sp>
      <p:sp>
        <p:nvSpPr>
          <p:cNvPr id="31" name="正方形/長方形 30"/>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13</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9316394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 name="正方形/長方形 6"/>
          <p:cNvSpPr/>
          <p:nvPr/>
        </p:nvSpPr>
        <p:spPr>
          <a:xfrm>
            <a:off x="139348" y="609376"/>
            <a:ext cx="8856000" cy="1764000"/>
          </a:xfrm>
          <a:prstGeom prst="rect">
            <a:avLst/>
          </a:prstGeom>
          <a:solidFill>
            <a:schemeClr val="bg1"/>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pPr>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産業・技術力　</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300"/>
              </a:spcBef>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世界の主要都市では、次世代産業や高付加価値型の産業の育成に注力しており、大阪もリーディング産業の育成を</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進めることが必要。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5725" indent="-85725"/>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重点的な取組みとして、北大阪を中心に神戸・京都等も含め、企業集積・研究集積が進む</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「ライフサイエンス</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の強みを活かして裾野の広い健康・</a:t>
            </a:r>
            <a:r>
              <a:rPr lang="ja-JP" altLang="en-US" sz="1400" b="1"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長寿</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医療関連産業の育成を進め、次世代のリーディング産業として着実に発展</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させる。</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また、層の厚いものづくりの基盤を活かし、その</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高付加価値化</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進めるとともに、</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イノベーションの創出</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に取り組む</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21" name="直線コネクタ 20"/>
          <p:cNvCxnSpPr/>
          <p:nvPr/>
        </p:nvCxnSpPr>
        <p:spPr>
          <a:xfrm>
            <a:off x="208874" y="402470"/>
            <a:ext cx="8726251" cy="0"/>
          </a:xfrm>
          <a:prstGeom prst="line">
            <a:avLst/>
          </a:prstGeom>
        </p:spPr>
        <p:style>
          <a:lnRef idx="1">
            <a:schemeClr val="dk1"/>
          </a:lnRef>
          <a:fillRef idx="0">
            <a:schemeClr val="dk1"/>
          </a:fillRef>
          <a:effectRef idx="0">
            <a:schemeClr val="dk1"/>
          </a:effectRef>
          <a:fontRef idx="minor">
            <a:schemeClr val="tx1"/>
          </a:fontRef>
        </p:style>
      </p:cxnSp>
      <p:sp>
        <p:nvSpPr>
          <p:cNvPr id="24" name="正方形/長方形 23"/>
          <p:cNvSpPr/>
          <p:nvPr/>
        </p:nvSpPr>
        <p:spPr>
          <a:xfrm>
            <a:off x="139347" y="-16881"/>
            <a:ext cx="8547537" cy="400110"/>
          </a:xfrm>
          <a:prstGeom prst="rect">
            <a:avLst/>
          </a:prstGeom>
        </p:spPr>
        <p:txBody>
          <a:bodyPr wrap="square">
            <a:spAutoFit/>
          </a:bodyPr>
          <a:lstStyle/>
          <a:p>
            <a:pPr algn="ctr"/>
            <a:r>
              <a:rPr lang="ja-JP" altLang="en-US" sz="2000" b="1" dirty="0" smtClean="0"/>
              <a:t>（経済成長面の具体的な取組みの方向性）</a:t>
            </a:r>
            <a:endParaRPr lang="ja-JP" altLang="en-US" sz="2000" b="1" dirty="0"/>
          </a:p>
        </p:txBody>
      </p:sp>
      <p:sp>
        <p:nvSpPr>
          <p:cNvPr id="25" name="正方形/長方形 24"/>
          <p:cNvSpPr/>
          <p:nvPr/>
        </p:nvSpPr>
        <p:spPr>
          <a:xfrm>
            <a:off x="139348" y="2512012"/>
            <a:ext cx="8856000" cy="2016000"/>
          </a:xfrm>
          <a:prstGeom prst="rect">
            <a:avLst/>
          </a:prstGeom>
          <a:solidFill>
            <a:schemeClr val="bg1"/>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資本力　</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「機能面</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」の取組みにより副首都としての基盤を整えたうえで</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、一層</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のグローバル競争力の強化のため</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、世界の主要都市に匹敵する水準（世界水準）に高めていくことが必要。</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重点的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な取組みとして、大阪へ</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モノの流れを活発化させるた</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め、</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都市の顔となるまちづくり</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ベイエリアの活性化、</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域内</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交通ネットワークの強化</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を進めるとともに、</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国際交通インフラの充実</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広域交通ネットワーク（リニア中央新幹線、北陸新幹線）の</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早期</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全線</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開業</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を促進</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し、広域的なネットワークの結節点として国内外の都市との連携強化を</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めざす</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また、</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世界遺産をはじめとする歴史・文化など多様な資源を活用し、</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好調</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なインバウンドのもと、さらなる</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都市ブランドの向上を図り、世界への発信力を高める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139347" y="4661751"/>
            <a:ext cx="8856000" cy="1836000"/>
          </a:xfrm>
          <a:prstGeom prst="rect">
            <a:avLst/>
          </a:prstGeom>
          <a:solidFill>
            <a:schemeClr val="bg1"/>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216000" rIns="216000" rtlCol="0" anchor="ctr"/>
          <a:lstStyle/>
          <a:p>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◆人材力　</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300"/>
              </a:spcBef>
            </a:pP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では、高度人材及び留学生を中心に</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移動が急速に活発化しており「人材獲得競争」の様相を呈している中、多様な人材の育成や呼込みが必要。</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重点的</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な取組みとして、大阪の人材力の強化のため、</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大阪・関西に集積する大学（アカデミア）や研究機関の</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強み</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活かしながら、</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多様な人材が活躍できるオープンでチャレンジングな環境づくり</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企業</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sz="1400"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取組みや社会企業家・非営利セクターの活躍が世界的に活発化しつつある現状を好機ととらえ、</a:t>
            </a:r>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営利</a:t>
            </a:r>
            <a:r>
              <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・非営利問わず民間活動の促進</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に向けた取組みを進める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正方形/長方形 26"/>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14</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22576387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692436" y="73928"/>
            <a:ext cx="5747197" cy="400110"/>
          </a:xfrm>
          <a:prstGeom prst="rect">
            <a:avLst/>
          </a:prstGeom>
        </p:spPr>
        <p:txBody>
          <a:bodyPr wrap="square">
            <a:spAutoFit/>
          </a:bodyPr>
          <a:lstStyle/>
          <a:p>
            <a:pPr algn="ctr"/>
            <a:r>
              <a:rPr lang="ja-JP" altLang="en-US" sz="2000" b="1" dirty="0" smtClean="0"/>
              <a:t>副首都として発展する大阪の未来像</a:t>
            </a:r>
            <a:endParaRPr lang="ja-JP" altLang="en-US" sz="2000" b="1" dirty="0"/>
          </a:p>
        </p:txBody>
      </p:sp>
      <p:sp>
        <p:nvSpPr>
          <p:cNvPr id="3" name="フリーフォーム 2"/>
          <p:cNvSpPr/>
          <p:nvPr/>
        </p:nvSpPr>
        <p:spPr>
          <a:xfrm>
            <a:off x="369329" y="2720325"/>
            <a:ext cx="1234637" cy="1332000"/>
          </a:xfrm>
          <a:custGeom>
            <a:avLst/>
            <a:gdLst>
              <a:gd name="connsiteX0" fmla="*/ 0 w 1556266"/>
              <a:gd name="connsiteY0" fmla="*/ 0 h 1089386"/>
              <a:gd name="connsiteX1" fmla="*/ 1011573 w 1556266"/>
              <a:gd name="connsiteY1" fmla="*/ 0 h 1089386"/>
              <a:gd name="connsiteX2" fmla="*/ 1556266 w 1556266"/>
              <a:gd name="connsiteY2" fmla="*/ 544693 h 1089386"/>
              <a:gd name="connsiteX3" fmla="*/ 1011573 w 1556266"/>
              <a:gd name="connsiteY3" fmla="*/ 1089386 h 1089386"/>
              <a:gd name="connsiteX4" fmla="*/ 0 w 1556266"/>
              <a:gd name="connsiteY4" fmla="*/ 1089386 h 1089386"/>
              <a:gd name="connsiteX5" fmla="*/ 544693 w 1556266"/>
              <a:gd name="connsiteY5" fmla="*/ 544693 h 1089386"/>
              <a:gd name="connsiteX6" fmla="*/ 0 w 1556266"/>
              <a:gd name="connsiteY6" fmla="*/ 0 h 1089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6266" h="1089386">
                <a:moveTo>
                  <a:pt x="1556266" y="0"/>
                </a:moveTo>
                <a:lnTo>
                  <a:pt x="1556266" y="708101"/>
                </a:lnTo>
                <a:lnTo>
                  <a:pt x="778133" y="1089386"/>
                </a:lnTo>
                <a:lnTo>
                  <a:pt x="0" y="708101"/>
                </a:lnTo>
                <a:lnTo>
                  <a:pt x="0" y="0"/>
                </a:lnTo>
                <a:lnTo>
                  <a:pt x="778133" y="381285"/>
                </a:lnTo>
                <a:lnTo>
                  <a:pt x="1556266"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5">
              <a:hueOff val="0"/>
              <a:satOff val="0"/>
              <a:lumOff val="0"/>
              <a:alphaOff val="0"/>
            </a:schemeClr>
          </a:lnRef>
          <a:fillRef idx="1">
            <a:schemeClr val="accent5">
              <a:hueOff val="0"/>
              <a:satOff val="0"/>
              <a:lumOff val="0"/>
              <a:alphaOff val="0"/>
            </a:schemeClr>
          </a:fillRef>
          <a:effectRef idx="2">
            <a:schemeClr val="accent5">
              <a:hueOff val="0"/>
              <a:satOff val="0"/>
              <a:lumOff val="0"/>
              <a:alphaOff val="0"/>
            </a:schemeClr>
          </a:effectRef>
          <a:fontRef idx="minor">
            <a:schemeClr val="lt1"/>
          </a:fontRef>
        </p:style>
        <p:txBody>
          <a:bodyPr spcFirstLastPara="0" vert="horz" wrap="square" lIns="10160" tIns="724693" rIns="10160" bIns="554853" numCol="1" spcCol="1270" anchor="ctr" anchorCtr="0">
            <a:noAutofit/>
          </a:bodyPr>
          <a:lstStyle/>
          <a:p>
            <a:pPr lvl="0" algn="ctr" defTabSz="711200">
              <a:lnSpc>
                <a:spcPts val="1600"/>
              </a:lnSpc>
              <a:spcBef>
                <a:spcPct val="0"/>
              </a:spcBef>
              <a:spcAft>
                <a:spcPts val="0"/>
              </a:spcAft>
            </a:pPr>
            <a:r>
              <a:rPr kumimoji="1" lang="ja-JP" altLang="en-US" sz="1600" b="1" kern="1200" dirty="0" smtClean="0">
                <a:latin typeface="Meiryo UI" panose="020B0604030504040204" pitchFamily="50" charset="-128"/>
                <a:ea typeface="Meiryo UI" panose="020B0604030504040204" pitchFamily="50" charset="-128"/>
              </a:rPr>
              <a:t>世界の中で</a:t>
            </a:r>
            <a:endParaRPr kumimoji="1" lang="ja-JP" altLang="en-US" sz="1600" b="1" kern="1200" dirty="0">
              <a:latin typeface="Meiryo UI" panose="020B0604030504040204" pitchFamily="50" charset="-128"/>
              <a:ea typeface="Meiryo UI" panose="020B0604030504040204" pitchFamily="50" charset="-128"/>
            </a:endParaRPr>
          </a:p>
        </p:txBody>
      </p:sp>
      <p:sp>
        <p:nvSpPr>
          <p:cNvPr id="4" name="フリーフォーム 3"/>
          <p:cNvSpPr/>
          <p:nvPr/>
        </p:nvSpPr>
        <p:spPr>
          <a:xfrm>
            <a:off x="1664942" y="2682056"/>
            <a:ext cx="6831493" cy="1152000"/>
          </a:xfrm>
          <a:custGeom>
            <a:avLst/>
            <a:gdLst>
              <a:gd name="connsiteX0" fmla="*/ 168599 w 1011573"/>
              <a:gd name="connsiteY0" fmla="*/ 0 h 6831493"/>
              <a:gd name="connsiteX1" fmla="*/ 842974 w 1011573"/>
              <a:gd name="connsiteY1" fmla="*/ 0 h 6831493"/>
              <a:gd name="connsiteX2" fmla="*/ 1011573 w 1011573"/>
              <a:gd name="connsiteY2" fmla="*/ 168599 h 6831493"/>
              <a:gd name="connsiteX3" fmla="*/ 1011573 w 1011573"/>
              <a:gd name="connsiteY3" fmla="*/ 6831493 h 6831493"/>
              <a:gd name="connsiteX4" fmla="*/ 1011573 w 1011573"/>
              <a:gd name="connsiteY4" fmla="*/ 6831493 h 6831493"/>
              <a:gd name="connsiteX5" fmla="*/ 0 w 1011573"/>
              <a:gd name="connsiteY5" fmla="*/ 6831493 h 6831493"/>
              <a:gd name="connsiteX6" fmla="*/ 0 w 1011573"/>
              <a:gd name="connsiteY6" fmla="*/ 6831493 h 6831493"/>
              <a:gd name="connsiteX7" fmla="*/ 0 w 1011573"/>
              <a:gd name="connsiteY7" fmla="*/ 168599 h 6831493"/>
              <a:gd name="connsiteX8" fmla="*/ 168599 w 1011573"/>
              <a:gd name="connsiteY8" fmla="*/ 0 h 6831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1573" h="6831493">
                <a:moveTo>
                  <a:pt x="1011573" y="1138608"/>
                </a:moveTo>
                <a:lnTo>
                  <a:pt x="1011573" y="5692885"/>
                </a:lnTo>
                <a:cubicBezTo>
                  <a:pt x="1011573" y="6321721"/>
                  <a:pt x="1000396" y="6831490"/>
                  <a:pt x="986608" y="6831490"/>
                </a:cubicBezTo>
                <a:lnTo>
                  <a:pt x="0" y="6831490"/>
                </a:lnTo>
                <a:lnTo>
                  <a:pt x="0" y="6831490"/>
                </a:lnTo>
                <a:lnTo>
                  <a:pt x="0" y="3"/>
                </a:lnTo>
                <a:lnTo>
                  <a:pt x="0" y="3"/>
                </a:lnTo>
                <a:lnTo>
                  <a:pt x="986608" y="3"/>
                </a:lnTo>
                <a:cubicBezTo>
                  <a:pt x="1000396" y="3"/>
                  <a:pt x="1011573" y="509772"/>
                  <a:pt x="1011573" y="1138608"/>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5">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5345" tIns="144000" rIns="57000" bIns="57002" numCol="1" spcCol="1270" anchor="ctr" anchorCtr="0">
            <a:noAutofit/>
          </a:bodyPr>
          <a:lstStyle/>
          <a:p>
            <a:pPr marL="114300" lvl="1" indent="-114300" algn="l" defTabSz="533400">
              <a:spcBef>
                <a:spcPct val="0"/>
              </a:spcBef>
              <a:buChar char="••"/>
            </a:pPr>
            <a:endParaRPr kumimoji="1" lang="ja-JP" altLang="en-US" sz="1200" kern="1200" dirty="0">
              <a:solidFill>
                <a:schemeClr val="tx1"/>
              </a:solidFill>
            </a:endParaRPr>
          </a:p>
          <a:p>
            <a:pPr marL="114300" lvl="1" indent="-114300" algn="l" defTabSz="577850">
              <a:spcBef>
                <a:spcPct val="0"/>
              </a:spcBef>
              <a:buChar char="••"/>
            </a:pPr>
            <a:r>
              <a:rPr lang="ja-JP" altLang="en-US" sz="14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関西の産業、文化、サイエンスの幅広く厚みのあるポテンシャルが花開き、世界中から企業や人材を惹きつけるブランド力を発揮するとともに、健康・長寿分野のみならず、世界的な課題解決に寄与する課題解決最先端都市として、グローバルな都市間競争に打ち勝つ。</a:t>
            </a:r>
            <a:endParaRPr kumimoji="1" lang="ja-JP" altLang="en-US" sz="1400" kern="1200" dirty="0">
              <a:solidFill>
                <a:schemeClr val="tx1"/>
              </a:solidFill>
            </a:endParaRPr>
          </a:p>
        </p:txBody>
      </p:sp>
      <p:sp>
        <p:nvSpPr>
          <p:cNvPr id="7" name="フリーフォーム 6"/>
          <p:cNvSpPr/>
          <p:nvPr/>
        </p:nvSpPr>
        <p:spPr>
          <a:xfrm>
            <a:off x="369329" y="4022885"/>
            <a:ext cx="1234637" cy="1332000"/>
          </a:xfrm>
          <a:custGeom>
            <a:avLst/>
            <a:gdLst>
              <a:gd name="connsiteX0" fmla="*/ 0 w 1556266"/>
              <a:gd name="connsiteY0" fmla="*/ 0 h 1089386"/>
              <a:gd name="connsiteX1" fmla="*/ 1011573 w 1556266"/>
              <a:gd name="connsiteY1" fmla="*/ 0 h 1089386"/>
              <a:gd name="connsiteX2" fmla="*/ 1556266 w 1556266"/>
              <a:gd name="connsiteY2" fmla="*/ 544693 h 1089386"/>
              <a:gd name="connsiteX3" fmla="*/ 1011573 w 1556266"/>
              <a:gd name="connsiteY3" fmla="*/ 1089386 h 1089386"/>
              <a:gd name="connsiteX4" fmla="*/ 0 w 1556266"/>
              <a:gd name="connsiteY4" fmla="*/ 1089386 h 1089386"/>
              <a:gd name="connsiteX5" fmla="*/ 544693 w 1556266"/>
              <a:gd name="connsiteY5" fmla="*/ 544693 h 1089386"/>
              <a:gd name="connsiteX6" fmla="*/ 0 w 1556266"/>
              <a:gd name="connsiteY6" fmla="*/ 0 h 1089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6266" h="1089386">
                <a:moveTo>
                  <a:pt x="1556266" y="0"/>
                </a:moveTo>
                <a:lnTo>
                  <a:pt x="1556266" y="708101"/>
                </a:lnTo>
                <a:lnTo>
                  <a:pt x="778133" y="1089386"/>
                </a:lnTo>
                <a:lnTo>
                  <a:pt x="0" y="708101"/>
                </a:lnTo>
                <a:lnTo>
                  <a:pt x="0" y="0"/>
                </a:lnTo>
                <a:lnTo>
                  <a:pt x="778133" y="381285"/>
                </a:lnTo>
                <a:lnTo>
                  <a:pt x="1556266"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5">
              <a:hueOff val="-3379271"/>
              <a:satOff val="-8710"/>
              <a:lumOff val="-5883"/>
              <a:alphaOff val="0"/>
            </a:schemeClr>
          </a:lnRef>
          <a:fillRef idx="1">
            <a:schemeClr val="accent5">
              <a:hueOff val="-3379271"/>
              <a:satOff val="-8710"/>
              <a:lumOff val="-5883"/>
              <a:alphaOff val="0"/>
            </a:schemeClr>
          </a:fillRef>
          <a:effectRef idx="2">
            <a:schemeClr val="accent5">
              <a:hueOff val="-3379271"/>
              <a:satOff val="-8710"/>
              <a:lumOff val="-5883"/>
              <a:alphaOff val="0"/>
            </a:schemeClr>
          </a:effectRef>
          <a:fontRef idx="minor">
            <a:schemeClr val="lt1"/>
          </a:fontRef>
        </p:style>
        <p:txBody>
          <a:bodyPr spcFirstLastPara="0" vert="horz" wrap="square" lIns="10160" tIns="724693" rIns="10160" bIns="554853" numCol="1" spcCol="1270" anchor="ctr" anchorCtr="0">
            <a:noAutofit/>
          </a:bodyPr>
          <a:lstStyle/>
          <a:p>
            <a:pPr lvl="0" algn="ctr" defTabSz="711200">
              <a:lnSpc>
                <a:spcPts val="1600"/>
              </a:lnSpc>
              <a:spcBef>
                <a:spcPct val="0"/>
              </a:spcBef>
              <a:spcAft>
                <a:spcPts val="0"/>
              </a:spcAft>
            </a:pPr>
            <a:r>
              <a:rPr kumimoji="1" lang="ja-JP" altLang="en-US" sz="1600" b="1" kern="1200" dirty="0" smtClean="0">
                <a:latin typeface="Meiryo UI" panose="020B0604030504040204" pitchFamily="50" charset="-128"/>
                <a:ea typeface="Meiryo UI" panose="020B0604030504040204" pitchFamily="50" charset="-128"/>
              </a:rPr>
              <a:t>日本の中で</a:t>
            </a:r>
            <a:endParaRPr kumimoji="1" lang="ja-JP" altLang="en-US" sz="1600" b="1" kern="1200" dirty="0">
              <a:latin typeface="Meiryo UI" panose="020B0604030504040204" pitchFamily="50" charset="-128"/>
              <a:ea typeface="Meiryo UI" panose="020B0604030504040204" pitchFamily="50" charset="-128"/>
            </a:endParaRPr>
          </a:p>
        </p:txBody>
      </p:sp>
      <p:sp>
        <p:nvSpPr>
          <p:cNvPr id="8" name="フリーフォーム 7"/>
          <p:cNvSpPr/>
          <p:nvPr/>
        </p:nvSpPr>
        <p:spPr>
          <a:xfrm>
            <a:off x="1664942" y="4008556"/>
            <a:ext cx="6831493" cy="1152000"/>
          </a:xfrm>
          <a:custGeom>
            <a:avLst/>
            <a:gdLst>
              <a:gd name="connsiteX0" fmla="*/ 168599 w 1011573"/>
              <a:gd name="connsiteY0" fmla="*/ 0 h 6831493"/>
              <a:gd name="connsiteX1" fmla="*/ 842974 w 1011573"/>
              <a:gd name="connsiteY1" fmla="*/ 0 h 6831493"/>
              <a:gd name="connsiteX2" fmla="*/ 1011573 w 1011573"/>
              <a:gd name="connsiteY2" fmla="*/ 168599 h 6831493"/>
              <a:gd name="connsiteX3" fmla="*/ 1011573 w 1011573"/>
              <a:gd name="connsiteY3" fmla="*/ 6831493 h 6831493"/>
              <a:gd name="connsiteX4" fmla="*/ 1011573 w 1011573"/>
              <a:gd name="connsiteY4" fmla="*/ 6831493 h 6831493"/>
              <a:gd name="connsiteX5" fmla="*/ 0 w 1011573"/>
              <a:gd name="connsiteY5" fmla="*/ 6831493 h 6831493"/>
              <a:gd name="connsiteX6" fmla="*/ 0 w 1011573"/>
              <a:gd name="connsiteY6" fmla="*/ 6831493 h 6831493"/>
              <a:gd name="connsiteX7" fmla="*/ 0 w 1011573"/>
              <a:gd name="connsiteY7" fmla="*/ 168599 h 6831493"/>
              <a:gd name="connsiteX8" fmla="*/ 168599 w 1011573"/>
              <a:gd name="connsiteY8" fmla="*/ 0 h 6831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1573" h="6831493">
                <a:moveTo>
                  <a:pt x="1011573" y="1138608"/>
                </a:moveTo>
                <a:lnTo>
                  <a:pt x="1011573" y="5692885"/>
                </a:lnTo>
                <a:cubicBezTo>
                  <a:pt x="1011573" y="6321721"/>
                  <a:pt x="1000396" y="6831490"/>
                  <a:pt x="986608" y="6831490"/>
                </a:cubicBezTo>
                <a:lnTo>
                  <a:pt x="0" y="6831490"/>
                </a:lnTo>
                <a:lnTo>
                  <a:pt x="0" y="6831490"/>
                </a:lnTo>
                <a:lnTo>
                  <a:pt x="0" y="3"/>
                </a:lnTo>
                <a:lnTo>
                  <a:pt x="0" y="3"/>
                </a:lnTo>
                <a:lnTo>
                  <a:pt x="986608" y="3"/>
                </a:lnTo>
                <a:cubicBezTo>
                  <a:pt x="1000396" y="3"/>
                  <a:pt x="1011573" y="509772"/>
                  <a:pt x="1011573" y="1138608"/>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5">
              <a:hueOff val="-3379271"/>
              <a:satOff val="-8710"/>
              <a:lumOff val="-5883"/>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2457" tIns="144000" rIns="57635" bIns="57637" numCol="1" spcCol="1270" anchor="ctr" anchorCtr="0">
            <a:noAutofit/>
          </a:bodyPr>
          <a:lstStyle/>
          <a:p>
            <a:pPr marL="57150" lvl="1" indent="-57150" algn="l" defTabSz="444500">
              <a:lnSpc>
                <a:spcPts val="1400"/>
              </a:lnSpc>
              <a:spcBef>
                <a:spcPct val="0"/>
              </a:spcBef>
              <a:spcAft>
                <a:spcPct val="15000"/>
              </a:spcAft>
              <a:buChar char="••"/>
            </a:pPr>
            <a:endParaRPr kumimoji="1" lang="ja-JP" altLang="en-US" sz="1000" kern="1200" dirty="0">
              <a:solidFill>
                <a:schemeClr val="tx1"/>
              </a:solidFill>
            </a:endParaRPr>
          </a:p>
          <a:p>
            <a:pPr marL="114300" lvl="1" indent="-114300" algn="l" defTabSz="577850">
              <a:spcBef>
                <a:spcPct val="0"/>
              </a:spcBef>
              <a:buChar char="••"/>
            </a:pPr>
            <a:r>
              <a:rPr lang="ja-JP" altLang="en-US" sz="14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ニア中央新幹線の大阪開業によって形成される世界最大のスーパー・メガリージョンの中で、大阪を中心とする副首都圏は独自の経済、文化を発展させ、世界に向けたわが国の西の玄関として東京と並び立つ存在感を発揮する。</a:t>
            </a:r>
            <a:endParaRPr kumimoji="1" lang="ja-JP" altLang="en-US" sz="1400" kern="1200" dirty="0">
              <a:solidFill>
                <a:schemeClr val="tx1"/>
              </a:solidFill>
            </a:endParaRPr>
          </a:p>
        </p:txBody>
      </p:sp>
      <p:sp>
        <p:nvSpPr>
          <p:cNvPr id="9" name="フリーフォーム 8"/>
          <p:cNvSpPr/>
          <p:nvPr/>
        </p:nvSpPr>
        <p:spPr>
          <a:xfrm>
            <a:off x="369330" y="5308293"/>
            <a:ext cx="1234637" cy="1332000"/>
          </a:xfrm>
          <a:custGeom>
            <a:avLst/>
            <a:gdLst>
              <a:gd name="connsiteX0" fmla="*/ 0 w 1556266"/>
              <a:gd name="connsiteY0" fmla="*/ 0 h 1089386"/>
              <a:gd name="connsiteX1" fmla="*/ 1011573 w 1556266"/>
              <a:gd name="connsiteY1" fmla="*/ 0 h 1089386"/>
              <a:gd name="connsiteX2" fmla="*/ 1556266 w 1556266"/>
              <a:gd name="connsiteY2" fmla="*/ 544693 h 1089386"/>
              <a:gd name="connsiteX3" fmla="*/ 1011573 w 1556266"/>
              <a:gd name="connsiteY3" fmla="*/ 1089386 h 1089386"/>
              <a:gd name="connsiteX4" fmla="*/ 0 w 1556266"/>
              <a:gd name="connsiteY4" fmla="*/ 1089386 h 1089386"/>
              <a:gd name="connsiteX5" fmla="*/ 544693 w 1556266"/>
              <a:gd name="connsiteY5" fmla="*/ 544693 h 1089386"/>
              <a:gd name="connsiteX6" fmla="*/ 0 w 1556266"/>
              <a:gd name="connsiteY6" fmla="*/ 0 h 10893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556266" h="1089386">
                <a:moveTo>
                  <a:pt x="1556266" y="0"/>
                </a:moveTo>
                <a:lnTo>
                  <a:pt x="1556266" y="708101"/>
                </a:lnTo>
                <a:lnTo>
                  <a:pt x="778133" y="1089386"/>
                </a:lnTo>
                <a:lnTo>
                  <a:pt x="0" y="708101"/>
                </a:lnTo>
                <a:lnTo>
                  <a:pt x="0" y="0"/>
                </a:lnTo>
                <a:lnTo>
                  <a:pt x="778133" y="381285"/>
                </a:lnTo>
                <a:lnTo>
                  <a:pt x="1556266" y="0"/>
                </a:ln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5">
              <a:hueOff val="-6758543"/>
              <a:satOff val="-17419"/>
              <a:lumOff val="-11765"/>
              <a:alphaOff val="0"/>
            </a:schemeClr>
          </a:lnRef>
          <a:fillRef idx="1">
            <a:schemeClr val="accent5">
              <a:hueOff val="-6758543"/>
              <a:satOff val="-17419"/>
              <a:lumOff val="-11765"/>
              <a:alphaOff val="0"/>
            </a:schemeClr>
          </a:fillRef>
          <a:effectRef idx="2">
            <a:schemeClr val="accent5">
              <a:hueOff val="-6758543"/>
              <a:satOff val="-17419"/>
              <a:lumOff val="-11765"/>
              <a:alphaOff val="0"/>
            </a:schemeClr>
          </a:effectRef>
          <a:fontRef idx="minor">
            <a:schemeClr val="lt1"/>
          </a:fontRef>
        </p:style>
        <p:txBody>
          <a:bodyPr spcFirstLastPara="0" vert="horz" wrap="square" lIns="8890" tIns="724693" rIns="8890" bIns="553583" numCol="1" spcCol="1270" anchor="ctr" anchorCtr="0">
            <a:noAutofit/>
          </a:bodyPr>
          <a:lstStyle/>
          <a:p>
            <a:pPr lvl="0" algn="ctr" defTabSz="622300">
              <a:lnSpc>
                <a:spcPts val="1600"/>
              </a:lnSpc>
              <a:spcBef>
                <a:spcPct val="0"/>
              </a:spcBef>
              <a:spcAft>
                <a:spcPts val="0"/>
              </a:spcAft>
            </a:pPr>
            <a:r>
              <a:rPr kumimoji="1" lang="ja-JP" altLang="en-US" sz="1400" b="1" kern="1200" dirty="0" smtClean="0">
                <a:latin typeface="Meiryo UI" panose="020B0604030504040204" pitchFamily="50" charset="-128"/>
                <a:ea typeface="Meiryo UI" panose="020B0604030504040204" pitchFamily="50" charset="-128"/>
              </a:rPr>
              <a:t>住民にとって</a:t>
            </a:r>
            <a:endParaRPr kumimoji="1" lang="ja-JP" altLang="en-US" sz="1400" b="1" kern="1200" dirty="0">
              <a:latin typeface="Meiryo UI" panose="020B0604030504040204" pitchFamily="50" charset="-128"/>
              <a:ea typeface="Meiryo UI" panose="020B0604030504040204" pitchFamily="50" charset="-128"/>
            </a:endParaRPr>
          </a:p>
        </p:txBody>
      </p:sp>
      <p:sp>
        <p:nvSpPr>
          <p:cNvPr id="10" name="フリーフォーム 9"/>
          <p:cNvSpPr/>
          <p:nvPr/>
        </p:nvSpPr>
        <p:spPr>
          <a:xfrm>
            <a:off x="1664942" y="5314185"/>
            <a:ext cx="6831493" cy="1152000"/>
          </a:xfrm>
          <a:custGeom>
            <a:avLst/>
            <a:gdLst>
              <a:gd name="connsiteX0" fmla="*/ 168599 w 1011573"/>
              <a:gd name="connsiteY0" fmla="*/ 0 h 6831493"/>
              <a:gd name="connsiteX1" fmla="*/ 842974 w 1011573"/>
              <a:gd name="connsiteY1" fmla="*/ 0 h 6831493"/>
              <a:gd name="connsiteX2" fmla="*/ 1011573 w 1011573"/>
              <a:gd name="connsiteY2" fmla="*/ 168599 h 6831493"/>
              <a:gd name="connsiteX3" fmla="*/ 1011573 w 1011573"/>
              <a:gd name="connsiteY3" fmla="*/ 6831493 h 6831493"/>
              <a:gd name="connsiteX4" fmla="*/ 1011573 w 1011573"/>
              <a:gd name="connsiteY4" fmla="*/ 6831493 h 6831493"/>
              <a:gd name="connsiteX5" fmla="*/ 0 w 1011573"/>
              <a:gd name="connsiteY5" fmla="*/ 6831493 h 6831493"/>
              <a:gd name="connsiteX6" fmla="*/ 0 w 1011573"/>
              <a:gd name="connsiteY6" fmla="*/ 6831493 h 6831493"/>
              <a:gd name="connsiteX7" fmla="*/ 0 w 1011573"/>
              <a:gd name="connsiteY7" fmla="*/ 168599 h 6831493"/>
              <a:gd name="connsiteX8" fmla="*/ 168599 w 1011573"/>
              <a:gd name="connsiteY8" fmla="*/ 0 h 6831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11573" h="6831493">
                <a:moveTo>
                  <a:pt x="1011573" y="1138608"/>
                </a:moveTo>
                <a:lnTo>
                  <a:pt x="1011573" y="5692885"/>
                </a:lnTo>
                <a:cubicBezTo>
                  <a:pt x="1011573" y="6321721"/>
                  <a:pt x="1000396" y="6831490"/>
                  <a:pt x="986608" y="6831490"/>
                </a:cubicBezTo>
                <a:lnTo>
                  <a:pt x="0" y="6831490"/>
                </a:lnTo>
                <a:lnTo>
                  <a:pt x="0" y="6831490"/>
                </a:lnTo>
                <a:lnTo>
                  <a:pt x="0" y="3"/>
                </a:lnTo>
                <a:lnTo>
                  <a:pt x="0" y="3"/>
                </a:lnTo>
                <a:lnTo>
                  <a:pt x="986608" y="3"/>
                </a:lnTo>
                <a:cubicBezTo>
                  <a:pt x="1000396" y="3"/>
                  <a:pt x="1011573" y="509772"/>
                  <a:pt x="1011573" y="1138608"/>
                </a:cubicBezTo>
                <a:close/>
              </a:path>
            </a:pathLst>
          </a:custGeom>
          <a:scene3d>
            <a:camera prst="orthographicFront">
              <a:rot lat="0" lon="0" rev="0"/>
            </a:camera>
            <a:lightRig rig="contrasting" dir="t">
              <a:rot lat="0" lon="0" rev="1200000"/>
            </a:lightRig>
          </a:scene3d>
          <a:sp3d contourW="19050" prstMaterial="metal">
            <a:bevelT w="88900" h="203200"/>
            <a:bevelB w="165100" h="254000"/>
          </a:sp3d>
        </p:spPr>
        <p:style>
          <a:lnRef idx="0">
            <a:schemeClr val="accent5">
              <a:hueOff val="-6758543"/>
              <a:satOff val="-17419"/>
              <a:lumOff val="-11765"/>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92457" tIns="144000" rIns="57635" bIns="57637" numCol="1" spcCol="1270" anchor="ctr" anchorCtr="0">
            <a:noAutofit/>
          </a:bodyPr>
          <a:lstStyle/>
          <a:p>
            <a:pPr marL="57150" lvl="1" indent="-57150" algn="l" defTabSz="444500">
              <a:lnSpc>
                <a:spcPct val="90000"/>
              </a:lnSpc>
              <a:spcBef>
                <a:spcPct val="0"/>
              </a:spcBef>
              <a:spcAft>
                <a:spcPct val="15000"/>
              </a:spcAft>
              <a:buChar char="••"/>
            </a:pPr>
            <a:endParaRPr kumimoji="1" lang="ja-JP" altLang="en-US" sz="1000" kern="1200" dirty="0">
              <a:solidFill>
                <a:schemeClr val="tx1"/>
              </a:solidFill>
            </a:endParaRPr>
          </a:p>
          <a:p>
            <a:pPr marL="114300" lvl="1" indent="-114300" algn="l" defTabSz="577850">
              <a:spcBef>
                <a:spcPct val="0"/>
              </a:spcBef>
              <a:buChar char="••"/>
            </a:pPr>
            <a:r>
              <a:rPr lang="ja-JP" altLang="en-US" sz="14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最先端のイノベーションの成果によって、健康長寿の実現をはじめとする社会の様々な課題解決を図る。また、持続的な経済成長を図るとともに、民のダイナミズムを活かして、その果実によって安全安心の確保、豊かで利便性の高い生活環境を実現する。</a:t>
            </a:r>
            <a:endParaRPr kumimoji="1" lang="ja-JP" altLang="en-US" sz="1400" kern="1200" dirty="0">
              <a:solidFill>
                <a:schemeClr val="tx1"/>
              </a:solidFill>
            </a:endParaRPr>
          </a:p>
        </p:txBody>
      </p:sp>
      <p:sp>
        <p:nvSpPr>
          <p:cNvPr id="65" name="正方形/長方形 64"/>
          <p:cNvSpPr/>
          <p:nvPr/>
        </p:nvSpPr>
        <p:spPr>
          <a:xfrm>
            <a:off x="1725918" y="2619288"/>
            <a:ext cx="3998210" cy="360000"/>
          </a:xfrm>
          <a:prstGeom prst="rect">
            <a:avLst/>
          </a:prstGeom>
          <a:ln/>
        </p:spPr>
        <p:style>
          <a:lnRef idx="1">
            <a:schemeClr val="accent3"/>
          </a:lnRef>
          <a:fillRef idx="2">
            <a:schemeClr val="accent3"/>
          </a:fillRef>
          <a:effectRef idx="1">
            <a:schemeClr val="accent3"/>
          </a:effectRef>
          <a:fontRef idx="minor">
            <a:schemeClr val="dk1"/>
          </a:fontRef>
        </p:style>
        <p:txBody>
          <a:bodyPr wrap="none" bIns="36000" anchor="ctr" anchorCtr="0">
            <a:spAutoFit/>
          </a:bodyPr>
          <a:lstStyle/>
          <a:p>
            <a:r>
              <a:rPr lang="ja-JP" altLang="en-US" sz="1600" b="1"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世界が注目する産業・文化・サイエンスの拠点</a:t>
            </a:r>
            <a:endParaRPr lang="ja-JP" altLang="en-US" sz="1600" dirty="0">
              <a:solidFill>
                <a:srgbClr val="1F497D">
                  <a:lumMod val="75000"/>
                </a:srgbClr>
              </a:solidFill>
              <a:ea typeface="ＭＳ Ｐゴシック"/>
            </a:endParaRPr>
          </a:p>
        </p:txBody>
      </p:sp>
      <p:sp>
        <p:nvSpPr>
          <p:cNvPr id="66" name="正方形/長方形 65"/>
          <p:cNvSpPr/>
          <p:nvPr/>
        </p:nvSpPr>
        <p:spPr>
          <a:xfrm>
            <a:off x="1725918" y="3936781"/>
            <a:ext cx="2912977" cy="360000"/>
          </a:xfrm>
          <a:prstGeom prst="rect">
            <a:avLst/>
          </a:prstGeom>
          <a:ln/>
        </p:spPr>
        <p:style>
          <a:lnRef idx="1">
            <a:schemeClr val="accent3"/>
          </a:lnRef>
          <a:fillRef idx="2">
            <a:schemeClr val="accent3"/>
          </a:fillRef>
          <a:effectRef idx="1">
            <a:schemeClr val="accent3"/>
          </a:effectRef>
          <a:fontRef idx="minor">
            <a:schemeClr val="dk1"/>
          </a:fontRef>
        </p:style>
        <p:txBody>
          <a:bodyPr wrap="none" bIns="36000" anchor="ctr" anchorCtr="0">
            <a:spAutoFit/>
          </a:bodyPr>
          <a:lstStyle/>
          <a:p>
            <a:pPr algn="ctr"/>
            <a:r>
              <a:rPr lang="ja-JP" altLang="en-US" sz="1600" b="1"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スーパ</a:t>
            </a:r>
            <a:r>
              <a:rPr lang="ja-JP" altLang="en-US" sz="1600" b="1" dirty="0" smtClean="0">
                <a:solidFill>
                  <a:schemeClr val="tx2"/>
                </a:solidFill>
                <a:latin typeface="Meiryo UI" panose="020B0604030504040204" pitchFamily="50" charset="-128"/>
                <a:ea typeface="Meiryo UI" panose="020B0604030504040204" pitchFamily="50" charset="-128"/>
                <a:cs typeface="Meiryo UI" panose="020B0604030504040204" pitchFamily="50" charset="-128"/>
              </a:rPr>
              <a:t>ー・</a:t>
            </a:r>
            <a:r>
              <a:rPr lang="ja-JP" altLang="en-US" sz="1600" b="1"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メガリージョンの西の核</a:t>
            </a:r>
            <a:endParaRPr lang="ja-JP" altLang="en-US" sz="1600" dirty="0">
              <a:solidFill>
                <a:srgbClr val="1F497D">
                  <a:lumMod val="75000"/>
                </a:srgbClr>
              </a:solidFill>
              <a:ea typeface="ＭＳ Ｐゴシック"/>
            </a:endParaRPr>
          </a:p>
        </p:txBody>
      </p:sp>
      <p:sp>
        <p:nvSpPr>
          <p:cNvPr id="67" name="正方形/長方形 66"/>
          <p:cNvSpPr/>
          <p:nvPr/>
        </p:nvSpPr>
        <p:spPr>
          <a:xfrm>
            <a:off x="1725918" y="5260458"/>
            <a:ext cx="2895344" cy="360000"/>
          </a:xfrm>
          <a:prstGeom prst="rect">
            <a:avLst/>
          </a:prstGeom>
          <a:ln/>
        </p:spPr>
        <p:style>
          <a:lnRef idx="1">
            <a:schemeClr val="accent3"/>
          </a:lnRef>
          <a:fillRef idx="2">
            <a:schemeClr val="accent3"/>
          </a:fillRef>
          <a:effectRef idx="1">
            <a:schemeClr val="accent3"/>
          </a:effectRef>
          <a:fontRef idx="minor">
            <a:schemeClr val="dk1"/>
          </a:fontRef>
        </p:style>
        <p:txBody>
          <a:bodyPr wrap="none" bIns="36000" anchor="ctr" anchorCtr="0">
            <a:spAutoFit/>
          </a:bodyPr>
          <a:lstStyle/>
          <a:p>
            <a:pPr algn="ctr"/>
            <a:r>
              <a:rPr lang="ja-JP" altLang="en-US" sz="1600" b="1" dirty="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豊か</a:t>
            </a:r>
            <a:r>
              <a:rPr lang="ja-JP" altLang="en-US" sz="1600" b="1" dirty="0" smtClean="0">
                <a:solidFill>
                  <a:srgbClr val="1F497D">
                    <a:lumMod val="75000"/>
                  </a:srgbClr>
                </a:solidFill>
                <a:latin typeface="Meiryo UI" panose="020B0604030504040204" pitchFamily="50" charset="-128"/>
                <a:ea typeface="Meiryo UI" panose="020B0604030504040204" pitchFamily="50" charset="-128"/>
                <a:cs typeface="Meiryo UI" panose="020B0604030504040204" pitchFamily="50" charset="-128"/>
              </a:rPr>
              <a:t>で、利便性の高い都市生活</a:t>
            </a:r>
            <a:endParaRPr lang="ja-JP" altLang="en-US" sz="1600" dirty="0">
              <a:solidFill>
                <a:srgbClr val="1F497D">
                  <a:lumMod val="75000"/>
                </a:srgbClr>
              </a:solidFill>
              <a:ea typeface="ＭＳ Ｐゴシック"/>
            </a:endParaRPr>
          </a:p>
        </p:txBody>
      </p:sp>
      <p:sp>
        <p:nvSpPr>
          <p:cNvPr id="68" name="角丸四角形 67"/>
          <p:cNvSpPr/>
          <p:nvPr/>
        </p:nvSpPr>
        <p:spPr>
          <a:xfrm>
            <a:off x="1938595" y="2172348"/>
            <a:ext cx="5400600" cy="354360"/>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未来像</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15</a:t>
            </a:r>
            <a:endParaRPr kumimoji="1" lang="ja-JP" altLang="en-US" sz="2000" b="1" dirty="0">
              <a:solidFill>
                <a:srgbClr val="002060"/>
              </a:solidFill>
              <a:latin typeface="+mn-ea"/>
            </a:endParaRPr>
          </a:p>
        </p:txBody>
      </p:sp>
      <p:sp>
        <p:nvSpPr>
          <p:cNvPr id="2" name="テキスト ボックス 1"/>
          <p:cNvSpPr txBox="1"/>
          <p:nvPr/>
        </p:nvSpPr>
        <p:spPr>
          <a:xfrm>
            <a:off x="156037" y="661622"/>
            <a:ext cx="8819994" cy="1708160"/>
          </a:xfrm>
          <a:prstGeom prst="rect">
            <a:avLst/>
          </a:prstGeom>
          <a:noFill/>
        </p:spPr>
        <p:txBody>
          <a:bodyPr wrap="square" rtlCol="0">
            <a:spAutoFit/>
          </a:bodyPr>
          <a:lstStyle/>
          <a:p>
            <a:pPr>
              <a:lnSpc>
                <a:spcPts val="1800"/>
              </a:lnSpc>
            </a:pPr>
            <a:r>
              <a:rPr kumimoji="1" lang="ja-JP" altLang="en-US" sz="1400" dirty="0">
                <a:latin typeface="+mj-lt"/>
              </a:rPr>
              <a:t> </a:t>
            </a:r>
            <a:r>
              <a:rPr kumimoji="1" lang="ja-JP" altLang="en-US" sz="1500" dirty="0">
                <a:latin typeface="+mj-lt"/>
              </a:rPr>
              <a:t>「西日本の首都」「首都機能のバックアップ」「アジアの主要都市」「民都」の４つの役割を実現した「副首都・大阪」は、万博のレガシーや</a:t>
            </a:r>
            <a:r>
              <a:rPr kumimoji="1" lang="en-US" altLang="ja-JP" sz="1500" dirty="0">
                <a:latin typeface="+mj-lt"/>
              </a:rPr>
              <a:t>IR</a:t>
            </a:r>
            <a:r>
              <a:rPr kumimoji="1" lang="ja-JP" altLang="en-US" sz="1500" dirty="0">
                <a:latin typeface="+mj-lt"/>
              </a:rPr>
              <a:t>のインバウンド効果も活用して、「東西二極の一極」「日本の成長エンジン」の地位を確固たるものとする。</a:t>
            </a:r>
          </a:p>
          <a:p>
            <a:pPr>
              <a:lnSpc>
                <a:spcPts val="1800"/>
              </a:lnSpc>
            </a:pPr>
            <a:r>
              <a:rPr kumimoji="1" lang="ja-JP" altLang="en-US" sz="1500" dirty="0">
                <a:latin typeface="+mj-lt"/>
              </a:rPr>
              <a:t>  これらにより、副首都・大阪は、世界の中では、産業・文化・サイエンスの一大拠点として、日本の中では、リニア開通後のスーパー・メガリージョンの西の核として、住民にとっては、豊かで、利便性の高い都市生活が享受できる都市として、持続的に大きな発展を遂げる未来を実現する。</a:t>
            </a:r>
          </a:p>
          <a:p>
            <a:endParaRPr kumimoji="1" lang="ja-JP" altLang="en-US" sz="1500" dirty="0">
              <a:latin typeface="+mj-lt"/>
            </a:endParaRPr>
          </a:p>
        </p:txBody>
      </p:sp>
    </p:spTree>
    <p:extLst>
      <p:ext uri="{BB962C8B-B14F-4D97-AF65-F5344CB8AC3E}">
        <p14:creationId xmlns:p14="http://schemas.microsoft.com/office/powerpoint/2010/main" val="33387677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129898" y="1179642"/>
            <a:ext cx="8892000" cy="5328000"/>
          </a:xfrm>
          <a:prstGeom prst="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692436" y="73928"/>
            <a:ext cx="5747197" cy="400110"/>
          </a:xfrm>
          <a:prstGeom prst="rect">
            <a:avLst/>
          </a:prstGeom>
        </p:spPr>
        <p:txBody>
          <a:bodyPr wrap="square">
            <a:spAutoFit/>
          </a:bodyPr>
          <a:lstStyle/>
          <a:p>
            <a:pPr algn="ctr"/>
            <a:r>
              <a:rPr lang="ja-JP" altLang="en-US" sz="2000" b="1" dirty="0"/>
              <a:t>圏域の</a:t>
            </a:r>
            <a:r>
              <a:rPr lang="ja-JP" altLang="en-US" sz="2000" b="1" dirty="0" smtClean="0"/>
              <a:t>イメージ（主な項目）</a:t>
            </a:r>
            <a:endParaRPr lang="ja-JP" altLang="en-US" sz="2000" b="1" dirty="0"/>
          </a:p>
        </p:txBody>
      </p:sp>
      <p:pic>
        <p:nvPicPr>
          <p:cNvPr id="118" name="図 117"/>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860165" y="6010231"/>
            <a:ext cx="664704" cy="439910"/>
          </a:xfrm>
          <a:prstGeom prst="rect">
            <a:avLst/>
          </a:prstGeom>
        </p:spPr>
      </p:pic>
      <p:grpSp>
        <p:nvGrpSpPr>
          <p:cNvPr id="119" name="グループ化 118"/>
          <p:cNvGrpSpPr/>
          <p:nvPr/>
        </p:nvGrpSpPr>
        <p:grpSpPr>
          <a:xfrm>
            <a:off x="252618" y="1260629"/>
            <a:ext cx="8623706" cy="5191790"/>
            <a:chOff x="-429342" y="425585"/>
            <a:chExt cx="10233544" cy="6413016"/>
          </a:xfrm>
        </p:grpSpPr>
        <p:grpSp>
          <p:nvGrpSpPr>
            <p:cNvPr id="132" name="グループ化 131"/>
            <p:cNvGrpSpPr/>
            <p:nvPr/>
          </p:nvGrpSpPr>
          <p:grpSpPr>
            <a:xfrm>
              <a:off x="35496" y="530189"/>
              <a:ext cx="9370425" cy="6308412"/>
              <a:chOff x="61785" y="386173"/>
              <a:chExt cx="9370425" cy="6308412"/>
            </a:xfrm>
          </p:grpSpPr>
          <p:pic>
            <p:nvPicPr>
              <p:cNvPr id="139" name="Picture 146" descr="大阪地図"/>
              <p:cNvPicPr preferRelativeResize="0">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1260265" y="836712"/>
                <a:ext cx="7658504" cy="5156397"/>
              </a:xfrm>
              <a:prstGeom prst="rect">
                <a:avLst/>
              </a:prstGeom>
              <a:solidFill>
                <a:srgbClr val="FF99CC">
                  <a:alpha val="70195"/>
                </a:srgbClr>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40" name="Rectangle 158"/>
              <p:cNvSpPr>
                <a:spLocks noChangeArrowheads="1"/>
              </p:cNvSpPr>
              <p:nvPr/>
            </p:nvSpPr>
            <p:spPr bwMode="auto">
              <a:xfrm>
                <a:off x="4091653" y="1052414"/>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a:solidFill>
                      <a:srgbClr val="3333FF"/>
                    </a:solidFill>
                    <a:latin typeface="Meiryo UI" panose="020B0604030504040204" pitchFamily="50" charset="-128"/>
                    <a:ea typeface="Meiryo UI" panose="020B0604030504040204" pitchFamily="50" charset="-128"/>
                  </a:rPr>
                  <a:t>京都大学</a:t>
                </a:r>
              </a:p>
            </p:txBody>
          </p:sp>
          <p:pic>
            <p:nvPicPr>
              <p:cNvPr id="141" name="Picture 4" descr="C:\Users\KawamotoTa\AppData\Local\Microsoft\Windows\INetCache\IE\U5FFQYDQ\1024-cc-library010005389[1].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5666875" y="6090834"/>
                <a:ext cx="410626" cy="414676"/>
              </a:xfrm>
              <a:prstGeom prst="rect">
                <a:avLst/>
              </a:prstGeom>
              <a:noFill/>
              <a:extLst>
                <a:ext uri="{909E8E84-426E-40DD-AFC4-6F175D3DCCD1}">
                  <a14:hiddenFill xmlns:a14="http://schemas.microsoft.com/office/drawing/2010/main">
                    <a:solidFill>
                      <a:srgbClr val="FFFFFF"/>
                    </a:solidFill>
                  </a14:hiddenFill>
                </a:ext>
              </a:extLst>
            </p:spPr>
          </p:pic>
          <p:sp>
            <p:nvSpPr>
              <p:cNvPr id="142" name="Rectangle 148"/>
              <p:cNvSpPr>
                <a:spLocks noChangeArrowheads="1"/>
              </p:cNvSpPr>
              <p:nvPr/>
            </p:nvSpPr>
            <p:spPr bwMode="auto">
              <a:xfrm>
                <a:off x="1585115" y="4287588"/>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神戸港</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sp>
            <p:nvSpPr>
              <p:cNvPr id="143" name="円/楕円 97"/>
              <p:cNvSpPr/>
              <p:nvPr/>
            </p:nvSpPr>
            <p:spPr>
              <a:xfrm>
                <a:off x="3446521" y="2132856"/>
                <a:ext cx="3240000" cy="3240000"/>
              </a:xfrm>
              <a:prstGeom prst="ellipse">
                <a:avLst/>
              </a:prstGeom>
              <a:noFill/>
              <a:ln w="190500">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44" name="円/楕円 102"/>
              <p:cNvSpPr/>
              <p:nvPr/>
            </p:nvSpPr>
            <p:spPr>
              <a:xfrm>
                <a:off x="4274433" y="2898005"/>
                <a:ext cx="1620000" cy="1620000"/>
              </a:xfrm>
              <a:prstGeom prst="ellipse">
                <a:avLst/>
              </a:prstGeom>
              <a:noFill/>
              <a:ln w="190500">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nvGrpSpPr>
              <p:cNvPr id="145" name="Group 8"/>
              <p:cNvGrpSpPr>
                <a:grpSpLocks/>
              </p:cNvGrpSpPr>
              <p:nvPr/>
            </p:nvGrpSpPr>
            <p:grpSpPr bwMode="auto">
              <a:xfrm>
                <a:off x="4886288" y="4149096"/>
                <a:ext cx="253764" cy="304807"/>
                <a:chOff x="5601" y="1309"/>
                <a:chExt cx="2218" cy="2375"/>
              </a:xfrm>
            </p:grpSpPr>
            <p:sp>
              <p:nvSpPr>
                <p:cNvPr id="212" name="Gear"/>
                <p:cNvSpPr>
                  <a:spLocks noEditPoints="1" noChangeArrowheads="1"/>
                </p:cNvSpPr>
                <p:nvPr/>
              </p:nvSpPr>
              <p:spPr bwMode="auto">
                <a:xfrm>
                  <a:off x="6009" y="1647"/>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a:solidFill>
                      <a:prstClr val="black"/>
                    </a:solidFill>
                  </a:endParaRPr>
                </a:p>
              </p:txBody>
            </p:sp>
            <p:sp>
              <p:nvSpPr>
                <p:cNvPr id="213" name="AutoShape 10"/>
                <p:cNvSpPr>
                  <a:spLocks noEditPoints="1" noChangeArrowheads="1"/>
                </p:cNvSpPr>
                <p:nvPr/>
              </p:nvSpPr>
              <p:spPr bwMode="auto">
                <a:xfrm>
                  <a:off x="5601" y="2431"/>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a:solidFill>
                      <a:prstClr val="black"/>
                    </a:solidFill>
                  </a:endParaRPr>
                </a:p>
              </p:txBody>
            </p:sp>
            <p:sp>
              <p:nvSpPr>
                <p:cNvPr id="214" name="AutoShape 11"/>
                <p:cNvSpPr>
                  <a:spLocks noEditPoints="1" noChangeArrowheads="1"/>
                </p:cNvSpPr>
                <p:nvPr/>
              </p:nvSpPr>
              <p:spPr bwMode="auto">
                <a:xfrm>
                  <a:off x="6231" y="1309"/>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a:solidFill>
                      <a:prstClr val="black"/>
                    </a:solidFill>
                  </a:endParaRPr>
                </a:p>
              </p:txBody>
            </p:sp>
          </p:grpSp>
          <p:pic>
            <p:nvPicPr>
              <p:cNvPr id="146" name="Picture 3" descr="C:\Users\KawamotoTa\AppData\Local\Microsoft\Windows\INetCache\IE\TM9S2GNF\lgi01b201312111500[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6172228" y="4298450"/>
                <a:ext cx="432049" cy="446886"/>
              </a:xfrm>
              <a:prstGeom prst="rect">
                <a:avLst/>
              </a:prstGeom>
              <a:noFill/>
              <a:extLst>
                <a:ext uri="{909E8E84-426E-40DD-AFC4-6F175D3DCCD1}">
                  <a14:hiddenFill xmlns:a14="http://schemas.microsoft.com/office/drawing/2010/main">
                    <a:solidFill>
                      <a:srgbClr val="FFFFFF"/>
                    </a:solidFill>
                  </a14:hiddenFill>
                </a:ext>
              </a:extLst>
            </p:spPr>
          </p:pic>
          <p:sp>
            <p:nvSpPr>
              <p:cNvPr id="147" name="Rectangle 158"/>
              <p:cNvSpPr>
                <a:spLocks noChangeArrowheads="1"/>
              </p:cNvSpPr>
              <p:nvPr/>
            </p:nvSpPr>
            <p:spPr bwMode="auto">
              <a:xfrm>
                <a:off x="6270237" y="4545156"/>
                <a:ext cx="1225550" cy="323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府立大学</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sp>
            <p:nvSpPr>
              <p:cNvPr id="148" name="Rectangle 158"/>
              <p:cNvSpPr>
                <a:spLocks noChangeArrowheads="1"/>
              </p:cNvSpPr>
              <p:nvPr/>
            </p:nvSpPr>
            <p:spPr bwMode="auto">
              <a:xfrm>
                <a:off x="4595461" y="5502241"/>
                <a:ext cx="1225550" cy="323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百舌鳥・古市古墳群</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pic>
            <p:nvPicPr>
              <p:cNvPr id="149"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708138" y="4831618"/>
                <a:ext cx="465386" cy="398171"/>
              </a:xfrm>
              <a:prstGeom prst="rect">
                <a:avLst/>
              </a:prstGeom>
              <a:noFill/>
              <a:extLst>
                <a:ext uri="{909E8E84-426E-40DD-AFC4-6F175D3DCCD1}">
                  <a14:hiddenFill xmlns:a14="http://schemas.microsoft.com/office/drawing/2010/main">
                    <a:solidFill>
                      <a:srgbClr val="FFFFFF"/>
                    </a:solidFill>
                  </a14:hiddenFill>
                </a:ext>
              </a:extLst>
            </p:spPr>
          </p:pic>
          <p:sp>
            <p:nvSpPr>
              <p:cNvPr id="150" name="Rectangle 158"/>
              <p:cNvSpPr>
                <a:spLocks noChangeArrowheads="1"/>
              </p:cNvSpPr>
              <p:nvPr/>
            </p:nvSpPr>
            <p:spPr bwMode="auto">
              <a:xfrm>
                <a:off x="5780146" y="5157782"/>
                <a:ext cx="1225550" cy="323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大阪産業技術研究所</a:t>
                </a:r>
                <a:endParaRPr lang="en-US" altLang="ja-JP" sz="1200" b="1" dirty="0" smtClean="0">
                  <a:solidFill>
                    <a:srgbClr val="3333CC"/>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（和泉センター）</a:t>
                </a:r>
                <a:endParaRPr lang="en-US" altLang="ja-JP" sz="1200" b="1" dirty="0" smtClean="0">
                  <a:solidFill>
                    <a:srgbClr val="3333CC"/>
                  </a:solidFill>
                  <a:latin typeface="Meiryo UI" panose="020B0604030504040204" pitchFamily="50" charset="-128"/>
                  <a:ea typeface="Meiryo UI" panose="020B0604030504040204" pitchFamily="50" charset="-128"/>
                </a:endParaRPr>
              </a:p>
            </p:txBody>
          </p:sp>
          <p:sp>
            <p:nvSpPr>
              <p:cNvPr id="151" name="円/楕円 5"/>
              <p:cNvSpPr/>
              <p:nvPr/>
            </p:nvSpPr>
            <p:spPr>
              <a:xfrm>
                <a:off x="2222665" y="759196"/>
                <a:ext cx="5760000" cy="5760000"/>
              </a:xfrm>
              <a:prstGeom prst="ellipse">
                <a:avLst/>
              </a:prstGeom>
              <a:noFill/>
              <a:ln w="190500">
                <a:solidFill>
                  <a:schemeClr val="accent1">
                    <a:shade val="50000"/>
                    <a:alpha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52" name="Picture 2" descr="C:\Program Files\Microsoft Office\MEDIA\CAGCAT10\j0293234.wmf"/>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935895" y="4367509"/>
                <a:ext cx="750149" cy="553410"/>
              </a:xfrm>
              <a:prstGeom prst="rect">
                <a:avLst/>
              </a:prstGeom>
              <a:solidFill>
                <a:schemeClr val="accent6">
                  <a:lumMod val="40000"/>
                  <a:lumOff val="60000"/>
                  <a:alpha val="50000"/>
                </a:schemeClr>
              </a:solidFill>
              <a:ln>
                <a:noFill/>
              </a:ln>
              <a:extLst/>
            </p:spPr>
          </p:pic>
          <p:sp>
            <p:nvSpPr>
              <p:cNvPr id="153" name="Rectangle 148"/>
              <p:cNvSpPr>
                <a:spLocks noChangeArrowheads="1"/>
              </p:cNvSpPr>
              <p:nvPr/>
            </p:nvSpPr>
            <p:spPr bwMode="auto">
              <a:xfrm>
                <a:off x="2401421" y="4865828"/>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a:solidFill>
                      <a:srgbClr val="3333FF"/>
                    </a:solidFill>
                    <a:latin typeface="Meiryo UI" panose="020B0604030504040204" pitchFamily="50" charset="-128"/>
                    <a:ea typeface="Meiryo UI" panose="020B0604030504040204" pitchFamily="50" charset="-128"/>
                  </a:rPr>
                  <a:t>関西国際空港</a:t>
                </a:r>
              </a:p>
            </p:txBody>
          </p:sp>
          <p:pic>
            <p:nvPicPr>
              <p:cNvPr id="154" name="Picture 2" descr="C:\Users\KawamotoTa\AppData\Local\Microsoft\Windows\INetCache\IE\0010IKRZ\lgi01a201410140600[1].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3415826" y="3956326"/>
                <a:ext cx="362247" cy="388420"/>
              </a:xfrm>
              <a:prstGeom prst="rect">
                <a:avLst/>
              </a:prstGeom>
              <a:noFill/>
              <a:extLst>
                <a:ext uri="{909E8E84-426E-40DD-AFC4-6F175D3DCCD1}">
                  <a14:hiddenFill xmlns:a14="http://schemas.microsoft.com/office/drawing/2010/main">
                    <a:solidFill>
                      <a:srgbClr val="FFFFFF"/>
                    </a:solidFill>
                  </a14:hiddenFill>
                </a:ext>
              </a:extLst>
            </p:spPr>
          </p:pic>
          <p:sp>
            <p:nvSpPr>
              <p:cNvPr id="155" name="Rectangle 148"/>
              <p:cNvSpPr>
                <a:spLocks noChangeArrowheads="1"/>
              </p:cNvSpPr>
              <p:nvPr/>
            </p:nvSpPr>
            <p:spPr bwMode="auto">
              <a:xfrm>
                <a:off x="2582065" y="3999556"/>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堺泉北港</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pic>
            <p:nvPicPr>
              <p:cNvPr id="156" name="Picture 2" descr="C:\Users\KawamotoTa\AppData\Local\Microsoft\Windows\INetCache\IE\0010IKRZ\lgi01a201410140600[1].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4439176" y="4120700"/>
                <a:ext cx="362247" cy="388420"/>
              </a:xfrm>
              <a:prstGeom prst="rect">
                <a:avLst/>
              </a:prstGeom>
              <a:noFill/>
              <a:extLst>
                <a:ext uri="{909E8E84-426E-40DD-AFC4-6F175D3DCCD1}">
                  <a14:hiddenFill xmlns:a14="http://schemas.microsoft.com/office/drawing/2010/main">
                    <a:solidFill>
                      <a:srgbClr val="FFFFFF"/>
                    </a:solidFill>
                  </a14:hiddenFill>
                </a:ext>
              </a:extLst>
            </p:spPr>
          </p:pic>
          <p:sp>
            <p:nvSpPr>
              <p:cNvPr id="157" name="Rectangle 148"/>
              <p:cNvSpPr>
                <a:spLocks noChangeArrowheads="1"/>
              </p:cNvSpPr>
              <p:nvPr/>
            </p:nvSpPr>
            <p:spPr bwMode="auto">
              <a:xfrm>
                <a:off x="4033387" y="4474474"/>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大阪港</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pic>
            <p:nvPicPr>
              <p:cNvPr id="158" name="Picture 2" descr="C:\Program Files\Microsoft Office\MEDIA\CAGCAT10\j0293234.wmf"/>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2969150" y="3121216"/>
                <a:ext cx="750149" cy="553410"/>
              </a:xfrm>
              <a:prstGeom prst="rect">
                <a:avLst/>
              </a:prstGeom>
              <a:solidFill>
                <a:schemeClr val="accent6">
                  <a:lumMod val="40000"/>
                  <a:lumOff val="60000"/>
                  <a:alpha val="50000"/>
                </a:schemeClr>
              </a:solidFill>
              <a:extLst/>
            </p:spPr>
          </p:pic>
          <p:sp>
            <p:nvSpPr>
              <p:cNvPr id="159" name="Rectangle 148"/>
              <p:cNvSpPr>
                <a:spLocks noChangeArrowheads="1"/>
              </p:cNvSpPr>
              <p:nvPr/>
            </p:nvSpPr>
            <p:spPr bwMode="auto">
              <a:xfrm>
                <a:off x="2809251" y="3609206"/>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CC"/>
                    </a:solidFill>
                    <a:latin typeface="Meiryo UI" panose="020B0604030504040204" pitchFamily="50" charset="-128"/>
                    <a:ea typeface="Meiryo UI" panose="020B0604030504040204" pitchFamily="50" charset="-128"/>
                  </a:rPr>
                  <a:t>大阪国際空港</a:t>
                </a:r>
                <a:endParaRPr lang="ja-JP" altLang="en-US" sz="1200" b="1" dirty="0">
                  <a:solidFill>
                    <a:srgbClr val="3333CC"/>
                  </a:solidFill>
                  <a:latin typeface="Meiryo UI" panose="020B0604030504040204" pitchFamily="50" charset="-128"/>
                  <a:ea typeface="Meiryo UI" panose="020B0604030504040204" pitchFamily="50" charset="-128"/>
                </a:endParaRPr>
              </a:p>
            </p:txBody>
          </p:sp>
          <p:pic>
            <p:nvPicPr>
              <p:cNvPr id="160" name="Picture 3" descr="C:\Users\KawamotoTa\AppData\Local\Microsoft\Windows\INetCache\IE\TM9S2GNF\lgi01b201312111500[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526281" y="1842453"/>
                <a:ext cx="432048" cy="446886"/>
              </a:xfrm>
              <a:prstGeom prst="rect">
                <a:avLst/>
              </a:prstGeom>
              <a:noFill/>
              <a:extLst>
                <a:ext uri="{909E8E84-426E-40DD-AFC4-6F175D3DCCD1}">
                  <a14:hiddenFill xmlns:a14="http://schemas.microsoft.com/office/drawing/2010/main">
                    <a:solidFill>
                      <a:srgbClr val="FFFFFF"/>
                    </a:solidFill>
                  </a14:hiddenFill>
                </a:ext>
              </a:extLst>
            </p:spPr>
          </p:pic>
          <p:sp>
            <p:nvSpPr>
              <p:cNvPr id="161" name="Rectangle 158"/>
              <p:cNvSpPr>
                <a:spLocks noChangeArrowheads="1"/>
              </p:cNvSpPr>
              <p:nvPr/>
            </p:nvSpPr>
            <p:spPr bwMode="auto">
              <a:xfrm>
                <a:off x="4164827" y="2274501"/>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大阪大学</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62"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244947" y="1863087"/>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163" name="Rectangle 158"/>
              <p:cNvSpPr>
                <a:spLocks noChangeArrowheads="1"/>
              </p:cNvSpPr>
              <p:nvPr/>
            </p:nvSpPr>
            <p:spPr bwMode="auto">
              <a:xfrm>
                <a:off x="4859312" y="2182979"/>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彩都</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64"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821011" y="2202922"/>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165" name="Rectangle 158"/>
              <p:cNvSpPr>
                <a:spLocks noChangeArrowheads="1"/>
              </p:cNvSpPr>
              <p:nvPr/>
            </p:nvSpPr>
            <p:spPr bwMode="auto">
              <a:xfrm>
                <a:off x="5316955" y="2457078"/>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健都</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66" name="Picture 2" descr="C:\Program Files\Microsoft Office\MEDIA\CAGCAT10\j0205462.wmf"/>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5066655" y="2618429"/>
                <a:ext cx="597552" cy="594547"/>
              </a:xfrm>
              <a:prstGeom prst="rect">
                <a:avLst/>
              </a:prstGeom>
              <a:noFill/>
              <a:extLst>
                <a:ext uri="{909E8E84-426E-40DD-AFC4-6F175D3DCCD1}">
                  <a14:hiddenFill xmlns:a14="http://schemas.microsoft.com/office/drawing/2010/main">
                    <a:solidFill>
                      <a:srgbClr val="FFFFFF"/>
                    </a:solidFill>
                  </a14:hiddenFill>
                </a:ext>
              </a:extLst>
            </p:spPr>
          </p:pic>
          <p:sp>
            <p:nvSpPr>
              <p:cNvPr id="167" name="Rectangle 158"/>
              <p:cNvSpPr>
                <a:spLocks noChangeArrowheads="1"/>
              </p:cNvSpPr>
              <p:nvPr/>
            </p:nvSpPr>
            <p:spPr bwMode="auto">
              <a:xfrm>
                <a:off x="4800946" y="2454563"/>
                <a:ext cx="1225550" cy="323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中之島</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68" name="Picture 2" descr="C:\Program Files\Microsoft Office\MEDIA\CAGCAT10\j0205462.wmf"/>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4387467" y="2618218"/>
                <a:ext cx="597552" cy="594548"/>
              </a:xfrm>
              <a:prstGeom prst="rect">
                <a:avLst/>
              </a:prstGeom>
              <a:noFill/>
              <a:extLst>
                <a:ext uri="{909E8E84-426E-40DD-AFC4-6F175D3DCCD1}">
                  <a14:hiddenFill xmlns:a14="http://schemas.microsoft.com/office/drawing/2010/main">
                    <a:solidFill>
                      <a:srgbClr val="FFFFFF"/>
                    </a:solidFill>
                  </a14:hiddenFill>
                </a:ext>
              </a:extLst>
            </p:spPr>
          </p:pic>
          <p:sp>
            <p:nvSpPr>
              <p:cNvPr id="169" name="Rectangle 158"/>
              <p:cNvSpPr>
                <a:spLocks noChangeArrowheads="1"/>
              </p:cNvSpPr>
              <p:nvPr/>
            </p:nvSpPr>
            <p:spPr bwMode="auto">
              <a:xfrm>
                <a:off x="4049424" y="2994403"/>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うめきた</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70" name="Picture 2" descr="C:\Program Files\Microsoft Office\MEDIA\CAGCAT10\j0205462.wmf"/>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3950883" y="3484459"/>
                <a:ext cx="597552" cy="594548"/>
              </a:xfrm>
              <a:prstGeom prst="rect">
                <a:avLst/>
              </a:prstGeom>
              <a:noFill/>
              <a:extLst>
                <a:ext uri="{909E8E84-426E-40DD-AFC4-6F175D3DCCD1}">
                  <a14:hiddenFill xmlns:a14="http://schemas.microsoft.com/office/drawing/2010/main">
                    <a:solidFill>
                      <a:srgbClr val="FFFFFF"/>
                    </a:solidFill>
                  </a14:hiddenFill>
                </a:ext>
              </a:extLst>
            </p:spPr>
          </p:pic>
          <p:sp>
            <p:nvSpPr>
              <p:cNvPr id="171" name="Rectangle 166"/>
              <p:cNvSpPr>
                <a:spLocks noChangeArrowheads="1"/>
              </p:cNvSpPr>
              <p:nvPr/>
            </p:nvSpPr>
            <p:spPr bwMode="auto">
              <a:xfrm>
                <a:off x="3714411" y="3883582"/>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夢洲・咲洲</a:t>
                </a:r>
                <a:endParaRPr lang="en-US" altLang="ja-JP" sz="1200" b="1" dirty="0" smtClean="0">
                  <a:solidFill>
                    <a:srgbClr val="3333CC"/>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・舞洲</a:t>
                </a:r>
                <a:endParaRPr lang="en-US" altLang="ja-JP" sz="1200" b="1" dirty="0" smtClean="0">
                  <a:solidFill>
                    <a:srgbClr val="3333CC"/>
                  </a:solidFill>
                  <a:latin typeface="Meiryo UI" panose="020B0604030504040204" pitchFamily="50" charset="-128"/>
                  <a:ea typeface="Meiryo UI" panose="020B0604030504040204" pitchFamily="50" charset="-128"/>
                </a:endParaRPr>
              </a:p>
            </p:txBody>
          </p:sp>
          <p:sp>
            <p:nvSpPr>
              <p:cNvPr id="172" name="Rectangle 166"/>
              <p:cNvSpPr>
                <a:spLocks noChangeArrowheads="1"/>
              </p:cNvSpPr>
              <p:nvPr/>
            </p:nvSpPr>
            <p:spPr bwMode="auto">
              <a:xfrm>
                <a:off x="4814313" y="4473302"/>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smtClean="0">
                    <a:solidFill>
                      <a:srgbClr val="3333FF"/>
                    </a:solidFill>
                    <a:latin typeface="Meiryo UI" panose="020B0604030504040204" pitchFamily="50" charset="-128"/>
                    <a:ea typeface="Meiryo UI" panose="020B0604030504040204" pitchFamily="50" charset="-128"/>
                  </a:rPr>
                  <a:t>ベイエリア</a:t>
                </a:r>
                <a:endParaRPr lang="en-US" altLang="ja-JP" sz="1200" b="1" dirty="0" smtClean="0">
                  <a:solidFill>
                    <a:srgbClr val="3333FF"/>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FF"/>
                    </a:solidFill>
                    <a:latin typeface="Meiryo UI" panose="020B0604030504040204" pitchFamily="50" charset="-128"/>
                    <a:ea typeface="Meiryo UI" panose="020B0604030504040204" pitchFamily="50" charset="-128"/>
                  </a:rPr>
                  <a:t>産業集積</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pic>
            <p:nvPicPr>
              <p:cNvPr id="173" name="Picture 3" descr="C:\Users\KawamotoTa\AppData\Local\Microsoft\Windows\INetCache\IE\TM9S2GNF\lgi01b201312111500[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527054" y="3825134"/>
                <a:ext cx="432048" cy="446886"/>
              </a:xfrm>
              <a:prstGeom prst="rect">
                <a:avLst/>
              </a:prstGeom>
              <a:noFill/>
              <a:extLst>
                <a:ext uri="{909E8E84-426E-40DD-AFC4-6F175D3DCCD1}">
                  <a14:hiddenFill xmlns:a14="http://schemas.microsoft.com/office/drawing/2010/main">
                    <a:solidFill>
                      <a:srgbClr val="FFFFFF"/>
                    </a:solidFill>
                  </a14:hiddenFill>
                </a:ext>
              </a:extLst>
            </p:spPr>
          </p:pic>
          <p:sp>
            <p:nvSpPr>
              <p:cNvPr id="174" name="Rectangle 158"/>
              <p:cNvSpPr>
                <a:spLocks noChangeArrowheads="1"/>
              </p:cNvSpPr>
              <p:nvPr/>
            </p:nvSpPr>
            <p:spPr bwMode="auto">
              <a:xfrm>
                <a:off x="5244947" y="4179762"/>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cs typeface="Meiryo UI" panose="020B0604030504040204" pitchFamily="50" charset="-128"/>
                  </a:rPr>
                  <a:t>市立大学</a:t>
                </a:r>
                <a:endParaRPr lang="en-US" altLang="ja-JP" sz="1200" b="1" dirty="0" smtClean="0">
                  <a:solidFill>
                    <a:srgbClr val="3333FF"/>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75" name="Picture 2" descr="C:\Program Files\Microsoft Office\MEDIA\CAGCAT10\j0205462.wmf"/>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3904468" y="4696891"/>
                <a:ext cx="597552" cy="594547"/>
              </a:xfrm>
              <a:prstGeom prst="rect">
                <a:avLst/>
              </a:prstGeom>
              <a:noFill/>
              <a:extLst>
                <a:ext uri="{909E8E84-426E-40DD-AFC4-6F175D3DCCD1}">
                  <a14:hiddenFill xmlns:a14="http://schemas.microsoft.com/office/drawing/2010/main">
                    <a:solidFill>
                      <a:srgbClr val="FFFFFF"/>
                    </a:solidFill>
                  </a14:hiddenFill>
                </a:ext>
              </a:extLst>
            </p:spPr>
          </p:pic>
          <p:sp>
            <p:nvSpPr>
              <p:cNvPr id="176" name="Rectangle 158"/>
              <p:cNvSpPr>
                <a:spLocks noChangeArrowheads="1"/>
              </p:cNvSpPr>
              <p:nvPr/>
            </p:nvSpPr>
            <p:spPr bwMode="auto">
              <a:xfrm>
                <a:off x="3442679" y="5118191"/>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りんくうタウン</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77" name="Picture 3" descr="C:\Users\KawamotoTa\AppData\Local\Microsoft\Windows\INetCache\IE\TM9S2GNF\lgi01b201312111500[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5030337" y="908720"/>
                <a:ext cx="432048" cy="446886"/>
              </a:xfrm>
              <a:prstGeom prst="rect">
                <a:avLst/>
              </a:prstGeom>
              <a:noFill/>
              <a:extLst>
                <a:ext uri="{909E8E84-426E-40DD-AFC4-6F175D3DCCD1}">
                  <a14:hiddenFill xmlns:a14="http://schemas.microsoft.com/office/drawing/2010/main">
                    <a:solidFill>
                      <a:srgbClr val="FFFFFF"/>
                    </a:solidFill>
                  </a14:hiddenFill>
                </a:ext>
              </a:extLst>
            </p:spPr>
          </p:pic>
          <p:pic>
            <p:nvPicPr>
              <p:cNvPr id="178"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604987" y="1065596"/>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179" name="Rectangle 158"/>
              <p:cNvSpPr>
                <a:spLocks noChangeArrowheads="1"/>
              </p:cNvSpPr>
              <p:nvPr/>
            </p:nvSpPr>
            <p:spPr bwMode="auto">
              <a:xfrm>
                <a:off x="5525514" y="1449460"/>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en-US" altLang="ja-JP" sz="1200" b="1" dirty="0" err="1" smtClean="0">
                    <a:solidFill>
                      <a:srgbClr val="3333FF"/>
                    </a:solidFill>
                    <a:latin typeface="Meiryo UI" panose="020B0604030504040204" pitchFamily="50" charset="-128"/>
                    <a:ea typeface="Meiryo UI" panose="020B0604030504040204" pitchFamily="50" charset="-128"/>
                  </a:rPr>
                  <a:t>iPS</a:t>
                </a:r>
                <a:r>
                  <a:rPr lang="ja-JP" altLang="en-US" sz="1200" b="1" dirty="0" smtClean="0">
                    <a:solidFill>
                      <a:srgbClr val="3333FF"/>
                    </a:solidFill>
                    <a:latin typeface="Meiryo UI" panose="020B0604030504040204" pitchFamily="50" charset="-128"/>
                    <a:ea typeface="Meiryo UI" panose="020B0604030504040204" pitchFamily="50" charset="-128"/>
                  </a:rPr>
                  <a:t>細胞</a:t>
                </a:r>
                <a:endParaRPr lang="en-US" altLang="ja-JP" sz="1200" b="1" dirty="0" smtClean="0">
                  <a:solidFill>
                    <a:srgbClr val="3333FF"/>
                  </a:solidFill>
                  <a:latin typeface="Meiryo UI" panose="020B0604030504040204" pitchFamily="50" charset="-128"/>
                  <a:ea typeface="Meiryo UI" panose="020B0604030504040204" pitchFamily="50" charset="-128"/>
                </a:endParaRPr>
              </a:p>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研究所</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80" name="Picture 2" descr="http://tse1.mm.bing.net/th?&amp;id=OIP.Mcc984f7e8f23844e492b5769e8bf04c5o0&amp;w=300&amp;h=278&amp;c=0&amp;pid=1.9&amp;rs=0&amp;p=0">
                <a:hlinkClick r:id="rId10"/>
              </p:cNvPr>
              <p:cNvPicPr>
                <a:picLocks noChangeAspect="1" noChangeArrowheads="1"/>
              </p:cNvPicPr>
              <p:nvPr/>
            </p:nvPicPr>
            <p:blipFill>
              <a:blip r:embed="rId11" cstate="email">
                <a:extLst>
                  <a:ext uri="{28A0092B-C50C-407E-A947-70E740481C1C}">
                    <a14:useLocalDpi xmlns:a14="http://schemas.microsoft.com/office/drawing/2010/main"/>
                  </a:ext>
                </a:extLst>
              </a:blip>
              <a:srcRect/>
              <a:stretch>
                <a:fillRect/>
              </a:stretch>
            </p:blipFill>
            <p:spPr bwMode="auto">
              <a:xfrm>
                <a:off x="6706792" y="1412776"/>
                <a:ext cx="510148" cy="472737"/>
              </a:xfrm>
              <a:prstGeom prst="rect">
                <a:avLst/>
              </a:prstGeom>
              <a:noFill/>
              <a:extLst>
                <a:ext uri="{909E8E84-426E-40DD-AFC4-6F175D3DCCD1}">
                  <a14:hiddenFill xmlns:a14="http://schemas.microsoft.com/office/drawing/2010/main">
                    <a:solidFill>
                      <a:srgbClr val="FFFFFF"/>
                    </a:solidFill>
                  </a14:hiddenFill>
                </a:ext>
              </a:extLst>
            </p:spPr>
          </p:pic>
          <p:sp>
            <p:nvSpPr>
              <p:cNvPr id="181" name="Rectangle 158"/>
              <p:cNvSpPr>
                <a:spLocks noChangeArrowheads="1"/>
              </p:cNvSpPr>
              <p:nvPr/>
            </p:nvSpPr>
            <p:spPr bwMode="auto">
              <a:xfrm>
                <a:off x="6398489" y="1831511"/>
                <a:ext cx="1114136"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文化庁</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182"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7480819" y="4282288"/>
                <a:ext cx="465386" cy="398171"/>
              </a:xfrm>
              <a:prstGeom prst="rect">
                <a:avLst/>
              </a:prstGeom>
              <a:noFill/>
              <a:extLst>
                <a:ext uri="{909E8E84-426E-40DD-AFC4-6F175D3DCCD1}">
                  <a14:hiddenFill xmlns:a14="http://schemas.microsoft.com/office/drawing/2010/main">
                    <a:solidFill>
                      <a:srgbClr val="FFFFFF"/>
                    </a:solidFill>
                  </a14:hiddenFill>
                </a:ext>
              </a:extLst>
            </p:spPr>
          </p:pic>
          <p:sp>
            <p:nvSpPr>
              <p:cNvPr id="183" name="Rectangle 159"/>
              <p:cNvSpPr>
                <a:spLocks noChangeArrowheads="1"/>
              </p:cNvSpPr>
              <p:nvPr/>
            </p:nvSpPr>
            <p:spPr bwMode="auto">
              <a:xfrm>
                <a:off x="6819338" y="4664378"/>
                <a:ext cx="1914525" cy="434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err="1" smtClean="0">
                    <a:solidFill>
                      <a:srgbClr val="3333FF"/>
                    </a:solidFill>
                    <a:latin typeface="Meiryo UI" panose="020B0604030504040204" pitchFamily="50" charset="-128"/>
                    <a:ea typeface="Meiryo UI" panose="020B0604030504040204" pitchFamily="50" charset="-128"/>
                  </a:rPr>
                  <a:t>けいはんな</a:t>
                </a:r>
                <a:endParaRPr lang="en-US" altLang="ja-JP" sz="1200" b="1" dirty="0" smtClean="0">
                  <a:solidFill>
                    <a:srgbClr val="3333FF"/>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FF"/>
                    </a:solidFill>
                    <a:latin typeface="Meiryo UI" panose="020B0604030504040204" pitchFamily="50" charset="-128"/>
                    <a:ea typeface="Meiryo UI" panose="020B0604030504040204" pitchFamily="50" charset="-128"/>
                  </a:rPr>
                  <a:t>学研都市</a:t>
                </a:r>
                <a:endParaRPr lang="ja-JP" altLang="en-US" sz="1200" b="1" dirty="0">
                  <a:solidFill>
                    <a:srgbClr val="3333FF"/>
                  </a:solidFill>
                  <a:latin typeface="Meiryo UI" panose="020B0604030504040204" pitchFamily="50" charset="-128"/>
                  <a:ea typeface="Meiryo UI" panose="020B0604030504040204" pitchFamily="50" charset="-128"/>
                </a:endParaRPr>
              </a:p>
            </p:txBody>
          </p:sp>
          <p:sp>
            <p:nvSpPr>
              <p:cNvPr id="184" name="Rectangle 158"/>
              <p:cNvSpPr>
                <a:spLocks noChangeArrowheads="1"/>
              </p:cNvSpPr>
              <p:nvPr/>
            </p:nvSpPr>
            <p:spPr bwMode="auto">
              <a:xfrm>
                <a:off x="6902545" y="5841454"/>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古都奈良</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sp>
            <p:nvSpPr>
              <p:cNvPr id="185" name="Rectangle 158"/>
              <p:cNvSpPr>
                <a:spLocks noChangeArrowheads="1"/>
              </p:cNvSpPr>
              <p:nvPr/>
            </p:nvSpPr>
            <p:spPr bwMode="auto">
              <a:xfrm>
                <a:off x="3014113" y="6352306"/>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紀伊山地</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pic>
            <p:nvPicPr>
              <p:cNvPr id="186" name="Picture 2" descr="C:\Users\KawamotoTa\AppData\Local\Microsoft\Windows\INetCache\IE\0010IKRZ\lgi01a201410140600[1].jpg"/>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2222025" y="3999556"/>
                <a:ext cx="362247" cy="388420"/>
              </a:xfrm>
              <a:prstGeom prst="rect">
                <a:avLst/>
              </a:prstGeom>
              <a:noFill/>
              <a:extLst>
                <a:ext uri="{909E8E84-426E-40DD-AFC4-6F175D3DCCD1}">
                  <a14:hiddenFill xmlns:a14="http://schemas.microsoft.com/office/drawing/2010/main">
                    <a:solidFill>
                      <a:srgbClr val="FFFFFF"/>
                    </a:solidFill>
                  </a14:hiddenFill>
                </a:ext>
              </a:extLst>
            </p:spPr>
          </p:pic>
          <p:pic>
            <p:nvPicPr>
              <p:cNvPr id="187" name="Picture 2" descr="C:\Program Files\Microsoft Office\MEDIA\CAGCAT10\j0293234.wmf"/>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1905083" y="3152438"/>
                <a:ext cx="750149" cy="553410"/>
              </a:xfrm>
              <a:prstGeom prst="rect">
                <a:avLst/>
              </a:prstGeom>
              <a:solidFill>
                <a:schemeClr val="accent6">
                  <a:lumMod val="40000"/>
                  <a:lumOff val="60000"/>
                  <a:alpha val="50000"/>
                </a:schemeClr>
              </a:solidFill>
              <a:extLst/>
            </p:spPr>
          </p:pic>
          <p:sp>
            <p:nvSpPr>
              <p:cNvPr id="188" name="Rectangle 148"/>
              <p:cNvSpPr>
                <a:spLocks noChangeArrowheads="1"/>
              </p:cNvSpPr>
              <p:nvPr/>
            </p:nvSpPr>
            <p:spPr bwMode="auto">
              <a:xfrm>
                <a:off x="1781683" y="3648033"/>
                <a:ext cx="9969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神戸空港</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pic>
            <p:nvPicPr>
              <p:cNvPr id="189"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2908767" y="1700808"/>
                <a:ext cx="465386" cy="398172"/>
              </a:xfrm>
              <a:prstGeom prst="rect">
                <a:avLst/>
              </a:prstGeom>
              <a:noFill/>
              <a:extLst>
                <a:ext uri="{909E8E84-426E-40DD-AFC4-6F175D3DCCD1}">
                  <a14:hiddenFill xmlns:a14="http://schemas.microsoft.com/office/drawing/2010/main">
                    <a:solidFill>
                      <a:srgbClr val="FFFFFF"/>
                    </a:solidFill>
                  </a14:hiddenFill>
                </a:ext>
              </a:extLst>
            </p:spPr>
          </p:pic>
          <p:sp>
            <p:nvSpPr>
              <p:cNvPr id="190" name="Rectangle 170"/>
              <p:cNvSpPr>
                <a:spLocks noChangeArrowheads="1"/>
              </p:cNvSpPr>
              <p:nvPr/>
            </p:nvSpPr>
            <p:spPr bwMode="auto">
              <a:xfrm>
                <a:off x="2624571" y="2055380"/>
                <a:ext cx="1531938" cy="325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a:solidFill>
                      <a:srgbClr val="3333FF"/>
                    </a:solidFill>
                    <a:latin typeface="Meiryo UI" panose="020B0604030504040204" pitchFamily="50" charset="-128"/>
                    <a:ea typeface="Meiryo UI" panose="020B0604030504040204" pitchFamily="50" charset="-128"/>
                  </a:rPr>
                  <a:t>神戸医療産業都市</a:t>
                </a:r>
              </a:p>
            </p:txBody>
          </p:sp>
          <p:pic>
            <p:nvPicPr>
              <p:cNvPr id="191" name="Picture 3" descr="C:\Users\KawamotoTa\AppData\Local\Microsoft\Windows\INetCache\IE\TM9S2GNF\lgi01b201312111500[1].jpg"/>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3446161" y="908720"/>
                <a:ext cx="432048" cy="446886"/>
              </a:xfrm>
              <a:prstGeom prst="rect">
                <a:avLst/>
              </a:prstGeom>
              <a:noFill/>
              <a:extLst>
                <a:ext uri="{909E8E84-426E-40DD-AFC4-6F175D3DCCD1}">
                  <a14:hiddenFill xmlns:a14="http://schemas.microsoft.com/office/drawing/2010/main">
                    <a:solidFill>
                      <a:srgbClr val="FFFFFF"/>
                    </a:solidFill>
                  </a14:hiddenFill>
                </a:ext>
              </a:extLst>
            </p:spPr>
          </p:pic>
          <p:sp>
            <p:nvSpPr>
              <p:cNvPr id="192" name="Rectangle 158"/>
              <p:cNvSpPr>
                <a:spLocks noChangeArrowheads="1"/>
              </p:cNvSpPr>
              <p:nvPr/>
            </p:nvSpPr>
            <p:spPr bwMode="auto">
              <a:xfrm>
                <a:off x="2926740" y="1301843"/>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神戸大学</a:t>
                </a:r>
                <a:endParaRPr lang="ja-JP" altLang="en-US" sz="1200" b="1" dirty="0">
                  <a:solidFill>
                    <a:srgbClr val="3333FF"/>
                  </a:solidFill>
                  <a:latin typeface="Meiryo UI" panose="020B0604030504040204" pitchFamily="50" charset="-128"/>
                  <a:ea typeface="Meiryo UI" panose="020B0604030504040204" pitchFamily="50" charset="-128"/>
                </a:endParaRPr>
              </a:p>
            </p:txBody>
          </p:sp>
          <p:sp>
            <p:nvSpPr>
              <p:cNvPr id="193" name="左右矢印 192"/>
              <p:cNvSpPr/>
              <p:nvPr/>
            </p:nvSpPr>
            <p:spPr>
              <a:xfrm rot="20002484">
                <a:off x="7556219" y="750521"/>
                <a:ext cx="1875991" cy="1520240"/>
              </a:xfrm>
              <a:prstGeom prst="leftRightArrow">
                <a:avLst>
                  <a:gd name="adj1" fmla="val 60949"/>
                  <a:gd name="adj2" fmla="val 34901"/>
                </a:avLst>
              </a:prstGeom>
              <a:solidFill>
                <a:schemeClr val="accent1">
                  <a:lumMod val="60000"/>
                  <a:lumOff val="40000"/>
                </a:schemeClr>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pic>
            <p:nvPicPr>
              <p:cNvPr id="194" name="Picture 3" descr="C:\Users\KawamotoTa\AppData\Local\Microsoft\Windows\INetCache\IE\U5FFQYDQ\gi01a201310151000[1].png"/>
              <p:cNvPicPr>
                <a:picLocks noChangeAspect="1" noChangeArrowheads="1"/>
              </p:cNvPicPr>
              <p:nvPr/>
            </p:nvPicPr>
            <p:blipFill>
              <a:blip r:embed="rId12" cstate="email">
                <a:extLst>
                  <a:ext uri="{28A0092B-C50C-407E-A947-70E740481C1C}">
                    <a14:useLocalDpi xmlns:a14="http://schemas.microsoft.com/office/drawing/2010/main"/>
                  </a:ext>
                </a:extLst>
              </a:blip>
              <a:srcRect/>
              <a:stretch>
                <a:fillRect/>
              </a:stretch>
            </p:blipFill>
            <p:spPr bwMode="auto">
              <a:xfrm>
                <a:off x="6770096" y="386173"/>
                <a:ext cx="1098315" cy="488299"/>
              </a:xfrm>
              <a:prstGeom prst="rect">
                <a:avLst/>
              </a:prstGeom>
              <a:noFill/>
              <a:extLst>
                <a:ext uri="{909E8E84-426E-40DD-AFC4-6F175D3DCCD1}">
                  <a14:hiddenFill xmlns:a14="http://schemas.microsoft.com/office/drawing/2010/main">
                    <a:solidFill>
                      <a:srgbClr val="FFFFFF"/>
                    </a:solidFill>
                  </a14:hiddenFill>
                </a:ext>
              </a:extLst>
            </p:spPr>
          </p:pic>
          <p:sp>
            <p:nvSpPr>
              <p:cNvPr id="195" name="右矢印 194"/>
              <p:cNvSpPr/>
              <p:nvPr/>
            </p:nvSpPr>
            <p:spPr>
              <a:xfrm rot="827349" flipH="1">
                <a:off x="1305298" y="2163420"/>
                <a:ext cx="449623" cy="95273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6" name="右矢印 195"/>
              <p:cNvSpPr/>
              <p:nvPr/>
            </p:nvSpPr>
            <p:spPr>
              <a:xfrm rot="1934013" flipH="1">
                <a:off x="1793388" y="984102"/>
                <a:ext cx="449623" cy="95273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7" name="右矢印 196"/>
              <p:cNvSpPr/>
              <p:nvPr/>
            </p:nvSpPr>
            <p:spPr>
              <a:xfrm rot="21236529" flipH="1">
                <a:off x="1220792" y="3601816"/>
                <a:ext cx="449623" cy="95273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99" name="Rectangle 158"/>
              <p:cNvSpPr>
                <a:spLocks noChangeArrowheads="1"/>
              </p:cNvSpPr>
              <p:nvPr/>
            </p:nvSpPr>
            <p:spPr bwMode="auto">
              <a:xfrm>
                <a:off x="7070172" y="2598243"/>
                <a:ext cx="1114136"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古都京都</a:t>
                </a:r>
                <a:endParaRPr lang="ja-JP" altLang="en-US" sz="1200" b="1" dirty="0">
                  <a:solidFill>
                    <a:srgbClr val="3333FF"/>
                  </a:solidFill>
                  <a:latin typeface="Meiryo UI" panose="020B0604030504040204" pitchFamily="50" charset="-128"/>
                  <a:ea typeface="Meiryo UI" panose="020B0604030504040204" pitchFamily="50" charset="-128"/>
                </a:endParaRPr>
              </a:p>
            </p:txBody>
          </p:sp>
          <p:sp>
            <p:nvSpPr>
              <p:cNvPr id="200" name="テキスト ボックス 199"/>
              <p:cNvSpPr txBox="1"/>
              <p:nvPr/>
            </p:nvSpPr>
            <p:spPr>
              <a:xfrm>
                <a:off x="7813870" y="950682"/>
                <a:ext cx="1403478" cy="830998"/>
              </a:xfrm>
              <a:prstGeom prst="rect">
                <a:avLst/>
              </a:prstGeom>
              <a:noFill/>
            </p:spPr>
            <p:txBody>
              <a:bodyPr wrap="square" rtlCol="0">
                <a:spAutoFit/>
              </a:bodyP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スーパー</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メガリージョンの形成</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01" name="Picture 4"/>
              <p:cNvPicPr>
                <a:picLocks noChangeAspect="1" noChangeArrowheads="1"/>
              </p:cNvPicPr>
              <p:nvPr/>
            </p:nvPicPr>
            <p:blipFill>
              <a:blip r:embed="rId13" cstate="email">
                <a:extLst>
                  <a:ext uri="{28A0092B-C50C-407E-A947-70E740481C1C}">
                    <a14:useLocalDpi xmlns:a14="http://schemas.microsoft.com/office/drawing/2010/main"/>
                  </a:ext>
                </a:extLst>
              </a:blip>
              <a:srcRect/>
              <a:stretch>
                <a:fillRect/>
              </a:stretch>
            </p:blipFill>
            <p:spPr bwMode="auto">
              <a:xfrm>
                <a:off x="61785" y="5869811"/>
                <a:ext cx="1001821" cy="722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2" name="Rectangle 158"/>
              <p:cNvSpPr>
                <a:spLocks noChangeArrowheads="1"/>
              </p:cNvSpPr>
              <p:nvPr/>
            </p:nvSpPr>
            <p:spPr bwMode="auto">
              <a:xfrm>
                <a:off x="6037035" y="6370735"/>
                <a:ext cx="1225550" cy="32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r>
                  <a:rPr lang="ja-JP" altLang="en-US" sz="1200" b="1" dirty="0" smtClean="0">
                    <a:solidFill>
                      <a:srgbClr val="3333FF"/>
                    </a:solidFill>
                    <a:latin typeface="Meiryo UI" panose="020B0604030504040204" pitchFamily="50" charset="-128"/>
                    <a:ea typeface="Meiryo UI" panose="020B0604030504040204" pitchFamily="50" charset="-128"/>
                  </a:rPr>
                  <a:t>関西大環状</a:t>
                </a:r>
                <a:r>
                  <a:rPr lang="ja-JP" altLang="en-US" sz="1200" b="1" dirty="0">
                    <a:solidFill>
                      <a:srgbClr val="3333FF"/>
                    </a:solidFill>
                    <a:latin typeface="Meiryo UI" panose="020B0604030504040204" pitchFamily="50" charset="-128"/>
                    <a:ea typeface="Meiryo UI" panose="020B0604030504040204" pitchFamily="50" charset="-128"/>
                  </a:rPr>
                  <a:t>道路</a:t>
                </a:r>
                <a:endParaRPr lang="en-US" altLang="ja-JP" sz="1200" b="1" dirty="0" smtClean="0">
                  <a:solidFill>
                    <a:srgbClr val="3333FF"/>
                  </a:solidFill>
                  <a:latin typeface="Meiryo UI" panose="020B0604030504040204" pitchFamily="50" charset="-128"/>
                  <a:ea typeface="Meiryo UI" panose="020B0604030504040204" pitchFamily="50" charset="-128"/>
                </a:endParaRPr>
              </a:p>
            </p:txBody>
          </p:sp>
          <p:grpSp>
            <p:nvGrpSpPr>
              <p:cNvPr id="203" name="Group 8"/>
              <p:cNvGrpSpPr>
                <a:grpSpLocks/>
              </p:cNvGrpSpPr>
              <p:nvPr/>
            </p:nvGrpSpPr>
            <p:grpSpPr bwMode="auto">
              <a:xfrm>
                <a:off x="6379626" y="3484460"/>
                <a:ext cx="378926" cy="381941"/>
                <a:chOff x="1948" y="4975"/>
                <a:chExt cx="3312" cy="2976"/>
              </a:xfrm>
            </p:grpSpPr>
            <p:sp>
              <p:nvSpPr>
                <p:cNvPr id="209" name="Gear"/>
                <p:cNvSpPr>
                  <a:spLocks noEditPoints="1" noChangeArrowheads="1"/>
                </p:cNvSpPr>
                <p:nvPr/>
              </p:nvSpPr>
              <p:spPr bwMode="auto">
                <a:xfrm>
                  <a:off x="4065" y="6300"/>
                  <a:ext cx="1195" cy="1048"/>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a:solidFill>
                      <a:prstClr val="black"/>
                    </a:solidFill>
                  </a:endParaRPr>
                </a:p>
              </p:txBody>
            </p:sp>
            <p:sp>
              <p:nvSpPr>
                <p:cNvPr id="210" name="AutoShape 10"/>
                <p:cNvSpPr>
                  <a:spLocks noEditPoints="1" noChangeArrowheads="1"/>
                </p:cNvSpPr>
                <p:nvPr/>
              </p:nvSpPr>
              <p:spPr bwMode="auto">
                <a:xfrm>
                  <a:off x="1948" y="4975"/>
                  <a:ext cx="1429" cy="1253"/>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a:solidFill>
                      <a:prstClr val="black"/>
                    </a:solidFill>
                  </a:endParaRPr>
                </a:p>
              </p:txBody>
            </p:sp>
            <p:sp>
              <p:nvSpPr>
                <p:cNvPr id="211" name="AutoShape 11"/>
                <p:cNvSpPr>
                  <a:spLocks noEditPoints="1" noChangeArrowheads="1"/>
                </p:cNvSpPr>
                <p:nvPr/>
              </p:nvSpPr>
              <p:spPr bwMode="auto">
                <a:xfrm>
                  <a:off x="2875" y="6559"/>
                  <a:ext cx="1588" cy="1392"/>
                </a:xfrm>
                <a:custGeom>
                  <a:avLst/>
                  <a:gdLst>
                    <a:gd name="T0" fmla="*/ 10800 w 21600"/>
                    <a:gd name="T1" fmla="*/ 0 h 21600"/>
                    <a:gd name="T2" fmla="*/ 21600 w 21600"/>
                    <a:gd name="T3" fmla="*/ 10800 h 21600"/>
                    <a:gd name="T4" fmla="*/ 10800 w 21600"/>
                    <a:gd name="T5" fmla="*/ 21600 h 21600"/>
                    <a:gd name="T6" fmla="*/ 0 w 21600"/>
                    <a:gd name="T7" fmla="*/ 10800 h 21600"/>
                    <a:gd name="T8" fmla="*/ 4374 w 21600"/>
                    <a:gd name="T9" fmla="*/ 3964 h 21600"/>
                    <a:gd name="T10" fmla="*/ 17841 w 21600"/>
                    <a:gd name="T11" fmla="*/ 17635 h 21600"/>
                  </a:gdLst>
                  <a:ahLst/>
                  <a:cxnLst>
                    <a:cxn ang="0">
                      <a:pos x="T0" y="T1"/>
                    </a:cxn>
                    <a:cxn ang="0">
                      <a:pos x="T2" y="T3"/>
                    </a:cxn>
                    <a:cxn ang="0">
                      <a:pos x="T4" y="T5"/>
                    </a:cxn>
                    <a:cxn ang="0">
                      <a:pos x="T6" y="T7"/>
                    </a:cxn>
                  </a:cxnLst>
                  <a:rect l="T8" t="T9" r="T10" b="T11"/>
                  <a:pathLst>
                    <a:path w="21600" h="21600">
                      <a:moveTo>
                        <a:pt x="9689" y="1725"/>
                      </a:moveTo>
                      <a:lnTo>
                        <a:pt x="10304" y="85"/>
                      </a:lnTo>
                      <a:lnTo>
                        <a:pt x="11637" y="85"/>
                      </a:lnTo>
                      <a:lnTo>
                        <a:pt x="12303" y="1777"/>
                      </a:lnTo>
                      <a:lnTo>
                        <a:pt x="13072" y="1931"/>
                      </a:lnTo>
                      <a:lnTo>
                        <a:pt x="14303" y="598"/>
                      </a:lnTo>
                      <a:lnTo>
                        <a:pt x="15533" y="1110"/>
                      </a:lnTo>
                      <a:lnTo>
                        <a:pt x="15584" y="2905"/>
                      </a:lnTo>
                      <a:lnTo>
                        <a:pt x="16405" y="3520"/>
                      </a:lnTo>
                      <a:lnTo>
                        <a:pt x="17891" y="2751"/>
                      </a:lnTo>
                      <a:lnTo>
                        <a:pt x="18917" y="3674"/>
                      </a:lnTo>
                      <a:lnTo>
                        <a:pt x="18199" y="5314"/>
                      </a:lnTo>
                      <a:lnTo>
                        <a:pt x="18763" y="6083"/>
                      </a:lnTo>
                      <a:lnTo>
                        <a:pt x="20403" y="6032"/>
                      </a:lnTo>
                      <a:lnTo>
                        <a:pt x="20865" y="7211"/>
                      </a:lnTo>
                      <a:lnTo>
                        <a:pt x="19737" y="8185"/>
                      </a:lnTo>
                      <a:lnTo>
                        <a:pt x="20096" y="9723"/>
                      </a:lnTo>
                      <a:lnTo>
                        <a:pt x="21634" y="10287"/>
                      </a:lnTo>
                      <a:lnTo>
                        <a:pt x="21582" y="11620"/>
                      </a:lnTo>
                      <a:lnTo>
                        <a:pt x="20147" y="12184"/>
                      </a:lnTo>
                      <a:lnTo>
                        <a:pt x="19942" y="13158"/>
                      </a:lnTo>
                      <a:lnTo>
                        <a:pt x="21070" y="14234"/>
                      </a:lnTo>
                      <a:lnTo>
                        <a:pt x="20608" y="15362"/>
                      </a:lnTo>
                      <a:lnTo>
                        <a:pt x="19019" y="15465"/>
                      </a:lnTo>
                      <a:lnTo>
                        <a:pt x="18404" y="16439"/>
                      </a:lnTo>
                      <a:lnTo>
                        <a:pt x="19122" y="17925"/>
                      </a:lnTo>
                      <a:lnTo>
                        <a:pt x="18096" y="18797"/>
                      </a:lnTo>
                      <a:lnTo>
                        <a:pt x="16763" y="18284"/>
                      </a:lnTo>
                      <a:lnTo>
                        <a:pt x="15431" y="19002"/>
                      </a:lnTo>
                      <a:lnTo>
                        <a:pt x="15277" y="20848"/>
                      </a:lnTo>
                      <a:lnTo>
                        <a:pt x="14149" y="21155"/>
                      </a:lnTo>
                      <a:lnTo>
                        <a:pt x="13021" y="19925"/>
                      </a:lnTo>
                      <a:lnTo>
                        <a:pt x="12252" y="20181"/>
                      </a:lnTo>
                      <a:lnTo>
                        <a:pt x="11739" y="21668"/>
                      </a:lnTo>
                      <a:lnTo>
                        <a:pt x="10201" y="21668"/>
                      </a:lnTo>
                      <a:lnTo>
                        <a:pt x="9740" y="20130"/>
                      </a:lnTo>
                      <a:lnTo>
                        <a:pt x="8253" y="19771"/>
                      </a:lnTo>
                      <a:lnTo>
                        <a:pt x="7125" y="21001"/>
                      </a:lnTo>
                      <a:lnTo>
                        <a:pt x="5895" y="20489"/>
                      </a:lnTo>
                      <a:lnTo>
                        <a:pt x="5946" y="18592"/>
                      </a:lnTo>
                      <a:lnTo>
                        <a:pt x="5177" y="18131"/>
                      </a:lnTo>
                      <a:lnTo>
                        <a:pt x="3383" y="18848"/>
                      </a:lnTo>
                      <a:lnTo>
                        <a:pt x="2614" y="17874"/>
                      </a:lnTo>
                      <a:lnTo>
                        <a:pt x="3383" y="16182"/>
                      </a:lnTo>
                      <a:lnTo>
                        <a:pt x="2922" y="15465"/>
                      </a:lnTo>
                      <a:lnTo>
                        <a:pt x="922" y="15516"/>
                      </a:lnTo>
                      <a:lnTo>
                        <a:pt x="512" y="14234"/>
                      </a:lnTo>
                      <a:lnTo>
                        <a:pt x="1948" y="12901"/>
                      </a:lnTo>
                      <a:lnTo>
                        <a:pt x="1896" y="12184"/>
                      </a:lnTo>
                      <a:lnTo>
                        <a:pt x="0" y="11415"/>
                      </a:lnTo>
                      <a:lnTo>
                        <a:pt x="51" y="10031"/>
                      </a:lnTo>
                      <a:lnTo>
                        <a:pt x="1948" y="9313"/>
                      </a:lnTo>
                      <a:lnTo>
                        <a:pt x="2101" y="8595"/>
                      </a:lnTo>
                      <a:lnTo>
                        <a:pt x="615" y="7160"/>
                      </a:lnTo>
                      <a:lnTo>
                        <a:pt x="1127" y="5878"/>
                      </a:lnTo>
                      <a:lnTo>
                        <a:pt x="3178" y="5981"/>
                      </a:lnTo>
                      <a:lnTo>
                        <a:pt x="3588" y="5417"/>
                      </a:lnTo>
                      <a:lnTo>
                        <a:pt x="2819" y="3520"/>
                      </a:lnTo>
                      <a:lnTo>
                        <a:pt x="3742" y="2597"/>
                      </a:lnTo>
                      <a:lnTo>
                        <a:pt x="5536" y="3417"/>
                      </a:lnTo>
                      <a:lnTo>
                        <a:pt x="6049" y="3058"/>
                      </a:lnTo>
                      <a:lnTo>
                        <a:pt x="6100" y="1264"/>
                      </a:lnTo>
                      <a:lnTo>
                        <a:pt x="7228" y="700"/>
                      </a:lnTo>
                      <a:lnTo>
                        <a:pt x="8510" y="2033"/>
                      </a:lnTo>
                      <a:lnTo>
                        <a:pt x="9689" y="1725"/>
                      </a:lnTo>
                      <a:close/>
                      <a:moveTo>
                        <a:pt x="10817" y="14422"/>
                      </a:moveTo>
                      <a:lnTo>
                        <a:pt x="11175" y="14388"/>
                      </a:lnTo>
                      <a:lnTo>
                        <a:pt x="11534" y="14354"/>
                      </a:lnTo>
                      <a:lnTo>
                        <a:pt x="11893" y="14268"/>
                      </a:lnTo>
                      <a:lnTo>
                        <a:pt x="12218" y="14166"/>
                      </a:lnTo>
                      <a:lnTo>
                        <a:pt x="12508" y="13995"/>
                      </a:lnTo>
                      <a:lnTo>
                        <a:pt x="12816" y="13807"/>
                      </a:lnTo>
                      <a:lnTo>
                        <a:pt x="13106" y="13602"/>
                      </a:lnTo>
                      <a:lnTo>
                        <a:pt x="13329" y="13380"/>
                      </a:lnTo>
                      <a:lnTo>
                        <a:pt x="13568" y="13106"/>
                      </a:lnTo>
                      <a:lnTo>
                        <a:pt x="13790" y="12850"/>
                      </a:lnTo>
                      <a:lnTo>
                        <a:pt x="13961" y="12560"/>
                      </a:lnTo>
                      <a:lnTo>
                        <a:pt x="14115" y="12269"/>
                      </a:lnTo>
                      <a:lnTo>
                        <a:pt x="14217" y="11927"/>
                      </a:lnTo>
                      <a:lnTo>
                        <a:pt x="14320" y="11568"/>
                      </a:lnTo>
                      <a:lnTo>
                        <a:pt x="14388" y="11210"/>
                      </a:lnTo>
                      <a:lnTo>
                        <a:pt x="14388" y="10851"/>
                      </a:lnTo>
                      <a:lnTo>
                        <a:pt x="14388" y="10492"/>
                      </a:lnTo>
                      <a:lnTo>
                        <a:pt x="14320" y="10133"/>
                      </a:lnTo>
                      <a:lnTo>
                        <a:pt x="14217" y="9808"/>
                      </a:lnTo>
                      <a:lnTo>
                        <a:pt x="14115" y="9467"/>
                      </a:lnTo>
                      <a:lnTo>
                        <a:pt x="13961" y="9142"/>
                      </a:lnTo>
                      <a:lnTo>
                        <a:pt x="13790" y="8851"/>
                      </a:lnTo>
                      <a:lnTo>
                        <a:pt x="13568" y="8595"/>
                      </a:lnTo>
                      <a:lnTo>
                        <a:pt x="13329" y="8322"/>
                      </a:lnTo>
                      <a:lnTo>
                        <a:pt x="13106" y="8100"/>
                      </a:lnTo>
                      <a:lnTo>
                        <a:pt x="12816" y="7894"/>
                      </a:lnTo>
                      <a:lnTo>
                        <a:pt x="12508" y="7741"/>
                      </a:lnTo>
                      <a:lnTo>
                        <a:pt x="12218" y="7570"/>
                      </a:lnTo>
                      <a:lnTo>
                        <a:pt x="11893" y="7433"/>
                      </a:lnTo>
                      <a:lnTo>
                        <a:pt x="11534" y="7382"/>
                      </a:lnTo>
                      <a:lnTo>
                        <a:pt x="11175" y="7313"/>
                      </a:lnTo>
                      <a:lnTo>
                        <a:pt x="10817" y="7313"/>
                      </a:lnTo>
                      <a:lnTo>
                        <a:pt x="10441" y="7313"/>
                      </a:lnTo>
                      <a:lnTo>
                        <a:pt x="10082" y="7382"/>
                      </a:lnTo>
                      <a:lnTo>
                        <a:pt x="9757" y="7433"/>
                      </a:lnTo>
                      <a:lnTo>
                        <a:pt x="9432" y="7570"/>
                      </a:lnTo>
                      <a:lnTo>
                        <a:pt x="9142" y="7741"/>
                      </a:lnTo>
                      <a:lnTo>
                        <a:pt x="8834" y="7894"/>
                      </a:lnTo>
                      <a:lnTo>
                        <a:pt x="8544" y="8100"/>
                      </a:lnTo>
                      <a:lnTo>
                        <a:pt x="8287" y="8322"/>
                      </a:lnTo>
                      <a:lnTo>
                        <a:pt x="8048" y="8595"/>
                      </a:lnTo>
                      <a:lnTo>
                        <a:pt x="7860" y="8851"/>
                      </a:lnTo>
                      <a:lnTo>
                        <a:pt x="7689" y="9142"/>
                      </a:lnTo>
                      <a:lnTo>
                        <a:pt x="7536" y="9467"/>
                      </a:lnTo>
                      <a:lnTo>
                        <a:pt x="7399" y="9808"/>
                      </a:lnTo>
                      <a:lnTo>
                        <a:pt x="7331" y="10133"/>
                      </a:lnTo>
                      <a:lnTo>
                        <a:pt x="7262" y="10492"/>
                      </a:lnTo>
                      <a:lnTo>
                        <a:pt x="7262" y="10851"/>
                      </a:lnTo>
                      <a:lnTo>
                        <a:pt x="7262" y="11210"/>
                      </a:lnTo>
                      <a:lnTo>
                        <a:pt x="7331" y="11568"/>
                      </a:lnTo>
                      <a:lnTo>
                        <a:pt x="7399" y="11927"/>
                      </a:lnTo>
                      <a:lnTo>
                        <a:pt x="7536" y="12269"/>
                      </a:lnTo>
                      <a:lnTo>
                        <a:pt x="7689" y="12560"/>
                      </a:lnTo>
                      <a:lnTo>
                        <a:pt x="7860" y="12850"/>
                      </a:lnTo>
                      <a:lnTo>
                        <a:pt x="8048" y="13106"/>
                      </a:lnTo>
                      <a:lnTo>
                        <a:pt x="8287" y="13380"/>
                      </a:lnTo>
                      <a:lnTo>
                        <a:pt x="8544" y="13602"/>
                      </a:lnTo>
                      <a:lnTo>
                        <a:pt x="8834" y="13807"/>
                      </a:lnTo>
                      <a:lnTo>
                        <a:pt x="9142" y="13995"/>
                      </a:lnTo>
                      <a:lnTo>
                        <a:pt x="9432" y="14166"/>
                      </a:lnTo>
                      <a:lnTo>
                        <a:pt x="9757" y="14268"/>
                      </a:lnTo>
                      <a:lnTo>
                        <a:pt x="10082" y="14354"/>
                      </a:lnTo>
                      <a:lnTo>
                        <a:pt x="10441" y="14388"/>
                      </a:lnTo>
                      <a:lnTo>
                        <a:pt x="10817" y="14422"/>
                      </a:lnTo>
                      <a:close/>
                    </a:path>
                  </a:pathLst>
                </a:custGeom>
                <a:solidFill>
                  <a:srgbClr val="C0C0C0"/>
                </a:solidFill>
                <a:ln w="9525">
                  <a:miter lim="800000"/>
                  <a:headEnd/>
                  <a:tailEnd/>
                </a:ln>
                <a:effectLst/>
                <a:scene3d>
                  <a:camera prst="legacyPerspectiveFront">
                    <a:rot lat="20099999" lon="1500000" rev="0"/>
                  </a:camera>
                  <a:lightRig rig="legacyFlat4" dir="b"/>
                </a:scene3d>
                <a:sp3d extrusionH="430200" prstMaterial="legacyMatte">
                  <a:bevelT w="13500" h="13500" prst="angle"/>
                  <a:bevelB w="13500" h="13500" prst="angle"/>
                  <a:extrusionClr>
                    <a:srgbClr val="C0C0C0"/>
                  </a:extrusionClr>
                </a:sp3d>
                <a:extLs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anchor="t" anchorCtr="0" compatLnSpc="1">
                  <a:prstTxWarp prst="textNoShape">
                    <a:avLst/>
                  </a:prstTxWarp>
                  <a:flatTx/>
                </a:bodyPr>
                <a:lstStyle/>
                <a:p>
                  <a:endParaRPr lang="ja-JP" altLang="en-US">
                    <a:solidFill>
                      <a:prstClr val="black"/>
                    </a:solidFill>
                  </a:endParaRPr>
                </a:p>
              </p:txBody>
            </p:sp>
          </p:grpSp>
          <p:sp>
            <p:nvSpPr>
              <p:cNvPr id="204" name="左右矢印 203"/>
              <p:cNvSpPr/>
              <p:nvPr/>
            </p:nvSpPr>
            <p:spPr>
              <a:xfrm rot="19898977">
                <a:off x="403780" y="4567536"/>
                <a:ext cx="1861497" cy="1501124"/>
              </a:xfrm>
              <a:prstGeom prst="leftRightArrow">
                <a:avLst>
                  <a:gd name="adj1" fmla="val 60949"/>
                  <a:gd name="adj2" fmla="val 34901"/>
                </a:avLst>
              </a:prstGeom>
              <a:solidFill>
                <a:schemeClr val="accent1">
                  <a:lumMod val="60000"/>
                  <a:lumOff val="40000"/>
                </a:schemeClr>
              </a:solidFill>
              <a:ln w="1270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05" name="テキスト ボックス 204"/>
              <p:cNvSpPr txBox="1"/>
              <p:nvPr/>
            </p:nvSpPr>
            <p:spPr>
              <a:xfrm>
                <a:off x="6614513" y="768057"/>
                <a:ext cx="1800199" cy="307777"/>
              </a:xfrm>
              <a:prstGeom prst="rect">
                <a:avLst/>
              </a:prstGeom>
              <a:noFill/>
            </p:spPr>
            <p:txBody>
              <a:bodyPr wrap="square" rtlCol="0">
                <a:spAutoFit/>
              </a:bodyPr>
              <a:lstStyle/>
              <a:p>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北陸新幹線</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6" name="テキスト ボックス 205"/>
              <p:cNvSpPr txBox="1"/>
              <p:nvPr/>
            </p:nvSpPr>
            <p:spPr>
              <a:xfrm>
                <a:off x="546009" y="4994335"/>
                <a:ext cx="1549923" cy="722328"/>
              </a:xfrm>
              <a:prstGeom prst="rect">
                <a:avLst/>
              </a:prstGeom>
              <a:noFill/>
            </p:spPr>
            <p:txBody>
              <a:bodyPr wrap="square" rtlCol="0">
                <a:spAutoFit/>
              </a:bodyPr>
              <a:lstStyle/>
              <a:p>
                <a:pPr algn="ct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世界への</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ゲートウェイ</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7" name="Rectangle 158"/>
              <p:cNvSpPr>
                <a:spLocks noChangeArrowheads="1"/>
              </p:cNvSpPr>
              <p:nvPr/>
            </p:nvSpPr>
            <p:spPr bwMode="auto">
              <a:xfrm>
                <a:off x="6314830" y="3891993"/>
                <a:ext cx="1225550" cy="323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smtClean="0">
                    <a:solidFill>
                      <a:srgbClr val="3333FF"/>
                    </a:solidFill>
                    <a:latin typeface="Meiryo UI" panose="020B0604030504040204" pitchFamily="50" charset="-128"/>
                    <a:ea typeface="Meiryo UI" panose="020B0604030504040204" pitchFamily="50" charset="-128"/>
                  </a:rPr>
                  <a:t>東部大阪</a:t>
                </a:r>
                <a:endParaRPr lang="en-US" altLang="ja-JP" sz="1200" b="1" dirty="0" smtClean="0">
                  <a:solidFill>
                    <a:srgbClr val="3333FF"/>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FF"/>
                    </a:solidFill>
                    <a:latin typeface="Meiryo UI" panose="020B0604030504040204" pitchFamily="50" charset="-128"/>
                    <a:ea typeface="Meiryo UI" panose="020B0604030504040204" pitchFamily="50" charset="-128"/>
                  </a:rPr>
                  <a:t>ものづくり産業集積</a:t>
                </a:r>
                <a:endParaRPr lang="ja-JP" altLang="en-US" sz="1200" b="1" dirty="0">
                  <a:solidFill>
                    <a:srgbClr val="3333FF"/>
                  </a:solidFill>
                  <a:latin typeface="Meiryo UI" panose="020B0604030504040204" pitchFamily="50" charset="-128"/>
                  <a:ea typeface="Meiryo UI" panose="020B0604030504040204" pitchFamily="50" charset="-128"/>
                </a:endParaRPr>
              </a:p>
            </p:txBody>
          </p:sp>
          <p:pic>
            <p:nvPicPr>
              <p:cNvPr id="208" name="Picture 5"/>
              <p:cNvPicPr>
                <a:picLocks noChangeAspect="1" noChangeArrowheads="1"/>
              </p:cNvPicPr>
              <p:nvPr/>
            </p:nvPicPr>
            <p:blipFill>
              <a:blip r:embed="rId14" cstate="email">
                <a:extLst>
                  <a:ext uri="{28A0092B-C50C-407E-A947-70E740481C1C}">
                    <a14:useLocalDpi xmlns:a14="http://schemas.microsoft.com/office/drawing/2010/main"/>
                  </a:ext>
                </a:extLst>
              </a:blip>
              <a:srcRect/>
              <a:stretch>
                <a:fillRect/>
              </a:stretch>
            </p:blipFill>
            <p:spPr bwMode="auto">
              <a:xfrm>
                <a:off x="133793" y="4366965"/>
                <a:ext cx="1185565" cy="496687"/>
              </a:xfrm>
              <a:prstGeom prst="rect">
                <a:avLst/>
              </a:prstGeom>
              <a:noFill/>
              <a:ln>
                <a:noFill/>
              </a:ln>
            </p:spPr>
          </p:pic>
        </p:grpSp>
        <p:sp>
          <p:nvSpPr>
            <p:cNvPr id="133" name="円/楕円 12"/>
            <p:cNvSpPr/>
            <p:nvPr/>
          </p:nvSpPr>
          <p:spPr>
            <a:xfrm>
              <a:off x="2830194" y="886782"/>
              <a:ext cx="3792474" cy="2520000"/>
            </a:xfrm>
            <a:prstGeom prst="ellipse">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5" name="円/楕円 107"/>
            <p:cNvSpPr/>
            <p:nvPr/>
          </p:nvSpPr>
          <p:spPr>
            <a:xfrm>
              <a:off x="1201748" y="3284984"/>
              <a:ext cx="3704930" cy="2304000"/>
            </a:xfrm>
            <a:prstGeom prst="ellipse">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6" name="円/楕円 122"/>
            <p:cNvSpPr/>
            <p:nvPr/>
          </p:nvSpPr>
          <p:spPr>
            <a:xfrm>
              <a:off x="4932440" y="3258614"/>
              <a:ext cx="3600000" cy="2304000"/>
            </a:xfrm>
            <a:prstGeom prst="ellipse">
              <a:avLst/>
            </a:prstGeom>
            <a:noFill/>
            <a:ln w="952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7" name="角丸四角形 136"/>
            <p:cNvSpPr/>
            <p:nvPr/>
          </p:nvSpPr>
          <p:spPr>
            <a:xfrm>
              <a:off x="7644546" y="3743570"/>
              <a:ext cx="2159656" cy="545659"/>
            </a:xfrm>
            <a:prstGeom prst="roundRect">
              <a:avLst/>
            </a:prstGeom>
          </p:spPr>
          <p:style>
            <a:lnRef idx="1">
              <a:schemeClr val="accent6"/>
            </a:lnRef>
            <a:fillRef idx="2">
              <a:schemeClr val="accent6"/>
            </a:fillRef>
            <a:effectRef idx="1">
              <a:schemeClr val="accent6"/>
            </a:effectRef>
            <a:fontRef idx="minor">
              <a:schemeClr val="dk1"/>
            </a:fontRef>
          </p:style>
          <p:txBody>
            <a:bodyPr tIns="108000" rtlCol="0" anchor="ctr"/>
            <a:lstStyle/>
            <a:p>
              <a:pPr algn="ctr"/>
              <a:r>
                <a:rPr lang="ja-JP" altLang="en-US" sz="12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先端技術による高度なものづくり集積の形成</a:t>
              </a:r>
            </a:p>
          </p:txBody>
        </p:sp>
        <p:sp>
          <p:nvSpPr>
            <p:cNvPr id="138" name="角丸四角形 137"/>
            <p:cNvSpPr/>
            <p:nvPr/>
          </p:nvSpPr>
          <p:spPr>
            <a:xfrm>
              <a:off x="-429342" y="3276022"/>
              <a:ext cx="2221458" cy="523274"/>
            </a:xfrm>
            <a:prstGeom prst="roundRect">
              <a:avLst/>
            </a:prstGeom>
          </p:spPr>
          <p:style>
            <a:lnRef idx="1">
              <a:schemeClr val="accent4"/>
            </a:lnRef>
            <a:fillRef idx="2">
              <a:schemeClr val="accent4"/>
            </a:fillRef>
            <a:effectRef idx="1">
              <a:schemeClr val="accent4"/>
            </a:effectRef>
            <a:fontRef idx="minor">
              <a:schemeClr val="dk1"/>
            </a:fontRef>
          </p:style>
          <p:txBody>
            <a:bodyPr lIns="36000" tIns="108000" rIns="36000" rtlCol="0" anchor="ctr"/>
            <a:lstStyle/>
            <a:p>
              <a:pPr algn="ctr"/>
              <a:r>
                <a:rPr lang="ja-JP" altLang="en-US" sz="12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人や物が往来し、</a:t>
              </a:r>
              <a:r>
                <a:rPr lang="ja-JP" altLang="en-US" sz="1200" b="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賑わう</a:t>
              </a:r>
              <a:endParaRPr lang="en-US" altLang="ja-JP" sz="1200" b="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algn="ctr"/>
              <a:r>
                <a:rPr lang="ja-JP" altLang="en-US" sz="1200" b="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国際的</a:t>
              </a:r>
              <a:r>
                <a:rPr lang="ja-JP" altLang="en-US" sz="12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な結節点の形成</a:t>
              </a:r>
            </a:p>
          </p:txBody>
        </p:sp>
        <p:sp>
          <p:nvSpPr>
            <p:cNvPr id="134" name="角丸四角形 133"/>
            <p:cNvSpPr/>
            <p:nvPr/>
          </p:nvSpPr>
          <p:spPr>
            <a:xfrm>
              <a:off x="3355570" y="425585"/>
              <a:ext cx="2881632" cy="563044"/>
            </a:xfrm>
            <a:prstGeom prst="roundRect">
              <a:avLst/>
            </a:prstGeom>
          </p:spPr>
          <p:style>
            <a:lnRef idx="1">
              <a:schemeClr val="accent2"/>
            </a:lnRef>
            <a:fillRef idx="2">
              <a:schemeClr val="accent2"/>
            </a:fillRef>
            <a:effectRef idx="1">
              <a:schemeClr val="accent2"/>
            </a:effectRef>
            <a:fontRef idx="minor">
              <a:schemeClr val="dk1"/>
            </a:fontRef>
          </p:style>
          <p:txBody>
            <a:bodyPr wrap="none" tIns="0" bIns="0" rtlCol="0" anchor="ctr"/>
            <a:lstStyle/>
            <a:p>
              <a:pPr algn="ctr">
                <a:lnSpc>
                  <a:spcPts val="1200"/>
                </a:lnSpc>
              </a:pPr>
              <a:r>
                <a:rPr lang="ja-JP" altLang="en-US" sz="1200" b="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世界トップクラスの</a:t>
              </a:r>
              <a:endParaRPr lang="en-US" altLang="ja-JP" sz="1200" b="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a:p>
              <a:pPr algn="ctr">
                <a:lnSpc>
                  <a:spcPts val="1200"/>
                </a:lnSpc>
              </a:pPr>
              <a:r>
                <a:rPr lang="ja-JP" altLang="en-US" sz="1200" b="1" dirty="0" smtClean="0">
                  <a:solidFill>
                    <a:prstClr val="black"/>
                  </a:solidFill>
                  <a:latin typeface="メイリオ" panose="020B0604030504040204" pitchFamily="50" charset="-128"/>
                  <a:ea typeface="メイリオ" panose="020B0604030504040204" pitchFamily="50" charset="-128"/>
                  <a:cs typeface="Meiryo UI" panose="020B0604030504040204" pitchFamily="50" charset="-128"/>
                </a:rPr>
                <a:t>ライフサイエンスクラスター形成</a:t>
              </a:r>
              <a:endParaRPr lang="ja-JP" altLang="en-US" sz="1200" b="1"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grpSp>
      <p:pic>
        <p:nvPicPr>
          <p:cNvPr id="120"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195362" y="3506179"/>
            <a:ext cx="392176" cy="322348"/>
          </a:xfrm>
          <a:prstGeom prst="rect">
            <a:avLst/>
          </a:prstGeom>
          <a:noFill/>
          <a:extLst>
            <a:ext uri="{909E8E84-426E-40DD-AFC4-6F175D3DCCD1}">
              <a14:hiddenFill xmlns:a14="http://schemas.microsoft.com/office/drawing/2010/main">
                <a:solidFill>
                  <a:srgbClr val="FFFFFF"/>
                </a:solidFill>
              </a14:hiddenFill>
            </a:ext>
          </a:extLst>
        </p:spPr>
      </p:pic>
      <p:sp>
        <p:nvSpPr>
          <p:cNvPr id="121" name="Rectangle 158"/>
          <p:cNvSpPr>
            <a:spLocks noChangeArrowheads="1"/>
          </p:cNvSpPr>
          <p:nvPr/>
        </p:nvSpPr>
        <p:spPr bwMode="auto">
          <a:xfrm>
            <a:off x="5562216" y="3444024"/>
            <a:ext cx="1032759" cy="262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大阪産業技術研究所</a:t>
            </a:r>
            <a:endParaRPr lang="en-US" altLang="ja-JP" sz="1200" b="1" dirty="0" smtClean="0">
              <a:solidFill>
                <a:srgbClr val="3333CC"/>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（森之宮センター）</a:t>
            </a:r>
            <a:endParaRPr lang="en-US" altLang="ja-JP" sz="1200" b="1" dirty="0" smtClean="0">
              <a:solidFill>
                <a:srgbClr val="3333CC"/>
              </a:solidFill>
              <a:latin typeface="Meiryo UI" panose="020B0604030504040204" pitchFamily="50" charset="-128"/>
              <a:ea typeface="Meiryo UI" panose="020B0604030504040204" pitchFamily="50" charset="-128"/>
            </a:endParaRPr>
          </a:p>
        </p:txBody>
      </p:sp>
      <p:pic>
        <p:nvPicPr>
          <p:cNvPr id="122" name="Picture 3" descr="C:\Program Files\Microsoft Office\MEDIA\CAGCAT10\j0301252.wmf"/>
          <p:cNvPicPr>
            <a:picLocks noChangeAspect="1" noChangeArrowheads="1"/>
          </p:cNvPicPr>
          <p:nvPr/>
        </p:nvPicPr>
        <p:blipFill>
          <a:blip r:embed="rId6" cstate="email">
            <a:extLst>
              <a:ext uri="{28A0092B-C50C-407E-A947-70E740481C1C}">
                <a14:useLocalDpi xmlns:a14="http://schemas.microsoft.com/office/drawing/2010/main"/>
              </a:ext>
            </a:extLst>
          </a:blip>
          <a:srcRect/>
          <a:stretch>
            <a:fillRect/>
          </a:stretch>
        </p:blipFill>
        <p:spPr bwMode="auto">
          <a:xfrm>
            <a:off x="5377403" y="3889957"/>
            <a:ext cx="392176" cy="322348"/>
          </a:xfrm>
          <a:prstGeom prst="rect">
            <a:avLst/>
          </a:prstGeom>
          <a:noFill/>
          <a:extLst>
            <a:ext uri="{909E8E84-426E-40DD-AFC4-6F175D3DCCD1}">
              <a14:hiddenFill xmlns:a14="http://schemas.microsoft.com/office/drawing/2010/main">
                <a:solidFill>
                  <a:srgbClr val="FFFFFF"/>
                </a:solidFill>
              </a14:hiddenFill>
            </a:ext>
          </a:extLst>
        </p:spPr>
      </p:pic>
      <p:sp>
        <p:nvSpPr>
          <p:cNvPr id="123" name="Rectangle 158"/>
          <p:cNvSpPr>
            <a:spLocks noChangeArrowheads="1"/>
          </p:cNvSpPr>
          <p:nvPr/>
        </p:nvSpPr>
        <p:spPr bwMode="auto">
          <a:xfrm>
            <a:off x="5611048" y="3821437"/>
            <a:ext cx="1032759" cy="262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charset="-128"/>
              </a:defRPr>
            </a:lvl1pPr>
            <a:lvl2pPr marL="742950" indent="-285750" eaLnBrk="0" hangingPunct="0">
              <a:defRPr kumimoji="1" sz="1600">
                <a:solidFill>
                  <a:schemeClr val="tx1"/>
                </a:solidFill>
                <a:latin typeface="Arial" charset="0"/>
                <a:ea typeface="ＭＳ Ｐゴシック" charset="-128"/>
              </a:defRPr>
            </a:lvl2pPr>
            <a:lvl3pPr marL="1143000" indent="-228600" eaLnBrk="0" hangingPunct="0">
              <a:defRPr kumimoji="1" sz="1600">
                <a:solidFill>
                  <a:schemeClr val="tx1"/>
                </a:solidFill>
                <a:latin typeface="Arial" charset="0"/>
                <a:ea typeface="ＭＳ Ｐゴシック" charset="-128"/>
              </a:defRPr>
            </a:lvl3pPr>
            <a:lvl4pPr marL="1600200" indent="-228600" eaLnBrk="0" hangingPunct="0">
              <a:defRPr kumimoji="1" sz="1600">
                <a:solidFill>
                  <a:schemeClr val="tx1"/>
                </a:solidFill>
                <a:latin typeface="Arial" charset="0"/>
                <a:ea typeface="ＭＳ Ｐゴシック" charset="-128"/>
              </a:defRPr>
            </a:lvl4pPr>
            <a:lvl5pPr marL="2057400" indent="-228600" eaLnBrk="0" hangingPunct="0">
              <a:defRPr kumimoji="1" sz="1600">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sz="1600">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sz="1600">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sz="1600">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sz="1600">
                <a:solidFill>
                  <a:schemeClr val="tx1"/>
                </a:solidFill>
                <a:latin typeface="Arial" charset="0"/>
                <a:ea typeface="ＭＳ Ｐゴシック" charset="-128"/>
              </a:defRPr>
            </a:lvl9pPr>
          </a:lstStyle>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大阪健康安全</a:t>
            </a:r>
            <a:endParaRPr lang="en-US" altLang="ja-JP" sz="1200" b="1" dirty="0" smtClean="0">
              <a:solidFill>
                <a:srgbClr val="3333CC"/>
              </a:solidFill>
              <a:latin typeface="Meiryo UI" panose="020B0604030504040204" pitchFamily="50" charset="-128"/>
              <a:ea typeface="Meiryo UI" panose="020B0604030504040204" pitchFamily="50" charset="-128"/>
            </a:endParaRPr>
          </a:p>
          <a:p>
            <a:pPr algn="ctr" eaLnBrk="1" hangingPunct="1">
              <a:lnSpc>
                <a:spcPts val="1200"/>
              </a:lnSpc>
            </a:pPr>
            <a:r>
              <a:rPr lang="ja-JP" altLang="en-US" sz="1200" b="1" dirty="0" smtClean="0">
                <a:solidFill>
                  <a:srgbClr val="3333CC"/>
                </a:solidFill>
                <a:latin typeface="Meiryo UI" panose="020B0604030504040204" pitchFamily="50" charset="-128"/>
                <a:ea typeface="Meiryo UI" panose="020B0604030504040204" pitchFamily="50" charset="-128"/>
              </a:rPr>
              <a:t>基盤研究所</a:t>
            </a:r>
            <a:endParaRPr lang="en-US" altLang="ja-JP" sz="1200" b="1" dirty="0" smtClean="0">
              <a:solidFill>
                <a:srgbClr val="3333CC"/>
              </a:solidFill>
              <a:latin typeface="Meiryo UI" panose="020B0604030504040204" pitchFamily="50" charset="-128"/>
              <a:ea typeface="Meiryo UI" panose="020B0604030504040204" pitchFamily="50" charset="-128"/>
            </a:endParaRPr>
          </a:p>
        </p:txBody>
      </p:sp>
      <p:sp>
        <p:nvSpPr>
          <p:cNvPr id="124" name="正方形/長方形 123"/>
          <p:cNvSpPr/>
          <p:nvPr/>
        </p:nvSpPr>
        <p:spPr>
          <a:xfrm>
            <a:off x="1384769" y="1718107"/>
            <a:ext cx="2064568" cy="144000"/>
          </a:xfrm>
          <a:prstGeom prst="rect">
            <a:avLst/>
          </a:prstGeom>
          <a:solidFill>
            <a:schemeClr val="bg1"/>
          </a:solid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5" name="右矢印 124"/>
          <p:cNvSpPr/>
          <p:nvPr/>
        </p:nvSpPr>
        <p:spPr>
          <a:xfrm rot="19315067" flipH="1">
            <a:off x="2247252" y="5509474"/>
            <a:ext cx="378893" cy="771309"/>
          </a:xfrm>
          <a:prstGeom prst="rightArrow">
            <a:avLst/>
          </a:prstGeom>
          <a:solidFill>
            <a:schemeClr val="accent1">
              <a:alpha val="5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pic>
        <p:nvPicPr>
          <p:cNvPr id="126" name="図 125"/>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7524475" y="2923535"/>
            <a:ext cx="776816" cy="525768"/>
          </a:xfrm>
          <a:prstGeom prst="rect">
            <a:avLst/>
          </a:prstGeom>
        </p:spPr>
      </p:pic>
      <p:sp>
        <p:nvSpPr>
          <p:cNvPr id="127" name="テキスト ボックス 126"/>
          <p:cNvSpPr txBox="1"/>
          <p:nvPr/>
        </p:nvSpPr>
        <p:spPr>
          <a:xfrm>
            <a:off x="7768519" y="3335349"/>
            <a:ext cx="1593794" cy="523220"/>
          </a:xfrm>
          <a:prstGeom prst="rect">
            <a:avLst/>
          </a:prstGeom>
          <a:noFill/>
        </p:spPr>
        <p:txBody>
          <a:bodyPr wrap="square" rtlCol="0">
            <a:spAutoFit/>
          </a:bodyPr>
          <a:lstStyle/>
          <a:p>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リニア</a:t>
            </a:r>
            <a:endParaRPr lang="en-US" altLang="ja-JP"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中央新幹線</a:t>
            </a:r>
            <a:endParaRPr lang="ja-JP" altLang="en-US" sz="14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28" name="Picture 5"/>
          <p:cNvPicPr>
            <a:picLocks noChangeAspect="1" noChangeArrowheads="1"/>
          </p:cNvPicPr>
          <p:nvPr/>
        </p:nvPicPr>
        <p:blipFill>
          <a:blip r:embed="rId16" cstate="email">
            <a:extLst>
              <a:ext uri="{28A0092B-C50C-407E-A947-70E740481C1C}">
                <a14:useLocalDpi xmlns:a14="http://schemas.microsoft.com/office/drawing/2010/main"/>
              </a:ext>
            </a:extLst>
          </a:blip>
          <a:srcRect/>
          <a:stretch>
            <a:fillRect/>
          </a:stretch>
        </p:blipFill>
        <p:spPr bwMode="auto">
          <a:xfrm>
            <a:off x="4698184" y="5167377"/>
            <a:ext cx="413141" cy="3517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9" name="Picture 6"/>
          <p:cNvPicPr>
            <a:picLocks noChangeAspect="1" noChangeArrowheads="1"/>
          </p:cNvPicPr>
          <p:nvPr/>
        </p:nvPicPr>
        <p:blipFill>
          <a:blip r:embed="rId17" cstate="email">
            <a:extLst>
              <a:ext uri="{28A0092B-C50C-407E-A947-70E740481C1C}">
                <a14:useLocalDpi xmlns:a14="http://schemas.microsoft.com/office/drawing/2010/main"/>
              </a:ext>
            </a:extLst>
          </a:blip>
          <a:srcRect/>
          <a:stretch>
            <a:fillRect/>
          </a:stretch>
        </p:blipFill>
        <p:spPr bwMode="auto">
          <a:xfrm>
            <a:off x="6591012" y="5477710"/>
            <a:ext cx="613095" cy="3130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0" name="Picture 8"/>
          <p:cNvPicPr>
            <a:picLocks noChangeAspect="1" noChangeArrowheads="1"/>
          </p:cNvPicPr>
          <p:nvPr/>
        </p:nvPicPr>
        <p:blipFill>
          <a:blip r:embed="rId18" cstate="email">
            <a:extLst>
              <a:ext uri="{28A0092B-C50C-407E-A947-70E740481C1C}">
                <a14:useLocalDpi xmlns:a14="http://schemas.microsoft.com/office/drawing/2010/main"/>
              </a:ext>
            </a:extLst>
          </a:blip>
          <a:srcRect/>
          <a:stretch>
            <a:fillRect/>
          </a:stretch>
        </p:blipFill>
        <p:spPr bwMode="auto">
          <a:xfrm>
            <a:off x="3435630" y="5845930"/>
            <a:ext cx="497809" cy="3672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1" name="Picture 3"/>
          <p:cNvPicPr>
            <a:picLocks noChangeAspect="1" noChangeArrowheads="1"/>
          </p:cNvPicPr>
          <p:nvPr/>
        </p:nvPicPr>
        <p:blipFill>
          <a:blip r:embed="rId19" cstate="email">
            <a:extLst>
              <a:ext uri="{28A0092B-C50C-407E-A947-70E740481C1C}">
                <a14:useLocalDpi xmlns:a14="http://schemas.microsoft.com/office/drawing/2010/main"/>
              </a:ext>
            </a:extLst>
          </a:blip>
          <a:srcRect/>
          <a:stretch>
            <a:fillRect/>
          </a:stretch>
        </p:blipFill>
        <p:spPr bwMode="auto">
          <a:xfrm>
            <a:off x="6594975" y="2887505"/>
            <a:ext cx="573506" cy="2901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5" name="正方形/長方形 104"/>
          <p:cNvSpPr/>
          <p:nvPr/>
        </p:nvSpPr>
        <p:spPr>
          <a:xfrm>
            <a:off x="8409709" y="6405044"/>
            <a:ext cx="720436"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16</a:t>
            </a:r>
            <a:endParaRPr kumimoji="1" lang="ja-JP" altLang="en-US" sz="2000" b="1" dirty="0">
              <a:solidFill>
                <a:srgbClr val="002060"/>
              </a:solidFill>
              <a:latin typeface="+mn-ea"/>
            </a:endParaRPr>
          </a:p>
        </p:txBody>
      </p:sp>
      <p:sp>
        <p:nvSpPr>
          <p:cNvPr id="106" name="テキスト ボックス 105"/>
          <p:cNvSpPr txBox="1"/>
          <p:nvPr/>
        </p:nvSpPr>
        <p:spPr>
          <a:xfrm>
            <a:off x="112623" y="625644"/>
            <a:ext cx="8974108" cy="553998"/>
          </a:xfrm>
          <a:prstGeom prst="rect">
            <a:avLst/>
          </a:prstGeom>
          <a:noFill/>
        </p:spPr>
        <p:txBody>
          <a:bodyPr wrap="square" rtlCol="0">
            <a:spAutoFit/>
          </a:bodyPr>
          <a:lstStyle/>
          <a:p>
            <a:pPr>
              <a:lnSpc>
                <a:spcPts val="1800"/>
              </a:lnSpc>
            </a:pPr>
            <a:r>
              <a:rPr kumimoji="1" lang="ja-JP" altLang="en-US" sz="1500" dirty="0" smtClean="0">
                <a:latin typeface="+mj-lt"/>
              </a:rPr>
              <a:t>副首都ビジョン</a:t>
            </a:r>
            <a:r>
              <a:rPr kumimoji="1" lang="ja-JP" altLang="en-US" sz="1500" dirty="0">
                <a:latin typeface="+mj-lt"/>
              </a:rPr>
              <a:t>では、副首都・大阪の実現に向けて、大阪だけでなく、副首都圏として、京阪神や関西圏までも視野に入れた取組みを進めることとして</a:t>
            </a:r>
            <a:r>
              <a:rPr kumimoji="1" lang="ja-JP" altLang="en-US" sz="1500" dirty="0" smtClean="0">
                <a:latin typeface="+mj-lt"/>
              </a:rPr>
              <a:t>いる。</a:t>
            </a:r>
            <a:endParaRPr kumimoji="1" lang="ja-JP" altLang="en-US" sz="1500" dirty="0">
              <a:latin typeface="+mj-lt"/>
            </a:endParaRPr>
          </a:p>
        </p:txBody>
      </p:sp>
      <p:sp>
        <p:nvSpPr>
          <p:cNvPr id="2" name="テキスト ボックス 1"/>
          <p:cNvSpPr txBox="1"/>
          <p:nvPr/>
        </p:nvSpPr>
        <p:spPr>
          <a:xfrm>
            <a:off x="969040" y="1308463"/>
            <a:ext cx="246221" cy="2158829"/>
          </a:xfrm>
          <a:prstGeom prst="rect">
            <a:avLst/>
          </a:prstGeom>
          <a:noFill/>
        </p:spPr>
        <p:txBody>
          <a:bodyPr vert="eaVert" wrap="square" lIns="0" tIns="0" rIns="0" bIns="0" rtlCol="0" anchor="ctr" anchorCtr="1">
            <a:spAutoFit/>
          </a:bodyPr>
          <a:lstStyle/>
          <a:p>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関西・西日本へ波及</a:t>
            </a:r>
          </a:p>
        </p:txBody>
      </p:sp>
    </p:spTree>
    <p:extLst>
      <p:ext uri="{BB962C8B-B14F-4D97-AF65-F5344CB8AC3E}">
        <p14:creationId xmlns:p14="http://schemas.microsoft.com/office/powerpoint/2010/main" val="31364514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2857527"/>
            <a:ext cx="9144000" cy="10939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Bef>
                <a:spcPts val="600"/>
              </a:spcBef>
            </a:pP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参考</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a:t>
            </a:r>
            <a:endPar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（現行の「副首都ビジョン」策定時の議論・経過など）</a:t>
            </a:r>
            <a:endPar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rgbClr val="002060"/>
                </a:solidFill>
                <a:latin typeface="+mn-ea"/>
              </a:rPr>
              <a:t>17</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0992030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3713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6" name="角丸四角形 25"/>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20" name="テキスト ボックス 19"/>
          <p:cNvSpPr txBox="1"/>
          <p:nvPr/>
        </p:nvSpPr>
        <p:spPr>
          <a:xfrm>
            <a:off x="562090" y="1660395"/>
            <a:ext cx="8235546" cy="1723549"/>
          </a:xfrm>
          <a:prstGeom prst="rect">
            <a:avLst/>
          </a:prstGeom>
          <a:noFill/>
        </p:spPr>
        <p:txBody>
          <a:bodyPr wrap="square" rtlCol="0">
            <a:spAutoFit/>
          </a:bodyPr>
          <a:lstStyle/>
          <a:p>
            <a:pPr marL="174625" indent="-174625">
              <a:spcBef>
                <a:spcPts val="600"/>
              </a:spcBef>
            </a:pPr>
            <a:r>
              <a:rPr lang="ja-JP" altLang="en-US" sz="1600" dirty="0" smtClean="0">
                <a:latin typeface="+mj-lt"/>
              </a:rPr>
              <a:t>○ 人口</a:t>
            </a:r>
            <a:r>
              <a:rPr lang="ja-JP" altLang="en-US" sz="1600" dirty="0">
                <a:latin typeface="+mj-lt"/>
              </a:rPr>
              <a:t>が減少し、超高齢化が加速する中においても、アジアナンバーワンの国として</a:t>
            </a:r>
            <a:r>
              <a:rPr lang="ja-JP" altLang="en-US" sz="1600" b="1" dirty="0">
                <a:latin typeface="+mj-lt"/>
              </a:rPr>
              <a:t>輝き続ける日本を創っていかなければならない</a:t>
            </a:r>
            <a:r>
              <a:rPr lang="ja-JP" altLang="en-US" sz="1600" dirty="0" smtClean="0">
                <a:latin typeface="+mj-lt"/>
              </a:rPr>
              <a:t>。</a:t>
            </a:r>
            <a:endParaRPr lang="en-US" altLang="ja-JP" sz="1600" dirty="0">
              <a:latin typeface="+mj-lt"/>
            </a:endParaRPr>
          </a:p>
          <a:p>
            <a:pPr marL="174625" indent="-174625">
              <a:spcBef>
                <a:spcPts val="600"/>
              </a:spcBef>
            </a:pPr>
            <a:r>
              <a:rPr lang="ja-JP" altLang="en-US" sz="1600" dirty="0"/>
              <a:t>○</a:t>
            </a:r>
            <a:r>
              <a:rPr lang="ja-JP" altLang="en-US" sz="1600" dirty="0" smtClean="0">
                <a:latin typeface="+mj-lt"/>
              </a:rPr>
              <a:t> その</a:t>
            </a:r>
            <a:r>
              <a:rPr lang="ja-JP" altLang="en-US" sz="1600" dirty="0">
                <a:latin typeface="+mj-lt"/>
              </a:rPr>
              <a:t>結果として</a:t>
            </a:r>
            <a:r>
              <a:rPr lang="ja-JP" altLang="en-US" sz="1600" dirty="0" smtClean="0">
                <a:latin typeface="+mj-lt"/>
              </a:rPr>
              <a:t>、</a:t>
            </a:r>
            <a:r>
              <a:rPr lang="ja-JP" altLang="en-US" sz="1600" dirty="0">
                <a:latin typeface="+mj-lt"/>
              </a:rPr>
              <a:t>まじめに</a:t>
            </a:r>
            <a:r>
              <a:rPr lang="ja-JP" altLang="en-US" sz="1600" dirty="0" smtClean="0">
                <a:latin typeface="+mj-lt"/>
              </a:rPr>
              <a:t>取組めば</a:t>
            </a:r>
            <a:r>
              <a:rPr lang="ja-JP" altLang="en-US" sz="1600" dirty="0">
                <a:latin typeface="+mj-lt"/>
              </a:rPr>
              <a:t>豊かになれる、そういった大阪を実現し、住民に還元しなければ</a:t>
            </a:r>
            <a:r>
              <a:rPr lang="ja-JP" altLang="en-US" sz="1600" dirty="0" smtClean="0">
                <a:latin typeface="+mj-lt"/>
              </a:rPr>
              <a:t>ならない。</a:t>
            </a:r>
            <a:endParaRPr lang="ja-JP" altLang="en-US" sz="1600" dirty="0">
              <a:latin typeface="+mj-lt"/>
            </a:endParaRPr>
          </a:p>
          <a:p>
            <a:pPr marL="174625" indent="-174625">
              <a:spcBef>
                <a:spcPts val="600"/>
              </a:spcBef>
            </a:pPr>
            <a:r>
              <a:rPr lang="ja-JP" altLang="en-US" sz="1600" dirty="0"/>
              <a:t>○</a:t>
            </a:r>
            <a:r>
              <a:rPr lang="ja-JP" altLang="en-US" sz="1600" dirty="0" smtClean="0">
                <a:latin typeface="+mj-lt"/>
              </a:rPr>
              <a:t> その</a:t>
            </a:r>
            <a:r>
              <a:rPr lang="ja-JP" altLang="en-US" sz="1600" dirty="0">
                <a:latin typeface="+mj-lt"/>
              </a:rPr>
              <a:t>ため</a:t>
            </a:r>
            <a:r>
              <a:rPr lang="ja-JP" altLang="en-US" sz="1600" dirty="0" smtClean="0">
                <a:latin typeface="+mj-lt"/>
              </a:rPr>
              <a:t>には、</a:t>
            </a:r>
            <a:r>
              <a:rPr lang="ja-JP" altLang="en-US" sz="1600" dirty="0">
                <a:latin typeface="+mj-lt"/>
              </a:rPr>
              <a:t>首都東京と切磋琢磨</a:t>
            </a:r>
            <a:r>
              <a:rPr lang="ja-JP" altLang="en-US" sz="1600" dirty="0" smtClean="0">
                <a:latin typeface="+mj-lt"/>
              </a:rPr>
              <a:t>しながら</a:t>
            </a:r>
            <a:r>
              <a:rPr lang="ja-JP" altLang="en-US" sz="1600" b="1" dirty="0" smtClean="0">
                <a:latin typeface="+mj-lt"/>
              </a:rPr>
              <a:t>わが国</a:t>
            </a:r>
            <a:r>
              <a:rPr lang="ja-JP" altLang="en-US" sz="1600" b="1" dirty="0">
                <a:latin typeface="+mj-lt"/>
              </a:rPr>
              <a:t>の成長・発展をけん引できる</a:t>
            </a:r>
            <a:r>
              <a:rPr lang="ja-JP" altLang="en-US" sz="1600" dirty="0">
                <a:latin typeface="+mj-lt"/>
              </a:rPr>
              <a:t>戦略拠点都市、いわば、</a:t>
            </a:r>
            <a:r>
              <a:rPr lang="ja-JP" altLang="en-US" sz="1600" b="1" dirty="0">
                <a:latin typeface="+mj-lt"/>
              </a:rPr>
              <a:t>副首都として、大阪を確立していく必要</a:t>
            </a:r>
            <a:r>
              <a:rPr lang="ja-JP" altLang="en-US" sz="1600" dirty="0">
                <a:latin typeface="+mj-lt"/>
              </a:rPr>
              <a:t>が</a:t>
            </a:r>
            <a:r>
              <a:rPr lang="ja-JP" altLang="en-US" sz="1600" dirty="0" smtClean="0">
                <a:latin typeface="+mj-lt"/>
              </a:rPr>
              <a:t>ある</a:t>
            </a:r>
            <a:r>
              <a:rPr lang="ja-JP" altLang="en-US" sz="1600" dirty="0">
                <a:latin typeface="+mj-lt"/>
              </a:rPr>
              <a:t>。</a:t>
            </a:r>
            <a:endParaRPr lang="en-US" altLang="ja-JP" sz="1600" dirty="0" smtClean="0">
              <a:latin typeface="+mj-lt"/>
            </a:endParaRPr>
          </a:p>
        </p:txBody>
      </p:sp>
      <p:sp>
        <p:nvSpPr>
          <p:cNvPr id="22" name="テキスト ボックス 21"/>
          <p:cNvSpPr txBox="1"/>
          <p:nvPr/>
        </p:nvSpPr>
        <p:spPr>
          <a:xfrm>
            <a:off x="520201" y="4676449"/>
            <a:ext cx="8235546" cy="1723549"/>
          </a:xfrm>
          <a:prstGeom prst="rect">
            <a:avLst/>
          </a:prstGeom>
          <a:noFill/>
        </p:spPr>
        <p:txBody>
          <a:bodyPr wrap="square" rtlCol="0">
            <a:spAutoFit/>
          </a:bodyPr>
          <a:lstStyle/>
          <a:p>
            <a:pPr marL="174625" indent="-174625">
              <a:spcBef>
                <a:spcPts val="600"/>
              </a:spcBef>
            </a:pPr>
            <a:r>
              <a:rPr lang="ja-JP" altLang="en-US" sz="1600" dirty="0"/>
              <a:t>○</a:t>
            </a:r>
            <a:r>
              <a:rPr lang="ja-JP" altLang="en-US" sz="1600" dirty="0" smtClean="0"/>
              <a:t> わが国</a:t>
            </a:r>
            <a:r>
              <a:rPr lang="ja-JP" altLang="en-US" sz="1600" dirty="0"/>
              <a:t>では</a:t>
            </a:r>
            <a:r>
              <a:rPr lang="ja-JP" altLang="en-US" sz="1600" b="1" dirty="0"/>
              <a:t>首都の定義や考え方を明確に定めた法律はなく</a:t>
            </a:r>
            <a:r>
              <a:rPr lang="ja-JP" altLang="en-US" sz="1600" dirty="0"/>
              <a:t>、諸外国においても、概ね中央政府（国会）が所在していることを除き、首都としての捉え方は</a:t>
            </a:r>
            <a:r>
              <a:rPr lang="ja-JP" altLang="en-US" sz="1600" dirty="0" smtClean="0"/>
              <a:t>様々。</a:t>
            </a:r>
            <a:endParaRPr lang="ja-JP" altLang="en-US" sz="1600" dirty="0"/>
          </a:p>
          <a:p>
            <a:pPr marL="174625" indent="-174625">
              <a:spcBef>
                <a:spcPts val="600"/>
              </a:spcBef>
            </a:pPr>
            <a:r>
              <a:rPr lang="ja-JP" altLang="en-US" sz="1600" dirty="0"/>
              <a:t>○</a:t>
            </a:r>
            <a:r>
              <a:rPr lang="ja-JP" altLang="en-US" sz="1600" dirty="0" smtClean="0"/>
              <a:t> この</a:t>
            </a:r>
            <a:r>
              <a:rPr lang="ja-JP" altLang="en-US" sz="1600" dirty="0"/>
              <a:t>ため、まず</a:t>
            </a:r>
            <a:r>
              <a:rPr lang="ja-JP" altLang="en-US" sz="1600" dirty="0" smtClean="0"/>
              <a:t>は、副首都の概念を整理することとし、</a:t>
            </a:r>
            <a:r>
              <a:rPr lang="ja-JP" altLang="en-US" sz="1600" b="1" dirty="0" smtClean="0"/>
              <a:t>わが国</a:t>
            </a:r>
            <a:r>
              <a:rPr lang="ja-JP" altLang="en-US" sz="1600" b="1" dirty="0"/>
              <a:t>にとっての副首都の</a:t>
            </a:r>
            <a:r>
              <a:rPr lang="ja-JP" altLang="en-US" sz="1600" b="1" dirty="0" smtClean="0"/>
              <a:t>必要性、副首都</a:t>
            </a:r>
            <a:r>
              <a:rPr lang="ja-JP" altLang="en-US" sz="1600" b="1" dirty="0"/>
              <a:t>が担うべき</a:t>
            </a:r>
            <a:r>
              <a:rPr lang="ja-JP" altLang="en-US" sz="1600" b="1" dirty="0" smtClean="0"/>
              <a:t>役割</a:t>
            </a:r>
            <a:r>
              <a:rPr lang="ja-JP" altLang="en-US" sz="1600" dirty="0" smtClean="0"/>
              <a:t>を</a:t>
            </a:r>
            <a:r>
              <a:rPr lang="ja-JP" altLang="en-US" sz="1600" dirty="0"/>
              <a:t>明確にするところから議論を</a:t>
            </a:r>
            <a:r>
              <a:rPr lang="ja-JP" altLang="en-US" sz="1600" dirty="0" smtClean="0"/>
              <a:t>スタート。</a:t>
            </a:r>
            <a:endParaRPr lang="ja-JP" altLang="en-US" sz="1600" dirty="0"/>
          </a:p>
          <a:p>
            <a:pPr marL="174625" indent="-174625">
              <a:spcBef>
                <a:spcPts val="600"/>
              </a:spcBef>
            </a:pPr>
            <a:r>
              <a:rPr lang="ja-JP" altLang="en-US" sz="1600" dirty="0"/>
              <a:t>○</a:t>
            </a:r>
            <a:r>
              <a:rPr lang="ja-JP" altLang="en-US" sz="1600" dirty="0" smtClean="0"/>
              <a:t> その</a:t>
            </a:r>
            <a:r>
              <a:rPr lang="ja-JP" altLang="en-US" sz="1600" dirty="0"/>
              <a:t>うえで、</a:t>
            </a:r>
            <a:r>
              <a:rPr lang="ja-JP" altLang="en-US" sz="1600" b="1" dirty="0"/>
              <a:t>副首都に求められる機能</a:t>
            </a:r>
            <a:r>
              <a:rPr lang="ja-JP" altLang="en-US" sz="1600" dirty="0"/>
              <a:t>や、</a:t>
            </a:r>
            <a:r>
              <a:rPr lang="ja-JP" altLang="en-US" sz="1600" b="1" dirty="0"/>
              <a:t>それを支える広域自治体・基礎自治体のあり方</a:t>
            </a:r>
            <a:r>
              <a:rPr lang="ja-JP" altLang="en-US" sz="1600" dirty="0"/>
              <a:t>、さらに副首都の確立・発展に向けた</a:t>
            </a:r>
            <a:r>
              <a:rPr lang="ja-JP" altLang="en-US" sz="1600" b="1" dirty="0"/>
              <a:t>戦略をどのように考える</a:t>
            </a:r>
            <a:r>
              <a:rPr lang="ja-JP" altLang="en-US" sz="1600" b="1" dirty="0" smtClean="0"/>
              <a:t>か</a:t>
            </a:r>
            <a:r>
              <a:rPr lang="ja-JP" altLang="en-US" sz="1600" dirty="0" smtClean="0"/>
              <a:t>について検討を深める必要がある。</a:t>
            </a:r>
            <a:endParaRPr lang="ja-JP" altLang="en-US" sz="1600" dirty="0"/>
          </a:p>
        </p:txBody>
      </p:sp>
      <p:sp>
        <p:nvSpPr>
          <p:cNvPr id="21" name="角丸四角形 20"/>
          <p:cNvSpPr/>
          <p:nvPr/>
        </p:nvSpPr>
        <p:spPr>
          <a:xfrm>
            <a:off x="148283" y="811325"/>
            <a:ext cx="3523171"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なぜ「副首都ビジョン」を策定するのか</a:t>
            </a:r>
          </a:p>
        </p:txBody>
      </p:sp>
      <p:sp>
        <p:nvSpPr>
          <p:cNvPr id="27" name="正方形/長方形 26"/>
          <p:cNvSpPr/>
          <p:nvPr/>
        </p:nvSpPr>
        <p:spPr>
          <a:xfrm>
            <a:off x="358960" y="1266557"/>
            <a:ext cx="8438676" cy="227852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358959" y="4293658"/>
            <a:ext cx="8438677" cy="21410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28463" y="1281178"/>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34" name="角丸四角形 33"/>
          <p:cNvSpPr/>
          <p:nvPr/>
        </p:nvSpPr>
        <p:spPr>
          <a:xfrm>
            <a:off x="148283" y="3860520"/>
            <a:ext cx="5989281"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a:solidFill>
                  <a:schemeClr val="bg1"/>
                </a:solidFill>
                <a:latin typeface="Meiryo UI" panose="020B0604030504040204" pitchFamily="50" charset="-128"/>
                <a:ea typeface="Meiryo UI" panose="020B0604030504040204" pitchFamily="50" charset="-128"/>
              </a:rPr>
              <a:t>そもそも副首都とは何なのか（概念の</a:t>
            </a:r>
            <a:r>
              <a:rPr kumimoji="1" lang="ja-JP" altLang="en-US" sz="1600" b="1" dirty="0" smtClean="0">
                <a:solidFill>
                  <a:schemeClr val="bg1"/>
                </a:solidFill>
                <a:latin typeface="Meiryo UI" panose="020B0604030504040204" pitchFamily="50" charset="-128"/>
                <a:ea typeface="Meiryo UI" panose="020B0604030504040204" pitchFamily="50" charset="-128"/>
              </a:rPr>
              <a:t>整理が必要ではないか）</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228463" y="4347420"/>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36" name="正方形/長方形 3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rgbClr val="002060"/>
                </a:solidFill>
                <a:latin typeface="+mn-ea"/>
              </a:rPr>
              <a:t>18</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7909833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6432626"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なぜ、わが国に副首都が</a:t>
            </a:r>
            <a:r>
              <a:rPr kumimoji="1" lang="ja-JP" altLang="en-US" sz="1600" b="1" dirty="0">
                <a:solidFill>
                  <a:schemeClr val="bg1"/>
                </a:solidFill>
                <a:latin typeface="Meiryo UI" panose="020B0604030504040204" pitchFamily="50" charset="-128"/>
                <a:ea typeface="Meiryo UI" panose="020B0604030504040204" pitchFamily="50" charset="-128"/>
              </a:rPr>
              <a:t>必要なの</a:t>
            </a:r>
            <a:r>
              <a:rPr kumimoji="1" lang="ja-JP" altLang="en-US" sz="1600" b="1" dirty="0" smtClean="0">
                <a:solidFill>
                  <a:schemeClr val="bg1"/>
                </a:solidFill>
                <a:latin typeface="Meiryo UI" panose="020B0604030504040204" pitchFamily="50" charset="-128"/>
                <a:ea typeface="Meiryo UI" panose="020B0604030504040204" pitchFamily="50" charset="-128"/>
              </a:rPr>
              <a:t>か（複数の拠点創出の必要性）</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5" name="正方形/長方形 14"/>
          <p:cNvSpPr/>
          <p:nvPr/>
        </p:nvSpPr>
        <p:spPr>
          <a:xfrm>
            <a:off x="427303" y="2077481"/>
            <a:ext cx="8225645" cy="35935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lstStyle/>
          <a:p>
            <a:pPr marL="266700" indent="-266700"/>
            <a:r>
              <a:rPr kumimoji="1" lang="ja-JP" altLang="en-US" sz="1600" dirty="0" smtClean="0">
                <a:solidFill>
                  <a:schemeClr val="tx1"/>
                </a:solidFill>
              </a:rPr>
              <a:t>○　日本の中で</a:t>
            </a:r>
            <a:r>
              <a:rPr kumimoji="1" lang="ja-JP" altLang="en-US" sz="1600" b="1" dirty="0" smtClean="0">
                <a:solidFill>
                  <a:schemeClr val="tx1"/>
                </a:solidFill>
              </a:rPr>
              <a:t>東京一極が進んでおり</a:t>
            </a:r>
            <a:r>
              <a:rPr kumimoji="1" lang="ja-JP" altLang="en-US" sz="1600" dirty="0" smtClean="0">
                <a:solidFill>
                  <a:schemeClr val="tx1"/>
                </a:solidFill>
              </a:rPr>
              <a:t>、政治・行政の面から見ても、依然として東京を中心とした中央集権体制が強固。一方で、</a:t>
            </a:r>
            <a:r>
              <a:rPr kumimoji="1" lang="ja-JP" altLang="en-US" sz="1600" b="1" dirty="0" smtClean="0">
                <a:solidFill>
                  <a:schemeClr val="tx1"/>
                </a:solidFill>
              </a:rPr>
              <a:t>世界の中では日本の存在感が低下</a:t>
            </a:r>
            <a:r>
              <a:rPr kumimoji="1" lang="ja-JP" altLang="en-US" sz="1600" dirty="0" smtClean="0">
                <a:solidFill>
                  <a:schemeClr val="tx1"/>
                </a:solidFill>
              </a:rPr>
              <a:t>。この国の形を変えていく、そういう積極的な役割を大阪が担っていくべき。</a:t>
            </a:r>
            <a:endParaRPr kumimoji="1" lang="en-US" altLang="ja-JP" sz="1600" dirty="0" smtClean="0">
              <a:solidFill>
                <a:schemeClr val="tx1"/>
              </a:solidFill>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　国家間競争ではなく</a:t>
            </a:r>
            <a:r>
              <a:rPr kumimoji="1" lang="ja-JP" altLang="en-US" sz="1600" b="1" dirty="0">
                <a:solidFill>
                  <a:schemeClr val="tx1"/>
                </a:solidFill>
              </a:rPr>
              <a:t>都市</a:t>
            </a:r>
            <a:r>
              <a:rPr kumimoji="1" lang="ja-JP" altLang="en-US" sz="1600" b="1" dirty="0" smtClean="0">
                <a:solidFill>
                  <a:schemeClr val="tx1"/>
                </a:solidFill>
              </a:rPr>
              <a:t>間競争の時代</a:t>
            </a:r>
            <a:r>
              <a:rPr kumimoji="1" lang="ja-JP" altLang="en-US" sz="1600" dirty="0" smtClean="0">
                <a:solidFill>
                  <a:schemeClr val="tx1"/>
                </a:solidFill>
              </a:rPr>
              <a:t>に入って</a:t>
            </a:r>
            <a:r>
              <a:rPr kumimoji="1" lang="ja-JP" altLang="en-US" sz="1600" dirty="0">
                <a:solidFill>
                  <a:schemeClr val="tx1"/>
                </a:solidFill>
              </a:rPr>
              <a:t>おり</a:t>
            </a:r>
            <a:r>
              <a:rPr kumimoji="1" lang="ja-JP" altLang="en-US" sz="1600" dirty="0" smtClean="0">
                <a:solidFill>
                  <a:schemeClr val="tx1"/>
                </a:solidFill>
              </a:rPr>
              <a:t>、国全体の成長をけん引する、</a:t>
            </a:r>
            <a:r>
              <a:rPr kumimoji="1" lang="ja-JP" altLang="en-US" sz="1600" b="1" dirty="0" smtClean="0">
                <a:solidFill>
                  <a:schemeClr val="tx1"/>
                </a:solidFill>
              </a:rPr>
              <a:t>国際競争力を持つ東京以外の複数の戦略拠点都市の創出</a:t>
            </a:r>
            <a:r>
              <a:rPr kumimoji="1" lang="ja-JP" altLang="en-US" sz="1600" dirty="0" smtClean="0">
                <a:solidFill>
                  <a:schemeClr val="tx1"/>
                </a:solidFill>
              </a:rPr>
              <a:t>が求められている。</a:t>
            </a:r>
            <a:endParaRPr kumimoji="1" lang="en-US" altLang="ja-JP" sz="1600" dirty="0" smtClean="0">
              <a:solidFill>
                <a:schemeClr val="tx1"/>
              </a:solidFill>
            </a:endParaRPr>
          </a:p>
          <a:p>
            <a:pPr marL="266700" indent="-266700"/>
            <a:endParaRPr kumimoji="1" lang="ja-JP" altLang="en-US" sz="1600" dirty="0" smtClean="0">
              <a:solidFill>
                <a:schemeClr val="tx1"/>
              </a:solidFill>
            </a:endParaRPr>
          </a:p>
          <a:p>
            <a:pPr marL="266700" indent="-266700">
              <a:spcBef>
                <a:spcPts val="1200"/>
              </a:spcBef>
            </a:pPr>
            <a:r>
              <a:rPr kumimoji="1" lang="ja-JP" altLang="en-US" sz="1600" dirty="0" smtClean="0">
                <a:solidFill>
                  <a:schemeClr val="tx1"/>
                </a:solidFill>
              </a:rPr>
              <a:t>○　ヨーロッパの地図にあてはめると、東西に長い</a:t>
            </a:r>
            <a:r>
              <a:rPr kumimoji="1" lang="ja-JP" altLang="ja-JP" sz="1600" dirty="0" smtClean="0">
                <a:solidFill>
                  <a:schemeClr val="tx1"/>
                </a:solidFill>
              </a:rPr>
              <a:t>日本</a:t>
            </a:r>
            <a:r>
              <a:rPr kumimoji="1" lang="ja-JP" altLang="en-US" sz="1600" dirty="0" smtClean="0">
                <a:solidFill>
                  <a:schemeClr val="tx1"/>
                </a:solidFill>
              </a:rPr>
              <a:t>は複数の国にまたがる広さ。地形</a:t>
            </a:r>
            <a:r>
              <a:rPr kumimoji="1" lang="ja-JP" altLang="ja-JP" sz="1600" dirty="0" smtClean="0">
                <a:solidFill>
                  <a:schemeClr val="tx1"/>
                </a:solidFill>
              </a:rPr>
              <a:t>学的な要素</a:t>
            </a:r>
            <a:r>
              <a:rPr kumimoji="1" lang="ja-JP" altLang="en-US" sz="1600" dirty="0" smtClean="0">
                <a:solidFill>
                  <a:schemeClr val="tx1"/>
                </a:solidFill>
              </a:rPr>
              <a:t>を考えれば</a:t>
            </a:r>
            <a:r>
              <a:rPr kumimoji="1" lang="ja-JP" altLang="ja-JP" sz="1600" dirty="0" smtClean="0">
                <a:solidFill>
                  <a:schemeClr val="tx1"/>
                </a:solidFill>
              </a:rPr>
              <a:t>、</a:t>
            </a:r>
            <a:r>
              <a:rPr kumimoji="1" lang="ja-JP" altLang="ja-JP" sz="1600" b="1" dirty="0" smtClean="0">
                <a:solidFill>
                  <a:schemeClr val="tx1"/>
                </a:solidFill>
              </a:rPr>
              <a:t>西</a:t>
            </a:r>
            <a:r>
              <a:rPr kumimoji="1" lang="ja-JP" altLang="ja-JP" sz="1600" b="1" dirty="0">
                <a:solidFill>
                  <a:schemeClr val="tx1"/>
                </a:solidFill>
              </a:rPr>
              <a:t>の拠点としての大阪の中枢性の再構築</a:t>
            </a:r>
            <a:r>
              <a:rPr kumimoji="1" lang="ja-JP" altLang="en-US" sz="1600" dirty="0" smtClean="0">
                <a:solidFill>
                  <a:schemeClr val="tx1"/>
                </a:solidFill>
              </a:rPr>
              <a:t>が</a:t>
            </a:r>
            <a:r>
              <a:rPr kumimoji="1" lang="ja-JP" altLang="en-US" sz="1600" dirty="0">
                <a:solidFill>
                  <a:schemeClr val="tx1"/>
                </a:solidFill>
              </a:rPr>
              <a:t>非常</a:t>
            </a:r>
            <a:r>
              <a:rPr kumimoji="1" lang="ja-JP" altLang="en-US" sz="1600" dirty="0" smtClean="0">
                <a:solidFill>
                  <a:schemeClr val="tx1"/>
                </a:solidFill>
              </a:rPr>
              <a:t>に重要。</a:t>
            </a:r>
            <a:endParaRPr kumimoji="1" lang="en-US" altLang="ja-JP" sz="1600" dirty="0" smtClean="0">
              <a:solidFill>
                <a:schemeClr val="tx1"/>
              </a:solidFill>
            </a:endParaRPr>
          </a:p>
          <a:p>
            <a:pPr marL="266700" indent="-266700"/>
            <a:endParaRPr kumimoji="1" lang="ja-JP" altLang="en-US" sz="1600" dirty="0" smtClean="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人々の生活や雇用を考えた時に重要なのは、</a:t>
            </a:r>
            <a:r>
              <a:rPr kumimoji="1" lang="en-US" altLang="ja-JP" sz="1600" dirty="0" smtClean="0">
                <a:solidFill>
                  <a:schemeClr val="tx1"/>
                </a:solidFill>
              </a:rPr>
              <a:t>GDP</a:t>
            </a:r>
            <a:r>
              <a:rPr kumimoji="1" lang="ja-JP" altLang="en-US" sz="1600" dirty="0" smtClean="0">
                <a:solidFill>
                  <a:schemeClr val="tx1"/>
                </a:solidFill>
              </a:rPr>
              <a:t>の比較ではなく、都市が一定の人口の範囲内にあるかどうかということ。そのために、</a:t>
            </a:r>
            <a:r>
              <a:rPr kumimoji="1" lang="ja-JP" altLang="en-US" sz="1600" b="1" dirty="0" smtClean="0">
                <a:solidFill>
                  <a:schemeClr val="tx1"/>
                </a:solidFill>
              </a:rPr>
              <a:t>世界</a:t>
            </a:r>
            <a:r>
              <a:rPr kumimoji="1" lang="ja-JP" altLang="en-US" sz="1600" b="1" dirty="0">
                <a:solidFill>
                  <a:schemeClr val="tx1"/>
                </a:solidFill>
              </a:rPr>
              <a:t>ランキング</a:t>
            </a:r>
            <a:r>
              <a:rPr kumimoji="1" lang="ja-JP" altLang="en-US" sz="1600" b="1" dirty="0" smtClean="0">
                <a:solidFill>
                  <a:schemeClr val="tx1"/>
                </a:solidFill>
              </a:rPr>
              <a:t>でも評価される東京以外の都市がどれくらいあるのかは、国家戦略課題</a:t>
            </a:r>
            <a:r>
              <a:rPr kumimoji="1" lang="ja-JP" altLang="en-US" sz="1600" dirty="0" smtClean="0">
                <a:solidFill>
                  <a:schemeClr val="tx1"/>
                </a:solidFill>
              </a:rPr>
              <a:t>である。</a:t>
            </a:r>
            <a:endParaRPr kumimoji="1" lang="ja-JP" altLang="en-US" sz="1600" dirty="0">
              <a:solidFill>
                <a:schemeClr val="tx1"/>
              </a:solidFill>
            </a:endParaRPr>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rgbClr val="002060"/>
                </a:solidFill>
                <a:latin typeface="+mn-ea"/>
              </a:rPr>
              <a:t>19</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9707177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5823026"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なぜ、わが国に副首都が</a:t>
            </a:r>
            <a:r>
              <a:rPr kumimoji="1" lang="ja-JP" altLang="en-US" sz="1600" b="1" dirty="0">
                <a:solidFill>
                  <a:schemeClr val="bg1"/>
                </a:solidFill>
                <a:latin typeface="Meiryo UI" panose="020B0604030504040204" pitchFamily="50" charset="-128"/>
                <a:ea typeface="Meiryo UI" panose="020B0604030504040204" pitchFamily="50" charset="-128"/>
              </a:rPr>
              <a:t>必要なの</a:t>
            </a:r>
            <a:r>
              <a:rPr kumimoji="1" lang="ja-JP" altLang="en-US" sz="1600" b="1" dirty="0" smtClean="0">
                <a:solidFill>
                  <a:schemeClr val="bg1"/>
                </a:solidFill>
                <a:latin typeface="Meiryo UI" panose="020B0604030504040204" pitchFamily="50" charset="-128"/>
                <a:ea typeface="Meiryo UI" panose="020B0604030504040204" pitchFamily="50" charset="-128"/>
              </a:rPr>
              <a:t>か（</a:t>
            </a:r>
            <a:r>
              <a:rPr kumimoji="1" lang="ja-JP" altLang="en-US" sz="1600" b="1" dirty="0">
                <a:solidFill>
                  <a:schemeClr val="bg1"/>
                </a:solidFill>
                <a:latin typeface="Meiryo UI" panose="020B0604030504040204" pitchFamily="50" charset="-128"/>
                <a:ea typeface="Meiryo UI" panose="020B0604030504040204" pitchFamily="50" charset="-128"/>
              </a:rPr>
              <a:t>国土</a:t>
            </a:r>
            <a:r>
              <a:rPr kumimoji="1" lang="ja-JP" altLang="en-US" sz="1600" b="1" dirty="0" smtClean="0">
                <a:solidFill>
                  <a:schemeClr val="bg1"/>
                </a:solidFill>
                <a:latin typeface="Meiryo UI" panose="020B0604030504040204" pitchFamily="50" charset="-128"/>
                <a:ea typeface="Meiryo UI" panose="020B0604030504040204" pitchFamily="50" charset="-128"/>
              </a:rPr>
              <a:t>の強靭化の必要性）</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20</a:t>
            </a:r>
            <a:endParaRPr kumimoji="1" lang="ja-JP" altLang="en-US" sz="2000" b="1" dirty="0">
              <a:solidFill>
                <a:srgbClr val="002060"/>
              </a:solidFill>
              <a:latin typeface="+mn-ea"/>
            </a:endParaRPr>
          </a:p>
        </p:txBody>
      </p:sp>
      <p:sp>
        <p:nvSpPr>
          <p:cNvPr id="10" name="正方形/長方形 9"/>
          <p:cNvSpPr/>
          <p:nvPr/>
        </p:nvSpPr>
        <p:spPr>
          <a:xfrm>
            <a:off x="427303" y="1753778"/>
            <a:ext cx="8225645" cy="3837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lstStyle/>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b="1" dirty="0" smtClean="0">
                <a:solidFill>
                  <a:schemeClr val="tx1"/>
                </a:solidFill>
              </a:rPr>
              <a:t>大地震等から首都を守る</a:t>
            </a:r>
            <a:r>
              <a:rPr kumimoji="1" lang="ja-JP" altLang="en-US" sz="1600" dirty="0" smtClean="0">
                <a:solidFill>
                  <a:schemeClr val="tx1"/>
                </a:solidFill>
              </a:rPr>
              <a:t>ため、</a:t>
            </a:r>
            <a:r>
              <a:rPr kumimoji="1" lang="ja-JP" altLang="en-US" sz="1600" b="1" dirty="0">
                <a:solidFill>
                  <a:schemeClr val="tx1"/>
                </a:solidFill>
              </a:rPr>
              <a:t>首都という概念のハイブリッド化</a:t>
            </a:r>
            <a:r>
              <a:rPr kumimoji="1" lang="ja-JP" altLang="en-US" sz="1600" dirty="0">
                <a:solidFill>
                  <a:schemeClr val="tx1"/>
                </a:solidFill>
              </a:rPr>
              <a:t>が必要。二重</a:t>
            </a:r>
            <a:r>
              <a:rPr kumimoji="1" lang="ja-JP" altLang="en-US" sz="1600" dirty="0" smtClean="0">
                <a:solidFill>
                  <a:schemeClr val="tx1"/>
                </a:solidFill>
              </a:rPr>
              <a:t>の首都、</a:t>
            </a:r>
            <a:r>
              <a:rPr kumimoji="1" lang="ja-JP" altLang="en-US" sz="1600" b="1" dirty="0" smtClean="0">
                <a:solidFill>
                  <a:schemeClr val="tx1"/>
                </a:solidFill>
              </a:rPr>
              <a:t>代替補完機能を果たせる首都</a:t>
            </a:r>
            <a:r>
              <a:rPr kumimoji="1" lang="ja-JP" altLang="en-US" sz="1600" dirty="0" smtClean="0">
                <a:solidFill>
                  <a:schemeClr val="tx1"/>
                </a:solidFill>
              </a:rPr>
              <a:t>を</a:t>
            </a:r>
            <a:r>
              <a:rPr kumimoji="1" lang="ja-JP" altLang="en-US" sz="1600" dirty="0">
                <a:solidFill>
                  <a:schemeClr val="tx1"/>
                </a:solidFill>
              </a:rPr>
              <a:t>創っていく必要が</a:t>
            </a:r>
            <a:r>
              <a:rPr kumimoji="1" lang="ja-JP" altLang="en-US" sz="1600" dirty="0" smtClean="0">
                <a:solidFill>
                  <a:schemeClr val="tx1"/>
                </a:solidFill>
              </a:rPr>
              <a:t>ある。</a:t>
            </a:r>
            <a:r>
              <a:rPr kumimoji="1" lang="ja-JP" altLang="en-US" sz="1600" dirty="0">
                <a:solidFill>
                  <a:schemeClr val="tx1"/>
                </a:solidFill>
              </a:rPr>
              <a:t>東京と大阪</a:t>
            </a:r>
            <a:r>
              <a:rPr kumimoji="1" lang="ja-JP" altLang="en-US" sz="1600" dirty="0" smtClean="0">
                <a:solidFill>
                  <a:schemeClr val="tx1"/>
                </a:solidFill>
              </a:rPr>
              <a:t>は、その</a:t>
            </a:r>
            <a:r>
              <a:rPr kumimoji="1" lang="ja-JP" altLang="en-US" sz="1600" dirty="0">
                <a:solidFill>
                  <a:schemeClr val="tx1"/>
                </a:solidFill>
              </a:rPr>
              <a:t>ような</a:t>
            </a:r>
            <a:r>
              <a:rPr kumimoji="1" lang="ja-JP" altLang="en-US" sz="1600" b="1" dirty="0">
                <a:solidFill>
                  <a:schemeClr val="tx1"/>
                </a:solidFill>
              </a:rPr>
              <a:t>補完</a:t>
            </a:r>
            <a:r>
              <a:rPr kumimoji="1" lang="ja-JP" altLang="en-US" sz="1600" b="1" dirty="0" smtClean="0">
                <a:solidFill>
                  <a:schemeClr val="tx1"/>
                </a:solidFill>
              </a:rPr>
              <a:t>関係</a:t>
            </a:r>
            <a:r>
              <a:rPr kumimoji="1" lang="ja-JP" altLang="en-US" sz="1600" dirty="0" smtClean="0">
                <a:solidFill>
                  <a:schemeClr val="tx1"/>
                </a:solidFill>
              </a:rPr>
              <a:t>を</a:t>
            </a:r>
            <a:r>
              <a:rPr kumimoji="1" lang="ja-JP" altLang="en-US" sz="1600" dirty="0">
                <a:solidFill>
                  <a:schemeClr val="tx1"/>
                </a:solidFill>
              </a:rPr>
              <a:t>もっと明確</a:t>
            </a:r>
            <a:r>
              <a:rPr kumimoji="1" lang="ja-JP" altLang="en-US" sz="1600" dirty="0" smtClean="0">
                <a:solidFill>
                  <a:schemeClr val="tx1"/>
                </a:solidFill>
              </a:rPr>
              <a:t>に</a:t>
            </a:r>
            <a:r>
              <a:rPr kumimoji="1" lang="ja-JP" altLang="en-US" sz="1600" dirty="0">
                <a:solidFill>
                  <a:schemeClr val="tx1"/>
                </a:solidFill>
              </a:rPr>
              <a:t>していくべき</a:t>
            </a:r>
            <a:r>
              <a:rPr kumimoji="1" lang="ja-JP" altLang="en-US" sz="1600" dirty="0" smtClean="0">
                <a:solidFill>
                  <a:schemeClr val="tx1"/>
                </a:solidFill>
              </a:rPr>
              <a:t>。</a:t>
            </a:r>
            <a:endParaRPr kumimoji="1" lang="en-US" altLang="ja-JP" sz="1600" dirty="0" smtClean="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災害リスクや経済安全保障の視点から</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東京一極集中は危険</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。将来大地震が発生する可能性が非常に高いといわれる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東京のバックアップが必要</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b="1" dirty="0" smtClean="0">
                <a:solidFill>
                  <a:schemeClr val="tx1"/>
                </a:solidFill>
              </a:rPr>
              <a:t>東京と同時被災の可能性が低い大都市を戦略拠点都市として育成すべき</a:t>
            </a:r>
            <a:r>
              <a:rPr kumimoji="1" lang="ja-JP" altLang="en-US" sz="1600" dirty="0" smtClean="0">
                <a:solidFill>
                  <a:schemeClr val="tx1"/>
                </a:solidFill>
              </a:rPr>
              <a:t>。普段から高度な機能を保つことで、非常にもバックアップとして補完できる。</a:t>
            </a:r>
            <a:endParaRPr kumimoji="1" lang="en-US" altLang="ja-JP" sz="1600" dirty="0" smtClean="0">
              <a:solidFill>
                <a:schemeClr val="tx1"/>
              </a:solidFill>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　バックアップ機能は毎日使っていないと使い物にならない。その意味で、</a:t>
            </a:r>
            <a:r>
              <a:rPr kumimoji="1" lang="ja-JP" altLang="en-US" sz="1600" b="1" dirty="0" smtClean="0">
                <a:solidFill>
                  <a:schemeClr val="tx1"/>
                </a:solidFill>
              </a:rPr>
              <a:t>国の行政機能の一部を大阪において、常に動かす</a:t>
            </a:r>
            <a:r>
              <a:rPr kumimoji="1" lang="ja-JP" altLang="en-US" sz="1600" dirty="0" smtClean="0">
                <a:solidFill>
                  <a:schemeClr val="tx1"/>
                </a:solidFill>
              </a:rPr>
              <a:t>ということが必要。</a:t>
            </a:r>
            <a:endParaRPr kumimoji="1" lang="en-US" altLang="ja-JP" sz="1600" dirty="0">
              <a:solidFill>
                <a:schemeClr val="tx1"/>
              </a:solidFill>
            </a:endParaRPr>
          </a:p>
        </p:txBody>
      </p:sp>
    </p:spTree>
    <p:extLst>
      <p:ext uri="{BB962C8B-B14F-4D97-AF65-F5344CB8AC3E}">
        <p14:creationId xmlns:p14="http://schemas.microsoft.com/office/powerpoint/2010/main" val="41726844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2" y="811325"/>
            <a:ext cx="7303717"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なぜ、わが国に副首都が</a:t>
            </a:r>
            <a:r>
              <a:rPr kumimoji="1" lang="ja-JP" altLang="en-US" sz="1600" b="1" dirty="0">
                <a:solidFill>
                  <a:schemeClr val="bg1"/>
                </a:solidFill>
                <a:latin typeface="Meiryo UI" panose="020B0604030504040204" pitchFamily="50" charset="-128"/>
                <a:ea typeface="Meiryo UI" panose="020B0604030504040204" pitchFamily="50" charset="-128"/>
              </a:rPr>
              <a:t>必要なの</a:t>
            </a:r>
            <a:r>
              <a:rPr kumimoji="1" lang="ja-JP" altLang="en-US" sz="1600" b="1" dirty="0" smtClean="0">
                <a:solidFill>
                  <a:schemeClr val="bg1"/>
                </a:solidFill>
                <a:latin typeface="Meiryo UI" panose="020B0604030504040204" pitchFamily="50" charset="-128"/>
                <a:ea typeface="Meiryo UI" panose="020B0604030504040204" pitchFamily="50" charset="-128"/>
              </a:rPr>
              <a:t>か（分権型の仕組みへの転換を先導する必要性）</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21</a:t>
            </a:r>
            <a:endParaRPr kumimoji="1" lang="ja-JP" altLang="en-US" sz="2000" b="1" dirty="0">
              <a:solidFill>
                <a:srgbClr val="002060"/>
              </a:solidFill>
              <a:latin typeface="+mn-ea"/>
            </a:endParaRPr>
          </a:p>
        </p:txBody>
      </p:sp>
      <p:sp>
        <p:nvSpPr>
          <p:cNvPr id="11" name="正方形/長方形 10"/>
          <p:cNvSpPr/>
          <p:nvPr/>
        </p:nvSpPr>
        <p:spPr>
          <a:xfrm>
            <a:off x="427303" y="1782091"/>
            <a:ext cx="8225645" cy="40254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nchorCtr="0"/>
          <a:lstStyle/>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大阪から日本を変えるという考え方のもと、東京を頂点とするプラミッド型の国土構造、社会構造、価値観を大きく転換し、国機関等の拠点の移転や二重化、権限移譲などを進め、</a:t>
            </a:r>
            <a:r>
              <a:rPr kumimoji="1" lang="ja-JP" altLang="en-US" sz="1600" b="1" dirty="0" smtClean="0">
                <a:solidFill>
                  <a:schemeClr val="tx1"/>
                </a:solidFill>
              </a:rPr>
              <a:t>地域主権、多極分散型社会の先導</a:t>
            </a:r>
            <a:r>
              <a:rPr kumimoji="1" lang="ja-JP" altLang="en-US" sz="1600" dirty="0" smtClean="0">
                <a:solidFill>
                  <a:schemeClr val="tx1"/>
                </a:solidFill>
              </a:rPr>
              <a:t>役を果たしていく必要がある。</a:t>
            </a:r>
            <a:endParaRPr kumimoji="1" lang="en-US" altLang="ja-JP" sz="1600" dirty="0" smtClean="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　</a:t>
            </a:r>
            <a:r>
              <a:rPr kumimoji="1" lang="ja-JP" altLang="en-US" sz="1600" b="1" dirty="0" smtClean="0">
                <a:solidFill>
                  <a:schemeClr val="tx1"/>
                </a:solidFill>
              </a:rPr>
              <a:t>地方分権の議論が停滞</a:t>
            </a:r>
            <a:r>
              <a:rPr kumimoji="1" lang="ja-JP" altLang="en-US" sz="1600" dirty="0" smtClean="0">
                <a:solidFill>
                  <a:schemeClr val="tx1"/>
                </a:solidFill>
              </a:rPr>
              <a:t>し、逆に集権化の動きになっている。既存省庁の減量政策を分権とセットで国に迫ることで、</a:t>
            </a:r>
            <a:r>
              <a:rPr kumimoji="1" lang="ja-JP" altLang="en-US" sz="1600" b="1" dirty="0">
                <a:solidFill>
                  <a:schemeClr val="tx1"/>
                </a:solidFill>
              </a:rPr>
              <a:t>地方分権改革を前進させる起点</a:t>
            </a:r>
            <a:r>
              <a:rPr kumimoji="1" lang="ja-JP" altLang="en-US" sz="1600" dirty="0">
                <a:solidFill>
                  <a:schemeClr val="tx1"/>
                </a:solidFill>
              </a:rPr>
              <a:t>と</a:t>
            </a:r>
            <a:r>
              <a:rPr kumimoji="1" lang="ja-JP" altLang="en-US" sz="1600" dirty="0" smtClean="0">
                <a:solidFill>
                  <a:schemeClr val="tx1"/>
                </a:solidFill>
              </a:rPr>
              <a:t>なる。</a:t>
            </a:r>
            <a:endParaRPr kumimoji="1" lang="en-US" altLang="ja-JP" sz="1600" dirty="0" smtClean="0">
              <a:solidFill>
                <a:schemeClr val="tx1"/>
              </a:solidFill>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中央省庁の一部を切り取</a:t>
            </a:r>
            <a:r>
              <a:rPr kumimoji="1" lang="ja-JP" altLang="en-US" sz="1600" dirty="0">
                <a:solidFill>
                  <a:schemeClr val="tx1"/>
                </a:solidFill>
              </a:rPr>
              <a:t>る</a:t>
            </a:r>
            <a:r>
              <a:rPr kumimoji="1" lang="ja-JP" altLang="en-US" sz="1600" dirty="0" smtClean="0">
                <a:solidFill>
                  <a:schemeClr val="tx1"/>
                </a:solidFill>
              </a:rPr>
              <a:t>だけでは意味がなく、物理的に地方の</a:t>
            </a:r>
            <a:r>
              <a:rPr kumimoji="1" lang="ja-JP" altLang="en-US" sz="1600" b="1" dirty="0" smtClean="0">
                <a:solidFill>
                  <a:schemeClr val="tx1"/>
                </a:solidFill>
              </a:rPr>
              <a:t>現場に近いところで意思決定したほうが良い機能を行革的な視点で地方に移す</a:t>
            </a:r>
            <a:r>
              <a:rPr kumimoji="1" lang="ja-JP" altLang="en-US" sz="1600" dirty="0" smtClean="0">
                <a:solidFill>
                  <a:schemeClr val="tx1"/>
                </a:solidFill>
              </a:rPr>
              <a:t>という考え方が重要。</a:t>
            </a:r>
            <a:endParaRPr kumimoji="1" lang="en-US" altLang="ja-JP" sz="1600" dirty="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　明治以来の官主導、中央集権に変わる</a:t>
            </a:r>
            <a:r>
              <a:rPr kumimoji="1" lang="ja-JP" altLang="en-US" sz="1600" b="1" dirty="0" smtClean="0">
                <a:solidFill>
                  <a:schemeClr val="tx1"/>
                </a:solidFill>
              </a:rPr>
              <a:t>新しい行政のあり方、規制改革</a:t>
            </a:r>
            <a:r>
              <a:rPr kumimoji="1" lang="ja-JP" altLang="en-US" sz="1600" dirty="0" smtClean="0">
                <a:solidFill>
                  <a:schemeClr val="tx1"/>
                </a:solidFill>
              </a:rPr>
              <a:t>を「副首都」で実現し、</a:t>
            </a:r>
            <a:r>
              <a:rPr kumimoji="1" lang="ja-JP" altLang="en-US" sz="1600" b="1" dirty="0" smtClean="0">
                <a:solidFill>
                  <a:schemeClr val="tx1"/>
                </a:solidFill>
              </a:rPr>
              <a:t>都市経営と行政改革の全国の先駆け</a:t>
            </a:r>
            <a:r>
              <a:rPr kumimoji="1" lang="ja-JP" altLang="en-US" sz="1600" dirty="0" smtClean="0">
                <a:solidFill>
                  <a:schemeClr val="tx1"/>
                </a:solidFill>
              </a:rPr>
              <a:t>とすべき。副首都の必要性は単なる災害対策ではなく、行き詰った戦後体制の改革こそ主要目的。</a:t>
            </a:r>
            <a:endParaRPr kumimoji="1" lang="en-US" altLang="ja-JP" sz="1600" dirty="0">
              <a:solidFill>
                <a:schemeClr val="tx1"/>
              </a:solidFill>
            </a:endParaRPr>
          </a:p>
        </p:txBody>
      </p:sp>
    </p:spTree>
    <p:extLst>
      <p:ext uri="{BB962C8B-B14F-4D97-AF65-F5344CB8AC3E}">
        <p14:creationId xmlns:p14="http://schemas.microsoft.com/office/powerpoint/2010/main" val="23464521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6654299"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副首都としてどのような役割を果たすべきか（西日本の首都としての役割）</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22</a:t>
            </a:r>
            <a:endParaRPr kumimoji="1" lang="ja-JP" altLang="en-US" sz="2000" b="1" dirty="0">
              <a:solidFill>
                <a:srgbClr val="002060"/>
              </a:solidFill>
              <a:latin typeface="+mn-ea"/>
            </a:endParaRPr>
          </a:p>
        </p:txBody>
      </p:sp>
      <p:sp>
        <p:nvSpPr>
          <p:cNvPr id="10" name="正方形/長方形 9"/>
          <p:cNvSpPr/>
          <p:nvPr/>
        </p:nvSpPr>
        <p:spPr>
          <a:xfrm>
            <a:off x="427303" y="1753778"/>
            <a:ext cx="8225645" cy="4025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nchorCtr="0"/>
          <a:lstStyle/>
          <a:p>
            <a:pPr marL="266700" indent="-266700"/>
            <a:r>
              <a:rPr kumimoji="1" lang="ja-JP" altLang="en-US" sz="1600" dirty="0" smtClean="0">
                <a:solidFill>
                  <a:schemeClr val="tx1"/>
                </a:solidFill>
              </a:rPr>
              <a:t>○</a:t>
            </a:r>
            <a:r>
              <a:rPr kumimoji="1" lang="ja-JP" altLang="en-US" sz="1600" dirty="0">
                <a:solidFill>
                  <a:schemeClr val="tx1"/>
                </a:solidFill>
              </a:rPr>
              <a:t>　大阪は、企業や報道機関、金融・証券、都市インフラなどが東京に次いで集積する西日本随一の都市であり、隣接府県を含めた関西圏として、大きな経済規模、豊かな都市基盤、独自性の高い文化や歴史を</a:t>
            </a:r>
            <a:r>
              <a:rPr kumimoji="1" lang="ja-JP" altLang="en-US" sz="1600" dirty="0" smtClean="0">
                <a:solidFill>
                  <a:schemeClr val="tx1"/>
                </a:solidFill>
              </a:rPr>
              <a:t>有している。こう</a:t>
            </a:r>
            <a:r>
              <a:rPr kumimoji="1" lang="ja-JP" altLang="en-US" sz="1600" dirty="0">
                <a:solidFill>
                  <a:schemeClr val="tx1"/>
                </a:solidFill>
              </a:rPr>
              <a:t>した</a:t>
            </a:r>
            <a:r>
              <a:rPr kumimoji="1" lang="ja-JP" altLang="en-US" sz="1600" b="1" dirty="0">
                <a:solidFill>
                  <a:schemeClr val="tx1"/>
                </a:solidFill>
              </a:rPr>
              <a:t>西日本経済の中核都市</a:t>
            </a:r>
            <a:r>
              <a:rPr kumimoji="1" lang="ja-JP" altLang="en-US" sz="1600" dirty="0">
                <a:solidFill>
                  <a:schemeClr val="tx1"/>
                </a:solidFill>
              </a:rPr>
              <a:t>、西日本における</a:t>
            </a:r>
            <a:r>
              <a:rPr kumimoji="1" lang="ja-JP" altLang="en-US" sz="1600" b="1" dirty="0">
                <a:solidFill>
                  <a:schemeClr val="tx1"/>
                </a:solidFill>
              </a:rPr>
              <a:t>ワンストップセンターとしての役割</a:t>
            </a:r>
            <a:r>
              <a:rPr kumimoji="1" lang="ja-JP" altLang="en-US" sz="1600" dirty="0">
                <a:solidFill>
                  <a:schemeClr val="tx1"/>
                </a:solidFill>
              </a:rPr>
              <a:t>を広げることにより、</a:t>
            </a:r>
            <a:r>
              <a:rPr kumimoji="1" lang="ja-JP" altLang="en-US" sz="1600" b="1" dirty="0">
                <a:solidFill>
                  <a:schemeClr val="tx1"/>
                </a:solidFill>
              </a:rPr>
              <a:t>国</a:t>
            </a:r>
            <a:r>
              <a:rPr kumimoji="1" lang="ja-JP" altLang="en-US" sz="1600" b="1" dirty="0" smtClean="0">
                <a:solidFill>
                  <a:schemeClr val="tx1"/>
                </a:solidFill>
              </a:rPr>
              <a:t>全体の総合力と機動性（スピード感）の向上</a:t>
            </a:r>
            <a:r>
              <a:rPr kumimoji="1" lang="ja-JP" altLang="en-US" sz="1600" dirty="0" smtClean="0">
                <a:solidFill>
                  <a:schemeClr val="tx1"/>
                </a:solidFill>
              </a:rPr>
              <a:t>につながる。</a:t>
            </a:r>
            <a:endParaRPr kumimoji="1" lang="en-US" altLang="ja-JP" sz="1600" dirty="0">
              <a:solidFill>
                <a:schemeClr val="tx1"/>
              </a:solidFill>
            </a:endParaRPr>
          </a:p>
          <a:p>
            <a:pPr marL="266700" indent="-266700">
              <a:spcBef>
                <a:spcPts val="1200"/>
              </a:spcBef>
            </a:pPr>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副首都の形成には、</a:t>
            </a:r>
            <a:r>
              <a:rPr kumimoji="1" lang="ja-JP" altLang="en-US" sz="1600" b="1" dirty="0" smtClean="0">
                <a:solidFill>
                  <a:schemeClr val="tx1"/>
                </a:solidFill>
              </a:rPr>
              <a:t>経済</a:t>
            </a:r>
            <a:r>
              <a:rPr kumimoji="1" lang="ja-JP" altLang="en-US" sz="1600" b="1" dirty="0">
                <a:solidFill>
                  <a:schemeClr val="tx1"/>
                </a:solidFill>
              </a:rPr>
              <a:t>や研究、教育、</a:t>
            </a:r>
            <a:r>
              <a:rPr kumimoji="1" lang="ja-JP" altLang="en-US" sz="1600" b="1" dirty="0" smtClean="0">
                <a:solidFill>
                  <a:schemeClr val="tx1"/>
                </a:solidFill>
              </a:rPr>
              <a:t>国際といった中枢</a:t>
            </a:r>
            <a:r>
              <a:rPr kumimoji="1" lang="ja-JP" altLang="en-US" sz="1600" b="1" dirty="0">
                <a:solidFill>
                  <a:schemeClr val="tx1"/>
                </a:solidFill>
              </a:rPr>
              <a:t>管理機能の</a:t>
            </a:r>
            <a:r>
              <a:rPr kumimoji="1" lang="ja-JP" altLang="en-US" sz="1600" dirty="0">
                <a:solidFill>
                  <a:schemeClr val="tx1"/>
                </a:solidFill>
              </a:rPr>
              <a:t>集積度を高めるとともに、</a:t>
            </a:r>
            <a:r>
              <a:rPr kumimoji="1" lang="ja-JP" altLang="en-US" sz="1600" b="1" dirty="0">
                <a:solidFill>
                  <a:schemeClr val="tx1"/>
                </a:solidFill>
              </a:rPr>
              <a:t>企業の本社</a:t>
            </a:r>
            <a:r>
              <a:rPr kumimoji="1" lang="ja-JP" altLang="en-US" sz="1600" dirty="0">
                <a:solidFill>
                  <a:schemeClr val="tx1"/>
                </a:solidFill>
              </a:rPr>
              <a:t>をどのようにして集めるか</a:t>
            </a:r>
            <a:r>
              <a:rPr kumimoji="1" lang="ja-JP" altLang="en-US" sz="1600" dirty="0" smtClean="0">
                <a:solidFill>
                  <a:schemeClr val="tx1"/>
                </a:solidFill>
              </a:rPr>
              <a:t>が重要となる。</a:t>
            </a:r>
            <a:endParaRPr kumimoji="1" lang="en-US" altLang="ja-JP" sz="1600" dirty="0" smtClean="0">
              <a:solidFill>
                <a:schemeClr val="tx1"/>
              </a:solidFill>
            </a:endParaRPr>
          </a:p>
          <a:p>
            <a:pPr marL="266700" indent="-266700">
              <a:spcBef>
                <a:spcPts val="1200"/>
              </a:spcBef>
            </a:pPr>
            <a:r>
              <a:rPr kumimoji="1" lang="ja-JP" altLang="en-US" sz="1600" dirty="0" smtClean="0">
                <a:solidFill>
                  <a:schemeClr val="tx1"/>
                </a:solidFill>
              </a:rPr>
              <a:t>○ </a:t>
            </a:r>
            <a:r>
              <a:rPr kumimoji="1" lang="ja-JP" altLang="en-US" sz="1600" b="1" dirty="0" smtClean="0">
                <a:solidFill>
                  <a:schemeClr val="tx1"/>
                </a:solidFill>
              </a:rPr>
              <a:t>西の拠点として大阪の中枢性</a:t>
            </a:r>
            <a:r>
              <a:rPr kumimoji="1" lang="ja-JP" altLang="en-US" sz="1600" dirty="0">
                <a:solidFill>
                  <a:schemeClr val="tx1"/>
                </a:solidFill>
              </a:rPr>
              <a:t>を</a:t>
            </a:r>
            <a:r>
              <a:rPr kumimoji="1" lang="ja-JP" altLang="en-US" sz="1600" dirty="0" smtClean="0">
                <a:solidFill>
                  <a:schemeClr val="tx1"/>
                </a:solidFill>
              </a:rPr>
              <a:t>再構築することは、大阪だけではなく、西日本全体のことを考えて非常に重要。</a:t>
            </a:r>
            <a:endParaRPr kumimoji="1" lang="en-US" altLang="ja-JP" sz="1600" dirty="0">
              <a:solidFill>
                <a:schemeClr val="tx1"/>
              </a:solidFill>
            </a:endParaRPr>
          </a:p>
          <a:p>
            <a:pPr marL="266700" indent="-266700">
              <a:spcBef>
                <a:spcPts val="1200"/>
              </a:spcBef>
            </a:pPr>
            <a:r>
              <a:rPr kumimoji="1" lang="ja-JP" altLang="en-US" sz="1600" dirty="0" smtClean="0">
                <a:solidFill>
                  <a:schemeClr val="tx1"/>
                </a:solidFill>
              </a:rPr>
              <a:t>○ 東京と並ぶ</a:t>
            </a:r>
            <a:r>
              <a:rPr kumimoji="1" lang="ja-JP" altLang="en-US" sz="1600" b="1" dirty="0">
                <a:solidFill>
                  <a:schemeClr val="tx1"/>
                </a:solidFill>
              </a:rPr>
              <a:t>わ</a:t>
            </a:r>
            <a:r>
              <a:rPr kumimoji="1" lang="ja-JP" altLang="en-US" sz="1600" b="1" dirty="0" smtClean="0">
                <a:solidFill>
                  <a:schemeClr val="tx1"/>
                </a:solidFill>
              </a:rPr>
              <a:t>が国の成長エンジンとして経済中枢機能を高める</a:t>
            </a:r>
            <a:r>
              <a:rPr kumimoji="1" lang="ja-JP" altLang="en-US" sz="1600" dirty="0" smtClean="0">
                <a:solidFill>
                  <a:schemeClr val="tx1"/>
                </a:solidFill>
              </a:rPr>
              <a:t>ことが必要。</a:t>
            </a:r>
            <a:endParaRPr kumimoji="1" lang="en-US" altLang="ja-JP" sz="1600" dirty="0" smtClean="0">
              <a:solidFill>
                <a:schemeClr val="tx1"/>
              </a:solidFill>
            </a:endParaRPr>
          </a:p>
        </p:txBody>
      </p:sp>
    </p:spTree>
    <p:extLst>
      <p:ext uri="{BB962C8B-B14F-4D97-AF65-F5344CB8AC3E}">
        <p14:creationId xmlns:p14="http://schemas.microsoft.com/office/powerpoint/2010/main" val="28529362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7042226"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副首都としてどのような役割を果たすべきか（首都機能のバックアップを担う役割）</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23</a:t>
            </a:r>
            <a:endParaRPr kumimoji="1" lang="ja-JP" altLang="en-US" sz="2000" b="1" dirty="0">
              <a:solidFill>
                <a:srgbClr val="002060"/>
              </a:solidFill>
              <a:latin typeface="+mn-ea"/>
            </a:endParaRPr>
          </a:p>
        </p:txBody>
      </p:sp>
      <p:sp>
        <p:nvSpPr>
          <p:cNvPr id="11" name="正方形/長方形 10"/>
          <p:cNvSpPr/>
          <p:nvPr/>
        </p:nvSpPr>
        <p:spPr>
          <a:xfrm>
            <a:off x="427303" y="1829081"/>
            <a:ext cx="8225645" cy="40254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nchorCtr="0"/>
          <a:lstStyle/>
          <a:p>
            <a:pPr marL="266700" indent="-266700"/>
            <a:r>
              <a:rPr kumimoji="1" lang="ja-JP" altLang="en-US" sz="1600" dirty="0" smtClean="0">
                <a:solidFill>
                  <a:schemeClr val="tx1"/>
                </a:solidFill>
              </a:rPr>
              <a:t>〇 わが国</a:t>
            </a:r>
            <a:r>
              <a:rPr kumimoji="1" lang="ja-JP" altLang="en-US" sz="1600" dirty="0">
                <a:solidFill>
                  <a:schemeClr val="tx1"/>
                </a:solidFill>
              </a:rPr>
              <a:t>の</a:t>
            </a:r>
            <a:r>
              <a:rPr kumimoji="1" lang="ja-JP" altLang="en-US" sz="1600" dirty="0" smtClean="0">
                <a:solidFill>
                  <a:schemeClr val="tx1"/>
                </a:solidFill>
              </a:rPr>
              <a:t>災害リスクを軽減させることは、</a:t>
            </a:r>
            <a:r>
              <a:rPr kumimoji="1" lang="ja-JP" altLang="en-US" sz="1600" b="1" dirty="0" smtClean="0">
                <a:solidFill>
                  <a:schemeClr val="tx1"/>
                </a:solidFill>
              </a:rPr>
              <a:t>万一の危機への備え</a:t>
            </a:r>
            <a:r>
              <a:rPr kumimoji="1" lang="ja-JP" altLang="en-US" sz="1600" dirty="0" smtClean="0">
                <a:solidFill>
                  <a:schemeClr val="tx1"/>
                </a:solidFill>
              </a:rPr>
              <a:t>であることはもとより、</a:t>
            </a:r>
            <a:r>
              <a:rPr kumimoji="1" lang="ja-JP" altLang="en-US" sz="1600" b="1" dirty="0" smtClean="0">
                <a:solidFill>
                  <a:schemeClr val="tx1"/>
                </a:solidFill>
              </a:rPr>
              <a:t>災害に強い日本として世界から信頼を経て、投資や交流の一層の加速を図る</a:t>
            </a:r>
            <a:r>
              <a:rPr kumimoji="1" lang="ja-JP" altLang="en-US" sz="1600" dirty="0" smtClean="0">
                <a:solidFill>
                  <a:schemeClr val="tx1"/>
                </a:solidFill>
              </a:rPr>
              <a:t>上でも極めて重要。</a:t>
            </a:r>
            <a:endParaRPr kumimoji="1" lang="en-US" altLang="ja-JP" sz="1600" dirty="0" smtClean="0">
              <a:solidFill>
                <a:schemeClr val="tx1"/>
              </a:solidFill>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〇　大阪は、わが国第二の都市であり、関西圏で見れば、首都圏に匹敵する厚みのストックがある。大阪が</a:t>
            </a:r>
            <a:r>
              <a:rPr kumimoji="1" lang="ja-JP" altLang="en-US" sz="1600" b="1" dirty="0" smtClean="0">
                <a:solidFill>
                  <a:schemeClr val="tx1"/>
                </a:solidFill>
              </a:rPr>
              <a:t>東京のバックアップ</a:t>
            </a:r>
            <a:r>
              <a:rPr kumimoji="1" lang="ja-JP" altLang="en-US" sz="1600" dirty="0" smtClean="0">
                <a:solidFill>
                  <a:schemeClr val="tx1"/>
                </a:solidFill>
              </a:rPr>
              <a:t>としてのきっちりとした体制を持つことは、</a:t>
            </a:r>
            <a:r>
              <a:rPr kumimoji="1" lang="ja-JP" altLang="en-US" sz="1600" b="1" dirty="0" smtClean="0">
                <a:solidFill>
                  <a:schemeClr val="tx1"/>
                </a:solidFill>
              </a:rPr>
              <a:t>大阪にとってもリスクマネジメント</a:t>
            </a:r>
            <a:r>
              <a:rPr kumimoji="1" lang="ja-JP" altLang="en-US" sz="1600" dirty="0">
                <a:solidFill>
                  <a:schemeClr val="tx1"/>
                </a:solidFill>
              </a:rPr>
              <a:t>となる</a:t>
            </a:r>
            <a:r>
              <a:rPr kumimoji="1" lang="ja-JP" altLang="en-US" sz="1600" dirty="0" smtClean="0">
                <a:solidFill>
                  <a:schemeClr val="tx1"/>
                </a:solidFill>
              </a:rPr>
              <a:t>。</a:t>
            </a:r>
            <a:endParaRPr kumimoji="1" lang="en-US" altLang="ja-JP" sz="1600" dirty="0" smtClean="0">
              <a:solidFill>
                <a:schemeClr val="tx1"/>
              </a:solidFill>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〇　</a:t>
            </a:r>
            <a:r>
              <a:rPr kumimoji="1" lang="ja-JP" altLang="en-US" sz="1600" b="1" dirty="0" smtClean="0">
                <a:solidFill>
                  <a:schemeClr val="tx1"/>
                </a:solidFill>
              </a:rPr>
              <a:t>首都機能の麻痺により日本全体が機能不全に陥ることがないよう</a:t>
            </a:r>
            <a:r>
              <a:rPr kumimoji="1" lang="ja-JP" altLang="en-US" sz="1600" dirty="0" smtClean="0">
                <a:solidFill>
                  <a:schemeClr val="tx1"/>
                </a:solidFill>
              </a:rPr>
              <a:t>、政治・行政・経済・金融などあらゆる面で常日頃からバックアップ体制を整備しておくことが不可欠。</a:t>
            </a:r>
            <a:endParaRPr kumimoji="1" lang="en-US" altLang="ja-JP" sz="1600" dirty="0" smtClean="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〇　</a:t>
            </a:r>
            <a:r>
              <a:rPr kumimoji="1" lang="ja-JP" altLang="en-US" sz="1600" b="1" dirty="0" smtClean="0">
                <a:solidFill>
                  <a:schemeClr val="tx1"/>
                </a:solidFill>
              </a:rPr>
              <a:t>東京との同時被災の恐れが少ない大阪</a:t>
            </a:r>
            <a:r>
              <a:rPr kumimoji="1" lang="ja-JP" altLang="en-US" sz="1600" dirty="0" smtClean="0">
                <a:solidFill>
                  <a:schemeClr val="tx1"/>
                </a:solidFill>
              </a:rPr>
              <a:t>をバックアップ拠点として平時からスタンバイすることで、</a:t>
            </a:r>
            <a:r>
              <a:rPr kumimoji="1" lang="ja-JP" altLang="en-US" sz="1600" b="1" dirty="0" smtClean="0">
                <a:solidFill>
                  <a:schemeClr val="tx1"/>
                </a:solidFill>
              </a:rPr>
              <a:t>平時にも、非常時にも日本を支える体制</a:t>
            </a:r>
            <a:r>
              <a:rPr kumimoji="1" lang="ja-JP" altLang="en-US" sz="1600" dirty="0" smtClean="0">
                <a:solidFill>
                  <a:schemeClr val="tx1"/>
                </a:solidFill>
              </a:rPr>
              <a:t>を整えることが</a:t>
            </a:r>
            <a:r>
              <a:rPr kumimoji="1" lang="ja-JP" altLang="en-US" sz="1600" dirty="0">
                <a:solidFill>
                  <a:schemeClr val="tx1"/>
                </a:solidFill>
              </a:rPr>
              <a:t>必要</a:t>
            </a:r>
            <a:r>
              <a:rPr kumimoji="1" lang="ja-JP" altLang="en-US" sz="1600" dirty="0" smtClean="0">
                <a:solidFill>
                  <a:schemeClr val="tx1"/>
                </a:solidFill>
              </a:rPr>
              <a:t>。</a:t>
            </a:r>
            <a:endParaRPr kumimoji="1" lang="en-US" altLang="ja-JP" sz="1600" dirty="0">
              <a:solidFill>
                <a:schemeClr val="tx1"/>
              </a:solidFill>
            </a:endParaRPr>
          </a:p>
        </p:txBody>
      </p:sp>
    </p:spTree>
    <p:extLst>
      <p:ext uri="{BB962C8B-B14F-4D97-AF65-F5344CB8AC3E}">
        <p14:creationId xmlns:p14="http://schemas.microsoft.com/office/powerpoint/2010/main" val="8791735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6848262"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副首都としてどのような役割を果たすべきか（アジアの主要都市としての役割）</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24</a:t>
            </a:r>
            <a:endParaRPr kumimoji="1" lang="ja-JP" altLang="en-US" sz="2000" b="1" dirty="0">
              <a:solidFill>
                <a:srgbClr val="002060"/>
              </a:solidFill>
              <a:latin typeface="+mn-ea"/>
            </a:endParaRPr>
          </a:p>
        </p:txBody>
      </p:sp>
      <p:sp>
        <p:nvSpPr>
          <p:cNvPr id="10" name="正方形/長方形 9"/>
          <p:cNvSpPr/>
          <p:nvPr/>
        </p:nvSpPr>
        <p:spPr>
          <a:xfrm>
            <a:off x="370049" y="1753778"/>
            <a:ext cx="8225645" cy="40658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nchorCtr="0"/>
          <a:lstStyle/>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b="1" dirty="0" smtClean="0">
                <a:solidFill>
                  <a:schemeClr val="tx1"/>
                </a:solidFill>
              </a:rPr>
              <a:t>経済的な互恵関係を深めながら、アジアの主要都市としての地位を確立することで</a:t>
            </a:r>
            <a:r>
              <a:rPr kumimoji="1" lang="ja-JP" altLang="en-US" sz="1600" dirty="0" smtClean="0">
                <a:solidFill>
                  <a:schemeClr val="tx1"/>
                </a:solidFill>
              </a:rPr>
              <a:t>、わが国における</a:t>
            </a:r>
            <a:r>
              <a:rPr kumimoji="1" lang="ja-JP" altLang="en-US" sz="1600" b="1" dirty="0" smtClean="0">
                <a:solidFill>
                  <a:schemeClr val="tx1"/>
                </a:solidFill>
              </a:rPr>
              <a:t>アジアのゲートウェーの役割を果たす</a:t>
            </a:r>
            <a:r>
              <a:rPr kumimoji="1" lang="ja-JP" altLang="en-US" sz="1600" dirty="0" smtClean="0">
                <a:solidFill>
                  <a:schemeClr val="tx1"/>
                </a:solidFill>
              </a:rPr>
              <a:t>ことができる。</a:t>
            </a:r>
            <a:endParaRPr kumimoji="1" lang="en-US" altLang="ja-JP" sz="1600" dirty="0" smtClean="0">
              <a:solidFill>
                <a:schemeClr val="tx1"/>
              </a:solidFill>
            </a:endParaRPr>
          </a:p>
          <a:p>
            <a:pPr marL="266700" indent="-266700"/>
            <a:endParaRPr kumimoji="1" lang="en-US" altLang="ja-JP" sz="1600" b="1" dirty="0">
              <a:solidFill>
                <a:schemeClr val="tx1"/>
              </a:solidFill>
            </a:endParaRPr>
          </a:p>
          <a:p>
            <a:pPr marL="266700" indent="-266700"/>
            <a:r>
              <a:rPr kumimoji="1" lang="ja-JP" altLang="en-US" sz="1600" dirty="0" smtClean="0">
                <a:solidFill>
                  <a:schemeClr val="tx1"/>
                </a:solidFill>
              </a:rPr>
              <a:t>○　</a:t>
            </a:r>
            <a:r>
              <a:rPr kumimoji="1" lang="ja-JP" altLang="en-US" sz="1600" dirty="0">
                <a:solidFill>
                  <a:schemeClr val="tx1"/>
                </a:solidFill>
              </a:rPr>
              <a:t>大阪は、輸出入や人の流れなどでアジアとのつながりが深い。世界</a:t>
            </a:r>
            <a:r>
              <a:rPr kumimoji="1" lang="ja-JP" altLang="en-US" sz="1600" dirty="0" smtClean="0">
                <a:solidFill>
                  <a:schemeClr val="tx1"/>
                </a:solidFill>
              </a:rPr>
              <a:t>経済でのアジアの重要性が高まる中で、</a:t>
            </a:r>
            <a:r>
              <a:rPr kumimoji="1" lang="ja-JP" altLang="en-US" sz="1600" b="1" dirty="0" smtClean="0">
                <a:solidFill>
                  <a:schemeClr val="tx1"/>
                </a:solidFill>
              </a:rPr>
              <a:t>日本とアジアが幅広く結びつき、アジア経済圏の発展に一層寄与</a:t>
            </a:r>
            <a:r>
              <a:rPr kumimoji="1" lang="ja-JP" altLang="en-US" sz="1600" dirty="0" smtClean="0">
                <a:solidFill>
                  <a:schemeClr val="tx1"/>
                </a:solidFill>
              </a:rPr>
              <a:t>することは、</a:t>
            </a:r>
            <a:r>
              <a:rPr kumimoji="1" lang="ja-JP" altLang="en-US" sz="1600" b="1" dirty="0" smtClean="0">
                <a:solidFill>
                  <a:schemeClr val="tx1"/>
                </a:solidFill>
              </a:rPr>
              <a:t>国際社会における日本の戦略として重要</a:t>
            </a:r>
            <a:r>
              <a:rPr kumimoji="1" lang="ja-JP" altLang="en-US" sz="1600" dirty="0" smtClean="0">
                <a:solidFill>
                  <a:schemeClr val="tx1"/>
                </a:solidFill>
              </a:rPr>
              <a:t>。</a:t>
            </a:r>
            <a:endParaRPr kumimoji="1" lang="en-US" altLang="ja-JP" sz="1600" dirty="0" smtClean="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　大阪では、ライフサイエンス</a:t>
            </a:r>
            <a:r>
              <a:rPr kumimoji="1" lang="ja-JP" altLang="en-US" sz="1600" dirty="0">
                <a:solidFill>
                  <a:schemeClr val="tx1"/>
                </a:solidFill>
              </a:rPr>
              <a:t>など、強みを持つ分野で世界的な地位を確立すべく集中的に取組みを</a:t>
            </a:r>
            <a:r>
              <a:rPr kumimoji="1" lang="ja-JP" altLang="en-US" sz="1600" dirty="0" smtClean="0">
                <a:solidFill>
                  <a:schemeClr val="tx1"/>
                </a:solidFill>
              </a:rPr>
              <a:t>進めて</a:t>
            </a:r>
            <a:r>
              <a:rPr kumimoji="1" lang="ja-JP" altLang="en-US" sz="1600" dirty="0">
                <a:solidFill>
                  <a:schemeClr val="tx1"/>
                </a:solidFill>
              </a:rPr>
              <a:t>おり、</a:t>
            </a:r>
            <a:r>
              <a:rPr kumimoji="1" lang="ja-JP" altLang="en-US" sz="1600" dirty="0" smtClean="0">
                <a:solidFill>
                  <a:schemeClr val="tx1"/>
                </a:solidFill>
              </a:rPr>
              <a:t>イノベーションで</a:t>
            </a:r>
            <a:r>
              <a:rPr kumimoji="1" lang="ja-JP" altLang="en-US" sz="1600" b="1" dirty="0" smtClean="0">
                <a:solidFill>
                  <a:schemeClr val="tx1"/>
                </a:solidFill>
              </a:rPr>
              <a:t>アジアの成長をけん引する拠点性</a:t>
            </a:r>
            <a:r>
              <a:rPr kumimoji="1" lang="ja-JP" altLang="en-US" sz="1600" dirty="0" smtClean="0">
                <a:solidFill>
                  <a:schemeClr val="tx1"/>
                </a:solidFill>
              </a:rPr>
              <a:t>を発揮できれば</a:t>
            </a:r>
            <a:r>
              <a:rPr kumimoji="1" lang="ja-JP" altLang="en-US" sz="1600" b="1" dirty="0" smtClean="0">
                <a:solidFill>
                  <a:schemeClr val="tx1"/>
                </a:solidFill>
              </a:rPr>
              <a:t>、日本の存在感の向上</a:t>
            </a:r>
            <a:r>
              <a:rPr kumimoji="1" lang="ja-JP" altLang="en-US" sz="1600" dirty="0" smtClean="0">
                <a:solidFill>
                  <a:schemeClr val="tx1"/>
                </a:solidFill>
              </a:rPr>
              <a:t>にも寄与する。</a:t>
            </a:r>
            <a:endParaRPr kumimoji="1" lang="en-US" altLang="ja-JP" sz="1600" dirty="0" smtClean="0">
              <a:solidFill>
                <a:schemeClr val="tx1"/>
              </a:solidFill>
            </a:endParaRPr>
          </a:p>
          <a:p>
            <a:pPr marL="266700" indent="-266700"/>
            <a:endParaRPr kumimoji="1" lang="en-US" altLang="ja-JP" sz="1600" dirty="0" smtClean="0">
              <a:solidFill>
                <a:schemeClr val="tx1"/>
              </a:solidFill>
            </a:endParaRPr>
          </a:p>
          <a:p>
            <a:pPr marL="266700" indent="-266700"/>
            <a:r>
              <a:rPr kumimoji="1" lang="ja-JP" altLang="en-US" sz="1600" dirty="0" smtClean="0">
                <a:solidFill>
                  <a:schemeClr val="tx1"/>
                </a:solidFill>
              </a:rPr>
              <a:t>○　</a:t>
            </a:r>
            <a:r>
              <a:rPr kumimoji="1" lang="ja-JP" altLang="en-US" sz="1600" b="1" dirty="0" smtClean="0">
                <a:solidFill>
                  <a:schemeClr val="tx1"/>
                </a:solidFill>
              </a:rPr>
              <a:t>世界から見て、東京と大阪の二極に見えないと意味がない</a:t>
            </a:r>
            <a:r>
              <a:rPr kumimoji="1" lang="ja-JP" altLang="en-US" sz="1600" dirty="0" smtClean="0">
                <a:solidFill>
                  <a:schemeClr val="tx1"/>
                </a:solidFill>
              </a:rPr>
              <a:t>。アジアの主要都市として、東京やシンガポール、ソウルなどと並んで大阪が出てくる状態にしないといけない。</a:t>
            </a:r>
            <a:endParaRPr kumimoji="1" lang="en-US" altLang="ja-JP" sz="1600" dirty="0">
              <a:solidFill>
                <a:schemeClr val="tx1"/>
              </a:solidFill>
            </a:endParaRPr>
          </a:p>
        </p:txBody>
      </p:sp>
    </p:spTree>
    <p:extLst>
      <p:ext uri="{BB962C8B-B14F-4D97-AF65-F5344CB8AC3E}">
        <p14:creationId xmlns:p14="http://schemas.microsoft.com/office/powerpoint/2010/main" val="24735628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5726044"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副首都としてどのような役割を果たすべきか（民都としての役割）</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7"/>
            <a:ext cx="8438676" cy="43999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25</a:t>
            </a:r>
            <a:endParaRPr kumimoji="1" lang="ja-JP" altLang="en-US" sz="2000" b="1" dirty="0">
              <a:solidFill>
                <a:srgbClr val="002060"/>
              </a:solidFill>
              <a:latin typeface="+mn-ea"/>
            </a:endParaRPr>
          </a:p>
        </p:txBody>
      </p:sp>
      <p:sp>
        <p:nvSpPr>
          <p:cNvPr id="11" name="正方形/長方形 10"/>
          <p:cNvSpPr/>
          <p:nvPr/>
        </p:nvSpPr>
        <p:spPr>
          <a:xfrm>
            <a:off x="427303" y="1923055"/>
            <a:ext cx="8225645" cy="3656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nchorCtr="0"/>
          <a:lstStyle/>
          <a:p>
            <a:pPr marL="266700" indent="-266700"/>
            <a:r>
              <a:rPr kumimoji="1" lang="ja-JP" altLang="en-US" sz="1600" dirty="0" smtClean="0">
                <a:solidFill>
                  <a:schemeClr val="tx1"/>
                </a:solidFill>
              </a:rPr>
              <a:t>○　大阪では、</a:t>
            </a:r>
            <a:r>
              <a:rPr kumimoji="1" lang="ja-JP" altLang="en-US" sz="1600" dirty="0">
                <a:solidFill>
                  <a:schemeClr val="tx1"/>
                </a:solidFill>
              </a:rPr>
              <a:t>都市発展</a:t>
            </a:r>
            <a:r>
              <a:rPr kumimoji="1" lang="ja-JP" altLang="en-US" sz="1600" dirty="0" smtClean="0">
                <a:solidFill>
                  <a:schemeClr val="tx1"/>
                </a:solidFill>
              </a:rPr>
              <a:t>の歴史に民の力が大きな役割を果たしてきた。</a:t>
            </a:r>
            <a:r>
              <a:rPr kumimoji="1" lang="ja-JP" altLang="en-US" sz="1600" b="1" dirty="0" smtClean="0">
                <a:solidFill>
                  <a:schemeClr val="tx1"/>
                </a:solidFill>
              </a:rPr>
              <a:t>官の発想を超える民間のダイナミズム</a:t>
            </a:r>
            <a:r>
              <a:rPr kumimoji="1" lang="ja-JP" altLang="en-US" sz="1600" dirty="0" smtClean="0">
                <a:solidFill>
                  <a:schemeClr val="tx1"/>
                </a:solidFill>
              </a:rPr>
              <a:t>を今一度社会の中心に据え、営利・非営利活動を最大限に活かせる環境づくりを進め、</a:t>
            </a:r>
            <a:r>
              <a:rPr kumimoji="1" lang="ja-JP" altLang="en-US" sz="1600" b="1" dirty="0" smtClean="0">
                <a:solidFill>
                  <a:schemeClr val="tx1"/>
                </a:solidFill>
              </a:rPr>
              <a:t>「民」主役の社会づくり</a:t>
            </a:r>
            <a:r>
              <a:rPr kumimoji="1" lang="ja-JP" altLang="en-US" sz="1600" dirty="0" smtClean="0">
                <a:solidFill>
                  <a:schemeClr val="tx1"/>
                </a:solidFill>
              </a:rPr>
              <a:t>を大阪から発信することが必要。</a:t>
            </a:r>
            <a:endParaRPr kumimoji="1" lang="en-US" altLang="ja-JP" sz="1600" dirty="0" smtClean="0">
              <a:solidFill>
                <a:schemeClr val="tx1"/>
              </a:solidFill>
            </a:endParaRPr>
          </a:p>
          <a:p>
            <a:pPr marL="266700" indent="-266700"/>
            <a:endParaRPr kumimoji="1" lang="ja-JP" altLang="en-US" sz="1600" dirty="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世界では、寄付や投資等を通じ</a:t>
            </a:r>
            <a:r>
              <a:rPr kumimoji="1" lang="ja-JP" altLang="en-US" sz="1600" dirty="0">
                <a:solidFill>
                  <a:schemeClr val="tx1"/>
                </a:solidFill>
              </a:rPr>
              <a:t>た</a:t>
            </a:r>
            <a:r>
              <a:rPr kumimoji="1" lang="ja-JP" altLang="en-US" sz="1600" dirty="0" smtClean="0">
                <a:solidFill>
                  <a:schemeClr val="tx1"/>
                </a:solidFill>
              </a:rPr>
              <a:t>公益活動が、社会的課題解決の第三の道として新たな時代の潮流に。政府による税金の分配ではなく、自分が稼いだものを自分の判断で分配する</a:t>
            </a:r>
            <a:r>
              <a:rPr kumimoji="1" lang="ja-JP" altLang="en-US" sz="1600" b="1" dirty="0" smtClean="0">
                <a:solidFill>
                  <a:schemeClr val="tx1"/>
                </a:solidFill>
              </a:rPr>
              <a:t>フィランソロピー</a:t>
            </a:r>
            <a:r>
              <a:rPr kumimoji="1" lang="ja-JP" altLang="en-US" sz="1600" b="1" dirty="0">
                <a:solidFill>
                  <a:schemeClr val="tx1"/>
                </a:solidFill>
              </a:rPr>
              <a:t>・</a:t>
            </a:r>
            <a:r>
              <a:rPr kumimoji="1" lang="ja-JP" altLang="en-US" sz="1600" b="1" dirty="0" smtClean="0">
                <a:solidFill>
                  <a:schemeClr val="tx1"/>
                </a:solidFill>
              </a:rPr>
              <a:t>キャピタル（資本）というものを先取りし、</a:t>
            </a:r>
            <a:r>
              <a:rPr kumimoji="1" lang="ja-JP" altLang="en-US" sz="1600" b="1" dirty="0">
                <a:solidFill>
                  <a:schemeClr val="tx1"/>
                </a:solidFill>
              </a:rPr>
              <a:t>この国</a:t>
            </a:r>
            <a:r>
              <a:rPr kumimoji="1" lang="ja-JP" altLang="en-US" sz="1600" b="1" dirty="0" smtClean="0">
                <a:solidFill>
                  <a:schemeClr val="tx1"/>
                </a:solidFill>
              </a:rPr>
              <a:t>の形を変えていく</a:t>
            </a:r>
            <a:r>
              <a:rPr kumimoji="1" lang="ja-JP" altLang="en-US" sz="1600" dirty="0" smtClean="0">
                <a:solidFill>
                  <a:schemeClr val="tx1"/>
                </a:solidFill>
              </a:rPr>
              <a:t>べき。</a:t>
            </a:r>
            <a:endParaRPr kumimoji="1" lang="en-US" altLang="ja-JP" sz="1600" dirty="0">
              <a:solidFill>
                <a:schemeClr val="tx1"/>
              </a:solidFill>
            </a:endParaRPr>
          </a:p>
          <a:p>
            <a:pPr marL="266700" indent="-266700"/>
            <a:endParaRPr kumimoji="1" lang="ja-JP" altLang="en-US" sz="1600" dirty="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わ</a:t>
            </a:r>
            <a:r>
              <a:rPr kumimoji="1" lang="ja-JP" altLang="en-US" sz="1600" dirty="0" smtClean="0">
                <a:solidFill>
                  <a:schemeClr val="tx1"/>
                </a:solidFill>
              </a:rPr>
              <a:t>が国において、</a:t>
            </a:r>
            <a:r>
              <a:rPr kumimoji="1" lang="en-US" altLang="ja-JP" sz="1600" b="1" dirty="0" smtClean="0">
                <a:solidFill>
                  <a:schemeClr val="tx1"/>
                </a:solidFill>
              </a:rPr>
              <a:t>NPO</a:t>
            </a:r>
            <a:r>
              <a:rPr kumimoji="1" lang="ja-JP" altLang="en-US" sz="1600" b="1" dirty="0" smtClean="0">
                <a:solidFill>
                  <a:schemeClr val="tx1"/>
                </a:solidFill>
              </a:rPr>
              <a:t>や社会的企業など、新たな公共の担い手が増加</a:t>
            </a:r>
            <a:r>
              <a:rPr kumimoji="1" lang="ja-JP" altLang="en-US" sz="1600" dirty="0" smtClean="0">
                <a:solidFill>
                  <a:schemeClr val="tx1"/>
                </a:solidFill>
              </a:rPr>
              <a:t>。また、国でもない企業でもないサードセクターの世界の</a:t>
            </a:r>
            <a:r>
              <a:rPr kumimoji="1" lang="en-US" altLang="ja-JP" sz="1600" dirty="0" smtClean="0">
                <a:solidFill>
                  <a:schemeClr val="tx1"/>
                </a:solidFill>
              </a:rPr>
              <a:t>GDP</a:t>
            </a:r>
            <a:r>
              <a:rPr kumimoji="1" lang="ja-JP" altLang="en-US" sz="1600" dirty="0" smtClean="0">
                <a:solidFill>
                  <a:schemeClr val="tx1"/>
                </a:solidFill>
              </a:rPr>
              <a:t>の総額は</a:t>
            </a:r>
            <a:r>
              <a:rPr kumimoji="1" lang="en-US" altLang="ja-JP" sz="1600" dirty="0" smtClean="0">
                <a:solidFill>
                  <a:schemeClr val="tx1"/>
                </a:solidFill>
              </a:rPr>
              <a:t>35</a:t>
            </a:r>
            <a:r>
              <a:rPr kumimoji="1" lang="ja-JP" altLang="en-US" sz="1600" dirty="0" smtClean="0">
                <a:solidFill>
                  <a:schemeClr val="tx1"/>
                </a:solidFill>
              </a:rPr>
              <a:t>兆</a:t>
            </a:r>
            <a:r>
              <a:rPr kumimoji="1" lang="ja-JP" altLang="en-US" sz="1600" dirty="0">
                <a:solidFill>
                  <a:schemeClr val="tx1"/>
                </a:solidFill>
              </a:rPr>
              <a:t>円</a:t>
            </a:r>
            <a:r>
              <a:rPr kumimoji="1" lang="ja-JP" altLang="en-US" sz="1600" dirty="0" smtClean="0">
                <a:solidFill>
                  <a:schemeClr val="tx1"/>
                </a:solidFill>
              </a:rPr>
              <a:t>から</a:t>
            </a:r>
            <a:r>
              <a:rPr kumimoji="1" lang="en-US" altLang="ja-JP" sz="1600" dirty="0" smtClean="0">
                <a:solidFill>
                  <a:schemeClr val="tx1"/>
                </a:solidFill>
              </a:rPr>
              <a:t>40</a:t>
            </a:r>
            <a:r>
              <a:rPr kumimoji="1" lang="ja-JP" altLang="en-US" sz="1600" dirty="0" smtClean="0">
                <a:solidFill>
                  <a:schemeClr val="tx1"/>
                </a:solidFill>
              </a:rPr>
              <a:t>兆円あり、</a:t>
            </a:r>
            <a:r>
              <a:rPr kumimoji="1" lang="ja-JP" altLang="en-US" sz="1600" b="1" dirty="0" smtClean="0">
                <a:solidFill>
                  <a:schemeClr val="tx1"/>
                </a:solidFill>
              </a:rPr>
              <a:t>サードセクターは</a:t>
            </a:r>
            <a:r>
              <a:rPr kumimoji="1" lang="en-US" altLang="ja-JP" sz="1600" b="1" dirty="0" smtClean="0">
                <a:solidFill>
                  <a:schemeClr val="tx1"/>
                </a:solidFill>
              </a:rPr>
              <a:t>GDP</a:t>
            </a:r>
            <a:r>
              <a:rPr kumimoji="1" lang="ja-JP" altLang="en-US" sz="1600" b="1" dirty="0" smtClean="0">
                <a:solidFill>
                  <a:schemeClr val="tx1"/>
                </a:solidFill>
              </a:rPr>
              <a:t>を</a:t>
            </a:r>
            <a:r>
              <a:rPr kumimoji="1" lang="ja-JP" altLang="en-US" sz="1600" b="1" dirty="0">
                <a:solidFill>
                  <a:schemeClr val="tx1"/>
                </a:solidFill>
              </a:rPr>
              <a:t>伸ばす伸びしろ</a:t>
            </a:r>
            <a:r>
              <a:rPr kumimoji="1" lang="ja-JP" altLang="en-US" sz="1600" dirty="0">
                <a:solidFill>
                  <a:schemeClr val="tx1"/>
                </a:solidFill>
              </a:rPr>
              <a:t>。世界の潮流と</a:t>
            </a:r>
            <a:r>
              <a:rPr kumimoji="1" lang="ja-JP" altLang="en-US" sz="1600" dirty="0" smtClean="0">
                <a:solidFill>
                  <a:schemeClr val="tx1"/>
                </a:solidFill>
              </a:rPr>
              <a:t>して、こうしたもう一つの道筋をつくっていくことが重要。</a:t>
            </a:r>
            <a:endParaRPr kumimoji="1" lang="ja-JP" altLang="en-US" sz="1600" dirty="0">
              <a:solidFill>
                <a:schemeClr val="tx1"/>
              </a:solidFill>
            </a:endParaRPr>
          </a:p>
        </p:txBody>
      </p:sp>
    </p:spTree>
    <p:extLst>
      <p:ext uri="{BB962C8B-B14F-4D97-AF65-F5344CB8AC3E}">
        <p14:creationId xmlns:p14="http://schemas.microsoft.com/office/powerpoint/2010/main" val="42919326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73506"/>
            <a:ext cx="9144000" cy="400110"/>
          </a:xfrm>
          <a:prstGeom prst="rect">
            <a:avLst/>
          </a:prstGeom>
        </p:spPr>
        <p:txBody>
          <a:bodyPr wrap="square">
            <a:spAutoFit/>
          </a:bodyPr>
          <a:lstStyle/>
          <a:p>
            <a:pPr algn="ctr"/>
            <a:r>
              <a:rPr lang="ja-JP" altLang="en-US" sz="2000" b="1" dirty="0" smtClean="0"/>
              <a:t>主な</a:t>
            </a:r>
            <a:r>
              <a:rPr lang="ja-JP" altLang="en-US" sz="2000" b="1" dirty="0"/>
              <a:t>論点</a:t>
            </a:r>
          </a:p>
        </p:txBody>
      </p:sp>
      <p:sp>
        <p:nvSpPr>
          <p:cNvPr id="21" name="角丸四角形 20"/>
          <p:cNvSpPr/>
          <p:nvPr/>
        </p:nvSpPr>
        <p:spPr>
          <a:xfrm>
            <a:off x="148283" y="811325"/>
            <a:ext cx="4788000" cy="360000"/>
          </a:xfrm>
          <a:prstGeom prst="roundRect">
            <a:avLst/>
          </a:prstGeom>
        </p:spPr>
        <p:style>
          <a:lnRef idx="1">
            <a:schemeClr val="dk1"/>
          </a:lnRef>
          <a:fillRef idx="2">
            <a:schemeClr val="dk1"/>
          </a:fillRef>
          <a:effectRef idx="1">
            <a:schemeClr val="dk1"/>
          </a:effectRef>
          <a:fontRef idx="minor">
            <a:schemeClr val="dk1"/>
          </a:fontRef>
        </p:style>
        <p:txBody>
          <a:bodyPr rtlCol="0" anchor="t"/>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副首都の確立・発展に向け、どのような戦略で臨むか</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320788" y="1454616"/>
            <a:ext cx="8438676" cy="468294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216668" y="1584501"/>
            <a:ext cx="8379026" cy="338554"/>
          </a:xfrm>
          <a:prstGeom prst="rect">
            <a:avLst/>
          </a:prstGeom>
          <a:noFill/>
        </p:spPr>
        <p:txBody>
          <a:bodyPr wrap="square" rtlCol="0">
            <a:spAutoFit/>
          </a:bodyPr>
          <a:lstStyle/>
          <a:p>
            <a:pPr marL="174625" indent="-174625">
              <a:spcBef>
                <a:spcPts val="600"/>
              </a:spcBef>
            </a:pPr>
            <a:r>
              <a:rPr lang="ja-JP" altLang="en-US" sz="1600" dirty="0" smtClean="0">
                <a:latin typeface="+mj-lt"/>
              </a:rPr>
              <a:t>（副首都推進本部会議での主な意見）</a:t>
            </a:r>
            <a:endParaRPr lang="en-US" altLang="ja-JP" sz="1600" dirty="0" smtClean="0">
              <a:latin typeface="+mj-lt"/>
            </a:endParaRPr>
          </a:p>
        </p:txBody>
      </p:sp>
      <p:sp>
        <p:nvSpPr>
          <p:cNvPr id="14" name="角丸四角形 13"/>
          <p:cNvSpPr/>
          <p:nvPr/>
        </p:nvSpPr>
        <p:spPr>
          <a:xfrm>
            <a:off x="0" y="6678841"/>
            <a:ext cx="7452000" cy="169740"/>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lgn="r"/>
            <a:r>
              <a:rPr kumimoji="1" lang="ja-JP" altLang="en-US" sz="900" dirty="0" smtClean="0"/>
              <a:t>出典：第１回（</a:t>
            </a:r>
            <a:r>
              <a:rPr kumimoji="1" lang="en-US" altLang="ja-JP" sz="900" dirty="0" smtClean="0"/>
              <a:t>H27.12</a:t>
            </a:r>
            <a:r>
              <a:rPr kumimoji="1" lang="ja-JP" altLang="en-US" sz="900" dirty="0" smtClean="0"/>
              <a:t>）</a:t>
            </a:r>
            <a:r>
              <a:rPr kumimoji="1" lang="ja-JP" altLang="en-US" sz="900" dirty="0"/>
              <a:t>、</a:t>
            </a:r>
            <a:r>
              <a:rPr kumimoji="1" lang="ja-JP" altLang="en-US" sz="900" dirty="0" smtClean="0"/>
              <a:t>第２回（</a:t>
            </a:r>
            <a:r>
              <a:rPr kumimoji="1" lang="en-US" altLang="ja-JP" sz="900" dirty="0" smtClean="0"/>
              <a:t>H28.2</a:t>
            </a:r>
            <a:r>
              <a:rPr kumimoji="1" lang="ja-JP" altLang="en-US" sz="900" dirty="0" smtClean="0"/>
              <a:t>）、第３回（</a:t>
            </a:r>
            <a:r>
              <a:rPr kumimoji="1" lang="en-US" altLang="ja-JP" sz="900" dirty="0" smtClean="0"/>
              <a:t>H28.4</a:t>
            </a:r>
            <a:r>
              <a:rPr kumimoji="1" lang="ja-JP" altLang="en-US" sz="900" dirty="0" smtClean="0"/>
              <a:t>）、第６回（</a:t>
            </a:r>
            <a:r>
              <a:rPr kumimoji="1" lang="en-US" altLang="ja-JP" sz="900" dirty="0" smtClean="0"/>
              <a:t>H28.9</a:t>
            </a:r>
            <a:r>
              <a:rPr kumimoji="1" lang="ja-JP" altLang="en-US" sz="900" dirty="0" smtClean="0"/>
              <a:t>）、第</a:t>
            </a:r>
            <a:r>
              <a:rPr kumimoji="1" lang="en-US" altLang="ja-JP" sz="900" dirty="0" smtClean="0"/>
              <a:t>8</a:t>
            </a:r>
            <a:r>
              <a:rPr kumimoji="1" lang="ja-JP" altLang="en-US" sz="900" dirty="0" smtClean="0"/>
              <a:t>回（</a:t>
            </a:r>
            <a:r>
              <a:rPr kumimoji="1" lang="en-US" altLang="ja-JP" sz="900" dirty="0" smtClean="0"/>
              <a:t>H29.1</a:t>
            </a:r>
            <a:r>
              <a:rPr kumimoji="1" lang="ja-JP" altLang="en-US" sz="900" dirty="0" smtClean="0"/>
              <a:t>）の副首都</a:t>
            </a:r>
            <a:r>
              <a:rPr kumimoji="1" lang="ja-JP" altLang="en-US" sz="900" dirty="0"/>
              <a:t>推進本部</a:t>
            </a:r>
            <a:r>
              <a:rPr kumimoji="1" lang="ja-JP" altLang="en-US" sz="900" dirty="0" smtClean="0"/>
              <a:t>会議議事録等から作成</a:t>
            </a:r>
            <a:endParaRPr kumimoji="1" lang="ja-JP" altLang="en-US" sz="900" dirty="0"/>
          </a:p>
        </p:txBody>
      </p:sp>
      <p:sp>
        <p:nvSpPr>
          <p:cNvPr id="16" name="正方形/長方形 15"/>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26</a:t>
            </a:r>
            <a:endParaRPr kumimoji="1" lang="ja-JP" altLang="en-US" sz="2000" b="1" dirty="0">
              <a:solidFill>
                <a:srgbClr val="002060"/>
              </a:solidFill>
              <a:latin typeface="+mn-ea"/>
            </a:endParaRPr>
          </a:p>
        </p:txBody>
      </p:sp>
      <p:sp>
        <p:nvSpPr>
          <p:cNvPr id="10" name="正方形/長方形 9"/>
          <p:cNvSpPr/>
          <p:nvPr/>
        </p:nvSpPr>
        <p:spPr>
          <a:xfrm>
            <a:off x="474169" y="1916621"/>
            <a:ext cx="8225645" cy="38869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rtlCol="0" anchor="ctr" anchorCtr="0"/>
          <a:lstStyle/>
          <a:p>
            <a:pPr marL="266700" indent="-266700"/>
            <a:r>
              <a:rPr kumimoji="1" lang="ja-JP" altLang="en-US" sz="1600" dirty="0" smtClean="0">
                <a:solidFill>
                  <a:schemeClr val="tx1"/>
                </a:solidFill>
              </a:rPr>
              <a:t>○　副首都となるためには、その受け皿としての機能を充実させなければならず、東京に準じた</a:t>
            </a:r>
            <a:r>
              <a:rPr kumimoji="1" lang="ja-JP" altLang="en-US" sz="1600" b="1" dirty="0" smtClean="0">
                <a:solidFill>
                  <a:schemeClr val="tx1"/>
                </a:solidFill>
              </a:rPr>
              <a:t>様々な都市機能がそろっている必要がある</a:t>
            </a:r>
            <a:r>
              <a:rPr kumimoji="1" lang="ja-JP" altLang="en-US" sz="1600" dirty="0" smtClean="0">
                <a:solidFill>
                  <a:schemeClr val="tx1"/>
                </a:solidFill>
              </a:rPr>
              <a:t>。また、民間を中心にグローバル経済にリンクしながら、今よりも</a:t>
            </a:r>
            <a:r>
              <a:rPr kumimoji="1" lang="ja-JP" altLang="en-US" sz="1600" b="1" dirty="0" smtClean="0">
                <a:solidFill>
                  <a:schemeClr val="tx1"/>
                </a:solidFill>
              </a:rPr>
              <a:t>一段高いレベルの経済力</a:t>
            </a:r>
            <a:r>
              <a:rPr kumimoji="1" lang="ja-JP" altLang="en-US" sz="1600" dirty="0" smtClean="0">
                <a:solidFill>
                  <a:schemeClr val="tx1"/>
                </a:solidFill>
              </a:rPr>
              <a:t>も必要。</a:t>
            </a:r>
            <a:endParaRPr kumimoji="1" lang="en-US" altLang="ja-JP" sz="1600" dirty="0" smtClean="0">
              <a:solidFill>
                <a:schemeClr val="tx1"/>
              </a:solidFill>
            </a:endParaRPr>
          </a:p>
          <a:p>
            <a:pPr marL="266700" indent="-266700"/>
            <a:endParaRPr kumimoji="1" lang="ja-JP" altLang="en-US" sz="1600" dirty="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副首都に求められる</a:t>
            </a:r>
            <a:r>
              <a:rPr kumimoji="1" lang="ja-JP" altLang="en-US" sz="1600" b="1" dirty="0" smtClean="0">
                <a:solidFill>
                  <a:schemeClr val="tx1"/>
                </a:solidFill>
              </a:rPr>
              <a:t>都市機能は、都市経営という視点から考えていく必要</a:t>
            </a:r>
            <a:r>
              <a:rPr kumimoji="1" lang="ja-JP" altLang="en-US" sz="1600" dirty="0" smtClean="0">
                <a:solidFill>
                  <a:schemeClr val="tx1"/>
                </a:solidFill>
              </a:rPr>
              <a:t>がある。</a:t>
            </a:r>
            <a:endParaRPr kumimoji="1" lang="en-US" altLang="ja-JP" sz="1600" dirty="0">
              <a:solidFill>
                <a:schemeClr val="tx1"/>
              </a:solidFill>
            </a:endParaRPr>
          </a:p>
          <a:p>
            <a:pPr marL="266700" indent="-266700"/>
            <a:endParaRPr kumimoji="1" lang="ja-JP" altLang="en-US" sz="1600" dirty="0">
              <a:solidFill>
                <a:schemeClr val="tx1"/>
              </a:solidFill>
            </a:endParaRPr>
          </a:p>
          <a:p>
            <a:pPr marL="266700" indent="-266700"/>
            <a:r>
              <a:rPr kumimoji="1" lang="ja-JP" altLang="en-US" sz="1600" dirty="0" smtClean="0">
                <a:solidFill>
                  <a:schemeClr val="tx1"/>
                </a:solidFill>
              </a:rPr>
              <a:t>○</a:t>
            </a:r>
            <a:r>
              <a:rPr kumimoji="1" lang="ja-JP" altLang="en-US" sz="1600" dirty="0">
                <a:solidFill>
                  <a:schemeClr val="tx1"/>
                </a:solidFill>
              </a:rPr>
              <a:t>　</a:t>
            </a:r>
            <a:r>
              <a:rPr kumimoji="1" lang="ja-JP" altLang="en-US" sz="1600" dirty="0" smtClean="0">
                <a:solidFill>
                  <a:schemeClr val="tx1"/>
                </a:solidFill>
              </a:rPr>
              <a:t>副首都にふさわしい環境を考えるうえでは、東京に追いつこうという取り組みだけでは不十分。</a:t>
            </a:r>
            <a:r>
              <a:rPr kumimoji="1" lang="ja-JP" altLang="en-US" sz="1600" b="1" dirty="0" smtClean="0">
                <a:solidFill>
                  <a:schemeClr val="tx1"/>
                </a:solidFill>
              </a:rPr>
              <a:t>東京を上回る、あるいは、日本の中で、大阪だけが突出して異なるという環境を用意することが成長戦略</a:t>
            </a:r>
            <a:r>
              <a:rPr kumimoji="1" lang="ja-JP" altLang="en-US" sz="1600" dirty="0" smtClean="0">
                <a:solidFill>
                  <a:schemeClr val="tx1"/>
                </a:solidFill>
              </a:rPr>
              <a:t>ではないか。</a:t>
            </a:r>
            <a:endParaRPr kumimoji="1" lang="en-US" altLang="ja-JP" sz="1600" dirty="0" smtClean="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　制度面は、</a:t>
            </a:r>
            <a:r>
              <a:rPr kumimoji="1" lang="ja-JP" altLang="en-US" sz="1600" b="1" dirty="0" smtClean="0">
                <a:solidFill>
                  <a:schemeClr val="tx1"/>
                </a:solidFill>
              </a:rPr>
              <a:t>国の制度が変わらなければ、大阪だけで変われないものもある</a:t>
            </a:r>
            <a:r>
              <a:rPr kumimoji="1" lang="ja-JP" altLang="en-US" sz="1600" dirty="0" smtClean="0">
                <a:solidFill>
                  <a:schemeClr val="tx1"/>
                </a:solidFill>
              </a:rPr>
              <a:t>。そのため、</a:t>
            </a:r>
            <a:r>
              <a:rPr kumimoji="1" lang="ja-JP" altLang="en-US" sz="1600" b="1" dirty="0" smtClean="0">
                <a:solidFill>
                  <a:schemeClr val="tx1"/>
                </a:solidFill>
              </a:rPr>
              <a:t>自ら主体性をもって着実に取り組めること</a:t>
            </a:r>
            <a:r>
              <a:rPr kumimoji="1" lang="ja-JP" altLang="en-US" sz="1600" dirty="0" smtClean="0">
                <a:solidFill>
                  <a:schemeClr val="tx1"/>
                </a:solidFill>
              </a:rPr>
              <a:t>とは何かを考えることも重要。</a:t>
            </a:r>
            <a:endParaRPr kumimoji="1" lang="en-US" altLang="ja-JP" sz="1600" dirty="0" smtClean="0">
              <a:solidFill>
                <a:schemeClr val="tx1"/>
              </a:solidFill>
            </a:endParaRPr>
          </a:p>
          <a:p>
            <a:pPr marL="266700" indent="-266700"/>
            <a:endParaRPr kumimoji="1" lang="en-US" altLang="ja-JP" sz="1600" dirty="0">
              <a:solidFill>
                <a:schemeClr val="tx1"/>
              </a:solidFill>
            </a:endParaRPr>
          </a:p>
          <a:p>
            <a:pPr marL="266700" indent="-266700"/>
            <a:r>
              <a:rPr kumimoji="1" lang="ja-JP" altLang="en-US" sz="1600" dirty="0" smtClean="0">
                <a:solidFill>
                  <a:schemeClr val="tx1"/>
                </a:solidFill>
              </a:rPr>
              <a:t>○　</a:t>
            </a:r>
            <a:r>
              <a:rPr kumimoji="1" lang="ja-JP" altLang="en-US" sz="1600" b="1" dirty="0" smtClean="0">
                <a:solidFill>
                  <a:schemeClr val="tx1"/>
                </a:solidFill>
              </a:rPr>
              <a:t>副首都をめざす目的は、あくまで未来の大阪の持続可能性と発展</a:t>
            </a:r>
            <a:r>
              <a:rPr kumimoji="1" lang="ja-JP" altLang="en-US" sz="1600" dirty="0" smtClean="0">
                <a:solidFill>
                  <a:schemeClr val="tx1"/>
                </a:solidFill>
              </a:rPr>
              <a:t>。副首都の確立は手段であり、それ自体</a:t>
            </a:r>
            <a:r>
              <a:rPr kumimoji="1" lang="ja-JP" altLang="en-US" sz="1600" dirty="0">
                <a:solidFill>
                  <a:schemeClr val="tx1"/>
                </a:solidFill>
              </a:rPr>
              <a:t>を</a:t>
            </a:r>
            <a:r>
              <a:rPr kumimoji="1" lang="ja-JP" altLang="en-US" sz="1600" dirty="0" smtClean="0">
                <a:solidFill>
                  <a:schemeClr val="tx1"/>
                </a:solidFill>
              </a:rPr>
              <a:t>自己目的化してはいけないのではないか。</a:t>
            </a:r>
            <a:endParaRPr kumimoji="1" lang="ja-JP" altLang="en-US" sz="1600" dirty="0">
              <a:solidFill>
                <a:schemeClr val="tx1"/>
              </a:solidFill>
            </a:endParaRPr>
          </a:p>
        </p:txBody>
      </p:sp>
    </p:spTree>
    <p:extLst>
      <p:ext uri="{BB962C8B-B14F-4D97-AF65-F5344CB8AC3E}">
        <p14:creationId xmlns:p14="http://schemas.microsoft.com/office/powerpoint/2010/main" val="3815366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37413" y="1311957"/>
            <a:ext cx="1052848" cy="1804850"/>
          </a:xfrm>
          <a:prstGeom prst="rect">
            <a:avLst/>
          </a:prstGeom>
          <a:solidFill>
            <a:schemeClr val="accent1">
              <a:lumMod val="60000"/>
              <a:lumOff val="40000"/>
            </a:schemeClr>
          </a:solidFill>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副首都推進</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本部会議</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p:txBody>
      </p:sp>
      <p:sp>
        <p:nvSpPr>
          <p:cNvPr id="6" name="正方形/長方形 5"/>
          <p:cNvSpPr/>
          <p:nvPr/>
        </p:nvSpPr>
        <p:spPr>
          <a:xfrm>
            <a:off x="132347" y="3101430"/>
            <a:ext cx="1052848" cy="902425"/>
          </a:xfrm>
          <a:prstGeom prst="rect">
            <a:avLst/>
          </a:prstGeom>
          <a:solidFill>
            <a:srgbClr val="FFFFCC"/>
          </a:solidFill>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副首都機能面</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検討</a:t>
            </a:r>
            <a:r>
              <a:rPr kumimoji="1" lang="ja-JP" altLang="en-US" sz="1050" b="1" dirty="0" smtClean="0">
                <a:solidFill>
                  <a:sysClr val="windowText" lastClr="000000"/>
                </a:solidFill>
                <a:latin typeface="Meiryo UI" panose="020B0604030504040204" pitchFamily="50" charset="-128"/>
                <a:ea typeface="Meiryo UI" panose="020B0604030504040204" pitchFamily="50" charset="-128"/>
              </a:rPr>
              <a:t>タスク</a:t>
            </a:r>
            <a:endParaRPr kumimoji="1" lang="en-US" altLang="ja-JP" sz="1050" b="1" dirty="0" smtClean="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smtClean="0">
                <a:solidFill>
                  <a:sysClr val="windowText" lastClr="000000"/>
                </a:solidFill>
                <a:latin typeface="Meiryo UI" panose="020B0604030504040204" pitchFamily="50" charset="-128"/>
                <a:ea typeface="Meiryo UI" panose="020B0604030504040204" pitchFamily="50" charset="-128"/>
              </a:rPr>
              <a:t>フォース</a:t>
            </a:r>
            <a:r>
              <a:rPr kumimoji="1" lang="ja-JP" altLang="en-US" sz="1050" b="1" dirty="0">
                <a:solidFill>
                  <a:sysClr val="windowText" lastClr="000000"/>
                </a:solidFill>
                <a:latin typeface="Meiryo UI" panose="020B0604030504040204" pitchFamily="50" charset="-128"/>
                <a:ea typeface="Meiryo UI" panose="020B0604030504040204" pitchFamily="50" charset="-128"/>
              </a:rPr>
              <a:t>会議</a:t>
            </a:r>
          </a:p>
        </p:txBody>
      </p:sp>
      <p:sp>
        <p:nvSpPr>
          <p:cNvPr id="7" name="正方形/長方形 6"/>
          <p:cNvSpPr/>
          <p:nvPr/>
        </p:nvSpPr>
        <p:spPr>
          <a:xfrm>
            <a:off x="131133" y="3996910"/>
            <a:ext cx="1052847" cy="902425"/>
          </a:xfrm>
          <a:prstGeom prst="rect">
            <a:avLst/>
          </a:prstGeom>
          <a:solidFill>
            <a:schemeClr val="accent1">
              <a:lumMod val="60000"/>
              <a:lumOff val="40000"/>
            </a:schemeClr>
          </a:solidFill>
          <a:ln>
            <a:solidFill>
              <a:schemeClr val="bg1"/>
            </a:solid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副首都制度面</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検討</a:t>
            </a:r>
            <a:r>
              <a:rPr kumimoji="1" lang="ja-JP" altLang="en-US" sz="1050" b="1" dirty="0" smtClean="0">
                <a:solidFill>
                  <a:sysClr val="windowText" lastClr="000000"/>
                </a:solidFill>
                <a:latin typeface="Meiryo UI" panose="020B0604030504040204" pitchFamily="50" charset="-128"/>
                <a:ea typeface="Meiryo UI" panose="020B0604030504040204" pitchFamily="50" charset="-128"/>
              </a:rPr>
              <a:t>タスク</a:t>
            </a:r>
            <a:endParaRPr kumimoji="1" lang="en-US" altLang="ja-JP" sz="1050" b="1" dirty="0" smtClean="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smtClean="0">
                <a:solidFill>
                  <a:sysClr val="windowText" lastClr="000000"/>
                </a:solidFill>
                <a:latin typeface="Meiryo UI" panose="020B0604030504040204" pitchFamily="50" charset="-128"/>
                <a:ea typeface="Meiryo UI" panose="020B0604030504040204" pitchFamily="50" charset="-128"/>
              </a:rPr>
              <a:t>フォース</a:t>
            </a:r>
            <a:r>
              <a:rPr kumimoji="1" lang="ja-JP" altLang="en-US" sz="1050" b="1" dirty="0">
                <a:solidFill>
                  <a:sysClr val="windowText" lastClr="000000"/>
                </a:solidFill>
                <a:latin typeface="Meiryo UI" panose="020B0604030504040204" pitchFamily="50" charset="-128"/>
                <a:ea typeface="Meiryo UI" panose="020B0604030504040204" pitchFamily="50" charset="-128"/>
              </a:rPr>
              <a:t>会議</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1194010" y="3118917"/>
            <a:ext cx="7777651" cy="902425"/>
          </a:xfrm>
          <a:prstGeom prst="rect">
            <a:avLst/>
          </a:prstGeom>
          <a:solidFill>
            <a:schemeClr val="accent1">
              <a:lumMod val="60000"/>
              <a:lumOff val="40000"/>
            </a:schemeClr>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7" name="正方形/長方形 16"/>
          <p:cNvSpPr/>
          <p:nvPr/>
        </p:nvSpPr>
        <p:spPr>
          <a:xfrm>
            <a:off x="1188635" y="1308432"/>
            <a:ext cx="7777650" cy="1804850"/>
          </a:xfrm>
          <a:prstGeom prst="rect">
            <a:avLst/>
          </a:prstGeom>
          <a:solidFill>
            <a:srgbClr val="FFFFCC"/>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9" name="正方形/長方形 18"/>
          <p:cNvSpPr/>
          <p:nvPr/>
        </p:nvSpPr>
        <p:spPr>
          <a:xfrm>
            <a:off x="1200141" y="3994131"/>
            <a:ext cx="7787774" cy="902425"/>
          </a:xfrm>
          <a:prstGeom prst="rect">
            <a:avLst/>
          </a:prstGeom>
          <a:solidFill>
            <a:srgbClr val="FFFFCC"/>
          </a:solidFill>
          <a:ln>
            <a:solidFill>
              <a:schemeClr val="bg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20" name="正方形/長方形 19"/>
          <p:cNvSpPr/>
          <p:nvPr/>
        </p:nvSpPr>
        <p:spPr>
          <a:xfrm>
            <a:off x="1198611" y="6023581"/>
            <a:ext cx="7784666" cy="721940"/>
          </a:xfrm>
          <a:prstGeom prst="rect">
            <a:avLst/>
          </a:prstGeom>
          <a:solidFill>
            <a:srgbClr val="FFFFCC"/>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05" name="正方形/長方形 104"/>
          <p:cNvSpPr/>
          <p:nvPr/>
        </p:nvSpPr>
        <p:spPr>
          <a:xfrm>
            <a:off x="132200" y="4897837"/>
            <a:ext cx="1052848" cy="730383"/>
          </a:xfrm>
          <a:prstGeom prst="rect">
            <a:avLst/>
          </a:prstGeom>
          <a:solidFill>
            <a:srgbClr val="FFFFCC"/>
          </a:solidFill>
          <a:ln>
            <a:solidFill>
              <a:schemeClr val="bg1"/>
            </a:solid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パブリック</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コメント</a:t>
            </a:r>
          </a:p>
        </p:txBody>
      </p:sp>
      <p:sp>
        <p:nvSpPr>
          <p:cNvPr id="106" name="正方形/長方形 105"/>
          <p:cNvSpPr/>
          <p:nvPr/>
        </p:nvSpPr>
        <p:spPr>
          <a:xfrm>
            <a:off x="1198611" y="4906280"/>
            <a:ext cx="7784666" cy="721940"/>
          </a:xfrm>
          <a:prstGeom prst="rect">
            <a:avLst/>
          </a:prstGeom>
          <a:solidFill>
            <a:schemeClr val="accent1">
              <a:lumMod val="60000"/>
              <a:lumOff val="40000"/>
            </a:schemeClr>
          </a:solidFill>
          <a:ln>
            <a:solidFill>
              <a:schemeClr val="bg1"/>
            </a:solid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3" name="楕円 82"/>
          <p:cNvSpPr/>
          <p:nvPr/>
        </p:nvSpPr>
        <p:spPr>
          <a:xfrm>
            <a:off x="1380788" y="1388044"/>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4" name="楕円 83"/>
          <p:cNvSpPr/>
          <p:nvPr/>
        </p:nvSpPr>
        <p:spPr>
          <a:xfrm>
            <a:off x="2302725" y="1388044"/>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5" name="楕円 84"/>
          <p:cNvSpPr/>
          <p:nvPr/>
        </p:nvSpPr>
        <p:spPr>
          <a:xfrm>
            <a:off x="3166954" y="1387094"/>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6" name="楕円 85"/>
          <p:cNvSpPr/>
          <p:nvPr/>
        </p:nvSpPr>
        <p:spPr>
          <a:xfrm>
            <a:off x="5464185" y="1393667"/>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7" name="楕円 86"/>
          <p:cNvSpPr/>
          <p:nvPr/>
        </p:nvSpPr>
        <p:spPr>
          <a:xfrm>
            <a:off x="7400770" y="1381070"/>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8" name="楕円 87"/>
          <p:cNvSpPr/>
          <p:nvPr/>
        </p:nvSpPr>
        <p:spPr>
          <a:xfrm>
            <a:off x="3637720" y="3259620"/>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89" name="楕円 88"/>
          <p:cNvSpPr/>
          <p:nvPr/>
        </p:nvSpPr>
        <p:spPr>
          <a:xfrm>
            <a:off x="5217830" y="3258985"/>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grpSp>
        <p:nvGrpSpPr>
          <p:cNvPr id="23" name="グループ化 22"/>
          <p:cNvGrpSpPr/>
          <p:nvPr/>
        </p:nvGrpSpPr>
        <p:grpSpPr>
          <a:xfrm>
            <a:off x="135787" y="955934"/>
            <a:ext cx="8841248" cy="360000"/>
            <a:chOff x="135787" y="846116"/>
            <a:chExt cx="8841248" cy="477824"/>
          </a:xfrm>
        </p:grpSpPr>
        <p:sp>
          <p:nvSpPr>
            <p:cNvPr id="109" name="正方形/長方形 108"/>
            <p:cNvSpPr/>
            <p:nvPr/>
          </p:nvSpPr>
          <p:spPr>
            <a:xfrm>
              <a:off x="1186723" y="854679"/>
              <a:ext cx="7790312" cy="469261"/>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900" b="1" dirty="0">
                <a:solidFill>
                  <a:schemeClr val="bg1"/>
                </a:solidFill>
                <a:latin typeface="Meiryo UI" panose="020B0604030504040204" pitchFamily="50" charset="-128"/>
                <a:ea typeface="Meiryo UI" panose="020B0604030504040204" pitchFamily="50" charset="-128"/>
              </a:endParaRPr>
            </a:p>
          </p:txBody>
        </p:sp>
        <p:sp>
          <p:nvSpPr>
            <p:cNvPr id="9" name="正方形/長方形 8"/>
            <p:cNvSpPr/>
            <p:nvPr/>
          </p:nvSpPr>
          <p:spPr>
            <a:xfrm>
              <a:off x="135787" y="846116"/>
              <a:ext cx="1052847" cy="469261"/>
            </a:xfrm>
            <a:prstGeom prst="rect">
              <a:avLst/>
            </a:prstGeom>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月</a:t>
              </a:r>
            </a:p>
          </p:txBody>
        </p:sp>
        <p:sp>
          <p:nvSpPr>
            <p:cNvPr id="80" name="正方形/長方形 79"/>
            <p:cNvSpPr/>
            <p:nvPr/>
          </p:nvSpPr>
          <p:spPr>
            <a:xfrm>
              <a:off x="7804114" y="896577"/>
              <a:ext cx="372553"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2</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81" name="正方形/長方形 80"/>
            <p:cNvSpPr/>
            <p:nvPr/>
          </p:nvSpPr>
          <p:spPr>
            <a:xfrm>
              <a:off x="8118790" y="908824"/>
              <a:ext cx="753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3</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11" name="正方形/長方形 10"/>
            <p:cNvSpPr/>
            <p:nvPr/>
          </p:nvSpPr>
          <p:spPr>
            <a:xfrm>
              <a:off x="7260337" y="907502"/>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1</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35" name="正方形/長方形 34"/>
            <p:cNvSpPr/>
            <p:nvPr/>
          </p:nvSpPr>
          <p:spPr>
            <a:xfrm>
              <a:off x="3467090" y="904799"/>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5</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36" name="正方形/長方形 35"/>
            <p:cNvSpPr/>
            <p:nvPr/>
          </p:nvSpPr>
          <p:spPr>
            <a:xfrm>
              <a:off x="3904483" y="904799"/>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6</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37" name="正方形/長方形 36"/>
            <p:cNvSpPr/>
            <p:nvPr/>
          </p:nvSpPr>
          <p:spPr>
            <a:xfrm>
              <a:off x="4333715" y="904799"/>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7</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38" name="正方形/長方形 37"/>
            <p:cNvSpPr/>
            <p:nvPr/>
          </p:nvSpPr>
          <p:spPr>
            <a:xfrm>
              <a:off x="4779726" y="904799"/>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8</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39" name="正方形/長方形 38"/>
            <p:cNvSpPr/>
            <p:nvPr/>
          </p:nvSpPr>
          <p:spPr>
            <a:xfrm>
              <a:off x="5202997" y="899565"/>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9</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40" name="正方形/長方形 39"/>
            <p:cNvSpPr/>
            <p:nvPr/>
          </p:nvSpPr>
          <p:spPr>
            <a:xfrm>
              <a:off x="5647128" y="899565"/>
              <a:ext cx="522212"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10</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41" name="正方形/長方形 40"/>
            <p:cNvSpPr/>
            <p:nvPr/>
          </p:nvSpPr>
          <p:spPr>
            <a:xfrm>
              <a:off x="6160995" y="898236"/>
              <a:ext cx="565730"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11 </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42" name="正方形/長方形 41"/>
            <p:cNvSpPr/>
            <p:nvPr/>
          </p:nvSpPr>
          <p:spPr>
            <a:xfrm>
              <a:off x="6731686" y="896441"/>
              <a:ext cx="522212"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12</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45" name="正方形/長方形 44"/>
            <p:cNvSpPr/>
            <p:nvPr/>
          </p:nvSpPr>
          <p:spPr>
            <a:xfrm>
              <a:off x="3031604" y="904799"/>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4</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90" name="正方形/長方形 89"/>
            <p:cNvSpPr/>
            <p:nvPr/>
          </p:nvSpPr>
          <p:spPr>
            <a:xfrm>
              <a:off x="1703334" y="904169"/>
              <a:ext cx="435176"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1</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91" name="正方形/長方形 90"/>
            <p:cNvSpPr/>
            <p:nvPr/>
          </p:nvSpPr>
          <p:spPr>
            <a:xfrm>
              <a:off x="1200141" y="904169"/>
              <a:ext cx="522212"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12</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92" name="正方形/長方形 91"/>
            <p:cNvSpPr/>
            <p:nvPr/>
          </p:nvSpPr>
          <p:spPr>
            <a:xfrm>
              <a:off x="2191871" y="903579"/>
              <a:ext cx="456555"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2</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sp>
          <p:nvSpPr>
            <p:cNvPr id="93" name="正方形/長方形 92"/>
            <p:cNvSpPr/>
            <p:nvPr/>
          </p:nvSpPr>
          <p:spPr>
            <a:xfrm>
              <a:off x="2608028" y="896441"/>
              <a:ext cx="429028" cy="360970"/>
            </a:xfrm>
            <a:prstGeom prst="rect">
              <a:avLst/>
            </a:prstGeom>
            <a:ln>
              <a:no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3</a:t>
              </a:r>
              <a:r>
                <a:rPr kumimoji="1" lang="ja-JP" altLang="en-US" sz="900" b="1" dirty="0">
                  <a:solidFill>
                    <a:schemeClr val="bg1"/>
                  </a:solidFill>
                  <a:latin typeface="Meiryo UI" panose="020B0604030504040204" pitchFamily="50" charset="-128"/>
                  <a:ea typeface="Meiryo UI" panose="020B0604030504040204" pitchFamily="50" charset="-128"/>
                </a:rPr>
                <a:t>月</a:t>
              </a:r>
            </a:p>
          </p:txBody>
        </p:sp>
      </p:grpSp>
      <p:sp>
        <p:nvSpPr>
          <p:cNvPr id="95" name="楕円 94"/>
          <p:cNvSpPr/>
          <p:nvPr/>
        </p:nvSpPr>
        <p:spPr>
          <a:xfrm>
            <a:off x="4848299" y="3258985"/>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6" name="楕円 95"/>
          <p:cNvSpPr/>
          <p:nvPr/>
        </p:nvSpPr>
        <p:spPr>
          <a:xfrm>
            <a:off x="4030593" y="3259620"/>
            <a:ext cx="216000" cy="216000"/>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7" name="楕円 96"/>
          <p:cNvSpPr/>
          <p:nvPr/>
        </p:nvSpPr>
        <p:spPr>
          <a:xfrm>
            <a:off x="4443824" y="3259620"/>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8" name="楕円 97"/>
          <p:cNvSpPr/>
          <p:nvPr/>
        </p:nvSpPr>
        <p:spPr>
          <a:xfrm>
            <a:off x="3635324" y="4155623"/>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99" name="楕円 98"/>
          <p:cNvSpPr/>
          <p:nvPr/>
        </p:nvSpPr>
        <p:spPr>
          <a:xfrm>
            <a:off x="4033627" y="4157505"/>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00" name="楕円 99"/>
          <p:cNvSpPr/>
          <p:nvPr/>
        </p:nvSpPr>
        <p:spPr>
          <a:xfrm>
            <a:off x="4443560" y="4154327"/>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01" name="楕円 100"/>
          <p:cNvSpPr/>
          <p:nvPr/>
        </p:nvSpPr>
        <p:spPr>
          <a:xfrm>
            <a:off x="4849474" y="4155370"/>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02" name="楕円 101"/>
          <p:cNvSpPr/>
          <p:nvPr/>
        </p:nvSpPr>
        <p:spPr>
          <a:xfrm>
            <a:off x="5217566" y="4153494"/>
            <a:ext cx="216000" cy="216582"/>
          </a:xfrm>
          <a:prstGeom prst="ellipse">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10" name="正方形/長方形 109"/>
          <p:cNvSpPr/>
          <p:nvPr/>
        </p:nvSpPr>
        <p:spPr>
          <a:xfrm>
            <a:off x="8476671" y="1460315"/>
            <a:ext cx="415090" cy="4046668"/>
          </a:xfrm>
          <a:prstGeom prst="rect">
            <a:avLst/>
          </a:prstGeom>
        </p:spPr>
        <p:style>
          <a:lnRef idx="3">
            <a:schemeClr val="lt1"/>
          </a:lnRef>
          <a:fillRef idx="1">
            <a:schemeClr val="accent1"/>
          </a:fillRef>
          <a:effectRef idx="1">
            <a:schemeClr val="accent1"/>
          </a:effectRef>
          <a:fontRef idx="minor">
            <a:schemeClr val="lt1"/>
          </a:fontRef>
        </p:style>
        <p:txBody>
          <a:bodyPr vert="wordArtVertRtl" wrap="square" rtlCol="0" anchor="ctr" anchorCtr="1"/>
          <a:lstStyle/>
          <a:p>
            <a:pPr algn="ctr"/>
            <a:r>
              <a:rPr kumimoji="1" lang="ja-JP" altLang="en-US" sz="1350" b="1" dirty="0">
                <a:solidFill>
                  <a:schemeClr val="bg1"/>
                </a:solidFill>
                <a:latin typeface="Meiryo UI" panose="020B0604030504040204" pitchFamily="50" charset="-128"/>
                <a:ea typeface="Meiryo UI" panose="020B0604030504040204" pitchFamily="50" charset="-128"/>
              </a:rPr>
              <a:t>副首都ビジョン　策定</a:t>
            </a:r>
          </a:p>
        </p:txBody>
      </p:sp>
      <p:grpSp>
        <p:nvGrpSpPr>
          <p:cNvPr id="8" name="グループ化 7"/>
          <p:cNvGrpSpPr/>
          <p:nvPr/>
        </p:nvGrpSpPr>
        <p:grpSpPr>
          <a:xfrm>
            <a:off x="136413" y="604877"/>
            <a:ext cx="8851502" cy="360000"/>
            <a:chOff x="135786" y="382391"/>
            <a:chExt cx="8840622" cy="472124"/>
          </a:xfrm>
        </p:grpSpPr>
        <p:sp>
          <p:nvSpPr>
            <p:cNvPr id="13" name="正方形/長方形 12"/>
            <p:cNvSpPr/>
            <p:nvPr/>
          </p:nvSpPr>
          <p:spPr>
            <a:xfrm>
              <a:off x="135786" y="382391"/>
              <a:ext cx="1053688" cy="469261"/>
            </a:xfrm>
            <a:prstGeom prst="rect">
              <a:avLst/>
            </a:prstGeom>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年度</a:t>
              </a:r>
            </a:p>
          </p:txBody>
        </p:sp>
        <p:sp>
          <p:nvSpPr>
            <p:cNvPr id="16" name="正方形/長方形 15"/>
            <p:cNvSpPr/>
            <p:nvPr/>
          </p:nvSpPr>
          <p:spPr>
            <a:xfrm>
              <a:off x="1185973" y="385254"/>
              <a:ext cx="7790435" cy="469261"/>
            </a:xfrm>
            <a:prstGeom prst="rect">
              <a:avLst/>
            </a:prstGeom>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050" b="1" dirty="0">
                <a:solidFill>
                  <a:schemeClr val="bg1"/>
                </a:solidFill>
                <a:latin typeface="Meiryo UI" panose="020B0604030504040204" pitchFamily="50" charset="-128"/>
                <a:ea typeface="Meiryo UI" panose="020B0604030504040204" pitchFamily="50" charset="-128"/>
              </a:endParaRPr>
            </a:p>
          </p:txBody>
        </p:sp>
        <p:sp>
          <p:nvSpPr>
            <p:cNvPr id="112" name="テキスト ボックス 111"/>
            <p:cNvSpPr txBox="1"/>
            <p:nvPr/>
          </p:nvSpPr>
          <p:spPr>
            <a:xfrm>
              <a:off x="1185971" y="488237"/>
              <a:ext cx="1315991" cy="230832"/>
            </a:xfrm>
            <a:prstGeom prst="rect">
              <a:avLst/>
            </a:prstGeom>
            <a:noFill/>
          </p:spPr>
          <p:txBody>
            <a:bodyPr wrap="square" rtlCol="0">
              <a:spAutoFit/>
            </a:bodyPr>
            <a:lstStyle/>
            <a:p>
              <a:r>
                <a:rPr kumimoji="1" lang="en-US" altLang="ja-JP" sz="900" b="1" dirty="0">
                  <a:solidFill>
                    <a:schemeClr val="bg1"/>
                  </a:solidFill>
                  <a:latin typeface="Meiryo UI" panose="020B0604030504040204" pitchFamily="50" charset="-128"/>
                  <a:ea typeface="Meiryo UI" panose="020B0604030504040204" pitchFamily="50" charset="-128"/>
                </a:rPr>
                <a:t>2015(</a:t>
              </a:r>
              <a:r>
                <a:rPr kumimoji="1" lang="ja-JP" altLang="en-US" sz="900" b="1" dirty="0">
                  <a:solidFill>
                    <a:schemeClr val="bg1"/>
                  </a:solidFill>
                  <a:latin typeface="Meiryo UI" panose="020B0604030504040204" pitchFamily="50" charset="-128"/>
                  <a:ea typeface="Meiryo UI" panose="020B0604030504040204" pitchFamily="50" charset="-128"/>
                </a:rPr>
                <a:t>平成</a:t>
              </a:r>
              <a:r>
                <a:rPr kumimoji="1" lang="en-US" altLang="ja-JP" sz="900" b="1" dirty="0">
                  <a:solidFill>
                    <a:schemeClr val="bg1"/>
                  </a:solidFill>
                  <a:latin typeface="Meiryo UI" panose="020B0604030504040204" pitchFamily="50" charset="-128"/>
                  <a:ea typeface="Meiryo UI" panose="020B0604030504040204" pitchFamily="50" charset="-128"/>
                </a:rPr>
                <a:t>27)</a:t>
              </a:r>
              <a:r>
                <a:rPr kumimoji="1"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13" name="テキスト ボックス 112"/>
            <p:cNvSpPr txBox="1"/>
            <p:nvPr/>
          </p:nvSpPr>
          <p:spPr>
            <a:xfrm>
              <a:off x="4151799" y="488237"/>
              <a:ext cx="1147227" cy="230832"/>
            </a:xfrm>
            <a:prstGeom prst="rect">
              <a:avLst/>
            </a:prstGeom>
            <a:noFill/>
          </p:spPr>
          <p:txBody>
            <a:bodyPr wrap="square" rtlCol="0">
              <a:spAutoFit/>
            </a:bodyPr>
            <a:lstStyle/>
            <a:p>
              <a:r>
                <a:rPr kumimoji="1" lang="en-US" altLang="ja-JP" sz="900" b="1" dirty="0">
                  <a:solidFill>
                    <a:schemeClr val="bg1"/>
                  </a:solidFill>
                  <a:latin typeface="Meiryo UI" panose="020B0604030504040204" pitchFamily="50" charset="-128"/>
                  <a:ea typeface="Meiryo UI" panose="020B0604030504040204" pitchFamily="50" charset="-128"/>
                </a:rPr>
                <a:t>2016(</a:t>
              </a:r>
              <a:r>
                <a:rPr kumimoji="1" lang="ja-JP" altLang="en-US" sz="900" b="1" dirty="0">
                  <a:solidFill>
                    <a:schemeClr val="bg1"/>
                  </a:solidFill>
                  <a:latin typeface="Meiryo UI" panose="020B0604030504040204" pitchFamily="50" charset="-128"/>
                  <a:ea typeface="Meiryo UI" panose="020B0604030504040204" pitchFamily="50" charset="-128"/>
                </a:rPr>
                <a:t>平成</a:t>
              </a:r>
              <a:r>
                <a:rPr kumimoji="1" lang="en-US" altLang="ja-JP" sz="900" b="1" dirty="0">
                  <a:solidFill>
                    <a:schemeClr val="bg1"/>
                  </a:solidFill>
                  <a:latin typeface="Meiryo UI" panose="020B0604030504040204" pitchFamily="50" charset="-128"/>
                  <a:ea typeface="Meiryo UI" panose="020B0604030504040204" pitchFamily="50" charset="-128"/>
                </a:rPr>
                <a:t>28)</a:t>
              </a:r>
              <a:r>
                <a:rPr kumimoji="1" lang="ja-JP" altLang="en-US" sz="900" b="1" dirty="0">
                  <a:solidFill>
                    <a:schemeClr val="bg1"/>
                  </a:solidFill>
                  <a:latin typeface="Meiryo UI" panose="020B0604030504040204" pitchFamily="50" charset="-128"/>
                  <a:ea typeface="Meiryo UI" panose="020B0604030504040204" pitchFamily="50" charset="-128"/>
                </a:rPr>
                <a:t>年</a:t>
              </a:r>
            </a:p>
          </p:txBody>
        </p:sp>
        <p:sp>
          <p:nvSpPr>
            <p:cNvPr id="114" name="テキスト ボックス 113"/>
            <p:cNvSpPr txBox="1"/>
            <p:nvPr/>
          </p:nvSpPr>
          <p:spPr>
            <a:xfrm>
              <a:off x="7494985" y="484948"/>
              <a:ext cx="1315991" cy="230832"/>
            </a:xfrm>
            <a:prstGeom prst="rect">
              <a:avLst/>
            </a:prstGeom>
            <a:noFill/>
          </p:spPr>
          <p:txBody>
            <a:bodyPr wrap="square" rtlCol="0">
              <a:spAutoFit/>
            </a:bodyPr>
            <a:lstStyle/>
            <a:p>
              <a:r>
                <a:rPr kumimoji="1" lang="en-US" altLang="ja-JP" sz="900" b="1" dirty="0">
                  <a:solidFill>
                    <a:schemeClr val="bg1"/>
                  </a:solidFill>
                  <a:latin typeface="Meiryo UI" panose="020B0604030504040204" pitchFamily="50" charset="-128"/>
                  <a:ea typeface="Meiryo UI" panose="020B0604030504040204" pitchFamily="50" charset="-128"/>
                </a:rPr>
                <a:t>2017(</a:t>
              </a:r>
              <a:r>
                <a:rPr kumimoji="1" lang="ja-JP" altLang="en-US" sz="900" b="1" dirty="0">
                  <a:solidFill>
                    <a:schemeClr val="bg1"/>
                  </a:solidFill>
                  <a:latin typeface="Meiryo UI" panose="020B0604030504040204" pitchFamily="50" charset="-128"/>
                  <a:ea typeface="Meiryo UI" panose="020B0604030504040204" pitchFamily="50" charset="-128"/>
                </a:rPr>
                <a:t>平成</a:t>
              </a:r>
              <a:r>
                <a:rPr kumimoji="1" lang="en-US" altLang="ja-JP" sz="900" b="1" dirty="0">
                  <a:solidFill>
                    <a:schemeClr val="bg1"/>
                  </a:solidFill>
                  <a:latin typeface="Meiryo UI" panose="020B0604030504040204" pitchFamily="50" charset="-128"/>
                  <a:ea typeface="Meiryo UI" panose="020B0604030504040204" pitchFamily="50" charset="-128"/>
                </a:rPr>
                <a:t>29)</a:t>
              </a:r>
              <a:r>
                <a:rPr kumimoji="1" lang="ja-JP" altLang="en-US" sz="900" b="1" dirty="0">
                  <a:solidFill>
                    <a:schemeClr val="bg1"/>
                  </a:solidFill>
                  <a:latin typeface="Meiryo UI" panose="020B0604030504040204" pitchFamily="50" charset="-128"/>
                  <a:ea typeface="Meiryo UI" panose="020B0604030504040204" pitchFamily="50" charset="-128"/>
                </a:rPr>
                <a:t>年</a:t>
              </a:r>
            </a:p>
          </p:txBody>
        </p:sp>
      </p:grpSp>
      <p:sp>
        <p:nvSpPr>
          <p:cNvPr id="2" name="テキスト ボックス 1"/>
          <p:cNvSpPr txBox="1"/>
          <p:nvPr/>
        </p:nvSpPr>
        <p:spPr>
          <a:xfrm>
            <a:off x="1198609" y="6021966"/>
            <a:ext cx="6364161" cy="586352"/>
          </a:xfrm>
          <a:prstGeom prst="rect">
            <a:avLst/>
          </a:prstGeom>
          <a:noFill/>
        </p:spPr>
        <p:txBody>
          <a:bodyPr wrap="square" rtlCol="0">
            <a:spAutoFit/>
          </a:bodyPr>
          <a:lstStyle/>
          <a:p>
            <a:pPr algn="ctr"/>
            <a:r>
              <a:rPr kumimoji="1" lang="ja-JP" altLang="en-US" sz="1200" dirty="0">
                <a:latin typeface="Meiryo UI" panose="020B0604030504040204" pitchFamily="50" charset="-128"/>
                <a:ea typeface="Meiryo UI" panose="020B0604030504040204" pitchFamily="50" charset="-128"/>
              </a:rPr>
              <a:t>有識者ヒアリングは随時実施し、検討内容に反映</a:t>
            </a:r>
            <a:endParaRPr kumimoji="1" lang="en-US" altLang="ja-JP" sz="1200" dirty="0">
              <a:latin typeface="Meiryo UI" panose="020B0604030504040204" pitchFamily="50" charset="-128"/>
              <a:ea typeface="Meiryo UI" panose="020B0604030504040204" pitchFamily="50" charset="-128"/>
            </a:endParaRPr>
          </a:p>
          <a:p>
            <a:pPr algn="ctr"/>
            <a:r>
              <a:rPr kumimoji="1" lang="ja-JP" altLang="en-US" sz="1050" dirty="0">
                <a:latin typeface="Meiryo UI" panose="020B0604030504040204" pitchFamily="50" charset="-128"/>
                <a:ea typeface="Meiryo UI" panose="020B0604030504040204" pitchFamily="50" charset="-128"/>
              </a:rPr>
              <a:t>（</a:t>
            </a:r>
            <a:r>
              <a:rPr kumimoji="1" lang="en-US" altLang="ja-JP" sz="1050" dirty="0">
                <a:latin typeface="Meiryo UI" panose="020B0604030504040204" pitchFamily="50" charset="-128"/>
                <a:ea typeface="Meiryo UI" panose="020B0604030504040204" pitchFamily="50" charset="-128"/>
              </a:rPr>
              <a:t>2015</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12</a:t>
            </a:r>
            <a:r>
              <a:rPr kumimoji="1" lang="ja-JP" altLang="en-US" sz="1050" dirty="0">
                <a:latin typeface="Meiryo UI" panose="020B0604030504040204" pitchFamily="50" charset="-128"/>
                <a:ea typeface="Meiryo UI" panose="020B0604030504040204" pitchFamily="50" charset="-128"/>
              </a:rPr>
              <a:t>月から</a:t>
            </a:r>
            <a:r>
              <a:rPr kumimoji="1" lang="en-US" altLang="ja-JP" sz="1050" dirty="0">
                <a:latin typeface="Meiryo UI" panose="020B0604030504040204" pitchFamily="50" charset="-128"/>
                <a:ea typeface="Meiryo UI" panose="020B0604030504040204" pitchFamily="50" charset="-128"/>
              </a:rPr>
              <a:t>2017</a:t>
            </a:r>
            <a:r>
              <a:rPr kumimoji="1" lang="ja-JP" altLang="en-US" sz="1050" dirty="0">
                <a:latin typeface="Meiryo UI" panose="020B0604030504040204" pitchFamily="50" charset="-128"/>
                <a:ea typeface="Meiryo UI" panose="020B0604030504040204" pitchFamily="50" charset="-128"/>
              </a:rPr>
              <a:t>年</a:t>
            </a:r>
            <a:r>
              <a:rPr kumimoji="1" lang="en-US" altLang="ja-JP" sz="1050" dirty="0">
                <a:latin typeface="Meiryo UI" panose="020B0604030504040204" pitchFamily="50" charset="-128"/>
                <a:ea typeface="Meiryo UI" panose="020B0604030504040204" pitchFamily="50" charset="-128"/>
              </a:rPr>
              <a:t>1</a:t>
            </a:r>
            <a:r>
              <a:rPr kumimoji="1" lang="ja-JP" altLang="en-US" sz="1050" dirty="0">
                <a:latin typeface="Meiryo UI" panose="020B0604030504040204" pitchFamily="50" charset="-128"/>
                <a:ea typeface="Meiryo UI" panose="020B0604030504040204" pitchFamily="50" charset="-128"/>
              </a:rPr>
              <a:t>月まで）</a:t>
            </a:r>
          </a:p>
        </p:txBody>
      </p:sp>
      <p:grpSp>
        <p:nvGrpSpPr>
          <p:cNvPr id="14" name="グループ化 13"/>
          <p:cNvGrpSpPr/>
          <p:nvPr/>
        </p:nvGrpSpPr>
        <p:grpSpPr>
          <a:xfrm>
            <a:off x="7569694" y="5001826"/>
            <a:ext cx="933001" cy="505359"/>
            <a:chOff x="10152223" y="5998063"/>
            <a:chExt cx="1244001" cy="504000"/>
          </a:xfrm>
          <a:solidFill>
            <a:srgbClr val="FFFFCC"/>
          </a:solidFill>
        </p:grpSpPr>
        <p:sp>
          <p:nvSpPr>
            <p:cNvPr id="108" name="左右矢印 107"/>
            <p:cNvSpPr/>
            <p:nvPr/>
          </p:nvSpPr>
          <p:spPr>
            <a:xfrm>
              <a:off x="10281050" y="5998063"/>
              <a:ext cx="1007681" cy="504000"/>
            </a:xfrm>
            <a:prstGeom prst="leftRightArrow">
              <a:avLst/>
            </a:prstGeom>
            <a:grp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0152223" y="6058766"/>
              <a:ext cx="1244001" cy="368339"/>
            </a:xfrm>
            <a:prstGeom prst="rect">
              <a:avLst/>
            </a:prstGeom>
            <a:noFill/>
          </p:spPr>
          <p:txBody>
            <a:bodyPr wrap="square" rtlCol="0">
              <a:spAutoFit/>
            </a:bodyPr>
            <a:lstStyle/>
            <a:p>
              <a:pPr algn="ctr"/>
              <a:r>
                <a:rPr kumimoji="1" lang="en-US" altLang="ja-JP" sz="900" spc="-80" dirty="0">
                  <a:latin typeface="Meiryo UI" panose="020B0604030504040204" pitchFamily="50" charset="-128"/>
                  <a:ea typeface="Meiryo UI" panose="020B0604030504040204" pitchFamily="50" charset="-128"/>
                </a:rPr>
                <a:t>2017</a:t>
              </a:r>
              <a:r>
                <a:rPr kumimoji="1" lang="ja-JP" altLang="en-US" sz="900" spc="-80" dirty="0">
                  <a:latin typeface="Meiryo UI" panose="020B0604030504040204" pitchFamily="50" charset="-128"/>
                  <a:ea typeface="Meiryo UI" panose="020B0604030504040204" pitchFamily="50" charset="-128"/>
                </a:rPr>
                <a:t>年</a:t>
              </a:r>
              <a:r>
                <a:rPr kumimoji="1" lang="en-US" altLang="ja-JP" sz="900" spc="-80" dirty="0">
                  <a:latin typeface="Meiryo UI" panose="020B0604030504040204" pitchFamily="50" charset="-128"/>
                  <a:ea typeface="Meiryo UI" panose="020B0604030504040204" pitchFamily="50" charset="-128"/>
                </a:rPr>
                <a:t>2</a:t>
              </a:r>
              <a:r>
                <a:rPr kumimoji="1" lang="ja-JP" altLang="en-US" sz="900" spc="-80" dirty="0">
                  <a:latin typeface="Meiryo UI" panose="020B0604030504040204" pitchFamily="50" charset="-128"/>
                  <a:ea typeface="Meiryo UI" panose="020B0604030504040204" pitchFamily="50" charset="-128"/>
                </a:rPr>
                <a:t>月から</a:t>
              </a:r>
              <a:endParaRPr kumimoji="1" lang="en-US" altLang="ja-JP" sz="900" spc="-80" dirty="0">
                <a:latin typeface="Meiryo UI" panose="020B0604030504040204" pitchFamily="50" charset="-128"/>
                <a:ea typeface="Meiryo UI" panose="020B0604030504040204" pitchFamily="50" charset="-128"/>
              </a:endParaRPr>
            </a:p>
            <a:p>
              <a:pPr algn="ct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月まで</a:t>
              </a:r>
            </a:p>
          </p:txBody>
        </p:sp>
      </p:grpSp>
      <p:sp>
        <p:nvSpPr>
          <p:cNvPr id="10" name="テキスト ボックス 9"/>
          <p:cNvSpPr txBox="1"/>
          <p:nvPr/>
        </p:nvSpPr>
        <p:spPr>
          <a:xfrm>
            <a:off x="1262107" y="1580215"/>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p>
        </p:txBody>
      </p:sp>
      <p:sp>
        <p:nvSpPr>
          <p:cNvPr id="60" name="テキスト ボックス 59"/>
          <p:cNvSpPr txBox="1"/>
          <p:nvPr/>
        </p:nvSpPr>
        <p:spPr>
          <a:xfrm>
            <a:off x="2192874" y="1587813"/>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回</a:t>
            </a:r>
          </a:p>
        </p:txBody>
      </p:sp>
      <p:sp>
        <p:nvSpPr>
          <p:cNvPr id="61" name="テキスト ボックス 60"/>
          <p:cNvSpPr txBox="1"/>
          <p:nvPr/>
        </p:nvSpPr>
        <p:spPr>
          <a:xfrm>
            <a:off x="3041005" y="1580626"/>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回</a:t>
            </a:r>
          </a:p>
        </p:txBody>
      </p:sp>
      <p:sp>
        <p:nvSpPr>
          <p:cNvPr id="62" name="テキスト ボックス 61"/>
          <p:cNvSpPr txBox="1"/>
          <p:nvPr/>
        </p:nvSpPr>
        <p:spPr>
          <a:xfrm>
            <a:off x="7265108" y="1582484"/>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8</a:t>
            </a:r>
            <a:r>
              <a:rPr kumimoji="1" lang="ja-JP" altLang="en-US" sz="1200" dirty="0">
                <a:latin typeface="Meiryo UI" panose="020B0604030504040204" pitchFamily="50" charset="-128"/>
                <a:ea typeface="Meiryo UI" panose="020B0604030504040204" pitchFamily="50" charset="-128"/>
              </a:rPr>
              <a:t>回</a:t>
            </a:r>
          </a:p>
        </p:txBody>
      </p:sp>
      <p:sp>
        <p:nvSpPr>
          <p:cNvPr id="63" name="テキスト ボックス 62"/>
          <p:cNvSpPr txBox="1"/>
          <p:nvPr/>
        </p:nvSpPr>
        <p:spPr>
          <a:xfrm>
            <a:off x="5297356" y="1601706"/>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回</a:t>
            </a:r>
          </a:p>
        </p:txBody>
      </p:sp>
      <p:sp>
        <p:nvSpPr>
          <p:cNvPr id="65" name="テキスト ボックス 64"/>
          <p:cNvSpPr txBox="1"/>
          <p:nvPr/>
        </p:nvSpPr>
        <p:spPr>
          <a:xfrm>
            <a:off x="3455463" y="3575412"/>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p>
        </p:txBody>
      </p:sp>
      <p:sp>
        <p:nvSpPr>
          <p:cNvPr id="66" name="テキスト ボックス 65"/>
          <p:cNvSpPr txBox="1"/>
          <p:nvPr/>
        </p:nvSpPr>
        <p:spPr>
          <a:xfrm>
            <a:off x="3906514" y="3570817"/>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回</a:t>
            </a:r>
          </a:p>
        </p:txBody>
      </p:sp>
      <p:sp>
        <p:nvSpPr>
          <p:cNvPr id="67" name="テキスト ボックス 66"/>
          <p:cNvSpPr txBox="1"/>
          <p:nvPr/>
        </p:nvSpPr>
        <p:spPr>
          <a:xfrm>
            <a:off x="4335857" y="3575412"/>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回</a:t>
            </a:r>
          </a:p>
        </p:txBody>
      </p:sp>
      <p:sp>
        <p:nvSpPr>
          <p:cNvPr id="68" name="テキスト ボックス 67"/>
          <p:cNvSpPr txBox="1"/>
          <p:nvPr/>
        </p:nvSpPr>
        <p:spPr>
          <a:xfrm>
            <a:off x="4735219" y="3577075"/>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回</a:t>
            </a:r>
          </a:p>
        </p:txBody>
      </p:sp>
      <p:sp>
        <p:nvSpPr>
          <p:cNvPr id="69" name="テキスト ボックス 68"/>
          <p:cNvSpPr txBox="1"/>
          <p:nvPr/>
        </p:nvSpPr>
        <p:spPr>
          <a:xfrm>
            <a:off x="5164563" y="3570817"/>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回</a:t>
            </a:r>
          </a:p>
        </p:txBody>
      </p:sp>
      <p:sp>
        <p:nvSpPr>
          <p:cNvPr id="70" name="テキスト ボックス 69"/>
          <p:cNvSpPr txBox="1"/>
          <p:nvPr/>
        </p:nvSpPr>
        <p:spPr>
          <a:xfrm>
            <a:off x="3455003" y="4440944"/>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回</a:t>
            </a:r>
          </a:p>
        </p:txBody>
      </p:sp>
      <p:sp>
        <p:nvSpPr>
          <p:cNvPr id="71" name="テキスト ボックス 70"/>
          <p:cNvSpPr txBox="1"/>
          <p:nvPr/>
        </p:nvSpPr>
        <p:spPr>
          <a:xfrm>
            <a:off x="3906054" y="4436348"/>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回</a:t>
            </a:r>
          </a:p>
        </p:txBody>
      </p:sp>
      <p:sp>
        <p:nvSpPr>
          <p:cNvPr id="72" name="テキスト ボックス 71"/>
          <p:cNvSpPr txBox="1"/>
          <p:nvPr/>
        </p:nvSpPr>
        <p:spPr>
          <a:xfrm>
            <a:off x="4335397" y="4440944"/>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回</a:t>
            </a:r>
          </a:p>
        </p:txBody>
      </p:sp>
      <p:sp>
        <p:nvSpPr>
          <p:cNvPr id="73" name="テキスト ボックス 72"/>
          <p:cNvSpPr txBox="1"/>
          <p:nvPr/>
        </p:nvSpPr>
        <p:spPr>
          <a:xfrm>
            <a:off x="4734760" y="4442607"/>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4</a:t>
            </a:r>
            <a:r>
              <a:rPr kumimoji="1" lang="ja-JP" altLang="en-US" sz="1200" dirty="0">
                <a:latin typeface="Meiryo UI" panose="020B0604030504040204" pitchFamily="50" charset="-128"/>
                <a:ea typeface="Meiryo UI" panose="020B0604030504040204" pitchFamily="50" charset="-128"/>
              </a:rPr>
              <a:t>回</a:t>
            </a:r>
          </a:p>
        </p:txBody>
      </p:sp>
      <p:sp>
        <p:nvSpPr>
          <p:cNvPr id="74" name="テキスト ボックス 73"/>
          <p:cNvSpPr txBox="1"/>
          <p:nvPr/>
        </p:nvSpPr>
        <p:spPr>
          <a:xfrm>
            <a:off x="5164103" y="4436348"/>
            <a:ext cx="588620" cy="370327"/>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5</a:t>
            </a:r>
            <a:r>
              <a:rPr kumimoji="1" lang="ja-JP" altLang="en-US" sz="1200" dirty="0">
                <a:latin typeface="Meiryo UI" panose="020B0604030504040204" pitchFamily="50" charset="-128"/>
                <a:ea typeface="Meiryo UI" panose="020B0604030504040204" pitchFamily="50" charset="-128"/>
              </a:rPr>
              <a:t>回</a:t>
            </a:r>
          </a:p>
        </p:txBody>
      </p:sp>
      <p:sp>
        <p:nvSpPr>
          <p:cNvPr id="15" name="テキスト ボックス 14"/>
          <p:cNvSpPr txBox="1"/>
          <p:nvPr/>
        </p:nvSpPr>
        <p:spPr>
          <a:xfrm>
            <a:off x="1159759" y="1863268"/>
            <a:ext cx="901313" cy="1015663"/>
          </a:xfrm>
          <a:prstGeom prst="rect">
            <a:avLst/>
          </a:prstGeom>
          <a:noFill/>
        </p:spPr>
        <p:txBody>
          <a:bodyPr wrap="square" rtlCol="0">
            <a:spAutoFit/>
          </a:bodyPr>
          <a:lstStyle/>
          <a:p>
            <a:r>
              <a:rPr kumimoji="1" lang="en-US" altLang="ja-JP" sz="750" b="1" dirty="0">
                <a:latin typeface="Meiryo UI" panose="020B0604030504040204" pitchFamily="50" charset="-128"/>
                <a:ea typeface="Meiryo UI" panose="020B0604030504040204" pitchFamily="50" charset="-128"/>
              </a:rPr>
              <a:t>【</a:t>
            </a:r>
            <a:r>
              <a:rPr kumimoji="1" lang="ja-JP" altLang="en-US" sz="750" b="1" dirty="0">
                <a:latin typeface="Meiryo UI" panose="020B0604030504040204" pitchFamily="50" charset="-128"/>
                <a:ea typeface="Meiryo UI" panose="020B0604030504040204" pitchFamily="50" charset="-128"/>
              </a:rPr>
              <a:t>議題</a:t>
            </a:r>
            <a:r>
              <a:rPr kumimoji="1" lang="en-US" altLang="ja-JP" sz="750" b="1" dirty="0">
                <a:latin typeface="Meiryo UI" panose="020B0604030504040204" pitchFamily="50" charset="-128"/>
                <a:ea typeface="Meiryo UI" panose="020B0604030504040204" pitchFamily="50" charset="-128"/>
              </a:rPr>
              <a:t>】</a:t>
            </a:r>
          </a:p>
          <a:p>
            <a:r>
              <a:rPr kumimoji="1" lang="ja-JP" altLang="en-US" sz="750" dirty="0">
                <a:latin typeface="Meiryo UI" panose="020B0604030504040204" pitchFamily="50" charset="-128"/>
                <a:ea typeface="Meiryo UI" panose="020B0604030504040204" pitchFamily="50" charset="-128"/>
              </a:rPr>
              <a:t>●副首都</a:t>
            </a:r>
            <a:r>
              <a:rPr kumimoji="1" lang="ja-JP" altLang="en-US" sz="750" dirty="0" smtClean="0">
                <a:latin typeface="Meiryo UI" panose="020B0604030504040204" pitchFamily="50" charset="-128"/>
                <a:ea typeface="Meiryo UI" panose="020B0604030504040204" pitchFamily="50" charset="-128"/>
              </a:rPr>
              <a:t>推進</a:t>
            </a:r>
            <a:endParaRPr kumimoji="1" lang="en-US" altLang="ja-JP" sz="750" dirty="0" smtClean="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a:t>
            </a:r>
            <a:r>
              <a:rPr kumimoji="1" lang="ja-JP" altLang="en-US" sz="750" dirty="0" smtClean="0">
                <a:latin typeface="Meiryo UI" panose="020B0604030504040204" pitchFamily="50" charset="-128"/>
                <a:ea typeface="Meiryo UI" panose="020B0604030504040204" pitchFamily="50" charset="-128"/>
              </a:rPr>
              <a:t>本部の</a:t>
            </a:r>
            <a:r>
              <a:rPr kumimoji="1" lang="ja-JP" altLang="en-US" sz="750" dirty="0">
                <a:latin typeface="Meiryo UI" panose="020B0604030504040204" pitchFamily="50" charset="-128"/>
                <a:ea typeface="Meiryo UI" panose="020B0604030504040204" pitchFamily="50" charset="-128"/>
              </a:rPr>
              <a:t>設置</a:t>
            </a:r>
            <a:r>
              <a:rPr kumimoji="1" lang="ja-JP" altLang="en-US" sz="750" dirty="0" smtClean="0">
                <a:latin typeface="Meiryo UI" panose="020B0604030504040204" pitchFamily="50" charset="-128"/>
                <a:ea typeface="Meiryo UI" panose="020B0604030504040204" pitchFamily="50" charset="-128"/>
              </a:rPr>
              <a:t>に</a:t>
            </a:r>
            <a:endParaRPr kumimoji="1" lang="en-US" altLang="ja-JP" sz="750" dirty="0" smtClean="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a:t>
            </a:r>
            <a:r>
              <a:rPr kumimoji="1" lang="ja-JP" altLang="en-US" sz="750" dirty="0" smtClean="0">
                <a:latin typeface="Meiryo UI" panose="020B0604030504040204" pitchFamily="50" charset="-128"/>
                <a:ea typeface="Meiryo UI" panose="020B0604030504040204" pitchFamily="50" charset="-128"/>
              </a:rPr>
              <a:t>ついて</a:t>
            </a:r>
            <a:endParaRPr kumimoji="1" lang="ja-JP" altLang="en-US"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●副首都推進に</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a:t>
            </a:r>
            <a:r>
              <a:rPr kumimoji="1" lang="ja-JP" altLang="en-US" sz="750" dirty="0" smtClean="0">
                <a:latin typeface="Meiryo UI" panose="020B0604030504040204" pitchFamily="50" charset="-128"/>
                <a:ea typeface="Meiryo UI" panose="020B0604030504040204" pitchFamily="50" charset="-128"/>
              </a:rPr>
              <a:t>向けて</a:t>
            </a:r>
            <a:r>
              <a:rPr kumimoji="1" lang="en-US" altLang="ja-JP" sz="750" dirty="0" smtClean="0">
                <a:latin typeface="Meiryo UI" panose="020B0604030504040204" pitchFamily="50" charset="-128"/>
                <a:ea typeface="Meiryo UI" panose="020B0604030504040204" pitchFamily="50" charset="-128"/>
              </a:rPr>
              <a:t>(</a:t>
            </a:r>
            <a:r>
              <a:rPr kumimoji="1" lang="ja-JP" altLang="en-US" sz="750" dirty="0" smtClean="0">
                <a:latin typeface="Meiryo UI" panose="020B0604030504040204" pitchFamily="50" charset="-128"/>
                <a:ea typeface="Meiryo UI" panose="020B0604030504040204" pitchFamily="50" charset="-128"/>
              </a:rPr>
              <a:t>有識者</a:t>
            </a:r>
            <a:endParaRPr kumimoji="1" lang="en-US" altLang="ja-JP" sz="750" dirty="0" smtClean="0">
              <a:latin typeface="Meiryo UI" panose="020B0604030504040204" pitchFamily="50" charset="-128"/>
              <a:ea typeface="Meiryo UI" panose="020B0604030504040204" pitchFamily="50" charset="-128"/>
            </a:endParaRPr>
          </a:p>
          <a:p>
            <a:r>
              <a:rPr kumimoji="1" lang="ja-JP" altLang="en-US" sz="750" dirty="0" smtClean="0">
                <a:latin typeface="Meiryo UI" panose="020B0604030504040204" pitchFamily="50" charset="-128"/>
                <a:ea typeface="Meiryo UI" panose="020B0604030504040204" pitchFamily="50" charset="-128"/>
              </a:rPr>
              <a:t>　との意見</a:t>
            </a:r>
            <a:r>
              <a:rPr kumimoji="1" lang="ja-JP" altLang="en-US" sz="750" dirty="0">
                <a:latin typeface="Meiryo UI" panose="020B0604030504040204" pitchFamily="50" charset="-128"/>
                <a:ea typeface="Meiryo UI" panose="020B0604030504040204" pitchFamily="50" charset="-128"/>
              </a:rPr>
              <a:t>交換</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　</a:t>
            </a:r>
            <a:endParaRPr kumimoji="1" lang="en-US" altLang="ja-JP" sz="750" dirty="0" smtClean="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a:t>
            </a:r>
            <a:r>
              <a:rPr kumimoji="1" lang="ja-JP" altLang="en-US" sz="750" dirty="0" smtClean="0">
                <a:latin typeface="Meiryo UI" panose="020B0604030504040204" pitchFamily="50" charset="-128"/>
                <a:ea typeface="Meiryo UI" panose="020B0604030504040204" pitchFamily="50" charset="-128"/>
              </a:rPr>
              <a:t>　　　　　　　　等</a:t>
            </a:r>
            <a:endParaRPr kumimoji="1" lang="ja-JP" altLang="en-US" sz="750" dirty="0">
              <a:latin typeface="Meiryo UI" panose="020B0604030504040204" pitchFamily="50" charset="-128"/>
              <a:ea typeface="Meiryo UI" panose="020B0604030504040204" pitchFamily="50" charset="-128"/>
            </a:endParaRPr>
          </a:p>
        </p:txBody>
      </p:sp>
      <p:sp>
        <p:nvSpPr>
          <p:cNvPr id="94" name="テキスト ボックス 93"/>
          <p:cNvSpPr txBox="1"/>
          <p:nvPr/>
        </p:nvSpPr>
        <p:spPr>
          <a:xfrm>
            <a:off x="2009937" y="1865566"/>
            <a:ext cx="901313" cy="1049260"/>
          </a:xfrm>
          <a:prstGeom prst="rect">
            <a:avLst/>
          </a:prstGeom>
          <a:noFill/>
        </p:spPr>
        <p:txBody>
          <a:bodyPr wrap="square" rtlCol="0">
            <a:spAutoFit/>
          </a:bodyPr>
          <a:lstStyle/>
          <a:p>
            <a:r>
              <a:rPr kumimoji="1" lang="en-US" altLang="ja-JP" sz="750" b="1" dirty="0">
                <a:latin typeface="Meiryo UI" panose="020B0604030504040204" pitchFamily="50" charset="-128"/>
                <a:ea typeface="Meiryo UI" panose="020B0604030504040204" pitchFamily="50" charset="-128"/>
              </a:rPr>
              <a:t>【</a:t>
            </a:r>
            <a:r>
              <a:rPr kumimoji="1" lang="ja-JP" altLang="en-US" sz="750" b="1" dirty="0">
                <a:latin typeface="Meiryo UI" panose="020B0604030504040204" pitchFamily="50" charset="-128"/>
                <a:ea typeface="Meiryo UI" panose="020B0604030504040204" pitchFamily="50" charset="-128"/>
              </a:rPr>
              <a:t>議題</a:t>
            </a:r>
            <a:r>
              <a:rPr kumimoji="1" lang="en-US" altLang="ja-JP" sz="750" b="1" dirty="0">
                <a:latin typeface="Meiryo UI" panose="020B0604030504040204" pitchFamily="50" charset="-128"/>
                <a:ea typeface="Meiryo UI" panose="020B0604030504040204" pitchFamily="50" charset="-128"/>
              </a:rPr>
              <a:t>】</a:t>
            </a:r>
          </a:p>
          <a:p>
            <a:r>
              <a:rPr kumimoji="1" lang="ja-JP" altLang="en-US" sz="750" dirty="0">
                <a:latin typeface="Meiryo UI" panose="020B0604030504040204" pitchFamily="50" charset="-128"/>
                <a:ea typeface="Meiryo UI" panose="020B0604030504040204" pitchFamily="50" charset="-128"/>
              </a:rPr>
              <a:t>●副首都の概念・</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必要性について</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意見交換</a:t>
            </a:r>
            <a:r>
              <a:rPr kumimoji="1" lang="en-US" altLang="ja-JP" sz="750" dirty="0">
                <a:latin typeface="Meiryo UI" panose="020B0604030504040204" pitchFamily="50" charset="-128"/>
                <a:ea typeface="Meiryo UI" panose="020B0604030504040204" pitchFamily="50" charset="-128"/>
              </a:rPr>
              <a:t>)</a:t>
            </a:r>
          </a:p>
          <a:p>
            <a:r>
              <a:rPr kumimoji="1" lang="ja-JP" altLang="en-US" sz="750" dirty="0">
                <a:latin typeface="Meiryo UI" panose="020B0604030504040204" pitchFamily="50" charset="-128"/>
                <a:ea typeface="Meiryo UI" panose="020B0604030504040204" pitchFamily="50" charset="-128"/>
              </a:rPr>
              <a:t>●今後の進め方</a:t>
            </a:r>
            <a:endParaRPr kumimoji="1" lang="en-US" altLang="ja-JP" sz="750" dirty="0">
              <a:latin typeface="Meiryo UI" panose="020B0604030504040204" pitchFamily="50" charset="-128"/>
              <a:ea typeface="Meiryo UI" panose="020B0604030504040204" pitchFamily="50" charset="-128"/>
            </a:endParaRPr>
          </a:p>
          <a:p>
            <a:pPr algn="r"/>
            <a:r>
              <a:rPr kumimoji="1" lang="ja-JP" altLang="en-US" sz="750" dirty="0">
                <a:latin typeface="Meiryo UI" panose="020B0604030504040204" pitchFamily="50" charset="-128"/>
                <a:ea typeface="Meiryo UI" panose="020B0604030504040204" pitchFamily="50" charset="-128"/>
              </a:rPr>
              <a:t>等</a:t>
            </a:r>
          </a:p>
        </p:txBody>
      </p:sp>
      <p:sp>
        <p:nvSpPr>
          <p:cNvPr id="103" name="テキスト ボックス 102"/>
          <p:cNvSpPr txBox="1"/>
          <p:nvPr/>
        </p:nvSpPr>
        <p:spPr>
          <a:xfrm>
            <a:off x="2937331" y="1841675"/>
            <a:ext cx="1025141" cy="1049260"/>
          </a:xfrm>
          <a:prstGeom prst="rect">
            <a:avLst/>
          </a:prstGeom>
          <a:noFill/>
        </p:spPr>
        <p:txBody>
          <a:bodyPr wrap="square" rtlCol="0">
            <a:spAutoFit/>
          </a:bodyPr>
          <a:lstStyle/>
          <a:p>
            <a:r>
              <a:rPr kumimoji="1" lang="en-US" altLang="ja-JP" sz="750" b="1" dirty="0">
                <a:latin typeface="Meiryo UI" panose="020B0604030504040204" pitchFamily="50" charset="-128"/>
                <a:ea typeface="Meiryo UI" panose="020B0604030504040204" pitchFamily="50" charset="-128"/>
              </a:rPr>
              <a:t>【</a:t>
            </a:r>
            <a:r>
              <a:rPr kumimoji="1" lang="ja-JP" altLang="en-US" sz="750" b="1" dirty="0">
                <a:latin typeface="Meiryo UI" panose="020B0604030504040204" pitchFamily="50" charset="-128"/>
                <a:ea typeface="Meiryo UI" panose="020B0604030504040204" pitchFamily="50" charset="-128"/>
              </a:rPr>
              <a:t>議題</a:t>
            </a:r>
            <a:r>
              <a:rPr kumimoji="1" lang="en-US" altLang="ja-JP" sz="750" b="1" dirty="0">
                <a:latin typeface="Meiryo UI" panose="020B0604030504040204" pitchFamily="50" charset="-128"/>
                <a:ea typeface="Meiryo UI" panose="020B0604030504040204" pitchFamily="50" charset="-128"/>
              </a:rPr>
              <a:t>】</a:t>
            </a:r>
          </a:p>
          <a:p>
            <a:r>
              <a:rPr kumimoji="1" lang="ja-JP" altLang="en-US" sz="750" dirty="0">
                <a:latin typeface="Meiryo UI" panose="020B0604030504040204" pitchFamily="50" charset="-128"/>
                <a:ea typeface="Meiryo UI" panose="020B0604030504040204" pitchFamily="50" charset="-128"/>
              </a:rPr>
              <a:t>●副首都の概念</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必要性・意義・</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役割</a:t>
            </a:r>
            <a:r>
              <a:rPr kumimoji="1" lang="en-US" altLang="ja-JP" sz="750" dirty="0">
                <a:latin typeface="Meiryo UI" panose="020B0604030504040204" pitchFamily="50" charset="-128"/>
                <a:ea typeface="Meiryo UI" panose="020B0604030504040204" pitchFamily="50" charset="-128"/>
              </a:rPr>
              <a:t>)</a:t>
            </a:r>
            <a:r>
              <a:rPr kumimoji="1" lang="ja-JP" altLang="en-US" sz="750" dirty="0">
                <a:latin typeface="Meiryo UI" panose="020B0604030504040204" pitchFamily="50" charset="-128"/>
                <a:ea typeface="Meiryo UI" panose="020B0604030504040204" pitchFamily="50" charset="-128"/>
              </a:rPr>
              <a:t>の整理</a:t>
            </a:r>
          </a:p>
          <a:p>
            <a:r>
              <a:rPr kumimoji="1" lang="ja-JP" altLang="en-US" sz="750" dirty="0">
                <a:latin typeface="Meiryo UI" panose="020B0604030504040204" pitchFamily="50" charset="-128"/>
                <a:ea typeface="Meiryo UI" panose="020B0604030504040204" pitchFamily="50" charset="-128"/>
              </a:rPr>
              <a:t>●これからの検討の</a:t>
            </a:r>
            <a:endParaRPr kumimoji="1" lang="en-US" altLang="ja-JP" sz="750" dirty="0">
              <a:latin typeface="Meiryo UI" panose="020B0604030504040204" pitchFamily="50" charset="-128"/>
              <a:ea typeface="Meiryo UI" panose="020B0604030504040204" pitchFamily="50" charset="-128"/>
            </a:endParaRPr>
          </a:p>
          <a:p>
            <a:r>
              <a:rPr kumimoji="1" lang="ja-JP" altLang="en-US" sz="750" dirty="0">
                <a:latin typeface="Meiryo UI" panose="020B0604030504040204" pitchFamily="50" charset="-128"/>
                <a:ea typeface="Meiryo UI" panose="020B0604030504040204" pitchFamily="50" charset="-128"/>
              </a:rPr>
              <a:t>　進め方</a:t>
            </a:r>
          </a:p>
        </p:txBody>
      </p:sp>
      <p:sp>
        <p:nvSpPr>
          <p:cNvPr id="21" name="大かっこ 20"/>
          <p:cNvSpPr/>
          <p:nvPr/>
        </p:nvSpPr>
        <p:spPr>
          <a:xfrm>
            <a:off x="1201653" y="1852472"/>
            <a:ext cx="808286" cy="1023228"/>
          </a:xfrm>
          <a:prstGeom prst="bracketPair">
            <a:avLst>
              <a:gd name="adj" fmla="val 6351"/>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04" name="大かっこ 103"/>
          <p:cNvSpPr/>
          <p:nvPr/>
        </p:nvSpPr>
        <p:spPr>
          <a:xfrm>
            <a:off x="2070396" y="1841675"/>
            <a:ext cx="808286" cy="821631"/>
          </a:xfrm>
          <a:prstGeom prst="bracketPair">
            <a:avLst>
              <a:gd name="adj" fmla="val 6351"/>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11" name="大かっこ 110"/>
          <p:cNvSpPr/>
          <p:nvPr/>
        </p:nvSpPr>
        <p:spPr>
          <a:xfrm>
            <a:off x="2955614" y="1852472"/>
            <a:ext cx="937323" cy="810834"/>
          </a:xfrm>
          <a:prstGeom prst="bracketPair">
            <a:avLst>
              <a:gd name="adj" fmla="val 6351"/>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16" name="テキスト ボックス 115"/>
          <p:cNvSpPr txBox="1"/>
          <p:nvPr/>
        </p:nvSpPr>
        <p:spPr>
          <a:xfrm>
            <a:off x="5001641" y="1910618"/>
            <a:ext cx="1085309" cy="802375"/>
          </a:xfrm>
          <a:prstGeom prst="rect">
            <a:avLst/>
          </a:prstGeom>
          <a:noFill/>
        </p:spPr>
        <p:txBody>
          <a:bodyPr wrap="square" rtlCol="0">
            <a:spAutoFit/>
          </a:bodyPr>
          <a:lstStyle/>
          <a:p>
            <a:r>
              <a:rPr kumimoji="1" lang="ja-JP" altLang="en-US" sz="825" b="1" dirty="0">
                <a:latin typeface="Meiryo UI" panose="020B0604030504040204" pitchFamily="50" charset="-128"/>
                <a:ea typeface="Meiryo UI" panose="020B0604030504040204" pitchFamily="50" charset="-128"/>
              </a:rPr>
              <a:t>「大阪の副首都化に</a:t>
            </a:r>
            <a:endParaRPr kumimoji="1" lang="en-US" altLang="ja-JP" sz="825" b="1" dirty="0">
              <a:latin typeface="Meiryo UI" panose="020B0604030504040204" pitchFamily="50" charset="-128"/>
              <a:ea typeface="Meiryo UI" panose="020B0604030504040204" pitchFamily="50" charset="-128"/>
            </a:endParaRPr>
          </a:p>
          <a:p>
            <a:r>
              <a:rPr kumimoji="1" lang="ja-JP" altLang="en-US" sz="825" b="1" dirty="0">
                <a:latin typeface="Meiryo UI" panose="020B0604030504040204" pitchFamily="50" charset="-128"/>
                <a:ea typeface="Meiryo UI" panose="020B0604030504040204" pitchFamily="50" charset="-128"/>
              </a:rPr>
              <a:t>　向けた中長期的な</a:t>
            </a:r>
            <a:endParaRPr kumimoji="1" lang="en-US" altLang="ja-JP" sz="825" b="1" dirty="0">
              <a:latin typeface="Meiryo UI" panose="020B0604030504040204" pitchFamily="50" charset="-128"/>
              <a:ea typeface="Meiryo UI" panose="020B0604030504040204" pitchFamily="50" charset="-128"/>
            </a:endParaRPr>
          </a:p>
          <a:p>
            <a:r>
              <a:rPr kumimoji="1" lang="ja-JP" altLang="en-US" sz="825" b="1" dirty="0">
                <a:latin typeface="Meiryo UI" panose="020B0604030504040204" pitchFamily="50" charset="-128"/>
                <a:ea typeface="Meiryo UI" panose="020B0604030504040204" pitchFamily="50" charset="-128"/>
              </a:rPr>
              <a:t>　取組み方向」の</a:t>
            </a:r>
            <a:endParaRPr kumimoji="1" lang="en-US" altLang="ja-JP" sz="825" b="1" dirty="0">
              <a:latin typeface="Meiryo UI" panose="020B0604030504040204" pitchFamily="50" charset="-128"/>
              <a:ea typeface="Meiryo UI" panose="020B0604030504040204" pitchFamily="50" charset="-128"/>
            </a:endParaRPr>
          </a:p>
          <a:p>
            <a:r>
              <a:rPr kumimoji="1" lang="ja-JP" altLang="en-US" sz="825" b="1" dirty="0">
                <a:latin typeface="Meiryo UI" panose="020B0604030504040204" pitchFamily="50" charset="-128"/>
                <a:ea typeface="Meiryo UI" panose="020B0604030504040204" pitchFamily="50" charset="-128"/>
              </a:rPr>
              <a:t>　中間整理案　公表</a:t>
            </a:r>
          </a:p>
        </p:txBody>
      </p:sp>
      <p:sp>
        <p:nvSpPr>
          <p:cNvPr id="117" name="テキスト ボックス 116"/>
          <p:cNvSpPr txBox="1"/>
          <p:nvPr/>
        </p:nvSpPr>
        <p:spPr>
          <a:xfrm>
            <a:off x="7076286" y="1884301"/>
            <a:ext cx="1021807" cy="462909"/>
          </a:xfrm>
          <a:prstGeom prst="rect">
            <a:avLst/>
          </a:prstGeom>
          <a:noFill/>
        </p:spPr>
        <p:txBody>
          <a:bodyPr wrap="square" rtlCol="0">
            <a:spAutoFit/>
          </a:bodyPr>
          <a:lstStyle/>
          <a:p>
            <a:r>
              <a:rPr kumimoji="1" lang="ja-JP" altLang="en-US" sz="825" b="1" dirty="0">
                <a:latin typeface="Meiryo UI" panose="020B0604030504040204" pitchFamily="50" charset="-128"/>
                <a:ea typeface="Meiryo UI" panose="020B0604030504040204" pitchFamily="50" charset="-128"/>
              </a:rPr>
              <a:t>「副首都ビジョン（案）」公表</a:t>
            </a:r>
          </a:p>
        </p:txBody>
      </p:sp>
      <p:sp>
        <p:nvSpPr>
          <p:cNvPr id="119" name="大かっこ 118"/>
          <p:cNvSpPr/>
          <p:nvPr/>
        </p:nvSpPr>
        <p:spPr>
          <a:xfrm>
            <a:off x="5062162" y="1910619"/>
            <a:ext cx="1024787" cy="665172"/>
          </a:xfrm>
          <a:prstGeom prst="bracketPair">
            <a:avLst>
              <a:gd name="adj" fmla="val 6351"/>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20" name="大かっこ 119"/>
          <p:cNvSpPr/>
          <p:nvPr/>
        </p:nvSpPr>
        <p:spPr>
          <a:xfrm>
            <a:off x="7139431" y="1865720"/>
            <a:ext cx="871859" cy="450627"/>
          </a:xfrm>
          <a:prstGeom prst="bracketPair">
            <a:avLst>
              <a:gd name="adj" fmla="val 6351"/>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21" name="フローチャート: 代替処理 120"/>
          <p:cNvSpPr/>
          <p:nvPr/>
        </p:nvSpPr>
        <p:spPr>
          <a:xfrm>
            <a:off x="1372504" y="3258357"/>
            <a:ext cx="1650815" cy="1517894"/>
          </a:xfrm>
          <a:prstGeom prst="flowChartAlternateProcess">
            <a:avLst/>
          </a:prstGeom>
          <a:ln w="28575">
            <a:solidFill>
              <a:schemeClr val="accent5"/>
            </a:solidFill>
          </a:ln>
        </p:spPr>
        <p:style>
          <a:lnRef idx="2">
            <a:schemeClr val="accent1"/>
          </a:lnRef>
          <a:fillRef idx="1">
            <a:schemeClr val="lt1"/>
          </a:fillRef>
          <a:effectRef idx="0">
            <a:schemeClr val="accent1"/>
          </a:effectRef>
          <a:fontRef idx="minor">
            <a:schemeClr val="dk1"/>
          </a:fontRef>
        </p:style>
        <p:txBody>
          <a:bodyPr rtlCol="0" anchor="ctr"/>
          <a:lstStyle/>
          <a:p>
            <a:r>
              <a:rPr kumimoji="1" lang="ja-JP" altLang="en-US" sz="900" dirty="0">
                <a:latin typeface="Meiryo UI" panose="020B0604030504040204" pitchFamily="50" charset="-128"/>
                <a:ea typeface="Meiryo UI" panose="020B0604030504040204" pitchFamily="50" charset="-128"/>
              </a:rPr>
              <a:t>第</a:t>
            </a:r>
            <a:r>
              <a:rPr kumimoji="1" lang="en-US" altLang="ja-JP" sz="900" dirty="0">
                <a:latin typeface="Meiryo UI" panose="020B0604030504040204" pitchFamily="50" charset="-128"/>
                <a:ea typeface="Meiryo UI" panose="020B0604030504040204" pitchFamily="50" charset="-128"/>
              </a:rPr>
              <a:t>3</a:t>
            </a:r>
            <a:r>
              <a:rPr kumimoji="1" lang="ja-JP" altLang="en-US" sz="900" dirty="0">
                <a:latin typeface="Meiryo UI" panose="020B0604030504040204" pitchFamily="50" charset="-128"/>
                <a:ea typeface="Meiryo UI" panose="020B0604030504040204" pitchFamily="50" charset="-128"/>
              </a:rPr>
              <a:t>回までの副首都</a:t>
            </a:r>
            <a:r>
              <a:rPr kumimoji="1" lang="ja-JP" altLang="en-US" sz="900" dirty="0" smtClean="0">
                <a:latin typeface="Meiryo UI" panose="020B0604030504040204" pitchFamily="50" charset="-128"/>
                <a:ea typeface="Meiryo UI" panose="020B0604030504040204" pitchFamily="50" charset="-128"/>
              </a:rPr>
              <a:t>推進</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本部会議での議論を踏まえ、</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分野ごとに</a:t>
            </a:r>
            <a:r>
              <a:rPr kumimoji="1" lang="ja-JP" altLang="en-US" sz="900" dirty="0">
                <a:latin typeface="Meiryo UI" panose="020B0604030504040204" pitchFamily="50" charset="-128"/>
                <a:ea typeface="Meiryo UI" panose="020B0604030504040204" pitchFamily="50" charset="-128"/>
              </a:rPr>
              <a:t>議論を</a:t>
            </a:r>
            <a:r>
              <a:rPr kumimoji="1" lang="ja-JP" altLang="en-US" sz="900" dirty="0" smtClean="0">
                <a:latin typeface="Meiryo UI" panose="020B0604030504040204" pitchFamily="50" charset="-128"/>
                <a:ea typeface="Meiryo UI" panose="020B0604030504040204" pitchFamily="50" charset="-128"/>
              </a:rPr>
              <a:t>深める</a:t>
            </a:r>
            <a:endParaRPr kumimoji="1" lang="en-US" altLang="ja-JP" sz="900" dirty="0" smtClean="0">
              <a:latin typeface="Meiryo UI" panose="020B0604030504040204" pitchFamily="50" charset="-128"/>
              <a:ea typeface="Meiryo UI" panose="020B0604030504040204" pitchFamily="50" charset="-128"/>
            </a:endParaRPr>
          </a:p>
          <a:p>
            <a:r>
              <a:rPr kumimoji="1" lang="ja-JP" altLang="en-US" sz="900" dirty="0" smtClean="0">
                <a:latin typeface="Meiryo UI" panose="020B0604030504040204" pitchFamily="50" charset="-128"/>
                <a:ea typeface="Meiryo UI" panose="020B0604030504040204" pitchFamily="50" charset="-128"/>
              </a:rPr>
              <a:t>ため、タスクフォース</a:t>
            </a:r>
            <a:r>
              <a:rPr kumimoji="1" lang="ja-JP" altLang="en-US" sz="900" dirty="0">
                <a:latin typeface="Meiryo UI" panose="020B0604030504040204" pitchFamily="50" charset="-128"/>
                <a:ea typeface="Meiryo UI" panose="020B0604030504040204" pitchFamily="50" charset="-128"/>
              </a:rPr>
              <a:t>を設置</a:t>
            </a:r>
            <a:r>
              <a:rPr kumimoji="1" lang="ja-JP" altLang="en-US" sz="900" dirty="0" smtClean="0">
                <a:latin typeface="Meiryo UI" panose="020B0604030504040204" pitchFamily="50" charset="-128"/>
                <a:ea typeface="Meiryo UI" panose="020B0604030504040204" pitchFamily="50" charset="-128"/>
              </a:rPr>
              <a:t>し検討。</a:t>
            </a:r>
            <a:endParaRPr kumimoji="1" lang="en-US" altLang="ja-JP" sz="900" dirty="0">
              <a:latin typeface="Meiryo UI" panose="020B0604030504040204" pitchFamily="50" charset="-128"/>
              <a:ea typeface="Meiryo UI" panose="020B0604030504040204" pitchFamily="50" charset="-128"/>
            </a:endParaRPr>
          </a:p>
        </p:txBody>
      </p:sp>
      <p:sp>
        <p:nvSpPr>
          <p:cNvPr id="115" name="曲折矢印 114"/>
          <p:cNvSpPr/>
          <p:nvPr/>
        </p:nvSpPr>
        <p:spPr>
          <a:xfrm rot="10800000" flipH="1">
            <a:off x="3175772" y="3167207"/>
            <a:ext cx="405000" cy="1273737"/>
          </a:xfrm>
          <a:prstGeom prst="bentArrow">
            <a:avLst>
              <a:gd name="adj1" fmla="val 25000"/>
              <a:gd name="adj2" fmla="val 25000"/>
              <a:gd name="adj3" fmla="val 32898"/>
              <a:gd name="adj4" fmla="val 2795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solidFill>
                <a:schemeClr val="tx1"/>
              </a:solidFill>
              <a:latin typeface="Meiryo UI" panose="020B0604030504040204" pitchFamily="50" charset="-128"/>
              <a:ea typeface="Meiryo UI" panose="020B0604030504040204" pitchFamily="50" charset="-128"/>
            </a:endParaRPr>
          </a:p>
        </p:txBody>
      </p:sp>
      <p:sp>
        <p:nvSpPr>
          <p:cNvPr id="3" name="曲折矢印 2"/>
          <p:cNvSpPr/>
          <p:nvPr/>
        </p:nvSpPr>
        <p:spPr>
          <a:xfrm rot="10800000" flipH="1">
            <a:off x="3177278" y="2899501"/>
            <a:ext cx="405000" cy="633385"/>
          </a:xfrm>
          <a:prstGeom prst="bentArrow">
            <a:avLst>
              <a:gd name="adj1" fmla="val 25000"/>
              <a:gd name="adj2" fmla="val 25000"/>
              <a:gd name="adj3" fmla="val 32898"/>
              <a:gd name="adj4" fmla="val 2795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solidFill>
                <a:schemeClr val="tx1"/>
              </a:solidFill>
              <a:latin typeface="Meiryo UI" panose="020B0604030504040204" pitchFamily="50" charset="-128"/>
              <a:ea typeface="Meiryo UI" panose="020B0604030504040204" pitchFamily="50" charset="-128"/>
            </a:endParaRPr>
          </a:p>
        </p:txBody>
      </p:sp>
      <p:grpSp>
        <p:nvGrpSpPr>
          <p:cNvPr id="12" name="グループ化 11"/>
          <p:cNvGrpSpPr/>
          <p:nvPr/>
        </p:nvGrpSpPr>
        <p:grpSpPr>
          <a:xfrm>
            <a:off x="5512314" y="2712993"/>
            <a:ext cx="408302" cy="1648819"/>
            <a:chOff x="5474956" y="2721257"/>
            <a:chExt cx="408302" cy="1648819"/>
          </a:xfrm>
        </p:grpSpPr>
        <p:sp>
          <p:nvSpPr>
            <p:cNvPr id="118" name="曲折矢印 117"/>
            <p:cNvSpPr/>
            <p:nvPr/>
          </p:nvSpPr>
          <p:spPr>
            <a:xfrm rot="5400000" flipH="1">
              <a:off x="4951202" y="3438020"/>
              <a:ext cx="1486112" cy="378000"/>
            </a:xfrm>
            <a:prstGeom prst="bentArrow">
              <a:avLst>
                <a:gd name="adj1" fmla="val 27490"/>
                <a:gd name="adj2" fmla="val 28735"/>
                <a:gd name="adj3" fmla="val 0"/>
                <a:gd name="adj4" fmla="val 2795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solidFill>
                  <a:schemeClr val="tx1"/>
                </a:solidFill>
                <a:latin typeface="Meiryo UI" panose="020B0604030504040204" pitchFamily="50" charset="-128"/>
                <a:ea typeface="Meiryo UI" panose="020B0604030504040204" pitchFamily="50" charset="-128"/>
              </a:endParaRPr>
            </a:p>
          </p:txBody>
        </p:sp>
        <p:sp>
          <p:nvSpPr>
            <p:cNvPr id="122" name="曲折矢印 121"/>
            <p:cNvSpPr/>
            <p:nvPr/>
          </p:nvSpPr>
          <p:spPr>
            <a:xfrm rot="5400000" flipH="1">
              <a:off x="5300301" y="2895912"/>
              <a:ext cx="754310" cy="405000"/>
            </a:xfrm>
            <a:prstGeom prst="bentArrow">
              <a:avLst>
                <a:gd name="adj1" fmla="val 25000"/>
                <a:gd name="adj2" fmla="val 25000"/>
                <a:gd name="adj3" fmla="val 32898"/>
                <a:gd name="adj4" fmla="val 27953"/>
              </a:avLst>
            </a:prstGeom>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solidFill>
                  <a:schemeClr val="tx1"/>
                </a:solidFill>
                <a:latin typeface="Meiryo UI" panose="020B0604030504040204" pitchFamily="50" charset="-128"/>
                <a:ea typeface="Meiryo UI" panose="020B0604030504040204" pitchFamily="50" charset="-128"/>
              </a:endParaRPr>
            </a:p>
          </p:txBody>
        </p:sp>
      </p:grpSp>
      <p:sp>
        <p:nvSpPr>
          <p:cNvPr id="22" name="二等辺三角形 21"/>
          <p:cNvSpPr/>
          <p:nvPr/>
        </p:nvSpPr>
        <p:spPr>
          <a:xfrm>
            <a:off x="4116044" y="5672103"/>
            <a:ext cx="586085" cy="310680"/>
          </a:xfrm>
          <a:prstGeom prst="triangl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sp>
        <p:nvSpPr>
          <p:cNvPr id="123" name="正方形/長方形 122"/>
          <p:cNvSpPr/>
          <p:nvPr/>
        </p:nvSpPr>
        <p:spPr>
          <a:xfrm>
            <a:off x="131133" y="6023581"/>
            <a:ext cx="1052848" cy="730383"/>
          </a:xfrm>
          <a:prstGeom prst="rect">
            <a:avLst/>
          </a:prstGeom>
          <a:solidFill>
            <a:schemeClr val="accent1">
              <a:lumMod val="60000"/>
              <a:lumOff val="40000"/>
            </a:schemeClr>
          </a:solidFill>
          <a:ln/>
        </p:spPr>
        <p:style>
          <a:lnRef idx="3">
            <a:schemeClr val="lt1"/>
          </a:lnRef>
          <a:fillRef idx="1">
            <a:schemeClr val="accent1"/>
          </a:fillRef>
          <a:effectRef idx="1">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有識者</a:t>
            </a: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1" dirty="0">
                <a:solidFill>
                  <a:sysClr val="windowText" lastClr="000000"/>
                </a:solidFill>
                <a:latin typeface="Meiryo UI" panose="020B0604030504040204" pitchFamily="50" charset="-128"/>
                <a:ea typeface="Meiryo UI" panose="020B0604030504040204" pitchFamily="50" charset="-128"/>
              </a:rPr>
              <a:t>ヒアリング</a:t>
            </a:r>
          </a:p>
        </p:txBody>
      </p:sp>
      <p:sp>
        <p:nvSpPr>
          <p:cNvPr id="24" name="左右矢印 23"/>
          <p:cNvSpPr/>
          <p:nvPr/>
        </p:nvSpPr>
        <p:spPr>
          <a:xfrm>
            <a:off x="1244091" y="6384554"/>
            <a:ext cx="6232877" cy="376855"/>
          </a:xfrm>
          <a:prstGeom prst="leftRightArrow">
            <a:avLst>
              <a:gd name="adj1" fmla="val 37993"/>
              <a:gd name="adj2" fmla="val 106728"/>
            </a:avLst>
          </a:prstGeom>
          <a:solidFill>
            <a:schemeClr val="accent5"/>
          </a:solidFill>
        </p:spPr>
        <p:style>
          <a:lnRef idx="3">
            <a:schemeClr val="lt1"/>
          </a:lnRef>
          <a:fillRef idx="1">
            <a:schemeClr val="accent1"/>
          </a:fillRef>
          <a:effectRef idx="1">
            <a:schemeClr val="accent1"/>
          </a:effectRef>
          <a:fontRef idx="minor">
            <a:schemeClr val="lt1"/>
          </a:fontRef>
        </p:style>
        <p:txBody>
          <a:bodyPr rtlCol="0" anchor="ctr"/>
          <a:lstStyle/>
          <a:p>
            <a:pPr algn="ctr"/>
            <a:endParaRPr kumimoji="1" lang="ja-JP" altLang="en-US" sz="1350">
              <a:latin typeface="Meiryo UI" panose="020B0604030504040204" pitchFamily="50" charset="-128"/>
              <a:ea typeface="Meiryo UI" panose="020B0604030504040204" pitchFamily="50" charset="-128"/>
            </a:endParaRPr>
          </a:p>
        </p:txBody>
      </p:sp>
      <p:cxnSp>
        <p:nvCxnSpPr>
          <p:cNvPr id="125" name="直線コネクタ 12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126" name="正方形/長方形 125"/>
          <p:cNvSpPr/>
          <p:nvPr/>
        </p:nvSpPr>
        <p:spPr>
          <a:xfrm>
            <a:off x="131133" y="73506"/>
            <a:ext cx="8845901" cy="400110"/>
          </a:xfrm>
          <a:prstGeom prst="rect">
            <a:avLst/>
          </a:prstGeom>
        </p:spPr>
        <p:txBody>
          <a:bodyPr wrap="square">
            <a:spAutoFit/>
          </a:bodyPr>
          <a:lstStyle/>
          <a:p>
            <a:pPr algn="ctr"/>
            <a:r>
              <a:rPr lang="ja-JP" altLang="en-US" sz="2000" b="1" dirty="0" smtClean="0"/>
              <a:t>副首都ビジョン</a:t>
            </a:r>
            <a:r>
              <a:rPr lang="ja-JP" altLang="en-US" sz="2000" b="1" dirty="0"/>
              <a:t>の</a:t>
            </a:r>
            <a:r>
              <a:rPr lang="ja-JP" altLang="en-US" sz="2000" b="1" dirty="0" smtClean="0"/>
              <a:t>策定時の主な検討経過</a:t>
            </a:r>
            <a:endParaRPr lang="ja-JP" altLang="en-US" sz="2000" b="1" dirty="0"/>
          </a:p>
        </p:txBody>
      </p:sp>
      <p:sp>
        <p:nvSpPr>
          <p:cNvPr id="107" name="正方形/長方形 106"/>
          <p:cNvSpPr/>
          <p:nvPr/>
        </p:nvSpPr>
        <p:spPr>
          <a:xfrm>
            <a:off x="8478982" y="6405044"/>
            <a:ext cx="651163"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b="1" dirty="0" smtClean="0">
                <a:solidFill>
                  <a:srgbClr val="002060"/>
                </a:solidFill>
                <a:latin typeface="+mn-ea"/>
              </a:rPr>
              <a:t>27</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9317913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1573426" y="73506"/>
            <a:ext cx="5747197" cy="400110"/>
          </a:xfrm>
          <a:prstGeom prst="rect">
            <a:avLst/>
          </a:prstGeom>
        </p:spPr>
        <p:txBody>
          <a:bodyPr wrap="square">
            <a:spAutoFit/>
          </a:bodyPr>
          <a:lstStyle/>
          <a:p>
            <a:pPr algn="ctr"/>
            <a:r>
              <a:rPr lang="ja-JP" altLang="en-US" sz="2000" b="1" dirty="0" smtClean="0"/>
              <a:t>「副首都ビジョン」について</a:t>
            </a:r>
            <a:endParaRPr lang="ja-JP" altLang="en-US" sz="2000" b="1" dirty="0"/>
          </a:p>
        </p:txBody>
      </p:sp>
      <p:sp>
        <p:nvSpPr>
          <p:cNvPr id="7" name="テキスト ボックス 6"/>
          <p:cNvSpPr txBox="1"/>
          <p:nvPr/>
        </p:nvSpPr>
        <p:spPr>
          <a:xfrm>
            <a:off x="264698" y="702953"/>
            <a:ext cx="8590896" cy="3221395"/>
          </a:xfrm>
          <a:prstGeom prst="rect">
            <a:avLst/>
          </a:prstGeom>
          <a:noFill/>
        </p:spPr>
        <p:txBody>
          <a:bodyPr wrap="square" rtlCol="0">
            <a:spAutoFit/>
          </a:bodyPr>
          <a:lstStyle/>
          <a:p>
            <a:pPr marL="342900" indent="-342900">
              <a:lnSpc>
                <a:spcPts val="2000"/>
              </a:lnSpc>
              <a:spcBef>
                <a:spcPts val="1200"/>
              </a:spcBef>
              <a:buFont typeface="Arial" panose="020B0604020202020204" pitchFamily="34" charset="0"/>
              <a:buChar char="•"/>
            </a:pPr>
            <a:r>
              <a:rPr lang="ja-JP" altLang="en-US" sz="1600" dirty="0" smtClean="0"/>
              <a:t>「副首都ビジョン」は、</a:t>
            </a:r>
            <a:r>
              <a:rPr lang="ja-JP" altLang="ja-JP" sz="1600" dirty="0" smtClean="0"/>
              <a:t>大阪</a:t>
            </a:r>
            <a:r>
              <a:rPr lang="ja-JP" altLang="ja-JP" sz="1600" dirty="0"/>
              <a:t>・関西の持続的な成長・発展</a:t>
            </a:r>
            <a:r>
              <a:rPr lang="ja-JP" altLang="ja-JP" sz="1600" dirty="0" smtClean="0"/>
              <a:t>と豊か</a:t>
            </a:r>
            <a:r>
              <a:rPr lang="ja-JP" altLang="ja-JP" sz="1600" dirty="0"/>
              <a:t>な住民生活の実現をめざし</a:t>
            </a:r>
            <a:r>
              <a:rPr lang="ja-JP" altLang="ja-JP" sz="1600" dirty="0" smtClean="0"/>
              <a:t>、</a:t>
            </a:r>
            <a:r>
              <a:rPr lang="ja-JP" altLang="en-US" sz="1600" dirty="0" smtClean="0"/>
              <a:t>大阪が、</a:t>
            </a:r>
            <a:r>
              <a:rPr lang="ja-JP" altLang="ja-JP" sz="1600" dirty="0" smtClean="0"/>
              <a:t>首都</a:t>
            </a:r>
            <a:r>
              <a:rPr lang="ja-JP" altLang="ja-JP" sz="1600" dirty="0"/>
              <a:t>・東京と</a:t>
            </a:r>
            <a:r>
              <a:rPr lang="ja-JP" altLang="ja-JP" sz="1600" dirty="0" smtClean="0"/>
              <a:t>並び立つ</a:t>
            </a:r>
            <a:r>
              <a:rPr lang="ja-JP" altLang="en-US" sz="1600" dirty="0" smtClean="0"/>
              <a:t>、</a:t>
            </a:r>
            <a:r>
              <a:rPr lang="ja-JP" altLang="ja-JP" sz="1600" dirty="0" smtClean="0"/>
              <a:t>東西</a:t>
            </a:r>
            <a:r>
              <a:rPr lang="ja-JP" altLang="ja-JP" sz="1600" dirty="0"/>
              <a:t>二極の</a:t>
            </a:r>
            <a:r>
              <a:rPr lang="ja-JP" altLang="ja-JP" sz="1600" dirty="0" smtClean="0"/>
              <a:t>一極</a:t>
            </a:r>
            <a:r>
              <a:rPr lang="ja-JP" altLang="en-US" sz="1600" dirty="0" smtClean="0"/>
              <a:t>を担う「</a:t>
            </a:r>
            <a:r>
              <a:rPr lang="ja-JP" altLang="ja-JP" sz="1600" dirty="0" smtClean="0"/>
              <a:t>副首都</a:t>
            </a:r>
            <a:r>
              <a:rPr lang="ja-JP" altLang="en-US" sz="1600" dirty="0" smtClean="0"/>
              <a:t>」とし</a:t>
            </a:r>
            <a:r>
              <a:rPr lang="ja-JP" altLang="en-US" sz="1600" dirty="0"/>
              <a:t>て</a:t>
            </a:r>
            <a:r>
              <a:rPr lang="ja-JP" altLang="ja-JP" sz="1600" dirty="0" smtClean="0"/>
              <a:t>確立</a:t>
            </a:r>
            <a:r>
              <a:rPr lang="ja-JP" altLang="en-US" sz="1600" dirty="0" smtClean="0"/>
              <a:t>するための、都市としての</a:t>
            </a:r>
            <a:r>
              <a:rPr lang="ja-JP" altLang="ja-JP" sz="1600" dirty="0" smtClean="0"/>
              <a:t>あり方を</a:t>
            </a:r>
            <a:r>
              <a:rPr lang="ja-JP" altLang="ja-JP" sz="1600" dirty="0"/>
              <a:t>とりまとめた</a:t>
            </a:r>
            <a:r>
              <a:rPr lang="ja-JP" altLang="ja-JP" sz="1600" dirty="0" smtClean="0"/>
              <a:t>もの</a:t>
            </a:r>
            <a:r>
              <a:rPr lang="ja-JP" altLang="en-US" sz="1600" dirty="0" smtClean="0"/>
              <a:t>。</a:t>
            </a:r>
            <a:endParaRPr lang="en-US" altLang="ja-JP" sz="1600" dirty="0" smtClean="0"/>
          </a:p>
          <a:p>
            <a:pPr marL="342900" indent="-342900">
              <a:lnSpc>
                <a:spcPts val="2000"/>
              </a:lnSpc>
              <a:spcBef>
                <a:spcPts val="800"/>
              </a:spcBef>
              <a:buFont typeface="Arial" panose="020B0604020202020204" pitchFamily="34" charset="0"/>
              <a:buChar char="•"/>
            </a:pPr>
            <a:r>
              <a:rPr lang="ja-JP" altLang="en-US" sz="1600" dirty="0" smtClean="0"/>
              <a:t>副首都ビジョンを指針として副首都の確立を図り、さらに副首都としての発展を遂げられるよう、関係者との意識の共有化や国への働きかけを進めながら、大阪府・大阪市・堺市が一体となって、大阪の副首都化を進めていくこととしている。</a:t>
            </a:r>
            <a:endParaRPr lang="en-US" altLang="ja-JP" sz="1600" dirty="0" smtClean="0"/>
          </a:p>
          <a:p>
            <a:pPr marL="342900" indent="-342900">
              <a:lnSpc>
                <a:spcPts val="2000"/>
              </a:lnSpc>
              <a:spcBef>
                <a:spcPts val="800"/>
              </a:spcBef>
              <a:buFont typeface="Arial" panose="020B0604020202020204" pitchFamily="34" charset="0"/>
              <a:buChar char="•"/>
            </a:pPr>
            <a:r>
              <a:rPr lang="ja-JP" altLang="en-US" sz="1600" dirty="0" smtClean="0"/>
              <a:t>また、市民・府民、さらには、京阪神や関西圏をはじめ国内外に対する理解促進の取組み、経済界や関西広域連合などとも連携した国等へのアプローチなど、副首都・大阪に向けた機運醸成を図ることとしている。</a:t>
            </a:r>
            <a:endParaRPr lang="en-US" altLang="ja-JP" sz="1600" dirty="0" smtClean="0"/>
          </a:p>
          <a:p>
            <a:pPr marL="342900" indent="-342900">
              <a:lnSpc>
                <a:spcPts val="2000"/>
              </a:lnSpc>
              <a:spcBef>
                <a:spcPts val="800"/>
              </a:spcBef>
              <a:buFont typeface="Arial" panose="020B0604020202020204" pitchFamily="34" charset="0"/>
              <a:buChar char="•"/>
            </a:pPr>
            <a:r>
              <a:rPr lang="ja-JP" altLang="en-US" sz="1600" dirty="0" smtClean="0"/>
              <a:t>大阪府</a:t>
            </a:r>
            <a:r>
              <a:rPr lang="ja-JP" altLang="en-US" sz="1600" dirty="0"/>
              <a:t>及び大阪市においては、府市で策定している他の中長期方針の土台となるビジョンという位置づけにもなって</a:t>
            </a:r>
            <a:r>
              <a:rPr lang="ja-JP" altLang="en-US" sz="1600" dirty="0" smtClean="0"/>
              <a:t>いる。</a:t>
            </a:r>
            <a:endParaRPr lang="ja-JP" altLang="ja-JP" sz="1600" dirty="0"/>
          </a:p>
        </p:txBody>
      </p:sp>
      <p:sp>
        <p:nvSpPr>
          <p:cNvPr id="22" name="正方形/長方形 21"/>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1</a:t>
            </a:r>
            <a:endParaRPr kumimoji="1" lang="ja-JP" altLang="en-US" sz="2000" b="1" dirty="0">
              <a:solidFill>
                <a:srgbClr val="002060"/>
              </a:solidFill>
              <a:latin typeface="+mn-ea"/>
            </a:endParaRPr>
          </a:p>
        </p:txBody>
      </p:sp>
      <p:sp>
        <p:nvSpPr>
          <p:cNvPr id="9" name="正方形/長方形 8"/>
          <p:cNvSpPr/>
          <p:nvPr/>
        </p:nvSpPr>
        <p:spPr>
          <a:xfrm>
            <a:off x="532862" y="4194186"/>
            <a:ext cx="8298018" cy="2304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台形 9"/>
          <p:cNvSpPr/>
          <p:nvPr/>
        </p:nvSpPr>
        <p:spPr bwMode="gray">
          <a:xfrm>
            <a:off x="1254502" y="5337375"/>
            <a:ext cx="7320729" cy="547433"/>
          </a:xfrm>
          <a:prstGeom prst="trapezoid">
            <a:avLst>
              <a:gd name="adj" fmla="val 3886"/>
            </a:avLst>
          </a:prstGeom>
          <a:ln/>
        </p:spPr>
        <p:style>
          <a:lnRef idx="1">
            <a:schemeClr val="accent1"/>
          </a:lnRef>
          <a:fillRef idx="2">
            <a:schemeClr val="accent1"/>
          </a:fillRef>
          <a:effectRef idx="1">
            <a:schemeClr val="accent1"/>
          </a:effectRef>
          <a:fontRef idx="minor">
            <a:schemeClr val="dk1"/>
          </a:fontRef>
        </p:style>
        <p:txBody>
          <a:bodyPr vert="horz" tIns="144000" bIns="36000" anchor="b"/>
          <a:lstStyle/>
          <a:p>
            <a:pPr algn="ctr" fontAlgn="base">
              <a:spcBef>
                <a:spcPct val="0"/>
              </a:spcBef>
              <a:spcAft>
                <a:spcPts val="600"/>
              </a:spcAft>
              <a:defRPr/>
            </a:pPr>
            <a:r>
              <a:rPr lang="ja-JP" altLang="en-US" sz="1400" b="1" u="sng"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副首都ビジョン</a:t>
            </a:r>
            <a:endParaRPr lang="ja-JP" altLang="en-US" sz="1400"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1" name="八角形 10"/>
          <p:cNvSpPr/>
          <p:nvPr/>
        </p:nvSpPr>
        <p:spPr bwMode="gray">
          <a:xfrm>
            <a:off x="1738112" y="4542646"/>
            <a:ext cx="6078975" cy="288000"/>
          </a:xfrm>
          <a:prstGeom prst="octagon">
            <a:avLst>
              <a:gd name="adj" fmla="val 15302"/>
            </a:avLst>
          </a:prstGeom>
          <a:ln/>
        </p:spPr>
        <p:style>
          <a:lnRef idx="1">
            <a:schemeClr val="accent6"/>
          </a:lnRef>
          <a:fillRef idx="2">
            <a:schemeClr val="accent6"/>
          </a:fillRef>
          <a:effectRef idx="1">
            <a:schemeClr val="accent6"/>
          </a:effectRef>
          <a:fontRef idx="minor">
            <a:schemeClr val="dk1"/>
          </a:fontRef>
        </p:style>
        <p:txBody>
          <a:bodyPr vert="horz" tIns="144000" bIns="72000" anchor="ctr"/>
          <a:lstStyle/>
          <a:p>
            <a:pPr algn="ctr" fontAlgn="base">
              <a:spcBef>
                <a:spcPct val="0"/>
              </a:spcBef>
              <a:spcAft>
                <a:spcPct val="0"/>
              </a:spcAft>
              <a:defRPr/>
            </a:pPr>
            <a:r>
              <a:rPr lang="ja-JP" altLang="en-US" sz="1200" b="1" dirty="0" smtClean="0">
                <a:solidFill>
                  <a:schemeClr val="tx1"/>
                </a:solidFill>
                <a:latin typeface="メイリオ" panose="020B0604030504040204" pitchFamily="50" charset="-128"/>
                <a:ea typeface="メイリオ" panose="020B0604030504040204" pitchFamily="50" charset="-128"/>
                <a:cs typeface="Meiryo UI" panose="020B0604030504040204" pitchFamily="50" charset="-128"/>
              </a:rPr>
              <a:t>万博のインパクトを活かした大阪の将来に向けたビジョン</a:t>
            </a:r>
            <a:endParaRPr lang="ja-JP" altLang="en-US" sz="1200" b="1" dirty="0">
              <a:solidFill>
                <a:schemeClr val="tx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2" name="正方形/長方形 11"/>
          <p:cNvSpPr>
            <a:spLocks noChangeArrowheads="1"/>
          </p:cNvSpPr>
          <p:nvPr/>
        </p:nvSpPr>
        <p:spPr bwMode="gray">
          <a:xfrm>
            <a:off x="734320" y="4971401"/>
            <a:ext cx="369332" cy="11489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p>
            <a:pPr algn="ctr" fontAlgn="base">
              <a:spcBef>
                <a:spcPct val="0"/>
              </a:spcBef>
              <a:spcAft>
                <a:spcPct val="0"/>
              </a:spcAft>
              <a:buClr>
                <a:srgbClr val="FF0000"/>
              </a:buClr>
              <a:defRPr/>
            </a:pPr>
            <a:r>
              <a:rPr lang="ja-JP" altLang="en-US" sz="1200" b="1" dirty="0" smtClean="0">
                <a:solidFill>
                  <a:srgbClr val="000000"/>
                </a:solidFill>
                <a:latin typeface="BIZ UDPゴシック" panose="020B0400000000000000" pitchFamily="50" charset="-128"/>
                <a:ea typeface="BIZ UDPゴシック" panose="020B0400000000000000" pitchFamily="50" charset="-128"/>
                <a:cs typeface="Meiryo UI" pitchFamily="50" charset="-128"/>
              </a:rPr>
              <a:t>中長期方針</a:t>
            </a:r>
            <a:endParaRPr lang="en-US" altLang="ja-JP" sz="1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13" name="正方形/長方形 12"/>
          <p:cNvSpPr/>
          <p:nvPr/>
        </p:nvSpPr>
        <p:spPr bwMode="gray">
          <a:xfrm>
            <a:off x="1426800" y="5088973"/>
            <a:ext cx="2178551" cy="417091"/>
          </a:xfrm>
          <a:prstGeom prst="rect">
            <a:avLst/>
          </a:prstGeom>
        </p:spPr>
        <p:style>
          <a:lnRef idx="1">
            <a:schemeClr val="accent4"/>
          </a:lnRef>
          <a:fillRef idx="2">
            <a:schemeClr val="accent4"/>
          </a:fillRef>
          <a:effectRef idx="1">
            <a:schemeClr val="accent4"/>
          </a:effectRef>
          <a:fontRef idx="minor">
            <a:schemeClr val="dk1"/>
          </a:fontRef>
        </p:style>
        <p:txBody>
          <a:bodyPr vert="horz" lIns="36000" tIns="0" rIns="36000" bIns="0" anchor="ctr"/>
          <a:lstStyle/>
          <a:p>
            <a:pPr algn="ctr" fontAlgn="base">
              <a:lnSpc>
                <a:spcPts val="1400"/>
              </a:lnSpc>
              <a:spcBef>
                <a:spcPct val="0"/>
              </a:spcBef>
              <a:spcAft>
                <a:spcPct val="0"/>
              </a:spcAft>
              <a:defRPr/>
            </a:pPr>
            <a:r>
              <a:rPr lang="ja-JP" altLang="en-US" sz="120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大阪の再生</a:t>
            </a:r>
            <a:r>
              <a:rPr lang="ja-JP" altLang="en-US" sz="120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a:t>
            </a:r>
            <a:endParaRPr lang="en-US" altLang="ja-JP" sz="120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lgn="ctr" fontAlgn="base">
              <a:lnSpc>
                <a:spcPts val="1400"/>
              </a:lnSpc>
              <a:spcBef>
                <a:spcPct val="0"/>
              </a:spcBef>
              <a:spcAft>
                <a:spcPct val="0"/>
              </a:spcAft>
              <a:defRPr/>
            </a:pPr>
            <a:r>
              <a:rPr lang="ja-JP" altLang="en-US" sz="120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成長に向けた新戦略</a:t>
            </a:r>
            <a:endParaRPr lang="en-US" altLang="ja-JP" sz="120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4" name="正方形/長方形 13"/>
          <p:cNvSpPr>
            <a:spLocks noChangeArrowheads="1"/>
          </p:cNvSpPr>
          <p:nvPr/>
        </p:nvSpPr>
        <p:spPr bwMode="gray">
          <a:xfrm>
            <a:off x="734320" y="4328004"/>
            <a:ext cx="369332" cy="8865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square">
            <a:spAutoFit/>
          </a:bodyPr>
          <a:lstStyle/>
          <a:p>
            <a:pPr algn="ctr" fontAlgn="base">
              <a:spcBef>
                <a:spcPct val="0"/>
              </a:spcBef>
              <a:spcAft>
                <a:spcPct val="0"/>
              </a:spcAft>
              <a:buClr>
                <a:srgbClr val="FF0000"/>
              </a:buClr>
            </a:pPr>
            <a:r>
              <a:rPr lang="ja-JP" altLang="en-US" sz="1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将来像</a:t>
            </a:r>
            <a:endParaRPr lang="en-US" altLang="ja-JP" sz="12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15" name="二等辺三角形 14"/>
          <p:cNvSpPr/>
          <p:nvPr/>
        </p:nvSpPr>
        <p:spPr bwMode="gray">
          <a:xfrm rot="10800000">
            <a:off x="4254909" y="4942224"/>
            <a:ext cx="1188000" cy="104273"/>
          </a:xfrm>
          <a:prstGeom prst="triangle">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a:solidFill>
                <a:schemeClr val="tx1"/>
              </a:solidFill>
            </a:endParaRPr>
          </a:p>
        </p:txBody>
      </p:sp>
      <p:sp>
        <p:nvSpPr>
          <p:cNvPr id="16" name="角丸四角形 15"/>
          <p:cNvSpPr/>
          <p:nvPr/>
        </p:nvSpPr>
        <p:spPr>
          <a:xfrm>
            <a:off x="513687" y="6327307"/>
            <a:ext cx="7138321" cy="162317"/>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marL="174625" indent="-174625"/>
            <a:r>
              <a:rPr kumimoji="1" lang="en-US" altLang="ja-JP" sz="900" dirty="0" smtClean="0"/>
              <a:t>※ </a:t>
            </a:r>
            <a:r>
              <a:rPr kumimoji="1" lang="ja-JP" altLang="en-US" sz="900" dirty="0" smtClean="0"/>
              <a:t>本体系図は、現在、大阪府と大阪市で一本化している主な</a:t>
            </a:r>
            <a:r>
              <a:rPr kumimoji="1" lang="ja-JP" altLang="en-US" sz="900" dirty="0"/>
              <a:t>中長期</a:t>
            </a:r>
            <a:r>
              <a:rPr kumimoji="1" lang="ja-JP" altLang="en-US" sz="900" dirty="0" smtClean="0"/>
              <a:t>方針等を一例として抜粋し、副首都ビジョンを中心にイメージとして作成したもの</a:t>
            </a:r>
            <a:endParaRPr kumimoji="1" lang="ja-JP" altLang="en-US" sz="900" dirty="0"/>
          </a:p>
        </p:txBody>
      </p:sp>
      <p:sp>
        <p:nvSpPr>
          <p:cNvPr id="17" name="角丸四角形 16"/>
          <p:cNvSpPr/>
          <p:nvPr/>
        </p:nvSpPr>
        <p:spPr>
          <a:xfrm>
            <a:off x="527543" y="4072076"/>
            <a:ext cx="4141446" cy="335025"/>
          </a:xfrm>
          <a:prstGeom prst="roundRect">
            <a:avLst/>
          </a:prstGeom>
          <a:solidFill>
            <a:schemeClr val="bg1"/>
          </a:solidFill>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400" b="1" dirty="0" smtClean="0"/>
              <a:t>参考：大阪府・大阪市の</a:t>
            </a:r>
            <a:r>
              <a:rPr kumimoji="1" lang="ja-JP" altLang="en-US" sz="1400" b="1" dirty="0"/>
              <a:t>全庁</a:t>
            </a:r>
            <a:r>
              <a:rPr kumimoji="1" lang="ja-JP" altLang="en-US" sz="1400" b="1" dirty="0" smtClean="0"/>
              <a:t>方針等の体系イメージ</a:t>
            </a:r>
            <a:endParaRPr kumimoji="1" lang="ja-JP" altLang="en-US" sz="1400" b="1" dirty="0"/>
          </a:p>
        </p:txBody>
      </p:sp>
      <p:sp>
        <p:nvSpPr>
          <p:cNvPr id="18" name="正方形/長方形 17"/>
          <p:cNvSpPr/>
          <p:nvPr/>
        </p:nvSpPr>
        <p:spPr bwMode="gray">
          <a:xfrm>
            <a:off x="3759632" y="5088973"/>
            <a:ext cx="2178551" cy="417091"/>
          </a:xfrm>
          <a:prstGeom prst="rect">
            <a:avLst/>
          </a:prstGeom>
        </p:spPr>
        <p:style>
          <a:lnRef idx="1">
            <a:schemeClr val="accent4"/>
          </a:lnRef>
          <a:fillRef idx="2">
            <a:schemeClr val="accent4"/>
          </a:fillRef>
          <a:effectRef idx="1">
            <a:schemeClr val="accent4"/>
          </a:effectRef>
          <a:fontRef idx="minor">
            <a:schemeClr val="dk1"/>
          </a:fontRef>
        </p:style>
        <p:txBody>
          <a:bodyPr vert="horz" lIns="36000" tIns="0" rIns="36000" bIns="0" anchor="ctr"/>
          <a:lstStyle/>
          <a:p>
            <a:pPr algn="ctr" fontAlgn="base">
              <a:spcBef>
                <a:spcPct val="0"/>
              </a:spcBef>
              <a:spcAft>
                <a:spcPct val="0"/>
              </a:spcAft>
            </a:pPr>
            <a:r>
              <a:rPr lang="ja-JP" altLang="en-US" sz="120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グランドデザイン・大阪</a:t>
            </a:r>
            <a:endParaRPr lang="ja-JP" altLang="en-US" sz="120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9" name="二等辺三角形 18"/>
          <p:cNvSpPr/>
          <p:nvPr/>
        </p:nvSpPr>
        <p:spPr bwMode="gray">
          <a:xfrm rot="10800000">
            <a:off x="4260471" y="5944663"/>
            <a:ext cx="1188000" cy="104273"/>
          </a:xfrm>
          <a:prstGeom prst="triangle">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kumimoji="1" lang="ja-JP" altLang="en-US" sz="1200">
              <a:solidFill>
                <a:schemeClr val="tx1"/>
              </a:solidFill>
            </a:endParaRPr>
          </a:p>
        </p:txBody>
      </p:sp>
      <p:sp>
        <p:nvSpPr>
          <p:cNvPr id="20" name="正方形/長方形 19"/>
          <p:cNvSpPr>
            <a:spLocks noChangeArrowheads="1"/>
          </p:cNvSpPr>
          <p:nvPr/>
        </p:nvSpPr>
        <p:spPr bwMode="gray">
          <a:xfrm>
            <a:off x="2613312" y="6023597"/>
            <a:ext cx="44711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p>
            <a:pPr algn="ctr" fontAlgn="base">
              <a:spcBef>
                <a:spcPct val="0"/>
              </a:spcBef>
              <a:spcAft>
                <a:spcPct val="0"/>
              </a:spcAft>
              <a:buClr>
                <a:srgbClr val="FF0000"/>
              </a:buClr>
              <a:defRPr/>
            </a:pPr>
            <a:r>
              <a:rPr lang="ja-JP" altLang="en-US" sz="1200" b="1" dirty="0" smtClean="0">
                <a:solidFill>
                  <a:srgbClr val="000000"/>
                </a:solidFill>
                <a:latin typeface="メイリオ" panose="020B0604030504040204" pitchFamily="50" charset="-128"/>
                <a:ea typeface="メイリオ" panose="020B0604030504040204" pitchFamily="50" charset="-128"/>
                <a:cs typeface="Meiryo UI" pitchFamily="50" charset="-128"/>
              </a:rPr>
              <a:t>分野別の行政計画、アクションプラン など</a:t>
            </a:r>
            <a:endParaRPr lang="en-US" altLang="ja-JP" sz="1200" b="1" dirty="0">
              <a:solidFill>
                <a:srgbClr val="000000"/>
              </a:solidFill>
              <a:latin typeface="メイリオ" panose="020B0604030504040204" pitchFamily="50" charset="-128"/>
              <a:ea typeface="メイリオ" panose="020B0604030504040204" pitchFamily="50" charset="-128"/>
              <a:cs typeface="Meiryo UI" pitchFamily="50" charset="-128"/>
            </a:endParaRPr>
          </a:p>
        </p:txBody>
      </p:sp>
      <p:sp>
        <p:nvSpPr>
          <p:cNvPr id="21" name="正方形/長方形 20"/>
          <p:cNvSpPr/>
          <p:nvPr/>
        </p:nvSpPr>
        <p:spPr bwMode="gray">
          <a:xfrm>
            <a:off x="6092464" y="5084802"/>
            <a:ext cx="2178551" cy="417091"/>
          </a:xfrm>
          <a:prstGeom prst="rect">
            <a:avLst/>
          </a:prstGeom>
        </p:spPr>
        <p:style>
          <a:lnRef idx="1">
            <a:schemeClr val="accent4"/>
          </a:lnRef>
          <a:fillRef idx="2">
            <a:schemeClr val="accent4"/>
          </a:fillRef>
          <a:effectRef idx="1">
            <a:schemeClr val="accent4"/>
          </a:effectRef>
          <a:fontRef idx="minor">
            <a:schemeClr val="dk1"/>
          </a:fontRef>
        </p:style>
        <p:txBody>
          <a:bodyPr vert="horz" lIns="36000" tIns="0" rIns="36000" bIns="0" anchor="ctr"/>
          <a:lstStyle/>
          <a:p>
            <a:pPr algn="ctr" fontAlgn="base">
              <a:spcBef>
                <a:spcPct val="0"/>
              </a:spcBef>
              <a:spcAft>
                <a:spcPct val="0"/>
              </a:spcAft>
            </a:pPr>
            <a:r>
              <a:rPr lang="ja-JP" altLang="en-US" sz="1200" b="1" dirty="0" smtClean="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rPr>
              <a:t>大阪スマートシティ戦略</a:t>
            </a:r>
            <a:endParaRPr lang="ja-JP" altLang="en-US" sz="1200" b="1" dirty="0">
              <a:solidFill>
                <a:schemeClr val="tx1"/>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23" name="正方形/長方形 22"/>
          <p:cNvSpPr/>
          <p:nvPr/>
        </p:nvSpPr>
        <p:spPr>
          <a:xfrm>
            <a:off x="8107431" y="5084802"/>
            <a:ext cx="695047" cy="276999"/>
          </a:xfrm>
          <a:prstGeom prst="rect">
            <a:avLst/>
          </a:prstGeom>
        </p:spPr>
        <p:txBody>
          <a:bodyPr wrap="square">
            <a:spAutoFit/>
          </a:bodyPr>
          <a:lstStyle/>
          <a:p>
            <a:pPr algn="ctr"/>
            <a:r>
              <a:rPr lang="en-US" altLang="ja-JP" sz="1200" dirty="0" smtClean="0"/>
              <a:t>etc.</a:t>
            </a:r>
            <a:endParaRPr lang="ja-JP" altLang="en-US" sz="1200" dirty="0"/>
          </a:p>
        </p:txBody>
      </p:sp>
    </p:spTree>
    <p:extLst>
      <p:ext uri="{BB962C8B-B14F-4D97-AF65-F5344CB8AC3E}">
        <p14:creationId xmlns:p14="http://schemas.microsoft.com/office/powerpoint/2010/main" val="22299845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txBox="1">
            <a:spLocks/>
          </p:cNvSpPr>
          <p:nvPr/>
        </p:nvSpPr>
        <p:spPr>
          <a:xfrm>
            <a:off x="0" y="2857527"/>
            <a:ext cx="9144000" cy="109391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ctr">
              <a:spcBef>
                <a:spcPts val="600"/>
              </a:spcBef>
            </a:pPr>
            <a:r>
              <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現行</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の「副首都ビジョン」の概要</a:t>
            </a:r>
            <a:endPar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pPr algn="ctr">
              <a:spcBef>
                <a:spcPts val="600"/>
              </a:spcBef>
            </a:pP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2800"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月修正版）</a:t>
            </a:r>
            <a:endParaRPr lang="ja-JP" altLang="en-US" sz="2800"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2</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67415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0" name="正方形/長方形 9"/>
          <p:cNvSpPr/>
          <p:nvPr/>
        </p:nvSpPr>
        <p:spPr>
          <a:xfrm>
            <a:off x="356129" y="1056065"/>
            <a:ext cx="8431742" cy="5238718"/>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fontAlgn="base">
              <a:lnSpc>
                <a:spcPts val="2200"/>
              </a:lnSpc>
              <a:spcBef>
                <a:spcPct val="0"/>
              </a:spcBef>
              <a:spcAft>
                <a:spcPct val="0"/>
              </a:spcAft>
            </a:pP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わが国は、戦後の高度成長期から今日まで一貫して</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東京一極集中</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が進んでいる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世界的な都市間競争</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の時代の中で、低迷が続く</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日本全体の成長力を高める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ためには、東京一極に頼るのではなく、国全体の成長をけん引する</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国際競争力を持つ拠点都市</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を複数創出することが望まれる。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さらに、何よりも、災害リスクを抱えるわが国において、</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東京一極集中は大きなリスク要因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であり、東京</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以外</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にも</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日本</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を支える拠点都市を戦略的に</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東京と同時被災の可能性の低い都市にバックアップのための資源を整え、平時から機能させることは</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、首都･東京の負荷を軽減し、国土の強靭性を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高める上で大きな意義がある。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加えて、中央集権型システムを打破し、</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の自己決定・自己責任に基づく分権型の仕組みへの</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転換を先導する都市</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をつくることが、</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将来にわたってわが国が活力を維持し、発展</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していくことにつながる。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base">
              <a:lnSpc>
                <a:spcPts val="2200"/>
              </a:lnSpc>
              <a:spcBef>
                <a:spcPct val="0"/>
              </a:spcBef>
              <a:spcAft>
                <a:spcPct val="0"/>
              </a:spcAft>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12" name="正方形/長方形 11"/>
          <p:cNvSpPr/>
          <p:nvPr/>
        </p:nvSpPr>
        <p:spPr>
          <a:xfrm>
            <a:off x="1692436" y="73928"/>
            <a:ext cx="5747197" cy="400110"/>
          </a:xfrm>
          <a:prstGeom prst="rect">
            <a:avLst/>
          </a:prstGeom>
        </p:spPr>
        <p:txBody>
          <a:bodyPr wrap="square">
            <a:spAutoFit/>
          </a:bodyPr>
          <a:lstStyle/>
          <a:p>
            <a:pPr algn="ctr"/>
            <a:r>
              <a:rPr lang="ja-JP" altLang="en-US" sz="2000" b="1" dirty="0" smtClean="0"/>
              <a:t>副首都の必要性</a:t>
            </a:r>
            <a:endParaRPr lang="ja-JP" altLang="en-US" sz="2000" b="1" dirty="0"/>
          </a:p>
        </p:txBody>
      </p:sp>
      <p:sp>
        <p:nvSpPr>
          <p:cNvPr id="13" name="正方形/長方形 12"/>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3</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46949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 name="正方形/長方形 10"/>
          <p:cNvSpPr/>
          <p:nvPr/>
        </p:nvSpPr>
        <p:spPr>
          <a:xfrm>
            <a:off x="314117" y="836712"/>
            <a:ext cx="8424936" cy="3888432"/>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大阪は、東京に次いで政治・行政・経済・金融・都市インフラ等</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が集積</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西日本随一の</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都市、世界</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の都市間競争を</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戦いうる総合的</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な競争力と豊かな個性を持った都市</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であり</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としてのポテンシャルを十分に有している。</a:t>
            </a:r>
          </a:p>
          <a:p>
            <a:pPr>
              <a:lnSpc>
                <a:spcPts val="2200"/>
              </a:lnSpc>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こうした大阪のポテンシャルを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活かして、</a:t>
            </a:r>
            <a:r>
              <a:rPr lang="ja-JP" altLang="ja-JP" b="1" dirty="0">
                <a:solidFill>
                  <a:schemeClr val="tx1"/>
                </a:solidFill>
                <a:latin typeface="Meiryo UI" panose="020B0604030504040204" pitchFamily="50" charset="-128"/>
                <a:ea typeface="Meiryo UI" panose="020B0604030504040204" pitchFamily="50" charset="-128"/>
              </a:rPr>
              <a:t>わが国全体の成長・発展や国土の強靭化に寄与し、分権型社会を</a:t>
            </a:r>
            <a:r>
              <a:rPr lang="ja-JP" altLang="ja-JP" b="1" dirty="0" smtClean="0">
                <a:solidFill>
                  <a:schemeClr val="tx1"/>
                </a:solidFill>
                <a:latin typeface="Meiryo UI" panose="020B0604030504040204" pitchFamily="50" charset="-128"/>
                <a:ea typeface="Meiryo UI" panose="020B0604030504040204" pitchFamily="50" charset="-128"/>
              </a:rPr>
              <a:t>先導</a:t>
            </a:r>
            <a:r>
              <a:rPr lang="ja-JP" altLang="en-US" dirty="0">
                <a:solidFill>
                  <a:schemeClr val="tx1"/>
                </a:solidFill>
                <a:latin typeface="Meiryo UI" panose="020B0604030504040204" pitchFamily="50" charset="-128"/>
                <a:ea typeface="Meiryo UI" panose="020B0604030504040204" pitchFamily="50" charset="-128"/>
              </a:rPr>
              <a:t>して</a:t>
            </a:r>
            <a:r>
              <a:rPr lang="ja-JP" altLang="en-US" dirty="0" smtClean="0">
                <a:solidFill>
                  <a:schemeClr val="tx1"/>
                </a:solidFill>
                <a:latin typeface="Meiryo UI" panose="020B0604030504040204" pitchFamily="50" charset="-128"/>
                <a:ea typeface="Meiryo UI" panose="020B0604030504040204" pitchFamily="50" charset="-128"/>
              </a:rPr>
              <a:t>いくため、副首都・大阪は、</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次の役割</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を果たしていく。</a:t>
            </a:r>
          </a:p>
          <a:p>
            <a:pPr lvl="0">
              <a:lnSpc>
                <a:spcPct val="150000"/>
              </a:lnSpc>
              <a:spcBef>
                <a:spcPts val="600"/>
              </a:spcBef>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「西日本の首都」（分都）</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として中枢性・拠点性を充実</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「首都機能のバックアップ」（重都）</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として平時を含めた代替機能を確保</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「アジアの主要都市」</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として東京と異なる個性・新たな価値観を発揮</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50000"/>
              </a:lnSpc>
              <a:spcAft>
                <a:spcPts val="0"/>
              </a:spcAft>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として民の力を最大限に活かす都市を実現</a:t>
            </a:r>
          </a:p>
        </p:txBody>
      </p:sp>
      <p:sp>
        <p:nvSpPr>
          <p:cNvPr id="2" name="正方形/長方形 1"/>
          <p:cNvSpPr/>
          <p:nvPr/>
        </p:nvSpPr>
        <p:spPr>
          <a:xfrm>
            <a:off x="1115984" y="5085240"/>
            <a:ext cx="3312000" cy="504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西日本の首都</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716384" y="5085240"/>
            <a:ext cx="3312000" cy="504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首都機能のバックアップ</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4716016" y="5805264"/>
            <a:ext cx="3312000" cy="504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民</a:t>
            </a: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1115616" y="5805264"/>
            <a:ext cx="3312000" cy="504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ja-JP" altLang="en-US" sz="20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アジアの主要都市</a:t>
            </a:r>
            <a:endParaRPr lang="ja-JP" altLang="en-US" sz="2000"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 name="直線コネクタ 13"/>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15" name="正方形/長方形 14"/>
          <p:cNvSpPr/>
          <p:nvPr/>
        </p:nvSpPr>
        <p:spPr>
          <a:xfrm>
            <a:off x="1692436" y="73928"/>
            <a:ext cx="5747197" cy="400110"/>
          </a:xfrm>
          <a:prstGeom prst="rect">
            <a:avLst/>
          </a:prstGeom>
        </p:spPr>
        <p:txBody>
          <a:bodyPr wrap="square">
            <a:spAutoFit/>
          </a:bodyPr>
          <a:lstStyle/>
          <a:p>
            <a:pPr algn="ctr"/>
            <a:r>
              <a:rPr lang="ja-JP" altLang="en-US" sz="2000" b="1" dirty="0"/>
              <a:t>副首都・大阪が果たすべき役割</a:t>
            </a:r>
          </a:p>
        </p:txBody>
      </p:sp>
      <p:sp>
        <p:nvSpPr>
          <p:cNvPr id="16" name="正方形/長方形 15"/>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smtClean="0">
                <a:solidFill>
                  <a:srgbClr val="002060"/>
                </a:solidFill>
                <a:latin typeface="+mn-ea"/>
              </a:rPr>
              <a:t>4</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25114464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784736"/>
            <a:ext cx="9144000" cy="60732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正方形/長方形 9"/>
          <p:cNvSpPr/>
          <p:nvPr/>
        </p:nvSpPr>
        <p:spPr>
          <a:xfrm>
            <a:off x="478817" y="1032364"/>
            <a:ext cx="8186365" cy="5502331"/>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自らが、本来のポテンシャルを発揮し、首都・東京とともに、他の大都市</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　先行</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トップランナー</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へと変貌を遂げる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そして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、東京を頂点とするピラミッド型の国土構造・社会構造・価値観を大きく転換し、わが国が抱える社会問題を解決する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先導役を果たすため、</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とは異なる個性・新たな価値観をもって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、世界で存在感を発揮する</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「東西二極の一極」として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、平時にも非常時にも</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日本の未来を支え、けん引する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成長エンジンの役割を果たす</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575556" y="1619994"/>
            <a:ext cx="7920880" cy="56785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200"/>
              </a:lnSpc>
            </a:pPr>
            <a:r>
              <a:rPr lang="ja-JP" altLang="en-US"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大阪が変わる。大阪から日本を変える。大阪から世界へ発信する。</a:t>
            </a:r>
            <a:r>
              <a:rPr lang="en-US" altLang="ja-JP" sz="2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13" name="正方形/長方形 12"/>
          <p:cNvSpPr/>
          <p:nvPr/>
        </p:nvSpPr>
        <p:spPr>
          <a:xfrm>
            <a:off x="467544" y="1052736"/>
            <a:ext cx="7920880" cy="56785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ts val="2200"/>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909984" y="4969229"/>
            <a:ext cx="7252023" cy="1220847"/>
          </a:xfrm>
          <a:prstGeom prst="rect">
            <a:avLst/>
          </a:prstGeom>
          <a:noFill/>
          <a:ln>
            <a:solidFill>
              <a:schemeClr val="tx1"/>
            </a:solidFill>
            <a:prstDash val="dash"/>
          </a:ln>
        </p:spPr>
        <p:txBody>
          <a:bodyPr wrap="square" lIns="360000" rIns="360000" rtlCol="0" anchor="ctr">
            <a:spAutoFit/>
          </a:bodyPr>
          <a:lstStyle/>
          <a:p>
            <a:pPr>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京都や神戸など、</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独自</a:t>
            </a:r>
            <a:r>
              <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の個性を有する都市と一体的に都市圏を構成して</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いる</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a:t>
            </a:r>
            <a:r>
              <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は大阪の強みであり</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都市圏は世界有数の人口集積地域でもある</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・大阪の実現に</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向けて</a:t>
            </a:r>
            <a:r>
              <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、大阪だけでなく、副首都圏</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京阪神</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関西圏</a:t>
            </a:r>
            <a:r>
              <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までも視野に入れた</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取組み</a:t>
            </a:r>
            <a:r>
              <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を進める</a:t>
            </a:r>
            <a:r>
              <a:rPr lang="ja-JP"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1" name="直線コネクタ 10"/>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12" name="正方形/長方形 11"/>
          <p:cNvSpPr/>
          <p:nvPr/>
        </p:nvSpPr>
        <p:spPr>
          <a:xfrm>
            <a:off x="1692436" y="73928"/>
            <a:ext cx="5747197" cy="400110"/>
          </a:xfrm>
          <a:prstGeom prst="rect">
            <a:avLst/>
          </a:prstGeom>
        </p:spPr>
        <p:txBody>
          <a:bodyPr wrap="square">
            <a:spAutoFit/>
          </a:bodyPr>
          <a:lstStyle/>
          <a:p>
            <a:pPr algn="ctr"/>
            <a:r>
              <a:rPr lang="ja-JP" altLang="en-US" sz="2000" b="1" dirty="0"/>
              <a:t>副首都・大阪がめざす</a:t>
            </a:r>
            <a:r>
              <a:rPr lang="ja-JP" altLang="en-US" sz="2000" b="1" dirty="0" smtClean="0"/>
              <a:t>もの</a:t>
            </a:r>
            <a:endParaRPr lang="ja-JP" altLang="en-US" sz="2000" b="1" dirty="0"/>
          </a:p>
        </p:txBody>
      </p:sp>
      <p:sp>
        <p:nvSpPr>
          <p:cNvPr id="15" name="正方形/長方形 14"/>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5</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17891024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433354" y="870227"/>
            <a:ext cx="8290579" cy="3630394"/>
            <a:chOff x="433354" y="1175530"/>
            <a:chExt cx="8290579" cy="3325092"/>
          </a:xfrm>
        </p:grpSpPr>
        <p:sp>
          <p:nvSpPr>
            <p:cNvPr id="4" name="正方形/長方形 3">
              <a:extLst>
                <a:ext uri="{FF2B5EF4-FFF2-40B4-BE49-F238E27FC236}">
                  <a16:creationId xmlns:a16="http://schemas.microsoft.com/office/drawing/2014/main" id="{6AB4C787-741C-4C8F-AA73-8024A6A7C426}"/>
                </a:ext>
              </a:extLst>
            </p:cNvPr>
            <p:cNvSpPr/>
            <p:nvPr/>
          </p:nvSpPr>
          <p:spPr>
            <a:xfrm>
              <a:off x="4825356" y="1440622"/>
              <a:ext cx="3898577" cy="3060000"/>
            </a:xfrm>
            <a:prstGeom prst="rect">
              <a:avLst/>
            </a:prstGeom>
            <a:solidFill>
              <a:schemeClr val="accent3">
                <a:lumMod val="20000"/>
                <a:lumOff val="8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a:extLst>
                <a:ext uri="{FF2B5EF4-FFF2-40B4-BE49-F238E27FC236}">
                  <a16:creationId xmlns:a16="http://schemas.microsoft.com/office/drawing/2014/main" id="{580844B1-867C-4BA1-8CF7-DE3996BCD3A2}"/>
                </a:ext>
              </a:extLst>
            </p:cNvPr>
            <p:cNvSpPr/>
            <p:nvPr/>
          </p:nvSpPr>
          <p:spPr>
            <a:xfrm>
              <a:off x="433354" y="1192842"/>
              <a:ext cx="4030201" cy="3297254"/>
            </a:xfrm>
            <a:prstGeom prst="rect">
              <a:avLst/>
            </a:prstGeom>
            <a:solidFill>
              <a:schemeClr val="accent1">
                <a:lumMod val="20000"/>
                <a:lumOff val="80000"/>
              </a:schemeClr>
            </a:soli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a:extLst>
                <a:ext uri="{FF2B5EF4-FFF2-40B4-BE49-F238E27FC236}">
                  <a16:creationId xmlns:a16="http://schemas.microsoft.com/office/drawing/2014/main" id="{6649D67A-7C16-4C0B-A710-59CD2E4B1557}"/>
                </a:ext>
              </a:extLst>
            </p:cNvPr>
            <p:cNvSpPr/>
            <p:nvPr/>
          </p:nvSpPr>
          <p:spPr>
            <a:xfrm>
              <a:off x="4825355" y="1175530"/>
              <a:ext cx="3898577" cy="432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tIns="36000" bIns="0" rtlCol="0" anchor="ctr" anchorCtr="0"/>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副首都・大阪が果たすべき役割</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正方形/長方形 10">
              <a:extLst>
                <a:ext uri="{FF2B5EF4-FFF2-40B4-BE49-F238E27FC236}">
                  <a16:creationId xmlns:a16="http://schemas.microsoft.com/office/drawing/2014/main" id="{EDCFC32F-0AE1-4E85-B80F-9268DD914D3A}"/>
                </a:ext>
              </a:extLst>
            </p:cNvPr>
            <p:cNvSpPr/>
            <p:nvPr/>
          </p:nvSpPr>
          <p:spPr>
            <a:xfrm>
              <a:off x="445218" y="1175530"/>
              <a:ext cx="4030201" cy="43200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tIns="36000" bIns="0" rtlCol="0" anchor="ctr" anchorCtr="0"/>
            <a:lstStyle/>
            <a:p>
              <a:pPr algn="ctr"/>
              <a:r>
                <a:rPr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副首都の必要性</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角丸四角形 26">
              <a:extLst>
                <a:ext uri="{FF2B5EF4-FFF2-40B4-BE49-F238E27FC236}">
                  <a16:creationId xmlns:a16="http://schemas.microsoft.com/office/drawing/2014/main" id="{056F9581-FE08-4D64-9AAF-A73DAAF3931E}"/>
                </a:ext>
              </a:extLst>
            </p:cNvPr>
            <p:cNvSpPr/>
            <p:nvPr/>
          </p:nvSpPr>
          <p:spPr>
            <a:xfrm>
              <a:off x="741547" y="1822931"/>
              <a:ext cx="3413816" cy="680400"/>
            </a:xfrm>
            <a:prstGeom prst="roundRect">
              <a:avLst>
                <a:gd name="adj" fmla="val 0"/>
              </a:avLst>
            </a:prstGeom>
            <a:solidFill>
              <a:srgbClr val="448AD7"/>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国全体の成長をけん引する</a:t>
              </a:r>
            </a:p>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複数の拠点創出</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27">
              <a:extLst>
                <a:ext uri="{FF2B5EF4-FFF2-40B4-BE49-F238E27FC236}">
                  <a16:creationId xmlns:a16="http://schemas.microsoft.com/office/drawing/2014/main" id="{0A2E96D8-92AC-4411-AB2B-964C5EBFE615}"/>
                </a:ext>
              </a:extLst>
            </p:cNvPr>
            <p:cNvSpPr/>
            <p:nvPr/>
          </p:nvSpPr>
          <p:spPr>
            <a:xfrm>
              <a:off x="741547" y="2728669"/>
              <a:ext cx="3413816" cy="680400"/>
            </a:xfrm>
            <a:prstGeom prst="roundRect">
              <a:avLst>
                <a:gd name="adj" fmla="val 0"/>
              </a:avLst>
            </a:prstGeom>
            <a:solidFill>
              <a:srgbClr val="448AD7"/>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首都の想定外の大災害に対応しうる</a:t>
              </a:r>
            </a:p>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国土の強靭化</a:t>
              </a:r>
            </a:p>
          </p:txBody>
        </p:sp>
        <p:sp>
          <p:nvSpPr>
            <p:cNvPr id="18" name="角丸四角形 28">
              <a:extLst>
                <a:ext uri="{FF2B5EF4-FFF2-40B4-BE49-F238E27FC236}">
                  <a16:creationId xmlns:a16="http://schemas.microsoft.com/office/drawing/2014/main" id="{2C042CB5-C89D-4D70-A364-ABEB31204621}"/>
                </a:ext>
              </a:extLst>
            </p:cNvPr>
            <p:cNvSpPr/>
            <p:nvPr/>
          </p:nvSpPr>
          <p:spPr>
            <a:xfrm>
              <a:off x="741547" y="3638068"/>
              <a:ext cx="3413816" cy="678752"/>
            </a:xfrm>
            <a:prstGeom prst="roundRect">
              <a:avLst>
                <a:gd name="adj" fmla="val 0"/>
              </a:avLst>
            </a:prstGeom>
            <a:solidFill>
              <a:srgbClr val="448AD7"/>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地域の自己決定・自己責任に基づく</a:t>
              </a:r>
            </a:p>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分権型の仕組みへの転換を先導</a:t>
              </a:r>
            </a:p>
          </p:txBody>
        </p:sp>
        <p:sp>
          <p:nvSpPr>
            <p:cNvPr id="19" name="角丸四角形 26">
              <a:extLst>
                <a:ext uri="{FF2B5EF4-FFF2-40B4-BE49-F238E27FC236}">
                  <a16:creationId xmlns:a16="http://schemas.microsoft.com/office/drawing/2014/main" id="{9B717E24-43BB-48FA-B39F-7CA5350B7EEC}"/>
                </a:ext>
              </a:extLst>
            </p:cNvPr>
            <p:cNvSpPr/>
            <p:nvPr/>
          </p:nvSpPr>
          <p:spPr>
            <a:xfrm>
              <a:off x="5174841" y="1797844"/>
              <a:ext cx="3247815" cy="546166"/>
            </a:xfrm>
            <a:prstGeom prst="roundRect">
              <a:avLst>
                <a:gd name="adj" fmla="val 0"/>
              </a:avLst>
            </a:prstGeom>
            <a:solidFill>
              <a:srgbClr val="D7DE4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西日本の首都</a:t>
              </a:r>
              <a:endParaRPr lang="en-US" altLang="ja-JP"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中枢性・拠点性</a:t>
              </a:r>
            </a:p>
          </p:txBody>
        </p:sp>
        <p:sp>
          <p:nvSpPr>
            <p:cNvPr id="20" name="角丸四角形 26">
              <a:extLst>
                <a:ext uri="{FF2B5EF4-FFF2-40B4-BE49-F238E27FC236}">
                  <a16:creationId xmlns:a16="http://schemas.microsoft.com/office/drawing/2014/main" id="{CE7B8AE6-77E9-4F21-991A-6172DDAD0820}"/>
                </a:ext>
              </a:extLst>
            </p:cNvPr>
            <p:cNvSpPr/>
            <p:nvPr/>
          </p:nvSpPr>
          <p:spPr>
            <a:xfrm>
              <a:off x="5174841" y="2462764"/>
              <a:ext cx="3247815" cy="546166"/>
            </a:xfrm>
            <a:prstGeom prst="roundRect">
              <a:avLst>
                <a:gd name="adj" fmla="val 0"/>
              </a:avLst>
            </a:prstGeom>
            <a:solidFill>
              <a:srgbClr val="D7DE4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首都機能バックアップ</a:t>
              </a:r>
              <a:endParaRPr lang="en-US" altLang="ja-JP" sz="16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平時を含めた代替機能</a:t>
              </a:r>
            </a:p>
          </p:txBody>
        </p:sp>
        <p:sp>
          <p:nvSpPr>
            <p:cNvPr id="21" name="角丸四角形 26">
              <a:extLst>
                <a:ext uri="{FF2B5EF4-FFF2-40B4-BE49-F238E27FC236}">
                  <a16:creationId xmlns:a16="http://schemas.microsoft.com/office/drawing/2014/main" id="{7ED86E30-6DC7-4E3D-A0B5-434871F6091A}"/>
                </a:ext>
              </a:extLst>
            </p:cNvPr>
            <p:cNvSpPr/>
            <p:nvPr/>
          </p:nvSpPr>
          <p:spPr>
            <a:xfrm>
              <a:off x="5174842" y="3152349"/>
              <a:ext cx="3247815" cy="546166"/>
            </a:xfrm>
            <a:prstGeom prst="roundRect">
              <a:avLst>
                <a:gd name="adj" fmla="val 0"/>
              </a:avLst>
            </a:prstGeom>
            <a:solidFill>
              <a:srgbClr val="D7DE4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アジアの主要都市</a:t>
              </a:r>
              <a:endParaRPr lang="en-US" altLang="ja-JP" sz="16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東京とは異なる個性・新たな価値観</a:t>
              </a:r>
            </a:p>
          </p:txBody>
        </p:sp>
        <p:sp>
          <p:nvSpPr>
            <p:cNvPr id="22" name="角丸四角形 26">
              <a:extLst>
                <a:ext uri="{FF2B5EF4-FFF2-40B4-BE49-F238E27FC236}">
                  <a16:creationId xmlns:a16="http://schemas.microsoft.com/office/drawing/2014/main" id="{9F476889-A473-4AC9-AE9D-6F4D4567295A}"/>
                </a:ext>
              </a:extLst>
            </p:cNvPr>
            <p:cNvSpPr/>
            <p:nvPr/>
          </p:nvSpPr>
          <p:spPr>
            <a:xfrm>
              <a:off x="5174842" y="3807543"/>
              <a:ext cx="3247815" cy="546166"/>
            </a:xfrm>
            <a:prstGeom prst="roundRect">
              <a:avLst>
                <a:gd name="adj" fmla="val 0"/>
              </a:avLst>
            </a:prstGeom>
            <a:solidFill>
              <a:srgbClr val="D7DE4E"/>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ja-JP" altLang="en-US" sz="16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民　都</a:t>
              </a:r>
              <a:endParaRPr lang="en-US" altLang="ja-JP" sz="1600" b="1" dirty="0">
                <a:solidFill>
                  <a:schemeClr val="tx1"/>
                </a:solidFill>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民の力を最大限に生かす</a:t>
              </a:r>
            </a:p>
          </p:txBody>
        </p:sp>
      </p:grpSp>
      <p:sp>
        <p:nvSpPr>
          <p:cNvPr id="25" name="正方形/長方形 24"/>
          <p:cNvSpPr/>
          <p:nvPr/>
        </p:nvSpPr>
        <p:spPr>
          <a:xfrm>
            <a:off x="157127" y="4984591"/>
            <a:ext cx="8615661" cy="327013"/>
          </a:xfrm>
          <a:prstGeom prst="rect">
            <a:avLst/>
          </a:prstGeom>
        </p:spPr>
        <p:txBody>
          <a:bodyPr wrap="square">
            <a:spAutoFit/>
          </a:bodyPr>
          <a:lstStyle/>
          <a:p>
            <a:pPr indent="185738">
              <a:lnSpc>
                <a:spcPts val="1800"/>
              </a:lnSpc>
            </a:pPr>
            <a:r>
              <a:rPr lang="ja-JP" altLang="en-US" sz="1600" dirty="0">
                <a:latin typeface="メイリオ" panose="020B0604030504040204" pitchFamily="50" charset="-128"/>
                <a:ea typeface="メイリオ" panose="020B0604030504040204" pitchFamily="50" charset="-128"/>
              </a:rPr>
              <a:t>これら</a:t>
            </a:r>
            <a:r>
              <a:rPr lang="ja-JP" altLang="en-US" sz="1600" dirty="0" smtClean="0">
                <a:latin typeface="メイリオ" panose="020B0604030504040204" pitchFamily="50" charset="-128"/>
                <a:ea typeface="メイリオ" panose="020B0604030504040204" pitchFamily="50" charset="-128"/>
              </a:rPr>
              <a:t>の役割を果たすことを通じ、</a:t>
            </a:r>
            <a:endParaRPr lang="ja-JP" altLang="en-US" sz="1600" dirty="0">
              <a:latin typeface="メイリオ" panose="020B0604030504040204" pitchFamily="50" charset="-128"/>
              <a:ea typeface="メイリオ" panose="020B0604030504040204" pitchFamily="50" charset="-128"/>
            </a:endParaRPr>
          </a:p>
        </p:txBody>
      </p:sp>
      <p:sp>
        <p:nvSpPr>
          <p:cNvPr id="26" name="正方形/長方形 25"/>
          <p:cNvSpPr/>
          <p:nvPr/>
        </p:nvSpPr>
        <p:spPr>
          <a:xfrm>
            <a:off x="406769" y="5276412"/>
            <a:ext cx="8460000" cy="716126"/>
          </a:xfrm>
          <a:prstGeom prst="rect">
            <a:avLst/>
          </a:prstGeom>
          <a:ln/>
        </p:spPr>
        <p:style>
          <a:lnRef idx="1">
            <a:schemeClr val="accent6"/>
          </a:lnRef>
          <a:fillRef idx="2">
            <a:schemeClr val="accent6"/>
          </a:fillRef>
          <a:effectRef idx="1">
            <a:schemeClr val="accent6"/>
          </a:effectRef>
          <a:fontRef idx="minor">
            <a:schemeClr val="dk1"/>
          </a:fontRef>
        </p:style>
        <p:txBody>
          <a:bodyPr wrap="square" lIns="108000" tIns="144000" rIns="0" bIns="108000" anchor="ctr" anchorCtr="0">
            <a:spAutoFit/>
          </a:bodyPr>
          <a:lstStyle/>
          <a:p>
            <a:pPr>
              <a:lnSpc>
                <a:spcPts val="1800"/>
              </a:lnSpc>
            </a:pPr>
            <a:r>
              <a:rPr lang="ja-JP" altLang="en-US" sz="1600" b="1" dirty="0" smtClean="0">
                <a:latin typeface="メイリオ" panose="020B0604030504040204" pitchFamily="50" charset="-128"/>
                <a:ea typeface="メイリオ" panose="020B0604030504040204" pitchFamily="50" charset="-128"/>
              </a:rPr>
              <a:t>東京とは異なる個性</a:t>
            </a:r>
            <a:r>
              <a:rPr lang="ja-JP" altLang="en-US" sz="1600" b="1" dirty="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新たな価値観</a:t>
            </a:r>
            <a:r>
              <a:rPr lang="ja-JP" altLang="en-US" sz="1600" dirty="0" smtClean="0">
                <a:latin typeface="メイリオ" panose="020B0604030504040204" pitchFamily="50" charset="-128"/>
                <a:ea typeface="メイリオ" panose="020B0604030504040204" pitchFamily="50" charset="-128"/>
              </a:rPr>
              <a:t>をもって、</a:t>
            </a:r>
            <a:r>
              <a:rPr lang="ja-JP" altLang="en-US" sz="1600" b="1" dirty="0" smtClean="0">
                <a:latin typeface="メイリオ" panose="020B0604030504040204" pitchFamily="50" charset="-128"/>
                <a:ea typeface="メイリオ" panose="020B0604030504040204" pitchFamily="50" charset="-128"/>
              </a:rPr>
              <a:t>世界で存在感を発揮する「東西二極の一極」</a:t>
            </a:r>
            <a:r>
              <a:rPr lang="ja-JP" altLang="en-US" sz="1600" dirty="0" smtClean="0">
                <a:latin typeface="メイリオ" panose="020B0604030504040204" pitchFamily="50" charset="-128"/>
                <a:ea typeface="メイリオ" panose="020B0604030504040204" pitchFamily="50" charset="-128"/>
              </a:rPr>
              <a:t>として、平時にも非常時にも日本の未来を支え、けん引する成長エンジンとなる</a:t>
            </a:r>
            <a:endParaRPr lang="ja-JP" altLang="en-US" sz="1600" dirty="0">
              <a:latin typeface="メイリオ" panose="020B0604030504040204" pitchFamily="50" charset="-128"/>
              <a:ea typeface="メイリオ" panose="020B0604030504040204" pitchFamily="50" charset="-128"/>
            </a:endParaRPr>
          </a:p>
        </p:txBody>
      </p:sp>
      <p:sp>
        <p:nvSpPr>
          <p:cNvPr id="27" name="正方形/長方形 26"/>
          <p:cNvSpPr/>
          <p:nvPr/>
        </p:nvSpPr>
        <p:spPr>
          <a:xfrm>
            <a:off x="7582822" y="6026404"/>
            <a:ext cx="1561178" cy="327013"/>
          </a:xfrm>
          <a:prstGeom prst="rect">
            <a:avLst/>
          </a:prstGeom>
        </p:spPr>
        <p:txBody>
          <a:bodyPr wrap="square">
            <a:spAutoFit/>
          </a:bodyPr>
          <a:lstStyle/>
          <a:p>
            <a:pPr>
              <a:lnSpc>
                <a:spcPts val="1800"/>
              </a:lnSpc>
            </a:pPr>
            <a:r>
              <a:rPr lang="ja-JP" altLang="en-US" sz="1600" dirty="0" smtClean="0">
                <a:latin typeface="メイリオ" panose="020B0604030504040204" pitchFamily="50" charset="-128"/>
                <a:ea typeface="メイリオ" panose="020B0604030504040204" pitchFamily="50" charset="-128"/>
              </a:rPr>
              <a:t>ことをめざす</a:t>
            </a:r>
            <a:endParaRPr lang="ja-JP" altLang="en-US" sz="1600" dirty="0">
              <a:latin typeface="メイリオ" panose="020B0604030504040204" pitchFamily="50" charset="-128"/>
              <a:ea typeface="メイリオ" panose="020B0604030504040204" pitchFamily="50" charset="-128"/>
            </a:endParaRPr>
          </a:p>
        </p:txBody>
      </p:sp>
      <p:sp>
        <p:nvSpPr>
          <p:cNvPr id="30" name="二等辺三角形 29"/>
          <p:cNvSpPr/>
          <p:nvPr/>
        </p:nvSpPr>
        <p:spPr>
          <a:xfrm rot="10800000">
            <a:off x="4004378" y="4712601"/>
            <a:ext cx="1188000" cy="180000"/>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kumimoji="1" lang="ja-JP" altLang="en-US"/>
          </a:p>
        </p:txBody>
      </p:sp>
      <p:cxnSp>
        <p:nvCxnSpPr>
          <p:cNvPr id="24" name="直線コネクタ 23"/>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29" name="正方形/長方形 28"/>
          <p:cNvSpPr/>
          <p:nvPr/>
        </p:nvSpPr>
        <p:spPr>
          <a:xfrm>
            <a:off x="1692436" y="73928"/>
            <a:ext cx="5747197" cy="400110"/>
          </a:xfrm>
          <a:prstGeom prst="rect">
            <a:avLst/>
          </a:prstGeom>
        </p:spPr>
        <p:txBody>
          <a:bodyPr wrap="square">
            <a:spAutoFit/>
          </a:bodyPr>
          <a:lstStyle/>
          <a:p>
            <a:pPr algn="ctr"/>
            <a:r>
              <a:rPr lang="ja-JP" altLang="en-US" sz="2000" b="1" dirty="0" smtClean="0"/>
              <a:t>（副首都の基本的な考え方の全体イメージ）</a:t>
            </a:r>
            <a:endParaRPr lang="ja-JP" altLang="en-US" sz="2000" b="1" dirty="0"/>
          </a:p>
        </p:txBody>
      </p:sp>
      <p:sp>
        <p:nvSpPr>
          <p:cNvPr id="31" name="正方形/長方形 30"/>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6</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775153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ja-JP" altLang="en-US">
              <a:solidFill>
                <a:prstClr val="white"/>
              </a:solidFill>
            </a:endParaRPr>
          </a:p>
        </p:txBody>
      </p:sp>
      <p:sp>
        <p:nvSpPr>
          <p:cNvPr id="10" name="正方形/長方形 9"/>
          <p:cNvSpPr/>
          <p:nvPr/>
        </p:nvSpPr>
        <p:spPr>
          <a:xfrm>
            <a:off x="216667" y="775856"/>
            <a:ext cx="8726251" cy="574440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0" rIns="360000" rtlCol="0" anchor="ctr"/>
          <a:lstStyle/>
          <a:p>
            <a:pPr fontAlgn="base">
              <a:lnSpc>
                <a:spcPts val="2200"/>
              </a:lnSpc>
              <a:spcBef>
                <a:spcPct val="0"/>
              </a:spcBef>
              <a:spcAft>
                <a:spcPct val="0"/>
              </a:spcAft>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は、首都機能のバックアップや経済成長のけん引役を果たす上で、既に一定のポテンシャルを有しているが、大阪が、</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副首都として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首都・東京とともに、他の大都市に先行するトップランナーと認められる存在となる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ため、下記のとおり、戦略的に取組みを進めていく。</a:t>
            </a:r>
          </a:p>
          <a:p>
            <a:pPr marL="261938" indent="-261938" fontAlgn="base">
              <a:lnSpc>
                <a:spcPts val="2200"/>
              </a:lnSpc>
              <a:spcBef>
                <a:spcPct val="0"/>
              </a:spcBef>
              <a:spcAft>
                <a:spcPct val="0"/>
              </a:spcAft>
            </a:pP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ts val="30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＜副首都の確立のために＞　</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大阪のポテンシャルを踏まえ、</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大阪自らが副首都に必要</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な「機能面」、そして</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それを支える「制度面」での取組みを進めることにより、</a:t>
            </a:r>
            <a:r>
              <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年頃までに、</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副首都としての基盤を整える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この自らの取組みを推進力として、副首都化の取組みを支援する仕組みを国</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に働きかけ、副首都の確立を図る。</a:t>
            </a: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ts val="30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＜副首都としての発展のために＞</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世界で存在感を発揮する東西二極の一極、日本の未来を支え、けん引する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成長エンジンとなる</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副首都として発展を遂げるためには、グローバルな競争力</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を向上させる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ことが必要。</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そのため、万博や統合型リゾート</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IR</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のインパクトも活用して、副首都圏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となる京阪神や関西全域までも視野に入れつつ、</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「経済成長面」での取組みを</a:t>
            </a:r>
            <a:endPar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fontAlgn="base">
              <a:lnSpc>
                <a:spcPts val="2200"/>
              </a:lnSpc>
              <a:spcBef>
                <a:spcPct val="0"/>
              </a:spcBef>
              <a:spcAft>
                <a:spcPct val="0"/>
              </a:spcAft>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並行して進めていく</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 name="直線コネクタ 7"/>
          <p:cNvCxnSpPr/>
          <p:nvPr/>
        </p:nvCxnSpPr>
        <p:spPr>
          <a:xfrm>
            <a:off x="216668" y="528032"/>
            <a:ext cx="8726251" cy="0"/>
          </a:xfrm>
          <a:prstGeom prst="line">
            <a:avLst/>
          </a:prstGeom>
        </p:spPr>
        <p:style>
          <a:lnRef idx="1">
            <a:schemeClr val="dk1"/>
          </a:lnRef>
          <a:fillRef idx="0">
            <a:schemeClr val="dk1"/>
          </a:fillRef>
          <a:effectRef idx="0">
            <a:schemeClr val="dk1"/>
          </a:effectRef>
          <a:fontRef idx="minor">
            <a:schemeClr val="tx1"/>
          </a:fontRef>
        </p:style>
      </p:cxnSp>
      <p:sp>
        <p:nvSpPr>
          <p:cNvPr id="9" name="正方形/長方形 8"/>
          <p:cNvSpPr/>
          <p:nvPr/>
        </p:nvSpPr>
        <p:spPr>
          <a:xfrm>
            <a:off x="1692436" y="73928"/>
            <a:ext cx="5747197" cy="400110"/>
          </a:xfrm>
          <a:prstGeom prst="rect">
            <a:avLst/>
          </a:prstGeom>
        </p:spPr>
        <p:txBody>
          <a:bodyPr wrap="square">
            <a:spAutoFit/>
          </a:bodyPr>
          <a:lstStyle/>
          <a:p>
            <a:pPr algn="ctr"/>
            <a:r>
              <a:rPr lang="ja-JP" altLang="en-US" sz="2000" b="1" dirty="0"/>
              <a:t>副首都・大阪の確立、発展に向けた戦略</a:t>
            </a:r>
          </a:p>
        </p:txBody>
      </p:sp>
      <p:sp>
        <p:nvSpPr>
          <p:cNvPr id="11" name="正方形/長方形 10"/>
          <p:cNvSpPr/>
          <p:nvPr/>
        </p:nvSpPr>
        <p:spPr>
          <a:xfrm>
            <a:off x="8650765" y="640504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000" b="1" dirty="0">
                <a:solidFill>
                  <a:srgbClr val="002060"/>
                </a:solidFill>
                <a:latin typeface="+mn-ea"/>
              </a:rPr>
              <a:t> </a:t>
            </a:r>
            <a:r>
              <a:rPr lang="en-US" altLang="ja-JP" sz="2000" b="1" dirty="0" smtClean="0">
                <a:solidFill>
                  <a:srgbClr val="002060"/>
                </a:solidFill>
                <a:latin typeface="+mn-ea"/>
              </a:rPr>
              <a:t>7</a:t>
            </a:r>
            <a:endParaRPr kumimoji="1" lang="ja-JP" altLang="en-US" sz="2000" b="1" dirty="0">
              <a:solidFill>
                <a:srgbClr val="002060"/>
              </a:solidFill>
              <a:latin typeface="+mn-ea"/>
            </a:endParaRPr>
          </a:p>
        </p:txBody>
      </p:sp>
    </p:spTree>
    <p:extLst>
      <p:ext uri="{BB962C8B-B14F-4D97-AF65-F5344CB8AC3E}">
        <p14:creationId xmlns:p14="http://schemas.microsoft.com/office/powerpoint/2010/main" val="33731570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6435</Words>
  <Application>Microsoft Office PowerPoint</Application>
  <PresentationFormat>画面に合わせる (4:3)</PresentationFormat>
  <Paragraphs>524</Paragraphs>
  <Slides>29</Slides>
  <Notes>10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29</vt:i4>
      </vt:variant>
    </vt:vector>
  </HeadingPairs>
  <TitlesOfParts>
    <vt:vector size="38" baseType="lpstr">
      <vt:lpstr>BIZ UDPゴシック</vt:lpstr>
      <vt:lpstr>HGSｺﾞｼｯｸE</vt:lpstr>
      <vt:lpstr>Meiryo UI</vt:lpstr>
      <vt:lpstr>ＭＳ Ｐゴシック</vt:lpstr>
      <vt:lpstr>メイリオ</vt:lpstr>
      <vt:lpstr>游ゴシック</vt:lpstr>
      <vt:lpstr>Arial</vt:lpstr>
      <vt:lpstr>Wingdings</vt:lpstr>
      <vt:lpstr>Office テーマ</vt:lpstr>
      <vt:lpstr>「副首都ビジョン」の概要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2021-12-15T07:07:36Z</dcterms:modified>
</cp:coreProperties>
</file>