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14"/>
  </p:notesMasterIdLst>
  <p:handoutMasterIdLst>
    <p:handoutMasterId r:id="rId15"/>
  </p:handoutMasterIdLst>
  <p:sldIdLst>
    <p:sldId id="141169098" r:id="rId2"/>
    <p:sldId id="141169060" r:id="rId3"/>
    <p:sldId id="141169147" r:id="rId4"/>
    <p:sldId id="141169143" r:id="rId5"/>
    <p:sldId id="141169148" r:id="rId6"/>
    <p:sldId id="141169150" r:id="rId7"/>
    <p:sldId id="141169152" r:id="rId8"/>
    <p:sldId id="141169151" r:id="rId9"/>
    <p:sldId id="141169153" r:id="rId10"/>
    <p:sldId id="141169156" r:id="rId11"/>
    <p:sldId id="141169155" r:id="rId12"/>
    <p:sldId id="141169149" r:id="rId1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F"/>
    <a:srgbClr val="DAE3F3"/>
    <a:srgbClr val="008000"/>
    <a:srgbClr val="33CC3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8" autoAdjust="0"/>
    <p:restoredTop sz="94660"/>
  </p:normalViewPr>
  <p:slideViewPr>
    <p:cSldViewPr snapToGrid="0">
      <p:cViewPr varScale="1">
        <p:scale>
          <a:sx n="74" d="100"/>
          <a:sy n="74" d="100"/>
        </p:scale>
        <p:origin x="1170" y="72"/>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232AD951-7E19-4004-B83F-A7C7A1215E4B}" type="datetimeFigureOut">
              <a:rPr kumimoji="1" lang="ja-JP" altLang="en-US" smtClean="0"/>
              <a:t>2021/12/15</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6" cy="498693"/>
          </a:xfrm>
          <a:prstGeom prst="rect">
            <a:avLst/>
          </a:prstGeom>
        </p:spPr>
        <p:txBody>
          <a:bodyPr vert="horz" lIns="91553" tIns="45777" rIns="91553" bIns="4577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8693"/>
          </a:xfrm>
          <a:prstGeom prst="rect">
            <a:avLst/>
          </a:prstGeom>
        </p:spPr>
        <p:txBody>
          <a:bodyPr vert="horz" lIns="91553" tIns="45777" rIns="91553" bIns="45777" rtlCol="0"/>
          <a:lstStyle>
            <a:lvl1pPr algn="r">
              <a:defRPr sz="1200"/>
            </a:lvl1pPr>
          </a:lstStyle>
          <a:p>
            <a:fld id="{AFD2E2CB-6C4B-4969-8D8B-067DE241F3A1}" type="datetimeFigureOut">
              <a:rPr kumimoji="1" lang="ja-JP" altLang="en-US" smtClean="0"/>
              <a:t>2021/12/15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53" tIns="45777" rIns="91553" bIns="45777"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5"/>
          </a:xfrm>
          <a:prstGeom prst="rect">
            <a:avLst/>
          </a:prstGeom>
        </p:spPr>
        <p:txBody>
          <a:bodyPr vert="horz" lIns="91553" tIns="45777" rIns="91553" bIns="4577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53" tIns="45777" rIns="91553" bIns="4577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53" tIns="45777" rIns="91553" bIns="45777"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5</a:t>
            </a:fld>
            <a:endParaRPr lang="ja-JP" altLang="en-US">
              <a:solidFill>
                <a:prstClr val="black"/>
              </a:solidFill>
            </a:endParaRPr>
          </a:p>
        </p:txBody>
      </p:sp>
    </p:spTree>
    <p:extLst>
      <p:ext uri="{BB962C8B-B14F-4D97-AF65-F5344CB8AC3E}">
        <p14:creationId xmlns:p14="http://schemas.microsoft.com/office/powerpoint/2010/main" val="366203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6</a:t>
            </a:fld>
            <a:endParaRPr lang="ja-JP" altLang="en-US">
              <a:solidFill>
                <a:prstClr val="black"/>
              </a:solidFill>
            </a:endParaRPr>
          </a:p>
        </p:txBody>
      </p:sp>
    </p:spTree>
    <p:extLst>
      <p:ext uri="{BB962C8B-B14F-4D97-AF65-F5344CB8AC3E}">
        <p14:creationId xmlns:p14="http://schemas.microsoft.com/office/powerpoint/2010/main" val="3815245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7</a:t>
            </a:fld>
            <a:endParaRPr lang="ja-JP" altLang="en-US">
              <a:solidFill>
                <a:prstClr val="black"/>
              </a:solidFill>
            </a:endParaRPr>
          </a:p>
        </p:txBody>
      </p:sp>
    </p:spTree>
    <p:extLst>
      <p:ext uri="{BB962C8B-B14F-4D97-AF65-F5344CB8AC3E}">
        <p14:creationId xmlns:p14="http://schemas.microsoft.com/office/powerpoint/2010/main" val="395304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8</a:t>
            </a:fld>
            <a:endParaRPr lang="ja-JP" altLang="en-US">
              <a:solidFill>
                <a:prstClr val="black"/>
              </a:solidFill>
            </a:endParaRPr>
          </a:p>
        </p:txBody>
      </p:sp>
    </p:spTree>
    <p:extLst>
      <p:ext uri="{BB962C8B-B14F-4D97-AF65-F5344CB8AC3E}">
        <p14:creationId xmlns:p14="http://schemas.microsoft.com/office/powerpoint/2010/main" val="327182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9</a:t>
            </a:fld>
            <a:endParaRPr lang="ja-JP" altLang="en-US">
              <a:solidFill>
                <a:prstClr val="black"/>
              </a:solidFill>
            </a:endParaRPr>
          </a:p>
        </p:txBody>
      </p:sp>
    </p:spTree>
    <p:extLst>
      <p:ext uri="{BB962C8B-B14F-4D97-AF65-F5344CB8AC3E}">
        <p14:creationId xmlns:p14="http://schemas.microsoft.com/office/powerpoint/2010/main" val="411966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10</a:t>
            </a:fld>
            <a:endParaRPr lang="ja-JP" altLang="en-US">
              <a:solidFill>
                <a:prstClr val="black"/>
              </a:solidFill>
            </a:endParaRPr>
          </a:p>
        </p:txBody>
      </p:sp>
    </p:spTree>
    <p:extLst>
      <p:ext uri="{BB962C8B-B14F-4D97-AF65-F5344CB8AC3E}">
        <p14:creationId xmlns:p14="http://schemas.microsoft.com/office/powerpoint/2010/main" val="105988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11</a:t>
            </a:fld>
            <a:endParaRPr lang="ja-JP" altLang="en-US">
              <a:solidFill>
                <a:prstClr val="black"/>
              </a:solidFill>
            </a:endParaRPr>
          </a:p>
        </p:txBody>
      </p:sp>
    </p:spTree>
    <p:extLst>
      <p:ext uri="{BB962C8B-B14F-4D97-AF65-F5344CB8AC3E}">
        <p14:creationId xmlns:p14="http://schemas.microsoft.com/office/powerpoint/2010/main" val="132890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5ABBDA-C639-4E19-88CB-9534BC9B1DA9}" type="datetime1">
              <a:rPr kumimoji="1" lang="ja-JP" altLang="en-US" smtClean="0"/>
              <a:t>2021/12/15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CC3E0EE-F68A-4FD1-A78A-0681185251F1}" type="datetime1">
              <a:rPr kumimoji="1" lang="ja-JP" altLang="en-US" smtClean="0"/>
              <a:t>2021/12/15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A0D3A0-C99C-4821-9773-6EA26EB69FC4}" type="datetime1">
              <a:rPr kumimoji="1" lang="ja-JP" altLang="en-US" smtClean="0"/>
              <a:t>2021/12/15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0FEAB1-8CFD-409C-9880-2CDBAEF3B2AE}" type="datetime1">
              <a:rPr kumimoji="1" lang="ja-JP" altLang="en-US" smtClean="0"/>
              <a:t>2021/12/15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CF36B2D-C934-43DE-97B4-DDD8EC4D8A88}" type="datetime1">
              <a:rPr kumimoji="1" lang="ja-JP" altLang="en-US" smtClean="0"/>
              <a:t>2021/12/15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1F89EFA-56CF-4142-B8FE-3DC2BB630BAF}" type="datetime1">
              <a:rPr kumimoji="1" lang="ja-JP" altLang="en-US" smtClean="0"/>
              <a:t>2021/12/15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6B35308-09EC-4F28-9993-CD811C84B258}" type="datetime1">
              <a:rPr kumimoji="1" lang="ja-JP" altLang="en-US" smtClean="0"/>
              <a:t>2021/12/15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3C8F69A-4020-4B35-B197-3BAD332D1CAA}" type="datetime1">
              <a:rPr kumimoji="1" lang="ja-JP" altLang="en-US" smtClean="0"/>
              <a:t>2021/12/15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C8C34-12B7-4C02-8BC4-594CFDED40A0}" type="datetime1">
              <a:rPr kumimoji="1" lang="ja-JP" altLang="en-US" smtClean="0"/>
              <a:t>2021/12/15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C81FFA-9023-4A85-8B9D-D6B8ADE076E5}" type="datetime1">
              <a:rPr kumimoji="1" lang="ja-JP" altLang="en-US" smtClean="0"/>
              <a:t>2021/12/15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A889118-A377-469B-AA3E-ECC99EDA6514}" type="datetime1">
              <a:rPr kumimoji="1" lang="ja-JP" altLang="en-US" smtClean="0"/>
              <a:t>2021/12/15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B86BE-1139-4904-9104-110FBF8067D0}" type="datetime1">
              <a:rPr kumimoji="1" lang="ja-JP" altLang="en-US" smtClean="0"/>
              <a:t>2021/12/15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「副首都ビジョン」のバージョンアップに向けた</a:t>
            </a:r>
            <a:r>
              <a:rPr kumimoji="1" lang="en-US" altLang="ja-JP" sz="2800" b="1"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意見交換会について</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1359069" y="4221088"/>
            <a:ext cx="6400800" cy="1752600"/>
          </a:xfrm>
        </p:spPr>
        <p:txBody>
          <a:bodyPr>
            <a:normAutofit/>
          </a:bodyPr>
          <a:lstStyle/>
          <a:p>
            <a:endParaRPr lang="en-US" altLang="ja-JP" b="1" dirty="0"/>
          </a:p>
          <a:p>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副首都推進局</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2400" b="1" dirty="0"/>
          </a:p>
        </p:txBody>
      </p:sp>
      <p:sp>
        <p:nvSpPr>
          <p:cNvPr id="7" name="テキスト ボックス 6"/>
          <p:cNvSpPr txBox="1"/>
          <p:nvPr/>
        </p:nvSpPr>
        <p:spPr>
          <a:xfrm>
            <a:off x="4355977" y="404083"/>
            <a:ext cx="4680520" cy="523220"/>
          </a:xfrm>
          <a:prstGeom prst="rect">
            <a:avLst/>
          </a:prstGeom>
          <a:noFill/>
        </p:spPr>
        <p:txBody>
          <a:bodyPr wrap="square" rtlCol="0">
            <a:spAutoFit/>
          </a:bodyPr>
          <a:lstStyle/>
          <a:p>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2021</a:t>
            </a:r>
            <a:r>
              <a:rPr kumimoji="1"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.12.16</a:t>
            </a:r>
            <a:endParaRPr kumimoji="1"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第１回「副首都ビジョン」のバージョンアップに向けた意見交換会</a:t>
            </a:r>
            <a:endParaRPr kumimoji="1"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256766"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資料１ー１</a:t>
            </a:r>
            <a:endParaRPr kumimoji="1"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91750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cxnSp>
        <p:nvCxnSpPr>
          <p:cNvPr id="9" name="直線コネクタ 8"/>
          <p:cNvCxnSpPr/>
          <p:nvPr/>
        </p:nvCxnSpPr>
        <p:spPr>
          <a:xfrm>
            <a:off x="182747" y="596022"/>
            <a:ext cx="8726251" cy="0"/>
          </a:xfrm>
          <a:prstGeom prst="line">
            <a:avLst/>
          </a:prstGeom>
        </p:spPr>
        <p:style>
          <a:lnRef idx="1">
            <a:schemeClr val="dk1"/>
          </a:lnRef>
          <a:fillRef idx="0">
            <a:schemeClr val="dk1"/>
          </a:fillRef>
          <a:effectRef idx="0">
            <a:schemeClr val="dk1"/>
          </a:effectRef>
          <a:fontRef idx="minor">
            <a:schemeClr val="tx1"/>
          </a:fontRef>
        </p:style>
      </p:cxnSp>
      <p:sp>
        <p:nvSpPr>
          <p:cNvPr id="92" name="タイトル 1"/>
          <p:cNvSpPr txBox="1">
            <a:spLocks/>
          </p:cNvSpPr>
          <p:nvPr/>
        </p:nvSpPr>
        <p:spPr>
          <a:xfrm>
            <a:off x="182747" y="1028746"/>
            <a:ext cx="3261535" cy="528699"/>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400" b="1" dirty="0" smtClean="0">
                <a:solidFill>
                  <a:schemeClr val="bg1"/>
                </a:solidFill>
                <a:latin typeface="Meiryo UI" pitchFamily="50" charset="-128"/>
                <a:ea typeface="Meiryo UI" pitchFamily="50" charset="-128"/>
                <a:cs typeface="Meiryo UI" pitchFamily="50" charset="-128"/>
              </a:rPr>
              <a:t>2025</a:t>
            </a:r>
            <a:r>
              <a:rPr lang="ja-JP" altLang="en-US" sz="1400" b="1" dirty="0" smtClean="0">
                <a:solidFill>
                  <a:schemeClr val="bg1"/>
                </a:solidFill>
                <a:latin typeface="Meiryo UI" pitchFamily="50" charset="-128"/>
                <a:ea typeface="Meiryo UI" pitchFamily="50" charset="-128"/>
                <a:cs typeface="Meiryo UI" pitchFamily="50" charset="-128"/>
              </a:rPr>
              <a:t>年日本国際博覧会</a:t>
            </a:r>
            <a:endParaRPr lang="en-US" altLang="ja-JP" sz="1400" b="1" dirty="0" smtClean="0">
              <a:solidFill>
                <a:schemeClr val="bg1"/>
              </a:solidFill>
              <a:latin typeface="Meiryo UI" pitchFamily="50" charset="-128"/>
              <a:ea typeface="Meiryo UI" pitchFamily="50" charset="-128"/>
              <a:cs typeface="Meiryo UI" pitchFamily="50" charset="-128"/>
            </a:endParaRPr>
          </a:p>
          <a:p>
            <a:pPr algn="ctr" fontAlgn="auto">
              <a:lnSpc>
                <a:spcPct val="114000"/>
              </a:lnSpc>
              <a:spcBef>
                <a:spcPts val="0"/>
              </a:spcBef>
              <a:spcAft>
                <a:spcPts val="0"/>
              </a:spcAft>
              <a:defRPr/>
            </a:pPr>
            <a:r>
              <a:rPr lang="ja-JP" altLang="en-US" sz="1400" b="1" dirty="0" smtClean="0">
                <a:solidFill>
                  <a:schemeClr val="bg1"/>
                </a:solidFill>
                <a:latin typeface="Meiryo UI" pitchFamily="50" charset="-128"/>
                <a:ea typeface="Meiryo UI" pitchFamily="50" charset="-128"/>
                <a:cs typeface="Meiryo UI" pitchFamily="50" charset="-128"/>
              </a:rPr>
              <a:t>（大阪・関西万博）について</a:t>
            </a:r>
            <a:endParaRPr lang="ja-JP" altLang="en-US" sz="1400" b="1" dirty="0">
              <a:solidFill>
                <a:schemeClr val="bg1"/>
              </a:solidFill>
              <a:latin typeface="Meiryo UI" pitchFamily="50" charset="-128"/>
              <a:ea typeface="Meiryo UI" pitchFamily="50" charset="-128"/>
              <a:cs typeface="Meiryo UI" pitchFamily="50" charset="-128"/>
            </a:endParaRPr>
          </a:p>
        </p:txBody>
      </p:sp>
      <p:sp>
        <p:nvSpPr>
          <p:cNvPr id="54" name="タイトル 1"/>
          <p:cNvSpPr txBox="1">
            <a:spLocks/>
          </p:cNvSpPr>
          <p:nvPr/>
        </p:nvSpPr>
        <p:spPr>
          <a:xfrm>
            <a:off x="212894" y="2561557"/>
            <a:ext cx="3261600" cy="48372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400" b="1" dirty="0" smtClean="0">
                <a:solidFill>
                  <a:schemeClr val="bg1"/>
                </a:solidFill>
                <a:latin typeface="Meiryo UI" pitchFamily="50" charset="-128"/>
                <a:ea typeface="Meiryo UI" pitchFamily="50" charset="-128"/>
                <a:cs typeface="Meiryo UI" pitchFamily="50" charset="-128"/>
              </a:rPr>
              <a:t>2025</a:t>
            </a:r>
            <a:r>
              <a:rPr lang="ja-JP" altLang="en-US" sz="1400" b="1" dirty="0" smtClean="0">
                <a:solidFill>
                  <a:schemeClr val="bg1"/>
                </a:solidFill>
                <a:latin typeface="Meiryo UI" pitchFamily="50" charset="-128"/>
                <a:ea typeface="Meiryo UI" pitchFamily="50" charset="-128"/>
                <a:cs typeface="Meiryo UI" pitchFamily="50" charset="-128"/>
              </a:rPr>
              <a:t>年日本国際</a:t>
            </a:r>
            <a:r>
              <a:rPr lang="ja-JP" altLang="en-US" sz="1400" b="1" dirty="0">
                <a:solidFill>
                  <a:schemeClr val="bg1"/>
                </a:solidFill>
                <a:latin typeface="Meiryo UI" pitchFamily="50" charset="-128"/>
                <a:ea typeface="Meiryo UI" pitchFamily="50" charset="-128"/>
                <a:cs typeface="Meiryo UI" pitchFamily="50" charset="-128"/>
              </a:rPr>
              <a:t>博覧会</a:t>
            </a:r>
            <a:endParaRPr lang="en-US" altLang="ja-JP" sz="1400" b="1" dirty="0">
              <a:solidFill>
                <a:schemeClr val="bg1"/>
              </a:solidFill>
              <a:latin typeface="Meiryo UI" pitchFamily="50" charset="-128"/>
              <a:ea typeface="Meiryo UI" pitchFamily="50" charset="-128"/>
              <a:cs typeface="Meiryo UI" pitchFamily="50" charset="-128"/>
            </a:endParaRPr>
          </a:p>
          <a:p>
            <a:pPr algn="ctr" fontAlgn="auto">
              <a:lnSpc>
                <a:spcPct val="114000"/>
              </a:lnSpc>
              <a:spcBef>
                <a:spcPts val="0"/>
              </a:spcBef>
              <a:spcAft>
                <a:spcPts val="0"/>
              </a:spcAft>
              <a:defRPr/>
            </a:pPr>
            <a:r>
              <a:rPr lang="ja-JP" altLang="en-US" sz="1400" b="1" dirty="0">
                <a:solidFill>
                  <a:schemeClr val="bg1"/>
                </a:solidFill>
                <a:latin typeface="Meiryo UI" pitchFamily="50" charset="-128"/>
                <a:ea typeface="Meiryo UI" pitchFamily="50" charset="-128"/>
                <a:cs typeface="Meiryo UI" pitchFamily="50" charset="-128"/>
              </a:rPr>
              <a:t>（大阪・関西万博）開催</a:t>
            </a:r>
            <a:r>
              <a:rPr lang="ja-JP" altLang="en-US" sz="1400" b="1" dirty="0" smtClean="0">
                <a:solidFill>
                  <a:schemeClr val="bg1"/>
                </a:solidFill>
                <a:latin typeface="Meiryo UI" pitchFamily="50" charset="-128"/>
                <a:ea typeface="Meiryo UI" pitchFamily="50" charset="-128"/>
                <a:cs typeface="Meiryo UI" pitchFamily="50" charset="-128"/>
              </a:rPr>
              <a:t>概要</a:t>
            </a:r>
            <a:endParaRPr lang="ja-JP" altLang="en-US" sz="1400" b="1" dirty="0">
              <a:solidFill>
                <a:schemeClr val="bg1"/>
              </a:solidFill>
              <a:latin typeface="Meiryo UI" pitchFamily="50" charset="-128"/>
              <a:ea typeface="Meiryo UI" pitchFamily="50" charset="-128"/>
              <a:cs typeface="Meiryo UI" pitchFamily="50" charset="-128"/>
            </a:endParaRPr>
          </a:p>
        </p:txBody>
      </p:sp>
      <p:sp>
        <p:nvSpPr>
          <p:cNvPr id="56" name="正方形/長方形 55"/>
          <p:cNvSpPr/>
          <p:nvPr/>
        </p:nvSpPr>
        <p:spPr>
          <a:xfrm>
            <a:off x="205994" y="3074988"/>
            <a:ext cx="3261535" cy="1077728"/>
          </a:xfrm>
          <a:prstGeom prst="rect">
            <a:avLst/>
          </a:prstGeom>
          <a:solidFill>
            <a:schemeClr val="accent5">
              <a:lumMod val="20000"/>
              <a:lumOff val="80000"/>
            </a:schemeClr>
          </a:solidFill>
          <a:ln w="3175">
            <a:solidFill>
              <a:schemeClr val="tx1"/>
            </a:solidFill>
            <a:prstDash val="solid"/>
          </a:ln>
        </p:spPr>
        <p:txBody>
          <a:bodyPr wrap="square" lIns="36000" tIns="36000" rIns="36000" bIns="36000" rtlCol="0" anchor="ctr" anchorCtr="0">
            <a:noAutofit/>
          </a:bodyPr>
          <a:lstStyle/>
          <a:p>
            <a:pPr algn="just"/>
            <a:endParaRPr kumimoji="1" lang="ja-JP" altLang="en-US" sz="16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307999" y="3077582"/>
            <a:ext cx="3131283" cy="946413"/>
          </a:xfrm>
          <a:prstGeom prst="rect">
            <a:avLst/>
          </a:prstGeom>
          <a:noFill/>
          <a:ln w="12700">
            <a:noFill/>
          </a:ln>
        </p:spPr>
        <p:txBody>
          <a:bodyPr wrap="square" lIns="36000" rIns="36000" rtlCol="0">
            <a:spAutoFit/>
          </a:bodyPr>
          <a:lstStyle/>
          <a:p>
            <a:pPr>
              <a:spcAft>
                <a:spcPts val="300"/>
              </a:spcAft>
            </a:pPr>
            <a:r>
              <a:rPr lang="ja-JP" altLang="en-US" sz="1200" dirty="0" smtClean="0">
                <a:solidFill>
                  <a:prstClr val="black"/>
                </a:solidFill>
                <a:latin typeface="Meiryo UI" panose="020B0604030504040204" pitchFamily="50" charset="-128"/>
                <a:ea typeface="Meiryo UI" panose="020B0604030504040204" pitchFamily="50" charset="-128"/>
              </a:rPr>
              <a:t>◆テーマ       「いのち輝く未来社会のデザイン」</a:t>
            </a:r>
            <a:endParaRPr lang="en-US" altLang="ja-JP" sz="1200" dirty="0" smtClean="0">
              <a:solidFill>
                <a:prstClr val="black"/>
              </a:solidFill>
              <a:latin typeface="Meiryo UI" panose="020B0604030504040204" pitchFamily="50" charset="-128"/>
              <a:ea typeface="Meiryo UI" panose="020B0604030504040204" pitchFamily="50" charset="-128"/>
            </a:endParaRPr>
          </a:p>
          <a:p>
            <a:pPr>
              <a:spcAft>
                <a:spcPts val="300"/>
              </a:spcAft>
            </a:pPr>
            <a:r>
              <a:rPr lang="ja-JP" altLang="en-US" sz="1200" dirty="0" smtClean="0">
                <a:solidFill>
                  <a:prstClr val="black"/>
                </a:solidFill>
                <a:latin typeface="Meiryo UI" panose="020B0604030504040204" pitchFamily="50" charset="-128"/>
                <a:ea typeface="Meiryo UI" panose="020B0604030504040204" pitchFamily="50" charset="-128"/>
              </a:rPr>
              <a:t>◆開催場所　夢洲（大阪市此花区）約</a:t>
            </a:r>
            <a:r>
              <a:rPr lang="en-US" altLang="ja-JP" sz="1200" dirty="0" smtClean="0">
                <a:solidFill>
                  <a:prstClr val="black"/>
                </a:solidFill>
                <a:latin typeface="Meiryo UI" panose="020B0604030504040204" pitchFamily="50" charset="-128"/>
                <a:ea typeface="Meiryo UI" panose="020B0604030504040204" pitchFamily="50" charset="-128"/>
              </a:rPr>
              <a:t>155ha</a:t>
            </a:r>
          </a:p>
          <a:p>
            <a:pPr>
              <a:spcAft>
                <a:spcPts val="300"/>
              </a:spcAft>
            </a:pP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開催</a:t>
            </a:r>
            <a:r>
              <a:rPr lang="ja-JP" altLang="en-US" sz="1200" dirty="0">
                <a:solidFill>
                  <a:prstClr val="black"/>
                </a:solidFill>
                <a:latin typeface="Meiryo UI" panose="020B0604030504040204" pitchFamily="50" charset="-128"/>
                <a:ea typeface="Meiryo UI" panose="020B0604030504040204" pitchFamily="50" charset="-128"/>
              </a:rPr>
              <a:t>期間　</a:t>
            </a:r>
            <a:r>
              <a:rPr lang="en-US" altLang="ja-JP" sz="1200" dirty="0" smtClean="0">
                <a:solidFill>
                  <a:prstClr val="black"/>
                </a:solidFill>
                <a:latin typeface="Meiryo UI" panose="020B0604030504040204" pitchFamily="50" charset="-128"/>
                <a:ea typeface="Meiryo UI" panose="020B0604030504040204" pitchFamily="50" charset="-128"/>
              </a:rPr>
              <a:t>2025.4.13</a:t>
            </a:r>
            <a:r>
              <a:rPr lang="ja-JP" altLang="en-US" sz="1200" dirty="0" smtClean="0">
                <a:solidFill>
                  <a:prstClr val="black"/>
                </a:solidFill>
                <a:latin typeface="Meiryo UI" panose="020B0604030504040204" pitchFamily="50" charset="-128"/>
                <a:ea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rPr>
              <a:t>2025.10.13</a:t>
            </a:r>
          </a:p>
          <a:p>
            <a:pPr>
              <a:spcAft>
                <a:spcPts val="300"/>
              </a:spcAft>
            </a:pPr>
            <a:r>
              <a:rPr lang="zh-TW" altLang="en-US" sz="1200" dirty="0" smtClean="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入場者 　　約</a:t>
            </a:r>
            <a:r>
              <a:rPr lang="en-US" altLang="ja-JP" sz="1200" dirty="0" smtClean="0">
                <a:solidFill>
                  <a:prstClr val="black"/>
                </a:solidFill>
                <a:latin typeface="Meiryo UI" panose="020B0604030504040204" pitchFamily="50" charset="-128"/>
                <a:ea typeface="Meiryo UI" panose="020B0604030504040204" pitchFamily="50" charset="-128"/>
              </a:rPr>
              <a:t>2,820</a:t>
            </a:r>
            <a:r>
              <a:rPr lang="ja-JP" altLang="en-US" sz="1200" dirty="0" smtClean="0">
                <a:solidFill>
                  <a:prstClr val="black"/>
                </a:solidFill>
                <a:latin typeface="Meiryo UI" panose="020B0604030504040204" pitchFamily="50" charset="-128"/>
                <a:ea typeface="Meiryo UI" panose="020B0604030504040204" pitchFamily="50" charset="-128"/>
              </a:rPr>
              <a:t>万人（想定）</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58" name="タイトル 1"/>
          <p:cNvSpPr txBox="1">
            <a:spLocks/>
          </p:cNvSpPr>
          <p:nvPr/>
        </p:nvSpPr>
        <p:spPr>
          <a:xfrm>
            <a:off x="3613099" y="1028745"/>
            <a:ext cx="5329775" cy="586073"/>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日本、大阪・関西で開催する万博の多彩な魅力</a:t>
            </a:r>
            <a:endParaRPr lang="ja-JP" altLang="en-US" sz="1200" b="1" dirty="0">
              <a:solidFill>
                <a:schemeClr val="bg1"/>
              </a:solidFill>
              <a:latin typeface="Meiryo UI" pitchFamily="50" charset="-128"/>
              <a:ea typeface="Meiryo UI" pitchFamily="50" charset="-128"/>
              <a:cs typeface="Meiryo UI" pitchFamily="50" charset="-128"/>
            </a:endParaRPr>
          </a:p>
        </p:txBody>
      </p:sp>
      <p:sp>
        <p:nvSpPr>
          <p:cNvPr id="59" name="正方形/長方形 58"/>
          <p:cNvSpPr/>
          <p:nvPr/>
        </p:nvSpPr>
        <p:spPr>
          <a:xfrm>
            <a:off x="3643375" y="1676702"/>
            <a:ext cx="5329646" cy="2481202"/>
          </a:xfrm>
          <a:prstGeom prst="rect">
            <a:avLst/>
          </a:prstGeom>
          <a:solidFill>
            <a:schemeClr val="accent5">
              <a:lumMod val="20000"/>
              <a:lumOff val="80000"/>
            </a:schemeClr>
          </a:solidFill>
          <a:ln w="3175">
            <a:solidFill>
              <a:schemeClr val="tx1"/>
            </a:solidFill>
            <a:prstDash val="solid"/>
          </a:ln>
        </p:spPr>
        <p:txBody>
          <a:bodyPr wrap="square" lIns="36000" tIns="36000" rIns="36000" bIns="36000" rtlCol="0" anchor="ctr" anchorCtr="0">
            <a:noAutofit/>
          </a:bodyPr>
          <a:lstStyle/>
          <a:p>
            <a:pPr algn="just"/>
            <a:endParaRPr kumimoji="1" lang="ja-JP" altLang="en-US" sz="16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3721530" y="1764223"/>
            <a:ext cx="5176563" cy="2508379"/>
          </a:xfrm>
          <a:prstGeom prst="rect">
            <a:avLst/>
          </a:prstGeom>
          <a:noFill/>
          <a:ln w="12700">
            <a:noFill/>
          </a:ln>
        </p:spPr>
        <p:txBody>
          <a:bodyPr wrap="square" lIns="36000" rIns="36000" rtlCol="0">
            <a:spAutoFit/>
          </a:bodyPr>
          <a:lstStyle/>
          <a:p>
            <a:pPr>
              <a:spcAft>
                <a:spcPts val="300"/>
              </a:spcAft>
            </a:pPr>
            <a:r>
              <a:rPr lang="ja-JP" altLang="en-US" sz="1200" dirty="0" smtClean="0">
                <a:solidFill>
                  <a:prstClr val="black"/>
                </a:solidFill>
                <a:latin typeface="Meiryo UI" panose="020B0604030504040204" pitchFamily="50" charset="-128"/>
                <a:ea typeface="Meiryo UI" panose="020B0604030504040204" pitchFamily="50" charset="-128"/>
              </a:rPr>
              <a:t>◆ 日本</a:t>
            </a:r>
            <a:r>
              <a:rPr lang="ja-JP" altLang="en-US" sz="1200" dirty="0">
                <a:solidFill>
                  <a:prstClr val="black"/>
                </a:solidFill>
                <a:latin typeface="Meiryo UI" panose="020B0604030504040204" pitchFamily="50" charset="-128"/>
                <a:ea typeface="Meiryo UI" panose="020B0604030504040204" pitchFamily="50" charset="-128"/>
              </a:rPr>
              <a:t>経済及び大阪・関西の地域経済の活性化やビジネス機会の拡大に</a:t>
            </a:r>
            <a:r>
              <a:rPr lang="ja-JP" altLang="en-US" sz="1200" dirty="0" smtClean="0">
                <a:solidFill>
                  <a:prstClr val="black"/>
                </a:solidFill>
                <a:latin typeface="Meiryo UI" panose="020B0604030504040204" pitchFamily="50" charset="-128"/>
                <a:ea typeface="Meiryo UI" panose="020B0604030504040204" pitchFamily="50" charset="-128"/>
              </a:rPr>
              <a:t>よる</a:t>
            </a:r>
            <a:endParaRPr lang="en-US" altLang="ja-JP" sz="1200" dirty="0" smtClean="0">
              <a:solidFill>
                <a:prstClr val="black"/>
              </a:solidFill>
              <a:latin typeface="Meiryo UI" panose="020B0604030504040204" pitchFamily="50" charset="-128"/>
              <a:ea typeface="Meiryo UI" panose="020B0604030504040204" pitchFamily="50" charset="-128"/>
            </a:endParaRPr>
          </a:p>
          <a:p>
            <a:pPr>
              <a:spcAft>
                <a:spcPts val="30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中</a:t>
            </a:r>
            <a:r>
              <a:rPr lang="ja-JP" altLang="en-US" sz="1200" dirty="0">
                <a:solidFill>
                  <a:prstClr val="black"/>
                </a:solidFill>
                <a:latin typeface="Meiryo UI" panose="020B0604030504040204" pitchFamily="50" charset="-128"/>
                <a:ea typeface="Meiryo UI" panose="020B0604030504040204" pitchFamily="50" charset="-128"/>
              </a:rPr>
              <a:t>小企業の経営強化により、約</a:t>
            </a:r>
            <a:r>
              <a:rPr lang="en-US" altLang="ja-JP" sz="1200" dirty="0">
                <a:solidFill>
                  <a:prstClr val="black"/>
                </a:solidFill>
                <a:latin typeface="Meiryo UI" panose="020B0604030504040204" pitchFamily="50" charset="-128"/>
                <a:ea typeface="Meiryo UI" panose="020B0604030504040204" pitchFamily="50" charset="-128"/>
              </a:rPr>
              <a:t>2</a:t>
            </a:r>
            <a:r>
              <a:rPr lang="ja-JP" altLang="en-US" sz="1200" dirty="0">
                <a:solidFill>
                  <a:prstClr val="black"/>
                </a:solidFill>
                <a:latin typeface="Meiryo UI" panose="020B0604030504040204" pitchFamily="50" charset="-128"/>
                <a:ea typeface="Meiryo UI" panose="020B0604030504040204" pitchFamily="50" charset="-128"/>
              </a:rPr>
              <a:t>兆円の経済波及効果が見込まれる。</a:t>
            </a:r>
          </a:p>
          <a:p>
            <a:pPr>
              <a:spcAft>
                <a:spcPts val="300"/>
              </a:spcAft>
            </a:pPr>
            <a:r>
              <a:rPr lang="ja-JP" altLang="en-US" sz="1200" dirty="0" smtClean="0">
                <a:solidFill>
                  <a:prstClr val="black"/>
                </a:solidFill>
                <a:latin typeface="Meiryo UI" panose="020B0604030504040204" pitchFamily="50" charset="-128"/>
                <a:ea typeface="Meiryo UI" panose="020B0604030504040204" pitchFamily="50" charset="-128"/>
              </a:rPr>
              <a:t>◆ 大阪</a:t>
            </a:r>
            <a:r>
              <a:rPr lang="ja-JP" altLang="en-US" sz="1200" dirty="0">
                <a:solidFill>
                  <a:prstClr val="black"/>
                </a:solidFill>
                <a:latin typeface="Meiryo UI" panose="020B0604030504040204" pitchFamily="50" charset="-128"/>
                <a:ea typeface="Meiryo UI" panose="020B0604030504040204" pitchFamily="50" charset="-128"/>
              </a:rPr>
              <a:t>・関西が世界に誇るライフサイエンス、バイオメディカルの集積が、万博の</a:t>
            </a:r>
            <a:r>
              <a:rPr lang="ja-JP" altLang="en-US" sz="1200" dirty="0" smtClean="0">
                <a:solidFill>
                  <a:prstClr val="black"/>
                </a:solidFill>
                <a:latin typeface="Meiryo UI" panose="020B0604030504040204" pitchFamily="50" charset="-128"/>
                <a:ea typeface="Meiryo UI" panose="020B0604030504040204" pitchFamily="50" charset="-128"/>
              </a:rPr>
              <a:t>テーマ</a:t>
            </a:r>
            <a:endParaRPr lang="en-US" altLang="ja-JP" sz="1200" dirty="0" smtClean="0">
              <a:solidFill>
                <a:prstClr val="black"/>
              </a:solidFill>
              <a:latin typeface="Meiryo UI" panose="020B0604030504040204" pitchFamily="50" charset="-128"/>
              <a:ea typeface="Meiryo UI" panose="020B0604030504040204" pitchFamily="50" charset="-128"/>
            </a:endParaRPr>
          </a:p>
          <a:p>
            <a:pPr>
              <a:spcAft>
                <a:spcPts val="30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に</a:t>
            </a:r>
            <a:r>
              <a:rPr lang="ja-JP" altLang="en-US" sz="1200" dirty="0">
                <a:solidFill>
                  <a:prstClr val="black"/>
                </a:solidFill>
                <a:latin typeface="Meiryo UI" panose="020B0604030504040204" pitchFamily="50" charset="-128"/>
                <a:ea typeface="Meiryo UI" panose="020B0604030504040204" pitchFamily="50" charset="-128"/>
              </a:rPr>
              <a:t>沿った新たなイノベーションでさらに発展する。</a:t>
            </a:r>
          </a:p>
          <a:p>
            <a:pPr>
              <a:spcAft>
                <a:spcPts val="300"/>
              </a:spcAft>
            </a:pPr>
            <a:r>
              <a:rPr lang="ja-JP" altLang="en-US" sz="1200" dirty="0" smtClean="0">
                <a:solidFill>
                  <a:prstClr val="black"/>
                </a:solidFill>
                <a:latin typeface="Meiryo UI" panose="020B0604030504040204" pitchFamily="50" charset="-128"/>
                <a:ea typeface="Meiryo UI" panose="020B0604030504040204" pitchFamily="50" charset="-128"/>
              </a:rPr>
              <a:t>◆ 悠久</a:t>
            </a:r>
            <a:r>
              <a:rPr lang="ja-JP" altLang="en-US" sz="1200" dirty="0">
                <a:solidFill>
                  <a:prstClr val="black"/>
                </a:solidFill>
                <a:latin typeface="Meiryo UI" panose="020B0604030504040204" pitchFamily="50" charset="-128"/>
                <a:ea typeface="Meiryo UI" panose="020B0604030504040204" pitchFamily="50" charset="-128"/>
              </a:rPr>
              <a:t>の歴史・文化を誇る大阪・関西が、異なる文化との交流を通じて、さらに</a:t>
            </a:r>
            <a:r>
              <a:rPr lang="ja-JP" altLang="en-US" sz="1200" dirty="0" smtClean="0">
                <a:solidFill>
                  <a:prstClr val="black"/>
                </a:solidFill>
                <a:latin typeface="Meiryo UI" panose="020B0604030504040204" pitchFamily="50" charset="-128"/>
                <a:ea typeface="Meiryo UI" panose="020B0604030504040204" pitchFamily="50" charset="-128"/>
              </a:rPr>
              <a:t>豊か</a:t>
            </a:r>
            <a:endParaRPr lang="en-US" altLang="ja-JP" sz="1200" dirty="0" smtClean="0">
              <a:solidFill>
                <a:prstClr val="black"/>
              </a:solidFill>
              <a:latin typeface="Meiryo UI" panose="020B0604030504040204" pitchFamily="50" charset="-128"/>
              <a:ea typeface="Meiryo UI" panose="020B0604030504040204" pitchFamily="50" charset="-128"/>
            </a:endParaRPr>
          </a:p>
          <a:p>
            <a:pPr>
              <a:spcAft>
                <a:spcPts val="30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な</a:t>
            </a:r>
            <a:r>
              <a:rPr lang="ja-JP" altLang="en-US" sz="1200" dirty="0">
                <a:solidFill>
                  <a:prstClr val="black"/>
                </a:solidFill>
                <a:latin typeface="Meiryo UI" panose="020B0604030504040204" pitchFamily="50" charset="-128"/>
                <a:ea typeface="Meiryo UI" panose="020B0604030504040204" pitchFamily="50" charset="-128"/>
              </a:rPr>
              <a:t>ものとなり、世界における圏域の認知度が向上する。</a:t>
            </a:r>
          </a:p>
          <a:p>
            <a:pPr>
              <a:spcAft>
                <a:spcPts val="300"/>
              </a:spcAft>
            </a:pPr>
            <a:r>
              <a:rPr lang="ja-JP" altLang="en-US" sz="1200" dirty="0" smtClean="0">
                <a:solidFill>
                  <a:prstClr val="black"/>
                </a:solidFill>
                <a:latin typeface="Meiryo UI" panose="020B0604030504040204" pitchFamily="50" charset="-128"/>
                <a:ea typeface="Meiryo UI" panose="020B0604030504040204" pitchFamily="50" charset="-128"/>
              </a:rPr>
              <a:t>◆ 日本</a:t>
            </a:r>
            <a:r>
              <a:rPr lang="ja-JP" altLang="en-US" sz="1200" dirty="0">
                <a:solidFill>
                  <a:prstClr val="black"/>
                </a:solidFill>
                <a:latin typeface="Meiryo UI" panose="020B0604030504040204" pitchFamily="50" charset="-128"/>
                <a:ea typeface="Meiryo UI" panose="020B0604030504040204" pitchFamily="50" charset="-128"/>
              </a:rPr>
              <a:t>の様々な分野における次世代の若いクリエーター</a:t>
            </a:r>
            <a:r>
              <a:rPr lang="ja-JP" altLang="en-US" sz="1200" dirty="0" smtClean="0">
                <a:solidFill>
                  <a:prstClr val="black"/>
                </a:solidFill>
                <a:latin typeface="Meiryo UI" panose="020B0604030504040204" pitchFamily="50" charset="-128"/>
                <a:ea typeface="Meiryo UI" panose="020B0604030504040204" pitchFamily="50" charset="-128"/>
              </a:rPr>
              <a:t>が、</a:t>
            </a:r>
            <a:r>
              <a:rPr lang="ja-JP" altLang="en-US" sz="1200" dirty="0">
                <a:solidFill>
                  <a:prstClr val="black"/>
                </a:solidFill>
                <a:latin typeface="Meiryo UI" panose="020B0604030504040204" pitchFamily="50" charset="-128"/>
                <a:ea typeface="Meiryo UI" panose="020B0604030504040204" pitchFamily="50" charset="-128"/>
              </a:rPr>
              <a:t>自らの才能を世界に</a:t>
            </a:r>
            <a:r>
              <a:rPr lang="ja-JP" altLang="en-US" sz="1200" dirty="0" smtClean="0">
                <a:solidFill>
                  <a:prstClr val="black"/>
                </a:solidFill>
                <a:latin typeface="Meiryo UI" panose="020B0604030504040204" pitchFamily="50" charset="-128"/>
                <a:ea typeface="Meiryo UI" panose="020B0604030504040204" pitchFamily="50" charset="-128"/>
              </a:rPr>
              <a:t>向け</a:t>
            </a:r>
            <a:endParaRPr lang="en-US" altLang="ja-JP" sz="1200" dirty="0" smtClean="0">
              <a:solidFill>
                <a:prstClr val="black"/>
              </a:solidFill>
              <a:latin typeface="Meiryo UI" panose="020B0604030504040204" pitchFamily="50" charset="-128"/>
              <a:ea typeface="Meiryo UI" panose="020B0604030504040204" pitchFamily="50" charset="-128"/>
            </a:endParaRPr>
          </a:p>
          <a:p>
            <a:pPr>
              <a:spcAft>
                <a:spcPts val="30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a:t>
            </a:r>
            <a:r>
              <a:rPr lang="ja-JP" altLang="en-US" sz="1200" dirty="0" err="1" smtClean="0">
                <a:solidFill>
                  <a:prstClr val="black"/>
                </a:solidFill>
                <a:latin typeface="Meiryo UI" panose="020B0604030504040204" pitchFamily="50" charset="-128"/>
                <a:ea typeface="Meiryo UI" panose="020B0604030504040204" pitchFamily="50" charset="-128"/>
              </a:rPr>
              <a:t>て</a:t>
            </a:r>
            <a:r>
              <a:rPr lang="ja-JP" altLang="en-US" sz="1200" dirty="0">
                <a:solidFill>
                  <a:prstClr val="black"/>
                </a:solidFill>
                <a:latin typeface="Meiryo UI" panose="020B0604030504040204" pitchFamily="50" charset="-128"/>
                <a:ea typeface="Meiryo UI" panose="020B0604030504040204" pitchFamily="50" charset="-128"/>
              </a:rPr>
              <a:t>発信できる。</a:t>
            </a:r>
          </a:p>
          <a:p>
            <a:pPr>
              <a:spcAft>
                <a:spcPts val="300"/>
              </a:spcAft>
            </a:pPr>
            <a:r>
              <a:rPr lang="ja-JP" altLang="en-US" sz="1200" dirty="0" smtClean="0">
                <a:solidFill>
                  <a:prstClr val="black"/>
                </a:solidFill>
                <a:latin typeface="Meiryo UI" panose="020B0604030504040204" pitchFamily="50" charset="-128"/>
                <a:ea typeface="Meiryo UI" panose="020B0604030504040204" pitchFamily="50" charset="-128"/>
              </a:rPr>
              <a:t>◆ 日本</a:t>
            </a:r>
            <a:r>
              <a:rPr lang="ja-JP" altLang="en-US" sz="1200" dirty="0">
                <a:solidFill>
                  <a:prstClr val="black"/>
                </a:solidFill>
                <a:latin typeface="Meiryo UI" panose="020B0604030504040204" pitchFamily="50" charset="-128"/>
                <a:ea typeface="Meiryo UI" panose="020B0604030504040204" pitchFamily="50" charset="-128"/>
              </a:rPr>
              <a:t>には世界で最も安全な環境、先進的な交通インフラが整備され、大阪・</a:t>
            </a:r>
            <a:r>
              <a:rPr lang="ja-JP" altLang="en-US" sz="1200" dirty="0" smtClean="0">
                <a:solidFill>
                  <a:prstClr val="black"/>
                </a:solidFill>
                <a:latin typeface="Meiryo UI" panose="020B0604030504040204" pitchFamily="50" charset="-128"/>
                <a:ea typeface="Meiryo UI" panose="020B0604030504040204" pitchFamily="50" charset="-128"/>
              </a:rPr>
              <a:t>関西</a:t>
            </a:r>
            <a:endParaRPr lang="en-US" altLang="ja-JP" sz="1200" dirty="0" smtClean="0">
              <a:solidFill>
                <a:prstClr val="black"/>
              </a:solidFill>
              <a:latin typeface="Meiryo UI" panose="020B0604030504040204" pitchFamily="50" charset="-128"/>
              <a:ea typeface="Meiryo UI" panose="020B0604030504040204" pitchFamily="50" charset="-128"/>
            </a:endParaRPr>
          </a:p>
          <a:p>
            <a:pPr>
              <a:spcAft>
                <a:spcPts val="30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は</a:t>
            </a:r>
            <a:r>
              <a:rPr lang="ja-JP" altLang="en-US" sz="1200" dirty="0">
                <a:solidFill>
                  <a:prstClr val="black"/>
                </a:solidFill>
                <a:latin typeface="Meiryo UI" panose="020B0604030504040204" pitchFamily="50" charset="-128"/>
                <a:ea typeface="Meiryo UI" panose="020B0604030504040204" pitchFamily="50" charset="-128"/>
              </a:rPr>
              <a:t>、世界の主要都市のどこからでも容易にアクセスできる。</a:t>
            </a:r>
          </a:p>
          <a:p>
            <a:pPr>
              <a:spcAft>
                <a:spcPts val="300"/>
              </a:spcAft>
            </a:pP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192750" y="102469"/>
            <a:ext cx="8616472" cy="400110"/>
          </a:xfrm>
          <a:prstGeom prst="rect">
            <a:avLst/>
          </a:prstGeom>
        </p:spPr>
        <p:txBody>
          <a:bodyPr wrap="square">
            <a:spAutoFit/>
          </a:bodyPr>
          <a:lstStyle/>
          <a:p>
            <a:r>
              <a:rPr lang="en-US" altLang="ja-JP" sz="2000" b="1" dirty="0" smtClean="0"/>
              <a:t>【</a:t>
            </a:r>
            <a:r>
              <a:rPr lang="ja-JP" altLang="en-US" sz="2000" b="1" dirty="0" smtClean="0"/>
              <a:t>参考</a:t>
            </a:r>
            <a:r>
              <a:rPr lang="en-US" altLang="ja-JP" sz="2000" b="1" dirty="0" smtClean="0"/>
              <a:t>】</a:t>
            </a:r>
            <a:r>
              <a:rPr lang="ja-JP" altLang="en-US" sz="2000" b="1" dirty="0" smtClean="0"/>
              <a:t>　副首都ビジョン策定後の大阪の動き②</a:t>
            </a:r>
            <a:endParaRPr lang="ja-JP" altLang="en-US" sz="2000" b="1" dirty="0"/>
          </a:p>
        </p:txBody>
      </p:sp>
      <p:sp>
        <p:nvSpPr>
          <p:cNvPr id="20" name="正方形/長方形 19"/>
          <p:cNvSpPr/>
          <p:nvPr/>
        </p:nvSpPr>
        <p:spPr>
          <a:xfrm>
            <a:off x="192750" y="697791"/>
            <a:ext cx="4940953" cy="369332"/>
          </a:xfrm>
          <a:prstGeom prst="rect">
            <a:avLst/>
          </a:prstGeom>
        </p:spPr>
        <p:txBody>
          <a:bodyPr wrap="square">
            <a:spAutoFit/>
          </a:bodyPr>
          <a:lstStyle/>
          <a:p>
            <a:r>
              <a:rPr kumimoji="1" lang="en-US" altLang="ja-JP" b="1" dirty="0" smtClean="0"/>
              <a:t>2025</a:t>
            </a:r>
            <a:r>
              <a:rPr kumimoji="1" lang="ja-JP" altLang="en-US" b="1" dirty="0" smtClean="0"/>
              <a:t>年日本国際博覧会（大阪・関西万博）</a:t>
            </a:r>
            <a:endParaRPr kumimoji="1" lang="ja-JP" altLang="en-US" b="1" dirty="0"/>
          </a:p>
        </p:txBody>
      </p:sp>
      <p:sp>
        <p:nvSpPr>
          <p:cNvPr id="21" name="正方形/長方形 20"/>
          <p:cNvSpPr/>
          <p:nvPr/>
        </p:nvSpPr>
        <p:spPr>
          <a:xfrm>
            <a:off x="190920" y="1577073"/>
            <a:ext cx="3261535" cy="936470"/>
          </a:xfrm>
          <a:prstGeom prst="rect">
            <a:avLst/>
          </a:prstGeom>
          <a:solidFill>
            <a:schemeClr val="accent5">
              <a:lumMod val="20000"/>
              <a:lumOff val="80000"/>
            </a:schemeClr>
          </a:solidFill>
          <a:ln w="3175">
            <a:solidFill>
              <a:schemeClr val="tx1"/>
            </a:solidFill>
            <a:prstDash val="solid"/>
          </a:ln>
        </p:spPr>
        <p:txBody>
          <a:bodyPr wrap="square" lIns="36000" tIns="36000" rIns="36000" bIns="36000" rtlCol="0" anchor="ctr" anchorCtr="0">
            <a:noAutofit/>
          </a:bodyPr>
          <a:lstStyle/>
          <a:p>
            <a:pPr algn="just"/>
            <a:endParaRPr kumimoji="1" lang="ja-JP" altLang="en-US" sz="16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80057" y="1614819"/>
            <a:ext cx="3143220" cy="830997"/>
          </a:xfrm>
          <a:prstGeom prst="rect">
            <a:avLst/>
          </a:prstGeom>
          <a:noFill/>
          <a:ln w="12700">
            <a:noFill/>
          </a:ln>
        </p:spPr>
        <p:txBody>
          <a:bodyPr wrap="square" lIns="36000" rIns="36000" rtlCol="0">
            <a:spAutoFit/>
          </a:bodyPr>
          <a:lstStyle/>
          <a:p>
            <a:pPr>
              <a:spcAft>
                <a:spcPts val="300"/>
              </a:spcAft>
            </a:pPr>
            <a:r>
              <a:rPr lang="en-US" altLang="ja-JP" sz="1200" dirty="0" smtClean="0">
                <a:solidFill>
                  <a:prstClr val="black"/>
                </a:solidFill>
                <a:latin typeface="Meiryo UI" panose="020B0604030504040204" pitchFamily="50" charset="-128"/>
                <a:ea typeface="Meiryo UI" panose="020B0604030504040204" pitchFamily="50" charset="-128"/>
              </a:rPr>
              <a:t>2025</a:t>
            </a:r>
            <a:r>
              <a:rPr lang="ja-JP" altLang="en-US" sz="1200" dirty="0" smtClean="0">
                <a:solidFill>
                  <a:prstClr val="black"/>
                </a:solidFill>
                <a:latin typeface="Meiryo UI" panose="020B0604030504040204" pitchFamily="50" charset="-128"/>
                <a:ea typeface="Meiryo UI" panose="020B0604030504040204" pitchFamily="50" charset="-128"/>
              </a:rPr>
              <a:t>年に大阪市臨海部の夢洲での開催を予定している国際博覧会で、「持続</a:t>
            </a:r>
            <a:r>
              <a:rPr lang="ja-JP" altLang="en-US" sz="1200" dirty="0">
                <a:solidFill>
                  <a:prstClr val="black"/>
                </a:solidFill>
                <a:latin typeface="Meiryo UI" panose="020B0604030504040204" pitchFamily="50" charset="-128"/>
                <a:ea typeface="Meiryo UI" panose="020B0604030504040204" pitchFamily="50" charset="-128"/>
              </a:rPr>
              <a:t>可能な開発目標（</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）達成への</a:t>
            </a:r>
            <a:r>
              <a:rPr lang="ja-JP" altLang="en-US" sz="1200" dirty="0" smtClean="0">
                <a:solidFill>
                  <a:prstClr val="black"/>
                </a:solidFill>
                <a:latin typeface="Meiryo UI" panose="020B0604030504040204" pitchFamily="50" charset="-128"/>
                <a:ea typeface="Meiryo UI" panose="020B0604030504040204" pitchFamily="50" charset="-128"/>
              </a:rPr>
              <a:t>貢献」「日本</a:t>
            </a:r>
            <a:r>
              <a:rPr lang="ja-JP" altLang="en-US" sz="1200" dirty="0">
                <a:solidFill>
                  <a:prstClr val="black"/>
                </a:solidFill>
                <a:latin typeface="Meiryo UI" panose="020B0604030504040204" pitchFamily="50" charset="-128"/>
                <a:ea typeface="Meiryo UI" panose="020B0604030504040204" pitchFamily="50" charset="-128"/>
              </a:rPr>
              <a:t>の国家戦略</a:t>
            </a:r>
            <a:r>
              <a:rPr lang="en-US" altLang="ja-JP" sz="1200" dirty="0">
                <a:solidFill>
                  <a:prstClr val="black"/>
                </a:solidFill>
                <a:latin typeface="Meiryo UI" panose="020B0604030504040204" pitchFamily="50" charset="-128"/>
                <a:ea typeface="Meiryo UI" panose="020B0604030504040204" pitchFamily="50" charset="-128"/>
              </a:rPr>
              <a:t>Society5.0</a:t>
            </a:r>
            <a:r>
              <a:rPr lang="ja-JP" altLang="en-US" sz="1200" dirty="0">
                <a:solidFill>
                  <a:prstClr val="black"/>
                </a:solidFill>
                <a:latin typeface="Meiryo UI" panose="020B0604030504040204" pitchFamily="50" charset="-128"/>
                <a:ea typeface="Meiryo UI" panose="020B0604030504040204" pitchFamily="50" charset="-128"/>
              </a:rPr>
              <a:t>の</a:t>
            </a:r>
            <a:r>
              <a:rPr lang="ja-JP" altLang="en-US" sz="1200" dirty="0" smtClean="0">
                <a:solidFill>
                  <a:prstClr val="black"/>
                </a:solidFill>
                <a:latin typeface="Meiryo UI" panose="020B0604030504040204" pitchFamily="50" charset="-128"/>
                <a:ea typeface="Meiryo UI" panose="020B0604030504040204" pitchFamily="50" charset="-128"/>
              </a:rPr>
              <a:t>実現」をめざしている。</a:t>
            </a:r>
            <a:endParaRPr lang="ja-JP" altLang="en-US" sz="1200" dirty="0">
              <a:solidFill>
                <a:prstClr val="black"/>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4574823" y="4243186"/>
            <a:ext cx="3142409" cy="2230596"/>
          </a:xfrm>
          <a:prstGeom prst="rect">
            <a:avLst/>
          </a:prstGeom>
        </p:spPr>
      </p:pic>
      <p:pic>
        <p:nvPicPr>
          <p:cNvPr id="4" name="図 3"/>
          <p:cNvPicPr>
            <a:picLocks noChangeAspect="1"/>
          </p:cNvPicPr>
          <p:nvPr/>
        </p:nvPicPr>
        <p:blipFill>
          <a:blip r:embed="rId4"/>
          <a:stretch>
            <a:fillRect/>
          </a:stretch>
        </p:blipFill>
        <p:spPr>
          <a:xfrm>
            <a:off x="289878" y="4177477"/>
            <a:ext cx="4176328" cy="2407705"/>
          </a:xfrm>
          <a:prstGeom prst="rect">
            <a:avLst/>
          </a:prstGeom>
        </p:spPr>
      </p:pic>
      <p:sp>
        <p:nvSpPr>
          <p:cNvPr id="41" name="正方形/長方形 40"/>
          <p:cNvSpPr/>
          <p:nvPr/>
        </p:nvSpPr>
        <p:spPr>
          <a:xfrm>
            <a:off x="3133654" y="6585182"/>
            <a:ext cx="5073107" cy="215444"/>
          </a:xfrm>
          <a:prstGeom prst="rect">
            <a:avLst/>
          </a:prstGeom>
        </p:spPr>
        <p:txBody>
          <a:bodyPr wrap="square">
            <a:spAutoFit/>
          </a:bodyPr>
          <a:lstStyle/>
          <a:p>
            <a:r>
              <a:rPr kumimoji="1" lang="ja-JP" altLang="en-US" sz="800" dirty="0" smtClean="0"/>
              <a:t>提供：公益社団法人</a:t>
            </a:r>
            <a:r>
              <a:rPr kumimoji="1" lang="en-US" altLang="ja-JP" sz="800" dirty="0" smtClean="0"/>
              <a:t>2025</a:t>
            </a:r>
            <a:r>
              <a:rPr kumimoji="1" lang="ja-JP" altLang="en-US" sz="800" dirty="0" smtClean="0"/>
              <a:t>年日本国際博覧会協会</a:t>
            </a:r>
            <a:endParaRPr kumimoji="1" lang="ja-JP" altLang="en-US" sz="800" dirty="0"/>
          </a:p>
        </p:txBody>
      </p:sp>
      <p:pic>
        <p:nvPicPr>
          <p:cNvPr id="2" name="図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25849" y="4485464"/>
            <a:ext cx="1117025" cy="1661745"/>
          </a:xfrm>
          <a:prstGeom prst="rect">
            <a:avLst/>
          </a:prstGeom>
        </p:spPr>
      </p:pic>
      <p:sp>
        <p:nvSpPr>
          <p:cNvPr id="24" name="正方形/長方形 23"/>
          <p:cNvSpPr/>
          <p:nvPr/>
        </p:nvSpPr>
        <p:spPr>
          <a:xfrm>
            <a:off x="8763306" y="6489449"/>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rgbClr val="002060"/>
                </a:solidFill>
                <a:latin typeface="+mn-ea"/>
              </a:rPr>
              <a:t> </a:t>
            </a:r>
            <a:r>
              <a:rPr lang="en-US" altLang="ja-JP" sz="2000" b="1" dirty="0" smtClean="0">
                <a:solidFill>
                  <a:srgbClr val="002060"/>
                </a:solidFill>
                <a:latin typeface="+mn-ea"/>
              </a:rPr>
              <a:t>9</a:t>
            </a:r>
            <a:endParaRPr kumimoji="1" lang="ja-JP" altLang="en-US" sz="2000" b="1" dirty="0">
              <a:solidFill>
                <a:srgbClr val="002060"/>
              </a:solidFill>
              <a:latin typeface="+mn-ea"/>
            </a:endParaRPr>
          </a:p>
        </p:txBody>
      </p:sp>
    </p:spTree>
    <p:extLst>
      <p:ext uri="{BB962C8B-B14F-4D97-AF65-F5344CB8AC3E}">
        <p14:creationId xmlns:p14="http://schemas.microsoft.com/office/powerpoint/2010/main" val="2702595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p:cNvSpPr/>
          <p:nvPr/>
        </p:nvSpPr>
        <p:spPr>
          <a:xfrm>
            <a:off x="8603359" y="6573439"/>
            <a:ext cx="442883" cy="270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rgbClr val="002060"/>
                </a:solidFill>
                <a:latin typeface="+mn-ea"/>
              </a:rPr>
              <a:t> </a:t>
            </a:r>
            <a:r>
              <a:rPr lang="en-US" altLang="ja-JP" sz="2000" b="1" dirty="0" smtClean="0">
                <a:solidFill>
                  <a:srgbClr val="002060"/>
                </a:solidFill>
                <a:latin typeface="+mn-ea"/>
              </a:rPr>
              <a:t>10</a:t>
            </a:r>
            <a:endParaRPr kumimoji="1" lang="ja-JP" altLang="en-US" sz="2000" b="1" dirty="0">
              <a:solidFill>
                <a:srgbClr val="002060"/>
              </a:solidFill>
              <a:latin typeface="+mn-ea"/>
            </a:endParaRPr>
          </a:p>
        </p:txBody>
      </p:sp>
      <p:sp>
        <p:nvSpPr>
          <p:cNvPr id="7" name="正方形/長方形 6"/>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cxnSp>
        <p:nvCxnSpPr>
          <p:cNvPr id="9" name="直線コネクタ 8"/>
          <p:cNvCxnSpPr/>
          <p:nvPr/>
        </p:nvCxnSpPr>
        <p:spPr>
          <a:xfrm>
            <a:off x="191537" y="645495"/>
            <a:ext cx="8726251" cy="0"/>
          </a:xfrm>
          <a:prstGeom prst="line">
            <a:avLst/>
          </a:prstGeom>
        </p:spPr>
        <p:style>
          <a:lnRef idx="1">
            <a:schemeClr val="dk1"/>
          </a:lnRef>
          <a:fillRef idx="0">
            <a:schemeClr val="dk1"/>
          </a:fillRef>
          <a:effectRef idx="0">
            <a:schemeClr val="dk1"/>
          </a:effectRef>
          <a:fontRef idx="minor">
            <a:schemeClr val="tx1"/>
          </a:fontRef>
        </p:style>
      </p:cxnSp>
      <p:sp>
        <p:nvSpPr>
          <p:cNvPr id="41" name="正方形/長方形 40"/>
          <p:cNvSpPr/>
          <p:nvPr/>
        </p:nvSpPr>
        <p:spPr>
          <a:xfrm>
            <a:off x="6571146" y="6555856"/>
            <a:ext cx="1220206" cy="215444"/>
          </a:xfrm>
          <a:prstGeom prst="rect">
            <a:avLst/>
          </a:prstGeom>
        </p:spPr>
        <p:txBody>
          <a:bodyPr wrap="none">
            <a:spAutoFit/>
          </a:bodyPr>
          <a:lstStyle/>
          <a:p>
            <a:r>
              <a:rPr kumimoji="1" lang="ja-JP" altLang="en-US" sz="800" dirty="0"/>
              <a:t>出典</a:t>
            </a:r>
            <a:r>
              <a:rPr kumimoji="1" lang="ja-JP" altLang="en-US" sz="800" dirty="0" smtClean="0"/>
              <a:t>：大阪</a:t>
            </a:r>
            <a:r>
              <a:rPr kumimoji="1" lang="en-US" altLang="ja-JP" sz="800" dirty="0" smtClean="0"/>
              <a:t>IR</a:t>
            </a:r>
            <a:r>
              <a:rPr kumimoji="1" lang="ja-JP" altLang="en-US" sz="800" dirty="0" smtClean="0"/>
              <a:t>基本構想</a:t>
            </a:r>
            <a:endParaRPr kumimoji="1" lang="en-US" altLang="ja-JP" sz="800" dirty="0" smtClean="0"/>
          </a:p>
        </p:txBody>
      </p:sp>
      <p:sp>
        <p:nvSpPr>
          <p:cNvPr id="46" name="ホームベース 45"/>
          <p:cNvSpPr/>
          <p:nvPr/>
        </p:nvSpPr>
        <p:spPr>
          <a:xfrm>
            <a:off x="3941436" y="1522258"/>
            <a:ext cx="5076000" cy="287874"/>
          </a:xfrm>
          <a:prstGeom prst="homePlate">
            <a:avLst>
              <a:gd name="adj" fmla="val 50125"/>
            </a:avLst>
          </a:prstGeom>
          <a:solidFill>
            <a:schemeClr val="bg1"/>
          </a:solidFill>
          <a:ln w="3175">
            <a:solidFill>
              <a:schemeClr val="tx1"/>
            </a:solidFill>
            <a:prstDash val="solid"/>
          </a:ln>
        </p:spPr>
        <p:txBody>
          <a:bodyPr wrap="square" lIns="36000" tIns="36000" rIns="36000" bIns="36000" rtlCol="0" anchor="ctr" anchorCtr="0">
            <a:noAutofit/>
          </a:bodyPr>
          <a:lstStyle/>
          <a:p>
            <a:pPr marL="180975" indent="-180975" algn="just">
              <a:spcAft>
                <a:spcPts val="400"/>
              </a:spcAft>
            </a:pP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kern="100" dirty="0">
                <a:latin typeface="Meiryo UI" panose="020B0604030504040204" pitchFamily="50" charset="-128"/>
                <a:ea typeface="Meiryo UI" panose="020B0604030504040204" pitchFamily="50" charset="-128"/>
                <a:cs typeface="Meiryo UI" panose="020B0604030504040204" pitchFamily="50" charset="-128"/>
              </a:rPr>
              <a:t>①世界水準</a:t>
            </a:r>
            <a:r>
              <a:rPr lang="ja-JP" altLang="en-US" sz="1050" b="1" kern="100" dirty="0" smtClean="0">
                <a:latin typeface="Meiryo UI" panose="020B0604030504040204" pitchFamily="50" charset="-128"/>
                <a:ea typeface="Meiryo UI" panose="020B0604030504040204" pitchFamily="50" charset="-128"/>
                <a:cs typeface="Meiryo UI" panose="020B0604030504040204" pitchFamily="50" charset="-128"/>
              </a:rPr>
              <a:t>のオールインワンＭＩＣＥ拠点</a:t>
            </a:r>
            <a:r>
              <a:rPr lang="ja-JP" altLang="en-US" sz="1050" b="1" kern="1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50" b="1" kern="100" dirty="0" smtClean="0">
                <a:latin typeface="Meiryo UI" panose="020B0604030504040204" pitchFamily="50" charset="-128"/>
                <a:ea typeface="Meiryo UI" panose="020B0604030504040204" pitchFamily="50" charset="-128"/>
                <a:cs typeface="Meiryo UI" panose="020B0604030504040204" pitchFamily="50" charset="-128"/>
              </a:rPr>
              <a:t>形成  </a:t>
            </a:r>
            <a:r>
              <a:rPr lang="ja-JP" altLang="en-US" sz="9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kern="100" dirty="0">
                <a:latin typeface="Meiryo UI" panose="020B0604030504040204" pitchFamily="50" charset="-128"/>
                <a:ea typeface="Meiryo UI" panose="020B0604030504040204" pitchFamily="50" charset="-128"/>
                <a:cs typeface="Meiryo UI" panose="020B0604030504040204" pitchFamily="50" charset="-128"/>
              </a:rPr>
              <a:t>国際会議場施設及び展示等施設</a:t>
            </a:r>
            <a:r>
              <a:rPr lang="ja-JP" altLang="en-US" sz="900" b="1"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ホームベース 46"/>
          <p:cNvSpPr/>
          <p:nvPr/>
        </p:nvSpPr>
        <p:spPr>
          <a:xfrm>
            <a:off x="3941436" y="1903624"/>
            <a:ext cx="5076000" cy="266629"/>
          </a:xfrm>
          <a:prstGeom prst="homePlate">
            <a:avLst/>
          </a:prstGeom>
          <a:solidFill>
            <a:schemeClr val="bg1"/>
          </a:solidFill>
          <a:ln w="3175">
            <a:solidFill>
              <a:schemeClr val="tx1"/>
            </a:solidFill>
            <a:prstDash val="solid"/>
          </a:ln>
        </p:spPr>
        <p:txBody>
          <a:bodyPr wrap="square" lIns="36000" tIns="36000" rIns="36000" bIns="36000" rtlCol="0" anchor="ctr" anchorCtr="0">
            <a:noAutofit/>
          </a:bodyPr>
          <a:lstStyle/>
          <a:p>
            <a:pPr>
              <a:spcAft>
                <a:spcPts val="200"/>
              </a:spcAft>
            </a:pPr>
            <a:r>
              <a:rPr lang="ja-JP" altLang="en-US" sz="10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②魅力</a:t>
            </a:r>
            <a:r>
              <a:rPr lang="ja-JP" altLang="en-US" sz="105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の創造・発信</a:t>
            </a:r>
            <a:r>
              <a:rPr lang="ja-JP" altLang="en-US" sz="105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拠点の形成</a:t>
            </a:r>
            <a:r>
              <a:rPr lang="ja-JP" altLang="en-US" sz="9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9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9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魅力増進施設＞</a:t>
            </a:r>
            <a:endParaRPr lang="ja-JP" altLang="en-US" sz="9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ホームベース 47"/>
          <p:cNvSpPr/>
          <p:nvPr/>
        </p:nvSpPr>
        <p:spPr>
          <a:xfrm>
            <a:off x="3953733" y="2239618"/>
            <a:ext cx="5076000" cy="257211"/>
          </a:xfrm>
          <a:prstGeom prst="homePlate">
            <a:avLst/>
          </a:prstGeom>
          <a:solidFill>
            <a:schemeClr val="bg1"/>
          </a:solidFill>
          <a:ln w="3175">
            <a:solidFill>
              <a:schemeClr val="tx1"/>
            </a:solidFill>
            <a:prstDash val="solid"/>
          </a:ln>
        </p:spPr>
        <p:txBody>
          <a:bodyPr wrap="square" lIns="36000" tIns="36000" rIns="36000" bIns="36000" rtlCol="0" anchor="ctr" anchorCtr="0">
            <a:noAutofit/>
          </a:bodyPr>
          <a:lstStyle/>
          <a:p>
            <a:pPr>
              <a:spcAft>
                <a:spcPts val="200"/>
              </a:spcAft>
            </a:pPr>
            <a:r>
              <a:rPr lang="ja-JP" altLang="en-US" sz="10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③日本観光のゲートウェイの形成</a:t>
            </a:r>
            <a:r>
              <a:rPr lang="ja-JP" altLang="en-US" sz="9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9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送客施設</a:t>
            </a:r>
            <a:r>
              <a:rPr lang="zh-TW" altLang="en-US" sz="9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ホームベース 48"/>
          <p:cNvSpPr/>
          <p:nvPr/>
        </p:nvSpPr>
        <p:spPr>
          <a:xfrm>
            <a:off x="3970242" y="2574732"/>
            <a:ext cx="5076000" cy="285565"/>
          </a:xfrm>
          <a:prstGeom prst="homePlate">
            <a:avLst/>
          </a:prstGeom>
          <a:solidFill>
            <a:schemeClr val="bg1"/>
          </a:solidFill>
          <a:ln w="3175">
            <a:solidFill>
              <a:schemeClr val="tx1"/>
            </a:solidFill>
            <a:prstDash val="solid"/>
          </a:ln>
        </p:spPr>
        <p:txBody>
          <a:bodyPr wrap="square" lIns="36000" tIns="36000" rIns="36000" bIns="36000" rtlCol="0" anchor="ctr" anchorCtr="0">
            <a:noAutofit/>
          </a:bodyPr>
          <a:lstStyle/>
          <a:p>
            <a:pPr marL="180975" indent="-180975" algn="just">
              <a:spcAft>
                <a:spcPts val="200"/>
              </a:spcAft>
            </a:pPr>
            <a:r>
              <a:rPr lang="ja-JP" altLang="en-US" sz="10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④利用者需要の高度化・多様化に対応した宿泊施設の整備</a:t>
            </a:r>
            <a:r>
              <a:rPr lang="ja-JP" altLang="en-US" sz="8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9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宿泊</a:t>
            </a:r>
            <a:r>
              <a:rPr lang="zh-TW" altLang="en-US" sz="9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a:t>
            </a:r>
            <a:endParaRPr lang="ja-JP" altLang="en-US" sz="9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ホームベース 49"/>
          <p:cNvSpPr/>
          <p:nvPr/>
        </p:nvSpPr>
        <p:spPr>
          <a:xfrm>
            <a:off x="3970242" y="2911670"/>
            <a:ext cx="5076000" cy="265553"/>
          </a:xfrm>
          <a:prstGeom prst="homePlate">
            <a:avLst>
              <a:gd name="adj" fmla="val 45103"/>
            </a:avLst>
          </a:prstGeom>
          <a:solidFill>
            <a:schemeClr val="bg1"/>
          </a:solidFill>
          <a:ln w="3175">
            <a:solidFill>
              <a:schemeClr val="tx1"/>
            </a:solidFill>
            <a:prstDash val="solid"/>
          </a:ln>
        </p:spPr>
        <p:txBody>
          <a:bodyPr wrap="square" lIns="36000" tIns="36000" rIns="36000" bIns="36000" rtlCol="0" anchor="ctr" anchorCtr="0">
            <a:noAutofit/>
          </a:bodyPr>
          <a:lstStyle/>
          <a:p>
            <a:pPr algn="just"/>
            <a:r>
              <a:rPr lang="ja-JP" altLang="en-US" sz="105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⑤</a:t>
            </a:r>
            <a:r>
              <a:rPr lang="ja-JP" altLang="en-US" sz="105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オンリーワンの</a:t>
            </a:r>
            <a:r>
              <a:rPr lang="ja-JP" altLang="en-US" sz="105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エンターテイメント</a:t>
            </a:r>
            <a:r>
              <a:rPr lang="ja-JP" altLang="en-US" sz="105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05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、リゾート</a:t>
            </a:r>
            <a:r>
              <a:rPr lang="ja-JP" altLang="en-US" sz="105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空間の</a:t>
            </a:r>
            <a:r>
              <a:rPr lang="ja-JP" altLang="en-US" sz="105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8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来訪及び滞在寄与施設＞</a:t>
            </a:r>
          </a:p>
        </p:txBody>
      </p:sp>
      <p:sp>
        <p:nvSpPr>
          <p:cNvPr id="55" name="正方形/長方形 54"/>
          <p:cNvSpPr/>
          <p:nvPr/>
        </p:nvSpPr>
        <p:spPr>
          <a:xfrm>
            <a:off x="835702" y="2161724"/>
            <a:ext cx="5940000" cy="540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p:cNvSpPr/>
          <p:nvPr/>
        </p:nvSpPr>
        <p:spPr>
          <a:xfrm>
            <a:off x="856072" y="2191360"/>
            <a:ext cx="5940000" cy="540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タイトル 1"/>
          <p:cNvSpPr txBox="1">
            <a:spLocks/>
          </p:cNvSpPr>
          <p:nvPr/>
        </p:nvSpPr>
        <p:spPr>
          <a:xfrm>
            <a:off x="226812" y="1161298"/>
            <a:ext cx="3698200" cy="311762"/>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統合型リゾート（</a:t>
            </a:r>
            <a:r>
              <a:rPr lang="en-US" altLang="ja-JP" sz="1600" b="1" dirty="0" smtClean="0">
                <a:solidFill>
                  <a:schemeClr val="bg1"/>
                </a:solidFill>
                <a:latin typeface="Meiryo UI" pitchFamily="50" charset="-128"/>
                <a:ea typeface="Meiryo UI" pitchFamily="50" charset="-128"/>
                <a:cs typeface="Meiryo UI" pitchFamily="50" charset="-128"/>
              </a:rPr>
              <a:t>IR</a:t>
            </a:r>
            <a:r>
              <a:rPr lang="ja-JP" altLang="en-US" sz="1600" b="1" dirty="0" smtClean="0">
                <a:solidFill>
                  <a:schemeClr val="bg1"/>
                </a:solidFill>
                <a:latin typeface="Meiryo UI" pitchFamily="50" charset="-128"/>
                <a:ea typeface="Meiryo UI" pitchFamily="50" charset="-128"/>
                <a:cs typeface="Meiryo UI" pitchFamily="50" charset="-128"/>
              </a:rPr>
              <a:t>）について</a:t>
            </a:r>
            <a:endParaRPr lang="ja-JP" altLang="en-US" sz="1200" b="1" dirty="0">
              <a:solidFill>
                <a:schemeClr val="bg1"/>
              </a:solidFill>
              <a:latin typeface="Meiryo UI" pitchFamily="50" charset="-128"/>
              <a:ea typeface="Meiryo UI" pitchFamily="50" charset="-128"/>
              <a:cs typeface="Meiryo UI" pitchFamily="50" charset="-128"/>
            </a:endParaRPr>
          </a:p>
        </p:txBody>
      </p:sp>
      <p:sp>
        <p:nvSpPr>
          <p:cNvPr id="95" name="正方形/長方形 94"/>
          <p:cNvSpPr/>
          <p:nvPr/>
        </p:nvSpPr>
        <p:spPr>
          <a:xfrm>
            <a:off x="3960653" y="3679254"/>
            <a:ext cx="5042545" cy="829846"/>
          </a:xfrm>
          <a:prstGeom prst="rect">
            <a:avLst/>
          </a:prstGeom>
          <a:solidFill>
            <a:schemeClr val="accent5">
              <a:lumMod val="20000"/>
              <a:lumOff val="80000"/>
            </a:schemeClr>
          </a:solidFill>
          <a:ln w="3175">
            <a:solidFill>
              <a:schemeClr val="tx1"/>
            </a:solidFill>
            <a:prstDash val="solid"/>
          </a:ln>
        </p:spPr>
        <p:txBody>
          <a:bodyPr wrap="square" lIns="36000" tIns="36000" rIns="36000" bIns="36000" rtlCol="0" anchor="ctr" anchorCtr="0">
            <a:noAutofit/>
          </a:bodyPr>
          <a:lstStyle/>
          <a:p>
            <a:pPr algn="just"/>
            <a:endParaRPr kumimoji="1" lang="ja-JP" altLang="en-US" sz="16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p:cNvSpPr/>
          <p:nvPr/>
        </p:nvSpPr>
        <p:spPr>
          <a:xfrm>
            <a:off x="245718" y="1514772"/>
            <a:ext cx="3649092" cy="755648"/>
          </a:xfrm>
          <a:prstGeom prst="rect">
            <a:avLst/>
          </a:prstGeom>
          <a:solidFill>
            <a:schemeClr val="accent5">
              <a:lumMod val="20000"/>
              <a:lumOff val="80000"/>
            </a:schemeClr>
          </a:solidFill>
          <a:ln w="3175">
            <a:solidFill>
              <a:schemeClr val="tx1"/>
            </a:solidFill>
            <a:prstDash val="solid"/>
          </a:ln>
        </p:spPr>
        <p:txBody>
          <a:bodyPr wrap="square" lIns="36000" tIns="36000" rIns="36000" bIns="36000" rtlCol="0" anchor="ctr" anchorCtr="0">
            <a:noAutofit/>
          </a:bodyPr>
          <a:lstStyle/>
          <a:p>
            <a:pPr algn="just"/>
            <a:endParaRPr kumimoji="1" lang="ja-JP" altLang="en-US" sz="15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角丸四角形 98"/>
          <p:cNvSpPr/>
          <p:nvPr/>
        </p:nvSpPr>
        <p:spPr>
          <a:xfrm>
            <a:off x="221062" y="1607240"/>
            <a:ext cx="3675439" cy="523584"/>
          </a:xfrm>
          <a:prstGeom prst="roundRect">
            <a:avLst>
              <a:gd name="adj" fmla="val 2070"/>
            </a:avLst>
          </a:prstGeom>
          <a:noFill/>
          <a:ln w="3175">
            <a:noFill/>
            <a:prstDash val="solid"/>
          </a:ln>
        </p:spPr>
        <p:txBody>
          <a:bodyPr wrap="square" lIns="36000" tIns="36000" rIns="36000" bIns="36000" rtlCol="0" anchor="ctr" anchorCtr="0">
            <a:noAutofit/>
          </a:bodyPr>
          <a:lstStyle/>
          <a:p>
            <a:pPr algn="just">
              <a:spcAft>
                <a:spcPts val="300"/>
              </a:spcAft>
            </a:pPr>
            <a:r>
              <a:rPr lang="ja-JP" altLang="en-US" sz="13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世界中から人・モノ・投資を呼び込み、大阪・関西の持続的な経済成長のエンジンとなる世界最高水準の成長型</a:t>
            </a:r>
            <a:r>
              <a:rPr lang="en-US" altLang="ja-JP" sz="13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の誘致実現に向け、取組みを推進</a:t>
            </a:r>
            <a:r>
              <a:rPr kumimoji="1" lang="ja-JP" altLang="en-US" sz="135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01" name="Oval 7"/>
          <p:cNvSpPr>
            <a:spLocks noChangeAspect="1"/>
          </p:cNvSpPr>
          <p:nvPr/>
        </p:nvSpPr>
        <p:spPr bwMode="gray">
          <a:xfrm flipV="1">
            <a:off x="1690688" y="3291535"/>
            <a:ext cx="1000674" cy="1000674"/>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102" name="Oval 35"/>
          <p:cNvSpPr>
            <a:spLocks noChangeAspect="1"/>
          </p:cNvSpPr>
          <p:nvPr/>
        </p:nvSpPr>
        <p:spPr bwMode="gray">
          <a:xfrm flipV="1">
            <a:off x="2115838" y="2563866"/>
            <a:ext cx="1050373" cy="1050373"/>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103" name="Oval 36"/>
          <p:cNvSpPr>
            <a:spLocks noChangeAspect="1"/>
          </p:cNvSpPr>
          <p:nvPr/>
        </p:nvSpPr>
        <p:spPr bwMode="gray">
          <a:xfrm flipV="1">
            <a:off x="1130256" y="2608909"/>
            <a:ext cx="1031103" cy="1031103"/>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104" name="正方形/長方形 103"/>
          <p:cNvSpPr/>
          <p:nvPr/>
        </p:nvSpPr>
        <p:spPr>
          <a:xfrm>
            <a:off x="1130136" y="2937119"/>
            <a:ext cx="1117095" cy="430887"/>
          </a:xfrm>
          <a:prstGeom prst="rect">
            <a:avLst/>
          </a:prstGeom>
        </p:spPr>
        <p:txBody>
          <a:bodyPr wrap="square">
            <a:spAutoFit/>
          </a:bodyPr>
          <a:lstStyle/>
          <a:p>
            <a:pPr algn="ctr">
              <a:tabLst>
                <a:tab pos="5748655" algn="l"/>
              </a:tabLst>
            </a:pPr>
            <a:r>
              <a:rPr lang="ja-JP" altLang="en-US"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夢と未来を</a:t>
            </a:r>
            <a:endParaRPr lang="en-US" altLang="ja-JP" sz="11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創造する</a:t>
            </a:r>
            <a:r>
              <a:rPr lang="en-US" altLang="ja-JP"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11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05" name="正方形/長方形 104"/>
          <p:cNvSpPr/>
          <p:nvPr/>
        </p:nvSpPr>
        <p:spPr>
          <a:xfrm>
            <a:off x="1630235" y="3601498"/>
            <a:ext cx="1163011" cy="430887"/>
          </a:xfrm>
          <a:prstGeom prst="rect">
            <a:avLst/>
          </a:prstGeom>
        </p:spPr>
        <p:txBody>
          <a:bodyPr wrap="square">
            <a:spAutoFit/>
          </a:bodyPr>
          <a:lstStyle/>
          <a:p>
            <a:pPr algn="ctr">
              <a:tabLst>
                <a:tab pos="5748655" algn="l"/>
              </a:tabLst>
            </a:pPr>
            <a:r>
              <a:rPr lang="ja-JP" altLang="en-US"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「夢洲」を</a:t>
            </a:r>
            <a:endParaRPr lang="en-US" altLang="ja-JP"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活かす</a:t>
            </a:r>
            <a:r>
              <a:rPr lang="en-US" altLang="ja-JP"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11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06" name="正方形/長方形 105"/>
          <p:cNvSpPr/>
          <p:nvPr/>
        </p:nvSpPr>
        <p:spPr>
          <a:xfrm>
            <a:off x="2090752" y="2847625"/>
            <a:ext cx="1109393" cy="600164"/>
          </a:xfrm>
          <a:prstGeom prst="rect">
            <a:avLst/>
          </a:prstGeom>
        </p:spPr>
        <p:txBody>
          <a:bodyPr wrap="square">
            <a:spAutoFit/>
          </a:bodyPr>
          <a:lstStyle/>
          <a:p>
            <a:pPr algn="ctr">
              <a:tabLst>
                <a:tab pos="5748655" algn="l"/>
              </a:tabLst>
            </a:pPr>
            <a:r>
              <a:rPr lang="ja-JP" altLang="en-US"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ひろがり・</a:t>
            </a:r>
            <a:endParaRPr lang="en-US" altLang="ja-JP"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 つながりを</a:t>
            </a:r>
            <a:endParaRPr lang="en-US" altLang="ja-JP" sz="11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生み出す</a:t>
            </a:r>
            <a:r>
              <a:rPr lang="en-US" altLang="ja-JP" sz="11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11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07" name="ホームベース 106"/>
          <p:cNvSpPr/>
          <p:nvPr/>
        </p:nvSpPr>
        <p:spPr>
          <a:xfrm>
            <a:off x="554991" y="3870132"/>
            <a:ext cx="1121281" cy="251644"/>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a:t>
            </a:r>
            <a:endParaRPr lang="en-US" altLang="ja-JP"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活かした価値創出</a:t>
            </a:r>
            <a:endPar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ホームベース 107"/>
          <p:cNvSpPr/>
          <p:nvPr/>
        </p:nvSpPr>
        <p:spPr>
          <a:xfrm>
            <a:off x="2825426" y="2416660"/>
            <a:ext cx="1019794" cy="39404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空間軸に沿った</a:t>
            </a:r>
            <a:endParaRPr lang="en-US" altLang="ja-JP"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成長・波及</a:t>
            </a:r>
            <a:endPar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ホームベース 108"/>
          <p:cNvSpPr/>
          <p:nvPr/>
        </p:nvSpPr>
        <p:spPr>
          <a:xfrm>
            <a:off x="150911" y="2800792"/>
            <a:ext cx="1218557" cy="269339"/>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時間軸に沿った</a:t>
            </a:r>
            <a:endParaRPr lang="en-US" altLang="ja-JP"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a:t>
            </a:r>
            <a:endPar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ホームベース 110"/>
          <p:cNvSpPr/>
          <p:nvPr/>
        </p:nvSpPr>
        <p:spPr>
          <a:xfrm>
            <a:off x="271976" y="2350198"/>
            <a:ext cx="1122778" cy="19607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11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◆成長の方向性</a:t>
            </a:r>
            <a:endParaRPr lang="ja-JP" altLang="en-US" sz="11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2" name="グループ化 111"/>
          <p:cNvGrpSpPr/>
          <p:nvPr/>
        </p:nvGrpSpPr>
        <p:grpSpPr bwMode="gray">
          <a:xfrm rot="10800000">
            <a:off x="47742" y="2689592"/>
            <a:ext cx="1370425" cy="318115"/>
            <a:chOff x="7808082" y="4989728"/>
            <a:chExt cx="1438224" cy="318499"/>
          </a:xfrm>
        </p:grpSpPr>
        <p:cxnSp>
          <p:nvCxnSpPr>
            <p:cNvPr id="113" name="Straight Connector 104"/>
            <p:cNvCxnSpPr/>
            <p:nvPr/>
          </p:nvCxnSpPr>
          <p:spPr bwMode="gray">
            <a:xfrm rot="10800000" flipH="1" flipV="1">
              <a:off x="7808082" y="4989728"/>
              <a:ext cx="166392" cy="318499"/>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05"/>
            <p:cNvCxnSpPr/>
            <p:nvPr/>
          </p:nvCxnSpPr>
          <p:spPr bwMode="gray">
            <a:xfrm rot="10800000" flipH="1">
              <a:off x="7971137" y="5304034"/>
              <a:ext cx="1275169" cy="142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5" name="グループ化 114"/>
          <p:cNvGrpSpPr/>
          <p:nvPr/>
        </p:nvGrpSpPr>
        <p:grpSpPr bwMode="gray">
          <a:xfrm flipH="1">
            <a:off x="2739925" y="2332657"/>
            <a:ext cx="1193438" cy="425135"/>
            <a:chOff x="1130235" y="1762287"/>
            <a:chExt cx="1136535" cy="68792"/>
          </a:xfrm>
        </p:grpSpPr>
        <p:cxnSp>
          <p:nvCxnSpPr>
            <p:cNvPr id="116" name="Straight Connector 91"/>
            <p:cNvCxnSpPr/>
            <p:nvPr/>
          </p:nvCxnSpPr>
          <p:spPr bwMode="gray">
            <a:xfrm flipH="1" flipV="1">
              <a:off x="2141622" y="1762291"/>
              <a:ext cx="125148" cy="68788"/>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92"/>
            <p:cNvCxnSpPr/>
            <p:nvPr/>
          </p:nvCxnSpPr>
          <p:spPr bwMode="gray">
            <a:xfrm flipH="1">
              <a:off x="1130235" y="1762287"/>
              <a:ext cx="1013768" cy="51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8" name="グループ化 117"/>
          <p:cNvGrpSpPr/>
          <p:nvPr/>
        </p:nvGrpSpPr>
        <p:grpSpPr bwMode="gray">
          <a:xfrm>
            <a:off x="586942" y="4013601"/>
            <a:ext cx="1177599" cy="234840"/>
            <a:chOff x="338270" y="5756987"/>
            <a:chExt cx="1722763" cy="272352"/>
          </a:xfrm>
        </p:grpSpPr>
        <p:cxnSp>
          <p:nvCxnSpPr>
            <p:cNvPr id="119" name="Straight Connector 100"/>
            <p:cNvCxnSpPr/>
            <p:nvPr/>
          </p:nvCxnSpPr>
          <p:spPr bwMode="gray">
            <a:xfrm flipH="1">
              <a:off x="1884747" y="5756987"/>
              <a:ext cx="176286" cy="272352"/>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01"/>
            <p:cNvCxnSpPr/>
            <p:nvPr/>
          </p:nvCxnSpPr>
          <p:spPr bwMode="gray">
            <a:xfrm flipH="1">
              <a:off x="338270" y="6029339"/>
              <a:ext cx="154647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1" name="テキスト ボックス 120"/>
          <p:cNvSpPr txBox="1"/>
          <p:nvPr/>
        </p:nvSpPr>
        <p:spPr>
          <a:xfrm>
            <a:off x="4061415" y="3767708"/>
            <a:ext cx="2656918" cy="646331"/>
          </a:xfrm>
          <a:prstGeom prst="rect">
            <a:avLst/>
          </a:prstGeom>
          <a:noFill/>
          <a:ln w="12700">
            <a:noFill/>
          </a:ln>
        </p:spPr>
        <p:txBody>
          <a:bodyPr wrap="square" lIns="36000" rIns="36000" rtlCol="0">
            <a:spAutoFit/>
          </a:bodyPr>
          <a:lstStyle/>
          <a:p>
            <a:pPr>
              <a:lnSpc>
                <a:spcPct val="150000"/>
              </a:lnSpc>
              <a:spcAft>
                <a:spcPts val="300"/>
              </a:spcAft>
            </a:pPr>
            <a:r>
              <a:rPr lang="ja-JP" altLang="en-US" sz="1200" dirty="0" smtClean="0">
                <a:solidFill>
                  <a:prstClr val="black"/>
                </a:solidFill>
                <a:latin typeface="Meiryo UI" panose="020B0604030504040204" pitchFamily="50" charset="-128"/>
                <a:ea typeface="Meiryo UI" panose="020B0604030504040204" pitchFamily="50" charset="-128"/>
              </a:rPr>
              <a:t>◆投資規模：</a:t>
            </a:r>
            <a:r>
              <a:rPr lang="en-US" altLang="ja-JP" sz="1200" dirty="0" smtClean="0">
                <a:solidFill>
                  <a:prstClr val="black"/>
                </a:solidFill>
                <a:latin typeface="Meiryo UI" panose="020B0604030504040204" pitchFamily="50" charset="-128"/>
                <a:ea typeface="Meiryo UI" panose="020B0604030504040204" pitchFamily="50" charset="-128"/>
              </a:rPr>
              <a:t>9,300</a:t>
            </a:r>
            <a:r>
              <a:rPr lang="ja-JP" altLang="en-US" sz="1200" dirty="0" smtClean="0">
                <a:solidFill>
                  <a:prstClr val="black"/>
                </a:solidFill>
                <a:latin typeface="Meiryo UI" panose="020B0604030504040204" pitchFamily="50" charset="-128"/>
                <a:ea typeface="Meiryo UI" panose="020B0604030504040204" pitchFamily="50" charset="-128"/>
              </a:rPr>
              <a:t>億円</a:t>
            </a:r>
            <a:r>
              <a:rPr lang="en-US" altLang="ja-JP" sz="1200" dirty="0" smtClean="0">
                <a:solidFill>
                  <a:prstClr val="black"/>
                </a:solidFill>
                <a:latin typeface="Meiryo UI" panose="020B0604030504040204" pitchFamily="50" charset="-128"/>
                <a:ea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◆施設規模：総延床面積　</a:t>
            </a:r>
            <a:r>
              <a:rPr lang="en-US" altLang="ja-JP" sz="1200" dirty="0" smtClean="0">
                <a:solidFill>
                  <a:prstClr val="black"/>
                </a:solidFill>
                <a:latin typeface="Meiryo UI" panose="020B0604030504040204" pitchFamily="50" charset="-128"/>
                <a:ea typeface="Meiryo UI" panose="020B0604030504040204" pitchFamily="50" charset="-128"/>
              </a:rPr>
              <a:t>100</a:t>
            </a:r>
            <a:r>
              <a:rPr lang="ja-JP" altLang="en-US" sz="1200" dirty="0" smtClean="0">
                <a:solidFill>
                  <a:prstClr val="black"/>
                </a:solidFill>
                <a:latin typeface="Meiryo UI" panose="020B0604030504040204" pitchFamily="50" charset="-128"/>
                <a:ea typeface="Meiryo UI" panose="020B0604030504040204" pitchFamily="50" charset="-128"/>
              </a:rPr>
              <a:t>万㎡</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132" name="タイトル 1"/>
          <p:cNvSpPr txBox="1">
            <a:spLocks/>
          </p:cNvSpPr>
          <p:nvPr/>
        </p:nvSpPr>
        <p:spPr>
          <a:xfrm>
            <a:off x="273087" y="4607254"/>
            <a:ext cx="8573748" cy="324073"/>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　ＩＲ立地による効果</a:t>
            </a:r>
            <a:endParaRPr lang="ja-JP" altLang="en-US" sz="1200" b="1" dirty="0">
              <a:solidFill>
                <a:schemeClr val="bg1"/>
              </a:solidFill>
              <a:latin typeface="Meiryo UI" pitchFamily="50" charset="-128"/>
              <a:ea typeface="Meiryo UI" pitchFamily="50" charset="-128"/>
              <a:cs typeface="Meiryo UI" pitchFamily="50" charset="-128"/>
            </a:endParaRPr>
          </a:p>
        </p:txBody>
      </p:sp>
      <p:sp>
        <p:nvSpPr>
          <p:cNvPr id="133" name="正方形/長方形 132"/>
          <p:cNvSpPr/>
          <p:nvPr/>
        </p:nvSpPr>
        <p:spPr>
          <a:xfrm>
            <a:off x="342819" y="4979258"/>
            <a:ext cx="6013326" cy="1781175"/>
          </a:xfrm>
          <a:prstGeom prst="rect">
            <a:avLst/>
          </a:prstGeom>
          <a:solidFill>
            <a:schemeClr val="bg1"/>
          </a:solidFill>
          <a:ln w="3175">
            <a:solidFill>
              <a:schemeClr val="tx1"/>
            </a:solidFill>
            <a:prstDash val="solid"/>
          </a:ln>
        </p:spPr>
        <p:txBody>
          <a:bodyPr wrap="square" lIns="36000" tIns="72000" rIns="36000" bIns="36000" rtlCol="0" anchor="t" anchorCtr="0">
            <a:noAutofit/>
          </a:bodyPr>
          <a:lstStyle/>
          <a:p>
            <a:pPr algn="just">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観光振興・地域経済振興・公益還元</a:t>
            </a:r>
            <a:endParaRPr lang="ja-JP" altLang="en-US" sz="10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9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下矢印 133"/>
          <p:cNvSpPr/>
          <p:nvPr/>
        </p:nvSpPr>
        <p:spPr>
          <a:xfrm rot="16200000">
            <a:off x="4129689" y="5485624"/>
            <a:ext cx="324000" cy="108000"/>
          </a:xfrm>
          <a:prstGeom prst="downArrow">
            <a:avLst>
              <a:gd name="adj1" fmla="val 50000"/>
              <a:gd name="adj2" fmla="val 10000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5" name="テキスト ボックス 134"/>
          <p:cNvSpPr txBox="1"/>
          <p:nvPr/>
        </p:nvSpPr>
        <p:spPr>
          <a:xfrm>
            <a:off x="476092" y="5256017"/>
            <a:ext cx="3699421" cy="576000"/>
          </a:xfrm>
          <a:prstGeom prst="rect">
            <a:avLst/>
          </a:prstGeom>
          <a:noFill/>
          <a:ln w="6350">
            <a:solidFill>
              <a:schemeClr val="tx1"/>
            </a:solidFill>
            <a:prstDash val="sysDot"/>
          </a:ln>
        </p:spPr>
        <p:txBody>
          <a:bodyPr wrap="square" lIns="36000" tIns="36000" rIns="36000" rtlCol="0">
            <a:spAutoFit/>
          </a:bodyPr>
          <a:lstStyle/>
          <a:p>
            <a:pPr marL="72000" indent="-72000">
              <a:spcAft>
                <a:spcPts val="300"/>
              </a:spcAft>
              <a:buFont typeface="Wingdings" panose="05000000000000000000" pitchFamily="2" charset="2"/>
              <a:buChar char="Ø"/>
            </a:pPr>
            <a:r>
              <a:rPr lang="ja-JP" altLang="en-US" sz="1000" b="1" dirty="0" smtClean="0">
                <a:solidFill>
                  <a:prstClr val="black"/>
                </a:solidFill>
                <a:latin typeface="Meiryo UI" panose="020B0604030504040204" pitchFamily="50" charset="-128"/>
                <a:ea typeface="Meiryo UI" panose="020B0604030504040204" pitchFamily="50" charset="-128"/>
              </a:rPr>
              <a:t> </a:t>
            </a:r>
            <a:r>
              <a:rPr lang="ja-JP" altLang="en-US" sz="1000" u="sng" dirty="0" smtClean="0">
                <a:solidFill>
                  <a:prstClr val="black"/>
                </a:solidFill>
                <a:latin typeface="Meiryo UI" panose="020B0604030504040204" pitchFamily="50" charset="-128"/>
                <a:ea typeface="Meiryo UI" panose="020B0604030504040204" pitchFamily="50" charset="-128"/>
              </a:rPr>
              <a:t>世界最高水準の成長型</a:t>
            </a:r>
            <a:r>
              <a:rPr lang="en-US" altLang="ja-JP" sz="1000" u="sng" dirty="0" smtClean="0">
                <a:solidFill>
                  <a:prstClr val="black"/>
                </a:solidFill>
                <a:latin typeface="Meiryo UI" panose="020B0604030504040204" pitchFamily="50" charset="-128"/>
                <a:ea typeface="Meiryo UI" panose="020B0604030504040204" pitchFamily="50" charset="-128"/>
              </a:rPr>
              <a:t>IR</a:t>
            </a:r>
            <a:r>
              <a:rPr lang="ja-JP" altLang="en-US" sz="1000" u="sng" dirty="0" smtClean="0">
                <a:solidFill>
                  <a:prstClr val="black"/>
                </a:solidFill>
                <a:latin typeface="Meiryo UI" panose="020B0604030504040204" pitchFamily="50" charset="-128"/>
                <a:ea typeface="Meiryo UI" panose="020B0604030504040204" pitchFamily="50" charset="-128"/>
              </a:rPr>
              <a:t>の立地</a:t>
            </a:r>
            <a:endParaRPr lang="en-US" altLang="ja-JP" sz="1000" u="sng" dirty="0" smtClean="0">
              <a:solidFill>
                <a:prstClr val="black"/>
              </a:solidFill>
              <a:latin typeface="Meiryo UI" panose="020B0604030504040204" pitchFamily="50" charset="-128"/>
              <a:ea typeface="Meiryo UI" panose="020B0604030504040204" pitchFamily="50" charset="-128"/>
            </a:endParaRPr>
          </a:p>
          <a:p>
            <a:r>
              <a:rPr lang="ja-JP" altLang="en-US" sz="1000" b="1" dirty="0" smtClean="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ビジネス客やファミリー層の来訪者の増加 、訪日外国人の増加</a:t>
            </a:r>
          </a:p>
          <a:p>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国際会議や大規模展示会開催の増加 　・１人当たり観光消費額の</a:t>
            </a:r>
            <a:r>
              <a:rPr lang="ja-JP" altLang="en-US" sz="900" dirty="0" smtClean="0">
                <a:solidFill>
                  <a:prstClr val="black"/>
                </a:solidFill>
                <a:latin typeface="Meiryo UI" panose="020B0604030504040204" pitchFamily="50" charset="-128"/>
                <a:ea typeface="Meiryo UI" panose="020B0604030504040204" pitchFamily="50" charset="-128"/>
              </a:rPr>
              <a:t>増加</a:t>
            </a:r>
            <a:endParaRPr lang="ja-JP" altLang="en-US" sz="900" dirty="0">
              <a:solidFill>
                <a:prstClr val="black"/>
              </a:solidFill>
              <a:latin typeface="Meiryo UI" panose="020B0604030504040204" pitchFamily="50" charset="-128"/>
              <a:ea typeface="Meiryo UI" panose="020B0604030504040204" pitchFamily="50" charset="-128"/>
            </a:endParaRPr>
          </a:p>
        </p:txBody>
      </p:sp>
      <p:sp>
        <p:nvSpPr>
          <p:cNvPr id="136" name="テキスト ボックス 135"/>
          <p:cNvSpPr txBox="1"/>
          <p:nvPr/>
        </p:nvSpPr>
        <p:spPr>
          <a:xfrm>
            <a:off x="4393196" y="5197073"/>
            <a:ext cx="1886749" cy="636516"/>
          </a:xfrm>
          <a:prstGeom prst="rect">
            <a:avLst/>
          </a:prstGeom>
          <a:noFill/>
          <a:ln w="6350">
            <a:solidFill>
              <a:schemeClr val="tx1"/>
            </a:solidFill>
            <a:prstDash val="sysDot"/>
          </a:ln>
        </p:spPr>
        <p:txBody>
          <a:bodyPr wrap="square" lIns="36000" tIns="36000" rIns="36000" rtlCol="0">
            <a:spAutoFit/>
          </a:bodyPr>
          <a:lstStyle/>
          <a:p>
            <a:r>
              <a:rPr lang="ja-JP" altLang="en-US" sz="900" dirty="0" smtClean="0">
                <a:solidFill>
                  <a:prstClr val="black"/>
                </a:solidFill>
                <a:latin typeface="Meiryo UI" panose="020B0604030504040204" pitchFamily="50" charset="-128"/>
                <a:ea typeface="Meiryo UI" panose="020B0604030504040204" pitchFamily="50" charset="-128"/>
              </a:rPr>
              <a:t> ・ 新たな需要の増加による経済波及</a:t>
            </a:r>
            <a:endParaRPr lang="en-US" altLang="ja-JP" sz="900" dirty="0" smtClean="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効果、雇用創出効果</a:t>
            </a:r>
            <a:endParaRPr lang="en-US" altLang="ja-JP" sz="900" dirty="0" smtClean="0">
              <a:solidFill>
                <a:prstClr val="black"/>
              </a:solidFill>
              <a:latin typeface="Meiryo UI" panose="020B0604030504040204" pitchFamily="50" charset="-128"/>
              <a:ea typeface="Meiryo UI" panose="020B0604030504040204" pitchFamily="50" charset="-128"/>
            </a:endParaRPr>
          </a:p>
          <a:p>
            <a:r>
              <a:rPr lang="ja-JP" altLang="en-US" sz="900" dirty="0" smtClean="0">
                <a:solidFill>
                  <a:prstClr val="black"/>
                </a:solidFill>
                <a:latin typeface="Meiryo UI" panose="020B0604030504040204" pitchFamily="50" charset="-128"/>
                <a:ea typeface="Meiryo UI" panose="020B0604030504040204" pitchFamily="50" charset="-128"/>
              </a:rPr>
              <a:t> ・ 様々な産業への波及効果</a:t>
            </a:r>
            <a:endParaRPr lang="en-US" altLang="ja-JP" sz="900" dirty="0" smtClean="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都市の魅力と国際競争力の向上</a:t>
            </a:r>
            <a:endParaRPr lang="ja-JP" altLang="en-US" sz="900" dirty="0">
              <a:solidFill>
                <a:prstClr val="black"/>
              </a:solidFill>
              <a:latin typeface="Meiryo UI" panose="020B0604030504040204" pitchFamily="50" charset="-128"/>
              <a:ea typeface="Meiryo UI" panose="020B0604030504040204" pitchFamily="50" charset="-128"/>
            </a:endParaRPr>
          </a:p>
        </p:txBody>
      </p:sp>
      <p:sp>
        <p:nvSpPr>
          <p:cNvPr id="137" name="テキスト ボックス 136"/>
          <p:cNvSpPr txBox="1"/>
          <p:nvPr/>
        </p:nvSpPr>
        <p:spPr>
          <a:xfrm>
            <a:off x="5245397" y="6196781"/>
            <a:ext cx="923312" cy="246221"/>
          </a:xfrm>
          <a:prstGeom prst="rect">
            <a:avLst/>
          </a:prstGeom>
          <a:noFill/>
        </p:spPr>
        <p:txBody>
          <a:bodyPr wrap="square" lIns="36000" tIns="0" rIns="36000" bIns="0"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近畿圏の</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8" name="表 137"/>
          <p:cNvGraphicFramePr>
            <a:graphicFrameLocks noGrp="1"/>
          </p:cNvGraphicFramePr>
          <p:nvPr>
            <p:extLst/>
          </p:nvPr>
        </p:nvGraphicFramePr>
        <p:xfrm>
          <a:off x="484438" y="5931744"/>
          <a:ext cx="4752000" cy="504000"/>
        </p:xfrm>
        <a:graphic>
          <a:graphicData uri="http://schemas.openxmlformats.org/drawingml/2006/table">
            <a:tbl>
              <a:tblPr bandRow="1">
                <a:tableStyleId>{5C22544A-7EE6-4342-B048-85BDC9FD1C3A}</a:tableStyleId>
              </a:tblPr>
              <a:tblGrid>
                <a:gridCol w="1296000">
                  <a:extLst>
                    <a:ext uri="{9D8B030D-6E8A-4147-A177-3AD203B41FA5}">
                      <a16:colId xmlns:a16="http://schemas.microsoft.com/office/drawing/2014/main" val="3032238048"/>
                    </a:ext>
                  </a:extLst>
                </a:gridCol>
                <a:gridCol w="1080000">
                  <a:extLst>
                    <a:ext uri="{9D8B030D-6E8A-4147-A177-3AD203B41FA5}">
                      <a16:colId xmlns:a16="http://schemas.microsoft.com/office/drawing/2014/main" val="417892378"/>
                    </a:ext>
                  </a:extLst>
                </a:gridCol>
                <a:gridCol w="1296000">
                  <a:extLst>
                    <a:ext uri="{9D8B030D-6E8A-4147-A177-3AD203B41FA5}">
                      <a16:colId xmlns:a16="http://schemas.microsoft.com/office/drawing/2014/main" val="646776825"/>
                    </a:ext>
                  </a:extLst>
                </a:gridCol>
                <a:gridCol w="1080000">
                  <a:extLst>
                    <a:ext uri="{9D8B030D-6E8A-4147-A177-3AD203B41FA5}">
                      <a16:colId xmlns:a16="http://schemas.microsoft.com/office/drawing/2014/main" val="2156566681"/>
                    </a:ext>
                  </a:extLst>
                </a:gridCol>
              </a:tblGrid>
              <a:tr h="252000">
                <a:tc>
                  <a:txBody>
                    <a:bodyPr/>
                    <a:lstStyle/>
                    <a:p>
                      <a:pPr indent="-61595" algn="ctr">
                        <a:lnSpc>
                          <a:spcPts val="1500"/>
                        </a:lnSpc>
                        <a:spcAft>
                          <a:spcPts val="0"/>
                        </a:spcAft>
                      </a:pPr>
                      <a:r>
                        <a:rPr lang="ja-JP" sz="900" kern="100" dirty="0" smtClean="0">
                          <a:effectLst/>
                          <a:latin typeface="Meiryo UI" panose="020B0604030504040204" pitchFamily="50" charset="-128"/>
                          <a:ea typeface="Meiryo UI" panose="020B0604030504040204" pitchFamily="50" charset="-128"/>
                        </a:rPr>
                        <a:t>経済</a:t>
                      </a:r>
                      <a:r>
                        <a:rPr lang="ja-JP" sz="900" kern="100" dirty="0">
                          <a:effectLst/>
                          <a:latin typeface="Meiryo UI" panose="020B0604030504040204" pitchFamily="50" charset="-128"/>
                          <a:ea typeface="Meiryo UI" panose="020B0604030504040204" pitchFamily="50" charset="-128"/>
                        </a:rPr>
                        <a:t>波及</a:t>
                      </a:r>
                      <a:r>
                        <a:rPr lang="ja-JP" sz="900" kern="100" dirty="0" smtClean="0">
                          <a:effectLst/>
                          <a:latin typeface="Meiryo UI" panose="020B0604030504040204" pitchFamily="50" charset="-128"/>
                          <a:ea typeface="Meiryo UI" panose="020B0604030504040204" pitchFamily="50" charset="-128"/>
                        </a:rPr>
                        <a:t>効果</a:t>
                      </a:r>
                      <a:r>
                        <a:rPr lang="en-US" altLang="ja-JP" sz="900" kern="100" dirty="0" smtClean="0">
                          <a:effectLst/>
                          <a:latin typeface="Meiryo UI" panose="020B0604030504040204" pitchFamily="50" charset="-128"/>
                          <a:ea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rPr>
                        <a:t>建設</a:t>
                      </a:r>
                      <a:r>
                        <a:rPr lang="ja-JP" altLang="en-US" sz="900" kern="100" dirty="0" smtClean="0">
                          <a:effectLst/>
                          <a:latin typeface="Meiryo UI" panose="020B0604030504040204" pitchFamily="50" charset="-128"/>
                          <a:ea typeface="Meiryo UI" panose="020B0604030504040204" pitchFamily="50" charset="-128"/>
                        </a:rPr>
                        <a:t>時</a:t>
                      </a:r>
                      <a:r>
                        <a:rPr lang="en-US" altLang="ja-JP" sz="900" kern="100" dirty="0" smtClean="0">
                          <a:effectLst/>
                          <a:latin typeface="Meiryo UI" panose="020B0604030504040204" pitchFamily="50" charset="-128"/>
                          <a:ea typeface="Meiryo UI" panose="020B0604030504040204" pitchFamily="50" charset="-128"/>
                        </a:rPr>
                        <a:t>)</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900" kern="100" dirty="0" smtClean="0">
                          <a:effectLst/>
                          <a:latin typeface="Meiryo UI" panose="020B0604030504040204" pitchFamily="50" charset="-128"/>
                          <a:ea typeface="Meiryo UI" panose="020B0604030504040204" pitchFamily="50" charset="-128"/>
                        </a:rPr>
                        <a:t>1</a:t>
                      </a:r>
                      <a:r>
                        <a:rPr lang="ja-JP" altLang="en-US" sz="900" kern="100" dirty="0" smtClean="0">
                          <a:effectLst/>
                          <a:latin typeface="Meiryo UI" panose="020B0604030504040204" pitchFamily="50" charset="-128"/>
                          <a:ea typeface="Meiryo UI" panose="020B0604030504040204" pitchFamily="50" charset="-128"/>
                        </a:rPr>
                        <a:t>兆</a:t>
                      </a:r>
                      <a:r>
                        <a:rPr lang="en-US" altLang="ja-JP" sz="900" kern="100" dirty="0" smtClean="0">
                          <a:effectLst/>
                          <a:latin typeface="Meiryo UI" panose="020B0604030504040204" pitchFamily="50" charset="-128"/>
                          <a:ea typeface="Meiryo UI" panose="020B0604030504040204" pitchFamily="50" charset="-128"/>
                        </a:rPr>
                        <a:t>2,400</a:t>
                      </a:r>
                      <a:r>
                        <a:rPr lang="ja-JP" sz="900" kern="100" dirty="0" smtClean="0">
                          <a:effectLst/>
                          <a:latin typeface="Meiryo UI" panose="020B0604030504040204" pitchFamily="50" charset="-128"/>
                          <a:ea typeface="Meiryo UI" panose="020B0604030504040204" pitchFamily="50" charset="-128"/>
                        </a:rPr>
                        <a:t>億円</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900" kern="100" dirty="0" smtClean="0">
                          <a:effectLst/>
                          <a:latin typeface="Meiryo UI" panose="020B0604030504040204" pitchFamily="50" charset="-128"/>
                          <a:ea typeface="Meiryo UI" panose="020B0604030504040204" pitchFamily="50" charset="-128"/>
                          <a:cs typeface="Times New Roman" panose="02020603050405020304" pitchFamily="18" charset="0"/>
                        </a:rPr>
                        <a:t>経済波及効果（運営）</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Times New Roman" panose="02020603050405020304" pitchFamily="18" charset="0"/>
                        </a:rPr>
                        <a:t>7,600</a:t>
                      </a:r>
                      <a:r>
                        <a:rPr lang="ja-JP" altLang="en-US" sz="900" kern="100" dirty="0" smtClean="0">
                          <a:effectLst/>
                          <a:latin typeface="Meiryo UI" panose="020B0604030504040204" pitchFamily="50" charset="-128"/>
                          <a:ea typeface="Meiryo UI" panose="020B0604030504040204" pitchFamily="50" charset="-128"/>
                          <a:cs typeface="Times New Roman" panose="02020603050405020304" pitchFamily="18" charset="0"/>
                        </a:rPr>
                        <a:t>億円</a:t>
                      </a:r>
                      <a:r>
                        <a:rPr lang="en-US" altLang="ja-JP" sz="9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smtClean="0">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010985"/>
                  </a:ext>
                </a:extLst>
              </a:tr>
              <a:tr h="252000">
                <a:tc>
                  <a:txBody>
                    <a:bodyPr/>
                    <a:lstStyle/>
                    <a:p>
                      <a:pPr indent="-61595" algn="ctr">
                        <a:lnSpc>
                          <a:spcPts val="1500"/>
                        </a:lnSpc>
                        <a:spcAft>
                          <a:spcPts val="0"/>
                        </a:spcAft>
                      </a:pPr>
                      <a:r>
                        <a:rPr lang="ja-JP" sz="900" kern="100" dirty="0">
                          <a:effectLst/>
                          <a:latin typeface="Meiryo UI" panose="020B0604030504040204" pitchFamily="50" charset="-128"/>
                          <a:ea typeface="Meiryo UI" panose="020B0604030504040204" pitchFamily="50" charset="-128"/>
                        </a:rPr>
                        <a:t>雇用創出</a:t>
                      </a:r>
                      <a:r>
                        <a:rPr lang="ja-JP" sz="900" kern="100" dirty="0" smtClean="0">
                          <a:effectLst/>
                          <a:latin typeface="Meiryo UI" panose="020B0604030504040204" pitchFamily="50" charset="-128"/>
                          <a:ea typeface="Meiryo UI" panose="020B0604030504040204" pitchFamily="50" charset="-128"/>
                        </a:rPr>
                        <a:t>効果</a:t>
                      </a:r>
                      <a:r>
                        <a:rPr lang="en-US" altLang="ja-JP" sz="900" kern="100" dirty="0" smtClean="0">
                          <a:effectLst/>
                          <a:latin typeface="Meiryo UI" panose="020B0604030504040204" pitchFamily="50" charset="-128"/>
                          <a:ea typeface="Meiryo UI" panose="020B0604030504040204" pitchFamily="50" charset="-128"/>
                        </a:rPr>
                        <a:t> (</a:t>
                      </a:r>
                      <a:r>
                        <a:rPr lang="ja-JP" sz="900" kern="100" dirty="0" smtClean="0">
                          <a:effectLst/>
                          <a:latin typeface="Meiryo UI" panose="020B0604030504040204" pitchFamily="50" charset="-128"/>
                          <a:ea typeface="Meiryo UI" panose="020B0604030504040204" pitchFamily="50" charset="-128"/>
                        </a:rPr>
                        <a:t>建設</a:t>
                      </a:r>
                      <a:r>
                        <a:rPr lang="ja-JP" altLang="en-US" sz="900" kern="100" dirty="0" smtClean="0">
                          <a:effectLst/>
                          <a:latin typeface="Meiryo UI" panose="020B0604030504040204" pitchFamily="50" charset="-128"/>
                          <a:ea typeface="Meiryo UI" panose="020B0604030504040204" pitchFamily="50" charset="-128"/>
                        </a:rPr>
                        <a:t>時</a:t>
                      </a:r>
                      <a:r>
                        <a:rPr lang="en-US" altLang="ja-JP" sz="900" kern="100" dirty="0" smtClean="0">
                          <a:effectLst/>
                          <a:latin typeface="Meiryo UI" panose="020B0604030504040204" pitchFamily="50" charset="-128"/>
                          <a:ea typeface="Meiryo UI" panose="020B0604030504040204" pitchFamily="50" charset="-128"/>
                        </a:rPr>
                        <a:t>)</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900" kern="100" dirty="0" smtClean="0">
                          <a:effectLst/>
                          <a:latin typeface="Meiryo UI" panose="020B0604030504040204" pitchFamily="50" charset="-128"/>
                          <a:ea typeface="Meiryo UI" panose="020B0604030504040204" pitchFamily="50" charset="-128"/>
                        </a:rPr>
                        <a:t>7.5</a:t>
                      </a:r>
                      <a:r>
                        <a:rPr lang="ja-JP" altLang="en-US" sz="900" kern="100" dirty="0" smtClean="0">
                          <a:effectLst/>
                          <a:latin typeface="Meiryo UI" panose="020B0604030504040204" pitchFamily="50" charset="-128"/>
                          <a:ea typeface="Meiryo UI" panose="020B0604030504040204" pitchFamily="50" charset="-128"/>
                        </a:rPr>
                        <a:t>万人</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900" kern="100" dirty="0" smtClean="0">
                          <a:effectLst/>
                          <a:latin typeface="Meiryo UI" panose="020B0604030504040204" pitchFamily="50" charset="-128"/>
                          <a:ea typeface="Meiryo UI" panose="020B0604030504040204" pitchFamily="50" charset="-128"/>
                          <a:cs typeface="Times New Roman" panose="02020603050405020304" pitchFamily="18" charset="0"/>
                        </a:rPr>
                        <a:t>雇用創出効果（運営）</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Times New Roman" panose="02020603050405020304" pitchFamily="18" charset="0"/>
                        </a:rPr>
                        <a:t>8.8</a:t>
                      </a:r>
                      <a:r>
                        <a:rPr lang="ja-JP" altLang="en-US" sz="900" kern="100" dirty="0" smtClean="0">
                          <a:effectLst/>
                          <a:latin typeface="Meiryo UI" panose="020B0604030504040204" pitchFamily="50" charset="-128"/>
                          <a:ea typeface="Meiryo UI" panose="020B0604030504040204" pitchFamily="50" charset="-128"/>
                          <a:cs typeface="Times New Roman" panose="02020603050405020304" pitchFamily="18" charset="0"/>
                        </a:rPr>
                        <a:t>万人</a:t>
                      </a:r>
                      <a:r>
                        <a:rPr lang="en-US" altLang="ja-JP" sz="9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smtClean="0">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737634"/>
                  </a:ext>
                </a:extLst>
              </a:tr>
            </a:tbl>
          </a:graphicData>
        </a:graphic>
      </p:graphicFrame>
      <p:sp>
        <p:nvSpPr>
          <p:cNvPr id="139" name="テキスト ボックス 138"/>
          <p:cNvSpPr txBox="1"/>
          <p:nvPr/>
        </p:nvSpPr>
        <p:spPr>
          <a:xfrm>
            <a:off x="550591" y="6514996"/>
            <a:ext cx="5449228" cy="138499"/>
          </a:xfrm>
          <a:prstGeom prst="rect">
            <a:avLst/>
          </a:prstGeom>
          <a:noFill/>
        </p:spPr>
        <p:txBody>
          <a:bodyPr wrap="square" lIns="36000" tIns="0" rIns="36000" bIns="0" rtlCol="0">
            <a:spAutoFit/>
          </a:bodyPr>
          <a:lstStyle/>
          <a:p>
            <a:r>
              <a:rPr lang="ja-JP" altLang="en-US" sz="900" u="sng" dirty="0" smtClean="0">
                <a:latin typeface="Meiryo UI" panose="020B0604030504040204" pitchFamily="50" charset="-128"/>
                <a:ea typeface="Meiryo UI" panose="020B0604030504040204" pitchFamily="50" charset="-128"/>
                <a:cs typeface="Meiryo UI" panose="020B0604030504040204" pitchFamily="50" charset="-128"/>
              </a:rPr>
              <a:t>⇒　開業初年度までに</a:t>
            </a:r>
            <a:r>
              <a:rPr lang="en-US" altLang="ja-JP" sz="900" u="sng"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900" u="sng" dirty="0" smtClean="0">
                <a:latin typeface="Meiryo UI" panose="020B0604030504040204" pitchFamily="50" charset="-128"/>
                <a:ea typeface="Meiryo UI" panose="020B0604030504040204" pitchFamily="50" charset="-128"/>
                <a:cs typeface="Meiryo UI" panose="020B0604030504040204" pitchFamily="50" charset="-128"/>
              </a:rPr>
              <a:t>兆円（建設時＋運営）の経済波及効果、以降、毎年</a:t>
            </a:r>
            <a:r>
              <a:rPr lang="en-US" altLang="ja-JP" sz="900" u="sng" dirty="0" smtClean="0">
                <a:latin typeface="Meiryo UI" panose="020B0604030504040204" pitchFamily="50" charset="-128"/>
                <a:ea typeface="Meiryo UI" panose="020B0604030504040204" pitchFamily="50" charset="-128"/>
                <a:cs typeface="Meiryo UI" panose="020B0604030504040204" pitchFamily="50" charset="-128"/>
              </a:rPr>
              <a:t>7,600</a:t>
            </a:r>
            <a:r>
              <a:rPr lang="ja-JP" altLang="en-US" sz="900" u="sng" dirty="0" smtClean="0">
                <a:latin typeface="Meiryo UI" panose="020B0604030504040204" pitchFamily="50" charset="-128"/>
                <a:ea typeface="Meiryo UI" panose="020B0604030504040204" pitchFamily="50" charset="-128"/>
                <a:cs typeface="Meiryo UI" panose="020B0604030504040204" pitchFamily="50" charset="-128"/>
              </a:rPr>
              <a:t>億円の経済波及効果</a:t>
            </a:r>
            <a:endParaRPr kumimoji="1" lang="ja-JP" altLang="en-US" sz="9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191537" y="127619"/>
            <a:ext cx="8616472" cy="400110"/>
          </a:xfrm>
          <a:prstGeom prst="rect">
            <a:avLst/>
          </a:prstGeom>
        </p:spPr>
        <p:txBody>
          <a:bodyPr wrap="square">
            <a:spAutoFit/>
          </a:bodyPr>
          <a:lstStyle/>
          <a:p>
            <a:r>
              <a:rPr lang="en-US" altLang="ja-JP" sz="2000" b="1" dirty="0" smtClean="0"/>
              <a:t>【</a:t>
            </a:r>
            <a:r>
              <a:rPr lang="ja-JP" altLang="en-US" sz="2000" b="1" dirty="0" smtClean="0"/>
              <a:t>参考</a:t>
            </a:r>
            <a:r>
              <a:rPr lang="en-US" altLang="ja-JP" sz="2000" b="1" dirty="0" smtClean="0"/>
              <a:t>】</a:t>
            </a:r>
            <a:r>
              <a:rPr lang="ja-JP" altLang="en-US" sz="2000" b="1" dirty="0" smtClean="0"/>
              <a:t>　副首都ビジョン策定後の大阪の動き　③</a:t>
            </a:r>
            <a:endParaRPr lang="ja-JP" altLang="en-US" sz="2000" b="1" dirty="0"/>
          </a:p>
        </p:txBody>
      </p:sp>
      <p:sp>
        <p:nvSpPr>
          <p:cNvPr id="53" name="正方形/長方形 52"/>
          <p:cNvSpPr/>
          <p:nvPr/>
        </p:nvSpPr>
        <p:spPr>
          <a:xfrm>
            <a:off x="252793" y="762569"/>
            <a:ext cx="2938081" cy="369332"/>
          </a:xfrm>
          <a:prstGeom prst="rect">
            <a:avLst/>
          </a:prstGeom>
        </p:spPr>
        <p:txBody>
          <a:bodyPr wrap="square">
            <a:spAutoFit/>
          </a:bodyPr>
          <a:lstStyle/>
          <a:p>
            <a:r>
              <a:rPr kumimoji="1" lang="ja-JP" altLang="en-US" b="1" dirty="0" smtClean="0"/>
              <a:t>統合型リゾート（</a:t>
            </a:r>
            <a:r>
              <a:rPr kumimoji="1" lang="en-US" altLang="ja-JP" b="1" dirty="0" smtClean="0"/>
              <a:t>IR</a:t>
            </a:r>
            <a:r>
              <a:rPr kumimoji="1" lang="ja-JP" altLang="en-US" b="1" dirty="0" smtClean="0"/>
              <a:t>）</a:t>
            </a:r>
            <a:endParaRPr kumimoji="1" lang="ja-JP" altLang="en-US" b="1" dirty="0"/>
          </a:p>
        </p:txBody>
      </p:sp>
      <p:sp>
        <p:nvSpPr>
          <p:cNvPr id="54" name="タイトル 1"/>
          <p:cNvSpPr txBox="1">
            <a:spLocks/>
          </p:cNvSpPr>
          <p:nvPr/>
        </p:nvSpPr>
        <p:spPr>
          <a:xfrm>
            <a:off x="3970242" y="1146974"/>
            <a:ext cx="5032956" cy="33324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大阪</a:t>
            </a:r>
            <a:r>
              <a:rPr lang="en-US" altLang="ja-JP" sz="1600" b="1" dirty="0" smtClean="0">
                <a:solidFill>
                  <a:schemeClr val="bg1"/>
                </a:solidFill>
                <a:latin typeface="Meiryo UI" pitchFamily="50" charset="-128"/>
                <a:ea typeface="Meiryo UI" pitchFamily="50" charset="-128"/>
                <a:cs typeface="Meiryo UI" pitchFamily="50" charset="-128"/>
              </a:rPr>
              <a:t>IR</a:t>
            </a:r>
            <a:r>
              <a:rPr lang="ja-JP" altLang="en-US" sz="1600" b="1" dirty="0" smtClean="0">
                <a:solidFill>
                  <a:schemeClr val="bg1"/>
                </a:solidFill>
                <a:latin typeface="Meiryo UI" pitchFamily="50" charset="-128"/>
                <a:ea typeface="Meiryo UI" pitchFamily="50" charset="-128"/>
                <a:cs typeface="Meiryo UI" pitchFamily="50" charset="-128"/>
              </a:rPr>
              <a:t>が有すべき機能・施設</a:t>
            </a:r>
            <a:endParaRPr lang="ja-JP" altLang="en-US" sz="1200" b="1" dirty="0">
              <a:solidFill>
                <a:schemeClr val="bg1"/>
              </a:solidFill>
              <a:latin typeface="Meiryo UI" pitchFamily="50" charset="-128"/>
              <a:ea typeface="Meiryo UI" pitchFamily="50" charset="-128"/>
              <a:cs typeface="Meiryo UI" pitchFamily="50" charset="-128"/>
            </a:endParaRPr>
          </a:p>
        </p:txBody>
      </p:sp>
      <p:sp>
        <p:nvSpPr>
          <p:cNvPr id="60" name="タイトル 1"/>
          <p:cNvSpPr txBox="1">
            <a:spLocks/>
          </p:cNvSpPr>
          <p:nvPr/>
        </p:nvSpPr>
        <p:spPr>
          <a:xfrm>
            <a:off x="3941436" y="3302477"/>
            <a:ext cx="5061762" cy="311762"/>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大阪</a:t>
            </a:r>
            <a:r>
              <a:rPr lang="en-US" altLang="ja-JP" sz="1600" b="1" dirty="0" smtClean="0">
                <a:solidFill>
                  <a:schemeClr val="bg1"/>
                </a:solidFill>
                <a:latin typeface="Meiryo UI" pitchFamily="50" charset="-128"/>
                <a:ea typeface="Meiryo UI" pitchFamily="50" charset="-128"/>
                <a:cs typeface="Meiryo UI" pitchFamily="50" charset="-128"/>
              </a:rPr>
              <a:t>IR</a:t>
            </a:r>
            <a:r>
              <a:rPr lang="ja-JP" altLang="en-US" sz="1600" b="1" dirty="0" smtClean="0">
                <a:solidFill>
                  <a:schemeClr val="bg1"/>
                </a:solidFill>
                <a:latin typeface="Meiryo UI" pitchFamily="50" charset="-128"/>
                <a:ea typeface="Meiryo UI" pitchFamily="50" charset="-128"/>
                <a:cs typeface="Meiryo UI" pitchFamily="50" charset="-128"/>
              </a:rPr>
              <a:t>の想定事業モデル</a:t>
            </a:r>
            <a:endParaRPr lang="ja-JP" altLang="en-US" sz="1200" b="1" dirty="0">
              <a:solidFill>
                <a:schemeClr val="bg1"/>
              </a:solidFill>
              <a:latin typeface="Meiryo UI" pitchFamily="50" charset="-128"/>
              <a:ea typeface="Meiryo UI" pitchFamily="50" charset="-128"/>
              <a:cs typeface="Meiryo UI" pitchFamily="50" charset="-128"/>
            </a:endParaRPr>
          </a:p>
        </p:txBody>
      </p:sp>
      <p:sp>
        <p:nvSpPr>
          <p:cNvPr id="61" name="テキスト ボックス 60"/>
          <p:cNvSpPr txBox="1"/>
          <p:nvPr/>
        </p:nvSpPr>
        <p:spPr>
          <a:xfrm>
            <a:off x="6718333" y="3743185"/>
            <a:ext cx="2385627" cy="607602"/>
          </a:xfrm>
          <a:prstGeom prst="rect">
            <a:avLst/>
          </a:prstGeom>
          <a:noFill/>
          <a:ln w="12700">
            <a:noFill/>
          </a:ln>
        </p:spPr>
        <p:txBody>
          <a:bodyPr wrap="square" lIns="36000" rIns="36000" rtlCol="0">
            <a:spAutoFit/>
          </a:bodyPr>
          <a:lstStyle/>
          <a:p>
            <a:pPr>
              <a:lnSpc>
                <a:spcPct val="150000"/>
              </a:lnSpc>
              <a:spcAft>
                <a:spcPts val="300"/>
              </a:spcAft>
            </a:pPr>
            <a:r>
              <a:rPr lang="ja-JP" altLang="en-US" sz="1200" dirty="0" smtClean="0">
                <a:solidFill>
                  <a:prstClr val="black"/>
                </a:solidFill>
                <a:latin typeface="Meiryo UI" panose="020B0604030504040204" pitchFamily="50" charset="-128"/>
                <a:ea typeface="Meiryo UI" panose="020B0604030504040204" pitchFamily="50" charset="-128"/>
              </a:rPr>
              <a:t>◆年間来場者数：</a:t>
            </a:r>
            <a:r>
              <a:rPr lang="en-US" altLang="ja-JP" sz="1200" dirty="0" smtClean="0">
                <a:solidFill>
                  <a:prstClr val="black"/>
                </a:solidFill>
                <a:latin typeface="Meiryo UI" panose="020B0604030504040204" pitchFamily="50" charset="-128"/>
                <a:ea typeface="Meiryo UI" panose="020B0604030504040204" pitchFamily="50" charset="-128"/>
              </a:rPr>
              <a:t>1,500</a:t>
            </a:r>
            <a:r>
              <a:rPr lang="ja-JP" altLang="en-US" sz="1200" dirty="0" smtClean="0">
                <a:solidFill>
                  <a:prstClr val="black"/>
                </a:solidFill>
                <a:latin typeface="Meiryo UI" panose="020B0604030504040204" pitchFamily="50" charset="-128"/>
                <a:ea typeface="Meiryo UI" panose="020B0604030504040204" pitchFamily="50" charset="-128"/>
              </a:rPr>
              <a:t>万人</a:t>
            </a:r>
            <a:r>
              <a:rPr lang="en-US" altLang="ja-JP" sz="1200" dirty="0" smtClean="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年　　</a:t>
            </a:r>
            <a:r>
              <a:rPr lang="en-US" altLang="ja-JP" sz="1200" dirty="0" smtClean="0">
                <a:solidFill>
                  <a:prstClr val="black"/>
                </a:solidFill>
                <a:latin typeface="Meiryo UI" panose="020B0604030504040204" pitchFamily="50" charset="-128"/>
                <a:ea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◆年間売上：</a:t>
            </a:r>
            <a:r>
              <a:rPr lang="en-US" altLang="ja-JP" sz="1200" dirty="0" smtClean="0">
                <a:solidFill>
                  <a:prstClr val="black"/>
                </a:solidFill>
                <a:latin typeface="Meiryo UI" panose="020B0604030504040204" pitchFamily="50" charset="-128"/>
                <a:ea typeface="Meiryo UI" panose="020B0604030504040204" pitchFamily="50" charset="-128"/>
              </a:rPr>
              <a:t>4,800</a:t>
            </a:r>
            <a:r>
              <a:rPr lang="ja-JP" altLang="en-US" sz="1200" dirty="0" smtClean="0">
                <a:solidFill>
                  <a:prstClr val="black"/>
                </a:solidFill>
                <a:latin typeface="Meiryo UI" panose="020B0604030504040204" pitchFamily="50" charset="-128"/>
                <a:ea typeface="Meiryo UI" panose="020B0604030504040204" pitchFamily="50" charset="-128"/>
              </a:rPr>
              <a:t>億円</a:t>
            </a:r>
            <a:r>
              <a:rPr lang="en-US" altLang="ja-JP" sz="1200" dirty="0" smtClean="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年</a:t>
            </a:r>
            <a:endParaRPr lang="en-US" altLang="ja-JP" sz="1200" dirty="0" smtClean="0">
              <a:solidFill>
                <a:prstClr val="black"/>
              </a:solidFill>
              <a:latin typeface="Meiryo UI" panose="020B0604030504040204" pitchFamily="50" charset="-128"/>
              <a:ea typeface="Meiryo UI" panose="020B0604030504040204" pitchFamily="50" charset="-128"/>
            </a:endParaRPr>
          </a:p>
        </p:txBody>
      </p:sp>
      <p:pic>
        <p:nvPicPr>
          <p:cNvPr id="56" name="図 55"/>
          <p:cNvPicPr>
            <a:picLocks noChangeAspect="1"/>
          </p:cNvPicPr>
          <p:nvPr/>
        </p:nvPicPr>
        <p:blipFill>
          <a:blip r:embed="rId3"/>
          <a:stretch>
            <a:fillRect/>
          </a:stretch>
        </p:blipFill>
        <p:spPr>
          <a:xfrm>
            <a:off x="6571146" y="5011300"/>
            <a:ext cx="2275689" cy="1562139"/>
          </a:xfrm>
          <a:prstGeom prst="rect">
            <a:avLst/>
          </a:prstGeom>
        </p:spPr>
      </p:pic>
    </p:spTree>
    <p:extLst>
      <p:ext uri="{BB962C8B-B14F-4D97-AF65-F5344CB8AC3E}">
        <p14:creationId xmlns:p14="http://schemas.microsoft.com/office/powerpoint/2010/main" val="15057564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10" name="正方形/長方形 9"/>
          <p:cNvSpPr/>
          <p:nvPr/>
        </p:nvSpPr>
        <p:spPr>
          <a:xfrm>
            <a:off x="423282" y="790903"/>
            <a:ext cx="8511843" cy="2376000"/>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277813" indent="-277813" fontAlgn="base">
              <a:lnSpc>
                <a:spcPts val="1600"/>
              </a:lnSpc>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東西二極の一極は大阪が果たすべき役割。</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副首都・大阪を確立させていくために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何</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が必要か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の潮流に乗り遅れることがないよう</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べき方向性について、専門家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の意見を聞きながら検討</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　深めて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ほしい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7813" indent="-277813" fontAlgn="base">
              <a:lnSpc>
                <a:spcPts val="1600"/>
              </a:lnSpc>
              <a:spcBef>
                <a:spcPts val="60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府市一体を前提</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としながら、</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京阪神・関西での枠組み</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が重要。</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府県域</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の枠を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取り除いたときの成長</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姿</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考えてほしい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7813" indent="-277813" fontAlgn="base">
              <a:lnSpc>
                <a:spcPts val="1600"/>
              </a:lnSpc>
              <a:spcBef>
                <a:spcPts val="60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「大阪・関西」が、「東京・首都圏」に並ぶ日本の成長と社会保障の財源を稼げるエリアとして我が国を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けん引</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できる役割を担う。</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大阪や府県にとらわれないビジョン</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ほしい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7813" indent="-277813" fontAlgn="base">
              <a:lnSpc>
                <a:spcPts val="1600"/>
              </a:lnSpc>
              <a:spcBef>
                <a:spcPts val="60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人口が減少し、税収も減っていくなかで、市町村単体の努力では難しいことが出てくる。豊か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なくらし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よう、行政サービスの維持充実に向け、府内の基礎自治体のあり方、</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市町村の連携や広域自治体ができること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など、幅広に議論を進めてもらいたい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208874" y="697544"/>
            <a:ext cx="8726251" cy="0"/>
          </a:xfrm>
          <a:prstGeom prst="line">
            <a:avLst/>
          </a:prstGeom>
        </p:spPr>
        <p:style>
          <a:lnRef idx="1">
            <a:schemeClr val="dk1"/>
          </a:lnRef>
          <a:fillRef idx="0">
            <a:schemeClr val="dk1"/>
          </a:fillRef>
          <a:effectRef idx="0">
            <a:schemeClr val="dk1"/>
          </a:effectRef>
          <a:fontRef idx="minor">
            <a:schemeClr val="tx1"/>
          </a:fontRef>
        </p:style>
      </p:cxnSp>
      <p:sp>
        <p:nvSpPr>
          <p:cNvPr id="14" name="正方形/長方形 13"/>
          <p:cNvSpPr/>
          <p:nvPr/>
        </p:nvSpPr>
        <p:spPr>
          <a:xfrm>
            <a:off x="208873" y="269136"/>
            <a:ext cx="9039629" cy="323165"/>
          </a:xfrm>
          <a:prstGeom prst="rect">
            <a:avLst/>
          </a:prstGeom>
        </p:spPr>
        <p:txBody>
          <a:bodyPr wrap="square">
            <a:spAutoFit/>
          </a:bodyPr>
          <a:lstStyle/>
          <a:p>
            <a:r>
              <a:rPr lang="en-US" altLang="ja-JP" sz="1500" b="1" dirty="0" smtClean="0"/>
              <a:t>【</a:t>
            </a:r>
            <a:r>
              <a:rPr lang="ja-JP" altLang="en-US" sz="1500" b="1" dirty="0" smtClean="0"/>
              <a:t>参考</a:t>
            </a:r>
            <a:r>
              <a:rPr lang="en-US" altLang="ja-JP" sz="1500" b="1" dirty="0" smtClean="0"/>
              <a:t>】</a:t>
            </a:r>
            <a:r>
              <a:rPr lang="ja-JP" altLang="en-US" sz="1500" b="1" dirty="0" smtClean="0"/>
              <a:t>　副首都ビジョンのバージョンアップに向けた副首都推進本部（大阪府市）会議における議論（要約）</a:t>
            </a:r>
            <a:endParaRPr lang="ja-JP" altLang="en-US" sz="1500" b="1" dirty="0"/>
          </a:p>
        </p:txBody>
      </p:sp>
      <p:cxnSp>
        <p:nvCxnSpPr>
          <p:cNvPr id="8" name="直線コネクタ 7"/>
          <p:cNvCxnSpPr/>
          <p:nvPr/>
        </p:nvCxnSpPr>
        <p:spPr>
          <a:xfrm>
            <a:off x="273983" y="3731674"/>
            <a:ext cx="8726251" cy="0"/>
          </a:xfrm>
          <a:prstGeom prst="line">
            <a:avLst/>
          </a:prstGeom>
        </p:spPr>
        <p:style>
          <a:lnRef idx="1">
            <a:schemeClr val="dk1"/>
          </a:lnRef>
          <a:fillRef idx="0">
            <a:schemeClr val="dk1"/>
          </a:fillRef>
          <a:effectRef idx="0">
            <a:schemeClr val="dk1"/>
          </a:effectRef>
          <a:fontRef idx="minor">
            <a:schemeClr val="tx1"/>
          </a:fontRef>
        </p:style>
      </p:cxnSp>
      <p:sp>
        <p:nvSpPr>
          <p:cNvPr id="9" name="正方形/長方形 8"/>
          <p:cNvSpPr/>
          <p:nvPr/>
        </p:nvSpPr>
        <p:spPr>
          <a:xfrm>
            <a:off x="260128" y="3303266"/>
            <a:ext cx="7983327" cy="323165"/>
          </a:xfrm>
          <a:prstGeom prst="rect">
            <a:avLst/>
          </a:prstGeom>
        </p:spPr>
        <p:txBody>
          <a:bodyPr wrap="square">
            <a:spAutoFit/>
          </a:bodyPr>
          <a:lstStyle/>
          <a:p>
            <a:r>
              <a:rPr lang="en-US" altLang="ja-JP" sz="1500" b="1" dirty="0" smtClean="0"/>
              <a:t>【</a:t>
            </a:r>
            <a:r>
              <a:rPr lang="ja-JP" altLang="en-US" sz="1500" b="1" dirty="0" smtClean="0"/>
              <a:t>参考</a:t>
            </a:r>
            <a:r>
              <a:rPr lang="en-US" altLang="ja-JP" sz="1500" b="1" dirty="0" smtClean="0"/>
              <a:t>】</a:t>
            </a:r>
            <a:r>
              <a:rPr lang="ja-JP" altLang="en-US" sz="1500" b="1" dirty="0" smtClean="0"/>
              <a:t>　大阪府議会・大阪市会における主な質疑（要約）</a:t>
            </a:r>
            <a:endParaRPr lang="ja-JP" altLang="en-US" sz="1500" b="1" dirty="0"/>
          </a:p>
        </p:txBody>
      </p:sp>
      <p:sp>
        <p:nvSpPr>
          <p:cNvPr id="11" name="正方形/長方形 10"/>
          <p:cNvSpPr/>
          <p:nvPr/>
        </p:nvSpPr>
        <p:spPr>
          <a:xfrm>
            <a:off x="387866" y="3815393"/>
            <a:ext cx="8547259" cy="2952000"/>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Ins="324000" rtlCol="0" anchor="ctr"/>
          <a:lstStyle/>
          <a:p>
            <a:pPr marL="179388" indent="-179388" fontAlgn="base">
              <a:lnSpc>
                <a:spcPts val="1600"/>
              </a:lnSpc>
              <a:spcBef>
                <a:spcPts val="600"/>
              </a:spcBef>
              <a:spcAft>
                <a:spcPct val="0"/>
              </a:spcAf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大阪府市が連携を深めてきた流れのなか、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社会経済の先端領域で大都市・大阪の独自性を発揮すること</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が求められている。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fontAlgn="base">
              <a:lnSpc>
                <a:spcPts val="1600"/>
              </a:lnSpc>
              <a:spcBef>
                <a:spcPts val="60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副首都化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は、大阪・関西にとどまらず、</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我が国の成長をけん引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住民の豊か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なくらし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につながる重要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なもの。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コロナなど</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社会経済情勢を踏まえた検討</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が重要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fontAlgn="base">
              <a:lnSpc>
                <a:spcPts val="1600"/>
              </a:lnSpc>
              <a:spcBef>
                <a:spcPts val="60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いかに大阪が東西二極の一極としてプレゼンスを発揮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し日本の成長をリードしていくのか、また、住民に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寄り添える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自立した府内市町村をどのように確立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していくのかが大事。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fontAlgn="base">
              <a:lnSpc>
                <a:spcPts val="1600"/>
              </a:lnSpc>
              <a:spcBef>
                <a:spcPts val="60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大阪府域全体の発展をめざすため、府内市町村と手を携えて進めていくべきであり、</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共有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ようなビジョン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となるよう、議論を進めてほしい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fontAlgn="base">
              <a:lnSpc>
                <a:spcPts val="1600"/>
              </a:lnSpc>
              <a:spcBef>
                <a:spcPts val="60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「副首都」や「副首都圏」の概念を確立し実効性のあるものにするために、国に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法整備を求め、国と協議する</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仕組み</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なども含め考えていくべき。</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fontAlgn="base">
              <a:lnSpc>
                <a:spcPts val="1600"/>
              </a:lnSpc>
              <a:spcBef>
                <a:spcPts val="60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首都機能、政府機関の移転をはじめ関西広域連合等との連携が大事であり、</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関西全体で副首都の確立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を盛り上げ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ていくべき。</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8567477" y="6438291"/>
            <a:ext cx="482072" cy="374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a:solidFill>
                  <a:srgbClr val="002060"/>
                </a:solidFill>
                <a:latin typeface="+mn-ea"/>
              </a:rPr>
              <a:t> </a:t>
            </a:r>
            <a:r>
              <a:rPr lang="en-US" altLang="ja-JP" sz="2000" b="1" smtClean="0">
                <a:solidFill>
                  <a:srgbClr val="002060"/>
                </a:solidFill>
                <a:latin typeface="+mn-ea"/>
              </a:rPr>
              <a:t>11</a:t>
            </a:r>
            <a:endParaRPr kumimoji="1" lang="ja-JP" altLang="en-US" sz="2000" b="1" dirty="0">
              <a:solidFill>
                <a:srgbClr val="002060"/>
              </a:solidFill>
              <a:latin typeface="+mn-ea"/>
            </a:endParaRPr>
          </a:p>
        </p:txBody>
      </p:sp>
    </p:spTree>
    <p:extLst>
      <p:ext uri="{BB962C8B-B14F-4D97-AF65-F5344CB8AC3E}">
        <p14:creationId xmlns:p14="http://schemas.microsoft.com/office/powerpoint/2010/main" val="1203241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528032"/>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1573426" y="73506"/>
            <a:ext cx="5747197" cy="400110"/>
          </a:xfrm>
          <a:prstGeom prst="rect">
            <a:avLst/>
          </a:prstGeom>
        </p:spPr>
        <p:txBody>
          <a:bodyPr wrap="square">
            <a:spAutoFit/>
          </a:bodyPr>
          <a:lstStyle/>
          <a:p>
            <a:pPr algn="ctr"/>
            <a:r>
              <a:rPr lang="ja-JP" altLang="en-US" sz="2000" b="1" dirty="0" smtClean="0"/>
              <a:t>目的・背景</a:t>
            </a:r>
            <a:endParaRPr lang="ja-JP" altLang="en-US" sz="2000" b="1" dirty="0"/>
          </a:p>
        </p:txBody>
      </p:sp>
      <p:sp>
        <p:nvSpPr>
          <p:cNvPr id="7" name="テキスト ボックス 6"/>
          <p:cNvSpPr txBox="1"/>
          <p:nvPr/>
        </p:nvSpPr>
        <p:spPr>
          <a:xfrm>
            <a:off x="471716" y="1144162"/>
            <a:ext cx="8200568" cy="584775"/>
          </a:xfrm>
          <a:prstGeom prst="rect">
            <a:avLst/>
          </a:prstGeom>
          <a:noFill/>
        </p:spPr>
        <p:txBody>
          <a:bodyPr wrap="square" rtlCol="0">
            <a:spAutoFit/>
          </a:bodyPr>
          <a:lstStyle/>
          <a:p>
            <a:r>
              <a:rPr lang="ja-JP" altLang="en-US" sz="1600" dirty="0"/>
              <a:t>「副首都ビジョン」のバージョンアップに向け、副首都推進局として、論点整理を図り検討を進めて</a:t>
            </a:r>
            <a:r>
              <a:rPr lang="ja-JP" altLang="en-US" sz="1600" dirty="0" smtClean="0"/>
              <a:t>いく　ため</a:t>
            </a:r>
            <a:r>
              <a:rPr lang="ja-JP" altLang="en-US" sz="1600" dirty="0"/>
              <a:t>、専門的見地による外部有識者からの意見を聴取する場と</a:t>
            </a:r>
            <a:r>
              <a:rPr lang="ja-JP" altLang="en-US" sz="1600" dirty="0" smtClean="0"/>
              <a:t>して開催する。</a:t>
            </a:r>
            <a:endParaRPr lang="ja-JP" altLang="ja-JP" sz="1600" dirty="0"/>
          </a:p>
        </p:txBody>
      </p:sp>
      <p:sp>
        <p:nvSpPr>
          <p:cNvPr id="22" name="正方形/長方形 21"/>
          <p:cNvSpPr/>
          <p:nvPr/>
        </p:nvSpPr>
        <p:spPr>
          <a:xfrm>
            <a:off x="8650765" y="640504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002060"/>
                </a:solidFill>
                <a:latin typeface="+mn-ea"/>
              </a:rPr>
              <a:t> </a:t>
            </a:r>
            <a:r>
              <a:rPr lang="en-US" altLang="ja-JP" sz="2000" b="1" dirty="0" smtClean="0">
                <a:solidFill>
                  <a:srgbClr val="002060"/>
                </a:solidFill>
                <a:latin typeface="+mn-ea"/>
              </a:rPr>
              <a:t>1</a:t>
            </a:r>
            <a:endParaRPr kumimoji="1" lang="ja-JP" altLang="en-US" sz="2000" b="1" dirty="0">
              <a:solidFill>
                <a:srgbClr val="002060"/>
              </a:solidFill>
              <a:latin typeface="+mn-ea"/>
            </a:endParaRPr>
          </a:p>
        </p:txBody>
      </p:sp>
      <p:sp>
        <p:nvSpPr>
          <p:cNvPr id="19" name="テキスト ボックス 18"/>
          <p:cNvSpPr txBox="1"/>
          <p:nvPr/>
        </p:nvSpPr>
        <p:spPr>
          <a:xfrm>
            <a:off x="216668" y="712699"/>
            <a:ext cx="91087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ja-JP" altLang="en-US" b="1" dirty="0" smtClean="0"/>
              <a:t>目　的</a:t>
            </a:r>
            <a:endParaRPr lang="ja-JP" altLang="ja-JP" b="1" dirty="0"/>
          </a:p>
        </p:txBody>
      </p:sp>
      <p:sp>
        <p:nvSpPr>
          <p:cNvPr id="21" name="テキスト ボックス 20"/>
          <p:cNvSpPr txBox="1"/>
          <p:nvPr/>
        </p:nvSpPr>
        <p:spPr>
          <a:xfrm>
            <a:off x="216668" y="1928275"/>
            <a:ext cx="91087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ja-JP" altLang="en-US" b="1" dirty="0" smtClean="0"/>
              <a:t>背　景</a:t>
            </a:r>
            <a:endParaRPr lang="ja-JP" altLang="ja-JP" b="1" dirty="0"/>
          </a:p>
        </p:txBody>
      </p:sp>
      <p:sp>
        <p:nvSpPr>
          <p:cNvPr id="23" name="テキスト ボックス 22"/>
          <p:cNvSpPr txBox="1"/>
          <p:nvPr/>
        </p:nvSpPr>
        <p:spPr>
          <a:xfrm>
            <a:off x="450197" y="2412401"/>
            <a:ext cx="8200568" cy="4262705"/>
          </a:xfrm>
          <a:prstGeom prst="rect">
            <a:avLst/>
          </a:prstGeom>
          <a:noFill/>
        </p:spPr>
        <p:txBody>
          <a:bodyPr wrap="square" rtlCol="0">
            <a:spAutoFit/>
          </a:bodyPr>
          <a:lstStyle/>
          <a:p>
            <a:pPr marL="285750" indent="-285750">
              <a:buFont typeface="Arial" panose="020B0604020202020204" pitchFamily="34" charset="0"/>
              <a:buChar char="•"/>
            </a:pPr>
            <a:r>
              <a:rPr lang="ja-JP" altLang="en-US" sz="1600" dirty="0"/>
              <a:t>東西二極の一極として、日本の未来を支え、けん引する「副首都・大阪」の確立・発展をめざし、</a:t>
            </a:r>
            <a:r>
              <a:rPr lang="en-US" altLang="ja-JP" sz="1600" dirty="0"/>
              <a:t>2017</a:t>
            </a:r>
            <a:r>
              <a:rPr lang="ja-JP" altLang="en-US" sz="1600" dirty="0"/>
              <a:t>年</a:t>
            </a:r>
            <a:r>
              <a:rPr lang="en-US" altLang="ja-JP" sz="1600" dirty="0"/>
              <a:t>3</a:t>
            </a:r>
            <a:r>
              <a:rPr lang="ja-JP" altLang="en-US" sz="1600" dirty="0"/>
              <a:t>月に「副首都ビジョン（以下「ビジョン」</a:t>
            </a:r>
            <a:r>
              <a:rPr lang="ja-JP" altLang="en-US" sz="1600" dirty="0" smtClean="0"/>
              <a:t>）という。」</a:t>
            </a:r>
            <a:r>
              <a:rPr lang="ja-JP" altLang="en-US" sz="1600" dirty="0"/>
              <a:t>を策定してから</a:t>
            </a:r>
            <a:r>
              <a:rPr lang="en-US" altLang="ja-JP" sz="1600" dirty="0"/>
              <a:t>5</a:t>
            </a:r>
            <a:r>
              <a:rPr lang="ja-JP" altLang="en-US" sz="1600" dirty="0"/>
              <a:t>年近くが経過。</a:t>
            </a:r>
          </a:p>
          <a:p>
            <a:pPr marL="285750" indent="-285750">
              <a:spcBef>
                <a:spcPts val="600"/>
              </a:spcBef>
              <a:buFont typeface="Arial" panose="020B0604020202020204" pitchFamily="34" charset="0"/>
              <a:buChar char="•"/>
            </a:pPr>
            <a:r>
              <a:rPr lang="ja-JP" altLang="en-US" sz="1600" dirty="0"/>
              <a:t>この間、大阪では、ビジョンに沿って、</a:t>
            </a:r>
            <a:r>
              <a:rPr lang="en-US" altLang="ja-JP" sz="1600" dirty="0"/>
              <a:t>2025</a:t>
            </a:r>
            <a:r>
              <a:rPr lang="ja-JP" altLang="en-US" sz="1600" smtClean="0"/>
              <a:t>年の大阪</a:t>
            </a:r>
            <a:r>
              <a:rPr lang="ja-JP" altLang="en-US" sz="1600" dirty="0"/>
              <a:t>・関西万博の開催決定や、</a:t>
            </a:r>
            <a:r>
              <a:rPr lang="ja-JP" altLang="en-US" sz="1600" dirty="0" smtClean="0"/>
              <a:t>大阪ベイエリア</a:t>
            </a:r>
            <a:r>
              <a:rPr lang="ja-JP" altLang="en-US" sz="1600" dirty="0"/>
              <a:t>に</a:t>
            </a:r>
            <a:r>
              <a:rPr lang="ja-JP" altLang="en-US" sz="1600" dirty="0" smtClean="0"/>
              <a:t>おける</a:t>
            </a:r>
            <a:r>
              <a:rPr lang="en-US" altLang="ja-JP" sz="1600" dirty="0" smtClean="0"/>
              <a:t>IR</a:t>
            </a:r>
            <a:r>
              <a:rPr lang="ja-JP" altLang="en-US" sz="1600" dirty="0" smtClean="0"/>
              <a:t>の</a:t>
            </a:r>
            <a:r>
              <a:rPr lang="ja-JP" altLang="en-US" sz="1600" dirty="0"/>
              <a:t>具体化、鉄道・高速道路をはじめとする都市インフラの強化など、副首都にふさわしい都市機能の向上やグローバルな都市間競争に打ち勝つための経済成長面の取組みを推進</a:t>
            </a:r>
            <a:r>
              <a:rPr lang="ja-JP" altLang="en-US" sz="1600" dirty="0" smtClean="0"/>
              <a:t>。</a:t>
            </a:r>
            <a:r>
              <a:rPr lang="en-US" altLang="ja-JP" sz="1600" dirty="0" smtClean="0"/>
              <a:t/>
            </a:r>
            <a:br>
              <a:rPr lang="en-US" altLang="ja-JP" sz="1600" dirty="0" smtClean="0"/>
            </a:br>
            <a:r>
              <a:rPr lang="ja-JP" altLang="en-US" sz="1600" dirty="0" smtClean="0"/>
              <a:t>また</a:t>
            </a:r>
            <a:r>
              <a:rPr lang="ja-JP" altLang="en-US" sz="1600" dirty="0"/>
              <a:t>、都市機能を支える制度として、広域機能や基礎自治機能の充実に取り組み、新たな大都市制度の実現に関しては、住民投票が実施され、その結果は否決となった。その後、大阪府</a:t>
            </a:r>
            <a:r>
              <a:rPr lang="ja-JP" altLang="en-US" sz="1600" dirty="0" smtClean="0"/>
              <a:t>と　大阪市</a:t>
            </a:r>
            <a:r>
              <a:rPr lang="ja-JP" altLang="en-US" sz="1600" dirty="0"/>
              <a:t>においては</a:t>
            </a:r>
            <a:r>
              <a:rPr lang="ja-JP" altLang="en-US" sz="1600" dirty="0" smtClean="0"/>
              <a:t>、一体的</a:t>
            </a:r>
            <a:r>
              <a:rPr lang="ja-JP" altLang="en-US" sz="1600" dirty="0"/>
              <a:t>な行政</a:t>
            </a:r>
            <a:r>
              <a:rPr lang="ja-JP" altLang="en-US" sz="1600" dirty="0" smtClean="0"/>
              <a:t>運営</a:t>
            </a:r>
            <a:r>
              <a:rPr lang="ja-JP" altLang="en-US" sz="1600" dirty="0"/>
              <a:t>の</a:t>
            </a:r>
            <a:r>
              <a:rPr lang="ja-JP" altLang="en-US" sz="1600" dirty="0" smtClean="0"/>
              <a:t>推進に関する条例が</a:t>
            </a:r>
            <a:r>
              <a:rPr lang="ja-JP" altLang="en-US" sz="1600" dirty="0"/>
              <a:t>制定され、府市連携の強化を図っている。</a:t>
            </a:r>
          </a:p>
          <a:p>
            <a:pPr marL="285750" indent="-285750">
              <a:spcBef>
                <a:spcPts val="600"/>
              </a:spcBef>
              <a:buFont typeface="Arial" panose="020B0604020202020204" pitchFamily="34" charset="0"/>
              <a:buChar char="•"/>
            </a:pPr>
            <a:r>
              <a:rPr lang="ja-JP" altLang="en-US" sz="1600" dirty="0"/>
              <a:t>一方で、新型コロナウイルス感染症により人々の価値観や行動様式、社会の仕組みが短期間のうちに大きく変容し、また、新たな潮流と</a:t>
            </a:r>
            <a:r>
              <a:rPr lang="ja-JP" altLang="en-US" sz="1600" dirty="0" smtClean="0"/>
              <a:t>して</a:t>
            </a:r>
            <a:r>
              <a:rPr lang="en-US" altLang="ja-JP" sz="1600" dirty="0" smtClean="0"/>
              <a:t>DX</a:t>
            </a:r>
            <a:r>
              <a:rPr lang="ja-JP" altLang="en-US" sz="1600" dirty="0" smtClean="0"/>
              <a:t>や</a:t>
            </a:r>
            <a:r>
              <a:rPr lang="ja-JP" altLang="en-US" sz="1600" dirty="0"/>
              <a:t>カーボンニュートラルといった動き、さらには、国において「国・地方の新たな役割分担等」の議論が始まるなど、社会・経済情勢が大きく変化。</a:t>
            </a:r>
          </a:p>
          <a:p>
            <a:pPr marL="285750" indent="-285750">
              <a:spcBef>
                <a:spcPts val="600"/>
              </a:spcBef>
              <a:buFont typeface="Arial" panose="020B0604020202020204" pitchFamily="34" charset="0"/>
              <a:buChar char="•"/>
            </a:pPr>
            <a:r>
              <a:rPr lang="ja-JP" altLang="en-US" sz="1600" dirty="0"/>
              <a:t>本意見交換会は、こうした背景のもと、改めて、より良い大阪・関西の未来を志向しながら、長期的な視点</a:t>
            </a:r>
            <a:r>
              <a:rPr lang="ja-JP" altLang="en-US" sz="1600" dirty="0" smtClean="0"/>
              <a:t>で、今後</a:t>
            </a:r>
            <a:r>
              <a:rPr lang="ja-JP" altLang="en-US" sz="1600" dirty="0"/>
              <a:t>の新たな羅針盤となるビジョンのバージョンアップを図ることができるよう、経済</a:t>
            </a:r>
            <a:r>
              <a:rPr lang="ja-JP" altLang="en-US" sz="1600" dirty="0" smtClean="0"/>
              <a:t>や　くらし</a:t>
            </a:r>
            <a:r>
              <a:rPr lang="ja-JP" altLang="en-US" sz="1600" dirty="0"/>
              <a:t>、政策、国・地方制度など幅広い観点から、大阪の都市としてのあり方について</a:t>
            </a:r>
            <a:r>
              <a:rPr lang="ja-JP" altLang="en-US" sz="1600" dirty="0" smtClean="0"/>
              <a:t>、外部有識者</a:t>
            </a:r>
            <a:r>
              <a:rPr lang="ja-JP" altLang="en-US" sz="1600" dirty="0"/>
              <a:t>のご意見を賜るもの。</a:t>
            </a:r>
          </a:p>
        </p:txBody>
      </p:sp>
    </p:spTree>
    <p:extLst>
      <p:ext uri="{BB962C8B-B14F-4D97-AF65-F5344CB8AC3E}">
        <p14:creationId xmlns:p14="http://schemas.microsoft.com/office/powerpoint/2010/main" val="2229984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528032"/>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1573426" y="73506"/>
            <a:ext cx="5747197" cy="400110"/>
          </a:xfrm>
          <a:prstGeom prst="rect">
            <a:avLst/>
          </a:prstGeom>
        </p:spPr>
        <p:txBody>
          <a:bodyPr wrap="square">
            <a:spAutoFit/>
          </a:bodyPr>
          <a:lstStyle/>
          <a:p>
            <a:pPr algn="ctr"/>
            <a:r>
              <a:rPr lang="ja-JP" altLang="en-US" sz="2000" b="1" dirty="0"/>
              <a:t>メンバー</a:t>
            </a:r>
            <a:endParaRPr lang="en-US" altLang="ja-JP" sz="2000" b="1" dirty="0" smtClean="0"/>
          </a:p>
        </p:txBody>
      </p:sp>
      <p:sp>
        <p:nvSpPr>
          <p:cNvPr id="22" name="正方形/長方形 21"/>
          <p:cNvSpPr/>
          <p:nvPr/>
        </p:nvSpPr>
        <p:spPr>
          <a:xfrm>
            <a:off x="8730123" y="627601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002060"/>
                </a:solidFill>
                <a:latin typeface="+mn-ea"/>
              </a:rPr>
              <a:t> </a:t>
            </a:r>
            <a:r>
              <a:rPr lang="ja-JP" altLang="en-US" sz="2000" b="1" dirty="0">
                <a:solidFill>
                  <a:srgbClr val="002060"/>
                </a:solidFill>
                <a:latin typeface="+mn-ea"/>
              </a:rPr>
              <a:t>２</a:t>
            </a:r>
            <a:endParaRPr kumimoji="1" lang="ja-JP" altLang="en-US" sz="2000" b="1" dirty="0">
              <a:solidFill>
                <a:srgbClr val="002060"/>
              </a:solidFill>
              <a:latin typeface="+mn-ea"/>
            </a:endParaRPr>
          </a:p>
        </p:txBody>
      </p:sp>
      <p:graphicFrame>
        <p:nvGraphicFramePr>
          <p:cNvPr id="2" name="表 1"/>
          <p:cNvGraphicFramePr>
            <a:graphicFrameLocks noGrp="1"/>
          </p:cNvGraphicFramePr>
          <p:nvPr>
            <p:extLst>
              <p:ext uri="{D42A27DB-BD31-4B8C-83A1-F6EECF244321}">
                <p14:modId xmlns:p14="http://schemas.microsoft.com/office/powerpoint/2010/main" val="735889984"/>
              </p:ext>
            </p:extLst>
          </p:nvPr>
        </p:nvGraphicFramePr>
        <p:xfrm>
          <a:off x="314296" y="879490"/>
          <a:ext cx="8530993" cy="5520509"/>
        </p:xfrm>
        <a:graphic>
          <a:graphicData uri="http://schemas.openxmlformats.org/drawingml/2006/table">
            <a:tbl>
              <a:tblPr firstRow="1" bandRow="1">
                <a:tableStyleId>{5940675A-B579-460E-94D1-54222C63F5DA}</a:tableStyleId>
              </a:tblPr>
              <a:tblGrid>
                <a:gridCol w="1368000">
                  <a:extLst>
                    <a:ext uri="{9D8B030D-6E8A-4147-A177-3AD203B41FA5}">
                      <a16:colId xmlns:a16="http://schemas.microsoft.com/office/drawing/2014/main" val="674050326"/>
                    </a:ext>
                  </a:extLst>
                </a:gridCol>
                <a:gridCol w="5146993">
                  <a:extLst>
                    <a:ext uri="{9D8B030D-6E8A-4147-A177-3AD203B41FA5}">
                      <a16:colId xmlns:a16="http://schemas.microsoft.com/office/drawing/2014/main" val="1163886561"/>
                    </a:ext>
                  </a:extLst>
                </a:gridCol>
                <a:gridCol w="2016000">
                  <a:extLst>
                    <a:ext uri="{9D8B030D-6E8A-4147-A177-3AD203B41FA5}">
                      <a16:colId xmlns:a16="http://schemas.microsoft.com/office/drawing/2014/main" val="1693037092"/>
                    </a:ext>
                  </a:extLst>
                </a:gridCol>
              </a:tblGrid>
              <a:tr h="430139">
                <a:tc>
                  <a:txBody>
                    <a:bodyPr/>
                    <a:lstStyle/>
                    <a:p>
                      <a:pPr algn="ctr">
                        <a:lnSpc>
                          <a:spcPts val="1600"/>
                        </a:lnSpc>
                      </a:pPr>
                      <a:r>
                        <a:rPr kumimoji="1" lang="ja-JP" altLang="en-US" sz="1600" b="1" dirty="0" smtClean="0">
                          <a:solidFill>
                            <a:schemeClr val="tx1"/>
                          </a:solidFill>
                        </a:rPr>
                        <a:t>氏　　名</a:t>
                      </a:r>
                      <a:endParaRPr kumimoji="1" lang="ja-JP" altLang="en-US" sz="1600" b="1"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ts val="1600"/>
                        </a:lnSpc>
                      </a:pPr>
                      <a:r>
                        <a:rPr kumimoji="1" lang="ja-JP" altLang="en-US" sz="1600" b="1" dirty="0" smtClean="0">
                          <a:solidFill>
                            <a:schemeClr val="tx1"/>
                          </a:solidFill>
                        </a:rPr>
                        <a:t>職　　名</a:t>
                      </a:r>
                      <a:endParaRPr kumimoji="1" lang="ja-JP" alt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ts val="1600"/>
                        </a:lnSpc>
                      </a:pPr>
                      <a:r>
                        <a:rPr kumimoji="1" lang="ja-JP" altLang="en-US" sz="1600" b="1" dirty="0" smtClean="0">
                          <a:solidFill>
                            <a:schemeClr val="tx1"/>
                          </a:solidFill>
                        </a:rPr>
                        <a:t>専門・研究分野等</a:t>
                      </a:r>
                      <a:endParaRPr kumimoji="1" lang="ja-JP" altLang="en-US" sz="1600" b="1"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054406975"/>
                  </a:ext>
                </a:extLst>
              </a:tr>
              <a:tr h="503671">
                <a:tc>
                  <a:txBody>
                    <a:bodyPr/>
                    <a:lstStyle/>
                    <a:p>
                      <a:pPr>
                        <a:lnSpc>
                          <a:spcPts val="1600"/>
                        </a:lnSpc>
                      </a:pPr>
                      <a:r>
                        <a:rPr kumimoji="1" lang="ja-JP" altLang="en-US" sz="1400" dirty="0" smtClean="0">
                          <a:solidFill>
                            <a:schemeClr val="tx1"/>
                          </a:solidFill>
                        </a:rPr>
                        <a:t>出雲　明子</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dirty="0" smtClean="0">
                          <a:solidFill>
                            <a:schemeClr val="tx1"/>
                          </a:solidFill>
                        </a:rPr>
                        <a:t>明治大学専門職大学院ガバナンス研究科　専任教授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行政学・公共政策学</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6755782"/>
                  </a:ext>
                </a:extLst>
              </a:tr>
              <a:tr h="503671">
                <a:tc>
                  <a:txBody>
                    <a:bodyPr/>
                    <a:lstStyle/>
                    <a:p>
                      <a:pPr>
                        <a:lnSpc>
                          <a:spcPts val="1600"/>
                        </a:lnSpc>
                      </a:pPr>
                      <a:r>
                        <a:rPr kumimoji="1" lang="ja-JP" altLang="en-US" sz="1400" dirty="0" smtClean="0">
                          <a:solidFill>
                            <a:schemeClr val="tx1"/>
                          </a:solidFill>
                        </a:rPr>
                        <a:t>伊藤　正次 　</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dirty="0" smtClean="0">
                          <a:solidFill>
                            <a:schemeClr val="tx1"/>
                          </a:solidFill>
                        </a:rPr>
                        <a:t>東京都立大学法学部　教授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行政学・都市行政論</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3935653"/>
                  </a:ext>
                </a:extLst>
              </a:tr>
              <a:tr h="503671">
                <a:tc>
                  <a:txBody>
                    <a:bodyPr/>
                    <a:lstStyle/>
                    <a:p>
                      <a:pPr>
                        <a:lnSpc>
                          <a:spcPts val="1600"/>
                        </a:lnSpc>
                      </a:pPr>
                      <a:r>
                        <a:rPr kumimoji="1" lang="ja-JP" altLang="en-US" sz="1400" dirty="0" smtClean="0">
                          <a:solidFill>
                            <a:schemeClr val="tx1"/>
                          </a:solidFill>
                        </a:rPr>
                        <a:t>植木　まり子</a:t>
                      </a:r>
                      <a:endParaRPr kumimoji="1" lang="ja-JP" altLang="en-US" sz="1400"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株式会社パソナ日本創生大学校　執行役員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人材育成</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5110512"/>
                  </a:ext>
                </a:extLst>
              </a:tr>
              <a:tr h="503671">
                <a:tc>
                  <a:txBody>
                    <a:bodyPr/>
                    <a:lstStyle/>
                    <a:p>
                      <a:pPr>
                        <a:lnSpc>
                          <a:spcPts val="1600"/>
                        </a:lnSpc>
                      </a:pPr>
                      <a:r>
                        <a:rPr kumimoji="1" lang="ja-JP" altLang="en-US" sz="1400" dirty="0" smtClean="0">
                          <a:solidFill>
                            <a:schemeClr val="tx1"/>
                          </a:solidFill>
                        </a:rPr>
                        <a:t>大屋　雄裕</a:t>
                      </a:r>
                      <a:endParaRPr kumimoji="1" lang="ja-JP" altLang="en-US" sz="1400"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dirty="0" smtClean="0">
                          <a:solidFill>
                            <a:schemeClr val="tx1"/>
                          </a:solidFill>
                        </a:rPr>
                        <a:t>慶應義塾大学法学部　教授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法哲学</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0372276"/>
                  </a:ext>
                </a:extLst>
              </a:tr>
              <a:tr h="503671">
                <a:tc>
                  <a:txBody>
                    <a:bodyPr/>
                    <a:lstStyle/>
                    <a:p>
                      <a:pPr>
                        <a:lnSpc>
                          <a:spcPts val="1600"/>
                        </a:lnSpc>
                      </a:pPr>
                      <a:r>
                        <a:rPr kumimoji="1" lang="ja-JP" altLang="en-US" sz="1400" dirty="0" smtClean="0">
                          <a:solidFill>
                            <a:schemeClr val="tx1"/>
                          </a:solidFill>
                        </a:rPr>
                        <a:t>岡井　有佳</a:t>
                      </a:r>
                      <a:endParaRPr kumimoji="1" lang="ja-JP" altLang="en-US" sz="1400"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dirty="0" smtClean="0">
                          <a:solidFill>
                            <a:schemeClr val="tx1"/>
                          </a:solidFill>
                        </a:rPr>
                        <a:t>立命館大学理工学部　教授</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都市工学</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3700749"/>
                  </a:ext>
                </a:extLst>
              </a:tr>
              <a:tr h="503671">
                <a:tc>
                  <a:txBody>
                    <a:bodyPr/>
                    <a:lstStyle/>
                    <a:p>
                      <a:pPr>
                        <a:lnSpc>
                          <a:spcPts val="1600"/>
                        </a:lnSpc>
                      </a:pPr>
                      <a:r>
                        <a:rPr kumimoji="1" lang="ja-JP" altLang="en-US" sz="1400" dirty="0" smtClean="0">
                          <a:solidFill>
                            <a:schemeClr val="tx1"/>
                          </a:solidFill>
                        </a:rPr>
                        <a:t>木下　祐輔 </a:t>
                      </a:r>
                      <a:endParaRPr kumimoji="1" lang="ja-JP" altLang="en-US" sz="1400"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dirty="0" smtClean="0">
                          <a:solidFill>
                            <a:schemeClr val="tx1"/>
                          </a:solidFill>
                        </a:rPr>
                        <a:t>一般財団法人アジア太平洋研究所　調査役兼研究員</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関西の経済動向・</a:t>
                      </a:r>
                      <a:endParaRPr kumimoji="1" lang="en-US" altLang="ja-JP" sz="1400" dirty="0" smtClean="0">
                        <a:solidFill>
                          <a:schemeClr val="tx1"/>
                        </a:solidFill>
                      </a:endParaRPr>
                    </a:p>
                    <a:p>
                      <a:pPr>
                        <a:lnSpc>
                          <a:spcPts val="1600"/>
                        </a:lnSpc>
                      </a:pPr>
                      <a:r>
                        <a:rPr kumimoji="1" lang="ja-JP" altLang="en-US" sz="1400" dirty="0" smtClean="0">
                          <a:solidFill>
                            <a:schemeClr val="tx1"/>
                          </a:solidFill>
                        </a:rPr>
                        <a:t>地域経済学</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6053282"/>
                  </a:ext>
                </a:extLst>
              </a:tr>
              <a:tr h="557331">
                <a:tc>
                  <a:txBody>
                    <a:bodyPr/>
                    <a:lstStyle/>
                    <a:p>
                      <a:pPr>
                        <a:lnSpc>
                          <a:spcPts val="1600"/>
                        </a:lnSpc>
                      </a:pPr>
                      <a:r>
                        <a:rPr kumimoji="1" lang="ja-JP" altLang="en-US" sz="1400" dirty="0" smtClean="0">
                          <a:solidFill>
                            <a:schemeClr val="tx1"/>
                          </a:solidFill>
                        </a:rPr>
                        <a:t>中村　彰二朗</a:t>
                      </a:r>
                      <a:endParaRPr kumimoji="1" lang="ja-JP" altLang="en-US" sz="1400"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アクセンチュア株式会社　アクセンチュア・イノベーションセンター福島</a:t>
                      </a:r>
                    </a:p>
                    <a:p>
                      <a:pPr>
                        <a:lnSpc>
                          <a:spcPts val="1600"/>
                        </a:lnSpc>
                      </a:pPr>
                      <a:r>
                        <a:rPr kumimoji="1" lang="ja-JP" altLang="en-US" sz="1400" dirty="0" smtClean="0">
                          <a:solidFill>
                            <a:schemeClr val="tx1"/>
                          </a:solidFill>
                        </a:rPr>
                        <a:t>センター共同統括　マネジング・ディレクター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スマートシティ</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9767951"/>
                  </a:ext>
                </a:extLst>
              </a:tr>
              <a:tr h="503671">
                <a:tc>
                  <a:txBody>
                    <a:bodyPr/>
                    <a:lstStyle/>
                    <a:p>
                      <a:pPr>
                        <a:lnSpc>
                          <a:spcPts val="1600"/>
                        </a:lnSpc>
                      </a:pPr>
                      <a:r>
                        <a:rPr kumimoji="1" lang="ja-JP" altLang="en-US" sz="1400" dirty="0" smtClean="0">
                          <a:solidFill>
                            <a:schemeClr val="tx1"/>
                          </a:solidFill>
                        </a:rPr>
                        <a:t>野田　遊　</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同志社大学政策学部　教授	</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行政学・地方自治論</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4580792"/>
                  </a:ext>
                </a:extLst>
              </a:tr>
              <a:tr h="503671">
                <a:tc>
                  <a:txBody>
                    <a:bodyPr/>
                    <a:lstStyle/>
                    <a:p>
                      <a:pPr>
                        <a:lnSpc>
                          <a:spcPts val="1600"/>
                        </a:lnSpc>
                      </a:pPr>
                      <a:r>
                        <a:rPr kumimoji="1" lang="ja-JP" altLang="en-US" sz="1400" dirty="0" smtClean="0">
                          <a:solidFill>
                            <a:schemeClr val="tx1"/>
                          </a:solidFill>
                        </a:rPr>
                        <a:t>藤田　香</a:t>
                      </a:r>
                      <a:endParaRPr kumimoji="1" lang="ja-JP" altLang="en-US" sz="1400"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dirty="0" smtClean="0">
                          <a:solidFill>
                            <a:schemeClr val="tx1"/>
                          </a:solidFill>
                        </a:rPr>
                        <a:t>近畿大学総合社会学部　教授</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環境経済学・財政学</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6420657"/>
                  </a:ext>
                </a:extLst>
              </a:tr>
              <a:tr h="503671">
                <a:tc>
                  <a:txBody>
                    <a:bodyPr/>
                    <a:lstStyle/>
                    <a:p>
                      <a:pPr>
                        <a:lnSpc>
                          <a:spcPts val="1600"/>
                        </a:lnSpc>
                      </a:pPr>
                      <a:r>
                        <a:rPr kumimoji="1" lang="ja-JP" altLang="en-US" sz="1400" dirty="0" smtClean="0">
                          <a:solidFill>
                            <a:schemeClr val="tx1"/>
                          </a:solidFill>
                        </a:rPr>
                        <a:t>若林　厚仁</a:t>
                      </a:r>
                      <a:endParaRPr kumimoji="1" lang="ja-JP" altLang="en-US" sz="1400"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株式会社日本総合研究所調査部　関西経済研究センター長</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400" dirty="0" smtClean="0">
                          <a:solidFill>
                            <a:schemeClr val="tx1"/>
                          </a:solidFill>
                        </a:rPr>
                        <a:t>マクロ経済・</a:t>
                      </a:r>
                      <a:endParaRPr kumimoji="1" lang="en-US" altLang="ja-JP" sz="1400" dirty="0" smtClean="0">
                        <a:solidFill>
                          <a:schemeClr val="tx1"/>
                        </a:solidFill>
                      </a:endParaRPr>
                    </a:p>
                    <a:p>
                      <a:pPr>
                        <a:lnSpc>
                          <a:spcPts val="1600"/>
                        </a:lnSpc>
                      </a:pPr>
                      <a:r>
                        <a:rPr kumimoji="1" lang="ja-JP" altLang="en-US" sz="1400" dirty="0" smtClean="0">
                          <a:solidFill>
                            <a:schemeClr val="tx1"/>
                          </a:solidFill>
                        </a:rPr>
                        <a:t>関西の経済動向</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1703360"/>
                  </a:ext>
                </a:extLst>
              </a:tr>
            </a:tbl>
          </a:graphicData>
        </a:graphic>
      </p:graphicFrame>
      <p:sp>
        <p:nvSpPr>
          <p:cNvPr id="7" name="角丸四角形 6"/>
          <p:cNvSpPr/>
          <p:nvPr/>
        </p:nvSpPr>
        <p:spPr>
          <a:xfrm>
            <a:off x="7381454" y="520487"/>
            <a:ext cx="1588359" cy="402116"/>
          </a:xfrm>
          <a:prstGeom prst="roundRect">
            <a:avLst>
              <a:gd name="adj" fmla="val 9007"/>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a:solidFill>
                  <a:schemeClr val="tx1"/>
                </a:solidFill>
              </a:rPr>
              <a:t>(</a:t>
            </a:r>
            <a:r>
              <a:rPr kumimoji="1" lang="ja-JP" altLang="en-US" sz="1200" dirty="0">
                <a:solidFill>
                  <a:schemeClr val="tx1"/>
                </a:solidFill>
              </a:rPr>
              <a:t>五十音順、敬称略</a:t>
            </a:r>
            <a:r>
              <a:rPr kumimoji="1" lang="en-US" altLang="ja-JP" sz="1200" dirty="0">
                <a:solidFill>
                  <a:schemeClr val="tx1"/>
                </a:solidFill>
              </a:rPr>
              <a:t>)</a:t>
            </a:r>
            <a:endParaRPr kumimoji="1" lang="ja-JP" altLang="en-US" sz="1200" dirty="0">
              <a:solidFill>
                <a:schemeClr val="tx1"/>
              </a:solidFill>
            </a:endParaRPr>
          </a:p>
        </p:txBody>
      </p:sp>
    </p:spTree>
    <p:extLst>
      <p:ext uri="{BB962C8B-B14F-4D97-AF65-F5344CB8AC3E}">
        <p14:creationId xmlns:p14="http://schemas.microsoft.com/office/powerpoint/2010/main" val="3737064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528032"/>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1573426" y="73506"/>
            <a:ext cx="5747197" cy="400110"/>
          </a:xfrm>
          <a:prstGeom prst="rect">
            <a:avLst/>
          </a:prstGeom>
        </p:spPr>
        <p:txBody>
          <a:bodyPr wrap="square">
            <a:spAutoFit/>
          </a:bodyPr>
          <a:lstStyle/>
          <a:p>
            <a:pPr algn="ctr"/>
            <a:r>
              <a:rPr lang="ja-JP" altLang="en-US" sz="2000" b="1" dirty="0" smtClean="0"/>
              <a:t>意見交換会の主な論点（全体イメージ）　たたき台</a:t>
            </a:r>
            <a:endParaRPr lang="en-US" altLang="ja-JP" sz="2000" b="1" dirty="0" smtClean="0"/>
          </a:p>
        </p:txBody>
      </p:sp>
      <p:sp>
        <p:nvSpPr>
          <p:cNvPr id="22" name="正方形/長方形 21"/>
          <p:cNvSpPr/>
          <p:nvPr/>
        </p:nvSpPr>
        <p:spPr>
          <a:xfrm>
            <a:off x="8650765" y="640504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002060"/>
                </a:solidFill>
                <a:latin typeface="+mn-ea"/>
              </a:rPr>
              <a:t> 3</a:t>
            </a:r>
            <a:endParaRPr kumimoji="1" lang="ja-JP" altLang="en-US" sz="2000" b="1" dirty="0">
              <a:solidFill>
                <a:srgbClr val="002060"/>
              </a:solidFill>
              <a:latin typeface="+mn-ea"/>
            </a:endParaRPr>
          </a:p>
        </p:txBody>
      </p:sp>
      <p:sp>
        <p:nvSpPr>
          <p:cNvPr id="7" name="正方形/長方形 6"/>
          <p:cNvSpPr/>
          <p:nvPr/>
        </p:nvSpPr>
        <p:spPr>
          <a:xfrm>
            <a:off x="214137" y="1116497"/>
            <a:ext cx="8133030" cy="631798"/>
          </a:xfrm>
          <a:prstGeom prst="rect">
            <a:avLst/>
          </a:prstGeom>
          <a:noFill/>
          <a:ln>
            <a:solidFill>
              <a:schemeClr val="accent1"/>
            </a:solidFill>
          </a:ln>
        </p:spPr>
        <p:style>
          <a:lnRef idx="1">
            <a:schemeClr val="accent3"/>
          </a:lnRef>
          <a:fillRef idx="2">
            <a:schemeClr val="accent3"/>
          </a:fillRef>
          <a:effectRef idx="1">
            <a:schemeClr val="accent3"/>
          </a:effectRef>
          <a:fontRef idx="minor">
            <a:schemeClr val="dk1"/>
          </a:fontRef>
        </p:style>
        <p:txBody>
          <a:bodyPr lIns="360000" tIns="144000" rIns="324000" bIns="36000" rtlCol="0" anchor="ctr"/>
          <a:lstStyle/>
          <a:p>
            <a:pPr>
              <a:lnSpc>
                <a:spcPts val="1800"/>
              </a:lnSpc>
            </a:pPr>
            <a:r>
              <a:rPr kumimoji="1" lang="ja-JP" altLang="en-US" sz="1400" b="1" dirty="0" smtClean="0">
                <a:solidFill>
                  <a:schemeClr val="tx1"/>
                </a:solidFill>
                <a:latin typeface="BIZ UDPゴシック" panose="020B0400000000000000" pitchFamily="50" charset="-128"/>
                <a:ea typeface="BIZ UDPゴシック" panose="020B0400000000000000" pitchFamily="50" charset="-128"/>
              </a:rPr>
              <a:t>東京とは異なる個性・新たな価値観をもって、世界で存在感を発揮する「東西二極の一極」として、　平時にも非常時にも日本の未来を支え、けん引する成長エンジンの役割を果たす</a:t>
            </a:r>
            <a:endParaRPr kumimoji="1" lang="en-US" altLang="ja-JP" sz="1400" b="1" u="sng"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8" name="テキスト ボックス 7"/>
          <p:cNvSpPr txBox="1"/>
          <p:nvPr/>
        </p:nvSpPr>
        <p:spPr>
          <a:xfrm>
            <a:off x="214136" y="659233"/>
            <a:ext cx="2876157"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ja-JP" altLang="en-US" b="1" dirty="0" smtClean="0"/>
              <a:t>副首都・大阪がめざすもの</a:t>
            </a:r>
            <a:endParaRPr lang="ja-JP" altLang="ja-JP" b="1" dirty="0"/>
          </a:p>
        </p:txBody>
      </p:sp>
      <p:sp>
        <p:nvSpPr>
          <p:cNvPr id="2" name="楕円 1"/>
          <p:cNvSpPr/>
          <p:nvPr/>
        </p:nvSpPr>
        <p:spPr>
          <a:xfrm>
            <a:off x="272597" y="2424000"/>
            <a:ext cx="2700000" cy="792000"/>
          </a:xfrm>
          <a:prstGeom prst="ellipse">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lnSpc>
                <a:spcPts val="1500"/>
              </a:lnSpc>
            </a:pPr>
            <a:r>
              <a:rPr kumimoji="1" lang="ja-JP" altLang="en-US" sz="1400" b="1" dirty="0"/>
              <a:t>今</a:t>
            </a:r>
            <a:r>
              <a:rPr kumimoji="1" lang="ja-JP" altLang="en-US" sz="1400" b="1" dirty="0" smtClean="0"/>
              <a:t>の大阪の立ち位置を</a:t>
            </a:r>
            <a:endParaRPr kumimoji="1" lang="en-US" altLang="ja-JP" sz="1400" b="1" dirty="0" smtClean="0"/>
          </a:p>
          <a:p>
            <a:pPr algn="ctr">
              <a:lnSpc>
                <a:spcPts val="1500"/>
              </a:lnSpc>
            </a:pPr>
            <a:r>
              <a:rPr kumimoji="1" lang="ja-JP" altLang="en-US" sz="1400" b="1" dirty="0" smtClean="0"/>
              <a:t>どのように捉えるか</a:t>
            </a:r>
            <a:endParaRPr kumimoji="1" lang="en-US" altLang="ja-JP" sz="1400" b="1" dirty="0" smtClean="0"/>
          </a:p>
          <a:p>
            <a:pPr algn="ctr">
              <a:lnSpc>
                <a:spcPts val="1500"/>
              </a:lnSpc>
              <a:spcBef>
                <a:spcPts val="300"/>
              </a:spcBef>
            </a:pPr>
            <a:r>
              <a:rPr kumimoji="1" lang="ja-JP" altLang="en-US" sz="1400" dirty="0" smtClean="0"/>
              <a:t>（到達点の分析）</a:t>
            </a:r>
            <a:endParaRPr kumimoji="1" lang="ja-JP" altLang="en-US" sz="1400" dirty="0"/>
          </a:p>
        </p:txBody>
      </p:sp>
      <p:sp>
        <p:nvSpPr>
          <p:cNvPr id="9" name="楕円 8"/>
          <p:cNvSpPr/>
          <p:nvPr/>
        </p:nvSpPr>
        <p:spPr>
          <a:xfrm>
            <a:off x="3049085" y="2406086"/>
            <a:ext cx="3168000" cy="792000"/>
          </a:xfrm>
          <a:prstGeom prst="ellipse">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lnSpc>
                <a:spcPts val="1500"/>
              </a:lnSpc>
            </a:pPr>
            <a:r>
              <a:rPr kumimoji="1" lang="ja-JP" altLang="en-US" sz="1400" b="1" dirty="0" smtClean="0"/>
              <a:t>コロナをはじめ社会情勢の</a:t>
            </a:r>
            <a:endParaRPr kumimoji="1" lang="en-US" altLang="ja-JP" sz="1400" b="1" dirty="0" smtClean="0"/>
          </a:p>
          <a:p>
            <a:pPr algn="ctr">
              <a:lnSpc>
                <a:spcPts val="1500"/>
              </a:lnSpc>
            </a:pPr>
            <a:r>
              <a:rPr kumimoji="1" lang="ja-JP" altLang="en-US" sz="1400" b="1" dirty="0" smtClean="0"/>
              <a:t>変化をどのように踏まえるか</a:t>
            </a:r>
            <a:endParaRPr kumimoji="1" lang="en-US" altLang="ja-JP" sz="1400" b="1" dirty="0" smtClean="0"/>
          </a:p>
          <a:p>
            <a:pPr algn="ctr">
              <a:lnSpc>
                <a:spcPts val="1500"/>
              </a:lnSpc>
              <a:spcBef>
                <a:spcPts val="300"/>
              </a:spcBef>
            </a:pPr>
            <a:r>
              <a:rPr kumimoji="1" lang="ja-JP" altLang="en-US" sz="1400" dirty="0" smtClean="0"/>
              <a:t>（社会情勢の分析）</a:t>
            </a:r>
            <a:endParaRPr kumimoji="1" lang="ja-JP" altLang="en-US" sz="1400" dirty="0"/>
          </a:p>
        </p:txBody>
      </p:sp>
      <p:sp>
        <p:nvSpPr>
          <p:cNvPr id="10" name="台形 9"/>
          <p:cNvSpPr/>
          <p:nvPr/>
        </p:nvSpPr>
        <p:spPr>
          <a:xfrm>
            <a:off x="1233055" y="5479794"/>
            <a:ext cx="6858000" cy="1080000"/>
          </a:xfrm>
          <a:prstGeom prst="trapezoid">
            <a:avLst>
              <a:gd name="adj" fmla="val 23178"/>
            </a:avLst>
          </a:prstGeom>
        </p:spPr>
        <p:style>
          <a:lnRef idx="1">
            <a:schemeClr val="accent2"/>
          </a:lnRef>
          <a:fillRef idx="2">
            <a:schemeClr val="accent2"/>
          </a:fillRef>
          <a:effectRef idx="1">
            <a:schemeClr val="accent2"/>
          </a:effectRef>
          <a:fontRef idx="minor">
            <a:schemeClr val="dk1"/>
          </a:fontRef>
        </p:style>
        <p:txBody>
          <a:bodyPr tIns="324000" bIns="72000" rtlCol="0" anchor="b"/>
          <a:lstStyle/>
          <a:p>
            <a:pPr algn="ctr"/>
            <a:r>
              <a:rPr kumimoji="1" lang="ja-JP" altLang="en-US" sz="1600" b="1" dirty="0"/>
              <a:t>上記を</a:t>
            </a:r>
            <a:r>
              <a:rPr kumimoji="1" lang="ja-JP" altLang="en-US" sz="1600" b="1" dirty="0" smtClean="0"/>
              <a:t>支える仕組み</a:t>
            </a:r>
            <a:endParaRPr kumimoji="1" lang="en-US" altLang="ja-JP" sz="1600" b="1" dirty="0" smtClean="0"/>
          </a:p>
          <a:p>
            <a:pPr marL="1163638">
              <a:spcBef>
                <a:spcPts val="400"/>
              </a:spcBef>
            </a:pPr>
            <a:r>
              <a:rPr kumimoji="1" lang="ja-JP" altLang="en-US" sz="1400" dirty="0" smtClean="0"/>
              <a:t>（府市一体の大阪を核に）</a:t>
            </a:r>
            <a:endParaRPr kumimoji="1" lang="en-US" altLang="ja-JP" sz="1400" dirty="0" smtClean="0"/>
          </a:p>
          <a:p>
            <a:pPr marL="1163638"/>
            <a:r>
              <a:rPr kumimoji="1" lang="ja-JP" altLang="en-US" sz="1400" dirty="0" smtClean="0"/>
              <a:t>　　　・国や関西府県との関係</a:t>
            </a:r>
            <a:endParaRPr kumimoji="1" lang="en-US" altLang="ja-JP" sz="1400" dirty="0" smtClean="0"/>
          </a:p>
          <a:p>
            <a:pPr marL="1163638"/>
            <a:r>
              <a:rPr kumimoji="1" lang="ja-JP" altLang="en-US" sz="1400" dirty="0" smtClean="0"/>
              <a:t>　　　・府内市町村の体制          </a:t>
            </a:r>
            <a:r>
              <a:rPr kumimoji="1" lang="ja-JP" altLang="en-US" sz="1400" dirty="0"/>
              <a:t>など</a:t>
            </a:r>
          </a:p>
        </p:txBody>
      </p:sp>
      <p:sp>
        <p:nvSpPr>
          <p:cNvPr id="14" name="角丸四角形 13"/>
          <p:cNvSpPr/>
          <p:nvPr/>
        </p:nvSpPr>
        <p:spPr>
          <a:xfrm>
            <a:off x="640804" y="3693440"/>
            <a:ext cx="7920000" cy="2952000"/>
          </a:xfrm>
          <a:prstGeom prst="roundRect">
            <a:avLst>
              <a:gd name="adj" fmla="val 5541"/>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1233055" y="3408469"/>
            <a:ext cx="6858000" cy="5897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smtClean="0">
                <a:solidFill>
                  <a:schemeClr val="tx1"/>
                </a:solidFill>
              </a:rPr>
              <a:t>副首都・大阪を確立するために、何を強化・加速し、何を加えるべきか</a:t>
            </a:r>
            <a:endParaRPr kumimoji="1" lang="en-US" altLang="ja-JP" b="1" dirty="0" smtClean="0">
              <a:solidFill>
                <a:schemeClr val="tx1"/>
              </a:solidFill>
            </a:endParaRPr>
          </a:p>
        </p:txBody>
      </p:sp>
      <p:sp>
        <p:nvSpPr>
          <p:cNvPr id="16" name="テキスト ボックス 15"/>
          <p:cNvSpPr txBox="1"/>
          <p:nvPr/>
        </p:nvSpPr>
        <p:spPr>
          <a:xfrm>
            <a:off x="216668" y="1940764"/>
            <a:ext cx="419900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ja-JP" altLang="en-US" b="1" dirty="0"/>
              <a:t>意見交換会</a:t>
            </a:r>
            <a:r>
              <a:rPr lang="ja-JP" altLang="en-US" b="1" dirty="0" smtClean="0"/>
              <a:t>の主な論点（全体イメージ）</a:t>
            </a:r>
            <a:endParaRPr lang="ja-JP" altLang="ja-JP" b="1" dirty="0"/>
          </a:p>
        </p:txBody>
      </p:sp>
      <p:sp>
        <p:nvSpPr>
          <p:cNvPr id="4" name="角丸四角形 3"/>
          <p:cNvSpPr/>
          <p:nvPr/>
        </p:nvSpPr>
        <p:spPr>
          <a:xfrm>
            <a:off x="1357182" y="3953916"/>
            <a:ext cx="2808000" cy="144000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108000" rIns="72000" rtlCol="0" anchor="t"/>
          <a:lstStyle/>
          <a:p>
            <a:pPr algn="ctr"/>
            <a:r>
              <a:rPr kumimoji="1" lang="ja-JP" altLang="en-US" sz="1600" b="1" dirty="0"/>
              <a:t>強化</a:t>
            </a:r>
            <a:r>
              <a:rPr kumimoji="1" lang="ja-JP" altLang="en-US" sz="1600" b="1" dirty="0" smtClean="0"/>
              <a:t>を図る政策</a:t>
            </a:r>
            <a:endParaRPr kumimoji="1" lang="en-US" altLang="ja-JP" sz="1600" b="1" dirty="0" smtClean="0"/>
          </a:p>
          <a:p>
            <a:pPr marL="0" lvl="1">
              <a:spcBef>
                <a:spcPts val="1200"/>
              </a:spcBef>
            </a:pPr>
            <a:r>
              <a:rPr kumimoji="1" lang="ja-JP" altLang="en-US" sz="1400" dirty="0"/>
              <a:t>　</a:t>
            </a:r>
            <a:r>
              <a:rPr kumimoji="1" lang="ja-JP" altLang="en-US" sz="1600" dirty="0" smtClean="0"/>
              <a:t>　</a:t>
            </a:r>
            <a:r>
              <a:rPr kumimoji="1" lang="ja-JP" altLang="en-US" sz="1400" dirty="0" smtClean="0"/>
              <a:t>・経済、産業</a:t>
            </a:r>
            <a:endParaRPr kumimoji="1" lang="en-US" altLang="ja-JP" sz="1400" dirty="0" smtClean="0"/>
          </a:p>
          <a:p>
            <a:pPr marL="0" lvl="1">
              <a:spcBef>
                <a:spcPts val="600"/>
              </a:spcBef>
            </a:pPr>
            <a:r>
              <a:rPr kumimoji="1" lang="ja-JP" altLang="en-US" sz="1400" dirty="0" smtClean="0"/>
              <a:t>　　・イノベーション　など</a:t>
            </a:r>
            <a:endParaRPr kumimoji="1" lang="ja-JP" altLang="en-US" sz="1400" dirty="0"/>
          </a:p>
        </p:txBody>
      </p:sp>
      <p:sp>
        <p:nvSpPr>
          <p:cNvPr id="12" name="角丸四角形 11"/>
          <p:cNvSpPr/>
          <p:nvPr/>
        </p:nvSpPr>
        <p:spPr>
          <a:xfrm>
            <a:off x="5126182" y="3953915"/>
            <a:ext cx="2808000" cy="144000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rIns="72000" rtlCol="0" anchor="ctr"/>
          <a:lstStyle/>
          <a:p>
            <a:pPr algn="ctr"/>
            <a:r>
              <a:rPr kumimoji="1" lang="ja-JP" altLang="en-US" sz="1600" b="1" dirty="0"/>
              <a:t>政策</a:t>
            </a:r>
            <a:r>
              <a:rPr kumimoji="1" lang="ja-JP" altLang="en-US" sz="1600" b="1" dirty="0" smtClean="0"/>
              <a:t>を加速</a:t>
            </a:r>
            <a:endParaRPr kumimoji="1" lang="en-US" altLang="ja-JP" sz="1600" b="1" dirty="0" smtClean="0"/>
          </a:p>
          <a:p>
            <a:endParaRPr kumimoji="1" lang="en-US" altLang="ja-JP" sz="1600" b="1" dirty="0"/>
          </a:p>
          <a:p>
            <a:endParaRPr kumimoji="1" lang="ja-JP" altLang="en-US" sz="1600" b="1" dirty="0" smtClean="0"/>
          </a:p>
          <a:p>
            <a:pPr>
              <a:spcBef>
                <a:spcPts val="1200"/>
              </a:spcBef>
            </a:pPr>
            <a:r>
              <a:rPr kumimoji="1" lang="ja-JP" altLang="en-US" sz="1400" dirty="0" smtClean="0"/>
              <a:t>　　・ＤＸ、まちづくり、環境</a:t>
            </a:r>
            <a:endParaRPr kumimoji="1" lang="en-US" altLang="ja-JP" sz="1400" dirty="0" smtClean="0"/>
          </a:p>
          <a:p>
            <a:r>
              <a:rPr kumimoji="1" lang="ja-JP" altLang="en-US" sz="1400" dirty="0" smtClean="0"/>
              <a:t>　　・人材、学び、都市ブランド　 など</a:t>
            </a:r>
            <a:endParaRPr kumimoji="1" lang="en-US" altLang="ja-JP" sz="1400" dirty="0" smtClean="0"/>
          </a:p>
        </p:txBody>
      </p:sp>
      <p:sp>
        <p:nvSpPr>
          <p:cNvPr id="15" name="左矢印 14"/>
          <p:cNvSpPr/>
          <p:nvPr/>
        </p:nvSpPr>
        <p:spPr>
          <a:xfrm>
            <a:off x="4244217" y="4400279"/>
            <a:ext cx="720000" cy="540000"/>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3" name="二等辺三角形 2"/>
          <p:cNvSpPr/>
          <p:nvPr/>
        </p:nvSpPr>
        <p:spPr>
          <a:xfrm rot="10800000">
            <a:off x="2725085" y="3298425"/>
            <a:ext cx="3816000" cy="180000"/>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楕円 17"/>
          <p:cNvSpPr/>
          <p:nvPr/>
        </p:nvSpPr>
        <p:spPr>
          <a:xfrm>
            <a:off x="6255002" y="2409217"/>
            <a:ext cx="2808000" cy="792000"/>
          </a:xfrm>
          <a:prstGeom prst="ellipse">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kumimoji="1" lang="ja-JP" altLang="en-US" sz="1400" b="1" dirty="0" smtClean="0"/>
              <a:t>大阪の個性、特色とは何か</a:t>
            </a:r>
            <a:endParaRPr kumimoji="1" lang="en-US" altLang="ja-JP" sz="1400" b="1" dirty="0" smtClean="0"/>
          </a:p>
          <a:p>
            <a:pPr algn="ctr">
              <a:lnSpc>
                <a:spcPts val="1500"/>
              </a:lnSpc>
              <a:spcBef>
                <a:spcPts val="300"/>
              </a:spcBef>
            </a:pPr>
            <a:r>
              <a:rPr kumimoji="1" lang="ja-JP" altLang="en-US" sz="1400" dirty="0" smtClean="0"/>
              <a:t>東京、世界の都市</a:t>
            </a:r>
            <a:endParaRPr kumimoji="1" lang="en-US" altLang="ja-JP" sz="1400" dirty="0" smtClean="0"/>
          </a:p>
          <a:p>
            <a:pPr algn="ctr">
              <a:lnSpc>
                <a:spcPts val="1500"/>
              </a:lnSpc>
            </a:pPr>
            <a:r>
              <a:rPr kumimoji="1" lang="ja-JP" altLang="en-US" sz="1400" dirty="0" smtClean="0"/>
              <a:t>との比較分析</a:t>
            </a:r>
            <a:endParaRPr kumimoji="1" lang="ja-JP" altLang="en-US" sz="1400" dirty="0"/>
          </a:p>
        </p:txBody>
      </p:sp>
      <p:sp>
        <p:nvSpPr>
          <p:cNvPr id="19" name="大かっこ 18"/>
          <p:cNvSpPr/>
          <p:nvPr/>
        </p:nvSpPr>
        <p:spPr>
          <a:xfrm>
            <a:off x="5597286" y="4318916"/>
            <a:ext cx="1848709" cy="53961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0" rIns="0" rtlCol="0" anchor="ctr"/>
          <a:lstStyle/>
          <a:p>
            <a:pPr algn="ctr">
              <a:lnSpc>
                <a:spcPts val="1200"/>
              </a:lnSpc>
            </a:pPr>
            <a:r>
              <a:rPr kumimoji="1" lang="ja-JP" altLang="en-US" sz="1200" dirty="0" smtClean="0">
                <a:latin typeface="+mn-ea"/>
              </a:rPr>
              <a:t>普遍的な都市機能の向上</a:t>
            </a:r>
            <a:endParaRPr kumimoji="1" lang="en-US" altLang="ja-JP" sz="1200" dirty="0" smtClean="0">
              <a:latin typeface="+mn-ea"/>
            </a:endParaRPr>
          </a:p>
          <a:p>
            <a:pPr algn="ctr">
              <a:lnSpc>
                <a:spcPts val="1200"/>
              </a:lnSpc>
            </a:pPr>
            <a:r>
              <a:rPr kumimoji="1" lang="ja-JP" altLang="en-US" sz="1200" dirty="0" smtClean="0">
                <a:latin typeface="+mn-ea"/>
              </a:rPr>
              <a:t>＋</a:t>
            </a:r>
            <a:endParaRPr kumimoji="1" lang="en-US" altLang="ja-JP" sz="1200" dirty="0" smtClean="0">
              <a:latin typeface="+mn-ea"/>
            </a:endParaRPr>
          </a:p>
          <a:p>
            <a:pPr algn="ctr">
              <a:lnSpc>
                <a:spcPts val="1200"/>
              </a:lnSpc>
            </a:pPr>
            <a:r>
              <a:rPr kumimoji="1" lang="ja-JP" altLang="en-US" sz="1200" dirty="0">
                <a:latin typeface="+mn-ea"/>
              </a:rPr>
              <a:t>大阪</a:t>
            </a:r>
            <a:r>
              <a:rPr kumimoji="1" lang="ja-JP" altLang="en-US" sz="1200" dirty="0" smtClean="0">
                <a:latin typeface="+mn-ea"/>
              </a:rPr>
              <a:t>の個性、特色</a:t>
            </a:r>
            <a:endParaRPr kumimoji="1" lang="ja-JP" altLang="en-US" sz="1200" dirty="0">
              <a:latin typeface="+mn-ea"/>
            </a:endParaRPr>
          </a:p>
        </p:txBody>
      </p:sp>
      <p:sp>
        <p:nvSpPr>
          <p:cNvPr id="21" name="大かっこ 20"/>
          <p:cNvSpPr/>
          <p:nvPr/>
        </p:nvSpPr>
        <p:spPr>
          <a:xfrm>
            <a:off x="6842414" y="2740904"/>
            <a:ext cx="1615786" cy="373342"/>
          </a:xfrm>
          <a:prstGeom prst="bracketPair">
            <a:avLst>
              <a:gd name="adj" fmla="val 30583"/>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852410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528032"/>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1752185" y="47352"/>
            <a:ext cx="5747197" cy="400110"/>
          </a:xfrm>
          <a:prstGeom prst="rect">
            <a:avLst/>
          </a:prstGeom>
        </p:spPr>
        <p:txBody>
          <a:bodyPr wrap="square">
            <a:spAutoFit/>
          </a:bodyPr>
          <a:lstStyle/>
          <a:p>
            <a:pPr algn="ctr"/>
            <a:r>
              <a:rPr lang="ja-JP" altLang="en-US" sz="2000" b="1" dirty="0"/>
              <a:t>当面</a:t>
            </a:r>
            <a:r>
              <a:rPr lang="ja-JP" altLang="en-US" sz="2000" b="1" dirty="0" smtClean="0"/>
              <a:t>の意見交換会のスケジュール　たたき台</a:t>
            </a:r>
            <a:endParaRPr lang="en-US" altLang="ja-JP" sz="2000" b="1" dirty="0" smtClean="0"/>
          </a:p>
        </p:txBody>
      </p:sp>
      <p:sp>
        <p:nvSpPr>
          <p:cNvPr id="22" name="正方形/長方形 21"/>
          <p:cNvSpPr/>
          <p:nvPr/>
        </p:nvSpPr>
        <p:spPr>
          <a:xfrm>
            <a:off x="8650765" y="640504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002060"/>
                </a:solidFill>
                <a:latin typeface="+mn-ea"/>
              </a:rPr>
              <a:t> 4</a:t>
            </a:r>
            <a:endParaRPr kumimoji="1" lang="ja-JP" altLang="en-US" sz="2000" b="1" dirty="0">
              <a:solidFill>
                <a:srgbClr val="002060"/>
              </a:solidFill>
              <a:latin typeface="+mn-ea"/>
            </a:endParaRPr>
          </a:p>
        </p:txBody>
      </p:sp>
      <p:sp>
        <p:nvSpPr>
          <p:cNvPr id="2" name="角丸四角形 1"/>
          <p:cNvSpPr/>
          <p:nvPr/>
        </p:nvSpPr>
        <p:spPr>
          <a:xfrm>
            <a:off x="374345" y="1056006"/>
            <a:ext cx="4645340" cy="931296"/>
          </a:xfrm>
          <a:prstGeom prst="roundRect">
            <a:avLst>
              <a:gd name="adj" fmla="val 9007"/>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dirty="0" smtClean="0"/>
              <a:t>〇 キックオフ</a:t>
            </a:r>
            <a:endParaRPr kumimoji="1" lang="en-US" altLang="ja-JP" sz="1600" dirty="0" smtClean="0"/>
          </a:p>
          <a:p>
            <a:r>
              <a:rPr kumimoji="1" lang="ja-JP" altLang="en-US" sz="1600" dirty="0"/>
              <a:t>　</a:t>
            </a:r>
            <a:r>
              <a:rPr kumimoji="1" lang="ja-JP" altLang="en-US" sz="1600" dirty="0" smtClean="0"/>
              <a:t>・意見交換会の目的等の共有</a:t>
            </a:r>
            <a:endParaRPr kumimoji="1" lang="en-US" altLang="ja-JP" sz="1600" dirty="0"/>
          </a:p>
          <a:p>
            <a:r>
              <a:rPr kumimoji="1" lang="ja-JP" altLang="en-US" sz="1600" dirty="0" smtClean="0"/>
              <a:t>　・各専門分野から見た社会情勢の変化</a:t>
            </a:r>
            <a:endParaRPr kumimoji="1" lang="en-US" altLang="ja-JP" sz="1600" dirty="0" smtClean="0"/>
          </a:p>
        </p:txBody>
      </p:sp>
      <p:sp>
        <p:nvSpPr>
          <p:cNvPr id="7" name="角丸四角形 6"/>
          <p:cNvSpPr/>
          <p:nvPr/>
        </p:nvSpPr>
        <p:spPr>
          <a:xfrm>
            <a:off x="391476" y="749677"/>
            <a:ext cx="4428717" cy="360000"/>
          </a:xfrm>
          <a:prstGeom prst="roundRect">
            <a:avLst>
              <a:gd name="adj" fmla="val 9007"/>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600" b="1" dirty="0" smtClean="0">
                <a:latin typeface="+mn-ea"/>
              </a:rPr>
              <a:t>第１回 </a:t>
            </a:r>
            <a:r>
              <a:rPr kumimoji="1" lang="en-US" altLang="ja-JP" sz="1600" b="1" dirty="0" smtClean="0">
                <a:latin typeface="+mn-ea"/>
              </a:rPr>
              <a:t>2021</a:t>
            </a:r>
            <a:r>
              <a:rPr kumimoji="1" lang="ja-JP" altLang="en-US" sz="1600" b="1" dirty="0" smtClean="0">
                <a:latin typeface="+mn-ea"/>
              </a:rPr>
              <a:t>年（令和</a:t>
            </a:r>
            <a:r>
              <a:rPr kumimoji="1" lang="en-US" altLang="ja-JP" sz="1600" b="1" dirty="0" smtClean="0">
                <a:latin typeface="+mn-ea"/>
              </a:rPr>
              <a:t>3</a:t>
            </a:r>
            <a:r>
              <a:rPr kumimoji="1" lang="ja-JP" altLang="en-US" sz="1600" b="1" dirty="0" smtClean="0">
                <a:latin typeface="+mn-ea"/>
              </a:rPr>
              <a:t>年）</a:t>
            </a:r>
            <a:r>
              <a:rPr kumimoji="1" lang="en-US" altLang="ja-JP" sz="1600" b="1" dirty="0" smtClean="0">
                <a:latin typeface="+mn-ea"/>
              </a:rPr>
              <a:t>12</a:t>
            </a:r>
            <a:r>
              <a:rPr kumimoji="1" lang="ja-JP" altLang="en-US" sz="1600" b="1" dirty="0" smtClean="0">
                <a:latin typeface="+mn-ea"/>
              </a:rPr>
              <a:t>月</a:t>
            </a:r>
            <a:r>
              <a:rPr kumimoji="1" lang="en-US" altLang="ja-JP" sz="1600" b="1" dirty="0" smtClean="0">
                <a:latin typeface="+mn-ea"/>
              </a:rPr>
              <a:t>16</a:t>
            </a:r>
            <a:r>
              <a:rPr kumimoji="1" lang="ja-JP" altLang="en-US" sz="1600" b="1" dirty="0" smtClean="0">
                <a:latin typeface="+mn-ea"/>
              </a:rPr>
              <a:t>日</a:t>
            </a:r>
            <a:r>
              <a:rPr kumimoji="1" lang="en-US" altLang="ja-JP" sz="1600" b="1" dirty="0" smtClean="0">
                <a:latin typeface="+mn-ea"/>
              </a:rPr>
              <a:t>(</a:t>
            </a:r>
            <a:r>
              <a:rPr kumimoji="1" lang="ja-JP" altLang="en-US" sz="1600" b="1" dirty="0" smtClean="0">
                <a:latin typeface="+mn-ea"/>
              </a:rPr>
              <a:t>木</a:t>
            </a:r>
            <a:r>
              <a:rPr kumimoji="1" lang="en-US" altLang="ja-JP" sz="1600" b="1" dirty="0" smtClean="0">
                <a:latin typeface="+mn-ea"/>
              </a:rPr>
              <a:t>)</a:t>
            </a:r>
            <a:endParaRPr kumimoji="1" lang="ja-JP" altLang="en-US" sz="1600" b="1" dirty="0">
              <a:latin typeface="+mn-ea"/>
            </a:endParaRPr>
          </a:p>
        </p:txBody>
      </p:sp>
      <p:sp>
        <p:nvSpPr>
          <p:cNvPr id="25" name="角丸四角形 24"/>
          <p:cNvSpPr/>
          <p:nvPr/>
        </p:nvSpPr>
        <p:spPr>
          <a:xfrm>
            <a:off x="1020796" y="2015453"/>
            <a:ext cx="4795796" cy="360000"/>
          </a:xfrm>
          <a:prstGeom prst="roundRect">
            <a:avLst>
              <a:gd name="adj" fmla="val 9007"/>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600" b="1" dirty="0" smtClean="0">
                <a:latin typeface="+mn-ea"/>
              </a:rPr>
              <a:t>第</a:t>
            </a:r>
            <a:r>
              <a:rPr kumimoji="1" lang="ja-JP" altLang="en-US" sz="1600" b="1" dirty="0">
                <a:latin typeface="+mn-ea"/>
              </a:rPr>
              <a:t>２</a:t>
            </a:r>
            <a:r>
              <a:rPr kumimoji="1" lang="ja-JP" altLang="en-US" sz="1600" b="1" dirty="0" smtClean="0">
                <a:latin typeface="+mn-ea"/>
              </a:rPr>
              <a:t>回 </a:t>
            </a:r>
            <a:r>
              <a:rPr kumimoji="1" lang="en-US" altLang="ja-JP" sz="1600" b="1" dirty="0" smtClean="0">
                <a:latin typeface="+mn-ea"/>
              </a:rPr>
              <a:t>2022</a:t>
            </a:r>
            <a:r>
              <a:rPr kumimoji="1" lang="ja-JP" altLang="en-US" sz="1600" b="1" dirty="0" smtClean="0">
                <a:latin typeface="+mn-ea"/>
              </a:rPr>
              <a:t>年（令和</a:t>
            </a:r>
            <a:r>
              <a:rPr kumimoji="1" lang="en-US" altLang="ja-JP" sz="1600" b="1" dirty="0" smtClean="0">
                <a:latin typeface="+mn-ea"/>
              </a:rPr>
              <a:t>4</a:t>
            </a:r>
            <a:r>
              <a:rPr kumimoji="1" lang="ja-JP" altLang="en-US" sz="1600" b="1" dirty="0" smtClean="0">
                <a:latin typeface="+mn-ea"/>
              </a:rPr>
              <a:t>年）</a:t>
            </a:r>
            <a:r>
              <a:rPr kumimoji="1" lang="en-US" altLang="ja-JP" sz="1600" b="1" dirty="0" smtClean="0">
                <a:latin typeface="+mn-ea"/>
              </a:rPr>
              <a:t>1</a:t>
            </a:r>
            <a:r>
              <a:rPr kumimoji="1" lang="ja-JP" altLang="en-US" sz="1600" b="1" dirty="0" smtClean="0">
                <a:latin typeface="+mn-ea"/>
              </a:rPr>
              <a:t>月</a:t>
            </a:r>
            <a:r>
              <a:rPr kumimoji="1" lang="en-US" altLang="ja-JP" sz="1600" b="1" dirty="0" smtClean="0">
                <a:latin typeface="+mn-ea"/>
              </a:rPr>
              <a:t>20</a:t>
            </a:r>
            <a:r>
              <a:rPr kumimoji="1" lang="ja-JP" altLang="en-US" sz="1600" b="1" dirty="0" smtClean="0">
                <a:latin typeface="+mn-ea"/>
              </a:rPr>
              <a:t>日</a:t>
            </a:r>
            <a:r>
              <a:rPr kumimoji="1" lang="en-US" altLang="ja-JP" sz="1600" b="1" dirty="0" smtClean="0">
                <a:latin typeface="+mn-ea"/>
              </a:rPr>
              <a:t>(</a:t>
            </a:r>
            <a:r>
              <a:rPr kumimoji="1" lang="ja-JP" altLang="en-US" sz="1600" b="1" dirty="0" smtClean="0">
                <a:latin typeface="+mn-ea"/>
              </a:rPr>
              <a:t>木</a:t>
            </a:r>
            <a:r>
              <a:rPr kumimoji="1" lang="en-US" altLang="ja-JP" sz="1600" b="1" dirty="0" smtClean="0">
                <a:latin typeface="+mn-ea"/>
              </a:rPr>
              <a:t>) </a:t>
            </a:r>
            <a:r>
              <a:rPr kumimoji="1" lang="ja-JP" altLang="en-US" sz="1600" b="1" dirty="0" smtClean="0">
                <a:latin typeface="+mn-ea"/>
              </a:rPr>
              <a:t>予定</a:t>
            </a:r>
            <a:endParaRPr kumimoji="1" lang="ja-JP" altLang="en-US" sz="1600" b="1" dirty="0">
              <a:latin typeface="+mn-ea"/>
            </a:endParaRPr>
          </a:p>
        </p:txBody>
      </p:sp>
      <p:sp>
        <p:nvSpPr>
          <p:cNvPr id="26" name="角丸四角形 25"/>
          <p:cNvSpPr/>
          <p:nvPr/>
        </p:nvSpPr>
        <p:spPr>
          <a:xfrm>
            <a:off x="987872" y="2173818"/>
            <a:ext cx="4645340" cy="931296"/>
          </a:xfrm>
          <a:prstGeom prst="roundRect">
            <a:avLst>
              <a:gd name="adj" fmla="val 9007"/>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dirty="0" smtClean="0"/>
              <a:t>〇 何</a:t>
            </a:r>
            <a:r>
              <a:rPr kumimoji="1" lang="ja-JP" altLang="en-US" sz="1600" dirty="0"/>
              <a:t>を</a:t>
            </a:r>
            <a:r>
              <a:rPr kumimoji="1" lang="ja-JP" altLang="en-US" sz="1600" dirty="0" smtClean="0"/>
              <a:t>強化・加速し、何を加える</a:t>
            </a:r>
            <a:r>
              <a:rPr kumimoji="1" lang="ja-JP" altLang="en-US" sz="1600" dirty="0"/>
              <a:t>べきかについて</a:t>
            </a:r>
            <a:r>
              <a:rPr kumimoji="1" lang="ja-JP" altLang="en-US" sz="1600" dirty="0" smtClean="0"/>
              <a:t>、</a:t>
            </a:r>
            <a:endParaRPr kumimoji="1" lang="en-US" altLang="ja-JP" sz="1600" dirty="0" smtClean="0"/>
          </a:p>
          <a:p>
            <a:r>
              <a:rPr kumimoji="1" lang="ja-JP" altLang="en-US" sz="1600" dirty="0"/>
              <a:t>　</a:t>
            </a:r>
            <a:r>
              <a:rPr kumimoji="1" lang="ja-JP" altLang="en-US" sz="1600" dirty="0" smtClean="0"/>
              <a:t>　専門的</a:t>
            </a:r>
            <a:r>
              <a:rPr kumimoji="1" lang="ja-JP" altLang="en-US" sz="1600" dirty="0" smtClean="0">
                <a:solidFill>
                  <a:schemeClr val="tx1"/>
                </a:solidFill>
              </a:rPr>
              <a:t>見地からの</a:t>
            </a:r>
            <a:r>
              <a:rPr kumimoji="1" lang="ja-JP" altLang="en-US" sz="1600" dirty="0" smtClean="0"/>
              <a:t>具体的</a:t>
            </a:r>
            <a:r>
              <a:rPr kumimoji="1" lang="ja-JP" altLang="en-US" sz="1600" dirty="0"/>
              <a:t>な</a:t>
            </a:r>
            <a:r>
              <a:rPr kumimoji="1" lang="ja-JP" altLang="en-US" sz="1600" dirty="0" smtClean="0"/>
              <a:t>議論</a:t>
            </a:r>
            <a:endParaRPr kumimoji="1" lang="ja-JP" altLang="en-US" sz="1600" dirty="0"/>
          </a:p>
        </p:txBody>
      </p:sp>
      <p:sp>
        <p:nvSpPr>
          <p:cNvPr id="27" name="角丸四角形 26"/>
          <p:cNvSpPr/>
          <p:nvPr/>
        </p:nvSpPr>
        <p:spPr>
          <a:xfrm>
            <a:off x="1967465" y="3023059"/>
            <a:ext cx="4645340" cy="360000"/>
          </a:xfrm>
          <a:prstGeom prst="roundRect">
            <a:avLst>
              <a:gd name="adj" fmla="val 9007"/>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600" b="1" dirty="0" smtClean="0">
                <a:latin typeface="+mn-ea"/>
              </a:rPr>
              <a:t>第</a:t>
            </a:r>
            <a:r>
              <a:rPr kumimoji="1" lang="ja-JP" altLang="en-US" sz="1600" b="1" dirty="0">
                <a:latin typeface="+mn-ea"/>
              </a:rPr>
              <a:t>３</a:t>
            </a:r>
            <a:r>
              <a:rPr kumimoji="1" lang="ja-JP" altLang="en-US" sz="1600" b="1" dirty="0" smtClean="0">
                <a:latin typeface="+mn-ea"/>
              </a:rPr>
              <a:t>回 </a:t>
            </a:r>
            <a:r>
              <a:rPr kumimoji="1" lang="en-US" altLang="ja-JP" sz="1600" b="1" dirty="0" smtClean="0">
                <a:latin typeface="+mn-ea"/>
              </a:rPr>
              <a:t>2022</a:t>
            </a:r>
            <a:r>
              <a:rPr kumimoji="1" lang="ja-JP" altLang="en-US" sz="1600" b="1" dirty="0" smtClean="0">
                <a:latin typeface="+mn-ea"/>
              </a:rPr>
              <a:t>年（令和</a:t>
            </a:r>
            <a:r>
              <a:rPr kumimoji="1" lang="en-US" altLang="ja-JP" sz="1600" b="1" dirty="0" smtClean="0">
                <a:latin typeface="+mn-ea"/>
              </a:rPr>
              <a:t>4</a:t>
            </a:r>
            <a:r>
              <a:rPr kumimoji="1" lang="ja-JP" altLang="en-US" sz="1600" b="1" dirty="0" smtClean="0">
                <a:latin typeface="+mn-ea"/>
              </a:rPr>
              <a:t>年）２月上旬 予定</a:t>
            </a:r>
            <a:endParaRPr kumimoji="1" lang="en-US" altLang="ja-JP" sz="1600" b="1" dirty="0" smtClean="0">
              <a:latin typeface="+mn-ea"/>
            </a:endParaRPr>
          </a:p>
        </p:txBody>
      </p:sp>
      <p:sp>
        <p:nvSpPr>
          <p:cNvPr id="28" name="角丸四角形 27"/>
          <p:cNvSpPr/>
          <p:nvPr/>
        </p:nvSpPr>
        <p:spPr>
          <a:xfrm>
            <a:off x="1967464" y="3329793"/>
            <a:ext cx="4645340" cy="931296"/>
          </a:xfrm>
          <a:prstGeom prst="roundRect">
            <a:avLst>
              <a:gd name="adj" fmla="val 9007"/>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dirty="0"/>
              <a:t>〇ここまでの議論の総括</a:t>
            </a:r>
          </a:p>
          <a:p>
            <a:r>
              <a:rPr kumimoji="1" lang="ja-JP" altLang="en-US" sz="1600" dirty="0" smtClean="0"/>
              <a:t>　</a:t>
            </a:r>
            <a:r>
              <a:rPr kumimoji="1" lang="ja-JP" altLang="en-US" sz="1600" dirty="0"/>
              <a:t>・今後の主な論点の</a:t>
            </a:r>
            <a:r>
              <a:rPr kumimoji="1" lang="ja-JP" altLang="en-US" sz="1600" dirty="0" smtClean="0"/>
              <a:t>抽出</a:t>
            </a:r>
            <a:endParaRPr kumimoji="1" lang="ja-JP" altLang="en-US" sz="1600" dirty="0"/>
          </a:p>
          <a:p>
            <a:r>
              <a:rPr kumimoji="1" lang="ja-JP" altLang="en-US" sz="1600" dirty="0" smtClean="0"/>
              <a:t>　・</a:t>
            </a:r>
            <a:r>
              <a:rPr kumimoji="1" lang="ja-JP" altLang="en-US" sz="1600" dirty="0"/>
              <a:t>今後</a:t>
            </a:r>
            <a:r>
              <a:rPr kumimoji="1" lang="ja-JP" altLang="en-US" sz="1600" dirty="0" smtClean="0"/>
              <a:t>の</a:t>
            </a:r>
            <a:r>
              <a:rPr kumimoji="1" lang="ja-JP" altLang="en-US" sz="1600" dirty="0"/>
              <a:t>議論</a:t>
            </a:r>
            <a:r>
              <a:rPr kumimoji="1" lang="ja-JP" altLang="en-US" sz="1600" dirty="0" smtClean="0"/>
              <a:t>の進め方の確認</a:t>
            </a:r>
            <a:endParaRPr kumimoji="1" lang="ja-JP" altLang="en-US" sz="1600" dirty="0"/>
          </a:p>
        </p:txBody>
      </p:sp>
      <p:sp>
        <p:nvSpPr>
          <p:cNvPr id="30" name="角丸四角形 29"/>
          <p:cNvSpPr/>
          <p:nvPr/>
        </p:nvSpPr>
        <p:spPr>
          <a:xfrm>
            <a:off x="4159393" y="5105726"/>
            <a:ext cx="4631910" cy="360000"/>
          </a:xfrm>
          <a:prstGeom prst="roundRect">
            <a:avLst>
              <a:gd name="adj" fmla="val 9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b="1" dirty="0" smtClean="0">
                <a:latin typeface="+mn-ea"/>
              </a:rPr>
              <a:t>2022</a:t>
            </a:r>
            <a:r>
              <a:rPr kumimoji="1" lang="ja-JP" altLang="en-US" sz="1600" b="1" dirty="0" smtClean="0">
                <a:latin typeface="+mn-ea"/>
              </a:rPr>
              <a:t>年（令和４年）５月ごろ</a:t>
            </a:r>
            <a:endParaRPr kumimoji="1" lang="en-US" altLang="ja-JP" sz="1600" b="1" dirty="0" smtClean="0">
              <a:latin typeface="+mn-ea"/>
            </a:endParaRPr>
          </a:p>
        </p:txBody>
      </p:sp>
      <p:sp>
        <p:nvSpPr>
          <p:cNvPr id="31" name="角丸四角形 30"/>
          <p:cNvSpPr/>
          <p:nvPr/>
        </p:nvSpPr>
        <p:spPr>
          <a:xfrm>
            <a:off x="4144347" y="5421894"/>
            <a:ext cx="2608783" cy="402116"/>
          </a:xfrm>
          <a:prstGeom prst="roundRect">
            <a:avLst>
              <a:gd name="adj" fmla="val 9007"/>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dirty="0" smtClean="0"/>
              <a:t>〇 全体の論点整理</a:t>
            </a:r>
            <a:endParaRPr kumimoji="1" lang="ja-JP" altLang="en-US" sz="1600" dirty="0"/>
          </a:p>
        </p:txBody>
      </p:sp>
      <p:sp>
        <p:nvSpPr>
          <p:cNvPr id="32" name="角丸四角形 31"/>
          <p:cNvSpPr/>
          <p:nvPr/>
        </p:nvSpPr>
        <p:spPr>
          <a:xfrm>
            <a:off x="4490700" y="4163738"/>
            <a:ext cx="2651785" cy="729179"/>
          </a:xfrm>
          <a:prstGeom prst="roundRect">
            <a:avLst>
              <a:gd name="adj" fmla="val 9007"/>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b="1" u="sng" dirty="0" smtClean="0"/>
              <a:t>分科会等により議論を深化</a:t>
            </a:r>
            <a:endParaRPr kumimoji="1" lang="en-US" altLang="ja-JP" sz="1600" b="1" u="sng" dirty="0"/>
          </a:p>
        </p:txBody>
      </p:sp>
      <p:sp>
        <p:nvSpPr>
          <p:cNvPr id="4" name="ストライプ矢印 3"/>
          <p:cNvSpPr/>
          <p:nvPr/>
        </p:nvSpPr>
        <p:spPr>
          <a:xfrm rot="2398924">
            <a:off x="3735743" y="4455258"/>
            <a:ext cx="1224000" cy="432000"/>
          </a:xfrm>
          <a:prstGeom prst="stripedRightArrow">
            <a:avLst>
              <a:gd name="adj1" fmla="val 47170"/>
              <a:gd name="adj2" fmla="val 5924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rot="2477760">
            <a:off x="5891995" y="5738569"/>
            <a:ext cx="540000" cy="432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3788172" y="6127976"/>
            <a:ext cx="4229645" cy="402116"/>
          </a:xfrm>
          <a:prstGeom prst="roundRect">
            <a:avLst>
              <a:gd name="adj" fmla="val 9007"/>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dirty="0"/>
              <a:t>「副首都推進本部（大阪府市）会議</a:t>
            </a:r>
            <a:r>
              <a:rPr kumimoji="1" lang="ja-JP" altLang="en-US" sz="1600" dirty="0" smtClean="0"/>
              <a:t>」へ報告</a:t>
            </a:r>
            <a:endParaRPr kumimoji="1" lang="ja-JP" altLang="en-US" sz="1600" dirty="0"/>
          </a:p>
        </p:txBody>
      </p:sp>
      <p:sp>
        <p:nvSpPr>
          <p:cNvPr id="18" name="角丸四角形 17"/>
          <p:cNvSpPr/>
          <p:nvPr/>
        </p:nvSpPr>
        <p:spPr>
          <a:xfrm>
            <a:off x="240441" y="6273315"/>
            <a:ext cx="3743004" cy="402116"/>
          </a:xfrm>
          <a:prstGeom prst="roundRect">
            <a:avLst>
              <a:gd name="adj" fmla="val 9007"/>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smtClean="0"/>
              <a:t>※ </a:t>
            </a:r>
            <a:r>
              <a:rPr kumimoji="1" lang="ja-JP" altLang="en-US" sz="1200" dirty="0" smtClean="0"/>
              <a:t>議論の進展状況により柔軟に変更</a:t>
            </a:r>
            <a:endParaRPr kumimoji="1" lang="ja-JP" altLang="en-US" sz="1200" dirty="0"/>
          </a:p>
        </p:txBody>
      </p:sp>
      <p:sp>
        <p:nvSpPr>
          <p:cNvPr id="3" name="大かっこ 2"/>
          <p:cNvSpPr/>
          <p:nvPr/>
        </p:nvSpPr>
        <p:spPr>
          <a:xfrm>
            <a:off x="5816592" y="6530092"/>
            <a:ext cx="2070468" cy="23165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100" dirty="0" smtClean="0"/>
              <a:t>意見交換会でも引き続き議論</a:t>
            </a:r>
            <a:endParaRPr kumimoji="1" lang="ja-JP" altLang="en-US" sz="1100" dirty="0"/>
          </a:p>
        </p:txBody>
      </p:sp>
    </p:spTree>
    <p:extLst>
      <p:ext uri="{BB962C8B-B14F-4D97-AF65-F5344CB8AC3E}">
        <p14:creationId xmlns:p14="http://schemas.microsoft.com/office/powerpoint/2010/main" val="3843728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cxnSp>
        <p:nvCxnSpPr>
          <p:cNvPr id="9" name="直線コネクタ 8"/>
          <p:cNvCxnSpPr/>
          <p:nvPr/>
        </p:nvCxnSpPr>
        <p:spPr>
          <a:xfrm>
            <a:off x="208874" y="766819"/>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8650765" y="640504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002060"/>
                </a:solidFill>
                <a:latin typeface="+mn-ea"/>
              </a:rPr>
              <a:t> </a:t>
            </a:r>
            <a:r>
              <a:rPr lang="en-US" altLang="ja-JP" sz="2000" b="1" dirty="0" smtClean="0">
                <a:solidFill>
                  <a:srgbClr val="002060"/>
                </a:solidFill>
                <a:latin typeface="+mn-ea"/>
              </a:rPr>
              <a:t>5</a:t>
            </a:r>
            <a:endParaRPr kumimoji="1" lang="ja-JP" altLang="en-US" sz="2000" b="1" dirty="0">
              <a:solidFill>
                <a:srgbClr val="002060"/>
              </a:solidFill>
              <a:latin typeface="+mn-ea"/>
            </a:endParaRPr>
          </a:p>
        </p:txBody>
      </p:sp>
      <p:sp>
        <p:nvSpPr>
          <p:cNvPr id="8" name="正方形/長方形 7"/>
          <p:cNvSpPr/>
          <p:nvPr/>
        </p:nvSpPr>
        <p:spPr>
          <a:xfrm>
            <a:off x="208874" y="227571"/>
            <a:ext cx="8616472" cy="400110"/>
          </a:xfrm>
          <a:prstGeom prst="rect">
            <a:avLst/>
          </a:prstGeom>
        </p:spPr>
        <p:txBody>
          <a:bodyPr wrap="square">
            <a:spAutoFit/>
          </a:bodyPr>
          <a:lstStyle/>
          <a:p>
            <a:r>
              <a:rPr lang="en-US" altLang="ja-JP" sz="2000" b="1" dirty="0" smtClean="0"/>
              <a:t>【</a:t>
            </a:r>
            <a:r>
              <a:rPr lang="ja-JP" altLang="en-US" sz="2000" b="1" dirty="0" smtClean="0"/>
              <a:t>参考</a:t>
            </a:r>
            <a:r>
              <a:rPr lang="en-US" altLang="ja-JP" sz="2000" b="1" dirty="0" smtClean="0"/>
              <a:t>】</a:t>
            </a:r>
            <a:r>
              <a:rPr lang="ja-JP" altLang="en-US" sz="2000" b="1" dirty="0" smtClean="0"/>
              <a:t>　</a:t>
            </a:r>
            <a:r>
              <a:rPr lang="ja-JP" altLang="en-US" sz="2000" b="1" dirty="0"/>
              <a:t>社会情勢</a:t>
            </a:r>
            <a:r>
              <a:rPr lang="ja-JP" altLang="en-US" sz="2000" b="1" dirty="0" smtClean="0"/>
              <a:t>の変化を考えるにあたっての資料　①</a:t>
            </a:r>
            <a:endParaRPr lang="ja-JP" altLang="en-US" sz="2000" b="1" dirty="0"/>
          </a:p>
        </p:txBody>
      </p:sp>
      <p:sp>
        <p:nvSpPr>
          <p:cNvPr id="2" name="正方形/長方形 1"/>
          <p:cNvSpPr/>
          <p:nvPr/>
        </p:nvSpPr>
        <p:spPr>
          <a:xfrm>
            <a:off x="242416" y="871159"/>
            <a:ext cx="3012363" cy="369332"/>
          </a:xfrm>
          <a:prstGeom prst="rect">
            <a:avLst/>
          </a:prstGeom>
        </p:spPr>
        <p:txBody>
          <a:bodyPr wrap="none">
            <a:spAutoFit/>
          </a:bodyPr>
          <a:lstStyle/>
          <a:p>
            <a:r>
              <a:rPr kumimoji="1" lang="ja-JP" altLang="en-US" b="1" dirty="0"/>
              <a:t>コロナによる影響と新たな潮流</a:t>
            </a:r>
          </a:p>
        </p:txBody>
      </p:sp>
      <p:sp>
        <p:nvSpPr>
          <p:cNvPr id="27" name="角丸四角形 26"/>
          <p:cNvSpPr/>
          <p:nvPr/>
        </p:nvSpPr>
        <p:spPr>
          <a:xfrm>
            <a:off x="383524" y="5492383"/>
            <a:ext cx="1163621" cy="983131"/>
          </a:xfrm>
          <a:prstGeom prst="roundRect">
            <a:avLst>
              <a:gd name="adj" fmla="val 46793"/>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solidFill>
                <a:schemeClr val="tx1"/>
              </a:solidFill>
            </a:endParaRPr>
          </a:p>
        </p:txBody>
      </p:sp>
      <p:sp>
        <p:nvSpPr>
          <p:cNvPr id="29" name="角丸四角形 28"/>
          <p:cNvSpPr/>
          <p:nvPr/>
        </p:nvSpPr>
        <p:spPr>
          <a:xfrm>
            <a:off x="337027" y="2085098"/>
            <a:ext cx="1256617" cy="1533824"/>
          </a:xfrm>
          <a:prstGeom prst="roundRect">
            <a:avLst>
              <a:gd name="adj" fmla="val 50000"/>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solidFill>
                <a:schemeClr val="tx1"/>
              </a:solidFill>
            </a:endParaRPr>
          </a:p>
        </p:txBody>
      </p:sp>
      <p:sp>
        <p:nvSpPr>
          <p:cNvPr id="30" name="角丸四角形 29"/>
          <p:cNvSpPr/>
          <p:nvPr/>
        </p:nvSpPr>
        <p:spPr>
          <a:xfrm>
            <a:off x="1673816" y="1853091"/>
            <a:ext cx="3468991" cy="1997838"/>
          </a:xfrm>
          <a:prstGeom prst="roundRect">
            <a:avLst>
              <a:gd name="adj" fmla="val 716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◇実質成長率の大幅な低下予測</a:t>
            </a:r>
          </a:p>
          <a:p>
            <a:pPr marL="265113" indent="-265113">
              <a:spcBef>
                <a:spcPts val="600"/>
              </a:spcBef>
            </a:pPr>
            <a:r>
              <a:rPr kumimoji="1" lang="ja-JP" altLang="en-US" sz="1200" b="1" dirty="0">
                <a:solidFill>
                  <a:schemeClr val="tx1"/>
                </a:solidFill>
              </a:rPr>
              <a:t>◇大阪の成長の柱の一つであったインバウンド</a:t>
            </a:r>
            <a:r>
              <a:rPr kumimoji="1" lang="ja-JP" altLang="en-US" sz="1200" b="1" dirty="0" smtClean="0">
                <a:solidFill>
                  <a:schemeClr val="tx1"/>
                </a:solidFill>
              </a:rPr>
              <a:t>需要</a:t>
            </a:r>
            <a:endParaRPr kumimoji="1" lang="en-US" altLang="ja-JP" sz="1200" b="1" dirty="0" smtClean="0">
              <a:solidFill>
                <a:schemeClr val="tx1"/>
              </a:solidFill>
            </a:endParaRPr>
          </a:p>
          <a:p>
            <a:pPr marL="265113" indent="-265113"/>
            <a:r>
              <a:rPr kumimoji="1" lang="en-US" altLang="ja-JP" sz="1200" b="1" dirty="0">
                <a:solidFill>
                  <a:schemeClr val="tx1"/>
                </a:solidFill>
              </a:rPr>
              <a:t> </a:t>
            </a:r>
            <a:r>
              <a:rPr kumimoji="1" lang="en-US" altLang="ja-JP" sz="1200" b="1" dirty="0" smtClean="0">
                <a:solidFill>
                  <a:schemeClr val="tx1"/>
                </a:solidFill>
              </a:rPr>
              <a:t>  </a:t>
            </a:r>
            <a:r>
              <a:rPr kumimoji="1" lang="ja-JP" altLang="en-US" sz="1200" b="1" dirty="0" smtClean="0">
                <a:solidFill>
                  <a:schemeClr val="tx1"/>
                </a:solidFill>
              </a:rPr>
              <a:t>の</a:t>
            </a:r>
            <a:r>
              <a:rPr kumimoji="1" lang="ja-JP" altLang="en-US" sz="1200" b="1" dirty="0">
                <a:solidFill>
                  <a:schemeClr val="tx1"/>
                </a:solidFill>
              </a:rPr>
              <a:t>消失</a:t>
            </a:r>
          </a:p>
          <a:p>
            <a:pPr>
              <a:spcBef>
                <a:spcPts val="600"/>
              </a:spcBef>
            </a:pPr>
            <a:r>
              <a:rPr kumimoji="1" lang="ja-JP" altLang="en-US" sz="1200" b="1" dirty="0">
                <a:solidFill>
                  <a:schemeClr val="tx1"/>
                </a:solidFill>
              </a:rPr>
              <a:t>◇宿泊、飲食業等を中心とした国内消費の減少</a:t>
            </a:r>
          </a:p>
          <a:p>
            <a:pPr>
              <a:spcBef>
                <a:spcPts val="600"/>
              </a:spcBef>
            </a:pPr>
            <a:r>
              <a:rPr kumimoji="1" lang="ja-JP" altLang="en-US" sz="1200" b="1" dirty="0">
                <a:solidFill>
                  <a:schemeClr val="tx1"/>
                </a:solidFill>
              </a:rPr>
              <a:t>◇貿易額（輸出・輸入）の減少</a:t>
            </a:r>
          </a:p>
          <a:p>
            <a:pPr>
              <a:spcBef>
                <a:spcPts val="600"/>
              </a:spcBef>
            </a:pPr>
            <a:r>
              <a:rPr kumimoji="1" lang="ja-JP" altLang="en-US" sz="1200" b="1" dirty="0">
                <a:solidFill>
                  <a:schemeClr val="tx1"/>
                </a:solidFill>
              </a:rPr>
              <a:t>◇企業業績の悪化、倒産増加の恐れ</a:t>
            </a:r>
          </a:p>
          <a:p>
            <a:pPr>
              <a:spcBef>
                <a:spcPts val="600"/>
              </a:spcBef>
            </a:pPr>
            <a:r>
              <a:rPr kumimoji="1" lang="ja-JP" altLang="en-US" sz="1200" b="1" dirty="0">
                <a:solidFill>
                  <a:schemeClr val="tx1"/>
                </a:solidFill>
              </a:rPr>
              <a:t>◇雇用環境や外国人材の受入環境の</a:t>
            </a:r>
            <a:r>
              <a:rPr kumimoji="1" lang="ja-JP" altLang="en-US" sz="1200" b="1" dirty="0" smtClean="0">
                <a:solidFill>
                  <a:schemeClr val="tx1"/>
                </a:solidFill>
              </a:rPr>
              <a:t>悪化</a:t>
            </a:r>
            <a:endParaRPr kumimoji="1" lang="ja-JP" altLang="en-US" sz="1200" b="1" dirty="0">
              <a:solidFill>
                <a:schemeClr val="tx1"/>
              </a:solidFill>
            </a:endParaRPr>
          </a:p>
        </p:txBody>
      </p:sp>
      <p:sp>
        <p:nvSpPr>
          <p:cNvPr id="31" name="角丸四角形 30"/>
          <p:cNvSpPr/>
          <p:nvPr/>
        </p:nvSpPr>
        <p:spPr>
          <a:xfrm>
            <a:off x="5222979" y="1839229"/>
            <a:ext cx="3505315" cy="1997838"/>
          </a:xfrm>
          <a:prstGeom prst="roundRect">
            <a:avLst>
              <a:gd name="adj" fmla="val 5610"/>
            </a:avLst>
          </a:prstGeom>
          <a:solidFill>
            <a:srgbClr val="0574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bg1"/>
                </a:solidFill>
              </a:rPr>
              <a:t>◆ＥＣの拡大など消費行動の変化</a:t>
            </a:r>
          </a:p>
          <a:p>
            <a:pPr>
              <a:spcBef>
                <a:spcPts val="600"/>
              </a:spcBef>
            </a:pPr>
            <a:r>
              <a:rPr kumimoji="1" lang="ja-JP" altLang="en-US" sz="1200" b="1" dirty="0">
                <a:solidFill>
                  <a:schemeClr val="bg1"/>
                </a:solidFill>
              </a:rPr>
              <a:t>◆テレワークなど、働き方の変化</a:t>
            </a:r>
          </a:p>
          <a:p>
            <a:pPr>
              <a:spcBef>
                <a:spcPts val="600"/>
              </a:spcBef>
            </a:pPr>
            <a:r>
              <a:rPr kumimoji="1" lang="ja-JP" altLang="en-US" sz="1200" b="1" dirty="0">
                <a:solidFill>
                  <a:schemeClr val="bg1"/>
                </a:solidFill>
              </a:rPr>
              <a:t>◆オンラインによるイベント等の開催</a:t>
            </a:r>
          </a:p>
          <a:p>
            <a:pPr>
              <a:spcBef>
                <a:spcPts val="600"/>
              </a:spcBef>
            </a:pPr>
            <a:r>
              <a:rPr kumimoji="1" lang="ja-JP" altLang="en-US" sz="1200" b="1" dirty="0">
                <a:solidFill>
                  <a:schemeClr val="bg1"/>
                </a:solidFill>
              </a:rPr>
              <a:t>◆ポストコロナを見据えた成長</a:t>
            </a:r>
            <a:r>
              <a:rPr kumimoji="1" lang="ja-JP" altLang="en-US" sz="1200" b="1" dirty="0" smtClean="0">
                <a:solidFill>
                  <a:schemeClr val="bg1"/>
                </a:solidFill>
              </a:rPr>
              <a:t>産業</a:t>
            </a:r>
            <a:endParaRPr kumimoji="1" lang="en-US" altLang="ja-JP" sz="1200" b="1" dirty="0" smtClean="0">
              <a:solidFill>
                <a:schemeClr val="bg1"/>
              </a:solidFill>
            </a:endParaRPr>
          </a:p>
          <a:p>
            <a:pPr>
              <a:spcBef>
                <a:spcPts val="600"/>
              </a:spcBef>
            </a:pPr>
            <a:r>
              <a:rPr kumimoji="1" lang="ja-JP" altLang="en-US" sz="1200" b="1" dirty="0" smtClean="0">
                <a:solidFill>
                  <a:schemeClr val="bg1"/>
                </a:solidFill>
              </a:rPr>
              <a:t>◆国際金融体制・市場の変化</a:t>
            </a:r>
            <a:endParaRPr kumimoji="1" lang="en-US" altLang="ja-JP" sz="1200" b="1" dirty="0" smtClean="0">
              <a:solidFill>
                <a:schemeClr val="bg1"/>
              </a:solidFill>
            </a:endParaRPr>
          </a:p>
        </p:txBody>
      </p:sp>
      <p:sp>
        <p:nvSpPr>
          <p:cNvPr id="32" name="角丸四角形 31"/>
          <p:cNvSpPr/>
          <p:nvPr/>
        </p:nvSpPr>
        <p:spPr>
          <a:xfrm>
            <a:off x="5235623" y="1494167"/>
            <a:ext cx="3505315" cy="290595"/>
          </a:xfrm>
          <a:prstGeom prst="roundRect">
            <a:avLst/>
          </a:prstGeom>
          <a:solidFill>
            <a:srgbClr val="0574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rPr>
              <a:t>新</a:t>
            </a:r>
            <a:r>
              <a:rPr kumimoji="1" lang="ja-JP" altLang="en-US" sz="1400" b="1" dirty="0" smtClean="0">
                <a:solidFill>
                  <a:schemeClr val="bg1"/>
                </a:solidFill>
              </a:rPr>
              <a:t>たな潮流</a:t>
            </a:r>
            <a:endParaRPr kumimoji="1" lang="ja-JP" altLang="en-US" sz="1400" b="1" dirty="0">
              <a:solidFill>
                <a:schemeClr val="bg1"/>
              </a:solidFill>
            </a:endParaRPr>
          </a:p>
        </p:txBody>
      </p:sp>
      <p:sp>
        <p:nvSpPr>
          <p:cNvPr id="33" name="角丸四角形 32"/>
          <p:cNvSpPr/>
          <p:nvPr/>
        </p:nvSpPr>
        <p:spPr>
          <a:xfrm>
            <a:off x="1673816" y="1494167"/>
            <a:ext cx="3468991" cy="2905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影響</a:t>
            </a:r>
          </a:p>
        </p:txBody>
      </p:sp>
      <p:sp>
        <p:nvSpPr>
          <p:cNvPr id="34" name="角丸四角形 33"/>
          <p:cNvSpPr/>
          <p:nvPr/>
        </p:nvSpPr>
        <p:spPr>
          <a:xfrm>
            <a:off x="1673816" y="3929751"/>
            <a:ext cx="3468991" cy="1471135"/>
          </a:xfrm>
          <a:prstGeom prst="roundRect">
            <a:avLst>
              <a:gd name="adj" fmla="val 87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◇所得の低下</a:t>
            </a:r>
          </a:p>
          <a:p>
            <a:pPr>
              <a:spcBef>
                <a:spcPts val="600"/>
              </a:spcBef>
            </a:pPr>
            <a:r>
              <a:rPr kumimoji="1" lang="ja-JP" altLang="en-US" sz="1200" b="1" dirty="0">
                <a:solidFill>
                  <a:schemeClr val="tx1"/>
                </a:solidFill>
              </a:rPr>
              <a:t>◇社会的つながりの喪失や自殺者の増加の懸念</a:t>
            </a:r>
          </a:p>
          <a:p>
            <a:pPr>
              <a:spcBef>
                <a:spcPts val="600"/>
              </a:spcBef>
            </a:pPr>
            <a:r>
              <a:rPr kumimoji="1" lang="ja-JP" altLang="en-US" sz="1200" b="1" dirty="0">
                <a:solidFill>
                  <a:schemeClr val="tx1"/>
                </a:solidFill>
              </a:rPr>
              <a:t>◇感染者や医療従事者等に対する人権侵害事象</a:t>
            </a:r>
          </a:p>
          <a:p>
            <a:r>
              <a:rPr kumimoji="1" lang="ja-JP" altLang="en-US" sz="1200" b="1" dirty="0">
                <a:solidFill>
                  <a:schemeClr val="tx1"/>
                </a:solidFill>
              </a:rPr>
              <a:t>　</a:t>
            </a:r>
            <a:r>
              <a:rPr kumimoji="1" lang="en-US" altLang="ja-JP" sz="1200" b="1" dirty="0">
                <a:solidFill>
                  <a:schemeClr val="tx1"/>
                </a:solidFill>
              </a:rPr>
              <a:t> </a:t>
            </a:r>
            <a:r>
              <a:rPr kumimoji="1" lang="ja-JP" altLang="en-US" sz="1200" b="1" dirty="0" smtClean="0">
                <a:solidFill>
                  <a:schemeClr val="tx1"/>
                </a:solidFill>
              </a:rPr>
              <a:t>の</a:t>
            </a:r>
            <a:r>
              <a:rPr kumimoji="1" lang="ja-JP" altLang="en-US" sz="1200" b="1" dirty="0">
                <a:solidFill>
                  <a:schemeClr val="tx1"/>
                </a:solidFill>
              </a:rPr>
              <a:t>発生</a:t>
            </a:r>
          </a:p>
          <a:p>
            <a:pPr>
              <a:spcBef>
                <a:spcPts val="600"/>
              </a:spcBef>
            </a:pPr>
            <a:r>
              <a:rPr kumimoji="1" lang="ja-JP" altLang="en-US" sz="1200" b="1" dirty="0">
                <a:solidFill>
                  <a:schemeClr val="tx1"/>
                </a:solidFill>
              </a:rPr>
              <a:t>◇長期間の</a:t>
            </a:r>
            <a:r>
              <a:rPr kumimoji="1" lang="ja-JP" altLang="en-US" sz="1200" b="1" dirty="0" smtClean="0">
                <a:solidFill>
                  <a:schemeClr val="tx1"/>
                </a:solidFill>
              </a:rPr>
              <a:t>休校</a:t>
            </a:r>
            <a:endParaRPr kumimoji="1" lang="ja-JP" altLang="en-US" sz="1200" b="1" dirty="0">
              <a:solidFill>
                <a:schemeClr val="tx1"/>
              </a:solidFill>
            </a:endParaRPr>
          </a:p>
        </p:txBody>
      </p:sp>
      <p:sp>
        <p:nvSpPr>
          <p:cNvPr id="35" name="角丸四角形 34"/>
          <p:cNvSpPr/>
          <p:nvPr/>
        </p:nvSpPr>
        <p:spPr>
          <a:xfrm>
            <a:off x="5235623" y="3929751"/>
            <a:ext cx="3505315" cy="1471135"/>
          </a:xfrm>
          <a:prstGeom prst="roundRect">
            <a:avLst>
              <a:gd name="adj" fmla="val 8037"/>
            </a:avLst>
          </a:prstGeom>
          <a:solidFill>
            <a:srgbClr val="0574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bg1"/>
                </a:solidFill>
              </a:rPr>
              <a:t>◆社会全体のデジタル化の加速</a:t>
            </a:r>
          </a:p>
          <a:p>
            <a:pPr>
              <a:spcBef>
                <a:spcPts val="600"/>
              </a:spcBef>
            </a:pPr>
            <a:r>
              <a:rPr kumimoji="1" lang="ja-JP" altLang="en-US" sz="1200" b="1" dirty="0">
                <a:solidFill>
                  <a:schemeClr val="bg1"/>
                </a:solidFill>
              </a:rPr>
              <a:t>◆新しい生活スタイルや意識の変化</a:t>
            </a:r>
          </a:p>
          <a:p>
            <a:pPr>
              <a:spcBef>
                <a:spcPts val="600"/>
              </a:spcBef>
            </a:pPr>
            <a:r>
              <a:rPr kumimoji="1" lang="ja-JP" altLang="en-US" sz="1200" b="1" dirty="0">
                <a:solidFill>
                  <a:schemeClr val="bg1"/>
                </a:solidFill>
              </a:rPr>
              <a:t>◆健康意識の高まり</a:t>
            </a:r>
          </a:p>
          <a:p>
            <a:pPr marL="268288" indent="-268288">
              <a:spcBef>
                <a:spcPts val="600"/>
              </a:spcBef>
            </a:pPr>
            <a:r>
              <a:rPr kumimoji="1" lang="ja-JP" altLang="en-US" sz="1200" b="1" dirty="0">
                <a:solidFill>
                  <a:schemeClr val="bg1"/>
                </a:solidFill>
              </a:rPr>
              <a:t>◆持続可能なより良い社会をめざす国際的な</a:t>
            </a:r>
            <a:endParaRPr kumimoji="1" lang="en-US" altLang="ja-JP" sz="1200" b="1" dirty="0">
              <a:solidFill>
                <a:schemeClr val="bg1"/>
              </a:solidFill>
            </a:endParaRPr>
          </a:p>
          <a:p>
            <a:pPr marL="268288" indent="-268288"/>
            <a:r>
              <a:rPr kumimoji="1" lang="ja-JP" altLang="en-US" sz="1200" b="1" dirty="0">
                <a:solidFill>
                  <a:schemeClr val="bg1"/>
                </a:solidFill>
              </a:rPr>
              <a:t>　グリーンリカバリーの</a:t>
            </a:r>
            <a:r>
              <a:rPr kumimoji="1" lang="ja-JP" altLang="en-US" sz="1200" b="1" dirty="0" smtClean="0">
                <a:solidFill>
                  <a:schemeClr val="bg1"/>
                </a:solidFill>
              </a:rPr>
              <a:t>議論</a:t>
            </a:r>
            <a:endParaRPr kumimoji="1" lang="en-US" altLang="ja-JP" sz="1200" b="1" dirty="0" smtClean="0">
              <a:solidFill>
                <a:schemeClr val="bg1"/>
              </a:solidFill>
            </a:endParaRPr>
          </a:p>
          <a:p>
            <a:pPr marL="268288" indent="-268288">
              <a:spcBef>
                <a:spcPts val="600"/>
              </a:spcBef>
            </a:pPr>
            <a:r>
              <a:rPr kumimoji="1" lang="ja-JP" altLang="en-US" sz="1200" b="1" dirty="0" smtClean="0">
                <a:solidFill>
                  <a:schemeClr val="bg1"/>
                </a:solidFill>
              </a:rPr>
              <a:t>◆ゆとりある都市空間へのニーズの高まり</a:t>
            </a:r>
            <a:endParaRPr kumimoji="1" lang="ja-JP" altLang="en-US" sz="1200" b="1" dirty="0">
              <a:solidFill>
                <a:schemeClr val="bg1"/>
              </a:solidFill>
            </a:endParaRPr>
          </a:p>
        </p:txBody>
      </p:sp>
      <p:sp>
        <p:nvSpPr>
          <p:cNvPr id="36" name="角丸四角形 35"/>
          <p:cNvSpPr/>
          <p:nvPr/>
        </p:nvSpPr>
        <p:spPr>
          <a:xfrm>
            <a:off x="357115" y="3997248"/>
            <a:ext cx="1236528" cy="1336140"/>
          </a:xfrm>
          <a:prstGeom prst="roundRect">
            <a:avLst>
              <a:gd name="adj" fmla="val 46793"/>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rPr>
              <a:t>社会</a:t>
            </a:r>
            <a:endParaRPr kumimoji="1" lang="en-US" altLang="ja-JP" sz="1400" b="1" dirty="0" smtClean="0">
              <a:solidFill>
                <a:schemeClr val="tx1"/>
              </a:solidFill>
            </a:endParaRPr>
          </a:p>
          <a:p>
            <a:pPr algn="ctr"/>
            <a:r>
              <a:rPr kumimoji="1" lang="ja-JP" altLang="en-US" sz="1400" b="1" dirty="0" smtClean="0">
                <a:solidFill>
                  <a:schemeClr val="tx1"/>
                </a:solidFill>
              </a:rPr>
              <a:t>・</a:t>
            </a:r>
            <a:endParaRPr kumimoji="1" lang="en-US" altLang="ja-JP" sz="1400" b="1" dirty="0" smtClean="0">
              <a:solidFill>
                <a:schemeClr val="tx1"/>
              </a:solidFill>
            </a:endParaRPr>
          </a:p>
          <a:p>
            <a:pPr algn="ctr"/>
            <a:r>
              <a:rPr kumimoji="1" lang="ja-JP" altLang="en-US" sz="1400" b="1" dirty="0">
                <a:solidFill>
                  <a:schemeClr val="tx1"/>
                </a:solidFill>
              </a:rPr>
              <a:t>く</a:t>
            </a:r>
            <a:r>
              <a:rPr kumimoji="1" lang="ja-JP" altLang="en-US" sz="1400" b="1" dirty="0" smtClean="0">
                <a:solidFill>
                  <a:schemeClr val="tx1"/>
                </a:solidFill>
              </a:rPr>
              <a:t>らし</a:t>
            </a:r>
            <a:endParaRPr kumimoji="1" lang="ja-JP" altLang="en-US" sz="1400" b="1" dirty="0">
              <a:solidFill>
                <a:schemeClr val="tx1"/>
              </a:solidFill>
            </a:endParaRPr>
          </a:p>
        </p:txBody>
      </p:sp>
      <p:sp>
        <p:nvSpPr>
          <p:cNvPr id="37" name="角丸四角形 36"/>
          <p:cNvSpPr/>
          <p:nvPr/>
        </p:nvSpPr>
        <p:spPr>
          <a:xfrm>
            <a:off x="242416" y="2552111"/>
            <a:ext cx="1465926" cy="5402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rPr>
              <a:t>経済</a:t>
            </a:r>
            <a:endParaRPr kumimoji="1" lang="en-US" altLang="ja-JP" sz="1400" b="1" dirty="0" smtClean="0">
              <a:solidFill>
                <a:schemeClr val="tx1"/>
              </a:solidFill>
            </a:endParaRPr>
          </a:p>
          <a:p>
            <a:pPr algn="ctr"/>
            <a:r>
              <a:rPr kumimoji="1" lang="ja-JP" altLang="en-US" sz="1400" b="1" dirty="0" smtClean="0">
                <a:solidFill>
                  <a:schemeClr val="tx1"/>
                </a:solidFill>
              </a:rPr>
              <a:t>（</a:t>
            </a:r>
            <a:r>
              <a:rPr kumimoji="1" lang="ja-JP" altLang="en-US" sz="1400" b="1" dirty="0">
                <a:solidFill>
                  <a:schemeClr val="tx1"/>
                </a:solidFill>
              </a:rPr>
              <a:t>産業・雇用</a:t>
            </a:r>
            <a:r>
              <a:rPr kumimoji="1" lang="ja-JP" altLang="en-US" sz="1400" b="1" dirty="0" smtClean="0">
                <a:solidFill>
                  <a:schemeClr val="tx1"/>
                </a:solidFill>
              </a:rPr>
              <a:t>）</a:t>
            </a:r>
            <a:endParaRPr kumimoji="1" lang="ja-JP" altLang="en-US" sz="1400" b="1" dirty="0">
              <a:solidFill>
                <a:schemeClr val="tx1"/>
              </a:solidFill>
            </a:endParaRPr>
          </a:p>
        </p:txBody>
      </p:sp>
      <p:sp>
        <p:nvSpPr>
          <p:cNvPr id="38" name="角丸四角形 37"/>
          <p:cNvSpPr/>
          <p:nvPr/>
        </p:nvSpPr>
        <p:spPr>
          <a:xfrm>
            <a:off x="316938" y="5713809"/>
            <a:ext cx="1256617" cy="5402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rPr>
              <a:t>東京一極</a:t>
            </a:r>
            <a:endParaRPr kumimoji="1" lang="en-US" altLang="ja-JP" sz="1400" b="1" dirty="0" smtClean="0">
              <a:solidFill>
                <a:schemeClr val="tx1"/>
              </a:solidFill>
            </a:endParaRPr>
          </a:p>
          <a:p>
            <a:pPr algn="ctr"/>
            <a:r>
              <a:rPr kumimoji="1" lang="ja-JP" altLang="en-US" sz="1400" b="1" dirty="0" smtClean="0">
                <a:solidFill>
                  <a:schemeClr val="tx1"/>
                </a:solidFill>
              </a:rPr>
              <a:t>集中リスク</a:t>
            </a:r>
            <a:endParaRPr kumimoji="1" lang="ja-JP" altLang="en-US" sz="1400" b="1" dirty="0">
              <a:solidFill>
                <a:schemeClr val="tx1"/>
              </a:solidFill>
            </a:endParaRPr>
          </a:p>
        </p:txBody>
      </p:sp>
      <p:sp>
        <p:nvSpPr>
          <p:cNvPr id="39" name="角丸四角形 38"/>
          <p:cNvSpPr/>
          <p:nvPr/>
        </p:nvSpPr>
        <p:spPr>
          <a:xfrm>
            <a:off x="1673816" y="5493570"/>
            <a:ext cx="3468991" cy="980757"/>
          </a:xfrm>
          <a:prstGeom prst="roundRect">
            <a:avLst>
              <a:gd name="adj" fmla="val 87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363" indent="-360363"/>
            <a:r>
              <a:rPr kumimoji="1" lang="ja-JP" altLang="en-US" sz="1200" b="1" dirty="0" smtClean="0">
                <a:solidFill>
                  <a:schemeClr val="tx1"/>
                </a:solidFill>
              </a:rPr>
              <a:t>◇東京</a:t>
            </a:r>
            <a:r>
              <a:rPr kumimoji="1" lang="ja-JP" altLang="en-US" sz="1200" b="1" dirty="0">
                <a:solidFill>
                  <a:schemeClr val="tx1"/>
                </a:solidFill>
              </a:rPr>
              <a:t>を中心とした感染拡大による日本全体</a:t>
            </a:r>
            <a:r>
              <a:rPr kumimoji="1" lang="ja-JP" altLang="en-US" sz="1200" b="1" dirty="0" smtClean="0">
                <a:solidFill>
                  <a:schemeClr val="tx1"/>
                </a:solidFill>
              </a:rPr>
              <a:t>の</a:t>
            </a:r>
            <a:endParaRPr kumimoji="1" lang="en-US" altLang="ja-JP" sz="1200" b="1" dirty="0" smtClean="0">
              <a:solidFill>
                <a:schemeClr val="tx1"/>
              </a:solidFill>
            </a:endParaRPr>
          </a:p>
          <a:p>
            <a:pPr marL="360363" indent="-360363"/>
            <a:r>
              <a:rPr kumimoji="1" lang="en-US" altLang="ja-JP" sz="1200" b="1" dirty="0">
                <a:solidFill>
                  <a:schemeClr val="tx1"/>
                </a:solidFill>
              </a:rPr>
              <a:t> </a:t>
            </a:r>
            <a:r>
              <a:rPr kumimoji="1" lang="en-US" altLang="ja-JP" sz="1200" b="1" dirty="0" smtClean="0">
                <a:solidFill>
                  <a:schemeClr val="tx1"/>
                </a:solidFill>
              </a:rPr>
              <a:t>  </a:t>
            </a:r>
            <a:r>
              <a:rPr kumimoji="1" lang="ja-JP" altLang="en-US" sz="1200" b="1" dirty="0" smtClean="0">
                <a:solidFill>
                  <a:schemeClr val="tx1"/>
                </a:solidFill>
              </a:rPr>
              <a:t>経済</a:t>
            </a:r>
            <a:r>
              <a:rPr kumimoji="1" lang="ja-JP" altLang="en-US" sz="1200" b="1" dirty="0">
                <a:solidFill>
                  <a:schemeClr val="tx1"/>
                </a:solidFill>
              </a:rPr>
              <a:t>機能の低下等の</a:t>
            </a:r>
            <a:r>
              <a:rPr kumimoji="1" lang="ja-JP" altLang="en-US" sz="1200" b="1" dirty="0" smtClean="0">
                <a:solidFill>
                  <a:schemeClr val="tx1"/>
                </a:solidFill>
              </a:rPr>
              <a:t>懸念</a:t>
            </a:r>
            <a:endParaRPr kumimoji="1" lang="ja-JP" altLang="en-US" sz="1200" b="1" dirty="0">
              <a:solidFill>
                <a:schemeClr val="tx1"/>
              </a:solidFill>
            </a:endParaRPr>
          </a:p>
        </p:txBody>
      </p:sp>
      <p:sp>
        <p:nvSpPr>
          <p:cNvPr id="40" name="角丸四角形 39"/>
          <p:cNvSpPr/>
          <p:nvPr/>
        </p:nvSpPr>
        <p:spPr>
          <a:xfrm>
            <a:off x="5235623" y="5493570"/>
            <a:ext cx="3505315" cy="980757"/>
          </a:xfrm>
          <a:prstGeom prst="roundRect">
            <a:avLst>
              <a:gd name="adj" fmla="val 8037"/>
            </a:avLst>
          </a:prstGeom>
          <a:solidFill>
            <a:srgbClr val="0574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r>
              <a:rPr kumimoji="1" lang="ja-JP" altLang="en-US" sz="1200" b="1" dirty="0">
                <a:solidFill>
                  <a:schemeClr val="bg1"/>
                </a:solidFill>
              </a:rPr>
              <a:t>◆</a:t>
            </a:r>
            <a:r>
              <a:rPr kumimoji="1" lang="ja-JP" altLang="en-US" sz="1200" b="1" dirty="0" smtClean="0">
                <a:solidFill>
                  <a:schemeClr val="bg1"/>
                </a:solidFill>
              </a:rPr>
              <a:t>国</a:t>
            </a:r>
            <a:r>
              <a:rPr kumimoji="1" lang="ja-JP" altLang="en-US" sz="1200" b="1" dirty="0">
                <a:solidFill>
                  <a:schemeClr val="bg1"/>
                </a:solidFill>
              </a:rPr>
              <a:t>等における東京一極集中リスクの是正議論</a:t>
            </a:r>
            <a:r>
              <a:rPr kumimoji="1" lang="ja-JP" altLang="en-US" sz="1200" b="1" dirty="0" smtClean="0">
                <a:solidFill>
                  <a:schemeClr val="bg1"/>
                </a:solidFill>
              </a:rPr>
              <a:t>の</a:t>
            </a:r>
            <a:endParaRPr kumimoji="1" lang="en-US" altLang="ja-JP" sz="1200" b="1" dirty="0" smtClean="0">
              <a:solidFill>
                <a:schemeClr val="bg1"/>
              </a:solidFill>
            </a:endParaRPr>
          </a:p>
          <a:p>
            <a:pPr marL="265113" indent="-265113"/>
            <a:r>
              <a:rPr kumimoji="1" lang="en-US" altLang="ja-JP" sz="1200" b="1" dirty="0">
                <a:solidFill>
                  <a:schemeClr val="bg1"/>
                </a:solidFill>
              </a:rPr>
              <a:t> </a:t>
            </a:r>
            <a:r>
              <a:rPr kumimoji="1" lang="en-US" altLang="ja-JP" sz="1200" b="1" dirty="0" smtClean="0">
                <a:solidFill>
                  <a:schemeClr val="bg1"/>
                </a:solidFill>
              </a:rPr>
              <a:t>  </a:t>
            </a:r>
            <a:r>
              <a:rPr kumimoji="1" lang="ja-JP" altLang="en-US" sz="1200" b="1" dirty="0" smtClean="0">
                <a:solidFill>
                  <a:schemeClr val="bg1"/>
                </a:solidFill>
              </a:rPr>
              <a:t>活発化（一極集中から多極連携型へ）</a:t>
            </a:r>
            <a:endParaRPr kumimoji="1" lang="ja-JP" altLang="en-US" sz="1200" b="1" dirty="0">
              <a:solidFill>
                <a:schemeClr val="bg1"/>
              </a:solidFill>
            </a:endParaRPr>
          </a:p>
          <a:p>
            <a:pPr>
              <a:spcBef>
                <a:spcPts val="600"/>
              </a:spcBef>
            </a:pPr>
            <a:r>
              <a:rPr kumimoji="1" lang="ja-JP" altLang="en-US" sz="1200" b="1" dirty="0">
                <a:solidFill>
                  <a:schemeClr val="bg1"/>
                </a:solidFill>
              </a:rPr>
              <a:t>◆東京からの人口</a:t>
            </a:r>
            <a:r>
              <a:rPr kumimoji="1" lang="ja-JP" altLang="en-US" sz="1200" b="1" dirty="0" smtClean="0">
                <a:solidFill>
                  <a:schemeClr val="bg1"/>
                </a:solidFill>
              </a:rPr>
              <a:t>流出</a:t>
            </a:r>
            <a:endParaRPr kumimoji="1" lang="ja-JP" altLang="en-US" sz="1200" b="1" dirty="0">
              <a:solidFill>
                <a:schemeClr val="bg1"/>
              </a:solidFill>
            </a:endParaRPr>
          </a:p>
        </p:txBody>
      </p:sp>
      <p:sp>
        <p:nvSpPr>
          <p:cNvPr id="41" name="正方形/長方形 40"/>
          <p:cNvSpPr/>
          <p:nvPr/>
        </p:nvSpPr>
        <p:spPr>
          <a:xfrm>
            <a:off x="6592271" y="939530"/>
            <a:ext cx="2537874" cy="415498"/>
          </a:xfrm>
          <a:prstGeom prst="rect">
            <a:avLst/>
          </a:prstGeom>
        </p:spPr>
        <p:txBody>
          <a:bodyPr wrap="none">
            <a:spAutoFit/>
          </a:bodyPr>
          <a:lstStyle/>
          <a:p>
            <a:r>
              <a:rPr kumimoji="1" lang="ja-JP" altLang="en-US" sz="1050" dirty="0"/>
              <a:t>出典：大阪府・</a:t>
            </a:r>
            <a:r>
              <a:rPr kumimoji="1" lang="ja-JP" altLang="en-US" sz="1050" dirty="0" smtClean="0"/>
              <a:t>大阪市</a:t>
            </a:r>
            <a:r>
              <a:rPr kumimoji="1" lang="ja-JP" altLang="en-US" sz="1050" dirty="0"/>
              <a:t>（</a:t>
            </a:r>
            <a:r>
              <a:rPr kumimoji="1" lang="en-US" altLang="ja-JP" sz="1050" dirty="0"/>
              <a:t>2020</a:t>
            </a:r>
            <a:r>
              <a:rPr kumimoji="1" lang="ja-JP" altLang="en-US" sz="1050" dirty="0"/>
              <a:t>年</a:t>
            </a:r>
            <a:r>
              <a:rPr kumimoji="1" lang="en-US" altLang="ja-JP" sz="1050" dirty="0"/>
              <a:t>12</a:t>
            </a:r>
            <a:r>
              <a:rPr kumimoji="1" lang="ja-JP" altLang="en-US" sz="1050" dirty="0"/>
              <a:t>月）</a:t>
            </a:r>
          </a:p>
          <a:p>
            <a:r>
              <a:rPr kumimoji="1" lang="ja-JP" altLang="en-US" sz="1050" dirty="0" smtClean="0"/>
              <a:t>        「</a:t>
            </a:r>
            <a:r>
              <a:rPr kumimoji="1" lang="ja-JP" altLang="en-US" sz="1050" dirty="0"/>
              <a:t>大阪の再生・成長に向けた新戦略</a:t>
            </a:r>
            <a:r>
              <a:rPr kumimoji="1" lang="ja-JP" altLang="en-US" sz="1050" dirty="0" smtClean="0"/>
              <a:t>」</a:t>
            </a:r>
            <a:endParaRPr kumimoji="1" lang="ja-JP" altLang="en-US" sz="1050" dirty="0"/>
          </a:p>
        </p:txBody>
      </p:sp>
    </p:spTree>
    <p:extLst>
      <p:ext uri="{BB962C8B-B14F-4D97-AF65-F5344CB8AC3E}">
        <p14:creationId xmlns:p14="http://schemas.microsoft.com/office/powerpoint/2010/main" val="964655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cxnSp>
        <p:nvCxnSpPr>
          <p:cNvPr id="9" name="直線コネクタ 8"/>
          <p:cNvCxnSpPr/>
          <p:nvPr/>
        </p:nvCxnSpPr>
        <p:spPr>
          <a:xfrm>
            <a:off x="208874" y="766819"/>
            <a:ext cx="8726251" cy="0"/>
          </a:xfrm>
          <a:prstGeom prst="line">
            <a:avLst/>
          </a:prstGeom>
        </p:spPr>
        <p:style>
          <a:lnRef idx="1">
            <a:schemeClr val="dk1"/>
          </a:lnRef>
          <a:fillRef idx="0">
            <a:schemeClr val="dk1"/>
          </a:fillRef>
          <a:effectRef idx="0">
            <a:schemeClr val="dk1"/>
          </a:effectRef>
          <a:fontRef idx="minor">
            <a:schemeClr val="tx1"/>
          </a:fontRef>
        </p:style>
      </p:cxnSp>
      <p:sp>
        <p:nvSpPr>
          <p:cNvPr id="8" name="正方形/長方形 7"/>
          <p:cNvSpPr/>
          <p:nvPr/>
        </p:nvSpPr>
        <p:spPr>
          <a:xfrm>
            <a:off x="208874" y="227571"/>
            <a:ext cx="8616472" cy="400110"/>
          </a:xfrm>
          <a:prstGeom prst="rect">
            <a:avLst/>
          </a:prstGeom>
        </p:spPr>
        <p:txBody>
          <a:bodyPr wrap="square">
            <a:spAutoFit/>
          </a:bodyPr>
          <a:lstStyle/>
          <a:p>
            <a:r>
              <a:rPr lang="en-US" altLang="ja-JP" sz="2000" b="1" dirty="0" smtClean="0"/>
              <a:t>【</a:t>
            </a:r>
            <a:r>
              <a:rPr lang="ja-JP" altLang="en-US" sz="2000" b="1" dirty="0" smtClean="0"/>
              <a:t>参考</a:t>
            </a:r>
            <a:r>
              <a:rPr lang="en-US" altLang="ja-JP" sz="2000" b="1" dirty="0" smtClean="0"/>
              <a:t>】</a:t>
            </a:r>
            <a:r>
              <a:rPr lang="ja-JP" altLang="en-US" sz="2000" b="1" dirty="0" smtClean="0"/>
              <a:t>　</a:t>
            </a:r>
            <a:r>
              <a:rPr lang="ja-JP" altLang="en-US" sz="2000" b="1" dirty="0"/>
              <a:t>社会情勢</a:t>
            </a:r>
            <a:r>
              <a:rPr lang="ja-JP" altLang="en-US" sz="2000" b="1" dirty="0" smtClean="0"/>
              <a:t>の変化を考えるにあたっての資料　</a:t>
            </a:r>
            <a:r>
              <a:rPr lang="ja-JP" altLang="en-US" sz="2000" b="1" dirty="0"/>
              <a:t>②</a:t>
            </a:r>
          </a:p>
        </p:txBody>
      </p:sp>
      <p:sp>
        <p:nvSpPr>
          <p:cNvPr id="2" name="正方形/長方形 1"/>
          <p:cNvSpPr/>
          <p:nvPr/>
        </p:nvSpPr>
        <p:spPr>
          <a:xfrm>
            <a:off x="242416" y="828955"/>
            <a:ext cx="5398337" cy="369332"/>
          </a:xfrm>
          <a:prstGeom prst="rect">
            <a:avLst/>
          </a:prstGeom>
        </p:spPr>
        <p:txBody>
          <a:bodyPr wrap="none">
            <a:spAutoFit/>
          </a:bodyPr>
          <a:lstStyle/>
          <a:p>
            <a:r>
              <a:rPr kumimoji="1" lang="ja-JP" altLang="en-US" b="1" dirty="0" smtClean="0"/>
              <a:t>新型コロナウイルス</a:t>
            </a:r>
            <a:r>
              <a:rPr kumimoji="1" lang="en-US" altLang="ja-JP" b="1" dirty="0" smtClean="0"/>
              <a:t>(COVID-19)</a:t>
            </a:r>
            <a:r>
              <a:rPr kumimoji="1" lang="ja-JP" altLang="en-US" b="1" dirty="0" err="1" smtClean="0"/>
              <a:t>への</a:t>
            </a:r>
            <a:r>
              <a:rPr kumimoji="1" lang="ja-JP" altLang="en-US" b="1" dirty="0" smtClean="0"/>
              <a:t>都市の政策対応</a:t>
            </a:r>
            <a:endParaRPr kumimoji="1" lang="ja-JP" altLang="en-US" b="1" dirty="0"/>
          </a:p>
        </p:txBody>
      </p:sp>
      <p:sp>
        <p:nvSpPr>
          <p:cNvPr id="41" name="正方形/長方形 40"/>
          <p:cNvSpPr/>
          <p:nvPr/>
        </p:nvSpPr>
        <p:spPr>
          <a:xfrm>
            <a:off x="5918088" y="790923"/>
            <a:ext cx="3528280" cy="515526"/>
          </a:xfrm>
          <a:prstGeom prst="rect">
            <a:avLst/>
          </a:prstGeom>
        </p:spPr>
        <p:txBody>
          <a:bodyPr wrap="square">
            <a:spAutoFit/>
          </a:bodyPr>
          <a:lstStyle/>
          <a:p>
            <a:pPr>
              <a:lnSpc>
                <a:spcPts val="1100"/>
              </a:lnSpc>
            </a:pPr>
            <a:r>
              <a:rPr kumimoji="1" lang="ja-JP" altLang="en-US" sz="1050" dirty="0"/>
              <a:t>出典</a:t>
            </a:r>
            <a:r>
              <a:rPr kumimoji="1" lang="ja-JP" altLang="en-US" sz="1050" dirty="0" smtClean="0"/>
              <a:t>：</a:t>
            </a:r>
            <a:r>
              <a:rPr kumimoji="1" lang="en-US" altLang="ja-JP" sz="1050" dirty="0" smtClean="0"/>
              <a:t>OECD</a:t>
            </a:r>
            <a:r>
              <a:rPr kumimoji="1" lang="ja-JP" altLang="en-US" sz="1050" dirty="0" smtClean="0"/>
              <a:t>政策ノート</a:t>
            </a:r>
            <a:r>
              <a:rPr kumimoji="1" lang="ja-JP" altLang="en-US" sz="1050" dirty="0"/>
              <a:t>（</a:t>
            </a:r>
            <a:r>
              <a:rPr kumimoji="1" lang="en-US" altLang="ja-JP" sz="1050" dirty="0"/>
              <a:t>2020</a:t>
            </a:r>
            <a:r>
              <a:rPr kumimoji="1" lang="ja-JP" altLang="en-US" sz="1050" dirty="0"/>
              <a:t>年</a:t>
            </a:r>
            <a:r>
              <a:rPr kumimoji="1" lang="en-US" altLang="ja-JP" sz="1050" dirty="0"/>
              <a:t>7</a:t>
            </a:r>
            <a:r>
              <a:rPr kumimoji="1" lang="ja-JP" altLang="en-US" sz="1050" dirty="0"/>
              <a:t>月</a:t>
            </a:r>
            <a:r>
              <a:rPr kumimoji="1" lang="ja-JP" altLang="en-US" sz="1050" dirty="0" smtClean="0"/>
              <a:t>）</a:t>
            </a:r>
            <a:endParaRPr kumimoji="1" lang="en-US" altLang="ja-JP" sz="1050" dirty="0" smtClean="0"/>
          </a:p>
          <a:p>
            <a:pPr>
              <a:lnSpc>
                <a:spcPts val="1100"/>
              </a:lnSpc>
            </a:pPr>
            <a:r>
              <a:rPr kumimoji="1" lang="ja-JP" altLang="en-US" sz="1050" dirty="0"/>
              <a:t>　</a:t>
            </a:r>
            <a:r>
              <a:rPr kumimoji="1" lang="ja-JP" altLang="en-US" sz="1050" dirty="0" smtClean="0"/>
              <a:t>　　　「新型コロナウイルス（</a:t>
            </a:r>
            <a:r>
              <a:rPr kumimoji="1" lang="en-US" altLang="ja-JP" sz="1050" dirty="0" smtClean="0"/>
              <a:t>CIVID-19</a:t>
            </a:r>
            <a:r>
              <a:rPr kumimoji="1" lang="ja-JP" altLang="en-US" sz="1050" dirty="0" smtClean="0"/>
              <a:t>）との闘い</a:t>
            </a:r>
            <a:endParaRPr kumimoji="1" lang="en-US" altLang="ja-JP" sz="1050" dirty="0" smtClean="0"/>
          </a:p>
          <a:p>
            <a:pPr>
              <a:lnSpc>
                <a:spcPts val="1100"/>
              </a:lnSpc>
            </a:pPr>
            <a:r>
              <a:rPr kumimoji="1" lang="ja-JP" altLang="en-US" sz="1050" dirty="0" smtClean="0"/>
              <a:t>　　　　　世界の課題解決に向けた取り組み」</a:t>
            </a:r>
            <a:endParaRPr kumimoji="1" lang="ja-JP" altLang="en-US" sz="1050" dirty="0"/>
          </a:p>
        </p:txBody>
      </p:sp>
      <p:sp>
        <p:nvSpPr>
          <p:cNvPr id="12" name="正方形/長方形 11"/>
          <p:cNvSpPr/>
          <p:nvPr/>
        </p:nvSpPr>
        <p:spPr>
          <a:xfrm>
            <a:off x="208872" y="2475301"/>
            <a:ext cx="8901511" cy="273299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52000" rIns="144000" rtlCol="0" anchor="ctr"/>
          <a:lstStyle/>
          <a:p>
            <a:pPr fontAlgn="base">
              <a:lnSpc>
                <a:spcPts val="1200"/>
              </a:lnSpc>
              <a:spcBef>
                <a:spcPts val="6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COVID-19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は各地に</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程度の異なる影響</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をもたらしたが、多くの政策対応は場所を意識しない画一的なものであったため、地域の実情に基づいた人間中心の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アプローチ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必要性が際立つことになった</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公衆</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衛生の危機が大きな</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経済的・社会的ショック</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を引き起こした。都市への影響と回復の程度は、産業構造、労働市場の状況、貿易の開放性によって異なる。</a:t>
            </a:r>
          </a:p>
          <a:p>
            <a:pPr marL="179388" indent="-179388"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近接性</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の再発見は、公共空間や都市設計・計画を見直し、</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モビリティ向上からアクセス向上へと目的が急速に変わる</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きっかけとなり得る。</a:t>
            </a:r>
          </a:p>
          <a:p>
            <a:pPr marL="179388" indent="-179388"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今回</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の危機では、特に大都市において移民、低所得者、女性、高齢者などの社会的弱者が大きな打撃を受け、人や地域間の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格差</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を著しく顕在化させた。</a:t>
            </a:r>
          </a:p>
          <a:p>
            <a:pPr marL="179388" indent="-179388"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問題は、</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都市の密度</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ではなく、むしろ構造的な格差と都市化の質に関係する。都市圏への集積のメリットは引き続き大きいため、都市（居住・立地）の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メリットが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デメリット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に変容することはないと考えられる。 </a:t>
            </a:r>
          </a:p>
          <a:p>
            <a:pPr marL="179388" indent="-179388"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  </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デジタル化</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は今回の危機において大きな変革をもたらす力となっており、今後も「新たな日常」の重要な要素であり続ける。ただし、リモートワークが可能な程度は国に</a:t>
            </a:r>
            <a:r>
              <a:rPr lang="ja-JP" altLang="en-US" sz="10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よっ</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、また各国内でもばらつきがある。</a:t>
            </a:r>
          </a:p>
          <a:p>
            <a:pPr marL="179388" indent="-179388"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ZOOM</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効果」と「グレタ効果」が</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環境意識の向上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を加速させ、クリーンモビリティと循環型経済への転換が政治的・社会的に受け入れられやすくなっている。</a:t>
            </a:r>
          </a:p>
          <a:p>
            <a:pPr marL="179388" indent="-179388"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  COVID-19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ガバナンス</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に影響を及ぼしており、政府、特に地方政治家に対する市民の信頼が高まっている国と、逆に低下している国がある。</a:t>
            </a:r>
          </a:p>
          <a:p>
            <a:pPr marL="179388" indent="-179388"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  COVID-19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ショックにより、</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レジリエンス（強靭さ）</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への一層の重点化が求められる。将来のショックに備えるには、都市のレジリエンスを高めるため「誰が」「何を」「どの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模</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で」「どのように」行うかを管理する必要がある。</a:t>
            </a:r>
          </a:p>
          <a:p>
            <a:pPr marL="179388" indent="-179388"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 SDGs</a:t>
            </a:r>
            <a:r>
              <a:rPr lang="ja-JP" altLang="en-US" sz="10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新都市アジェンダ、仙台フレームワークなどの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グローバルな目標</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は、計画立案、政策、戦略及び予算を抜本的に見直す上で、適切かつ時宜に適うものである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208873" y="2204787"/>
            <a:ext cx="6151586" cy="235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今回の危機から得られた「よりよい都市を構築するための</a:t>
            </a:r>
            <a:r>
              <a:rPr kumimoji="1" lang="en-US" altLang="ja-JP" sz="1200" b="1" dirty="0" smtClean="0"/>
              <a:t>10</a:t>
            </a:r>
            <a:r>
              <a:rPr kumimoji="1" lang="ja-JP" altLang="en-US" sz="1200" b="1" dirty="0" smtClean="0"/>
              <a:t>項目の主な教訓」</a:t>
            </a:r>
            <a:endParaRPr kumimoji="1" lang="ja-JP" altLang="en-US" sz="1200" b="1" dirty="0"/>
          </a:p>
        </p:txBody>
      </p:sp>
      <p:sp>
        <p:nvSpPr>
          <p:cNvPr id="14" name="正方形/長方形 13"/>
          <p:cNvSpPr/>
          <p:nvPr/>
        </p:nvSpPr>
        <p:spPr>
          <a:xfrm>
            <a:off x="208872" y="5549715"/>
            <a:ext cx="8842433" cy="1122621"/>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52000" rIns="324000" rtlCol="0" anchor="ctr"/>
          <a:lstStyle/>
          <a:p>
            <a:pPr marL="84138" indent="-84138" fontAlgn="base">
              <a:lnSpc>
                <a:spcPts val="1200"/>
              </a:lnSpc>
              <a:spcBef>
                <a:spcPts val="6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回復期の間に格差を埋め、構造的格差に対処するため、各都市は、特に地元事業支援と雇用、低家賃住宅の建設と改修、社会的弱者世帯の支援といった多くの包摂的施策をとっている。</a:t>
            </a:r>
          </a:p>
          <a:p>
            <a:pPr marL="84138" indent="-84138"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多くの都市は既に</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COVID-19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後の生活に関する計画立案を始めており、クリーンな形態の都市モビリティとエネルギー効率に重点を置きながら、経済回復と環境の持続可能性を組み合わせた一連の投資を行っている。 </a:t>
            </a:r>
          </a:p>
          <a:p>
            <a:pPr marL="84138" indent="-84138" fontAlgn="base">
              <a:lnSpc>
                <a:spcPts val="1200"/>
              </a:lnSpc>
              <a:spcBef>
                <a:spcPts val="400"/>
              </a:spcBef>
              <a:spcAft>
                <a:spcPct val="0"/>
              </a:spcAft>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パンデミックへの緊急対応においてデジタル化が極めて重要な役割を果たすことから、多くの都市が、警戒を怠らず、感染リスクを注視しつつ</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、スマートシティツールの利用をより恒久的</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に体系化してきた。情報、参加、文化資源及び自治体サービスのデジタル化が進む中で、バーチャル空間が一層不可欠なものになりつつある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208873" y="5288849"/>
            <a:ext cx="6752221" cy="235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各都市が始めた「より包摂的でグリーンでスマートな都市をめざす長期的回復戦略の立案」</a:t>
            </a:r>
            <a:endParaRPr kumimoji="1" lang="ja-JP" altLang="en-US" sz="1200" b="1" dirty="0"/>
          </a:p>
        </p:txBody>
      </p:sp>
      <p:sp>
        <p:nvSpPr>
          <p:cNvPr id="16" name="正方形/長方形 15"/>
          <p:cNvSpPr/>
          <p:nvPr/>
        </p:nvSpPr>
        <p:spPr>
          <a:xfrm>
            <a:off x="-151185" y="1268250"/>
            <a:ext cx="9446368" cy="87451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0" rIns="324000" rtlCol="0" anchor="ctr"/>
          <a:lstStyle/>
          <a:p>
            <a:pPr fontAlgn="base">
              <a:lnSpc>
                <a:spcPts val="1300"/>
              </a:lnSpc>
              <a:spcBef>
                <a:spcPts val="1200"/>
              </a:spcBef>
              <a:spcAft>
                <a:spcPct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は新型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コロナウイルス（</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CIVID-19</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への対応の最前線に立っている。全国的な措置を実施するという重要な役割を担いながら、ボトムアップ型の革新的な回復戦略の「実験室」にもなっている。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COVID-19</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は、包摂的（インクルーシブ）でグリーンでスマートな都市を目指す</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新たな都市パラダイム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への転換を加速させた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。しかし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問題の重大さは都市が独力で調整できるものではない。今回の危機からの回復は、政府のすべてのレベルにわたって責任を共有する必要がある。政府全体で財源とよいガバナンスを活用し、すべての人々への機会の提供、低炭素で気候変動対応力のある経済への転換、都市居住者の快適な暮らしの向上、そして現在及び将来の包摂的な成長の促進に取り組まなければならな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8708091" y="6570000"/>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rgbClr val="002060"/>
                </a:solidFill>
                <a:latin typeface="+mn-ea"/>
              </a:rPr>
              <a:t> </a:t>
            </a:r>
            <a:r>
              <a:rPr lang="en-US" altLang="ja-JP" sz="2000" b="1" dirty="0" smtClean="0">
                <a:solidFill>
                  <a:srgbClr val="002060"/>
                </a:solidFill>
                <a:latin typeface="+mn-ea"/>
              </a:rPr>
              <a:t>6</a:t>
            </a:r>
            <a:endParaRPr kumimoji="1" lang="ja-JP" altLang="en-US" sz="2000" b="1" dirty="0">
              <a:solidFill>
                <a:srgbClr val="002060"/>
              </a:solidFill>
              <a:latin typeface="+mn-ea"/>
            </a:endParaRPr>
          </a:p>
        </p:txBody>
      </p:sp>
    </p:spTree>
    <p:extLst>
      <p:ext uri="{BB962C8B-B14F-4D97-AF65-F5344CB8AC3E}">
        <p14:creationId xmlns:p14="http://schemas.microsoft.com/office/powerpoint/2010/main" val="3265690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771982" y="6536049"/>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rgbClr val="002060"/>
                </a:solidFill>
                <a:latin typeface="+mn-ea"/>
              </a:rPr>
              <a:t> </a:t>
            </a:r>
            <a:r>
              <a:rPr lang="en-US" altLang="ja-JP" sz="2000" b="1" dirty="0" smtClean="0">
                <a:solidFill>
                  <a:srgbClr val="002060"/>
                </a:solidFill>
                <a:latin typeface="+mn-ea"/>
              </a:rPr>
              <a:t>7</a:t>
            </a:r>
            <a:endParaRPr kumimoji="1" lang="ja-JP" altLang="en-US" sz="2000" b="1" dirty="0">
              <a:solidFill>
                <a:srgbClr val="002060"/>
              </a:solidFill>
              <a:latin typeface="+mn-ea"/>
            </a:endParaRPr>
          </a:p>
        </p:txBody>
      </p:sp>
      <p:sp>
        <p:nvSpPr>
          <p:cNvPr id="7" name="正方形/長方形 6"/>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cxnSp>
        <p:nvCxnSpPr>
          <p:cNvPr id="9" name="直線コネクタ 8"/>
          <p:cNvCxnSpPr/>
          <p:nvPr/>
        </p:nvCxnSpPr>
        <p:spPr>
          <a:xfrm>
            <a:off x="208874" y="766819"/>
            <a:ext cx="8726251" cy="0"/>
          </a:xfrm>
          <a:prstGeom prst="line">
            <a:avLst/>
          </a:prstGeom>
        </p:spPr>
        <p:style>
          <a:lnRef idx="1">
            <a:schemeClr val="dk1"/>
          </a:lnRef>
          <a:fillRef idx="0">
            <a:schemeClr val="dk1"/>
          </a:fillRef>
          <a:effectRef idx="0">
            <a:schemeClr val="dk1"/>
          </a:effectRef>
          <a:fontRef idx="minor">
            <a:schemeClr val="tx1"/>
          </a:fontRef>
        </p:style>
      </p:cxnSp>
      <p:sp>
        <p:nvSpPr>
          <p:cNvPr id="8" name="正方形/長方形 7"/>
          <p:cNvSpPr/>
          <p:nvPr/>
        </p:nvSpPr>
        <p:spPr>
          <a:xfrm>
            <a:off x="208874" y="227571"/>
            <a:ext cx="8616472" cy="400110"/>
          </a:xfrm>
          <a:prstGeom prst="rect">
            <a:avLst/>
          </a:prstGeom>
        </p:spPr>
        <p:txBody>
          <a:bodyPr wrap="square">
            <a:spAutoFit/>
          </a:bodyPr>
          <a:lstStyle/>
          <a:p>
            <a:r>
              <a:rPr lang="en-US" altLang="ja-JP" sz="2000" b="1" dirty="0" smtClean="0"/>
              <a:t>【</a:t>
            </a:r>
            <a:r>
              <a:rPr lang="ja-JP" altLang="en-US" sz="2000" b="1" dirty="0" smtClean="0"/>
              <a:t>参考</a:t>
            </a:r>
            <a:r>
              <a:rPr lang="en-US" altLang="ja-JP" sz="2000" b="1" dirty="0" smtClean="0"/>
              <a:t>】</a:t>
            </a:r>
            <a:r>
              <a:rPr lang="ja-JP" altLang="en-US" sz="2000" b="1" dirty="0" smtClean="0"/>
              <a:t>　</a:t>
            </a:r>
            <a:r>
              <a:rPr lang="ja-JP" altLang="en-US" sz="2000" b="1" dirty="0"/>
              <a:t>社会情勢</a:t>
            </a:r>
            <a:r>
              <a:rPr lang="ja-JP" altLang="en-US" sz="2000" b="1" dirty="0" smtClean="0"/>
              <a:t>の変化を考えるにあたっての資料　③</a:t>
            </a:r>
            <a:endParaRPr lang="ja-JP" altLang="en-US" sz="2000" b="1" dirty="0"/>
          </a:p>
        </p:txBody>
      </p:sp>
      <p:sp>
        <p:nvSpPr>
          <p:cNvPr id="2" name="正方形/長方形 1"/>
          <p:cNvSpPr/>
          <p:nvPr/>
        </p:nvSpPr>
        <p:spPr>
          <a:xfrm>
            <a:off x="242416" y="828955"/>
            <a:ext cx="4955203" cy="369332"/>
          </a:xfrm>
          <a:prstGeom prst="rect">
            <a:avLst/>
          </a:prstGeom>
        </p:spPr>
        <p:txBody>
          <a:bodyPr wrap="none">
            <a:spAutoFit/>
          </a:bodyPr>
          <a:lstStyle/>
          <a:p>
            <a:r>
              <a:rPr kumimoji="1" lang="ja-JP" altLang="en-US" b="1" dirty="0"/>
              <a:t>大阪</a:t>
            </a:r>
            <a:r>
              <a:rPr kumimoji="1" lang="ja-JP" altLang="en-US" b="1" dirty="0" smtClean="0"/>
              <a:t>の将来像を導く考え方（今後の将来予測）</a:t>
            </a:r>
            <a:endParaRPr kumimoji="1" lang="ja-JP" altLang="en-US" b="1" dirty="0"/>
          </a:p>
        </p:txBody>
      </p:sp>
      <p:sp>
        <p:nvSpPr>
          <p:cNvPr id="41" name="正方形/長方形 40"/>
          <p:cNvSpPr/>
          <p:nvPr/>
        </p:nvSpPr>
        <p:spPr>
          <a:xfrm>
            <a:off x="5533695" y="822978"/>
            <a:ext cx="3583080" cy="415498"/>
          </a:xfrm>
          <a:prstGeom prst="rect">
            <a:avLst/>
          </a:prstGeom>
        </p:spPr>
        <p:txBody>
          <a:bodyPr wrap="square">
            <a:spAutoFit/>
          </a:bodyPr>
          <a:lstStyle/>
          <a:p>
            <a:r>
              <a:rPr kumimoji="1" lang="ja-JP" altLang="en-US" sz="1050" dirty="0"/>
              <a:t>出典：大阪府・</a:t>
            </a:r>
            <a:r>
              <a:rPr kumimoji="1" lang="ja-JP" altLang="en-US" sz="1050" dirty="0" smtClean="0"/>
              <a:t>大阪市</a:t>
            </a:r>
            <a:r>
              <a:rPr kumimoji="1" lang="ja-JP" altLang="en-US" sz="1050" dirty="0"/>
              <a:t>（</a:t>
            </a:r>
            <a:r>
              <a:rPr kumimoji="1" lang="en-US" altLang="ja-JP" sz="1050" dirty="0"/>
              <a:t>2020</a:t>
            </a:r>
            <a:r>
              <a:rPr kumimoji="1" lang="ja-JP" altLang="en-US" sz="1050" dirty="0"/>
              <a:t>年３月</a:t>
            </a:r>
            <a:r>
              <a:rPr kumimoji="1" lang="ja-JP" altLang="en-US" sz="1050" dirty="0" smtClean="0"/>
              <a:t>）</a:t>
            </a:r>
            <a:endParaRPr kumimoji="1" lang="en-US" altLang="ja-JP" sz="1050" dirty="0" smtClean="0"/>
          </a:p>
          <a:p>
            <a:r>
              <a:rPr kumimoji="1" lang="en-US" altLang="ja-JP" sz="1050" dirty="0"/>
              <a:t> </a:t>
            </a:r>
            <a:r>
              <a:rPr kumimoji="1" lang="en-US" altLang="ja-JP" sz="1050" dirty="0" smtClean="0"/>
              <a:t>       </a:t>
            </a:r>
            <a:r>
              <a:rPr kumimoji="1" lang="ja-JP" altLang="en-US" sz="1050" dirty="0" smtClean="0"/>
              <a:t>「</a:t>
            </a:r>
            <a:r>
              <a:rPr kumimoji="1" lang="ja-JP" altLang="en-US" sz="1050" dirty="0"/>
              <a:t>万博のインパクトを活かした大阪の将来に向けたビジョン</a:t>
            </a:r>
            <a:r>
              <a:rPr kumimoji="1" lang="ja-JP" altLang="en-US" sz="1050" dirty="0" smtClean="0"/>
              <a:t>」</a:t>
            </a:r>
            <a:endParaRPr kumimoji="1" lang="ja-JP" altLang="en-US" sz="1050" dirty="0"/>
          </a:p>
        </p:txBody>
      </p:sp>
      <p:sp>
        <p:nvSpPr>
          <p:cNvPr id="21" name="正方形/長方形 20"/>
          <p:cNvSpPr/>
          <p:nvPr/>
        </p:nvSpPr>
        <p:spPr>
          <a:xfrm>
            <a:off x="236224" y="1280049"/>
            <a:ext cx="8787813" cy="540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▼世界の人口予測から見える課題</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○途上国を中心とした人口増加</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・世界の人口は</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億人から</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億人へ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、さらに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97</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億人、</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2100</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109</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億人</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と増えること</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予想</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8288" marR="0" lvl="0" indent="-268288"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・人口は特に</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途上国を中心に増加</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し、この人口増加</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貧困</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の根絶（</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ゴール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不平等</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の是正（ゴール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および</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飢餓と栄養不良</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への対策（ゴール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健康・福祉、教育</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のカバレッジと質の向上（ゴール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および</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などに対して、</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追加的な課題</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が生じる可能性</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8288" marR="0" lvl="0" indent="-268288"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・また、人口増加や世界における工業化・都市化の進展等により、</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地球温暖化や海洋プラスチックゴミ</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がさらに増加することが予想。</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○先進国やアジアにおける高齢化の進展</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年現在、世界人口の</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歳以上となっている、この割合は</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人に</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）となる見込み。</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・特に</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先進国やアジアを中心に、高齢化が進展し、健康・福祉（ゴール３）への影響</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が懸念。</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○日本における課題</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・世界に先駆け、超高齢社会に突入した日本において、</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医療・介護需要者の増加に伴い、社会的コストが大きく増大</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する見込み。</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（日本では、</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年に団塊世代が後期高齢者（</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75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歳以上）に。</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2040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には団塊ジュニア世代が高齢者（</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65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歳以上）に。）</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・高度経済成長期に整備した</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インフラの老朽化や、人口減少により空家等の遊休資産の増加も懸念</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dirty="0" smtClean="0">
                <a:solidFill>
                  <a:schemeClr val="tx1"/>
                </a:solidFill>
                <a:latin typeface="Meiryo UI" panose="020B0604030504040204" pitchFamily="50" charset="-128"/>
                <a:ea typeface="Meiryo UI" panose="020B0604030504040204" pitchFamily="50" charset="-128"/>
              </a:rPr>
              <a:t>▼気候変動</a:t>
            </a:r>
            <a:endParaRPr kumimoji="1" lang="en-US" altLang="ja-JP" sz="1050" b="1" dirty="0">
              <a:solidFill>
                <a:schemeClr val="tx1"/>
              </a:solidFill>
              <a:latin typeface="Meiryo UI" panose="020B0604030504040204" pitchFamily="50" charset="-128"/>
              <a:ea typeface="Meiryo UI" panose="020B0604030504040204" pitchFamily="50" charset="-128"/>
            </a:endParaRPr>
          </a:p>
          <a:p>
            <a:pPr marL="174625" lvl="0" indent="-174625">
              <a:lnSpc>
                <a:spcPts val="1200"/>
              </a:lnSpc>
              <a:defRPr/>
            </a:pPr>
            <a:r>
              <a:rPr kumimoji="1" lang="ja-JP" altLang="en-US"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050" b="1" dirty="0" smtClean="0">
                <a:solidFill>
                  <a:schemeClr val="tx1"/>
                </a:solidFill>
                <a:latin typeface="Meiryo UI" panose="020B0604030504040204" pitchFamily="50" charset="-128"/>
                <a:ea typeface="Meiryo UI" panose="020B0604030504040204" pitchFamily="50" charset="-128"/>
              </a:rPr>
              <a:t>○</a:t>
            </a:r>
            <a:r>
              <a:rPr kumimoji="1" lang="ja-JP" altLang="en-US" sz="1050" b="1" dirty="0">
                <a:solidFill>
                  <a:schemeClr val="tx1"/>
                </a:solidFill>
                <a:latin typeface="Meiryo UI" panose="020B0604030504040204" pitchFamily="50" charset="-128"/>
                <a:ea typeface="Meiryo UI" panose="020B0604030504040204" pitchFamily="50" charset="-128"/>
              </a:rPr>
              <a:t>今後</a:t>
            </a:r>
            <a:r>
              <a:rPr kumimoji="1" lang="ja-JP" altLang="en-US"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の予測</a:t>
            </a:r>
            <a:endParaRPr kumimoji="1" lang="en-US" altLang="ja-JP"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　　・工業化以降、人間活動は約</a:t>
            </a:r>
            <a:r>
              <a:rPr kumimoji="1" lang="en-US" altLang="ja-JP" sz="1050" dirty="0" smtClean="0">
                <a:solidFill>
                  <a:schemeClr val="tx1"/>
                </a:solidFill>
                <a:latin typeface="Meiryo UI" panose="020B0604030504040204" pitchFamily="50" charset="-128"/>
                <a:ea typeface="Meiryo UI" panose="020B0604030504040204" pitchFamily="50" charset="-128"/>
              </a:rPr>
              <a:t>1.0</a:t>
            </a:r>
            <a:r>
              <a:rPr kumimoji="1" lang="ja-JP" altLang="en-US" sz="1050" dirty="0" smtClean="0">
                <a:solidFill>
                  <a:schemeClr val="tx1"/>
                </a:solidFill>
                <a:latin typeface="Meiryo UI" panose="020B0604030504040204" pitchFamily="50" charset="-128"/>
                <a:ea typeface="Meiryo UI" panose="020B0604030504040204" pitchFamily="50" charset="-128"/>
              </a:rPr>
              <a:t>℃の地球温暖化をもたらした。現在の進行速度では、</a:t>
            </a:r>
            <a:r>
              <a:rPr kumimoji="1" lang="ja-JP" altLang="en-US" sz="1050" b="1" dirty="0" smtClean="0">
                <a:solidFill>
                  <a:schemeClr val="tx1"/>
                </a:solidFill>
                <a:latin typeface="Meiryo UI" panose="020B0604030504040204" pitchFamily="50" charset="-128"/>
                <a:ea typeface="Meiryo UI" panose="020B0604030504040204" pitchFamily="50" charset="-128"/>
              </a:rPr>
              <a:t>地球温暖化は</a:t>
            </a:r>
            <a:r>
              <a:rPr kumimoji="1" lang="en-US" altLang="ja-JP" sz="1050" b="1" dirty="0" smtClean="0">
                <a:solidFill>
                  <a:schemeClr val="tx1"/>
                </a:solidFill>
                <a:latin typeface="Meiryo UI" panose="020B0604030504040204" pitchFamily="50" charset="-128"/>
                <a:ea typeface="Meiryo UI" panose="020B0604030504040204" pitchFamily="50" charset="-128"/>
              </a:rPr>
              <a:t>2030〜2050</a:t>
            </a:r>
            <a:r>
              <a:rPr kumimoji="1" lang="ja-JP" altLang="en-US" sz="1050" b="1" dirty="0" smtClean="0">
                <a:solidFill>
                  <a:schemeClr val="tx1"/>
                </a:solidFill>
                <a:latin typeface="Meiryo UI" panose="020B0604030504040204" pitchFamily="50" charset="-128"/>
                <a:ea typeface="Meiryo UI" panose="020B0604030504040204" pitchFamily="50" charset="-128"/>
              </a:rPr>
              <a:t>年には</a:t>
            </a:r>
            <a:r>
              <a:rPr kumimoji="1" lang="en-US" altLang="ja-JP" sz="1050" b="1" dirty="0" smtClean="0">
                <a:solidFill>
                  <a:schemeClr val="tx1"/>
                </a:solidFill>
                <a:latin typeface="Meiryo UI" panose="020B0604030504040204" pitchFamily="50" charset="-128"/>
                <a:ea typeface="Meiryo UI" panose="020B0604030504040204" pitchFamily="50" charset="-128"/>
              </a:rPr>
              <a:t>1.5</a:t>
            </a:r>
            <a:r>
              <a:rPr kumimoji="1" lang="ja-JP" altLang="en-US" sz="1050" b="1" dirty="0" smtClean="0">
                <a:solidFill>
                  <a:schemeClr val="tx1"/>
                </a:solidFill>
                <a:latin typeface="Meiryo UI" panose="020B0604030504040204" pitchFamily="50" charset="-128"/>
                <a:ea typeface="Meiryo UI" panose="020B0604030504040204" pitchFamily="50" charset="-128"/>
              </a:rPr>
              <a:t>℃に達する見込み</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　・地球温暖化を</a:t>
            </a:r>
            <a:r>
              <a:rPr kumimoji="1" lang="en-US" altLang="ja-JP" sz="1050" dirty="0" smtClean="0">
                <a:solidFill>
                  <a:schemeClr val="tx1"/>
                </a:solidFill>
                <a:latin typeface="Meiryo UI" panose="020B0604030504040204" pitchFamily="50" charset="-128"/>
                <a:ea typeface="Meiryo UI" panose="020B0604030504040204" pitchFamily="50" charset="-128"/>
              </a:rPr>
              <a:t>1.5</a:t>
            </a:r>
            <a:r>
              <a:rPr kumimoji="1" lang="ja-JP" altLang="en-US" sz="1050" dirty="0" smtClean="0">
                <a:solidFill>
                  <a:schemeClr val="tx1"/>
                </a:solidFill>
                <a:latin typeface="Meiryo UI" panose="020B0604030504040204" pitchFamily="50" charset="-128"/>
                <a:ea typeface="Meiryo UI" panose="020B0604030504040204" pitchFamily="50" charset="-128"/>
              </a:rPr>
              <a:t>℃に抑制するためには、</a:t>
            </a:r>
            <a:r>
              <a:rPr kumimoji="1" lang="en-US" altLang="ja-JP" sz="1050" dirty="0" smtClean="0">
                <a:solidFill>
                  <a:schemeClr val="tx1"/>
                </a:solidFill>
                <a:latin typeface="Meiryo UI" panose="020B0604030504040204" pitchFamily="50" charset="-128"/>
                <a:ea typeface="Meiryo UI" panose="020B0604030504040204" pitchFamily="50" charset="-128"/>
              </a:rPr>
              <a:t>CO</a:t>
            </a:r>
            <a:r>
              <a:rPr kumimoji="1" lang="en-US" altLang="ja-JP" sz="800" dirty="0" smtClean="0">
                <a:solidFill>
                  <a:schemeClr val="tx1"/>
                </a:solidFill>
                <a:latin typeface="Meiryo UI" panose="020B0604030504040204" pitchFamily="50" charset="-128"/>
                <a:ea typeface="Meiryo UI" panose="020B0604030504040204" pitchFamily="50" charset="-128"/>
              </a:rPr>
              <a:t>2</a:t>
            </a:r>
            <a:r>
              <a:rPr kumimoji="1" lang="ja-JP" altLang="en-US" sz="1050" dirty="0" smtClean="0">
                <a:solidFill>
                  <a:schemeClr val="tx1"/>
                </a:solidFill>
                <a:latin typeface="Meiryo UI" panose="020B0604030504040204" pitchFamily="50" charset="-128"/>
                <a:ea typeface="Meiryo UI" panose="020B0604030504040204" pitchFamily="50" charset="-128"/>
              </a:rPr>
              <a:t>排出量が</a:t>
            </a:r>
            <a:r>
              <a:rPr kumimoji="1" lang="en-US" altLang="ja-JP" sz="1050" dirty="0" smtClean="0">
                <a:solidFill>
                  <a:schemeClr val="tx1"/>
                </a:solidFill>
                <a:latin typeface="Meiryo UI" panose="020B0604030504040204" pitchFamily="50" charset="-128"/>
                <a:ea typeface="Meiryo UI" panose="020B0604030504040204" pitchFamily="50" charset="-128"/>
              </a:rPr>
              <a:t>2030</a:t>
            </a:r>
            <a:r>
              <a:rPr kumimoji="1" lang="ja-JP" altLang="en-US" sz="1050" dirty="0" smtClean="0">
                <a:solidFill>
                  <a:schemeClr val="tx1"/>
                </a:solidFill>
                <a:latin typeface="Meiryo UI" panose="020B0604030504040204" pitchFamily="50" charset="-128"/>
                <a:ea typeface="Meiryo UI" panose="020B0604030504040204" pitchFamily="50" charset="-128"/>
              </a:rPr>
              <a:t>年までに</a:t>
            </a:r>
            <a:r>
              <a:rPr kumimoji="1" lang="en-US" altLang="ja-JP" sz="1050" dirty="0" smtClean="0">
                <a:solidFill>
                  <a:schemeClr val="tx1"/>
                </a:solidFill>
                <a:latin typeface="Meiryo UI" panose="020B0604030504040204" pitchFamily="50" charset="-128"/>
                <a:ea typeface="Meiryo UI" panose="020B0604030504040204" pitchFamily="50" charset="-128"/>
              </a:rPr>
              <a:t>45%</a:t>
            </a:r>
            <a:r>
              <a:rPr kumimoji="1" lang="ja-JP" altLang="en-US" sz="1050" dirty="0" smtClean="0">
                <a:solidFill>
                  <a:schemeClr val="tx1"/>
                </a:solidFill>
                <a:latin typeface="Meiryo UI" panose="020B0604030504040204" pitchFamily="50" charset="-128"/>
                <a:ea typeface="Meiryo UI" panose="020B0604030504040204" pitchFamily="50" charset="-128"/>
              </a:rPr>
              <a:t>削減され、</a:t>
            </a:r>
            <a:r>
              <a:rPr kumimoji="1" lang="en-US" altLang="ja-JP" sz="1050" b="1" dirty="0" smtClean="0">
                <a:solidFill>
                  <a:schemeClr val="tx1"/>
                </a:solidFill>
                <a:latin typeface="Meiryo UI" panose="020B0604030504040204" pitchFamily="50" charset="-128"/>
                <a:ea typeface="Meiryo UI" panose="020B0604030504040204" pitchFamily="50" charset="-128"/>
              </a:rPr>
              <a:t>2050</a:t>
            </a:r>
            <a:r>
              <a:rPr kumimoji="1" lang="ja-JP" altLang="en-US" sz="1050" b="1" dirty="0" smtClean="0">
                <a:solidFill>
                  <a:schemeClr val="tx1"/>
                </a:solidFill>
                <a:latin typeface="Meiryo UI" panose="020B0604030504040204" pitchFamily="50" charset="-128"/>
                <a:ea typeface="Meiryo UI" panose="020B0604030504040204" pitchFamily="50" charset="-128"/>
              </a:rPr>
              <a:t>年頃には正味ゼロに達する必要</a:t>
            </a:r>
            <a:r>
              <a:rPr kumimoji="1" lang="ja-JP" altLang="en-US" sz="1050" dirty="0" smtClean="0">
                <a:solidFill>
                  <a:schemeClr val="tx1"/>
                </a:solidFill>
                <a:latin typeface="Meiryo UI" panose="020B0604030504040204" pitchFamily="50" charset="-128"/>
                <a:ea typeface="Meiryo UI" panose="020B0604030504040204" pitchFamily="50" charset="-128"/>
              </a:rPr>
              <a:t>がある。</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4625" lvl="0" indent="-174625">
              <a:lnSpc>
                <a:spcPts val="1200"/>
              </a:lnSpc>
              <a:defRPr/>
            </a:pPr>
            <a:r>
              <a:rPr kumimoji="1" lang="ja-JP" altLang="en-US"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050" b="1" dirty="0" smtClean="0">
                <a:solidFill>
                  <a:schemeClr val="tx1"/>
                </a:solidFill>
                <a:latin typeface="Meiryo UI" panose="020B0604030504040204" pitchFamily="50" charset="-128"/>
                <a:ea typeface="Meiryo UI" panose="020B0604030504040204" pitchFamily="50" charset="-128"/>
              </a:rPr>
              <a:t>○</a:t>
            </a:r>
            <a:r>
              <a:rPr kumimoji="1" lang="ja-JP" altLang="en-US" sz="1050" b="1" dirty="0">
                <a:solidFill>
                  <a:schemeClr val="tx1"/>
                </a:solidFill>
                <a:latin typeface="Meiryo UI" panose="020B0604030504040204" pitchFamily="50" charset="-128"/>
                <a:ea typeface="Meiryo UI" panose="020B0604030504040204" pitchFamily="50" charset="-128"/>
              </a:rPr>
              <a:t>気候</a:t>
            </a:r>
            <a:r>
              <a:rPr kumimoji="1" lang="ja-JP" altLang="en-US"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変動によるリスク</a:t>
            </a:r>
            <a:endParaRPr kumimoji="1" lang="en-US" altLang="ja-JP"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　　・気候変動により、</a:t>
            </a:r>
            <a:r>
              <a:rPr kumimoji="1" lang="ja-JP" altLang="en-US" sz="1050" b="1" dirty="0" smtClean="0">
                <a:solidFill>
                  <a:schemeClr val="tx1"/>
                </a:solidFill>
                <a:latin typeface="Meiryo UI" panose="020B0604030504040204" pitchFamily="50" charset="-128"/>
                <a:ea typeface="Meiryo UI" panose="020B0604030504040204" pitchFamily="50" charset="-128"/>
              </a:rPr>
              <a:t>異常気象</a:t>
            </a:r>
            <a:r>
              <a:rPr kumimoji="1" lang="ja-JP" altLang="en-US" sz="1050" dirty="0" smtClean="0">
                <a:solidFill>
                  <a:schemeClr val="tx1"/>
                </a:solidFill>
                <a:latin typeface="Meiryo UI" panose="020B0604030504040204" pitchFamily="50" charset="-128"/>
                <a:ea typeface="Meiryo UI" panose="020B0604030504040204" pitchFamily="50" charset="-128"/>
              </a:rPr>
              <a:t>（強い降水現象、洪水等）や、</a:t>
            </a:r>
            <a:r>
              <a:rPr kumimoji="1" lang="ja-JP" altLang="en-US" sz="1050" b="1" dirty="0" smtClean="0">
                <a:solidFill>
                  <a:schemeClr val="tx1"/>
                </a:solidFill>
                <a:latin typeface="Meiryo UI" panose="020B0604030504040204" pitchFamily="50" charset="-128"/>
                <a:ea typeface="Meiryo UI" panose="020B0604030504040204" pitchFamily="50" charset="-128"/>
              </a:rPr>
              <a:t>生態系への影響</a:t>
            </a:r>
            <a:r>
              <a:rPr kumimoji="1" lang="ja-JP" altLang="en-US" sz="1050" dirty="0" smtClean="0">
                <a:solidFill>
                  <a:schemeClr val="tx1"/>
                </a:solidFill>
                <a:latin typeface="Meiryo UI" panose="020B0604030504040204" pitchFamily="50" charset="-128"/>
                <a:ea typeface="Meiryo UI" panose="020B0604030504040204" pitchFamily="50" charset="-128"/>
              </a:rPr>
              <a:t>（森林火災、漁獲量の損失等）、</a:t>
            </a:r>
            <a:r>
              <a:rPr kumimoji="1" lang="ja-JP" altLang="en-US" sz="1050" b="1" dirty="0" smtClean="0">
                <a:solidFill>
                  <a:schemeClr val="tx1"/>
                </a:solidFill>
                <a:latin typeface="Meiryo UI" panose="020B0604030504040204" pitchFamily="50" charset="-128"/>
                <a:ea typeface="Meiryo UI" panose="020B0604030504040204" pitchFamily="50" charset="-128"/>
              </a:rPr>
              <a:t>社会・経済への影響</a:t>
            </a:r>
            <a:r>
              <a:rPr kumimoji="1" lang="ja-JP" altLang="en-US" sz="1050" dirty="0" smtClean="0">
                <a:solidFill>
                  <a:schemeClr val="tx1"/>
                </a:solidFill>
                <a:latin typeface="Meiryo UI" panose="020B0604030504040204" pitchFamily="50" charset="-128"/>
                <a:ea typeface="Meiryo UI" panose="020B0604030504040204" pitchFamily="50" charset="-128"/>
              </a:rPr>
              <a:t>（貧困、健康、食料</a:t>
            </a:r>
            <a:r>
              <a:rPr kumimoji="1" lang="en-US" altLang="ja-JP" sz="1050" dirty="0" smtClean="0">
                <a:solidFill>
                  <a:schemeClr val="tx1"/>
                </a:solidFill>
                <a:latin typeface="Meiryo UI" panose="020B0604030504040204" pitchFamily="50" charset="-128"/>
                <a:ea typeface="Meiryo UI" panose="020B0604030504040204" pitchFamily="50" charset="-128"/>
              </a:rPr>
              <a:t/>
            </a:r>
            <a:br>
              <a:rPr kumimoji="1" lang="en-US" altLang="ja-JP" sz="1050" dirty="0" smtClean="0">
                <a:solidFill>
                  <a:schemeClr val="tx1"/>
                </a:solidFill>
                <a:latin typeface="Meiryo UI" panose="020B0604030504040204" pitchFamily="50" charset="-128"/>
                <a:ea typeface="Meiryo UI" panose="020B0604030504040204" pitchFamily="50" charset="-128"/>
              </a:rPr>
            </a:br>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 等）などのリスクが懸念されている。</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▼科学技術の進展</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の達成に向け、限られた資源を最適化し、様々な社会課題を大胆に解決していくには、</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en-US" altLang="ja-JP" sz="105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などの先端技術の活用が</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不可欠。</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20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の進展による負の側面</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を利用することで、個々のサービス・ソリューションの進化を促進し、効率化・個別化による多様なメリットを生み出すことが期待される一方、</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不平等や格差の　拡大、社会的排除等などの負の側面が懸念</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3" name="表 22"/>
          <p:cNvGraphicFramePr>
            <a:graphicFrameLocks noGrp="1"/>
          </p:cNvGraphicFramePr>
          <p:nvPr>
            <p:extLst>
              <p:ext uri="{D42A27DB-BD31-4B8C-83A1-F6EECF244321}">
                <p14:modId xmlns:p14="http://schemas.microsoft.com/office/powerpoint/2010/main" val="1666395720"/>
              </p:ext>
            </p:extLst>
          </p:nvPr>
        </p:nvGraphicFramePr>
        <p:xfrm>
          <a:off x="577094" y="4963321"/>
          <a:ext cx="8073672" cy="1155700"/>
        </p:xfrm>
        <a:graphic>
          <a:graphicData uri="http://schemas.openxmlformats.org/drawingml/2006/table">
            <a:tbl>
              <a:tblPr firstRow="1" bandRow="1">
                <a:tableStyleId>{5940675A-B579-460E-94D1-54222C63F5DA}</a:tableStyleId>
              </a:tblPr>
              <a:tblGrid>
                <a:gridCol w="3466896">
                  <a:extLst>
                    <a:ext uri="{9D8B030D-6E8A-4147-A177-3AD203B41FA5}">
                      <a16:colId xmlns:a16="http://schemas.microsoft.com/office/drawing/2014/main" val="2721565311"/>
                    </a:ext>
                  </a:extLst>
                </a:gridCol>
                <a:gridCol w="498823">
                  <a:extLst>
                    <a:ext uri="{9D8B030D-6E8A-4147-A177-3AD203B41FA5}">
                      <a16:colId xmlns:a16="http://schemas.microsoft.com/office/drawing/2014/main" val="3148362477"/>
                    </a:ext>
                  </a:extLst>
                </a:gridCol>
                <a:gridCol w="4107953">
                  <a:extLst>
                    <a:ext uri="{9D8B030D-6E8A-4147-A177-3AD203B41FA5}">
                      <a16:colId xmlns:a16="http://schemas.microsoft.com/office/drawing/2014/main" val="3729201919"/>
                    </a:ext>
                  </a:extLst>
                </a:gridCol>
              </a:tblGrid>
              <a:tr h="204139">
                <a:tc>
                  <a:txBody>
                    <a:bodyPr/>
                    <a:lstStyle/>
                    <a:p>
                      <a:pPr algn="ctr">
                        <a:lnSpc>
                          <a:spcPts val="1100"/>
                        </a:lnSpc>
                      </a:pPr>
                      <a:r>
                        <a:rPr kumimoji="1" lang="ja-JP" altLang="en-US" sz="1050" b="0" dirty="0" smtClean="0">
                          <a:solidFill>
                            <a:schemeClr val="tx1"/>
                          </a:solidFill>
                          <a:latin typeface="Meiryo UI" panose="020B0604030504040204" pitchFamily="50" charset="-128"/>
                          <a:ea typeface="Meiryo UI" panose="020B0604030504040204" pitchFamily="50" charset="-128"/>
                        </a:rPr>
                        <a:t>これまでの社会</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a:noFill/>
                  </a:tcPr>
                </a:tc>
                <a:tc gridSpan="2">
                  <a:txBody>
                    <a:bodyPr/>
                    <a:lstStyle/>
                    <a:p>
                      <a:pPr algn="ctr">
                        <a:lnSpc>
                          <a:spcPts val="1100"/>
                        </a:lnSpc>
                      </a:pPr>
                      <a:r>
                        <a:rPr kumimoji="1" lang="en-US" altLang="ja-JP" sz="1050" b="1" dirty="0" smtClean="0">
                          <a:solidFill>
                            <a:schemeClr val="tx1"/>
                          </a:solidFill>
                          <a:latin typeface="Meiryo UI" panose="020B0604030504040204" pitchFamily="50" charset="-128"/>
                          <a:ea typeface="Meiryo UI" panose="020B0604030504040204" pitchFamily="50" charset="-128"/>
                        </a:rPr>
                        <a:t>Society5.0</a:t>
                      </a:r>
                      <a:r>
                        <a:rPr kumimoji="1" lang="ja-JP" altLang="en-US" sz="1050" b="1" dirty="0" smtClean="0">
                          <a:solidFill>
                            <a:schemeClr val="tx1"/>
                          </a:solidFill>
                          <a:latin typeface="Meiryo UI" panose="020B0604030504040204" pitchFamily="50" charset="-128"/>
                          <a:ea typeface="Meiryo UI" panose="020B0604030504040204" pitchFamily="50" charset="-128"/>
                        </a:rPr>
                        <a:t>が実現された社会</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pPr algn="ct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690290176"/>
                  </a:ext>
                </a:extLst>
              </a:tr>
              <a:tr h="0">
                <a:tc>
                  <a:txBody>
                    <a:bodyPr/>
                    <a:lstStyle/>
                    <a:p>
                      <a:pPr>
                        <a:lnSpc>
                          <a:spcPts val="1100"/>
                        </a:lnSpc>
                      </a:pPr>
                      <a:r>
                        <a:rPr kumimoji="1" lang="ja-JP" altLang="en-US" sz="1050" b="0" dirty="0" smtClean="0">
                          <a:solidFill>
                            <a:schemeClr val="tx1"/>
                          </a:solidFill>
                          <a:latin typeface="Meiryo UI" panose="020B0604030504040204" pitchFamily="50" charset="-128"/>
                          <a:ea typeface="Meiryo UI" panose="020B0604030504040204" pitchFamily="50" charset="-128"/>
                        </a:rPr>
                        <a:t>知識、情報の共有、連携が不十分</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a:noFill/>
                  </a:tcPr>
                </a:tc>
                <a:tc>
                  <a:txBody>
                    <a:bodyPr/>
                    <a:lstStyle/>
                    <a:p>
                      <a:pPr algn="ctr">
                        <a:lnSpc>
                          <a:spcPts val="1100"/>
                        </a:lnSpc>
                      </a:pPr>
                      <a:r>
                        <a:rPr kumimoji="1" lang="ja-JP" altLang="en-US" sz="1050" b="1" dirty="0" smtClean="0">
                          <a:solidFill>
                            <a:schemeClr val="tx1"/>
                          </a:solidFill>
                          <a:latin typeface="Meiryo UI" panose="020B0604030504040204" pitchFamily="50" charset="-128"/>
                          <a:ea typeface="Meiryo UI" panose="020B0604030504040204" pitchFamily="50" charset="-128"/>
                        </a:rPr>
                        <a:t>➡</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nSpc>
                          <a:spcPts val="1100"/>
                        </a:lnSpc>
                      </a:pPr>
                      <a:r>
                        <a:rPr kumimoji="1" lang="en-US" altLang="ja-JP" sz="1050" b="1" dirty="0" err="1" smtClean="0">
                          <a:solidFill>
                            <a:schemeClr val="tx1"/>
                          </a:solidFill>
                          <a:latin typeface="Meiryo UI" panose="020B0604030504040204" pitchFamily="50" charset="-128"/>
                          <a:ea typeface="Meiryo UI" panose="020B0604030504040204" pitchFamily="50" charset="-128"/>
                        </a:rPr>
                        <a:t>IoT</a:t>
                      </a:r>
                      <a:r>
                        <a:rPr kumimoji="1" lang="ja-JP" altLang="en-US" sz="1050" b="1" dirty="0" smtClean="0">
                          <a:solidFill>
                            <a:schemeClr val="tx1"/>
                          </a:solidFill>
                          <a:latin typeface="Meiryo UI" panose="020B0604030504040204" pitchFamily="50" charset="-128"/>
                          <a:ea typeface="Meiryo UI" panose="020B0604030504040204" pitchFamily="50" charset="-128"/>
                        </a:rPr>
                        <a:t>ですべての人とモノがつながり、新たな価値が生まれる社会</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8779298"/>
                  </a:ext>
                </a:extLst>
              </a:tr>
              <a:tr h="0">
                <a:tc>
                  <a:txBody>
                    <a:bodyPr/>
                    <a:lstStyle/>
                    <a:p>
                      <a:pPr>
                        <a:lnSpc>
                          <a:spcPts val="1100"/>
                        </a:lnSpc>
                      </a:pPr>
                      <a:r>
                        <a:rPr kumimoji="1" lang="ja-JP" altLang="en-US" sz="1050" b="0" dirty="0" smtClean="0">
                          <a:solidFill>
                            <a:schemeClr val="tx1"/>
                          </a:solidFill>
                          <a:latin typeface="Meiryo UI" panose="020B0604030504040204" pitchFamily="50" charset="-128"/>
                          <a:ea typeface="Meiryo UI" panose="020B0604030504040204" pitchFamily="50" charset="-128"/>
                        </a:rPr>
                        <a:t>地域の課題や高齢者のニーズなどに十分対応できない</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a:noFill/>
                  </a:tcPr>
                </a:tc>
                <a:tc>
                  <a:txBody>
                    <a:bodyPr/>
                    <a:lstStyle/>
                    <a:p>
                      <a:pPr algn="ctr">
                        <a:lnSpc>
                          <a:spcPts val="1100"/>
                        </a:lnSpc>
                      </a:pPr>
                      <a:r>
                        <a:rPr kumimoji="1" lang="ja-JP" altLang="en-US" sz="1050" b="1" dirty="0" smtClean="0">
                          <a:solidFill>
                            <a:schemeClr val="tx1"/>
                          </a:solidFill>
                          <a:latin typeface="Meiryo UI" panose="020B0604030504040204" pitchFamily="50" charset="-128"/>
                          <a:ea typeface="Meiryo UI" panose="020B0604030504040204" pitchFamily="50" charset="-128"/>
                        </a:rPr>
                        <a:t>➡</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nSpc>
                          <a:spcPts val="1100"/>
                        </a:lnSpc>
                      </a:pPr>
                      <a:r>
                        <a:rPr kumimoji="1" lang="ja-JP" altLang="en-US" sz="1050" b="1" dirty="0" smtClean="0">
                          <a:solidFill>
                            <a:schemeClr val="tx1"/>
                          </a:solidFill>
                          <a:latin typeface="Meiryo UI" panose="020B0604030504040204" pitchFamily="50" charset="-128"/>
                          <a:ea typeface="Meiryo UI" panose="020B0604030504040204" pitchFamily="50" charset="-128"/>
                        </a:rPr>
                        <a:t>イノベーションにより、様々なニーズに対応できる社会</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4168555783"/>
                  </a:ext>
                </a:extLst>
              </a:tr>
              <a:tr h="0">
                <a:tc>
                  <a:txBody>
                    <a:bodyPr/>
                    <a:lstStyle/>
                    <a:p>
                      <a:pPr>
                        <a:lnSpc>
                          <a:spcPts val="1100"/>
                        </a:lnSpc>
                      </a:pPr>
                      <a:r>
                        <a:rPr kumimoji="1" lang="ja-JP" altLang="en-US" sz="1050" b="0" dirty="0" smtClean="0">
                          <a:solidFill>
                            <a:schemeClr val="tx1"/>
                          </a:solidFill>
                          <a:latin typeface="Meiryo UI" panose="020B0604030504040204" pitchFamily="50" charset="-128"/>
                          <a:ea typeface="Meiryo UI" panose="020B0604030504040204" pitchFamily="50" charset="-128"/>
                        </a:rPr>
                        <a:t>必要な情報の探索・分析が負担、リテラシーが必要</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a:noFill/>
                  </a:tcPr>
                </a:tc>
                <a:tc>
                  <a:txBody>
                    <a:bodyPr/>
                    <a:lstStyle/>
                    <a:p>
                      <a:pPr algn="ctr">
                        <a:lnSpc>
                          <a:spcPts val="1100"/>
                        </a:lnSpc>
                      </a:pPr>
                      <a:r>
                        <a:rPr kumimoji="1" lang="ja-JP" altLang="en-US" sz="1050" b="1" dirty="0" smtClean="0">
                          <a:solidFill>
                            <a:schemeClr val="tx1"/>
                          </a:solidFill>
                          <a:latin typeface="Meiryo UI" panose="020B0604030504040204" pitchFamily="50" charset="-128"/>
                          <a:ea typeface="Meiryo UI" panose="020B0604030504040204" pitchFamily="50" charset="-128"/>
                        </a:rPr>
                        <a:t>➡</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nSpc>
                          <a:spcPts val="1100"/>
                        </a:lnSpc>
                      </a:pPr>
                      <a:r>
                        <a:rPr kumimoji="1" lang="en-US" altLang="ja-JP" sz="1050" b="1" dirty="0" smtClean="0">
                          <a:solidFill>
                            <a:schemeClr val="tx1"/>
                          </a:solidFill>
                          <a:latin typeface="Meiryo UI" panose="020B0604030504040204" pitchFamily="50" charset="-128"/>
                          <a:ea typeface="Meiryo UI" panose="020B0604030504040204" pitchFamily="50" charset="-128"/>
                        </a:rPr>
                        <a:t>AI</a:t>
                      </a:r>
                      <a:r>
                        <a:rPr kumimoji="1" lang="ja-JP" altLang="en-US" sz="1050" b="1" dirty="0" smtClean="0">
                          <a:solidFill>
                            <a:schemeClr val="tx1"/>
                          </a:solidFill>
                          <a:latin typeface="Meiryo UI" panose="020B0604030504040204" pitchFamily="50" charset="-128"/>
                          <a:ea typeface="Meiryo UI" panose="020B0604030504040204" pitchFamily="50" charset="-128"/>
                        </a:rPr>
                        <a:t>により、必要な情報が必要な時に提供される社会</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4051302465"/>
                  </a:ext>
                </a:extLst>
              </a:tr>
              <a:tr h="0">
                <a:tc>
                  <a:txBody>
                    <a:bodyPr/>
                    <a:lstStyle/>
                    <a:p>
                      <a:pPr>
                        <a:lnSpc>
                          <a:spcPts val="1100"/>
                        </a:lnSpc>
                      </a:pPr>
                      <a:r>
                        <a:rPr kumimoji="1" lang="ja-JP" altLang="en-US" sz="1050" b="0" dirty="0" smtClean="0">
                          <a:solidFill>
                            <a:schemeClr val="tx1"/>
                          </a:solidFill>
                          <a:latin typeface="Meiryo UI" panose="020B0604030504040204" pitchFamily="50" charset="-128"/>
                          <a:ea typeface="Meiryo UI" panose="020B0604030504040204" pitchFamily="50" charset="-128"/>
                        </a:rPr>
                        <a:t>年齢や</a:t>
                      </a:r>
                      <a:r>
                        <a:rPr kumimoji="1" lang="ja-JP" altLang="en-US" sz="1050" b="0" dirty="0" err="1" smtClean="0">
                          <a:solidFill>
                            <a:schemeClr val="tx1"/>
                          </a:solidFill>
                          <a:latin typeface="Meiryo UI" panose="020B0604030504040204" pitchFamily="50" charset="-128"/>
                          <a:ea typeface="Meiryo UI" panose="020B0604030504040204" pitchFamily="50" charset="-128"/>
                        </a:rPr>
                        <a:t>障がい</a:t>
                      </a:r>
                      <a:r>
                        <a:rPr kumimoji="1" lang="ja-JP" altLang="en-US" sz="1050" b="0" dirty="0" smtClean="0">
                          <a:solidFill>
                            <a:schemeClr val="tx1"/>
                          </a:solidFill>
                          <a:latin typeface="Meiryo UI" panose="020B0604030504040204" pitchFamily="50" charset="-128"/>
                          <a:ea typeface="Meiryo UI" panose="020B0604030504040204" pitchFamily="50" charset="-128"/>
                        </a:rPr>
                        <a:t>などによる、労働や行動範囲の制約</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a:noFill/>
                  </a:tcPr>
                </a:tc>
                <a:tc>
                  <a:txBody>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ja-JP" altLang="en-US" sz="1050" b="1" dirty="0" smtClean="0">
                          <a:solidFill>
                            <a:schemeClr val="tx1"/>
                          </a:solidFill>
                          <a:latin typeface="Meiryo UI" panose="020B0604030504040204" pitchFamily="50" charset="-128"/>
                          <a:ea typeface="Meiryo UI" panose="020B0604030504040204" pitchFamily="50" charset="-128"/>
                        </a:rPr>
                        <a:t>➡</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050" b="1" dirty="0" smtClean="0">
                          <a:solidFill>
                            <a:schemeClr val="tx1"/>
                          </a:solidFill>
                          <a:latin typeface="Meiryo UI" panose="020B0604030504040204" pitchFamily="50" charset="-128"/>
                          <a:ea typeface="Meiryo UI" panose="020B0604030504040204" pitchFamily="50" charset="-128"/>
                        </a:rPr>
                        <a:t>ロボットや自動走行車などの技術で、人の可能性が広がる社会</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2647903084"/>
                  </a:ext>
                </a:extLst>
              </a:tr>
            </a:tbl>
          </a:graphicData>
        </a:graphic>
      </p:graphicFrame>
      <p:pic>
        <p:nvPicPr>
          <p:cNvPr id="43" name="図 42"/>
          <p:cNvPicPr>
            <a:picLocks noChangeAspect="1"/>
          </p:cNvPicPr>
          <p:nvPr/>
        </p:nvPicPr>
        <p:blipFill>
          <a:blip r:embed="rId3"/>
          <a:stretch>
            <a:fillRect/>
          </a:stretch>
        </p:blipFill>
        <p:spPr>
          <a:xfrm>
            <a:off x="7905877" y="2241750"/>
            <a:ext cx="936000" cy="696787"/>
          </a:xfrm>
          <a:prstGeom prst="rect">
            <a:avLst/>
          </a:prstGeom>
        </p:spPr>
      </p:pic>
    </p:spTree>
    <p:extLst>
      <p:ext uri="{BB962C8B-B14F-4D97-AF65-F5344CB8AC3E}">
        <p14:creationId xmlns:p14="http://schemas.microsoft.com/office/powerpoint/2010/main" val="61414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cxnSp>
        <p:nvCxnSpPr>
          <p:cNvPr id="9" name="直線コネクタ 8"/>
          <p:cNvCxnSpPr/>
          <p:nvPr/>
        </p:nvCxnSpPr>
        <p:spPr>
          <a:xfrm>
            <a:off x="308916" y="707279"/>
            <a:ext cx="8726251" cy="0"/>
          </a:xfrm>
          <a:prstGeom prst="line">
            <a:avLst/>
          </a:prstGeom>
        </p:spPr>
        <p:style>
          <a:lnRef idx="1">
            <a:schemeClr val="dk1"/>
          </a:lnRef>
          <a:fillRef idx="0">
            <a:schemeClr val="dk1"/>
          </a:fillRef>
          <a:effectRef idx="0">
            <a:schemeClr val="dk1"/>
          </a:effectRef>
          <a:fontRef idx="minor">
            <a:schemeClr val="tx1"/>
          </a:fontRef>
        </p:style>
      </p:cxnSp>
      <p:sp>
        <p:nvSpPr>
          <p:cNvPr id="8" name="正方形/長方形 7"/>
          <p:cNvSpPr/>
          <p:nvPr/>
        </p:nvSpPr>
        <p:spPr>
          <a:xfrm>
            <a:off x="145416" y="199593"/>
            <a:ext cx="8616472" cy="400110"/>
          </a:xfrm>
          <a:prstGeom prst="rect">
            <a:avLst/>
          </a:prstGeom>
        </p:spPr>
        <p:txBody>
          <a:bodyPr wrap="square">
            <a:spAutoFit/>
          </a:bodyPr>
          <a:lstStyle/>
          <a:p>
            <a:r>
              <a:rPr lang="en-US" altLang="ja-JP" sz="2000" b="1" dirty="0" smtClean="0"/>
              <a:t>【</a:t>
            </a:r>
            <a:r>
              <a:rPr lang="ja-JP" altLang="en-US" sz="2000" b="1" dirty="0" smtClean="0"/>
              <a:t>参考</a:t>
            </a:r>
            <a:r>
              <a:rPr lang="en-US" altLang="ja-JP" sz="2000" b="1" dirty="0" smtClean="0"/>
              <a:t>】</a:t>
            </a:r>
            <a:r>
              <a:rPr lang="ja-JP" altLang="en-US" sz="2000" b="1" dirty="0" smtClean="0"/>
              <a:t>　副首都ビジョン策定後の大阪の動き　①</a:t>
            </a:r>
            <a:endParaRPr lang="ja-JP" altLang="en-US" sz="2000" b="1" dirty="0"/>
          </a:p>
        </p:txBody>
      </p:sp>
      <p:sp>
        <p:nvSpPr>
          <p:cNvPr id="42" name="図形 41"/>
          <p:cNvSpPr/>
          <p:nvPr/>
        </p:nvSpPr>
        <p:spPr>
          <a:xfrm rot="17665901" flipV="1">
            <a:off x="231725" y="1334110"/>
            <a:ext cx="8018210" cy="5416097"/>
          </a:xfrm>
          <a:prstGeom prst="swooshArrow">
            <a:avLst>
              <a:gd name="adj1" fmla="val 25000"/>
              <a:gd name="adj2" fmla="val 2500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4" name="円/楕円 69"/>
          <p:cNvSpPr/>
          <p:nvPr/>
        </p:nvSpPr>
        <p:spPr>
          <a:xfrm>
            <a:off x="4317064" y="1483708"/>
            <a:ext cx="2411192" cy="869403"/>
          </a:xfrm>
          <a:prstGeom prst="ellipse">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600" b="1" dirty="0" smtClean="0">
                <a:solidFill>
                  <a:prstClr val="white"/>
                </a:solidFill>
                <a:latin typeface="Meiryo UI" panose="020B0604030504040204" pitchFamily="50" charset="-128"/>
                <a:ea typeface="Meiryo UI" panose="020B0604030504040204" pitchFamily="50" charset="-128"/>
              </a:rPr>
              <a:t>大阪</a:t>
            </a:r>
            <a:r>
              <a:rPr lang="ja-JP" altLang="en-US" sz="1600" b="1" dirty="0">
                <a:solidFill>
                  <a:prstClr val="white"/>
                </a:solidFill>
                <a:latin typeface="Meiryo UI" panose="020B0604030504040204" pitchFamily="50" charset="-128"/>
                <a:ea typeface="Meiryo UI" panose="020B0604030504040204" pitchFamily="50" charset="-128"/>
              </a:rPr>
              <a:t>・関西万博</a:t>
            </a:r>
            <a:endParaRPr lang="en-US" altLang="ja-JP" sz="1600" b="1" dirty="0">
              <a:solidFill>
                <a:prstClr val="white"/>
              </a:solidFill>
              <a:latin typeface="Meiryo UI" panose="020B0604030504040204" pitchFamily="50" charset="-128"/>
              <a:ea typeface="Meiryo UI" panose="020B0604030504040204" pitchFamily="50" charset="-128"/>
            </a:endParaRPr>
          </a:p>
        </p:txBody>
      </p:sp>
      <p:sp>
        <p:nvSpPr>
          <p:cNvPr id="45" name="円/楕円 70"/>
          <p:cNvSpPr/>
          <p:nvPr/>
        </p:nvSpPr>
        <p:spPr>
          <a:xfrm>
            <a:off x="5334459" y="833975"/>
            <a:ext cx="1800000" cy="576000"/>
          </a:xfrm>
          <a:prstGeom prst="ellipse">
            <a:avLst/>
          </a:prstGeom>
          <a:solidFill>
            <a:schemeClr val="bg1"/>
          </a:solidFill>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リニア中央新幹線</a:t>
            </a:r>
            <a:endParaRPr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大阪開業</a:t>
            </a:r>
            <a:endParaRPr lang="en-US" altLang="ja-JP" sz="1200" b="1" dirty="0" smtClean="0">
              <a:solidFill>
                <a:schemeClr val="tx1"/>
              </a:solidFill>
              <a:latin typeface="Meiryo UI" panose="020B0604030504040204" pitchFamily="50" charset="-128"/>
              <a:ea typeface="Meiryo UI" panose="020B0604030504040204" pitchFamily="50" charset="-128"/>
            </a:endParaRPr>
          </a:p>
        </p:txBody>
      </p:sp>
      <p:sp>
        <p:nvSpPr>
          <p:cNvPr id="46" name="円/楕円 20"/>
          <p:cNvSpPr/>
          <p:nvPr/>
        </p:nvSpPr>
        <p:spPr>
          <a:xfrm>
            <a:off x="7193100" y="854106"/>
            <a:ext cx="1800000" cy="576000"/>
          </a:xfrm>
          <a:prstGeom prst="ellipse">
            <a:avLst/>
          </a:prstGeom>
          <a:solidFill>
            <a:schemeClr val="bg1"/>
          </a:solidFill>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北陸</a:t>
            </a:r>
            <a:r>
              <a:rPr lang="ja-JP" altLang="en-US" sz="1200" b="1" dirty="0" smtClean="0">
                <a:solidFill>
                  <a:schemeClr val="tx1"/>
                </a:solidFill>
                <a:latin typeface="Meiryo UI" panose="020B0604030504040204" pitchFamily="50" charset="-128"/>
                <a:ea typeface="Meiryo UI" panose="020B0604030504040204" pitchFamily="50" charset="-128"/>
              </a:rPr>
              <a:t>新幹線</a:t>
            </a:r>
            <a:endParaRPr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大阪開業</a:t>
            </a:r>
            <a:endParaRPr lang="en-US" altLang="ja-JP" sz="1200" b="1" dirty="0" smtClean="0">
              <a:solidFill>
                <a:schemeClr val="tx1"/>
              </a:solidFill>
              <a:latin typeface="Meiryo UI" panose="020B0604030504040204" pitchFamily="50" charset="-128"/>
              <a:ea typeface="Meiryo UI" panose="020B0604030504040204" pitchFamily="50" charset="-128"/>
            </a:endParaRPr>
          </a:p>
        </p:txBody>
      </p:sp>
      <p:sp>
        <p:nvSpPr>
          <p:cNvPr id="47" name="円/楕円 21"/>
          <p:cNvSpPr/>
          <p:nvPr/>
        </p:nvSpPr>
        <p:spPr>
          <a:xfrm>
            <a:off x="6780706" y="1450954"/>
            <a:ext cx="2315601" cy="869403"/>
          </a:xfrm>
          <a:prstGeom prst="ellipse">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rPr>
              <a:t>統合型リゾート</a:t>
            </a:r>
            <a:r>
              <a:rPr lang="ja-JP" altLang="en-US" sz="1600" b="1" dirty="0">
                <a:solidFill>
                  <a:schemeClr val="bg1"/>
                </a:solidFill>
                <a:latin typeface="Meiryo UI" panose="020B0604030504040204" pitchFamily="50" charset="-128"/>
                <a:ea typeface="Meiryo UI" panose="020B0604030504040204" pitchFamily="50" charset="-128"/>
              </a:rPr>
              <a:t>（</a:t>
            </a:r>
            <a:r>
              <a:rPr lang="en-US" altLang="ja-JP" sz="1600" b="1" dirty="0" smtClean="0">
                <a:solidFill>
                  <a:schemeClr val="bg1"/>
                </a:solidFill>
                <a:latin typeface="Meiryo UI" panose="020B0604030504040204" pitchFamily="50" charset="-128"/>
                <a:ea typeface="Meiryo UI" panose="020B0604030504040204" pitchFamily="50" charset="-128"/>
              </a:rPr>
              <a:t>IR</a:t>
            </a:r>
            <a:r>
              <a:rPr lang="ja-JP" altLang="en-US" sz="1600" b="1" dirty="0" smtClean="0">
                <a:solidFill>
                  <a:schemeClr val="bg1"/>
                </a:solidFill>
                <a:latin typeface="Meiryo UI" panose="020B0604030504040204" pitchFamily="50" charset="-128"/>
                <a:ea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291518" y="131596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正方形/長方形 50"/>
          <p:cNvSpPr/>
          <p:nvPr/>
        </p:nvSpPr>
        <p:spPr>
          <a:xfrm>
            <a:off x="715935" y="5800413"/>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6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2017</a:t>
            </a:r>
          </a:p>
          <a:p>
            <a:pPr>
              <a:lnSpc>
                <a:spcPts val="1500"/>
              </a:lnSpc>
            </a:pPr>
            <a:r>
              <a:rPr lang="ja-JP" altLang="en-US" sz="16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淀川左岸線延伸部事業化</a:t>
            </a:r>
            <a:endParaRPr lang="ja-JP" altLang="en-US"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a:xfrm>
            <a:off x="1314576" y="5267203"/>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p>
          <a:p>
            <a:pPr>
              <a:lnSpc>
                <a:spcPts val="1500"/>
              </a:lnSpc>
            </a:pP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３空港（関西</a:t>
            </a:r>
            <a:r>
              <a:rPr lang="ja-JP" altLang="en-US"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国際空港及び大阪国際</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空港、神戸空港）一体運営開始</a:t>
            </a:r>
            <a:endPar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おおさか東線全線開業</a:t>
            </a:r>
            <a:r>
              <a:rPr lang="ja-JP" altLang="en-US"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なにわ筋線事業化</a:t>
            </a:r>
            <a:endPar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3942271" y="3151858"/>
            <a:ext cx="401129" cy="554283"/>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2022</a:t>
            </a:r>
          </a:p>
          <a:p>
            <a:pPr>
              <a:lnSpc>
                <a:spcPts val="1500"/>
              </a:lnSpc>
            </a:pP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大阪公立大学開学</a:t>
            </a:r>
            <a:endPar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4"/>
          <p:cNvSpPr txBox="1">
            <a:spLocks noChangeArrowheads="1"/>
          </p:cNvSpPr>
          <p:nvPr/>
        </p:nvSpPr>
        <p:spPr bwMode="auto">
          <a:xfrm>
            <a:off x="6335688" y="6028642"/>
            <a:ext cx="28083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事業等の名称は仮称や通称のものもある</a:t>
            </a:r>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今後の予定</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は現時点</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の想定</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各事業</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取組状況等により変動</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があり得る</a:t>
            </a:r>
          </a:p>
        </p:txBody>
      </p:sp>
      <p:sp>
        <p:nvSpPr>
          <p:cNvPr id="65" name="正方形/長方形 64"/>
          <p:cNvSpPr/>
          <p:nvPr/>
        </p:nvSpPr>
        <p:spPr>
          <a:xfrm>
            <a:off x="4483782" y="2648966"/>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2024</a:t>
            </a:r>
          </a:p>
          <a:p>
            <a:pPr>
              <a:lnSpc>
                <a:spcPts val="1500"/>
              </a:lnSpc>
            </a:pP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うめ</a:t>
            </a:r>
            <a:r>
              <a:rPr lang="ja-JP" altLang="en-US"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期先行</a:t>
            </a:r>
            <a:r>
              <a:rPr lang="ja-JP" altLang="en-US" sz="1600" b="1"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ら</a:t>
            </a:r>
            <a:r>
              <a:rPr lang="ja-JP" altLang="en-US"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き、未来医療国際拠点</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開業</a:t>
            </a:r>
            <a:endParaRPr lang="en-US" altLang="ja-JP"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円/楕円 25"/>
          <p:cNvSpPr/>
          <p:nvPr/>
        </p:nvSpPr>
        <p:spPr>
          <a:xfrm>
            <a:off x="1765347" y="4681801"/>
            <a:ext cx="1800000" cy="4998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r>
              <a:rPr lang="en-US" altLang="ja-JP" sz="1600" b="1" dirty="0" smtClean="0">
                <a:solidFill>
                  <a:schemeClr val="tx2"/>
                </a:solidFill>
                <a:latin typeface="Meiryo UI" panose="020B0604030504040204" pitchFamily="50" charset="-128"/>
                <a:ea typeface="Meiryo UI" panose="020B0604030504040204" pitchFamily="50" charset="-128"/>
              </a:rPr>
              <a:t>2019</a:t>
            </a:r>
          </a:p>
          <a:p>
            <a:pPr>
              <a:lnSpc>
                <a:spcPts val="1500"/>
              </a:lnSpc>
            </a:pPr>
            <a:r>
              <a:rPr lang="ja-JP" altLang="en-US" sz="1600" b="1" dirty="0" smtClean="0">
                <a:solidFill>
                  <a:schemeClr val="tx2"/>
                </a:solidFill>
                <a:latin typeface="Meiryo UI" panose="020B0604030504040204" pitchFamily="50" charset="-128"/>
                <a:ea typeface="Meiryo UI" panose="020B0604030504040204" pitchFamily="50" charset="-128"/>
              </a:rPr>
              <a:t>　</a:t>
            </a:r>
            <a:r>
              <a:rPr lang="en-US" altLang="ja-JP" sz="1600" b="1" dirty="0" smtClean="0">
                <a:solidFill>
                  <a:schemeClr val="tx2"/>
                </a:solidFill>
                <a:latin typeface="Meiryo UI" panose="020B0604030504040204" pitchFamily="50" charset="-128"/>
                <a:ea typeface="Meiryo UI" panose="020B0604030504040204" pitchFamily="50" charset="-128"/>
              </a:rPr>
              <a:t>G20</a:t>
            </a:r>
            <a:r>
              <a:rPr lang="ja-JP" altLang="en-US" sz="1600" b="1" dirty="0" smtClean="0">
                <a:solidFill>
                  <a:schemeClr val="tx2"/>
                </a:solidFill>
                <a:latin typeface="Meiryo UI" panose="020B0604030504040204" pitchFamily="50" charset="-128"/>
                <a:ea typeface="Meiryo UI" panose="020B0604030504040204" pitchFamily="50" charset="-128"/>
              </a:rPr>
              <a:t>大阪サミット、</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公設</a:t>
            </a:r>
            <a:r>
              <a:rPr lang="ja-JP" altLang="en-US"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民営</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学校開設（国家戦略特区）</a:t>
            </a:r>
            <a:endPar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百舌鳥</a:t>
            </a:r>
            <a:r>
              <a:rPr lang="ja-JP" altLang="en-US"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・古市古墳群世界遺産</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登録</a:t>
            </a:r>
            <a:endParaRPr lang="ja-JP" altLang="en-US"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2665347" y="4148590"/>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a:t>
            </a:r>
            <a:endParaRPr lang="en-US" altLang="ja-JP" sz="1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「スタートアップ・エコシステムグローバル拠点都市」選定</a:t>
            </a:r>
            <a:endPar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3216795" y="3708903"/>
            <a:ext cx="752887" cy="333256"/>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2021</a:t>
            </a:r>
          </a:p>
          <a:p>
            <a:pPr>
              <a:lnSpc>
                <a:spcPts val="1500"/>
              </a:lnSpc>
            </a:pPr>
            <a:r>
              <a:rPr lang="ja-JP" altLang="en-US" sz="16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大阪中之島美術館開館</a:t>
            </a:r>
            <a:endPar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28461" y="834699"/>
            <a:ext cx="2436886" cy="369332"/>
          </a:xfrm>
          <a:prstGeom prst="rect">
            <a:avLst/>
          </a:prstGeom>
        </p:spPr>
        <p:txBody>
          <a:bodyPr wrap="none">
            <a:spAutoFit/>
          </a:bodyPr>
          <a:lstStyle/>
          <a:p>
            <a:r>
              <a:rPr kumimoji="1" lang="ja-JP" altLang="en-US" b="1" dirty="0"/>
              <a:t>主</a:t>
            </a:r>
            <a:r>
              <a:rPr kumimoji="1" lang="ja-JP" altLang="en-US" b="1" dirty="0" smtClean="0"/>
              <a:t>な取組み（全体像）</a:t>
            </a:r>
            <a:endParaRPr kumimoji="1" lang="ja-JP" altLang="en-US" b="1" dirty="0"/>
          </a:p>
        </p:txBody>
      </p:sp>
      <p:sp>
        <p:nvSpPr>
          <p:cNvPr id="21" name="正方形/長方形 20"/>
          <p:cNvSpPr/>
          <p:nvPr/>
        </p:nvSpPr>
        <p:spPr>
          <a:xfrm>
            <a:off x="8763306" y="6489449"/>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rgbClr val="002060"/>
                </a:solidFill>
                <a:latin typeface="+mn-ea"/>
              </a:rPr>
              <a:t> </a:t>
            </a:r>
            <a:r>
              <a:rPr lang="en-US" altLang="ja-JP" sz="2000" b="1" dirty="0" smtClean="0">
                <a:solidFill>
                  <a:srgbClr val="002060"/>
                </a:solidFill>
                <a:latin typeface="+mn-ea"/>
              </a:rPr>
              <a:t>8</a:t>
            </a:r>
            <a:endParaRPr kumimoji="1" lang="ja-JP" altLang="en-US" sz="2000" b="1" dirty="0">
              <a:solidFill>
                <a:srgbClr val="002060"/>
              </a:solidFill>
              <a:latin typeface="+mn-ea"/>
            </a:endParaRPr>
          </a:p>
        </p:txBody>
      </p:sp>
      <p:sp>
        <p:nvSpPr>
          <p:cNvPr id="23" name="正方形/長方形 22"/>
          <p:cNvSpPr/>
          <p:nvPr/>
        </p:nvSpPr>
        <p:spPr>
          <a:xfrm>
            <a:off x="5119643" y="2278440"/>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以降～</a:t>
            </a:r>
            <a:endParaRPr lang="en-US" altLang="ja-JP"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287139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4585</Words>
  <Application>Microsoft Office PowerPoint</Application>
  <PresentationFormat>画面に合わせる (4:3)</PresentationFormat>
  <Paragraphs>343</Paragraphs>
  <Slides>12</Slides>
  <Notes>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12</vt:i4>
      </vt:variant>
    </vt:vector>
  </HeadingPairs>
  <TitlesOfParts>
    <vt:vector size="22" baseType="lpstr">
      <vt:lpstr>BIZ UDPゴシック</vt:lpstr>
      <vt:lpstr>HGP創英角ﾎﾟｯﾌﾟ体</vt:lpstr>
      <vt:lpstr>Meiryo UI</vt:lpstr>
      <vt:lpstr>ＭＳ Ｐゴシック</vt:lpstr>
      <vt:lpstr>游ゴシック</vt:lpstr>
      <vt:lpstr>Arial</vt:lpstr>
      <vt:lpstr>Times New Roman</vt:lpstr>
      <vt:lpstr>Wingdings</vt:lpstr>
      <vt:lpstr>Wingdings 2</vt:lpstr>
      <vt:lpstr>Office テーマ</vt:lpstr>
      <vt:lpstr>「副首都ビジョン」のバージョンアップに向けた 意見交換会について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2021-12-15T07:07:17Z</dcterms:modified>
</cp:coreProperties>
</file>